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2"/>
  </p:notesMasterIdLst>
  <p:sldIdLst>
    <p:sldId id="256" r:id="rId2"/>
    <p:sldId id="1552" r:id="rId3"/>
    <p:sldId id="1658" r:id="rId4"/>
    <p:sldId id="1659" r:id="rId5"/>
    <p:sldId id="1660" r:id="rId6"/>
    <p:sldId id="1661" r:id="rId7"/>
    <p:sldId id="1662" r:id="rId8"/>
    <p:sldId id="1663" r:id="rId9"/>
    <p:sldId id="1664" r:id="rId10"/>
    <p:sldId id="1665" r:id="rId11"/>
    <p:sldId id="1666" r:id="rId12"/>
    <p:sldId id="1667" r:id="rId13"/>
    <p:sldId id="1668" r:id="rId14"/>
    <p:sldId id="1553" r:id="rId15"/>
    <p:sldId id="1554" r:id="rId16"/>
    <p:sldId id="1555" r:id="rId17"/>
    <p:sldId id="1556" r:id="rId18"/>
    <p:sldId id="1557" r:id="rId19"/>
    <p:sldId id="1558" r:id="rId20"/>
    <p:sldId id="1559" r:id="rId21"/>
    <p:sldId id="1560" r:id="rId22"/>
    <p:sldId id="1561" r:id="rId23"/>
    <p:sldId id="1562" r:id="rId24"/>
    <p:sldId id="1563" r:id="rId25"/>
    <p:sldId id="1564" r:id="rId26"/>
    <p:sldId id="1565" r:id="rId27"/>
    <p:sldId id="1566" r:id="rId28"/>
    <p:sldId id="1567" r:id="rId29"/>
    <p:sldId id="1568" r:id="rId30"/>
    <p:sldId id="1569" r:id="rId31"/>
    <p:sldId id="1570" r:id="rId32"/>
    <p:sldId id="1571" r:id="rId33"/>
    <p:sldId id="1572" r:id="rId34"/>
    <p:sldId id="1573" r:id="rId35"/>
    <p:sldId id="1574" r:id="rId36"/>
    <p:sldId id="1575" r:id="rId37"/>
    <p:sldId id="1669" r:id="rId38"/>
    <p:sldId id="1670" r:id="rId39"/>
    <p:sldId id="1671" r:id="rId40"/>
    <p:sldId id="1672" r:id="rId41"/>
    <p:sldId id="1673" r:id="rId42"/>
    <p:sldId id="1674" r:id="rId43"/>
    <p:sldId id="1675" r:id="rId44"/>
    <p:sldId id="1676" r:id="rId45"/>
    <p:sldId id="1677" r:id="rId46"/>
    <p:sldId id="1678" r:id="rId47"/>
    <p:sldId id="1679" r:id="rId48"/>
    <p:sldId id="1680" r:id="rId49"/>
    <p:sldId id="1681" r:id="rId50"/>
    <p:sldId id="1682" r:id="rId51"/>
    <p:sldId id="1683" r:id="rId52"/>
    <p:sldId id="1684" r:id="rId53"/>
    <p:sldId id="1576" r:id="rId54"/>
    <p:sldId id="1577" r:id="rId55"/>
    <p:sldId id="1578" r:id="rId56"/>
    <p:sldId id="1579" r:id="rId57"/>
    <p:sldId id="1580" r:id="rId58"/>
    <p:sldId id="1581" r:id="rId59"/>
    <p:sldId id="1582" r:id="rId60"/>
    <p:sldId id="1583" r:id="rId61"/>
    <p:sldId id="1584" r:id="rId62"/>
    <p:sldId id="1585" r:id="rId63"/>
    <p:sldId id="1586" r:id="rId64"/>
    <p:sldId id="1587" r:id="rId65"/>
    <p:sldId id="1588" r:id="rId66"/>
    <p:sldId id="1589" r:id="rId67"/>
    <p:sldId id="1590" r:id="rId68"/>
    <p:sldId id="1591" r:id="rId69"/>
    <p:sldId id="1592" r:id="rId70"/>
    <p:sldId id="1593" r:id="rId71"/>
    <p:sldId id="1594" r:id="rId72"/>
    <p:sldId id="1595" r:id="rId73"/>
    <p:sldId id="1596" r:id="rId74"/>
    <p:sldId id="1597" r:id="rId75"/>
    <p:sldId id="1598" r:id="rId76"/>
    <p:sldId id="1599" r:id="rId77"/>
    <p:sldId id="1600" r:id="rId78"/>
    <p:sldId id="1601" r:id="rId79"/>
    <p:sldId id="1602" r:id="rId80"/>
    <p:sldId id="1603" r:id="rId81"/>
    <p:sldId id="1604" r:id="rId82"/>
    <p:sldId id="1605" r:id="rId83"/>
    <p:sldId id="1606" r:id="rId84"/>
    <p:sldId id="1607" r:id="rId85"/>
    <p:sldId id="1608" r:id="rId86"/>
    <p:sldId id="1609" r:id="rId87"/>
    <p:sldId id="1610" r:id="rId88"/>
    <p:sldId id="1611" r:id="rId89"/>
    <p:sldId id="1612" r:id="rId90"/>
    <p:sldId id="1613" r:id="rId91"/>
    <p:sldId id="1614" r:id="rId92"/>
    <p:sldId id="1615" r:id="rId93"/>
    <p:sldId id="1616" r:id="rId94"/>
    <p:sldId id="1617" r:id="rId95"/>
    <p:sldId id="1618" r:id="rId96"/>
    <p:sldId id="1619" r:id="rId97"/>
    <p:sldId id="1620" r:id="rId98"/>
    <p:sldId id="1621" r:id="rId99"/>
    <p:sldId id="1622" r:id="rId100"/>
    <p:sldId id="1623" r:id="rId101"/>
    <p:sldId id="1624" r:id="rId102"/>
    <p:sldId id="1625" r:id="rId103"/>
    <p:sldId id="1626" r:id="rId104"/>
    <p:sldId id="1627" r:id="rId105"/>
    <p:sldId id="1628" r:id="rId106"/>
    <p:sldId id="1629" r:id="rId107"/>
    <p:sldId id="1630" r:id="rId108"/>
    <p:sldId id="1631" r:id="rId109"/>
    <p:sldId id="1632" r:id="rId110"/>
    <p:sldId id="1633" r:id="rId111"/>
    <p:sldId id="1634" r:id="rId112"/>
    <p:sldId id="1635" r:id="rId113"/>
    <p:sldId id="1636" r:id="rId114"/>
    <p:sldId id="1637" r:id="rId115"/>
    <p:sldId id="1638" r:id="rId116"/>
    <p:sldId id="1639" r:id="rId117"/>
    <p:sldId id="1640" r:id="rId118"/>
    <p:sldId id="1641" r:id="rId119"/>
    <p:sldId id="1642" r:id="rId120"/>
    <p:sldId id="1643" r:id="rId121"/>
    <p:sldId id="1644" r:id="rId122"/>
    <p:sldId id="1645" r:id="rId123"/>
    <p:sldId id="1646" r:id="rId124"/>
    <p:sldId id="1647" r:id="rId125"/>
    <p:sldId id="1648" r:id="rId126"/>
    <p:sldId id="1649" r:id="rId127"/>
    <p:sldId id="1650" r:id="rId128"/>
    <p:sldId id="1651" r:id="rId129"/>
    <p:sldId id="1652" r:id="rId130"/>
    <p:sldId id="1653" r:id="rId131"/>
    <p:sldId id="1654" r:id="rId132"/>
    <p:sldId id="1655" r:id="rId133"/>
    <p:sldId id="1656" r:id="rId134"/>
    <p:sldId id="1685" r:id="rId135"/>
    <p:sldId id="1686" r:id="rId136"/>
    <p:sldId id="1687" r:id="rId137"/>
    <p:sldId id="1688" r:id="rId138"/>
    <p:sldId id="1689" r:id="rId139"/>
    <p:sldId id="1690" r:id="rId140"/>
    <p:sldId id="1691" r:id="rId141"/>
    <p:sldId id="1692" r:id="rId142"/>
    <p:sldId id="1693" r:id="rId143"/>
    <p:sldId id="1694" r:id="rId144"/>
    <p:sldId id="1695" r:id="rId145"/>
    <p:sldId id="2510" r:id="rId146"/>
    <p:sldId id="2511" r:id="rId147"/>
    <p:sldId id="2512" r:id="rId148"/>
    <p:sldId id="2513" r:id="rId149"/>
    <p:sldId id="2514" r:id="rId150"/>
    <p:sldId id="2515" r:id="rId151"/>
    <p:sldId id="2516" r:id="rId152"/>
    <p:sldId id="2517" r:id="rId153"/>
    <p:sldId id="2518" r:id="rId154"/>
    <p:sldId id="2519" r:id="rId155"/>
    <p:sldId id="2520" r:id="rId156"/>
    <p:sldId id="2521" r:id="rId157"/>
    <p:sldId id="2522" r:id="rId158"/>
    <p:sldId id="2523" r:id="rId159"/>
    <p:sldId id="2524" r:id="rId160"/>
    <p:sldId id="2525" r:id="rId161"/>
    <p:sldId id="2526" r:id="rId162"/>
    <p:sldId id="260" r:id="rId163"/>
    <p:sldId id="2527" r:id="rId164"/>
    <p:sldId id="262" r:id="rId165"/>
    <p:sldId id="263" r:id="rId166"/>
    <p:sldId id="2528" r:id="rId167"/>
    <p:sldId id="2529" r:id="rId168"/>
    <p:sldId id="2530" r:id="rId169"/>
    <p:sldId id="2531" r:id="rId170"/>
    <p:sldId id="2532" r:id="rId171"/>
    <p:sldId id="2533" r:id="rId172"/>
    <p:sldId id="2534" r:id="rId173"/>
    <p:sldId id="2535" r:id="rId174"/>
    <p:sldId id="2536" r:id="rId175"/>
    <p:sldId id="2537" r:id="rId176"/>
    <p:sldId id="2538" r:id="rId177"/>
    <p:sldId id="2539" r:id="rId178"/>
    <p:sldId id="2540" r:id="rId179"/>
    <p:sldId id="2541" r:id="rId180"/>
    <p:sldId id="2542" r:id="rId181"/>
    <p:sldId id="2543" r:id="rId182"/>
    <p:sldId id="2544" r:id="rId183"/>
    <p:sldId id="2545" r:id="rId184"/>
    <p:sldId id="2546" r:id="rId185"/>
    <p:sldId id="2547" r:id="rId186"/>
    <p:sldId id="2548" r:id="rId187"/>
    <p:sldId id="2550" r:id="rId188"/>
    <p:sldId id="2551" r:id="rId189"/>
    <p:sldId id="2552" r:id="rId190"/>
    <p:sldId id="2553" r:id="rId191"/>
    <p:sldId id="2554" r:id="rId192"/>
    <p:sldId id="2555" r:id="rId193"/>
    <p:sldId id="2556" r:id="rId194"/>
    <p:sldId id="2557" r:id="rId195"/>
    <p:sldId id="2558" r:id="rId196"/>
    <p:sldId id="2559" r:id="rId197"/>
    <p:sldId id="2560" r:id="rId198"/>
    <p:sldId id="2561" r:id="rId199"/>
    <p:sldId id="2562" r:id="rId200"/>
    <p:sldId id="2563" r:id="rId201"/>
    <p:sldId id="2564" r:id="rId202"/>
    <p:sldId id="2565" r:id="rId203"/>
    <p:sldId id="2566" r:id="rId204"/>
    <p:sldId id="2567" r:id="rId205"/>
    <p:sldId id="2568" r:id="rId206"/>
    <p:sldId id="2569" r:id="rId207"/>
    <p:sldId id="2570" r:id="rId208"/>
    <p:sldId id="2571" r:id="rId209"/>
    <p:sldId id="2572" r:id="rId210"/>
    <p:sldId id="2573" r:id="rId211"/>
    <p:sldId id="2574" r:id="rId212"/>
    <p:sldId id="2575" r:id="rId213"/>
    <p:sldId id="2576" r:id="rId214"/>
    <p:sldId id="2577" r:id="rId215"/>
    <p:sldId id="2578" r:id="rId216"/>
    <p:sldId id="2579" r:id="rId217"/>
    <p:sldId id="2580" r:id="rId218"/>
    <p:sldId id="2581" r:id="rId219"/>
    <p:sldId id="2582" r:id="rId220"/>
    <p:sldId id="2583" r:id="rId221"/>
    <p:sldId id="2584" r:id="rId222"/>
    <p:sldId id="2585" r:id="rId223"/>
    <p:sldId id="2586" r:id="rId224"/>
    <p:sldId id="2587" r:id="rId225"/>
    <p:sldId id="2588" r:id="rId226"/>
    <p:sldId id="2589" r:id="rId227"/>
    <p:sldId id="2590" r:id="rId228"/>
    <p:sldId id="2591" r:id="rId229"/>
    <p:sldId id="2592" r:id="rId230"/>
    <p:sldId id="2593" r:id="rId231"/>
    <p:sldId id="2594" r:id="rId232"/>
    <p:sldId id="2595" r:id="rId233"/>
    <p:sldId id="2596" r:id="rId234"/>
    <p:sldId id="2597" r:id="rId235"/>
    <p:sldId id="2598" r:id="rId236"/>
    <p:sldId id="2599" r:id="rId237"/>
    <p:sldId id="2600" r:id="rId238"/>
    <p:sldId id="2601" r:id="rId239"/>
    <p:sldId id="2602" r:id="rId240"/>
    <p:sldId id="2603" r:id="rId241"/>
    <p:sldId id="2604" r:id="rId242"/>
    <p:sldId id="2605" r:id="rId243"/>
    <p:sldId id="2606" r:id="rId244"/>
    <p:sldId id="2607" r:id="rId245"/>
    <p:sldId id="2608" r:id="rId246"/>
    <p:sldId id="2609" r:id="rId247"/>
    <p:sldId id="2610" r:id="rId248"/>
    <p:sldId id="2611" r:id="rId249"/>
    <p:sldId id="2612" r:id="rId250"/>
    <p:sldId id="2613" r:id="rId251"/>
    <p:sldId id="2614" r:id="rId252"/>
    <p:sldId id="2615" r:id="rId253"/>
    <p:sldId id="271" r:id="rId254"/>
    <p:sldId id="2622" r:id="rId255"/>
    <p:sldId id="2623" r:id="rId256"/>
    <p:sldId id="2624" r:id="rId257"/>
    <p:sldId id="2625" r:id="rId258"/>
    <p:sldId id="2626" r:id="rId259"/>
    <p:sldId id="2627" r:id="rId260"/>
    <p:sldId id="2619" r:id="rId261"/>
    <p:sldId id="2620" r:id="rId262"/>
    <p:sldId id="264" r:id="rId263"/>
    <p:sldId id="265" r:id="rId264"/>
    <p:sldId id="266" r:id="rId265"/>
    <p:sldId id="2628" r:id="rId266"/>
    <p:sldId id="2629" r:id="rId267"/>
    <p:sldId id="272" r:id="rId268"/>
    <p:sldId id="269" r:id="rId269"/>
    <p:sldId id="2630" r:id="rId270"/>
    <p:sldId id="2616" r:id="rId2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notesMaster" Target="notesMasters/notes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C75A3-55B3-467B-9442-A0FA108F584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C16D2-DE2A-4BC6-9F16-078EACC6B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9BD5E-9BE0-4742-8347-B966CBEFEF7C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520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0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70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8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8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02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7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22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0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0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95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58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73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68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24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09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202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569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15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4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3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25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83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37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98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739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78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67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437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41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67697C-4B79-407A-9D92-B0F29CE63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7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071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c466a54e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c466a54e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c466a54e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c466a54e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c466a54e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c466a54e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c466a54ef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c466a54ef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c466a54ef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c466a54ef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c466a54ef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c466a54ef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c466a54ef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c466a54ef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c466a54e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c466a54e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c466a54ef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c466a54ef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98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466a54ef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c466a54ef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466a54e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c466a54e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c466a54e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c466a54e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42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7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8FC5-897C-406D-B8C0-9862EEB0919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5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425C-75CD-8876-6277-0314DE28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23E93-DBDF-F4A5-BA5D-866903A92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29591-3705-CAE5-0836-073A8B78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FBED8-813A-A562-ABAA-20A57340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6920D-2ACF-8C44-69D2-8FE51BC5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4C05-8972-1B4E-05DA-A77E3F23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4BBF3-0536-4757-BA37-CEA678AD2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DAE2D-2B9B-57EA-DBB8-AEC8C3E8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C3853-2A12-0A70-A888-711CB805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2D598-5232-C632-F7CD-1C0AA391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C964D-C7E1-F7BB-AD38-924C2A4C0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AC07E-8F6B-4EA0-37CE-11814EE3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AA545-1739-66DE-7DB5-0707B9BF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4C867-6E69-4032-A9EE-BFC8CDD1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BA0F3-B357-2664-63E9-1457B4C1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113001" tIns="113001" rIns="113001" bIns="113001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</p:spPr>
        <p:txBody>
          <a:bodyPr spcFirstLastPara="1" wrap="square" lIns="113001" tIns="113001" rIns="113001" bIns="113001" anchor="t" anchorCtr="0">
            <a:normAutofit/>
          </a:bodyPr>
          <a:lstStyle>
            <a:lvl1pPr marL="565099" lvl="0" indent="-42382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30198" lvl="1" indent="-39243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95298" lvl="2" indent="-39243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260397" lvl="3" indent="-39243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825496" lvl="4" indent="-39243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390595" lvl="5" indent="-39243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955694" lvl="6" indent="-39243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20794" lvl="7" indent="-39243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085893" lvl="8" indent="-39243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13001" tIns="113001" rIns="113001" bIns="113001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0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9309-722C-C986-9B0B-FB74FF7F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374F-005C-54CB-194E-9485A24EA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FE337-ADF2-129D-F4B9-2FDB0FE6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553A-5651-355A-39F9-C811E12D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A2F6-7E69-7F97-2B72-DE163E29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4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46F1-A72A-C2A3-3AAF-82D0B614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8120B-9FC7-EF3F-637D-A32AC9D75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654F-462B-88CC-B3F8-3681A4C0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9B08F-3193-0DCD-CE8F-684FF9F2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83CAC-1912-8BB5-642B-1BF7C3A2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CB31-A264-FCF5-77EB-5D4A9F88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D4D32-9D70-25B9-48DA-8E4B914DB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AA5C1-C074-354D-E0F1-BC11D16FA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B9860-2E8C-71D7-7675-82EF2FF5C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31550-D122-BECD-5DE4-1C19B75B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888D-1E2E-5DE7-5BF1-D8F87472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3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ACDA-AD35-881C-72E0-518874BB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A5F14-D036-DD30-233B-4C410993B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D9EA5-E26F-2FD6-6C30-DAE8CEF83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34FE5-54B8-9E60-8CC2-09FFA49E9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22EA7-FEC7-A6C2-0694-9D659DD8F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E206-8F9F-75EE-7F72-0B2C2846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72812-16BA-B640-3E51-ABE935B2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DCBC00-A3C5-0CD0-515B-3788E3B5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9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F062-4F9E-1F9B-3B66-14C7AD34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39056-DC8B-75FA-4022-9CFDA816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616AF-4E14-C96E-F342-3426D79E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F1D3D-1AE0-0351-51D7-B3A5E5C0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51467-4590-C84B-72DD-7E518B6C7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97972-C8D3-E42D-A00B-40E107C6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E74B-1179-7072-BFC7-9D867C39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F085D-958B-037B-609F-B2B46A17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0DE3-0B2F-1AAD-E086-2C26931B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623C8-8D22-0410-407B-6491AE009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4D899-D969-40CA-7DEE-2ECBDD7C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7C10-7B67-1921-2A47-62D7A08C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824A5-37BD-FC2D-6861-84FBC6FF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5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4A55-4393-4726-1C6D-1657AA14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87CE7-286B-4902-A113-CCA80F649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8AD13-A483-AD59-E1B4-F8CAC7B65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0EDD6-06AF-9FF6-8A07-B1C31EF5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61739-1F2D-25C8-7EF7-21A49FD1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FD722-E578-B7A0-C56E-E590F6ED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F6ACA-2258-D3E8-E033-A8BEFA4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E8BAD-2463-D644-BBF3-2378DAF6A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28546-A426-F58D-0F9F-D77590D4B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E9759-DA36-4510-9875-A96410F0A80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2B3D9-36E4-D35A-66A7-A57159AB3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6B65-BFB1-C863-B058-6F93E085C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7A79-45F5-4123-AEA5-57531FF4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5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facebook.com/photo.php?fbid=1562527827148245&amp;set=p.1562527827148245&amp;type=3&amp;__cft__%5b0%5d=AZVQyH87pknioOzDPl0wFYhGBLkU0oKXtPsAEACRRn0y64yp5lUgWJ5KHzQksD3gjnjxlY6-arsljJlouvaDUqf-HkjWo5__2Ta_Yk_LEBAxyw&amp;__tn__=R%5d-R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0E329A-DF77-F975-F22A-C986A813BCBD}"/>
              </a:ext>
            </a:extLst>
          </p:cNvPr>
          <p:cNvSpPr txBox="1"/>
          <p:nvPr/>
        </p:nvSpPr>
        <p:spPr>
          <a:xfrm>
            <a:off x="333969" y="207526"/>
            <a:ext cx="855285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Past years questions (926)</a:t>
            </a:r>
          </a:p>
          <a:p>
            <a:r>
              <a:rPr lang="en-US" sz="2400" dirty="0"/>
              <a:t>Sixth year 2020  …………………………………….....(927)</a:t>
            </a:r>
          </a:p>
          <a:p>
            <a:r>
              <a:rPr lang="en-US" sz="2400" dirty="0"/>
              <a:t>Fourth year 2019/2020  - 1st Semester ……..(938)</a:t>
            </a:r>
          </a:p>
          <a:p>
            <a:r>
              <a:rPr lang="en-US" sz="2400" dirty="0"/>
              <a:t>Fourth year 2019/2020 -  2nd semester ..…….(961)</a:t>
            </a:r>
          </a:p>
          <a:p>
            <a:r>
              <a:rPr lang="en-US" sz="2400" dirty="0"/>
              <a:t>Sixth  year 2018/2019  ………………………………(977)</a:t>
            </a:r>
          </a:p>
          <a:p>
            <a:r>
              <a:rPr lang="en-US" sz="2400" dirty="0"/>
              <a:t>Fourth year 2018/2019 - 1st Semester .……..(988)</a:t>
            </a:r>
          </a:p>
          <a:p>
            <a:r>
              <a:rPr lang="en-US" sz="2400" dirty="0"/>
              <a:t>Fourth year 2018/2019 – 2nd  Semester .…(1005)</a:t>
            </a:r>
          </a:p>
          <a:p>
            <a:r>
              <a:rPr lang="en-US" sz="2400" dirty="0"/>
              <a:t>Fourth year 2017/2018 – 2nd  Semester .…(1016)</a:t>
            </a:r>
          </a:p>
          <a:p>
            <a:r>
              <a:rPr lang="en-US" sz="2400" dirty="0"/>
              <a:t>Fourth year 2017/2018 – 1st  Semester  ..…(1037)</a:t>
            </a:r>
            <a:endParaRPr lang="ar-JO" sz="2400" dirty="0"/>
          </a:p>
          <a:p>
            <a:r>
              <a:rPr lang="en-US" sz="2400" dirty="0"/>
              <a:t>9. Fourth year 2020/2021- 1st Semester ………(1058) </a:t>
            </a:r>
          </a:p>
          <a:p>
            <a:r>
              <a:rPr lang="en-US" sz="2400" dirty="0"/>
              <a:t>10.Sixth year 2020/2021 ……………………...........(1074)</a:t>
            </a:r>
          </a:p>
          <a:p>
            <a:r>
              <a:rPr lang="en-US" sz="2400" dirty="0"/>
              <a:t>11.Fourth Year 2020-2021-2nd semester  .......(1082)</a:t>
            </a:r>
          </a:p>
          <a:p>
            <a:r>
              <a:rPr lang="en-US" sz="2400" dirty="0"/>
              <a:t>12. </a:t>
            </a:r>
            <a:r>
              <a:rPr lang="en-US" sz="2400" dirty="0" err="1"/>
              <a:t>fouth</a:t>
            </a:r>
            <a:r>
              <a:rPr lang="en-US" sz="2400" dirty="0"/>
              <a:t> year 2021-2022-1st semester  ..........(1098)</a:t>
            </a:r>
          </a:p>
          <a:p>
            <a:r>
              <a:rPr lang="en-US" sz="2400" dirty="0"/>
              <a:t>13. Sixth year 2021-2022.................................(1112)</a:t>
            </a:r>
          </a:p>
          <a:p>
            <a:r>
              <a:rPr lang="en-US" sz="2400" dirty="0"/>
              <a:t>14. Forth year 2021-2022-2° semester.............(1137)</a:t>
            </a:r>
            <a:endParaRPr lang="ar-JO" sz="2400" dirty="0"/>
          </a:p>
          <a:p>
            <a:r>
              <a:rPr lang="ar-JO" sz="2400" dirty="0"/>
              <a:t>15</a:t>
            </a:r>
            <a:r>
              <a:rPr lang="en-US" sz="2400" dirty="0"/>
              <a:t>. Fourth year 2023-2024 1</a:t>
            </a:r>
            <a:r>
              <a:rPr lang="en-US" sz="2400" baseline="30000" dirty="0"/>
              <a:t>st</a:t>
            </a:r>
            <a:r>
              <a:rPr lang="en-US" sz="2400" dirty="0"/>
              <a:t> semester ………..()</a:t>
            </a:r>
          </a:p>
        </p:txBody>
      </p:sp>
    </p:spTree>
    <p:extLst>
      <p:ext uri="{BB962C8B-B14F-4D97-AF65-F5344CB8AC3E}">
        <p14:creationId xmlns:p14="http://schemas.microsoft.com/office/powerpoint/2010/main" val="143753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965" y="365203"/>
            <a:ext cx="10196834" cy="20368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Q7 - This 53 year old male had a myocardial infarction 1 month ago, which of the following is best assessed in follow up for secondary prevention?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65" y="3463356"/>
            <a:ext cx="3174912" cy="2937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a. LDL level </a:t>
            </a:r>
          </a:p>
          <a:p>
            <a:pPr marL="0" indent="0">
              <a:buNone/>
            </a:pPr>
            <a:r>
              <a:rPr lang="en-US" dirty="0"/>
              <a:t>b. Total cholesterol </a:t>
            </a:r>
          </a:p>
          <a:p>
            <a:pPr marL="0" indent="0">
              <a:buNone/>
            </a:pPr>
            <a:r>
              <a:rPr lang="en-US" dirty="0"/>
              <a:t>c. HDL level </a:t>
            </a:r>
          </a:p>
          <a:p>
            <a:pPr marL="0" indent="0">
              <a:buNone/>
            </a:pPr>
            <a:r>
              <a:rPr lang="en-US" dirty="0"/>
              <a:t>d. Free fatty acids </a:t>
            </a:r>
          </a:p>
          <a:p>
            <a:pPr marL="0" indent="0">
              <a:buNone/>
            </a:pPr>
            <a:r>
              <a:rPr lang="en-US" dirty="0"/>
              <a:t>e. Triglycerides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1" y="3704924"/>
            <a:ext cx="4937222" cy="315307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8" y="609600"/>
            <a:ext cx="10216277" cy="3276600"/>
          </a:xfrm>
        </p:spPr>
        <p:txBody>
          <a:bodyPr>
            <a:normAutofit/>
          </a:bodyPr>
          <a:lstStyle/>
          <a:p>
            <a:pPr algn="l"/>
            <a:r>
              <a:rPr lang="en-US" i="0" dirty="0"/>
              <a:t>Q1: mention 2 abnormalities in ECG </a:t>
            </a:r>
            <a:r>
              <a:rPr lang="en-US" dirty="0"/>
              <a:t>?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- T-inversion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- Wide QRS</a:t>
            </a:r>
            <a:br>
              <a:rPr lang="en-US" i="0" dirty="0"/>
            </a:br>
            <a:r>
              <a:rPr lang="en-US" i="0" dirty="0"/>
              <a:t>Q2 : what is your DX</a:t>
            </a:r>
            <a:r>
              <a:rPr lang="en-US" dirty="0"/>
              <a:t>?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hyperkalemia</a:t>
            </a:r>
            <a:endParaRPr lang="en-US" b="1" i="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77" y="3161724"/>
            <a:ext cx="6390800" cy="3696411"/>
          </a:xfr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7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01" y="838200"/>
            <a:ext cx="10126266" cy="3124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latin typeface="Aharoni" pitchFamily="2" charset="-79"/>
                <a:cs typeface="Aharoni" pitchFamily="2" charset="-79"/>
              </a:rPr>
              <a:t>Post parathyroidectomy pt. with this ECG :</a:t>
            </a: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latin typeface="Aharoni" pitchFamily="2" charset="-79"/>
                <a:cs typeface="Aharoni" pitchFamily="2" charset="-79"/>
              </a:rPr>
              <a:t>Q1 :Mention abnormality</a:t>
            </a: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</a:rPr>
              <a:t>- Long QT interval </a:t>
            </a:r>
            <a:br>
              <a:rPr lang="en-US" sz="2000" dirty="0"/>
            </a:b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latin typeface="Aharoni" pitchFamily="2" charset="-79"/>
                <a:cs typeface="Aharoni" pitchFamily="2" charset="-79"/>
              </a:rPr>
              <a:t>Q2: mention 3 conditions are associated with this ECG?</a:t>
            </a: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</a:rPr>
              <a:t>- hyperphosphatemia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- Hypocalcemia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- Hypomagnesemia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solidFill>
                  <a:srgbClr val="FF0000"/>
                </a:solidFill>
              </a:rPr>
              <a:t>NOT SURE :</a:t>
            </a:r>
            <a:r>
              <a:rPr lang="ar-JO" sz="2000" dirty="0">
                <a:solidFill>
                  <a:srgbClr val="FF0000"/>
                </a:solidFill>
              </a:rPr>
              <a:t>/</a:t>
            </a:r>
            <a:endParaRPr lang="en-US" sz="20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19" y="2448163"/>
            <a:ext cx="7380923" cy="4409838"/>
          </a:xfrm>
        </p:spPr>
      </p:pic>
      <p:sp>
        <p:nvSpPr>
          <p:cNvPr id="5" name="Rectangle 4"/>
          <p:cNvSpPr/>
          <p:nvPr/>
        </p:nvSpPr>
        <p:spPr>
          <a:xfrm>
            <a:off x="729683" y="16448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8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44" y="14514"/>
            <a:ext cx="10621328" cy="1828292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Q1 : </a:t>
            </a:r>
            <a:r>
              <a:rPr lang="en-US" sz="2000" b="1" dirty="0" err="1"/>
              <a:t>Dx</a:t>
            </a:r>
            <a:r>
              <a:rPr lang="en-US" sz="2000" b="1" dirty="0"/>
              <a:t> ?</a:t>
            </a:r>
            <a:br>
              <a:rPr lang="en-US" sz="2000" b="1" dirty="0"/>
            </a:br>
            <a:r>
              <a:rPr lang="en-US" sz="2000" b="1" dirty="0">
                <a:solidFill>
                  <a:srgbClr val="FF0000"/>
                </a:solidFill>
              </a:rPr>
              <a:t>WPW</a:t>
            </a:r>
            <a:br>
              <a:rPr lang="en-US" sz="2000" b="1" dirty="0"/>
            </a:br>
            <a:r>
              <a:rPr lang="en-US" sz="2000" b="1" dirty="0"/>
              <a:t>Q2 : </a:t>
            </a:r>
            <a:r>
              <a:rPr lang="en-US" sz="2000" b="1" dirty="0" err="1"/>
              <a:t>Tx</a:t>
            </a:r>
            <a:r>
              <a:rPr lang="en-US" sz="2000" b="1" dirty="0"/>
              <a:t> ?</a:t>
            </a:r>
            <a:br>
              <a:rPr lang="en-US" sz="2000" b="1" dirty="0"/>
            </a:br>
            <a:r>
              <a:rPr lang="en-US" sz="2000" b="1" dirty="0">
                <a:solidFill>
                  <a:srgbClr val="FF0000"/>
                </a:solidFill>
              </a:rPr>
              <a:t>percutaneous ablation of the accessory bundle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>
            <a:fillRect/>
          </a:stretch>
        </p:blipFill>
        <p:spPr>
          <a:xfrm>
            <a:off x="695393" y="1698304"/>
            <a:ext cx="10925203" cy="5159829"/>
          </a:xfrm>
        </p:spPr>
      </p:pic>
      <p:sp>
        <p:nvSpPr>
          <p:cNvPr id="5" name="Rectangle 4"/>
          <p:cNvSpPr/>
          <p:nvPr/>
        </p:nvSpPr>
        <p:spPr>
          <a:xfrm>
            <a:off x="5916045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9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01" y="838200"/>
            <a:ext cx="10450306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latin typeface="Aharoni" pitchFamily="2" charset="-79"/>
                <a:cs typeface="Aharoni" pitchFamily="2" charset="-79"/>
              </a:rPr>
              <a:t>Q1 : what is the cause of this sign</a:t>
            </a:r>
            <a:br>
              <a:rPr lang="en-US" sz="4800" dirty="0">
                <a:latin typeface="Aharoni" pitchFamily="2" charset="-79"/>
                <a:cs typeface="Aharoni" pitchFamily="2" charset="-79"/>
              </a:rPr>
            </a:br>
            <a:r>
              <a:rPr lang="en-US" b="1" dirty="0">
                <a:solidFill>
                  <a:srgbClr val="FF0000"/>
                </a:solidFill>
              </a:rPr>
              <a:t>Hypocalcemia</a:t>
            </a:r>
            <a:br>
              <a:rPr lang="en-US" sz="4800" dirty="0">
                <a:latin typeface="Aharoni" pitchFamily="2" charset="-79"/>
                <a:cs typeface="Aharoni" pitchFamily="2" charset="-79"/>
              </a:rPr>
            </a:br>
            <a:r>
              <a:rPr lang="en-US" sz="4800" dirty="0">
                <a:latin typeface="Aharoni" pitchFamily="2" charset="-79"/>
                <a:cs typeface="Aharoni" pitchFamily="2" charset="-79"/>
              </a:rPr>
              <a:t>Q2 : what is your </a:t>
            </a:r>
            <a:r>
              <a:rPr lang="en-US" sz="4800" dirty="0" err="1">
                <a:latin typeface="Aharoni" pitchFamily="2" charset="-79"/>
                <a:cs typeface="Aharoni" pitchFamily="2" charset="-79"/>
              </a:rPr>
              <a:t>Tx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?</a:t>
            </a:r>
            <a:br>
              <a:rPr lang="en-US" sz="4800" dirty="0">
                <a:latin typeface="Aharoni" pitchFamily="2" charset="-79"/>
                <a:cs typeface="Aharoni" pitchFamily="2" charset="-79"/>
              </a:rPr>
            </a:br>
            <a:r>
              <a:rPr lang="en-US" b="1" dirty="0">
                <a:solidFill>
                  <a:srgbClr val="FF0000"/>
                </a:solidFill>
              </a:rPr>
              <a:t>IV calcium gluconate</a:t>
            </a:r>
            <a:endParaRPr lang="en-US" sz="4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08" y="3276734"/>
            <a:ext cx="5382224" cy="3464929"/>
          </a:xfrm>
        </p:spPr>
      </p:pic>
      <p:sp>
        <p:nvSpPr>
          <p:cNvPr id="5" name="Rectangle 4"/>
          <p:cNvSpPr/>
          <p:nvPr/>
        </p:nvSpPr>
        <p:spPr>
          <a:xfrm>
            <a:off x="785339" y="0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10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889" y="559678"/>
            <a:ext cx="5028080" cy="495249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Aharoni" pitchFamily="2" charset="-79"/>
                <a:cs typeface="Aharoni" pitchFamily="2" charset="-79"/>
              </a:rPr>
              <a:t>Q1 : what the radiological abnormalities found in this X –ray ?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solidFill>
                  <a:srgbClr val="FF0000"/>
                </a:solidFill>
                <a:latin typeface="+mn-lt"/>
                <a:cs typeface="Aharoni" pitchFamily="2" charset="-79"/>
              </a:rPr>
              <a:t>Absent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haroni" pitchFamily="2" charset="-79"/>
              </a:rPr>
              <a:t>bronchovascular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haroni" pitchFamily="2" charset="-79"/>
              </a:rPr>
              <a:t> marking at right side with collapsed right lung &amp; shifting of mediastinum 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latin typeface="Aharoni" pitchFamily="2" charset="-79"/>
                <a:cs typeface="Aharoni" pitchFamily="2" charset="-79"/>
              </a:rPr>
              <a:t>Q2 :your radiological </a:t>
            </a:r>
            <a:r>
              <a:rPr lang="en-US" sz="2400" dirty="0" err="1">
                <a:latin typeface="Aharoni" pitchFamily="2" charset="-79"/>
                <a:cs typeface="Aharoni" pitchFamily="2" charset="-79"/>
              </a:rPr>
              <a:t>Dx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b="1" dirty="0">
                <a:solidFill>
                  <a:srgbClr val="FF0000"/>
                </a:solidFill>
              </a:rPr>
              <a:t>Tension pneumothorax</a:t>
            </a:r>
            <a:br>
              <a:rPr lang="en-US" sz="2400" dirty="0"/>
            </a:b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51" y="1"/>
            <a:ext cx="5379124" cy="6936703"/>
          </a:xfrm>
        </p:spPr>
      </p:pic>
      <p:sp>
        <p:nvSpPr>
          <p:cNvPr id="5" name="Rectangle 4"/>
          <p:cNvSpPr/>
          <p:nvPr/>
        </p:nvSpPr>
        <p:spPr>
          <a:xfrm>
            <a:off x="1015507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11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59678"/>
            <a:ext cx="4635269" cy="495249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Aharoni" pitchFamily="2" charset="-79"/>
                <a:cs typeface="Aharoni" pitchFamily="2" charset="-79"/>
              </a:rPr>
              <a:t>Q1 : what the radiological abnormalities found in this X –ray ?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b="1" dirty="0">
                <a:solidFill>
                  <a:srgbClr val="FF0000"/>
                </a:solidFill>
              </a:rPr>
              <a:t>Concave opacity in RLL silhouetting heart border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latin typeface="Aharoni" pitchFamily="2" charset="-79"/>
                <a:cs typeface="Aharoni" pitchFamily="2" charset="-79"/>
              </a:rPr>
              <a:t>Q2 :your radiological DX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b="1" dirty="0">
                <a:solidFill>
                  <a:srgbClr val="FF0000"/>
                </a:solidFill>
              </a:rPr>
              <a:t>pleural effusion</a:t>
            </a:r>
            <a:endParaRPr lang="en-US" sz="24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95" y="0"/>
            <a:ext cx="6166081" cy="6858000"/>
          </a:xfrm>
        </p:spPr>
      </p:pic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/>
              <a:t>Q : calculate anion gap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393" y="1600207"/>
            <a:ext cx="4230529" cy="45259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ABG :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Na 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K 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b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Cl 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Hco3 :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  <a:p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5667375" y="3124200"/>
            <a:ext cx="5580698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150+5-110 -25 = 20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867008" y="45477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12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851" y="1524000"/>
            <a:ext cx="5738217" cy="44958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Q1: </a:t>
            </a:r>
            <a:r>
              <a:rPr lang="en-US" sz="2800" b="1" dirty="0" err="1"/>
              <a:t>Dx</a:t>
            </a:r>
            <a:r>
              <a:rPr lang="en-US" sz="2800" b="1" dirty="0"/>
              <a:t> ?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Acute bacterial meningitis</a:t>
            </a:r>
            <a:br>
              <a:rPr lang="en-US" sz="2800" b="1" dirty="0"/>
            </a:br>
            <a:r>
              <a:rPr lang="en-US" sz="2800" b="1" dirty="0"/>
              <a:t>Q2 : mention 2 causative </a:t>
            </a:r>
            <a:r>
              <a:rPr lang="en-US" sz="2800" b="1" dirty="0" err="1"/>
              <a:t>oreganisms</a:t>
            </a:r>
            <a:r>
              <a:rPr lang="en-US" sz="2800" b="1" dirty="0"/>
              <a:t> ?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St.pneumoni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H.infiluenza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135" y="1828806"/>
            <a:ext cx="4050506" cy="45259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/>
              <a:t>CSF analysis :</a:t>
            </a:r>
          </a:p>
          <a:p>
            <a:pPr marL="0" indent="0">
              <a:buNone/>
            </a:pPr>
            <a:br>
              <a:rPr lang="en-US" sz="4000" dirty="0"/>
            </a:br>
            <a:r>
              <a:rPr lang="en-US" sz="4000" dirty="0"/>
              <a:t>- WBC :</a:t>
            </a:r>
            <a:r>
              <a:rPr lang="en-US" sz="4000" dirty="0">
                <a:solidFill>
                  <a:srgbClr val="FF0000"/>
                </a:solidFill>
              </a:rPr>
              <a:t>2000</a:t>
            </a:r>
            <a:r>
              <a:rPr lang="en-US" sz="4000" dirty="0"/>
              <a:t>  </a:t>
            </a:r>
          </a:p>
          <a:p>
            <a:pPr marL="0" indent="0">
              <a:buNone/>
            </a:pPr>
            <a:r>
              <a:rPr lang="en-US" sz="4000" dirty="0"/>
              <a:t>- PMN </a:t>
            </a:r>
            <a:r>
              <a:rPr lang="en-US" sz="4000" dirty="0">
                <a:solidFill>
                  <a:srgbClr val="FF0000"/>
                </a:solidFill>
              </a:rPr>
              <a:t>90% </a:t>
            </a:r>
            <a:br>
              <a:rPr lang="en-US" sz="4000" dirty="0"/>
            </a:br>
            <a:r>
              <a:rPr lang="en-US" sz="4000" dirty="0"/>
              <a:t>- protein: </a:t>
            </a:r>
            <a:r>
              <a:rPr lang="en-US" sz="4000" dirty="0">
                <a:solidFill>
                  <a:srgbClr val="FF0000"/>
                </a:solidFill>
              </a:rPr>
              <a:t>3.2</a:t>
            </a:r>
            <a:r>
              <a:rPr lang="en-US" sz="4000" dirty="0"/>
              <a:t> g  </a:t>
            </a:r>
            <a:br>
              <a:rPr lang="en-US" sz="4000" dirty="0"/>
            </a:br>
            <a:r>
              <a:rPr lang="en-US" sz="4000" dirty="0"/>
              <a:t>- glucose: </a:t>
            </a:r>
            <a:r>
              <a:rPr lang="en-US" sz="4000" dirty="0">
                <a:solidFill>
                  <a:srgbClr val="FF0000"/>
                </a:solidFill>
              </a:rPr>
              <a:t>1.5</a:t>
            </a:r>
            <a:r>
              <a:rPr lang="en-US" sz="4000" dirty="0"/>
              <a:t> </a:t>
            </a:r>
          </a:p>
        </p:txBody>
      </p:sp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13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405" y="559678"/>
            <a:ext cx="3963673" cy="4952492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Q1: calculate SAAG</a:t>
            </a:r>
            <a:br>
              <a:rPr lang="en-US" sz="2800" dirty="0"/>
            </a:br>
            <a:r>
              <a:rPr lang="en-US" sz="2800" b="1" dirty="0">
                <a:solidFill>
                  <a:srgbClr val="FF0000"/>
                </a:solidFill>
              </a:rPr>
              <a:t> 2.8-2.2 = 0.6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Q2 : what is your </a:t>
            </a:r>
            <a:r>
              <a:rPr lang="en-US" sz="2800" dirty="0" err="1"/>
              <a:t>Dx</a:t>
            </a:r>
            <a:r>
              <a:rPr lang="en-US" sz="2800" dirty="0"/>
              <a:t> ?</a:t>
            </a:r>
            <a:br>
              <a:rPr lang="en-US" sz="2800" dirty="0"/>
            </a:br>
            <a:r>
              <a:rPr lang="en-US" sz="2800" b="1" dirty="0">
                <a:solidFill>
                  <a:srgbClr val="FF0000"/>
                </a:solidFill>
              </a:rPr>
              <a:t>spontaneous bacterial peritonitis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010" y="1828806"/>
            <a:ext cx="5220653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haroni" pitchFamily="2" charset="-79"/>
                <a:cs typeface="Aharoni" pitchFamily="2" charset="-79"/>
              </a:rPr>
              <a:t>Ascitic fluid analysis : </a:t>
            </a:r>
          </a:p>
          <a:p>
            <a:pPr marL="0" indent="0">
              <a:buNone/>
            </a:pPr>
            <a:br>
              <a:rPr lang="en-US" sz="3200" dirty="0">
                <a:latin typeface="Aharoni" pitchFamily="2" charset="-79"/>
                <a:cs typeface="Aharoni" pitchFamily="2" charset="-79"/>
              </a:rPr>
            </a:br>
            <a:r>
              <a:rPr lang="en-US" sz="3200" dirty="0">
                <a:latin typeface="Aharoni" pitchFamily="2" charset="-79"/>
                <a:cs typeface="Aharoni" pitchFamily="2" charset="-79"/>
              </a:rPr>
              <a:t>- serum protein : 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2.8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 </a:t>
            </a:r>
            <a:br>
              <a:rPr lang="en-US" sz="3200" dirty="0">
                <a:latin typeface="Aharoni" pitchFamily="2" charset="-79"/>
                <a:cs typeface="Aharoni" pitchFamily="2" charset="-79"/>
              </a:rPr>
            </a:br>
            <a:r>
              <a:rPr lang="en-US" sz="3200" dirty="0">
                <a:latin typeface="Aharoni" pitchFamily="2" charset="-79"/>
                <a:cs typeface="Aharoni" pitchFamily="2" charset="-79"/>
              </a:rPr>
              <a:t>- ascitic </a:t>
            </a:r>
            <a:r>
              <a:rPr lang="en-US" sz="3200" dirty="0" err="1">
                <a:latin typeface="Aharoni" pitchFamily="2" charset="-79"/>
                <a:cs typeface="Aharoni" pitchFamily="2" charset="-79"/>
              </a:rPr>
              <a:t>protien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 : 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2.2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 </a:t>
            </a:r>
            <a:br>
              <a:rPr lang="en-US" sz="3200" dirty="0">
                <a:latin typeface="Aharoni" pitchFamily="2" charset="-79"/>
                <a:cs typeface="Aharoni" pitchFamily="2" charset="-79"/>
              </a:rPr>
            </a:br>
            <a:r>
              <a:rPr lang="en-US" sz="3200" dirty="0">
                <a:latin typeface="Aharoni" pitchFamily="2" charset="-79"/>
                <a:cs typeface="Aharoni" pitchFamily="2" charset="-79"/>
              </a:rPr>
              <a:t>- WBC : 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501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 </a:t>
            </a:r>
            <a:br>
              <a:rPr lang="en-US" sz="3200" dirty="0">
                <a:latin typeface="Aharoni" pitchFamily="2" charset="-79"/>
                <a:cs typeface="Aharoni" pitchFamily="2" charset="-79"/>
              </a:rPr>
            </a:br>
            <a:r>
              <a:rPr lang="en-US" sz="3200" dirty="0">
                <a:latin typeface="Aharoni" pitchFamily="2" charset="-79"/>
                <a:cs typeface="Aharoni" pitchFamily="2" charset="-79"/>
              </a:rPr>
              <a:t>- PMN : 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90%</a:t>
            </a:r>
          </a:p>
        </p:txBody>
      </p:sp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14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8" y="1143000"/>
            <a:ext cx="9811226" cy="3657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Q1: </a:t>
            </a:r>
            <a:r>
              <a:rPr lang="en-US" sz="3200" b="1" dirty="0" err="1"/>
              <a:t>Dx</a:t>
            </a:r>
            <a:r>
              <a:rPr lang="en-US" sz="3200" b="1" dirty="0"/>
              <a:t>?</a:t>
            </a:r>
            <a:br>
              <a:rPr lang="en-US" sz="3200" b="1" dirty="0"/>
            </a:br>
            <a:r>
              <a:rPr lang="en-US" sz="3200" b="1" dirty="0" err="1">
                <a:solidFill>
                  <a:srgbClr val="FF0000"/>
                </a:solidFill>
              </a:rPr>
              <a:t>Klinefelter</a:t>
            </a:r>
            <a:br>
              <a:rPr lang="en-US" sz="3200" b="1" dirty="0"/>
            </a:br>
            <a:r>
              <a:rPr lang="en-US" sz="3200" b="1" dirty="0"/>
              <a:t>Q2 : mention 4 </a:t>
            </a:r>
            <a:r>
              <a:rPr lang="en-US" sz="3200" b="1" dirty="0" err="1"/>
              <a:t>characterstic</a:t>
            </a:r>
            <a:r>
              <a:rPr lang="en-US" sz="3200" b="1" dirty="0"/>
              <a:t> signs for this </a:t>
            </a:r>
            <a:r>
              <a:rPr lang="en-US" sz="3200" b="1" dirty="0" err="1"/>
              <a:t>pt</a:t>
            </a:r>
            <a:r>
              <a:rPr lang="en-US" sz="3200" b="1" dirty="0"/>
              <a:t> .</a:t>
            </a:r>
            <a:br>
              <a:rPr lang="en-US" sz="3200" b="1" dirty="0"/>
            </a:br>
            <a:r>
              <a:rPr lang="en-US" sz="3200" b="1" dirty="0">
                <a:solidFill>
                  <a:srgbClr val="FF0000"/>
                </a:solidFill>
              </a:rPr>
              <a:t>1- short stature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2- congenital heart defect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3- infertile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4- gynecomastia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78" y="2743200"/>
            <a:ext cx="5310665" cy="4114800"/>
          </a:xfrm>
        </p:spPr>
      </p:pic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Q8 - A 38 year old female, referred to you with high fasting blood sugar, this photo is typical of?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186" y="2549018"/>
            <a:ext cx="3940694" cy="3960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a. Cushing's syndrome </a:t>
            </a:r>
          </a:p>
          <a:p>
            <a:pPr marL="0" indent="0">
              <a:buNone/>
            </a:pPr>
            <a:r>
              <a:rPr lang="en-US" dirty="0"/>
              <a:t>b. Acromegaly </a:t>
            </a:r>
          </a:p>
          <a:p>
            <a:pPr marL="0" indent="0">
              <a:buNone/>
            </a:pPr>
            <a:r>
              <a:rPr lang="en-US" dirty="0"/>
              <a:t>c. Morbid obesity </a:t>
            </a:r>
          </a:p>
          <a:p>
            <a:pPr marL="0" indent="0">
              <a:buNone/>
            </a:pPr>
            <a:r>
              <a:rPr lang="en-US" dirty="0"/>
              <a:t>d. Addison's disease </a:t>
            </a:r>
          </a:p>
          <a:p>
            <a:pPr marL="0" indent="0">
              <a:buNone/>
            </a:pPr>
            <a:r>
              <a:rPr lang="en-US" dirty="0"/>
              <a:t>e. Pituitary failure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77" y="2291190"/>
            <a:ext cx="578041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57" y="727318"/>
            <a:ext cx="5347317" cy="495249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Aharoni" pitchFamily="2" charset="-79"/>
                <a:cs typeface="Aharoni" pitchFamily="2" charset="-79"/>
              </a:rPr>
              <a:t>Q1 :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Dx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</a:rPr>
              <a:t>Cushing syndrome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Q2 : mention 3 screening tests for this condition?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</a:rPr>
              <a:t>1- 24 urine collection for cortisol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2- Dexamethasone suppression test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3- imaging test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34" y="228734"/>
            <a:ext cx="4950620" cy="6324601"/>
          </a:xfrm>
        </p:spPr>
      </p:pic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16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9" y="152400"/>
            <a:ext cx="10441305" cy="3124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Q1 :If this </a:t>
            </a:r>
            <a:r>
              <a:rPr lang="en-US" sz="2000" b="1" dirty="0" err="1"/>
              <a:t>pt</a:t>
            </a:r>
            <a:r>
              <a:rPr lang="en-US" sz="2000" b="1" dirty="0"/>
              <a:t> is ANA +</a:t>
            </a:r>
            <a:r>
              <a:rPr lang="en-US" sz="2000" b="1" dirty="0" err="1"/>
              <a:t>ve</a:t>
            </a:r>
            <a:r>
              <a:rPr lang="en-US" sz="2000" b="1" dirty="0"/>
              <a:t> then what is the next </a:t>
            </a:r>
            <a:r>
              <a:rPr lang="en-US" sz="2000" b="1" dirty="0" err="1"/>
              <a:t>investegation</a:t>
            </a:r>
            <a:r>
              <a:rPr lang="en-US" sz="2000" b="1" dirty="0"/>
              <a:t> you would order ?</a:t>
            </a:r>
            <a:br>
              <a:rPr lang="en-US" sz="2400" b="1" dirty="0"/>
            </a:br>
            <a:r>
              <a:rPr lang="en-US" sz="2000" b="1" dirty="0">
                <a:solidFill>
                  <a:srgbClr val="FF0000"/>
                </a:solidFill>
              </a:rPr>
              <a:t>anti Ds-DNA / anti –</a:t>
            </a:r>
            <a:r>
              <a:rPr lang="en-US" sz="2000" b="1" dirty="0" err="1">
                <a:solidFill>
                  <a:srgbClr val="FF0000"/>
                </a:solidFill>
              </a:rPr>
              <a:t>sm</a:t>
            </a:r>
            <a:br>
              <a:rPr lang="en-US" sz="2400" b="1" dirty="0"/>
            </a:br>
            <a:br>
              <a:rPr lang="en-US" sz="1000" b="1" dirty="0"/>
            </a:br>
            <a:r>
              <a:rPr lang="en-US" sz="2000" b="1" dirty="0"/>
              <a:t>Q2 : if this pt. came to ER with </a:t>
            </a:r>
            <a:r>
              <a:rPr lang="en-US" sz="2000" b="1" dirty="0" err="1"/>
              <a:t>seizuers</a:t>
            </a:r>
            <a:r>
              <a:rPr lang="en-US" sz="2000" b="1" dirty="0"/>
              <a:t> then mention 3 </a:t>
            </a:r>
            <a:r>
              <a:rPr lang="en-US" sz="2000" b="1" dirty="0" err="1"/>
              <a:t>differrential</a:t>
            </a:r>
            <a:r>
              <a:rPr lang="en-US" sz="2000" b="1" dirty="0"/>
              <a:t> </a:t>
            </a:r>
            <a:r>
              <a:rPr lang="en-US" sz="2000" b="1" dirty="0" err="1"/>
              <a:t>Dx</a:t>
            </a:r>
            <a:r>
              <a:rPr lang="en-US" sz="2000" b="1" dirty="0"/>
              <a:t>?</a:t>
            </a:r>
            <a:br>
              <a:rPr lang="en-US" sz="2400" b="1" dirty="0"/>
            </a:br>
            <a:r>
              <a:rPr lang="en-US" sz="2000" b="1" dirty="0">
                <a:solidFill>
                  <a:srgbClr val="FF0000"/>
                </a:solidFill>
              </a:rPr>
              <a:t>TIA CVA Uremic encephalopathy (not sure 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99" y="2963466"/>
            <a:ext cx="6210776" cy="3894667"/>
          </a:xfrm>
        </p:spPr>
      </p:pic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17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8" y="990600"/>
            <a:ext cx="9221653" cy="3124200"/>
          </a:xfrm>
        </p:spPr>
        <p:txBody>
          <a:bodyPr>
            <a:normAutofit/>
          </a:bodyPr>
          <a:lstStyle/>
          <a:p>
            <a:pPr algn="l"/>
            <a:r>
              <a:rPr lang="en-US" sz="3800" b="1" dirty="0"/>
              <a:t>Q1 : </a:t>
            </a:r>
            <a:r>
              <a:rPr lang="en-US" sz="3800" b="1" dirty="0" err="1"/>
              <a:t>Dx</a:t>
            </a:r>
            <a:r>
              <a:rPr lang="en-US" sz="3800" b="1" dirty="0"/>
              <a:t>? </a:t>
            </a:r>
            <a:br>
              <a:rPr lang="en-US" sz="3800" b="1" dirty="0"/>
            </a:br>
            <a:r>
              <a:rPr lang="en-US" sz="3800" b="1" dirty="0">
                <a:solidFill>
                  <a:srgbClr val="FF0000"/>
                </a:solidFill>
              </a:rPr>
              <a:t>Diffuse proliferative GN</a:t>
            </a:r>
            <a:br>
              <a:rPr lang="en-US" sz="3800" b="1" dirty="0"/>
            </a:br>
            <a:r>
              <a:rPr lang="en-US" sz="3800" b="1" dirty="0"/>
              <a:t>Q2 : mention 2 lines of </a:t>
            </a:r>
            <a:r>
              <a:rPr lang="en-US" sz="3800" b="1" dirty="0" err="1"/>
              <a:t>Tx</a:t>
            </a:r>
            <a:r>
              <a:rPr lang="en-US" sz="3800" b="1" dirty="0"/>
              <a:t> ?</a:t>
            </a:r>
            <a:br>
              <a:rPr lang="en-US" sz="3800" b="1" dirty="0"/>
            </a:br>
            <a:r>
              <a:rPr lang="en-US" sz="3800" b="1" dirty="0">
                <a:solidFill>
                  <a:srgbClr val="FF0000"/>
                </a:solidFill>
              </a:rPr>
              <a:t>1- methylprednisolone</a:t>
            </a:r>
            <a:br>
              <a:rPr lang="en-US" sz="3800" b="1" dirty="0">
                <a:solidFill>
                  <a:srgbClr val="FF0000"/>
                </a:solidFill>
              </a:rPr>
            </a:br>
            <a:r>
              <a:rPr lang="en-US" sz="3800" b="1" dirty="0">
                <a:solidFill>
                  <a:srgbClr val="FF0000"/>
                </a:solidFill>
              </a:rPr>
              <a:t>2- mycophenolate</a:t>
            </a:r>
            <a:endParaRPr lang="en-US" sz="3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62" y="3124200"/>
            <a:ext cx="4988779" cy="3733800"/>
          </a:xfrm>
        </p:spPr>
      </p:pic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18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117" y="2402523"/>
            <a:ext cx="9434563" cy="238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sz="6600" dirty="0"/>
              <a:t> year 2017/2018 </a:t>
            </a:r>
            <a:br>
              <a:rPr lang="en-US" sz="6600" dirty="0"/>
            </a:br>
            <a:r>
              <a:rPr lang="en-US" sz="6600" dirty="0"/>
              <a:t> 1</a:t>
            </a:r>
            <a:r>
              <a:rPr lang="en-US" sz="6600" baseline="30000" dirty="0"/>
              <a:t>st</a:t>
            </a:r>
            <a:r>
              <a:rPr lang="en-US" sz="6600" dirty="0"/>
              <a:t>   Semester</a:t>
            </a:r>
            <a:endParaRPr lang="en-US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4419600"/>
            <a:ext cx="9721215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Acute inferior wall </a:t>
            </a:r>
            <a:r>
              <a:rPr lang="en-US" b="1" dirty="0" err="1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elevation MI</a:t>
            </a:r>
          </a:p>
        </p:txBody>
      </p:sp>
      <p:pic>
        <p:nvPicPr>
          <p:cNvPr id="9218" name="Picture 2" descr="https://scontent.famm7-1.fna.fbcdn.net/v/t1.0-9/25994746_1562525873815107_4171470591216295703_n.jpg?_nc_cat=105&amp;_nc_sid=dbeb18&amp;_nc_eui2=AeGVwdKxvruIXb3ZXysVmzetJJgTs-_sXP2DMfGbrn2IOT0oloZwk9eVNw7f0JehuwYsms8-ISGw8bDGAzRtgZNGVyWI8Z0B1CM9EVdzHkS1Kw&amp;_nc_oc=AQnehUlFD241AGsoqsDWQGt5VVMu-jAdzID2JABHe6FAvq3SpUwF47VBGiN-6opO7AM&amp;_nc_ht=scontent.famm7-1.fna&amp;oh=d542da9cc52f671ffb75ac6f4a76cf83&amp;oe=5EA84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5415" y="914534"/>
            <a:ext cx="9091136" cy="2819401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705877"/>
            <a:ext cx="9721215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history of cough and large amount of sputum prior one month</a:t>
            </a:r>
          </a:p>
        </p:txBody>
      </p:sp>
      <p:pic>
        <p:nvPicPr>
          <p:cNvPr id="8194" name="Picture 2" descr="https://scontent.famm7-1.fna.fbcdn.net/v/t1.0-9/26168331_1562527473814947_9161706515031616350_n.jpg?_nc_cat=107&amp;_nc_sid=dbeb18&amp;_nc_eui2=AeH2hyE8ipsWPnzu3PrGU18UdWK781FqLS98ZoO8LlK-4_UQ2FCe3NX8t-IEcbwtojvA-d28QRcVbu3wwBe6bxaJ5bBT2HmQ0LGx0Vd44IOZbg&amp;_nc_oc=AQnpx04iyvilnCk8UbFBqxY2Jr8TQnuATiIu_pzXN0j7RYqpgXj2uO72pVT4cQi-d0I&amp;_nc_ht=scontent.famm7-1.fna&amp;oh=ff56b3fe826d5e390636c8dd6fdb9d6b&amp;oe=5EA628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6102" y="1905000"/>
            <a:ext cx="4118015" cy="4762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95330" y="1752734"/>
            <a:ext cx="54006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Diagnosis ? </a:t>
            </a:r>
            <a:r>
              <a:rPr lang="en-US" sz="3200" b="1" dirty="0" err="1">
                <a:solidFill>
                  <a:srgbClr val="FF0000"/>
                </a:solidFill>
              </a:rPr>
              <a:t>broncheactasis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/>
              <a:t>Most common organism to infect this patient is : </a:t>
            </a:r>
            <a:r>
              <a:rPr lang="en-US" sz="3200" b="1" dirty="0">
                <a:solidFill>
                  <a:srgbClr val="FF0000"/>
                </a:solidFill>
              </a:rPr>
              <a:t>pseudomonas </a:t>
            </a:r>
            <a:r>
              <a:rPr lang="en-US" sz="3200" b="1" dirty="0" err="1">
                <a:solidFill>
                  <a:srgbClr val="FF0000"/>
                </a:solidFill>
              </a:rPr>
              <a:t>aurgenosa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2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407" y="5029200"/>
            <a:ext cx="9721215" cy="1752600"/>
          </a:xfrm>
        </p:spPr>
        <p:txBody>
          <a:bodyPr>
            <a:normAutofit/>
          </a:bodyPr>
          <a:lstStyle/>
          <a:p>
            <a:r>
              <a:rPr lang="en-US" b="1" dirty="0"/>
              <a:t>Finding : </a:t>
            </a:r>
            <a:r>
              <a:rPr lang="en-US" b="1" dirty="0" err="1">
                <a:solidFill>
                  <a:srgbClr val="FF0000"/>
                </a:solidFill>
              </a:rPr>
              <a:t>hyperacute</a:t>
            </a:r>
            <a:r>
              <a:rPr lang="en-US" b="1" dirty="0">
                <a:solidFill>
                  <a:srgbClr val="FF0000"/>
                </a:solidFill>
              </a:rPr>
              <a:t> T wave</a:t>
            </a:r>
            <a:br>
              <a:rPr lang="en-US" b="1" dirty="0"/>
            </a:br>
            <a:r>
              <a:rPr lang="en-US" b="1" dirty="0"/>
              <a:t>Caused by : </a:t>
            </a:r>
            <a:r>
              <a:rPr lang="en-US" b="1" dirty="0">
                <a:solidFill>
                  <a:srgbClr val="FF0000"/>
                </a:solidFill>
              </a:rPr>
              <a:t>hyperkalemia</a:t>
            </a:r>
            <a:endParaRPr lang="en-US" b="1" dirty="0"/>
          </a:p>
        </p:txBody>
      </p:sp>
      <p:pic>
        <p:nvPicPr>
          <p:cNvPr id="7170" name="Picture 2" descr="https://scontent.famm7-1.fna.fbcdn.net/v/t1.0-9/26165274_1562526280481733_8981106285487610003_n.jpg?_nc_cat=105&amp;_nc_sid=dbeb18&amp;_nc_eui2=AeGxH8jJplBYWvLfu9o7Dc4S8RV1kptl2Kl2a-SY7sVZKJarcqFLAvT3yuMCmWv2Iy9OAT-g0XEWxYMjb91OSUZBMi_jYMGdSAtDpy0mGjFJYQ&amp;_nc_oc=AQmNF1GF7QKp_UsbWBdelx05SFZXcFtu3rWsE_UzaJle7HSqRVmUc2FvHpa0hG2aK_k&amp;_nc_ht=scontent.famm7-1.fna&amp;oh=7b29716322a972d559230c87882e878e&amp;oe=5EA827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5461" y="838200"/>
            <a:ext cx="8956119" cy="4200526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3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1066800"/>
            <a:ext cx="9721215" cy="1325562"/>
          </a:xfrm>
        </p:spPr>
        <p:txBody>
          <a:bodyPr>
            <a:noAutofit/>
          </a:bodyPr>
          <a:lstStyle/>
          <a:p>
            <a:pPr fontAlgn="ctr"/>
            <a:br>
              <a:rPr lang="en-US" sz="3600" b="1" dirty="0"/>
            </a:br>
            <a:r>
              <a:rPr lang="en-US" sz="3600" b="1" dirty="0"/>
              <a:t>Diagnosis : 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adrenal </a:t>
            </a:r>
            <a:r>
              <a:rPr lang="en-US" sz="3600" b="1" dirty="0" err="1">
                <a:solidFill>
                  <a:srgbClr val="FF0000"/>
                </a:solidFill>
              </a:rPr>
              <a:t>insuffeciency</a:t>
            </a:r>
            <a:r>
              <a:rPr lang="en-US" sz="3600" b="1" dirty="0">
                <a:solidFill>
                  <a:srgbClr val="FF0000"/>
                </a:solidFill>
              </a:rPr>
              <a:t>  ( </a:t>
            </a:r>
            <a:r>
              <a:rPr lang="en-US" sz="3600" b="1" dirty="0" err="1">
                <a:solidFill>
                  <a:srgbClr val="FF0000"/>
                </a:solidFill>
              </a:rPr>
              <a:t>addisons</a:t>
            </a:r>
            <a:r>
              <a:rPr lang="en-US" sz="3600" b="1" dirty="0">
                <a:solidFill>
                  <a:srgbClr val="FF0000"/>
                </a:solidFill>
              </a:rPr>
              <a:t> disease</a:t>
            </a:r>
            <a:r>
              <a:rPr lang="en-US" sz="3600" b="1" dirty="0"/>
              <a:t>)</a:t>
            </a:r>
            <a:br>
              <a:rPr lang="en-US" sz="3600" b="1" dirty="0">
                <a:hlinkClick r:id="rId2"/>
              </a:rPr>
            </a:br>
            <a:endParaRPr lang="en-US" sz="3600" b="1" dirty="0"/>
          </a:p>
        </p:txBody>
      </p:sp>
      <p:pic>
        <p:nvPicPr>
          <p:cNvPr id="6146" name="Picture 2" descr="No photo description availabl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877" y="2514734"/>
            <a:ext cx="6120765" cy="3962401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4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62" y="1447800"/>
            <a:ext cx="6120765" cy="4983162"/>
          </a:xfrm>
        </p:spPr>
        <p:txBody>
          <a:bodyPr/>
          <a:lstStyle/>
          <a:p>
            <a:r>
              <a:rPr lang="en-US" b="1" dirty="0"/>
              <a:t>Mention two </a:t>
            </a:r>
            <a:r>
              <a:rPr lang="en-US" b="1" dirty="0" err="1"/>
              <a:t>DDx</a:t>
            </a:r>
            <a:r>
              <a:rPr lang="en-US" b="1" dirty="0"/>
              <a:t>: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TB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Lung </a:t>
            </a:r>
            <a:r>
              <a:rPr lang="en-US" b="1" dirty="0" err="1">
                <a:solidFill>
                  <a:srgbClr val="FF0000"/>
                </a:solidFill>
              </a:rPr>
              <a:t>abcess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122" name="Picture 2" descr="https://scontent.famm7-1.fna.fbcdn.net/v/t1.0-9/25659922_1562526670481694_5111366446635297711_n.jpg?_nc_cat=100&amp;_nc_sid=dbeb18&amp;_nc_eui2=AeF9ZV-rMc5ePxbRVyaB_Z45zdN-sCcsbIZgw_Bfj6YFyA1o1GzwlJfGedP1R6dfx0eleFL_HBOICE1zsiBGe5x9_3Fu-G7KNmISINV7rybGCg&amp;_nc_oc=AQmPTH18GZs-hidXCeYct8XmB9STCrVygZgL7safNY1cIxTzbPyaIoTA2sfYtpTKVog&amp;_nc_ht=scontent.famm7-1.fna&amp;oh=d706d9560c68fb2ec281021ff35172bf&amp;oe=5EA661F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128" y="1981200"/>
            <a:ext cx="4084260" cy="42862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5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375" y="4800600"/>
            <a:ext cx="9721215" cy="1143000"/>
          </a:xfrm>
        </p:spPr>
        <p:txBody>
          <a:bodyPr/>
          <a:lstStyle/>
          <a:p>
            <a:r>
              <a:rPr lang="en-US" b="1" dirty="0"/>
              <a:t>Name of this : </a:t>
            </a:r>
            <a:r>
              <a:rPr lang="en-US" b="1" dirty="0">
                <a:solidFill>
                  <a:srgbClr val="FF0000"/>
                </a:solidFill>
              </a:rPr>
              <a:t>abdominal </a:t>
            </a:r>
            <a:r>
              <a:rPr lang="en-US" b="1" dirty="0" err="1">
                <a:solidFill>
                  <a:srgbClr val="FF0000"/>
                </a:solidFill>
              </a:rPr>
              <a:t>stria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scontent.famm7-1.fna.fbcdn.net/v/t1.0-9/25660207_1562528090481552_185712902943732729_n.jpg?_nc_cat=106&amp;_nc_sid=dbeb18&amp;_nc_eui2=AeGJSEHUqJBny6Q7wabF7Or13yd6F8-RNflTVs73r6NEHaotCt1gjlE_8DFhxkCHYoReDbJKWiCMl-92S2_wIHeQ8i4DxRWii_etWHgci95DdQ&amp;_nc_oc=AQlpYllnZNiqhxgFwcXdFKQUXErs-iBhbwXwLWlG-QquSf_cOF_-eucPIW_OrsMD8qA&amp;_nc_ht=scontent.famm7-1.fna&amp;oh=efd3597a3bcef9ad39d099c9bcb7dad5&amp;oe=5EA73C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6056" y="1828934"/>
            <a:ext cx="4275534" cy="2400301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918" y="365168"/>
            <a:ext cx="9316164" cy="23917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Q9 - A 51 year old male diabetic patient is admitted through the emergency department with chest pain of 1 hour duration, one of the following is not indicated acutely?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4" y="3577603"/>
            <a:ext cx="4313900" cy="3178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Thrombolysis</a:t>
            </a:r>
          </a:p>
          <a:p>
            <a:pPr marL="0" indent="0">
              <a:buNone/>
            </a:pPr>
            <a:r>
              <a:rPr lang="en-US" dirty="0"/>
              <a:t>b. Aspirin </a:t>
            </a:r>
          </a:p>
          <a:p>
            <a:pPr marL="0" indent="0">
              <a:buNone/>
            </a:pPr>
            <a:r>
              <a:rPr lang="en-US" dirty="0"/>
              <a:t>c. Morphine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d. ACE inhibitors </a:t>
            </a:r>
          </a:p>
          <a:p>
            <a:pPr marL="0" indent="0">
              <a:buNone/>
            </a:pPr>
            <a:r>
              <a:rPr lang="en-US" dirty="0"/>
              <a:t>e. Cardiac catheterization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61" y="2893323"/>
            <a:ext cx="6099315" cy="3964721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407" y="5181600"/>
            <a:ext cx="9721215" cy="1143000"/>
          </a:xfrm>
        </p:spPr>
        <p:txBody>
          <a:bodyPr>
            <a:normAutofit/>
          </a:bodyPr>
          <a:lstStyle/>
          <a:p>
            <a:r>
              <a:rPr lang="en-US" b="1" dirty="0"/>
              <a:t>Name : </a:t>
            </a:r>
            <a:r>
              <a:rPr lang="en-US" b="1" dirty="0">
                <a:solidFill>
                  <a:srgbClr val="FF0000"/>
                </a:solidFill>
              </a:rPr>
              <a:t>Moon face or </a:t>
            </a:r>
            <a:r>
              <a:rPr lang="en-US" b="1" dirty="0" err="1">
                <a:solidFill>
                  <a:srgbClr val="FF0000"/>
                </a:solidFill>
              </a:rPr>
              <a:t>cushingoid</a:t>
            </a:r>
            <a:r>
              <a:rPr lang="en-US" b="1" dirty="0">
                <a:solidFill>
                  <a:srgbClr val="FF0000"/>
                </a:solidFill>
              </a:rPr>
              <a:t> face</a:t>
            </a:r>
          </a:p>
        </p:txBody>
      </p:sp>
      <p:pic>
        <p:nvPicPr>
          <p:cNvPr id="3074" name="Picture 2" descr="https://scontent.famm7-1.fna.fbcdn.net/v/t1.0-9/26001309_1562528237148204_3593511707413916144_n.jpg?_nc_cat=108&amp;_nc_sid=dbeb18&amp;_nc_eui2=AeGzoii-2buR491VA1wXzu6Cc12EWc68Ylo7t4A0rJi1iY8NUuIjyrCuOQdHrEONgnBQIalwIx4hR3l5gS5fa0HAu8ZpP_MOnj7JECNOQS_TIQ&amp;_nc_oc=AQk8bJA8TUlEeK3_mpxT0nrzud-tIG0yrhYqJR6uenp-rmkf0OBtbSMPMarMyJ10UB4&amp;_nc_ht=scontent.famm7-1.fna&amp;oh=2991d4dbfb5e4fb1ed897392f03c0f2a&amp;oe=5EA5CB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709" y="457334"/>
            <a:ext cx="7302163" cy="4495801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7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382" y="4724400"/>
            <a:ext cx="9721215" cy="1981200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Diagnosis : </a:t>
            </a:r>
            <a:r>
              <a:rPr lang="en-US" b="1" dirty="0">
                <a:solidFill>
                  <a:srgbClr val="FF0000"/>
                </a:solidFill>
              </a:rPr>
              <a:t>pulmonary edema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325" y="914400"/>
            <a:ext cx="33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70 year old man with SOB</a:t>
            </a:r>
          </a:p>
        </p:txBody>
      </p:sp>
      <p:sp>
        <p:nvSpPr>
          <p:cNvPr id="6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8</a:t>
            </a:r>
          </a:p>
        </p:txBody>
      </p:sp>
      <p:pic>
        <p:nvPicPr>
          <p:cNvPr id="9218" name="Picture 2" descr="https://tse2.mm.bing.net/th?id=OIP.Oa7t39oklLt02zPgdIcRwwHaE7&amp;pid=Api&amp;P=0&amp;w=304&amp;h=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412777"/>
            <a:ext cx="5171336" cy="34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https://scontent.famm7-1.fna.fbcdn.net/v/t31.0-8/26116001_1562528943814800_34012032611606856_o.jpg?_nc_cat=109&amp;_nc_sid=dbeb18&amp;_nc_eui2=AeGPnV4XsnEBVveS5VbrVI5OoVSAXOimwZV6Lq8-9D74tJiAdtCmKTfDzF015OrbhRXAjmnJFEvu5Xdv1nruCt7He05g_Mxjafk_MIOrUm4yBQ&amp;_nc_oc=AQkj_kAnRt1qoeREYiqBj1MM76etBfRQVHJZdOMOl-JB1WjocMd4pN4I-lEbrs1Olj8&amp;_nc_ht=scontent.famm7-1.fna&amp;oh=fe9059d3065aa85094aae55e3fe45688&amp;oe=5EA813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571" y="0"/>
            <a:ext cx="10835104" cy="4191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65359" y="4800600"/>
            <a:ext cx="93611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-Mention two causes of this Non-blanching Rash ?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1. Thrombocytopenia ( ITP . </a:t>
            </a:r>
            <a:r>
              <a:rPr lang="en-US" sz="2800" b="1" dirty="0" err="1">
                <a:solidFill>
                  <a:srgbClr val="FF0000"/>
                </a:solidFill>
              </a:rPr>
              <a:t>Aplastic</a:t>
            </a:r>
            <a:r>
              <a:rPr lang="en-US" sz="2800" b="1" dirty="0">
                <a:solidFill>
                  <a:srgbClr val="FF0000"/>
                </a:solidFill>
              </a:rPr>
              <a:t> anemia .)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b="1" dirty="0" err="1">
                <a:solidFill>
                  <a:srgbClr val="FF0000"/>
                </a:solidFill>
              </a:rPr>
              <a:t>Vasculitis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3- </a:t>
            </a:r>
            <a:r>
              <a:rPr lang="en-US" sz="2800" b="1" dirty="0" err="1">
                <a:solidFill>
                  <a:srgbClr val="FF0000"/>
                </a:solidFill>
              </a:rPr>
              <a:t>Meningiococcemia</a:t>
            </a:r>
            <a:r>
              <a:rPr lang="en-US" sz="2800" b="1" dirty="0">
                <a:solidFill>
                  <a:srgbClr val="FF0000"/>
                </a:solidFill>
              </a:rPr>
              <a:t>? (not sure)</a:t>
            </a:r>
          </a:p>
        </p:txBody>
      </p:sp>
      <p:sp>
        <p:nvSpPr>
          <p:cNvPr id="6" name="Rectangle 4"/>
          <p:cNvSpPr/>
          <p:nvPr/>
        </p:nvSpPr>
        <p:spPr>
          <a:xfrm>
            <a:off x="9066439" y="4191000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9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59" y="228600"/>
            <a:ext cx="10261283" cy="6096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CBC shows :</a:t>
            </a:r>
            <a:br>
              <a:rPr lang="en-US" sz="3200" b="1" dirty="0"/>
            </a:br>
            <a:r>
              <a:rPr lang="en-US" sz="3200" b="1" dirty="0" err="1"/>
              <a:t>Hb</a:t>
            </a:r>
            <a:r>
              <a:rPr lang="en-US" sz="3200" b="1" dirty="0"/>
              <a:t> : 4</a:t>
            </a:r>
            <a:br>
              <a:rPr lang="en-US" sz="3200" b="1" dirty="0"/>
            </a:br>
            <a:r>
              <a:rPr lang="en-US" sz="3200" b="1" dirty="0"/>
              <a:t>Platelets : 4000</a:t>
            </a:r>
            <a:br>
              <a:rPr lang="en-US" sz="3200" b="1" dirty="0"/>
            </a:br>
            <a:r>
              <a:rPr lang="en-US" sz="3200" b="1" dirty="0"/>
              <a:t>WBC : 2200</a:t>
            </a:r>
            <a:br>
              <a:rPr lang="en-US" sz="3200" b="1" dirty="0"/>
            </a:br>
            <a:r>
              <a:rPr lang="en-US" sz="3200" b="1" dirty="0"/>
              <a:t>MCV : 85</a:t>
            </a:r>
            <a:br>
              <a:rPr lang="en-US" sz="3200" b="1" dirty="0"/>
            </a:br>
            <a:r>
              <a:rPr lang="en-US" sz="3200" b="1" dirty="0"/>
              <a:t>MCHC : 32</a:t>
            </a:r>
            <a:br>
              <a:rPr lang="en-US" sz="3200" b="1" dirty="0"/>
            </a:br>
            <a:r>
              <a:rPr lang="en-US" sz="3200" b="1" u="sng" dirty="0"/>
              <a:t>WHAT IS THE CASE ?</a:t>
            </a:r>
            <a:br>
              <a:rPr lang="en-US" sz="3200" b="1" dirty="0"/>
            </a:br>
            <a:r>
              <a:rPr lang="en-US" sz="3200" b="1" dirty="0" err="1">
                <a:solidFill>
                  <a:srgbClr val="FF0000"/>
                </a:solidFill>
              </a:rPr>
              <a:t>pancytopenia</a:t>
            </a:r>
            <a:br>
              <a:rPr lang="en-US" sz="3200" b="1" dirty="0"/>
            </a:br>
            <a:r>
              <a:rPr lang="en-US" sz="3200" b="1" dirty="0"/>
              <a:t>Mention 2 causes :</a:t>
            </a:r>
            <a:br>
              <a:rPr lang="en-US" sz="3200" b="1" dirty="0"/>
            </a:br>
            <a:r>
              <a:rPr lang="en-US" sz="3200" b="1" dirty="0">
                <a:solidFill>
                  <a:srgbClr val="FF0000"/>
                </a:solidFill>
              </a:rPr>
              <a:t>Chemotherapy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Bone marrow fibrosis </a:t>
            </a:r>
            <a:r>
              <a:rPr lang="en-US" sz="3200" b="1" dirty="0"/>
              <a:t>( </a:t>
            </a:r>
            <a:r>
              <a:rPr lang="en-US" sz="3200" b="1" dirty="0" err="1"/>
              <a:t>myelopthasic</a:t>
            </a:r>
            <a:r>
              <a:rPr lang="en-US" sz="3200" b="1" dirty="0"/>
              <a:t> disorder )</a:t>
            </a:r>
            <a:br>
              <a:rPr lang="en-US" sz="3200" b="1" dirty="0"/>
            </a:br>
            <a:r>
              <a:rPr lang="en-US" sz="3200" b="1" dirty="0" err="1">
                <a:solidFill>
                  <a:srgbClr val="FF0000"/>
                </a:solidFill>
              </a:rPr>
              <a:t>Aplastic</a:t>
            </a:r>
            <a:r>
              <a:rPr lang="en-US" sz="3200" b="1" dirty="0">
                <a:solidFill>
                  <a:srgbClr val="FF0000"/>
                </a:solidFill>
              </a:rPr>
              <a:t> anemia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Rectangle 4"/>
          <p:cNvSpPr/>
          <p:nvPr/>
        </p:nvSpPr>
        <p:spPr>
          <a:xfrm>
            <a:off x="8055421" y="206362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10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62" y="381000"/>
            <a:ext cx="6120765" cy="5973762"/>
          </a:xfrm>
        </p:spPr>
        <p:txBody>
          <a:bodyPr/>
          <a:lstStyle/>
          <a:p>
            <a:pPr algn="l"/>
            <a:r>
              <a:rPr lang="en-US" b="1" dirty="0"/>
              <a:t>-What is this? 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Malar</a:t>
            </a:r>
            <a:r>
              <a:rPr lang="en-US" b="1" dirty="0">
                <a:solidFill>
                  <a:srgbClr val="FF0000"/>
                </a:solidFill>
              </a:rPr>
              <a:t> rash in SLE</a:t>
            </a:r>
            <a:br>
              <a:rPr lang="en-US" b="1" dirty="0"/>
            </a:br>
            <a:r>
              <a:rPr lang="en-US" b="1" dirty="0"/>
              <a:t>What is your initial investigation ?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ANA then if positive order </a:t>
            </a:r>
            <a:r>
              <a:rPr lang="en-US" b="1" dirty="0" err="1">
                <a:solidFill>
                  <a:srgbClr val="FF0000"/>
                </a:solidFill>
              </a:rPr>
              <a:t>dsDNA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123906" name="Picture 2" descr="https://scontent.famm7-1.fna.fbcdn.net/v/t1.0-9/25659658_1562533233814371_3038080094889727808_n.jpg?_nc_cat=101&amp;_nc_sid=dbeb18&amp;_nc_eui2=AeHDD_pLyj_orD-NmUcMnh8P5rqE0Jj3JpVo2INFDpbJDsAL6AwSwQlBR9MG016_T3Zv9ylkKeaFqSIWr5vDvhLDZaFRWKIXpY7KBlVWbS0alg&amp;_nc_oc=AQkdzfmDdV701y8emNx6QcVBYzlSftWyfEU5kllsHLDIuKBqYbhL4_yNGj66XJGmZgc&amp;_nc_ht=scontent.famm7-1.fna&amp;oh=036fd7ba31e4c5f3aaa8747337576152&amp;oe=5EA7BB6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141" y="1828800"/>
            <a:ext cx="3881735" cy="3505200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8706328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11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59" y="838200"/>
            <a:ext cx="4770596" cy="5821362"/>
          </a:xfrm>
        </p:spPr>
        <p:txBody>
          <a:bodyPr/>
          <a:lstStyle/>
          <a:p>
            <a:pPr algn="l"/>
            <a:r>
              <a:rPr lang="en-US" b="1" dirty="0"/>
              <a:t>What is this : </a:t>
            </a:r>
            <a:r>
              <a:rPr lang="en-US" b="1" dirty="0">
                <a:solidFill>
                  <a:srgbClr val="FF0000"/>
                </a:solidFill>
              </a:rPr>
              <a:t>spider nevi</a:t>
            </a:r>
            <a:br>
              <a:rPr lang="en-US" b="1" dirty="0"/>
            </a:br>
            <a:r>
              <a:rPr lang="en-US" b="1" dirty="0"/>
              <a:t>One cause of it ?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Liver cirrhosis</a:t>
            </a:r>
          </a:p>
        </p:txBody>
      </p:sp>
      <p:pic>
        <p:nvPicPr>
          <p:cNvPr id="129026" name="Picture 2" descr="https://scontent.famm7-1.fna.fbcdn.net/v/t1.0-9/26169021_1562533800480981_2941452012074315716_n.jpg?_nc_cat=108&amp;_nc_sid=dbeb18&amp;_nc_eui2=AeGNccaQONHNI-n1TbivHDw96a9hJhJJlbzLDmxRpr_HEOWpW2IPf_uIWqBvQmDbgCcWPoyNryk4XM3KL9NICJtH9P6e2RiP8OYaBz6EydQUsw&amp;_nc_oc=AQkA5al5Mi7pICXo-evBydGwlkvSJgsojuu-7-Mn4oSIyTLOX0k9_PWimwMI598EXUY&amp;_nc_ht=scontent.famm7-1.fna&amp;oh=faa3b6b385b245a612ba91eeb9a5a961&amp;oe=5EA779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611" y="1143003"/>
            <a:ext cx="5615131" cy="5448301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12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385" y="1066800"/>
            <a:ext cx="6300788" cy="5364162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Name this :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Erythema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nodosum</a:t>
            </a:r>
            <a:br>
              <a:rPr lang="en-US" b="1" dirty="0"/>
            </a:br>
            <a:r>
              <a:rPr lang="en-US" b="1" dirty="0"/>
              <a:t>3 causes of it :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Sarcoidosis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Tuberculosis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IBD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oral contraceptive pills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Infection</a:t>
            </a:r>
          </a:p>
        </p:txBody>
      </p:sp>
      <p:pic>
        <p:nvPicPr>
          <p:cNvPr id="128002" name="Picture 2" descr="https://scontent.famm7-1.fna.fbcdn.net/v/t1.0-9/25660279_1562532220481139_7654242241183885275_n.jpg?_nc_cat=102&amp;_nc_sid=dbeb18&amp;_nc_eui2=AeHoP5K7-nrXVT_zeGDxZm6XhG-X4b96ZfyGAdZfxDhQat_Q7NRfMp4JfsaErgJ5FhwZetfPuJvNRcntxdiFOtE1DT_z503T-J1ObrCxU8w6nQ&amp;_nc_oc=AQn2LXVAXODp1xsqOSGK_pgNjzeSoBSWa8HKCIdpAe9D3A6R7ebwPCrYN5YyzyQb96w&amp;_nc_ht=scontent.famm7-1.fna&amp;oh=21824e93f9d68d2362f1d9eef64bed9a&amp;oe=5EA5AC8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6230" y="1524000"/>
            <a:ext cx="3049131" cy="4648200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13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92" y="3200400"/>
            <a:ext cx="10261283" cy="41148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what do you see ? 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needle shaped mono sodium </a:t>
            </a:r>
            <a:r>
              <a:rPr lang="en-US" sz="3600" b="1" dirty="0" err="1">
                <a:solidFill>
                  <a:srgbClr val="FF0000"/>
                </a:solidFill>
              </a:rPr>
              <a:t>urate</a:t>
            </a:r>
            <a:r>
              <a:rPr lang="en-US" sz="3600" b="1" dirty="0">
                <a:solidFill>
                  <a:srgbClr val="FF0000"/>
                </a:solidFill>
              </a:rPr>
              <a:t> crystals</a:t>
            </a:r>
            <a:br>
              <a:rPr lang="en-US" sz="3600" b="1" dirty="0"/>
            </a:br>
            <a:r>
              <a:rPr lang="en-US" sz="3600" b="1" dirty="0"/>
              <a:t>Diagnosis ?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Gout</a:t>
            </a:r>
          </a:p>
        </p:txBody>
      </p:sp>
      <p:pic>
        <p:nvPicPr>
          <p:cNvPr id="126978" name="Picture 2" descr="https://scontent.famm7-1.fna.fbcdn.net/v/t1.0-9/25995004_860802414081217_8178194472282836428_n.jpg?_nc_cat=111&amp;_nc_sid=dbeb18&amp;_nc_eui2=AeHTqls0wcq_rr0349hvm_oNXxs84CTlCfBbw_7drVExPOr0rfI_WGrBz-LjLxo9Aa8nu_qiam7WtutlzwhIJOspT4DnGyARkTJGZS3vuaxX6w&amp;_nc_oc=AQmlFNMnct43zFrqyF2nV2_HPhTonvLWfV1InKhzcS7-l5aCNTSRBXRCN220Z6THDic&amp;_nc_ht=scontent.famm7-1.fna&amp;oh=78263fe3445ace55a7f23d71a3664940&amp;oe=5EA672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646" y="0"/>
            <a:ext cx="6267033" cy="3429000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14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382" y="4419600"/>
            <a:ext cx="9721215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What is this ?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Heamaturia</a:t>
            </a:r>
            <a:r>
              <a:rPr lang="en-US" b="1" dirty="0">
                <a:solidFill>
                  <a:srgbClr val="FF0000"/>
                </a:solidFill>
              </a:rPr>
              <a:t> (RBC cast )..... </a:t>
            </a:r>
            <a:br>
              <a:rPr lang="en-US" b="1" dirty="0"/>
            </a:br>
            <a:r>
              <a:rPr lang="en-US" b="1" dirty="0"/>
              <a:t> Diagnosis ?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Glumerulonephritis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content.famm7-1.fna.fbcdn.net/v/t31.0-8/26170958_857612274398540_6215323734087978978_o.jpg?_nc_cat=109&amp;_nc_sid=dbeb18&amp;_nc_eui2=AeHrTR3JnN-FjfuY04b1LO2mBhtXfnHr1G4dPzEL-uOzJGBhh9t1j7q9vyj77r_b9WyqadphNciva5HZoJi5pfGW01r1rSnyXoWU7f06WkJsmA&amp;_nc_oc=AQkL2YTnAyGkX_DY9UmFHexzh2pzpY_dS_Rv-QL0x6gRWnVixoO02ZvFjF-Yl3NVL4w&amp;_nc_ht=scontent.famm7-1.fna&amp;oh=6d6e5686d7d08f4c815671656e6d7084&amp;oe=5EA832B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06" y="228601"/>
            <a:ext cx="5820726" cy="3695699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8706329" y="274077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15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4876800"/>
            <a:ext cx="9631204" cy="1600200"/>
          </a:xfrm>
        </p:spPr>
        <p:txBody>
          <a:bodyPr/>
          <a:lstStyle/>
          <a:p>
            <a:pPr algn="l"/>
            <a:r>
              <a:rPr lang="en-US" b="1" dirty="0"/>
              <a:t>Finding : </a:t>
            </a:r>
            <a:r>
              <a:rPr lang="en-US" b="1" dirty="0" err="1">
                <a:solidFill>
                  <a:srgbClr val="FF0000"/>
                </a:solidFill>
              </a:rPr>
              <a:t>Sublaxation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/>
            </a:br>
            <a:r>
              <a:rPr lang="en-US" b="1" dirty="0"/>
              <a:t>diagnosis : </a:t>
            </a:r>
            <a:r>
              <a:rPr lang="en-US" b="1" dirty="0">
                <a:solidFill>
                  <a:srgbClr val="FF0000"/>
                </a:solidFill>
              </a:rPr>
              <a:t>RA </a:t>
            </a:r>
          </a:p>
        </p:txBody>
      </p:sp>
      <p:pic>
        <p:nvPicPr>
          <p:cNvPr id="132098" name="Picture 2" descr="https://scontent.famm7-1.fna.fbcdn.net/v/t1.0-9/25660199_857613127731788_4536047469722588958_n.jpg?_nc_cat=106&amp;_nc_sid=dbeb18&amp;_nc_eui2=AeEZuzRng134tDbdpnO53OgvSMC6OAl2DjTC903iU1Bxssut2TqWpuLQdAtNjlg93n-yClpDxtCOrB7VvyNMQqoHU0Nd503ZSCMgn0DeOyWvPg&amp;_nc_oc=AQn-vLg-pqQg-UMRuW5CKub5_U4oF97kAqBS3zseLgkwKSYa6LZ9RBoyDzKG3EheYoQ&amp;_nc_ht=scontent.famm7-1.fna&amp;oh=937a0c4ecc3641ec1eb5dc2202b484f6&amp;oe=5EA87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809" y="1"/>
            <a:ext cx="6930866" cy="4587502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Q10 - What test best investigates this finding initially?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9099" y="2838565"/>
            <a:ext cx="4021286" cy="3442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a. PFT's </a:t>
            </a:r>
          </a:p>
          <a:p>
            <a:pPr marL="0" indent="0">
              <a:buNone/>
            </a:pPr>
            <a:r>
              <a:rPr lang="en-US" dirty="0"/>
              <a:t>b. ABG's </a:t>
            </a:r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dirty="0" err="1"/>
              <a:t>Bronchoscpy</a:t>
            </a:r>
            <a:r>
              <a:rPr lang="en-US" dirty="0"/>
              <a:t> with biopsy </a:t>
            </a:r>
          </a:p>
          <a:p>
            <a:pPr marL="0" indent="0">
              <a:buNone/>
            </a:pPr>
            <a:r>
              <a:rPr lang="en-US" dirty="0"/>
              <a:t>d. High resolution CT </a:t>
            </a:r>
          </a:p>
          <a:p>
            <a:pPr marL="0" indent="0">
              <a:buNone/>
            </a:pPr>
            <a:r>
              <a:rPr lang="en-US" dirty="0"/>
              <a:t>e. sputum cultures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47" y="2468420"/>
            <a:ext cx="4785395" cy="4182703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375" y="3962400"/>
            <a:ext cx="9721215" cy="1828800"/>
          </a:xfrm>
        </p:spPr>
        <p:txBody>
          <a:bodyPr>
            <a:normAutofit/>
          </a:bodyPr>
          <a:lstStyle/>
          <a:p>
            <a:r>
              <a:rPr lang="en-US" b="1" dirty="0"/>
              <a:t>Investigation </a:t>
            </a:r>
            <a:r>
              <a:rPr lang="en-US" b="1" dirty="0" err="1"/>
              <a:t>nedded</a:t>
            </a:r>
            <a:r>
              <a:rPr lang="en-US" b="1" dirty="0"/>
              <a:t> ?.....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RF and anti </a:t>
            </a:r>
            <a:r>
              <a:rPr lang="en-US" b="1" dirty="0" err="1">
                <a:solidFill>
                  <a:srgbClr val="FF0000"/>
                </a:solidFill>
              </a:rPr>
              <a:t>ccp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1074" name="Picture 2" descr="https://scontent.famm7-1.fna.fbcdn.net/v/t1.0-9/26000839_857612961065138_8542308863767121806_n.jpg?_nc_cat=110&amp;_nc_sid=dbeb18&amp;_nc_eui2=AeHLm-C4JQVRc13ixJ9IPO_wUnEq1y_G1o3UmL-E_YtVHn9cnC_iBthlSI-EME88FaOmAh_M1XeGlW4N9ZAUexi9NDuXOJObzTXJ4wNRxsQo3A&amp;_nc_oc=AQlxJhEjjEryFzw_bk5UI7OKzqnOPTxgLnJ27X70gGpXS8nK4NO3nTXP_FQ1GgFPS2Y&amp;_nc_ht=scontent.famm7-1.fna&amp;oh=4a4b01af3c1bb4db89c04279f538ff2b&amp;oe=5EA7FD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539" y="762000"/>
            <a:ext cx="7617202" cy="3048000"/>
          </a:xfrm>
          <a:prstGeom prst="rect">
            <a:avLst/>
          </a:prstGeom>
          <a:noFill/>
        </p:spPr>
      </p:pic>
      <p:sp>
        <p:nvSpPr>
          <p:cNvPr id="4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17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163" y="713134"/>
            <a:ext cx="9721215" cy="1143000"/>
          </a:xfrm>
        </p:spPr>
        <p:txBody>
          <a:bodyPr/>
          <a:lstStyle/>
          <a:p>
            <a:r>
              <a:rPr lang="en-US" b="1" dirty="0"/>
              <a:t>History of bone pain and low </a:t>
            </a:r>
            <a:r>
              <a:rPr lang="en-US" b="1" dirty="0" err="1"/>
              <a:t>eGFR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95326" y="1828800"/>
            <a:ext cx="7290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-Diagnosis :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multiple myeloma </a:t>
            </a:r>
            <a:br>
              <a:rPr lang="en-US" sz="3600" b="1" dirty="0"/>
            </a:br>
            <a:r>
              <a:rPr lang="en-US" sz="3600" b="1" dirty="0"/>
              <a:t>-What are causes of low </a:t>
            </a:r>
            <a:r>
              <a:rPr lang="en-US" sz="3600" b="1" dirty="0" err="1"/>
              <a:t>eGFR</a:t>
            </a:r>
            <a:r>
              <a:rPr lang="en-US" sz="3600" b="1" dirty="0"/>
              <a:t>?</a:t>
            </a:r>
            <a:br>
              <a:rPr lang="en-US" sz="3600" b="1" dirty="0"/>
            </a:b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Bence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jonsen</a:t>
            </a:r>
            <a:r>
              <a:rPr lang="en-US" sz="3600" b="1" dirty="0">
                <a:solidFill>
                  <a:srgbClr val="FF0000"/>
                </a:solidFill>
              </a:rPr>
              <a:t> protein</a:t>
            </a:r>
          </a:p>
          <a:p>
            <a:r>
              <a:rPr lang="en-US" sz="3600" b="1" dirty="0" err="1">
                <a:solidFill>
                  <a:srgbClr val="FF0000"/>
                </a:solidFill>
              </a:rPr>
              <a:t>Hypercalcemia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18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3979" r="4487" b="3979"/>
          <a:stretch>
            <a:fillRect/>
          </a:stretch>
        </p:blipFill>
        <p:spPr bwMode="auto">
          <a:xfrm>
            <a:off x="7032104" y="2708921"/>
            <a:ext cx="3160114" cy="249370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407" y="5029200"/>
            <a:ext cx="9721215" cy="1143000"/>
          </a:xfrm>
        </p:spPr>
        <p:txBody>
          <a:bodyPr/>
          <a:lstStyle/>
          <a:p>
            <a:r>
              <a:rPr lang="en-US" b="1" dirty="0"/>
              <a:t>Diagnosis : </a:t>
            </a:r>
            <a:r>
              <a:rPr lang="en-US" b="1" dirty="0">
                <a:solidFill>
                  <a:srgbClr val="FF0000"/>
                </a:solidFill>
              </a:rPr>
              <a:t>Lung CA</a:t>
            </a:r>
          </a:p>
        </p:txBody>
      </p:sp>
      <p:pic>
        <p:nvPicPr>
          <p:cNvPr id="134146" name="Picture 2" descr="Nail clubbing - Wiki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957" y="533400"/>
            <a:ext cx="5580698" cy="4114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26783" y="1524000"/>
            <a:ext cx="4590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3600" b="1" dirty="0"/>
              <a:t> </a:t>
            </a:r>
            <a:r>
              <a:rPr lang="en-US" sz="3600" b="1" dirty="0"/>
              <a:t>This patient complaining of</a:t>
            </a:r>
            <a:r>
              <a:rPr lang="ar-JO" sz="3600" b="1" dirty="0"/>
              <a:t> </a:t>
            </a:r>
            <a:r>
              <a:rPr lang="en-US" sz="3600" b="1" dirty="0" err="1"/>
              <a:t>hemoptysis</a:t>
            </a:r>
            <a:endParaRPr lang="en-US" sz="3600" b="1" dirty="0"/>
          </a:p>
        </p:txBody>
      </p:sp>
      <p:sp>
        <p:nvSpPr>
          <p:cNvPr id="6" name="Rectangle 4"/>
          <p:cNvSpPr/>
          <p:nvPr/>
        </p:nvSpPr>
        <p:spPr>
          <a:xfrm>
            <a:off x="1015510" y="189914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19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1524000"/>
            <a:ext cx="9721215" cy="365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 </a:t>
            </a:r>
            <a:r>
              <a:rPr lang="en-US" b="1" dirty="0">
                <a:solidFill>
                  <a:srgbClr val="FF0000"/>
                </a:solidFill>
              </a:rPr>
              <a:t>ABG Case </a:t>
            </a:r>
            <a:r>
              <a:rPr lang="en-US" b="1" dirty="0"/>
              <a:t>: </a:t>
            </a:r>
            <a:br>
              <a:rPr lang="en-US" b="1" dirty="0"/>
            </a:br>
            <a:r>
              <a:rPr lang="en-US" b="1" dirty="0"/>
              <a:t>-</a:t>
            </a:r>
            <a:r>
              <a:rPr lang="en-US" b="1" dirty="0" err="1"/>
              <a:t>Dx</a:t>
            </a:r>
            <a:r>
              <a:rPr lang="en-US" b="1" dirty="0"/>
              <a:t> :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Partialy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compansated</a:t>
            </a:r>
            <a:r>
              <a:rPr lang="en-US" b="1" dirty="0">
                <a:solidFill>
                  <a:srgbClr val="FF0000"/>
                </a:solidFill>
              </a:rPr>
              <a:t> respiratory acidosis with hypoxemia</a:t>
            </a:r>
            <a:br>
              <a:rPr lang="en-US" b="1" dirty="0"/>
            </a:br>
            <a:r>
              <a:rPr lang="en-US" b="1" dirty="0"/>
              <a:t>-</a:t>
            </a:r>
            <a:r>
              <a:rPr lang="en-US" b="1" dirty="0" err="1"/>
              <a:t>Mension</a:t>
            </a:r>
            <a:r>
              <a:rPr lang="en-US" b="1" dirty="0"/>
              <a:t> one cause 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Rectangle 4"/>
          <p:cNvSpPr/>
          <p:nvPr/>
        </p:nvSpPr>
        <p:spPr>
          <a:xfrm>
            <a:off x="965366" y="304800"/>
            <a:ext cx="2189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20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medicine course exam 2020/2021 </a:t>
            </a:r>
            <a:br>
              <a:rPr lang="en-US" dirty="0"/>
            </a:br>
            <a:r>
              <a:rPr lang="en-US" dirty="0"/>
              <a:t>serotonin - 1st semester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307" y="845114"/>
            <a:ext cx="9316164" cy="385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case 1:   48 year old male , on examination , systolic ejection murmur heared on the right upper sternal border , the most likely cause is 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1-senile degfenerative stenosis </a:t>
            </a:r>
          </a:p>
          <a:p>
            <a:pPr marL="0" indent="0">
              <a:buNone/>
            </a:pPr>
            <a:r>
              <a:rPr lang="en-US"/>
              <a:t>2-</a:t>
            </a:r>
            <a:r>
              <a:rPr lang="en-US">
                <a:solidFill>
                  <a:srgbClr val="FF0000"/>
                </a:solidFill>
              </a:rPr>
              <a:t>bicuspid aortic valve </a:t>
            </a:r>
          </a:p>
          <a:p>
            <a:pPr marL="0" indent="0">
              <a:buNone/>
            </a:pPr>
            <a:r>
              <a:rPr lang="en-US"/>
              <a:t>3- ventricular wall rupture </a:t>
            </a:r>
          </a:p>
          <a:p>
            <a:pPr marL="0" indent="0">
              <a:buNone/>
            </a:pPr>
            <a:r>
              <a:rPr lang="en-US"/>
              <a:t>4-ventricular psuodoaneurysm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308" y="787732"/>
            <a:ext cx="6248468" cy="4776222"/>
          </a:xfrm>
        </p:spPr>
        <p:txBody>
          <a:bodyPr>
            <a:normAutofit fontScale="82500" lnSpcReduction="20000"/>
          </a:bodyPr>
          <a:lstStyle/>
          <a:p>
            <a:pPr marL="0" indent="0">
              <a:buNone/>
            </a:pPr>
            <a:r>
              <a:rPr lang="en-US"/>
              <a:t>case 2 : 50 years old male presented with chest pain and sweating , ecg is done to the patient , what is the diagnosis : </a:t>
            </a:r>
          </a:p>
          <a:p>
            <a:pPr marL="0" indent="0">
              <a:buNone/>
            </a:pPr>
            <a:r>
              <a:rPr lang="en-US"/>
              <a:t>1-</a:t>
            </a:r>
            <a:r>
              <a:rPr lang="en-US">
                <a:solidFill>
                  <a:srgbClr val="FF0000"/>
                </a:solidFill>
              </a:rPr>
              <a:t> inferior MI </a:t>
            </a:r>
          </a:p>
          <a:p>
            <a:pPr marL="0" indent="0">
              <a:buNone/>
            </a:pPr>
            <a:r>
              <a:rPr lang="en-US"/>
              <a:t>2- anteroseptal MI</a:t>
            </a:r>
          </a:p>
          <a:p>
            <a:pPr marL="0" indent="0">
              <a:buNone/>
            </a:pPr>
            <a:r>
              <a:rPr lang="en-US"/>
              <a:t>3-Hypertrophic cardiomyopathy </a:t>
            </a:r>
          </a:p>
          <a:p>
            <a:pPr marL="0" indent="0">
              <a:buNone/>
            </a:pPr>
            <a:r>
              <a:rPr lang="en-US"/>
              <a:t>4-posterior MI</a:t>
            </a:r>
          </a:p>
          <a:p>
            <a:pPr marL="0" indent="0">
              <a:buNone/>
            </a:pPr>
            <a:r>
              <a:rPr lang="en-US"/>
              <a:t>#which of the following isnt immaediate measure :</a:t>
            </a:r>
          </a:p>
          <a:p>
            <a:pPr marL="405130" indent="-405130">
              <a:buFont typeface="+mj-lt"/>
              <a:buAutoNum type="arabicPeriod"/>
            </a:pPr>
            <a:r>
              <a:rPr lang="en-US"/>
              <a:t>aspirin 300mg </a:t>
            </a:r>
          </a:p>
          <a:p>
            <a:pPr marL="405130" indent="-405130">
              <a:buFont typeface="+mj-lt"/>
              <a:buAutoNum type="arabicPeriod"/>
            </a:pPr>
            <a:r>
              <a:rPr lang="en-US"/>
              <a:t>LMWH</a:t>
            </a:r>
          </a:p>
          <a:p>
            <a:pPr marL="405130" indent="-405130">
              <a:buFont typeface="+mj-lt"/>
              <a:buAutoNum type="arabicPeriod"/>
            </a:pPr>
            <a:r>
              <a:rPr lang="en-US"/>
              <a:t>B-blocker </a:t>
            </a:r>
          </a:p>
          <a:p>
            <a:pPr marL="405130" indent="-405130">
              <a:buFont typeface="+mj-lt"/>
              <a:buAutoNum type="arabicPeriod"/>
            </a:pPr>
            <a:r>
              <a:rPr lang="en-US"/>
              <a:t>thrombolytic therapy </a:t>
            </a:r>
          </a:p>
          <a:p>
            <a:pPr marL="405130" indent="-405130">
              <a:buFont typeface="+mj-lt"/>
              <a:buAutoNum type="arabicPeriod"/>
            </a:pPr>
            <a:r>
              <a:rPr lang="en-US"/>
              <a:t>PCI</a:t>
            </a:r>
          </a:p>
          <a:p>
            <a:pPr marL="405130" indent="-405130">
              <a:buFont typeface="+mj-lt"/>
              <a:buAutoNum type="arabicPeriod"/>
            </a:pPr>
            <a:endParaRPr lang="en-US"/>
          </a:p>
        </p:txBody>
      </p:sp>
      <p:pic>
        <p:nvPicPr>
          <p:cNvPr id="4" name="Picture 3" descr="downl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60" y="3591583"/>
            <a:ext cx="5399550" cy="282354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853" y="648215"/>
            <a:ext cx="9316164" cy="385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case 3 : 60 years old patient presented with severe palpitations , ecg shown in the picture :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ventricular tachycardia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 first line treatment of this patient (he is hemodynamically unstable)</a:t>
            </a:r>
          </a:p>
          <a:p>
            <a:pPr marL="0" indent="0">
              <a:buNone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Immediate synchronous DC cardioversion 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634" y="4255980"/>
            <a:ext cx="3981873" cy="1638767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682" y="799546"/>
            <a:ext cx="9316164" cy="38550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case 4 : patient presented with general fatigue and weakness after 1 year of </a:t>
            </a:r>
            <a:r>
              <a:rPr lang="en-US" dirty="0" err="1"/>
              <a:t>gatrectomy</a:t>
            </a:r>
            <a:r>
              <a:rPr lang="en-US" dirty="0"/>
              <a:t> , on examination (anemia </a:t>
            </a:r>
            <a:r>
              <a:rPr lang="en-US" dirty="0" err="1"/>
              <a:t>findigs</a:t>
            </a:r>
            <a:r>
              <a:rPr lang="en-US" dirty="0"/>
              <a:t> is present )</a:t>
            </a:r>
          </a:p>
          <a:p>
            <a:pPr marL="0" indent="0">
              <a:buNone/>
            </a:pPr>
            <a:r>
              <a:rPr lang="en-US" dirty="0"/>
              <a:t>the patient blood film is shown in the picture; all of the following findings are true except :</a:t>
            </a:r>
          </a:p>
          <a:p>
            <a:pPr marL="0" indent="0">
              <a:buNone/>
            </a:pPr>
            <a:r>
              <a:rPr lang="en-US" dirty="0"/>
              <a:t> 1- low serum iron </a:t>
            </a:r>
          </a:p>
          <a:p>
            <a:pPr marL="0" indent="0">
              <a:buNone/>
            </a:pPr>
            <a:r>
              <a:rPr lang="en-US" dirty="0"/>
              <a:t>2- </a:t>
            </a:r>
            <a:r>
              <a:rPr lang="en-US" dirty="0">
                <a:solidFill>
                  <a:srgbClr val="FF0000"/>
                </a:solidFill>
              </a:rPr>
              <a:t>low TIBC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3- LOW FERRITIN </a:t>
            </a:r>
          </a:p>
          <a:p>
            <a:pPr marL="0" indent="0">
              <a:buNone/>
            </a:pPr>
            <a:r>
              <a:rPr lang="en-US" dirty="0"/>
              <a:t>4-  LOW % TRANSFERRIN</a:t>
            </a:r>
          </a:p>
          <a:p>
            <a:pPr marL="0" indent="0">
              <a:buNone/>
            </a:pPr>
            <a:r>
              <a:rPr lang="en-US" dirty="0"/>
              <a:t> SATURATION </a:t>
            </a:r>
          </a:p>
        </p:txBody>
      </p:sp>
      <p:pic>
        <p:nvPicPr>
          <p:cNvPr id="4" name="Picture 3" descr="downl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9" y="2852937"/>
            <a:ext cx="4048819" cy="3036755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90" y="840614"/>
            <a:ext cx="9316164" cy="3855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Case 5 : this xray is for a patient with respiratory symptoms</a:t>
            </a:r>
          </a:p>
          <a:p>
            <a:pPr marL="0" indent="0">
              <a:buNone/>
            </a:pPr>
            <a:r>
              <a:rPr lang="en-US"/>
              <a:t>(the ct shows honey coomb appearence of IPF)</a:t>
            </a:r>
          </a:p>
          <a:p>
            <a:pPr marL="0" indent="0">
              <a:buNone/>
            </a:pPr>
            <a:r>
              <a:rPr lang="en-US"/>
              <a:t>what is expected spirometry pattern you will find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 restrictive pattern 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on examination , one of these findings is not true 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1- inspiratory crackles at base of lung 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2- ecg shows right venricular hypertrophy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3- normal JVP </a:t>
            </a:r>
          </a:p>
        </p:txBody>
      </p:sp>
      <p:pic>
        <p:nvPicPr>
          <p:cNvPr id="5" name="Picture 4" descr="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35" y="3076831"/>
            <a:ext cx="4013377" cy="31307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50755" y="2133600"/>
            <a:ext cx="1008126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sz="6600" dirty="0"/>
              <a:t> year 2019/2020  </a:t>
            </a:r>
            <a:br>
              <a:rPr lang="en-US" sz="6600" dirty="0"/>
            </a:br>
            <a:r>
              <a:rPr lang="en-US" sz="6600" dirty="0"/>
              <a:t>1</a:t>
            </a:r>
            <a:r>
              <a:rPr lang="en-US" sz="6600" baseline="30000" dirty="0"/>
              <a:t>st</a:t>
            </a:r>
            <a:r>
              <a:rPr lang="en-US" sz="6600" dirty="0"/>
              <a:t> Semester </a:t>
            </a:r>
            <a:endParaRPr lang="ar-JO" sz="6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775464" y="4876934"/>
            <a:ext cx="855106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ملاحظة : </a:t>
            </a:r>
            <a:br>
              <a:rPr lang="ar-JO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JO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امتحان الميني </a:t>
            </a:r>
            <a:r>
              <a:rPr lang="ar-JO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اوسكي</a:t>
            </a:r>
            <a:r>
              <a:rPr lang="ar-JO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هذا لأول مرة يُعقد بنظام الـ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MCQs </a:t>
            </a:r>
            <a:r>
              <a:rPr lang="ar-JO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856" y="634150"/>
            <a:ext cx="9316164" cy="385501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case 6 :what is your interpretation of this ABG </a:t>
            </a: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high anion gap metabolic acidosis with respiratory compensation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one of these can cause this disturbance  </a:t>
            </a: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lactic acidosis</a:t>
            </a:r>
            <a:r>
              <a:rPr lang="en-US"/>
              <a:t> was the answer 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141705" y="2716790"/>
            <a:ext cx="5158499" cy="243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960" indent="-303530">
              <a:buFont typeface="Arial" panose="020B0604020202020204"/>
              <a:buChar char="•"/>
              <a:tabLst>
                <a:tab pos="314960" algn="l"/>
              </a:tabLst>
            </a:pP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A</a:t>
            </a:r>
            <a:r>
              <a:rPr sz="1770" spc="-22" dirty="0">
                <a:latin typeface="Comic Sans MS" panose="030F0702030302020204" pitchFamily="66" charset="0"/>
                <a:cs typeface="Calibri" panose="020F0502020204030204"/>
              </a:rPr>
              <a:t>BG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Cas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e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40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Ph:</a:t>
            </a:r>
            <a:r>
              <a:rPr sz="1770" spc="-66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4" dirty="0">
                <a:latin typeface="Comic Sans MS" panose="030F0702030302020204" pitchFamily="66" charset="0"/>
                <a:cs typeface="Calibri" panose="020F0502020204030204"/>
              </a:rPr>
              <a:t>7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.</a:t>
            </a:r>
            <a:r>
              <a:rPr sz="1770" spc="-22" dirty="0">
                <a:latin typeface="Comic Sans MS" panose="030F0702030302020204" pitchFamily="66" charset="0"/>
                <a:cs typeface="Calibri" panose="020F0502020204030204"/>
              </a:rPr>
              <a:t>29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75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Co2: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22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75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h</a:t>
            </a:r>
            <a:r>
              <a:rPr sz="1770" spc="-4" dirty="0">
                <a:latin typeface="Comic Sans MS" panose="030F0702030302020204" pitchFamily="66" charset="0"/>
                <a:cs typeface="Calibri" panose="020F0502020204030204"/>
              </a:rPr>
              <a:t>c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o</a:t>
            </a:r>
            <a:r>
              <a:rPr sz="1770" spc="-4" dirty="0">
                <a:latin typeface="Comic Sans MS" panose="030F0702030302020204" pitchFamily="66" charset="0"/>
                <a:cs typeface="Calibri" panose="020F0502020204030204"/>
              </a:rPr>
              <a:t>3</a:t>
            </a:r>
            <a:r>
              <a:rPr sz="1770" spc="-9" dirty="0">
                <a:latin typeface="Comic Sans MS" panose="030F0702030302020204" pitchFamily="66" charset="0"/>
                <a:cs typeface="Calibri" panose="020F0502020204030204"/>
              </a:rPr>
              <a:t>: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22" dirty="0">
                <a:latin typeface="Comic Sans MS" panose="030F0702030302020204" pitchFamily="66" charset="0"/>
                <a:cs typeface="Calibri" panose="020F0502020204030204"/>
              </a:rPr>
              <a:t>1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0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75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Cl</a:t>
            </a:r>
            <a:r>
              <a:rPr sz="1770" spc="-9" dirty="0">
                <a:latin typeface="Comic Sans MS" panose="030F0702030302020204" pitchFamily="66" charset="0"/>
                <a:cs typeface="Calibri" panose="020F0502020204030204"/>
              </a:rPr>
              <a:t>:</a:t>
            </a:r>
            <a:r>
              <a:rPr sz="1770" spc="-66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22" dirty="0">
                <a:latin typeface="Comic Sans MS" panose="030F0702030302020204" pitchFamily="66" charset="0"/>
                <a:cs typeface="Calibri" panose="020F0502020204030204"/>
              </a:rPr>
              <a:t>100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75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Na: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145</a:t>
            </a:r>
            <a:endParaRPr sz="1770" dirty="0">
              <a:latin typeface="Comic Sans MS" panose="030F0702030302020204" pitchFamily="66" charset="0"/>
              <a:cs typeface="Calibri" panose="020F0502020204030204"/>
            </a:endParaRPr>
          </a:p>
          <a:p>
            <a:pPr marL="11430">
              <a:spcBef>
                <a:spcPts val="675"/>
              </a:spcBef>
              <a:tabLst>
                <a:tab pos="314325" algn="l"/>
              </a:tabLst>
            </a:pPr>
            <a:r>
              <a:rPr sz="1770" dirty="0">
                <a:latin typeface="Comic Sans MS" panose="030F0702030302020204" pitchFamily="66" charset="0"/>
                <a:cs typeface="Arial" panose="020B0604020202020204"/>
              </a:rPr>
              <a:t>•</a:t>
            </a:r>
            <a:r>
              <a:rPr sz="1770" dirty="0">
                <a:latin typeface="Comic Sans MS" panose="030F0702030302020204" pitchFamily="66" charset="0"/>
                <a:cs typeface="Times New Roman" panose="02020603050405020304"/>
              </a:rPr>
              <a:t>	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+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oth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er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labs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9" dirty="0">
                <a:latin typeface="Comic Sans MS" panose="030F0702030302020204" pitchFamily="66" charset="0"/>
                <a:cs typeface="Calibri" panose="020F0502020204030204"/>
              </a:rPr>
              <a:t>,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no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rm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al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v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alu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e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s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22" dirty="0">
                <a:latin typeface="Comic Sans MS" panose="030F0702030302020204" pitchFamily="66" charset="0"/>
                <a:cs typeface="Calibri" panose="020F0502020204030204"/>
              </a:rPr>
              <a:t>w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as</a:t>
            </a:r>
            <a:r>
              <a:rPr sz="1770" spc="-71" dirty="0">
                <a:latin typeface="Comic Sans MS" panose="030F0702030302020204" pitchFamily="66" charset="0"/>
                <a:cs typeface="Times New Roman" panose="02020603050405020304"/>
              </a:rPr>
              <a:t> </a:t>
            </a:r>
            <a:r>
              <a:rPr sz="1770" spc="-13" dirty="0">
                <a:latin typeface="Comic Sans MS" panose="030F0702030302020204" pitchFamily="66" charset="0"/>
                <a:cs typeface="Calibri" panose="020F0502020204030204"/>
              </a:rPr>
              <a:t>g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i</a:t>
            </a:r>
            <a:r>
              <a:rPr sz="1770" spc="-18" dirty="0">
                <a:latin typeface="Comic Sans MS" panose="030F0702030302020204" pitchFamily="66" charset="0"/>
                <a:cs typeface="Calibri" panose="020F0502020204030204"/>
              </a:rPr>
              <a:t>ve</a:t>
            </a:r>
            <a:r>
              <a:rPr sz="1770" dirty="0">
                <a:latin typeface="Comic Sans MS" panose="030F0702030302020204" pitchFamily="66" charset="0"/>
                <a:cs typeface="Calibri" panose="020F0502020204030204"/>
              </a:rPr>
              <a:t>n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88" y="675218"/>
            <a:ext cx="9316164" cy="385501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Q:This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pt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presented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with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cough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for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8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weeks, fever,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Hemoptysis,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wt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loss,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night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sweats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&amp; anorexia.4.</a:t>
            </a:r>
          </a:p>
          <a:p>
            <a:pPr marL="0" indent="0">
              <a:buNone/>
            </a:pPr>
            <a:r>
              <a:rPr lang="en-US" dirty="0"/>
              <a:t>what is the gold standard test to confirm the diagnosis ?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acid fast stain &amp; culture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first line treatment ?</a:t>
            </a:r>
          </a:p>
          <a:p>
            <a:pPr marL="0" indent="0">
              <a:buNone/>
              <a:tabLst>
                <a:tab pos="1675765" algn="l"/>
              </a:tabLst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isoniazid , rifampin, pyrazinamide,</a:t>
            </a:r>
          </a:p>
          <a:p>
            <a:pPr marL="0" indent="0">
              <a:buNone/>
              <a:tabLst>
                <a:tab pos="1675765" algn="l"/>
              </a:tabLst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+mn-ea"/>
              </a:rPr>
              <a:t> ethambutol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2891184"/>
            <a:ext cx="4016752" cy="3278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Crohnie_Pyoderma_gangrenosu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22267" y="3166281"/>
            <a:ext cx="4000437" cy="300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3"/>
          <p:cNvSpPr txBox="1"/>
          <p:nvPr/>
        </p:nvSpPr>
        <p:spPr>
          <a:xfrm>
            <a:off x="1065498" y="797296"/>
            <a:ext cx="6156207" cy="4291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0"/>
              <a:t>what is the name of theis lesion </a:t>
            </a:r>
          </a:p>
          <a:p>
            <a:r>
              <a:rPr lang="en-US" sz="2480">
                <a:solidFill>
                  <a:srgbClr val="C00000"/>
                </a:solidFill>
              </a:rPr>
              <a:t>pyoderma gangrenosum</a:t>
            </a:r>
            <a:r>
              <a:rPr lang="en-US" sz="2480"/>
              <a:t> </a:t>
            </a:r>
          </a:p>
          <a:p>
            <a:endParaRPr lang="en-US" sz="2480"/>
          </a:p>
          <a:p>
            <a:r>
              <a:rPr lang="en-US" sz="2480"/>
              <a:t>the patient complains from bloody diarrhea &amp; abdominal pain , what is the first line treatment ?</a:t>
            </a:r>
          </a:p>
          <a:p>
            <a:endParaRPr lang="en-US" sz="2480"/>
          </a:p>
          <a:p>
            <a:r>
              <a:rPr lang="en-US" sz="2480"/>
              <a:t>1- 5 ASA </a:t>
            </a:r>
          </a:p>
          <a:p>
            <a:r>
              <a:rPr lang="en-US" sz="2480"/>
              <a:t>2- </a:t>
            </a:r>
            <a:r>
              <a:rPr lang="en-US" sz="2480">
                <a:solidFill>
                  <a:srgbClr val="C00000"/>
                </a:solidFill>
              </a:rPr>
              <a:t>STEROIDS</a:t>
            </a:r>
            <a:r>
              <a:rPr lang="en-US" sz="2480"/>
              <a:t> </a:t>
            </a:r>
          </a:p>
          <a:p>
            <a:r>
              <a:rPr lang="en-US" sz="2480"/>
              <a:t>3- IV antibiotics </a:t>
            </a:r>
          </a:p>
          <a:p>
            <a:endParaRPr lang="en-US" sz="248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551" y="634152"/>
            <a:ext cx="9316164" cy="50636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a case of bleeding peptic ulcer , with presentation (cant remember ) + hg 10 g/dl , which of these isnt indicated </a:t>
            </a:r>
          </a:p>
          <a:p>
            <a:pPr marL="0" indent="0">
              <a:buNone/>
            </a:pPr>
            <a:r>
              <a:rPr lang="en-US"/>
              <a:t>1- IV ppi </a:t>
            </a:r>
          </a:p>
          <a:p>
            <a:pPr marL="0" indent="0">
              <a:buNone/>
            </a:pPr>
            <a:r>
              <a:rPr lang="en-US"/>
              <a:t>2- thermal coagulation </a:t>
            </a:r>
          </a:p>
          <a:p>
            <a:pPr marL="0" indent="0">
              <a:buNone/>
            </a:pPr>
            <a:r>
              <a:rPr lang="en-US"/>
              <a:t>3- </a:t>
            </a:r>
            <a:r>
              <a:rPr lang="en-US">
                <a:solidFill>
                  <a:srgbClr val="C00000"/>
                </a:solidFill>
              </a:rPr>
              <a:t>blood transfusion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4- metalic clips </a:t>
            </a:r>
          </a:p>
          <a:p>
            <a:pPr marL="0" indent="0">
              <a:buNone/>
            </a:pPr>
            <a:r>
              <a:rPr lang="en-US"/>
              <a:t>5- epinephrine injection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what advice you give to the patient after discharge from the hospital </a:t>
            </a:r>
          </a:p>
          <a:p>
            <a:pPr marL="0" indent="0">
              <a:buNone/>
            </a:pPr>
            <a:r>
              <a:rPr lang="en-US"/>
              <a:t>(the 4 other choices are false (cant remember)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test for h pylori and eradication treatment if present </a:t>
            </a: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4" name="Picture 3" descr="O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097" y="1026825"/>
            <a:ext cx="3028879" cy="2268846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618" y="675218"/>
            <a:ext cx="9316164" cy="385501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definitive diagnosis of spontaneous bacterial peritonitis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paracentesis with ascitic fluid absolute neutrophils count &gt; 250 cell /mm3</a:t>
            </a: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125" dirty="0"/>
              <a:t>45 year old woman complaining from palpitation , fatigue and paresthesia in her limbs , all the followings are true except:</a:t>
            </a:r>
            <a:endParaRPr lang="ar-JO" sz="2125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9" y="2153109"/>
            <a:ext cx="3486825" cy="2743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710" y="2089347"/>
            <a:ext cx="4912183" cy="25533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1595" dirty="0">
                <a:solidFill>
                  <a:srgbClr val="FF0000"/>
                </a:solidFill>
              </a:rPr>
              <a:t>Low serum and RBC folate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1595" dirty="0"/>
              <a:t>Low serum B12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1595" dirty="0"/>
              <a:t>High indirect bilirubin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1595" dirty="0"/>
              <a:t>Ab against intrinsic factor should be tested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1595" dirty="0"/>
              <a:t>High LDH</a:t>
            </a:r>
            <a:endParaRPr lang="ar-JO" sz="1595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80" dirty="0"/>
              <a:t>The patient complaining from fever , night sweat &amp; weight loss more than 10% of his weight , which of the followings is true?</a:t>
            </a:r>
            <a:endParaRPr lang="ar-JO" sz="248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98" y="1961725"/>
            <a:ext cx="1945800" cy="3189729"/>
          </a:xfrm>
        </p:spPr>
      </p:pic>
      <p:sp>
        <p:nvSpPr>
          <p:cNvPr id="5" name="Rectangle 4"/>
          <p:cNvSpPr/>
          <p:nvPr/>
        </p:nvSpPr>
        <p:spPr>
          <a:xfrm>
            <a:off x="3161449" y="2472082"/>
            <a:ext cx="3700086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5" b="1" dirty="0"/>
              <a:t>The lymph nodes are rubbery</a:t>
            </a:r>
            <a:endParaRPr lang="ar-JO" sz="1595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809" y="634433"/>
            <a:ext cx="5454494" cy="1012627"/>
          </a:xfrm>
        </p:spPr>
        <p:txBody>
          <a:bodyPr>
            <a:noAutofit/>
          </a:bodyPr>
          <a:lstStyle/>
          <a:p>
            <a:pPr algn="l"/>
            <a:r>
              <a:rPr lang="en-US" sz="2480" dirty="0"/>
              <a:t>The patient  complaining from hepatitis A and his INR &gt;2.1 what is the best management to do?</a:t>
            </a:r>
            <a:endParaRPr lang="ar-JO" sz="2480" dirty="0"/>
          </a:p>
        </p:txBody>
      </p:sp>
      <p:pic>
        <p:nvPicPr>
          <p:cNvPr id="4" name="Google Shape;857;p1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23773"/>
          <a:stretch>
            <a:fillRect/>
          </a:stretch>
        </p:blipFill>
        <p:spPr>
          <a:xfrm>
            <a:off x="7633222" y="634432"/>
            <a:ext cx="3221690" cy="26155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40737" y="2089314"/>
            <a:ext cx="3381113" cy="24458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lphaUcPeriod"/>
            </a:pPr>
            <a:r>
              <a:rPr lang="en-US" sz="1595" dirty="0"/>
              <a:t>ICU</a:t>
            </a:r>
          </a:p>
          <a:p>
            <a:pPr marL="342900" indent="-342900">
              <a:lnSpc>
                <a:spcPct val="250000"/>
              </a:lnSpc>
              <a:buFont typeface="+mj-lt"/>
              <a:buAutoNum type="alphaUcPeriod"/>
            </a:pPr>
            <a:r>
              <a:rPr lang="en-US" sz="1595" dirty="0">
                <a:solidFill>
                  <a:srgbClr val="FF0000"/>
                </a:solidFill>
              </a:rPr>
              <a:t>SUPPORATIVE</a:t>
            </a:r>
            <a:r>
              <a:rPr lang="en-US" sz="1595" dirty="0"/>
              <a:t> </a:t>
            </a:r>
          </a:p>
          <a:p>
            <a:pPr marL="342900" indent="-342900">
              <a:lnSpc>
                <a:spcPct val="250000"/>
              </a:lnSpc>
              <a:buFont typeface="+mj-lt"/>
              <a:buAutoNum type="alphaUcPeriod"/>
            </a:pPr>
            <a:r>
              <a:rPr lang="en-US" sz="1595" dirty="0"/>
              <a:t>Anticoagulant </a:t>
            </a:r>
          </a:p>
          <a:p>
            <a:pPr marL="342900" indent="-342900">
              <a:lnSpc>
                <a:spcPct val="250000"/>
              </a:lnSpc>
              <a:buFont typeface="+mj-lt"/>
              <a:buAutoNum type="alphaUcPeriod"/>
            </a:pPr>
            <a:r>
              <a:rPr lang="en-US" sz="1595" dirty="0"/>
              <a:t>Antibiotic </a:t>
            </a:r>
            <a:endParaRPr lang="ar-JO" sz="1595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35" dirty="0"/>
              <a:t>Urine analysis:</a:t>
            </a:r>
            <a:br>
              <a:rPr lang="en-US" sz="2835" dirty="0"/>
            </a:br>
            <a:r>
              <a:rPr lang="en-US" sz="2835" dirty="0"/>
              <a:t>protein –ve      , Glucose +2</a:t>
            </a:r>
            <a:br>
              <a:rPr lang="en-US" sz="2835" dirty="0"/>
            </a:br>
            <a:r>
              <a:rPr lang="en-US" sz="2835" dirty="0"/>
              <a:t>RBC 8 cells/</a:t>
            </a:r>
            <a:r>
              <a:rPr lang="en-US" sz="2835" dirty="0" err="1"/>
              <a:t>uL</a:t>
            </a:r>
            <a:r>
              <a:rPr lang="en-US" sz="2835" dirty="0"/>
              <a:t>  , leukocytes 25/</a:t>
            </a:r>
            <a:r>
              <a:rPr lang="en-US" sz="2835" dirty="0" err="1"/>
              <a:t>uL</a:t>
            </a:r>
            <a:endParaRPr lang="ar-JO" sz="2835" dirty="0"/>
          </a:p>
        </p:txBody>
      </p:sp>
      <p:sp>
        <p:nvSpPr>
          <p:cNvPr id="4" name="TextBox 3"/>
          <p:cNvSpPr txBox="1"/>
          <p:nvPr/>
        </p:nvSpPr>
        <p:spPr>
          <a:xfrm>
            <a:off x="3033861" y="2727261"/>
            <a:ext cx="6634637" cy="855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80" dirty="0"/>
              <a:t>60 years old male complaining from abdominal pain  and dysuria the most likely diagnosis is :</a:t>
            </a:r>
            <a:endParaRPr lang="ar-JO" sz="2480" dirty="0"/>
          </a:p>
        </p:txBody>
      </p:sp>
      <p:sp>
        <p:nvSpPr>
          <p:cNvPr id="5" name="TextBox 4"/>
          <p:cNvSpPr txBox="1"/>
          <p:nvPr/>
        </p:nvSpPr>
        <p:spPr>
          <a:xfrm>
            <a:off x="3097655" y="3875563"/>
            <a:ext cx="5550129" cy="19380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595" dirty="0">
                <a:solidFill>
                  <a:srgbClr val="FF0000"/>
                </a:solidFill>
              </a:rPr>
              <a:t>UTI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595" dirty="0"/>
              <a:t>Bladder stone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595" dirty="0"/>
              <a:t>Bladder tumor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595" dirty="0"/>
              <a:t>Rapidly progressive GN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595" dirty="0"/>
              <a:t>Tubular necrosis</a:t>
            </a:r>
            <a:endParaRPr lang="ar-JO" sz="1595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Which of the followings isn’t an indication for hemodialysis?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+mj-lt"/>
              <a:buAutoNum type="alphaUcPeriod"/>
            </a:pPr>
            <a:r>
              <a:rPr lang="en-US" dirty="0"/>
              <a:t>Pulmonary edema</a:t>
            </a:r>
          </a:p>
          <a:p>
            <a:pPr algn="l" rtl="0">
              <a:buFont typeface="+mj-lt"/>
              <a:buAutoNum type="alphaUcPeriod"/>
            </a:pPr>
            <a:r>
              <a:rPr lang="en-US" dirty="0"/>
              <a:t>Encephalopathy </a:t>
            </a:r>
          </a:p>
          <a:p>
            <a:pPr algn="l" rtl="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Creatinine =9mg/dl </a:t>
            </a:r>
            <a:endParaRPr lang="ar-JO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Metabolic acidosis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hyperkalemia</a:t>
            </a:r>
            <a:endParaRPr lang="ar-JO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9" y="274638"/>
            <a:ext cx="10589301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 : the false related to CBC below :</a:t>
            </a:r>
            <a:br>
              <a:rPr lang="en-US" b="1" dirty="0"/>
            </a:br>
            <a:r>
              <a:rPr lang="en-US" b="1" dirty="0"/>
              <a:t>, MCHC : 29 ,</a:t>
            </a:r>
            <a:r>
              <a:rPr lang="en-US" b="1" dirty="0" err="1"/>
              <a:t>Hb</a:t>
            </a:r>
            <a:r>
              <a:rPr lang="en-US" b="1" dirty="0"/>
              <a:t>: 9 , MCV:74</a:t>
            </a:r>
            <a:endParaRPr lang="ar-S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394" y="1905001"/>
            <a:ext cx="9721215" cy="4221163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US" sz="4000" dirty="0"/>
              <a:t>Microcytic hypochromic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B050"/>
                </a:solidFill>
              </a:rPr>
              <a:t>Microcytic normochromic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4000" dirty="0"/>
              <a:t>Low reticulocyte count  </a:t>
            </a:r>
          </a:p>
          <a:p>
            <a:pPr algn="l" rtl="0">
              <a:buFont typeface="Wingdings" panose="05000000000000000000" pitchFamily="2" charset="2"/>
              <a:buChar char="§"/>
            </a:pPr>
            <a:endParaRPr lang="ar-SA" sz="40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Mini-OSCE 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year \ 2</a:t>
            </a:r>
            <a:r>
              <a:rPr lang="en-US" baseline="30000" dirty="0"/>
              <a:t>nd</a:t>
            </a:r>
            <a:r>
              <a:rPr lang="en-US" dirty="0"/>
              <a:t> form</a:t>
            </a:r>
            <a:br>
              <a:rPr lang="en-US" dirty="0"/>
            </a:br>
            <a:r>
              <a:rPr lang="en-US" dirty="0"/>
              <a:t>9-6-2021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5566" y="4201597"/>
            <a:ext cx="7280910" cy="737593"/>
          </a:xfrm>
        </p:spPr>
        <p:txBody>
          <a:bodyPr>
            <a:normAutofit/>
          </a:bodyPr>
          <a:lstStyle/>
          <a:p>
            <a:r>
              <a:rPr lang="en-US" dirty="0"/>
              <a:t>Done by: Abdulrahman Alwardat, Abdullah </a:t>
            </a:r>
            <a:r>
              <a:rPr lang="en-US" dirty="0" err="1"/>
              <a:t>Gumander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175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9719-0B1C-4526-8269-11A237F7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71A26-DC71-4C87-905B-04C6230E0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19" y="2008510"/>
            <a:ext cx="4392203" cy="3855014"/>
          </a:xfrm>
        </p:spPr>
        <p:txBody>
          <a:bodyPr>
            <a:normAutofit fontScale="92500"/>
          </a:bodyPr>
          <a:lstStyle/>
          <a:p>
            <a:r>
              <a:rPr lang="en-US" dirty="0"/>
              <a:t>Mention 3 findings?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ST elevation in anterior leads 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Left axis deviation 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Q wave (exam picture)</a:t>
            </a:r>
          </a:p>
          <a:p>
            <a:r>
              <a:rPr lang="en-US" dirty="0"/>
              <a:t>mention 3 modality of treatment that can decrease mortality in this patient?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Thrombolytics 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Catheterization</a:t>
            </a:r>
          </a:p>
          <a:p>
            <a:pPr marL="810067" lvl="1" indent="-40503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CABG</a:t>
            </a:r>
          </a:p>
          <a:p>
            <a:endParaRPr lang="en-US" dirty="0"/>
          </a:p>
        </p:txBody>
      </p:sp>
      <p:pic>
        <p:nvPicPr>
          <p:cNvPr id="5" name="Picture 4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36F8BC22-7D6B-4ECF-B5EE-BA5C2EA2A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21" y="1727971"/>
            <a:ext cx="5554386" cy="34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23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C60BF-E43D-4452-BB74-C3B098CE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AC19-907D-43DD-AA4F-858D13C9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18" y="2008510"/>
            <a:ext cx="4588074" cy="3855014"/>
          </a:xfrm>
        </p:spPr>
        <p:txBody>
          <a:bodyPr>
            <a:normAutofit fontScale="92500"/>
          </a:bodyPr>
          <a:lstStyle/>
          <a:p>
            <a:r>
              <a:rPr lang="en-US" dirty="0"/>
              <a:t>Patient had MI 6 weeks ago, presented to ER  , with this ECG ,he was symptomatic.</a:t>
            </a:r>
          </a:p>
          <a:p>
            <a:r>
              <a:rPr lang="en-US" dirty="0"/>
              <a:t>Q1: Diagnosis?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Afib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Q2: Treatment?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Rate control and electro cardioversion </a:t>
            </a:r>
          </a:p>
          <a:p>
            <a:pPr lvl="1"/>
            <a:r>
              <a:rPr lang="ar-JO" dirty="0">
                <a:solidFill>
                  <a:srgbClr val="FF0000"/>
                </a:solidFill>
              </a:rPr>
              <a:t>(المفروض في تفاصيل اكثر للسؤال حتى امشي على </a:t>
            </a:r>
            <a:r>
              <a:rPr lang="en-US" dirty="0">
                <a:solidFill>
                  <a:srgbClr val="FF0000"/>
                </a:solidFill>
              </a:rPr>
              <a:t> approach </a:t>
            </a:r>
            <a:r>
              <a:rPr lang="en-US" dirty="0" err="1">
                <a:solidFill>
                  <a:srgbClr val="FF0000"/>
                </a:solidFill>
              </a:rPr>
              <a:t>Afib</a:t>
            </a:r>
            <a:r>
              <a:rPr lang="en-US" dirty="0">
                <a:solidFill>
                  <a:srgbClr val="FF0000"/>
                </a:solidFill>
              </a:rPr>
              <a:t> Mx) </a:t>
            </a:r>
          </a:p>
        </p:txBody>
      </p:sp>
      <p:pic>
        <p:nvPicPr>
          <p:cNvPr id="5" name="Picture 4" descr="A picture containing volleyball&#10;&#10;Description automatically generated">
            <a:extLst>
              <a:ext uri="{FF2B5EF4-FFF2-40B4-BE49-F238E27FC236}">
                <a16:creationId xmlns:a16="http://schemas.microsoft.com/office/drawing/2014/main" id="{23A0DDB7-0C4E-4A6C-8914-AB64FE24C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20" y="2481382"/>
            <a:ext cx="4717105" cy="23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795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A0BED-C80C-4BA6-8DDF-3FE2FF228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C9F2-834A-44A1-91E5-E3E3BD93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patient has positive anti-HBs antibody </a:t>
            </a:r>
          </a:p>
          <a:p>
            <a:r>
              <a:rPr lang="en-US" dirty="0"/>
              <a:t>What’s the most important test?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HBV DNA</a:t>
            </a:r>
          </a:p>
          <a:p>
            <a:r>
              <a:rPr lang="en-US" dirty="0"/>
              <a:t>Other markers that’ll show liver status?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PT\INR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Albumin </a:t>
            </a:r>
            <a:r>
              <a:rPr lang="en-US" dirty="0" err="1">
                <a:solidFill>
                  <a:srgbClr val="FF0000"/>
                </a:solidFill>
              </a:rPr>
              <a:t>levele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After 6 months, most important follow up?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LFT</a:t>
            </a:r>
          </a:p>
          <a:p>
            <a:r>
              <a:rPr lang="en-US" dirty="0"/>
              <a:t>Mention clinical tests for liver function?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Ascites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Hepatic encephalopathy </a:t>
            </a:r>
          </a:p>
        </p:txBody>
      </p:sp>
      <p:pic>
        <p:nvPicPr>
          <p:cNvPr id="5" name="Picture 4" descr="Close-up of a person's skin&#10;&#10;Description automatically generated with medium confidence">
            <a:extLst>
              <a:ext uri="{FF2B5EF4-FFF2-40B4-BE49-F238E27FC236}">
                <a16:creationId xmlns:a16="http://schemas.microsoft.com/office/drawing/2014/main" id="{582D34FA-3EDA-46BC-B4BC-AC01FE300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15" y="2171657"/>
            <a:ext cx="3544193" cy="251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050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1D465-CBE0-4CC7-B40F-6869C333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8994-0A69-4EE3-8B40-C116BAF9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19" y="2008510"/>
            <a:ext cx="5799475" cy="3855014"/>
          </a:xfrm>
        </p:spPr>
        <p:txBody>
          <a:bodyPr/>
          <a:lstStyle/>
          <a:p>
            <a:r>
              <a:rPr lang="en-US" dirty="0"/>
              <a:t>Diagnosis?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Cushing syndrome</a:t>
            </a:r>
          </a:p>
          <a:p>
            <a:r>
              <a:rPr lang="en-US" dirty="0"/>
              <a:t>Metabolic findings?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hyperglycemia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hypokalemia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hypernatremia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E32D0-65DA-4E29-A731-B1395794F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39" y="1888964"/>
            <a:ext cx="3328704" cy="22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3943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8139-37CC-4253-A0C8-31AEC681A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725F-4668-4113-9B83-ABB872E9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18" y="2008510"/>
            <a:ext cx="6148268" cy="38550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35 </a:t>
            </a:r>
            <a:r>
              <a:rPr lang="en-US" dirty="0" err="1"/>
              <a:t>yr</a:t>
            </a:r>
            <a:r>
              <a:rPr lang="en-US" dirty="0"/>
              <a:t> old male with low back pain that is worse at morning and gets better with movements</a:t>
            </a:r>
          </a:p>
          <a:p>
            <a:r>
              <a:rPr lang="en-US" dirty="0"/>
              <a:t>Diagnosis?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Ankylosing spondylitis</a:t>
            </a:r>
          </a:p>
          <a:p>
            <a:r>
              <a:rPr lang="en-US" dirty="0"/>
              <a:t>findings on pic?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Bamboo spine</a:t>
            </a:r>
          </a:p>
          <a:p>
            <a:r>
              <a:rPr lang="en-US" dirty="0"/>
              <a:t>Test to confirm the diagnosis?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HLA-B27</a:t>
            </a:r>
          </a:p>
        </p:txBody>
      </p:sp>
      <p:pic>
        <p:nvPicPr>
          <p:cNvPr id="5" name="Picture 4" descr="A close-up of a fountain&#10;&#10;Description automatically generated with low confidence">
            <a:extLst>
              <a:ext uri="{FF2B5EF4-FFF2-40B4-BE49-F238E27FC236}">
                <a16:creationId xmlns:a16="http://schemas.microsoft.com/office/drawing/2014/main" id="{08B8E494-4223-4C71-984D-3FD36696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1" y="1953280"/>
            <a:ext cx="2748400" cy="27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9583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4AC6-4D32-4D9D-B654-DC7FC301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C7822-5C6A-419E-B317-FDAC4053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19" y="2008510"/>
            <a:ext cx="4080625" cy="38550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17 </a:t>
            </a:r>
            <a:r>
              <a:rPr lang="en-US" dirty="0" err="1"/>
              <a:t>Yo</a:t>
            </a:r>
            <a:r>
              <a:rPr lang="en-US" dirty="0"/>
              <a:t> came with severe hip pain and abdominal pain</a:t>
            </a:r>
          </a:p>
          <a:p>
            <a:r>
              <a:rPr lang="en-US" dirty="0"/>
              <a:t>Diagnosis?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sickle cell crisis </a:t>
            </a:r>
          </a:p>
          <a:p>
            <a:r>
              <a:rPr lang="en-US" dirty="0"/>
              <a:t>What’s is the most important investigation that’ll confirm your diagnosis?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Hb electrophoresis </a:t>
            </a:r>
          </a:p>
          <a:p>
            <a:r>
              <a:rPr lang="en-US" dirty="0"/>
              <a:t>Lines of management?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pain control (NSAIDS)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hydroxyurea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O2 and hydration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CFC395D-117B-4780-BC9C-D8BEA677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35" y="2006617"/>
            <a:ext cx="4725903" cy="26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2063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0459-5303-4C1E-B401-3A4FAB8F0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DEB9-5677-4B53-BC94-CD375D21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PFT of obstructive lung disease, non smoker and attacks of </a:t>
            </a:r>
            <a:r>
              <a:rPr lang="en-US" dirty="0" err="1"/>
              <a:t>dysnpea</a:t>
            </a:r>
            <a:r>
              <a:rPr lang="en-US" dirty="0"/>
              <a:t> triggered by cold </a:t>
            </a:r>
          </a:p>
          <a:p>
            <a:r>
              <a:rPr lang="en-US" dirty="0"/>
              <a:t>Diagnosis?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-Asthma </a:t>
            </a:r>
          </a:p>
          <a:p>
            <a:r>
              <a:rPr lang="en-US" dirty="0"/>
              <a:t>X-ray findings?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can be normal or hyperinflated and increase translucency</a:t>
            </a:r>
          </a:p>
          <a:p>
            <a:r>
              <a:rPr lang="en-US" dirty="0"/>
              <a:t>The patient also complained from scleroderma presented with dyspnea and Sat 81, Dx?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Lung fibrosis</a:t>
            </a:r>
          </a:p>
          <a:p>
            <a:pPr lvl="1"/>
            <a:r>
              <a:rPr lang="en-US" dirty="0"/>
              <a:t> Management?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CPAP, lung transplant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258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09800" y="609600"/>
            <a:ext cx="7772400" cy="3200400"/>
          </a:xfrm>
        </p:spPr>
        <p:txBody>
          <a:bodyPr/>
          <a:lstStyle/>
          <a:p>
            <a:r>
              <a:rPr lang="en-US" b="1" u="sng" dirty="0"/>
              <a:t>Internal Mini-</a:t>
            </a:r>
            <a:r>
              <a:rPr lang="en-US" b="1" u="sng" dirty="0" err="1"/>
              <a:t>Osce</a:t>
            </a:r>
            <a:r>
              <a:rPr lang="en-US" b="1" u="sng" dirty="0"/>
              <a:t> 2020-2021-2</a:t>
            </a:r>
            <a:r>
              <a:rPr lang="en-US" b="1" u="sng" baseline="30000" dirty="0"/>
              <a:t>nd</a:t>
            </a:r>
            <a:r>
              <a:rPr lang="en-US" b="1" u="sng" dirty="0"/>
              <a:t> semester </a:t>
            </a:r>
            <a:br>
              <a:rPr lang="en-US" b="1" u="sng" dirty="0"/>
            </a:br>
            <a:r>
              <a:rPr lang="en-US" b="1" u="sng" dirty="0"/>
              <a:t>Serotonin </a:t>
            </a:r>
            <a:endParaRPr lang="ar-JO" b="1" u="sng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Done By :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Noor Al-Huda Esam Al-Karaki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&amp; Hashem  Tarawneh </a:t>
            </a:r>
            <a:endParaRPr lang="ar-JO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4693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99456" y="0"/>
            <a:ext cx="4340736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CVS SECTIONS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990600"/>
            <a:ext cx="3429000" cy="5867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Q1 : Male patient , 60 years , chest pain more than 30 min ,  increased Cardiac Enzyme ,Sweating , No Nausea ,No vomiting , Came to ER . </a:t>
            </a:r>
          </a:p>
          <a:p>
            <a:pPr marL="0" indent="0">
              <a:buNone/>
            </a:pPr>
            <a:r>
              <a:rPr lang="en-US" dirty="0"/>
              <a:t>What is your Diagnosis ? And The Treatment ?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1.Non STEM .</a:t>
            </a:r>
          </a:p>
          <a:p>
            <a:pPr marL="0" indent="0">
              <a:buNone/>
            </a:pPr>
            <a:r>
              <a:rPr lang="en-US" dirty="0"/>
              <a:t>2. A. Thrombolysis</a:t>
            </a:r>
          </a:p>
          <a:p>
            <a:pPr marL="0" indent="0">
              <a:buNone/>
            </a:pPr>
            <a:r>
              <a:rPr lang="en-US" dirty="0"/>
              <a:t>B. Catheter </a:t>
            </a:r>
          </a:p>
          <a:p>
            <a:pPr marL="0" indent="0">
              <a:buNone/>
            </a:pPr>
            <a:r>
              <a:rPr lang="en-US" dirty="0"/>
              <a:t>C.PCI </a:t>
            </a:r>
          </a:p>
          <a:p>
            <a:pPr marL="0" indent="0">
              <a:buNone/>
            </a:pPr>
            <a:r>
              <a:rPr lang="en-US" dirty="0"/>
              <a:t>D. CABAG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E. Anti-platelets , Anti-Thrombin 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2" y="609600"/>
            <a:ext cx="486727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37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Q2 : the false answer below :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74" y="1268760"/>
            <a:ext cx="4294902" cy="3672408"/>
          </a:xfrm>
        </p:spPr>
      </p:pic>
      <p:sp>
        <p:nvSpPr>
          <p:cNvPr id="6" name="TextBox 5"/>
          <p:cNvSpPr txBox="1"/>
          <p:nvPr/>
        </p:nvSpPr>
        <p:spPr>
          <a:xfrm>
            <a:off x="695325" y="1828910"/>
            <a:ext cx="6464518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 err="1"/>
              <a:t>Parasthesia</a:t>
            </a:r>
            <a:r>
              <a:rPr lang="en-US" sz="4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Elevated LDH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High RDW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00B050"/>
                </a:solidFill>
              </a:rPr>
              <a:t>Microcytic anemia </a:t>
            </a:r>
            <a:endParaRPr lang="ar-SA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93520" y="0"/>
            <a:ext cx="7924800" cy="3154362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Q2:26 years male patient came with chest pain  and recurrent palpitation , regarding the following ECG , What is your diagnosis ? And your management ?</a:t>
            </a:r>
            <a:br>
              <a:rPr lang="en-US" sz="2400" dirty="0"/>
            </a:br>
            <a:r>
              <a:rPr lang="en-US" sz="2400" dirty="0"/>
              <a:t>-</a:t>
            </a:r>
            <a:r>
              <a:rPr lang="en-US" sz="2400" dirty="0">
                <a:solidFill>
                  <a:srgbClr val="FF0000"/>
                </a:solidFill>
              </a:rPr>
              <a:t>Supraventricular Tachycardia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/>
              <a:t>-</a:t>
            </a:r>
            <a:r>
              <a:rPr lang="en-US" sz="2400" dirty="0">
                <a:solidFill>
                  <a:srgbClr val="FF0000"/>
                </a:solidFill>
              </a:rPr>
              <a:t>IV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Adenosine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</a:t>
            </a:r>
            <a:endParaRPr lang="ar-JO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9067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63667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24000" y="0"/>
            <a:ext cx="4191000" cy="1143000"/>
          </a:xfrm>
        </p:spPr>
        <p:txBody>
          <a:bodyPr>
            <a:normAutofit/>
          </a:bodyPr>
          <a:lstStyle/>
          <a:p>
            <a:r>
              <a:rPr lang="en-US" dirty="0"/>
              <a:t>GIT SECTIONS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676400" y="990600"/>
            <a:ext cx="53340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Q1: Regarding this Upper GI endoscopy , active  </a:t>
            </a:r>
            <a:r>
              <a:rPr lang="en-US" sz="2600" dirty="0" err="1"/>
              <a:t>antral</a:t>
            </a:r>
            <a:r>
              <a:rPr lang="en-US" sz="2600" dirty="0"/>
              <a:t> bleeding , all of the following initial to do , EXCEPT ?  Then please mention the most common cause for this lesion </a:t>
            </a:r>
          </a:p>
          <a:p>
            <a:pPr marL="0" indent="0">
              <a:buNone/>
            </a:pPr>
            <a:r>
              <a:rPr lang="ar-JO" sz="2600" dirty="0"/>
              <a:t> </a:t>
            </a:r>
            <a:r>
              <a:rPr lang="en-US" sz="2600" dirty="0"/>
              <a:t>A. IV PPI </a:t>
            </a:r>
          </a:p>
          <a:p>
            <a:pPr marL="0" indent="0">
              <a:buNone/>
            </a:pPr>
            <a:r>
              <a:rPr lang="en-US" sz="2600" dirty="0"/>
              <a:t>B. Thermal therapy </a:t>
            </a:r>
          </a:p>
          <a:p>
            <a:pPr marL="0" indent="0">
              <a:buNone/>
            </a:pPr>
            <a:r>
              <a:rPr lang="en-US" sz="2600" dirty="0"/>
              <a:t>C. Mechanical Clips </a:t>
            </a:r>
          </a:p>
          <a:p>
            <a:pPr marL="0" indent="0">
              <a:buNone/>
            </a:pPr>
            <a:r>
              <a:rPr lang="en-US" sz="2600" dirty="0"/>
              <a:t>D. Adrenaline Injection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E. Surgery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* H Pylori infection is the most common cause </a:t>
            </a:r>
            <a:endParaRPr lang="ar-JO" sz="24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3657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1862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52600" y="0"/>
            <a:ext cx="8915400" cy="40386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Q2 : Young Female , is diagnosed with osteoporosis , and complaining from diarrhea last two months , What is your fist investigation , and the diagnosis?</a:t>
            </a:r>
            <a:br>
              <a:rPr lang="en-US" sz="2800" dirty="0"/>
            </a:br>
            <a:r>
              <a:rPr lang="en-US" sz="2800" dirty="0"/>
              <a:t>- </a:t>
            </a:r>
            <a:r>
              <a:rPr lang="en-US" sz="2800" dirty="0">
                <a:solidFill>
                  <a:srgbClr val="FF0000"/>
                </a:solidFill>
              </a:rPr>
              <a:t>Anti Tissue </a:t>
            </a:r>
            <a:r>
              <a:rPr lang="en-US" sz="2800" dirty="0" err="1">
                <a:solidFill>
                  <a:srgbClr val="FF0000"/>
                </a:solidFill>
              </a:rPr>
              <a:t>Transglutinamase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ar-JO" sz="2800" dirty="0">
                <a:solidFill>
                  <a:srgbClr val="FF0000"/>
                </a:solidFill>
              </a:rPr>
              <a:t>   </a:t>
            </a:r>
            <a:r>
              <a:rPr lang="en-US" sz="2800" dirty="0">
                <a:solidFill>
                  <a:srgbClr val="FF0000"/>
                </a:solidFill>
              </a:rPr>
              <a:t>Celiac Disease </a:t>
            </a:r>
            <a:r>
              <a:rPr lang="ar-JO" sz="2800" dirty="0"/>
              <a:t>-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  </a:t>
            </a:r>
            <a:endParaRPr lang="ar-JO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24" y="1940245"/>
            <a:ext cx="3057525" cy="468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6035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-15240"/>
            <a:ext cx="4343400" cy="6568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Q3 : patient with hepatitis B ,  the result of ascetic fluid culture is :</a:t>
            </a:r>
          </a:p>
          <a:p>
            <a:pPr marL="0" indent="0">
              <a:buNone/>
            </a:pPr>
            <a:r>
              <a:rPr lang="en-US" dirty="0"/>
              <a:t>Neutrophils &gt; 500/mm3</a:t>
            </a:r>
          </a:p>
          <a:p>
            <a:pPr marL="0" indent="0">
              <a:buNone/>
            </a:pPr>
            <a:r>
              <a:rPr lang="en-US" dirty="0"/>
              <a:t>So what is your diagnosis ? And the treatment ?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spontaneous bacterial peritonitis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Cefotaxime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304800"/>
            <a:ext cx="3810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2781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 SECTIONS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81200" y="1600202"/>
            <a:ext cx="41148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Q1 :Patient with this ABG Results :</a:t>
            </a:r>
          </a:p>
          <a:p>
            <a:pPr marL="0" indent="0">
              <a:buNone/>
            </a:pPr>
            <a:r>
              <a:rPr lang="en-US" dirty="0"/>
              <a:t>The ABGs interpretation 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-Partial compensated respiratory acidosis </a:t>
            </a:r>
          </a:p>
          <a:p>
            <a:pPr marL="0" indent="0">
              <a:buNone/>
            </a:pPr>
            <a:r>
              <a:rPr lang="en-US" dirty="0"/>
              <a:t>*One of the following can’t cause this case ?</a:t>
            </a:r>
          </a:p>
          <a:p>
            <a:pPr marL="0" indent="0">
              <a:buNone/>
            </a:pPr>
            <a:r>
              <a:rPr lang="ar-JO" dirty="0"/>
              <a:t> </a:t>
            </a:r>
            <a:r>
              <a:rPr lang="en-US" dirty="0"/>
              <a:t>A . COPD</a:t>
            </a:r>
          </a:p>
          <a:p>
            <a:pPr marL="0" indent="0">
              <a:buNone/>
            </a:pPr>
            <a:r>
              <a:rPr lang="en-US" dirty="0"/>
              <a:t>B. Pulmonary edema </a:t>
            </a:r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dirty="0" err="1"/>
              <a:t>guillain</a:t>
            </a:r>
            <a:r>
              <a:rPr lang="en-US" dirty="0"/>
              <a:t> </a:t>
            </a:r>
            <a:r>
              <a:rPr lang="en-US" dirty="0" err="1"/>
              <a:t>barre</a:t>
            </a:r>
            <a:r>
              <a:rPr lang="en-US" dirty="0"/>
              <a:t> syndrome</a:t>
            </a:r>
          </a:p>
          <a:p>
            <a:pPr marL="0" indent="0">
              <a:buNone/>
            </a:pPr>
            <a:r>
              <a:rPr lang="en-US" dirty="0"/>
              <a:t>D. </a:t>
            </a:r>
            <a:r>
              <a:rPr lang="en-US" dirty="0" err="1"/>
              <a:t>Respiratoy</a:t>
            </a:r>
            <a:r>
              <a:rPr lang="en-US" dirty="0"/>
              <a:t> muscle paralysis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E. Pulmonary Infarction 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2"/>
            <a:ext cx="3886200" cy="474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36993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152400"/>
            <a:ext cx="55626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Q2 : Regarding CXR :</a:t>
            </a:r>
          </a:p>
          <a:p>
            <a:pPr marL="0" indent="0">
              <a:buNone/>
            </a:pPr>
            <a:r>
              <a:rPr lang="en-US" dirty="0"/>
              <a:t>-ALL of the following cause exudative Pleural effusion , Except ?</a:t>
            </a:r>
          </a:p>
          <a:p>
            <a:pPr marL="0" indent="0">
              <a:buNone/>
            </a:pPr>
            <a:r>
              <a:rPr lang="ar-JO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A. Heart Failure </a:t>
            </a:r>
          </a:p>
          <a:p>
            <a:pPr marL="0" indent="0">
              <a:buNone/>
            </a:pPr>
            <a:r>
              <a:rPr lang="en-US" dirty="0"/>
              <a:t>b. Pneumonia</a:t>
            </a:r>
          </a:p>
          <a:p>
            <a:pPr marL="0" indent="0">
              <a:buNone/>
            </a:pPr>
            <a:r>
              <a:rPr lang="en-US" dirty="0"/>
              <a:t>c. Mesothelioma </a:t>
            </a:r>
          </a:p>
          <a:p>
            <a:pPr marL="0" indent="0">
              <a:buNone/>
            </a:pPr>
            <a:r>
              <a:rPr lang="en-US" dirty="0"/>
              <a:t>d. TB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*According to the light’s criteria , which of the following +</a:t>
            </a:r>
            <a:r>
              <a:rPr lang="en-US" dirty="0" err="1"/>
              <a:t>ve</a:t>
            </a:r>
            <a:r>
              <a:rPr lang="en-US" dirty="0"/>
              <a:t> with exudative 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Pleural fluid to the serum total protein &gt; .5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80" y="76200"/>
            <a:ext cx="28194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4775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45720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Q3 :  Female patient , Bed ridden , sudden dyspnea , what is your first Investigation 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CT ANGIOGRAPHY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844825"/>
            <a:ext cx="51339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4076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ENDOCRINE SECTIONS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81200" y="1600202"/>
            <a:ext cx="3581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Q1: What is your diagnosis 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CUSHING SYNDROME 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39864"/>
            <a:ext cx="55626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3721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828800" y="457200"/>
            <a:ext cx="46482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Q2 : this patient came to ER , extremely fatigue , confused with BP 90/50 , so  How To manage and Diagnose ?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100 mg Hydrocortisone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The diagnosis will be done by combination of Hyperkalemia , Hypernatremia , Hypotension  and Hypercalcaemia 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We can’t order ACTH stimulation test in ER situation .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ar-J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38862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93948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81200" y="304802"/>
            <a:ext cx="4343400" cy="5821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Q3:  This patient with BP 130/90 , Normal Urinalysis , weight gain , Constipation </a:t>
            </a:r>
          </a:p>
          <a:p>
            <a:pPr marL="0" indent="0">
              <a:buNone/>
            </a:pPr>
            <a:r>
              <a:rPr lang="en-US" dirty="0"/>
              <a:t>How To Diagnose ? And what is your diagnosis ?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TSH test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-Myxedema 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33909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526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274638"/>
            <a:ext cx="1080135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Q3 : the false answer below regarding the electrophoresis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43" y="2060848"/>
            <a:ext cx="5480536" cy="3528392"/>
          </a:xfrm>
        </p:spPr>
      </p:pic>
      <p:sp>
        <p:nvSpPr>
          <p:cNvPr id="5" name="TextBox 4"/>
          <p:cNvSpPr txBox="1"/>
          <p:nvPr/>
        </p:nvSpPr>
        <p:spPr>
          <a:xfrm>
            <a:off x="695325" y="2132856"/>
            <a:ext cx="531561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/>
              <a:t>Hypercalcemia</a:t>
            </a:r>
            <a:r>
              <a:rPr lang="en-US" sz="2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</a:rPr>
              <a:t>The main antibody type is IGM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Increase ESR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Cause pathological fracture 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875348" y="4419600"/>
            <a:ext cx="4950619" cy="1219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ym typeface="Wingdings 2" panose="05020102010507070707"/>
              </a:rPr>
              <a:t>NOTE</a:t>
            </a:r>
            <a:r>
              <a:rPr lang="en-US" dirty="0">
                <a:sym typeface="Wingdings 2" panose="05020102010507070707"/>
              </a:rPr>
              <a:t> : </a:t>
            </a:r>
            <a:br>
              <a:rPr lang="en-US" dirty="0">
                <a:sym typeface="Wingdings 2" panose="05020102010507070707"/>
              </a:rPr>
            </a:br>
            <a:r>
              <a:rPr lang="en-US" dirty="0">
                <a:sym typeface="Wingdings 2" panose="05020102010507070707"/>
              </a:rPr>
              <a:t>( </a:t>
            </a:r>
            <a:r>
              <a:rPr lang="en-US" dirty="0" err="1">
                <a:sym typeface="Wingdings 2" panose="05020102010507070707"/>
              </a:rPr>
              <a:t>dignosis</a:t>
            </a:r>
            <a:r>
              <a:rPr lang="en-US" dirty="0">
                <a:sym typeface="Wingdings 2" panose="05020102010507070707"/>
              </a:rPr>
              <a:t> is 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MM</a:t>
            </a:r>
            <a:r>
              <a:rPr lang="en-US" dirty="0">
                <a:sym typeface="Wingdings 2" panose="05020102010507070707"/>
              </a:rPr>
              <a:t> ) , and The main type of Ig mostly ( 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IgG</a:t>
            </a:r>
            <a:r>
              <a:rPr lang="en-US" dirty="0">
                <a:sym typeface="Wingdings 2" panose="05020102010507070707"/>
              </a:rPr>
              <a:t> ) . 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54480" y="152400"/>
            <a:ext cx="8229600" cy="1143000"/>
          </a:xfrm>
        </p:spPr>
        <p:txBody>
          <a:bodyPr/>
          <a:lstStyle/>
          <a:p>
            <a:r>
              <a:rPr lang="en-US" dirty="0"/>
              <a:t>NEPHROLOGY SECTIONS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1295400"/>
            <a:ext cx="49530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Q1 : Diabetic patient , wake up with this </a:t>
            </a:r>
            <a:r>
              <a:rPr lang="en-US" dirty="0" err="1"/>
              <a:t>peri</a:t>
            </a:r>
            <a:r>
              <a:rPr lang="en-US" dirty="0"/>
              <a:t>-orbital edema , what is your diagnosis ? And the most possible complication ?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Nephrotic syndrome , DVT ( Hyper-</a:t>
            </a:r>
            <a:r>
              <a:rPr lang="en-US" dirty="0" err="1">
                <a:solidFill>
                  <a:srgbClr val="FF0000"/>
                </a:solidFill>
              </a:rPr>
              <a:t>coagulable</a:t>
            </a:r>
            <a:r>
              <a:rPr lang="en-US" dirty="0">
                <a:solidFill>
                  <a:srgbClr val="FF0000"/>
                </a:solidFill>
              </a:rPr>
              <a:t> status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dirty="0"/>
              <a:t>The options were :</a:t>
            </a:r>
          </a:p>
          <a:p>
            <a:pPr marL="0" indent="0">
              <a:buNone/>
            </a:pPr>
            <a:r>
              <a:rPr lang="en-US" dirty="0"/>
              <a:t>HF , acute renal failure , peripheral vascular disease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36195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8668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596336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RHUMATOLOGY SECTIONS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0" y="990600"/>
            <a:ext cx="4267200" cy="586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Q1</a:t>
            </a:r>
            <a:r>
              <a:rPr lang="en-US" sz="2000" dirty="0"/>
              <a:t>:</a:t>
            </a:r>
            <a:r>
              <a:rPr lang="en-US" sz="2200" b="1" dirty="0"/>
              <a:t> 69 YEARS , female patient </a:t>
            </a:r>
          </a:p>
          <a:p>
            <a:pPr marL="0" indent="0">
              <a:buNone/>
            </a:pPr>
            <a:r>
              <a:rPr lang="en-US" sz="2200" b="1" dirty="0"/>
              <a:t>All the following possible finding , EXCEPT </a:t>
            </a:r>
            <a:r>
              <a:rPr lang="en-US" sz="2000" dirty="0"/>
              <a:t>?</a:t>
            </a:r>
          </a:p>
          <a:p>
            <a:pPr marL="0" indent="0">
              <a:buNone/>
            </a:pPr>
            <a:r>
              <a:rPr lang="en-US" sz="2000" dirty="0" err="1"/>
              <a:t>A.Swan</a:t>
            </a:r>
            <a:r>
              <a:rPr lang="en-US" sz="2000" dirty="0"/>
              <a:t> Neck </a:t>
            </a:r>
          </a:p>
          <a:p>
            <a:pPr marL="0" indent="0">
              <a:buNone/>
            </a:pPr>
            <a:r>
              <a:rPr lang="en-US" sz="2000" dirty="0"/>
              <a:t>B. </a:t>
            </a:r>
            <a:r>
              <a:rPr lang="en-US" sz="2000" dirty="0" err="1"/>
              <a:t>Botreni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C. Ulnar deviation </a:t>
            </a:r>
          </a:p>
          <a:p>
            <a:pPr marL="0" indent="0">
              <a:buNone/>
            </a:pPr>
            <a:r>
              <a:rPr lang="en-US" sz="2000" dirty="0"/>
              <a:t>D. Pain with passive movement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E. Reducible deformity </a:t>
            </a:r>
          </a:p>
          <a:p>
            <a:pPr marL="0" indent="0">
              <a:buNone/>
            </a:pPr>
            <a:r>
              <a:rPr lang="en-US" dirty="0"/>
              <a:t>**</a:t>
            </a:r>
            <a:r>
              <a:rPr lang="en-US" sz="2600" b="1" dirty="0"/>
              <a:t>One of these drugs not for this lesion : </a:t>
            </a:r>
          </a:p>
          <a:p>
            <a:pPr marL="0" indent="0">
              <a:buNone/>
            </a:pPr>
            <a:r>
              <a:rPr lang="en-US" sz="2600" dirty="0"/>
              <a:t>A. Methotrexate </a:t>
            </a:r>
          </a:p>
          <a:p>
            <a:pPr marL="0" indent="0">
              <a:buNone/>
            </a:pPr>
            <a:r>
              <a:rPr lang="en-US" sz="2600" dirty="0"/>
              <a:t>B. Sulfasalazine </a:t>
            </a:r>
          </a:p>
          <a:p>
            <a:pPr marL="0" indent="0">
              <a:buNone/>
            </a:pPr>
            <a:r>
              <a:rPr lang="en-US" sz="2600" dirty="0"/>
              <a:t>C. Infliximab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D.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Hydroxycholoquine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E. Chloramphenicol </a:t>
            </a:r>
            <a:endParaRPr lang="ar-JO" sz="2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0" y="1219201"/>
            <a:ext cx="49339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5885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24000" y="0"/>
            <a:ext cx="5715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Hematology Sections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93520" y="1189039"/>
            <a:ext cx="46482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Q1 : what is the initial investigation ?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Doppler 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Q2: Patient came with hypercalcaemia ,  Bone Pain , the electrophoresis shows this peak , What is your diagnosis ?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Multiple Myeloma 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403277"/>
            <a:ext cx="486156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07" y="561231"/>
            <a:ext cx="2943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38263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3D9B-C6DD-460F-9859-ADACC990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97240" cy="2681923"/>
          </a:xfrm>
        </p:spPr>
        <p:txBody>
          <a:bodyPr>
            <a:normAutofit/>
          </a:bodyPr>
          <a:lstStyle/>
          <a:p>
            <a:r>
              <a:rPr lang="en-US" b="1" dirty="0"/>
              <a:t>Mini-</a:t>
            </a:r>
            <a:r>
              <a:rPr lang="en-US" b="1" dirty="0" err="1"/>
              <a:t>Osce</a:t>
            </a:r>
            <a:r>
              <a:rPr lang="en-US" b="1" dirty="0"/>
              <a:t> 2021-2022</a:t>
            </a:r>
            <a:br>
              <a:rPr lang="en-US" b="1" dirty="0"/>
            </a:br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b="1" dirty="0"/>
              <a:t> year - 1</a:t>
            </a:r>
            <a:r>
              <a:rPr lang="en-US" b="1" baseline="30000" dirty="0"/>
              <a:t>st</a:t>
            </a:r>
            <a:r>
              <a:rPr lang="en-US" b="1" dirty="0"/>
              <a:t>  semester</a:t>
            </a:r>
            <a:br>
              <a:rPr lang="en-US" b="1" dirty="0"/>
            </a:br>
            <a:r>
              <a:rPr lang="en-US" b="1" dirty="0" err="1"/>
              <a:t>wareed</a:t>
            </a:r>
            <a:r>
              <a:rPr lang="en-US" b="1" dirty="0"/>
              <a:t> - 3/1/2022 </a:t>
            </a:r>
            <a:br>
              <a:rPr lang="en-US" b="1" dirty="0"/>
            </a:br>
            <a:r>
              <a:rPr lang="en-US" b="1" dirty="0"/>
              <a:t>MCQ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1D867-ED14-4EB1-8F6E-39127F47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956562"/>
            <a:ext cx="8229600" cy="31696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Done by :</a:t>
            </a:r>
          </a:p>
          <a:p>
            <a:pPr marL="0" indent="0" algn="ctr">
              <a:buNone/>
            </a:pPr>
            <a:r>
              <a:rPr lang="en-US" dirty="0"/>
              <a:t>Yousef Tarawneh</a:t>
            </a:r>
          </a:p>
          <a:p>
            <a:pPr marL="0" indent="0" algn="ctr">
              <a:buNone/>
            </a:pPr>
            <a:r>
              <a:rPr lang="en-US" dirty="0"/>
              <a:t>Monther Qatawneh</a:t>
            </a:r>
          </a:p>
          <a:p>
            <a:pPr marL="0" indent="0" algn="ctr">
              <a:buNone/>
            </a:pPr>
            <a:r>
              <a:rPr lang="en-US" dirty="0"/>
              <a:t>Ebaa Al-Khattab</a:t>
            </a:r>
          </a:p>
          <a:p>
            <a:pPr marL="0" indent="0" algn="ctr">
              <a:buNone/>
            </a:pPr>
            <a:r>
              <a:rPr lang="en-US" dirty="0"/>
              <a:t>Walid Azayzeh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4383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ksoSlideStyle" descr="#wm#_1_01_100_1100" hidden="1">
            <a:extLst>
              <a:ext uri="{FF2B5EF4-FFF2-40B4-BE49-F238E27FC236}">
                <a16:creationId xmlns:a16="http://schemas.microsoft.com/office/drawing/2014/main" id="{915E6442-6B1F-4053-ABDC-9FDE7DB27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AU" altLang="en-US" sz="1800"/>
          </a:p>
        </p:txBody>
      </p:sp>
      <p:pic>
        <p:nvPicPr>
          <p:cNvPr id="4099" name="Picture 1" descr="2022-01-03 15:47:02.359000">
            <a:extLst>
              <a:ext uri="{FF2B5EF4-FFF2-40B4-BE49-F238E27FC236}">
                <a16:creationId xmlns:a16="http://schemas.microsoft.com/office/drawing/2014/main" id="{05531CAC-0BB7-4CB0-986D-9F29FE2F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332656"/>
            <a:ext cx="55673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Subtitle 3075" descr="#wm#_1_01_100_1100_b_1_51#clear#">
            <a:extLst>
              <a:ext uri="{FF2B5EF4-FFF2-40B4-BE49-F238E27FC236}">
                <a16:creationId xmlns:a16="http://schemas.microsoft.com/office/drawing/2014/main" id="{6B1E85B0-78AC-4C8B-8464-A26D819E7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90" y="3192465"/>
            <a:ext cx="7680325" cy="27130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  <a:defRPr/>
            </a:pPr>
            <a:r>
              <a:rPr lang="en-AU" altLang="en-US" sz="1693" b="1" dirty="0">
                <a:cs typeface="Arial" panose="020B0604020202020204" pitchFamily="34" charset="0"/>
              </a:rPr>
              <a:t>Q1) a 43 years old patient comes to the hospital with palpitations and you did an ECG and you see this picture.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b="1" dirty="0">
                <a:cs typeface="Arial" panose="020B0604020202020204" pitchFamily="34" charset="0"/>
              </a:rPr>
              <a:t>- what is your clinical diagnosis? 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b="1" dirty="0">
                <a:solidFill>
                  <a:srgbClr val="7B1FA2"/>
                </a:solidFill>
                <a:cs typeface="Arial" panose="020B0604020202020204" pitchFamily="34" charset="0"/>
              </a:rPr>
              <a:t>a) </a:t>
            </a:r>
            <a:r>
              <a:rPr lang="en-AU" altLang="en-US" sz="1693" b="1" dirty="0" err="1">
                <a:solidFill>
                  <a:srgbClr val="7B1FA2"/>
                </a:solidFill>
                <a:cs typeface="Arial" panose="020B0604020202020204" pitchFamily="34" charset="0"/>
              </a:rPr>
              <a:t>Afib</a:t>
            </a:r>
            <a:r>
              <a:rPr lang="en-AU" altLang="en-US" sz="1693" b="1" dirty="0">
                <a:solidFill>
                  <a:srgbClr val="7B1FA2"/>
                </a:solidFill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dirty="0">
                <a:cs typeface="Arial" panose="020B0604020202020204" pitchFamily="34" charset="0"/>
              </a:rPr>
              <a:t>b) Atrial flutter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dirty="0">
                <a:cs typeface="Arial" panose="020B0604020202020204" pitchFamily="34" charset="0"/>
              </a:rPr>
              <a:t>c) PSVT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b="1" dirty="0">
                <a:cs typeface="Arial" panose="020B0604020202020204" pitchFamily="34" charset="0"/>
              </a:rPr>
              <a:t>- what medication you would give him ?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b="1" dirty="0">
                <a:solidFill>
                  <a:srgbClr val="7B1FA2"/>
                </a:solidFill>
                <a:cs typeface="Arial" panose="020B0604020202020204" pitchFamily="34" charset="0"/>
              </a:rPr>
              <a:t>a) Beta blockers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dirty="0">
                <a:cs typeface="Arial" panose="020B0604020202020204" pitchFamily="34" charset="0"/>
              </a:rPr>
              <a:t>b) Anticoagulant 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dirty="0">
                <a:cs typeface="Arial" panose="020B0604020202020204" pitchFamily="34" charset="0"/>
              </a:rPr>
              <a:t>c) CCBs</a:t>
            </a:r>
          </a:p>
          <a:p>
            <a:pPr algn="just">
              <a:spcBef>
                <a:spcPct val="20000"/>
              </a:spcBef>
              <a:defRPr/>
            </a:pPr>
            <a:r>
              <a:rPr lang="en-AU" altLang="en-US" sz="1693" dirty="0">
                <a:cs typeface="Arial" panose="020B0604020202020204" pitchFamily="34" charset="0"/>
              </a:rPr>
              <a:t>d) Aspirin</a:t>
            </a:r>
          </a:p>
          <a:p>
            <a:pPr algn="just">
              <a:spcBef>
                <a:spcPct val="20000"/>
              </a:spcBef>
              <a:defRPr/>
            </a:pPr>
            <a:endParaRPr lang="en-AU" altLang="en-US" sz="1693" b="1" dirty="0">
              <a:solidFill>
                <a:srgbClr val="7B1FA2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endParaRPr lang="en-AU" altLang="en-US" sz="1693" b="1" dirty="0">
              <a:solidFill>
                <a:srgbClr val="7B1FA2"/>
              </a:solidFill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endParaRPr lang="en-AU" altLang="en-US" sz="1693" b="1" dirty="0">
              <a:solidFill>
                <a:srgbClr val="7B1FA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ksoSlideStyle" descr="#wm#_a_07_210_111" hidden="1">
            <a:extLst>
              <a:ext uri="{FF2B5EF4-FFF2-40B4-BE49-F238E27FC236}">
                <a16:creationId xmlns:a16="http://schemas.microsoft.com/office/drawing/2014/main" id="{D3FC993D-F7BC-4B01-B572-7B89A13CF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5123" name="Picture 2" descr="2022-01-03 15:48:17.801000">
            <a:extLst>
              <a:ext uri="{FF2B5EF4-FFF2-40B4-BE49-F238E27FC236}">
                <a16:creationId xmlns:a16="http://schemas.microsoft.com/office/drawing/2014/main" id="{39EE45C0-D946-4767-A688-A565084B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0" y="116633"/>
            <a:ext cx="505618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 descr="#wm#_a_07_210_111_b_1_1#clear#">
            <a:extLst>
              <a:ext uri="{FF2B5EF4-FFF2-40B4-BE49-F238E27FC236}">
                <a16:creationId xmlns:a16="http://schemas.microsoft.com/office/drawing/2014/main" id="{B5A9B782-5A9F-40C3-8F19-75CDED35E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615" y="3429002"/>
            <a:ext cx="85566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1" dirty="0"/>
              <a:t>Q2) you did an endoscopy to a patient complaining of abdominal pain ,hematemesis and melena . the image above is what you saw during the endoscopy . </a:t>
            </a:r>
          </a:p>
          <a:p>
            <a:pPr>
              <a:buFontTx/>
              <a:buNone/>
            </a:pPr>
            <a:r>
              <a:rPr lang="en-AU" altLang="en-US" sz="1600" b="1" dirty="0"/>
              <a:t>- Describe what you saw ? </a:t>
            </a:r>
          </a:p>
          <a:p>
            <a:pPr>
              <a:buFontTx/>
              <a:buAutoNum type="alphaLcParenR"/>
            </a:pPr>
            <a:r>
              <a:rPr lang="en-AU" altLang="en-US" sz="1600" dirty="0"/>
              <a:t>Oozing blood from vein </a:t>
            </a:r>
          </a:p>
          <a:p>
            <a:pPr>
              <a:buFontTx/>
              <a:buAutoNum type="alphaLcParenR"/>
            </a:pPr>
            <a:r>
              <a:rPr lang="en-AU" altLang="en-US" sz="1600" b="1" dirty="0" err="1">
                <a:solidFill>
                  <a:srgbClr val="7B1FA2"/>
                </a:solidFill>
              </a:rPr>
              <a:t>Spruting</a:t>
            </a:r>
            <a:r>
              <a:rPr lang="en-AU" altLang="en-US" sz="1600" b="1" dirty="0">
                <a:solidFill>
                  <a:srgbClr val="7B1FA2"/>
                </a:solidFill>
              </a:rPr>
              <a:t> blood from an artery</a:t>
            </a:r>
            <a:endParaRPr lang="en-AU" altLang="en-US" sz="1600" dirty="0"/>
          </a:p>
          <a:p>
            <a:pPr>
              <a:buFontTx/>
              <a:buNone/>
            </a:pPr>
            <a:r>
              <a:rPr lang="en-AU" altLang="en-US" sz="1600" b="1" dirty="0"/>
              <a:t>- What is not important in the management of this patient ?</a:t>
            </a:r>
          </a:p>
          <a:p>
            <a:pPr>
              <a:buFontTx/>
              <a:buNone/>
            </a:pPr>
            <a:r>
              <a:rPr lang="en-AU" altLang="en-US" sz="1600" b="1" dirty="0">
                <a:solidFill>
                  <a:srgbClr val="7B1FA2"/>
                </a:solidFill>
              </a:rPr>
              <a:t>a) IV corticosteroids</a:t>
            </a:r>
          </a:p>
          <a:p>
            <a:pPr>
              <a:buFontTx/>
              <a:buNone/>
            </a:pPr>
            <a:r>
              <a:rPr lang="en-AU" altLang="en-US" sz="1600" dirty="0"/>
              <a:t>b) </a:t>
            </a:r>
            <a:r>
              <a:rPr lang="en-US" altLang="en-US" sz="1600" dirty="0">
                <a:cs typeface="Times New Roman" panose="02020603050405020304" pitchFamily="18" charset="0"/>
              </a:rPr>
              <a:t>endoscopic clipping </a:t>
            </a:r>
          </a:p>
          <a:p>
            <a:pPr>
              <a:buFontTx/>
              <a:buNone/>
            </a:pPr>
            <a:r>
              <a:rPr lang="en-US" altLang="en-US" sz="1600" dirty="0">
                <a:cs typeface="Times New Roman" panose="02020603050405020304" pitchFamily="18" charset="0"/>
              </a:rPr>
              <a:t>c) IV adrenalin</a:t>
            </a:r>
          </a:p>
          <a:p>
            <a:pPr>
              <a:buFontTx/>
              <a:buNone/>
            </a:pPr>
            <a:r>
              <a:rPr lang="en-US" altLang="en-US" sz="1600" dirty="0">
                <a:cs typeface="Times New Roman" panose="02020603050405020304" pitchFamily="18" charset="0"/>
              </a:rPr>
              <a:t>d) thermal coagulation </a:t>
            </a:r>
            <a:endParaRPr lang="en-AU" altLang="en-US" sz="1600" dirty="0"/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2022-01-03 15:48:23.863000">
            <a:extLst>
              <a:ext uri="{FF2B5EF4-FFF2-40B4-BE49-F238E27FC236}">
                <a16:creationId xmlns:a16="http://schemas.microsoft.com/office/drawing/2014/main" id="{8777EC41-EC74-40CA-B75D-1D141F97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5" y="2324102"/>
            <a:ext cx="50069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0950E872-BCC7-474D-BCFB-B51C91A1D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7" y="312740"/>
            <a:ext cx="8899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000" b="1"/>
              <a:t>Q3) a 34 year old patient comes to your clinic complaining of abdominal pain and non bloody diarrhea of 6 months of duration . during lower limb examination you see this lesion . what is the name of this lesion and what is your diagnosis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7B1FA2"/>
                </a:solidFill>
              </a:rPr>
              <a:t>Erythema nodosum with Crohn's disease 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ksoSlideStyle" descr="#wm#_a_07_210_111" hidden="1">
            <a:extLst>
              <a:ext uri="{FF2B5EF4-FFF2-40B4-BE49-F238E27FC236}">
                <a16:creationId xmlns:a16="http://schemas.microsoft.com/office/drawing/2014/main" id="{5284829B-C945-4EE8-A1AB-357E35B5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7171" name="Picture 1" descr="2022-01-03 15:48:35.793000">
            <a:extLst>
              <a:ext uri="{FF2B5EF4-FFF2-40B4-BE49-F238E27FC236}">
                <a16:creationId xmlns:a16="http://schemas.microsoft.com/office/drawing/2014/main" id="{A9D7A25E-C349-4CE4-8E77-981C6782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90" y="3260725"/>
            <a:ext cx="55848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" descr="#wm#_a_07_210_111_a_1_1#clear#">
            <a:extLst>
              <a:ext uri="{FF2B5EF4-FFF2-40B4-BE49-F238E27FC236}">
                <a16:creationId xmlns:a16="http://schemas.microsoft.com/office/drawing/2014/main" id="{43A1681E-03B2-4FBA-85F6-EEF302DDA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40" y="322265"/>
            <a:ext cx="8472487" cy="2530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en-AU" altLang="en-US" b="1" dirty="0">
                <a:solidFill>
                  <a:schemeClr val="tx2"/>
                </a:solidFill>
              </a:rPr>
              <a:t>Q4) a 30 year old  diabetic patient patient comes to your clinic complaining of headache , weakness and dizziness , during inspection you see the following findings which are showed with these images . </a:t>
            </a:r>
          </a:p>
          <a:p>
            <a:pPr>
              <a:defRPr/>
            </a:pPr>
            <a:r>
              <a:rPr lang="en-AU" altLang="en-US" b="1" dirty="0">
                <a:solidFill>
                  <a:schemeClr val="tx2"/>
                </a:solidFill>
              </a:rPr>
              <a:t>What is your diagnosis based on these findings ? </a:t>
            </a:r>
          </a:p>
          <a:p>
            <a:pPr>
              <a:defRPr/>
            </a:pPr>
            <a:r>
              <a:rPr lang="en-AU" altLang="en-US" b="1" dirty="0">
                <a:solidFill>
                  <a:srgbClr val="7B1FA2"/>
                </a:solidFill>
              </a:rPr>
              <a:t>a) Addison disease </a:t>
            </a:r>
            <a:r>
              <a:rPr lang="en-AU" altLang="en-US" dirty="0"/>
              <a:t>(hyperpigmentation of the skin and mucous membranes) </a:t>
            </a:r>
          </a:p>
          <a:p>
            <a:pPr>
              <a:defRPr/>
            </a:pPr>
            <a:r>
              <a:rPr lang="en-AU" altLang="en-US" dirty="0">
                <a:solidFill>
                  <a:schemeClr val="tx2"/>
                </a:solidFill>
              </a:rPr>
              <a:t>b) DKA</a:t>
            </a:r>
          </a:p>
          <a:p>
            <a:pPr>
              <a:defRPr/>
            </a:pPr>
            <a:endParaRPr lang="en-AU" altLang="en-US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AU" altLang="en-US" b="1" dirty="0">
                <a:solidFill>
                  <a:schemeClr val="tx2"/>
                </a:solidFill>
              </a:rPr>
              <a:t>what you would not see in his lab test ?</a:t>
            </a:r>
          </a:p>
          <a:p>
            <a:pPr marL="290299" indent="-290299">
              <a:buFontTx/>
              <a:buAutoNum type="alphaLcParenR"/>
              <a:defRPr/>
            </a:pPr>
            <a:r>
              <a:rPr lang="en-AU" altLang="en-US" b="1" dirty="0">
                <a:solidFill>
                  <a:srgbClr val="7B1FA2"/>
                </a:solidFill>
              </a:rPr>
              <a:t>Hypernatremia </a:t>
            </a:r>
            <a:r>
              <a:rPr lang="en-AU" altLang="en-US" dirty="0"/>
              <a:t>(</a:t>
            </a:r>
            <a:r>
              <a:rPr lang="en-AU" altLang="en-US" dirty="0" err="1"/>
              <a:t>cuz</a:t>
            </a:r>
            <a:r>
              <a:rPr lang="en-AU" altLang="en-US" dirty="0"/>
              <a:t> with Addison disease you always see Hyponatremia)</a:t>
            </a: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ksoSlideStyle" descr="#wm#_a_07_210_111" hidden="1">
            <a:extLst>
              <a:ext uri="{FF2B5EF4-FFF2-40B4-BE49-F238E27FC236}">
                <a16:creationId xmlns:a16="http://schemas.microsoft.com/office/drawing/2014/main" id="{6FEE35EA-3C5D-467B-97C5-22232B5AD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8195" name="Rectangle 3" descr="#wm#_a_07_210_111_c_1_607*2286">
            <a:extLst>
              <a:ext uri="{FF2B5EF4-FFF2-40B4-BE49-F238E27FC236}">
                <a16:creationId xmlns:a16="http://schemas.microsoft.com/office/drawing/2014/main" id="{543BD492-A49B-4937-9FAC-D1296C95105A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225675" y="525463"/>
            <a:ext cx="8229600" cy="32051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altLang="en-US" sz="1800" b="1" i="1" dirty="0"/>
              <a:t>Q5) a 60 year old patient comes to the hospital suffering from chest pain and discomfort , you did an ECG and the result is shown in this picture . </a:t>
            </a:r>
          </a:p>
          <a:p>
            <a:pPr marL="0" indent="0">
              <a:buNone/>
            </a:pPr>
            <a:r>
              <a:rPr lang="en-AU" altLang="en-US" sz="1800" b="1" i="1" dirty="0"/>
              <a:t>What is your diagnosis ? </a:t>
            </a:r>
          </a:p>
          <a:p>
            <a:pPr marL="0" indent="0">
              <a:buNone/>
            </a:pPr>
            <a:r>
              <a:rPr lang="en-AU" altLang="en-US" sz="1800" b="1" i="1" dirty="0">
                <a:solidFill>
                  <a:srgbClr val="7B1FA2"/>
                </a:solidFill>
              </a:rPr>
              <a:t>Inferior wall MI </a:t>
            </a:r>
          </a:p>
          <a:p>
            <a:pPr marL="0" indent="0">
              <a:buNone/>
            </a:pPr>
            <a:endParaRPr lang="en-AU" altLang="en-US" sz="1800" b="1" i="1" dirty="0"/>
          </a:p>
          <a:p>
            <a:pPr marL="0" indent="0">
              <a:buNone/>
            </a:pPr>
            <a:r>
              <a:rPr lang="en-AU" altLang="en-US" sz="1800" b="1" i="1" dirty="0"/>
              <a:t>What is not important for the management of this patient ? </a:t>
            </a:r>
          </a:p>
          <a:p>
            <a:pPr marL="0" indent="0">
              <a:buNone/>
            </a:pPr>
            <a:r>
              <a:rPr lang="en-AU" altLang="en-US" sz="1800" b="1" i="1" dirty="0">
                <a:solidFill>
                  <a:srgbClr val="7B1FA2"/>
                </a:solidFill>
              </a:rPr>
              <a:t>a) Cardioversion</a:t>
            </a:r>
          </a:p>
          <a:p>
            <a:pPr marL="0" indent="0">
              <a:buNone/>
            </a:pPr>
            <a:r>
              <a:rPr lang="en-AU" altLang="en-US" sz="1800" i="1" dirty="0"/>
              <a:t>b) Nitrate</a:t>
            </a:r>
          </a:p>
          <a:p>
            <a:pPr marL="0" indent="0">
              <a:buNone/>
            </a:pPr>
            <a:r>
              <a:rPr lang="en-AU" altLang="en-US" sz="1800" i="1" dirty="0"/>
              <a:t>c) ACE inhibitor</a:t>
            </a:r>
          </a:p>
          <a:p>
            <a:pPr marL="0" indent="0">
              <a:buNone/>
            </a:pPr>
            <a:r>
              <a:rPr lang="en-AU" altLang="en-US" sz="1800" i="1" dirty="0"/>
              <a:t>d) Aspirin</a:t>
            </a:r>
          </a:p>
        </p:txBody>
      </p:sp>
      <p:pic>
        <p:nvPicPr>
          <p:cNvPr id="8196" name="Picture 2" descr="2022-01-03 15:48:42.433000">
            <a:extLst>
              <a:ext uri="{FF2B5EF4-FFF2-40B4-BE49-F238E27FC236}">
                <a16:creationId xmlns:a16="http://schemas.microsoft.com/office/drawing/2014/main" id="{6FA15392-85F6-4B8D-BB97-6928E051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4198938"/>
            <a:ext cx="6273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94C38-5CF8-40E2-982F-D60CD25FCB2E}"/>
              </a:ext>
            </a:extLst>
          </p:cNvPr>
          <p:cNvSpPr txBox="1"/>
          <p:nvPr/>
        </p:nvSpPr>
        <p:spPr>
          <a:xfrm>
            <a:off x="5656265" y="2636913"/>
            <a:ext cx="3290887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Note :</a:t>
            </a:r>
          </a:p>
          <a:p>
            <a:pPr>
              <a:defRPr/>
            </a:pPr>
            <a:r>
              <a:rPr lang="en-US" dirty="0"/>
              <a:t>1) BBs is C/I in Inferior MI.</a:t>
            </a:r>
          </a:p>
          <a:p>
            <a:pPr>
              <a:defRPr/>
            </a:pPr>
            <a:r>
              <a:rPr lang="en-US" dirty="0"/>
              <a:t>2)Nitrate is C/I in inferior MI, If right ventricles is failure.</a:t>
            </a: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ksoSlideStyle" descr="#wm#_a_07_210_111" hidden="1">
            <a:extLst>
              <a:ext uri="{FF2B5EF4-FFF2-40B4-BE49-F238E27FC236}">
                <a16:creationId xmlns:a16="http://schemas.microsoft.com/office/drawing/2014/main" id="{F2D414FB-A7BA-46A4-88CB-145FDAE47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8194" name="Rectangle 3" descr="#wm#_a_07_210_111_c_1_607*2286">
            <a:extLst>
              <a:ext uri="{FF2B5EF4-FFF2-40B4-BE49-F238E27FC236}">
                <a16:creationId xmlns:a16="http://schemas.microsoft.com/office/drawing/2014/main" id="{C4EBAF47-FEDE-4B0E-BC03-5888C47BA1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613027" y="690563"/>
            <a:ext cx="7491413" cy="3040062"/>
          </a:xfrm>
        </p:spPr>
        <p:txBody>
          <a:bodyPr/>
          <a:lstStyle/>
          <a:p>
            <a:pPr marL="0" indent="0">
              <a:buNone/>
            </a:pPr>
            <a:r>
              <a:rPr lang="en-AU" altLang="en-US" sz="1800" b="1" i="1"/>
              <a:t>Q6) a 55 year old patient comes to the hospital with lymphadenopathy , a cervical lymph node biopsy confirmed the presence of Reed-sternberg Cells . what is your diagnosis ?</a:t>
            </a:r>
          </a:p>
          <a:p>
            <a:pPr marL="0" indent="0">
              <a:buNone/>
            </a:pPr>
            <a:endParaRPr lang="en-AU" altLang="en-US" sz="1800" b="1" i="1"/>
          </a:p>
          <a:p>
            <a:pPr marL="0" indent="0">
              <a:buFontTx/>
              <a:buAutoNum type="alphaLcParenR"/>
            </a:pPr>
            <a:r>
              <a:rPr lang="en-AU" altLang="en-US" sz="1800" b="1">
                <a:solidFill>
                  <a:srgbClr val="7B1FA2"/>
                </a:solidFill>
              </a:rPr>
              <a:t>Hodgkin lymphoma </a:t>
            </a:r>
          </a:p>
          <a:p>
            <a:pPr marL="0" indent="0">
              <a:buFontTx/>
              <a:buAutoNum type="alphaLcParenR"/>
            </a:pPr>
            <a:r>
              <a:rPr lang="en-AU" altLang="en-US" sz="1800">
                <a:solidFill>
                  <a:srgbClr val="0D0D0D"/>
                </a:solidFill>
              </a:rPr>
              <a:t>Haemolytic anemia</a:t>
            </a:r>
          </a:p>
          <a:p>
            <a:pPr marL="0" indent="0">
              <a:buFontTx/>
              <a:buAutoNum type="alphaLcParenR"/>
            </a:pPr>
            <a:r>
              <a:rPr lang="en-AU" altLang="en-US" sz="1800">
                <a:solidFill>
                  <a:srgbClr val="0D0D0D"/>
                </a:solidFill>
              </a:rPr>
              <a:t>TB</a:t>
            </a:r>
          </a:p>
          <a:p>
            <a:pPr marL="0" indent="0">
              <a:buFontTx/>
              <a:buAutoNum type="alphaLcParenR"/>
            </a:pPr>
            <a:r>
              <a:rPr lang="en-AU" altLang="en-US" sz="1800">
                <a:solidFill>
                  <a:srgbClr val="0D0D0D"/>
                </a:solidFill>
              </a:rPr>
              <a:t>leukaemia</a:t>
            </a:r>
          </a:p>
        </p:txBody>
      </p:sp>
      <p:pic>
        <p:nvPicPr>
          <p:cNvPr id="9220" name="Picture 1" descr="2022-01-03 15:48:49.897000">
            <a:extLst>
              <a:ext uri="{FF2B5EF4-FFF2-40B4-BE49-F238E27FC236}">
                <a16:creationId xmlns:a16="http://schemas.microsoft.com/office/drawing/2014/main" id="{B40A9D68-FF5E-43A0-9255-BAE392CB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5" y="2054227"/>
            <a:ext cx="3894137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Q4 : one of the following not an indication for the picture ? :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64" y="1772816"/>
            <a:ext cx="5321656" cy="3960440"/>
          </a:xfrm>
        </p:spPr>
      </p:pic>
      <p:sp>
        <p:nvSpPr>
          <p:cNvPr id="5" name="TextBox 4"/>
          <p:cNvSpPr txBox="1"/>
          <p:nvPr/>
        </p:nvSpPr>
        <p:spPr>
          <a:xfrm>
            <a:off x="1077493" y="1772816"/>
            <a:ext cx="4933448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4000" dirty="0"/>
              <a:t>Metabolic acidosis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4000" dirty="0"/>
              <a:t>Encephalopathy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4000" dirty="0"/>
              <a:t>Hyperkalemia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00B050"/>
                </a:solidFill>
              </a:rPr>
              <a:t>Creatinine</a:t>
            </a:r>
            <a:r>
              <a:rPr lang="en-US" sz="4000" b="1" dirty="0">
                <a:solidFill>
                  <a:srgbClr val="00B050"/>
                </a:solidFill>
              </a:rPr>
              <a:t> 1000 </a:t>
            </a:r>
            <a:r>
              <a:rPr lang="en-US" sz="4000" b="1" dirty="0" err="1">
                <a:solidFill>
                  <a:srgbClr val="00B050"/>
                </a:solidFill>
              </a:rPr>
              <a:t>micro.m</a:t>
            </a:r>
            <a:r>
              <a:rPr lang="en-US" sz="4000" b="1" dirty="0">
                <a:solidFill>
                  <a:srgbClr val="00B050"/>
                </a:solidFill>
              </a:rPr>
              <a:t>/L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4000" dirty="0" err="1"/>
              <a:t>Pulm.edema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ksoSlideStyle" descr="#wm#_a_07_210_111" hidden="1">
            <a:extLst>
              <a:ext uri="{FF2B5EF4-FFF2-40B4-BE49-F238E27FC236}">
                <a16:creationId xmlns:a16="http://schemas.microsoft.com/office/drawing/2014/main" id="{1DBA031D-86B1-48D4-A176-A43A8600E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218" name="Rectangle 3" descr="#wm#_a_07_210_111_c_1_607*2286">
            <a:extLst>
              <a:ext uri="{FF2B5EF4-FFF2-40B4-BE49-F238E27FC236}">
                <a16:creationId xmlns:a16="http://schemas.microsoft.com/office/drawing/2014/main" id="{F4C07AC2-7F67-4AEB-B219-720353EFBE28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508252" y="606425"/>
            <a:ext cx="7070725" cy="3124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AU" altLang="en-US" sz="1693" b="1" dirty="0"/>
              <a:t>Q7) what is the most common presentation of the condition that is shown with this X-ray ? </a:t>
            </a:r>
          </a:p>
          <a:p>
            <a:pPr marL="241916" indent="-241916">
              <a:buFont typeface="Wingdings" panose="05000000000000000000" pitchFamily="2" charset="2"/>
              <a:buChar char="§"/>
              <a:defRPr/>
            </a:pPr>
            <a:r>
              <a:rPr lang="en-US" sz="1693" dirty="0"/>
              <a:t>Pseudogout </a:t>
            </a:r>
          </a:p>
          <a:p>
            <a:pPr marL="241916" indent="-241916">
              <a:buFont typeface="Wingdings" panose="05000000000000000000" pitchFamily="2" charset="2"/>
              <a:buChar char="§"/>
              <a:defRPr/>
            </a:pPr>
            <a:r>
              <a:rPr lang="en-US" sz="1693" dirty="0" err="1"/>
              <a:t>Pseudorheumatoid</a:t>
            </a:r>
            <a:endParaRPr lang="en-US" sz="1693" dirty="0"/>
          </a:p>
          <a:p>
            <a:pPr marL="241916" indent="-241916">
              <a:buFont typeface="Wingdings" panose="05000000000000000000" pitchFamily="2" charset="2"/>
              <a:buChar char="§"/>
              <a:defRPr/>
            </a:pPr>
            <a:r>
              <a:rPr lang="en-US" sz="1693" b="1" dirty="0">
                <a:solidFill>
                  <a:srgbClr val="00B050"/>
                </a:solidFill>
              </a:rPr>
              <a:t>Asymptomatic  </a:t>
            </a:r>
          </a:p>
          <a:p>
            <a:pPr marL="241916" indent="-241916">
              <a:buFont typeface="Wingdings" panose="05000000000000000000" pitchFamily="2" charset="2"/>
              <a:buChar char="§"/>
              <a:defRPr/>
            </a:pPr>
            <a:r>
              <a:rPr lang="en-US" sz="1693" dirty="0" err="1"/>
              <a:t>Pseudoosteoarthritis</a:t>
            </a:r>
            <a:r>
              <a:rPr lang="en-US" sz="1693" dirty="0"/>
              <a:t> </a:t>
            </a:r>
            <a:endParaRPr lang="ar-SA" sz="1693" dirty="0"/>
          </a:p>
          <a:p>
            <a:pPr marL="0" indent="0">
              <a:buNone/>
              <a:defRPr/>
            </a:pPr>
            <a:endParaRPr lang="en-AU" altLang="en-US" sz="1693" b="1" i="1" dirty="0"/>
          </a:p>
        </p:txBody>
      </p:sp>
      <p:sp>
        <p:nvSpPr>
          <p:cNvPr id="9219" name="Rectangle 4" descr="#wm#_a_07_210_111_b_1_1#clear#">
            <a:extLst>
              <a:ext uri="{FF2B5EF4-FFF2-40B4-BE49-F238E27FC236}">
                <a16:creationId xmlns:a16="http://schemas.microsoft.com/office/drawing/2014/main" id="{A05B4B39-6056-4EEB-A0F5-A889B47F67B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05465" y="4868863"/>
            <a:ext cx="4205287" cy="933450"/>
          </a:xfrm>
        </p:spPr>
        <p:txBody>
          <a:bodyPr/>
          <a:lstStyle/>
          <a:p>
            <a:pPr>
              <a:defRPr/>
            </a:pPr>
            <a:r>
              <a:rPr lang="en-AU" altLang="en-US" sz="1524" i="1" dirty="0"/>
              <a:t>the X-ray shows Chondrocalcinosis which is found with pseudogout and the most common presentation is asymptomatic </a:t>
            </a:r>
          </a:p>
        </p:txBody>
      </p:sp>
      <p:pic>
        <p:nvPicPr>
          <p:cNvPr id="10245" name="Picture 1" descr="2022-01-03 15:49:04.341000">
            <a:extLst>
              <a:ext uri="{FF2B5EF4-FFF2-40B4-BE49-F238E27FC236}">
                <a16:creationId xmlns:a16="http://schemas.microsoft.com/office/drawing/2014/main" id="{BAEBC17D-599F-4D71-BCA1-758DA092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7" y="1084265"/>
            <a:ext cx="43719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ksoSlideStyle" descr="#wm#_a_07_210_111" hidden="1">
            <a:extLst>
              <a:ext uri="{FF2B5EF4-FFF2-40B4-BE49-F238E27FC236}">
                <a16:creationId xmlns:a16="http://schemas.microsoft.com/office/drawing/2014/main" id="{716C02EE-F975-4519-8632-FB0ACCF3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242" name="Rectangle 3" descr="#wm#_a_07_210_111_c_1_607*2286">
            <a:extLst>
              <a:ext uri="{FF2B5EF4-FFF2-40B4-BE49-F238E27FC236}">
                <a16:creationId xmlns:a16="http://schemas.microsoft.com/office/drawing/2014/main" id="{FCAD1ECC-2E54-4579-87CB-8F7EFB8A92FA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958975" y="688977"/>
            <a:ext cx="7353300" cy="387032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AU" altLang="en-US" sz="1524" b="1" dirty="0"/>
              <a:t>Q8) a 24 year old patient complaining of high fever and dry cough for 9 days , 2 days ago he developed </a:t>
            </a:r>
            <a:r>
              <a:rPr lang="en-AU" altLang="en-US" sz="1524" b="1" dirty="0" err="1"/>
              <a:t>dyspnea</a:t>
            </a:r>
            <a:r>
              <a:rPr lang="en-AU" altLang="en-US" sz="1524" b="1" dirty="0"/>
              <a:t> and </a:t>
            </a:r>
            <a:r>
              <a:rPr lang="en-AU" altLang="en-US" sz="1524" b="1" u="sng" dirty="0"/>
              <a:t>hypoxia</a:t>
            </a:r>
            <a:r>
              <a:rPr lang="en-AU" altLang="en-US" sz="1524" b="1" dirty="0"/>
              <a:t> . a CXR was done for him and gave the following appearance .</a:t>
            </a:r>
          </a:p>
          <a:p>
            <a:pPr marL="0" indent="0">
              <a:buNone/>
              <a:defRPr/>
            </a:pPr>
            <a:r>
              <a:rPr lang="en-AU" altLang="en-US" sz="1524" b="1" dirty="0"/>
              <a:t> what is your diagnosis ?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b="1" dirty="0">
                <a:solidFill>
                  <a:srgbClr val="9C27B0"/>
                </a:solidFill>
              </a:rPr>
              <a:t>Covid19 pneumonia 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dirty="0"/>
              <a:t>Aspiration pneumonia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dirty="0"/>
              <a:t>Lobar Pneumonia</a:t>
            </a:r>
          </a:p>
          <a:p>
            <a:pPr marL="0" indent="0">
              <a:buNone/>
              <a:defRPr/>
            </a:pPr>
            <a:r>
              <a:rPr lang="en-AU" altLang="en-US" sz="1524" b="1" dirty="0"/>
              <a:t> What is presentation of patient?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dirty="0"/>
              <a:t>Low PH, High PCO2, High HCO3, 88% O2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b="1" dirty="0">
                <a:solidFill>
                  <a:srgbClr val="7030A0"/>
                </a:solidFill>
              </a:rPr>
              <a:t>High PH, Low PCO2, Low HCO3, 88% O2</a:t>
            </a:r>
          </a:p>
          <a:p>
            <a:pPr>
              <a:buFontTx/>
              <a:buAutoNum type="alphaLcParenR"/>
              <a:defRPr/>
            </a:pPr>
            <a:r>
              <a:rPr lang="en-AU" altLang="en-US" sz="1524" dirty="0"/>
              <a:t>High PH, Low PCO2, Low HCO3, 92% O2</a:t>
            </a:r>
          </a:p>
          <a:p>
            <a:pPr marL="0" indent="0" rtl="1">
              <a:buNone/>
              <a:defRPr/>
            </a:pPr>
            <a:r>
              <a:rPr lang="en-AU" altLang="en-US" sz="1524" dirty="0"/>
              <a:t>				))</a:t>
            </a:r>
            <a:r>
              <a:rPr lang="ar-JO" altLang="en-US" sz="1524" dirty="0"/>
              <a:t>السؤال كان معطي أرقام بدل من عبارات </a:t>
            </a:r>
            <a:r>
              <a:rPr lang="en-US" altLang="en-US" sz="1524" dirty="0"/>
              <a:t>((Low/High	</a:t>
            </a:r>
            <a:r>
              <a:rPr lang="ar-JO" altLang="en-US" sz="1524" dirty="0"/>
              <a:t> </a:t>
            </a:r>
            <a:endParaRPr lang="en-AU" altLang="en-US" sz="1524" dirty="0"/>
          </a:p>
          <a:p>
            <a:pPr>
              <a:buFontTx/>
              <a:buAutoNum type="alphaLcParenR"/>
              <a:defRPr/>
            </a:pPr>
            <a:endParaRPr lang="en-AU" altLang="en-US" sz="1524" dirty="0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05E3B32A-E998-4C10-A070-FABBB2E1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1296990"/>
            <a:ext cx="3509963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3">
            <a:extLst>
              <a:ext uri="{FF2B5EF4-FFF2-40B4-BE49-F238E27FC236}">
                <a16:creationId xmlns:a16="http://schemas.microsoft.com/office/drawing/2014/main" id="{52EF3FF8-95E0-4738-A39B-89BEE425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90" y="4602163"/>
            <a:ext cx="2566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The image from Google !!</a:t>
            </a: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ksoSlideStyle" descr="#wm#_a_07_210_111" hidden="1">
            <a:extLst>
              <a:ext uri="{FF2B5EF4-FFF2-40B4-BE49-F238E27FC236}">
                <a16:creationId xmlns:a16="http://schemas.microsoft.com/office/drawing/2014/main" id="{7851ADCE-996E-4C73-A112-8BB639E93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66" name="Rectangle 2" descr="#wm#_a_07_210_111_a_1_1#clear#">
            <a:extLst>
              <a:ext uri="{FF2B5EF4-FFF2-40B4-BE49-F238E27FC236}">
                <a16:creationId xmlns:a16="http://schemas.microsoft.com/office/drawing/2014/main" id="{03B49104-D541-49D9-85A4-C269699E30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13025" y="758825"/>
            <a:ext cx="6965950" cy="1625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en-US" sz="2032" b="1" dirty="0"/>
              <a:t>Q9 ) Patient presented with this CBC findings :</a:t>
            </a:r>
            <a:br>
              <a:rPr lang="en-US" altLang="en-US" sz="2032" b="1" dirty="0"/>
            </a:br>
            <a:r>
              <a:rPr lang="en-US" altLang="en-US" sz="2032" b="1" dirty="0"/>
              <a:t>	LOW MCV</a:t>
            </a:r>
            <a:br>
              <a:rPr lang="en-US" altLang="en-US" sz="2032" b="1" dirty="0"/>
            </a:br>
            <a:r>
              <a:rPr lang="en-US" altLang="en-US" sz="2032" b="1" dirty="0"/>
              <a:t>	LOW MCHC</a:t>
            </a:r>
            <a:br>
              <a:rPr lang="en-US" altLang="en-US" sz="2032" b="1" dirty="0"/>
            </a:br>
            <a:r>
              <a:rPr lang="en-US" altLang="en-US" sz="2032" b="1" dirty="0"/>
              <a:t>	HIGH RDW </a:t>
            </a:r>
            <a:br>
              <a:rPr lang="en-US" altLang="en-US" sz="2032" b="1" dirty="0"/>
            </a:br>
            <a:r>
              <a:rPr lang="en-US" altLang="en-US" sz="2032" b="1" dirty="0"/>
              <a:t>	LOW Hgb</a:t>
            </a:r>
          </a:p>
        </p:txBody>
      </p:sp>
      <p:sp>
        <p:nvSpPr>
          <p:cNvPr id="11267" name="Rectangle 3" descr="#wm#_a_07_210_111_c_1_607*2286">
            <a:extLst>
              <a:ext uri="{FF2B5EF4-FFF2-40B4-BE49-F238E27FC236}">
                <a16:creationId xmlns:a16="http://schemas.microsoft.com/office/drawing/2014/main" id="{069790DF-2B88-4CAE-897E-416C187103D8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613025" y="2384427"/>
            <a:ext cx="6965950" cy="319881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2032" b="1" dirty="0"/>
              <a:t>Which one of these tests should </a:t>
            </a:r>
            <a:r>
              <a:rPr lang="en-US" altLang="en-US" sz="2032" b="1" u="sng" dirty="0"/>
              <a:t>not</a:t>
            </a:r>
            <a:r>
              <a:rPr lang="en-US" altLang="en-US" sz="2032" b="1" dirty="0"/>
              <a:t> be done to confirm diagnosis: </a:t>
            </a:r>
          </a:p>
          <a:p>
            <a:pPr marL="387066" indent="-387066">
              <a:buFontTx/>
              <a:buAutoNum type="alphaLcParenR"/>
              <a:defRPr/>
            </a:pPr>
            <a:r>
              <a:rPr lang="en-US" altLang="en-US" sz="2032" dirty="0"/>
              <a:t>Serum iron</a:t>
            </a:r>
          </a:p>
          <a:p>
            <a:pPr marL="387066" indent="-387066">
              <a:buFontTx/>
              <a:buAutoNum type="alphaLcParenR"/>
              <a:defRPr/>
            </a:pPr>
            <a:r>
              <a:rPr lang="en-US" altLang="en-US" sz="2032" dirty="0"/>
              <a:t>Serum ferritin</a:t>
            </a:r>
          </a:p>
          <a:p>
            <a:pPr marL="387066" indent="-387066">
              <a:buFontTx/>
              <a:buAutoNum type="alphaLcParenR"/>
              <a:defRPr/>
            </a:pPr>
            <a:r>
              <a:rPr lang="en-US" altLang="en-US" sz="2032" dirty="0"/>
              <a:t>TIBS</a:t>
            </a:r>
          </a:p>
          <a:p>
            <a:pPr marL="387066" indent="-387066">
              <a:buFontTx/>
              <a:buAutoNum type="alphaLcParenR"/>
              <a:defRPr/>
            </a:pPr>
            <a:r>
              <a:rPr lang="en-US" altLang="en-US" sz="2032" noProof="1"/>
              <a:t>Tr</a:t>
            </a:r>
            <a:r>
              <a:rPr lang="en-US" altLang="en-US" sz="2032" dirty="0" err="1"/>
              <a:t>ansferrin</a:t>
            </a:r>
            <a:r>
              <a:rPr lang="en-US" altLang="en-US" sz="2032" noProof="1"/>
              <a:t> Receptors antibodies</a:t>
            </a:r>
            <a:endParaRPr lang="en-US" altLang="en-US" sz="2032" dirty="0"/>
          </a:p>
          <a:p>
            <a:pPr marL="387066" indent="-387066">
              <a:buFontTx/>
              <a:buAutoNum type="alphaLcParenR"/>
              <a:defRPr/>
            </a:pPr>
            <a:r>
              <a:rPr lang="en-US" altLang="en-US" sz="2032" b="1" dirty="0">
                <a:solidFill>
                  <a:srgbClr val="FF0000"/>
                </a:solidFill>
              </a:rPr>
              <a:t>Transferrin Saturation</a:t>
            </a:r>
          </a:p>
          <a:p>
            <a:pPr marL="0" indent="0" algn="ctr">
              <a:buNone/>
              <a:defRPr/>
            </a:pPr>
            <a:r>
              <a:rPr lang="ar-JO" altLang="en-US" sz="1693" b="1" dirty="0"/>
              <a:t>الأجابة من الدكتور ..</a:t>
            </a:r>
            <a:br>
              <a:rPr lang="ar-JO" altLang="en-US" sz="1693" b="1" dirty="0"/>
            </a:br>
            <a:r>
              <a:rPr lang="en-US" altLang="en-US" sz="1693" b="1" dirty="0"/>
              <a:t>((Transferrin Saturation used to diagnosis hemochromatosis) </a:t>
            </a: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ksoSlideStyle" descr="#wm#_a_07_210_111" hidden="1">
            <a:extLst>
              <a:ext uri="{FF2B5EF4-FFF2-40B4-BE49-F238E27FC236}">
                <a16:creationId xmlns:a16="http://schemas.microsoft.com/office/drawing/2014/main" id="{1F0A5641-D44B-4B33-9438-413652473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2290" name="Rectangle 2" descr="#wm#_a_07_210_111_a_1_1#clear#">
            <a:extLst>
              <a:ext uri="{FF2B5EF4-FFF2-40B4-BE49-F238E27FC236}">
                <a16:creationId xmlns:a16="http://schemas.microsoft.com/office/drawing/2014/main" id="{A7AE4383-EE81-4694-92C0-C6DF5B4BEB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13025" y="771527"/>
            <a:ext cx="6965950" cy="472122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en-US" sz="2032" dirty="0"/>
              <a:t>Q10)</a:t>
            </a:r>
            <a:br>
              <a:rPr lang="en-US" altLang="en-US" sz="2032" b="1" dirty="0"/>
            </a:br>
            <a:r>
              <a:rPr lang="en-US" altLang="en-US" sz="2032" b="1" dirty="0"/>
              <a:t> What the name of this Finding ?</a:t>
            </a:r>
            <a:br>
              <a:rPr lang="en-US" altLang="en-US" sz="2032" dirty="0"/>
            </a:br>
            <a:r>
              <a:rPr lang="en-US" altLang="en-US" sz="2032" i="1" dirty="0"/>
              <a:t>a) Telangiectasia </a:t>
            </a:r>
            <a:br>
              <a:rPr lang="en-US" altLang="en-US" sz="2032" i="1" dirty="0"/>
            </a:br>
            <a:r>
              <a:rPr lang="en-US" altLang="en-US" sz="2032" b="1" i="1" dirty="0">
                <a:solidFill>
                  <a:srgbClr val="FF0000"/>
                </a:solidFill>
              </a:rPr>
              <a:t>b) Spider angioma </a:t>
            </a:r>
            <a:br>
              <a:rPr lang="en-US" altLang="en-US" sz="2032" b="1" i="1" dirty="0">
                <a:solidFill>
                  <a:srgbClr val="FF0000"/>
                </a:solidFill>
              </a:rPr>
            </a:br>
            <a:br>
              <a:rPr lang="en-US" altLang="en-US" sz="2032" b="1" i="1" dirty="0">
                <a:solidFill>
                  <a:srgbClr val="FF0000"/>
                </a:solidFill>
              </a:rPr>
            </a:br>
            <a:r>
              <a:rPr lang="en-US" altLang="en-US" sz="2032" b="1" dirty="0"/>
              <a:t>what test does not be used to confirm diagnosis?</a:t>
            </a:r>
            <a:br>
              <a:rPr lang="en-US" altLang="en-US" sz="2032" b="1" dirty="0">
                <a:solidFill>
                  <a:srgbClr val="FF0000"/>
                </a:solidFill>
              </a:rPr>
            </a:br>
            <a:r>
              <a:rPr lang="en-US" altLang="en-US" sz="2032" dirty="0"/>
              <a:t>a) Upper endoscopy</a:t>
            </a:r>
            <a:br>
              <a:rPr lang="en-US" altLang="en-US" sz="2032" dirty="0"/>
            </a:br>
            <a:r>
              <a:rPr lang="en-US" altLang="en-US" sz="2032" dirty="0"/>
              <a:t>b) Abdominal Ultrasound</a:t>
            </a:r>
            <a:br>
              <a:rPr lang="en-US" altLang="en-US" sz="2032" dirty="0"/>
            </a:br>
            <a:r>
              <a:rPr lang="en-US" altLang="en-US" sz="2032" dirty="0"/>
              <a:t>c) Liver function test </a:t>
            </a:r>
            <a:br>
              <a:rPr lang="en-US" altLang="en-US" sz="2032" dirty="0"/>
            </a:br>
            <a:r>
              <a:rPr lang="en-US" altLang="en-US" sz="2032" b="1" dirty="0">
                <a:solidFill>
                  <a:srgbClr val="FF0000"/>
                </a:solidFill>
              </a:rPr>
              <a:t>d) Liver biopsy</a:t>
            </a:r>
            <a:br>
              <a:rPr lang="en-US" altLang="en-US" sz="2032" b="1" dirty="0">
                <a:solidFill>
                  <a:srgbClr val="FF0000"/>
                </a:solidFill>
              </a:rPr>
            </a:br>
            <a:br>
              <a:rPr lang="en-US" altLang="en-US" sz="2032" b="1" i="1" dirty="0">
                <a:solidFill>
                  <a:srgbClr val="FF0000"/>
                </a:solidFill>
              </a:rPr>
            </a:br>
            <a:br>
              <a:rPr lang="en-US" altLang="en-US" sz="2032" b="1" i="1" dirty="0">
                <a:solidFill>
                  <a:srgbClr val="FF0000"/>
                </a:solidFill>
              </a:rPr>
            </a:br>
            <a:br>
              <a:rPr lang="en-US" altLang="en-US" sz="2032" b="1" i="1" dirty="0">
                <a:solidFill>
                  <a:srgbClr val="FF0000"/>
                </a:solidFill>
              </a:rPr>
            </a:br>
            <a:br>
              <a:rPr lang="en-US" altLang="en-US" sz="2032" b="1" i="1" dirty="0">
                <a:solidFill>
                  <a:srgbClr val="FF0000"/>
                </a:solidFill>
              </a:rPr>
            </a:br>
            <a:endParaRPr lang="en-US" altLang="en-US" sz="2032" dirty="0"/>
          </a:p>
        </p:txBody>
      </p:sp>
      <p:pic>
        <p:nvPicPr>
          <p:cNvPr id="13316" name="Picture 2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D373A283-507D-4AA6-8A23-7A487E6E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3343277"/>
            <a:ext cx="32686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39441-442A-4D6E-AD67-1EB733029634}"/>
              </a:ext>
            </a:extLst>
          </p:cNvPr>
          <p:cNvSpPr txBox="1"/>
          <p:nvPr/>
        </p:nvSpPr>
        <p:spPr>
          <a:xfrm>
            <a:off x="2754315" y="4246563"/>
            <a:ext cx="2103437" cy="120015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Recently, Liver Biopsy does not common.</a:t>
            </a:r>
          </a:p>
          <a:p>
            <a:pPr algn="ctr" rtl="1">
              <a:defRPr/>
            </a:pPr>
            <a:r>
              <a:rPr lang="ar-JO" altLang="en-US">
                <a:solidFill>
                  <a:srgbClr val="000000"/>
                </a:solidFill>
                <a:cs typeface="Arial" panose="020B0604020202020204" pitchFamily="34" charset="0"/>
              </a:rPr>
              <a:t>(أخر شيء نلجأ له)</a:t>
            </a: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DC373DF-AD38-4985-967E-B2504C8F2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3502" y="2308227"/>
            <a:ext cx="3057525" cy="1647825"/>
          </a:xfrm>
        </p:spPr>
        <p:txBody>
          <a:bodyPr>
            <a:normAutofit fontScale="92500" lnSpcReduction="20000"/>
          </a:bodyPr>
          <a:lstStyle/>
          <a:p>
            <a:pPr marL="241916" indent="-241916" algn="l">
              <a:buFont typeface="Wingdings" panose="05000000000000000000" pitchFamily="2" charset="2"/>
              <a:buChar char="§"/>
              <a:defRPr/>
            </a:pPr>
            <a:r>
              <a:rPr lang="en-US" sz="2032" dirty="0"/>
              <a:t>Physical stress </a:t>
            </a:r>
          </a:p>
          <a:p>
            <a:pPr marL="241916" indent="-241916" algn="l">
              <a:buFont typeface="Wingdings" panose="05000000000000000000" pitchFamily="2" charset="2"/>
              <a:buChar char="§"/>
              <a:defRPr/>
            </a:pPr>
            <a:r>
              <a:rPr lang="en-US" sz="2032" dirty="0"/>
              <a:t>Diuretic </a:t>
            </a:r>
          </a:p>
          <a:p>
            <a:pPr marL="241916" indent="-241916" algn="l">
              <a:buFont typeface="Wingdings" panose="05000000000000000000" pitchFamily="2" charset="2"/>
              <a:buChar char="§"/>
              <a:defRPr/>
            </a:pPr>
            <a:r>
              <a:rPr lang="en-US" sz="2032" dirty="0"/>
              <a:t>Alcohol </a:t>
            </a:r>
          </a:p>
          <a:p>
            <a:pPr marL="241916" indent="-241916" algn="l">
              <a:buFont typeface="Wingdings" panose="05000000000000000000" pitchFamily="2" charset="2"/>
              <a:buChar char="§"/>
              <a:defRPr/>
            </a:pPr>
            <a:r>
              <a:rPr lang="en-US" sz="2032" b="1" dirty="0">
                <a:solidFill>
                  <a:srgbClr val="00B050"/>
                </a:solidFill>
              </a:rPr>
              <a:t>Probenecid </a:t>
            </a:r>
          </a:p>
          <a:p>
            <a:pPr marL="241916" indent="-241916" algn="l">
              <a:buFont typeface="Wingdings" panose="05000000000000000000" pitchFamily="2" charset="2"/>
              <a:buChar char="§"/>
              <a:defRPr/>
            </a:pPr>
            <a:r>
              <a:rPr lang="en-US" sz="2032" dirty="0"/>
              <a:t>Trauma </a:t>
            </a:r>
            <a:endParaRPr lang="ar-SA" sz="2032" dirty="0"/>
          </a:p>
          <a:p>
            <a:pPr>
              <a:defRPr/>
            </a:pPr>
            <a:endParaRPr lang="en-US" sz="2032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1E74EB-CD7A-410A-843C-48A6FCA2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6165" y="1235077"/>
            <a:ext cx="5805487" cy="404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32" b="1" dirty="0"/>
              <a:t>Q11 : all precipitate the attack except : </a:t>
            </a:r>
            <a:endParaRPr lang="ar-SA" sz="2032" b="1" dirty="0"/>
          </a:p>
        </p:txBody>
      </p:sp>
      <p:pic>
        <p:nvPicPr>
          <p:cNvPr id="14340" name="Content Placeholder 3">
            <a:extLst>
              <a:ext uri="{FF2B5EF4-FFF2-40B4-BE49-F238E27FC236}">
                <a16:creationId xmlns:a16="http://schemas.microsoft.com/office/drawing/2014/main" id="{B60A794D-801B-4D74-894C-BA1A00755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1804990"/>
            <a:ext cx="39862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ksoSlideStyle" descr="#wm#_a_07_210_111" hidden="1">
            <a:extLst>
              <a:ext uri="{FF2B5EF4-FFF2-40B4-BE49-F238E27FC236}">
                <a16:creationId xmlns:a16="http://schemas.microsoft.com/office/drawing/2014/main" id="{51C00A0C-4BB3-4A10-9CC2-B9D21C90D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7" y="525463"/>
            <a:ext cx="11113" cy="11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4AB99684-CFFE-4975-814A-D8DD02C8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2" y="1828802"/>
            <a:ext cx="5160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Q12) This is result of ABGs test, which one of the following is true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	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76F4C94-8CDE-45B5-B3BD-CE344A67C130}"/>
              </a:ext>
            </a:extLst>
          </p:cNvPr>
          <p:cNvGraphicFramePr>
            <a:graphicFrameLocks noGrp="1"/>
          </p:cNvGraphicFramePr>
          <p:nvPr/>
        </p:nvGraphicFramePr>
        <p:xfrm>
          <a:off x="3413125" y="2557464"/>
          <a:ext cx="2838450" cy="1252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10">
                <a:tc>
                  <a:txBody>
                    <a:bodyPr/>
                    <a:lstStyle/>
                    <a:p>
                      <a:r>
                        <a:rPr lang="en-US" sz="1500" dirty="0"/>
                        <a:t>PH</a:t>
                      </a:r>
                    </a:p>
                  </a:txBody>
                  <a:tcPr marL="77413" marR="77413" marT="38738" marB="3873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Low </a:t>
                      </a:r>
                    </a:p>
                  </a:txBody>
                  <a:tcPr marL="77413" marR="77413" marT="38738" marB="387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10">
                <a:tc>
                  <a:txBody>
                    <a:bodyPr/>
                    <a:lstStyle/>
                    <a:p>
                      <a:r>
                        <a:rPr lang="en-US" sz="1500" dirty="0"/>
                        <a:t>PCO2</a:t>
                      </a:r>
                    </a:p>
                  </a:txBody>
                  <a:tcPr marL="77413" marR="77413" marT="38738" marB="3873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High</a:t>
                      </a:r>
                    </a:p>
                  </a:txBody>
                  <a:tcPr marL="77413" marR="77413" marT="38738" marB="3873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210">
                <a:tc>
                  <a:txBody>
                    <a:bodyPr/>
                    <a:lstStyle/>
                    <a:p>
                      <a:r>
                        <a:rPr lang="en-US" sz="1500" dirty="0"/>
                        <a:t>HCO3</a:t>
                      </a:r>
                      <a:endParaRPr lang="en-US" sz="1500" b="0" dirty="0"/>
                    </a:p>
                  </a:txBody>
                  <a:tcPr marL="77413" marR="77413" marT="38738" marB="3873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High </a:t>
                      </a:r>
                    </a:p>
                  </a:txBody>
                  <a:tcPr marL="77413" marR="77413" marT="38738" marB="3873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06">
                <a:tc>
                  <a:txBody>
                    <a:bodyPr/>
                    <a:lstStyle/>
                    <a:p>
                      <a:r>
                        <a:rPr lang="en-US" sz="1500" dirty="0"/>
                        <a:t>O2 saturation</a:t>
                      </a:r>
                    </a:p>
                  </a:txBody>
                  <a:tcPr marL="77413" marR="77413" marT="38738" marB="3873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92%</a:t>
                      </a:r>
                    </a:p>
                  </a:txBody>
                  <a:tcPr marL="77413" marR="77413" marT="38738" marB="3873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81" name="TextBox 7">
            <a:extLst>
              <a:ext uri="{FF2B5EF4-FFF2-40B4-BE49-F238E27FC236}">
                <a16:creationId xmlns:a16="http://schemas.microsoft.com/office/drawing/2014/main" id="{334BCDE4-5D70-49D4-ACA3-4F5FA0D4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3930652"/>
            <a:ext cx="616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a) Partial compensated respiratory acidosis without hypoxemia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b) Partial compensated respiratory acidosis with hypoxemia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	 </a:t>
            </a:r>
          </a:p>
        </p:txBody>
      </p:sp>
      <p:sp>
        <p:nvSpPr>
          <p:cNvPr id="15382" name="TextBox 8">
            <a:extLst>
              <a:ext uri="{FF2B5EF4-FFF2-40B4-BE49-F238E27FC236}">
                <a16:creationId xmlns:a16="http://schemas.microsoft.com/office/drawing/2014/main" id="{5CFA4B29-66EA-48C1-94EC-9DE28823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88" y="2773365"/>
            <a:ext cx="283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ar-JO" altLang="en-US" sz="1800" b="1">
                <a:solidFill>
                  <a:srgbClr val="FF0000"/>
                </a:solidFill>
              </a:rPr>
              <a:t>سؤال الأمتحان كان معطي أرقام وكان موجود الـ </a:t>
            </a:r>
            <a:r>
              <a:rPr lang="en-US" altLang="en-US" sz="1800" b="1">
                <a:solidFill>
                  <a:srgbClr val="FF0000"/>
                </a:solidFill>
              </a:rPr>
              <a:t>normal range </a:t>
            </a:r>
            <a:r>
              <a:rPr lang="ar-JO" altLang="en-US" sz="1800" b="1">
                <a:solidFill>
                  <a:srgbClr val="FF0000"/>
                </a:solidFill>
              </a:rPr>
              <a:t> بالجدول</a:t>
            </a:r>
            <a:endParaRPr lang="en-US" altLang="en-US" sz="1800"/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548A-EF60-4300-9235-19ADD16E9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188" y="987427"/>
            <a:ext cx="7334250" cy="3948113"/>
          </a:xfrm>
        </p:spPr>
        <p:txBody>
          <a:bodyPr>
            <a:normAutofit/>
          </a:bodyPr>
          <a:lstStyle/>
          <a:p>
            <a:pPr algn="l"/>
            <a:r>
              <a:rPr lang="en-US" altLang="en-US" sz="2200" b="1"/>
              <a:t>Q13) </a:t>
            </a:r>
            <a:br>
              <a:rPr lang="en-US" altLang="en-US" sz="2200" b="1"/>
            </a:br>
            <a:r>
              <a:rPr lang="en-US" altLang="en-US" sz="2200" b="1"/>
              <a:t>Smoking patient for long time </a:t>
            </a:r>
            <a:br>
              <a:rPr lang="en-US" altLang="en-US" sz="2200" b="1"/>
            </a:br>
            <a:r>
              <a:rPr lang="en-US" altLang="en-US" sz="2200" b="1"/>
              <a:t>ABGs result : Respiratory acidosis</a:t>
            </a:r>
            <a:r>
              <a:rPr lang="ar-JO" altLang="en-US" sz="2200" b="1"/>
              <a:t> </a:t>
            </a:r>
            <a:r>
              <a:rPr lang="en-US" altLang="en-US" sz="2200" b="1"/>
              <a:t>(from Table)</a:t>
            </a:r>
            <a:br>
              <a:rPr lang="en-US" altLang="en-US" sz="2200"/>
            </a:br>
            <a:br>
              <a:rPr lang="en-US" altLang="en-US" sz="2200"/>
            </a:br>
            <a:r>
              <a:rPr lang="en-AU" altLang="en-US" sz="2200" b="1"/>
              <a:t> What is presentation of patient in PFTs is </a:t>
            </a:r>
            <a:r>
              <a:rPr lang="en-AU" altLang="en-US" sz="2200" b="1" u="sng"/>
              <a:t>wronge</a:t>
            </a:r>
            <a:r>
              <a:rPr lang="en-AU" altLang="en-US" sz="2200" b="1"/>
              <a:t>?</a:t>
            </a:r>
            <a:br>
              <a:rPr lang="en-AU" altLang="en-US" sz="2200" b="1"/>
            </a:br>
            <a:br>
              <a:rPr lang="en-AU" altLang="en-US" sz="2200" b="1"/>
            </a:br>
            <a:r>
              <a:rPr lang="en-AU" altLang="en-US" sz="2200" b="1">
                <a:solidFill>
                  <a:srgbClr val="FF0000"/>
                </a:solidFill>
              </a:rPr>
              <a:t>a) FEV1/FVC ≥ 70%</a:t>
            </a:r>
            <a:br>
              <a:rPr lang="en-US" altLang="en-US" sz="2200"/>
            </a:br>
            <a:r>
              <a:rPr lang="en-US" altLang="en-US" sz="2200"/>
              <a:t>b) FVC1 changes less than 12%</a:t>
            </a:r>
            <a:br>
              <a:rPr lang="en-US" altLang="en-US" sz="2200"/>
            </a:br>
            <a:r>
              <a:rPr lang="en-US" altLang="en-US" sz="2200"/>
              <a:t>c) </a:t>
            </a:r>
            <a:r>
              <a:rPr lang="en-AU" altLang="en-US" sz="2200"/>
              <a:t>FEV1/FVC ≤ 70%</a:t>
            </a:r>
            <a:br>
              <a:rPr lang="en-AU" altLang="en-US" sz="2200"/>
            </a:br>
            <a:r>
              <a:rPr lang="en-AU" altLang="en-US" sz="2200"/>
              <a:t>d) Irreversible condition </a:t>
            </a:r>
            <a:endParaRPr lang="en-US" altLang="en-US" sz="2200"/>
          </a:p>
        </p:txBody>
      </p:sp>
      <p:sp>
        <p:nvSpPr>
          <p:cNvPr id="16387" name="TextBox 4">
            <a:extLst>
              <a:ext uri="{FF2B5EF4-FFF2-40B4-BE49-F238E27FC236}">
                <a16:creationId xmlns:a16="http://schemas.microsoft.com/office/drawing/2014/main" id="{9FA85755-D71E-4191-8004-AD0EEE57D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5224463"/>
            <a:ext cx="5491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ar-JO" altLang="en-US" sz="1800"/>
              <a:t>نص السؤال غير دقيق ولكن معطيات السؤال ونتائج الـ</a:t>
            </a:r>
            <a:r>
              <a:rPr lang="en-US" altLang="en-US" sz="1800"/>
              <a:t> ABGs  </a:t>
            </a:r>
            <a:r>
              <a:rPr lang="ar-JO" altLang="en-US" sz="1800"/>
              <a:t>كانت تدل على إنه مريض </a:t>
            </a:r>
            <a:r>
              <a:rPr lang="en-US" altLang="en-US" sz="1800"/>
              <a:t>COPD</a:t>
            </a:r>
            <a:r>
              <a:rPr lang="ar-JO" altLang="en-US" sz="1800"/>
              <a:t> و </a:t>
            </a:r>
            <a:r>
              <a:rPr lang="en-US" altLang="en-US" sz="1800"/>
              <a:t>irreversible changes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2095" y="1144866"/>
            <a:ext cx="8101013" cy="4332280"/>
          </a:xfrm>
        </p:spPr>
        <p:txBody>
          <a:bodyPr>
            <a:normAutofit/>
          </a:bodyPr>
          <a:lstStyle/>
          <a:p>
            <a:r>
              <a:rPr lang="ar-SA" sz="3189" dirty="0"/>
              <a:t>امتحان دفعة وطن</a:t>
            </a:r>
          </a:p>
          <a:p>
            <a:r>
              <a:rPr lang="ar-SA" sz="3189" dirty="0"/>
              <a:t>سادسة </a:t>
            </a:r>
          </a:p>
          <a:p>
            <a:r>
              <a:rPr lang="ar-SA" sz="3189" dirty="0"/>
              <a:t>2022</a:t>
            </a:r>
          </a:p>
          <a:p>
            <a:endParaRPr lang="en-US" sz="3189" dirty="0"/>
          </a:p>
          <a:p>
            <a:endParaRPr lang="en-US" sz="3189" dirty="0"/>
          </a:p>
          <a:p>
            <a:endParaRPr lang="ar-SA" sz="3189" dirty="0"/>
          </a:p>
          <a:p>
            <a:r>
              <a:rPr lang="ar-SA" sz="2835" dirty="0"/>
              <a:t>عمل الطالب : عبدالرحمن بدير</a:t>
            </a:r>
            <a:endParaRPr lang="en-US" sz="283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47" y="2729847"/>
            <a:ext cx="1468309" cy="14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791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case of palpitation </a:t>
            </a:r>
          </a:p>
        </p:txBody>
      </p:sp>
      <p:pic>
        <p:nvPicPr>
          <p:cNvPr id="4" name="Picture 1" descr="2022-01-03 15:47:02.359000">
            <a:extLst>
              <a:ext uri="{FF2B5EF4-FFF2-40B4-BE49-F238E27FC236}">
                <a16:creationId xmlns:a16="http://schemas.microsoft.com/office/drawing/2014/main" id="{05531CAC-0BB7-4CB0-986D-9F29FE2F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01" y="2066527"/>
            <a:ext cx="4932335" cy="227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0279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what is the ECG finding or what is the diagnosis?</a:t>
            </a:r>
          </a:p>
          <a:p>
            <a:pPr marL="0" indent="0">
              <a:buNone/>
            </a:pPr>
            <a:r>
              <a:rPr lang="en-US" dirty="0"/>
              <a:t>Atrial fibrillation</a:t>
            </a:r>
          </a:p>
          <a:p>
            <a:pPr marL="0" indent="0">
              <a:buNone/>
            </a:pPr>
            <a:r>
              <a:rPr lang="en-US" b="1" dirty="0"/>
              <a:t>Q2 \ mention 2 possible causes?</a:t>
            </a:r>
          </a:p>
          <a:p>
            <a:pPr marL="0" indent="0">
              <a:buNone/>
            </a:pPr>
            <a:r>
              <a:rPr lang="en-US" dirty="0"/>
              <a:t>1- hyperthyroidism </a:t>
            </a:r>
          </a:p>
          <a:p>
            <a:pPr marL="0" indent="0">
              <a:buNone/>
            </a:pPr>
            <a:r>
              <a:rPr lang="en-US" dirty="0"/>
              <a:t>2- mitral stenosis </a:t>
            </a:r>
          </a:p>
          <a:p>
            <a:pPr marL="0" indent="0">
              <a:buNone/>
            </a:pPr>
            <a:r>
              <a:rPr lang="en-US" b="1" dirty="0"/>
              <a:t>Q3 \ what is the treatment of choice?</a:t>
            </a:r>
          </a:p>
          <a:p>
            <a:pPr marL="0" indent="0">
              <a:buNone/>
            </a:pPr>
            <a:r>
              <a:rPr lang="en-US" dirty="0"/>
              <a:t>cardioversion &amp; foci ablation </a:t>
            </a:r>
          </a:p>
        </p:txBody>
      </p:sp>
    </p:spTree>
    <p:extLst>
      <p:ext uri="{BB962C8B-B14F-4D97-AF65-F5344CB8AC3E}">
        <p14:creationId xmlns:p14="http://schemas.microsoft.com/office/powerpoint/2010/main" val="3243566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Q5 : diagnosis for the patient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79" y="1412776"/>
            <a:ext cx="5145497" cy="4608512"/>
          </a:xfrm>
        </p:spPr>
      </p:pic>
      <p:sp>
        <p:nvSpPr>
          <p:cNvPr id="6" name="TextBox 5"/>
          <p:cNvSpPr txBox="1"/>
          <p:nvPr/>
        </p:nvSpPr>
        <p:spPr>
          <a:xfrm>
            <a:off x="1077493" y="1412910"/>
            <a:ext cx="5188626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DM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Addison's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00B050"/>
                </a:solidFill>
              </a:rPr>
              <a:t>Cushing’s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Hypothyroidism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ar-SA" sz="4400" dirty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60 years old patient present with chest pain and sweating for 1 hour duration</a:t>
            </a:r>
          </a:p>
        </p:txBody>
      </p:sp>
      <p:pic>
        <p:nvPicPr>
          <p:cNvPr id="4" name="Picture 2" descr="2022-01-03 15:48:42.433000">
            <a:extLst>
              <a:ext uri="{FF2B5EF4-FFF2-40B4-BE49-F238E27FC236}">
                <a16:creationId xmlns:a16="http://schemas.microsoft.com/office/drawing/2014/main" id="{6FA15392-85F6-4B8D-BB97-6928E051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79" y="2104759"/>
            <a:ext cx="5558195" cy="187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40566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Q1 \ what is the diagnosis?</a:t>
            </a:r>
          </a:p>
          <a:p>
            <a:pPr marL="0" indent="0">
              <a:buNone/>
            </a:pPr>
            <a:r>
              <a:rPr lang="en-US" dirty="0"/>
              <a:t>Inferior MI </a:t>
            </a:r>
          </a:p>
          <a:p>
            <a:pPr marL="0" indent="0">
              <a:buNone/>
            </a:pPr>
            <a:r>
              <a:rPr lang="en-US" b="1" dirty="0"/>
              <a:t>Q2 \ what are the treatment of choice?</a:t>
            </a:r>
          </a:p>
          <a:p>
            <a:pPr marL="0" indent="0">
              <a:buNone/>
            </a:pPr>
            <a:r>
              <a:rPr lang="en-US" dirty="0"/>
              <a:t>1- MONA : morphine , O2 , nitrate , aspirin  </a:t>
            </a:r>
          </a:p>
          <a:p>
            <a:pPr marL="0" indent="0" rtl="1">
              <a:buNone/>
            </a:pPr>
            <a:r>
              <a:rPr lang="ar-SA" sz="1772" dirty="0">
                <a:solidFill>
                  <a:schemeClr val="accent2"/>
                </a:solidFill>
              </a:rPr>
              <a:t>لا تحطوا ال</a:t>
            </a:r>
            <a:r>
              <a:rPr lang="en-US" sz="1772" dirty="0">
                <a:solidFill>
                  <a:schemeClr val="accent2"/>
                </a:solidFill>
              </a:rPr>
              <a:t> nitrate </a:t>
            </a:r>
            <a:r>
              <a:rPr lang="ar-SA" sz="1772" dirty="0">
                <a:solidFill>
                  <a:schemeClr val="accent2"/>
                </a:solidFill>
              </a:rPr>
              <a:t>اذا كان عنده </a:t>
            </a:r>
            <a:r>
              <a:rPr lang="en-US" sz="1772" dirty="0">
                <a:solidFill>
                  <a:schemeClr val="accent2"/>
                </a:solidFill>
              </a:rPr>
              <a:t>hypotension</a:t>
            </a:r>
          </a:p>
          <a:p>
            <a:pPr marL="0" indent="0" rtl="1">
              <a:buNone/>
            </a:pPr>
            <a:r>
              <a:rPr lang="en-US" dirty="0"/>
              <a:t>2- catheterization or </a:t>
            </a:r>
            <a:r>
              <a:rPr lang="en-US" dirty="0" err="1"/>
              <a:t>thrombolytics</a:t>
            </a:r>
            <a:r>
              <a:rPr lang="en-US" dirty="0"/>
              <a:t> </a:t>
            </a:r>
          </a:p>
          <a:p>
            <a:pPr marL="0" indent="0" rtl="1">
              <a:buNone/>
            </a:pPr>
            <a:r>
              <a:rPr lang="ar-SA" sz="1772" dirty="0">
                <a:solidFill>
                  <a:schemeClr val="accent2"/>
                </a:solidFill>
              </a:rPr>
              <a:t>بس كونه اقل من 90 دقيقة حطوا </a:t>
            </a:r>
            <a:r>
              <a:rPr lang="en-US" sz="1772" dirty="0" err="1">
                <a:solidFill>
                  <a:schemeClr val="accent2"/>
                </a:solidFill>
              </a:rPr>
              <a:t>cath</a:t>
            </a:r>
            <a:endParaRPr lang="en-US" sz="1772" dirty="0">
              <a:solidFill>
                <a:schemeClr val="accent2"/>
              </a:solidFill>
            </a:endParaRPr>
          </a:p>
          <a:p>
            <a:pPr marL="0" indent="0" rtl="1">
              <a:buNone/>
            </a:pPr>
            <a:r>
              <a:rPr lang="en-US" b="1" dirty="0"/>
              <a:t>Q3 \ after 5 days the patient present with shortness of breath and hypotension and when auscultate there is normal breath sounds , what is the diagnosis and what is the treatment ?</a:t>
            </a:r>
          </a:p>
          <a:p>
            <a:pPr marL="0" indent="0" rtl="1">
              <a:buNone/>
            </a:pPr>
            <a:r>
              <a:rPr lang="en-US" dirty="0"/>
              <a:t>Pericarditis as a complication of MI and the treatment is </a:t>
            </a:r>
            <a:r>
              <a:rPr lang="en-US" dirty="0" err="1"/>
              <a:t>pericardiocentesis</a:t>
            </a:r>
            <a:r>
              <a:rPr lang="en-US" dirty="0"/>
              <a:t> </a:t>
            </a:r>
          </a:p>
          <a:p>
            <a:pPr marL="0" indent="0" rt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0063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50 years old patient presented with abdominal tenderness and fever 38.2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0" y="2247320"/>
            <a:ext cx="2402298" cy="31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424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Q1 \ what is the diagnosis?</a:t>
            </a:r>
          </a:p>
          <a:p>
            <a:pPr marL="0" indent="0">
              <a:buNone/>
            </a:pPr>
            <a:r>
              <a:rPr lang="en-US" dirty="0"/>
              <a:t>Spontaneous bacterial peritonitis ,most common pathogen is E.coli </a:t>
            </a:r>
          </a:p>
          <a:p>
            <a:pPr marL="0" indent="0">
              <a:buNone/>
            </a:pPr>
            <a:r>
              <a:rPr lang="en-US" b="1" dirty="0"/>
              <a:t>Q2 \ what is the underling risk factor?</a:t>
            </a:r>
          </a:p>
          <a:p>
            <a:pPr marL="0" indent="0">
              <a:buNone/>
            </a:pPr>
            <a:r>
              <a:rPr lang="en-US" dirty="0"/>
              <a:t>Liver cirrhosis </a:t>
            </a:r>
          </a:p>
          <a:p>
            <a:pPr marL="0" indent="0">
              <a:buNone/>
            </a:pPr>
            <a:r>
              <a:rPr lang="en-US" b="1" dirty="0"/>
              <a:t>Q3 \ what is the treatment?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cephalosporin </a:t>
            </a:r>
          </a:p>
          <a:p>
            <a:pPr marL="0" indent="0">
              <a:buNone/>
            </a:pPr>
            <a:r>
              <a:rPr lang="en-US" b="1" dirty="0"/>
              <a:t>Q4 \ mention 3 physical finding could you seen in this patient?</a:t>
            </a:r>
          </a:p>
          <a:p>
            <a:pPr marL="0" indent="0">
              <a:buNone/>
            </a:pPr>
            <a:r>
              <a:rPr lang="en-US" dirty="0"/>
              <a:t>1- jaundice </a:t>
            </a:r>
          </a:p>
          <a:p>
            <a:pPr marL="0" indent="0">
              <a:buNone/>
            </a:pPr>
            <a:r>
              <a:rPr lang="en-US" dirty="0"/>
              <a:t>2- lower limb edema</a:t>
            </a:r>
          </a:p>
          <a:p>
            <a:pPr marL="0" indent="0">
              <a:buNone/>
            </a:pPr>
            <a:r>
              <a:rPr lang="en-US" dirty="0"/>
              <a:t>3- crackles in auscultation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2615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case of bloody diarrhea and endoscopic finding in picture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7" y="1954969"/>
            <a:ext cx="3456007" cy="2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0166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Q1 \ what is the diagnosis?</a:t>
            </a:r>
          </a:p>
          <a:p>
            <a:pPr marL="0" indent="0">
              <a:buNone/>
            </a:pPr>
            <a:r>
              <a:rPr lang="en-US" dirty="0"/>
              <a:t>Ulcerative colitis </a:t>
            </a:r>
          </a:p>
          <a:p>
            <a:pPr marL="0" indent="0">
              <a:buNone/>
            </a:pPr>
            <a:r>
              <a:rPr lang="en-US" b="1" dirty="0"/>
              <a:t>Q2 \ mention 2 complications?</a:t>
            </a:r>
          </a:p>
          <a:p>
            <a:pPr marL="0" indent="0">
              <a:buNone/>
            </a:pPr>
            <a:r>
              <a:rPr lang="en-US" dirty="0"/>
              <a:t>1- toxic </a:t>
            </a:r>
            <a:r>
              <a:rPr lang="en-US" dirty="0" err="1"/>
              <a:t>megacolon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2- uveitis </a:t>
            </a:r>
          </a:p>
          <a:p>
            <a:pPr marL="0" indent="0">
              <a:buNone/>
            </a:pPr>
            <a:r>
              <a:rPr lang="en-US" dirty="0"/>
              <a:t>3- colon cancer </a:t>
            </a:r>
          </a:p>
          <a:p>
            <a:pPr marL="0" indent="0">
              <a:buNone/>
            </a:pPr>
            <a:r>
              <a:rPr lang="en-US" b="1" dirty="0"/>
              <a:t>Q3 \ mention 2 investigation?</a:t>
            </a:r>
          </a:p>
          <a:p>
            <a:pPr marL="0" indent="0">
              <a:buNone/>
            </a:pPr>
            <a:r>
              <a:rPr lang="en-US" dirty="0"/>
              <a:t>1- ESR ,CRP </a:t>
            </a:r>
          </a:p>
          <a:p>
            <a:pPr marL="0" indent="0">
              <a:buNone/>
            </a:pPr>
            <a:r>
              <a:rPr lang="en-US" dirty="0"/>
              <a:t>2- </a:t>
            </a:r>
            <a:r>
              <a:rPr lang="en-US" dirty="0" err="1"/>
              <a:t>pANCA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Q4\  what is the definitive treatment?</a:t>
            </a:r>
          </a:p>
          <a:p>
            <a:pPr marL="0" indent="0">
              <a:buNone/>
            </a:pPr>
            <a:r>
              <a:rPr lang="en-US" dirty="0"/>
              <a:t>Total colectomy </a:t>
            </a:r>
          </a:p>
        </p:txBody>
      </p:sp>
    </p:spTree>
    <p:extLst>
      <p:ext uri="{BB962C8B-B14F-4D97-AF65-F5344CB8AC3E}">
        <p14:creationId xmlns:p14="http://schemas.microsoft.com/office/powerpoint/2010/main" val="33045093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15 years old child present with periorbital edema </a:t>
            </a:r>
          </a:p>
          <a:p>
            <a:r>
              <a:rPr lang="en-US" dirty="0">
                <a:solidFill>
                  <a:srgbClr val="FF0000"/>
                </a:solidFill>
              </a:rPr>
              <a:t>A case of nephrotic syndrome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83" y="2370586"/>
            <a:ext cx="3576909" cy="2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366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732125"/>
            <a:ext cx="9316164" cy="55269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Q1 \ how to diagnose?</a:t>
            </a:r>
          </a:p>
          <a:p>
            <a:pPr marL="0" indent="0">
              <a:buNone/>
            </a:pPr>
            <a:r>
              <a:rPr lang="en-US" dirty="0"/>
              <a:t>1- 24 </a:t>
            </a:r>
            <a:r>
              <a:rPr lang="en-US" dirty="0" err="1"/>
              <a:t>houre</a:t>
            </a:r>
            <a:r>
              <a:rPr lang="en-US" dirty="0"/>
              <a:t> protein urine collection </a:t>
            </a:r>
          </a:p>
          <a:p>
            <a:pPr marL="0" indent="0">
              <a:buNone/>
            </a:pPr>
            <a:r>
              <a:rPr lang="en-US" dirty="0"/>
              <a:t>2- serum albumin level &amp; protein-albumin ratio </a:t>
            </a:r>
          </a:p>
          <a:p>
            <a:pPr marL="0" indent="0">
              <a:buNone/>
            </a:pPr>
            <a:r>
              <a:rPr lang="en-US" dirty="0"/>
              <a:t>3- kidney function test  </a:t>
            </a:r>
          </a:p>
          <a:p>
            <a:pPr marL="0" indent="0">
              <a:buNone/>
            </a:pPr>
            <a:r>
              <a:rPr lang="en-US" b="1" dirty="0"/>
              <a:t>Q2 \ mention 3 physical finding could you seen in this patient?</a:t>
            </a:r>
          </a:p>
          <a:p>
            <a:pPr marL="0" indent="0">
              <a:buNone/>
            </a:pPr>
            <a:r>
              <a:rPr lang="en-US" dirty="0"/>
              <a:t>1- ascites </a:t>
            </a:r>
          </a:p>
          <a:p>
            <a:pPr marL="0" indent="0">
              <a:buNone/>
            </a:pPr>
            <a:r>
              <a:rPr lang="en-US" dirty="0"/>
              <a:t>2- lower limb edema</a:t>
            </a:r>
          </a:p>
          <a:p>
            <a:pPr marL="0" indent="0">
              <a:buNone/>
            </a:pPr>
            <a:r>
              <a:rPr lang="en-US" dirty="0"/>
              <a:t>3- crackles in auscultation </a:t>
            </a:r>
          </a:p>
          <a:p>
            <a:pPr marL="0" indent="0">
              <a:buNone/>
            </a:pPr>
            <a:r>
              <a:rPr lang="en-US" b="1" dirty="0"/>
              <a:t>Q3 \ mention one line of management?</a:t>
            </a:r>
          </a:p>
          <a:p>
            <a:pPr marL="0" indent="0">
              <a:buNone/>
            </a:pPr>
            <a:r>
              <a:rPr lang="en-US" dirty="0"/>
              <a:t>Steroid   </a:t>
            </a:r>
          </a:p>
          <a:p>
            <a:pPr marL="0" indent="0">
              <a:buNone/>
            </a:pPr>
            <a:r>
              <a:rPr lang="en-US" b="1" dirty="0"/>
              <a:t>Q4 \ Mention 2 complication of the drug prescribed?</a:t>
            </a:r>
          </a:p>
          <a:p>
            <a:pPr marL="0" indent="0">
              <a:buNone/>
            </a:pPr>
            <a:r>
              <a:rPr lang="en-US" dirty="0"/>
              <a:t>1- osteoporosis </a:t>
            </a:r>
          </a:p>
          <a:p>
            <a:pPr marL="0" indent="0">
              <a:buNone/>
            </a:pPr>
            <a:r>
              <a:rPr lang="en-US" dirty="0"/>
              <a:t>2- </a:t>
            </a:r>
            <a:r>
              <a:rPr lang="en-US" dirty="0" err="1"/>
              <a:t>cushing</a:t>
            </a:r>
            <a:r>
              <a:rPr lang="en-US" dirty="0"/>
              <a:t> syndrome </a:t>
            </a:r>
          </a:p>
          <a:p>
            <a:pPr marL="0" indent="0">
              <a:buNone/>
            </a:pPr>
            <a:r>
              <a:rPr lang="en-US" dirty="0"/>
              <a:t>3- </a:t>
            </a:r>
            <a:r>
              <a:rPr lang="en-US" dirty="0" err="1"/>
              <a:t>immunsupression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4897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50 years women presents with muscle weakness and a rash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77" y="2063511"/>
            <a:ext cx="4311046" cy="24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451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what is the name of this rash?</a:t>
            </a:r>
          </a:p>
          <a:p>
            <a:pPr marL="0" indent="0">
              <a:buNone/>
            </a:pPr>
            <a:r>
              <a:rPr lang="en-US" dirty="0"/>
              <a:t>Heliotrope rash </a:t>
            </a:r>
          </a:p>
          <a:p>
            <a:pPr marL="0" indent="0">
              <a:buNone/>
            </a:pPr>
            <a:r>
              <a:rPr lang="en-US" b="1" dirty="0"/>
              <a:t>Q2\ what is the diagnosis?</a:t>
            </a:r>
          </a:p>
          <a:p>
            <a:pPr marL="0" indent="0">
              <a:buNone/>
            </a:pPr>
            <a:r>
              <a:rPr lang="en-US" dirty="0" err="1"/>
              <a:t>dermatomyositis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Q3 \ mention 3 investigation to diagnose it?</a:t>
            </a:r>
          </a:p>
          <a:p>
            <a:pPr marL="0" indent="0">
              <a:buNone/>
            </a:pPr>
            <a:r>
              <a:rPr lang="en-US" dirty="0"/>
              <a:t>1- anti jo and anti mi 2 antibodies &amp; ANA</a:t>
            </a:r>
          </a:p>
          <a:p>
            <a:pPr marL="0" indent="0">
              <a:buNone/>
            </a:pPr>
            <a:r>
              <a:rPr lang="en-US" dirty="0"/>
              <a:t>2- muscle biopsy</a:t>
            </a:r>
          </a:p>
          <a:p>
            <a:pPr marL="0" indent="0">
              <a:buNone/>
            </a:pPr>
            <a:r>
              <a:rPr lang="en-US" dirty="0"/>
              <a:t>3- electromyography </a:t>
            </a:r>
          </a:p>
          <a:p>
            <a:pPr marL="0" indent="0">
              <a:buNone/>
            </a:pPr>
            <a:r>
              <a:rPr lang="en-US" dirty="0"/>
              <a:t>4- CK level </a:t>
            </a:r>
          </a:p>
        </p:txBody>
      </p:sp>
    </p:spTree>
    <p:extLst>
      <p:ext uri="{BB962C8B-B14F-4D97-AF65-F5344CB8AC3E}">
        <p14:creationId xmlns:p14="http://schemas.microsoft.com/office/powerpoint/2010/main" val="320318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570" y="2139569"/>
            <a:ext cx="7773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/>
              </a:rPr>
              <a:t>Past years Questions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Q6 : </a:t>
            </a:r>
            <a:r>
              <a:rPr lang="en-US" dirty="0"/>
              <a:t>all precipitate the attack except : </a:t>
            </a:r>
            <a:endParaRPr lang="ar-S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24" y="1340768"/>
            <a:ext cx="5655855" cy="4536504"/>
          </a:xfrm>
        </p:spPr>
      </p:pic>
      <p:sp>
        <p:nvSpPr>
          <p:cNvPr id="5" name="TextBox 4"/>
          <p:cNvSpPr txBox="1"/>
          <p:nvPr/>
        </p:nvSpPr>
        <p:spPr>
          <a:xfrm>
            <a:off x="735572" y="1916832"/>
            <a:ext cx="4890318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Physical stress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Diuretic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Alcohol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b="1" dirty="0" err="1">
                <a:solidFill>
                  <a:srgbClr val="00B050"/>
                </a:solidFill>
              </a:rPr>
              <a:t>Probenecid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Trauma </a:t>
            </a:r>
            <a:endParaRPr lang="ar-SA" sz="4800" dirty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50 years old patient came with back pain and renal colic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3979" r="4487" b="3979"/>
          <a:stretch>
            <a:fillRect/>
          </a:stretch>
        </p:blipFill>
        <p:spPr bwMode="auto">
          <a:xfrm>
            <a:off x="4330640" y="2504429"/>
            <a:ext cx="3160114" cy="249370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40977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Q1 \ what is the diagnosis? </a:t>
            </a:r>
          </a:p>
          <a:p>
            <a:pPr marL="0" indent="0">
              <a:buNone/>
            </a:pPr>
            <a:r>
              <a:rPr lang="en-US" dirty="0"/>
              <a:t>Multiple myeloma</a:t>
            </a:r>
          </a:p>
          <a:p>
            <a:pPr marL="0" indent="0">
              <a:buNone/>
            </a:pPr>
            <a:r>
              <a:rPr lang="en-US" b="1" dirty="0"/>
              <a:t>Q2 \ mention 2 investigations you should order to diagnose?</a:t>
            </a:r>
          </a:p>
          <a:p>
            <a:pPr marL="0" indent="0">
              <a:buNone/>
            </a:pPr>
            <a:r>
              <a:rPr lang="en-US" dirty="0"/>
              <a:t>1-serum protein electrophoresis </a:t>
            </a:r>
          </a:p>
          <a:p>
            <a:pPr marL="0" indent="0">
              <a:buNone/>
            </a:pPr>
            <a:r>
              <a:rPr lang="en-US" dirty="0"/>
              <a:t>2-bone marrow biopsy and cytology</a:t>
            </a:r>
          </a:p>
          <a:p>
            <a:pPr marL="0" indent="0">
              <a:buNone/>
            </a:pPr>
            <a:r>
              <a:rPr lang="en-US" dirty="0"/>
              <a:t>3-24 h urine collection, determination of free light chains </a:t>
            </a:r>
          </a:p>
          <a:p>
            <a:pPr marL="0" indent="0">
              <a:buNone/>
            </a:pPr>
            <a:r>
              <a:rPr lang="en-US" b="1" dirty="0"/>
              <a:t>Q3 \ mention 2 line of management?</a:t>
            </a:r>
          </a:p>
          <a:p>
            <a:pPr marL="0" indent="0">
              <a:buNone/>
            </a:pPr>
            <a:r>
              <a:rPr lang="en-US" dirty="0"/>
              <a:t>1-bone marrow transplant </a:t>
            </a:r>
          </a:p>
          <a:p>
            <a:pPr marL="0" indent="0">
              <a:buNone/>
            </a:pPr>
            <a:r>
              <a:rPr lang="en-US" dirty="0"/>
              <a:t>2-chemotherapy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3976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495" y="1053291"/>
            <a:ext cx="8101013" cy="50155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60 year old patient complains of hypothyroidism and there were pancytopenia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68" y="2442972"/>
            <a:ext cx="3476664" cy="256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793137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what is the diagnosis?</a:t>
            </a:r>
          </a:p>
          <a:p>
            <a:pPr marL="0" indent="0">
              <a:buNone/>
            </a:pPr>
            <a:r>
              <a:rPr lang="en-US" dirty="0"/>
              <a:t>Pernicious anemia </a:t>
            </a:r>
          </a:p>
          <a:p>
            <a:pPr marL="0" indent="0">
              <a:buNone/>
            </a:pPr>
            <a:r>
              <a:rPr lang="en-US" b="1" dirty="0"/>
              <a:t>Q2 \ mention 2 investigations you should order?</a:t>
            </a:r>
          </a:p>
          <a:p>
            <a:pPr marL="0" indent="0">
              <a:buNone/>
            </a:pPr>
            <a:r>
              <a:rPr lang="en-US" dirty="0"/>
              <a:t>1- serology (antibodies to intrinsic factor and parietal cell) </a:t>
            </a:r>
          </a:p>
          <a:p>
            <a:pPr marL="0" indent="0">
              <a:buNone/>
            </a:pPr>
            <a:r>
              <a:rPr lang="en-US" dirty="0"/>
              <a:t>2- vitamin b12 level</a:t>
            </a:r>
          </a:p>
        </p:txBody>
      </p:sp>
    </p:spTree>
    <p:extLst>
      <p:ext uri="{BB962C8B-B14F-4D97-AF65-F5344CB8AC3E}">
        <p14:creationId xmlns:p14="http://schemas.microsoft.com/office/powerpoint/2010/main" val="423003332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37" y="2314231"/>
            <a:ext cx="3851389" cy="3167498"/>
          </a:xfrm>
        </p:spPr>
      </p:pic>
      <p:sp>
        <p:nvSpPr>
          <p:cNvPr id="2" name="TextBox 1"/>
          <p:cNvSpPr txBox="1"/>
          <p:nvPr/>
        </p:nvSpPr>
        <p:spPr>
          <a:xfrm>
            <a:off x="2738190" y="940582"/>
            <a:ext cx="5952483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0067"/>
            <a:r>
              <a:rPr lang="en-US" sz="2126" dirty="0">
                <a:solidFill>
                  <a:srgbClr val="FF0000"/>
                </a:solidFill>
                <a:latin typeface="Calibri" panose="020F0502020204030204"/>
              </a:rPr>
              <a:t>A 60 years patient came with shortness of breath and fever 38.2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0326" y="3237042"/>
            <a:ext cx="2373949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0067"/>
            <a:r>
              <a:rPr lang="ar-SA" sz="1595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الصورة</a:t>
            </a:r>
            <a:r>
              <a:rPr lang="ar-SA" sz="1595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SA" sz="1595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كانت </a:t>
            </a:r>
            <a:endParaRPr lang="en-US" sz="1595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810067"/>
            <a:r>
              <a:rPr lang="en-US" sz="1595" dirty="0">
                <a:solidFill>
                  <a:srgbClr val="FF0000"/>
                </a:solidFill>
                <a:latin typeface="Calibri" panose="020F0502020204030204"/>
              </a:rPr>
              <a:t>Middle and lower</a:t>
            </a:r>
            <a:r>
              <a:rPr lang="en-US" sz="1595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260380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what is the diagnosis?</a:t>
            </a:r>
          </a:p>
          <a:p>
            <a:pPr marL="0" indent="0">
              <a:buNone/>
            </a:pPr>
            <a:r>
              <a:rPr lang="en-US" dirty="0"/>
              <a:t>Right lower &amp; middle lobar pneumonia </a:t>
            </a:r>
          </a:p>
          <a:p>
            <a:pPr marL="0" indent="0">
              <a:buNone/>
            </a:pPr>
            <a:r>
              <a:rPr lang="en-US" b="1" dirty="0"/>
              <a:t>Q2 mention 4 investigations you should order?</a:t>
            </a:r>
          </a:p>
          <a:p>
            <a:pPr marL="0" indent="0">
              <a:buNone/>
            </a:pPr>
            <a:r>
              <a:rPr lang="en-US" dirty="0"/>
              <a:t>1- gram stain</a:t>
            </a:r>
          </a:p>
          <a:p>
            <a:pPr marL="0" indent="0">
              <a:buNone/>
            </a:pPr>
            <a:r>
              <a:rPr lang="en-US" dirty="0"/>
              <a:t>2- sputum culture </a:t>
            </a:r>
          </a:p>
          <a:p>
            <a:pPr marL="0" indent="0">
              <a:buNone/>
            </a:pPr>
            <a:r>
              <a:rPr lang="en-US" dirty="0"/>
              <a:t>3- CBC with differential  </a:t>
            </a:r>
          </a:p>
          <a:p>
            <a:pPr marL="0" indent="0">
              <a:buNone/>
            </a:pPr>
            <a:r>
              <a:rPr lang="en-US" dirty="0"/>
              <a:t>4- blood culture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0007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14" y="2250832"/>
            <a:ext cx="3542361" cy="2677366"/>
          </a:xfrm>
        </p:spPr>
      </p:pic>
      <p:sp>
        <p:nvSpPr>
          <p:cNvPr id="2" name="TextBox 1"/>
          <p:cNvSpPr txBox="1"/>
          <p:nvPr/>
        </p:nvSpPr>
        <p:spPr>
          <a:xfrm>
            <a:off x="3175848" y="1151911"/>
            <a:ext cx="5719110" cy="41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0067"/>
            <a:r>
              <a:rPr lang="en-US" sz="2126" dirty="0">
                <a:solidFill>
                  <a:srgbClr val="FF0000"/>
                </a:solidFill>
                <a:latin typeface="Calibri" panose="020F0502020204030204"/>
              </a:rPr>
              <a:t>A 55 patient present with fever and chronic cough  </a:t>
            </a:r>
          </a:p>
        </p:txBody>
      </p:sp>
    </p:spTree>
    <p:extLst>
      <p:ext uri="{BB962C8B-B14F-4D97-AF65-F5344CB8AC3E}">
        <p14:creationId xmlns:p14="http://schemas.microsoft.com/office/powerpoint/2010/main" val="193569614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mention 3 investigation you should order?</a:t>
            </a:r>
          </a:p>
          <a:p>
            <a:pPr marL="0" indent="0">
              <a:buNone/>
            </a:pPr>
            <a:r>
              <a:rPr lang="en-US" dirty="0"/>
              <a:t>1- tuberculin skin test </a:t>
            </a:r>
          </a:p>
          <a:p>
            <a:pPr marL="0" indent="0">
              <a:buNone/>
            </a:pPr>
            <a:r>
              <a:rPr lang="en-US" dirty="0"/>
              <a:t>2- sputum culture </a:t>
            </a:r>
          </a:p>
          <a:p>
            <a:pPr marL="0" indent="0">
              <a:buNone/>
            </a:pPr>
            <a:r>
              <a:rPr lang="en-US" dirty="0"/>
              <a:t>3- </a:t>
            </a:r>
            <a:r>
              <a:rPr lang="en-US" dirty="0" err="1"/>
              <a:t>ziehl-neelsen</a:t>
            </a:r>
            <a:r>
              <a:rPr lang="en-US" dirty="0"/>
              <a:t> stain </a:t>
            </a:r>
          </a:p>
          <a:p>
            <a:pPr marL="0" indent="0">
              <a:buNone/>
            </a:pPr>
            <a:r>
              <a:rPr lang="en-US" b="1" dirty="0"/>
              <a:t>Q2 \ what are the treatment and the duration?</a:t>
            </a:r>
          </a:p>
          <a:p>
            <a:pPr marL="0" indent="0">
              <a:buNone/>
            </a:pPr>
            <a:r>
              <a:rPr lang="en-US" dirty="0"/>
              <a:t>1- isoniazid and rifampin for 6 month </a:t>
            </a:r>
          </a:p>
          <a:p>
            <a:pPr marL="0" indent="0">
              <a:buNone/>
            </a:pPr>
            <a:r>
              <a:rPr lang="en-US" dirty="0"/>
              <a:t>2- ethambutol and pyrazinamide for 4 month </a:t>
            </a:r>
          </a:p>
          <a:p>
            <a:pPr marL="0" indent="0">
              <a:buNone/>
            </a:pPr>
            <a:r>
              <a:rPr lang="en-US" b="1" dirty="0"/>
              <a:t>Q3 \ what is multidrug resistance TB?</a:t>
            </a:r>
          </a:p>
          <a:p>
            <a:pPr marL="0" indent="0">
              <a:buNone/>
            </a:pPr>
            <a:r>
              <a:rPr lang="en-US" dirty="0"/>
              <a:t>The microorganism become resistant to isoniazid and rifampin so we go to other regimen </a:t>
            </a:r>
          </a:p>
        </p:txBody>
      </p:sp>
    </p:spTree>
    <p:extLst>
      <p:ext uri="{BB962C8B-B14F-4D97-AF65-F5344CB8AC3E}">
        <p14:creationId xmlns:p14="http://schemas.microsoft.com/office/powerpoint/2010/main" val="364794660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3222" y="2250106"/>
            <a:ext cx="3037880" cy="194086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" name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19" y="2299459"/>
            <a:ext cx="2120351" cy="1947871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5431" y="1285756"/>
            <a:ext cx="6177903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126" dirty="0">
                <a:solidFill>
                  <a:srgbClr val="FF0000"/>
                </a:solidFill>
                <a:latin typeface="Calibri" panose="020F0502020204030204"/>
              </a:rPr>
              <a:t>Patient present with hyperpigmentation and signs of hypotension </a:t>
            </a:r>
          </a:p>
        </p:txBody>
      </p:sp>
    </p:spTree>
    <p:extLst>
      <p:ext uri="{BB962C8B-B14F-4D97-AF65-F5344CB8AC3E}">
        <p14:creationId xmlns:p14="http://schemas.microsoft.com/office/powerpoint/2010/main" val="139722802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what is the diagnosis?</a:t>
            </a:r>
          </a:p>
          <a:p>
            <a:pPr marL="0" indent="0">
              <a:buNone/>
            </a:pPr>
            <a:r>
              <a:rPr lang="en-US" dirty="0"/>
              <a:t>Addison disease (primary adrenal insufficiency)</a:t>
            </a:r>
          </a:p>
          <a:p>
            <a:pPr marL="0" indent="0">
              <a:buNone/>
            </a:pPr>
            <a:r>
              <a:rPr lang="en-US" b="1" dirty="0"/>
              <a:t>Q2 \ what are the findings in hematological analysis?</a:t>
            </a:r>
          </a:p>
          <a:p>
            <a:pPr marL="0" indent="0">
              <a:buNone/>
            </a:pPr>
            <a:r>
              <a:rPr lang="en-US" dirty="0"/>
              <a:t>1- eosinophilia</a:t>
            </a:r>
          </a:p>
          <a:p>
            <a:pPr marL="0" indent="0">
              <a:buNone/>
            </a:pPr>
            <a:r>
              <a:rPr lang="en-US" dirty="0"/>
              <a:t>2- lymphocytosis  </a:t>
            </a:r>
          </a:p>
          <a:p>
            <a:pPr marL="0" indent="0">
              <a:buNone/>
            </a:pPr>
            <a:r>
              <a:rPr lang="en-US" dirty="0"/>
              <a:t>3- neutropenia </a:t>
            </a:r>
          </a:p>
          <a:p>
            <a:pPr marL="0" indent="0">
              <a:buNone/>
            </a:pPr>
            <a:r>
              <a:rPr lang="en-US" b="1" dirty="0"/>
              <a:t>Q3 \ mention 2 line of management?</a:t>
            </a:r>
          </a:p>
          <a:p>
            <a:pPr marL="0" indent="0">
              <a:buNone/>
            </a:pPr>
            <a:r>
              <a:rPr lang="en-US" dirty="0"/>
              <a:t>1- hydrocortisone </a:t>
            </a:r>
          </a:p>
          <a:p>
            <a:pPr marL="0" indent="0">
              <a:buNone/>
            </a:pPr>
            <a:r>
              <a:rPr lang="en-US" dirty="0"/>
              <a:t>2- fludrocortisone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98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88640"/>
            <a:ext cx="1080135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Q7 : </a:t>
            </a:r>
            <a:r>
              <a:rPr lang="en-US" dirty="0"/>
              <a:t>the cause of this ECG ? </a:t>
            </a:r>
            <a:br>
              <a:rPr lang="en-US" dirty="0"/>
            </a:br>
            <a:endParaRPr lang="ar-S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28" y="1412776"/>
            <a:ext cx="6502795" cy="4536504"/>
          </a:xfrm>
        </p:spPr>
      </p:pic>
      <p:sp>
        <p:nvSpPr>
          <p:cNvPr id="5" name="TextBox 4"/>
          <p:cNvSpPr txBox="1"/>
          <p:nvPr/>
        </p:nvSpPr>
        <p:spPr>
          <a:xfrm>
            <a:off x="695325" y="1844825"/>
            <a:ext cx="403972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Atherosclerosis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Coronary occlusion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B050"/>
                </a:solidFill>
              </a:rPr>
              <a:t>Viral infection</a:t>
            </a:r>
            <a:endParaRPr lang="ar-SA" sz="3200" dirty="0">
              <a:solidFill>
                <a:srgbClr val="00B050"/>
              </a:solidFill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785337" y="4876800"/>
            <a:ext cx="4098870" cy="1219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ym typeface="Wingdings 2" panose="05020102010507070707"/>
              </a:rPr>
              <a:t>NOTE : </a:t>
            </a:r>
            <a:br>
              <a:rPr lang="en-US" b="1" dirty="0">
                <a:sym typeface="Wingdings 2" panose="05020102010507070707"/>
              </a:rPr>
            </a:br>
            <a:r>
              <a:rPr lang="en-US" dirty="0">
                <a:sym typeface="Wingdings 2" panose="05020102010507070707"/>
              </a:rPr>
              <a:t>( you must know the ECG is for 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pericarditis</a:t>
            </a:r>
            <a:r>
              <a:rPr lang="en-US" dirty="0">
                <a:sym typeface="Wingdings 2" panose="05020102010507070707"/>
              </a:rPr>
              <a:t>) </a:t>
            </a:r>
            <a:endParaRPr lang="ar-SA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14" y="2186715"/>
            <a:ext cx="5094610" cy="3056766"/>
          </a:xfrm>
        </p:spPr>
      </p:pic>
      <p:sp>
        <p:nvSpPr>
          <p:cNvPr id="3" name="TextBox 2"/>
          <p:cNvSpPr txBox="1"/>
          <p:nvPr/>
        </p:nvSpPr>
        <p:spPr>
          <a:xfrm>
            <a:off x="3835620" y="912403"/>
            <a:ext cx="3874398" cy="41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0067"/>
            <a:r>
              <a:rPr lang="en-US" sz="2126" dirty="0">
                <a:solidFill>
                  <a:srgbClr val="FF0000"/>
                </a:solidFill>
                <a:latin typeface="Calibri" panose="020F0502020204030204"/>
              </a:rPr>
              <a:t>Case of acromegaly </a:t>
            </a:r>
          </a:p>
        </p:txBody>
      </p:sp>
    </p:spTree>
    <p:extLst>
      <p:ext uri="{BB962C8B-B14F-4D97-AF65-F5344CB8AC3E}">
        <p14:creationId xmlns:p14="http://schemas.microsoft.com/office/powerpoint/2010/main" val="20064277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887102"/>
            <a:ext cx="9316164" cy="49764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Q1 \ mention 2 findings from picture?</a:t>
            </a:r>
          </a:p>
          <a:p>
            <a:pPr marL="0" indent="0">
              <a:buNone/>
            </a:pPr>
            <a:r>
              <a:rPr lang="en-US" dirty="0"/>
              <a:t>1- large chin </a:t>
            </a:r>
          </a:p>
          <a:p>
            <a:pPr marL="0" indent="0">
              <a:buNone/>
            </a:pPr>
            <a:r>
              <a:rPr lang="en-US" dirty="0"/>
              <a:t>2- skin tags </a:t>
            </a:r>
          </a:p>
          <a:p>
            <a:pPr marL="0" indent="0">
              <a:buNone/>
            </a:pPr>
            <a:r>
              <a:rPr lang="en-US" dirty="0"/>
              <a:t>3-large face &amp; ears </a:t>
            </a:r>
          </a:p>
          <a:p>
            <a:pPr marL="0" indent="0">
              <a:buNone/>
            </a:pPr>
            <a:r>
              <a:rPr lang="en-US" b="1" dirty="0"/>
              <a:t>Q2 \ mention 2 investigation you should order?</a:t>
            </a:r>
          </a:p>
          <a:p>
            <a:pPr marL="0" indent="0">
              <a:buNone/>
            </a:pPr>
            <a:r>
              <a:rPr lang="en-US" dirty="0"/>
              <a:t>1- oral glucose suppression test </a:t>
            </a:r>
          </a:p>
          <a:p>
            <a:pPr marL="0" indent="0">
              <a:buNone/>
            </a:pPr>
            <a:r>
              <a:rPr lang="en-US" dirty="0"/>
              <a:t>2- IGF-1 level </a:t>
            </a:r>
          </a:p>
          <a:p>
            <a:pPr marL="0" indent="0">
              <a:buNone/>
            </a:pPr>
            <a:r>
              <a:rPr lang="en-US" b="1" dirty="0"/>
              <a:t>Q3 \ mention 1 life threatening complication?</a:t>
            </a:r>
          </a:p>
          <a:p>
            <a:pPr marL="0" indent="0">
              <a:buNone/>
            </a:pPr>
            <a:r>
              <a:rPr lang="en-US" dirty="0"/>
              <a:t>Cardiomegaly and heart failure </a:t>
            </a:r>
          </a:p>
        </p:txBody>
      </p:sp>
    </p:spTree>
    <p:extLst>
      <p:ext uri="{BB962C8B-B14F-4D97-AF65-F5344CB8AC3E}">
        <p14:creationId xmlns:p14="http://schemas.microsoft.com/office/powerpoint/2010/main" val="48403336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893D9B-C6DD-460F-9859-ADACC99056F9}"/>
              </a:ext>
            </a:extLst>
          </p:cNvPr>
          <p:cNvSpPr txBox="1">
            <a:spLocks/>
          </p:cNvSpPr>
          <p:nvPr/>
        </p:nvSpPr>
        <p:spPr>
          <a:xfrm>
            <a:off x="2268325" y="749629"/>
            <a:ext cx="7439430" cy="2376016"/>
          </a:xfrm>
          <a:prstGeom prst="rect">
            <a:avLst/>
          </a:prstGeom>
        </p:spPr>
        <p:txBody>
          <a:bodyPr vert="horz" lIns="81010" tIns="40505" rIns="81010" bIns="40505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0067">
              <a:defRPr/>
            </a:pP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Mini-</a:t>
            </a:r>
            <a:r>
              <a:rPr lang="en-US" sz="3898" b="1" dirty="0" err="1">
                <a:solidFill>
                  <a:sysClr val="windowText" lastClr="000000"/>
                </a:solidFill>
                <a:latin typeface="Comic Sans MS"/>
                <a:cs typeface="Times New Roman"/>
              </a:rPr>
              <a:t>Osce</a:t>
            </a: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 2021-2022</a:t>
            </a:r>
            <a:b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</a:b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4</a:t>
            </a:r>
            <a:r>
              <a:rPr lang="en-US" sz="3898" b="1" baseline="30000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th</a:t>
            </a: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 year - 2</a:t>
            </a:r>
            <a:r>
              <a:rPr lang="en-US" sz="3898" b="1" baseline="30000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st</a:t>
            </a: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  semester</a:t>
            </a:r>
            <a:b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</a:br>
            <a:r>
              <a:rPr lang="en-US" sz="3898" b="1" dirty="0" err="1">
                <a:solidFill>
                  <a:sysClr val="windowText" lastClr="000000"/>
                </a:solidFill>
                <a:latin typeface="Comic Sans MS"/>
                <a:cs typeface="Times New Roman"/>
              </a:rPr>
              <a:t>wareed</a:t>
            </a: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 - 16/5/2022 </a:t>
            </a:r>
            <a:b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</a:br>
            <a:r>
              <a:rPr lang="en-US" sz="3898" b="1" dirty="0">
                <a:solidFill>
                  <a:sysClr val="windowText" lastClr="000000"/>
                </a:solidFill>
                <a:latin typeface="Comic Sans MS"/>
                <a:cs typeface="Times New Roman"/>
              </a:rPr>
              <a:t>MCQ exam</a:t>
            </a:r>
            <a:endParaRPr lang="en-US" sz="3898" dirty="0">
              <a:solidFill>
                <a:sysClr val="windowText" lastClr="000000"/>
              </a:solidFill>
              <a:latin typeface="Comic Sans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110403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99" y="3110028"/>
            <a:ext cx="7274729" cy="308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906271" y="622039"/>
            <a:ext cx="5932897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Q1: patient came with chest pain and flu-like symptoms. What is the most likely diagnosis: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Inferior MI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Pericarditis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Atrial fibrillation </a:t>
            </a:r>
          </a:p>
        </p:txBody>
      </p:sp>
    </p:spTree>
    <p:extLst>
      <p:ext uri="{BB962C8B-B14F-4D97-AF65-F5344CB8AC3E}">
        <p14:creationId xmlns:p14="http://schemas.microsoft.com/office/powerpoint/2010/main" val="172255766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99" y="3110028"/>
            <a:ext cx="7274729" cy="308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906271" y="622038"/>
            <a:ext cx="6570843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Q2: patient came with chest pain and flu-like symptoms. The proper management is: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Anti-platelet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NSAIDs and colchicine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observation</a:t>
            </a:r>
          </a:p>
        </p:txBody>
      </p:sp>
    </p:spTree>
    <p:extLst>
      <p:ext uri="{BB962C8B-B14F-4D97-AF65-F5344CB8AC3E}">
        <p14:creationId xmlns:p14="http://schemas.microsoft.com/office/powerpoint/2010/main" val="326161799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5" y="3241496"/>
            <a:ext cx="5580945" cy="304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906271" y="622039"/>
            <a:ext cx="6570843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Q3: patient came with chest pain and blood pressure 90/50 . What is the most likely diagnosis: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SVT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Monomorphic ventricular tachycardia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Atrial fibrillation </a:t>
            </a:r>
          </a:p>
        </p:txBody>
      </p:sp>
    </p:spTree>
    <p:extLst>
      <p:ext uri="{BB962C8B-B14F-4D97-AF65-F5344CB8AC3E}">
        <p14:creationId xmlns:p14="http://schemas.microsoft.com/office/powerpoint/2010/main" val="169610484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5" y="3241496"/>
            <a:ext cx="5580945" cy="304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906272" y="622039"/>
            <a:ext cx="6826021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Q4: patient came with chest pain and blood pressure 90/50 . What is the initial line of management: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 err="1">
                <a:solidFill>
                  <a:prstClr val="black"/>
                </a:solidFill>
                <a:latin typeface="Bahnschrift" pitchFamily="34" charset="0"/>
              </a:rPr>
              <a:t>Amiodarone</a:t>
            </a: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 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Immediate synchronous DC </a:t>
            </a:r>
            <a:r>
              <a:rPr lang="en-US" sz="2481" dirty="0" err="1">
                <a:solidFill>
                  <a:srgbClr val="FF0000"/>
                </a:solidFill>
                <a:latin typeface="Bahnschrift" pitchFamily="34" charset="0"/>
              </a:rPr>
              <a:t>cardioversion</a:t>
            </a:r>
            <a:endParaRPr lang="en-US" sz="2481" dirty="0">
              <a:solidFill>
                <a:srgbClr val="FF0000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 err="1">
                <a:solidFill>
                  <a:prstClr val="black"/>
                </a:solidFill>
                <a:latin typeface="Bahnschrift" pitchFamily="34" charset="0"/>
              </a:rPr>
              <a:t>aspirine</a:t>
            </a:r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8797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19627" r="50000"/>
          <a:stretch/>
        </p:blipFill>
        <p:spPr bwMode="auto">
          <a:xfrm>
            <a:off x="7308100" y="941012"/>
            <a:ext cx="2413773" cy="446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587298" y="749627"/>
            <a:ext cx="4338032" cy="352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Q5: which one of the following is NOT among the signs of this condition: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Hematuria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 err="1">
                <a:solidFill>
                  <a:srgbClr val="FF0000"/>
                </a:solidFill>
                <a:latin typeface="Bahnschrift" pitchFamily="34" charset="0"/>
              </a:rPr>
              <a:t>Nephrotic</a:t>
            </a: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 syndrome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Loin pain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Hypertension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Renal failure</a:t>
            </a:r>
          </a:p>
        </p:txBody>
      </p:sp>
    </p:spTree>
    <p:extLst>
      <p:ext uri="{BB962C8B-B14F-4D97-AF65-F5344CB8AC3E}">
        <p14:creationId xmlns:p14="http://schemas.microsoft.com/office/powerpoint/2010/main" val="26676487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30" y="3301413"/>
            <a:ext cx="5748725" cy="30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714888" y="622040"/>
            <a:ext cx="7017405" cy="257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Q6: Hepatic patient came with abdominal distention and low grade fever for 1 day. What is the initial step to know the cause:</a:t>
            </a:r>
          </a:p>
          <a:p>
            <a:pPr defTabSz="810067"/>
            <a:endParaRPr lang="en-US" sz="2303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srgbClr val="FF0000"/>
                </a:solidFill>
                <a:latin typeface="Bahnschrift" pitchFamily="34" charset="0"/>
              </a:rPr>
              <a:t>Aspiration (tapping)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Septic work up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Urine analysis</a:t>
            </a:r>
          </a:p>
        </p:txBody>
      </p:sp>
    </p:spTree>
    <p:extLst>
      <p:ext uri="{BB962C8B-B14F-4D97-AF65-F5344CB8AC3E}">
        <p14:creationId xmlns:p14="http://schemas.microsoft.com/office/powerpoint/2010/main" val="328995822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30" y="3301413"/>
            <a:ext cx="5748725" cy="30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714888" y="622038"/>
            <a:ext cx="7017405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Q7: Hepatic patient came with abdominal distention. What is the next step to establish the diagnosis:</a:t>
            </a:r>
          </a:p>
          <a:p>
            <a:pPr defTabSz="810067"/>
            <a:endParaRPr lang="en-US" sz="2303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srgbClr val="FF0000"/>
                </a:solidFill>
                <a:latin typeface="Bahnschrift" pitchFamily="34" charset="0"/>
              </a:rPr>
              <a:t>Abdominal ultrasound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Abdominal CT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Abdominal MRI</a:t>
            </a:r>
          </a:p>
        </p:txBody>
      </p:sp>
    </p:spTree>
    <p:extLst>
      <p:ext uri="{BB962C8B-B14F-4D97-AF65-F5344CB8AC3E}">
        <p14:creationId xmlns:p14="http://schemas.microsoft.com/office/powerpoint/2010/main" val="943341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Q8 : Best management for this ECG in emergency room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81" y="1700808"/>
            <a:ext cx="5550776" cy="4176464"/>
          </a:xfrm>
        </p:spPr>
      </p:pic>
      <p:sp>
        <p:nvSpPr>
          <p:cNvPr id="5" name="TextBox 4"/>
          <p:cNvSpPr txBox="1"/>
          <p:nvPr/>
        </p:nvSpPr>
        <p:spPr>
          <a:xfrm>
            <a:off x="695327" y="1700808"/>
            <a:ext cx="5230556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Cardiac Catheterization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Morphine , Oxygen , Nitrate , </a:t>
            </a:r>
            <a:r>
              <a:rPr lang="en-US" sz="4000" dirty="0" err="1"/>
              <a:t>Aspirine</a:t>
            </a:r>
            <a:r>
              <a:rPr lang="en-US" sz="40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00B050"/>
                </a:solidFill>
              </a:rPr>
              <a:t>Thrombolytic</a:t>
            </a:r>
          </a:p>
          <a:p>
            <a:pPr algn="l" rtl="0"/>
            <a:r>
              <a:rPr lang="en-US" sz="4000" dirty="0">
                <a:solidFill>
                  <a:srgbClr val="00B050"/>
                </a:solidFill>
              </a:rPr>
              <a:t>(streptokinase..) </a:t>
            </a:r>
          </a:p>
          <a:p>
            <a:pPr algn="l" rtl="0"/>
            <a:r>
              <a:rPr lang="ar-SA" sz="4000" dirty="0">
                <a:solidFill>
                  <a:srgbClr val="00B050"/>
                </a:solidFill>
              </a:rPr>
              <a:t>إجابة الدكتور</a:t>
            </a:r>
            <a:endParaRPr lang="en-US" sz="4000" dirty="0">
              <a:solidFill>
                <a:srgbClr val="00B05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/>
              <a:t>Anti coagulant</a:t>
            </a:r>
            <a:endParaRPr lang="ar-SA" sz="4000" dirty="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332" r="8484" b="3738"/>
          <a:stretch/>
        </p:blipFill>
        <p:spPr bwMode="auto">
          <a:xfrm>
            <a:off x="6670153" y="1455144"/>
            <a:ext cx="3301777" cy="282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19" y="685835"/>
            <a:ext cx="4338032" cy="200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Q8: What is the most common cause of this condition: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Peptic ulcer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332119" y="3429001"/>
            <a:ext cx="4338032" cy="276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Q9: all of the following should be done immediately except: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IV corticosteroid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Adrenaline injection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Metallic clip</a:t>
            </a:r>
          </a:p>
        </p:txBody>
      </p:sp>
    </p:spTree>
    <p:extLst>
      <p:ext uri="{BB962C8B-B14F-4D97-AF65-F5344CB8AC3E}">
        <p14:creationId xmlns:p14="http://schemas.microsoft.com/office/powerpoint/2010/main" val="293681184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11" y="3059325"/>
            <a:ext cx="5740912" cy="32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713569" y="1194648"/>
            <a:ext cx="7017405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303" dirty="0">
                <a:solidFill>
                  <a:prstClr val="black"/>
                </a:solidFill>
                <a:latin typeface="Bahnschrift" pitchFamily="34" charset="0"/>
              </a:rPr>
              <a:t>Q10: NOT among diagnosis:</a:t>
            </a:r>
          </a:p>
          <a:p>
            <a:pPr defTabSz="810067"/>
            <a:endParaRPr lang="en-US" sz="2303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303" dirty="0">
                <a:solidFill>
                  <a:srgbClr val="FF0000"/>
                </a:solidFill>
                <a:latin typeface="Bahnschrift" pitchFamily="34" charset="0"/>
              </a:rPr>
              <a:t>Non-Hodgkin Lymphoma</a:t>
            </a:r>
          </a:p>
        </p:txBody>
      </p:sp>
    </p:spTree>
    <p:extLst>
      <p:ext uri="{BB962C8B-B14F-4D97-AF65-F5344CB8AC3E}">
        <p14:creationId xmlns:p14="http://schemas.microsoft.com/office/powerpoint/2010/main" val="185630237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25663"/>
          <a:stretch/>
        </p:blipFill>
        <p:spPr bwMode="auto">
          <a:xfrm>
            <a:off x="6696874" y="1444193"/>
            <a:ext cx="2904231" cy="235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23747"/>
          <a:stretch/>
        </p:blipFill>
        <p:spPr bwMode="auto">
          <a:xfrm>
            <a:off x="6707887" y="3794993"/>
            <a:ext cx="2921509" cy="248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330960" y="2619593"/>
            <a:ext cx="4210443" cy="161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Q11: one of the following is NOT expected to be present: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Finger clubbing</a:t>
            </a:r>
          </a:p>
        </p:txBody>
      </p:sp>
    </p:spTree>
    <p:extLst>
      <p:ext uri="{BB962C8B-B14F-4D97-AF65-F5344CB8AC3E}">
        <p14:creationId xmlns:p14="http://schemas.microsoft.com/office/powerpoint/2010/main" val="390170265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9762" r="7756"/>
          <a:stretch/>
        </p:blipFill>
        <p:spPr bwMode="auto">
          <a:xfrm>
            <a:off x="7409347" y="1655370"/>
            <a:ext cx="2332110" cy="365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19" y="685833"/>
            <a:ext cx="4338032" cy="505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Q12: Patient with enlarged non tender neck mass, fever, tremor and weight loss. (given values of low TSH and elevated T3 and T4). What is the most likely diagnosis: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Graves disease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Hashimoto thyroiditis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 err="1">
                <a:solidFill>
                  <a:prstClr val="black"/>
                </a:solidFill>
                <a:latin typeface="Bahnschrift" pitchFamily="34" charset="0"/>
              </a:rPr>
              <a:t>Multinodular</a:t>
            </a: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 goiter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Toxic adenoma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Thyroid cancer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endParaRPr lang="en-US" sz="2481" dirty="0">
              <a:solidFill>
                <a:srgbClr val="FF0000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9322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9762" r="7756"/>
          <a:stretch/>
        </p:blipFill>
        <p:spPr bwMode="auto">
          <a:xfrm>
            <a:off x="7409347" y="1655370"/>
            <a:ext cx="2332110" cy="365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19" y="685835"/>
            <a:ext cx="4593210" cy="391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Q13: Patient with enlarged non tender neck mass, fever, tremor and weight loss. (given values of low TSH and elevated T3 and T4). Next step to confirm diagnosis is: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Radio Iodine uptake scan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Thyroid US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Fine needle aspiration</a:t>
            </a:r>
          </a:p>
        </p:txBody>
      </p:sp>
    </p:spTree>
    <p:extLst>
      <p:ext uri="{BB962C8B-B14F-4D97-AF65-F5344CB8AC3E}">
        <p14:creationId xmlns:p14="http://schemas.microsoft.com/office/powerpoint/2010/main" val="370145117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32119" y="685833"/>
            <a:ext cx="4593210" cy="314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Q14: All of the following are complications of this device except: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Heart injury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Thrombosis 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Pneumothorax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Infection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1032" r="11353" b="10032"/>
          <a:stretch/>
        </p:blipFill>
        <p:spPr bwMode="auto">
          <a:xfrm>
            <a:off x="7180509" y="1446709"/>
            <a:ext cx="2437753" cy="407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9610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4178" r="45197" b="4668"/>
          <a:stretch/>
        </p:blipFill>
        <p:spPr bwMode="auto">
          <a:xfrm>
            <a:off x="7080216" y="1259984"/>
            <a:ext cx="2992644" cy="375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20" y="685834"/>
            <a:ext cx="4748097" cy="543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Q15: 68 years old male patient came with low grade fever and cough for 3 days. Then he got confused and his blood pressure dropped  to 90/50 with respiratory rate 28. What do you expect his classification: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Mild pneumonia with antibiotic at home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Severe pneumonia with inpatient ward admission.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Severe pneumonia with ICU admission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7882249" y="5010902"/>
            <a:ext cx="179129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1595" dirty="0">
                <a:solidFill>
                  <a:prstClr val="black"/>
                </a:solidFill>
                <a:latin typeface="Calibri"/>
              </a:rPr>
              <a:t>CURB 65 = 4</a:t>
            </a:r>
          </a:p>
        </p:txBody>
      </p:sp>
    </p:spTree>
    <p:extLst>
      <p:ext uri="{BB962C8B-B14F-4D97-AF65-F5344CB8AC3E}">
        <p14:creationId xmlns:p14="http://schemas.microsoft.com/office/powerpoint/2010/main" val="419989112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4178" r="45197" b="4668"/>
          <a:stretch/>
        </p:blipFill>
        <p:spPr bwMode="auto">
          <a:xfrm>
            <a:off x="7080216" y="1259984"/>
            <a:ext cx="2992644" cy="375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20" y="685835"/>
            <a:ext cx="4748097" cy="391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Q16: 68 years old male patient came with low grade fever and cough for 3 days. Then he get confused and his blood pressure dropped  to 90/50 and respiratory rate 28. The best way for diagnosis is:</a:t>
            </a:r>
          </a:p>
          <a:p>
            <a:pPr marL="405033" lvl="1"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Sputum culture and sensitivity</a:t>
            </a:r>
          </a:p>
        </p:txBody>
      </p:sp>
    </p:spTree>
    <p:extLst>
      <p:ext uri="{BB962C8B-B14F-4D97-AF65-F5344CB8AC3E}">
        <p14:creationId xmlns:p14="http://schemas.microsoft.com/office/powerpoint/2010/main" val="276149475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91" y="3811769"/>
            <a:ext cx="4930929" cy="23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20" y="685835"/>
            <a:ext cx="7463967" cy="85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Q17: What is the expected acid-base imbalance: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Hypokalemic metabolic alkalosis.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393571" y="2153110"/>
            <a:ext cx="7463967" cy="85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Q18: Next step in diagnosis is:</a:t>
            </a: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24h urine free cortisol</a:t>
            </a:r>
          </a:p>
        </p:txBody>
      </p:sp>
    </p:spTree>
    <p:extLst>
      <p:ext uri="{BB962C8B-B14F-4D97-AF65-F5344CB8AC3E}">
        <p14:creationId xmlns:p14="http://schemas.microsoft.com/office/powerpoint/2010/main" val="314190414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7" y="3301411"/>
            <a:ext cx="4410852" cy="293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19" y="685833"/>
            <a:ext cx="7591556" cy="161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Q19: one of the following is wrong regarding this condition: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658179" lvl="1" indent="-253146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Reversible deformity</a:t>
            </a:r>
          </a:p>
        </p:txBody>
      </p:sp>
    </p:spTree>
    <p:extLst>
      <p:ext uri="{BB962C8B-B14F-4D97-AF65-F5344CB8AC3E}">
        <p14:creationId xmlns:p14="http://schemas.microsoft.com/office/powerpoint/2010/main" val="1242532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734" y="0"/>
            <a:ext cx="11162310" cy="1143000"/>
          </a:xfrm>
        </p:spPr>
        <p:txBody>
          <a:bodyPr>
            <a:normAutofit/>
          </a:bodyPr>
          <a:lstStyle/>
          <a:p>
            <a:r>
              <a:rPr lang="en-US" b="1" dirty="0"/>
              <a:t>Q9 : the diagnosis of this ECG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72" y="1484789"/>
            <a:ext cx="6274097" cy="4485939"/>
          </a:xfrm>
        </p:spPr>
      </p:pic>
      <p:sp>
        <p:nvSpPr>
          <p:cNvPr id="5" name="TextBox 4"/>
          <p:cNvSpPr txBox="1"/>
          <p:nvPr/>
        </p:nvSpPr>
        <p:spPr>
          <a:xfrm>
            <a:off x="822315" y="1916832"/>
            <a:ext cx="4423091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Ventricular tachycardia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SVT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B050"/>
                </a:solidFill>
              </a:rPr>
              <a:t>Atrial fibrillation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WPW </a:t>
            </a:r>
            <a:endParaRPr lang="ar-SA" sz="3600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965359" y="5181733"/>
            <a:ext cx="3870484" cy="14786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ym typeface="Wingdings 2" panose="05020102010507070707"/>
              </a:rPr>
              <a:t>NOTE :   </a:t>
            </a:r>
          </a:p>
          <a:p>
            <a:pPr marL="0" indent="0">
              <a:buNone/>
            </a:pPr>
            <a:r>
              <a:rPr lang="en-US" b="1">
                <a:sym typeface="Wingdings 2" panose="05020102010507070707"/>
              </a:rPr>
              <a:t> </a:t>
            </a:r>
            <a:r>
              <a:rPr lang="en-US">
                <a:sym typeface="Wingdings 2" panose="05020102010507070707"/>
              </a:rPr>
              <a:t>( it was very similar to SVT in the exam ! )</a:t>
            </a:r>
            <a:endParaRPr lang="ar-SA" dirty="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7" y="3301411"/>
            <a:ext cx="4410852" cy="293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32119" y="685833"/>
            <a:ext cx="7591556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Q20: All of the following are differential diagnosis except: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SLE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Viral arthritis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Calcium pyrophosphate disease (CPPD)</a:t>
            </a:r>
            <a:endParaRPr lang="en-US" sz="2481" dirty="0">
              <a:solidFill>
                <a:srgbClr val="FF0000"/>
              </a:solidFill>
              <a:latin typeface="Bahnschrift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955070" y="4003154"/>
            <a:ext cx="2191437" cy="123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Calibri"/>
              </a:rPr>
              <a:t>Not sure about the exact answer </a:t>
            </a:r>
            <a:r>
              <a:rPr lang="en-US" sz="248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 </a:t>
            </a:r>
            <a:endParaRPr lang="en-US" sz="248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01118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32119" y="685833"/>
            <a:ext cx="7591556" cy="161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ABGs: pH= 7.2</a:t>
            </a:r>
            <a:br>
              <a:rPr lang="en-US" sz="2481" dirty="0">
                <a:solidFill>
                  <a:prstClr val="black"/>
                </a:solidFill>
                <a:latin typeface="Bahnschrift" pitchFamily="34" charset="0"/>
              </a:rPr>
            </a:b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           pCO2 = 22 mmHg</a:t>
            </a:r>
          </a:p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           HCO3 = 28 </a:t>
            </a:r>
            <a:r>
              <a:rPr lang="en-US" sz="2481" dirty="0" err="1">
                <a:solidFill>
                  <a:prstClr val="black"/>
                </a:solidFill>
                <a:latin typeface="Bahnschrift" pitchFamily="34" charset="0"/>
              </a:rPr>
              <a:t>mEq</a:t>
            </a: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/L</a:t>
            </a:r>
          </a:p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           SpO2 = 99.8%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395914" y="2727262"/>
            <a:ext cx="7591556" cy="123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Q21: ABGs interpretation: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Metabolic acidosis with </a:t>
            </a:r>
            <a:r>
              <a:rPr lang="en-US" sz="2481" dirty="0" err="1">
                <a:solidFill>
                  <a:srgbClr val="FF0000"/>
                </a:solidFill>
                <a:latin typeface="Bahnschrift" pitchFamily="34" charset="0"/>
              </a:rPr>
              <a:t>hyperoxemia</a:t>
            </a: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395914" y="4577305"/>
            <a:ext cx="7591556" cy="123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Q22: Next step to determine the cause: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Calculating anion gap</a:t>
            </a:r>
          </a:p>
        </p:txBody>
      </p:sp>
    </p:spTree>
    <p:extLst>
      <p:ext uri="{BB962C8B-B14F-4D97-AF65-F5344CB8AC3E}">
        <p14:creationId xmlns:p14="http://schemas.microsoft.com/office/powerpoint/2010/main" val="425840798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80" y="1004806"/>
            <a:ext cx="3518652" cy="47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13049" y="1323779"/>
            <a:ext cx="3700086" cy="4291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Q23: All of the following are differential diagnosis except: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DVT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Compartment syndrome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Ruptured Baker cyst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Snake bite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Cellulitis</a:t>
            </a:r>
          </a:p>
        </p:txBody>
      </p:sp>
    </p:spTree>
    <p:extLst>
      <p:ext uri="{BB962C8B-B14F-4D97-AF65-F5344CB8AC3E}">
        <p14:creationId xmlns:p14="http://schemas.microsoft.com/office/powerpoint/2010/main" val="183017031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80" y="1004806"/>
            <a:ext cx="3518652" cy="47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313049" y="1323781"/>
            <a:ext cx="3846746" cy="391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067"/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Q24: All of the following signs are expected to be seen except:</a:t>
            </a:r>
          </a:p>
          <a:p>
            <a:pPr defTabSz="810067"/>
            <a:endParaRPr lang="en-US" sz="2481" dirty="0">
              <a:solidFill>
                <a:prstClr val="black"/>
              </a:solidFill>
              <a:latin typeface="Bahnschrift" pitchFamily="34" charset="0"/>
            </a:endParaRP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Tenderness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Swelling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prstClr val="black"/>
                </a:solidFill>
                <a:latin typeface="Bahnschrift" pitchFamily="34" charset="0"/>
              </a:rPr>
              <a:t>Change in the diameter of both legs</a:t>
            </a:r>
          </a:p>
          <a:p>
            <a:pPr marL="810067" lvl="1" indent="-405033" defTabSz="810067">
              <a:buFont typeface="Arial" pitchFamily="34" charset="0"/>
              <a:buChar char="•"/>
            </a:pPr>
            <a:r>
              <a:rPr lang="en-US" sz="2481" dirty="0">
                <a:solidFill>
                  <a:srgbClr val="FF0000"/>
                </a:solidFill>
                <a:latin typeface="Bahnschrift" pitchFamily="34" charset="0"/>
              </a:rPr>
              <a:t>Absent pulse</a:t>
            </a:r>
          </a:p>
        </p:txBody>
      </p:sp>
    </p:spTree>
    <p:extLst>
      <p:ext uri="{BB962C8B-B14F-4D97-AF65-F5344CB8AC3E}">
        <p14:creationId xmlns:p14="http://schemas.microsoft.com/office/powerpoint/2010/main" val="5595605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063531" y="992767"/>
            <a:ext cx="10064959" cy="27368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GB"/>
              <a:t>Nabed 1st semester 2022-2023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063522" y="3778833"/>
            <a:ext cx="10064959" cy="10568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19641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1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703477" y="16382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Acute pericarditis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List three causes for this condition?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Idiopathic – infectious – acute MI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Investigation to confirm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ECG ,Echocardiogram 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the treatment? 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NSAIDs –glucocorticoids-colchicine – treat underlying cause</a:t>
            </a:r>
            <a:endParaRPr sz="2500"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993" y="476673"/>
            <a:ext cx="5302473" cy="2805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65034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730425" y="188640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 dirty="0"/>
              <a:t>Station 2: </a:t>
            </a:r>
            <a:r>
              <a:rPr lang="en-GB" sz="1700" dirty="0"/>
              <a:t>A patient presented with fatigue, cold intolerance, weight gain …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1063522" y="19430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the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GB" sz="2100" dirty="0">
                <a:solidFill>
                  <a:schemeClr val="dk1"/>
                </a:solidFill>
              </a:rPr>
              <a:t>Hypothyroidism 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List two signs shown in this picture?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Puffy face – </a:t>
            </a:r>
            <a:r>
              <a:rPr lang="en-GB" sz="2100" dirty="0" err="1">
                <a:solidFill>
                  <a:schemeClr val="dk1"/>
                </a:solidFill>
              </a:rPr>
              <a:t>periorbital</a:t>
            </a:r>
            <a:r>
              <a:rPr lang="en-GB" sz="2100" dirty="0">
                <a:solidFill>
                  <a:schemeClr val="dk1"/>
                </a:solidFill>
              </a:rPr>
              <a:t> </a:t>
            </a:r>
            <a:r>
              <a:rPr lang="en-GB" sz="2100" dirty="0" err="1">
                <a:solidFill>
                  <a:schemeClr val="dk1"/>
                </a:solidFill>
              </a:rPr>
              <a:t>edema</a:t>
            </a:r>
            <a:r>
              <a:rPr lang="en-GB" sz="2100" dirty="0">
                <a:solidFill>
                  <a:schemeClr val="dk1"/>
                </a:solidFill>
              </a:rPr>
              <a:t> 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are the investigations done to confirm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TSH as primary test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Additional tests: Estimation of free T3 and T4 Test for thyroid autoantibodies  Thyroid scan/ultrasonography Serum cholesterol-increase </a:t>
            </a:r>
            <a:r>
              <a:rPr lang="en-GB" sz="2100" dirty="0" err="1">
                <a:solidFill>
                  <a:schemeClr val="dk1"/>
                </a:solidFill>
              </a:rPr>
              <a:t>inhypothyroidism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spcAft>
                <a:spcPts val="1483"/>
              </a:spcAft>
              <a:buNone/>
            </a:pPr>
            <a:endParaRPr sz="2600"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249" y="908721"/>
            <a:ext cx="3005809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7051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3: </a:t>
            </a:r>
            <a:r>
              <a:rPr lang="en-GB" sz="1700"/>
              <a:t>A patient with a known history of SLE ….. Came with BP (high) and HB1Ac = 8%.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711842" y="1556792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Cushing syndrome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are three things in the picture that </a:t>
            </a:r>
            <a:br>
              <a:rPr lang="en-GB" sz="2000" dirty="0">
                <a:solidFill>
                  <a:schemeClr val="dk1"/>
                </a:solidFill>
              </a:rPr>
            </a:br>
            <a:r>
              <a:rPr lang="en-GB" sz="2000" dirty="0">
                <a:solidFill>
                  <a:schemeClr val="dk1"/>
                </a:solidFill>
              </a:rPr>
              <a:t>support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Moon face – hirsutism – striae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the most likely cause?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Iatrogenic due to Exogenous steroids (SLE medication)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spcAft>
                <a:spcPts val="1483"/>
              </a:spcAft>
              <a:buNone/>
            </a:pPr>
            <a:endParaRPr sz="2400" dirty="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169" y="2492897"/>
            <a:ext cx="3600400" cy="3017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10446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11425" y="19137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 dirty="0"/>
              <a:t>Station 4: </a:t>
            </a:r>
            <a:r>
              <a:rPr lang="en-GB" sz="1700" dirty="0"/>
              <a:t>A patient presented to the ER with </a:t>
            </a:r>
            <a:r>
              <a:rPr lang="en-GB" sz="1700" dirty="0" err="1"/>
              <a:t>hematuria</a:t>
            </a:r>
            <a:r>
              <a:rPr lang="en-GB" sz="1700" dirty="0"/>
              <a:t> and …… he died. This was found on autopsy.</a:t>
            </a:r>
            <a:endParaRPr dirty="0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676600" y="1958700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Polycystic kidney disease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149123" indent="0">
              <a:buClr>
                <a:schemeClr val="dk1"/>
              </a:buClr>
              <a:buSzPts val="1700"/>
              <a:buNone/>
            </a:pPr>
            <a:r>
              <a:rPr lang="en-GB" sz="2000" dirty="0">
                <a:solidFill>
                  <a:schemeClr val="dk1"/>
                </a:solidFill>
              </a:rPr>
              <a:t>2)What is the inheritance trait of this disease?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Autosomal dominant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149123" indent="0">
              <a:buClr>
                <a:schemeClr val="dk1"/>
              </a:buClr>
              <a:buSzPts val="1700"/>
              <a:buNone/>
            </a:pPr>
            <a:r>
              <a:rPr lang="en-GB" sz="2000" dirty="0">
                <a:solidFill>
                  <a:schemeClr val="dk1"/>
                </a:solidFill>
              </a:rPr>
              <a:t>30What is the investigation that should have been done on presentation?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Renal ultrasound</a:t>
            </a:r>
            <a:endParaRPr sz="2400" dirty="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8217" y="1001798"/>
            <a:ext cx="3764319" cy="28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77425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5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883499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is your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Rheumatoid Arthritis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List three findings on the x-ray?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Marginal erosion  – Joint space narrowing – </a:t>
            </a:r>
            <a:br>
              <a:rPr lang="en-GB" sz="2000" dirty="0">
                <a:solidFill>
                  <a:schemeClr val="dk1"/>
                </a:solidFill>
              </a:rPr>
            </a:br>
            <a:r>
              <a:rPr lang="en-GB" sz="2000" dirty="0">
                <a:solidFill>
                  <a:schemeClr val="dk1"/>
                </a:solidFill>
              </a:rPr>
              <a:t>peri-articulate osteopenia 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List two serological tests to confirm your</a:t>
            </a:r>
          </a:p>
          <a:p>
            <a:pPr marL="156972" indent="0">
              <a:buClr>
                <a:schemeClr val="dk1"/>
              </a:buClr>
              <a:buSzPts val="1600"/>
              <a:buNone/>
            </a:pPr>
            <a:r>
              <a:rPr lang="en-GB" sz="2000" dirty="0">
                <a:solidFill>
                  <a:schemeClr val="dk1"/>
                </a:solidFill>
              </a:rPr>
              <a:t> diagnosis?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anti-CCP – RF</a:t>
            </a:r>
            <a:endParaRPr sz="2500" dirty="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6161" y="764704"/>
            <a:ext cx="3828801" cy="4372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7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556792"/>
          </a:xfrm>
        </p:spPr>
        <p:txBody>
          <a:bodyPr>
            <a:normAutofit/>
          </a:bodyPr>
          <a:lstStyle/>
          <a:p>
            <a:r>
              <a:rPr lang="en-US" sz="3600" b="1" dirty="0"/>
              <a:t>Q 10 : patient with this picture , which one we don’t depend on in the prognosis of case ? </a:t>
            </a:r>
            <a:endParaRPr lang="ar-SA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15" y="1772818"/>
            <a:ext cx="4676128" cy="4165923"/>
          </a:xfrm>
        </p:spPr>
      </p:pic>
      <p:sp>
        <p:nvSpPr>
          <p:cNvPr id="5" name="TextBox 4"/>
          <p:cNvSpPr txBox="1"/>
          <p:nvPr/>
        </p:nvSpPr>
        <p:spPr>
          <a:xfrm>
            <a:off x="695325" y="1700811"/>
            <a:ext cx="5825972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Encephalopathy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Degree of ascites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Albumin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00B050"/>
                </a:solidFill>
              </a:rPr>
              <a:t>Platelet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dirty="0"/>
              <a:t>Bilirubin </a:t>
            </a:r>
            <a:endParaRPr lang="ar-SA" sz="4400" dirty="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6: </a:t>
            </a:r>
            <a:r>
              <a:rPr lang="en-GB" sz="1700"/>
              <a:t>A patient presented with jaundice …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1063522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are other signs you may see</a:t>
            </a:r>
            <a:r>
              <a:rPr lang="ar-SA" sz="2000" dirty="0">
                <a:solidFill>
                  <a:schemeClr val="dk1"/>
                </a:solidFill>
              </a:rPr>
              <a:t>؟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Ankle swelling , </a:t>
            </a:r>
            <a:r>
              <a:rPr lang="en-GB" sz="2000" dirty="0" err="1">
                <a:solidFill>
                  <a:schemeClr val="dk1"/>
                </a:solidFill>
              </a:rPr>
              <a:t>gynecomastia,palmar</a:t>
            </a:r>
            <a:r>
              <a:rPr lang="en-GB" sz="2000" dirty="0">
                <a:solidFill>
                  <a:schemeClr val="dk1"/>
                </a:solidFill>
              </a:rPr>
              <a:t> </a:t>
            </a:r>
            <a:r>
              <a:rPr lang="en-GB" sz="2000" dirty="0" err="1">
                <a:solidFill>
                  <a:schemeClr val="dk1"/>
                </a:solidFill>
              </a:rPr>
              <a:t>erythema,dupuytren’s</a:t>
            </a:r>
            <a:r>
              <a:rPr lang="en-GB" sz="2000" dirty="0">
                <a:solidFill>
                  <a:schemeClr val="dk1"/>
                </a:solidFill>
              </a:rPr>
              <a:t>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 err="1">
                <a:solidFill>
                  <a:schemeClr val="dk1"/>
                </a:solidFill>
              </a:rPr>
              <a:t>Contracture,amenorrhea</a:t>
            </a:r>
            <a:r>
              <a:rPr lang="en-GB" sz="2000" dirty="0">
                <a:solidFill>
                  <a:schemeClr val="dk1"/>
                </a:solidFill>
              </a:rPr>
              <a:t> </a:t>
            </a:r>
            <a:endParaRPr sz="20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List two investigations?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 dirty="0">
                <a:solidFill>
                  <a:schemeClr val="dk1"/>
                </a:solidFill>
              </a:rPr>
              <a:t>Liver function test (serum albumin ,pt time,…) ,ALP,HB1Sa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000" dirty="0">
                <a:solidFill>
                  <a:schemeClr val="dk1"/>
                </a:solidFill>
              </a:rPr>
              <a:t>What should you do if the patient had massive </a:t>
            </a:r>
            <a:r>
              <a:rPr lang="en-GB" sz="2000" dirty="0" err="1">
                <a:solidFill>
                  <a:schemeClr val="dk1"/>
                </a:solidFill>
              </a:rPr>
              <a:t>hematemesis</a:t>
            </a:r>
            <a:r>
              <a:rPr lang="en-GB" sz="2000" dirty="0">
                <a:solidFill>
                  <a:schemeClr val="dk1"/>
                </a:solidFill>
              </a:rPr>
              <a:t>? 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400" dirty="0"/>
              <a:t>Think of </a:t>
            </a:r>
            <a:r>
              <a:rPr lang="en-GB" sz="2400" dirty="0" err="1"/>
              <a:t>esophageal</a:t>
            </a:r>
            <a:r>
              <a:rPr lang="en-GB" sz="2400" dirty="0"/>
              <a:t> </a:t>
            </a:r>
            <a:r>
              <a:rPr lang="en-GB" sz="2400" dirty="0" err="1"/>
              <a:t>varices</a:t>
            </a:r>
            <a:r>
              <a:rPr lang="en-GB" sz="2400" dirty="0"/>
              <a:t> so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400" dirty="0"/>
              <a:t>-endoscopic banding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400" dirty="0"/>
              <a:t>-injection of sclerotherapy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400" dirty="0"/>
              <a:t>-give vasoconstrictor therapy(</a:t>
            </a:r>
            <a:r>
              <a:rPr lang="en-GB" sz="2400" dirty="0" err="1"/>
              <a:t>Terlipressin</a:t>
            </a:r>
            <a:r>
              <a:rPr lang="en-GB" sz="2400" dirty="0"/>
              <a:t> ,somatostatin)</a:t>
            </a:r>
            <a:endParaRPr sz="2400" dirty="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2304" y="116633"/>
            <a:ext cx="2569135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65864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7: </a:t>
            </a:r>
            <a:r>
              <a:rPr lang="en-GB" sz="1700"/>
              <a:t>Table showing values of low MCV, low MCHC, high RDW, low Hg. *normal values were given*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698595" y="1556792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Microcytic hypochromic </a:t>
            </a:r>
            <a:r>
              <a:rPr lang="en-GB" sz="2100" dirty="0" err="1">
                <a:solidFill>
                  <a:schemeClr val="dk1"/>
                </a:solidFill>
              </a:rPr>
              <a:t>anemia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the most likely underlying cause?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IDA iron deficiency </a:t>
            </a:r>
            <a:r>
              <a:rPr lang="en-GB" sz="2100" dirty="0" err="1">
                <a:solidFill>
                  <a:schemeClr val="dk1"/>
                </a:solidFill>
              </a:rPr>
              <a:t>anemia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are the investigations to confirm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Serum ferritin – serum iron – TIBC – transferrin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0" indent="0">
              <a:spcAft>
                <a:spcPts val="1483"/>
              </a:spcAft>
              <a:buNone/>
            </a:pPr>
            <a:endParaRPr sz="26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28" y="2132856"/>
            <a:ext cx="3239242" cy="32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724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8</a:t>
            </a: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1063522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Pleural Effusion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List three causes of this condition?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CHF – pneumonia – malignancy – pulmonary embolism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are other possible findings on the physical exam?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Dullness to percussion – decreased tactile fremitus – decreased breath sounds</a:t>
            </a:r>
            <a:endParaRPr sz="2600" dirty="0"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224" y="188301"/>
            <a:ext cx="3016255" cy="3312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53165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9</a:t>
            </a: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1063522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“Pneumonia”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pneumonia</a:t>
            </a: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List two possible causes?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100" dirty="0">
                <a:solidFill>
                  <a:schemeClr val="dk1"/>
                </a:solidFill>
              </a:rPr>
              <a:t>S.pneumonia,H.influenza</a:t>
            </a: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the line of treatment? Amoxicillin ,</a:t>
            </a:r>
            <a:r>
              <a:rPr lang="en-GB" sz="2100" dirty="0" err="1">
                <a:solidFill>
                  <a:schemeClr val="dk1"/>
                </a:solidFill>
              </a:rPr>
              <a:t>fluroquinolone</a:t>
            </a:r>
            <a:r>
              <a:rPr lang="en-GB" sz="2100" dirty="0">
                <a:solidFill>
                  <a:schemeClr val="dk1"/>
                </a:solidFill>
              </a:rPr>
              <a:t>,</a:t>
            </a:r>
            <a:r>
              <a:rPr lang="en-GB" sz="2100" dirty="0" err="1">
                <a:solidFill>
                  <a:schemeClr val="dk1"/>
                </a:solidFill>
              </a:rPr>
              <a:t>azithromycin,oxygen</a:t>
            </a:r>
            <a:r>
              <a:rPr lang="en-GB" sz="2100" dirty="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836713"/>
            <a:ext cx="3525441" cy="38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083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 dirty="0"/>
              <a:t>Station 10: </a:t>
            </a:r>
            <a:r>
              <a:rPr lang="en-GB" sz="1700" dirty="0"/>
              <a:t>Patient presented with melena and hematemesis. This picture </a:t>
            </a:r>
            <a:br>
              <a:rPr lang="en-GB" sz="1700" dirty="0"/>
            </a:br>
            <a:r>
              <a:rPr lang="en-GB" sz="1700" dirty="0"/>
              <a:t>is from the </a:t>
            </a:r>
            <a:r>
              <a:rPr lang="en-GB" sz="1700" dirty="0" err="1"/>
              <a:t>antrum</a:t>
            </a:r>
            <a:r>
              <a:rPr lang="en-GB" sz="1700" dirty="0"/>
              <a:t> of the stomach. *not the same picture*</a:t>
            </a:r>
            <a:endParaRPr dirty="0"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678633" y="1556792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00279">
              <a:buClr>
                <a:schemeClr val="dk1"/>
              </a:buClr>
              <a:buSzPts val="1500"/>
              <a:buAutoNum type="arabicParenR"/>
            </a:pPr>
            <a:r>
              <a:rPr lang="en-GB" sz="1800" dirty="0">
                <a:solidFill>
                  <a:schemeClr val="dk1"/>
                </a:solidFill>
              </a:rPr>
              <a:t>What is the diagnosis?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800" dirty="0">
                <a:solidFill>
                  <a:schemeClr val="dk1"/>
                </a:solidFill>
              </a:rPr>
              <a:t>Peptic ulcer disease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00" dirty="0">
              <a:solidFill>
                <a:schemeClr val="dk1"/>
              </a:solidFill>
            </a:endParaRPr>
          </a:p>
          <a:p>
            <a:pPr indent="-400279">
              <a:buClr>
                <a:schemeClr val="dk1"/>
              </a:buClr>
              <a:buSzPts val="1500"/>
              <a:buAutoNum type="arabicParenR"/>
            </a:pPr>
            <a:r>
              <a:rPr lang="en-GB" sz="1800" dirty="0">
                <a:solidFill>
                  <a:schemeClr val="dk1"/>
                </a:solidFill>
              </a:rPr>
              <a:t>What is the most common cause?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800" dirty="0">
                <a:solidFill>
                  <a:schemeClr val="dk1"/>
                </a:solidFill>
              </a:rPr>
              <a:t>H. Pylori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00" dirty="0">
              <a:solidFill>
                <a:schemeClr val="dk1"/>
              </a:solidFill>
            </a:endParaRPr>
          </a:p>
          <a:p>
            <a:pPr indent="-400279">
              <a:buClr>
                <a:schemeClr val="dk1"/>
              </a:buClr>
              <a:buSzPts val="1500"/>
              <a:buAutoNum type="arabicParenR"/>
            </a:pPr>
            <a:r>
              <a:rPr lang="en-GB" sz="1800" dirty="0">
                <a:solidFill>
                  <a:schemeClr val="dk1"/>
                </a:solidFill>
              </a:rPr>
              <a:t>What is the urgent management in case of massive GI bleeding?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800" dirty="0" err="1">
                <a:solidFill>
                  <a:schemeClr val="dk1"/>
                </a:solidFill>
              </a:rPr>
              <a:t>Inection</a:t>
            </a:r>
            <a:r>
              <a:rPr lang="en-GB" sz="1800" dirty="0">
                <a:solidFill>
                  <a:schemeClr val="dk1"/>
                </a:solidFill>
              </a:rPr>
              <a:t> with epinephrine (adrenaline) .2-thermal coagulation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800" dirty="0">
                <a:solidFill>
                  <a:schemeClr val="dk1"/>
                </a:solidFill>
              </a:rPr>
              <a:t>3- endoscopic clipping.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00" dirty="0">
              <a:solidFill>
                <a:schemeClr val="dk1"/>
              </a:solidFill>
            </a:endParaRPr>
          </a:p>
          <a:p>
            <a:pPr indent="-400279">
              <a:buClr>
                <a:schemeClr val="dk1"/>
              </a:buClr>
              <a:buSzPts val="1500"/>
              <a:buAutoNum type="arabicParenR"/>
            </a:pPr>
            <a:r>
              <a:rPr lang="en-GB" sz="1800" dirty="0">
                <a:solidFill>
                  <a:schemeClr val="dk1"/>
                </a:solidFill>
              </a:rPr>
              <a:t>What are common complications?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Perforation – </a:t>
            </a:r>
            <a:r>
              <a:rPr lang="en-GB" sz="1800" dirty="0" err="1">
                <a:solidFill>
                  <a:schemeClr val="dk1"/>
                </a:solidFill>
              </a:rPr>
              <a:t>hemorrhage</a:t>
            </a:r>
            <a:r>
              <a:rPr lang="en-GB" sz="1800" dirty="0">
                <a:solidFill>
                  <a:schemeClr val="dk1"/>
                </a:solidFill>
              </a:rPr>
              <a:t> – gastric outlet obstruction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248" y="1628800"/>
            <a:ext cx="2925366" cy="294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49669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11: </a:t>
            </a:r>
            <a:r>
              <a:rPr lang="en-GB" sz="1700"/>
              <a:t>A 75 year old patient</a:t>
            </a: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1063522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>
                <a:solidFill>
                  <a:schemeClr val="dk1"/>
                </a:solidFill>
              </a:rPr>
              <a:t>What is your diagnosis?</a:t>
            </a:r>
            <a:endParaRPr sz="200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>
                <a:solidFill>
                  <a:schemeClr val="dk1"/>
                </a:solidFill>
              </a:rPr>
              <a:t>Atherosclerosis</a:t>
            </a:r>
            <a:endParaRPr sz="200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>
                <a:solidFill>
                  <a:schemeClr val="dk1"/>
                </a:solidFill>
              </a:rPr>
              <a:t>What are three other possible causes if the patient </a:t>
            </a:r>
            <a:br>
              <a:rPr lang="en-GB" sz="2000">
                <a:solidFill>
                  <a:schemeClr val="dk1"/>
                </a:solidFill>
              </a:rPr>
            </a:br>
            <a:r>
              <a:rPr lang="en-GB" sz="2000">
                <a:solidFill>
                  <a:schemeClr val="dk1"/>
                </a:solidFill>
              </a:rPr>
              <a:t>was younger?</a:t>
            </a:r>
            <a:endParaRPr sz="200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>
                <a:solidFill>
                  <a:schemeClr val="dk1"/>
                </a:solidFill>
              </a:rPr>
              <a:t>Takayasu arteritis – </a:t>
            </a:r>
            <a:endParaRPr sz="200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000">
              <a:solidFill>
                <a:schemeClr val="dk1"/>
              </a:solidFill>
            </a:endParaRPr>
          </a:p>
          <a:p>
            <a:pPr indent="-408127">
              <a:buClr>
                <a:schemeClr val="dk1"/>
              </a:buClr>
              <a:buSzPts val="1600"/>
              <a:buAutoNum type="arabicParenR"/>
            </a:pPr>
            <a:r>
              <a:rPr lang="en-GB" sz="2000">
                <a:solidFill>
                  <a:schemeClr val="dk1"/>
                </a:solidFill>
              </a:rPr>
              <a:t>What is the management? </a:t>
            </a:r>
            <a:endParaRPr sz="200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2000">
                <a:solidFill>
                  <a:schemeClr val="dk1"/>
                </a:solidFill>
              </a:rPr>
              <a:t>Treat DM – treat HTN – revascularization </a:t>
            </a:r>
            <a:endParaRPr sz="2500"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0217" y="163635"/>
            <a:ext cx="3331099" cy="4345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03505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1063522" y="593367"/>
            <a:ext cx="10064959" cy="7636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 fontScale="90000"/>
          </a:bodyPr>
          <a:lstStyle/>
          <a:p>
            <a:pPr algn="l"/>
            <a:r>
              <a:rPr lang="en-GB"/>
              <a:t>Station 12: </a:t>
            </a:r>
            <a:r>
              <a:rPr lang="en-GB" sz="1700"/>
              <a:t>Patient presented with chest pain … he had elevated CKMB …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1063522" y="1536633"/>
            <a:ext cx="10064959" cy="4555200"/>
          </a:xfrm>
          <a:prstGeom prst="rect">
            <a:avLst/>
          </a:prstGeom>
        </p:spPr>
        <p:txBody>
          <a:bodyPr spcFirstLastPara="1" vert="horz" wrap="square" lIns="113001" tIns="113001" rIns="113001" bIns="113001" rtlCol="0" anchor="t" anchorCtr="0">
            <a:normAutofit/>
          </a:bodyPr>
          <a:lstStyle/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Describe the ECG?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your diagnosis?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GB" sz="2100" dirty="0">
                <a:solidFill>
                  <a:schemeClr val="dk1"/>
                </a:solidFill>
              </a:rPr>
              <a:t>Non-STEMI</a:t>
            </a:r>
            <a:endParaRPr sz="21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endParaRPr lang="ar-SA"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endParaRPr lang="ar-SA"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endParaRPr lang="ar-SA"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endParaRPr lang="ar-SA" sz="2100" dirty="0">
              <a:solidFill>
                <a:schemeClr val="dk1"/>
              </a:solidFill>
            </a:endParaRPr>
          </a:p>
          <a:p>
            <a:pPr indent="-415976">
              <a:buClr>
                <a:schemeClr val="dk1"/>
              </a:buClr>
              <a:buSzPts val="1700"/>
              <a:buAutoNum type="arabicParenR"/>
            </a:pPr>
            <a:r>
              <a:rPr lang="en-GB" sz="2100" dirty="0">
                <a:solidFill>
                  <a:schemeClr val="dk1"/>
                </a:solidFill>
              </a:rPr>
              <a:t>What is the treatment </a:t>
            </a:r>
            <a:r>
              <a:rPr lang="ar-SA" sz="2100" dirty="0">
                <a:solidFill>
                  <a:schemeClr val="dk1"/>
                </a:solidFill>
              </a:rPr>
              <a:t>؟ </a:t>
            </a:r>
            <a:r>
              <a:rPr lang="en-GB" sz="2100" dirty="0">
                <a:solidFill>
                  <a:schemeClr val="dk1"/>
                </a:solidFill>
              </a:rPr>
              <a:t> </a:t>
            </a:r>
            <a:r>
              <a:rPr lang="en-GB" sz="2100" dirty="0" err="1">
                <a:solidFill>
                  <a:schemeClr val="dk1"/>
                </a:solidFill>
              </a:rPr>
              <a:t>aspirin,heparin</a:t>
            </a:r>
            <a:r>
              <a:rPr lang="en-GB" sz="2100" dirty="0">
                <a:solidFill>
                  <a:schemeClr val="dk1"/>
                </a:solidFill>
              </a:rPr>
              <a:t> ,beta blockers ,</a:t>
            </a:r>
            <a:r>
              <a:rPr lang="en-GB" sz="2100" dirty="0" err="1">
                <a:solidFill>
                  <a:schemeClr val="dk1"/>
                </a:solidFill>
              </a:rPr>
              <a:t>oxygen,ACE</a:t>
            </a:r>
            <a:r>
              <a:rPr lang="en-GB" sz="2100" dirty="0">
                <a:solidFill>
                  <a:schemeClr val="dk1"/>
                </a:solidFill>
              </a:rPr>
              <a:t> inhibitors </a:t>
            </a:r>
            <a:endParaRPr lang="en-GB" sz="26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1418872"/>
            <a:ext cx="5445675" cy="29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237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In the next slides :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pPr marL="141275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Some cases that came in </a:t>
            </a:r>
            <a:r>
              <a:rPr lang="en-US" dirty="0" err="1">
                <a:solidFill>
                  <a:srgbClr val="00B050"/>
                </a:solidFill>
              </a:rPr>
              <a:t>Osce</a:t>
            </a:r>
            <a:r>
              <a:rPr lang="en-US" dirty="0">
                <a:solidFill>
                  <a:srgbClr val="00B050"/>
                </a:solidFill>
              </a:rPr>
              <a:t> Exam (first semester _</a:t>
            </a:r>
            <a:r>
              <a:rPr lang="en-US" dirty="0" err="1">
                <a:solidFill>
                  <a:srgbClr val="00B050"/>
                </a:solidFill>
              </a:rPr>
              <a:t>Nabed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439835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0"/>
            <a:ext cx="8280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7262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0"/>
            <a:ext cx="741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417638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/>
              <a:t>Q13 : </a:t>
            </a:r>
            <a:r>
              <a:rPr lang="en-US" sz="2800" dirty="0"/>
              <a:t>serum protein = 53   serum albumin = 3.8  ascites fluid protein =  50  ascites albumin = 2.3 , calculate the SAAG ? </a:t>
            </a:r>
            <a:br>
              <a:rPr lang="en-US" sz="2800" dirty="0"/>
            </a:br>
            <a:endParaRPr lang="ar-SA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48" y="1484790"/>
            <a:ext cx="4676128" cy="4525963"/>
          </a:xfrm>
        </p:spPr>
      </p:pic>
      <p:sp>
        <p:nvSpPr>
          <p:cNvPr id="5" name="TextBox 4"/>
          <p:cNvSpPr txBox="1"/>
          <p:nvPr/>
        </p:nvSpPr>
        <p:spPr>
          <a:xfrm>
            <a:off x="992500" y="1674142"/>
            <a:ext cx="5443805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0.5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b="1" dirty="0">
                <a:solidFill>
                  <a:srgbClr val="00B050"/>
                </a:solidFill>
              </a:rPr>
              <a:t>1.5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2.5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800" dirty="0"/>
              <a:t>6 </a:t>
            </a:r>
            <a:endParaRPr lang="ar-SA" sz="4800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2962350" y="4659694"/>
            <a:ext cx="3510439" cy="1600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ym typeface="Wingdings 2" panose="05020102010507070707"/>
              </a:rPr>
              <a:t>NOTE :</a:t>
            </a:r>
          </a:p>
          <a:p>
            <a:pPr marL="0" indent="0" algn="ctr">
              <a:buNone/>
            </a:pPr>
            <a:r>
              <a:rPr lang="en-US" b="1" dirty="0">
                <a:sym typeface="Wingdings 2" panose="05020102010507070707"/>
              </a:rPr>
              <a:t> </a:t>
            </a:r>
            <a:r>
              <a:rPr lang="en-US" dirty="0">
                <a:sym typeface="Wingdings 2" panose="05020102010507070707"/>
              </a:rPr>
              <a:t>(  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you calculate from</a:t>
            </a:r>
            <a:r>
              <a:rPr lang="en-US" b="1" dirty="0">
                <a:solidFill>
                  <a:srgbClr val="FF0000"/>
                </a:solidFill>
                <a:sym typeface="Wingdings 2" panose="05020102010507070707"/>
              </a:rPr>
              <a:t> albumin 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values not protein one ! </a:t>
            </a:r>
            <a:r>
              <a:rPr lang="en-US" dirty="0">
                <a:sym typeface="Wingdings 2" panose="05020102010507070707"/>
              </a:rPr>
              <a:t>)</a:t>
            </a:r>
            <a:endParaRPr lang="ar-SA" dirty="0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0"/>
            <a:ext cx="7704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267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2" y="0"/>
            <a:ext cx="7291817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311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196752"/>
            <a:ext cx="824865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838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E387-107D-4493-7D6E-65952BA51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/>
              <a:t>Wateen 1</a:t>
            </a:r>
            <a:r>
              <a:rPr lang="en-US" baseline="30000"/>
              <a:t>st</a:t>
            </a:r>
            <a:r>
              <a:rPr lang="en-US"/>
              <a:t> semester</a:t>
            </a:r>
            <a:br>
              <a:rPr lang="en-US"/>
            </a:br>
            <a:r>
              <a:rPr lang="en-US"/>
              <a:t> (2023-2024)</a:t>
            </a:r>
            <a:br>
              <a:rPr lang="en-US"/>
            </a:br>
            <a:r>
              <a:rPr lang="en-US" sz="6700"/>
              <a:t>Mini – OSCE </a:t>
            </a:r>
            <a:endParaRPr lang="en-US" sz="6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1582A-4EB0-C825-190B-28B44A9EB0E5}"/>
              </a:ext>
            </a:extLst>
          </p:cNvPr>
          <p:cNvSpPr txBox="1"/>
          <p:nvPr/>
        </p:nvSpPr>
        <p:spPr>
          <a:xfrm>
            <a:off x="198783" y="5794513"/>
            <a:ext cx="435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Done by :</a:t>
            </a:r>
          </a:p>
          <a:p>
            <a:r>
              <a:rPr lang="en-US"/>
              <a:t>     yousef Albojoq</a:t>
            </a:r>
          </a:p>
          <a:p>
            <a:r>
              <a:rPr lang="en-US"/>
              <a:t>     Safa’a olimat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4527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404A1A-45B5-68F2-E1D0-88BB9A7D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920" y="1286845"/>
            <a:ext cx="4574070" cy="4284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2F6A8-A9D8-0AA1-ECBA-CDCE2C7C223E}"/>
              </a:ext>
            </a:extLst>
          </p:cNvPr>
          <p:cNvSpPr txBox="1"/>
          <p:nvPr/>
        </p:nvSpPr>
        <p:spPr>
          <a:xfrm>
            <a:off x="498764" y="1399187"/>
            <a:ext cx="559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p.t complains of SOB and doctor notice bells palsy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364BC-EDFD-8A68-BE11-9F37C12D7BB6}"/>
              </a:ext>
            </a:extLst>
          </p:cNvPr>
          <p:cNvSpPr txBox="1"/>
          <p:nvPr/>
        </p:nvSpPr>
        <p:spPr>
          <a:xfrm>
            <a:off x="498764" y="2522830"/>
            <a:ext cx="60932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What is your diagnosis ? (Sarcoidosis)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r>
              <a:rPr lang="en-US" sz="2000" dirty="0"/>
              <a:t>2) what you will order next to this p.t?  (PFT)</a:t>
            </a:r>
          </a:p>
          <a:p>
            <a:endParaRPr lang="en-US" sz="2000" dirty="0"/>
          </a:p>
          <a:p>
            <a:r>
              <a:rPr lang="en-US" sz="2000" dirty="0"/>
              <a:t>3) what will you do to confirm your diagnosis ? (hilar biopsy)</a:t>
            </a:r>
          </a:p>
          <a:p>
            <a:endParaRPr lang="en-US" sz="2000" dirty="0"/>
          </a:p>
          <a:p>
            <a:r>
              <a:rPr lang="en-US" sz="2000" dirty="0"/>
              <a:t>4) give 2 treatments for this patient ? (steroid, Methotrexate)</a:t>
            </a:r>
          </a:p>
        </p:txBody>
      </p:sp>
    </p:spTree>
    <p:extLst>
      <p:ext uri="{BB962C8B-B14F-4D97-AF65-F5344CB8AC3E}">
        <p14:creationId xmlns:p14="http://schemas.microsoft.com/office/powerpoint/2010/main" val="84288851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DC3D0D-6D69-1BA2-8E9A-01DC06D3F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7431" y="1878676"/>
            <a:ext cx="4475720" cy="347472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8B1EB-09AE-795F-3D31-389205822089}"/>
              </a:ext>
            </a:extLst>
          </p:cNvPr>
          <p:cNvSpPr txBox="1"/>
          <p:nvPr/>
        </p:nvSpPr>
        <p:spPr>
          <a:xfrm>
            <a:off x="491836" y="1878676"/>
            <a:ext cx="65364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Patient with non bloody diarrhea and abdominal pain</a:t>
            </a:r>
          </a:p>
          <a:p>
            <a:endParaRPr lang="en-US" sz="2000" dirty="0"/>
          </a:p>
          <a:p>
            <a:r>
              <a:rPr lang="en-US" sz="2000" dirty="0"/>
              <a:t>1) what is your diagnosis ? (</a:t>
            </a:r>
            <a:r>
              <a:rPr lang="en-US" sz="2000" dirty="0" err="1"/>
              <a:t>chrons</a:t>
            </a:r>
            <a:r>
              <a:rPr lang="en-US" sz="2000" dirty="0"/>
              <a:t> with </a:t>
            </a:r>
            <a:r>
              <a:rPr lang="en-US" sz="2000" dirty="0" err="1"/>
              <a:t>entero</a:t>
            </a:r>
            <a:r>
              <a:rPr lang="en-US" sz="2000" dirty="0"/>
              <a:t> </a:t>
            </a:r>
            <a:r>
              <a:rPr lang="en-US" sz="2000" dirty="0" err="1"/>
              <a:t>entric</a:t>
            </a:r>
            <a:r>
              <a:rPr lang="en-US" sz="2000" dirty="0"/>
              <a:t> fistula)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r>
              <a:rPr lang="en-US" sz="2000" dirty="0"/>
              <a:t>2) give 2 investigation you will order to him ? (</a:t>
            </a:r>
            <a:r>
              <a:rPr lang="en-US" sz="2000" dirty="0" err="1"/>
              <a:t>colonscope</a:t>
            </a:r>
            <a:r>
              <a:rPr lang="en-US" sz="2000" dirty="0"/>
              <a:t>, gene detection for anti-</a:t>
            </a:r>
            <a:r>
              <a:rPr lang="en-US" sz="2000" dirty="0" err="1"/>
              <a:t>saccaromyces</a:t>
            </a:r>
            <a:r>
              <a:rPr lang="en-US" sz="2000" dirty="0"/>
              <a:t> cerevisiae)</a:t>
            </a:r>
          </a:p>
          <a:p>
            <a:endParaRPr lang="en-US" sz="2000" dirty="0"/>
          </a:p>
          <a:p>
            <a:r>
              <a:rPr lang="en-US" sz="2000" dirty="0"/>
              <a:t>3) give 3 lines of drug for this p.t</a:t>
            </a:r>
          </a:p>
          <a:p>
            <a:r>
              <a:rPr lang="en-US" sz="2000" dirty="0"/>
              <a:t> (AZA , 6MP , steroid , TNF-inhibitor)</a:t>
            </a:r>
          </a:p>
        </p:txBody>
      </p:sp>
    </p:spTree>
    <p:extLst>
      <p:ext uri="{BB962C8B-B14F-4D97-AF65-F5344CB8AC3E}">
        <p14:creationId xmlns:p14="http://schemas.microsoft.com/office/powerpoint/2010/main" val="274184861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9040E-CE42-E5E6-D9A5-6132A02B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91" y="1766028"/>
            <a:ext cx="5009056" cy="3234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37EB29-2852-525D-812E-AEC38F27A3C0}"/>
              </a:ext>
            </a:extLst>
          </p:cNvPr>
          <p:cNvSpPr txBox="1"/>
          <p:nvPr/>
        </p:nvSpPr>
        <p:spPr>
          <a:xfrm>
            <a:off x="444599" y="713206"/>
            <a:ext cx="88170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Patient with hypotension and hyperpigmentation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53215-AF47-F46F-9C89-810392085EAD}"/>
              </a:ext>
            </a:extLst>
          </p:cNvPr>
          <p:cNvSpPr txBox="1"/>
          <p:nvPr/>
        </p:nvSpPr>
        <p:spPr>
          <a:xfrm>
            <a:off x="297874" y="1766028"/>
            <a:ext cx="66086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/>
              <a:t>what is your diagnosis? </a:t>
            </a:r>
            <a:r>
              <a:rPr lang="ar-JO" sz="2000" dirty="0">
                <a:solidFill>
                  <a:srgbClr val="FF0000"/>
                </a:solidFill>
              </a:rPr>
              <a:t>عليه اختلاف </a:t>
            </a:r>
            <a:endParaRPr lang="en-US" sz="2000" dirty="0"/>
          </a:p>
          <a:p>
            <a:r>
              <a:rPr lang="en-US" sz="2000" dirty="0"/>
              <a:t>(Addison disease)</a:t>
            </a:r>
            <a:r>
              <a:rPr lang="ar-JO" sz="2000" dirty="0"/>
              <a:t> </a:t>
            </a:r>
            <a:r>
              <a:rPr lang="en-US" sz="2000" dirty="0"/>
              <a:t>or (adrenal crises ,, 100% with hypotension)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r>
              <a:rPr lang="en-US" sz="2000" dirty="0"/>
              <a:t>2) give me 3 lab abnormality you will see in this patient ?(hypo Na ,hyper K ,hypoglycemia )</a:t>
            </a:r>
          </a:p>
          <a:p>
            <a:endParaRPr lang="en-US" sz="2000" dirty="0"/>
          </a:p>
          <a:p>
            <a:r>
              <a:rPr lang="en-US" sz="2000" dirty="0"/>
              <a:t>3) what lab investigation you will order to confirm your diagnosis? (ACTH stimulation test)</a:t>
            </a:r>
          </a:p>
          <a:p>
            <a:endParaRPr lang="en-US" sz="2000" dirty="0"/>
          </a:p>
          <a:p>
            <a:r>
              <a:rPr lang="en-US" sz="2000" dirty="0"/>
              <a:t>4) give me 2 treatment for this patient? (Mineralocorticoid / corticosteroids)</a:t>
            </a:r>
          </a:p>
        </p:txBody>
      </p:sp>
    </p:spTree>
    <p:extLst>
      <p:ext uri="{BB962C8B-B14F-4D97-AF65-F5344CB8AC3E}">
        <p14:creationId xmlns:p14="http://schemas.microsoft.com/office/powerpoint/2010/main" val="115489882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79CB0-03A9-9532-5F16-80BEBDDC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850" y="1685171"/>
            <a:ext cx="4389500" cy="3487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B0B0D-2C96-40A9-90A0-DBD76A19F081}"/>
              </a:ext>
            </a:extLst>
          </p:cNvPr>
          <p:cNvSpPr txBox="1"/>
          <p:nvPr/>
        </p:nvSpPr>
        <p:spPr>
          <a:xfrm>
            <a:off x="486295" y="1409111"/>
            <a:ext cx="60932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P.t with these finding presents with low back pain and morning </a:t>
            </a:r>
            <a:r>
              <a:rPr lang="en-US" sz="2000" dirty="0">
                <a:solidFill>
                  <a:srgbClr val="FF0000"/>
                </a:solidFill>
              </a:rPr>
              <a:t>stiffness</a:t>
            </a:r>
            <a:r>
              <a:rPr lang="en-US" dirty="0">
                <a:solidFill>
                  <a:srgbClr val="FF0000"/>
                </a:solidFill>
              </a:rPr>
              <a:t> more than one hour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A188E-218E-6A72-300D-4A638D5F07A2}"/>
              </a:ext>
            </a:extLst>
          </p:cNvPr>
          <p:cNvSpPr txBox="1"/>
          <p:nvPr/>
        </p:nvSpPr>
        <p:spPr>
          <a:xfrm>
            <a:off x="486295" y="2618284"/>
            <a:ext cx="60932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1) what is your diagnosis (ankylosing spondylitis )note some says that is RA 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r>
              <a:rPr lang="en-US" sz="2000" dirty="0"/>
              <a:t>2) give 2 radiological signs you will see in this patient (sacroiliitis ,Bamboo spine)</a:t>
            </a:r>
          </a:p>
          <a:p>
            <a:endParaRPr lang="en-US" sz="2000" dirty="0"/>
          </a:p>
          <a:p>
            <a:r>
              <a:rPr lang="en-US" sz="2000" dirty="0"/>
              <a:t>3) what 2 lab investigation you will order (</a:t>
            </a:r>
            <a:r>
              <a:rPr lang="en-US" sz="2000" dirty="0" err="1"/>
              <a:t>antiCCP</a:t>
            </a:r>
            <a:r>
              <a:rPr lang="en-US" sz="2000" dirty="0"/>
              <a:t>/ RF / gene detection for HLA B27)</a:t>
            </a:r>
          </a:p>
        </p:txBody>
      </p:sp>
    </p:spTree>
    <p:extLst>
      <p:ext uri="{BB962C8B-B14F-4D97-AF65-F5344CB8AC3E}">
        <p14:creationId xmlns:p14="http://schemas.microsoft.com/office/powerpoint/2010/main" val="396388817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FA1020-565E-6F6C-28EB-E01C6883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61" y="155720"/>
            <a:ext cx="9591120" cy="322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C27243-DE4D-3D52-4D5E-899C00D9D042}"/>
              </a:ext>
            </a:extLst>
          </p:cNvPr>
          <p:cNvSpPr txBox="1"/>
          <p:nvPr/>
        </p:nvSpPr>
        <p:spPr>
          <a:xfrm>
            <a:off x="1236788" y="3480264"/>
            <a:ext cx="98879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1)what is your diagnosis ( inferior MI)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r>
              <a:rPr lang="en-US" sz="2400" dirty="0"/>
              <a:t>2) give me 3 finding in this ECG (ST elevation ,St depression,…..)</a:t>
            </a:r>
          </a:p>
          <a:p>
            <a:endParaRPr lang="en-US" sz="2400" dirty="0"/>
          </a:p>
          <a:p>
            <a:r>
              <a:rPr lang="en-US" sz="2400" dirty="0"/>
              <a:t>3) give me 2 lab investigations  ( cardiac enzyme/ Echo)</a:t>
            </a:r>
          </a:p>
          <a:p>
            <a:endParaRPr lang="en-US" sz="2400" dirty="0"/>
          </a:p>
          <a:p>
            <a:r>
              <a:rPr lang="en-US" sz="2400" dirty="0"/>
              <a:t>4) give me 4 line of treatment ( o2, </a:t>
            </a:r>
            <a:r>
              <a:rPr lang="en-US" sz="2400" dirty="0" err="1"/>
              <a:t>antithrmboltic</a:t>
            </a:r>
            <a:r>
              <a:rPr lang="en-US" sz="2400" dirty="0"/>
              <a:t> ,aspirin, PCI</a:t>
            </a:r>
          </a:p>
        </p:txBody>
      </p:sp>
    </p:spTree>
    <p:extLst>
      <p:ext uri="{BB962C8B-B14F-4D97-AF65-F5344CB8AC3E}">
        <p14:creationId xmlns:p14="http://schemas.microsoft.com/office/powerpoint/2010/main" val="366362084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4B189-5F02-E9FC-F924-1A1783E8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11" y="180892"/>
            <a:ext cx="3691739" cy="324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3BD3A-DA47-DFAF-0B5C-29CF9A90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84" y="180892"/>
            <a:ext cx="3781327" cy="3248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62433-2544-659D-C99F-C569CD6D1CF3}"/>
              </a:ext>
            </a:extLst>
          </p:cNvPr>
          <p:cNvSpPr txBox="1"/>
          <p:nvPr/>
        </p:nvSpPr>
        <p:spPr>
          <a:xfrm>
            <a:off x="1483823" y="4617412"/>
            <a:ext cx="9910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/>
              <a:t>What you see in this 2 picture (exophthalmos /acropachy)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r>
              <a:rPr lang="en-US" sz="2400" dirty="0"/>
              <a:t>2) what is your diagnosis ( graves disease )</a:t>
            </a:r>
          </a:p>
          <a:p>
            <a:endParaRPr lang="en-US" sz="2400" dirty="0"/>
          </a:p>
          <a:p>
            <a:r>
              <a:rPr lang="en-US" sz="2400" dirty="0"/>
              <a:t>3) give me 2 lab order for this case (T3/T4. TSH levels)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F80BC-5D01-A1B2-9AB6-B8E7353585A4}"/>
              </a:ext>
            </a:extLst>
          </p:cNvPr>
          <p:cNvSpPr txBox="1"/>
          <p:nvPr/>
        </p:nvSpPr>
        <p:spPr>
          <a:xfrm>
            <a:off x="1483823" y="3700040"/>
            <a:ext cx="8093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0000"/>
                </a:solidFill>
                <a:effectLst/>
                <a:latin typeface="Fira Sans" panose="020F0502020204030204" pitchFamily="34" charset="0"/>
              </a:rPr>
              <a:t>A 43-year-old female patient presented 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Fira Sans" panose="020B0503050000020004" pitchFamily="34" charset="0"/>
              </a:rPr>
              <a:t>with a 1-year history of palpitation, fatigue, and hand tremor and wight loss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65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417638"/>
          </a:xfrm>
        </p:spPr>
        <p:txBody>
          <a:bodyPr>
            <a:normAutofit/>
          </a:bodyPr>
          <a:lstStyle/>
          <a:p>
            <a:pPr algn="l" rtl="0"/>
            <a:r>
              <a:rPr lang="en-US" sz="3600" b="1" dirty="0"/>
              <a:t>Q11 : </a:t>
            </a:r>
            <a:r>
              <a:rPr lang="en-US" sz="3600" dirty="0"/>
              <a:t>20 Year old male , came with fever followed by this picture , what is the best Lab to reveal the diagnosis ? </a:t>
            </a:r>
            <a:endParaRPr lang="ar-SA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83" y="1628800"/>
            <a:ext cx="5570794" cy="4320480"/>
          </a:xfrm>
        </p:spPr>
      </p:pic>
      <p:sp>
        <p:nvSpPr>
          <p:cNvPr id="5" name="TextBox 4"/>
          <p:cNvSpPr txBox="1"/>
          <p:nvPr/>
        </p:nvSpPr>
        <p:spPr>
          <a:xfrm>
            <a:off x="695327" y="1988974"/>
            <a:ext cx="523055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00B050"/>
                </a:solidFill>
              </a:rPr>
              <a:t>HbsAg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Liver Function Test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CT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ALP   </a:t>
            </a:r>
            <a:endParaRPr lang="ar-SA" sz="4000" dirty="0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3BD51-0598-0B84-DDCF-084E4A09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6" y="1794368"/>
            <a:ext cx="4640982" cy="3269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6C9A3-6DD5-23C1-F678-A5857E7217D7}"/>
              </a:ext>
            </a:extLst>
          </p:cNvPr>
          <p:cNvSpPr txBox="1"/>
          <p:nvPr/>
        </p:nvSpPr>
        <p:spPr>
          <a:xfrm>
            <a:off x="400542" y="2324575"/>
            <a:ext cx="67499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1) what is your diagnosis (SLE)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r>
              <a:rPr lang="en-US" sz="2000" dirty="0"/>
              <a:t>2) give 3 associated symptoms (alopecia / Raynaud/malar rash)</a:t>
            </a:r>
          </a:p>
          <a:p>
            <a:endParaRPr lang="en-US" sz="2000" dirty="0"/>
          </a:p>
          <a:p>
            <a:r>
              <a:rPr lang="en-US" sz="2000" dirty="0"/>
              <a:t>3) Give 3 lab investigations for it (ANA ,anti ds </a:t>
            </a:r>
            <a:r>
              <a:rPr lang="en-US" sz="2000" dirty="0" err="1"/>
              <a:t>dna</a:t>
            </a:r>
            <a:r>
              <a:rPr lang="en-US" sz="2000" dirty="0"/>
              <a:t>, anti smith , anti phospholipid ab)</a:t>
            </a:r>
          </a:p>
          <a:p>
            <a:endParaRPr lang="en-US" sz="2000" dirty="0"/>
          </a:p>
          <a:p>
            <a:r>
              <a:rPr lang="en-US" sz="2000" dirty="0"/>
              <a:t>4) Give me 2 line of treatment? (Steroid , biological agents)</a:t>
            </a:r>
          </a:p>
        </p:txBody>
      </p:sp>
    </p:spTree>
    <p:extLst>
      <p:ext uri="{BB962C8B-B14F-4D97-AF65-F5344CB8AC3E}">
        <p14:creationId xmlns:p14="http://schemas.microsoft.com/office/powerpoint/2010/main" val="189710176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A8B96-B382-D96D-C412-FF66496A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566" y="1019391"/>
            <a:ext cx="3786958" cy="3974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6DE70-A8B5-253A-C457-FAE737C065FE}"/>
              </a:ext>
            </a:extLst>
          </p:cNvPr>
          <p:cNvSpPr txBox="1"/>
          <p:nvPr/>
        </p:nvSpPr>
        <p:spPr>
          <a:xfrm>
            <a:off x="824345" y="1584789"/>
            <a:ext cx="65447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Heavy smoker patient presented with SOB </a:t>
            </a:r>
          </a:p>
          <a:p>
            <a:endParaRPr lang="en-US" sz="2000" dirty="0"/>
          </a:p>
          <a:p>
            <a:r>
              <a:rPr lang="en-US" sz="2000" dirty="0"/>
              <a:t>1) what is ABG finding you see (</a:t>
            </a:r>
            <a:r>
              <a:rPr lang="en-US" sz="2000" dirty="0" err="1"/>
              <a:t>paritly</a:t>
            </a:r>
            <a:r>
              <a:rPr lang="en-US" sz="2000" dirty="0"/>
              <a:t> compensated respiratory acidosis)</a:t>
            </a:r>
          </a:p>
          <a:p>
            <a:r>
              <a:rPr lang="en-US" sz="2000" dirty="0"/>
              <a:t>2) give me 3 causes for this condition (COPD, hypoventilation due drugs , PE )</a:t>
            </a:r>
          </a:p>
          <a:p>
            <a:r>
              <a:rPr lang="en-US" sz="2000" dirty="0"/>
              <a:t>3 ) give 3 line of treatment ( steroid / SABA and LABA / </a:t>
            </a:r>
            <a:r>
              <a:rPr lang="en-US" sz="2000" dirty="0" err="1"/>
              <a:t>ibratrobium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1810995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A57FAA-7D83-D305-5D50-F0E06B13D073}"/>
              </a:ext>
            </a:extLst>
          </p:cNvPr>
          <p:cNvSpPr txBox="1"/>
          <p:nvPr/>
        </p:nvSpPr>
        <p:spPr>
          <a:xfrm>
            <a:off x="647971" y="256998"/>
            <a:ext cx="1079588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Pale patient come with fatigue and  SOB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Lab results : low HB / low MCV /low MCHC / high RDW 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NOTE : </a:t>
            </a:r>
            <a:r>
              <a:rPr lang="ar-JO" sz="2400" dirty="0">
                <a:solidFill>
                  <a:srgbClr val="FF0000"/>
                </a:solidFill>
              </a:rPr>
              <a:t>كان بأرقام والنورمال رينج كان محطوط </a:t>
            </a:r>
          </a:p>
          <a:p>
            <a:endParaRPr lang="en-US" sz="2400" dirty="0"/>
          </a:p>
          <a:p>
            <a:r>
              <a:rPr lang="en-US" sz="2400" dirty="0"/>
              <a:t>1)What's mostly the diagnosis? (microcytic hypochromic anemia)</a:t>
            </a:r>
          </a:p>
          <a:p>
            <a:endParaRPr lang="en-US" sz="2400" dirty="0"/>
          </a:p>
          <a:p>
            <a:r>
              <a:rPr lang="en-US" sz="2400" dirty="0"/>
              <a:t>2) give 2 other causes ? </a:t>
            </a:r>
            <a:r>
              <a:rPr lang="ar-JO" sz="2400" dirty="0">
                <a:solidFill>
                  <a:srgbClr val="FF0000"/>
                </a:solidFill>
              </a:rPr>
              <a:t>هذا السؤال صار عليه اختلاف ,,,</a:t>
            </a:r>
          </a:p>
          <a:p>
            <a:r>
              <a:rPr lang="ar-JO" sz="2400" dirty="0">
                <a:solidFill>
                  <a:srgbClr val="FF0000"/>
                </a:solidFill>
              </a:rPr>
              <a:t>  يلي همة  :: </a:t>
            </a:r>
            <a:r>
              <a:rPr lang="en-US" sz="2400" u="sng" dirty="0">
                <a:solidFill>
                  <a:srgbClr val="FF0000"/>
                </a:solidFill>
              </a:rPr>
              <a:t>2 causes for this diagnosis (IDA) </a:t>
            </a:r>
            <a:r>
              <a:rPr lang="ar-JO" sz="2400" dirty="0">
                <a:solidFill>
                  <a:srgbClr val="FF0000"/>
                </a:solidFill>
              </a:rPr>
              <a:t>فيه طلاب </a:t>
            </a:r>
            <a:r>
              <a:rPr lang="ar-JO" sz="2400" dirty="0" err="1">
                <a:solidFill>
                  <a:srgbClr val="FF0000"/>
                </a:solidFill>
              </a:rPr>
              <a:t>حكو</a:t>
            </a:r>
            <a:r>
              <a:rPr lang="ar-JO" sz="2400" dirty="0">
                <a:solidFill>
                  <a:srgbClr val="FF0000"/>
                </a:solidFill>
              </a:rPr>
              <a:t> بده </a:t>
            </a:r>
          </a:p>
          <a:p>
            <a:pPr marL="457200" indent="-457200">
              <a:buAutoNum type="arabicPeriod"/>
            </a:pPr>
            <a:r>
              <a:rPr lang="en-US" sz="2400" dirty="0"/>
              <a:t>Malabsorption             2. poor dietary intake</a:t>
            </a:r>
            <a:endParaRPr lang="ar-JO" sz="2400" dirty="0"/>
          </a:p>
          <a:p>
            <a:r>
              <a:rPr lang="en-US" sz="2400" dirty="0">
                <a:solidFill>
                  <a:srgbClr val="FF0000"/>
                </a:solidFill>
              </a:rPr>
              <a:t>Or       </a:t>
            </a:r>
            <a:r>
              <a:rPr lang="en-US" sz="2400" u="sng" dirty="0">
                <a:solidFill>
                  <a:srgbClr val="FF0000"/>
                </a:solidFill>
              </a:rPr>
              <a:t>2 causes as differential diagnosis </a:t>
            </a:r>
            <a:r>
              <a:rPr lang="ar-JO" sz="2400" dirty="0">
                <a:solidFill>
                  <a:srgbClr val="FF0000"/>
                </a:solidFill>
              </a:rPr>
              <a:t>و همة  </a:t>
            </a:r>
            <a:r>
              <a:rPr lang="en-US" sz="2400" dirty="0">
                <a:solidFill>
                  <a:srgbClr val="FF0000"/>
                </a:solidFill>
              </a:rPr>
              <a:t>   ::</a:t>
            </a:r>
            <a:endParaRPr lang="en-US" sz="2400" dirty="0"/>
          </a:p>
          <a:p>
            <a:r>
              <a:rPr lang="en-US" sz="2400" dirty="0"/>
              <a:t> (TAIL     Thalassemia/ anemia of chronic disease/sideroblastic anemia /IDA)</a:t>
            </a:r>
          </a:p>
          <a:p>
            <a:endParaRPr lang="en-US" sz="2400" dirty="0"/>
          </a:p>
          <a:p>
            <a:r>
              <a:rPr lang="en-US" sz="2400" dirty="0"/>
              <a:t>3) Order 2 test to coniform the diagnosis ? (ferritin level/ TIBC/ serum iron…..)</a:t>
            </a:r>
          </a:p>
        </p:txBody>
      </p:sp>
    </p:spTree>
    <p:extLst>
      <p:ext uri="{BB962C8B-B14F-4D97-AF65-F5344CB8AC3E}">
        <p14:creationId xmlns:p14="http://schemas.microsoft.com/office/powerpoint/2010/main" val="232378156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461413-66D3-CD20-9AEE-84096CB8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76" y="115209"/>
            <a:ext cx="7177078" cy="3313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40D2E-E9C3-978A-3931-63ED821BFCB2}"/>
              </a:ext>
            </a:extLst>
          </p:cNvPr>
          <p:cNvSpPr txBox="1"/>
          <p:nvPr/>
        </p:nvSpPr>
        <p:spPr>
          <a:xfrm>
            <a:off x="1511109" y="3775841"/>
            <a:ext cx="85237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1 ) give me 2 finding (absent p wave / irregular irregularly rhythm)</a:t>
            </a:r>
          </a:p>
          <a:p>
            <a:endParaRPr lang="en-US" sz="2400" dirty="0"/>
          </a:p>
          <a:p>
            <a:r>
              <a:rPr lang="en-US" sz="2400" dirty="0"/>
              <a:t>2) diagnosis? (AFib)</a:t>
            </a:r>
          </a:p>
          <a:p>
            <a:endParaRPr lang="en-US" sz="2400" dirty="0"/>
          </a:p>
          <a:p>
            <a:r>
              <a:rPr lang="en-US" sz="2400" dirty="0"/>
              <a:t>3) give me 3 line of treatment (cardioversion , rate control like CCB and digoxin, rhythm control like </a:t>
            </a:r>
            <a:r>
              <a:rPr lang="en-US" sz="2400" dirty="0" err="1"/>
              <a:t>amidarone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605995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4CC4-4278-05E7-CAF5-96205165A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Patient come with lower abdominal pain and burning sensation during the urination ,RBC and WBC and nitrate were </a:t>
            </a:r>
            <a:r>
              <a:rPr lang="en-US" dirty="0" err="1">
                <a:solidFill>
                  <a:srgbClr val="FF0000"/>
                </a:solidFill>
              </a:rPr>
              <a:t>postive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1) What is your diagnosis? UTI</a:t>
            </a:r>
          </a:p>
          <a:p>
            <a:r>
              <a:rPr lang="en-US" dirty="0"/>
              <a:t>2) if he presents with recurrent symptoms what you will order?(renal biopsy/ Bun </a:t>
            </a:r>
            <a:r>
              <a:rPr lang="en-US" dirty="0" err="1"/>
              <a:t>cr</a:t>
            </a:r>
            <a:r>
              <a:rPr lang="en-US" dirty="0"/>
              <a:t> ratio / urine osmolarity…..)</a:t>
            </a:r>
          </a:p>
          <a:p>
            <a:r>
              <a:rPr lang="en-US" dirty="0"/>
              <a:t>3) give 3 line of treatment (</a:t>
            </a:r>
            <a:r>
              <a:rPr lang="en-US" dirty="0" err="1"/>
              <a:t>antibioty</a:t>
            </a:r>
            <a:r>
              <a:rPr lang="en-US" dirty="0"/>
              <a:t>/iv fluid …)</a:t>
            </a:r>
          </a:p>
        </p:txBody>
      </p:sp>
    </p:spTree>
    <p:extLst>
      <p:ext uri="{BB962C8B-B14F-4D97-AF65-F5344CB8AC3E}">
        <p14:creationId xmlns:p14="http://schemas.microsoft.com/office/powerpoint/2010/main" val="9199922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778F8-F1AE-A8EA-190E-5B5D2779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09" y="1203665"/>
            <a:ext cx="4816257" cy="3680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D00F1-9E0C-D938-DB3A-86EEF61824D7}"/>
              </a:ext>
            </a:extLst>
          </p:cNvPr>
          <p:cNvSpPr txBox="1"/>
          <p:nvPr/>
        </p:nvSpPr>
        <p:spPr>
          <a:xfrm>
            <a:off x="221673" y="476302"/>
            <a:ext cx="674023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what are 3 physical sign you may see ?</a:t>
            </a:r>
          </a:p>
          <a:p>
            <a:r>
              <a:rPr lang="en-US" sz="2400" dirty="0"/>
              <a:t>(palmar erythema/ ascites/ bilateral lower limb edema/ spider nevi /gynecomastia……)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r>
              <a:rPr lang="en-US" sz="2400" dirty="0"/>
              <a:t>2) What investigation you will order?</a:t>
            </a:r>
          </a:p>
          <a:p>
            <a:r>
              <a:rPr lang="en-US" sz="2400" dirty="0"/>
              <a:t> (liver function test/liver enzymes)</a:t>
            </a:r>
          </a:p>
          <a:p>
            <a:endParaRPr lang="en-US" sz="2400" dirty="0"/>
          </a:p>
          <a:p>
            <a:r>
              <a:rPr lang="en-US" sz="2400" dirty="0"/>
              <a:t>3) if his brother have HBV infection from 2 months, what will you order to your P.t (not his brother) ?</a:t>
            </a:r>
          </a:p>
          <a:p>
            <a:r>
              <a:rPr lang="en-US" sz="2400" dirty="0"/>
              <a:t> (HBs Ag)</a:t>
            </a:r>
          </a:p>
          <a:p>
            <a:endParaRPr lang="en-US" sz="2400" dirty="0"/>
          </a:p>
          <a:p>
            <a:r>
              <a:rPr lang="en-US" sz="2400" dirty="0"/>
              <a:t>4) If patient come with massive hematemesis (esophageal varices) , give 2 line management to keep vitals ?</a:t>
            </a:r>
          </a:p>
          <a:p>
            <a:r>
              <a:rPr lang="ar-JO" sz="2400" dirty="0"/>
              <a:t> </a:t>
            </a:r>
            <a:r>
              <a:rPr lang="en-US" sz="2400" dirty="0"/>
              <a:t>hypotension </a:t>
            </a:r>
            <a:r>
              <a:rPr lang="ar-JO" sz="2400" dirty="0"/>
              <a:t>لأنه</a:t>
            </a:r>
            <a:r>
              <a:rPr lang="en-US" sz="2400" dirty="0"/>
              <a:t> </a:t>
            </a:r>
            <a:r>
              <a:rPr lang="en-US" sz="2400" u="sng" dirty="0"/>
              <a:t>IV fluids</a:t>
            </a:r>
            <a:r>
              <a:rPr lang="ar-JO" sz="2400" dirty="0"/>
              <a:t>اهم خطوة الدكتور بده </a:t>
            </a:r>
          </a:p>
          <a:p>
            <a:r>
              <a:rPr lang="en-US" sz="2400" u="sng" dirty="0"/>
              <a:t>Sclerotherapy</a:t>
            </a:r>
            <a:r>
              <a:rPr lang="en-US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7594228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72FB-A381-84D9-7C17-338FC650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كلهم نفس الصور اللي اجو بالامتحان بالضبط عدا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D84B1-2D84-3553-4C3D-59D700E96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SLE</a:t>
            </a:r>
            <a:r>
              <a:rPr lang="ar-JO" dirty="0"/>
              <a:t> صوره مريضه من عندهم بالمشفى </a:t>
            </a:r>
            <a:endParaRPr lang="en-US" dirty="0"/>
          </a:p>
          <a:p>
            <a:r>
              <a:rPr lang="en-US" dirty="0"/>
              <a:t>Anemia </a:t>
            </a:r>
            <a:r>
              <a:rPr lang="ar-JO" dirty="0"/>
              <a:t>كان حاطت جدول بس كتبته كتابه</a:t>
            </a:r>
          </a:p>
          <a:p>
            <a:r>
              <a:rPr lang="en-US" dirty="0"/>
              <a:t>ABG </a:t>
            </a:r>
            <a:r>
              <a:rPr lang="ar-JO" dirty="0"/>
              <a:t>نفس نمط الجدول اللي حاطه</a:t>
            </a:r>
          </a:p>
          <a:p>
            <a:r>
              <a:rPr lang="en-US" dirty="0"/>
              <a:t>UTI </a:t>
            </a:r>
            <a:r>
              <a:rPr lang="ar-JO" dirty="0"/>
              <a:t>كان حاطت اللي كاتبه بجدول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1325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8858FA-2855-19F9-073E-2E9ECAAC7E1B}"/>
              </a:ext>
            </a:extLst>
          </p:cNvPr>
          <p:cNvSpPr txBox="1">
            <a:spLocks/>
          </p:cNvSpPr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Wateen 1</a:t>
            </a:r>
            <a:r>
              <a:rPr lang="en-US" sz="61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semester</a:t>
            </a:r>
            <a:b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(2023-2024)</a:t>
            </a:r>
            <a:b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06F92-C600-0601-5CEE-C9CE91000565}"/>
              </a:ext>
            </a:extLst>
          </p:cNvPr>
          <p:cNvSpPr txBox="1"/>
          <p:nvPr/>
        </p:nvSpPr>
        <p:spPr>
          <a:xfrm>
            <a:off x="2181657" y="5889196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Done by 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yousef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Albojoq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Safa’a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olimat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8755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3815-A753-0BE0-8064-BB0D565E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مواضيع الهستوري اللي اجت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2201-C396-C68C-9CD5-413DBB669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Vomiting ----HAV</a:t>
            </a:r>
          </a:p>
          <a:p>
            <a:r>
              <a:rPr lang="en-US" dirty="0"/>
              <a:t>Vomiting ---- PUD</a:t>
            </a:r>
          </a:p>
          <a:p>
            <a:r>
              <a:rPr lang="en-US" dirty="0"/>
              <a:t>Hematemesis --- PUD</a:t>
            </a:r>
          </a:p>
          <a:p>
            <a:r>
              <a:rPr lang="en-US" dirty="0"/>
              <a:t>SOB ---- HF</a:t>
            </a:r>
          </a:p>
          <a:p>
            <a:r>
              <a:rPr lang="en-US" dirty="0"/>
              <a:t>SOB ---- PE</a:t>
            </a:r>
          </a:p>
          <a:p>
            <a:r>
              <a:rPr lang="en-US" dirty="0"/>
              <a:t>SOB ---- COPD</a:t>
            </a:r>
          </a:p>
          <a:p>
            <a:r>
              <a:rPr lang="en-US" dirty="0"/>
              <a:t>CHEST PAIN ---- MI</a:t>
            </a:r>
          </a:p>
        </p:txBody>
      </p:sp>
    </p:spTree>
    <p:extLst>
      <p:ext uri="{BB962C8B-B14F-4D97-AF65-F5344CB8AC3E}">
        <p14:creationId xmlns:p14="http://schemas.microsoft.com/office/powerpoint/2010/main" val="9774478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4D97-A8A2-A138-E04A-00224F194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الفيزيكال اكزام ما خرجو عن المألوف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3AC5F-F3D3-8101-7FB2-ABB447623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Posterior chest</a:t>
            </a:r>
          </a:p>
          <a:p>
            <a:r>
              <a:rPr lang="en-US" dirty="0"/>
              <a:t>Anterior chest</a:t>
            </a:r>
          </a:p>
          <a:p>
            <a:r>
              <a:rPr lang="en-US" dirty="0"/>
              <a:t>Abdomen</a:t>
            </a:r>
          </a:p>
          <a:p>
            <a:r>
              <a:rPr lang="en-US" dirty="0"/>
              <a:t>pericardium</a:t>
            </a:r>
          </a:p>
        </p:txBody>
      </p:sp>
    </p:spTree>
    <p:extLst>
      <p:ext uri="{BB962C8B-B14F-4D97-AF65-F5344CB8AC3E}">
        <p14:creationId xmlns:p14="http://schemas.microsoft.com/office/powerpoint/2010/main" val="1324183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484784"/>
          </a:xfrm>
        </p:spPr>
        <p:txBody>
          <a:bodyPr>
            <a:noAutofit/>
          </a:bodyPr>
          <a:lstStyle/>
          <a:p>
            <a:r>
              <a:rPr lang="en-US" sz="3600" b="1" dirty="0"/>
              <a:t>Q12 : patient came with this picture , and the urine dipstick reveal the presence of bilirubin , what’s the cause ?</a:t>
            </a:r>
            <a:endParaRPr lang="ar-SA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59" y="1628800"/>
            <a:ext cx="5315616" cy="4248472"/>
          </a:xfrm>
        </p:spPr>
      </p:pic>
      <p:sp>
        <p:nvSpPr>
          <p:cNvPr id="5" name="TextBox 4"/>
          <p:cNvSpPr txBox="1"/>
          <p:nvPr/>
        </p:nvSpPr>
        <p:spPr>
          <a:xfrm>
            <a:off x="822315" y="1772949"/>
            <a:ext cx="510356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Autoimmune hemolysis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Sickle cell anemia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B050"/>
                </a:solidFill>
              </a:rPr>
              <a:t>Cholestasis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Thalassemia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Gilbert syndrome </a:t>
            </a:r>
            <a:endParaRPr lang="ar-SA" sz="3200" dirty="0"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11425" y="1844824"/>
            <a:ext cx="10064959" cy="1664990"/>
          </a:xfrm>
        </p:spPr>
        <p:txBody>
          <a:bodyPr>
            <a:normAutofit/>
          </a:bodyPr>
          <a:lstStyle/>
          <a:p>
            <a:pPr marL="141275" indent="0" algn="ctr">
              <a:buNone/>
            </a:pPr>
            <a:r>
              <a:rPr lang="ar-JO" sz="4000" b="1" dirty="0">
                <a:latin typeface="Aldhabi" pitchFamily="2" charset="-78"/>
                <a:cs typeface="Aldhabi" pitchFamily="2" charset="-78"/>
              </a:rPr>
              <a:t>«وكُلُّ مَرءٍ </a:t>
            </a:r>
            <a:r>
              <a:rPr lang="ar-JO" sz="4000" b="1" dirty="0" err="1">
                <a:latin typeface="Aldhabi" pitchFamily="2" charset="-78"/>
                <a:cs typeface="Aldhabi" pitchFamily="2" charset="-78"/>
              </a:rPr>
              <a:t>سيَشقَىٰ</a:t>
            </a:r>
            <a:r>
              <a:rPr lang="ar-JO" sz="4000" b="1" dirty="0">
                <a:latin typeface="Aldhabi" pitchFamily="2" charset="-78"/>
                <a:cs typeface="Aldhabi" pitchFamily="2" charset="-78"/>
              </a:rPr>
              <a:t> دُونَما هَدَفٍ‏ وكُلُّ عَيشٍ </a:t>
            </a:r>
            <a:r>
              <a:rPr lang="ar-JO" sz="4000" b="1" dirty="0" err="1">
                <a:latin typeface="Aldhabi" pitchFamily="2" charset="-78"/>
                <a:cs typeface="Aldhabi" pitchFamily="2" charset="-78"/>
              </a:rPr>
              <a:t>سَيَبلَىٰ</a:t>
            </a:r>
            <a:r>
              <a:rPr lang="ar-JO" sz="4000" b="1" dirty="0">
                <a:latin typeface="Aldhabi" pitchFamily="2" charset="-78"/>
                <a:cs typeface="Aldhabi" pitchFamily="2" charset="-78"/>
              </a:rPr>
              <a:t> دُونَمَا أمَلٍ‏ وكُلُّ سَعيٍ سَيَجزِي اللهُ فَاعِلُه‏ وكُلُّ حُلمٍ </a:t>
            </a:r>
            <a:endParaRPr lang="en-US" sz="4000" b="1" dirty="0">
              <a:latin typeface="Aldhabi" pitchFamily="2" charset="-78"/>
              <a:cs typeface="Aldhabi" pitchFamily="2" charset="-78"/>
            </a:endParaRPr>
          </a:p>
          <a:p>
            <a:pPr marL="141275" indent="0" algn="ctr">
              <a:buNone/>
            </a:pPr>
            <a:r>
              <a:rPr lang="ar-JO" sz="4000" b="1" dirty="0">
                <a:latin typeface="Aldhabi" pitchFamily="2" charset="-78"/>
                <a:cs typeface="Aldhabi" pitchFamily="2" charset="-78"/>
              </a:rPr>
              <a:t>سَرَابٌ دُونَمَا عَمَلٍ!»</a:t>
            </a:r>
            <a:endParaRPr lang="en-US" sz="4000" b="1" dirty="0">
              <a:latin typeface="Aldhabi" pitchFamily="2" charset="-78"/>
              <a:cs typeface="Aldhabi" pitchFamily="2" charset="-78"/>
            </a:endParaRPr>
          </a:p>
          <a:p>
            <a:pPr marL="141275" indent="0" algn="ctr">
              <a:buNone/>
            </a:pPr>
            <a:endParaRPr lang="en-US" sz="4000" b="1" dirty="0">
              <a:latin typeface="Aldhabi" pitchFamily="2" charset="-78"/>
              <a:cs typeface="Aldhabi" pitchFamily="2" charset="-78"/>
            </a:endParaRPr>
          </a:p>
          <a:p>
            <a:pPr marL="141275" indent="0" algn="ctr">
              <a:buNone/>
            </a:pPr>
            <a:endParaRPr lang="ar-JO" sz="4000" b="1" dirty="0">
              <a:latin typeface="Aldhabi" pitchFamily="2" charset="-78"/>
              <a:cs typeface="Aldhabi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559496" y="4512677"/>
            <a:ext cx="91450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و آخر دعواهُم أن الحمدُ لله رب العالمين</a:t>
            </a:r>
            <a:endParaRPr lang="ar-JO" sz="2800" b="1" dirty="0"/>
          </a:p>
        </p:txBody>
      </p:sp>
    </p:spTree>
    <p:extLst>
      <p:ext uri="{BB962C8B-B14F-4D97-AF65-F5344CB8AC3E}">
        <p14:creationId xmlns:p14="http://schemas.microsoft.com/office/powerpoint/2010/main" val="3314688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556792"/>
          </a:xfrm>
        </p:spPr>
        <p:txBody>
          <a:bodyPr>
            <a:noAutofit/>
          </a:bodyPr>
          <a:lstStyle/>
          <a:p>
            <a:r>
              <a:rPr lang="en-US" sz="3600" b="1" dirty="0"/>
              <a:t>Q14 : hepatic patient suffer from massive  hematemesis , the picture below by endoscopy , what’s the most relevant cause ? </a:t>
            </a:r>
            <a:endParaRPr lang="ar-SA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5392" y="1844958"/>
            <a:ext cx="574091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Gastric ulcer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Mallory </a:t>
            </a:r>
            <a:r>
              <a:rPr lang="en-US" sz="4000" dirty="0" err="1"/>
              <a:t>weiss</a:t>
            </a:r>
            <a:r>
              <a:rPr lang="en-US" sz="4000" dirty="0"/>
              <a:t> tear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00B050"/>
                </a:solidFill>
              </a:rPr>
              <a:t>Esophageal </a:t>
            </a:r>
            <a:r>
              <a:rPr lang="en-US" sz="4000" b="1" dirty="0" err="1">
                <a:solidFill>
                  <a:srgbClr val="00B050"/>
                </a:solidFill>
              </a:rPr>
              <a:t>varices</a:t>
            </a:r>
            <a:endParaRPr lang="en-US" sz="4000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dirty="0"/>
              <a:t>Gastritis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59" y="1738042"/>
            <a:ext cx="5315616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52" y="0"/>
            <a:ext cx="9721215" cy="1143000"/>
          </a:xfrm>
        </p:spPr>
        <p:txBody>
          <a:bodyPr>
            <a:normAutofit/>
          </a:bodyPr>
          <a:lstStyle/>
          <a:p>
            <a:r>
              <a:rPr lang="en-US" b="1" dirty="0"/>
              <a:t>Q15 : SOB , interpretation for x-ray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83" y="980861"/>
            <a:ext cx="5570794" cy="4812347"/>
          </a:xfrm>
        </p:spPr>
      </p:pic>
      <p:sp>
        <p:nvSpPr>
          <p:cNvPr id="5" name="TextBox 4"/>
          <p:cNvSpPr txBox="1"/>
          <p:nvPr/>
        </p:nvSpPr>
        <p:spPr>
          <a:xfrm>
            <a:off x="875350" y="2590800"/>
            <a:ext cx="48052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Left lower lobe pneumonia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Left side pleural effusion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Left lower lobe collapse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Right side pneumothorax </a:t>
            </a:r>
            <a:endParaRPr lang="ar-SA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Medicine mini </a:t>
            </a:r>
            <a:r>
              <a:rPr lang="en-US" dirty="0" err="1"/>
              <a:t>osce</a:t>
            </a:r>
            <a:r>
              <a:rPr lang="en-US" dirty="0"/>
              <a:t> exam 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year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Done by:</a:t>
            </a:r>
          </a:p>
          <a:p>
            <a:r>
              <a:rPr lang="en-US" dirty="0"/>
              <a:t> Ibrahim </a:t>
            </a:r>
            <a:r>
              <a:rPr lang="en-US" dirty="0" err="1"/>
              <a:t>Ghayyadah</a:t>
            </a:r>
            <a:r>
              <a:rPr lang="en-US" dirty="0"/>
              <a:t> &amp; </a:t>
            </a:r>
            <a:r>
              <a:rPr lang="en-US" dirty="0" err="1"/>
              <a:t>Tareq</a:t>
            </a:r>
            <a:r>
              <a:rPr lang="en-US" dirty="0"/>
              <a:t> Abu-</a:t>
            </a:r>
            <a:r>
              <a:rPr lang="en-US" dirty="0" err="1"/>
              <a:t>Libdeh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75" y="0"/>
            <a:ext cx="9721215" cy="6206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Q16 : interpretation for x-ray ? </a:t>
            </a:r>
            <a:endParaRPr lang="ar-S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83" y="548680"/>
            <a:ext cx="4773292" cy="31683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87" y="3735175"/>
            <a:ext cx="4793099" cy="3143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417" y="2362200"/>
            <a:ext cx="557079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Right middle lobe pneumonia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Right upper lobe pneumonia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Right upper lobe collapse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Right middle lobe collapse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ar-SA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375" y="476806"/>
            <a:ext cx="10319268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Q17 : ABG question 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0000"/>
                </a:solidFill>
              </a:rPr>
              <a:t>the date given with two different units for each parameter </a:t>
            </a:r>
            <a:r>
              <a:rPr lang="en-US" sz="3600" dirty="0"/>
              <a:t>, </a:t>
            </a:r>
            <a:r>
              <a:rPr lang="en-US" sz="3600" b="1" dirty="0"/>
              <a:t>Note that </a:t>
            </a:r>
            <a:r>
              <a:rPr lang="en-US" sz="3600" dirty="0"/>
              <a:t>we use the Unit mmHg for (PCO2 &amp; PO2) and </a:t>
            </a:r>
            <a:r>
              <a:rPr lang="en-US" sz="3600" dirty="0" err="1"/>
              <a:t>meq</a:t>
            </a:r>
            <a:r>
              <a:rPr lang="en-US" sz="3600" dirty="0"/>
              <a:t>/L for ( HCO3-) in the interpretation we used to !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The answer was :</a:t>
            </a:r>
            <a:br>
              <a:rPr lang="en-US" sz="3600" dirty="0"/>
            </a:br>
            <a:r>
              <a:rPr lang="en-US" sz="3600" dirty="0"/>
              <a:t> ( </a:t>
            </a:r>
            <a:r>
              <a:rPr lang="en-US" sz="3600" b="1" dirty="0" err="1">
                <a:solidFill>
                  <a:srgbClr val="00B050"/>
                </a:solidFill>
              </a:rPr>
              <a:t>partialy</a:t>
            </a:r>
            <a:r>
              <a:rPr lang="en-US" sz="3600" b="1" dirty="0">
                <a:solidFill>
                  <a:srgbClr val="00B050"/>
                </a:solidFill>
              </a:rPr>
              <a:t> compensated respiratory acidosis </a:t>
            </a:r>
            <a:r>
              <a:rPr lang="en-US" sz="3600" dirty="0"/>
              <a:t>) </a:t>
            </a:r>
          </a:p>
          <a:p>
            <a:pPr marL="0" indent="0">
              <a:buNone/>
            </a:pPr>
            <a:r>
              <a:rPr lang="en-US" sz="3600" dirty="0"/>
              <a:t>So : PH     and PCo2        HCO3- </a:t>
            </a:r>
            <a:endParaRPr lang="ar-SA" sz="3600" dirty="0"/>
          </a:p>
        </p:txBody>
      </p:sp>
      <p:sp>
        <p:nvSpPr>
          <p:cNvPr id="5" name="Down Arrow 4"/>
          <p:cNvSpPr/>
          <p:nvPr/>
        </p:nvSpPr>
        <p:spPr>
          <a:xfrm>
            <a:off x="2655235" y="5282952"/>
            <a:ext cx="34023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Up Arrow 5"/>
          <p:cNvSpPr/>
          <p:nvPr/>
        </p:nvSpPr>
        <p:spPr>
          <a:xfrm>
            <a:off x="5444356" y="5282952"/>
            <a:ext cx="340238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Up Arrow 6"/>
          <p:cNvSpPr/>
          <p:nvPr/>
        </p:nvSpPr>
        <p:spPr>
          <a:xfrm>
            <a:off x="7826021" y="5282952"/>
            <a:ext cx="340238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16632"/>
            <a:ext cx="10801350" cy="1584176"/>
          </a:xfrm>
        </p:spPr>
        <p:txBody>
          <a:bodyPr>
            <a:noAutofit/>
          </a:bodyPr>
          <a:lstStyle/>
          <a:p>
            <a:r>
              <a:rPr lang="en-US" sz="2800" b="1" dirty="0"/>
              <a:t>Q18 : what’s the diagnosis ?!</a:t>
            </a:r>
            <a:br>
              <a:rPr lang="en-US" sz="2400" b="1" dirty="0"/>
            </a:br>
            <a:endParaRPr lang="ar-SA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5325" y="2204864"/>
            <a:ext cx="403972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Scleroderma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Rheumatoid arthritis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SLE </a:t>
            </a:r>
            <a:endParaRPr lang="en-US" sz="2400" b="1" dirty="0">
              <a:solidFill>
                <a:srgbClr val="00B050"/>
              </a:solidFill>
              <a:sym typeface="Wingdings 2" panose="0502010201050707070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ar-SA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49" y="1124750"/>
            <a:ext cx="6967137" cy="547260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ANSWER : </a:t>
            </a:r>
            <a:r>
              <a:rPr lang="en-US" sz="3600" b="1" dirty="0">
                <a:solidFill>
                  <a:srgbClr val="00B050"/>
                </a:solidFill>
              </a:rPr>
              <a:t>SLE</a:t>
            </a:r>
            <a:r>
              <a:rPr lang="en-US" sz="3600" b="1" dirty="0"/>
              <a:t> </a:t>
            </a:r>
            <a:r>
              <a:rPr lang="en-US" sz="3600" b="1" dirty="0">
                <a:sym typeface="Wingdings 2" panose="05020102010507070707"/>
              </a:rPr>
              <a:t></a:t>
            </a:r>
            <a:endParaRPr lang="en-US" sz="3600" b="1" dirty="0"/>
          </a:p>
          <a:p>
            <a:pPr algn="l" rtl="0"/>
            <a:r>
              <a:rPr lang="en-US" b="1" dirty="0"/>
              <a:t>NOTE : </a:t>
            </a:r>
            <a:r>
              <a:rPr lang="en-US" dirty="0"/>
              <a:t>( </a:t>
            </a:r>
            <a:r>
              <a:rPr lang="en-US" dirty="0">
                <a:solidFill>
                  <a:srgbClr val="FF0000"/>
                </a:solidFill>
              </a:rPr>
              <a:t>the idea in the diagnosis is the </a:t>
            </a:r>
            <a:r>
              <a:rPr lang="en-US" u="sng" dirty="0">
                <a:solidFill>
                  <a:srgbClr val="FF0000"/>
                </a:solidFill>
              </a:rPr>
              <a:t>reversibility</a:t>
            </a:r>
            <a:r>
              <a:rPr lang="en-US" dirty="0">
                <a:solidFill>
                  <a:srgbClr val="FF0000"/>
                </a:solidFill>
              </a:rPr>
              <a:t> of deformity even when typical RA deformities present  , Note that this picture is much clear than the exam picture which was unclear for us  !! 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Here there is a reversible swan neck deformities of the right hand . </a:t>
            </a:r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95" y="0"/>
            <a:ext cx="10831481" cy="1143000"/>
          </a:xfrm>
        </p:spPr>
        <p:txBody>
          <a:bodyPr>
            <a:normAutofit/>
          </a:bodyPr>
          <a:lstStyle/>
          <a:p>
            <a:r>
              <a:rPr lang="en-US" b="1" dirty="0"/>
              <a:t>Q19 : </a:t>
            </a:r>
            <a:r>
              <a:rPr lang="en-US" dirty="0"/>
              <a:t>the patient </a:t>
            </a:r>
            <a:r>
              <a:rPr lang="en-US" b="1" dirty="0">
                <a:solidFill>
                  <a:srgbClr val="FF0000"/>
                </a:solidFill>
              </a:rPr>
              <a:t>mostly</a:t>
            </a:r>
            <a:r>
              <a:rPr lang="en-US" dirty="0"/>
              <a:t> presented with ..? </a:t>
            </a:r>
            <a:endParaRPr lang="ar-S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20" y="1052736"/>
            <a:ext cx="5230556" cy="4464496"/>
          </a:xfrm>
        </p:spPr>
      </p:pic>
      <p:sp>
        <p:nvSpPr>
          <p:cNvPr id="5" name="TextBox 4"/>
          <p:cNvSpPr txBox="1"/>
          <p:nvPr/>
        </p:nvSpPr>
        <p:spPr>
          <a:xfrm>
            <a:off x="695325" y="1844824"/>
            <a:ext cx="54857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Pseudo gout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Pseudo rheumatoid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B050"/>
                </a:solidFill>
              </a:rPr>
              <a:t>Asymptomatic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Pseudo osteoarthritis </a:t>
            </a:r>
            <a:endParaRPr lang="ar-SA" sz="3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403648"/>
          </a:xfrm>
        </p:spPr>
        <p:txBody>
          <a:bodyPr>
            <a:noAutofit/>
          </a:bodyPr>
          <a:lstStyle/>
          <a:p>
            <a:r>
              <a:rPr lang="en-US" sz="3200" b="1" dirty="0"/>
              <a:t>Q20 : all of these </a:t>
            </a:r>
            <a:r>
              <a:rPr lang="en-US" sz="3200" b="1" dirty="0">
                <a:solidFill>
                  <a:srgbClr val="00B050"/>
                </a:solidFill>
              </a:rPr>
              <a:t>organisms</a:t>
            </a:r>
            <a:r>
              <a:rPr lang="en-US" sz="3200" b="1" dirty="0"/>
              <a:t> can cause the picture , Except ?? </a:t>
            </a:r>
            <a:br>
              <a:rPr lang="en-US" sz="3200" b="1" dirty="0"/>
            </a:br>
            <a:endParaRPr lang="ar-SA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5" y="1628800"/>
            <a:ext cx="5400675" cy="4320480"/>
          </a:xfrm>
        </p:spPr>
      </p:pic>
      <p:sp>
        <p:nvSpPr>
          <p:cNvPr id="5" name="TextBox 4"/>
          <p:cNvSpPr txBox="1"/>
          <p:nvPr/>
        </p:nvSpPr>
        <p:spPr>
          <a:xfrm>
            <a:off x="822314" y="1988840"/>
            <a:ext cx="4933448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Staph aurous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B050"/>
                </a:solidFill>
              </a:rPr>
              <a:t>Mycoplasma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TB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/>
              <a:t>Anaerobic bacteria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/>
              <a:t>klebsiella</a:t>
            </a:r>
            <a:endParaRPr lang="ar-SA" sz="3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612" y="404664"/>
            <a:ext cx="9721215" cy="1440160"/>
          </a:xfrm>
        </p:spPr>
        <p:txBody>
          <a:bodyPr/>
          <a:lstStyle/>
          <a:p>
            <a:pPr algn="l" rtl="0"/>
            <a:r>
              <a:rPr lang="en-US" dirty="0"/>
              <a:t>ANSWER : </a:t>
            </a:r>
            <a:r>
              <a:rPr lang="en-US" b="1" dirty="0">
                <a:solidFill>
                  <a:srgbClr val="00B050"/>
                </a:solidFill>
              </a:rPr>
              <a:t>Mycoplasma </a:t>
            </a:r>
            <a:r>
              <a:rPr lang="en-US" b="1" dirty="0">
                <a:sym typeface="Wingdings 2" panose="05020102010507070707"/>
              </a:rPr>
              <a:t></a:t>
            </a:r>
          </a:p>
          <a:p>
            <a:pPr algn="l" rtl="0"/>
            <a:r>
              <a:rPr lang="en-US" b="1" dirty="0">
                <a:sym typeface="Wingdings 2" panose="05020102010507070707"/>
              </a:rPr>
              <a:t>NOTE : </a:t>
            </a:r>
            <a:r>
              <a:rPr lang="en-US" dirty="0">
                <a:sym typeface="Wingdings 2" panose="05020102010507070707"/>
              </a:rPr>
              <a:t>(  they are </a:t>
            </a:r>
            <a:r>
              <a:rPr lang="en-US" dirty="0" err="1">
                <a:solidFill>
                  <a:srgbClr val="FF0000"/>
                </a:solidFill>
                <a:sym typeface="Wingdings 2" panose="05020102010507070707"/>
              </a:rPr>
              <a:t>cavitatory</a:t>
            </a:r>
            <a:r>
              <a:rPr lang="en-US" dirty="0">
                <a:solidFill>
                  <a:srgbClr val="FF0000"/>
                </a:solidFill>
                <a:sym typeface="Wingdings 2" panose="05020102010507070707"/>
              </a:rPr>
              <a:t> lung infections ! </a:t>
            </a:r>
            <a:r>
              <a:rPr lang="en-US" dirty="0">
                <a:sym typeface="Wingdings 2" panose="05020102010507070707"/>
              </a:rPr>
              <a:t>) </a:t>
            </a:r>
          </a:p>
          <a:p>
            <a:pPr algn="l" rtl="0"/>
            <a:endParaRPr lang="ar-S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94" y="2132990"/>
            <a:ext cx="9721215" cy="43894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427" y="1981200"/>
            <a:ext cx="945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Mini-OSCE / 4</a:t>
            </a:r>
            <a:r>
              <a:rPr lang="en-US" sz="60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 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60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semester – 7/6/2020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359" y="228601"/>
            <a:ext cx="1035129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1- A 30 year old male patient , prolonged PT , presented with abdominal discomfort and shortness Of breath . On ultrasound was  found to have extensive ascites . The likely cause of this Presentation is ? </a:t>
            </a:r>
          </a:p>
          <a:p>
            <a:endParaRPr lang="en-US" sz="1600" dirty="0"/>
          </a:p>
          <a:p>
            <a:endParaRPr lang="en-US" sz="1600" dirty="0"/>
          </a:p>
          <a:p>
            <a:pPr marL="342900" indent="-342900">
              <a:buAutoNum type="alphaLcPeriod"/>
            </a:pPr>
            <a:r>
              <a:rPr lang="en-US" sz="1600" b="1" dirty="0">
                <a:solidFill>
                  <a:srgbClr val="FF0000"/>
                </a:solidFill>
              </a:rPr>
              <a:t>Liver cirrhosis</a:t>
            </a:r>
          </a:p>
          <a:p>
            <a:pPr marL="342900" indent="-342900">
              <a:buAutoNum type="alphaLcPeriod"/>
            </a:pPr>
            <a:endParaRPr lang="en-US" sz="1600" dirty="0"/>
          </a:p>
          <a:p>
            <a:pPr marL="342900" indent="-342900">
              <a:buAutoNum type="alphaLcPeriod"/>
            </a:pPr>
            <a:r>
              <a:rPr lang="en-US" sz="1600" dirty="0"/>
              <a:t>Heart failure</a:t>
            </a:r>
          </a:p>
          <a:p>
            <a:pPr marL="342900" indent="-342900">
              <a:buAutoNum type="alphaLcPeriod"/>
            </a:pPr>
            <a:endParaRPr lang="en-US" sz="1600" dirty="0"/>
          </a:p>
          <a:p>
            <a:pPr marL="342900" indent="-342900">
              <a:buAutoNum type="alphaLcPeriod"/>
            </a:pPr>
            <a:r>
              <a:rPr lang="en-US" sz="1600" dirty="0"/>
              <a:t>Renal failure </a:t>
            </a:r>
          </a:p>
          <a:p>
            <a:pPr marL="342900" indent="-342900">
              <a:buAutoNum type="alphaLcPeriod"/>
            </a:pPr>
            <a:endParaRPr lang="en-US" sz="1600" dirty="0"/>
          </a:p>
          <a:p>
            <a:pPr marL="342900" indent="-342900">
              <a:buAutoNum type="alphaLcPeriod"/>
            </a:pPr>
            <a:r>
              <a:rPr lang="en-US" sz="1600" dirty="0"/>
              <a:t>Pulmonary hypertension </a:t>
            </a:r>
          </a:p>
          <a:p>
            <a:pPr marL="342900" indent="-342900">
              <a:buAutoNum type="alphaLcPeriod"/>
            </a:pPr>
            <a:endParaRPr lang="en-US" sz="1600" dirty="0"/>
          </a:p>
          <a:p>
            <a:pPr marL="342900" indent="-342900">
              <a:buAutoNum type="alphaLcPeriod"/>
            </a:pPr>
            <a:r>
              <a:rPr lang="en-US" sz="1600" dirty="0"/>
              <a:t>Acute peritonitis</a:t>
            </a:r>
            <a:endParaRPr lang="en-US" sz="2000" dirty="0"/>
          </a:p>
        </p:txBody>
      </p:sp>
      <p:pic>
        <p:nvPicPr>
          <p:cNvPr id="1026" name="Picture 2" descr="C:\Users\Yousef\Desktop\20200609_044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86" y="1447800"/>
            <a:ext cx="5198150" cy="45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394" y="762000"/>
            <a:ext cx="7451079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2-This shown abnormality can be seen in all these disorders except ?</a:t>
            </a:r>
          </a:p>
          <a:p>
            <a:endParaRPr lang="en-US" sz="2400" dirty="0"/>
          </a:p>
          <a:p>
            <a:pPr marL="342900" indent="-342900">
              <a:buAutoNum type="alphaLcPeriod"/>
            </a:pPr>
            <a:r>
              <a:rPr lang="en-US" dirty="0"/>
              <a:t>Congestive heart failure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Chronic kidney disease 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Diabetic nephropathy 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Dilated cardiomyopathy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b="1" dirty="0">
                <a:solidFill>
                  <a:srgbClr val="FF0000"/>
                </a:solidFill>
              </a:rPr>
              <a:t>Hyperthyroidism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</p:txBody>
      </p:sp>
      <p:pic>
        <p:nvPicPr>
          <p:cNvPr id="2050" name="Picture 2" descr="C:\Users\Yousef\Desktop\20200609_0439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00" y="1607802"/>
            <a:ext cx="5186898" cy="46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552" y="341326"/>
            <a:ext cx="9897543" cy="18681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Q1 - This 60 year old male has a long history of alcoholism. All of the following are important factors in assessing his mortality rate except?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277" y="3382036"/>
            <a:ext cx="6959415" cy="2707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a. Very high ALT and AST (&amp;gt;1000) </a:t>
            </a:r>
          </a:p>
          <a:p>
            <a:pPr marL="0" indent="0">
              <a:buNone/>
            </a:pPr>
            <a:r>
              <a:rPr lang="en-US" dirty="0"/>
              <a:t>b. Albumin level </a:t>
            </a:r>
          </a:p>
          <a:p>
            <a:pPr marL="0" indent="0">
              <a:buNone/>
            </a:pPr>
            <a:r>
              <a:rPr lang="en-US" dirty="0"/>
              <a:t>c. Presence of encephalopathy </a:t>
            </a:r>
          </a:p>
          <a:p>
            <a:pPr marL="0" indent="0">
              <a:buNone/>
            </a:pPr>
            <a:r>
              <a:rPr lang="en-US" dirty="0"/>
              <a:t>d. Prolonged PT </a:t>
            </a:r>
          </a:p>
          <a:p>
            <a:pPr marL="0" indent="0">
              <a:buNone/>
            </a:pPr>
            <a:r>
              <a:rPr lang="en-US" dirty="0"/>
              <a:t>e. Bilirubin level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46" y="3192463"/>
            <a:ext cx="2711589" cy="35013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5347" y="152401"/>
            <a:ext cx="8289962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3-The best treatment choice in this diabetic 79 year old male presented with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 shortness of breath and chest discomfort is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Crushed aspirin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IV stat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 Thrombolysis with metallase as soon as possible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Cardiac catheterization the next morning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 MONA : morphine , oxygen , nitrate , aspirin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400" dirty="0"/>
          </a:p>
        </p:txBody>
      </p:sp>
      <p:pic>
        <p:nvPicPr>
          <p:cNvPr id="3074" name="Picture 2" descr="C:\Users\Yousef\Desktop\20200609_0441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8" y="4171950"/>
            <a:ext cx="8371046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457200"/>
            <a:ext cx="620285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4-The pathology seen in this chest x ray is described as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Pneumothorax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Hemothorax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Lung collapse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Tension pneumothorax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Massive pleural effusion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4098" name="Picture 2" descr="C:\Users\Yousef\Desktop\20200609_044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76" y="1066800"/>
            <a:ext cx="5648206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338" y="152401"/>
            <a:ext cx="8178073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5- A 19 year old male patient , previously healthy presented with mild gum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bleeding and skin rash o his trunk and extremities for the past 2 days 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 No history of drug abuse . Otherwise , he is doing fine without complaints.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The most likely diagnosis is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Thrombotic thrombocytopenic purpura (TTP)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Immune thrombocytopenic purpura (ITP)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Disseminated intravascular coagulopathy (DIC)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Henoch schonlein purpura(HSP)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Polyarteritis nodosa (PAN)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122" name="Picture 2" descr="C:\Users\Yousef\Desktop\20200609_0440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80" y="3590927"/>
            <a:ext cx="4502539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152401"/>
            <a:ext cx="9011762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6-A54 years old female patient complaining of difficulty in ascending stairs and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Combing hair since 6 months and rash around the eyes . The most likely diagnosis ?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Sjogren ‘s syndrome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Systemic lupus erythromatosis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 Polymyositis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Dermatomyostis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Polyarteritis nodosa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6146" name="Picture 2" descr="C:\Users\Yousef\Desktop\20200609_0440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74" y="2286002"/>
            <a:ext cx="6207757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336" y="170558"/>
            <a:ext cx="105313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7-A 34 year old male is admitted through the emergency department because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Of melena . Upon upper GI endoscopy , this finding is seen in the first part of the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duodenum . What is the best treatment to be applied at this moment ? 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IV PPI,s infusion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Blood transfusion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Endoscopic injection with epinephrine                                                                            followed by metallic clip application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Endoscopic band ligation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Endoscopic sclerotherapy with tetracycline  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7170" name="Picture 2" descr="C:\Users\Yousef\Desktop\20200609_044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11" y="1219202"/>
            <a:ext cx="5271690" cy="32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360" y="416779"/>
            <a:ext cx="863409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8-This 17 year old male has chronic microcytic hypochromic anemia with target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Cells . Your diagnosis is ?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Thalassemia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Hereditary spherocytosis 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Sickle cell anemia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Ontogenesis  imperfect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Acromegaly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8194" name="Picture 2" descr="C:\Users\Yousef\Desktop\20200609_04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2" y="1066800"/>
            <a:ext cx="4523065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543" y="416779"/>
            <a:ext cx="849097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9-This 40 year old man has right limb pain of 3 days duration . The best test to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Confirm your suspected diagnosis is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CT angiography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Doppler ultrasound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Lower limb x-ray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CBC , ESR , CRP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Bone scan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9218" name="Picture 2" descr="C:\Users\Yousef\Desktop\20200609_0439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09" y="1309688"/>
            <a:ext cx="5920378" cy="53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5360" y="304801"/>
            <a:ext cx="463697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10-The lesion depicted in this photo is a ? 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Erythema nodosum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Erythema multiform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Livido reticularis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Pyoderma gangrenosum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Measles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0242" name="Picture 2" descr="C:\Users\Yousef\Desktop\20200609_0439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66" y="1295400"/>
            <a:ext cx="5923699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336" y="304802"/>
            <a:ext cx="875400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11-This 60 year old male has a long history of alcoholism . Other signs suspected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To be seen in this patient include all the followings except ? 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Palmer erythema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Ascites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Gynecomastia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Hirsutism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Dupuytren’s contracture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11266" name="Picture 2" descr="C:\Users\Yousef\Desktop\20200609_0438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10" y="1243586"/>
            <a:ext cx="6030754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336" y="304801"/>
            <a:ext cx="788780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12-This 35 year old librarian came to the outpatient clinic complaining of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Fever and cough since 5 days . Your diagnosis is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Lung abscess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Lung tumor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Old tuberculosis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Lobar pneumonia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ARDS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12290" name="Picture 2" descr="C:\Users\Yousef\Desktop\20200609_043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98" y="1219200"/>
            <a:ext cx="5839480" cy="54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918" y="365127"/>
            <a:ext cx="9316164" cy="284230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Q2 - A 19 year old female patient is presented to the emergency department with abdominal pain of 1 day duration. Her mother reports 3 days of dysuria and suprapubic pain treated at home by amoxicillin without </a:t>
            </a:r>
            <a:r>
              <a:rPr lang="en-US" sz="3200" b="1" dirty="0" err="1">
                <a:solidFill>
                  <a:srgbClr val="00B050"/>
                </a:solidFill>
              </a:rPr>
              <a:t>improvement.Her</a:t>
            </a:r>
            <a:r>
              <a:rPr lang="en-US" sz="3200" b="1" dirty="0">
                <a:solidFill>
                  <a:srgbClr val="00B050"/>
                </a:solidFill>
              </a:rPr>
              <a:t> abdominal pain is associated with nausea, vomiting and generalized </a:t>
            </a:r>
            <a:r>
              <a:rPr lang="en-US" sz="3200" b="1" dirty="0" err="1">
                <a:solidFill>
                  <a:srgbClr val="00B050"/>
                </a:solidFill>
              </a:rPr>
              <a:t>weakness.One</a:t>
            </a:r>
            <a:r>
              <a:rPr lang="en-US" sz="3200" b="1" dirty="0">
                <a:solidFill>
                  <a:srgbClr val="00B050"/>
                </a:solidFill>
              </a:rPr>
              <a:t> of the following is not a crucial step of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18" y="3429000"/>
            <a:ext cx="9316164" cy="274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I.V insulin </a:t>
            </a:r>
          </a:p>
          <a:p>
            <a:pPr marL="0" indent="0">
              <a:buNone/>
            </a:pPr>
            <a:r>
              <a:rPr lang="en-US" dirty="0"/>
              <a:t>b. I.V fluids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c. I.V antibiotics </a:t>
            </a:r>
          </a:p>
          <a:p>
            <a:pPr marL="0" indent="0">
              <a:buNone/>
            </a:pPr>
            <a:r>
              <a:rPr lang="en-US" dirty="0"/>
              <a:t>d. Potassium replacement </a:t>
            </a:r>
          </a:p>
          <a:p>
            <a:pPr marL="0" indent="0">
              <a:buNone/>
            </a:pPr>
            <a:r>
              <a:rPr lang="en-US" dirty="0"/>
              <a:t>e. Sodium replacement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36" y="3364706"/>
            <a:ext cx="4860608" cy="28765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5349" y="345014"/>
            <a:ext cx="8837163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13-This patient had multiple attacks of joint pain , redness and swelling this year 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 The medication used to prevent further attacks is ?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Allopurinol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NSAID’s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Infliximab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Immunosuppressive drugs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Simple analgesia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13314" name="Picture 2" descr="C:\Users\Yousef\Desktop\20200609_043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99" y="1295400"/>
            <a:ext cx="5881408" cy="32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359" y="304801"/>
            <a:ext cx="869250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14-A19 year old female patient is presented to the emergency department with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 abdominal pain of 1 day duration along with nausea , vomiting and generalized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Weakness . Her mother reports 3 days of dysuria and suprapubic pain treated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At home by amoxicillin without improvement . The underlying cause of her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 presentation is most likely ? </a:t>
            </a:r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Extensive hyperosmolarity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Constipation 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Starvation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Urinary tract infection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dirty="0"/>
              <a:t>Missed insulin dose 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14338" name="Picture 2" descr="C:\Users\Yousef\Desktop\20200609_0437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00" y="2209800"/>
            <a:ext cx="6132016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746" y="161628"/>
            <a:ext cx="742254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15-Your ECG  diagnosis of this 55 year old female with chest pain is 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AutoNum type="alphaLcPeriod"/>
            </a:pPr>
            <a:r>
              <a:rPr lang="en-US" sz="2000" b="1" dirty="0">
                <a:solidFill>
                  <a:srgbClr val="FF0000"/>
                </a:solidFill>
              </a:rPr>
              <a:t>Inferior MI      </a:t>
            </a:r>
          </a:p>
          <a:p>
            <a:pPr marL="457200" indent="-457200">
              <a:buAutoNum type="alphaLcPeriod"/>
            </a:pPr>
            <a:r>
              <a:rPr lang="en-US" sz="2000" dirty="0"/>
              <a:t>Unstable angina </a:t>
            </a:r>
          </a:p>
          <a:p>
            <a:pPr marL="457200" indent="-457200">
              <a:buAutoNum type="alphaLcPeriod" startAt="3"/>
            </a:pPr>
            <a:r>
              <a:rPr lang="en-US" sz="2000" dirty="0"/>
              <a:t>Atrial fibrillation</a:t>
            </a:r>
          </a:p>
          <a:p>
            <a:pPr marL="457200" indent="-457200">
              <a:buAutoNum type="alphaLcPeriod" startAt="3"/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degree heart block</a:t>
            </a:r>
          </a:p>
          <a:p>
            <a:r>
              <a:rPr lang="en-US" sz="2000" dirty="0"/>
              <a:t>e.    Anterolateral MI</a:t>
            </a:r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  <a:p>
            <a:pPr marL="457200" indent="-457200">
              <a:buAutoNum type="alphaLcPeriod"/>
            </a:pPr>
            <a:endParaRPr lang="en-US" sz="2000" dirty="0"/>
          </a:p>
        </p:txBody>
      </p:sp>
      <p:pic>
        <p:nvPicPr>
          <p:cNvPr id="15362" name="Picture 2" descr="C:\Users\Yousef\Desktop\20200609_0442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0" y="829014"/>
            <a:ext cx="939492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Internal medicine mini-OSCE</a:t>
            </a:r>
            <a:br>
              <a:rPr lang="en-US" dirty="0"/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sixth</a:t>
            </a:r>
            <a:r>
              <a:rPr lang="en-US" dirty="0"/>
              <a:t> year 2019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Pictures are very close to those in the exam , these questions are the best I could remember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1</a:t>
            </a:r>
          </a:p>
        </p:txBody>
      </p:sp>
      <p:pic>
        <p:nvPicPr>
          <p:cNvPr id="4" name="Content Placeholder 3" descr="thal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56047" y="1524000"/>
            <a:ext cx="4140518" cy="4977384"/>
          </a:xfrm>
        </p:spPr>
      </p:pic>
      <p:sp>
        <p:nvSpPr>
          <p:cNvPr id="5" name="Rectangle 4"/>
          <p:cNvSpPr/>
          <p:nvPr/>
        </p:nvSpPr>
        <p:spPr>
          <a:xfrm>
            <a:off x="965359" y="1600200"/>
            <a:ext cx="5310664" cy="434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Beta </a:t>
            </a:r>
            <a:r>
              <a:rPr lang="en-US" sz="3200" dirty="0" err="1">
                <a:solidFill>
                  <a:srgbClr val="FF0000"/>
                </a:solidFill>
              </a:rPr>
              <a:t>thalassemia</a:t>
            </a:r>
            <a:r>
              <a:rPr lang="en-US" sz="3200" dirty="0">
                <a:solidFill>
                  <a:srgbClr val="FF0000"/>
                </a:solidFill>
              </a:rPr>
              <a:t> major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How would you confirm the diagnosis ?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Hb</a:t>
            </a:r>
            <a:r>
              <a:rPr lang="en-US" sz="3200" dirty="0">
                <a:solidFill>
                  <a:srgbClr val="FF0000"/>
                </a:solidFill>
              </a:rPr>
              <a:t> electrophoresis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2 </a:t>
            </a:r>
          </a:p>
        </p:txBody>
      </p:sp>
      <p:pic>
        <p:nvPicPr>
          <p:cNvPr id="5" name="Content Placeholder 4" descr="cbc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66038" y="2057400"/>
            <a:ext cx="5130641" cy="3944144"/>
          </a:xfrm>
        </p:spPr>
      </p:pic>
      <p:sp>
        <p:nvSpPr>
          <p:cNvPr id="4" name="Rectangle 3"/>
          <p:cNvSpPr/>
          <p:nvPr/>
        </p:nvSpPr>
        <p:spPr>
          <a:xfrm>
            <a:off x="965359" y="1600200"/>
            <a:ext cx="5310664" cy="434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CBC showing </a:t>
            </a:r>
            <a:r>
              <a:rPr lang="en-US" sz="2800" dirty="0" err="1">
                <a:solidFill>
                  <a:schemeClr val="tx1"/>
                </a:solidFill>
              </a:rPr>
              <a:t>pancytopenia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is your diagnosis ?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Pancytopenia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How to confirm it 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Bone marrow aspiration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3 , 4 , 5</a:t>
            </a:r>
          </a:p>
        </p:txBody>
      </p:sp>
      <p:sp>
        <p:nvSpPr>
          <p:cNvPr id="4" name="Rectangle 3"/>
          <p:cNvSpPr/>
          <p:nvPr/>
        </p:nvSpPr>
        <p:spPr>
          <a:xfrm>
            <a:off x="965426" y="1219200"/>
            <a:ext cx="5940743" cy="5486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Blood test result showing very high blood sugar and elevated </a:t>
            </a:r>
            <a:r>
              <a:rPr lang="en-US" sz="2000" dirty="0" err="1">
                <a:solidFill>
                  <a:schemeClr val="tx1"/>
                </a:solidFill>
              </a:rPr>
              <a:t>Creatinine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are abnormal findings in this test 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Very high blood glucose and </a:t>
            </a:r>
            <a:r>
              <a:rPr lang="en-US" sz="2000" dirty="0" err="1">
                <a:solidFill>
                  <a:srgbClr val="FF0000"/>
                </a:solidFill>
              </a:rPr>
              <a:t>creatinine</a:t>
            </a:r>
            <a:r>
              <a:rPr lang="en-US" sz="2000" dirty="0">
                <a:solidFill>
                  <a:srgbClr val="FF0000"/>
                </a:solidFill>
              </a:rPr>
              <a:t>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Diabetic nephropathy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After 10 years the patient comes with this </a:t>
            </a:r>
            <a:r>
              <a:rPr lang="en-US" sz="2000" dirty="0" err="1">
                <a:solidFill>
                  <a:schemeClr val="tx1"/>
                </a:solidFill>
              </a:rPr>
              <a:t>pic</a:t>
            </a:r>
            <a:r>
              <a:rPr lang="en-US" sz="2000" dirty="0">
                <a:solidFill>
                  <a:schemeClr val="tx1"/>
                </a:solidFill>
              </a:rPr>
              <a:t> (1) , what is the diagnosis 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After 15 years the patient comes with this </a:t>
            </a:r>
            <a:r>
              <a:rPr lang="en-US" sz="2000" dirty="0" err="1">
                <a:solidFill>
                  <a:schemeClr val="tx1"/>
                </a:solidFill>
              </a:rPr>
              <a:t>pic</a:t>
            </a:r>
            <a:r>
              <a:rPr lang="en-US" sz="2000" dirty="0">
                <a:solidFill>
                  <a:schemeClr val="tx1"/>
                </a:solidFill>
              </a:rPr>
              <a:t> (2) , what is the diagnosis ? And what is the treatment 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 guess </a:t>
            </a:r>
            <a:r>
              <a:rPr lang="en-US" sz="2000" dirty="0" err="1">
                <a:solidFill>
                  <a:srgbClr val="FF0000"/>
                </a:solidFill>
              </a:rPr>
              <a:t>nephrotic</a:t>
            </a:r>
            <a:r>
              <a:rPr lang="en-US" sz="2000" dirty="0">
                <a:solidFill>
                  <a:srgbClr val="FF0000"/>
                </a:solidFill>
              </a:rPr>
              <a:t>  , control DM by hypoglycemic agent and insulin , fluid restriction , diuretics , steroid and albumin </a:t>
            </a:r>
          </a:p>
        </p:txBody>
      </p:sp>
      <p:pic>
        <p:nvPicPr>
          <p:cNvPr id="5" name="Picture 4" descr="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126" y="1143000"/>
            <a:ext cx="4230529" cy="3058668"/>
          </a:xfrm>
          <a:prstGeom prst="rect">
            <a:avLst/>
          </a:prstGeom>
        </p:spPr>
      </p:pic>
      <p:pic>
        <p:nvPicPr>
          <p:cNvPr id="6" name="Picture 5" descr="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128" y="4495800"/>
            <a:ext cx="4276491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06330" y="7620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pic</a:t>
            </a:r>
            <a:r>
              <a:rPr lang="en-US" dirty="0"/>
              <a:t> (1)</a:t>
            </a:r>
          </a:p>
        </p:txBody>
      </p:sp>
      <p:sp>
        <p:nvSpPr>
          <p:cNvPr id="8" name="Rectangle 7"/>
          <p:cNvSpPr/>
          <p:nvPr/>
        </p:nvSpPr>
        <p:spPr>
          <a:xfrm>
            <a:off x="8706394" y="41910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pic</a:t>
            </a:r>
            <a:r>
              <a:rPr lang="en-US" dirty="0"/>
              <a:t> (2)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6</a:t>
            </a:r>
          </a:p>
        </p:txBody>
      </p:sp>
      <p:pic>
        <p:nvPicPr>
          <p:cNvPr id="5" name="Content Placeholder 4" descr="Pyoderma-gangrenosum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56050" y="1524000"/>
            <a:ext cx="4680585" cy="3581400"/>
          </a:xfrm>
        </p:spPr>
      </p:pic>
      <p:sp>
        <p:nvSpPr>
          <p:cNvPr id="4" name="Rectangle 3"/>
          <p:cNvSpPr/>
          <p:nvPr/>
        </p:nvSpPr>
        <p:spPr>
          <a:xfrm>
            <a:off x="965359" y="1600200"/>
            <a:ext cx="5310664" cy="434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This Patient came with history of 4 week duration bloody diarrhea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What do you see ?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pyoderma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gangrenosum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Ulcerative colitis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0"/>
            <a:ext cx="9721215" cy="1143000"/>
          </a:xfrm>
        </p:spPr>
        <p:txBody>
          <a:bodyPr/>
          <a:lstStyle/>
          <a:p>
            <a:r>
              <a:rPr lang="en-US" dirty="0"/>
              <a:t>Q 7</a:t>
            </a:r>
          </a:p>
        </p:txBody>
      </p:sp>
      <p:pic>
        <p:nvPicPr>
          <p:cNvPr id="5" name="Content Placeholder 4" descr="co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56051" y="1600207"/>
            <a:ext cx="4719775" cy="4525963"/>
          </a:xfrm>
        </p:spPr>
      </p:pic>
      <p:sp>
        <p:nvSpPr>
          <p:cNvPr id="4" name="Rectangle 3"/>
          <p:cNvSpPr/>
          <p:nvPr/>
        </p:nvSpPr>
        <p:spPr>
          <a:xfrm>
            <a:off x="807157" y="685800"/>
            <a:ext cx="5310664" cy="6172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Pic of white right lung (maybe lung collapse)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are the findings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Mediastinsal</a:t>
            </a:r>
            <a:r>
              <a:rPr lang="en-US" sz="2800" dirty="0">
                <a:solidFill>
                  <a:srgbClr val="FF0000"/>
                </a:solidFill>
              </a:rPr>
              <a:t> &amp; tracheal deviation with homogenous opacity in right lung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Mention 4 differential diagnosis 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Lung collapse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Tumor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Mucus plug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pneumonia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8</a:t>
            </a:r>
          </a:p>
        </p:txBody>
      </p:sp>
      <p:pic>
        <p:nvPicPr>
          <p:cNvPr id="5" name="Content Placeholder 4" descr="ld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87168" y="1447801"/>
            <a:ext cx="5109508" cy="3886200"/>
          </a:xfrm>
        </p:spPr>
      </p:pic>
      <p:sp>
        <p:nvSpPr>
          <p:cNvPr id="4" name="Rectangle 3"/>
          <p:cNvSpPr/>
          <p:nvPr/>
        </p:nvSpPr>
        <p:spPr>
          <a:xfrm>
            <a:off x="965359" y="1600200"/>
            <a:ext cx="5310664" cy="434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are the findings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Bilateral </a:t>
            </a:r>
            <a:r>
              <a:rPr lang="en-US" sz="2800" dirty="0" err="1">
                <a:solidFill>
                  <a:srgbClr val="FF0000"/>
                </a:solidFill>
              </a:rPr>
              <a:t>reticulonodular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opacification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Mention 4 </a:t>
            </a:r>
            <a:r>
              <a:rPr lang="en-US" sz="2800" dirty="0" err="1">
                <a:solidFill>
                  <a:schemeClr val="tx1"/>
                </a:solidFill>
              </a:rPr>
              <a:t>ddx</a:t>
            </a:r>
            <a:r>
              <a:rPr lang="en-US" sz="2800" dirty="0">
                <a:solidFill>
                  <a:schemeClr val="tx1"/>
                </a:solidFill>
              </a:rPr>
              <a:t> 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Interstitial lung disease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Sarcoidosis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Idiopathic pulmonary fibrosis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100" y="736980"/>
            <a:ext cx="9316164" cy="20455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Q3 - A 42 year old female with finger pain upon cold exposure, If this patient's blood pressure is 150/90, what drug would you choose?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710" y="3462128"/>
            <a:ext cx="4123311" cy="2829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a. Beta blockers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b. ACE inhibitors </a:t>
            </a:r>
          </a:p>
          <a:p>
            <a:pPr marL="0" indent="0">
              <a:buNone/>
            </a:pPr>
            <a:r>
              <a:rPr lang="en-US" dirty="0"/>
              <a:t>c. Thiazides </a:t>
            </a:r>
          </a:p>
          <a:p>
            <a:pPr marL="0" indent="0">
              <a:buNone/>
            </a:pPr>
            <a:r>
              <a:rPr lang="en-US" dirty="0"/>
              <a:t>d. Vasodilators </a:t>
            </a:r>
          </a:p>
          <a:p>
            <a:pPr marL="0" indent="0">
              <a:buNone/>
            </a:pPr>
            <a:r>
              <a:rPr lang="en-US" dirty="0"/>
              <a:t>e. Calcium channel blockers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12" y="3783123"/>
            <a:ext cx="5831041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0"/>
            <a:ext cx="9721215" cy="1143000"/>
          </a:xfrm>
        </p:spPr>
        <p:txBody>
          <a:bodyPr/>
          <a:lstStyle/>
          <a:p>
            <a:r>
              <a:rPr lang="en-US" dirty="0"/>
              <a:t>	Q 9 , 10 , 11</a:t>
            </a:r>
          </a:p>
        </p:txBody>
      </p:sp>
      <p:pic>
        <p:nvPicPr>
          <p:cNvPr id="5" name="Content Placeholder 4" descr="p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000" r="7500"/>
          <a:stretch>
            <a:fillRect/>
          </a:stretch>
        </p:blipFill>
        <p:spPr>
          <a:xfrm>
            <a:off x="6816095" y="1676400"/>
            <a:ext cx="4680585" cy="3886200"/>
          </a:xfrm>
        </p:spPr>
      </p:pic>
      <p:sp>
        <p:nvSpPr>
          <p:cNvPr id="4" name="Rectangle 3"/>
          <p:cNvSpPr/>
          <p:nvPr/>
        </p:nvSpPr>
        <p:spPr>
          <a:xfrm>
            <a:off x="965361" y="914400"/>
            <a:ext cx="5670709" cy="5791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 male come to you complaining of recurrent </a:t>
            </a:r>
            <a:r>
              <a:rPr lang="en-US" dirty="0" err="1">
                <a:solidFill>
                  <a:schemeClr val="tx1"/>
                </a:solidFill>
              </a:rPr>
              <a:t>epigastric</a:t>
            </a:r>
            <a:r>
              <a:rPr lang="en-US" dirty="0">
                <a:solidFill>
                  <a:schemeClr val="tx1"/>
                </a:solidFill>
              </a:rPr>
              <a:t> pain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dirty="0">
                <a:solidFill>
                  <a:srgbClr val="FF0000"/>
                </a:solidFill>
              </a:rPr>
              <a:t>Gastritis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treatment would you give him ?</a:t>
            </a:r>
          </a:p>
          <a:p>
            <a:r>
              <a:rPr lang="en-US" dirty="0">
                <a:solidFill>
                  <a:srgbClr val="FF0000"/>
                </a:solidFill>
              </a:rPr>
              <a:t>PPI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If he didn’t improve on the previous medication 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might be the diagnosis ?</a:t>
            </a:r>
          </a:p>
          <a:p>
            <a:r>
              <a:rPr lang="en-US" dirty="0">
                <a:solidFill>
                  <a:srgbClr val="FF0000"/>
                </a:solidFill>
              </a:rPr>
              <a:t>Peptic ulcer (</a:t>
            </a:r>
            <a:r>
              <a:rPr lang="en-US" dirty="0" err="1">
                <a:solidFill>
                  <a:srgbClr val="FF0000"/>
                </a:solidFill>
              </a:rPr>
              <a:t>H.pylori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And what is the treatment ?</a:t>
            </a:r>
          </a:p>
          <a:p>
            <a:r>
              <a:rPr lang="en-US" dirty="0">
                <a:solidFill>
                  <a:srgbClr val="FF0000"/>
                </a:solidFill>
              </a:rPr>
              <a:t>Triple therapy (PPI + 2 </a:t>
            </a:r>
            <a:r>
              <a:rPr lang="en-US" dirty="0" err="1">
                <a:solidFill>
                  <a:srgbClr val="FF0000"/>
                </a:solidFill>
              </a:rPr>
              <a:t>Ab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ar-JO" dirty="0">
                <a:solidFill>
                  <a:srgbClr val="FF0000"/>
                </a:solidFill>
              </a:rPr>
              <a:t>اكتبوهم من محاضرة د رامي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same patient came after a while and on endoscopy you find this </a:t>
            </a:r>
            <a:r>
              <a:rPr lang="en-US" dirty="0" err="1">
                <a:solidFill>
                  <a:schemeClr val="tx1"/>
                </a:solidFill>
              </a:rPr>
              <a:t>pic</a:t>
            </a:r>
            <a:r>
              <a:rPr lang="en-US" dirty="0">
                <a:solidFill>
                  <a:schemeClr val="tx1"/>
                </a:solidFill>
              </a:rPr>
              <a:t> in duodenum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do you see ? </a:t>
            </a:r>
          </a:p>
          <a:p>
            <a:r>
              <a:rPr lang="en-US" dirty="0">
                <a:solidFill>
                  <a:srgbClr val="FF0000"/>
                </a:solidFill>
              </a:rPr>
              <a:t>Bleeding duodenal ulcer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Mention 4 </a:t>
            </a:r>
            <a:r>
              <a:rPr lang="en-US" dirty="0" err="1">
                <a:solidFill>
                  <a:schemeClr val="tx1"/>
                </a:solidFill>
              </a:rPr>
              <a:t>laproscopic</a:t>
            </a:r>
            <a:r>
              <a:rPr lang="en-US" dirty="0">
                <a:solidFill>
                  <a:schemeClr val="tx1"/>
                </a:solidFill>
              </a:rPr>
              <a:t> methods of treatment ?</a:t>
            </a:r>
          </a:p>
          <a:p>
            <a:r>
              <a:rPr lang="en-US" dirty="0">
                <a:solidFill>
                  <a:srgbClr val="FF0000"/>
                </a:solidFill>
              </a:rPr>
              <a:t>Epinephrine injection , clipping , thermal coagulation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94" y="0"/>
            <a:ext cx="9721215" cy="1143000"/>
          </a:xfrm>
        </p:spPr>
        <p:txBody>
          <a:bodyPr/>
          <a:lstStyle/>
          <a:p>
            <a:r>
              <a:rPr lang="en-US" dirty="0"/>
              <a:t>Q 12 ,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325" y="5181600"/>
            <a:ext cx="10801350" cy="1676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Patient came to ER complaining of sudden chest pain , ECG was done (</a:t>
            </a:r>
            <a:r>
              <a:rPr lang="en-US" dirty="0" err="1">
                <a:solidFill>
                  <a:schemeClr val="tx1"/>
                </a:solidFill>
              </a:rPr>
              <a:t>pic</a:t>
            </a:r>
            <a:r>
              <a:rPr lang="en-US" dirty="0">
                <a:solidFill>
                  <a:schemeClr val="tx1"/>
                </a:solidFill>
              </a:rPr>
              <a:t> 1) , what are the abnormalities in this ECG , and what is the diagnosis ?</a:t>
            </a:r>
          </a:p>
          <a:p>
            <a:r>
              <a:rPr lang="en-US" dirty="0">
                <a:solidFill>
                  <a:srgbClr val="FF0000"/>
                </a:solidFill>
              </a:rPr>
              <a:t>Acute inferior wall ST elevation MI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After 2 days another ECG was done (</a:t>
            </a:r>
            <a:r>
              <a:rPr lang="en-US" dirty="0" err="1">
                <a:solidFill>
                  <a:schemeClr val="tx1"/>
                </a:solidFill>
              </a:rPr>
              <a:t>pic</a:t>
            </a:r>
            <a:r>
              <a:rPr lang="en-US" dirty="0">
                <a:solidFill>
                  <a:schemeClr val="tx1"/>
                </a:solidFill>
              </a:rPr>
              <a:t> 2) , what are the abnormalities , what is the diagnosis ?</a:t>
            </a:r>
          </a:p>
          <a:p>
            <a:r>
              <a:rPr lang="en-US" dirty="0" err="1">
                <a:solidFill>
                  <a:srgbClr val="FF0000"/>
                </a:solidFill>
              </a:rPr>
              <a:t>Atrial</a:t>
            </a:r>
            <a:r>
              <a:rPr lang="en-US" dirty="0">
                <a:solidFill>
                  <a:srgbClr val="FF0000"/>
                </a:solidFill>
              </a:rPr>
              <a:t> fibrillation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484" y="914400"/>
            <a:ext cx="828103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482" y="2895600"/>
            <a:ext cx="852856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65426" y="1676400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pic</a:t>
            </a:r>
            <a:r>
              <a:rPr lang="en-US" dirty="0"/>
              <a:t> 1)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5377" y="3733800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pic</a:t>
            </a:r>
            <a:r>
              <a:rPr lang="en-US" dirty="0"/>
              <a:t> 2)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14</a:t>
            </a:r>
          </a:p>
        </p:txBody>
      </p:sp>
      <p:pic>
        <p:nvPicPr>
          <p:cNvPr id="5" name="Content Placeholder 4" descr="ad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95738" y="1752600"/>
            <a:ext cx="4802100" cy="3048000"/>
          </a:xfrm>
        </p:spPr>
      </p:pic>
      <p:sp>
        <p:nvSpPr>
          <p:cNvPr id="4" name="Rectangle 3"/>
          <p:cNvSpPr/>
          <p:nvPr/>
        </p:nvSpPr>
        <p:spPr>
          <a:xfrm>
            <a:off x="965359" y="1600200"/>
            <a:ext cx="5310664" cy="434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Addisons</a:t>
            </a:r>
            <a:r>
              <a:rPr lang="en-US" sz="2800" dirty="0">
                <a:solidFill>
                  <a:srgbClr val="FF0000"/>
                </a:solidFill>
              </a:rPr>
              <a:t> disease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Mention 1 test to confirm diagnosis 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ACTH stimulation test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15</a:t>
            </a:r>
          </a:p>
        </p:txBody>
      </p:sp>
      <p:pic>
        <p:nvPicPr>
          <p:cNvPr id="5" name="Content Placeholder 4" descr="myxedema_in_hypothyroidism_he_hig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46056" y="1676403"/>
            <a:ext cx="4701514" cy="4525963"/>
          </a:xfrm>
        </p:spPr>
      </p:pic>
      <p:sp>
        <p:nvSpPr>
          <p:cNvPr id="4" name="Rectangle 3"/>
          <p:cNvSpPr/>
          <p:nvPr/>
        </p:nvSpPr>
        <p:spPr>
          <a:xfrm>
            <a:off x="965359" y="1371600"/>
            <a:ext cx="5310664" cy="5257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This patient came to you complaining of condition that her neighbors also have (I don’t know the relation) 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What is the diagnosis ?</a:t>
            </a:r>
          </a:p>
          <a:p>
            <a:r>
              <a:rPr lang="en-US" sz="2200" dirty="0">
                <a:solidFill>
                  <a:srgbClr val="FF0000"/>
                </a:solidFill>
              </a:rPr>
              <a:t>Hypothyroidism </a:t>
            </a:r>
          </a:p>
          <a:p>
            <a:endParaRPr lang="en-US" sz="22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What tests would you do to confirm diagnosis ?</a:t>
            </a:r>
          </a:p>
          <a:p>
            <a:r>
              <a:rPr lang="en-US" sz="2200" dirty="0">
                <a:solidFill>
                  <a:srgbClr val="FF0000"/>
                </a:solidFill>
              </a:rPr>
              <a:t>TSH , T4</a:t>
            </a:r>
          </a:p>
          <a:p>
            <a:r>
              <a:rPr lang="en-US" sz="2200" dirty="0">
                <a:solidFill>
                  <a:srgbClr val="FF0000"/>
                </a:solidFill>
              </a:rPr>
              <a:t>Thyroid US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Iodine uptake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What is the treatment ?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Levothyroxine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117" y="2402523"/>
            <a:ext cx="9434563" cy="238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sz="6600" dirty="0"/>
              <a:t> year 2018/2019 </a:t>
            </a:r>
            <a:br>
              <a:rPr lang="en-US" sz="6600" dirty="0"/>
            </a:br>
            <a:r>
              <a:rPr lang="en-US" sz="6600" dirty="0"/>
              <a:t> 1</a:t>
            </a:r>
            <a:r>
              <a:rPr lang="en-US" sz="6600" baseline="30000" dirty="0"/>
              <a:t>st</a:t>
            </a:r>
            <a:r>
              <a:rPr lang="en-US" sz="6600" dirty="0"/>
              <a:t> Semester </a:t>
            </a:r>
            <a:endParaRPr lang="en-US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476" y="1371600"/>
            <a:ext cx="5940743" cy="5334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Q1:whats your </a:t>
            </a:r>
            <a:r>
              <a:rPr lang="en-US" dirty="0" err="1"/>
              <a:t>Dx</a:t>
            </a:r>
            <a:r>
              <a:rPr lang="en-US" dirty="0"/>
              <a:t>?</a:t>
            </a:r>
            <a:br>
              <a:rPr lang="en-US" dirty="0"/>
            </a:br>
            <a:r>
              <a:rPr lang="en-US" sz="4000" dirty="0">
                <a:solidFill>
                  <a:srgbClr val="FF0000"/>
                </a:solidFill>
              </a:rPr>
              <a:t>Polycystic kidney disease</a:t>
            </a:r>
            <a:br>
              <a:rPr lang="en-US" sz="4000" dirty="0">
                <a:solidFill>
                  <a:srgbClr val="FF0000"/>
                </a:solidFill>
              </a:rPr>
            </a:br>
            <a:br>
              <a:rPr lang="en-US" sz="4000" dirty="0">
                <a:solidFill>
                  <a:srgbClr val="FF0000"/>
                </a:solidFill>
              </a:rPr>
            </a:br>
            <a:r>
              <a:rPr lang="en-US" dirty="0"/>
              <a:t>Q2: </a:t>
            </a:r>
            <a:r>
              <a:rPr lang="en-US" i="0" dirty="0"/>
              <a:t>investigation</a:t>
            </a:r>
            <a:r>
              <a:rPr lang="en-US" dirty="0"/>
              <a:t> 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Ultrasound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ar-JO" dirty="0">
                <a:solidFill>
                  <a:srgbClr val="FF0000"/>
                </a:solidFill>
              </a:rPr>
            </a:br>
            <a:r>
              <a:rPr lang="en-US" dirty="0"/>
              <a:t>Q3:pattern of inheritance :</a:t>
            </a:r>
            <a:br>
              <a:rPr lang="en-US" dirty="0"/>
            </a:br>
            <a:r>
              <a:rPr lang="en-US" dirty="0" err="1">
                <a:solidFill>
                  <a:srgbClr val="FF0000"/>
                </a:solidFill>
              </a:rPr>
              <a:t>Autosomal</a:t>
            </a:r>
            <a:r>
              <a:rPr lang="en-US" dirty="0">
                <a:solidFill>
                  <a:srgbClr val="FF0000"/>
                </a:solidFill>
              </a:rPr>
              <a:t> Dominant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005" y="1"/>
            <a:ext cx="3963670" cy="6890201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319485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640" y="845641"/>
            <a:ext cx="9788723" cy="5783759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A female </a:t>
            </a:r>
            <a:r>
              <a:rPr lang="en-US" sz="2400" dirty="0" err="1"/>
              <a:t>pt</a:t>
            </a:r>
            <a:r>
              <a:rPr lang="en-US" sz="2400" dirty="0"/>
              <a:t> visited your clinic complaining of bilateral leg swelling &amp; peri-orbital edema. She is a known case of DM which was controlled until 3 months ago. She developed HTN 3 months ago, but was not controlled even with 2 drugs. On examination she has mild respiratory distress &amp; large edema in her legs.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i="0" dirty="0"/>
              <a:t>A- What is your most likely Dx?</a:t>
            </a:r>
            <a:br>
              <a:rPr lang="en-US" i="0" dirty="0"/>
            </a:br>
            <a:r>
              <a:rPr lang="en-US" i="0" dirty="0">
                <a:solidFill>
                  <a:srgbClr val="FF0000"/>
                </a:solidFill>
              </a:rPr>
              <a:t>Nephrotic syndrome</a:t>
            </a:r>
            <a:br>
              <a:rPr lang="en-US" i="0" dirty="0"/>
            </a:br>
            <a:r>
              <a:rPr lang="en-US" i="0" dirty="0"/>
              <a:t>B- Mention confirmatory test:</a:t>
            </a:r>
            <a:br>
              <a:rPr lang="en-US" i="0" dirty="0"/>
            </a:br>
            <a:r>
              <a:rPr lang="en-US" i="0" dirty="0">
                <a:solidFill>
                  <a:srgbClr val="FF0000"/>
                </a:solidFill>
              </a:rPr>
              <a:t>Urinalysis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319485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Q2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15" y="0"/>
            <a:ext cx="9586198" cy="4952492"/>
          </a:xfrm>
        </p:spPr>
        <p:txBody>
          <a:bodyPr/>
          <a:lstStyle/>
          <a:p>
            <a:pPr algn="l"/>
            <a:r>
              <a:rPr lang="en-US" dirty="0"/>
              <a:t>Q1: Dx: </a:t>
            </a:r>
            <a:br>
              <a:rPr lang="en-US" dirty="0"/>
            </a:br>
            <a:r>
              <a:rPr lang="en-US" i="0" dirty="0">
                <a:solidFill>
                  <a:srgbClr val="FF0000"/>
                </a:solidFill>
              </a:rPr>
              <a:t>Mobitz 2</a:t>
            </a:r>
            <a:br>
              <a:rPr lang="en-US" i="0" dirty="0">
                <a:solidFill>
                  <a:srgbClr val="FF0000"/>
                </a:solidFill>
              </a:rPr>
            </a:br>
            <a:br>
              <a:rPr lang="en-US" dirty="0"/>
            </a:br>
            <a:r>
              <a:rPr lang="en-US" dirty="0"/>
              <a:t>Q2: TTT: </a:t>
            </a:r>
            <a:br>
              <a:rPr lang="en-US" dirty="0"/>
            </a:br>
            <a:r>
              <a:rPr lang="en-US" i="0" dirty="0"/>
              <a:t> </a:t>
            </a:r>
            <a:r>
              <a:rPr lang="en-US" i="0" dirty="0">
                <a:solidFill>
                  <a:srgbClr val="FF0000"/>
                </a:solidFill>
              </a:rPr>
              <a:t>Pacemaker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9" y="4382360"/>
            <a:ext cx="10902076" cy="1915962"/>
          </a:xfrm>
        </p:spPr>
      </p:pic>
      <p:sp>
        <p:nvSpPr>
          <p:cNvPr id="4" name="مربع نص 3"/>
          <p:cNvSpPr txBox="1"/>
          <p:nvPr/>
        </p:nvSpPr>
        <p:spPr>
          <a:xfrm>
            <a:off x="5319485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Q3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306" y="952754"/>
            <a:ext cx="5391719" cy="495249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Aharoni" pitchFamily="2" charset="-79"/>
                <a:cs typeface="Aharoni" pitchFamily="2" charset="-79"/>
              </a:rPr>
              <a:t>A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pt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 presented with puffiness in the face &amp; increase in weight. 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Q1: What is your most likely Dx? 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Cushing syndrome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Q2: What test should you do to confirm your Dx?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solidFill>
                  <a:srgbClr val="FF0000"/>
                </a:solidFill>
              </a:rPr>
              <a:t>*24-hr Urinary free </a:t>
            </a:r>
            <a:r>
              <a:rPr lang="en-US" sz="2400" dirty="0" err="1">
                <a:solidFill>
                  <a:srgbClr val="FF0000"/>
                </a:solidFill>
              </a:rPr>
              <a:t>Cortisol</a:t>
            </a:r>
            <a:r>
              <a:rPr lang="en-US" sz="2400" dirty="0">
                <a:solidFill>
                  <a:srgbClr val="FF0000"/>
                </a:solidFill>
              </a:rPr>
              <a:t> level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*Overnight(low dose) </a:t>
            </a:r>
            <a:r>
              <a:rPr lang="en-US" sz="2400" dirty="0" err="1">
                <a:solidFill>
                  <a:srgbClr val="FF0000"/>
                </a:solidFill>
              </a:rPr>
              <a:t>Dexamethasone</a:t>
            </a:r>
            <a:r>
              <a:rPr lang="en-US" sz="2400" dirty="0">
                <a:solidFill>
                  <a:srgbClr val="FF0000"/>
                </a:solidFill>
              </a:rPr>
              <a:t> Suppression Test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5023" y="1"/>
            <a:ext cx="5391719" cy="6940719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925854" y="8095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Q4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232234"/>
            <a:ext cx="10544175" cy="6625771"/>
          </a:xfrm>
        </p:spPr>
        <p:txBody>
          <a:bodyPr/>
          <a:lstStyle/>
          <a:p>
            <a:pPr algn="l"/>
            <a:r>
              <a:rPr lang="en-US" dirty="0"/>
              <a:t>In Cushing :</a:t>
            </a:r>
            <a:br>
              <a:rPr lang="en-US" dirty="0"/>
            </a:b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Initial screening tests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suppression and 24-hr urinary free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, After Establishing the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Dx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</a:t>
            </a:r>
            <a:b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Detection the cause of Cushing By 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1-ACTH level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suppression test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3-CRH stimulation test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4- Imaging tests :MRI, CT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965359" y="76201"/>
            <a:ext cx="203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endParaRPr lang="ar-JO" sz="44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19" y="123989"/>
            <a:ext cx="9316164" cy="20095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Q4 - A70 year old male with acute onset of shortness of breath, all of the following can cause this presentation except?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245" y="3217697"/>
            <a:ext cx="4166379" cy="3251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Myocardial infarction </a:t>
            </a:r>
          </a:p>
          <a:p>
            <a:pPr marL="0" indent="0">
              <a:buNone/>
            </a:pPr>
            <a:r>
              <a:rPr lang="en-US" dirty="0"/>
              <a:t>b. Congestive heart failure </a:t>
            </a:r>
          </a:p>
          <a:p>
            <a:pPr marL="0" indent="0">
              <a:buNone/>
            </a:pPr>
            <a:r>
              <a:rPr lang="en-US" dirty="0"/>
              <a:t>c. Uncontrolled hypertension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d. Diabetic ketoacidosis </a:t>
            </a:r>
          </a:p>
          <a:p>
            <a:pPr marL="0" indent="0">
              <a:buNone/>
            </a:pPr>
            <a:r>
              <a:rPr lang="en-US" dirty="0"/>
              <a:t>e. Chronic kidney disease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02" y="2133460"/>
            <a:ext cx="4944751" cy="423254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57" y="270122"/>
            <a:ext cx="10315289" cy="1529821"/>
          </a:xfrm>
        </p:spPr>
        <p:txBody>
          <a:bodyPr/>
          <a:lstStyle/>
          <a:p>
            <a:pPr algn="l"/>
            <a:r>
              <a:rPr lang="en-US" dirty="0"/>
              <a:t>Q: Dx ??</a:t>
            </a:r>
            <a:br>
              <a:rPr lang="en-US" dirty="0"/>
            </a:br>
            <a:r>
              <a:rPr lang="en-US" dirty="0"/>
              <a:t>- </a:t>
            </a:r>
            <a:r>
              <a:rPr lang="en-US" i="0" dirty="0">
                <a:solidFill>
                  <a:srgbClr val="FF0000"/>
                </a:solidFill>
              </a:rPr>
              <a:t>inferior STEMI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987194"/>
            <a:ext cx="10801350" cy="4870806"/>
          </a:xfrm>
        </p:spPr>
      </p:pic>
      <p:sp>
        <p:nvSpPr>
          <p:cNvPr id="4" name="مربع نص 3"/>
          <p:cNvSpPr txBox="1"/>
          <p:nvPr/>
        </p:nvSpPr>
        <p:spPr>
          <a:xfrm>
            <a:off x="7266146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Q5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92" y="1447800"/>
            <a:ext cx="5151063" cy="3021722"/>
          </a:xfrm>
        </p:spPr>
        <p:txBody>
          <a:bodyPr>
            <a:normAutofit fontScale="90000"/>
          </a:bodyPr>
          <a:lstStyle/>
          <a:p>
            <a:pPr algn="l"/>
            <a:r>
              <a:rPr lang="en-US" i="0" dirty="0"/>
              <a:t>This X-ray was done for a 60-year old male who was C/O hypercalcemia. What is your diagnosis?</a:t>
            </a:r>
            <a:br>
              <a:rPr lang="en-US" i="0" dirty="0"/>
            </a:br>
            <a:br>
              <a:rPr lang="en-US" i="0" dirty="0"/>
            </a:br>
            <a:r>
              <a:rPr lang="en-US" i="0" dirty="0">
                <a:solidFill>
                  <a:srgbClr val="FF0000"/>
                </a:solidFill>
              </a:rPr>
              <a:t>- Multiple myeloma</a:t>
            </a:r>
            <a:br>
              <a:rPr lang="en-US" i="0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6456" y="1448280"/>
            <a:ext cx="5650287" cy="540972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7896225" y="134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Q6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9" y="457200"/>
            <a:ext cx="9559195" cy="4952492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 29 YO female has become increasingly lethargic for the past 6 months. She complains from SOB, fatigue &amp; tachycardia. Her peripheral blood smear is shown here. 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Q1 :What is the Dx?</a:t>
            </a:r>
            <a:br>
              <a:rPr lang="en-US" sz="3200" b="1" dirty="0"/>
            </a:br>
            <a:r>
              <a:rPr lang="en-US" i="0" dirty="0">
                <a:solidFill>
                  <a:srgbClr val="FF0000"/>
                </a:solidFill>
              </a:rPr>
              <a:t>Iron deficiency</a:t>
            </a:r>
            <a:br>
              <a:rPr lang="en-US" i="0" dirty="0">
                <a:solidFill>
                  <a:srgbClr val="FF0000"/>
                </a:solidFill>
              </a:rPr>
            </a:br>
            <a:r>
              <a:rPr lang="en-US" i="0" dirty="0">
                <a:solidFill>
                  <a:srgbClr val="FF0000"/>
                </a:solidFill>
              </a:rPr>
              <a:t> anemia</a:t>
            </a:r>
            <a:br>
              <a:rPr lang="en-US" i="0" dirty="0">
                <a:solidFill>
                  <a:srgbClr val="FF0000"/>
                </a:solidFill>
              </a:rPr>
            </a:br>
            <a:br>
              <a:rPr lang="en-US" sz="3200" b="1" dirty="0"/>
            </a:br>
            <a:r>
              <a:rPr lang="en-US" sz="3200" b="1" dirty="0"/>
              <a:t>Q2: RDW ?</a:t>
            </a:r>
            <a:br>
              <a:rPr lang="en-US" sz="3200" b="1" dirty="0"/>
            </a:br>
            <a:r>
              <a:rPr lang="en-US" i="0" dirty="0">
                <a:solidFill>
                  <a:srgbClr val="FF0000"/>
                </a:solidFill>
              </a:rPr>
              <a:t>High RDW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9973" y="1905509"/>
            <a:ext cx="5616702" cy="4952492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0326529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Q7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31" y="559678"/>
            <a:ext cx="5806349" cy="4952492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B050"/>
                </a:solidFill>
              </a:rPr>
              <a:t>caput medusae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Q: </a:t>
            </a:r>
            <a:r>
              <a:rPr lang="en-US" dirty="0" err="1"/>
              <a:t>DDx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i="0" dirty="0">
                <a:solidFill>
                  <a:srgbClr val="FF0000"/>
                </a:solidFill>
              </a:rPr>
              <a:t>Esophageal varices 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i="0" dirty="0">
                <a:solidFill>
                  <a:srgbClr val="FF0000"/>
                </a:solidFill>
              </a:rPr>
              <a:t>liver cirrhosis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81" y="1229437"/>
            <a:ext cx="4994999" cy="5628571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5319485" y="76201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Q8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043" y="468881"/>
            <a:ext cx="10436804" cy="6477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24 YO female, presented with headache, fever, &amp; deterioration in level of consciousness, brain CT was free, the L.P s (values shows high WBS, LOW glucose).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b="1" i="0" dirty="0"/>
              <a:t>Q1: what is the Dx? </a:t>
            </a:r>
            <a:br>
              <a:rPr lang="en-US" b="1" i="0" dirty="0"/>
            </a:br>
            <a:r>
              <a:rPr lang="en-US" b="1" i="0" dirty="0">
                <a:solidFill>
                  <a:srgbClr val="FF0000"/>
                </a:solidFill>
              </a:rPr>
              <a:t>Acute meningitis. </a:t>
            </a:r>
            <a:br>
              <a:rPr lang="en-US" b="1" i="0" dirty="0"/>
            </a:br>
            <a:br>
              <a:rPr lang="en-US" b="1" i="0" dirty="0"/>
            </a:br>
            <a:r>
              <a:rPr lang="en-US" b="1" i="0" dirty="0"/>
              <a:t>Q2: give 2 lines of treatment.</a:t>
            </a:r>
            <a:br>
              <a:rPr lang="en-US" b="1" i="0" dirty="0"/>
            </a:br>
            <a:r>
              <a:rPr lang="en-US" b="1" i="0" dirty="0">
                <a:solidFill>
                  <a:srgbClr val="FF0000"/>
                </a:solidFill>
              </a:rPr>
              <a:t>IV antibiotics , Anti-</a:t>
            </a:r>
            <a:r>
              <a:rPr lang="en-US" b="1" i="0" dirty="0" err="1">
                <a:solidFill>
                  <a:srgbClr val="FF0000"/>
                </a:solidFill>
              </a:rPr>
              <a:t>pyretics</a:t>
            </a:r>
            <a:r>
              <a:rPr lang="en-US" b="1" i="0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75348" y="84166"/>
            <a:ext cx="1170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Q9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9" y="1676400"/>
            <a:ext cx="9721215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Q1: Dx :</a:t>
            </a:r>
            <a:br>
              <a:rPr lang="en-US" dirty="0"/>
            </a:br>
            <a:r>
              <a:rPr lang="en-US" i="0" dirty="0">
                <a:solidFill>
                  <a:srgbClr val="FF0000"/>
                </a:solidFill>
              </a:rPr>
              <a:t>Gout</a:t>
            </a:r>
            <a:r>
              <a:rPr lang="en-US" i="0" dirty="0"/>
              <a:t>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Q2: TTT: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51" y="1647178"/>
            <a:ext cx="6588824" cy="5210957"/>
          </a:xfrm>
        </p:spPr>
      </p:pic>
      <p:sp>
        <p:nvSpPr>
          <p:cNvPr id="4" name="مربع نص 3"/>
          <p:cNvSpPr txBox="1"/>
          <p:nvPr/>
        </p:nvSpPr>
        <p:spPr>
          <a:xfrm>
            <a:off x="5319488" y="76201"/>
            <a:ext cx="14966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Q10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2" y="275906"/>
            <a:ext cx="10222705" cy="58782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TTT of gout :</a:t>
            </a:r>
            <a:br>
              <a:rPr lang="en-US" dirty="0"/>
            </a:br>
            <a:r>
              <a:rPr lang="en-US" sz="2400" b="1" u="sng" dirty="0">
                <a:solidFill>
                  <a:srgbClr val="FF0000"/>
                </a:solidFill>
              </a:rPr>
              <a:t>1- avoid secondary causes of </a:t>
            </a:r>
            <a:r>
              <a:rPr lang="en-US" sz="2400" b="1" u="sng" dirty="0" err="1">
                <a:solidFill>
                  <a:srgbClr val="FF0000"/>
                </a:solidFill>
              </a:rPr>
              <a:t>hyperuricemia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medications, </a:t>
            </a:r>
            <a:r>
              <a:rPr lang="en-US" sz="2400" dirty="0" err="1"/>
              <a:t>obesity,alcohol,purine</a:t>
            </a:r>
            <a:r>
              <a:rPr lang="en-US" sz="2400" dirty="0"/>
              <a:t> intake</a:t>
            </a:r>
            <a:br>
              <a:rPr lang="en-US" sz="2400" dirty="0"/>
            </a:br>
            <a:r>
              <a:rPr lang="en-US" sz="2400" b="1" u="sng" dirty="0">
                <a:solidFill>
                  <a:srgbClr val="FF0000"/>
                </a:solidFill>
              </a:rPr>
              <a:t>2 Acute gout 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br>
              <a:rPr lang="en-US" sz="2400" dirty="0"/>
            </a:br>
            <a:r>
              <a:rPr lang="en-US" sz="2400" b="1" dirty="0"/>
              <a:t>a</a:t>
            </a:r>
            <a:r>
              <a:rPr lang="en-US" sz="2400" dirty="0"/>
              <a:t>-bed rest </a:t>
            </a:r>
            <a:r>
              <a:rPr lang="en-US" sz="2400" b="1" dirty="0"/>
              <a:t>b</a:t>
            </a:r>
            <a:r>
              <a:rPr lang="en-US" sz="2400" dirty="0"/>
              <a:t>-NSAIDs  </a:t>
            </a:r>
            <a:r>
              <a:rPr lang="en-US" sz="2400" b="1" dirty="0"/>
              <a:t>c</a:t>
            </a:r>
            <a:r>
              <a:rPr lang="en-US" sz="2400" dirty="0"/>
              <a:t>- </a:t>
            </a:r>
            <a:r>
              <a:rPr lang="en-US" sz="2400" dirty="0" err="1"/>
              <a:t>Colchicine</a:t>
            </a:r>
            <a:r>
              <a:rPr lang="en-US" sz="2400" dirty="0"/>
              <a:t>  (if no response to NSAIDs or C/I )</a:t>
            </a:r>
            <a:br>
              <a:rPr lang="en-US" sz="2400" dirty="0"/>
            </a:br>
            <a:r>
              <a:rPr lang="en-US" sz="2400" dirty="0"/>
              <a:t>d- corticosteroids (if no response to NSAIDs and </a:t>
            </a:r>
            <a:r>
              <a:rPr lang="en-US" sz="2400" dirty="0" err="1"/>
              <a:t>Colchicine</a:t>
            </a:r>
            <a:r>
              <a:rPr lang="en-US" sz="2400" dirty="0"/>
              <a:t> )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3-prophylactic therapy </a:t>
            </a:r>
            <a:r>
              <a:rPr lang="en-US" sz="2400" dirty="0"/>
              <a:t>:</a:t>
            </a:r>
            <a:r>
              <a:rPr lang="ar-JO" sz="2400" dirty="0"/>
              <a:t> )</a:t>
            </a:r>
            <a:r>
              <a:rPr lang="en-US" sz="2400" dirty="0"/>
              <a:t>initiate prophylactic </a:t>
            </a:r>
            <a:r>
              <a:rPr lang="en-US" sz="2400" dirty="0" err="1"/>
              <a:t>ttt</a:t>
            </a:r>
            <a:r>
              <a:rPr lang="en-US" sz="2400" dirty="0"/>
              <a:t> after 2-3 acute attacks)</a:t>
            </a:r>
            <a:br>
              <a:rPr lang="en-US" sz="2400" dirty="0"/>
            </a:br>
            <a:r>
              <a:rPr lang="en-US" sz="2400" dirty="0"/>
              <a:t>-allopurinol or </a:t>
            </a:r>
            <a:r>
              <a:rPr lang="en-US" sz="2400" dirty="0" err="1"/>
              <a:t>uricosuric</a:t>
            </a:r>
            <a:r>
              <a:rPr lang="en-US" sz="2400" dirty="0"/>
              <a:t> drugs (</a:t>
            </a:r>
            <a:r>
              <a:rPr lang="en-US" sz="2400" dirty="0" err="1"/>
              <a:t>e.g</a:t>
            </a:r>
            <a:r>
              <a:rPr lang="en-US" sz="2400" dirty="0"/>
              <a:t> probenecid)</a:t>
            </a:r>
            <a:br>
              <a:rPr lang="en-US" sz="2400" dirty="0"/>
            </a:br>
            <a:r>
              <a:rPr lang="en-US" sz="2400" b="1" u="sng" dirty="0"/>
              <a:t>add</a:t>
            </a:r>
            <a:r>
              <a:rPr lang="en-US" sz="2400" dirty="0"/>
              <a:t> colchicine or NSAIDs for 3-6 months (to prevent acute attack then discontinue)</a:t>
            </a:r>
            <a:br>
              <a:rPr lang="en-US" sz="2400" dirty="0"/>
            </a:b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important Note : DON’T give allopurinol during an 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attack of gout </a:t>
            </a:r>
            <a:b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effect for allopurinol : </a:t>
            </a:r>
            <a:b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stevens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-Johnson syndrome</a:t>
            </a: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62" y="559678"/>
            <a:ext cx="10409801" cy="4952492"/>
          </a:xfrm>
        </p:spPr>
        <p:txBody>
          <a:bodyPr/>
          <a:lstStyle/>
          <a:p>
            <a:pPr algn="l"/>
            <a:r>
              <a:rPr lang="en-US" b="1" i="0" dirty="0" err="1"/>
              <a:t>Dx</a:t>
            </a:r>
            <a:r>
              <a:rPr lang="en-US" b="1" i="0" dirty="0"/>
              <a:t> of Rheumatoid arthritis : </a:t>
            </a:r>
            <a:br>
              <a:rPr lang="en-US" b="1" i="0" dirty="0"/>
            </a:br>
            <a:br>
              <a:rPr lang="en-US" b="1" i="0" dirty="0"/>
            </a:br>
            <a:r>
              <a:rPr lang="en-US" sz="3600" b="1" dirty="0">
                <a:solidFill>
                  <a:srgbClr val="FF0000"/>
                </a:solidFill>
              </a:rPr>
              <a:t>- Anti-citrullinated protein antibodies</a:t>
            </a:r>
            <a:r>
              <a:rPr lang="en-US" sz="3600" dirty="0">
                <a:solidFill>
                  <a:srgbClr val="FF0000"/>
                </a:solidFill>
              </a:rPr>
              <a:t> (ACPAs)</a:t>
            </a:r>
            <a:br>
              <a:rPr lang="en-US" sz="3600" dirty="0">
                <a:solidFill>
                  <a:srgbClr val="FF0000"/>
                </a:solidFill>
              </a:rPr>
            </a:b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- RF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319488" y="76201"/>
            <a:ext cx="14966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Q11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9" y="952754"/>
            <a:ext cx="10936367" cy="4952492"/>
          </a:xfrm>
        </p:spPr>
        <p:txBody>
          <a:bodyPr>
            <a:normAutofit/>
          </a:bodyPr>
          <a:lstStyle/>
          <a:p>
            <a:pPr algn="ctr"/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Henoch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Schonlein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Purpura (HSP)  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V.S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Immune Thrombocytopenic Purpura (ITP)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3600" b="1" dirty="0">
                <a:solidFill>
                  <a:srgbClr val="FF0000"/>
                </a:solidFill>
              </a:rPr>
              <a:t>- Platelet level is low in ITP, but normal in HSP.</a:t>
            </a:r>
            <a:br>
              <a:rPr lang="en-US" sz="2000" b="1" dirty="0"/>
            </a:br>
            <a:br>
              <a:rPr lang="en-US" sz="2000" b="1" dirty="0"/>
            </a:br>
            <a:endParaRPr lang="en-US" sz="20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5319488" y="76201"/>
            <a:ext cx="14966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Q12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967" y="559678"/>
            <a:ext cx="10796695" cy="58253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Hodgkin lymphoma</a:t>
            </a:r>
            <a:br>
              <a:rPr lang="en-US" dirty="0"/>
            </a:br>
            <a:r>
              <a:rPr lang="en-US" sz="3600" dirty="0"/>
              <a:t>- lymphoma is in two or more groups of lymph nodes.</a:t>
            </a:r>
            <a:br>
              <a:rPr lang="en-US" sz="3600" dirty="0"/>
            </a:br>
            <a:r>
              <a:rPr lang="en-US" sz="3600" dirty="0"/>
              <a:t>- lymphoma is in an </a:t>
            </a:r>
            <a:r>
              <a:rPr lang="en-US" sz="3600" dirty="0" err="1"/>
              <a:t>extranodal</a:t>
            </a:r>
            <a:r>
              <a:rPr lang="en-US" sz="3600" dirty="0"/>
              <a:t> site and one or more groups of lymph nodes.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In both cases, the 2 sites of lymphoma are on the same side of the diaphragm.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Q1: What is the stage : </a:t>
            </a:r>
            <a:br>
              <a:rPr lang="en-US" i="0" dirty="0"/>
            </a:br>
            <a:r>
              <a:rPr lang="en-US" i="0" dirty="0">
                <a:solidFill>
                  <a:srgbClr val="FF0000"/>
                </a:solidFill>
              </a:rPr>
              <a:t>Stage 2</a:t>
            </a:r>
            <a:br>
              <a:rPr lang="en-US" i="0" dirty="0">
                <a:solidFill>
                  <a:srgbClr val="FF0000"/>
                </a:solidFill>
              </a:rPr>
            </a:br>
            <a:r>
              <a:rPr lang="en-US" i="0" dirty="0"/>
              <a:t>Q2:  </a:t>
            </a:r>
            <a:r>
              <a:rPr lang="en-US" sz="3100" dirty="0">
                <a:solidFill>
                  <a:srgbClr val="FF0000"/>
                </a:solidFill>
              </a:rPr>
              <a:t>Reed–Sternberg </a:t>
            </a:r>
            <a:r>
              <a:rPr lang="en-US" sz="3100" b="1" dirty="0">
                <a:solidFill>
                  <a:srgbClr val="FF0000"/>
                </a:solidFill>
              </a:rPr>
              <a:t>cells</a:t>
            </a:r>
            <a:r>
              <a:rPr lang="en-US" sz="3100" dirty="0">
                <a:solidFill>
                  <a:srgbClr val="FF0000"/>
                </a:solidFill>
              </a:rPr>
              <a:t> (RS </a:t>
            </a:r>
            <a:r>
              <a:rPr lang="en-US" sz="3100" b="1" dirty="0">
                <a:solidFill>
                  <a:srgbClr val="FF0000"/>
                </a:solidFill>
              </a:rPr>
              <a:t>cells</a:t>
            </a:r>
            <a:r>
              <a:rPr lang="en-US" sz="3100" dirty="0">
                <a:solidFill>
                  <a:srgbClr val="FF0000"/>
                </a:solidFill>
              </a:rPr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ontent Placeholder 2" descr="C:\Users\dell\Desktop\archieve\r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99162" y="4267200"/>
            <a:ext cx="3497581" cy="2246880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7266148" y="32791"/>
            <a:ext cx="14966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Q13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918" y="365125"/>
            <a:ext cx="9316164" cy="22961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Q5 - A 66 year old male smoker with exertional dyspnea and dry cough. What finding is expected in this patients' ABG's?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63" y="3437449"/>
            <a:ext cx="4093832" cy="2760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a. Low bicarbonates </a:t>
            </a:r>
          </a:p>
          <a:p>
            <a:pPr marL="0" indent="0">
              <a:buNone/>
            </a:pPr>
            <a:r>
              <a:rPr lang="en-US" dirty="0"/>
              <a:t>b. Respiratory acidosis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c. Type 1 respiratory failure </a:t>
            </a:r>
          </a:p>
          <a:p>
            <a:pPr marL="0" indent="0">
              <a:buNone/>
            </a:pPr>
            <a:r>
              <a:rPr lang="en-US" dirty="0"/>
              <a:t>d. Metabolic acidosis </a:t>
            </a:r>
          </a:p>
          <a:p>
            <a:pPr marL="0" indent="0">
              <a:buNone/>
            </a:pPr>
            <a:r>
              <a:rPr lang="en-US" dirty="0"/>
              <a:t>e. Type II respiratory failure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45" y="2944742"/>
            <a:ext cx="4284885" cy="374523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94" y="3280362"/>
            <a:ext cx="8956119" cy="2493199"/>
          </a:xfrm>
        </p:spPr>
        <p:txBody>
          <a:bodyPr/>
          <a:lstStyle/>
          <a:p>
            <a:pPr algn="l"/>
            <a:r>
              <a:rPr lang="en-US" dirty="0"/>
              <a:t>Pathological Q waves</a:t>
            </a:r>
            <a:br>
              <a:rPr lang="en-US" dirty="0"/>
            </a:br>
            <a:r>
              <a:rPr lang="en-US" dirty="0"/>
              <a:t>seen in Old MI </a:t>
            </a:r>
            <a:br>
              <a:rPr lang="en-US" dirty="0"/>
            </a:br>
            <a:r>
              <a:rPr lang="en-US" dirty="0"/>
              <a:t>(ECG from Google)</a:t>
            </a:r>
          </a:p>
        </p:txBody>
      </p:sp>
      <p:pic>
        <p:nvPicPr>
          <p:cNvPr id="3074" name="Picture 2" descr="C:\Users\dell\Desktop\archieve\q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55371" y="392020"/>
            <a:ext cx="9451181" cy="2583543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9336406" y="3886334"/>
            <a:ext cx="14966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Q14</a:t>
            </a:r>
            <a:endParaRPr lang="ar-JO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117" y="2402523"/>
            <a:ext cx="9434563" cy="238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sz="6600" dirty="0"/>
              <a:t> year 2018/2019 </a:t>
            </a:r>
            <a:br>
              <a:rPr lang="en-US" sz="6600" dirty="0"/>
            </a:br>
            <a:r>
              <a:rPr lang="en-US" sz="6600" dirty="0"/>
              <a:t> 2</a:t>
            </a:r>
            <a:r>
              <a:rPr lang="en-US" sz="6600" baseline="30000" dirty="0"/>
              <a:t>nd</a:t>
            </a:r>
            <a:r>
              <a:rPr lang="en-US" sz="6600" dirty="0"/>
              <a:t>  Semester </a:t>
            </a:r>
            <a:endParaRPr lang="en-US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5375" y="2362200"/>
            <a:ext cx="54006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do you see</a:t>
            </a:r>
            <a:endParaRPr lang="ar-JO" sz="2800" dirty="0">
              <a:solidFill>
                <a:srgbClr val="1C1E21"/>
              </a:solidFill>
              <a:latin typeface="Aharoni" pitchFamily="2" charset="-79"/>
              <a:cs typeface="Aharoni" pitchFamily="2" charset="-79"/>
            </a:endParaRPr>
          </a:p>
          <a:p>
            <a:pPr defTabSz="457200">
              <a:defRPr/>
            </a:pP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Pitting edema  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diagnosis  </a:t>
            </a:r>
          </a:p>
          <a:p>
            <a:pPr defTabSz="457200">
              <a:defRPr/>
            </a:pP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Diabetic Nephropathy </a:t>
            </a:r>
            <a:br>
              <a:rPr lang="ar-JO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ar-JO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)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nephrotic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syndrome)</a:t>
            </a:r>
            <a:b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5404" y="838334"/>
            <a:ext cx="58759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600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 50-year old diabetic patient </a:t>
            </a:r>
            <a:endParaRPr lang="ar-JO" sz="3600" dirty="0">
              <a:solidFill>
                <a:srgbClr val="1C1E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cs typeface="Tahoma" panose="020B0604030504040204" pitchFamily="34" charset="0"/>
            </a:endParaRPr>
          </a:p>
          <a:p>
            <a:pPr defTabSz="457200">
              <a:defRPr/>
            </a:pPr>
            <a:r>
              <a:rPr lang="en-US" sz="3600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developed the following</a:t>
            </a:r>
            <a:r>
              <a:rPr lang="ar-JO" sz="3600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Tahoma" panose="020B0604030504040204" pitchFamily="34" charset="0"/>
              </a:rPr>
              <a:t> :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101" y="2057407"/>
            <a:ext cx="4605559" cy="4158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learningradiology.com/caseofweek/caseoftheweekpix2007-1/cow267ar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25" y="246188"/>
            <a:ext cx="6611350" cy="66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5509" y="189914"/>
            <a:ext cx="1967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2 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327" y="1066866"/>
            <a:ext cx="41405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are the findings?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Air 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bronchogram</a:t>
            </a:r>
            <a:b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pulmonary venous congestion?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diagnosis :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Pulmonary edema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NOT SURE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trial fibrillation E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65" y="1384518"/>
            <a:ext cx="8253664" cy="351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2877" y="4966051"/>
            <a:ext cx="8051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are the findings? 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 identifiable P wave , irregular RR 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interva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diagnosis ?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Atrial fibrillation </a:t>
            </a: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916" y="833869"/>
            <a:ext cx="718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,Bold"/>
              </a:rPr>
              <a:t>Patient presented with palpitation &amp; the following ECG</a:t>
            </a:r>
            <a:endParaRPr lang="en-US" sz="2400" dirty="0">
              <a:solidFill>
                <a:prstClr val="black"/>
              </a:solidFill>
              <a:latin typeface="Corbel" panose="020B0503020204020204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ung lymphoma 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45" y="0"/>
            <a:ext cx="7623131" cy="47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325" y="4800734"/>
            <a:ext cx="105313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are the findings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bilateral 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Mediastinal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lymph node enlargement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diagnosis :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b="1" i="1" u="sng" dirty="0" err="1">
                <a:solidFill>
                  <a:srgbClr val="FF0000"/>
                </a:solidFill>
              </a:rPr>
              <a:t>hodgkin’s</a:t>
            </a:r>
            <a:r>
              <a:rPr lang="en-US" sz="2800" b="1" i="1" u="sng" dirty="0">
                <a:solidFill>
                  <a:srgbClr val="FF0000"/>
                </a:solidFill>
              </a:rPr>
              <a:t> lymphoma</a:t>
            </a:r>
            <a:b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5483" y="914400"/>
          <a:ext cx="7200900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spc="-34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ANALYTE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spc="-44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Value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PH</a:t>
                      </a: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7.50</a:t>
                      </a:r>
                      <a:endParaRPr lang="en-US" b="1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PCO2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ar-JO" sz="18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    </a:t>
                      </a:r>
                      <a:r>
                        <a:rPr lang="en-US" altLang="zh-CN" sz="1800" spc="-9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mm</a:t>
                      </a:r>
                      <a:r>
                        <a:rPr lang="en-US" altLang="zh-CN" sz="1800" spc="-5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800" spc="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Hg`</a:t>
                      </a:r>
                    </a:p>
                    <a:p>
                      <a:pPr algn="ctr"/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HCO3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ar-JO" dirty="0">
                          <a:latin typeface="Arial Black" panose="020B0A04020102020204" pitchFamily="34" charset="0"/>
                        </a:rPr>
                        <a:t>24 </a:t>
                      </a:r>
                      <a:r>
                        <a:rPr lang="en-US" altLang="zh-CN" sz="2000" spc="-1" dirty="0" err="1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meq</a:t>
                      </a:r>
                      <a:r>
                        <a:rPr lang="en-US" altLang="zh-CN" sz="2000" spc="-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/L</a:t>
                      </a:r>
                      <a:endParaRPr lang="ar-JO" altLang="zh-CN" sz="2000" spc="-1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 </a:t>
                      </a:r>
                      <a:endParaRPr lang="en-US" altLang="zh-CN" sz="2000" spc="-1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spc="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SaO2</a:t>
                      </a:r>
                    </a:p>
                    <a:p>
                      <a:pPr algn="ctr"/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JO" b="1" dirty="0">
                          <a:latin typeface="Arial Black" panose="020B0A04020102020204" pitchFamily="34" charset="0"/>
                        </a:rPr>
                        <a:t>88%</a:t>
                      </a:r>
                      <a:endParaRPr lang="en-US" b="1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1C1E21"/>
                          </a:solidFill>
                          <a:effectLst/>
                          <a:latin typeface="Arial Black" panose="020B0A04020102020204" pitchFamily="34" charset="0"/>
                        </a:rPr>
                        <a:t>PO2 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 marL="81010" marR="8101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ar-JO" dirty="0">
                          <a:latin typeface="Arial Black" panose="020B0A04020102020204" pitchFamily="34" charset="0"/>
                        </a:rPr>
                        <a:t>70 </a:t>
                      </a:r>
                      <a:r>
                        <a:rPr lang="en-US" altLang="zh-CN" sz="1800" spc="-9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mm</a:t>
                      </a:r>
                      <a:r>
                        <a:rPr lang="en-US" altLang="zh-CN" sz="1800" spc="-5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800" spc="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Times New Roman" panose="02020603050405020304"/>
                          <a:cs typeface="Times New Roman" panose="02020603050405020304"/>
                        </a:rPr>
                        <a:t>Hg`</a:t>
                      </a:r>
                    </a:p>
                  </a:txBody>
                  <a:tcPr marL="81010" marR="810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5408" y="3962534"/>
            <a:ext cx="101712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the oxygenation and acid base status 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Respiratory Alkalosis with hypoxemia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2 causes for her condition  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Panic attack ,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7415" y="451659"/>
            <a:ext cx="5077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Medical student female</a:t>
            </a:r>
            <a:r>
              <a:rPr lang="ar-JO" sz="2400" dirty="0">
                <a:solidFill>
                  <a:srgbClr val="000000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came to ER 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6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325" y="4920235"/>
            <a:ext cx="100812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is your diagnosis?</a:t>
            </a:r>
            <a:r>
              <a:rPr lang="ar-JO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Hyperparathyroidism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What is the appropriate lab investigation?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PTH, Ca level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2724" y="528471"/>
            <a:ext cx="7992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1C1E21"/>
                </a:solidFill>
                <a:latin typeface="Gill Sans Ultra Bold" panose="020B0A02020104020203" pitchFamily="34" charset="0"/>
              </a:rPr>
              <a:t>young woman with recurrent pancreatitis, kidney stones , bone pain</a:t>
            </a:r>
            <a:endParaRPr lang="en-US" dirty="0">
              <a:solidFill>
                <a:prstClr val="black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4098" name="Picture 2" descr="Image result for lytic lesion on skull x 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465" y="1092968"/>
            <a:ext cx="3581672" cy="37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eriosteal reaction on hand x 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66" y="1151816"/>
            <a:ext cx="2501122" cy="37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1" y="1352424"/>
            <a:ext cx="3949483" cy="3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7516" y="310909"/>
            <a:ext cx="6648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srgbClr val="1C1E21"/>
                </a:solidFill>
                <a:latin typeface="Gill Sans Ultra Bold" panose="020B0A02020104020203" pitchFamily="34" charset="0"/>
              </a:rPr>
              <a:t>patient known to have Hepatitis B</a:t>
            </a:r>
            <a:endParaRPr lang="en-US" sz="2400" dirty="0">
              <a:solidFill>
                <a:prstClr val="black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507" y="189914"/>
            <a:ext cx="184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7</a:t>
            </a:r>
          </a:p>
        </p:txBody>
      </p:sp>
      <p:sp>
        <p:nvSpPr>
          <p:cNvPr id="6" name="Rectangle 5"/>
          <p:cNvSpPr/>
          <p:nvPr/>
        </p:nvSpPr>
        <p:spPr>
          <a:xfrm>
            <a:off x="919664" y="2193949"/>
            <a:ext cx="63312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is the name of the hand deformity ?</a:t>
            </a:r>
          </a:p>
          <a:p>
            <a:pPr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Duputyren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’s contracture</a:t>
            </a:r>
          </a:p>
          <a:p>
            <a:pPr defTabSz="457200">
              <a:defRPr/>
            </a:pPr>
            <a:endParaRPr lang="en-US" sz="2800" dirty="0">
              <a:solidFill>
                <a:srgbClr val="1C1E21"/>
              </a:solidFill>
              <a:latin typeface="Aharoni" pitchFamily="2" charset="-79"/>
              <a:cs typeface="Aharoni" pitchFamily="2" charset="-79"/>
            </a:endParaRPr>
          </a:p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two  serological tests to confirm the presence of the disease?</a:t>
            </a:r>
          </a:p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HBsAg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,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HBeAg</a:t>
            </a:r>
            <a:r>
              <a:rPr lang="ar-JO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Image result for dupuytren contra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86" y="752746"/>
            <a:ext cx="3415183" cy="58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815" y="391871"/>
            <a:ext cx="3591195" cy="5719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8</a:t>
            </a:r>
            <a:endParaRPr lang="en-US" sz="28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  <a:cs typeface="Angsana New" panose="02020603050405020304" pitchFamily="18" charset="-34"/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55" y="676409"/>
            <a:ext cx="3974559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5330" y="3994795"/>
            <a:ext cx="712889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is the name of the skin lesion?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Erythema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Nodosum</a:t>
            </a:r>
            <a:endParaRPr lang="en-US" sz="2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two Possible diagnosis ? 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Sarcoidosis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br>
              <a:rPr lang="ar-JO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IBD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Q6 - One of the following is not typically found in those patients?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702" y="2276004"/>
            <a:ext cx="3757583" cy="3551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Buffalo hump </a:t>
            </a:r>
          </a:p>
          <a:p>
            <a:pPr marL="0" indent="0">
              <a:buNone/>
            </a:pPr>
            <a:r>
              <a:rPr lang="en-US" dirty="0"/>
              <a:t>b. Acne </a:t>
            </a:r>
          </a:p>
          <a:p>
            <a:pPr marL="0" indent="0">
              <a:buNone/>
            </a:pPr>
            <a:r>
              <a:rPr lang="en-US" dirty="0"/>
              <a:t>c. Hirsutism </a:t>
            </a:r>
          </a:p>
          <a:p>
            <a:pPr marL="0" indent="0">
              <a:buNone/>
            </a:pPr>
            <a:r>
              <a:rPr lang="en-US" dirty="0"/>
              <a:t>d. Central obesity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e. Skin </a:t>
            </a:r>
            <a:r>
              <a:rPr lang="en-US" b="1" dirty="0" err="1">
                <a:solidFill>
                  <a:srgbClr val="FF0000"/>
                </a:solidFill>
              </a:rPr>
              <a:t>thickenning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85" y="1953419"/>
            <a:ext cx="578041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5507" y="189914"/>
            <a:ext cx="1947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9</a:t>
            </a:r>
            <a:endParaRPr lang="en-US" sz="28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  <a:cs typeface="Angsana New" panose="02020603050405020304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5410" y="609600"/>
            <a:ext cx="781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srgbClr val="1C1E21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 which are not palpable neither blanching on pressure </a:t>
            </a:r>
            <a:endParaRPr lang="en-US" sz="2000" b="1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330" y="1600332"/>
            <a:ext cx="468058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is your diagnosis?</a:t>
            </a:r>
            <a:endParaRPr lang="ar-JO" sz="2800" dirty="0">
              <a:solidFill>
                <a:srgbClr val="1C1E21"/>
              </a:solidFill>
              <a:latin typeface="Aharoni" pitchFamily="2" charset="-79"/>
              <a:cs typeface="Aharoni" pitchFamily="2" charset="-79"/>
            </a:endParaRPr>
          </a:p>
          <a:p>
            <a:pPr defTabSz="457200">
              <a:defRPr/>
            </a:pPr>
            <a:r>
              <a:rPr lang="en-US" sz="24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Meningiococcemic</a:t>
            </a:r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Rash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What is the appropriate investigation? 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LP –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CSf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analysis and culture 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41" y="1256496"/>
            <a:ext cx="5288935" cy="4820753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5573" y="189914"/>
            <a:ext cx="2084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 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5719" y="228600"/>
            <a:ext cx="5670416" cy="4154984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400" dirty="0">
                <a:solidFill>
                  <a:prstClr val="white"/>
                </a:solidFill>
                <a:latin typeface="Goudy Old Style" panose="02020502050305020303" pitchFamily="18" charset="0"/>
              </a:rPr>
              <a:t>CBC for multipara woman,</a:t>
            </a:r>
          </a:p>
          <a:p>
            <a:pPr defTabSz="457200">
              <a:defRPr/>
            </a:pPr>
            <a:r>
              <a:rPr lang="en-US" sz="4400" dirty="0">
                <a:solidFill>
                  <a:prstClr val="white"/>
                </a:solidFill>
                <a:latin typeface="Goudy Old Style" panose="02020502050305020303" pitchFamily="18" charset="0"/>
              </a:rPr>
              <a:t>low Hb, </a:t>
            </a:r>
          </a:p>
          <a:p>
            <a:pPr defTabSz="457200">
              <a:defRPr/>
            </a:pPr>
            <a:r>
              <a:rPr lang="en-US" sz="4400" dirty="0">
                <a:solidFill>
                  <a:prstClr val="white"/>
                </a:solidFill>
                <a:latin typeface="Goudy Old Style" panose="02020502050305020303" pitchFamily="18" charset="0"/>
              </a:rPr>
              <a:t>low RBC count, </a:t>
            </a:r>
          </a:p>
          <a:p>
            <a:pPr defTabSz="457200">
              <a:defRPr/>
            </a:pPr>
            <a:r>
              <a:rPr lang="en-US" sz="4400" dirty="0">
                <a:solidFill>
                  <a:prstClr val="white"/>
                </a:solidFill>
                <a:latin typeface="Goudy Old Style" panose="02020502050305020303" pitchFamily="18" charset="0"/>
              </a:rPr>
              <a:t>low MCV,</a:t>
            </a:r>
          </a:p>
          <a:p>
            <a:pPr defTabSz="457200">
              <a:defRPr/>
            </a:pPr>
            <a:r>
              <a:rPr lang="en-US" sz="4400" dirty="0">
                <a:solidFill>
                  <a:prstClr val="white"/>
                </a:solidFill>
                <a:latin typeface="Goudy Old Style" panose="02020502050305020303" pitchFamily="18" charset="0"/>
              </a:rPr>
              <a:t> low MCHC 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325" y="4419734"/>
            <a:ext cx="105313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Q1 : What is your diagnosis?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Microcytic Hypochromic Anemia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Q2 : What is the appropriate investigation?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Ferretin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, serum iron , TIBC , </a:t>
            </a:r>
            <a:r>
              <a:rPr lang="en-US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transferrin</a:t>
            </a:r>
            <a:r>
              <a:rPr lang="en-US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saturation</a:t>
            </a:r>
            <a:br>
              <a:rPr lang="en-US" sz="2800" dirty="0">
                <a:solidFill>
                  <a:srgbClr val="1C1E21"/>
                </a:solidFill>
                <a:latin typeface="Aharoni" pitchFamily="2" charset="-79"/>
                <a:cs typeface="Aharoni" pitchFamily="2" charset="-79"/>
              </a:rPr>
            </a:br>
            <a:endParaRPr lang="en-US" sz="28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117" y="2402523"/>
            <a:ext cx="9434563" cy="2387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sz="6600" dirty="0"/>
              <a:t> year 2017/2018 </a:t>
            </a:r>
            <a:br>
              <a:rPr lang="en-US" sz="6600" dirty="0"/>
            </a:br>
            <a:r>
              <a:rPr lang="en-US" sz="6600" dirty="0"/>
              <a:t> 2</a:t>
            </a:r>
            <a:r>
              <a:rPr lang="en-US" sz="6600" baseline="30000" dirty="0"/>
              <a:t>nd</a:t>
            </a:r>
            <a:r>
              <a:rPr lang="en-US" sz="6600" dirty="0"/>
              <a:t>  Semester </a:t>
            </a:r>
            <a:endParaRPr lang="en-US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56" y="-76200"/>
            <a:ext cx="10180272" cy="620242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Aharoni" pitchFamily="2" charset="-79"/>
                <a:cs typeface="Aharoni" pitchFamily="2" charset="-79"/>
              </a:rPr>
              <a:t>Pt . Presented with bone pain and recurrent infections and fatigue &gt;&gt; history suggestive for multiple myeloma</a:t>
            </a:r>
            <a:br>
              <a:rPr lang="ar-JO" sz="2000" b="1" dirty="0">
                <a:latin typeface="Aharoni" pitchFamily="2" charset="-79"/>
              </a:rPr>
            </a:br>
            <a:br>
              <a:rPr lang="en-US" sz="2000" b="1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latin typeface="+mn-lt"/>
                <a:cs typeface="Aharoni" pitchFamily="2" charset="-79"/>
              </a:rPr>
              <a:t>Q1 : type of cells in photo A (bone marrow aspiration)?</a:t>
            </a:r>
            <a:br>
              <a:rPr lang="en-US" sz="2000" b="1" dirty="0">
                <a:latin typeface="+mn-lt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plasma cell</a:t>
            </a:r>
            <a:br>
              <a:rPr lang="en-US" sz="20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br>
              <a:rPr lang="en-US" sz="2000" b="1" dirty="0">
                <a:latin typeface="+mn-lt"/>
                <a:cs typeface="Aharoni" pitchFamily="2" charset="-79"/>
              </a:rPr>
            </a:br>
            <a:r>
              <a:rPr lang="en-US" sz="2000" b="1" dirty="0">
                <a:latin typeface="+mn-lt"/>
                <a:cs typeface="Aharoni" pitchFamily="2" charset="-79"/>
              </a:rPr>
              <a:t>Q2 : type 4 clinical presentations for this disease</a:t>
            </a:r>
            <a:br>
              <a:rPr lang="en-US" sz="2000" b="1" dirty="0">
                <a:latin typeface="+mn-lt"/>
                <a:cs typeface="Aharoni" pitchFamily="2" charset="-79"/>
              </a:rPr>
            </a:br>
            <a: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anemia</a:t>
            </a:r>
            <a:b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bone lesion</a:t>
            </a:r>
            <a:b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renal failure</a:t>
            </a:r>
            <a:b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1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frequent infection</a:t>
            </a:r>
            <a:br>
              <a:rPr lang="en-US" sz="1800" b="1" dirty="0">
                <a:latin typeface="Aharoni" pitchFamily="2" charset="-79"/>
                <a:cs typeface="Aharoni" pitchFamily="2" charset="-79"/>
              </a:rPr>
            </a:br>
            <a:endParaRPr lang="en-US" sz="2000" b="1" dirty="0">
              <a:latin typeface="+mn-lt"/>
              <a:cs typeface="Aharoni" pitchFamily="2" charset="-79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28" y="1852356"/>
            <a:ext cx="2867306" cy="21898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58" y="4191000"/>
            <a:ext cx="3209018" cy="2476306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1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47" y="635878"/>
            <a:ext cx="4739092" cy="495249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Aharoni" pitchFamily="2" charset="-79"/>
                <a:cs typeface="Aharoni" pitchFamily="2" charset="-79"/>
              </a:rPr>
              <a:t>Cannulas numbered 1,2,3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latin typeface="Aharoni" pitchFamily="2" charset="-79"/>
                <a:cs typeface="Aharoni" pitchFamily="2" charset="-79"/>
              </a:rPr>
              <a:t>Q1 : type the gauge of each cannula ?</a:t>
            </a: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br>
              <a:rPr lang="en-US" sz="2400" dirty="0">
                <a:latin typeface="Aharoni" pitchFamily="2" charset="-79"/>
                <a:cs typeface="Aharoni" pitchFamily="2" charset="-79"/>
              </a:rPr>
            </a:br>
            <a:r>
              <a:rPr lang="en-US" sz="2400" dirty="0">
                <a:latin typeface="Aharoni" pitchFamily="2" charset="-79"/>
                <a:cs typeface="Aharoni" pitchFamily="2" charset="-79"/>
              </a:rPr>
              <a:t>Q2 : which of these cannulas you use for a </a:t>
            </a:r>
            <a:r>
              <a:rPr lang="en-US" sz="2400" dirty="0" err="1">
                <a:latin typeface="Aharoni" pitchFamily="2" charset="-79"/>
                <a:cs typeface="Aharoni" pitchFamily="2" charset="-79"/>
              </a:rPr>
              <a:t>pt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. Come to ER with trauma &amp; hemorrhage?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39" y="0"/>
            <a:ext cx="5886736" cy="6629400"/>
          </a:xfr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2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-15"/>
            <a:ext cx="10801350" cy="68580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4773" y="969562"/>
            <a:ext cx="4634918" cy="1249172"/>
          </a:xfrm>
        </p:spPr>
        <p:txBody>
          <a:bodyPr>
            <a:normAutofit/>
          </a:bodyPr>
          <a:lstStyle/>
          <a:p>
            <a:pPr algn="ctr"/>
            <a:r>
              <a:rPr lang="ar-JO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أقل رقم = أكبر قطر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59" y="914400"/>
            <a:ext cx="10126266" cy="5257800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Aharoni" pitchFamily="2" charset="-79"/>
                <a:cs typeface="Aharoni" pitchFamily="2" charset="-79"/>
              </a:rPr>
              <a:t>Q1 : type one finding 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reedsturnberg</a:t>
            </a: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cell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Q2: type 3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characterstic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 clinical findings you suspect when you examine cervical LN of this pt. 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rubbery</a:t>
            </a:r>
            <a:b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Enlarged </a:t>
            </a:r>
            <a:b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- Non tender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4" y="204428"/>
            <a:ext cx="4195103" cy="3072172"/>
          </a:xfr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3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48" y="713134"/>
            <a:ext cx="9829229" cy="5687666"/>
          </a:xfrm>
        </p:spPr>
        <p:txBody>
          <a:bodyPr>
            <a:noAutofit/>
          </a:bodyPr>
          <a:lstStyle/>
          <a:p>
            <a:pPr algn="l"/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Q:all of these are possible except :  , note that there is high RBCs &amp; platelet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1- elevated </a:t>
            </a:r>
            <a:r>
              <a:rPr lang="en-US" sz="20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erythropoitien</a:t>
            </a: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2-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jak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 2 mutation 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3-Elevated LAP (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leukocyt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 alkaline phosphatase)</a:t>
            </a:r>
            <a:br>
              <a:rPr lang="ar-JO" sz="2000" dirty="0">
                <a:latin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4-hyper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urecemia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6" y="189916"/>
            <a:ext cx="4880730" cy="3466807"/>
          </a:xfrm>
        </p:spPr>
      </p:pic>
      <p:sp>
        <p:nvSpPr>
          <p:cNvPr id="4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4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59" y="838200"/>
            <a:ext cx="10004750" cy="216828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Aharoni" pitchFamily="2" charset="-79"/>
                <a:cs typeface="Aharoni" pitchFamily="2" charset="-79"/>
              </a:rPr>
              <a:t>Q1 : what condition cause this abnormality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b="1" dirty="0">
                <a:solidFill>
                  <a:srgbClr val="FF0000"/>
                </a:solidFill>
              </a:rPr>
              <a:t>B12 deficiency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latin typeface="Aharoni" pitchFamily="2" charset="-79"/>
                <a:cs typeface="Aharoni" pitchFamily="2" charset="-79"/>
              </a:rPr>
              <a:t>Q:2 what abnormality you suspect in </a:t>
            </a:r>
            <a:r>
              <a:rPr lang="en-US" sz="2000" dirty="0" err="1">
                <a:latin typeface="Aharoni" pitchFamily="2" charset="-79"/>
                <a:cs typeface="Aharoni" pitchFamily="2" charset="-79"/>
              </a:rPr>
              <a:t>erythroblastt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?</a:t>
            </a:r>
            <a:br>
              <a:rPr lang="en-US" sz="2000" dirty="0">
                <a:latin typeface="Aharoni" pitchFamily="2" charset="-79"/>
                <a:cs typeface="Aharoni" pitchFamily="2" charset="-79"/>
              </a:rPr>
            </a:br>
            <a:r>
              <a:rPr lang="en-US" sz="2400" dirty="0" err="1">
                <a:solidFill>
                  <a:srgbClr val="FF0000"/>
                </a:solidFill>
                <a:latin typeface="+mn-lt"/>
                <a:cs typeface="Aharoni" pitchFamily="2" charset="-79"/>
              </a:rPr>
              <a:t>megaloblast</a:t>
            </a:r>
            <a:endParaRPr lang="en-US" sz="2400" dirty="0">
              <a:solidFill>
                <a:srgbClr val="FF0000"/>
              </a:solidFill>
              <a:latin typeface="+mn-lt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78" y="3276600"/>
            <a:ext cx="4881995" cy="3581400"/>
          </a:xfr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5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2819400"/>
            <a:ext cx="6480810" cy="3048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Q1 : pick up 2 findings ?</a:t>
            </a:r>
            <a:br>
              <a:rPr lang="en-US" sz="3200" b="1" dirty="0"/>
            </a:br>
            <a:r>
              <a:rPr lang="en-US" sz="3200" b="1" dirty="0">
                <a:solidFill>
                  <a:srgbClr val="FF0000"/>
                </a:solidFill>
              </a:rPr>
              <a:t>- Microcytic hypochromic RBCs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- Pencil cell</a:t>
            </a:r>
            <a:br>
              <a:rPr lang="en-US" sz="3200" b="1" dirty="0"/>
            </a:br>
            <a:r>
              <a:rPr lang="en-US" sz="3200" b="1" dirty="0"/>
              <a:t>Q2 : your </a:t>
            </a:r>
            <a:r>
              <a:rPr lang="en-US" sz="3200" b="1" dirty="0" err="1"/>
              <a:t>Dx</a:t>
            </a:r>
            <a:r>
              <a:rPr lang="en-US" sz="3200" b="1" dirty="0"/>
              <a:t> ?</a:t>
            </a:r>
            <a:br>
              <a:rPr lang="en-US" sz="3200" b="1" dirty="0"/>
            </a:br>
            <a:r>
              <a:rPr lang="en-US" sz="3200" b="1" dirty="0">
                <a:solidFill>
                  <a:srgbClr val="FF0000"/>
                </a:solidFill>
              </a:rPr>
              <a:t>iron deficiency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02" y="3048000"/>
            <a:ext cx="4316253" cy="3429000"/>
          </a:xfrm>
        </p:spPr>
      </p:pic>
      <p:sp>
        <p:nvSpPr>
          <p:cNvPr id="5" name="Rectangle 4"/>
          <p:cNvSpPr/>
          <p:nvPr/>
        </p:nvSpPr>
        <p:spPr>
          <a:xfrm>
            <a:off x="1015573" y="189914"/>
            <a:ext cx="19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Station</a:t>
            </a:r>
            <a:r>
              <a:rPr lang="ar-JO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ngsana New" panose="02020603050405020304" pitchFamily="18" charset="-34"/>
              </a:rPr>
              <a:t> 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10213</Words>
  <Application>Microsoft Office PowerPoint</Application>
  <PresentationFormat>Widescreen</PresentationFormat>
  <Paragraphs>1622</Paragraphs>
  <Slides>270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270</vt:i4>
      </vt:variant>
    </vt:vector>
  </HeadingPairs>
  <TitlesOfParts>
    <vt:vector size="293" baseType="lpstr">
      <vt:lpstr>Gungsuh</vt:lpstr>
      <vt:lpstr>Aharoni</vt:lpstr>
      <vt:lpstr>Aldhabi</vt:lpstr>
      <vt:lpstr>Algerian</vt:lpstr>
      <vt:lpstr>Andalus</vt:lpstr>
      <vt:lpstr>Arabic Typesetting</vt:lpstr>
      <vt:lpstr>Arial</vt:lpstr>
      <vt:lpstr>Arial Black</vt:lpstr>
      <vt:lpstr>Bahnschrift</vt:lpstr>
      <vt:lpstr>Bodoni MT Black</vt:lpstr>
      <vt:lpstr>Calibri</vt:lpstr>
      <vt:lpstr>Calibri Light</vt:lpstr>
      <vt:lpstr>Calibri,Bold</vt:lpstr>
      <vt:lpstr>Comic Sans MS</vt:lpstr>
      <vt:lpstr>Corbel</vt:lpstr>
      <vt:lpstr>Fira Sans</vt:lpstr>
      <vt:lpstr>Georgia</vt:lpstr>
      <vt:lpstr>Gill Sans Ultra Bold</vt:lpstr>
      <vt:lpstr>Goudy Old Style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Medicine mini osce exam  6th year </vt:lpstr>
      <vt:lpstr>Q1 - This 60 year old male has a long history of alcoholism. All of the following are important factors in assessing his mortality rate except?</vt:lpstr>
      <vt:lpstr>Q2 - A 19 year old female patient is presented to the emergency department with abdominal pain of 1 day duration. Her mother reports 3 days of dysuria and suprapubic pain treated at home by amoxicillin without improvement.Her abdominal pain is associated with nausea, vomiting and generalized weakness.One of the following is not a crucial step of management?</vt:lpstr>
      <vt:lpstr>Q3 - A 42 year old female with finger pain upon cold exposure, If this patient's blood pressure is 150/90, what drug would you choose?</vt:lpstr>
      <vt:lpstr>Q4 - A70 year old male with acute onset of shortness of breath, all of the following can cause this presentation except?</vt:lpstr>
      <vt:lpstr>Q5 - A 66 year old male smoker with exertional dyspnea and dry cough. What finding is expected in this patients' ABG's?</vt:lpstr>
      <vt:lpstr>Q6 - One of the following is not typically found in those patients?</vt:lpstr>
      <vt:lpstr>Q7 - This 53 year old male had a myocardial infarction 1 month ago, which of the following is best assessed in follow up for secondary prevention?</vt:lpstr>
      <vt:lpstr>Q8 - A 38 year old female, referred to you with high fasting blood sugar, this photo is typical of?</vt:lpstr>
      <vt:lpstr>Q9 - A 51 year old male diabetic patient is admitted through the emergency department with chest pain of 1 hour duration, one of the following is not indicated acutely?</vt:lpstr>
      <vt:lpstr>Q10 - What test best investigates this finding initially?</vt:lpstr>
      <vt:lpstr>PowerPoint Presentation</vt:lpstr>
      <vt:lpstr>Q1 : the false related to CBC below : , MCHC : 29 ,Hb: 9 , MCV:74</vt:lpstr>
      <vt:lpstr>Q2 : the false answer below : </vt:lpstr>
      <vt:lpstr>Q3 : the false answer below regarding the electrophoresis ? </vt:lpstr>
      <vt:lpstr>Q4 : one of the following not an indication for the picture ? : </vt:lpstr>
      <vt:lpstr>Q5 : diagnosis for the patient ? </vt:lpstr>
      <vt:lpstr>Q6 : all precipitate the attack except : </vt:lpstr>
      <vt:lpstr>Q7 : the cause of this ECG ?  </vt:lpstr>
      <vt:lpstr>Q8 : Best management for this ECG in emergency room ? </vt:lpstr>
      <vt:lpstr>Q9 : the diagnosis of this ECG ? </vt:lpstr>
      <vt:lpstr>Q 10 : patient with this picture , which one we don’t depend on in the prognosis of case ? </vt:lpstr>
      <vt:lpstr>Q13 : serum protein = 53   serum albumin = 3.8  ascites fluid protein =  50  ascites albumin = 2.3 , calculate the SAAG ?  </vt:lpstr>
      <vt:lpstr>Q11 : 20 Year old male , came with fever followed by this picture , what is the best Lab to reveal the diagnosis ? </vt:lpstr>
      <vt:lpstr>Q12 : patient came with this picture , and the urine dipstick reveal the presence of bilirubin , what’s the cause ?</vt:lpstr>
      <vt:lpstr>Q14 : hepatic patient suffer from massive  hematemesis , the picture below by endoscopy , what’s the most relevant cause ? </vt:lpstr>
      <vt:lpstr>Q15 : SOB , interpretation for x-ray ? </vt:lpstr>
      <vt:lpstr>Q16 : interpretation for x-ray ? </vt:lpstr>
      <vt:lpstr>PowerPoint Presentation</vt:lpstr>
      <vt:lpstr>Q18 : what’s the diagnosis ?! </vt:lpstr>
      <vt:lpstr>PowerPoint Presentation</vt:lpstr>
      <vt:lpstr>Q19 : the patient mostly presented with ..? </vt:lpstr>
      <vt:lpstr>Q20 : all of these organisms can cause the picture , Except ??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medicine mini-OSCE sixth year 2019 </vt:lpstr>
      <vt:lpstr>Q 1</vt:lpstr>
      <vt:lpstr>Q 2 </vt:lpstr>
      <vt:lpstr>Q 3 , 4 , 5</vt:lpstr>
      <vt:lpstr>Q 6</vt:lpstr>
      <vt:lpstr>Q 7</vt:lpstr>
      <vt:lpstr>Q 8</vt:lpstr>
      <vt:lpstr> Q 9 , 10 , 11</vt:lpstr>
      <vt:lpstr>Q 12 , 13</vt:lpstr>
      <vt:lpstr>Q 14</vt:lpstr>
      <vt:lpstr>Q 15</vt:lpstr>
      <vt:lpstr>Fourth year 2018/2019   1st Semester </vt:lpstr>
      <vt:lpstr>Q1:whats your Dx? Polycystic kidney disease  Q2: investigation : Ultrasound  Q3:pattern of inheritance : Autosomal Dominant</vt:lpstr>
      <vt:lpstr>A female pt visited your clinic complaining of bilateral leg swelling &amp; peri-orbital edema. She is a known case of DM which was controlled until 3 months ago. She developed HTN 3 months ago, but was not controlled even with 2 drugs. On examination she has mild respiratory distress &amp; large edema in her legs.   A- What is your most likely Dx? Nephrotic syndrome B- Mention confirmatory test: Urinalysis</vt:lpstr>
      <vt:lpstr>Q1: Dx:  Mobitz 2  Q2: TTT:   Pacemaker</vt:lpstr>
      <vt:lpstr>A pt presented with puffiness in the face &amp; increase in weight.    Q1: What is your most likely Dx?   Cushing syndrome  Q2: What test should you do to confirm your Dx?  *24-hr Urinary free Cortisol level  *Overnight(low dose) Dexamethasone Suppression Test   </vt:lpstr>
      <vt:lpstr>In Cushing : Initial screening tests : Low dose dexamethasone suppression and 24-hr urinary free cortisol   WHILE , After Establishing the Dx -- Detection the cause of Cushing By : 1-ACTH level  2-High dose Dexamethasone suppression test  3-CRH stimulation test 4- Imaging tests :MRI, CT </vt:lpstr>
      <vt:lpstr>Q: Dx ?? - inferior STEMI</vt:lpstr>
      <vt:lpstr>This X-ray was done for a 60-year old male who was C/O hypercalcemia. What is your diagnosis?  - Multiple myeloma </vt:lpstr>
      <vt:lpstr>A 29 YO female has become increasingly lethargic for the past 6 months. She complains from SOB, fatigue &amp; tachycardia. Her peripheral blood smear is shown here.   Q1 :What is the Dx? Iron deficiency  anemia  Q2: RDW ? High RDW</vt:lpstr>
      <vt:lpstr>caput medusae  Q: DDx:  - Esophageal varices  - liver cirrhosis</vt:lpstr>
      <vt:lpstr>24 YO female, presented with headache, fever, &amp; deterioration in level of consciousness, brain CT was free, the L.P s (values shows high WBS, LOW glucose).  Q1: what is the Dx?  Acute meningitis.   Q2: give 2 lines of treatment. IV antibiotics , Anti-pyretics </vt:lpstr>
      <vt:lpstr>Q1: Dx : Gout   Q2: TTT:  </vt:lpstr>
      <vt:lpstr>TTT of gout : 1- avoid secondary causes of hyperuricemia : medications, obesity,alcohol,purine intake 2 Acute gout :  a-bed rest b-NSAIDs  c- Colchicine  (if no response to NSAIDs or C/I ) d- corticosteroids (if no response to NSAIDs and Colchicine ) 3-prophylactic therapy : )initiate prophylactic ttt after 2-3 acute attacks) -allopurinol or uricosuric drugs (e.g probenecid) add colchicine or NSAIDs for 3-6 months (to prevent acute attack then discontinue) Very important Note : DON’T give allopurinol during an acute attack of gout  Side effect for allopurinol :  stevens-Johnson syndrome </vt:lpstr>
      <vt:lpstr>Dx of Rheumatoid arthritis :   - Anti-citrullinated protein antibodies (ACPAs)  - RF</vt:lpstr>
      <vt:lpstr>Henoch Schonlein Purpura (HSP)  V.S Immune Thrombocytopenic Purpura (ITP)      - Platelet level is low in ITP, but normal in HSP.  </vt:lpstr>
      <vt:lpstr>Hodgkin lymphoma - lymphoma is in two or more groups of lymph nodes. - lymphoma is in an extranodal site and one or more groups of lymph nodes.  In both cases, the 2 sites of lymphoma are on the same side of the diaphragm.  Q1: What is the stage :  Stage 2 Q2:  Reed–Sternberg cells (RS cells)</vt:lpstr>
      <vt:lpstr>Pathological Q waves seen in Old MI  (ECG from Google)</vt:lpstr>
      <vt:lpstr>Fourth year 2018/2019   2nd  Semester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Fourth year 2017/2018   2nd  Semester </vt:lpstr>
      <vt:lpstr>Pt . Presented with bone pain and recurrent infections and fatigue &gt;&gt; history suggestive for multiple myeloma  Q1 : type of cells in photo A (bone marrow aspiration)? plasma cell  Q2 : type 4 clinical presentations for this disease - anemia - bone lesion - renal failure - frequent infection </vt:lpstr>
      <vt:lpstr>Cannulas numbered 1,2,3   Q1 : type the gauge of each cannula ?  Q2 : which of these cannulas you use for a pt . Come to ER with trauma &amp; hemorrhage?</vt:lpstr>
      <vt:lpstr>أقل رقم = أكبر قطر</vt:lpstr>
      <vt:lpstr>Q1 : type one finding ? reedsturnberg cell      Q2: type 3 characterstic clinical findings you suspect when you examine cervical LN of this pt. ? - rubbery - Enlarged  - Non tender</vt:lpstr>
      <vt:lpstr>        Q:all of these are possible except :  , note that there is high RBCs &amp; platelet  1- elevated erythropoitien  2- jak 2 mutation  3-Elevated LAP (leukocyt alkaline phosphatase) 4-hyper urecemia</vt:lpstr>
      <vt:lpstr>Q1 : what condition cause this abnormality B12 deficiency   Q:2 what abnormality you suspect in erythroblastt? megaloblast</vt:lpstr>
      <vt:lpstr>Q1 : pick up 2 findings ? - Microcytic hypochromic RBCs - Pencil cell Q2 : your Dx ? iron deficiency</vt:lpstr>
      <vt:lpstr>Q1: mention 2 abnormalities in ECG ? - T-inversion - Wide QRS Q2 : what is your DX? hyperkalemia</vt:lpstr>
      <vt:lpstr>Post parathyroidectomy pt. with this ECG :  Q1 :Mention abnormality - Long QT interval   Q2: mention 3 conditions are associated with this ECG? - hyperphosphatemia - Hypocalcemia - Hypomagnesemia    NOT SURE :/</vt:lpstr>
      <vt:lpstr>Q1 : Dx ? WPW Q2 : Tx ? percutaneous ablation of the accessory bundle</vt:lpstr>
      <vt:lpstr>Q1 : what is the cause of this sign Hypocalcemia Q2 : what is your Tx? IV calcium gluconate</vt:lpstr>
      <vt:lpstr>Q1 : what the radiological abnormalities found in this X –ray ? Absent bronchovascular marking at right side with collapsed right lung &amp; shifting of mediastinum   Q2 :your radiological Dx  Tension pneumothorax </vt:lpstr>
      <vt:lpstr>Q1 : what the radiological abnormalities found in this X –ray ? Concave opacity in RLL silhouetting heart border  Q2 :your radiological DX pleural effusion</vt:lpstr>
      <vt:lpstr>Q : calculate anion gap</vt:lpstr>
      <vt:lpstr>Q1: Dx ? Acute bacterial meningitis Q2 : mention 2 causative oreganisms ? - St.pneumoni - H.infiluenza</vt:lpstr>
      <vt:lpstr>Q1: calculate SAAG  2.8-2.2 = 0.6  Q2 : what is your Dx ? spontaneous bacterial peritonitis</vt:lpstr>
      <vt:lpstr>Q1: Dx? Klinefelter Q2 : mention 4 characterstic signs for this pt . 1- short stature  2- congenital heart defect  3- infertile 4- gynecomastia</vt:lpstr>
      <vt:lpstr>Q1 : Dx? Cushing syndrome  Q2 : mention 3 screening tests for this condition? 1- 24 urine collection for cortisol 2- Dexamethasone suppression test 3- imaging test  </vt:lpstr>
      <vt:lpstr>Q1 :If this pt is ANA +ve then what is the next investegation you would order ? anti Ds-DNA / anti –sm  Q2 : if this pt. came to ER with seizuers then mention 3 differrential Dx? TIA CVA Uremic encephalopathy (not sure )</vt:lpstr>
      <vt:lpstr>Q1 : Dx?  Diffuse proliferative GN Q2 : mention 2 lines of Tx ? 1- methylprednisolone 2- mycophenolate</vt:lpstr>
      <vt:lpstr>Fourth year 2017/2018   1st   Semester</vt:lpstr>
      <vt:lpstr>Acute inferior wall st elevation MI</vt:lpstr>
      <vt:lpstr> history of cough and large amount of sputum prior one month</vt:lpstr>
      <vt:lpstr>Finding : hyperacute T wave Caused by : hyperkalemia</vt:lpstr>
      <vt:lpstr> Diagnosis :  adrenal insuffeciency  ( addisons disease) </vt:lpstr>
      <vt:lpstr>Mention two DDx: TB Lung abcess </vt:lpstr>
      <vt:lpstr>Name of this : abdominal stria</vt:lpstr>
      <vt:lpstr>Name : Moon face or cushingoid face</vt:lpstr>
      <vt:lpstr> Diagnosis : pulmonary edema</vt:lpstr>
      <vt:lpstr>PowerPoint Presentation</vt:lpstr>
      <vt:lpstr>CBC shows : Hb : 4 Platelets : 4000 WBC : 2200 MCV : 85 MCHC : 32 WHAT IS THE CASE ? pancytopenia Mention 2 causes : Chemotherapy Bone marrow fibrosis ( myelopthasic disorder ) Aplastic anemia </vt:lpstr>
      <vt:lpstr>-What is this?   Malar rash in SLE What is your initial investigation ? ANA then if positive order dsDNA </vt:lpstr>
      <vt:lpstr>What is this : spider nevi One cause of it ? Liver cirrhosis</vt:lpstr>
      <vt:lpstr>Name this : Erythema nodosum 3 causes of it : Sarcoidosis Tuberculosis IBD oral contraceptive pills Infection</vt:lpstr>
      <vt:lpstr>what do you see ?  needle shaped mono sodium urate crystals Diagnosis ? Gout</vt:lpstr>
      <vt:lpstr>What is this ? Heamaturia (RBC cast ).....   Diagnosis ? Glumerulonephritis</vt:lpstr>
      <vt:lpstr>Finding : Sublaxation  diagnosis : RA </vt:lpstr>
      <vt:lpstr>Investigation nedded ?.....  RF and anti ccp</vt:lpstr>
      <vt:lpstr>History of bone pain and low eGFR</vt:lpstr>
      <vt:lpstr>Diagnosis : Lung CA</vt:lpstr>
      <vt:lpstr> ABG Case :  -Dx : Partialy compansated respiratory acidosis with hypoxemia -Mension one cause ? </vt:lpstr>
      <vt:lpstr>medicine course exam 2020/2021  serotonin - 1st semester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45 year old woman complaining from palpitation , fatigue and paresthesia in her limbs , all the followings are true except:</vt:lpstr>
      <vt:lpstr>The patient complaining from fever , night sweat &amp; weight loss more than 10% of his weight , which of the followings is true?</vt:lpstr>
      <vt:lpstr>The patient  complaining from hepatitis A and his INR &gt;2.1 what is the best management to do?</vt:lpstr>
      <vt:lpstr>Urine analysis: protein –ve      , Glucose +2 RBC 8 cells/uL  , leukocytes 25/uL</vt:lpstr>
      <vt:lpstr>Which of the followings isn’t an indication for hemodialysis?</vt:lpstr>
      <vt:lpstr>Mini-OSCE  6th year \ 2nd form 9-6-2021</vt:lpstr>
      <vt:lpstr>Q1</vt:lpstr>
      <vt:lpstr>Q2</vt:lpstr>
      <vt:lpstr>Q3</vt:lpstr>
      <vt:lpstr>Q4</vt:lpstr>
      <vt:lpstr>Q5</vt:lpstr>
      <vt:lpstr>Q6</vt:lpstr>
      <vt:lpstr>Q7</vt:lpstr>
      <vt:lpstr>Internal Mini-Osce 2020-2021-2nd semester  Serotonin </vt:lpstr>
      <vt:lpstr>CVS SECTIONS</vt:lpstr>
      <vt:lpstr>Q2:26 years male patient came with chest pain  and recurrent palpitation , regarding the following ECG , What is your diagnosis ? And your management ? -Supraventricular Tachycardia  -IV Adenosine   </vt:lpstr>
      <vt:lpstr>GIT SECTIONS</vt:lpstr>
      <vt:lpstr>Q2 : Young Female , is diagnosed with osteoporosis , and complaining from diarrhea last two months , What is your fist investigation , and the diagnosis? - Anti Tissue Transglutinamase     Celiac Disease -    </vt:lpstr>
      <vt:lpstr>PowerPoint Presentation</vt:lpstr>
      <vt:lpstr>RS SECTIONS </vt:lpstr>
      <vt:lpstr>PowerPoint Presentation</vt:lpstr>
      <vt:lpstr>PowerPoint Presentation</vt:lpstr>
      <vt:lpstr>ENDOCRINE SECTIONS </vt:lpstr>
      <vt:lpstr>PowerPoint Presentation</vt:lpstr>
      <vt:lpstr>PowerPoint Presentation</vt:lpstr>
      <vt:lpstr>NEPHROLOGY SECTIONS </vt:lpstr>
      <vt:lpstr>RHUMATOLOGY SECTIONS </vt:lpstr>
      <vt:lpstr>Hematology Sections </vt:lpstr>
      <vt:lpstr>Mini-Osce 2021-2022 4th year - 1st  semester wareed - 3/1/2022  MCQ exam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Q9 ) Patient presented with this CBC findings :  LOW MCV  LOW MCHC  HIGH RDW   LOW Hgb</vt:lpstr>
      <vt:lpstr>Q10)  What the name of this Finding ? a) Telangiectasia  b) Spider angioma   what test does not be used to confirm diagnosis? a) Upper endoscopy b) Abdominal Ultrasound c) Liver function test  d) Liver biopsy     </vt:lpstr>
      <vt:lpstr>Q11 : all precipitate the attack except : </vt:lpstr>
      <vt:lpstr>PowerPoint Presentation</vt:lpstr>
      <vt:lpstr>Q13)  Smoking patient for long time  ABGs result : Respiratory acidosis (from Table)   What is presentation of patient in PFTs is wronge?  a) FEV1/FVC ≥ 70% b) FVC1 changes less than 12% c) FEV1/FVC ≤ 70% d) Irreversible condition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Nabed 1st semester 2022-2023</vt:lpstr>
      <vt:lpstr>Station 1</vt:lpstr>
      <vt:lpstr>Station 2: A patient presented with fatigue, cold intolerance, weight gain …</vt:lpstr>
      <vt:lpstr>Station 3: A patient with a known history of SLE ….. Came with BP (high) and HB1Ac = 8%.</vt:lpstr>
      <vt:lpstr>Station 4: A patient presented to the ER with hematuria and …… he died. This was found on autopsy.</vt:lpstr>
      <vt:lpstr>Station 5</vt:lpstr>
      <vt:lpstr>Station 6: A patient presented with jaundice …</vt:lpstr>
      <vt:lpstr>Station 7: Table showing values of low MCV, low MCHC, high RDW, low Hg. *normal values were given*</vt:lpstr>
      <vt:lpstr>Station 8</vt:lpstr>
      <vt:lpstr>Station 9</vt:lpstr>
      <vt:lpstr>Station 10: Patient presented with melena and hematemesis. This picture  is from the antrum of the stomach. *not the same picture*</vt:lpstr>
      <vt:lpstr>Station 11: A 75 year old patient</vt:lpstr>
      <vt:lpstr>Station 12: Patient presented with chest pain … he had elevated CKMB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Wateen 1st semester  (2023-2024) Mini – OSCE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كلهم نفس الصور اللي اجو بالامتحان بالضبط عدا </vt:lpstr>
      <vt:lpstr>PowerPoint Presentation</vt:lpstr>
      <vt:lpstr>مواضيع الهستوري اللي اجت </vt:lpstr>
      <vt:lpstr>الفيزيكال اكزام ما خرجو عن المألوف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حلا احمد عبد الرحيم المحاسنه</dc:creator>
  <cp:lastModifiedBy>حلا احمد عبد الرحيم المحاسنه</cp:lastModifiedBy>
  <cp:revision>2</cp:revision>
  <dcterms:created xsi:type="dcterms:W3CDTF">2024-01-07T18:30:41Z</dcterms:created>
  <dcterms:modified xsi:type="dcterms:W3CDTF">2024-03-24T23:11:47Z</dcterms:modified>
</cp:coreProperties>
</file>