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0.jpg" ContentType="image/jpeg"/>
  <Override PartName="/ppt/media/image11.jpg" ContentType="image/jpeg"/>
  <Override PartName="/ppt/media/image12.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7" r:id="rId6"/>
    <p:sldId id="298" r:id="rId7"/>
    <p:sldId id="299" r:id="rId8"/>
    <p:sldId id="300" r:id="rId9"/>
    <p:sldId id="301" r:id="rId10"/>
    <p:sldId id="302" r:id="rId11"/>
    <p:sldId id="312" r:id="rId12"/>
    <p:sldId id="303" r:id="rId13"/>
    <p:sldId id="311" r:id="rId14"/>
    <p:sldId id="304" r:id="rId15"/>
    <p:sldId id="307" r:id="rId16"/>
    <p:sldId id="308" r:id="rId17"/>
    <p:sldId id="309" r:id="rId18"/>
    <p:sldId id="306" r:id="rId19"/>
    <p:sldId id="310" r:id="rId20"/>
    <p:sldId id="315" r:id="rId21"/>
    <p:sldId id="316" r:id="rId22"/>
    <p:sldId id="317" r:id="rId23"/>
    <p:sldId id="318" r:id="rId24"/>
    <p:sldId id="319" r:id="rId25"/>
    <p:sldId id="320" r:id="rId26"/>
    <p:sldId id="321" r:id="rId27"/>
    <p:sldId id="322" r:id="rId28"/>
    <p:sldId id="313" r:id="rId29"/>
    <p:sldId id="314"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0" autoAdjust="0"/>
  </p:normalViewPr>
  <p:slideViewPr>
    <p:cSldViewPr snapToGrid="0">
      <p:cViewPr>
        <p:scale>
          <a:sx n="81" d="100"/>
          <a:sy n="81" d="100"/>
        </p:scale>
        <p:origin x="-27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5CFAC1D-3DA5-4079-9B34-FE4BC526802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0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5EA4B-45E8-4309-BC8E-5A367B87BA74}"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45558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88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55600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40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0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54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81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6342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41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5EA4B-45E8-4309-BC8E-5A367B87BA74}"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20531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85EA4B-45E8-4309-BC8E-5A367B87BA74}"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FAC1D-3DA5-4079-9B34-FE4BC526802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1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85EA4B-45E8-4309-BC8E-5A367B87BA74}"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CFAC1D-3DA5-4079-9B34-FE4BC52680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07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5EA4B-45E8-4309-BC8E-5A367B87BA74}"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246779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5EA4B-45E8-4309-BC8E-5A367B87BA74}"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43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5EA4B-45E8-4309-BC8E-5A367B87BA74}"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14044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5EA4B-45E8-4309-BC8E-5A367B87BA74}" type="datetimeFigureOut">
              <a:rPr lang="en-US" smtClean="0"/>
              <a:t>9/27/2024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CFAC1D-3DA5-4079-9B34-FE4BC5268020}" type="slidenum">
              <a:rPr lang="en-US" smtClean="0"/>
              <a:t>‹#›</a:t>
            </a:fld>
            <a:endParaRPr lang="en-US"/>
          </a:p>
        </p:txBody>
      </p:sp>
    </p:spTree>
    <p:extLst>
      <p:ext uri="{BB962C8B-B14F-4D97-AF65-F5344CB8AC3E}">
        <p14:creationId xmlns:p14="http://schemas.microsoft.com/office/powerpoint/2010/main" val="40767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61920-C98D-4CA3-804F-5B3B4430B0D6}"/>
              </a:ext>
            </a:extLst>
          </p:cNvPr>
          <p:cNvSpPr>
            <a:spLocks noGrp="1"/>
          </p:cNvSpPr>
          <p:nvPr>
            <p:ph type="ctrTitle"/>
          </p:nvPr>
        </p:nvSpPr>
        <p:spPr/>
        <p:txBody>
          <a:bodyPr/>
          <a:lstStyle/>
          <a:p>
            <a:r>
              <a:rPr lang="en-US" sz="4000" dirty="0" err="1" smtClean="0"/>
              <a:t>Wilm’s</a:t>
            </a:r>
            <a:r>
              <a:rPr lang="en-US" sz="4000" dirty="0" smtClean="0"/>
              <a:t> tumor &amp; </a:t>
            </a:r>
            <a:r>
              <a:rPr lang="en-US" sz="4000" dirty="0" err="1" smtClean="0"/>
              <a:t>Neuroblastoma</a:t>
            </a:r>
            <a:endParaRPr lang="en-US" sz="4000" dirty="0"/>
          </a:p>
        </p:txBody>
      </p:sp>
      <p:sp>
        <p:nvSpPr>
          <p:cNvPr id="3" name="Subtitle 2">
            <a:extLst>
              <a:ext uri="{FF2B5EF4-FFF2-40B4-BE49-F238E27FC236}">
                <a16:creationId xmlns:a16="http://schemas.microsoft.com/office/drawing/2014/main" xmlns="" id="{64367652-062A-47F1-89EF-68FCCE62FE05}"/>
              </a:ext>
            </a:extLst>
          </p:cNvPr>
          <p:cNvSpPr>
            <a:spLocks noGrp="1"/>
          </p:cNvSpPr>
          <p:nvPr>
            <p:ph type="subTitle" idx="1"/>
          </p:nvPr>
        </p:nvSpPr>
        <p:spPr>
          <a:xfrm>
            <a:off x="2692400" y="3657600"/>
            <a:ext cx="6815669" cy="2836989"/>
          </a:xfrm>
        </p:spPr>
        <p:txBody>
          <a:bodyPr/>
          <a:lstStyle/>
          <a:p>
            <a:r>
              <a:rPr lang="en-GB" b="1" dirty="0" smtClean="0"/>
              <a:t>Presented by:</a:t>
            </a:r>
          </a:p>
          <a:p>
            <a:r>
              <a:rPr lang="en-GB" b="1" dirty="0" err="1" smtClean="0"/>
              <a:t>Maha</a:t>
            </a:r>
            <a:r>
              <a:rPr lang="en-GB" b="1" dirty="0" smtClean="0"/>
              <a:t> </a:t>
            </a:r>
            <a:r>
              <a:rPr lang="en-GB" b="1" dirty="0" err="1" smtClean="0"/>
              <a:t>Emad</a:t>
            </a:r>
            <a:r>
              <a:rPr lang="en-GB" b="1" dirty="0" smtClean="0"/>
              <a:t> </a:t>
            </a:r>
          </a:p>
          <a:p>
            <a:r>
              <a:rPr lang="en-GB" b="1" dirty="0" err="1" smtClean="0"/>
              <a:t>Shatha</a:t>
            </a:r>
            <a:r>
              <a:rPr lang="en-GB" b="1" dirty="0" smtClean="0"/>
              <a:t> </a:t>
            </a:r>
            <a:r>
              <a:rPr lang="en-GB" b="1" dirty="0" err="1" smtClean="0"/>
              <a:t>Rababa’a</a:t>
            </a:r>
            <a:endParaRPr lang="en-GB" b="1" dirty="0" smtClean="0"/>
          </a:p>
          <a:p>
            <a:endParaRPr lang="en-GB" dirty="0" smtClean="0"/>
          </a:p>
          <a:p>
            <a:endParaRPr lang="en-GB" sz="1600" dirty="0" smtClean="0"/>
          </a:p>
        </p:txBody>
      </p:sp>
    </p:spTree>
    <p:extLst>
      <p:ext uri="{BB962C8B-B14F-4D97-AF65-F5344CB8AC3E}">
        <p14:creationId xmlns:p14="http://schemas.microsoft.com/office/powerpoint/2010/main" val="819404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lnSpcReduction="10000"/>
          </a:bodyPr>
          <a:lstStyle/>
          <a:p>
            <a:pPr fontAlgn="base"/>
            <a:endParaRPr lang="en-US" dirty="0"/>
          </a:p>
          <a:p>
            <a:pPr fontAlgn="base"/>
            <a:r>
              <a:rPr lang="en-US" dirty="0"/>
              <a:t>Physical </a:t>
            </a:r>
            <a:r>
              <a:rPr lang="en-US" dirty="0" smtClean="0"/>
              <a:t>exam:</a:t>
            </a:r>
            <a:endParaRPr lang="en-US" dirty="0"/>
          </a:p>
          <a:p>
            <a:pPr fontAlgn="base"/>
            <a:r>
              <a:rPr lang="en-US" dirty="0"/>
              <a:t>palpable, painless abdominal mass</a:t>
            </a:r>
          </a:p>
          <a:p>
            <a:pPr fontAlgn="base"/>
            <a:r>
              <a:rPr lang="en-US" dirty="0"/>
              <a:t>does not cross midline</a:t>
            </a:r>
          </a:p>
          <a:p>
            <a:pPr fontAlgn="base"/>
            <a:r>
              <a:rPr lang="en-US" dirty="0" err="1"/>
              <a:t>hemihypertrophy</a:t>
            </a:r>
            <a:r>
              <a:rPr lang="en-US" dirty="0"/>
              <a:t> of kidney due to increased vascular demands</a:t>
            </a:r>
          </a:p>
          <a:p>
            <a:pPr fontAlgn="base"/>
            <a:r>
              <a:rPr lang="en-US" dirty="0" smtClean="0"/>
              <a:t>Hypertension due </a:t>
            </a:r>
            <a:r>
              <a:rPr lang="en-US" dirty="0"/>
              <a:t>to renin secretion</a:t>
            </a:r>
          </a:p>
          <a:p>
            <a:pPr fontAlgn="base"/>
            <a:r>
              <a:rPr lang="en-US" dirty="0"/>
              <a:t>some present with </a:t>
            </a:r>
            <a:r>
              <a:rPr lang="en-US" dirty="0" err="1"/>
              <a:t>aniridia</a:t>
            </a:r>
            <a:endParaRPr lang="en-US" dirty="0"/>
          </a:p>
          <a:p>
            <a:endParaRPr lang="ar-JO" dirty="0"/>
          </a:p>
        </p:txBody>
      </p:sp>
    </p:spTree>
    <p:extLst>
      <p:ext uri="{BB962C8B-B14F-4D97-AF65-F5344CB8AC3E}">
        <p14:creationId xmlns:p14="http://schemas.microsoft.com/office/powerpoint/2010/main" val="3681106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a:spLocks noGrp="1"/>
          </p:cNvSpPr>
          <p:nvPr>
            <p:ph idx="1"/>
          </p:nvPr>
        </p:nvSpPr>
        <p:spPr>
          <a:xfrm>
            <a:off x="1295400" y="762000"/>
            <a:ext cx="9601200" cy="5404685"/>
          </a:xfrm>
          <a:prstGeom prst="rect">
            <a:avLst/>
          </a:prstGeom>
        </p:spPr>
        <p:txBody>
          <a:bodyPr vert="horz" wrap="square" lIns="0" tIns="13335" rIns="0" bIns="0" rtlCol="0">
            <a:spAutoFit/>
          </a:bodyPr>
          <a:lstStyle/>
          <a:p>
            <a:pPr marL="2708275">
              <a:lnSpc>
                <a:spcPct val="100000"/>
              </a:lnSpc>
              <a:spcBef>
                <a:spcPts val="105"/>
              </a:spcBef>
            </a:pPr>
            <a:r>
              <a:rPr sz="2800" b="1" dirty="0">
                <a:latin typeface="Calibri"/>
                <a:cs typeface="Calibri"/>
              </a:rPr>
              <a:t>Diagnosis</a:t>
            </a:r>
            <a:r>
              <a:rPr sz="2800" b="1" spc="114" dirty="0">
                <a:latin typeface="Calibri"/>
                <a:cs typeface="Calibri"/>
              </a:rPr>
              <a:t>  </a:t>
            </a:r>
            <a:r>
              <a:rPr sz="2800" b="1" spc="-10" dirty="0">
                <a:latin typeface="Calibri"/>
                <a:cs typeface="Calibri"/>
              </a:rPr>
              <a:t>imaging</a:t>
            </a:r>
            <a:endParaRPr sz="2800" dirty="0">
              <a:latin typeface="Calibri"/>
              <a:cs typeface="Calibri"/>
            </a:endParaRPr>
          </a:p>
          <a:p>
            <a:pPr>
              <a:lnSpc>
                <a:spcPct val="100000"/>
              </a:lnSpc>
              <a:spcBef>
                <a:spcPts val="1555"/>
              </a:spcBef>
            </a:pPr>
            <a:endParaRPr sz="1400" dirty="0">
              <a:latin typeface="Calibri"/>
              <a:cs typeface="Calibri"/>
            </a:endParaRPr>
          </a:p>
          <a:p>
            <a:pPr marL="278765" indent="-266065">
              <a:lnSpc>
                <a:spcPct val="100000"/>
              </a:lnSpc>
              <a:spcBef>
                <a:spcPts val="5"/>
              </a:spcBef>
              <a:buFont typeface="Wingdings"/>
              <a:buChar char=""/>
              <a:tabLst>
                <a:tab pos="278765" algn="l"/>
              </a:tabLst>
            </a:pPr>
            <a:r>
              <a:rPr sz="1800" u="sng" spc="-10" dirty="0" smtClean="0">
                <a:uFill>
                  <a:solidFill>
                    <a:srgbClr val="000000"/>
                  </a:solidFill>
                </a:uFill>
                <a:latin typeface="Calibri"/>
                <a:cs typeface="Calibri"/>
              </a:rPr>
              <a:t>Ultrasound</a:t>
            </a:r>
            <a:r>
              <a:rPr lang="en-US" sz="1800" u="sng" spc="-25" dirty="0" smtClean="0">
                <a:uFill>
                  <a:solidFill>
                    <a:srgbClr val="000000"/>
                  </a:solidFill>
                </a:uFill>
                <a:latin typeface="Calibri"/>
                <a:cs typeface="Calibri"/>
              </a:rPr>
              <a:t>(</a:t>
            </a:r>
            <a:r>
              <a:rPr sz="1800" u="sng" dirty="0" smtClean="0">
                <a:uFill>
                  <a:solidFill>
                    <a:srgbClr val="000000"/>
                  </a:solidFill>
                </a:uFill>
                <a:latin typeface="Calibri"/>
                <a:cs typeface="Calibri"/>
              </a:rPr>
              <a:t>best</a:t>
            </a:r>
            <a:r>
              <a:rPr sz="1800" u="sng" spc="-30" dirty="0" smtClean="0">
                <a:uFill>
                  <a:solidFill>
                    <a:srgbClr val="000000"/>
                  </a:solidFill>
                </a:uFill>
                <a:latin typeface="Calibri"/>
                <a:cs typeface="Calibri"/>
              </a:rPr>
              <a:t> </a:t>
            </a:r>
            <a:r>
              <a:rPr sz="1800" u="sng" dirty="0">
                <a:uFill>
                  <a:solidFill>
                    <a:srgbClr val="000000"/>
                  </a:solidFill>
                </a:uFill>
                <a:latin typeface="Calibri"/>
                <a:cs typeface="Calibri"/>
              </a:rPr>
              <a:t>initial</a:t>
            </a:r>
            <a:r>
              <a:rPr sz="1800" u="sng" spc="-30" dirty="0">
                <a:uFill>
                  <a:solidFill>
                    <a:srgbClr val="000000"/>
                  </a:solidFill>
                </a:uFill>
                <a:latin typeface="Calibri"/>
                <a:cs typeface="Calibri"/>
              </a:rPr>
              <a:t> </a:t>
            </a:r>
            <a:r>
              <a:rPr sz="1800" u="sng" spc="-20" dirty="0" smtClean="0">
                <a:uFill>
                  <a:solidFill>
                    <a:srgbClr val="000000"/>
                  </a:solidFill>
                </a:uFill>
                <a:latin typeface="Calibri"/>
                <a:cs typeface="Calibri"/>
              </a:rPr>
              <a:t>test</a:t>
            </a:r>
            <a:r>
              <a:rPr lang="en-US" sz="1800" u="sng" spc="-20" dirty="0" smtClean="0">
                <a:uFill>
                  <a:solidFill>
                    <a:srgbClr val="000000"/>
                  </a:solidFill>
                </a:uFill>
                <a:latin typeface="Calibri"/>
                <a:cs typeface="Calibri"/>
              </a:rPr>
              <a:t>)</a:t>
            </a:r>
            <a:endParaRPr sz="1800" dirty="0">
              <a:latin typeface="Calibri"/>
              <a:cs typeface="Calibri"/>
            </a:endParaRPr>
          </a:p>
          <a:p>
            <a:pPr marL="278765" indent="-266065">
              <a:lnSpc>
                <a:spcPct val="100000"/>
              </a:lnSpc>
              <a:spcBef>
                <a:spcPts val="815"/>
              </a:spcBef>
              <a:buFont typeface="Wingdings"/>
              <a:buChar char=""/>
              <a:tabLst>
                <a:tab pos="278765" algn="l"/>
              </a:tabLst>
            </a:pPr>
            <a:r>
              <a:rPr sz="1800" dirty="0">
                <a:latin typeface="Calibri"/>
                <a:cs typeface="Calibri"/>
              </a:rPr>
              <a:t>Shows</a:t>
            </a:r>
            <a:r>
              <a:rPr sz="1800" spc="-25" dirty="0">
                <a:latin typeface="Calibri"/>
                <a:cs typeface="Calibri"/>
              </a:rPr>
              <a:t> </a:t>
            </a:r>
            <a:r>
              <a:rPr sz="1800" dirty="0">
                <a:latin typeface="Calibri"/>
                <a:cs typeface="Calibri"/>
              </a:rPr>
              <a:t>vascular</a:t>
            </a:r>
            <a:r>
              <a:rPr sz="1800" spc="-25" dirty="0">
                <a:latin typeface="Calibri"/>
                <a:cs typeface="Calibri"/>
              </a:rPr>
              <a:t> </a:t>
            </a:r>
            <a:r>
              <a:rPr sz="1800" spc="-10" dirty="0">
                <a:latin typeface="Calibri"/>
                <a:cs typeface="Calibri"/>
              </a:rPr>
              <a:t>infiltrations</a:t>
            </a:r>
            <a:r>
              <a:rPr sz="1800" spc="-30" dirty="0">
                <a:latin typeface="Calibri"/>
                <a:cs typeface="Calibri"/>
              </a:rPr>
              <a:t> </a:t>
            </a:r>
            <a:r>
              <a:rPr sz="1800" dirty="0">
                <a:latin typeface="Calibri"/>
                <a:cs typeface="Calibri"/>
              </a:rPr>
              <a:t>and</a:t>
            </a:r>
            <a:r>
              <a:rPr sz="1800" spc="-20" dirty="0">
                <a:latin typeface="Calibri"/>
                <a:cs typeface="Calibri"/>
              </a:rPr>
              <a:t> </a:t>
            </a:r>
            <a:r>
              <a:rPr sz="1800" spc="-10" dirty="0">
                <a:latin typeface="Calibri"/>
                <a:cs typeface="Calibri"/>
              </a:rPr>
              <a:t>hydronephrosis</a:t>
            </a:r>
            <a:endParaRPr sz="1800" dirty="0">
              <a:latin typeface="Calibri"/>
              <a:cs typeface="Calibri"/>
            </a:endParaRPr>
          </a:p>
          <a:p>
            <a:pPr marL="278765" indent="-266065">
              <a:lnSpc>
                <a:spcPct val="100000"/>
              </a:lnSpc>
              <a:spcBef>
                <a:spcPts val="815"/>
              </a:spcBef>
              <a:buFont typeface="Wingdings"/>
              <a:buChar char=""/>
              <a:tabLst>
                <a:tab pos="278765" algn="l"/>
              </a:tabLst>
            </a:pPr>
            <a:r>
              <a:rPr sz="1800" spc="-10" dirty="0">
                <a:latin typeface="Calibri"/>
                <a:cs typeface="Calibri"/>
              </a:rPr>
              <a:t>Differentiates</a:t>
            </a:r>
            <a:r>
              <a:rPr sz="1800" spc="-40" dirty="0">
                <a:latin typeface="Calibri"/>
                <a:cs typeface="Calibri"/>
              </a:rPr>
              <a:t> </a:t>
            </a:r>
            <a:r>
              <a:rPr sz="1800" dirty="0">
                <a:latin typeface="Calibri"/>
                <a:cs typeface="Calibri"/>
              </a:rPr>
              <a:t>between</a:t>
            </a:r>
            <a:r>
              <a:rPr sz="1800" spc="-25" dirty="0">
                <a:latin typeface="Calibri"/>
                <a:cs typeface="Calibri"/>
              </a:rPr>
              <a:t> </a:t>
            </a:r>
            <a:r>
              <a:rPr sz="1800" dirty="0">
                <a:latin typeface="Calibri"/>
                <a:cs typeface="Calibri"/>
              </a:rPr>
              <a:t>cystic</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solid</a:t>
            </a:r>
            <a:r>
              <a:rPr sz="1800" spc="-20" dirty="0">
                <a:latin typeface="Calibri"/>
                <a:cs typeface="Calibri"/>
              </a:rPr>
              <a:t> </a:t>
            </a:r>
            <a:r>
              <a:rPr sz="1800" spc="-10" dirty="0">
                <a:latin typeface="Calibri"/>
                <a:cs typeface="Calibri"/>
              </a:rPr>
              <a:t>masses</a:t>
            </a:r>
            <a:endParaRPr sz="1800" dirty="0">
              <a:latin typeface="Calibri"/>
              <a:cs typeface="Calibri"/>
            </a:endParaRPr>
          </a:p>
          <a:p>
            <a:pPr marL="278765" indent="-266065">
              <a:lnSpc>
                <a:spcPct val="100000"/>
              </a:lnSpc>
              <a:spcBef>
                <a:spcPts val="830"/>
              </a:spcBef>
              <a:buFont typeface="Wingdings"/>
              <a:buChar char=""/>
              <a:tabLst>
                <a:tab pos="278765" algn="l"/>
              </a:tabLst>
            </a:pPr>
            <a:r>
              <a:rPr sz="1800" dirty="0">
                <a:latin typeface="Calibri"/>
                <a:cs typeface="Calibri"/>
              </a:rPr>
              <a:t>With</a:t>
            </a:r>
            <a:r>
              <a:rPr sz="1800" spc="-35" dirty="0">
                <a:latin typeface="Calibri"/>
                <a:cs typeface="Calibri"/>
              </a:rPr>
              <a:t> </a:t>
            </a:r>
            <a:r>
              <a:rPr sz="1800" dirty="0">
                <a:latin typeface="Calibri"/>
                <a:cs typeface="Calibri"/>
              </a:rPr>
              <a:t>doppler:</a:t>
            </a:r>
            <a:r>
              <a:rPr sz="1800" spc="-45" dirty="0">
                <a:latin typeface="Calibri"/>
                <a:cs typeface="Calibri"/>
              </a:rPr>
              <a:t> </a:t>
            </a:r>
            <a:r>
              <a:rPr sz="1800" spc="-10" dirty="0">
                <a:latin typeface="Calibri"/>
                <a:cs typeface="Calibri"/>
              </a:rPr>
              <a:t>Evaluates</a:t>
            </a:r>
            <a:r>
              <a:rPr sz="1800" spc="-4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collecting</a:t>
            </a:r>
            <a:r>
              <a:rPr sz="1800" spc="-35" dirty="0">
                <a:latin typeface="Calibri"/>
                <a:cs typeface="Calibri"/>
              </a:rPr>
              <a:t> </a:t>
            </a:r>
            <a:r>
              <a:rPr sz="1800" dirty="0">
                <a:latin typeface="Calibri"/>
                <a:cs typeface="Calibri"/>
              </a:rPr>
              <a:t>system</a:t>
            </a:r>
            <a:r>
              <a:rPr sz="1800" spc="-25" dirty="0">
                <a:latin typeface="Calibri"/>
                <a:cs typeface="Calibri"/>
              </a:rPr>
              <a:t> </a:t>
            </a:r>
            <a:r>
              <a:rPr sz="1800" dirty="0">
                <a:latin typeface="Calibri"/>
                <a:cs typeface="Calibri"/>
              </a:rPr>
              <a:t>and</a:t>
            </a:r>
            <a:r>
              <a:rPr sz="1800" spc="-45" dirty="0">
                <a:latin typeface="Calibri"/>
                <a:cs typeface="Calibri"/>
              </a:rPr>
              <a:t> </a:t>
            </a:r>
            <a:r>
              <a:rPr sz="1800" spc="-10" dirty="0" smtClean="0">
                <a:latin typeface="Calibri"/>
                <a:cs typeface="Calibri"/>
              </a:rPr>
              <a:t>demonstrate</a:t>
            </a:r>
            <a:r>
              <a:rPr lang="en-US" sz="1800" spc="-10" dirty="0" smtClean="0">
                <a:latin typeface="Calibri"/>
                <a:cs typeface="Calibri"/>
              </a:rPr>
              <a:t>s</a:t>
            </a:r>
            <a:endParaRPr sz="1800" dirty="0">
              <a:latin typeface="Calibri"/>
              <a:cs typeface="Calibri"/>
            </a:endParaRPr>
          </a:p>
          <a:p>
            <a:pPr marL="315595" indent="-302895">
              <a:lnSpc>
                <a:spcPct val="100000"/>
              </a:lnSpc>
              <a:spcBef>
                <a:spcPts val="815"/>
              </a:spcBef>
              <a:buFont typeface="Wingdings"/>
              <a:buChar char=""/>
              <a:tabLst>
                <a:tab pos="315595" algn="l"/>
              </a:tabLst>
            </a:pPr>
            <a:r>
              <a:rPr sz="1800" spc="-10" dirty="0">
                <a:latin typeface="Calibri"/>
                <a:cs typeface="Calibri"/>
              </a:rPr>
              <a:t>Intravascular</a:t>
            </a:r>
            <a:r>
              <a:rPr sz="1800" spc="-25" dirty="0">
                <a:latin typeface="Calibri"/>
                <a:cs typeface="Calibri"/>
              </a:rPr>
              <a:t> </a:t>
            </a:r>
            <a:r>
              <a:rPr sz="1800" dirty="0">
                <a:latin typeface="Calibri"/>
                <a:cs typeface="Calibri"/>
              </a:rPr>
              <a:t>spread</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tumor</a:t>
            </a:r>
            <a:r>
              <a:rPr sz="1800" spc="-20" dirty="0">
                <a:latin typeface="Calibri"/>
                <a:cs typeface="Calibri"/>
              </a:rPr>
              <a:t> </a:t>
            </a:r>
            <a:r>
              <a:rPr sz="1800" dirty="0">
                <a:latin typeface="Calibri"/>
                <a:cs typeface="Calibri"/>
              </a:rPr>
              <a:t>thrombi</a:t>
            </a:r>
            <a:r>
              <a:rPr sz="1800" spc="-25"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renal</a:t>
            </a:r>
            <a:r>
              <a:rPr sz="1800" spc="-35" dirty="0">
                <a:latin typeface="Calibri"/>
                <a:cs typeface="Calibri"/>
              </a:rPr>
              <a:t> </a:t>
            </a:r>
            <a:r>
              <a:rPr sz="1800" dirty="0">
                <a:latin typeface="Calibri"/>
                <a:cs typeface="Calibri"/>
              </a:rPr>
              <a:t>veins</a:t>
            </a:r>
            <a:r>
              <a:rPr sz="1800" spc="-40" dirty="0">
                <a:latin typeface="Calibri"/>
                <a:cs typeface="Calibri"/>
              </a:rPr>
              <a:t> </a:t>
            </a:r>
            <a:r>
              <a:rPr sz="1800" dirty="0">
                <a:latin typeface="Calibri"/>
                <a:cs typeface="Calibri"/>
              </a:rPr>
              <a:t>and</a:t>
            </a:r>
            <a:r>
              <a:rPr sz="1800" spc="-35" dirty="0">
                <a:latin typeface="Calibri"/>
                <a:cs typeface="Calibri"/>
              </a:rPr>
              <a:t> </a:t>
            </a:r>
            <a:r>
              <a:rPr sz="1800" spc="-25" dirty="0">
                <a:latin typeface="Calibri"/>
                <a:cs typeface="Calibri"/>
              </a:rPr>
              <a:t>ivc</a:t>
            </a:r>
            <a:endParaRPr sz="1800" dirty="0">
              <a:latin typeface="Calibri"/>
              <a:cs typeface="Calibri"/>
            </a:endParaRPr>
          </a:p>
          <a:p>
            <a:pPr marL="278765" indent="-266065">
              <a:lnSpc>
                <a:spcPct val="100000"/>
              </a:lnSpc>
              <a:spcBef>
                <a:spcPts val="815"/>
              </a:spcBef>
              <a:buFont typeface="Wingdings"/>
              <a:buChar char=""/>
              <a:tabLst>
                <a:tab pos="278765" algn="l"/>
              </a:tabLst>
            </a:pPr>
            <a:r>
              <a:rPr sz="1800" u="sng" spc="-10" dirty="0">
                <a:uFill>
                  <a:solidFill>
                    <a:srgbClr val="000000"/>
                  </a:solidFill>
                </a:uFill>
                <a:latin typeface="Calibri"/>
                <a:cs typeface="Calibri"/>
              </a:rPr>
              <a:t>Abdominal</a:t>
            </a:r>
            <a:r>
              <a:rPr sz="1800" u="sng" spc="-20" dirty="0">
                <a:uFill>
                  <a:solidFill>
                    <a:srgbClr val="000000"/>
                  </a:solidFill>
                </a:uFill>
                <a:latin typeface="Calibri"/>
                <a:cs typeface="Calibri"/>
              </a:rPr>
              <a:t> </a:t>
            </a:r>
            <a:r>
              <a:rPr sz="1800" u="sng" dirty="0">
                <a:uFill>
                  <a:solidFill>
                    <a:srgbClr val="000000"/>
                  </a:solidFill>
                </a:uFill>
                <a:latin typeface="Calibri"/>
                <a:cs typeface="Calibri"/>
              </a:rPr>
              <a:t>ct</a:t>
            </a:r>
            <a:r>
              <a:rPr sz="1800" u="sng" spc="-10" dirty="0">
                <a:uFill>
                  <a:solidFill>
                    <a:srgbClr val="000000"/>
                  </a:solidFill>
                </a:uFill>
                <a:latin typeface="Calibri"/>
                <a:cs typeface="Calibri"/>
              </a:rPr>
              <a:t> </a:t>
            </a:r>
            <a:r>
              <a:rPr sz="1800" u="sng" dirty="0">
                <a:uFill>
                  <a:solidFill>
                    <a:srgbClr val="000000"/>
                  </a:solidFill>
                </a:uFill>
                <a:latin typeface="Calibri"/>
                <a:cs typeface="Calibri"/>
              </a:rPr>
              <a:t>(claw</a:t>
            </a:r>
            <a:r>
              <a:rPr sz="1800" u="sng" spc="-15" dirty="0">
                <a:uFill>
                  <a:solidFill>
                    <a:srgbClr val="000000"/>
                  </a:solidFill>
                </a:uFill>
                <a:latin typeface="Calibri"/>
                <a:cs typeface="Calibri"/>
              </a:rPr>
              <a:t> </a:t>
            </a:r>
            <a:r>
              <a:rPr sz="1800" u="sng" spc="-10" dirty="0" smtClean="0">
                <a:uFill>
                  <a:solidFill>
                    <a:srgbClr val="000000"/>
                  </a:solidFill>
                </a:uFill>
                <a:latin typeface="Calibri"/>
                <a:cs typeface="Calibri"/>
              </a:rPr>
              <a:t>sign</a:t>
            </a:r>
            <a:r>
              <a:rPr lang="en-US" sz="1800" u="sng" spc="-10" dirty="0" smtClean="0">
                <a:uFill>
                  <a:solidFill>
                    <a:srgbClr val="000000"/>
                  </a:solidFill>
                </a:uFill>
                <a:latin typeface="Calibri"/>
                <a:cs typeface="Calibri"/>
              </a:rPr>
              <a:t>)</a:t>
            </a:r>
            <a:endParaRPr sz="1800" dirty="0">
              <a:latin typeface="Calibri"/>
              <a:cs typeface="Calibri"/>
            </a:endParaRPr>
          </a:p>
          <a:p>
            <a:pPr marL="278765" indent="-266065">
              <a:lnSpc>
                <a:spcPct val="100000"/>
              </a:lnSpc>
              <a:spcBef>
                <a:spcPts val="830"/>
              </a:spcBef>
              <a:buFont typeface="Wingdings"/>
              <a:buChar char=""/>
              <a:tabLst>
                <a:tab pos="278765" algn="l"/>
              </a:tabLst>
            </a:pPr>
            <a:r>
              <a:rPr sz="1800" dirty="0">
                <a:latin typeface="Calibri"/>
                <a:cs typeface="Calibri"/>
              </a:rPr>
              <a:t>To</a:t>
            </a:r>
            <a:r>
              <a:rPr sz="1800" spc="-45" dirty="0">
                <a:latin typeface="Calibri"/>
                <a:cs typeface="Calibri"/>
              </a:rPr>
              <a:t> </a:t>
            </a:r>
            <a:r>
              <a:rPr sz="1800" dirty="0">
                <a:latin typeface="Calibri"/>
                <a:cs typeface="Calibri"/>
              </a:rPr>
              <a:t>assess</a:t>
            </a:r>
            <a:r>
              <a:rPr sz="1800" spc="-30" dirty="0">
                <a:latin typeface="Calibri"/>
                <a:cs typeface="Calibri"/>
              </a:rPr>
              <a:t> </a:t>
            </a:r>
            <a:r>
              <a:rPr sz="1800" dirty="0">
                <a:latin typeface="Calibri"/>
                <a:cs typeface="Calibri"/>
              </a:rPr>
              <a:t>location</a:t>
            </a:r>
            <a:r>
              <a:rPr sz="1800" spc="-4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extent</a:t>
            </a:r>
            <a:r>
              <a:rPr sz="1800" spc="-50"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involvement</a:t>
            </a:r>
            <a:endParaRPr sz="1800" dirty="0">
              <a:latin typeface="Calibri"/>
              <a:cs typeface="Calibri"/>
            </a:endParaRPr>
          </a:p>
          <a:p>
            <a:pPr marL="278765" indent="-266065">
              <a:lnSpc>
                <a:spcPct val="100000"/>
              </a:lnSpc>
              <a:spcBef>
                <a:spcPts val="815"/>
              </a:spcBef>
              <a:buFont typeface="Wingdings"/>
              <a:buChar char=""/>
              <a:tabLst>
                <a:tab pos="278765" algn="l"/>
              </a:tabLst>
            </a:pPr>
            <a:r>
              <a:rPr sz="1800" dirty="0">
                <a:latin typeface="Calibri"/>
                <a:cs typeface="Calibri"/>
              </a:rPr>
              <a:t>Surgical</a:t>
            </a:r>
            <a:r>
              <a:rPr sz="1800" spc="-55" dirty="0">
                <a:latin typeface="Calibri"/>
                <a:cs typeface="Calibri"/>
              </a:rPr>
              <a:t> </a:t>
            </a:r>
            <a:r>
              <a:rPr sz="1800" spc="-10" dirty="0">
                <a:latin typeface="Calibri"/>
                <a:cs typeface="Calibri"/>
              </a:rPr>
              <a:t>planning</a:t>
            </a:r>
            <a:endParaRPr sz="1800" dirty="0">
              <a:latin typeface="Calibri"/>
              <a:cs typeface="Calibri"/>
            </a:endParaRPr>
          </a:p>
          <a:p>
            <a:pPr marL="278765" indent="-266065">
              <a:lnSpc>
                <a:spcPct val="100000"/>
              </a:lnSpc>
              <a:spcBef>
                <a:spcPts val="815"/>
              </a:spcBef>
              <a:buFont typeface="Wingdings"/>
              <a:buChar char=""/>
              <a:tabLst>
                <a:tab pos="278765" algn="l"/>
              </a:tabLst>
            </a:pPr>
            <a:r>
              <a:rPr sz="1800" u="sng" dirty="0">
                <a:uFill>
                  <a:solidFill>
                    <a:srgbClr val="000000"/>
                  </a:solidFill>
                </a:uFill>
                <a:latin typeface="Calibri"/>
                <a:cs typeface="Calibri"/>
              </a:rPr>
              <a:t>Ct</a:t>
            </a:r>
            <a:r>
              <a:rPr sz="1800" u="sng" spc="-10" dirty="0">
                <a:uFill>
                  <a:solidFill>
                    <a:srgbClr val="000000"/>
                  </a:solidFill>
                </a:uFill>
                <a:latin typeface="Calibri"/>
                <a:cs typeface="Calibri"/>
              </a:rPr>
              <a:t> thorax/cxr</a:t>
            </a:r>
            <a:endParaRPr sz="1800" dirty="0">
              <a:latin typeface="Calibri"/>
              <a:cs typeface="Calibri"/>
            </a:endParaRPr>
          </a:p>
          <a:p>
            <a:pPr marL="278765" indent="-266065">
              <a:lnSpc>
                <a:spcPct val="100000"/>
              </a:lnSpc>
              <a:spcBef>
                <a:spcPts val="830"/>
              </a:spcBef>
              <a:buFont typeface="Wingdings"/>
              <a:buChar char=""/>
              <a:tabLst>
                <a:tab pos="278765" algn="l"/>
              </a:tabLst>
            </a:pPr>
            <a:r>
              <a:rPr sz="1800" dirty="0">
                <a:latin typeface="Calibri"/>
                <a:cs typeface="Calibri"/>
              </a:rPr>
              <a:t>To</a:t>
            </a:r>
            <a:r>
              <a:rPr sz="1800" spc="-40" dirty="0">
                <a:latin typeface="Calibri"/>
                <a:cs typeface="Calibri"/>
              </a:rPr>
              <a:t> </a:t>
            </a:r>
            <a:r>
              <a:rPr sz="1800" dirty="0">
                <a:latin typeface="Calibri"/>
                <a:cs typeface="Calibri"/>
              </a:rPr>
              <a:t>detect</a:t>
            </a:r>
            <a:r>
              <a:rPr sz="1800" spc="-35" dirty="0">
                <a:latin typeface="Calibri"/>
                <a:cs typeface="Calibri"/>
              </a:rPr>
              <a:t> </a:t>
            </a:r>
            <a:r>
              <a:rPr sz="1800" dirty="0">
                <a:latin typeface="Calibri"/>
                <a:cs typeface="Calibri"/>
              </a:rPr>
              <a:t>lung</a:t>
            </a:r>
            <a:r>
              <a:rPr sz="1800" spc="-40" dirty="0">
                <a:latin typeface="Calibri"/>
                <a:cs typeface="Calibri"/>
              </a:rPr>
              <a:t> </a:t>
            </a:r>
            <a:r>
              <a:rPr sz="1800" spc="-10" dirty="0">
                <a:latin typeface="Calibri"/>
                <a:cs typeface="Calibri"/>
              </a:rPr>
              <a:t>metastasis</a:t>
            </a:r>
            <a:endParaRPr sz="1800" dirty="0">
              <a:latin typeface="Calibri"/>
              <a:cs typeface="Calibri"/>
            </a:endParaRPr>
          </a:p>
        </p:txBody>
      </p:sp>
      <p:pic>
        <p:nvPicPr>
          <p:cNvPr id="5" name="object 8"/>
          <p:cNvPicPr/>
          <p:nvPr/>
        </p:nvPicPr>
        <p:blipFill>
          <a:blip r:embed="rId2" cstate="print"/>
          <a:stretch>
            <a:fillRect/>
          </a:stretch>
        </p:blipFill>
        <p:spPr>
          <a:xfrm>
            <a:off x="8316116" y="2517061"/>
            <a:ext cx="2057400" cy="2991612"/>
          </a:xfrm>
          <a:prstGeom prst="rect">
            <a:avLst/>
          </a:prstGeom>
        </p:spPr>
      </p:pic>
    </p:spTree>
    <p:extLst>
      <p:ext uri="{BB962C8B-B14F-4D97-AF65-F5344CB8AC3E}">
        <p14:creationId xmlns:p14="http://schemas.microsoft.com/office/powerpoint/2010/main" val="1881629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339" y="527538"/>
            <a:ext cx="10609384" cy="5638799"/>
          </a:xfrm>
        </p:spPr>
      </p:pic>
    </p:spTree>
    <p:extLst>
      <p:ext uri="{BB962C8B-B14F-4D97-AF65-F5344CB8AC3E}">
        <p14:creationId xmlns:p14="http://schemas.microsoft.com/office/powerpoint/2010/main" val="13493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291" y="679939"/>
            <a:ext cx="9999785" cy="5498123"/>
          </a:xfrm>
        </p:spPr>
      </p:pic>
    </p:spTree>
    <p:extLst>
      <p:ext uri="{BB962C8B-B14F-4D97-AF65-F5344CB8AC3E}">
        <p14:creationId xmlns:p14="http://schemas.microsoft.com/office/powerpoint/2010/main" val="3854645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508" y="903288"/>
            <a:ext cx="10621107" cy="5274774"/>
          </a:xfrm>
        </p:spPr>
      </p:pic>
    </p:spTree>
    <p:extLst>
      <p:ext uri="{BB962C8B-B14F-4D97-AF65-F5344CB8AC3E}">
        <p14:creationId xmlns:p14="http://schemas.microsoft.com/office/powerpoint/2010/main" val="281010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p:cNvPicPr/>
          <p:nvPr/>
        </p:nvPicPr>
        <p:blipFill>
          <a:blip r:embed="rId2" cstate="print"/>
          <a:stretch>
            <a:fillRect/>
          </a:stretch>
        </p:blipFill>
        <p:spPr>
          <a:xfrm>
            <a:off x="550986" y="738554"/>
            <a:ext cx="11007968" cy="5884984"/>
          </a:xfrm>
          <a:prstGeom prst="rect">
            <a:avLst/>
          </a:prstGeom>
        </p:spPr>
      </p:pic>
    </p:spTree>
    <p:extLst>
      <p:ext uri="{BB962C8B-B14F-4D97-AF65-F5344CB8AC3E}">
        <p14:creationId xmlns:p14="http://schemas.microsoft.com/office/powerpoint/2010/main" val="1983546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385" y="657225"/>
            <a:ext cx="10796953" cy="5591175"/>
          </a:xfrm>
        </p:spPr>
      </p:pic>
    </p:spTree>
    <p:extLst>
      <p:ext uri="{BB962C8B-B14F-4D97-AF65-F5344CB8AC3E}">
        <p14:creationId xmlns:p14="http://schemas.microsoft.com/office/powerpoint/2010/main" val="1235544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a:spLocks noGrp="1"/>
          </p:cNvSpPr>
          <p:nvPr>
            <p:ph idx="1"/>
          </p:nvPr>
        </p:nvSpPr>
        <p:spPr>
          <a:xfrm>
            <a:off x="1143000" y="820860"/>
            <a:ext cx="9601200" cy="5345502"/>
          </a:xfrm>
          <a:prstGeom prst="rect">
            <a:avLst/>
          </a:prstGeom>
        </p:spPr>
        <p:txBody>
          <a:bodyPr vert="horz" wrap="square" lIns="0" tIns="114935" rIns="0" bIns="0" rtlCol="0">
            <a:spAutoFit/>
          </a:bodyPr>
          <a:lstStyle/>
          <a:p>
            <a:pPr marL="12700" indent="0">
              <a:lnSpc>
                <a:spcPct val="100000"/>
              </a:lnSpc>
              <a:spcBef>
                <a:spcPts val="805"/>
              </a:spcBef>
              <a:buNone/>
              <a:tabLst>
                <a:tab pos="281940" algn="l"/>
              </a:tabLst>
            </a:pPr>
            <a:endParaRPr sz="1300" dirty="0">
              <a:latin typeface="Calibri"/>
              <a:cs typeface="Calibri"/>
            </a:endParaRPr>
          </a:p>
          <a:p>
            <a:pPr>
              <a:lnSpc>
                <a:spcPct val="100000"/>
              </a:lnSpc>
              <a:buFont typeface="Calibri"/>
              <a:buAutoNum type="arabicParenR"/>
            </a:pPr>
            <a:endParaRPr sz="1300" dirty="0">
              <a:latin typeface="Calibri"/>
              <a:cs typeface="Calibri"/>
            </a:endParaRPr>
          </a:p>
          <a:p>
            <a:pPr>
              <a:lnSpc>
                <a:spcPct val="100000"/>
              </a:lnSpc>
              <a:spcBef>
                <a:spcPts val="25"/>
              </a:spcBef>
              <a:buFont typeface="Calibri"/>
              <a:buAutoNum type="arabicParenR"/>
            </a:pPr>
            <a:endParaRPr sz="1300" dirty="0">
              <a:latin typeface="Calibri"/>
              <a:cs typeface="Calibri"/>
            </a:endParaRPr>
          </a:p>
          <a:p>
            <a:pPr marL="70485" algn="ctr">
              <a:lnSpc>
                <a:spcPct val="100000"/>
              </a:lnSpc>
              <a:spcBef>
                <a:spcPts val="5"/>
              </a:spcBef>
            </a:pPr>
            <a:r>
              <a:rPr sz="2000" b="1" spc="-10" dirty="0">
                <a:latin typeface="Calibri"/>
                <a:cs typeface="Calibri"/>
              </a:rPr>
              <a:t>Neuroblastoma</a:t>
            </a:r>
            <a:endParaRPr sz="2000" dirty="0">
              <a:latin typeface="Calibri"/>
              <a:cs typeface="Calibri"/>
            </a:endParaRPr>
          </a:p>
          <a:p>
            <a:pPr>
              <a:lnSpc>
                <a:spcPct val="100000"/>
              </a:lnSpc>
              <a:spcBef>
                <a:spcPts val="1555"/>
              </a:spcBef>
            </a:pPr>
            <a:endParaRPr sz="1400" dirty="0">
              <a:latin typeface="Calibri"/>
              <a:cs typeface="Calibri"/>
            </a:endParaRPr>
          </a:p>
          <a:p>
            <a:pPr marL="278765" lvl="1" indent="-266065">
              <a:lnSpc>
                <a:spcPct val="100000"/>
              </a:lnSpc>
              <a:buFont typeface="Wingdings"/>
              <a:buChar char=""/>
              <a:tabLst>
                <a:tab pos="278765" algn="l"/>
              </a:tabLst>
            </a:pPr>
            <a:r>
              <a:rPr sz="1300" dirty="0">
                <a:latin typeface="Calibri"/>
                <a:cs typeface="Calibri"/>
              </a:rPr>
              <a:t>Its</a:t>
            </a:r>
            <a:r>
              <a:rPr sz="1300" spc="-40" dirty="0">
                <a:latin typeface="Calibri"/>
                <a:cs typeface="Calibri"/>
              </a:rPr>
              <a:t> </a:t>
            </a:r>
            <a:r>
              <a:rPr sz="1300" dirty="0">
                <a:latin typeface="Calibri"/>
                <a:cs typeface="Calibri"/>
              </a:rPr>
              <a:t>an</a:t>
            </a:r>
            <a:r>
              <a:rPr sz="1300" spc="-45" dirty="0">
                <a:latin typeface="Calibri"/>
                <a:cs typeface="Calibri"/>
              </a:rPr>
              <a:t> </a:t>
            </a:r>
            <a:r>
              <a:rPr sz="1300" dirty="0">
                <a:latin typeface="Calibri"/>
                <a:cs typeface="Calibri"/>
              </a:rPr>
              <a:t>embryonal</a:t>
            </a:r>
            <a:r>
              <a:rPr sz="1300" spc="-35" dirty="0">
                <a:latin typeface="Calibri"/>
                <a:cs typeface="Calibri"/>
              </a:rPr>
              <a:t> </a:t>
            </a:r>
            <a:r>
              <a:rPr sz="1300" spc="-10" dirty="0">
                <a:latin typeface="Calibri"/>
                <a:cs typeface="Calibri"/>
              </a:rPr>
              <a:t>malignancy</a:t>
            </a:r>
            <a:endParaRPr sz="1300" dirty="0">
              <a:latin typeface="Calibri"/>
              <a:cs typeface="Calibri"/>
            </a:endParaRPr>
          </a:p>
          <a:p>
            <a:pPr marL="279400" marR="52069" lvl="1" indent="-266700">
              <a:lnSpc>
                <a:spcPct val="152300"/>
              </a:lnSpc>
              <a:spcBef>
                <a:spcPts val="15"/>
              </a:spcBef>
              <a:buFont typeface="Wingdings"/>
              <a:buChar char=""/>
              <a:tabLst>
                <a:tab pos="279400" algn="l"/>
              </a:tabLst>
            </a:pPr>
            <a:r>
              <a:rPr sz="1300" dirty="0">
                <a:latin typeface="Calibri"/>
                <a:cs typeface="Calibri"/>
              </a:rPr>
              <a:t>Is</a:t>
            </a:r>
            <a:r>
              <a:rPr sz="1300" spc="-30" dirty="0">
                <a:latin typeface="Calibri"/>
                <a:cs typeface="Calibri"/>
              </a:rPr>
              <a:t> </a:t>
            </a:r>
            <a:r>
              <a:rPr sz="1300" dirty="0">
                <a:latin typeface="Calibri"/>
                <a:cs typeface="Calibri"/>
              </a:rPr>
              <a:t>a</a:t>
            </a:r>
            <a:r>
              <a:rPr sz="1300" spc="-35" dirty="0">
                <a:latin typeface="Calibri"/>
                <a:cs typeface="Calibri"/>
              </a:rPr>
              <a:t> </a:t>
            </a:r>
            <a:r>
              <a:rPr sz="1300" dirty="0">
                <a:latin typeface="Calibri"/>
                <a:cs typeface="Calibri"/>
              </a:rPr>
              <a:t>malignant</a:t>
            </a:r>
            <a:r>
              <a:rPr sz="1300" spc="-30" dirty="0">
                <a:latin typeface="Calibri"/>
                <a:cs typeface="Calibri"/>
              </a:rPr>
              <a:t> </a:t>
            </a:r>
            <a:r>
              <a:rPr sz="1300" spc="-10" dirty="0">
                <a:latin typeface="Calibri"/>
                <a:cs typeface="Calibri"/>
              </a:rPr>
              <a:t>neuroendocrine</a:t>
            </a:r>
            <a:r>
              <a:rPr sz="1300" spc="-30" dirty="0">
                <a:latin typeface="Calibri"/>
                <a:cs typeface="Calibri"/>
              </a:rPr>
              <a:t> </a:t>
            </a:r>
            <a:r>
              <a:rPr sz="1300" dirty="0">
                <a:latin typeface="Calibri"/>
                <a:cs typeface="Calibri"/>
              </a:rPr>
              <a:t>tumor</a:t>
            </a:r>
            <a:r>
              <a:rPr sz="1300" spc="-20" dirty="0">
                <a:latin typeface="Calibri"/>
                <a:cs typeface="Calibri"/>
              </a:rPr>
              <a:t> </a:t>
            </a:r>
            <a:r>
              <a:rPr sz="1300" dirty="0">
                <a:latin typeface="Calibri"/>
                <a:cs typeface="Calibri"/>
              </a:rPr>
              <a:t>of</a:t>
            </a:r>
            <a:r>
              <a:rPr sz="1300" spc="-25" dirty="0">
                <a:latin typeface="Calibri"/>
                <a:cs typeface="Calibri"/>
              </a:rPr>
              <a:t> </a:t>
            </a:r>
            <a:r>
              <a:rPr sz="1300" dirty="0">
                <a:latin typeface="Calibri"/>
                <a:cs typeface="Calibri"/>
              </a:rPr>
              <a:t>the</a:t>
            </a:r>
            <a:r>
              <a:rPr sz="1300" spc="-35" dirty="0">
                <a:latin typeface="Calibri"/>
                <a:cs typeface="Calibri"/>
              </a:rPr>
              <a:t> </a:t>
            </a:r>
            <a:r>
              <a:rPr sz="1300" spc="-10" dirty="0">
                <a:latin typeface="Calibri"/>
                <a:cs typeface="Calibri"/>
              </a:rPr>
              <a:t>sympathetic</a:t>
            </a:r>
            <a:r>
              <a:rPr sz="1300" spc="-20" dirty="0">
                <a:latin typeface="Calibri"/>
                <a:cs typeface="Calibri"/>
              </a:rPr>
              <a:t> </a:t>
            </a:r>
            <a:r>
              <a:rPr sz="1300" dirty="0">
                <a:latin typeface="Calibri"/>
                <a:cs typeface="Calibri"/>
              </a:rPr>
              <a:t>nervous</a:t>
            </a:r>
            <a:r>
              <a:rPr sz="1300" spc="-35" dirty="0">
                <a:latin typeface="Calibri"/>
                <a:cs typeface="Calibri"/>
              </a:rPr>
              <a:t> </a:t>
            </a:r>
            <a:r>
              <a:rPr sz="1300" dirty="0">
                <a:latin typeface="Calibri"/>
                <a:cs typeface="Calibri"/>
              </a:rPr>
              <a:t>system</a:t>
            </a:r>
            <a:r>
              <a:rPr sz="1300" spc="-30" dirty="0">
                <a:latin typeface="Calibri"/>
                <a:cs typeface="Calibri"/>
              </a:rPr>
              <a:t> </a:t>
            </a:r>
            <a:r>
              <a:rPr sz="1300" dirty="0">
                <a:latin typeface="Calibri"/>
                <a:cs typeface="Calibri"/>
              </a:rPr>
              <a:t>that</a:t>
            </a:r>
            <a:r>
              <a:rPr sz="1300" spc="-30" dirty="0">
                <a:latin typeface="Calibri"/>
                <a:cs typeface="Calibri"/>
              </a:rPr>
              <a:t> </a:t>
            </a:r>
            <a:r>
              <a:rPr sz="1300" dirty="0">
                <a:latin typeface="Calibri"/>
                <a:cs typeface="Calibri"/>
              </a:rPr>
              <a:t>originates</a:t>
            </a:r>
            <a:r>
              <a:rPr sz="1300" spc="-30" dirty="0">
                <a:latin typeface="Calibri"/>
                <a:cs typeface="Calibri"/>
              </a:rPr>
              <a:t> </a:t>
            </a:r>
            <a:r>
              <a:rPr sz="1300" spc="-20" dirty="0">
                <a:latin typeface="Calibri"/>
                <a:cs typeface="Calibri"/>
              </a:rPr>
              <a:t>from </a:t>
            </a:r>
            <a:r>
              <a:rPr sz="1300" dirty="0">
                <a:latin typeface="Calibri"/>
                <a:cs typeface="Calibri"/>
              </a:rPr>
              <a:t>neural</a:t>
            </a:r>
            <a:r>
              <a:rPr sz="1300" spc="-35" dirty="0">
                <a:latin typeface="Calibri"/>
                <a:cs typeface="Calibri"/>
              </a:rPr>
              <a:t> </a:t>
            </a:r>
            <a:r>
              <a:rPr sz="1300" dirty="0">
                <a:latin typeface="Calibri"/>
                <a:cs typeface="Calibri"/>
              </a:rPr>
              <a:t>crest</a:t>
            </a:r>
            <a:r>
              <a:rPr sz="1300" spc="-40" dirty="0">
                <a:latin typeface="Calibri"/>
                <a:cs typeface="Calibri"/>
              </a:rPr>
              <a:t> </a:t>
            </a:r>
            <a:r>
              <a:rPr sz="1300" dirty="0">
                <a:latin typeface="Calibri"/>
                <a:cs typeface="Calibri"/>
              </a:rPr>
              <a:t>cells</a:t>
            </a:r>
            <a:r>
              <a:rPr sz="1300" spc="-35" dirty="0">
                <a:latin typeface="Calibri"/>
                <a:cs typeface="Calibri"/>
              </a:rPr>
              <a:t> </a:t>
            </a:r>
            <a:r>
              <a:rPr sz="1300" spc="-10" dirty="0">
                <a:latin typeface="Calibri"/>
                <a:cs typeface="Calibri"/>
              </a:rPr>
              <a:t>potentially</a:t>
            </a:r>
            <a:r>
              <a:rPr sz="1300" spc="-25" dirty="0">
                <a:latin typeface="Calibri"/>
                <a:cs typeface="Calibri"/>
              </a:rPr>
              <a:t> </a:t>
            </a:r>
            <a:r>
              <a:rPr sz="1300" dirty="0">
                <a:latin typeface="Calibri"/>
                <a:cs typeface="Calibri"/>
              </a:rPr>
              <a:t>secretes</a:t>
            </a:r>
            <a:r>
              <a:rPr sz="1300" spc="-25" dirty="0">
                <a:latin typeface="Calibri"/>
                <a:cs typeface="Calibri"/>
              </a:rPr>
              <a:t> </a:t>
            </a:r>
            <a:r>
              <a:rPr sz="1300" spc="-10" dirty="0">
                <a:latin typeface="Calibri"/>
                <a:cs typeface="Calibri"/>
              </a:rPr>
              <a:t>catecholamines,</a:t>
            </a:r>
            <a:r>
              <a:rPr sz="1300" spc="-35" dirty="0">
                <a:latin typeface="Calibri"/>
                <a:cs typeface="Calibri"/>
              </a:rPr>
              <a:t> </a:t>
            </a:r>
            <a:r>
              <a:rPr sz="1300" dirty="0">
                <a:latin typeface="Calibri"/>
                <a:cs typeface="Calibri"/>
              </a:rPr>
              <a:t>and</a:t>
            </a:r>
            <a:r>
              <a:rPr sz="1300" spc="-35" dirty="0">
                <a:latin typeface="Calibri"/>
                <a:cs typeface="Calibri"/>
              </a:rPr>
              <a:t> </a:t>
            </a:r>
            <a:r>
              <a:rPr sz="1300" dirty="0">
                <a:latin typeface="Calibri"/>
                <a:cs typeface="Calibri"/>
              </a:rPr>
              <a:t>is</a:t>
            </a:r>
            <a:r>
              <a:rPr sz="1300" spc="-25" dirty="0">
                <a:latin typeface="Calibri"/>
                <a:cs typeface="Calibri"/>
              </a:rPr>
              <a:t> </a:t>
            </a:r>
            <a:r>
              <a:rPr sz="1300" dirty="0">
                <a:latin typeface="Calibri"/>
                <a:cs typeface="Calibri"/>
              </a:rPr>
              <a:t>usually</a:t>
            </a:r>
            <a:r>
              <a:rPr sz="1300" spc="-35" dirty="0">
                <a:latin typeface="Calibri"/>
                <a:cs typeface="Calibri"/>
              </a:rPr>
              <a:t> </a:t>
            </a:r>
            <a:r>
              <a:rPr sz="1300" dirty="0">
                <a:latin typeface="Calibri"/>
                <a:cs typeface="Calibri"/>
              </a:rPr>
              <a:t>found</a:t>
            </a:r>
            <a:r>
              <a:rPr sz="1300" spc="-25" dirty="0">
                <a:latin typeface="Calibri"/>
                <a:cs typeface="Calibri"/>
              </a:rPr>
              <a:t> </a:t>
            </a:r>
            <a:r>
              <a:rPr sz="1300" dirty="0">
                <a:latin typeface="Calibri"/>
                <a:cs typeface="Calibri"/>
              </a:rPr>
              <a:t>in</a:t>
            </a:r>
            <a:r>
              <a:rPr sz="1300" spc="-30" dirty="0">
                <a:latin typeface="Calibri"/>
                <a:cs typeface="Calibri"/>
              </a:rPr>
              <a:t> </a:t>
            </a:r>
            <a:r>
              <a:rPr sz="1300" dirty="0">
                <a:latin typeface="Calibri"/>
                <a:cs typeface="Calibri"/>
              </a:rPr>
              <a:t>the</a:t>
            </a:r>
            <a:r>
              <a:rPr sz="1300" spc="-25" dirty="0">
                <a:latin typeface="Calibri"/>
                <a:cs typeface="Calibri"/>
              </a:rPr>
              <a:t> </a:t>
            </a:r>
            <a:r>
              <a:rPr sz="1300" dirty="0">
                <a:latin typeface="Calibri"/>
                <a:cs typeface="Calibri"/>
              </a:rPr>
              <a:t>adrenal</a:t>
            </a:r>
            <a:r>
              <a:rPr sz="1300" spc="-40" dirty="0">
                <a:latin typeface="Calibri"/>
                <a:cs typeface="Calibri"/>
              </a:rPr>
              <a:t> </a:t>
            </a:r>
            <a:r>
              <a:rPr sz="1300" spc="-10" dirty="0">
                <a:latin typeface="Calibri"/>
                <a:cs typeface="Calibri"/>
              </a:rPr>
              <a:t>glands </a:t>
            </a:r>
            <a:r>
              <a:rPr sz="1300" dirty="0">
                <a:latin typeface="Calibri"/>
                <a:cs typeface="Calibri"/>
              </a:rPr>
              <a:t>or </a:t>
            </a:r>
            <a:r>
              <a:rPr sz="1300" spc="-10" dirty="0">
                <a:latin typeface="Calibri"/>
                <a:cs typeface="Calibri"/>
              </a:rPr>
              <a:t>sympathetic</a:t>
            </a:r>
            <a:r>
              <a:rPr sz="1300" spc="15" dirty="0">
                <a:latin typeface="Calibri"/>
                <a:cs typeface="Calibri"/>
              </a:rPr>
              <a:t> </a:t>
            </a:r>
            <a:r>
              <a:rPr sz="1300" spc="-10" dirty="0">
                <a:latin typeface="Calibri"/>
                <a:cs typeface="Calibri"/>
              </a:rPr>
              <a:t>ganglia..</a:t>
            </a:r>
            <a:endParaRPr sz="1300" dirty="0">
              <a:latin typeface="Calibri"/>
              <a:cs typeface="Calibri"/>
            </a:endParaRPr>
          </a:p>
          <a:p>
            <a:pPr marL="278765" lvl="1" indent="-266065">
              <a:lnSpc>
                <a:spcPct val="100000"/>
              </a:lnSpc>
              <a:spcBef>
                <a:spcPts val="825"/>
              </a:spcBef>
              <a:buFont typeface="Wingdings"/>
              <a:buChar char=""/>
              <a:tabLst>
                <a:tab pos="278765" algn="l"/>
              </a:tabLst>
            </a:pPr>
            <a:r>
              <a:rPr sz="1300" dirty="0">
                <a:latin typeface="Calibri"/>
                <a:cs typeface="Calibri"/>
              </a:rPr>
              <a:t>The</a:t>
            </a:r>
            <a:r>
              <a:rPr sz="1300" spc="-35" dirty="0">
                <a:latin typeface="Calibri"/>
                <a:cs typeface="Calibri"/>
              </a:rPr>
              <a:t> </a:t>
            </a:r>
            <a:r>
              <a:rPr sz="1300" dirty="0">
                <a:latin typeface="Calibri"/>
                <a:cs typeface="Calibri"/>
              </a:rPr>
              <a:t>median</a:t>
            </a:r>
            <a:r>
              <a:rPr sz="1300" spc="-30" dirty="0">
                <a:latin typeface="Calibri"/>
                <a:cs typeface="Calibri"/>
              </a:rPr>
              <a:t> </a:t>
            </a:r>
            <a:r>
              <a:rPr sz="1300" dirty="0">
                <a:latin typeface="Calibri"/>
                <a:cs typeface="Calibri"/>
              </a:rPr>
              <a:t>age</a:t>
            </a:r>
            <a:r>
              <a:rPr sz="1300" spc="-25" dirty="0">
                <a:latin typeface="Calibri"/>
                <a:cs typeface="Calibri"/>
              </a:rPr>
              <a:t> </a:t>
            </a:r>
            <a:r>
              <a:rPr sz="1300" dirty="0">
                <a:latin typeface="Calibri"/>
                <a:cs typeface="Calibri"/>
              </a:rPr>
              <a:t>is</a:t>
            </a:r>
            <a:r>
              <a:rPr sz="1300" spc="-35" dirty="0">
                <a:latin typeface="Calibri"/>
                <a:cs typeface="Calibri"/>
              </a:rPr>
              <a:t> </a:t>
            </a:r>
            <a:r>
              <a:rPr sz="1300" dirty="0">
                <a:latin typeface="Calibri"/>
                <a:cs typeface="Calibri"/>
              </a:rPr>
              <a:t>22</a:t>
            </a:r>
            <a:r>
              <a:rPr sz="1300" spc="-25" dirty="0">
                <a:latin typeface="Calibri"/>
                <a:cs typeface="Calibri"/>
              </a:rPr>
              <a:t> </a:t>
            </a:r>
            <a:r>
              <a:rPr sz="1300" dirty="0">
                <a:latin typeface="Calibri"/>
                <a:cs typeface="Calibri"/>
              </a:rPr>
              <a:t>month</a:t>
            </a:r>
            <a:r>
              <a:rPr sz="1300" spc="-20" dirty="0">
                <a:latin typeface="Calibri"/>
                <a:cs typeface="Calibri"/>
              </a:rPr>
              <a:t> </a:t>
            </a:r>
            <a:r>
              <a:rPr sz="1300" dirty="0">
                <a:latin typeface="Calibri"/>
                <a:cs typeface="Calibri"/>
              </a:rPr>
              <a:t>”</a:t>
            </a:r>
            <a:r>
              <a:rPr sz="1300" spc="-30" dirty="0">
                <a:latin typeface="Calibri"/>
                <a:cs typeface="Calibri"/>
              </a:rPr>
              <a:t> </a:t>
            </a:r>
            <a:r>
              <a:rPr sz="1300" dirty="0">
                <a:latin typeface="Calibri"/>
                <a:cs typeface="Calibri"/>
              </a:rPr>
              <a:t>5</a:t>
            </a:r>
            <a:r>
              <a:rPr sz="1300" spc="-30" dirty="0">
                <a:latin typeface="Calibri"/>
                <a:cs typeface="Calibri"/>
              </a:rPr>
              <a:t> </a:t>
            </a:r>
            <a:r>
              <a:rPr sz="1300" dirty="0">
                <a:latin typeface="Calibri"/>
                <a:cs typeface="Calibri"/>
              </a:rPr>
              <a:t>or</a:t>
            </a:r>
            <a:r>
              <a:rPr sz="1300" spc="-35" dirty="0">
                <a:latin typeface="Calibri"/>
                <a:cs typeface="Calibri"/>
              </a:rPr>
              <a:t> </a:t>
            </a:r>
            <a:r>
              <a:rPr sz="1300" dirty="0">
                <a:latin typeface="Calibri"/>
                <a:cs typeface="Calibri"/>
              </a:rPr>
              <a:t>younger</a:t>
            </a:r>
            <a:r>
              <a:rPr sz="1300" spc="-15" dirty="0">
                <a:latin typeface="Calibri"/>
                <a:cs typeface="Calibri"/>
              </a:rPr>
              <a:t> </a:t>
            </a:r>
            <a:r>
              <a:rPr sz="1300" spc="-50" dirty="0">
                <a:latin typeface="Calibri"/>
                <a:cs typeface="Calibri"/>
              </a:rPr>
              <a:t>“</a:t>
            </a:r>
            <a:endParaRPr sz="1300" dirty="0">
              <a:latin typeface="Calibri"/>
              <a:cs typeface="Calibri"/>
            </a:endParaRPr>
          </a:p>
          <a:p>
            <a:pPr marL="278765" lvl="1" indent="-266065">
              <a:lnSpc>
                <a:spcPct val="100000"/>
              </a:lnSpc>
              <a:spcBef>
                <a:spcPts val="820"/>
              </a:spcBef>
              <a:buFont typeface="Wingdings"/>
              <a:buChar char=""/>
              <a:tabLst>
                <a:tab pos="278765" algn="l"/>
              </a:tabLst>
            </a:pPr>
            <a:r>
              <a:rPr sz="1300" dirty="0">
                <a:latin typeface="Calibri"/>
                <a:cs typeface="Calibri"/>
              </a:rPr>
              <a:t>Fourth</a:t>
            </a:r>
            <a:r>
              <a:rPr sz="1300" spc="-40" dirty="0">
                <a:latin typeface="Calibri"/>
                <a:cs typeface="Calibri"/>
              </a:rPr>
              <a:t> </a:t>
            </a:r>
            <a:r>
              <a:rPr sz="1300" dirty="0">
                <a:latin typeface="Calibri"/>
                <a:cs typeface="Calibri"/>
              </a:rPr>
              <a:t>most</a:t>
            </a:r>
            <a:r>
              <a:rPr sz="1300" spc="-30" dirty="0">
                <a:latin typeface="Calibri"/>
                <a:cs typeface="Calibri"/>
              </a:rPr>
              <a:t> </a:t>
            </a:r>
            <a:r>
              <a:rPr sz="1300" dirty="0">
                <a:latin typeface="Calibri"/>
                <a:cs typeface="Calibri"/>
              </a:rPr>
              <a:t>common</a:t>
            </a:r>
            <a:r>
              <a:rPr sz="1300" spc="-30" dirty="0">
                <a:latin typeface="Calibri"/>
                <a:cs typeface="Calibri"/>
              </a:rPr>
              <a:t> </a:t>
            </a:r>
            <a:r>
              <a:rPr sz="1300" spc="-10" dirty="0">
                <a:latin typeface="Calibri"/>
                <a:cs typeface="Calibri"/>
              </a:rPr>
              <a:t>childhood</a:t>
            </a:r>
            <a:r>
              <a:rPr sz="1300" spc="-40" dirty="0">
                <a:latin typeface="Calibri"/>
                <a:cs typeface="Calibri"/>
              </a:rPr>
              <a:t> </a:t>
            </a:r>
            <a:r>
              <a:rPr sz="1300" spc="-10" dirty="0">
                <a:latin typeface="Calibri"/>
                <a:cs typeface="Calibri"/>
              </a:rPr>
              <a:t>malignancy.</a:t>
            </a:r>
            <a:endParaRPr sz="1300" dirty="0">
              <a:latin typeface="Calibri"/>
              <a:cs typeface="Calibri"/>
            </a:endParaRPr>
          </a:p>
          <a:p>
            <a:pPr marL="278765" lvl="1" indent="-266065">
              <a:lnSpc>
                <a:spcPct val="100000"/>
              </a:lnSpc>
              <a:spcBef>
                <a:spcPts val="815"/>
              </a:spcBef>
              <a:buFont typeface="Wingdings"/>
              <a:buChar char=""/>
              <a:tabLst>
                <a:tab pos="278765" algn="l"/>
              </a:tabLst>
            </a:pPr>
            <a:r>
              <a:rPr sz="1300" dirty="0">
                <a:latin typeface="Calibri"/>
                <a:cs typeface="Calibri"/>
              </a:rPr>
              <a:t>Is</a:t>
            </a:r>
            <a:r>
              <a:rPr sz="1300" spc="-25" dirty="0">
                <a:latin typeface="Calibri"/>
                <a:cs typeface="Calibri"/>
              </a:rPr>
              <a:t> </a:t>
            </a:r>
            <a:r>
              <a:rPr sz="1300" dirty="0">
                <a:latin typeface="Calibri"/>
                <a:cs typeface="Calibri"/>
              </a:rPr>
              <a:t>the</a:t>
            </a:r>
            <a:r>
              <a:rPr sz="1300" spc="-20" dirty="0">
                <a:latin typeface="Calibri"/>
                <a:cs typeface="Calibri"/>
              </a:rPr>
              <a:t> </a:t>
            </a:r>
            <a:r>
              <a:rPr sz="1300" dirty="0">
                <a:latin typeface="Calibri"/>
                <a:cs typeface="Calibri"/>
              </a:rPr>
              <a:t>most</a:t>
            </a:r>
            <a:r>
              <a:rPr sz="1300" spc="-20" dirty="0">
                <a:latin typeface="Calibri"/>
                <a:cs typeface="Calibri"/>
              </a:rPr>
              <a:t> </a:t>
            </a:r>
            <a:r>
              <a:rPr sz="1300" dirty="0">
                <a:latin typeface="Calibri"/>
                <a:cs typeface="Calibri"/>
              </a:rPr>
              <a:t>common</a:t>
            </a:r>
            <a:r>
              <a:rPr sz="1300" spc="-20" dirty="0">
                <a:latin typeface="Calibri"/>
                <a:cs typeface="Calibri"/>
              </a:rPr>
              <a:t> </a:t>
            </a:r>
            <a:r>
              <a:rPr sz="1300" spc="-10" dirty="0">
                <a:latin typeface="Calibri"/>
                <a:cs typeface="Calibri"/>
              </a:rPr>
              <a:t>extracranial</a:t>
            </a:r>
            <a:r>
              <a:rPr sz="1300" spc="-20" dirty="0">
                <a:latin typeface="Calibri"/>
                <a:cs typeface="Calibri"/>
              </a:rPr>
              <a:t> </a:t>
            </a:r>
            <a:r>
              <a:rPr sz="1300" dirty="0">
                <a:latin typeface="Calibri"/>
                <a:cs typeface="Calibri"/>
              </a:rPr>
              <a:t>solid</a:t>
            </a:r>
            <a:r>
              <a:rPr sz="1300" spc="-20" dirty="0">
                <a:latin typeface="Calibri"/>
                <a:cs typeface="Calibri"/>
              </a:rPr>
              <a:t> </a:t>
            </a:r>
            <a:r>
              <a:rPr sz="1300" dirty="0">
                <a:latin typeface="Calibri"/>
                <a:cs typeface="Calibri"/>
              </a:rPr>
              <a:t>tumor</a:t>
            </a:r>
            <a:r>
              <a:rPr sz="1300" spc="-10" dirty="0">
                <a:latin typeface="Calibri"/>
                <a:cs typeface="Calibri"/>
              </a:rPr>
              <a:t> </a:t>
            </a:r>
            <a:r>
              <a:rPr sz="1300" dirty="0">
                <a:latin typeface="Calibri"/>
                <a:cs typeface="Calibri"/>
              </a:rPr>
              <a:t>of</a:t>
            </a:r>
            <a:r>
              <a:rPr sz="1300" spc="-15" dirty="0">
                <a:latin typeface="Calibri"/>
                <a:cs typeface="Calibri"/>
              </a:rPr>
              <a:t> </a:t>
            </a:r>
            <a:r>
              <a:rPr sz="1300" spc="-10" dirty="0">
                <a:latin typeface="Calibri"/>
                <a:cs typeface="Calibri"/>
              </a:rPr>
              <a:t>childhood</a:t>
            </a:r>
            <a:r>
              <a:rPr sz="1300" spc="-15" dirty="0">
                <a:latin typeface="Calibri"/>
                <a:cs typeface="Calibri"/>
              </a:rPr>
              <a:t> </a:t>
            </a:r>
            <a:r>
              <a:rPr sz="1300" spc="-10" dirty="0">
                <a:latin typeface="Calibri"/>
                <a:cs typeface="Calibri"/>
              </a:rPr>
              <a:t>(8-10%).</a:t>
            </a:r>
            <a:endParaRPr sz="1300" dirty="0">
              <a:latin typeface="Calibri"/>
              <a:cs typeface="Calibri"/>
            </a:endParaRPr>
          </a:p>
          <a:p>
            <a:pPr marL="278765" lvl="1" indent="-266065">
              <a:lnSpc>
                <a:spcPct val="100000"/>
              </a:lnSpc>
              <a:spcBef>
                <a:spcPts val="825"/>
              </a:spcBef>
              <a:buFont typeface="Wingdings"/>
              <a:buChar char=""/>
              <a:tabLst>
                <a:tab pos="278765" algn="l"/>
              </a:tabLst>
            </a:pPr>
            <a:r>
              <a:rPr sz="1300" dirty="0">
                <a:latin typeface="Calibri"/>
                <a:cs typeface="Calibri"/>
              </a:rPr>
              <a:t>The</a:t>
            </a:r>
            <a:r>
              <a:rPr sz="1300" spc="-35" dirty="0">
                <a:latin typeface="Calibri"/>
                <a:cs typeface="Calibri"/>
              </a:rPr>
              <a:t> </a:t>
            </a:r>
            <a:r>
              <a:rPr sz="1300" dirty="0">
                <a:latin typeface="Calibri"/>
                <a:cs typeface="Calibri"/>
              </a:rPr>
              <a:t>most</a:t>
            </a:r>
            <a:r>
              <a:rPr sz="1300" spc="-10" dirty="0">
                <a:latin typeface="Calibri"/>
                <a:cs typeface="Calibri"/>
              </a:rPr>
              <a:t> </a:t>
            </a:r>
            <a:r>
              <a:rPr sz="1300" dirty="0">
                <a:latin typeface="Calibri"/>
                <a:cs typeface="Calibri"/>
              </a:rPr>
              <a:t>common</a:t>
            </a:r>
            <a:r>
              <a:rPr sz="1300" spc="-25" dirty="0">
                <a:latin typeface="Calibri"/>
                <a:cs typeface="Calibri"/>
              </a:rPr>
              <a:t> </a:t>
            </a:r>
            <a:r>
              <a:rPr sz="1300" spc="-10" dirty="0">
                <a:latin typeface="Calibri"/>
                <a:cs typeface="Calibri"/>
              </a:rPr>
              <a:t>malignancy</a:t>
            </a:r>
            <a:r>
              <a:rPr sz="1300" spc="-30" dirty="0">
                <a:latin typeface="Calibri"/>
                <a:cs typeface="Calibri"/>
              </a:rPr>
              <a:t> </a:t>
            </a:r>
            <a:r>
              <a:rPr sz="1300" dirty="0">
                <a:latin typeface="Calibri"/>
                <a:cs typeface="Calibri"/>
              </a:rPr>
              <a:t>in</a:t>
            </a:r>
            <a:r>
              <a:rPr sz="1300" spc="-20" dirty="0">
                <a:latin typeface="Calibri"/>
                <a:cs typeface="Calibri"/>
              </a:rPr>
              <a:t> </a:t>
            </a:r>
            <a:r>
              <a:rPr sz="1300" spc="-10" dirty="0">
                <a:latin typeface="Calibri"/>
                <a:cs typeface="Calibri"/>
              </a:rPr>
              <a:t>infancy.</a:t>
            </a:r>
            <a:endParaRPr sz="1300" dirty="0">
              <a:latin typeface="Calibri"/>
              <a:cs typeface="Calibri"/>
            </a:endParaRPr>
          </a:p>
          <a:p>
            <a:pPr lvl="1">
              <a:lnSpc>
                <a:spcPct val="100000"/>
              </a:lnSpc>
              <a:spcBef>
                <a:spcPts val="800"/>
              </a:spcBef>
              <a:buFont typeface="Wingdings"/>
              <a:buChar char=""/>
            </a:pPr>
            <a:endParaRPr sz="1300" dirty="0">
              <a:latin typeface="Calibri"/>
              <a:cs typeface="Calibri"/>
            </a:endParaRPr>
          </a:p>
          <a:p>
            <a:pPr marL="279400" marR="5080" lvl="1" indent="-266700">
              <a:lnSpc>
                <a:spcPct val="152300"/>
              </a:lnSpc>
              <a:spcBef>
                <a:spcPts val="5"/>
              </a:spcBef>
              <a:buFont typeface="Wingdings"/>
              <a:buChar char=""/>
              <a:tabLst>
                <a:tab pos="279400" algn="l"/>
              </a:tabLst>
            </a:pPr>
            <a:r>
              <a:rPr sz="1300" dirty="0">
                <a:latin typeface="Calibri"/>
                <a:cs typeface="Calibri"/>
              </a:rPr>
              <a:t>Given</a:t>
            </a:r>
            <a:r>
              <a:rPr sz="1300" spc="-25" dirty="0">
                <a:latin typeface="Calibri"/>
                <a:cs typeface="Calibri"/>
              </a:rPr>
              <a:t> </a:t>
            </a:r>
            <a:r>
              <a:rPr sz="1300" dirty="0">
                <a:latin typeface="Calibri"/>
                <a:cs typeface="Calibri"/>
              </a:rPr>
              <a:t>its</a:t>
            </a:r>
            <a:r>
              <a:rPr sz="1300" spc="-15" dirty="0">
                <a:latin typeface="Calibri"/>
                <a:cs typeface="Calibri"/>
              </a:rPr>
              <a:t> </a:t>
            </a:r>
            <a:r>
              <a:rPr sz="1300" dirty="0">
                <a:latin typeface="Calibri"/>
                <a:cs typeface="Calibri"/>
              </a:rPr>
              <a:t>origin,</a:t>
            </a:r>
            <a:r>
              <a:rPr sz="1300" spc="-20" dirty="0">
                <a:latin typeface="Calibri"/>
                <a:cs typeface="Calibri"/>
              </a:rPr>
              <a:t> </a:t>
            </a:r>
            <a:r>
              <a:rPr sz="1300" spc="-10" dirty="0">
                <a:latin typeface="Calibri"/>
                <a:cs typeface="Calibri"/>
              </a:rPr>
              <a:t>neuroblastoma </a:t>
            </a:r>
            <a:r>
              <a:rPr sz="1300" dirty="0">
                <a:latin typeface="Calibri"/>
                <a:cs typeface="Calibri"/>
              </a:rPr>
              <a:t>can</a:t>
            </a:r>
            <a:r>
              <a:rPr sz="1300" spc="-20" dirty="0">
                <a:latin typeface="Calibri"/>
                <a:cs typeface="Calibri"/>
              </a:rPr>
              <a:t> </a:t>
            </a:r>
            <a:r>
              <a:rPr sz="1300" dirty="0">
                <a:latin typeface="Calibri"/>
                <a:cs typeface="Calibri"/>
              </a:rPr>
              <a:t>occur</a:t>
            </a:r>
            <a:r>
              <a:rPr sz="1300" spc="-20" dirty="0">
                <a:latin typeface="Calibri"/>
                <a:cs typeface="Calibri"/>
              </a:rPr>
              <a:t> </a:t>
            </a:r>
            <a:r>
              <a:rPr sz="1300" dirty="0">
                <a:latin typeface="Calibri"/>
                <a:cs typeface="Calibri"/>
              </a:rPr>
              <a:t>in</a:t>
            </a:r>
            <a:r>
              <a:rPr sz="1300" spc="-25" dirty="0">
                <a:latin typeface="Calibri"/>
                <a:cs typeface="Calibri"/>
              </a:rPr>
              <a:t> </a:t>
            </a:r>
            <a:r>
              <a:rPr sz="1300" dirty="0">
                <a:latin typeface="Calibri"/>
                <a:cs typeface="Calibri"/>
              </a:rPr>
              <a:t>any</a:t>
            </a:r>
            <a:r>
              <a:rPr sz="1300" spc="-10" dirty="0">
                <a:latin typeface="Calibri"/>
                <a:cs typeface="Calibri"/>
              </a:rPr>
              <a:t> aggregation</a:t>
            </a:r>
            <a:r>
              <a:rPr sz="1300" spc="-20" dirty="0">
                <a:latin typeface="Calibri"/>
                <a:cs typeface="Calibri"/>
              </a:rPr>
              <a:t> </a:t>
            </a:r>
            <a:r>
              <a:rPr sz="1300" dirty="0">
                <a:latin typeface="Calibri"/>
                <a:cs typeface="Calibri"/>
              </a:rPr>
              <a:t>of</a:t>
            </a:r>
            <a:r>
              <a:rPr sz="1300" spc="-15" dirty="0">
                <a:latin typeface="Calibri"/>
                <a:cs typeface="Calibri"/>
              </a:rPr>
              <a:t> </a:t>
            </a:r>
            <a:r>
              <a:rPr sz="1300" spc="-10" dirty="0">
                <a:latin typeface="Calibri"/>
                <a:cs typeface="Calibri"/>
              </a:rPr>
              <a:t>sympathetic</a:t>
            </a:r>
            <a:r>
              <a:rPr sz="1300" spc="-20" dirty="0">
                <a:latin typeface="Calibri"/>
                <a:cs typeface="Calibri"/>
              </a:rPr>
              <a:t> </a:t>
            </a:r>
            <a:r>
              <a:rPr sz="1300" dirty="0">
                <a:latin typeface="Calibri"/>
                <a:cs typeface="Calibri"/>
              </a:rPr>
              <a:t>nervous</a:t>
            </a:r>
            <a:r>
              <a:rPr sz="1300" spc="-15" dirty="0">
                <a:latin typeface="Calibri"/>
                <a:cs typeface="Calibri"/>
              </a:rPr>
              <a:t> </a:t>
            </a:r>
            <a:r>
              <a:rPr sz="1300" spc="-10" dirty="0">
                <a:latin typeface="Calibri"/>
                <a:cs typeface="Calibri"/>
              </a:rPr>
              <a:t>tissue, including</a:t>
            </a:r>
            <a:r>
              <a:rPr sz="1300" spc="-45" dirty="0">
                <a:latin typeface="Calibri"/>
                <a:cs typeface="Calibri"/>
              </a:rPr>
              <a:t> </a:t>
            </a:r>
            <a:r>
              <a:rPr sz="1300" dirty="0">
                <a:latin typeface="Calibri"/>
                <a:cs typeface="Calibri"/>
              </a:rPr>
              <a:t>the</a:t>
            </a:r>
            <a:r>
              <a:rPr sz="1300" spc="-25" dirty="0">
                <a:latin typeface="Calibri"/>
                <a:cs typeface="Calibri"/>
              </a:rPr>
              <a:t> </a:t>
            </a:r>
            <a:r>
              <a:rPr sz="1300" dirty="0">
                <a:latin typeface="Calibri"/>
                <a:cs typeface="Calibri"/>
              </a:rPr>
              <a:t>adrenal</a:t>
            </a:r>
            <a:r>
              <a:rPr sz="1300" spc="-30" dirty="0">
                <a:latin typeface="Calibri"/>
                <a:cs typeface="Calibri"/>
              </a:rPr>
              <a:t> </a:t>
            </a:r>
            <a:r>
              <a:rPr sz="1300" dirty="0">
                <a:latin typeface="Calibri"/>
                <a:cs typeface="Calibri"/>
              </a:rPr>
              <a:t>glands,</a:t>
            </a:r>
            <a:r>
              <a:rPr sz="1300" spc="-30" dirty="0">
                <a:latin typeface="Calibri"/>
                <a:cs typeface="Calibri"/>
              </a:rPr>
              <a:t> </a:t>
            </a:r>
            <a:r>
              <a:rPr sz="1300" dirty="0">
                <a:latin typeface="Calibri"/>
                <a:cs typeface="Calibri"/>
              </a:rPr>
              <a:t>the</a:t>
            </a:r>
            <a:r>
              <a:rPr sz="1300" spc="-20" dirty="0">
                <a:latin typeface="Calibri"/>
                <a:cs typeface="Calibri"/>
              </a:rPr>
              <a:t> </a:t>
            </a:r>
            <a:r>
              <a:rPr sz="1300" spc="-10" dirty="0">
                <a:latin typeface="Calibri"/>
                <a:cs typeface="Calibri"/>
              </a:rPr>
              <a:t>sympathetic</a:t>
            </a:r>
            <a:r>
              <a:rPr sz="1300" spc="-20" dirty="0">
                <a:latin typeface="Calibri"/>
                <a:cs typeface="Calibri"/>
              </a:rPr>
              <a:t> </a:t>
            </a:r>
            <a:r>
              <a:rPr sz="1300" dirty="0">
                <a:latin typeface="Calibri"/>
                <a:cs typeface="Calibri"/>
              </a:rPr>
              <a:t>chain,</a:t>
            </a:r>
            <a:r>
              <a:rPr sz="1300" spc="-30" dirty="0">
                <a:latin typeface="Calibri"/>
                <a:cs typeface="Calibri"/>
              </a:rPr>
              <a:t> </a:t>
            </a:r>
            <a:r>
              <a:rPr sz="1300" dirty="0">
                <a:latin typeface="Calibri"/>
                <a:cs typeface="Calibri"/>
              </a:rPr>
              <a:t>and</a:t>
            </a:r>
            <a:r>
              <a:rPr sz="1300" spc="-30" dirty="0">
                <a:latin typeface="Calibri"/>
                <a:cs typeface="Calibri"/>
              </a:rPr>
              <a:t> </a:t>
            </a:r>
            <a:r>
              <a:rPr sz="1300" dirty="0">
                <a:latin typeface="Calibri"/>
                <a:cs typeface="Calibri"/>
              </a:rPr>
              <a:t>the</a:t>
            </a:r>
            <a:r>
              <a:rPr sz="1300" spc="-20" dirty="0">
                <a:latin typeface="Calibri"/>
                <a:cs typeface="Calibri"/>
              </a:rPr>
              <a:t> </a:t>
            </a:r>
            <a:r>
              <a:rPr sz="1300" spc="-10" dirty="0">
                <a:latin typeface="Calibri"/>
                <a:cs typeface="Calibri"/>
              </a:rPr>
              <a:t>paraganglia</a:t>
            </a:r>
            <a:r>
              <a:rPr sz="1300" spc="-30" dirty="0">
                <a:latin typeface="Calibri"/>
                <a:cs typeface="Calibri"/>
              </a:rPr>
              <a:t> </a:t>
            </a:r>
            <a:r>
              <a:rPr sz="1300" dirty="0">
                <a:latin typeface="Calibri"/>
                <a:cs typeface="Calibri"/>
              </a:rPr>
              <a:t>(e.g.,</a:t>
            </a:r>
            <a:r>
              <a:rPr sz="1300" spc="-25" dirty="0">
                <a:latin typeface="Calibri"/>
                <a:cs typeface="Calibri"/>
              </a:rPr>
              <a:t> </a:t>
            </a:r>
            <a:r>
              <a:rPr sz="1300" dirty="0">
                <a:latin typeface="Calibri"/>
                <a:cs typeface="Calibri"/>
              </a:rPr>
              <a:t>the</a:t>
            </a:r>
            <a:r>
              <a:rPr sz="1300" spc="-20" dirty="0">
                <a:latin typeface="Calibri"/>
                <a:cs typeface="Calibri"/>
              </a:rPr>
              <a:t> </a:t>
            </a:r>
            <a:r>
              <a:rPr sz="1300" dirty="0">
                <a:latin typeface="Calibri"/>
                <a:cs typeface="Calibri"/>
              </a:rPr>
              <a:t>carotid</a:t>
            </a:r>
            <a:r>
              <a:rPr sz="1300" spc="-30" dirty="0">
                <a:latin typeface="Calibri"/>
                <a:cs typeface="Calibri"/>
              </a:rPr>
              <a:t> </a:t>
            </a:r>
            <a:r>
              <a:rPr sz="1300" spc="-10" dirty="0" smtClean="0">
                <a:latin typeface="Calibri"/>
                <a:cs typeface="Calibri"/>
              </a:rPr>
              <a:t>body</a:t>
            </a:r>
            <a:r>
              <a:rPr lang="en-US" sz="1300" spc="-10" dirty="0">
                <a:latin typeface="Calibri"/>
                <a:cs typeface="Calibri"/>
              </a:rPr>
              <a:t>)</a:t>
            </a:r>
            <a:endParaRPr sz="1300" dirty="0">
              <a:latin typeface="Calibri"/>
              <a:cs typeface="Calibri"/>
            </a:endParaRPr>
          </a:p>
        </p:txBody>
      </p:sp>
    </p:spTree>
    <p:extLst>
      <p:ext uri="{BB962C8B-B14F-4D97-AF65-F5344CB8AC3E}">
        <p14:creationId xmlns:p14="http://schemas.microsoft.com/office/powerpoint/2010/main" val="40528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a:spLocks noGrp="1"/>
          </p:cNvSpPr>
          <p:nvPr>
            <p:ph idx="1"/>
          </p:nvPr>
        </p:nvSpPr>
        <p:spPr>
          <a:xfrm>
            <a:off x="1295400" y="962025"/>
            <a:ext cx="9601200" cy="3231013"/>
          </a:xfrm>
          <a:prstGeom prst="rect">
            <a:avLst/>
          </a:prstGeom>
        </p:spPr>
        <p:txBody>
          <a:bodyPr vert="horz" wrap="square" lIns="0" tIns="116205" rIns="0" bIns="0" rtlCol="0">
            <a:spAutoFit/>
          </a:bodyPr>
          <a:lstStyle/>
          <a:p>
            <a:pPr marL="278765" indent="-266065">
              <a:lnSpc>
                <a:spcPct val="100000"/>
              </a:lnSpc>
              <a:spcBef>
                <a:spcPts val="915"/>
              </a:spcBef>
              <a:buFont typeface="Wingdings"/>
              <a:buChar char=""/>
              <a:tabLst>
                <a:tab pos="278765" algn="l"/>
              </a:tabLst>
            </a:pPr>
            <a:r>
              <a:rPr b="1" u="sng" dirty="0">
                <a:uFill>
                  <a:solidFill>
                    <a:srgbClr val="000000"/>
                  </a:solidFill>
                </a:uFill>
                <a:latin typeface="Calibri"/>
                <a:cs typeface="Calibri"/>
              </a:rPr>
              <a:t>But</a:t>
            </a:r>
            <a:r>
              <a:rPr b="1" u="sng" spc="-30" dirty="0">
                <a:uFill>
                  <a:solidFill>
                    <a:srgbClr val="000000"/>
                  </a:solidFill>
                </a:uFill>
                <a:latin typeface="Calibri"/>
                <a:cs typeface="Calibri"/>
              </a:rPr>
              <a:t> </a:t>
            </a:r>
            <a:r>
              <a:rPr b="1" u="sng" dirty="0">
                <a:uFill>
                  <a:solidFill>
                    <a:srgbClr val="000000"/>
                  </a:solidFill>
                </a:uFill>
                <a:latin typeface="Calibri"/>
                <a:cs typeface="Calibri"/>
              </a:rPr>
              <a:t>the</a:t>
            </a:r>
            <a:r>
              <a:rPr b="1" u="sng" spc="250" dirty="0">
                <a:uFill>
                  <a:solidFill>
                    <a:srgbClr val="000000"/>
                  </a:solidFill>
                </a:uFill>
                <a:latin typeface="Calibri"/>
                <a:cs typeface="Calibri"/>
              </a:rPr>
              <a:t> </a:t>
            </a:r>
            <a:r>
              <a:rPr b="1" u="sng" dirty="0">
                <a:uFill>
                  <a:solidFill>
                    <a:srgbClr val="000000"/>
                  </a:solidFill>
                </a:uFill>
                <a:latin typeface="Calibri"/>
                <a:cs typeface="Calibri"/>
              </a:rPr>
              <a:t>classical</a:t>
            </a:r>
            <a:r>
              <a:rPr b="1" u="sng" spc="-30" dirty="0">
                <a:uFill>
                  <a:solidFill>
                    <a:srgbClr val="000000"/>
                  </a:solidFill>
                </a:uFill>
                <a:latin typeface="Calibri"/>
                <a:cs typeface="Calibri"/>
              </a:rPr>
              <a:t> </a:t>
            </a:r>
            <a:r>
              <a:rPr b="1" u="sng" dirty="0">
                <a:uFill>
                  <a:solidFill>
                    <a:srgbClr val="000000"/>
                  </a:solidFill>
                </a:uFill>
                <a:latin typeface="Calibri"/>
                <a:cs typeface="Calibri"/>
              </a:rPr>
              <a:t>presentation</a:t>
            </a:r>
            <a:r>
              <a:rPr b="1" u="sng" spc="-25" dirty="0">
                <a:uFill>
                  <a:solidFill>
                    <a:srgbClr val="000000"/>
                  </a:solidFill>
                </a:uFill>
                <a:latin typeface="Calibri"/>
                <a:cs typeface="Calibri"/>
              </a:rPr>
              <a:t> </a:t>
            </a:r>
            <a:r>
              <a:rPr b="1" u="sng" dirty="0">
                <a:uFill>
                  <a:solidFill>
                    <a:srgbClr val="000000"/>
                  </a:solidFill>
                </a:uFill>
                <a:latin typeface="Calibri"/>
                <a:cs typeface="Calibri"/>
              </a:rPr>
              <a:t>is</a:t>
            </a:r>
            <a:r>
              <a:rPr b="1" u="sng" spc="-20" dirty="0">
                <a:uFill>
                  <a:solidFill>
                    <a:srgbClr val="000000"/>
                  </a:solidFill>
                </a:uFill>
                <a:latin typeface="Calibri"/>
                <a:cs typeface="Calibri"/>
              </a:rPr>
              <a:t> </a:t>
            </a:r>
            <a:r>
              <a:rPr b="1" u="sng" dirty="0">
                <a:uFill>
                  <a:solidFill>
                    <a:srgbClr val="000000"/>
                  </a:solidFill>
                </a:uFill>
                <a:latin typeface="Calibri"/>
                <a:cs typeface="Calibri"/>
              </a:rPr>
              <a:t>an</a:t>
            </a:r>
            <a:r>
              <a:rPr b="1" u="sng" spc="-25" dirty="0">
                <a:uFill>
                  <a:solidFill>
                    <a:srgbClr val="000000"/>
                  </a:solidFill>
                </a:uFill>
                <a:latin typeface="Calibri"/>
                <a:cs typeface="Calibri"/>
              </a:rPr>
              <a:t> </a:t>
            </a:r>
            <a:r>
              <a:rPr b="1" u="sng" dirty="0">
                <a:uFill>
                  <a:solidFill>
                    <a:srgbClr val="000000"/>
                  </a:solidFill>
                </a:uFill>
                <a:latin typeface="Calibri"/>
                <a:cs typeface="Calibri"/>
              </a:rPr>
              <a:t>abdominal</a:t>
            </a:r>
            <a:r>
              <a:rPr b="1" u="sng" spc="-30" dirty="0">
                <a:uFill>
                  <a:solidFill>
                    <a:srgbClr val="000000"/>
                  </a:solidFill>
                </a:uFill>
                <a:latin typeface="Calibri"/>
                <a:cs typeface="Calibri"/>
              </a:rPr>
              <a:t> </a:t>
            </a:r>
            <a:r>
              <a:rPr b="1" u="sng" dirty="0">
                <a:uFill>
                  <a:solidFill>
                    <a:srgbClr val="000000"/>
                  </a:solidFill>
                </a:uFill>
                <a:latin typeface="Calibri"/>
                <a:cs typeface="Calibri"/>
              </a:rPr>
              <a:t>suprarenal</a:t>
            </a:r>
            <a:r>
              <a:rPr b="1" u="sng" spc="-20" dirty="0">
                <a:uFill>
                  <a:solidFill>
                    <a:srgbClr val="000000"/>
                  </a:solidFill>
                </a:uFill>
                <a:latin typeface="Calibri"/>
                <a:cs typeface="Calibri"/>
              </a:rPr>
              <a:t> </a:t>
            </a:r>
            <a:r>
              <a:rPr b="1" u="sng" spc="-10" dirty="0">
                <a:uFill>
                  <a:solidFill>
                    <a:srgbClr val="000000"/>
                  </a:solidFill>
                </a:uFill>
                <a:latin typeface="Calibri"/>
                <a:cs typeface="Calibri"/>
              </a:rPr>
              <a:t>mass.</a:t>
            </a:r>
            <a:endParaRPr dirty="0">
              <a:latin typeface="Calibri"/>
              <a:cs typeface="Calibri"/>
            </a:endParaRPr>
          </a:p>
          <a:p>
            <a:pPr marL="278765" indent="-266065">
              <a:lnSpc>
                <a:spcPct val="100000"/>
              </a:lnSpc>
              <a:spcBef>
                <a:spcPts val="815"/>
              </a:spcBef>
              <a:buFont typeface="Wingdings"/>
              <a:buChar char=""/>
              <a:tabLst>
                <a:tab pos="278765" algn="l"/>
              </a:tabLst>
            </a:pPr>
            <a:r>
              <a:rPr dirty="0">
                <a:latin typeface="Calibri"/>
                <a:cs typeface="Calibri"/>
              </a:rPr>
              <a:t>Adrenal</a:t>
            </a:r>
            <a:r>
              <a:rPr spc="-65" dirty="0">
                <a:latin typeface="Calibri"/>
                <a:cs typeface="Calibri"/>
              </a:rPr>
              <a:t> </a:t>
            </a:r>
            <a:r>
              <a:rPr dirty="0">
                <a:latin typeface="Calibri"/>
                <a:cs typeface="Calibri"/>
              </a:rPr>
              <a:t>glands</a:t>
            </a:r>
            <a:r>
              <a:rPr spc="-65" dirty="0">
                <a:latin typeface="Calibri"/>
                <a:cs typeface="Calibri"/>
              </a:rPr>
              <a:t> </a:t>
            </a:r>
            <a:r>
              <a:rPr spc="-20" dirty="0" smtClean="0">
                <a:solidFill>
                  <a:srgbClr val="C00000"/>
                </a:solidFill>
                <a:latin typeface="Calibri"/>
                <a:cs typeface="Calibri"/>
              </a:rPr>
              <a:t>45%)</a:t>
            </a:r>
            <a:r>
              <a:rPr lang="en-US" spc="-20" dirty="0" smtClean="0">
                <a:solidFill>
                  <a:srgbClr val="C00000"/>
                </a:solidFill>
                <a:latin typeface="Calibri"/>
                <a:cs typeface="Calibri"/>
              </a:rPr>
              <a:t>)</a:t>
            </a:r>
            <a:endParaRPr dirty="0">
              <a:latin typeface="Calibri"/>
              <a:cs typeface="Calibri"/>
            </a:endParaRPr>
          </a:p>
          <a:p>
            <a:pPr marL="278765" indent="-266065">
              <a:lnSpc>
                <a:spcPct val="100000"/>
              </a:lnSpc>
              <a:spcBef>
                <a:spcPts val="815"/>
              </a:spcBef>
              <a:buFont typeface="Wingdings"/>
              <a:buChar char=""/>
              <a:tabLst>
                <a:tab pos="278765" algn="l"/>
              </a:tabLst>
            </a:pPr>
            <a:r>
              <a:rPr spc="-10" dirty="0">
                <a:latin typeface="Calibri"/>
                <a:cs typeface="Calibri"/>
              </a:rPr>
              <a:t>Retroperitoneal</a:t>
            </a:r>
            <a:r>
              <a:rPr spc="-5" dirty="0">
                <a:latin typeface="Calibri"/>
                <a:cs typeface="Calibri"/>
              </a:rPr>
              <a:t> </a:t>
            </a:r>
            <a:r>
              <a:rPr spc="-10" dirty="0">
                <a:latin typeface="Calibri"/>
                <a:cs typeface="Calibri"/>
              </a:rPr>
              <a:t>sympathetic</a:t>
            </a:r>
            <a:r>
              <a:rPr spc="20" dirty="0">
                <a:latin typeface="Calibri"/>
                <a:cs typeface="Calibri"/>
              </a:rPr>
              <a:t> </a:t>
            </a:r>
            <a:r>
              <a:rPr dirty="0">
                <a:latin typeface="Calibri"/>
                <a:cs typeface="Calibri"/>
              </a:rPr>
              <a:t>ganglia</a:t>
            </a:r>
            <a:r>
              <a:rPr spc="5" dirty="0">
                <a:latin typeface="Calibri"/>
                <a:cs typeface="Calibri"/>
              </a:rPr>
              <a:t> </a:t>
            </a:r>
            <a:r>
              <a:rPr spc="-20" dirty="0">
                <a:solidFill>
                  <a:srgbClr val="C00000"/>
                </a:solidFill>
                <a:latin typeface="Calibri"/>
                <a:cs typeface="Calibri"/>
              </a:rPr>
              <a:t>(</a:t>
            </a:r>
            <a:r>
              <a:rPr spc="-20" dirty="0" smtClean="0">
                <a:solidFill>
                  <a:srgbClr val="C00000"/>
                </a:solidFill>
                <a:latin typeface="Calibri"/>
                <a:cs typeface="Calibri"/>
              </a:rPr>
              <a:t>25%</a:t>
            </a:r>
            <a:r>
              <a:rPr lang="en-US" spc="-20" dirty="0" smtClean="0">
                <a:solidFill>
                  <a:srgbClr val="C00000"/>
                </a:solidFill>
                <a:latin typeface="Calibri"/>
                <a:cs typeface="Calibri"/>
              </a:rPr>
              <a:t>)</a:t>
            </a:r>
            <a:endParaRPr dirty="0">
              <a:latin typeface="Calibri"/>
              <a:cs typeface="Calibri"/>
            </a:endParaRPr>
          </a:p>
          <a:p>
            <a:pPr marL="278765" indent="-266065">
              <a:lnSpc>
                <a:spcPct val="100000"/>
              </a:lnSpc>
              <a:spcBef>
                <a:spcPts val="830"/>
              </a:spcBef>
              <a:buFont typeface="Wingdings"/>
              <a:buChar char=""/>
              <a:tabLst>
                <a:tab pos="278765" algn="l"/>
              </a:tabLst>
            </a:pPr>
            <a:r>
              <a:rPr spc="-10" dirty="0">
                <a:latin typeface="Calibri"/>
                <a:cs typeface="Calibri"/>
              </a:rPr>
              <a:t>Paravertebral </a:t>
            </a:r>
            <a:r>
              <a:rPr dirty="0">
                <a:latin typeface="Calibri"/>
                <a:cs typeface="Calibri"/>
              </a:rPr>
              <a:t>ganglia</a:t>
            </a:r>
            <a:r>
              <a:rPr spc="-5" dirty="0">
                <a:latin typeface="Calibri"/>
                <a:cs typeface="Calibri"/>
              </a:rPr>
              <a:t> </a:t>
            </a:r>
            <a:r>
              <a:rPr dirty="0">
                <a:latin typeface="Calibri"/>
                <a:cs typeface="Calibri"/>
              </a:rPr>
              <a:t>of</a:t>
            </a:r>
            <a:r>
              <a:rPr spc="-15" dirty="0">
                <a:latin typeface="Calibri"/>
                <a:cs typeface="Calibri"/>
              </a:rPr>
              <a:t> </a:t>
            </a:r>
            <a:r>
              <a:rPr spc="-10" dirty="0">
                <a:latin typeface="Calibri"/>
                <a:cs typeface="Calibri"/>
              </a:rPr>
              <a:t>chest</a:t>
            </a:r>
            <a:r>
              <a:rPr spc="-120" dirty="0">
                <a:latin typeface="Calibri"/>
                <a:cs typeface="Calibri"/>
              </a:rPr>
              <a:t> </a:t>
            </a:r>
            <a:r>
              <a:rPr spc="-20" dirty="0">
                <a:solidFill>
                  <a:srgbClr val="C00000"/>
                </a:solidFill>
                <a:latin typeface="Calibri"/>
                <a:cs typeface="Calibri"/>
              </a:rPr>
              <a:t>(15</a:t>
            </a:r>
            <a:r>
              <a:rPr spc="-20" dirty="0" smtClean="0">
                <a:solidFill>
                  <a:srgbClr val="C00000"/>
                </a:solidFill>
                <a:latin typeface="Calibri"/>
                <a:cs typeface="Calibri"/>
              </a:rPr>
              <a:t>%)</a:t>
            </a:r>
            <a:r>
              <a:rPr lang="en-US" spc="-20" dirty="0" smtClean="0">
                <a:solidFill>
                  <a:srgbClr val="C00000"/>
                </a:solidFill>
                <a:latin typeface="Calibri"/>
                <a:cs typeface="Calibri"/>
              </a:rPr>
              <a:t>)</a:t>
            </a:r>
            <a:endParaRPr dirty="0">
              <a:latin typeface="Calibri"/>
              <a:cs typeface="Calibri"/>
            </a:endParaRPr>
          </a:p>
          <a:p>
            <a:pPr marL="278765" indent="-266065">
              <a:lnSpc>
                <a:spcPct val="100000"/>
              </a:lnSpc>
              <a:spcBef>
                <a:spcPts val="815"/>
              </a:spcBef>
              <a:buFont typeface="Wingdings"/>
              <a:buChar char=""/>
              <a:tabLst>
                <a:tab pos="278765" algn="l"/>
              </a:tabLst>
            </a:pPr>
            <a:r>
              <a:rPr dirty="0" smtClean="0">
                <a:latin typeface="Calibri"/>
                <a:cs typeface="Calibri"/>
              </a:rPr>
              <a:t>Neck</a:t>
            </a:r>
            <a:r>
              <a:rPr lang="en-US" spc="-35" dirty="0">
                <a:latin typeface="Calibri"/>
                <a:cs typeface="Calibri"/>
              </a:rPr>
              <a:t> </a:t>
            </a:r>
            <a:r>
              <a:rPr spc="-20" dirty="0" smtClean="0">
                <a:solidFill>
                  <a:srgbClr val="C00000"/>
                </a:solidFill>
                <a:latin typeface="Calibri"/>
                <a:cs typeface="Calibri"/>
              </a:rPr>
              <a:t>(5%)</a:t>
            </a:r>
            <a:endParaRPr dirty="0">
              <a:latin typeface="Calibri"/>
              <a:cs typeface="Calibri"/>
            </a:endParaRPr>
          </a:p>
          <a:p>
            <a:pPr marL="278765" indent="-266065">
              <a:lnSpc>
                <a:spcPct val="100000"/>
              </a:lnSpc>
              <a:spcBef>
                <a:spcPts val="815"/>
              </a:spcBef>
              <a:buFont typeface="Wingdings"/>
              <a:buChar char=""/>
              <a:tabLst>
                <a:tab pos="278765" algn="l"/>
              </a:tabLst>
            </a:pPr>
            <a:r>
              <a:rPr dirty="0">
                <a:latin typeface="Calibri"/>
                <a:cs typeface="Calibri"/>
              </a:rPr>
              <a:t>Pelvic</a:t>
            </a:r>
            <a:r>
              <a:rPr spc="-20" dirty="0">
                <a:latin typeface="Calibri"/>
                <a:cs typeface="Calibri"/>
              </a:rPr>
              <a:t> </a:t>
            </a:r>
            <a:r>
              <a:rPr spc="-10" dirty="0">
                <a:latin typeface="Calibri"/>
                <a:cs typeface="Calibri"/>
              </a:rPr>
              <a:t>sympathetic</a:t>
            </a:r>
            <a:r>
              <a:rPr dirty="0">
                <a:latin typeface="Calibri"/>
                <a:cs typeface="Calibri"/>
              </a:rPr>
              <a:t> </a:t>
            </a:r>
            <a:r>
              <a:rPr spc="-20" dirty="0" smtClean="0">
                <a:solidFill>
                  <a:srgbClr val="C00000"/>
                </a:solidFill>
                <a:latin typeface="Calibri"/>
                <a:cs typeface="Calibri"/>
              </a:rPr>
              <a:t>5%)</a:t>
            </a:r>
            <a:r>
              <a:rPr lang="en-US" spc="-20" dirty="0" smtClean="0">
                <a:solidFill>
                  <a:srgbClr val="C00000"/>
                </a:solidFill>
                <a:latin typeface="Calibri"/>
                <a:cs typeface="Calibri"/>
              </a:rPr>
              <a:t>)</a:t>
            </a:r>
            <a:endParaRPr dirty="0">
              <a:latin typeface="Calibri"/>
              <a:cs typeface="Calibri"/>
            </a:endParaRPr>
          </a:p>
        </p:txBody>
      </p:sp>
      <p:pic>
        <p:nvPicPr>
          <p:cNvPr id="5" name="object 9"/>
          <p:cNvPicPr/>
          <p:nvPr/>
        </p:nvPicPr>
        <p:blipFill>
          <a:blip r:embed="rId2" cstate="print"/>
          <a:stretch>
            <a:fillRect/>
          </a:stretch>
        </p:blipFill>
        <p:spPr>
          <a:xfrm>
            <a:off x="6583327" y="2954800"/>
            <a:ext cx="4111752" cy="2750819"/>
          </a:xfrm>
          <a:prstGeom prst="rect">
            <a:avLst/>
          </a:prstGeom>
        </p:spPr>
      </p:pic>
    </p:spTree>
    <p:extLst>
      <p:ext uri="{BB962C8B-B14F-4D97-AF65-F5344CB8AC3E}">
        <p14:creationId xmlns:p14="http://schemas.microsoft.com/office/powerpoint/2010/main" val="2339561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a:cs typeface="Calibri"/>
              </a:rPr>
              <a:t>Clinical</a:t>
            </a:r>
            <a:r>
              <a:rPr lang="en-US" b="1" spc="-70" dirty="0">
                <a:latin typeface="Calibri"/>
                <a:cs typeface="Calibri"/>
              </a:rPr>
              <a:t> </a:t>
            </a:r>
            <a:r>
              <a:rPr lang="en-US" b="1" spc="-10" dirty="0">
                <a:latin typeface="Calibri"/>
                <a:cs typeface="Calibri"/>
              </a:rPr>
              <a:t>features</a:t>
            </a:r>
            <a:r>
              <a:rPr lang="en-US" dirty="0">
                <a:latin typeface="Calibri"/>
                <a:cs typeface="Calibri"/>
              </a:rPr>
              <a:t/>
            </a:r>
            <a:br>
              <a:rPr lang="en-US" dirty="0">
                <a:latin typeface="Calibri"/>
                <a:cs typeface="Calibri"/>
              </a:rPr>
            </a:br>
            <a:endParaRPr lang="ar-JO" dirty="0"/>
          </a:p>
        </p:txBody>
      </p:sp>
      <p:sp>
        <p:nvSpPr>
          <p:cNvPr id="4" name="object 8"/>
          <p:cNvSpPr txBox="1">
            <a:spLocks noGrp="1"/>
          </p:cNvSpPr>
          <p:nvPr>
            <p:ph idx="1"/>
          </p:nvPr>
        </p:nvSpPr>
        <p:spPr>
          <a:xfrm>
            <a:off x="1295401" y="2556932"/>
            <a:ext cx="9601196" cy="2851935"/>
          </a:xfrm>
          <a:prstGeom prst="rect">
            <a:avLst/>
          </a:prstGeom>
        </p:spPr>
        <p:txBody>
          <a:bodyPr vert="horz" wrap="square" lIns="0" tIns="13335" rIns="0" bIns="0" rtlCol="0">
            <a:spAutoFit/>
          </a:bodyPr>
          <a:lstStyle/>
          <a:p>
            <a:pPr>
              <a:lnSpc>
                <a:spcPct val="100000"/>
              </a:lnSpc>
              <a:spcBef>
                <a:spcPts val="919"/>
              </a:spcBef>
            </a:pPr>
            <a:endParaRPr sz="1400" dirty="0">
              <a:latin typeface="Calibri"/>
              <a:cs typeface="Calibri"/>
            </a:endParaRPr>
          </a:p>
          <a:p>
            <a:pPr marL="279400" marR="5080" indent="-266700">
              <a:lnSpc>
                <a:spcPct val="152300"/>
              </a:lnSpc>
              <a:buFont typeface="Wingdings"/>
              <a:buChar char=""/>
              <a:tabLst>
                <a:tab pos="279400" algn="l"/>
              </a:tabLst>
            </a:pPr>
            <a:r>
              <a:rPr sz="1300" dirty="0">
                <a:latin typeface="Calibri"/>
                <a:cs typeface="Calibri"/>
              </a:rPr>
              <a:t>The</a:t>
            </a:r>
            <a:r>
              <a:rPr sz="1300" spc="-30" dirty="0">
                <a:latin typeface="Calibri"/>
                <a:cs typeface="Calibri"/>
              </a:rPr>
              <a:t> </a:t>
            </a:r>
            <a:r>
              <a:rPr sz="1300" dirty="0">
                <a:latin typeface="Calibri"/>
                <a:cs typeface="Calibri"/>
              </a:rPr>
              <a:t>clinical</a:t>
            </a:r>
            <a:r>
              <a:rPr sz="1300" spc="-30" dirty="0">
                <a:latin typeface="Calibri"/>
                <a:cs typeface="Calibri"/>
              </a:rPr>
              <a:t> </a:t>
            </a:r>
            <a:r>
              <a:rPr sz="1300" spc="-10" dirty="0">
                <a:latin typeface="Calibri"/>
                <a:cs typeface="Calibri"/>
              </a:rPr>
              <a:t>presentation</a:t>
            </a:r>
            <a:r>
              <a:rPr sz="1300" spc="-15" dirty="0">
                <a:latin typeface="Calibri"/>
                <a:cs typeface="Calibri"/>
              </a:rPr>
              <a:t> </a:t>
            </a:r>
            <a:r>
              <a:rPr sz="1300" dirty="0">
                <a:latin typeface="Calibri"/>
                <a:cs typeface="Calibri"/>
              </a:rPr>
              <a:t>is</a:t>
            </a:r>
            <a:r>
              <a:rPr sz="1300" spc="-25" dirty="0">
                <a:latin typeface="Calibri"/>
                <a:cs typeface="Calibri"/>
              </a:rPr>
              <a:t> </a:t>
            </a:r>
            <a:r>
              <a:rPr sz="1300" dirty="0">
                <a:latin typeface="Calibri"/>
                <a:cs typeface="Calibri"/>
              </a:rPr>
              <a:t>mainly</a:t>
            </a:r>
            <a:r>
              <a:rPr sz="1300" spc="-25" dirty="0">
                <a:latin typeface="Calibri"/>
                <a:cs typeface="Calibri"/>
              </a:rPr>
              <a:t> </a:t>
            </a:r>
            <a:r>
              <a:rPr sz="1300" spc="-10" dirty="0">
                <a:latin typeface="Calibri"/>
                <a:cs typeface="Calibri"/>
              </a:rPr>
              <a:t>determined</a:t>
            </a:r>
            <a:r>
              <a:rPr sz="1300" spc="-15" dirty="0">
                <a:latin typeface="Calibri"/>
                <a:cs typeface="Calibri"/>
              </a:rPr>
              <a:t> </a:t>
            </a:r>
            <a:r>
              <a:rPr sz="1300" dirty="0">
                <a:latin typeface="Calibri"/>
                <a:cs typeface="Calibri"/>
              </a:rPr>
              <a:t>by</a:t>
            </a:r>
            <a:r>
              <a:rPr sz="1300" spc="-30" dirty="0">
                <a:latin typeface="Calibri"/>
                <a:cs typeface="Calibri"/>
              </a:rPr>
              <a:t> </a:t>
            </a:r>
            <a:r>
              <a:rPr sz="1300" dirty="0">
                <a:latin typeface="Calibri"/>
                <a:cs typeface="Calibri"/>
              </a:rPr>
              <a:t>the</a:t>
            </a:r>
            <a:r>
              <a:rPr sz="1300" spc="-20" dirty="0">
                <a:latin typeface="Calibri"/>
                <a:cs typeface="Calibri"/>
              </a:rPr>
              <a:t> </a:t>
            </a:r>
            <a:r>
              <a:rPr sz="1300" dirty="0">
                <a:latin typeface="Calibri"/>
                <a:cs typeface="Calibri"/>
              </a:rPr>
              <a:t>site</a:t>
            </a:r>
            <a:r>
              <a:rPr sz="1300" spc="-20" dirty="0">
                <a:latin typeface="Calibri"/>
                <a:cs typeface="Calibri"/>
              </a:rPr>
              <a:t> </a:t>
            </a:r>
            <a:r>
              <a:rPr sz="1300" dirty="0">
                <a:latin typeface="Calibri"/>
                <a:cs typeface="Calibri"/>
              </a:rPr>
              <a:t>of</a:t>
            </a:r>
            <a:r>
              <a:rPr sz="1300" spc="-30" dirty="0">
                <a:latin typeface="Calibri"/>
                <a:cs typeface="Calibri"/>
              </a:rPr>
              <a:t> </a:t>
            </a:r>
            <a:r>
              <a:rPr sz="1300" dirty="0">
                <a:latin typeface="Calibri"/>
                <a:cs typeface="Calibri"/>
              </a:rPr>
              <a:t>the</a:t>
            </a:r>
            <a:r>
              <a:rPr sz="1300" spc="-20" dirty="0">
                <a:latin typeface="Calibri"/>
                <a:cs typeface="Calibri"/>
              </a:rPr>
              <a:t> </a:t>
            </a:r>
            <a:r>
              <a:rPr sz="1300" dirty="0">
                <a:latin typeface="Calibri"/>
                <a:cs typeface="Calibri"/>
              </a:rPr>
              <a:t>primary</a:t>
            </a:r>
            <a:r>
              <a:rPr sz="1300" spc="-30" dirty="0">
                <a:latin typeface="Calibri"/>
                <a:cs typeface="Calibri"/>
              </a:rPr>
              <a:t> </a:t>
            </a:r>
            <a:r>
              <a:rPr sz="1300" dirty="0">
                <a:latin typeface="Calibri"/>
                <a:cs typeface="Calibri"/>
              </a:rPr>
              <a:t>tumor,</a:t>
            </a:r>
            <a:r>
              <a:rPr sz="1300" spc="-20" dirty="0">
                <a:latin typeface="Calibri"/>
                <a:cs typeface="Calibri"/>
              </a:rPr>
              <a:t> </a:t>
            </a:r>
            <a:r>
              <a:rPr sz="1300" dirty="0">
                <a:latin typeface="Calibri"/>
                <a:cs typeface="Calibri"/>
              </a:rPr>
              <a:t>if</a:t>
            </a:r>
            <a:r>
              <a:rPr sz="1300" spc="-20" dirty="0">
                <a:latin typeface="Calibri"/>
                <a:cs typeface="Calibri"/>
              </a:rPr>
              <a:t> </a:t>
            </a:r>
            <a:r>
              <a:rPr sz="1300" dirty="0">
                <a:latin typeface="Calibri"/>
                <a:cs typeface="Calibri"/>
              </a:rPr>
              <a:t>it</a:t>
            </a:r>
            <a:r>
              <a:rPr sz="1300" spc="-30" dirty="0">
                <a:latin typeface="Calibri"/>
                <a:cs typeface="Calibri"/>
              </a:rPr>
              <a:t> </a:t>
            </a:r>
            <a:r>
              <a:rPr sz="1300" spc="-10" dirty="0">
                <a:latin typeface="Calibri"/>
                <a:cs typeface="Calibri"/>
              </a:rPr>
              <a:t>secretes catecholamines,</a:t>
            </a:r>
            <a:r>
              <a:rPr sz="1300" spc="-25" dirty="0">
                <a:latin typeface="Calibri"/>
                <a:cs typeface="Calibri"/>
              </a:rPr>
              <a:t> </a:t>
            </a:r>
            <a:r>
              <a:rPr sz="1300" dirty="0">
                <a:latin typeface="Calibri"/>
                <a:cs typeface="Calibri"/>
              </a:rPr>
              <a:t>and</a:t>
            </a:r>
            <a:r>
              <a:rPr sz="1300" spc="-25" dirty="0">
                <a:latin typeface="Calibri"/>
                <a:cs typeface="Calibri"/>
              </a:rPr>
              <a:t> </a:t>
            </a:r>
            <a:r>
              <a:rPr sz="1300" dirty="0">
                <a:latin typeface="Calibri"/>
                <a:cs typeface="Calibri"/>
              </a:rPr>
              <a:t>whether</a:t>
            </a:r>
            <a:r>
              <a:rPr sz="1300" spc="-10" dirty="0">
                <a:latin typeface="Calibri"/>
                <a:cs typeface="Calibri"/>
              </a:rPr>
              <a:t> </a:t>
            </a:r>
            <a:r>
              <a:rPr sz="1300" dirty="0">
                <a:latin typeface="Calibri"/>
                <a:cs typeface="Calibri"/>
              </a:rPr>
              <a:t>it</a:t>
            </a:r>
            <a:r>
              <a:rPr sz="1300" spc="-20" dirty="0">
                <a:latin typeface="Calibri"/>
                <a:cs typeface="Calibri"/>
              </a:rPr>
              <a:t> </a:t>
            </a:r>
            <a:r>
              <a:rPr sz="1300" dirty="0">
                <a:latin typeface="Calibri"/>
                <a:cs typeface="Calibri"/>
              </a:rPr>
              <a:t>has</a:t>
            </a:r>
            <a:r>
              <a:rPr sz="1300" spc="-20" dirty="0">
                <a:latin typeface="Calibri"/>
                <a:cs typeface="Calibri"/>
              </a:rPr>
              <a:t> </a:t>
            </a:r>
            <a:r>
              <a:rPr sz="1300" spc="-10" dirty="0">
                <a:latin typeface="Calibri"/>
                <a:cs typeface="Calibri"/>
              </a:rPr>
              <a:t>metastasized.</a:t>
            </a:r>
            <a:endParaRPr sz="1300" dirty="0">
              <a:latin typeface="Calibri"/>
              <a:cs typeface="Calibri"/>
            </a:endParaRPr>
          </a:p>
          <a:p>
            <a:pPr marL="278765" indent="-266065">
              <a:lnSpc>
                <a:spcPct val="100000"/>
              </a:lnSpc>
              <a:spcBef>
                <a:spcPts val="830"/>
              </a:spcBef>
              <a:buFont typeface="Wingdings"/>
              <a:buChar char=""/>
              <a:tabLst>
                <a:tab pos="278765" algn="l"/>
              </a:tabLst>
            </a:pPr>
            <a:r>
              <a:rPr sz="1300" u="sng" dirty="0">
                <a:uFill>
                  <a:solidFill>
                    <a:srgbClr val="000000"/>
                  </a:solidFill>
                </a:uFill>
                <a:latin typeface="Calibri"/>
                <a:cs typeface="Calibri"/>
              </a:rPr>
              <a:t>General</a:t>
            </a:r>
            <a:r>
              <a:rPr sz="1300" u="sng" spc="-55" dirty="0">
                <a:uFill>
                  <a:solidFill>
                    <a:srgbClr val="000000"/>
                  </a:solidFill>
                </a:uFill>
                <a:latin typeface="Calibri"/>
                <a:cs typeface="Calibri"/>
              </a:rPr>
              <a:t> </a:t>
            </a:r>
            <a:r>
              <a:rPr sz="1300" u="sng" spc="-10" dirty="0">
                <a:uFill>
                  <a:solidFill>
                    <a:srgbClr val="000000"/>
                  </a:solidFill>
                </a:uFill>
                <a:latin typeface="Calibri"/>
                <a:cs typeface="Calibri"/>
              </a:rPr>
              <a:t>symptoms</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dirty="0">
                <a:latin typeface="Calibri"/>
                <a:cs typeface="Calibri"/>
              </a:rPr>
              <a:t>Failure</a:t>
            </a:r>
            <a:r>
              <a:rPr sz="1300" spc="-45" dirty="0">
                <a:latin typeface="Calibri"/>
                <a:cs typeface="Calibri"/>
              </a:rPr>
              <a:t> </a:t>
            </a:r>
            <a:r>
              <a:rPr sz="1300" dirty="0">
                <a:latin typeface="Calibri"/>
                <a:cs typeface="Calibri"/>
              </a:rPr>
              <a:t>to</a:t>
            </a:r>
            <a:r>
              <a:rPr sz="1300" spc="-20" dirty="0">
                <a:latin typeface="Calibri"/>
                <a:cs typeface="Calibri"/>
              </a:rPr>
              <a:t> </a:t>
            </a:r>
            <a:r>
              <a:rPr sz="1300" dirty="0">
                <a:latin typeface="Calibri"/>
                <a:cs typeface="Calibri"/>
              </a:rPr>
              <a:t>thrive</a:t>
            </a:r>
            <a:r>
              <a:rPr sz="1300" spc="-30" dirty="0">
                <a:latin typeface="Calibri"/>
                <a:cs typeface="Calibri"/>
              </a:rPr>
              <a:t> </a:t>
            </a:r>
            <a:r>
              <a:rPr sz="1300" dirty="0">
                <a:latin typeface="Calibri"/>
                <a:cs typeface="Calibri"/>
              </a:rPr>
              <a:t>or</a:t>
            </a:r>
            <a:r>
              <a:rPr sz="1300" spc="-20" dirty="0">
                <a:latin typeface="Calibri"/>
                <a:cs typeface="Calibri"/>
              </a:rPr>
              <a:t> </a:t>
            </a:r>
            <a:r>
              <a:rPr sz="1300" dirty="0">
                <a:latin typeface="Calibri"/>
                <a:cs typeface="Calibri"/>
              </a:rPr>
              <a:t>weight</a:t>
            </a:r>
            <a:r>
              <a:rPr sz="1300" spc="-25" dirty="0">
                <a:latin typeface="Calibri"/>
                <a:cs typeface="Calibri"/>
              </a:rPr>
              <a:t> </a:t>
            </a:r>
            <a:r>
              <a:rPr sz="1300" spc="-20" dirty="0">
                <a:latin typeface="Calibri"/>
                <a:cs typeface="Calibri"/>
              </a:rPr>
              <a:t>loss</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spc="-10" dirty="0">
                <a:latin typeface="Calibri"/>
                <a:cs typeface="Calibri"/>
              </a:rPr>
              <a:t>Fever</a:t>
            </a:r>
            <a:endParaRPr sz="1300" dirty="0">
              <a:latin typeface="Calibri"/>
              <a:cs typeface="Calibri"/>
            </a:endParaRPr>
          </a:p>
          <a:p>
            <a:pPr marL="278765" indent="-266065">
              <a:lnSpc>
                <a:spcPct val="100000"/>
              </a:lnSpc>
              <a:spcBef>
                <a:spcPts val="830"/>
              </a:spcBef>
              <a:buFont typeface="Wingdings"/>
              <a:buChar char=""/>
              <a:tabLst>
                <a:tab pos="278765" algn="l"/>
              </a:tabLst>
            </a:pPr>
            <a:r>
              <a:rPr sz="1300" dirty="0">
                <a:latin typeface="Calibri"/>
                <a:cs typeface="Calibri"/>
              </a:rPr>
              <a:t>Nausea,</a:t>
            </a:r>
            <a:r>
              <a:rPr sz="1300" spc="-50" dirty="0">
                <a:latin typeface="Calibri"/>
                <a:cs typeface="Calibri"/>
              </a:rPr>
              <a:t> </a:t>
            </a:r>
            <a:r>
              <a:rPr sz="1300" dirty="0">
                <a:latin typeface="Calibri"/>
                <a:cs typeface="Calibri"/>
              </a:rPr>
              <a:t>vomiting,</a:t>
            </a:r>
            <a:r>
              <a:rPr sz="1300" spc="-40" dirty="0">
                <a:latin typeface="Calibri"/>
                <a:cs typeface="Calibri"/>
              </a:rPr>
              <a:t> </a:t>
            </a:r>
            <a:r>
              <a:rPr sz="1300" dirty="0">
                <a:latin typeface="Calibri"/>
                <a:cs typeface="Calibri"/>
              </a:rPr>
              <a:t>loss</a:t>
            </a:r>
            <a:r>
              <a:rPr sz="1300" spc="-45" dirty="0">
                <a:latin typeface="Calibri"/>
                <a:cs typeface="Calibri"/>
              </a:rPr>
              <a:t> </a:t>
            </a:r>
            <a:r>
              <a:rPr sz="1300" dirty="0">
                <a:latin typeface="Calibri"/>
                <a:cs typeface="Calibri"/>
              </a:rPr>
              <a:t>of</a:t>
            </a:r>
            <a:r>
              <a:rPr sz="1300" spc="-40" dirty="0">
                <a:latin typeface="Calibri"/>
                <a:cs typeface="Calibri"/>
              </a:rPr>
              <a:t> </a:t>
            </a:r>
            <a:r>
              <a:rPr sz="1300" spc="-10" dirty="0">
                <a:latin typeface="Calibri"/>
                <a:cs typeface="Calibri"/>
              </a:rPr>
              <a:t>appetite</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spc="-10" dirty="0">
                <a:latin typeface="Calibri"/>
                <a:cs typeface="Calibri"/>
              </a:rPr>
              <a:t>Hypertension</a:t>
            </a:r>
            <a:endParaRPr sz="1300" dirty="0">
              <a:latin typeface="Calibri"/>
              <a:cs typeface="Calibri"/>
            </a:endParaRPr>
          </a:p>
        </p:txBody>
      </p:sp>
    </p:spTree>
    <p:extLst>
      <p:ext uri="{BB962C8B-B14F-4D97-AF65-F5344CB8AC3E}">
        <p14:creationId xmlns:p14="http://schemas.microsoft.com/office/powerpoint/2010/main" val="2363250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9400" marR="65405" indent="-266700">
              <a:lnSpc>
                <a:spcPct val="151500"/>
              </a:lnSpc>
              <a:spcBef>
                <a:spcPts val="100"/>
              </a:spcBef>
              <a:buFont typeface="Wingdings"/>
              <a:buChar char=""/>
              <a:tabLst>
                <a:tab pos="279400" algn="l"/>
              </a:tabLst>
            </a:pPr>
            <a:r>
              <a:rPr lang="en-US" dirty="0" err="1">
                <a:latin typeface="Calibri"/>
                <a:cs typeface="Calibri"/>
              </a:rPr>
              <a:t>Wilms</a:t>
            </a:r>
            <a:r>
              <a:rPr lang="en-US" spc="-40" dirty="0">
                <a:latin typeface="Calibri"/>
                <a:cs typeface="Calibri"/>
              </a:rPr>
              <a:t> </a:t>
            </a:r>
            <a:r>
              <a:rPr lang="en-US" dirty="0">
                <a:latin typeface="Calibri"/>
                <a:cs typeface="Calibri"/>
              </a:rPr>
              <a:t>tumor</a:t>
            </a:r>
            <a:r>
              <a:rPr lang="en-US" spc="-25" dirty="0">
                <a:latin typeface="Calibri"/>
                <a:cs typeface="Calibri"/>
              </a:rPr>
              <a:t> </a:t>
            </a:r>
            <a:r>
              <a:rPr lang="en-US" dirty="0">
                <a:latin typeface="Calibri"/>
                <a:cs typeface="Calibri"/>
              </a:rPr>
              <a:t>also</a:t>
            </a:r>
            <a:r>
              <a:rPr lang="en-US" spc="-35" dirty="0">
                <a:latin typeface="Calibri"/>
                <a:cs typeface="Calibri"/>
              </a:rPr>
              <a:t> </a:t>
            </a:r>
            <a:r>
              <a:rPr lang="en-US" dirty="0">
                <a:latin typeface="Calibri"/>
                <a:cs typeface="Calibri"/>
              </a:rPr>
              <a:t>known</a:t>
            </a:r>
            <a:r>
              <a:rPr lang="en-US" spc="-30" dirty="0">
                <a:latin typeface="Calibri"/>
                <a:cs typeface="Calibri"/>
              </a:rPr>
              <a:t> </a:t>
            </a:r>
            <a:r>
              <a:rPr lang="en-US" dirty="0">
                <a:latin typeface="Calibri"/>
                <a:cs typeface="Calibri"/>
              </a:rPr>
              <a:t>as</a:t>
            </a:r>
            <a:r>
              <a:rPr lang="en-US" spc="-35" dirty="0">
                <a:latin typeface="Calibri"/>
                <a:cs typeface="Calibri"/>
              </a:rPr>
              <a:t> </a:t>
            </a:r>
            <a:r>
              <a:rPr lang="en-US" spc="-10" dirty="0" err="1">
                <a:latin typeface="Calibri"/>
                <a:cs typeface="Calibri"/>
              </a:rPr>
              <a:t>nephroblastoma</a:t>
            </a:r>
            <a:r>
              <a:rPr lang="en-US" spc="-10" dirty="0">
                <a:latin typeface="Calibri"/>
                <a:cs typeface="Calibri"/>
              </a:rPr>
              <a:t>,</a:t>
            </a:r>
            <a:r>
              <a:rPr lang="en-US" spc="-35" dirty="0">
                <a:latin typeface="Calibri"/>
                <a:cs typeface="Calibri"/>
              </a:rPr>
              <a:t> </a:t>
            </a:r>
            <a:r>
              <a:rPr lang="en-US" dirty="0">
                <a:latin typeface="Calibri"/>
                <a:cs typeface="Calibri"/>
              </a:rPr>
              <a:t>is</a:t>
            </a:r>
            <a:r>
              <a:rPr lang="en-US" spc="-35" dirty="0">
                <a:latin typeface="Calibri"/>
                <a:cs typeface="Calibri"/>
              </a:rPr>
              <a:t> </a:t>
            </a:r>
            <a:r>
              <a:rPr lang="en-US" dirty="0">
                <a:latin typeface="Calibri"/>
                <a:cs typeface="Calibri"/>
              </a:rPr>
              <a:t>the</a:t>
            </a:r>
            <a:r>
              <a:rPr lang="en-US" spc="-40" dirty="0">
                <a:latin typeface="Calibri"/>
                <a:cs typeface="Calibri"/>
              </a:rPr>
              <a:t> </a:t>
            </a:r>
            <a:r>
              <a:rPr lang="en-US" dirty="0">
                <a:latin typeface="Calibri"/>
                <a:cs typeface="Calibri"/>
              </a:rPr>
              <a:t>second</a:t>
            </a:r>
            <a:r>
              <a:rPr lang="en-US" spc="-35" dirty="0">
                <a:latin typeface="Calibri"/>
                <a:cs typeface="Calibri"/>
              </a:rPr>
              <a:t> </a:t>
            </a:r>
            <a:r>
              <a:rPr lang="en-US" dirty="0">
                <a:latin typeface="Calibri"/>
                <a:cs typeface="Calibri"/>
              </a:rPr>
              <a:t>most</a:t>
            </a:r>
            <a:r>
              <a:rPr lang="en-US" spc="-35" dirty="0">
                <a:latin typeface="Calibri"/>
                <a:cs typeface="Calibri"/>
              </a:rPr>
              <a:t> </a:t>
            </a:r>
            <a:r>
              <a:rPr lang="en-US" dirty="0">
                <a:latin typeface="Calibri"/>
                <a:cs typeface="Calibri"/>
              </a:rPr>
              <a:t>common</a:t>
            </a:r>
            <a:r>
              <a:rPr lang="en-US" spc="-35" dirty="0">
                <a:latin typeface="Calibri"/>
                <a:cs typeface="Calibri"/>
              </a:rPr>
              <a:t> </a:t>
            </a:r>
            <a:r>
              <a:rPr lang="en-US" dirty="0">
                <a:latin typeface="Calibri"/>
                <a:cs typeface="Calibri"/>
              </a:rPr>
              <a:t>malignant</a:t>
            </a:r>
            <a:r>
              <a:rPr lang="en-US" spc="-35" dirty="0">
                <a:latin typeface="Calibri"/>
                <a:cs typeface="Calibri"/>
              </a:rPr>
              <a:t> </a:t>
            </a:r>
            <a:r>
              <a:rPr lang="en-US" spc="-10" dirty="0">
                <a:latin typeface="Calibri"/>
                <a:cs typeface="Calibri"/>
              </a:rPr>
              <a:t>abdominal </a:t>
            </a:r>
            <a:r>
              <a:rPr lang="en-US" dirty="0">
                <a:latin typeface="Calibri"/>
                <a:cs typeface="Calibri"/>
              </a:rPr>
              <a:t>tumor</a:t>
            </a:r>
            <a:r>
              <a:rPr lang="en-US" spc="-30" dirty="0">
                <a:latin typeface="Calibri"/>
                <a:cs typeface="Calibri"/>
              </a:rPr>
              <a:t> </a:t>
            </a:r>
            <a:r>
              <a:rPr lang="en-US" dirty="0">
                <a:latin typeface="Calibri"/>
                <a:cs typeface="Calibri"/>
              </a:rPr>
              <a:t>in</a:t>
            </a:r>
            <a:r>
              <a:rPr lang="en-US" spc="-45" dirty="0">
                <a:latin typeface="Calibri"/>
                <a:cs typeface="Calibri"/>
              </a:rPr>
              <a:t> </a:t>
            </a:r>
            <a:r>
              <a:rPr lang="en-US" dirty="0">
                <a:latin typeface="Calibri"/>
                <a:cs typeface="Calibri"/>
              </a:rPr>
              <a:t>children</a:t>
            </a:r>
            <a:r>
              <a:rPr lang="en-US" spc="-50" dirty="0">
                <a:latin typeface="Calibri"/>
                <a:cs typeface="Calibri"/>
              </a:rPr>
              <a:t> </a:t>
            </a:r>
            <a:r>
              <a:rPr lang="en-US" dirty="0">
                <a:latin typeface="Calibri"/>
                <a:cs typeface="Calibri"/>
              </a:rPr>
              <a:t>after</a:t>
            </a:r>
            <a:r>
              <a:rPr lang="en-US" spc="-30" dirty="0">
                <a:latin typeface="Calibri"/>
                <a:cs typeface="Calibri"/>
              </a:rPr>
              <a:t> </a:t>
            </a:r>
            <a:r>
              <a:rPr lang="en-US" spc="-10" dirty="0" err="1" smtClean="0">
                <a:latin typeface="Calibri"/>
                <a:cs typeface="Calibri"/>
              </a:rPr>
              <a:t>neuroblastoma</a:t>
            </a:r>
            <a:r>
              <a:rPr lang="en-US" spc="-10" dirty="0" smtClean="0">
                <a:latin typeface="Calibri"/>
                <a:cs typeface="Calibri"/>
              </a:rPr>
              <a:t>.</a:t>
            </a:r>
          </a:p>
          <a:p>
            <a:pPr marL="279400" marR="65405" indent="-266700">
              <a:lnSpc>
                <a:spcPct val="151500"/>
              </a:lnSpc>
              <a:spcBef>
                <a:spcPts val="100"/>
              </a:spcBef>
              <a:buFont typeface="Wingdings"/>
              <a:buChar char=""/>
              <a:tabLst>
                <a:tab pos="279400" algn="l"/>
              </a:tabLst>
            </a:pPr>
            <a:r>
              <a:rPr lang="en-US" spc="-10" dirty="0" smtClean="0">
                <a:latin typeface="Calibri"/>
                <a:cs typeface="Calibri"/>
              </a:rPr>
              <a:t>Affects about 1 in 10000 births </a:t>
            </a:r>
            <a:endParaRPr lang="en-US" dirty="0">
              <a:latin typeface="Calibri"/>
              <a:cs typeface="Calibri"/>
            </a:endParaRPr>
          </a:p>
          <a:p>
            <a:pPr marL="278765" indent="-266065">
              <a:lnSpc>
                <a:spcPct val="100000"/>
              </a:lnSpc>
              <a:spcBef>
                <a:spcPts val="830"/>
              </a:spcBef>
              <a:buFont typeface="Wingdings"/>
              <a:buChar char=""/>
              <a:tabLst>
                <a:tab pos="278765" algn="l"/>
              </a:tabLst>
            </a:pPr>
            <a:r>
              <a:rPr lang="en-US" dirty="0">
                <a:latin typeface="Calibri"/>
                <a:cs typeface="Calibri"/>
              </a:rPr>
              <a:t>The</a:t>
            </a:r>
            <a:r>
              <a:rPr lang="en-US" spc="-25" dirty="0">
                <a:latin typeface="Calibri"/>
                <a:cs typeface="Calibri"/>
              </a:rPr>
              <a:t> </a:t>
            </a:r>
            <a:r>
              <a:rPr lang="en-US" dirty="0">
                <a:latin typeface="Calibri"/>
                <a:cs typeface="Calibri"/>
              </a:rPr>
              <a:t>mean</a:t>
            </a:r>
            <a:r>
              <a:rPr lang="en-US" spc="-15" dirty="0">
                <a:latin typeface="Calibri"/>
                <a:cs typeface="Calibri"/>
              </a:rPr>
              <a:t> </a:t>
            </a:r>
            <a:r>
              <a:rPr lang="en-US" dirty="0">
                <a:latin typeface="Calibri"/>
                <a:cs typeface="Calibri"/>
              </a:rPr>
              <a:t>age</a:t>
            </a:r>
            <a:r>
              <a:rPr lang="en-US" spc="-20" dirty="0">
                <a:latin typeface="Calibri"/>
                <a:cs typeface="Calibri"/>
              </a:rPr>
              <a:t> </a:t>
            </a:r>
            <a:r>
              <a:rPr lang="en-US" dirty="0">
                <a:latin typeface="Calibri"/>
                <a:cs typeface="Calibri"/>
              </a:rPr>
              <a:t>of</a:t>
            </a:r>
            <a:r>
              <a:rPr lang="en-US" spc="-25" dirty="0">
                <a:latin typeface="Calibri"/>
                <a:cs typeface="Calibri"/>
              </a:rPr>
              <a:t> </a:t>
            </a:r>
            <a:r>
              <a:rPr lang="en-US" spc="-10" dirty="0">
                <a:latin typeface="Calibri"/>
                <a:cs typeface="Calibri"/>
              </a:rPr>
              <a:t>diagnosis</a:t>
            </a:r>
            <a:r>
              <a:rPr lang="en-US" spc="-15" dirty="0">
                <a:latin typeface="Calibri"/>
                <a:cs typeface="Calibri"/>
              </a:rPr>
              <a:t> </a:t>
            </a:r>
            <a:r>
              <a:rPr lang="en-US" dirty="0">
                <a:latin typeface="Calibri"/>
                <a:cs typeface="Calibri"/>
              </a:rPr>
              <a:t>is</a:t>
            </a:r>
            <a:r>
              <a:rPr lang="en-US" spc="-20" dirty="0">
                <a:latin typeface="Calibri"/>
                <a:cs typeface="Calibri"/>
              </a:rPr>
              <a:t> </a:t>
            </a:r>
            <a:r>
              <a:rPr lang="en-US" dirty="0">
                <a:latin typeface="Calibri"/>
                <a:cs typeface="Calibri"/>
              </a:rPr>
              <a:t>3</a:t>
            </a:r>
            <a:r>
              <a:rPr lang="en-US" spc="-10" dirty="0">
                <a:latin typeface="Calibri"/>
                <a:cs typeface="Calibri"/>
              </a:rPr>
              <a:t> </a:t>
            </a:r>
            <a:r>
              <a:rPr lang="en-US" dirty="0">
                <a:latin typeface="Calibri"/>
                <a:cs typeface="Calibri"/>
              </a:rPr>
              <a:t>to</a:t>
            </a:r>
            <a:r>
              <a:rPr lang="en-US" spc="-15" dirty="0">
                <a:latin typeface="Calibri"/>
                <a:cs typeface="Calibri"/>
              </a:rPr>
              <a:t> </a:t>
            </a:r>
            <a:r>
              <a:rPr lang="en-US" dirty="0">
                <a:latin typeface="Calibri"/>
                <a:cs typeface="Calibri"/>
              </a:rPr>
              <a:t>3.5</a:t>
            </a:r>
            <a:r>
              <a:rPr lang="en-US" spc="-20" dirty="0">
                <a:latin typeface="Calibri"/>
                <a:cs typeface="Calibri"/>
              </a:rPr>
              <a:t> </a:t>
            </a:r>
            <a:r>
              <a:rPr lang="en-US" dirty="0">
                <a:latin typeface="Calibri"/>
                <a:cs typeface="Calibri"/>
              </a:rPr>
              <a:t>years</a:t>
            </a:r>
            <a:r>
              <a:rPr lang="en-US" spc="-30" dirty="0">
                <a:latin typeface="Calibri"/>
                <a:cs typeface="Calibri"/>
              </a:rPr>
              <a:t> </a:t>
            </a:r>
            <a:r>
              <a:rPr lang="en-US" dirty="0">
                <a:latin typeface="Calibri"/>
                <a:cs typeface="Calibri"/>
              </a:rPr>
              <a:t>of</a:t>
            </a:r>
            <a:r>
              <a:rPr lang="en-US" spc="-10" dirty="0">
                <a:latin typeface="Calibri"/>
                <a:cs typeface="Calibri"/>
              </a:rPr>
              <a:t> </a:t>
            </a:r>
            <a:r>
              <a:rPr lang="en-US" spc="-20" dirty="0">
                <a:latin typeface="Calibri"/>
                <a:cs typeface="Calibri"/>
              </a:rPr>
              <a:t>age</a:t>
            </a:r>
            <a:r>
              <a:rPr lang="en-US" spc="-20" dirty="0" smtClean="0">
                <a:latin typeface="Calibri"/>
                <a:cs typeface="Calibri"/>
              </a:rPr>
              <a:t>.</a:t>
            </a:r>
          </a:p>
          <a:p>
            <a:pPr marL="278765" indent="-266065">
              <a:lnSpc>
                <a:spcPct val="100000"/>
              </a:lnSpc>
              <a:spcBef>
                <a:spcPts val="830"/>
              </a:spcBef>
              <a:buFont typeface="Wingdings"/>
              <a:buChar char=""/>
              <a:tabLst>
                <a:tab pos="278765" algn="l"/>
              </a:tabLst>
            </a:pPr>
            <a:r>
              <a:rPr lang="en-US" spc="-20" dirty="0" smtClean="0">
                <a:latin typeface="Calibri"/>
                <a:cs typeface="Calibri"/>
              </a:rPr>
              <a:t>Produces a mixed histological picture of epithelial structures</a:t>
            </a:r>
            <a:endParaRPr lang="en-US" dirty="0">
              <a:latin typeface="Calibri"/>
              <a:cs typeface="Calibri"/>
            </a:endParaRPr>
          </a:p>
          <a:p>
            <a:endParaRPr lang="ar-JO" dirty="0"/>
          </a:p>
        </p:txBody>
      </p:sp>
    </p:spTree>
    <p:extLst>
      <p:ext uri="{BB962C8B-B14F-4D97-AF65-F5344CB8AC3E}">
        <p14:creationId xmlns:p14="http://schemas.microsoft.com/office/powerpoint/2010/main" val="1847574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91662"/>
            <a:ext cx="9601196" cy="5184206"/>
          </a:xfrm>
        </p:spPr>
        <p:txBody>
          <a:bodyPr/>
          <a:lstStyle/>
          <a:p>
            <a:endParaRPr lang="ar-JO" dirty="0"/>
          </a:p>
        </p:txBody>
      </p:sp>
      <p:grpSp>
        <p:nvGrpSpPr>
          <p:cNvPr id="4" name="object 8"/>
          <p:cNvGrpSpPr/>
          <p:nvPr/>
        </p:nvGrpSpPr>
        <p:grpSpPr>
          <a:xfrm>
            <a:off x="762000" y="401177"/>
            <a:ext cx="10351477" cy="5765161"/>
            <a:chOff x="457200" y="3081527"/>
            <a:chExt cx="6840220" cy="5313045"/>
          </a:xfrm>
        </p:grpSpPr>
        <p:pic>
          <p:nvPicPr>
            <p:cNvPr id="5" name="object 9"/>
            <p:cNvPicPr/>
            <p:nvPr/>
          </p:nvPicPr>
          <p:blipFill>
            <a:blip r:embed="rId2" cstate="print"/>
            <a:stretch>
              <a:fillRect/>
            </a:stretch>
          </p:blipFill>
          <p:spPr>
            <a:xfrm>
              <a:off x="457200" y="5463539"/>
              <a:ext cx="6723888" cy="2930652"/>
            </a:xfrm>
            <a:prstGeom prst="rect">
              <a:avLst/>
            </a:prstGeom>
          </p:spPr>
        </p:pic>
        <p:pic>
          <p:nvPicPr>
            <p:cNvPr id="6" name="object 10"/>
            <p:cNvPicPr/>
            <p:nvPr/>
          </p:nvPicPr>
          <p:blipFill>
            <a:blip r:embed="rId3" cstate="print"/>
            <a:stretch>
              <a:fillRect/>
            </a:stretch>
          </p:blipFill>
          <p:spPr>
            <a:xfrm>
              <a:off x="457200" y="3081527"/>
              <a:ext cx="6839711" cy="2880360"/>
            </a:xfrm>
            <a:prstGeom prst="rect">
              <a:avLst/>
            </a:prstGeom>
          </p:spPr>
        </p:pic>
      </p:grpSp>
    </p:spTree>
    <p:extLst>
      <p:ext uri="{BB962C8B-B14F-4D97-AF65-F5344CB8AC3E}">
        <p14:creationId xmlns:p14="http://schemas.microsoft.com/office/powerpoint/2010/main" val="237492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a:spLocks noGrp="1"/>
          </p:cNvSpPr>
          <p:nvPr>
            <p:ph type="title"/>
          </p:nvPr>
        </p:nvSpPr>
        <p:spPr>
          <a:xfrm>
            <a:off x="1295402" y="1322377"/>
            <a:ext cx="9601196" cy="623376"/>
          </a:xfrm>
          <a:prstGeom prst="rect">
            <a:avLst/>
          </a:prstGeom>
        </p:spPr>
        <p:txBody>
          <a:bodyPr vert="horz" wrap="square" lIns="0" tIns="118110" rIns="0" bIns="0" rtlCol="0">
            <a:spAutoFit/>
          </a:bodyPr>
          <a:lstStyle/>
          <a:p>
            <a:pPr marL="278765" indent="-266065">
              <a:lnSpc>
                <a:spcPct val="100000"/>
              </a:lnSpc>
              <a:spcBef>
                <a:spcPts val="930"/>
              </a:spcBef>
              <a:buFont typeface="Wingdings"/>
              <a:buChar char=""/>
              <a:tabLst>
                <a:tab pos="278765" algn="l"/>
              </a:tabLst>
            </a:pPr>
            <a:r>
              <a:rPr sz="1300" spc="-10" dirty="0">
                <a:solidFill>
                  <a:srgbClr val="C00000"/>
                </a:solidFill>
                <a:latin typeface="Calibri"/>
                <a:cs typeface="Calibri"/>
              </a:rPr>
              <a:t>Paraneoplastic</a:t>
            </a:r>
            <a:r>
              <a:rPr sz="1300" spc="30" dirty="0">
                <a:solidFill>
                  <a:srgbClr val="C00000"/>
                </a:solidFill>
                <a:latin typeface="Calibri"/>
                <a:cs typeface="Calibri"/>
              </a:rPr>
              <a:t> </a:t>
            </a:r>
            <a:r>
              <a:rPr sz="1300" spc="-10" dirty="0">
                <a:solidFill>
                  <a:srgbClr val="C00000"/>
                </a:solidFill>
                <a:latin typeface="Calibri"/>
                <a:cs typeface="Calibri"/>
              </a:rPr>
              <a:t>effects:</a:t>
            </a:r>
            <a:endParaRPr sz="1300" dirty="0">
              <a:latin typeface="Calibri"/>
              <a:cs typeface="Calibri"/>
            </a:endParaRPr>
          </a:p>
          <a:p>
            <a:pPr marL="279400" marR="5080" indent="-266700">
              <a:lnSpc>
                <a:spcPct val="151500"/>
              </a:lnSpc>
              <a:spcBef>
                <a:spcPts val="20"/>
              </a:spcBef>
              <a:buFont typeface="Wingdings"/>
              <a:buChar char=""/>
              <a:tabLst>
                <a:tab pos="279400" algn="l"/>
              </a:tabLst>
            </a:pPr>
            <a:r>
              <a:rPr sz="1300" dirty="0">
                <a:latin typeface="Calibri"/>
                <a:cs typeface="Calibri"/>
              </a:rPr>
              <a:t>Vasoactive</a:t>
            </a:r>
            <a:r>
              <a:rPr sz="1300" spc="-30" dirty="0">
                <a:latin typeface="Calibri"/>
                <a:cs typeface="Calibri"/>
              </a:rPr>
              <a:t> </a:t>
            </a:r>
            <a:r>
              <a:rPr sz="1300" spc="-10" dirty="0">
                <a:latin typeface="Calibri"/>
                <a:cs typeface="Calibri"/>
              </a:rPr>
              <a:t>intestinal</a:t>
            </a:r>
            <a:r>
              <a:rPr sz="1300" spc="-45" dirty="0">
                <a:latin typeface="Calibri"/>
                <a:cs typeface="Calibri"/>
              </a:rPr>
              <a:t> </a:t>
            </a:r>
            <a:r>
              <a:rPr sz="1300" dirty="0">
                <a:latin typeface="Calibri"/>
                <a:cs typeface="Calibri"/>
              </a:rPr>
              <a:t>peptide</a:t>
            </a:r>
            <a:r>
              <a:rPr sz="1300" spc="-35" dirty="0">
                <a:latin typeface="Calibri"/>
                <a:cs typeface="Calibri"/>
              </a:rPr>
              <a:t> </a:t>
            </a:r>
            <a:r>
              <a:rPr sz="1300" dirty="0">
                <a:latin typeface="Calibri"/>
                <a:cs typeface="Calibri"/>
              </a:rPr>
              <a:t>secreting</a:t>
            </a:r>
            <a:r>
              <a:rPr sz="1300" spc="-40" dirty="0">
                <a:latin typeface="Calibri"/>
                <a:cs typeface="Calibri"/>
              </a:rPr>
              <a:t> </a:t>
            </a:r>
            <a:r>
              <a:rPr sz="1300" dirty="0">
                <a:latin typeface="Calibri"/>
                <a:cs typeface="Calibri"/>
              </a:rPr>
              <a:t>tumors</a:t>
            </a:r>
            <a:r>
              <a:rPr sz="1300" spc="-40" dirty="0">
                <a:latin typeface="Calibri"/>
                <a:cs typeface="Calibri"/>
              </a:rPr>
              <a:t> </a:t>
            </a:r>
            <a:r>
              <a:rPr sz="1300" dirty="0">
                <a:latin typeface="Calibri"/>
                <a:cs typeface="Calibri"/>
              </a:rPr>
              <a:t>and</a:t>
            </a:r>
            <a:r>
              <a:rPr sz="1300" spc="-35" dirty="0">
                <a:latin typeface="Calibri"/>
                <a:cs typeface="Calibri"/>
              </a:rPr>
              <a:t> </a:t>
            </a:r>
            <a:r>
              <a:rPr sz="1300" spc="-10" dirty="0">
                <a:latin typeface="Calibri"/>
                <a:cs typeface="Calibri"/>
              </a:rPr>
              <a:t>opsoclonus</a:t>
            </a:r>
            <a:r>
              <a:rPr sz="1300" spc="-35" dirty="0">
                <a:latin typeface="Calibri"/>
                <a:cs typeface="Calibri"/>
              </a:rPr>
              <a:t> </a:t>
            </a:r>
            <a:r>
              <a:rPr sz="1300" spc="-10" dirty="0">
                <a:latin typeface="Calibri"/>
                <a:cs typeface="Calibri"/>
              </a:rPr>
              <a:t>myoclonus</a:t>
            </a:r>
            <a:r>
              <a:rPr sz="1300" spc="-40" dirty="0">
                <a:latin typeface="Calibri"/>
                <a:cs typeface="Calibri"/>
              </a:rPr>
              <a:t> </a:t>
            </a:r>
            <a:r>
              <a:rPr sz="1300" dirty="0">
                <a:latin typeface="Calibri"/>
                <a:cs typeface="Calibri"/>
              </a:rPr>
              <a:t>syndrome</a:t>
            </a:r>
            <a:r>
              <a:rPr sz="1300" spc="-30" dirty="0">
                <a:latin typeface="Calibri"/>
                <a:cs typeface="Calibri"/>
              </a:rPr>
              <a:t> </a:t>
            </a:r>
            <a:r>
              <a:rPr sz="1300" spc="-10" dirty="0">
                <a:latin typeface="Calibri"/>
                <a:cs typeface="Calibri"/>
              </a:rPr>
              <a:t>(dancing </a:t>
            </a:r>
            <a:r>
              <a:rPr sz="1300" dirty="0">
                <a:latin typeface="Calibri"/>
                <a:cs typeface="Calibri"/>
              </a:rPr>
              <a:t>eye,</a:t>
            </a:r>
            <a:r>
              <a:rPr sz="1300" spc="-50" dirty="0">
                <a:latin typeface="Calibri"/>
                <a:cs typeface="Calibri"/>
              </a:rPr>
              <a:t> </a:t>
            </a:r>
            <a:r>
              <a:rPr sz="1300" dirty="0">
                <a:latin typeface="Calibri"/>
                <a:cs typeface="Calibri"/>
              </a:rPr>
              <a:t>dancing</a:t>
            </a:r>
            <a:r>
              <a:rPr sz="1300" spc="-45" dirty="0">
                <a:latin typeface="Calibri"/>
                <a:cs typeface="Calibri"/>
              </a:rPr>
              <a:t> </a:t>
            </a:r>
            <a:r>
              <a:rPr sz="1300" spc="-20" dirty="0" smtClean="0">
                <a:latin typeface="Calibri"/>
                <a:cs typeface="Calibri"/>
              </a:rPr>
              <a:t>feet</a:t>
            </a:r>
            <a:r>
              <a:rPr lang="en-US" sz="1300" spc="-20" dirty="0" smtClean="0">
                <a:latin typeface="Calibri"/>
                <a:cs typeface="Calibri"/>
              </a:rPr>
              <a:t>)</a:t>
            </a:r>
            <a:endParaRPr sz="1300" dirty="0">
              <a:latin typeface="Calibri"/>
              <a:cs typeface="Calibri"/>
            </a:endParaRPr>
          </a:p>
        </p:txBody>
      </p:sp>
      <p:pic>
        <p:nvPicPr>
          <p:cNvPr id="5" name="object 9"/>
          <p:cNvPicPr>
            <a:picLocks noGrp="1"/>
          </p:cNvPicPr>
          <p:nvPr>
            <p:ph idx="1"/>
          </p:nvPr>
        </p:nvPicPr>
        <p:blipFill>
          <a:blip r:embed="rId2" cstate="print"/>
          <a:stretch>
            <a:fillRect/>
          </a:stretch>
        </p:blipFill>
        <p:spPr>
          <a:xfrm>
            <a:off x="3124870" y="2557463"/>
            <a:ext cx="5942259" cy="3317875"/>
          </a:xfrm>
          <a:prstGeom prst="rect">
            <a:avLst/>
          </a:prstGeom>
        </p:spPr>
      </p:pic>
    </p:spTree>
    <p:extLst>
      <p:ext uri="{BB962C8B-B14F-4D97-AF65-F5344CB8AC3E}">
        <p14:creationId xmlns:p14="http://schemas.microsoft.com/office/powerpoint/2010/main" val="3203297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a:spLocks noGrp="1"/>
          </p:cNvSpPr>
          <p:nvPr>
            <p:ph idx="1"/>
          </p:nvPr>
        </p:nvSpPr>
        <p:spPr>
          <a:xfrm>
            <a:off x="1295400" y="903288"/>
            <a:ext cx="9601200" cy="4604337"/>
          </a:xfrm>
          <a:prstGeom prst="rect">
            <a:avLst/>
          </a:prstGeom>
        </p:spPr>
        <p:txBody>
          <a:bodyPr vert="horz" wrap="square" lIns="0" tIns="13335" rIns="0" bIns="0" rtlCol="0">
            <a:spAutoFit/>
          </a:bodyPr>
          <a:lstStyle/>
          <a:p>
            <a:pPr marL="307340" algn="ctr">
              <a:lnSpc>
                <a:spcPct val="100000"/>
              </a:lnSpc>
              <a:spcBef>
                <a:spcPts val="105"/>
              </a:spcBef>
            </a:pPr>
            <a:r>
              <a:rPr sz="1400" b="1" spc="-10" dirty="0">
                <a:latin typeface="Calibri"/>
                <a:cs typeface="Calibri"/>
              </a:rPr>
              <a:t>Laboratory/imaging</a:t>
            </a:r>
            <a:r>
              <a:rPr sz="1400" b="1" spc="70" dirty="0">
                <a:latin typeface="Calibri"/>
                <a:cs typeface="Calibri"/>
              </a:rPr>
              <a:t> </a:t>
            </a:r>
            <a:r>
              <a:rPr sz="1400" b="1" spc="-10" dirty="0">
                <a:latin typeface="Calibri"/>
                <a:cs typeface="Calibri"/>
              </a:rPr>
              <a:t>studies</a:t>
            </a:r>
            <a:endParaRPr sz="1400" dirty="0">
              <a:latin typeface="Calibri"/>
              <a:cs typeface="Calibri"/>
            </a:endParaRPr>
          </a:p>
          <a:p>
            <a:pPr>
              <a:lnSpc>
                <a:spcPct val="100000"/>
              </a:lnSpc>
            </a:pPr>
            <a:endParaRPr sz="1400" dirty="0">
              <a:latin typeface="Calibri"/>
              <a:cs typeface="Calibri"/>
            </a:endParaRPr>
          </a:p>
          <a:p>
            <a:pPr>
              <a:lnSpc>
                <a:spcPct val="100000"/>
              </a:lnSpc>
              <a:spcBef>
                <a:spcPts val="30"/>
              </a:spcBef>
            </a:pPr>
            <a:endParaRPr sz="1400" dirty="0">
              <a:latin typeface="Calibri"/>
              <a:cs typeface="Calibri"/>
            </a:endParaRPr>
          </a:p>
          <a:p>
            <a:pPr marL="278765" indent="-266065">
              <a:lnSpc>
                <a:spcPct val="100000"/>
              </a:lnSpc>
              <a:buFont typeface="Wingdings"/>
              <a:buChar char=""/>
              <a:tabLst>
                <a:tab pos="278765" algn="l"/>
              </a:tabLst>
            </a:pPr>
            <a:r>
              <a:rPr sz="1300" spc="-25" dirty="0">
                <a:latin typeface="Calibri"/>
                <a:cs typeface="Calibri"/>
              </a:rPr>
              <a:t>Cbc</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spc="-20" dirty="0">
                <a:latin typeface="Calibri"/>
                <a:cs typeface="Calibri"/>
              </a:rPr>
              <a:t>X-</a:t>
            </a:r>
            <a:r>
              <a:rPr sz="1300" dirty="0">
                <a:latin typeface="Calibri"/>
                <a:cs typeface="Calibri"/>
              </a:rPr>
              <a:t>ray:</a:t>
            </a:r>
            <a:r>
              <a:rPr sz="1300" spc="-45" dirty="0">
                <a:latin typeface="Calibri"/>
                <a:cs typeface="Calibri"/>
              </a:rPr>
              <a:t> </a:t>
            </a:r>
            <a:r>
              <a:rPr sz="1300" dirty="0">
                <a:latin typeface="Calibri"/>
                <a:cs typeface="Calibri"/>
              </a:rPr>
              <a:t>Calcification</a:t>
            </a:r>
            <a:r>
              <a:rPr sz="1300" spc="-35" dirty="0">
                <a:latin typeface="Calibri"/>
                <a:cs typeface="Calibri"/>
              </a:rPr>
              <a:t> </a:t>
            </a:r>
            <a:r>
              <a:rPr sz="1300" dirty="0">
                <a:latin typeface="Calibri"/>
                <a:cs typeface="Calibri"/>
              </a:rPr>
              <a:t>within</a:t>
            </a:r>
            <a:r>
              <a:rPr sz="1300" spc="-35" dirty="0">
                <a:latin typeface="Calibri"/>
                <a:cs typeface="Calibri"/>
              </a:rPr>
              <a:t> </a:t>
            </a:r>
            <a:r>
              <a:rPr sz="1300" spc="-10" dirty="0">
                <a:latin typeface="Calibri"/>
                <a:cs typeface="Calibri"/>
              </a:rPr>
              <a:t>abdominal</a:t>
            </a:r>
            <a:endParaRPr sz="1300" dirty="0">
              <a:latin typeface="Calibri"/>
              <a:cs typeface="Calibri"/>
            </a:endParaRPr>
          </a:p>
          <a:p>
            <a:pPr marL="278765" indent="-266065">
              <a:lnSpc>
                <a:spcPct val="100000"/>
              </a:lnSpc>
              <a:spcBef>
                <a:spcPts val="830"/>
              </a:spcBef>
              <a:buFont typeface="Wingdings"/>
              <a:buChar char=""/>
              <a:tabLst>
                <a:tab pos="278765" algn="l"/>
              </a:tabLst>
            </a:pPr>
            <a:r>
              <a:rPr sz="1300" dirty="0">
                <a:latin typeface="Calibri"/>
                <a:cs typeface="Calibri"/>
              </a:rPr>
              <a:t>Urinary</a:t>
            </a:r>
            <a:r>
              <a:rPr sz="1300" spc="-20" dirty="0">
                <a:latin typeface="Calibri"/>
                <a:cs typeface="Calibri"/>
              </a:rPr>
              <a:t> </a:t>
            </a:r>
            <a:r>
              <a:rPr sz="1300" spc="-10" dirty="0">
                <a:solidFill>
                  <a:srgbClr val="C00000"/>
                </a:solidFill>
                <a:latin typeface="Calibri"/>
                <a:cs typeface="Calibri"/>
              </a:rPr>
              <a:t>catecholamines</a:t>
            </a:r>
            <a:r>
              <a:rPr sz="1300" spc="-10" dirty="0">
                <a:latin typeface="Calibri"/>
                <a:cs typeface="Calibri"/>
              </a:rPr>
              <a:t>:About</a:t>
            </a:r>
            <a:r>
              <a:rPr sz="1300" dirty="0">
                <a:latin typeface="Calibri"/>
                <a:cs typeface="Calibri"/>
              </a:rPr>
              <a:t> 90%</a:t>
            </a:r>
            <a:r>
              <a:rPr sz="1300" spc="-25" dirty="0">
                <a:latin typeface="Calibri"/>
                <a:cs typeface="Calibri"/>
              </a:rPr>
              <a:t> </a:t>
            </a:r>
            <a:r>
              <a:rPr sz="1300" dirty="0">
                <a:latin typeface="Calibri"/>
                <a:cs typeface="Calibri"/>
              </a:rPr>
              <a:t>of</a:t>
            </a:r>
            <a:r>
              <a:rPr sz="1300" spc="-5" dirty="0">
                <a:latin typeface="Calibri"/>
                <a:cs typeface="Calibri"/>
              </a:rPr>
              <a:t> </a:t>
            </a:r>
            <a:r>
              <a:rPr sz="1300" spc="-10" dirty="0">
                <a:latin typeface="Calibri"/>
                <a:cs typeface="Calibri"/>
              </a:rPr>
              <a:t>neuroblastomas</a:t>
            </a:r>
            <a:r>
              <a:rPr sz="1300" spc="-15" dirty="0">
                <a:latin typeface="Calibri"/>
                <a:cs typeface="Calibri"/>
              </a:rPr>
              <a:t> </a:t>
            </a:r>
            <a:r>
              <a:rPr sz="1300" dirty="0">
                <a:latin typeface="Calibri"/>
                <a:cs typeface="Calibri"/>
              </a:rPr>
              <a:t>produce</a:t>
            </a:r>
            <a:r>
              <a:rPr sz="1300" spc="265" dirty="0">
                <a:latin typeface="Calibri"/>
                <a:cs typeface="Calibri"/>
              </a:rPr>
              <a:t> </a:t>
            </a:r>
            <a:r>
              <a:rPr sz="1300" spc="-10" dirty="0">
                <a:latin typeface="Calibri"/>
                <a:cs typeface="Calibri"/>
              </a:rPr>
              <a:t>catecholamines</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spc="-10" dirty="0">
                <a:latin typeface="Calibri"/>
                <a:cs typeface="Calibri"/>
              </a:rPr>
              <a:t>(vanillylmandelic</a:t>
            </a:r>
            <a:r>
              <a:rPr sz="1300" spc="5" dirty="0">
                <a:latin typeface="Calibri"/>
                <a:cs typeface="Calibri"/>
              </a:rPr>
              <a:t> </a:t>
            </a:r>
            <a:r>
              <a:rPr sz="1300" dirty="0">
                <a:latin typeface="Calibri"/>
                <a:cs typeface="Calibri"/>
              </a:rPr>
              <a:t>acid;</a:t>
            </a:r>
            <a:r>
              <a:rPr sz="1300" spc="10" dirty="0">
                <a:latin typeface="Calibri"/>
                <a:cs typeface="Calibri"/>
              </a:rPr>
              <a:t> </a:t>
            </a:r>
            <a:r>
              <a:rPr sz="1300" spc="-10" dirty="0">
                <a:latin typeface="Calibri"/>
                <a:cs typeface="Calibri"/>
              </a:rPr>
              <a:t>homovanillic</a:t>
            </a:r>
            <a:r>
              <a:rPr sz="1300" spc="10" dirty="0">
                <a:latin typeface="Calibri"/>
                <a:cs typeface="Calibri"/>
              </a:rPr>
              <a:t> </a:t>
            </a:r>
            <a:r>
              <a:rPr sz="1300" spc="-20" dirty="0">
                <a:latin typeface="Calibri"/>
                <a:cs typeface="Calibri"/>
              </a:rPr>
              <a:t>acid)</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dirty="0">
                <a:latin typeface="Calibri"/>
                <a:cs typeface="Calibri"/>
              </a:rPr>
              <a:t>A</a:t>
            </a:r>
            <a:r>
              <a:rPr sz="1300" spc="-20" dirty="0">
                <a:latin typeface="Calibri"/>
                <a:cs typeface="Calibri"/>
              </a:rPr>
              <a:t> </a:t>
            </a:r>
            <a:r>
              <a:rPr sz="1300" spc="-10" dirty="0">
                <a:latin typeface="Calibri"/>
                <a:cs typeface="Calibri"/>
              </a:rPr>
              <a:t>computed</a:t>
            </a:r>
            <a:r>
              <a:rPr sz="1300" spc="-15" dirty="0">
                <a:latin typeface="Calibri"/>
                <a:cs typeface="Calibri"/>
              </a:rPr>
              <a:t> </a:t>
            </a:r>
            <a:r>
              <a:rPr sz="1300" spc="-10" dirty="0">
                <a:latin typeface="Calibri"/>
                <a:cs typeface="Calibri"/>
              </a:rPr>
              <a:t>tomography</a:t>
            </a:r>
            <a:r>
              <a:rPr sz="1300" spc="-25" dirty="0">
                <a:latin typeface="Calibri"/>
                <a:cs typeface="Calibri"/>
              </a:rPr>
              <a:t> </a:t>
            </a:r>
            <a:r>
              <a:rPr sz="1300" dirty="0">
                <a:latin typeface="Calibri"/>
                <a:cs typeface="Calibri"/>
              </a:rPr>
              <a:t>(ct)</a:t>
            </a:r>
            <a:r>
              <a:rPr sz="1300" spc="-25" dirty="0">
                <a:latin typeface="Calibri"/>
                <a:cs typeface="Calibri"/>
              </a:rPr>
              <a:t> </a:t>
            </a:r>
            <a:r>
              <a:rPr sz="1300" dirty="0">
                <a:latin typeface="Calibri"/>
                <a:cs typeface="Calibri"/>
              </a:rPr>
              <a:t>scan</a:t>
            </a:r>
            <a:r>
              <a:rPr sz="1300" spc="-10" dirty="0">
                <a:latin typeface="Calibri"/>
                <a:cs typeface="Calibri"/>
              </a:rPr>
              <a:t> </a:t>
            </a:r>
            <a:r>
              <a:rPr sz="1300" dirty="0">
                <a:latin typeface="Calibri"/>
                <a:cs typeface="Calibri"/>
              </a:rPr>
              <a:t>of</a:t>
            </a:r>
            <a:r>
              <a:rPr sz="1300" spc="-30" dirty="0">
                <a:latin typeface="Calibri"/>
                <a:cs typeface="Calibri"/>
              </a:rPr>
              <a:t> </a:t>
            </a:r>
            <a:r>
              <a:rPr sz="1300" dirty="0">
                <a:latin typeface="Calibri"/>
                <a:cs typeface="Calibri"/>
              </a:rPr>
              <a:t>the</a:t>
            </a:r>
            <a:r>
              <a:rPr sz="1300" spc="-15" dirty="0">
                <a:latin typeface="Calibri"/>
                <a:cs typeface="Calibri"/>
              </a:rPr>
              <a:t> </a:t>
            </a:r>
            <a:r>
              <a:rPr sz="1300" dirty="0">
                <a:latin typeface="Calibri"/>
                <a:cs typeface="Calibri"/>
              </a:rPr>
              <a:t>chest,</a:t>
            </a:r>
            <a:r>
              <a:rPr sz="1300" spc="-15" dirty="0">
                <a:latin typeface="Calibri"/>
                <a:cs typeface="Calibri"/>
              </a:rPr>
              <a:t> </a:t>
            </a:r>
            <a:r>
              <a:rPr sz="1300" spc="-10" dirty="0">
                <a:latin typeface="Calibri"/>
                <a:cs typeface="Calibri"/>
              </a:rPr>
              <a:t>abdomen,</a:t>
            </a:r>
            <a:r>
              <a:rPr sz="1300" spc="-25" dirty="0">
                <a:latin typeface="Calibri"/>
                <a:cs typeface="Calibri"/>
              </a:rPr>
              <a:t> </a:t>
            </a:r>
            <a:r>
              <a:rPr sz="1300" dirty="0">
                <a:latin typeface="Calibri"/>
                <a:cs typeface="Calibri"/>
              </a:rPr>
              <a:t>and</a:t>
            </a:r>
            <a:r>
              <a:rPr sz="1300" spc="-10" dirty="0">
                <a:latin typeface="Calibri"/>
                <a:cs typeface="Calibri"/>
              </a:rPr>
              <a:t> pelvis;</a:t>
            </a:r>
            <a:endParaRPr sz="1300" dirty="0">
              <a:latin typeface="Calibri"/>
              <a:cs typeface="Calibri"/>
            </a:endParaRPr>
          </a:p>
          <a:p>
            <a:pPr marL="278765" indent="-266065">
              <a:lnSpc>
                <a:spcPct val="100000"/>
              </a:lnSpc>
              <a:spcBef>
                <a:spcPts val="830"/>
              </a:spcBef>
              <a:buFont typeface="Wingdings"/>
              <a:buChar char=""/>
              <a:tabLst>
                <a:tab pos="278765" algn="l"/>
              </a:tabLst>
            </a:pPr>
            <a:r>
              <a:rPr sz="1300" spc="-10" dirty="0">
                <a:latin typeface="Calibri"/>
                <a:cs typeface="Calibri"/>
              </a:rPr>
              <a:t>Metaiodobenzylguanidine</a:t>
            </a:r>
            <a:r>
              <a:rPr sz="1300" spc="-30" dirty="0">
                <a:latin typeface="Calibri"/>
                <a:cs typeface="Calibri"/>
              </a:rPr>
              <a:t> </a:t>
            </a:r>
            <a:r>
              <a:rPr sz="1300" dirty="0">
                <a:solidFill>
                  <a:srgbClr val="C00000"/>
                </a:solidFill>
                <a:latin typeface="Calibri"/>
                <a:cs typeface="Calibri"/>
              </a:rPr>
              <a:t>“mibg”</a:t>
            </a:r>
            <a:r>
              <a:rPr sz="1300" spc="-25" dirty="0">
                <a:solidFill>
                  <a:srgbClr val="C00000"/>
                </a:solidFill>
                <a:latin typeface="Calibri"/>
                <a:cs typeface="Calibri"/>
              </a:rPr>
              <a:t> </a:t>
            </a:r>
            <a:r>
              <a:rPr sz="1300" dirty="0">
                <a:latin typeface="Calibri"/>
                <a:cs typeface="Calibri"/>
              </a:rPr>
              <a:t>Scan;</a:t>
            </a:r>
            <a:r>
              <a:rPr sz="1300" spc="-25" dirty="0">
                <a:latin typeface="Calibri"/>
                <a:cs typeface="Calibri"/>
              </a:rPr>
              <a:t> </a:t>
            </a:r>
            <a:r>
              <a:rPr sz="1300" dirty="0">
                <a:latin typeface="Calibri"/>
                <a:cs typeface="Calibri"/>
              </a:rPr>
              <a:t>radioactive</a:t>
            </a:r>
            <a:r>
              <a:rPr sz="1300" spc="-30" dirty="0">
                <a:latin typeface="Calibri"/>
                <a:cs typeface="Calibri"/>
              </a:rPr>
              <a:t> </a:t>
            </a:r>
            <a:r>
              <a:rPr sz="1300" spc="-10" dirty="0">
                <a:latin typeface="Calibri"/>
                <a:cs typeface="Calibri"/>
              </a:rPr>
              <a:t>substance</a:t>
            </a:r>
            <a:r>
              <a:rPr sz="1300" spc="-20" dirty="0">
                <a:latin typeface="Calibri"/>
                <a:cs typeface="Calibri"/>
              </a:rPr>
              <a:t> </a:t>
            </a:r>
            <a:r>
              <a:rPr sz="1300" dirty="0">
                <a:latin typeface="Calibri"/>
                <a:cs typeface="Calibri"/>
              </a:rPr>
              <a:t>taken</a:t>
            </a:r>
            <a:r>
              <a:rPr sz="1300" spc="-30" dirty="0">
                <a:latin typeface="Calibri"/>
                <a:cs typeface="Calibri"/>
              </a:rPr>
              <a:t> </a:t>
            </a:r>
            <a:r>
              <a:rPr sz="1300" dirty="0">
                <a:latin typeface="Calibri"/>
                <a:cs typeface="Calibri"/>
              </a:rPr>
              <a:t>by</a:t>
            </a:r>
            <a:r>
              <a:rPr sz="1300" spc="-15" dirty="0">
                <a:latin typeface="Calibri"/>
                <a:cs typeface="Calibri"/>
              </a:rPr>
              <a:t> </a:t>
            </a:r>
            <a:r>
              <a:rPr sz="1300" spc="-10" dirty="0">
                <a:latin typeface="Calibri"/>
                <a:cs typeface="Calibri"/>
              </a:rPr>
              <a:t>neurohrmonal</a:t>
            </a:r>
            <a:r>
              <a:rPr sz="1300" spc="-20" dirty="0">
                <a:latin typeface="Calibri"/>
                <a:cs typeface="Calibri"/>
              </a:rPr>
              <a:t> </a:t>
            </a:r>
            <a:r>
              <a:rPr sz="1300" spc="-10" dirty="0">
                <a:latin typeface="Calibri"/>
                <a:cs typeface="Calibri"/>
              </a:rPr>
              <a:t>tumor</a:t>
            </a:r>
            <a:endParaRPr sz="1300" dirty="0">
              <a:latin typeface="Calibri"/>
              <a:cs typeface="Calibri"/>
            </a:endParaRPr>
          </a:p>
          <a:p>
            <a:pPr marL="278765" indent="-266065">
              <a:lnSpc>
                <a:spcPct val="100000"/>
              </a:lnSpc>
              <a:spcBef>
                <a:spcPts val="815"/>
              </a:spcBef>
              <a:buClr>
                <a:srgbClr val="000000"/>
              </a:buClr>
              <a:buFont typeface="Wingdings"/>
              <a:buChar char=""/>
              <a:tabLst>
                <a:tab pos="278765" algn="l"/>
              </a:tabLst>
            </a:pPr>
            <a:r>
              <a:rPr sz="1300" dirty="0">
                <a:solidFill>
                  <a:srgbClr val="C00000"/>
                </a:solidFill>
                <a:latin typeface="Calibri"/>
                <a:cs typeface="Calibri"/>
              </a:rPr>
              <a:t>Bilateral</a:t>
            </a:r>
            <a:r>
              <a:rPr sz="1300" spc="-35" dirty="0">
                <a:solidFill>
                  <a:srgbClr val="C00000"/>
                </a:solidFill>
                <a:latin typeface="Calibri"/>
                <a:cs typeface="Calibri"/>
              </a:rPr>
              <a:t> </a:t>
            </a:r>
            <a:r>
              <a:rPr sz="1300" dirty="0">
                <a:latin typeface="Calibri"/>
                <a:cs typeface="Calibri"/>
              </a:rPr>
              <a:t>bone</a:t>
            </a:r>
            <a:r>
              <a:rPr sz="1300" spc="-30" dirty="0">
                <a:latin typeface="Calibri"/>
                <a:cs typeface="Calibri"/>
              </a:rPr>
              <a:t> </a:t>
            </a:r>
            <a:r>
              <a:rPr sz="1300" dirty="0">
                <a:latin typeface="Calibri"/>
                <a:cs typeface="Calibri"/>
              </a:rPr>
              <a:t>marrow</a:t>
            </a:r>
            <a:r>
              <a:rPr sz="1300" spc="-25" dirty="0">
                <a:latin typeface="Calibri"/>
                <a:cs typeface="Calibri"/>
              </a:rPr>
              <a:t> </a:t>
            </a:r>
            <a:r>
              <a:rPr sz="1300" spc="-10" dirty="0">
                <a:latin typeface="Calibri"/>
                <a:cs typeface="Calibri"/>
              </a:rPr>
              <a:t>aspiration</a:t>
            </a:r>
            <a:r>
              <a:rPr sz="1300" spc="-35" dirty="0">
                <a:latin typeface="Calibri"/>
                <a:cs typeface="Calibri"/>
              </a:rPr>
              <a:t> </a:t>
            </a:r>
            <a:r>
              <a:rPr sz="1300" dirty="0">
                <a:latin typeface="Calibri"/>
                <a:cs typeface="Calibri"/>
              </a:rPr>
              <a:t>and</a:t>
            </a:r>
            <a:r>
              <a:rPr sz="1300" spc="-30" dirty="0">
                <a:latin typeface="Calibri"/>
                <a:cs typeface="Calibri"/>
              </a:rPr>
              <a:t> </a:t>
            </a:r>
            <a:r>
              <a:rPr sz="1300" spc="-10" dirty="0">
                <a:latin typeface="Calibri"/>
                <a:cs typeface="Calibri"/>
              </a:rPr>
              <a:t>biopsies;</a:t>
            </a:r>
            <a:endParaRPr sz="1300" dirty="0">
              <a:latin typeface="Calibri"/>
              <a:cs typeface="Calibri"/>
            </a:endParaRPr>
          </a:p>
          <a:p>
            <a:pPr marL="278765" indent="-266065">
              <a:lnSpc>
                <a:spcPct val="100000"/>
              </a:lnSpc>
              <a:spcBef>
                <a:spcPts val="815"/>
              </a:spcBef>
              <a:buClr>
                <a:srgbClr val="000000"/>
              </a:buClr>
              <a:buFont typeface="Wingdings"/>
              <a:buChar char=""/>
              <a:tabLst>
                <a:tab pos="278765" algn="l"/>
              </a:tabLst>
            </a:pPr>
            <a:r>
              <a:rPr sz="1300" b="1" u="sng" dirty="0">
                <a:solidFill>
                  <a:srgbClr val="C00000"/>
                </a:solidFill>
                <a:uFill>
                  <a:solidFill>
                    <a:srgbClr val="C00000"/>
                  </a:solidFill>
                </a:uFill>
                <a:latin typeface="Calibri"/>
                <a:cs typeface="Calibri"/>
              </a:rPr>
              <a:t>Definitive</a:t>
            </a:r>
            <a:r>
              <a:rPr sz="1300" b="1" u="sng" spc="-50" dirty="0">
                <a:solidFill>
                  <a:srgbClr val="C00000"/>
                </a:solidFill>
                <a:uFill>
                  <a:solidFill>
                    <a:srgbClr val="C00000"/>
                  </a:solidFill>
                </a:uFill>
                <a:latin typeface="Calibri"/>
                <a:cs typeface="Calibri"/>
              </a:rPr>
              <a:t> </a:t>
            </a:r>
            <a:r>
              <a:rPr sz="1300" b="1" u="sng" dirty="0">
                <a:solidFill>
                  <a:srgbClr val="C00000"/>
                </a:solidFill>
                <a:uFill>
                  <a:solidFill>
                    <a:srgbClr val="C00000"/>
                  </a:solidFill>
                </a:uFill>
                <a:latin typeface="Calibri"/>
                <a:cs typeface="Calibri"/>
              </a:rPr>
              <a:t>diagnosis</a:t>
            </a:r>
            <a:r>
              <a:rPr sz="1300" b="1" spc="-40" dirty="0">
                <a:solidFill>
                  <a:srgbClr val="C00000"/>
                </a:solidFill>
                <a:latin typeface="Calibri"/>
                <a:cs typeface="Calibri"/>
              </a:rPr>
              <a:t> </a:t>
            </a:r>
            <a:r>
              <a:rPr sz="1300" b="1" u="sng" dirty="0">
                <a:uFill>
                  <a:solidFill>
                    <a:srgbClr val="000000"/>
                  </a:solidFill>
                </a:uFill>
                <a:latin typeface="Calibri"/>
                <a:cs typeface="Calibri"/>
              </a:rPr>
              <a:t>of</a:t>
            </a:r>
            <a:r>
              <a:rPr sz="1300" b="1" u="sng" spc="-40" dirty="0">
                <a:uFill>
                  <a:solidFill>
                    <a:srgbClr val="000000"/>
                  </a:solidFill>
                </a:uFill>
                <a:latin typeface="Calibri"/>
                <a:cs typeface="Calibri"/>
              </a:rPr>
              <a:t> </a:t>
            </a:r>
            <a:r>
              <a:rPr sz="1300" b="1" u="sng" dirty="0">
                <a:uFill>
                  <a:solidFill>
                    <a:srgbClr val="000000"/>
                  </a:solidFill>
                </a:uFill>
                <a:latin typeface="Calibri"/>
                <a:cs typeface="Calibri"/>
              </a:rPr>
              <a:t>neuroblastoma</a:t>
            </a:r>
            <a:r>
              <a:rPr sz="1300" b="1" u="sng" spc="-30" dirty="0">
                <a:uFill>
                  <a:solidFill>
                    <a:srgbClr val="000000"/>
                  </a:solidFill>
                </a:uFill>
                <a:latin typeface="Calibri"/>
                <a:cs typeface="Calibri"/>
              </a:rPr>
              <a:t> </a:t>
            </a:r>
            <a:r>
              <a:rPr sz="1300" b="1" u="sng" dirty="0">
                <a:uFill>
                  <a:solidFill>
                    <a:srgbClr val="000000"/>
                  </a:solidFill>
                </a:uFill>
                <a:latin typeface="Calibri"/>
                <a:cs typeface="Calibri"/>
              </a:rPr>
              <a:t>requires</a:t>
            </a:r>
            <a:r>
              <a:rPr sz="1300" b="1" u="sng" spc="-30" dirty="0">
                <a:uFill>
                  <a:solidFill>
                    <a:srgbClr val="000000"/>
                  </a:solidFill>
                </a:uFill>
                <a:latin typeface="Calibri"/>
                <a:cs typeface="Calibri"/>
              </a:rPr>
              <a:t> </a:t>
            </a:r>
            <a:r>
              <a:rPr sz="1300" b="1" u="sng" dirty="0">
                <a:uFill>
                  <a:solidFill>
                    <a:srgbClr val="000000"/>
                  </a:solidFill>
                </a:uFill>
                <a:latin typeface="Calibri"/>
                <a:cs typeface="Calibri"/>
              </a:rPr>
              <a:t>tissue</a:t>
            </a:r>
            <a:r>
              <a:rPr sz="1300" b="1" u="sng" spc="-40" dirty="0">
                <a:uFill>
                  <a:solidFill>
                    <a:srgbClr val="000000"/>
                  </a:solidFill>
                </a:uFill>
                <a:latin typeface="Calibri"/>
                <a:cs typeface="Calibri"/>
              </a:rPr>
              <a:t> </a:t>
            </a:r>
            <a:r>
              <a:rPr sz="1300" b="1" u="sng" spc="-10" dirty="0" smtClean="0">
                <a:uFill>
                  <a:solidFill>
                    <a:srgbClr val="000000"/>
                  </a:solidFill>
                </a:uFill>
                <a:latin typeface="Calibri"/>
                <a:cs typeface="Calibri"/>
              </a:rPr>
              <a:t>biopsy</a:t>
            </a:r>
            <a:endParaRPr lang="en-US" sz="1300" b="1" u="sng" spc="-10" dirty="0" smtClean="0">
              <a:uFill>
                <a:solidFill>
                  <a:srgbClr val="000000"/>
                </a:solidFill>
              </a:uFill>
              <a:latin typeface="Calibri"/>
              <a:cs typeface="Calibri"/>
            </a:endParaRPr>
          </a:p>
          <a:p>
            <a:pPr marL="278765" indent="-266065">
              <a:spcBef>
                <a:spcPts val="815"/>
              </a:spcBef>
              <a:buClr>
                <a:srgbClr val="000000"/>
              </a:buClr>
              <a:buFont typeface="Wingdings"/>
              <a:buChar char=""/>
              <a:tabLst>
                <a:tab pos="278765" algn="l"/>
              </a:tabLst>
            </a:pPr>
            <a:r>
              <a:rPr lang="en-US" sz="1300" dirty="0">
                <a:latin typeface="Calibri"/>
                <a:cs typeface="Calibri"/>
              </a:rPr>
              <a:t>The</a:t>
            </a:r>
            <a:r>
              <a:rPr lang="en-US" sz="1300" spc="-25" dirty="0">
                <a:latin typeface="Calibri"/>
                <a:cs typeface="Calibri"/>
              </a:rPr>
              <a:t> </a:t>
            </a:r>
            <a:r>
              <a:rPr lang="en-US" sz="1300" dirty="0">
                <a:latin typeface="Calibri"/>
                <a:cs typeface="Calibri"/>
              </a:rPr>
              <a:t>mass</a:t>
            </a:r>
            <a:r>
              <a:rPr lang="en-US" sz="1300" spc="-20" dirty="0">
                <a:latin typeface="Calibri"/>
                <a:cs typeface="Calibri"/>
              </a:rPr>
              <a:t> </a:t>
            </a:r>
            <a:r>
              <a:rPr lang="en-US" sz="1300" dirty="0">
                <a:latin typeface="Calibri"/>
                <a:cs typeface="Calibri"/>
              </a:rPr>
              <a:t>often</a:t>
            </a:r>
            <a:r>
              <a:rPr lang="en-US" sz="1300" spc="-15" dirty="0">
                <a:latin typeface="Calibri"/>
                <a:cs typeface="Calibri"/>
              </a:rPr>
              <a:t> </a:t>
            </a:r>
            <a:r>
              <a:rPr lang="en-US" sz="1300" dirty="0">
                <a:latin typeface="Calibri"/>
                <a:cs typeface="Calibri"/>
              </a:rPr>
              <a:t>contains</a:t>
            </a:r>
            <a:r>
              <a:rPr lang="en-US" sz="1300" spc="-20" dirty="0">
                <a:latin typeface="Calibri"/>
                <a:cs typeface="Calibri"/>
              </a:rPr>
              <a:t> </a:t>
            </a:r>
            <a:r>
              <a:rPr lang="en-US" sz="1300" spc="-10" dirty="0">
                <a:solidFill>
                  <a:srgbClr val="C00000"/>
                </a:solidFill>
                <a:latin typeface="Calibri"/>
                <a:cs typeface="Calibri"/>
              </a:rPr>
              <a:t>calcification</a:t>
            </a:r>
            <a:r>
              <a:rPr lang="en-US" sz="1300" spc="-20" dirty="0">
                <a:solidFill>
                  <a:srgbClr val="C00000"/>
                </a:solidFill>
                <a:latin typeface="Calibri"/>
                <a:cs typeface="Calibri"/>
              </a:rPr>
              <a:t> </a:t>
            </a:r>
            <a:r>
              <a:rPr lang="en-US" sz="1300" dirty="0">
                <a:latin typeface="Calibri"/>
                <a:cs typeface="Calibri"/>
              </a:rPr>
              <a:t>and</a:t>
            </a:r>
            <a:r>
              <a:rPr lang="en-US" sz="1300" spc="-15" dirty="0">
                <a:latin typeface="Calibri"/>
                <a:cs typeface="Calibri"/>
              </a:rPr>
              <a:t> </a:t>
            </a:r>
            <a:r>
              <a:rPr lang="en-US" sz="1300" spc="-10" dirty="0">
                <a:solidFill>
                  <a:srgbClr val="C00000"/>
                </a:solidFill>
                <a:latin typeface="Calibri"/>
                <a:cs typeface="Calibri"/>
              </a:rPr>
              <a:t>hemorrhage</a:t>
            </a:r>
            <a:r>
              <a:rPr lang="en-US" sz="1300" spc="-25" dirty="0">
                <a:solidFill>
                  <a:srgbClr val="C00000"/>
                </a:solidFill>
                <a:latin typeface="Calibri"/>
                <a:cs typeface="Calibri"/>
              </a:rPr>
              <a:t> </a:t>
            </a:r>
            <a:r>
              <a:rPr lang="en-US" sz="1300" dirty="0">
                <a:latin typeface="Calibri"/>
                <a:cs typeface="Calibri"/>
              </a:rPr>
              <a:t>that</a:t>
            </a:r>
            <a:r>
              <a:rPr lang="en-US" sz="1300" spc="-20" dirty="0">
                <a:latin typeface="Calibri"/>
                <a:cs typeface="Calibri"/>
              </a:rPr>
              <a:t> </a:t>
            </a:r>
            <a:r>
              <a:rPr lang="en-US" sz="1300" dirty="0">
                <a:latin typeface="Calibri"/>
                <a:cs typeface="Calibri"/>
              </a:rPr>
              <a:t>can</a:t>
            </a:r>
            <a:r>
              <a:rPr lang="en-US" sz="1300" spc="-25" dirty="0">
                <a:latin typeface="Calibri"/>
                <a:cs typeface="Calibri"/>
              </a:rPr>
              <a:t> </a:t>
            </a:r>
            <a:r>
              <a:rPr lang="en-US" sz="1300" dirty="0">
                <a:latin typeface="Calibri"/>
                <a:cs typeface="Calibri"/>
              </a:rPr>
              <a:t>be</a:t>
            </a:r>
            <a:r>
              <a:rPr lang="en-US" sz="1300" spc="265" dirty="0">
                <a:latin typeface="Calibri"/>
                <a:cs typeface="Calibri"/>
              </a:rPr>
              <a:t> </a:t>
            </a:r>
            <a:r>
              <a:rPr lang="en-US" sz="1300" spc="-10" dirty="0">
                <a:latin typeface="Calibri"/>
                <a:cs typeface="Calibri"/>
              </a:rPr>
              <a:t>appreciated</a:t>
            </a:r>
            <a:r>
              <a:rPr lang="en-US" sz="1300" spc="-25" dirty="0">
                <a:latin typeface="Calibri"/>
                <a:cs typeface="Calibri"/>
              </a:rPr>
              <a:t> </a:t>
            </a:r>
            <a:r>
              <a:rPr lang="en-US" sz="1300" dirty="0">
                <a:latin typeface="Calibri"/>
                <a:cs typeface="Calibri"/>
              </a:rPr>
              <a:t>on</a:t>
            </a:r>
            <a:r>
              <a:rPr lang="en-US" sz="1300" spc="-15" dirty="0">
                <a:latin typeface="Calibri"/>
                <a:cs typeface="Calibri"/>
              </a:rPr>
              <a:t> </a:t>
            </a:r>
            <a:r>
              <a:rPr lang="en-US" sz="1300" spc="-10" dirty="0">
                <a:latin typeface="Calibri"/>
                <a:cs typeface="Calibri"/>
              </a:rPr>
              <a:t>plain radiography </a:t>
            </a:r>
            <a:r>
              <a:rPr lang="en-US" sz="1300" dirty="0">
                <a:latin typeface="Calibri"/>
                <a:cs typeface="Calibri"/>
              </a:rPr>
              <a:t>or</a:t>
            </a:r>
            <a:r>
              <a:rPr lang="en-US" sz="1300" spc="25" dirty="0">
                <a:latin typeface="Calibri"/>
                <a:cs typeface="Calibri"/>
              </a:rPr>
              <a:t> </a:t>
            </a:r>
            <a:r>
              <a:rPr lang="en-US" sz="1300" spc="-25" dirty="0">
                <a:latin typeface="Calibri"/>
                <a:cs typeface="Calibri"/>
              </a:rPr>
              <a:t>ct.</a:t>
            </a:r>
            <a:endParaRPr lang="en-US" sz="1300" dirty="0">
              <a:latin typeface="Calibri"/>
              <a:cs typeface="Calibri"/>
            </a:endParaRPr>
          </a:p>
          <a:p>
            <a:pPr marL="278765" indent="-266065">
              <a:lnSpc>
                <a:spcPct val="100000"/>
              </a:lnSpc>
              <a:spcBef>
                <a:spcPts val="815"/>
              </a:spcBef>
              <a:buClr>
                <a:srgbClr val="000000"/>
              </a:buClr>
              <a:buFont typeface="Wingdings"/>
              <a:buChar char=""/>
              <a:tabLst>
                <a:tab pos="278765" algn="l"/>
              </a:tabLst>
            </a:pPr>
            <a:endParaRPr sz="1300" dirty="0">
              <a:latin typeface="Calibri"/>
              <a:cs typeface="Calibri"/>
            </a:endParaRPr>
          </a:p>
        </p:txBody>
      </p:sp>
    </p:spTree>
    <p:extLst>
      <p:ext uri="{BB962C8B-B14F-4D97-AF65-F5344CB8AC3E}">
        <p14:creationId xmlns:p14="http://schemas.microsoft.com/office/powerpoint/2010/main" val="3079621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0"/>
          <p:cNvPicPr>
            <a:picLocks noGrp="1"/>
          </p:cNvPicPr>
          <p:nvPr>
            <p:ph idx="1"/>
          </p:nvPr>
        </p:nvPicPr>
        <p:blipFill>
          <a:blip r:embed="rId2" cstate="print"/>
          <a:stretch>
            <a:fillRect/>
          </a:stretch>
        </p:blipFill>
        <p:spPr>
          <a:xfrm>
            <a:off x="1260231" y="1279548"/>
            <a:ext cx="9601200" cy="2307713"/>
          </a:xfrm>
          <a:prstGeom prst="rect">
            <a:avLst/>
          </a:prstGeom>
        </p:spPr>
      </p:pic>
      <p:sp>
        <p:nvSpPr>
          <p:cNvPr id="5" name="object 8"/>
          <p:cNvSpPr txBox="1"/>
          <p:nvPr/>
        </p:nvSpPr>
        <p:spPr>
          <a:xfrm>
            <a:off x="1546470" y="3954029"/>
            <a:ext cx="9027746" cy="629285"/>
          </a:xfrm>
          <a:prstGeom prst="rect">
            <a:avLst/>
          </a:prstGeom>
        </p:spPr>
        <p:txBody>
          <a:bodyPr vert="horz" wrap="square" lIns="0" tIns="12700" rIns="0" bIns="0" rtlCol="0">
            <a:spAutoFit/>
          </a:bodyPr>
          <a:lstStyle/>
          <a:p>
            <a:pPr marL="279400" marR="5080" indent="-266700">
              <a:lnSpc>
                <a:spcPct val="152300"/>
              </a:lnSpc>
              <a:spcBef>
                <a:spcPts val="100"/>
              </a:spcBef>
              <a:buFont typeface="Wingdings"/>
              <a:buChar char=""/>
              <a:tabLst>
                <a:tab pos="279400" algn="l"/>
              </a:tabLst>
            </a:pPr>
            <a:r>
              <a:rPr sz="1300" dirty="0">
                <a:latin typeface="Calibri"/>
                <a:cs typeface="Calibri"/>
              </a:rPr>
              <a:t>A</a:t>
            </a:r>
            <a:r>
              <a:rPr sz="1300" spc="-30" dirty="0">
                <a:latin typeface="Calibri"/>
                <a:cs typeface="Calibri"/>
              </a:rPr>
              <a:t> </a:t>
            </a:r>
            <a:r>
              <a:rPr sz="1300" dirty="0">
                <a:latin typeface="Calibri"/>
                <a:cs typeface="Calibri"/>
              </a:rPr>
              <a:t>left</a:t>
            </a:r>
            <a:r>
              <a:rPr sz="1300" spc="-25" dirty="0">
                <a:latin typeface="Calibri"/>
                <a:cs typeface="Calibri"/>
              </a:rPr>
              <a:t> </a:t>
            </a:r>
            <a:r>
              <a:rPr sz="1300" spc="-10" dirty="0">
                <a:latin typeface="Calibri"/>
                <a:cs typeface="Calibri"/>
              </a:rPr>
              <a:t>supra-</a:t>
            </a:r>
            <a:r>
              <a:rPr sz="1300" dirty="0">
                <a:latin typeface="Calibri"/>
                <a:cs typeface="Calibri"/>
              </a:rPr>
              <a:t>renal</a:t>
            </a:r>
            <a:r>
              <a:rPr sz="1300" spc="-40" dirty="0">
                <a:latin typeface="Calibri"/>
                <a:cs typeface="Calibri"/>
              </a:rPr>
              <a:t> </a:t>
            </a:r>
            <a:r>
              <a:rPr sz="1300" dirty="0">
                <a:latin typeface="Calibri"/>
                <a:cs typeface="Calibri"/>
              </a:rPr>
              <a:t>mass</a:t>
            </a:r>
            <a:r>
              <a:rPr sz="1300" spc="-10" dirty="0">
                <a:latin typeface="Calibri"/>
                <a:cs typeface="Calibri"/>
              </a:rPr>
              <a:t> </a:t>
            </a:r>
            <a:r>
              <a:rPr sz="1300" dirty="0">
                <a:latin typeface="Calibri"/>
                <a:cs typeface="Calibri"/>
              </a:rPr>
              <a:t>with</a:t>
            </a:r>
            <a:r>
              <a:rPr sz="1300" spc="-20" dirty="0">
                <a:latin typeface="Calibri"/>
                <a:cs typeface="Calibri"/>
              </a:rPr>
              <a:t> </a:t>
            </a:r>
            <a:r>
              <a:rPr sz="1300" dirty="0">
                <a:latin typeface="Calibri"/>
                <a:cs typeface="Calibri"/>
              </a:rPr>
              <a:t>typical</a:t>
            </a:r>
            <a:r>
              <a:rPr sz="1300" spc="-30" dirty="0">
                <a:latin typeface="Calibri"/>
                <a:cs typeface="Calibri"/>
              </a:rPr>
              <a:t> </a:t>
            </a:r>
            <a:r>
              <a:rPr sz="1300" dirty="0">
                <a:latin typeface="Calibri"/>
                <a:cs typeface="Calibri"/>
              </a:rPr>
              <a:t>stippled</a:t>
            </a:r>
            <a:r>
              <a:rPr sz="1300" spc="-20" dirty="0">
                <a:latin typeface="Calibri"/>
                <a:cs typeface="Calibri"/>
              </a:rPr>
              <a:t> </a:t>
            </a:r>
            <a:r>
              <a:rPr sz="1300" spc="-10" dirty="0">
                <a:latin typeface="Calibri"/>
                <a:cs typeface="Calibri"/>
              </a:rPr>
              <a:t>calcifications</a:t>
            </a:r>
            <a:r>
              <a:rPr sz="1300" spc="-30" dirty="0">
                <a:latin typeface="Calibri"/>
                <a:cs typeface="Calibri"/>
              </a:rPr>
              <a:t> </a:t>
            </a:r>
            <a:r>
              <a:rPr sz="1300" dirty="0">
                <a:latin typeface="Calibri"/>
                <a:cs typeface="Calibri"/>
              </a:rPr>
              <a:t>(arrow</a:t>
            </a:r>
            <a:r>
              <a:rPr sz="1300" spc="-35" dirty="0">
                <a:latin typeface="Calibri"/>
                <a:cs typeface="Calibri"/>
              </a:rPr>
              <a:t> </a:t>
            </a:r>
            <a:r>
              <a:rPr sz="1300" dirty="0">
                <a:latin typeface="Calibri"/>
                <a:cs typeface="Calibri"/>
              </a:rPr>
              <a:t>in</a:t>
            </a:r>
            <a:r>
              <a:rPr sz="1300" spc="-30" dirty="0">
                <a:latin typeface="Calibri"/>
                <a:cs typeface="Calibri"/>
              </a:rPr>
              <a:t> </a:t>
            </a:r>
            <a:r>
              <a:rPr sz="1300" dirty="0">
                <a:latin typeface="Calibri"/>
                <a:cs typeface="Calibri"/>
              </a:rPr>
              <a:t>a)</a:t>
            </a:r>
            <a:r>
              <a:rPr sz="1300" spc="-30" dirty="0">
                <a:latin typeface="Calibri"/>
                <a:cs typeface="Calibri"/>
              </a:rPr>
              <a:t> </a:t>
            </a:r>
            <a:r>
              <a:rPr sz="1300" dirty="0">
                <a:latin typeface="Calibri"/>
                <a:cs typeface="Calibri"/>
              </a:rPr>
              <a:t>and</a:t>
            </a:r>
            <a:r>
              <a:rPr sz="1300" spc="-20" dirty="0">
                <a:latin typeface="Calibri"/>
                <a:cs typeface="Calibri"/>
              </a:rPr>
              <a:t> </a:t>
            </a:r>
            <a:r>
              <a:rPr sz="1300" dirty="0">
                <a:latin typeface="Calibri"/>
                <a:cs typeface="Calibri"/>
              </a:rPr>
              <a:t>a</a:t>
            </a:r>
            <a:r>
              <a:rPr sz="1300" spc="-30" dirty="0">
                <a:latin typeface="Calibri"/>
                <a:cs typeface="Calibri"/>
              </a:rPr>
              <a:t> </a:t>
            </a:r>
            <a:r>
              <a:rPr sz="1300" dirty="0">
                <a:latin typeface="Calibri"/>
                <a:cs typeface="Calibri"/>
              </a:rPr>
              <a:t>mass</a:t>
            </a:r>
            <a:r>
              <a:rPr sz="1300" spc="-10" dirty="0">
                <a:latin typeface="Calibri"/>
                <a:cs typeface="Calibri"/>
              </a:rPr>
              <a:t> </a:t>
            </a:r>
            <a:r>
              <a:rPr sz="1300" spc="-20" dirty="0">
                <a:latin typeface="Calibri"/>
                <a:cs typeface="Calibri"/>
              </a:rPr>
              <a:t>with </a:t>
            </a:r>
            <a:r>
              <a:rPr sz="1300" spc="-10" dirty="0">
                <a:latin typeface="Calibri"/>
                <a:cs typeface="Calibri"/>
              </a:rPr>
              <a:t>calcifications</a:t>
            </a:r>
            <a:r>
              <a:rPr sz="1300" spc="-15" dirty="0">
                <a:latin typeface="Calibri"/>
                <a:cs typeface="Calibri"/>
              </a:rPr>
              <a:t> </a:t>
            </a:r>
            <a:r>
              <a:rPr sz="1300" dirty="0">
                <a:latin typeface="Calibri"/>
                <a:cs typeface="Calibri"/>
              </a:rPr>
              <a:t>(arrow</a:t>
            </a:r>
            <a:r>
              <a:rPr sz="1300" spc="275" dirty="0">
                <a:latin typeface="Calibri"/>
                <a:cs typeface="Calibri"/>
              </a:rPr>
              <a:t> </a:t>
            </a:r>
            <a:r>
              <a:rPr sz="1300" dirty="0">
                <a:latin typeface="Calibri"/>
                <a:cs typeface="Calibri"/>
              </a:rPr>
              <a:t>in</a:t>
            </a:r>
            <a:r>
              <a:rPr sz="1300" spc="-20" dirty="0">
                <a:latin typeface="Calibri"/>
                <a:cs typeface="Calibri"/>
              </a:rPr>
              <a:t> </a:t>
            </a:r>
            <a:r>
              <a:rPr sz="1300" dirty="0">
                <a:latin typeface="Calibri"/>
                <a:cs typeface="Calibri"/>
              </a:rPr>
              <a:t>b)</a:t>
            </a:r>
            <a:r>
              <a:rPr sz="1300" spc="-15" dirty="0">
                <a:latin typeface="Calibri"/>
                <a:cs typeface="Calibri"/>
              </a:rPr>
              <a:t> </a:t>
            </a:r>
            <a:r>
              <a:rPr sz="1300" spc="-10" dirty="0">
                <a:latin typeface="Calibri"/>
                <a:cs typeface="Calibri"/>
              </a:rPr>
              <a:t>displacing</a:t>
            </a:r>
            <a:r>
              <a:rPr sz="1300" spc="-15" dirty="0">
                <a:latin typeface="Calibri"/>
                <a:cs typeface="Calibri"/>
              </a:rPr>
              <a:t> </a:t>
            </a:r>
            <a:r>
              <a:rPr sz="1300" dirty="0">
                <a:latin typeface="Calibri"/>
                <a:cs typeface="Calibri"/>
              </a:rPr>
              <a:t>the</a:t>
            </a:r>
            <a:r>
              <a:rPr sz="1300" spc="-15" dirty="0">
                <a:latin typeface="Calibri"/>
                <a:cs typeface="Calibri"/>
              </a:rPr>
              <a:t> </a:t>
            </a:r>
            <a:r>
              <a:rPr sz="1300" dirty="0">
                <a:latin typeface="Calibri"/>
                <a:cs typeface="Calibri"/>
              </a:rPr>
              <a:t>left</a:t>
            </a:r>
            <a:r>
              <a:rPr sz="1300" spc="-15" dirty="0">
                <a:latin typeface="Calibri"/>
                <a:cs typeface="Calibri"/>
              </a:rPr>
              <a:t> </a:t>
            </a:r>
            <a:r>
              <a:rPr sz="1300" dirty="0">
                <a:latin typeface="Calibri"/>
                <a:cs typeface="Calibri"/>
              </a:rPr>
              <a:t>kidney</a:t>
            </a:r>
            <a:r>
              <a:rPr sz="1300" spc="-15" dirty="0">
                <a:latin typeface="Calibri"/>
                <a:cs typeface="Calibri"/>
              </a:rPr>
              <a:t> </a:t>
            </a:r>
            <a:r>
              <a:rPr sz="1300" spc="-10" dirty="0">
                <a:latin typeface="Calibri"/>
                <a:cs typeface="Calibri"/>
              </a:rPr>
              <a:t>inferiorly.</a:t>
            </a:r>
            <a:endParaRPr sz="1300" dirty="0">
              <a:latin typeface="Calibri"/>
              <a:cs typeface="Calibri"/>
            </a:endParaRPr>
          </a:p>
        </p:txBody>
      </p:sp>
      <p:sp>
        <p:nvSpPr>
          <p:cNvPr id="6" name="object 9"/>
          <p:cNvSpPr txBox="1"/>
          <p:nvPr/>
        </p:nvSpPr>
        <p:spPr>
          <a:xfrm>
            <a:off x="1546470" y="4845695"/>
            <a:ext cx="9027746" cy="629285"/>
          </a:xfrm>
          <a:prstGeom prst="rect">
            <a:avLst/>
          </a:prstGeom>
        </p:spPr>
        <p:txBody>
          <a:bodyPr vert="horz" wrap="square" lIns="0" tIns="116205" rIns="0" bIns="0" rtlCol="0">
            <a:spAutoFit/>
          </a:bodyPr>
          <a:lstStyle/>
          <a:p>
            <a:pPr marL="278765" indent="-266065">
              <a:lnSpc>
                <a:spcPct val="100000"/>
              </a:lnSpc>
              <a:spcBef>
                <a:spcPts val="915"/>
              </a:spcBef>
              <a:buFont typeface="Wingdings"/>
              <a:buChar char=""/>
              <a:tabLst>
                <a:tab pos="278765" algn="l"/>
              </a:tabLst>
            </a:pPr>
            <a:r>
              <a:rPr sz="1300" spc="-10" dirty="0">
                <a:latin typeface="Calibri"/>
                <a:cs typeface="Calibri"/>
              </a:rPr>
              <a:t>Treatment</a:t>
            </a:r>
            <a:r>
              <a:rPr sz="1300" spc="-30" dirty="0">
                <a:latin typeface="Calibri"/>
                <a:cs typeface="Calibri"/>
              </a:rPr>
              <a:t> </a:t>
            </a:r>
            <a:r>
              <a:rPr sz="1300" dirty="0">
                <a:latin typeface="Calibri"/>
                <a:cs typeface="Calibri"/>
              </a:rPr>
              <a:t>is</a:t>
            </a:r>
            <a:r>
              <a:rPr sz="1300" spc="-20" dirty="0">
                <a:latin typeface="Calibri"/>
                <a:cs typeface="Calibri"/>
              </a:rPr>
              <a:t> </a:t>
            </a:r>
            <a:r>
              <a:rPr sz="1300" spc="-10" dirty="0">
                <a:latin typeface="Calibri"/>
                <a:cs typeface="Calibri"/>
              </a:rPr>
              <a:t>determined </a:t>
            </a:r>
            <a:r>
              <a:rPr sz="1300" dirty="0">
                <a:latin typeface="Calibri"/>
                <a:cs typeface="Calibri"/>
              </a:rPr>
              <a:t>mainly</a:t>
            </a:r>
            <a:r>
              <a:rPr sz="1300" spc="-20" dirty="0">
                <a:latin typeface="Calibri"/>
                <a:cs typeface="Calibri"/>
              </a:rPr>
              <a:t> </a:t>
            </a:r>
            <a:r>
              <a:rPr sz="1300" dirty="0">
                <a:latin typeface="Calibri"/>
                <a:cs typeface="Calibri"/>
              </a:rPr>
              <a:t>by</a:t>
            </a:r>
            <a:r>
              <a:rPr sz="1300" spc="-15" dirty="0">
                <a:latin typeface="Calibri"/>
                <a:cs typeface="Calibri"/>
              </a:rPr>
              <a:t> </a:t>
            </a:r>
            <a:r>
              <a:rPr sz="1300" b="1" u="sng" dirty="0">
                <a:uFill>
                  <a:solidFill>
                    <a:srgbClr val="000000"/>
                  </a:solidFill>
                </a:uFill>
                <a:latin typeface="Calibri"/>
                <a:cs typeface="Calibri"/>
              </a:rPr>
              <a:t>patient</a:t>
            </a:r>
            <a:r>
              <a:rPr sz="1300" b="1" u="sng" spc="-20" dirty="0">
                <a:uFill>
                  <a:solidFill>
                    <a:srgbClr val="000000"/>
                  </a:solidFill>
                </a:uFill>
                <a:latin typeface="Calibri"/>
                <a:cs typeface="Calibri"/>
              </a:rPr>
              <a:t> </a:t>
            </a:r>
            <a:r>
              <a:rPr sz="1300" b="1" u="sng" dirty="0">
                <a:uFill>
                  <a:solidFill>
                    <a:srgbClr val="000000"/>
                  </a:solidFill>
                </a:uFill>
                <a:latin typeface="Calibri"/>
                <a:cs typeface="Calibri"/>
              </a:rPr>
              <a:t>age</a:t>
            </a:r>
            <a:r>
              <a:rPr sz="1300" b="1" spc="-5" dirty="0">
                <a:latin typeface="Calibri"/>
                <a:cs typeface="Calibri"/>
              </a:rPr>
              <a:t> </a:t>
            </a:r>
            <a:r>
              <a:rPr sz="1300" dirty="0">
                <a:latin typeface="Calibri"/>
                <a:cs typeface="Calibri"/>
              </a:rPr>
              <a:t>at</a:t>
            </a:r>
            <a:r>
              <a:rPr sz="1300" spc="-20" dirty="0">
                <a:latin typeface="Calibri"/>
                <a:cs typeface="Calibri"/>
              </a:rPr>
              <a:t> </a:t>
            </a:r>
            <a:r>
              <a:rPr sz="1300" dirty="0">
                <a:latin typeface="Calibri"/>
                <a:cs typeface="Calibri"/>
              </a:rPr>
              <a:t>the</a:t>
            </a:r>
            <a:r>
              <a:rPr sz="1300" spc="-25" dirty="0">
                <a:latin typeface="Calibri"/>
                <a:cs typeface="Calibri"/>
              </a:rPr>
              <a:t> </a:t>
            </a:r>
            <a:r>
              <a:rPr sz="1300" dirty="0">
                <a:latin typeface="Calibri"/>
                <a:cs typeface="Calibri"/>
              </a:rPr>
              <a:t>time</a:t>
            </a:r>
            <a:r>
              <a:rPr sz="1300" spc="-10" dirty="0">
                <a:latin typeface="Calibri"/>
                <a:cs typeface="Calibri"/>
              </a:rPr>
              <a:t> </a:t>
            </a:r>
            <a:r>
              <a:rPr sz="1300" dirty="0">
                <a:latin typeface="Calibri"/>
                <a:cs typeface="Calibri"/>
              </a:rPr>
              <a:t>of</a:t>
            </a:r>
            <a:r>
              <a:rPr sz="1300" spc="-15" dirty="0">
                <a:latin typeface="Calibri"/>
                <a:cs typeface="Calibri"/>
              </a:rPr>
              <a:t> </a:t>
            </a:r>
            <a:r>
              <a:rPr sz="1300" spc="-10" dirty="0">
                <a:latin typeface="Calibri"/>
                <a:cs typeface="Calibri"/>
              </a:rPr>
              <a:t>diagnosis,</a:t>
            </a:r>
            <a:r>
              <a:rPr sz="1300" spc="-15" dirty="0">
                <a:latin typeface="Calibri"/>
                <a:cs typeface="Calibri"/>
              </a:rPr>
              <a:t> </a:t>
            </a:r>
            <a:r>
              <a:rPr sz="1300" b="1" u="sng" dirty="0">
                <a:uFill>
                  <a:solidFill>
                    <a:srgbClr val="000000"/>
                  </a:solidFill>
                </a:uFill>
                <a:latin typeface="Calibri"/>
                <a:cs typeface="Calibri"/>
              </a:rPr>
              <a:t>clinical</a:t>
            </a:r>
            <a:r>
              <a:rPr sz="1300" b="1" u="sng" spc="-20" dirty="0">
                <a:uFill>
                  <a:solidFill>
                    <a:srgbClr val="000000"/>
                  </a:solidFill>
                </a:uFill>
                <a:latin typeface="Calibri"/>
                <a:cs typeface="Calibri"/>
              </a:rPr>
              <a:t> </a:t>
            </a:r>
            <a:r>
              <a:rPr sz="1300" b="1" u="sng" spc="-10" dirty="0">
                <a:uFill>
                  <a:solidFill>
                    <a:srgbClr val="000000"/>
                  </a:solidFill>
                </a:uFill>
                <a:latin typeface="Calibri"/>
                <a:cs typeface="Calibri"/>
              </a:rPr>
              <a:t>stage</a:t>
            </a:r>
            <a:r>
              <a:rPr sz="1300" spc="-10" dirty="0">
                <a:latin typeface="Calibri"/>
                <a:cs typeface="Calibri"/>
              </a:rPr>
              <a:t>,</a:t>
            </a:r>
            <a:endParaRPr sz="1300" dirty="0">
              <a:latin typeface="Calibri"/>
              <a:cs typeface="Calibri"/>
            </a:endParaRPr>
          </a:p>
          <a:p>
            <a:pPr marL="278765" indent="-266065">
              <a:lnSpc>
                <a:spcPct val="100000"/>
              </a:lnSpc>
              <a:spcBef>
                <a:spcPts val="815"/>
              </a:spcBef>
              <a:buFont typeface="Wingdings"/>
              <a:buChar char=""/>
              <a:tabLst>
                <a:tab pos="278765" algn="l"/>
              </a:tabLst>
            </a:pPr>
            <a:r>
              <a:rPr sz="1300" b="1" u="sng" dirty="0">
                <a:uFill>
                  <a:solidFill>
                    <a:srgbClr val="000000"/>
                  </a:solidFill>
                </a:uFill>
                <a:latin typeface="Calibri"/>
                <a:cs typeface="Calibri"/>
              </a:rPr>
              <a:t>Spontaneous</a:t>
            </a:r>
            <a:r>
              <a:rPr sz="1300" b="1" u="sng" spc="-30" dirty="0">
                <a:uFill>
                  <a:solidFill>
                    <a:srgbClr val="000000"/>
                  </a:solidFill>
                </a:uFill>
                <a:latin typeface="Calibri"/>
                <a:cs typeface="Calibri"/>
              </a:rPr>
              <a:t> </a:t>
            </a:r>
            <a:r>
              <a:rPr sz="1300" b="1" u="sng" dirty="0">
                <a:uFill>
                  <a:solidFill>
                    <a:srgbClr val="000000"/>
                  </a:solidFill>
                </a:uFill>
                <a:latin typeface="Calibri"/>
                <a:cs typeface="Calibri"/>
              </a:rPr>
              <a:t>remission</a:t>
            </a:r>
            <a:r>
              <a:rPr sz="1300" b="1" u="sng" spc="-25" dirty="0">
                <a:uFill>
                  <a:solidFill>
                    <a:srgbClr val="000000"/>
                  </a:solidFill>
                </a:uFill>
                <a:latin typeface="Calibri"/>
                <a:cs typeface="Calibri"/>
              </a:rPr>
              <a:t> </a:t>
            </a:r>
            <a:r>
              <a:rPr sz="1300" b="1" u="sng" dirty="0">
                <a:uFill>
                  <a:solidFill>
                    <a:srgbClr val="000000"/>
                  </a:solidFill>
                </a:uFill>
                <a:latin typeface="Calibri"/>
                <a:cs typeface="Calibri"/>
              </a:rPr>
              <a:t>may</a:t>
            </a:r>
            <a:r>
              <a:rPr sz="1300" b="1" u="sng" spc="-30" dirty="0">
                <a:uFill>
                  <a:solidFill>
                    <a:srgbClr val="000000"/>
                  </a:solidFill>
                </a:uFill>
                <a:latin typeface="Calibri"/>
                <a:cs typeface="Calibri"/>
              </a:rPr>
              <a:t> </a:t>
            </a:r>
            <a:r>
              <a:rPr sz="1300" b="1" u="sng" dirty="0">
                <a:uFill>
                  <a:solidFill>
                    <a:srgbClr val="000000"/>
                  </a:solidFill>
                </a:uFill>
                <a:latin typeface="Calibri"/>
                <a:cs typeface="Calibri"/>
              </a:rPr>
              <a:t>occur</a:t>
            </a:r>
            <a:r>
              <a:rPr sz="1300" b="1" u="sng" spc="-35" dirty="0">
                <a:uFill>
                  <a:solidFill>
                    <a:srgbClr val="000000"/>
                  </a:solidFill>
                </a:uFill>
                <a:latin typeface="Calibri"/>
                <a:cs typeface="Calibri"/>
              </a:rPr>
              <a:t> </a:t>
            </a:r>
            <a:r>
              <a:rPr sz="1300" b="1" u="sng" dirty="0">
                <a:uFill>
                  <a:solidFill>
                    <a:srgbClr val="000000"/>
                  </a:solidFill>
                </a:uFill>
                <a:latin typeface="Calibri"/>
                <a:cs typeface="Calibri"/>
              </a:rPr>
              <a:t>even</a:t>
            </a:r>
            <a:r>
              <a:rPr sz="1300" b="1" u="sng" spc="-25" dirty="0">
                <a:uFill>
                  <a:solidFill>
                    <a:srgbClr val="000000"/>
                  </a:solidFill>
                </a:uFill>
                <a:latin typeface="Calibri"/>
                <a:cs typeface="Calibri"/>
              </a:rPr>
              <a:t> </a:t>
            </a:r>
            <a:r>
              <a:rPr sz="1300" b="1" u="sng" dirty="0">
                <a:uFill>
                  <a:solidFill>
                    <a:srgbClr val="000000"/>
                  </a:solidFill>
                </a:uFill>
                <a:latin typeface="Calibri"/>
                <a:cs typeface="Calibri"/>
              </a:rPr>
              <a:t>in</a:t>
            </a:r>
            <a:r>
              <a:rPr sz="1300" b="1" u="sng" spc="-25" dirty="0">
                <a:uFill>
                  <a:solidFill>
                    <a:srgbClr val="000000"/>
                  </a:solidFill>
                </a:uFill>
                <a:latin typeface="Calibri"/>
                <a:cs typeface="Calibri"/>
              </a:rPr>
              <a:t> </a:t>
            </a:r>
            <a:r>
              <a:rPr sz="1300" b="1" u="sng" dirty="0">
                <a:uFill>
                  <a:solidFill>
                    <a:srgbClr val="000000"/>
                  </a:solidFill>
                </a:uFill>
                <a:latin typeface="Calibri"/>
                <a:cs typeface="Calibri"/>
              </a:rPr>
              <a:t>cases</a:t>
            </a:r>
            <a:r>
              <a:rPr sz="1300" b="1" u="sng" spc="-30" dirty="0">
                <a:uFill>
                  <a:solidFill>
                    <a:srgbClr val="000000"/>
                  </a:solidFill>
                </a:uFill>
                <a:latin typeface="Calibri"/>
                <a:cs typeface="Calibri"/>
              </a:rPr>
              <a:t> </a:t>
            </a:r>
            <a:r>
              <a:rPr sz="1300" b="1" u="sng" dirty="0">
                <a:uFill>
                  <a:solidFill>
                    <a:srgbClr val="000000"/>
                  </a:solidFill>
                </a:uFill>
                <a:latin typeface="Calibri"/>
                <a:cs typeface="Calibri"/>
              </a:rPr>
              <a:t>of</a:t>
            </a:r>
            <a:r>
              <a:rPr sz="1300" b="1" u="sng" spc="-30" dirty="0">
                <a:uFill>
                  <a:solidFill>
                    <a:srgbClr val="000000"/>
                  </a:solidFill>
                </a:uFill>
                <a:latin typeface="Calibri"/>
                <a:cs typeface="Calibri"/>
              </a:rPr>
              <a:t> </a:t>
            </a:r>
            <a:r>
              <a:rPr sz="1300" b="1" u="sng" dirty="0">
                <a:uFill>
                  <a:solidFill>
                    <a:srgbClr val="000000"/>
                  </a:solidFill>
                </a:uFill>
                <a:latin typeface="Calibri"/>
                <a:cs typeface="Calibri"/>
              </a:rPr>
              <a:t>metastatic</a:t>
            </a:r>
            <a:r>
              <a:rPr sz="1300" b="1" u="sng" spc="-30" dirty="0">
                <a:uFill>
                  <a:solidFill>
                    <a:srgbClr val="000000"/>
                  </a:solidFill>
                </a:uFill>
                <a:latin typeface="Calibri"/>
                <a:cs typeface="Calibri"/>
              </a:rPr>
              <a:t> </a:t>
            </a:r>
            <a:r>
              <a:rPr sz="1300" b="1" u="sng" spc="-10" dirty="0">
                <a:uFill>
                  <a:solidFill>
                    <a:srgbClr val="000000"/>
                  </a:solidFill>
                </a:uFill>
                <a:latin typeface="Calibri"/>
                <a:cs typeface="Calibri"/>
              </a:rPr>
              <a:t>disease</a:t>
            </a:r>
            <a:r>
              <a:rPr sz="1300" spc="-10" dirty="0">
                <a:latin typeface="Calibri"/>
                <a:cs typeface="Calibri"/>
              </a:rPr>
              <a:t>.</a:t>
            </a:r>
            <a:endParaRPr sz="1300" dirty="0">
              <a:latin typeface="Calibri"/>
              <a:cs typeface="Calibri"/>
            </a:endParaRPr>
          </a:p>
        </p:txBody>
      </p:sp>
    </p:spTree>
    <p:extLst>
      <p:ext uri="{BB962C8B-B14F-4D97-AF65-F5344CB8AC3E}">
        <p14:creationId xmlns:p14="http://schemas.microsoft.com/office/powerpoint/2010/main" val="55161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7"/>
          <p:cNvPicPr>
            <a:picLocks noGrp="1"/>
          </p:cNvPicPr>
          <p:nvPr>
            <p:ph idx="1"/>
          </p:nvPr>
        </p:nvPicPr>
        <p:blipFill>
          <a:blip r:embed="rId2" cstate="print"/>
          <a:stretch>
            <a:fillRect/>
          </a:stretch>
        </p:blipFill>
        <p:spPr>
          <a:xfrm>
            <a:off x="902676" y="1160463"/>
            <a:ext cx="10175631" cy="4888645"/>
          </a:xfrm>
          <a:prstGeom prst="rect">
            <a:avLst/>
          </a:prstGeom>
        </p:spPr>
      </p:pic>
    </p:spTree>
    <p:extLst>
      <p:ext uri="{BB962C8B-B14F-4D97-AF65-F5344CB8AC3E}">
        <p14:creationId xmlns:p14="http://schemas.microsoft.com/office/powerpoint/2010/main" val="4072051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8"/>
          <p:cNvPicPr>
            <a:picLocks noGrp="1"/>
          </p:cNvPicPr>
          <p:nvPr>
            <p:ph idx="1"/>
          </p:nvPr>
        </p:nvPicPr>
        <p:blipFill>
          <a:blip r:embed="rId2" cstate="print"/>
          <a:stretch>
            <a:fillRect/>
          </a:stretch>
        </p:blipFill>
        <p:spPr>
          <a:xfrm>
            <a:off x="1406769" y="1289538"/>
            <a:ext cx="8217877" cy="4982307"/>
          </a:xfrm>
          <a:prstGeom prst="rect">
            <a:avLst/>
          </a:prstGeom>
        </p:spPr>
      </p:pic>
    </p:spTree>
    <p:extLst>
      <p:ext uri="{BB962C8B-B14F-4D97-AF65-F5344CB8AC3E}">
        <p14:creationId xmlns:p14="http://schemas.microsoft.com/office/powerpoint/2010/main" val="3460315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9"/>
          <p:cNvPicPr>
            <a:picLocks noGrp="1"/>
          </p:cNvPicPr>
          <p:nvPr>
            <p:ph idx="1"/>
          </p:nvPr>
        </p:nvPicPr>
        <p:blipFill>
          <a:blip r:embed="rId2" cstate="print"/>
          <a:stretch>
            <a:fillRect/>
          </a:stretch>
        </p:blipFill>
        <p:spPr>
          <a:xfrm>
            <a:off x="1295400" y="1101969"/>
            <a:ext cx="9601200" cy="4958862"/>
          </a:xfrm>
          <a:prstGeom prst="rect">
            <a:avLst/>
          </a:prstGeom>
        </p:spPr>
      </p:pic>
    </p:spTree>
    <p:extLst>
      <p:ext uri="{BB962C8B-B14F-4D97-AF65-F5344CB8AC3E}">
        <p14:creationId xmlns:p14="http://schemas.microsoft.com/office/powerpoint/2010/main" val="3584479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D7F8B9-D5D7-4557-959C-D809077FB16A}"/>
              </a:ext>
            </a:extLst>
          </p:cNvPr>
          <p:cNvSpPr/>
          <p:nvPr/>
        </p:nvSpPr>
        <p:spPr>
          <a:xfrm>
            <a:off x="4295511" y="2967335"/>
            <a:ext cx="360098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0165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0" dirty="0">
                <a:latin typeface="Calibri"/>
                <a:cs typeface="Calibri"/>
              </a:rPr>
              <a:t>Etiology</a:t>
            </a:r>
            <a:endParaRPr lang="ar-JO" dirty="0"/>
          </a:p>
        </p:txBody>
      </p:sp>
      <p:sp>
        <p:nvSpPr>
          <p:cNvPr id="3" name="Content Placeholder 2"/>
          <p:cNvSpPr>
            <a:spLocks noGrp="1"/>
          </p:cNvSpPr>
          <p:nvPr>
            <p:ph idx="1"/>
          </p:nvPr>
        </p:nvSpPr>
        <p:spPr/>
        <p:txBody>
          <a:bodyPr/>
          <a:lstStyle/>
          <a:p>
            <a:pPr marL="49530" algn="ctr">
              <a:lnSpc>
                <a:spcPct val="100000"/>
              </a:lnSpc>
            </a:pPr>
            <a:endParaRPr lang="en-US" dirty="0">
              <a:latin typeface="Calibri"/>
              <a:cs typeface="Calibri"/>
            </a:endParaRPr>
          </a:p>
          <a:p>
            <a:pPr>
              <a:lnSpc>
                <a:spcPct val="100000"/>
              </a:lnSpc>
              <a:spcBef>
                <a:spcPts val="919"/>
              </a:spcBef>
            </a:pPr>
            <a:endParaRPr lang="en-US" dirty="0">
              <a:latin typeface="Calibri"/>
              <a:cs typeface="Calibri"/>
            </a:endParaRPr>
          </a:p>
          <a:p>
            <a:pPr marL="279400" marR="5080" indent="-266700">
              <a:lnSpc>
                <a:spcPct val="152300"/>
              </a:lnSpc>
              <a:spcBef>
                <a:spcPts val="5"/>
              </a:spcBef>
              <a:buFont typeface="Wingdings"/>
              <a:buChar char=""/>
              <a:tabLst>
                <a:tab pos="279400" algn="l"/>
              </a:tabLst>
            </a:pPr>
            <a:r>
              <a:rPr lang="en-US" dirty="0">
                <a:latin typeface="Calibri"/>
                <a:cs typeface="Calibri"/>
              </a:rPr>
              <a:t>The</a:t>
            </a:r>
            <a:r>
              <a:rPr lang="en-US" spc="-35" dirty="0">
                <a:latin typeface="Calibri"/>
                <a:cs typeface="Calibri"/>
              </a:rPr>
              <a:t> </a:t>
            </a:r>
            <a:r>
              <a:rPr lang="en-US" dirty="0">
                <a:latin typeface="Calibri"/>
                <a:cs typeface="Calibri"/>
              </a:rPr>
              <a:t>exact</a:t>
            </a:r>
            <a:r>
              <a:rPr lang="en-US" spc="-35" dirty="0">
                <a:latin typeface="Calibri"/>
                <a:cs typeface="Calibri"/>
              </a:rPr>
              <a:t> </a:t>
            </a:r>
            <a:r>
              <a:rPr lang="en-US" dirty="0">
                <a:latin typeface="Calibri"/>
                <a:cs typeface="Calibri"/>
              </a:rPr>
              <a:t>etiology</a:t>
            </a:r>
            <a:r>
              <a:rPr lang="en-US" spc="-25" dirty="0">
                <a:latin typeface="Calibri"/>
                <a:cs typeface="Calibri"/>
              </a:rPr>
              <a:t> </a:t>
            </a:r>
            <a:r>
              <a:rPr lang="en-US" dirty="0">
                <a:latin typeface="Calibri"/>
                <a:cs typeface="Calibri"/>
              </a:rPr>
              <a:t>of</a:t>
            </a:r>
            <a:r>
              <a:rPr lang="en-US" spc="-35" dirty="0">
                <a:latin typeface="Calibri"/>
                <a:cs typeface="Calibri"/>
              </a:rPr>
              <a:t> </a:t>
            </a:r>
            <a:r>
              <a:rPr lang="en-US" spc="-10" dirty="0" err="1">
                <a:latin typeface="Calibri"/>
                <a:cs typeface="Calibri"/>
              </a:rPr>
              <a:t>nephroblastoma</a:t>
            </a:r>
            <a:r>
              <a:rPr lang="en-US" spc="-20" dirty="0">
                <a:latin typeface="Calibri"/>
                <a:cs typeface="Calibri"/>
              </a:rPr>
              <a:t> </a:t>
            </a:r>
            <a:r>
              <a:rPr lang="en-US" dirty="0">
                <a:latin typeface="Calibri"/>
                <a:cs typeface="Calibri"/>
              </a:rPr>
              <a:t>remains</a:t>
            </a:r>
            <a:r>
              <a:rPr lang="en-US" spc="-30" dirty="0">
                <a:latin typeface="Calibri"/>
                <a:cs typeface="Calibri"/>
              </a:rPr>
              <a:t> </a:t>
            </a:r>
            <a:r>
              <a:rPr lang="en-US" dirty="0">
                <a:latin typeface="Calibri"/>
                <a:cs typeface="Calibri"/>
              </a:rPr>
              <a:t>unknown,</a:t>
            </a:r>
            <a:r>
              <a:rPr lang="en-US" spc="-20" dirty="0">
                <a:latin typeface="Calibri"/>
                <a:cs typeface="Calibri"/>
              </a:rPr>
              <a:t> </a:t>
            </a:r>
            <a:r>
              <a:rPr lang="en-US" dirty="0">
                <a:latin typeface="Calibri"/>
                <a:cs typeface="Calibri"/>
              </a:rPr>
              <a:t>but</a:t>
            </a:r>
            <a:r>
              <a:rPr lang="en-US" spc="-30" dirty="0">
                <a:latin typeface="Calibri"/>
                <a:cs typeface="Calibri"/>
              </a:rPr>
              <a:t> </a:t>
            </a:r>
            <a:r>
              <a:rPr lang="en-US" dirty="0">
                <a:latin typeface="Calibri"/>
                <a:cs typeface="Calibri"/>
              </a:rPr>
              <a:t>it</a:t>
            </a:r>
            <a:r>
              <a:rPr lang="en-US" spc="-25" dirty="0">
                <a:latin typeface="Calibri"/>
                <a:cs typeface="Calibri"/>
              </a:rPr>
              <a:t> </a:t>
            </a:r>
            <a:r>
              <a:rPr lang="en-US" dirty="0">
                <a:latin typeface="Calibri"/>
                <a:cs typeface="Calibri"/>
              </a:rPr>
              <a:t>is</a:t>
            </a:r>
            <a:r>
              <a:rPr lang="en-US" spc="-40" dirty="0">
                <a:latin typeface="Calibri"/>
                <a:cs typeface="Calibri"/>
              </a:rPr>
              <a:t> </a:t>
            </a:r>
            <a:r>
              <a:rPr lang="en-US" spc="-10" dirty="0">
                <a:latin typeface="Calibri"/>
                <a:cs typeface="Calibri"/>
              </a:rPr>
              <a:t>associated</a:t>
            </a:r>
            <a:r>
              <a:rPr lang="en-US" spc="-20" dirty="0">
                <a:latin typeface="Calibri"/>
                <a:cs typeface="Calibri"/>
              </a:rPr>
              <a:t> </a:t>
            </a:r>
            <a:r>
              <a:rPr lang="en-US" dirty="0">
                <a:latin typeface="Calibri"/>
                <a:cs typeface="Calibri"/>
              </a:rPr>
              <a:t>with</a:t>
            </a:r>
            <a:r>
              <a:rPr lang="en-US" spc="-25" dirty="0">
                <a:latin typeface="Calibri"/>
                <a:cs typeface="Calibri"/>
              </a:rPr>
              <a:t> </a:t>
            </a:r>
            <a:r>
              <a:rPr lang="en-US" dirty="0">
                <a:latin typeface="Calibri"/>
                <a:cs typeface="Calibri"/>
              </a:rPr>
              <a:t>several</a:t>
            </a:r>
            <a:r>
              <a:rPr lang="en-US" spc="-30" dirty="0">
                <a:latin typeface="Calibri"/>
                <a:cs typeface="Calibri"/>
              </a:rPr>
              <a:t> </a:t>
            </a:r>
            <a:r>
              <a:rPr lang="en-US" spc="-10" dirty="0">
                <a:latin typeface="Calibri"/>
                <a:cs typeface="Calibri"/>
              </a:rPr>
              <a:t>genetic mutations</a:t>
            </a:r>
            <a:r>
              <a:rPr lang="en-US" spc="-20" dirty="0">
                <a:latin typeface="Calibri"/>
                <a:cs typeface="Calibri"/>
              </a:rPr>
              <a:t> </a:t>
            </a:r>
            <a:r>
              <a:rPr lang="en-US" dirty="0">
                <a:latin typeface="Calibri"/>
                <a:cs typeface="Calibri"/>
              </a:rPr>
              <a:t>and</a:t>
            </a:r>
            <a:r>
              <a:rPr lang="en-US" spc="-10" dirty="0">
                <a:latin typeface="Calibri"/>
                <a:cs typeface="Calibri"/>
              </a:rPr>
              <a:t> syndromes.</a:t>
            </a:r>
            <a:endParaRPr lang="en-US" dirty="0">
              <a:latin typeface="Calibri"/>
              <a:cs typeface="Calibri"/>
            </a:endParaRPr>
          </a:p>
          <a:p>
            <a:endParaRPr lang="ar-JO" dirty="0"/>
          </a:p>
        </p:txBody>
      </p:sp>
    </p:spTree>
    <p:extLst>
      <p:ext uri="{BB962C8B-B14F-4D97-AF65-F5344CB8AC3E}">
        <p14:creationId xmlns:p14="http://schemas.microsoft.com/office/powerpoint/2010/main" val="24891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6F2F9F"/>
                </a:solidFill>
                <a:latin typeface="Calibri"/>
                <a:cs typeface="Calibri"/>
              </a:rPr>
              <a:t>Genetic</a:t>
            </a:r>
            <a:r>
              <a:rPr lang="en-US" b="1" spc="-35" dirty="0">
                <a:solidFill>
                  <a:srgbClr val="6F2F9F"/>
                </a:solidFill>
                <a:latin typeface="Calibri"/>
                <a:cs typeface="Calibri"/>
              </a:rPr>
              <a:t> </a:t>
            </a:r>
            <a:r>
              <a:rPr lang="en-US" b="1" spc="-10" dirty="0">
                <a:solidFill>
                  <a:srgbClr val="6F2F9F"/>
                </a:solidFill>
                <a:latin typeface="Calibri"/>
                <a:cs typeface="Calibri"/>
              </a:rPr>
              <a:t>predisposition</a:t>
            </a:r>
            <a:r>
              <a:rPr lang="en-US" dirty="0">
                <a:latin typeface="Calibri"/>
                <a:cs typeface="Calibri"/>
              </a:rPr>
              <a:t/>
            </a:r>
            <a:br>
              <a:rPr lang="en-US" dirty="0">
                <a:latin typeface="Calibri"/>
                <a:cs typeface="Calibri"/>
              </a:rPr>
            </a:br>
            <a:endParaRPr lang="ar-JO" dirty="0"/>
          </a:p>
        </p:txBody>
      </p:sp>
      <p:sp>
        <p:nvSpPr>
          <p:cNvPr id="3" name="Content Placeholder 2"/>
          <p:cNvSpPr>
            <a:spLocks noGrp="1"/>
          </p:cNvSpPr>
          <p:nvPr>
            <p:ph idx="1"/>
          </p:nvPr>
        </p:nvSpPr>
        <p:spPr/>
        <p:txBody>
          <a:bodyPr/>
          <a:lstStyle/>
          <a:p>
            <a:pPr marL="279400" marR="103505" lvl="1" indent="-266700">
              <a:lnSpc>
                <a:spcPct val="152300"/>
              </a:lnSpc>
              <a:spcBef>
                <a:spcPts val="10"/>
              </a:spcBef>
              <a:buFont typeface="Wingdings"/>
              <a:buChar char=""/>
              <a:tabLst>
                <a:tab pos="279400" algn="l"/>
              </a:tabLst>
            </a:pPr>
            <a:r>
              <a:rPr lang="en-US" spc="-10" dirty="0" smtClean="0">
                <a:latin typeface="Calibri"/>
                <a:cs typeface="Calibri"/>
              </a:rPr>
              <a:t>Associated</a:t>
            </a:r>
            <a:r>
              <a:rPr lang="en-US" spc="-30" dirty="0" smtClean="0">
                <a:latin typeface="Calibri"/>
                <a:cs typeface="Calibri"/>
              </a:rPr>
              <a:t> </a:t>
            </a:r>
            <a:r>
              <a:rPr lang="en-US" dirty="0">
                <a:latin typeface="Calibri"/>
                <a:cs typeface="Calibri"/>
              </a:rPr>
              <a:t>with</a:t>
            </a:r>
            <a:r>
              <a:rPr lang="en-US" spc="-15" dirty="0">
                <a:latin typeface="Calibri"/>
                <a:cs typeface="Calibri"/>
              </a:rPr>
              <a:t> </a:t>
            </a:r>
            <a:r>
              <a:rPr lang="en-US" dirty="0">
                <a:latin typeface="Calibri"/>
                <a:cs typeface="Calibri"/>
              </a:rPr>
              <a:t>loss</a:t>
            </a:r>
            <a:r>
              <a:rPr lang="en-US" spc="-10" dirty="0">
                <a:latin typeface="Calibri"/>
                <a:cs typeface="Calibri"/>
              </a:rPr>
              <a:t> </a:t>
            </a:r>
            <a:r>
              <a:rPr lang="en-US" dirty="0">
                <a:latin typeface="Calibri"/>
                <a:cs typeface="Calibri"/>
              </a:rPr>
              <a:t>of</a:t>
            </a:r>
            <a:r>
              <a:rPr lang="en-US" spc="-15" dirty="0">
                <a:latin typeface="Calibri"/>
                <a:cs typeface="Calibri"/>
              </a:rPr>
              <a:t> </a:t>
            </a:r>
            <a:r>
              <a:rPr lang="en-US" spc="-10" dirty="0">
                <a:latin typeface="Calibri"/>
                <a:cs typeface="Calibri"/>
              </a:rPr>
              <a:t>function</a:t>
            </a:r>
            <a:r>
              <a:rPr lang="en-US" spc="-25" dirty="0">
                <a:latin typeface="Calibri"/>
                <a:cs typeface="Calibri"/>
              </a:rPr>
              <a:t> </a:t>
            </a:r>
            <a:r>
              <a:rPr lang="en-US" spc="-10" dirty="0">
                <a:latin typeface="Calibri"/>
                <a:cs typeface="Calibri"/>
              </a:rPr>
              <a:t>mutations</a:t>
            </a:r>
            <a:r>
              <a:rPr lang="en-US" spc="-25" dirty="0">
                <a:latin typeface="Calibri"/>
                <a:cs typeface="Calibri"/>
              </a:rPr>
              <a:t> </a:t>
            </a:r>
            <a:r>
              <a:rPr lang="en-US" dirty="0">
                <a:latin typeface="Calibri"/>
                <a:cs typeface="Calibri"/>
              </a:rPr>
              <a:t>of</a:t>
            </a:r>
            <a:r>
              <a:rPr lang="en-US" spc="-15" dirty="0">
                <a:latin typeface="Calibri"/>
                <a:cs typeface="Calibri"/>
              </a:rPr>
              <a:t> </a:t>
            </a:r>
            <a:r>
              <a:rPr lang="en-US" dirty="0">
                <a:latin typeface="Calibri"/>
                <a:cs typeface="Calibri"/>
              </a:rPr>
              <a:t>tumor</a:t>
            </a:r>
            <a:r>
              <a:rPr lang="en-US" spc="-15" dirty="0">
                <a:latin typeface="Calibri"/>
                <a:cs typeface="Calibri"/>
              </a:rPr>
              <a:t> </a:t>
            </a:r>
            <a:r>
              <a:rPr lang="en-US" spc="-10" dirty="0">
                <a:latin typeface="Calibri"/>
                <a:cs typeface="Calibri"/>
              </a:rPr>
              <a:t>suppressor </a:t>
            </a:r>
            <a:r>
              <a:rPr lang="en-US" dirty="0">
                <a:latin typeface="Calibri"/>
                <a:cs typeface="Calibri"/>
              </a:rPr>
              <a:t>genes</a:t>
            </a:r>
            <a:r>
              <a:rPr lang="en-US" spc="-25" dirty="0">
                <a:latin typeface="Calibri"/>
                <a:cs typeface="Calibri"/>
              </a:rPr>
              <a:t> </a:t>
            </a:r>
            <a:r>
              <a:rPr lang="en-US" dirty="0">
                <a:latin typeface="Calibri"/>
                <a:cs typeface="Calibri"/>
              </a:rPr>
              <a:t>on</a:t>
            </a:r>
            <a:r>
              <a:rPr lang="en-US" spc="-25" dirty="0">
                <a:latin typeface="Calibri"/>
                <a:cs typeface="Calibri"/>
              </a:rPr>
              <a:t> </a:t>
            </a:r>
            <a:r>
              <a:rPr lang="en-US" dirty="0">
                <a:latin typeface="Calibri"/>
                <a:cs typeface="Calibri"/>
              </a:rPr>
              <a:t>chromosome</a:t>
            </a:r>
            <a:r>
              <a:rPr lang="en-US" spc="-10" dirty="0">
                <a:latin typeface="Calibri"/>
                <a:cs typeface="Calibri"/>
              </a:rPr>
              <a:t> </a:t>
            </a:r>
            <a:r>
              <a:rPr lang="en-US" dirty="0">
                <a:latin typeface="Calibri"/>
                <a:cs typeface="Calibri"/>
              </a:rPr>
              <a:t>11:</a:t>
            </a:r>
            <a:r>
              <a:rPr lang="en-US" spc="-30" dirty="0">
                <a:latin typeface="Calibri"/>
                <a:cs typeface="Calibri"/>
              </a:rPr>
              <a:t> </a:t>
            </a:r>
            <a:r>
              <a:rPr lang="en-US" spc="-25" dirty="0">
                <a:latin typeface="Calibri"/>
                <a:cs typeface="Calibri"/>
              </a:rPr>
              <a:t>Wt1 </a:t>
            </a:r>
            <a:r>
              <a:rPr lang="en-US" dirty="0">
                <a:latin typeface="Calibri"/>
                <a:cs typeface="Calibri"/>
              </a:rPr>
              <a:t>(</a:t>
            </a:r>
            <a:r>
              <a:rPr lang="en-US" dirty="0" err="1">
                <a:latin typeface="Calibri"/>
                <a:cs typeface="Calibri"/>
              </a:rPr>
              <a:t>wilms</a:t>
            </a:r>
            <a:r>
              <a:rPr lang="en-US" spc="-30" dirty="0">
                <a:latin typeface="Calibri"/>
                <a:cs typeface="Calibri"/>
              </a:rPr>
              <a:t> </a:t>
            </a:r>
            <a:r>
              <a:rPr lang="en-US" dirty="0">
                <a:latin typeface="Calibri"/>
                <a:cs typeface="Calibri"/>
              </a:rPr>
              <a:t>tumor</a:t>
            </a:r>
            <a:r>
              <a:rPr lang="en-US" spc="-15" dirty="0">
                <a:latin typeface="Calibri"/>
                <a:cs typeface="Calibri"/>
              </a:rPr>
              <a:t> </a:t>
            </a:r>
            <a:r>
              <a:rPr lang="en-US" dirty="0">
                <a:latin typeface="Calibri"/>
                <a:cs typeface="Calibri"/>
              </a:rPr>
              <a:t>1)</a:t>
            </a:r>
            <a:r>
              <a:rPr lang="en-US" spc="-25" dirty="0">
                <a:latin typeface="Calibri"/>
                <a:cs typeface="Calibri"/>
              </a:rPr>
              <a:t> </a:t>
            </a:r>
            <a:r>
              <a:rPr lang="en-US" dirty="0">
                <a:latin typeface="Calibri"/>
                <a:cs typeface="Calibri"/>
              </a:rPr>
              <a:t>&amp;</a:t>
            </a:r>
            <a:r>
              <a:rPr lang="en-US" spc="-30" dirty="0">
                <a:latin typeface="Calibri"/>
                <a:cs typeface="Calibri"/>
              </a:rPr>
              <a:t> </a:t>
            </a:r>
            <a:r>
              <a:rPr lang="en-US" dirty="0">
                <a:latin typeface="Calibri"/>
                <a:cs typeface="Calibri"/>
              </a:rPr>
              <a:t>wt2</a:t>
            </a:r>
            <a:r>
              <a:rPr lang="en-US" spc="-20" dirty="0">
                <a:latin typeface="Calibri"/>
                <a:cs typeface="Calibri"/>
              </a:rPr>
              <a:t> gene</a:t>
            </a:r>
            <a:endParaRPr lang="en-US" dirty="0">
              <a:latin typeface="Calibri"/>
              <a:cs typeface="Calibri"/>
            </a:endParaRPr>
          </a:p>
          <a:p>
            <a:pPr marL="279400" marR="124460" lvl="1" indent="-266700">
              <a:lnSpc>
                <a:spcPct val="152300"/>
              </a:lnSpc>
              <a:spcBef>
                <a:spcPts val="15"/>
              </a:spcBef>
              <a:buFont typeface="Wingdings"/>
              <a:buChar char=""/>
              <a:tabLst>
                <a:tab pos="279400" algn="l"/>
              </a:tabLst>
            </a:pPr>
            <a:r>
              <a:rPr lang="en-US" dirty="0">
                <a:latin typeface="Calibri"/>
                <a:cs typeface="Calibri"/>
              </a:rPr>
              <a:t>Leads</a:t>
            </a:r>
            <a:r>
              <a:rPr lang="en-US" spc="-25" dirty="0">
                <a:latin typeface="Calibri"/>
                <a:cs typeface="Calibri"/>
              </a:rPr>
              <a:t> </a:t>
            </a:r>
            <a:r>
              <a:rPr lang="en-US" dirty="0">
                <a:latin typeface="Calibri"/>
                <a:cs typeface="Calibri"/>
              </a:rPr>
              <a:t>to</a:t>
            </a:r>
            <a:r>
              <a:rPr lang="en-US" spc="-20" dirty="0">
                <a:latin typeface="Calibri"/>
                <a:cs typeface="Calibri"/>
              </a:rPr>
              <a:t> </a:t>
            </a:r>
            <a:r>
              <a:rPr lang="en-US" dirty="0">
                <a:latin typeface="Calibri"/>
                <a:cs typeface="Calibri"/>
              </a:rPr>
              <a:t>abnormal</a:t>
            </a:r>
            <a:r>
              <a:rPr lang="en-US" spc="-30" dirty="0">
                <a:latin typeface="Calibri"/>
                <a:cs typeface="Calibri"/>
              </a:rPr>
              <a:t> </a:t>
            </a:r>
            <a:r>
              <a:rPr lang="en-US" spc="-10" dirty="0">
                <a:latin typeface="Calibri"/>
                <a:cs typeface="Calibri"/>
              </a:rPr>
              <a:t>proliferation</a:t>
            </a:r>
            <a:r>
              <a:rPr lang="en-US" spc="-30" dirty="0">
                <a:latin typeface="Calibri"/>
                <a:cs typeface="Calibri"/>
              </a:rPr>
              <a:t> </a:t>
            </a:r>
            <a:r>
              <a:rPr lang="en-US" dirty="0">
                <a:latin typeface="Calibri"/>
                <a:cs typeface="Calibri"/>
              </a:rPr>
              <a:t>of</a:t>
            </a:r>
            <a:r>
              <a:rPr lang="en-US" spc="-20" dirty="0">
                <a:latin typeface="Calibri"/>
                <a:cs typeface="Calibri"/>
              </a:rPr>
              <a:t> </a:t>
            </a:r>
            <a:r>
              <a:rPr lang="en-US" dirty="0">
                <a:latin typeface="Calibri"/>
                <a:cs typeface="Calibri"/>
              </a:rPr>
              <a:t>the</a:t>
            </a:r>
            <a:r>
              <a:rPr lang="en-US" spc="-30" dirty="0">
                <a:latin typeface="Calibri"/>
                <a:cs typeface="Calibri"/>
              </a:rPr>
              <a:t> </a:t>
            </a:r>
            <a:r>
              <a:rPr lang="en-US" spc="-10" dirty="0" err="1">
                <a:latin typeface="Calibri"/>
                <a:cs typeface="Calibri"/>
              </a:rPr>
              <a:t>metanephric</a:t>
            </a:r>
            <a:r>
              <a:rPr lang="en-US" spc="-15" dirty="0">
                <a:latin typeface="Calibri"/>
                <a:cs typeface="Calibri"/>
              </a:rPr>
              <a:t> </a:t>
            </a:r>
            <a:r>
              <a:rPr lang="en-US" spc="-10" dirty="0" err="1">
                <a:latin typeface="Calibri"/>
                <a:cs typeface="Calibri"/>
              </a:rPr>
              <a:t>blastemal</a:t>
            </a:r>
            <a:r>
              <a:rPr lang="en-US" spc="-30" dirty="0">
                <a:latin typeface="Calibri"/>
                <a:cs typeface="Calibri"/>
              </a:rPr>
              <a:t> </a:t>
            </a:r>
            <a:r>
              <a:rPr lang="en-US" dirty="0">
                <a:latin typeface="Calibri"/>
                <a:cs typeface="Calibri"/>
              </a:rPr>
              <a:t>cells</a:t>
            </a:r>
            <a:r>
              <a:rPr lang="en-US" spc="-25" dirty="0">
                <a:latin typeface="Calibri"/>
                <a:cs typeface="Calibri"/>
              </a:rPr>
              <a:t> </a:t>
            </a:r>
            <a:r>
              <a:rPr lang="en-US" dirty="0">
                <a:latin typeface="Calibri"/>
                <a:cs typeface="Calibri"/>
              </a:rPr>
              <a:t>(primitive</a:t>
            </a:r>
            <a:r>
              <a:rPr lang="en-US" spc="-30" dirty="0">
                <a:latin typeface="Calibri"/>
                <a:cs typeface="Calibri"/>
              </a:rPr>
              <a:t> </a:t>
            </a:r>
            <a:r>
              <a:rPr lang="en-US" dirty="0">
                <a:latin typeface="Calibri"/>
                <a:cs typeface="Calibri"/>
              </a:rPr>
              <a:t>embryologic</a:t>
            </a:r>
            <a:r>
              <a:rPr lang="en-US" spc="-15" dirty="0">
                <a:latin typeface="Calibri"/>
                <a:cs typeface="Calibri"/>
              </a:rPr>
              <a:t> </a:t>
            </a:r>
            <a:r>
              <a:rPr lang="en-US" spc="-10" dirty="0">
                <a:latin typeface="Calibri"/>
                <a:cs typeface="Calibri"/>
              </a:rPr>
              <a:t>cells </a:t>
            </a:r>
            <a:r>
              <a:rPr lang="en-US" dirty="0">
                <a:latin typeface="Calibri"/>
                <a:cs typeface="Calibri"/>
              </a:rPr>
              <a:t>of</a:t>
            </a:r>
            <a:r>
              <a:rPr lang="en-US" spc="-20" dirty="0">
                <a:latin typeface="Calibri"/>
                <a:cs typeface="Calibri"/>
              </a:rPr>
              <a:t> </a:t>
            </a:r>
            <a:r>
              <a:rPr lang="en-US" dirty="0">
                <a:latin typeface="Calibri"/>
                <a:cs typeface="Calibri"/>
              </a:rPr>
              <a:t>the</a:t>
            </a:r>
            <a:r>
              <a:rPr lang="en-US" spc="-25" dirty="0">
                <a:latin typeface="Calibri"/>
                <a:cs typeface="Calibri"/>
              </a:rPr>
              <a:t> </a:t>
            </a:r>
            <a:r>
              <a:rPr lang="en-US" spc="-10" dirty="0">
                <a:latin typeface="Calibri"/>
                <a:cs typeface="Calibri"/>
              </a:rPr>
              <a:t>kidney</a:t>
            </a:r>
            <a:r>
              <a:rPr lang="en-US" sz="1300" spc="-10" dirty="0">
                <a:latin typeface="Calibri"/>
                <a:cs typeface="Calibri"/>
              </a:rPr>
              <a:t>).</a:t>
            </a:r>
            <a:endParaRPr lang="en-US" sz="1300" dirty="0">
              <a:latin typeface="Calibri"/>
              <a:cs typeface="Calibri"/>
            </a:endParaRPr>
          </a:p>
          <a:p>
            <a:endParaRPr lang="ar-JO" dirty="0"/>
          </a:p>
        </p:txBody>
      </p:sp>
    </p:spTree>
    <p:extLst>
      <p:ext uri="{BB962C8B-B14F-4D97-AF65-F5344CB8AC3E}">
        <p14:creationId xmlns:p14="http://schemas.microsoft.com/office/powerpoint/2010/main" val="84166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6F2F9F"/>
                </a:solidFill>
                <a:latin typeface="Calibri"/>
                <a:cs typeface="Calibri"/>
              </a:rPr>
              <a:t>Associated</a:t>
            </a:r>
            <a:r>
              <a:rPr lang="en-US" b="1" spc="-45" dirty="0">
                <a:solidFill>
                  <a:srgbClr val="6F2F9F"/>
                </a:solidFill>
                <a:latin typeface="Calibri"/>
                <a:cs typeface="Calibri"/>
              </a:rPr>
              <a:t> </a:t>
            </a:r>
            <a:r>
              <a:rPr lang="en-US" b="1" spc="-10" dirty="0">
                <a:solidFill>
                  <a:srgbClr val="6F2F9F"/>
                </a:solidFill>
                <a:latin typeface="Calibri"/>
                <a:cs typeface="Calibri"/>
              </a:rPr>
              <a:t>syndromes</a:t>
            </a:r>
            <a:r>
              <a:rPr lang="en-US" dirty="0">
                <a:latin typeface="Calibri"/>
                <a:cs typeface="Calibri"/>
              </a:rPr>
              <a:t/>
            </a:r>
            <a:br>
              <a:rPr lang="en-US" dirty="0">
                <a:latin typeface="Calibri"/>
                <a:cs typeface="Calibri"/>
              </a:rPr>
            </a:br>
            <a:endParaRPr lang="ar-JO" dirty="0"/>
          </a:p>
        </p:txBody>
      </p:sp>
      <p:sp>
        <p:nvSpPr>
          <p:cNvPr id="3" name="Content Placeholder 2"/>
          <p:cNvSpPr>
            <a:spLocks noGrp="1"/>
          </p:cNvSpPr>
          <p:nvPr>
            <p:ph idx="1"/>
          </p:nvPr>
        </p:nvSpPr>
        <p:spPr/>
        <p:txBody>
          <a:bodyPr/>
          <a:lstStyle/>
          <a:p>
            <a:pPr marL="281940" lvl="1" indent="-269240">
              <a:lnSpc>
                <a:spcPct val="100000"/>
              </a:lnSpc>
              <a:spcBef>
                <a:spcPts val="830"/>
              </a:spcBef>
              <a:buClr>
                <a:srgbClr val="000000"/>
              </a:buClr>
              <a:buFont typeface="Calibri"/>
              <a:buAutoNum type="alphaLcParenR"/>
              <a:tabLst>
                <a:tab pos="281940" algn="l"/>
              </a:tabLst>
            </a:pPr>
            <a:r>
              <a:rPr lang="en-US" sz="2400" b="1" dirty="0" err="1" smtClean="0">
                <a:solidFill>
                  <a:srgbClr val="00AFEF"/>
                </a:solidFill>
                <a:latin typeface="Calibri"/>
                <a:cs typeface="Calibri"/>
              </a:rPr>
              <a:t>Wagr</a:t>
            </a:r>
            <a:r>
              <a:rPr lang="en-US" sz="2400" b="1" spc="-25" dirty="0" smtClean="0">
                <a:solidFill>
                  <a:srgbClr val="00AFEF"/>
                </a:solidFill>
                <a:latin typeface="Calibri"/>
                <a:cs typeface="Calibri"/>
              </a:rPr>
              <a:t> </a:t>
            </a:r>
            <a:r>
              <a:rPr lang="en-US" sz="2400" b="1" dirty="0">
                <a:solidFill>
                  <a:srgbClr val="00AFEF"/>
                </a:solidFill>
                <a:latin typeface="Calibri"/>
                <a:cs typeface="Calibri"/>
              </a:rPr>
              <a:t>syndrome</a:t>
            </a:r>
            <a:r>
              <a:rPr lang="en-US" sz="2400" dirty="0">
                <a:latin typeface="Calibri"/>
                <a:cs typeface="Calibri"/>
              </a:rPr>
              <a:t>:</a:t>
            </a:r>
            <a:r>
              <a:rPr lang="en-US" sz="2400" spc="-20" dirty="0">
                <a:latin typeface="Calibri"/>
                <a:cs typeface="Calibri"/>
              </a:rPr>
              <a:t> </a:t>
            </a:r>
            <a:r>
              <a:rPr lang="en-US" sz="2400" dirty="0">
                <a:latin typeface="Calibri"/>
                <a:cs typeface="Calibri"/>
              </a:rPr>
              <a:t>Due</a:t>
            </a:r>
            <a:r>
              <a:rPr lang="en-US" sz="2400" spc="-15" dirty="0">
                <a:latin typeface="Calibri"/>
                <a:cs typeface="Calibri"/>
              </a:rPr>
              <a:t> </a:t>
            </a:r>
            <a:r>
              <a:rPr lang="en-US" sz="2400" dirty="0">
                <a:latin typeface="Calibri"/>
                <a:cs typeface="Calibri"/>
              </a:rPr>
              <a:t>to</a:t>
            </a:r>
            <a:r>
              <a:rPr lang="en-US" sz="2400" spc="-30" dirty="0">
                <a:latin typeface="Calibri"/>
                <a:cs typeface="Calibri"/>
              </a:rPr>
              <a:t> </a:t>
            </a:r>
            <a:r>
              <a:rPr lang="en-US" sz="2400" dirty="0">
                <a:latin typeface="Calibri"/>
                <a:cs typeface="Calibri"/>
              </a:rPr>
              <a:t>deletion</a:t>
            </a:r>
            <a:r>
              <a:rPr lang="en-US" sz="2400" spc="-20" dirty="0">
                <a:latin typeface="Calibri"/>
                <a:cs typeface="Calibri"/>
              </a:rPr>
              <a:t> </a:t>
            </a:r>
            <a:r>
              <a:rPr lang="en-US" sz="2400" dirty="0">
                <a:latin typeface="Calibri"/>
                <a:cs typeface="Calibri"/>
              </a:rPr>
              <a:t>of</a:t>
            </a:r>
            <a:r>
              <a:rPr lang="en-US" sz="2400" spc="-30" dirty="0">
                <a:latin typeface="Calibri"/>
                <a:cs typeface="Calibri"/>
              </a:rPr>
              <a:t> </a:t>
            </a:r>
            <a:r>
              <a:rPr lang="en-US" sz="2400" dirty="0">
                <a:latin typeface="Calibri"/>
                <a:cs typeface="Calibri"/>
              </a:rPr>
              <a:t>wt1</a:t>
            </a:r>
            <a:r>
              <a:rPr lang="en-US" sz="2400" spc="-20" dirty="0">
                <a:latin typeface="Calibri"/>
                <a:cs typeface="Calibri"/>
              </a:rPr>
              <a:t> </a:t>
            </a:r>
            <a:r>
              <a:rPr lang="en-US" sz="2400" dirty="0">
                <a:latin typeface="Calibri"/>
                <a:cs typeface="Calibri"/>
              </a:rPr>
              <a:t>on</a:t>
            </a:r>
            <a:r>
              <a:rPr lang="en-US" sz="2400" spc="-15" dirty="0">
                <a:latin typeface="Calibri"/>
                <a:cs typeface="Calibri"/>
              </a:rPr>
              <a:t> </a:t>
            </a:r>
            <a:r>
              <a:rPr lang="en-US" sz="2400" spc="-10" dirty="0">
                <a:latin typeface="Calibri"/>
                <a:cs typeface="Calibri"/>
              </a:rPr>
              <a:t>chromosome</a:t>
            </a:r>
            <a:r>
              <a:rPr lang="en-US" sz="2400" spc="-20" dirty="0">
                <a:latin typeface="Calibri"/>
                <a:cs typeface="Calibri"/>
              </a:rPr>
              <a:t> </a:t>
            </a:r>
            <a:r>
              <a:rPr lang="en-US" sz="2400" spc="-25" dirty="0">
                <a:latin typeface="Calibri"/>
                <a:cs typeface="Calibri"/>
              </a:rPr>
              <a:t>11</a:t>
            </a:r>
            <a:endParaRPr lang="en-US" sz="2400" dirty="0">
              <a:latin typeface="Calibri"/>
              <a:cs typeface="Calibri"/>
            </a:endParaRPr>
          </a:p>
          <a:p>
            <a:pPr marL="315595" lvl="2" indent="-302895">
              <a:lnSpc>
                <a:spcPct val="100000"/>
              </a:lnSpc>
              <a:spcBef>
                <a:spcPts val="815"/>
              </a:spcBef>
              <a:buFont typeface="Wingdings"/>
              <a:buChar char=""/>
              <a:tabLst>
                <a:tab pos="315595" algn="l"/>
              </a:tabLst>
            </a:pPr>
            <a:r>
              <a:rPr lang="en-US" sz="2400" spc="-10" dirty="0" err="1">
                <a:latin typeface="Calibri"/>
                <a:cs typeface="Calibri"/>
              </a:rPr>
              <a:t>Nephroblastoma</a:t>
            </a:r>
            <a:endParaRPr lang="en-US" sz="2400" dirty="0">
              <a:latin typeface="Calibri"/>
              <a:cs typeface="Calibri"/>
            </a:endParaRPr>
          </a:p>
          <a:p>
            <a:pPr marL="278765" lvl="2" indent="-266065">
              <a:lnSpc>
                <a:spcPct val="100000"/>
              </a:lnSpc>
              <a:spcBef>
                <a:spcPts val="830"/>
              </a:spcBef>
              <a:buFont typeface="Wingdings"/>
              <a:buChar char=""/>
              <a:tabLst>
                <a:tab pos="278765" algn="l"/>
              </a:tabLst>
            </a:pPr>
            <a:r>
              <a:rPr lang="en-US" sz="2400" spc="-10" dirty="0" err="1">
                <a:latin typeface="Calibri"/>
                <a:cs typeface="Calibri"/>
              </a:rPr>
              <a:t>Aniridia</a:t>
            </a:r>
            <a:endParaRPr lang="en-US" sz="2400" dirty="0">
              <a:latin typeface="Calibri"/>
              <a:cs typeface="Calibri"/>
            </a:endParaRPr>
          </a:p>
          <a:p>
            <a:pPr marL="278765" lvl="2" indent="-266065">
              <a:lnSpc>
                <a:spcPct val="100000"/>
              </a:lnSpc>
              <a:spcBef>
                <a:spcPts val="815"/>
              </a:spcBef>
              <a:buFont typeface="Wingdings"/>
              <a:buChar char=""/>
              <a:tabLst>
                <a:tab pos="278765" algn="l"/>
              </a:tabLst>
            </a:pPr>
            <a:r>
              <a:rPr lang="en-US" sz="2400" spc="-10" dirty="0">
                <a:latin typeface="Calibri"/>
                <a:cs typeface="Calibri"/>
              </a:rPr>
              <a:t>Genitourinary</a:t>
            </a:r>
            <a:r>
              <a:rPr lang="en-US" sz="2400" spc="-15" dirty="0">
                <a:latin typeface="Calibri"/>
                <a:cs typeface="Calibri"/>
              </a:rPr>
              <a:t> </a:t>
            </a:r>
            <a:r>
              <a:rPr lang="en-US" sz="2400" dirty="0">
                <a:latin typeface="Calibri"/>
                <a:cs typeface="Calibri"/>
              </a:rPr>
              <a:t>anomalies</a:t>
            </a:r>
            <a:r>
              <a:rPr lang="en-US" sz="2400" spc="-10" dirty="0">
                <a:latin typeface="Calibri"/>
                <a:cs typeface="Calibri"/>
              </a:rPr>
              <a:t> (</a:t>
            </a:r>
            <a:r>
              <a:rPr lang="en-US" sz="2400" spc="-10" dirty="0" err="1">
                <a:latin typeface="Calibri"/>
                <a:cs typeface="Calibri"/>
              </a:rPr>
              <a:t>pseudohermaphroditism</a:t>
            </a:r>
            <a:r>
              <a:rPr lang="en-US" sz="2400" spc="-10" dirty="0">
                <a:latin typeface="Calibri"/>
                <a:cs typeface="Calibri"/>
              </a:rPr>
              <a:t>,</a:t>
            </a:r>
            <a:r>
              <a:rPr lang="en-US" sz="2400" spc="-5" dirty="0">
                <a:latin typeface="Calibri"/>
                <a:cs typeface="Calibri"/>
              </a:rPr>
              <a:t> </a:t>
            </a:r>
            <a:r>
              <a:rPr lang="en-US" sz="2400" spc="-10" dirty="0">
                <a:latin typeface="Calibri"/>
                <a:cs typeface="Calibri"/>
              </a:rPr>
              <a:t>undescended</a:t>
            </a:r>
            <a:r>
              <a:rPr lang="en-US" sz="2400" spc="-15" dirty="0">
                <a:latin typeface="Calibri"/>
                <a:cs typeface="Calibri"/>
              </a:rPr>
              <a:t> </a:t>
            </a:r>
            <a:r>
              <a:rPr lang="en-US" sz="2400" spc="-10" dirty="0">
                <a:latin typeface="Calibri"/>
                <a:cs typeface="Calibri"/>
              </a:rPr>
              <a:t>testis)</a:t>
            </a:r>
            <a:endParaRPr lang="en-US" sz="2400" dirty="0">
              <a:latin typeface="Calibri"/>
              <a:cs typeface="Calibri"/>
            </a:endParaRPr>
          </a:p>
          <a:p>
            <a:pPr marL="315595" lvl="2" indent="-302895">
              <a:lnSpc>
                <a:spcPct val="100000"/>
              </a:lnSpc>
              <a:spcBef>
                <a:spcPts val="815"/>
              </a:spcBef>
              <a:buFont typeface="Wingdings"/>
              <a:buChar char=""/>
              <a:tabLst>
                <a:tab pos="315595" algn="l"/>
              </a:tabLst>
            </a:pPr>
            <a:r>
              <a:rPr lang="en-US" sz="2400" spc="-10" dirty="0">
                <a:latin typeface="Calibri"/>
                <a:cs typeface="Calibri"/>
              </a:rPr>
              <a:t>Intellectual</a:t>
            </a:r>
            <a:r>
              <a:rPr lang="en-US" sz="2400" spc="30" dirty="0">
                <a:latin typeface="Calibri"/>
                <a:cs typeface="Calibri"/>
              </a:rPr>
              <a:t> </a:t>
            </a:r>
            <a:r>
              <a:rPr lang="en-US" sz="2400" spc="-10" dirty="0">
                <a:latin typeface="Calibri"/>
                <a:cs typeface="Calibri"/>
              </a:rPr>
              <a:t>disability</a:t>
            </a:r>
            <a:endParaRPr lang="en-US" sz="2400" dirty="0">
              <a:latin typeface="Calibri"/>
              <a:cs typeface="Calibri"/>
            </a:endParaRPr>
          </a:p>
          <a:p>
            <a:endParaRPr lang="ar-JO" dirty="0"/>
          </a:p>
        </p:txBody>
      </p:sp>
      <p:pic>
        <p:nvPicPr>
          <p:cNvPr id="4" name="object 10"/>
          <p:cNvPicPr/>
          <p:nvPr/>
        </p:nvPicPr>
        <p:blipFill>
          <a:blip r:embed="rId2" cstate="print"/>
          <a:stretch>
            <a:fillRect/>
          </a:stretch>
        </p:blipFill>
        <p:spPr>
          <a:xfrm>
            <a:off x="5186406" y="4966480"/>
            <a:ext cx="3887256" cy="1129519"/>
          </a:xfrm>
          <a:prstGeom prst="rect">
            <a:avLst/>
          </a:prstGeom>
        </p:spPr>
      </p:pic>
    </p:spTree>
    <p:extLst>
      <p:ext uri="{BB962C8B-B14F-4D97-AF65-F5344CB8AC3E}">
        <p14:creationId xmlns:p14="http://schemas.microsoft.com/office/powerpoint/2010/main" val="3188611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01625" indent="-288925">
              <a:lnSpc>
                <a:spcPct val="100000"/>
              </a:lnSpc>
              <a:spcBef>
                <a:spcPts val="915"/>
              </a:spcBef>
              <a:buClr>
                <a:srgbClr val="000000"/>
              </a:buClr>
              <a:buFont typeface="Calibri"/>
              <a:buAutoNum type="alphaUcParenR" startAt="2"/>
              <a:tabLst>
                <a:tab pos="301625" algn="l"/>
              </a:tabLst>
            </a:pPr>
            <a:r>
              <a:rPr lang="en-US" sz="3200" b="1" spc="-10" dirty="0" smtClean="0">
                <a:solidFill>
                  <a:srgbClr val="00AFEF"/>
                </a:solidFill>
                <a:latin typeface="Calibri"/>
                <a:cs typeface="Calibri"/>
              </a:rPr>
              <a:t>Denys-</a:t>
            </a:r>
            <a:r>
              <a:rPr lang="en-US" sz="3200" b="1" dirty="0" err="1" smtClean="0">
                <a:solidFill>
                  <a:srgbClr val="00AFEF"/>
                </a:solidFill>
                <a:latin typeface="Calibri"/>
                <a:cs typeface="Calibri"/>
              </a:rPr>
              <a:t>drash</a:t>
            </a:r>
            <a:r>
              <a:rPr lang="en-US" sz="3200" b="1" dirty="0" smtClean="0">
                <a:solidFill>
                  <a:srgbClr val="00AFEF"/>
                </a:solidFill>
                <a:latin typeface="Calibri"/>
                <a:cs typeface="Calibri"/>
              </a:rPr>
              <a:t> </a:t>
            </a:r>
            <a:r>
              <a:rPr lang="en-US" sz="3200" b="1" spc="-10" dirty="0" smtClean="0">
                <a:solidFill>
                  <a:srgbClr val="00AFEF"/>
                </a:solidFill>
                <a:latin typeface="Calibri"/>
                <a:cs typeface="Calibri"/>
              </a:rPr>
              <a:t>syndrome</a:t>
            </a:r>
            <a:endParaRPr lang="en-US" sz="3200" dirty="0" smtClean="0">
              <a:latin typeface="Calibri"/>
              <a:cs typeface="Calibri"/>
            </a:endParaRPr>
          </a:p>
          <a:p>
            <a:pPr marL="281940" lvl="1" indent="-269240">
              <a:lnSpc>
                <a:spcPct val="100000"/>
              </a:lnSpc>
              <a:spcBef>
                <a:spcPts val="815"/>
              </a:spcBef>
              <a:buAutoNum type="arabicParenR"/>
              <a:tabLst>
                <a:tab pos="281940" algn="l"/>
              </a:tabLst>
            </a:pPr>
            <a:r>
              <a:rPr lang="en-US" sz="3200" dirty="0" smtClean="0">
                <a:latin typeface="Calibri"/>
                <a:cs typeface="Calibri"/>
              </a:rPr>
              <a:t>Diffuse</a:t>
            </a:r>
            <a:r>
              <a:rPr lang="en-US" sz="3200" spc="-65" dirty="0" smtClean="0">
                <a:latin typeface="Calibri"/>
                <a:cs typeface="Calibri"/>
              </a:rPr>
              <a:t> </a:t>
            </a:r>
            <a:r>
              <a:rPr lang="en-US" sz="3200" dirty="0" err="1">
                <a:latin typeface="Calibri"/>
                <a:cs typeface="Calibri"/>
              </a:rPr>
              <a:t>mesangial</a:t>
            </a:r>
            <a:r>
              <a:rPr lang="en-US" sz="3200" spc="-65" dirty="0">
                <a:latin typeface="Calibri"/>
                <a:cs typeface="Calibri"/>
              </a:rPr>
              <a:t> </a:t>
            </a:r>
            <a:r>
              <a:rPr lang="en-US" sz="3200" spc="-10" dirty="0">
                <a:latin typeface="Calibri"/>
                <a:cs typeface="Calibri"/>
              </a:rPr>
              <a:t>sclerosis</a:t>
            </a:r>
            <a:endParaRPr lang="en-US" sz="3200" dirty="0">
              <a:latin typeface="Calibri"/>
              <a:cs typeface="Calibri"/>
            </a:endParaRPr>
          </a:p>
          <a:p>
            <a:pPr marL="281940" lvl="1" indent="-269240">
              <a:lnSpc>
                <a:spcPct val="100000"/>
              </a:lnSpc>
              <a:spcBef>
                <a:spcPts val="830"/>
              </a:spcBef>
              <a:buAutoNum type="arabicParenR"/>
              <a:tabLst>
                <a:tab pos="281940" algn="l"/>
              </a:tabLst>
            </a:pPr>
            <a:r>
              <a:rPr lang="en-US" sz="3200" dirty="0" err="1">
                <a:latin typeface="Calibri"/>
                <a:cs typeface="Calibri"/>
              </a:rPr>
              <a:t>Wilms</a:t>
            </a:r>
            <a:r>
              <a:rPr lang="en-US" sz="3200" spc="-50" dirty="0">
                <a:latin typeface="Calibri"/>
                <a:cs typeface="Calibri"/>
              </a:rPr>
              <a:t> </a:t>
            </a:r>
            <a:r>
              <a:rPr lang="en-US" sz="3200" spc="-10" dirty="0">
                <a:latin typeface="Calibri"/>
                <a:cs typeface="Calibri"/>
              </a:rPr>
              <a:t>tumor</a:t>
            </a:r>
            <a:endParaRPr lang="en-US" sz="3200" dirty="0">
              <a:latin typeface="Calibri"/>
              <a:cs typeface="Calibri"/>
            </a:endParaRPr>
          </a:p>
          <a:p>
            <a:pPr marL="281940" lvl="1" indent="-269240">
              <a:lnSpc>
                <a:spcPct val="100000"/>
              </a:lnSpc>
              <a:spcBef>
                <a:spcPts val="815"/>
              </a:spcBef>
              <a:buAutoNum type="arabicParenR"/>
              <a:tabLst>
                <a:tab pos="281940" algn="l"/>
              </a:tabLst>
            </a:pPr>
            <a:r>
              <a:rPr lang="en-US" sz="3200" spc="-10" dirty="0" err="1">
                <a:latin typeface="Calibri"/>
                <a:cs typeface="Calibri"/>
              </a:rPr>
              <a:t>Pseudohermaphroditism</a:t>
            </a:r>
            <a:r>
              <a:rPr lang="en-US" sz="3200" spc="-25" dirty="0">
                <a:latin typeface="Calibri"/>
                <a:cs typeface="Calibri"/>
              </a:rPr>
              <a:t> </a:t>
            </a:r>
            <a:r>
              <a:rPr lang="en-US" sz="3200" dirty="0">
                <a:latin typeface="Calibri"/>
                <a:cs typeface="Calibri"/>
              </a:rPr>
              <a:t>(gonadal</a:t>
            </a:r>
            <a:r>
              <a:rPr lang="en-US" sz="3200" spc="-30" dirty="0">
                <a:latin typeface="Calibri"/>
                <a:cs typeface="Calibri"/>
              </a:rPr>
              <a:t> </a:t>
            </a:r>
            <a:r>
              <a:rPr lang="en-US" sz="3200" spc="-10" dirty="0" err="1" smtClean="0">
                <a:latin typeface="Calibri"/>
                <a:cs typeface="Calibri"/>
              </a:rPr>
              <a:t>dysgenesis</a:t>
            </a:r>
            <a:r>
              <a:rPr lang="en-US" sz="3200" spc="-10" dirty="0" smtClean="0">
                <a:latin typeface="Calibri"/>
                <a:cs typeface="Calibri"/>
              </a:rPr>
              <a:t>)</a:t>
            </a:r>
            <a:endParaRPr lang="ar-JO" sz="3200" dirty="0"/>
          </a:p>
        </p:txBody>
      </p:sp>
    </p:spTree>
    <p:extLst>
      <p:ext uri="{BB962C8B-B14F-4D97-AF65-F5344CB8AC3E}">
        <p14:creationId xmlns:p14="http://schemas.microsoft.com/office/powerpoint/2010/main" val="354304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1254368"/>
            <a:ext cx="9601196" cy="5219376"/>
          </a:xfrm>
        </p:spPr>
        <p:txBody>
          <a:bodyPr/>
          <a:lstStyle/>
          <a:p>
            <a:r>
              <a:rPr lang="en-US" b="1" spc="-10" dirty="0">
                <a:solidFill>
                  <a:srgbClr val="00AFEF"/>
                </a:solidFill>
                <a:latin typeface="Calibri"/>
                <a:cs typeface="Calibri"/>
              </a:rPr>
              <a:t>Beckwith-</a:t>
            </a:r>
            <a:r>
              <a:rPr lang="en-US" b="1" dirty="0" err="1">
                <a:solidFill>
                  <a:srgbClr val="00AFEF"/>
                </a:solidFill>
                <a:latin typeface="Calibri"/>
                <a:cs typeface="Calibri"/>
              </a:rPr>
              <a:t>wiedmann</a:t>
            </a:r>
            <a:r>
              <a:rPr lang="en-US" b="1" spc="-10" dirty="0">
                <a:solidFill>
                  <a:srgbClr val="00AFEF"/>
                </a:solidFill>
                <a:latin typeface="Calibri"/>
                <a:cs typeface="Calibri"/>
              </a:rPr>
              <a:t> </a:t>
            </a:r>
            <a:r>
              <a:rPr lang="en-US" b="1" dirty="0">
                <a:solidFill>
                  <a:srgbClr val="00AFEF"/>
                </a:solidFill>
                <a:latin typeface="Calibri"/>
                <a:cs typeface="Calibri"/>
              </a:rPr>
              <a:t>(fetal</a:t>
            </a:r>
            <a:r>
              <a:rPr lang="en-US" b="1" spc="-10" dirty="0">
                <a:solidFill>
                  <a:srgbClr val="00AFEF"/>
                </a:solidFill>
                <a:latin typeface="Calibri"/>
                <a:cs typeface="Calibri"/>
              </a:rPr>
              <a:t> </a:t>
            </a:r>
            <a:r>
              <a:rPr lang="en-US" b="1" dirty="0">
                <a:solidFill>
                  <a:srgbClr val="00AFEF"/>
                </a:solidFill>
                <a:latin typeface="Calibri"/>
                <a:cs typeface="Calibri"/>
              </a:rPr>
              <a:t>overgrowth </a:t>
            </a:r>
            <a:r>
              <a:rPr lang="en-US" b="1" dirty="0" smtClean="0">
                <a:solidFill>
                  <a:srgbClr val="00AFEF"/>
                </a:solidFill>
                <a:latin typeface="Calibri"/>
                <a:cs typeface="Calibri"/>
              </a:rPr>
              <a:t>syndrome)</a:t>
            </a:r>
          </a:p>
          <a:p>
            <a:pPr marL="266700" marR="5080" indent="-266700">
              <a:lnSpc>
                <a:spcPct val="152300"/>
              </a:lnSpc>
              <a:spcBef>
                <a:spcPts val="100"/>
              </a:spcBef>
              <a:buFont typeface="Wingdings"/>
              <a:buChar char=""/>
              <a:tabLst>
                <a:tab pos="266700" algn="l"/>
              </a:tabLst>
            </a:pPr>
            <a:r>
              <a:rPr lang="en-US" dirty="0">
                <a:latin typeface="Calibri"/>
                <a:cs typeface="Calibri"/>
              </a:rPr>
              <a:t>Mutation</a:t>
            </a:r>
            <a:r>
              <a:rPr lang="en-US" spc="-35" dirty="0">
                <a:latin typeface="Calibri"/>
                <a:cs typeface="Calibri"/>
              </a:rPr>
              <a:t> </a:t>
            </a:r>
            <a:r>
              <a:rPr lang="en-US" dirty="0">
                <a:latin typeface="Calibri"/>
                <a:cs typeface="Calibri"/>
              </a:rPr>
              <a:t>of</a:t>
            </a:r>
            <a:r>
              <a:rPr lang="en-US" spc="-25" dirty="0">
                <a:latin typeface="Calibri"/>
                <a:cs typeface="Calibri"/>
              </a:rPr>
              <a:t> </a:t>
            </a:r>
            <a:r>
              <a:rPr lang="en-US" dirty="0">
                <a:latin typeface="Calibri"/>
                <a:cs typeface="Calibri"/>
              </a:rPr>
              <a:t>wt2</a:t>
            </a:r>
            <a:r>
              <a:rPr lang="en-US" spc="-30" dirty="0">
                <a:latin typeface="Calibri"/>
                <a:cs typeface="Calibri"/>
              </a:rPr>
              <a:t> </a:t>
            </a:r>
            <a:r>
              <a:rPr lang="en-US" dirty="0">
                <a:latin typeface="Calibri"/>
                <a:cs typeface="Calibri"/>
              </a:rPr>
              <a:t>gene</a:t>
            </a:r>
            <a:r>
              <a:rPr lang="en-US" spc="-35" dirty="0">
                <a:latin typeface="Calibri"/>
                <a:cs typeface="Calibri"/>
              </a:rPr>
              <a:t> </a:t>
            </a:r>
            <a:r>
              <a:rPr lang="en-US" dirty="0">
                <a:latin typeface="Calibri"/>
                <a:cs typeface="Calibri"/>
              </a:rPr>
              <a:t>mutations</a:t>
            </a:r>
            <a:r>
              <a:rPr lang="en-US" spc="-15" dirty="0">
                <a:latin typeface="Calibri"/>
                <a:cs typeface="Calibri"/>
              </a:rPr>
              <a:t> </a:t>
            </a:r>
            <a:r>
              <a:rPr lang="en-US" dirty="0">
                <a:latin typeface="Calibri"/>
                <a:cs typeface="Calibri"/>
              </a:rPr>
              <a:t>in</a:t>
            </a:r>
            <a:r>
              <a:rPr lang="en-US" spc="-35" dirty="0">
                <a:latin typeface="Calibri"/>
                <a:cs typeface="Calibri"/>
              </a:rPr>
              <a:t> </a:t>
            </a:r>
            <a:r>
              <a:rPr lang="en-US" dirty="0">
                <a:latin typeface="Calibri"/>
                <a:cs typeface="Calibri"/>
              </a:rPr>
              <a:t>short</a:t>
            </a:r>
            <a:r>
              <a:rPr lang="en-US" spc="-30" dirty="0">
                <a:latin typeface="Calibri"/>
                <a:cs typeface="Calibri"/>
              </a:rPr>
              <a:t> </a:t>
            </a:r>
            <a:r>
              <a:rPr lang="en-US" dirty="0">
                <a:latin typeface="Calibri"/>
                <a:cs typeface="Calibri"/>
              </a:rPr>
              <a:t>arm</a:t>
            </a:r>
            <a:r>
              <a:rPr lang="en-US" spc="-30" dirty="0">
                <a:latin typeface="Calibri"/>
                <a:cs typeface="Calibri"/>
              </a:rPr>
              <a:t> </a:t>
            </a:r>
            <a:r>
              <a:rPr lang="en-US" dirty="0">
                <a:latin typeface="Calibri"/>
                <a:cs typeface="Calibri"/>
              </a:rPr>
              <a:t>of</a:t>
            </a:r>
            <a:r>
              <a:rPr lang="en-US" spc="-40" dirty="0">
                <a:latin typeface="Calibri"/>
                <a:cs typeface="Calibri"/>
              </a:rPr>
              <a:t> </a:t>
            </a:r>
            <a:r>
              <a:rPr lang="en-US" spc="-10" dirty="0">
                <a:latin typeface="Calibri"/>
                <a:cs typeface="Calibri"/>
              </a:rPr>
              <a:t>chromosome11,</a:t>
            </a:r>
            <a:r>
              <a:rPr lang="en-US" spc="-25" dirty="0">
                <a:latin typeface="Calibri"/>
                <a:cs typeface="Calibri"/>
              </a:rPr>
              <a:t> </a:t>
            </a:r>
            <a:r>
              <a:rPr lang="en-US" dirty="0">
                <a:latin typeface="Calibri"/>
                <a:cs typeface="Calibri"/>
              </a:rPr>
              <a:t>that</a:t>
            </a:r>
            <a:r>
              <a:rPr lang="en-US" spc="-30" dirty="0">
                <a:latin typeface="Calibri"/>
                <a:cs typeface="Calibri"/>
              </a:rPr>
              <a:t> </a:t>
            </a:r>
            <a:r>
              <a:rPr lang="en-US" dirty="0">
                <a:latin typeface="Calibri"/>
                <a:cs typeface="Calibri"/>
              </a:rPr>
              <a:t>leads</a:t>
            </a:r>
            <a:r>
              <a:rPr lang="en-US" spc="-35" dirty="0">
                <a:latin typeface="Calibri"/>
                <a:cs typeface="Calibri"/>
              </a:rPr>
              <a:t> </a:t>
            </a:r>
            <a:r>
              <a:rPr lang="en-US" dirty="0">
                <a:latin typeface="Calibri"/>
                <a:cs typeface="Calibri"/>
              </a:rPr>
              <a:t>to</a:t>
            </a:r>
            <a:r>
              <a:rPr lang="en-US" spc="-30" dirty="0">
                <a:latin typeface="Calibri"/>
                <a:cs typeface="Calibri"/>
              </a:rPr>
              <a:t> </a:t>
            </a:r>
            <a:r>
              <a:rPr lang="en-US" dirty="0" err="1">
                <a:latin typeface="Calibri"/>
                <a:cs typeface="Calibri"/>
              </a:rPr>
              <a:t>overactivity</a:t>
            </a:r>
            <a:r>
              <a:rPr lang="en-US" spc="-25" dirty="0">
                <a:latin typeface="Calibri"/>
                <a:cs typeface="Calibri"/>
              </a:rPr>
              <a:t> </a:t>
            </a:r>
            <a:r>
              <a:rPr lang="en-US" dirty="0">
                <a:latin typeface="Calibri"/>
                <a:cs typeface="Calibri"/>
              </a:rPr>
              <a:t>of</a:t>
            </a:r>
            <a:r>
              <a:rPr lang="en-US" spc="-35" dirty="0">
                <a:latin typeface="Calibri"/>
                <a:cs typeface="Calibri"/>
              </a:rPr>
              <a:t> </a:t>
            </a:r>
            <a:r>
              <a:rPr lang="en-US" spc="-25" dirty="0">
                <a:latin typeface="Calibri"/>
                <a:cs typeface="Calibri"/>
              </a:rPr>
              <a:t>the </a:t>
            </a:r>
            <a:r>
              <a:rPr lang="en-US" spc="-10" dirty="0">
                <a:latin typeface="Calibri"/>
                <a:cs typeface="Calibri"/>
              </a:rPr>
              <a:t>igf-</a:t>
            </a:r>
            <a:r>
              <a:rPr lang="en-US" dirty="0">
                <a:latin typeface="Calibri"/>
                <a:cs typeface="Calibri"/>
              </a:rPr>
              <a:t>2 </a:t>
            </a:r>
            <a:r>
              <a:rPr lang="en-US" spc="-20" dirty="0">
                <a:latin typeface="Calibri"/>
                <a:cs typeface="Calibri"/>
              </a:rPr>
              <a:t>gene</a:t>
            </a:r>
            <a:endParaRPr lang="en-US" dirty="0">
              <a:latin typeface="Calibri"/>
              <a:cs typeface="Calibri"/>
            </a:endParaRPr>
          </a:p>
          <a:p>
            <a:pPr marL="266700" marR="20955">
              <a:lnSpc>
                <a:spcPts val="2390"/>
              </a:lnSpc>
              <a:spcBef>
                <a:spcPts val="85"/>
              </a:spcBef>
            </a:pPr>
            <a:r>
              <a:rPr lang="en-US" spc="-10" dirty="0">
                <a:latin typeface="Calibri"/>
                <a:cs typeface="Calibri"/>
              </a:rPr>
              <a:t>Presented</a:t>
            </a:r>
            <a:r>
              <a:rPr lang="en-US" spc="-5" dirty="0">
                <a:latin typeface="Calibri"/>
                <a:cs typeface="Calibri"/>
              </a:rPr>
              <a:t> </a:t>
            </a:r>
            <a:r>
              <a:rPr lang="en-US" dirty="0">
                <a:latin typeface="Calibri"/>
                <a:cs typeface="Calibri"/>
              </a:rPr>
              <a:t>with</a:t>
            </a:r>
            <a:r>
              <a:rPr lang="en-US" spc="10" dirty="0">
                <a:latin typeface="Calibri"/>
                <a:cs typeface="Calibri"/>
              </a:rPr>
              <a:t> </a:t>
            </a:r>
            <a:r>
              <a:rPr lang="en-US" spc="-10" dirty="0" err="1" smtClean="0">
                <a:latin typeface="Calibri"/>
                <a:cs typeface="Calibri"/>
              </a:rPr>
              <a:t>hyperinsulinism</a:t>
            </a:r>
            <a:r>
              <a:rPr lang="en-US" spc="-10" dirty="0">
                <a:latin typeface="Calibri"/>
                <a:cs typeface="Calibri"/>
              </a:rPr>
              <a:t>,</a:t>
            </a:r>
            <a:r>
              <a:rPr lang="en-US" spc="10" dirty="0">
                <a:latin typeface="Calibri"/>
                <a:cs typeface="Calibri"/>
              </a:rPr>
              <a:t> </a:t>
            </a:r>
            <a:r>
              <a:rPr lang="en-US" dirty="0">
                <a:latin typeface="Calibri"/>
                <a:cs typeface="Calibri"/>
              </a:rPr>
              <a:t>neonatal </a:t>
            </a:r>
            <a:r>
              <a:rPr lang="en-US" spc="-10" dirty="0">
                <a:latin typeface="Calibri"/>
                <a:cs typeface="Calibri"/>
              </a:rPr>
              <a:t>hypoglycemia,</a:t>
            </a:r>
            <a:r>
              <a:rPr lang="en-US" spc="5" dirty="0">
                <a:latin typeface="Calibri"/>
                <a:cs typeface="Calibri"/>
              </a:rPr>
              <a:t> </a:t>
            </a:r>
            <a:r>
              <a:rPr lang="en-US" spc="-10" dirty="0" err="1">
                <a:latin typeface="Calibri"/>
                <a:cs typeface="Calibri"/>
              </a:rPr>
              <a:t>macrosomia</a:t>
            </a:r>
            <a:r>
              <a:rPr lang="en-US" spc="-10" dirty="0">
                <a:latin typeface="Calibri"/>
                <a:cs typeface="Calibri"/>
              </a:rPr>
              <a:t>,</a:t>
            </a:r>
            <a:r>
              <a:rPr lang="en-US" spc="10" dirty="0">
                <a:latin typeface="Calibri"/>
                <a:cs typeface="Calibri"/>
              </a:rPr>
              <a:t> </a:t>
            </a:r>
            <a:r>
              <a:rPr lang="en-US" spc="-10" dirty="0" err="1">
                <a:latin typeface="Calibri"/>
                <a:cs typeface="Calibri"/>
              </a:rPr>
              <a:t>macroglossia</a:t>
            </a:r>
            <a:r>
              <a:rPr lang="en-US" spc="-10" dirty="0">
                <a:latin typeface="Calibri"/>
                <a:cs typeface="Calibri"/>
              </a:rPr>
              <a:t>,</a:t>
            </a:r>
            <a:r>
              <a:rPr lang="en-US" spc="10" dirty="0">
                <a:latin typeface="Calibri"/>
                <a:cs typeface="Calibri"/>
              </a:rPr>
              <a:t> </a:t>
            </a:r>
            <a:r>
              <a:rPr lang="en-US" spc="-10" dirty="0" err="1">
                <a:latin typeface="Calibri"/>
                <a:cs typeface="Calibri"/>
              </a:rPr>
              <a:t>omphalocele</a:t>
            </a:r>
            <a:r>
              <a:rPr lang="en-US" spc="-10" dirty="0">
                <a:latin typeface="Calibri"/>
                <a:cs typeface="Calibri"/>
              </a:rPr>
              <a:t>, </a:t>
            </a:r>
            <a:r>
              <a:rPr lang="en-US" spc="-10" dirty="0" err="1">
                <a:latin typeface="Calibri"/>
                <a:cs typeface="Calibri"/>
              </a:rPr>
              <a:t>visceromegaly</a:t>
            </a:r>
            <a:r>
              <a:rPr lang="en-US" spc="-10" dirty="0">
                <a:latin typeface="Calibri"/>
                <a:cs typeface="Calibri"/>
              </a:rPr>
              <a:t>,</a:t>
            </a:r>
            <a:r>
              <a:rPr lang="en-US" spc="-15" dirty="0">
                <a:latin typeface="Calibri"/>
                <a:cs typeface="Calibri"/>
              </a:rPr>
              <a:t> </a:t>
            </a:r>
            <a:r>
              <a:rPr lang="en-US" spc="-10" dirty="0" err="1">
                <a:latin typeface="Calibri"/>
                <a:cs typeface="Calibri"/>
              </a:rPr>
              <a:t>hemihyperplasia</a:t>
            </a:r>
            <a:r>
              <a:rPr lang="en-US" spc="-10" dirty="0">
                <a:latin typeface="Calibri"/>
                <a:cs typeface="Calibri"/>
              </a:rPr>
              <a:t>,</a:t>
            </a:r>
            <a:r>
              <a:rPr lang="en-US" dirty="0">
                <a:latin typeface="Calibri"/>
                <a:cs typeface="Calibri"/>
              </a:rPr>
              <a:t> </a:t>
            </a:r>
            <a:r>
              <a:rPr lang="en-US" dirty="0" err="1">
                <a:latin typeface="Calibri"/>
                <a:cs typeface="Calibri"/>
              </a:rPr>
              <a:t>embryonal</a:t>
            </a:r>
            <a:r>
              <a:rPr lang="en-US" spc="10" dirty="0">
                <a:latin typeface="Calibri"/>
                <a:cs typeface="Calibri"/>
              </a:rPr>
              <a:t> </a:t>
            </a:r>
            <a:r>
              <a:rPr lang="en-US" spc="-10" dirty="0" smtClean="0">
                <a:latin typeface="Calibri"/>
                <a:cs typeface="Calibri"/>
              </a:rPr>
              <a:t>tumors</a:t>
            </a:r>
          </a:p>
          <a:p>
            <a:pPr marL="266700" marR="20955">
              <a:lnSpc>
                <a:spcPts val="2390"/>
              </a:lnSpc>
              <a:spcBef>
                <a:spcPts val="85"/>
              </a:spcBef>
            </a:pPr>
            <a:endParaRPr lang="en-US" dirty="0">
              <a:latin typeface="Calibri"/>
              <a:cs typeface="Calibri"/>
            </a:endParaRPr>
          </a:p>
          <a:p>
            <a:endParaRPr lang="ar-JO" dirty="0"/>
          </a:p>
        </p:txBody>
      </p:sp>
      <p:pic>
        <p:nvPicPr>
          <p:cNvPr id="4" name="object 11"/>
          <p:cNvPicPr/>
          <p:nvPr/>
        </p:nvPicPr>
        <p:blipFill>
          <a:blip r:embed="rId2" cstate="print"/>
          <a:stretch>
            <a:fillRect/>
          </a:stretch>
        </p:blipFill>
        <p:spPr>
          <a:xfrm>
            <a:off x="4099734" y="3868848"/>
            <a:ext cx="3758069" cy="2212848"/>
          </a:xfrm>
          <a:prstGeom prst="rect">
            <a:avLst/>
          </a:prstGeom>
        </p:spPr>
      </p:pic>
    </p:spTree>
    <p:extLst>
      <p:ext uri="{BB962C8B-B14F-4D97-AF65-F5344CB8AC3E}">
        <p14:creationId xmlns:p14="http://schemas.microsoft.com/office/powerpoint/2010/main" val="214346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312985"/>
            <a:ext cx="9601196" cy="4562883"/>
          </a:xfrm>
        </p:spPr>
        <p:txBody>
          <a:bodyPr/>
          <a:lstStyle/>
          <a:p>
            <a:endParaRPr lang="en-US" dirty="0" smtClean="0"/>
          </a:p>
          <a:p>
            <a:endParaRPr lang="en-US" dirty="0"/>
          </a:p>
          <a:p>
            <a:r>
              <a:rPr lang="en-US" dirty="0" smtClean="0"/>
              <a:t>A </a:t>
            </a:r>
            <a:r>
              <a:rPr lang="en-US" dirty="0"/>
              <a:t>3 year male is brought to the pediatrician for a routine checkup. His mother explains that she believes that he is doing well. He has no medical concerns and has been eating and growing without issue. His vital sings are normal. A physical exam reveals the presence of a palpable right flank mass. The patient has no urgency or frequency, however a urinalysis shows hematuria, and there are 35 RBC/</a:t>
            </a:r>
            <a:r>
              <a:rPr lang="en-US" dirty="0" err="1"/>
              <a:t>hpf</a:t>
            </a:r>
            <a:r>
              <a:rPr lang="en-US" dirty="0"/>
              <a:t>. What is the likely diagnosis in this patient? </a:t>
            </a:r>
            <a:endParaRPr lang="ar-JO" dirty="0"/>
          </a:p>
        </p:txBody>
      </p:sp>
    </p:spTree>
    <p:extLst>
      <p:ext uri="{BB962C8B-B14F-4D97-AF65-F5344CB8AC3E}">
        <p14:creationId xmlns:p14="http://schemas.microsoft.com/office/powerpoint/2010/main" val="1271307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a:spLocks noGrp="1"/>
          </p:cNvSpPr>
          <p:nvPr>
            <p:ph idx="1"/>
          </p:nvPr>
        </p:nvSpPr>
        <p:spPr>
          <a:xfrm>
            <a:off x="1295400" y="609600"/>
            <a:ext cx="9601200" cy="5137945"/>
          </a:xfrm>
          <a:prstGeom prst="rect">
            <a:avLst/>
          </a:prstGeom>
        </p:spPr>
        <p:txBody>
          <a:bodyPr vert="horz" wrap="square" lIns="0" tIns="13335" rIns="0" bIns="0" rtlCol="0">
            <a:spAutoFit/>
          </a:bodyPr>
          <a:lstStyle/>
          <a:p>
            <a:pPr marL="2822575">
              <a:lnSpc>
                <a:spcPct val="100000"/>
              </a:lnSpc>
              <a:spcBef>
                <a:spcPts val="105"/>
              </a:spcBef>
            </a:pPr>
            <a:r>
              <a:rPr sz="2800" b="1" dirty="0">
                <a:latin typeface="Calibri"/>
                <a:cs typeface="Calibri"/>
              </a:rPr>
              <a:t>Clinical</a:t>
            </a:r>
            <a:r>
              <a:rPr sz="2800" b="1" spc="-70" dirty="0">
                <a:latin typeface="Calibri"/>
                <a:cs typeface="Calibri"/>
              </a:rPr>
              <a:t> </a:t>
            </a:r>
            <a:r>
              <a:rPr sz="2800" b="1" spc="-10" dirty="0">
                <a:latin typeface="Calibri"/>
                <a:cs typeface="Calibri"/>
              </a:rPr>
              <a:t>features</a:t>
            </a:r>
            <a:endParaRPr sz="2800" dirty="0">
              <a:latin typeface="Calibri"/>
              <a:cs typeface="Calibri"/>
            </a:endParaRPr>
          </a:p>
          <a:p>
            <a:pPr>
              <a:lnSpc>
                <a:spcPct val="100000"/>
              </a:lnSpc>
              <a:spcBef>
                <a:spcPts val="1555"/>
              </a:spcBef>
            </a:pPr>
            <a:endParaRPr sz="1400" dirty="0">
              <a:latin typeface="Calibri"/>
              <a:cs typeface="Calibri"/>
            </a:endParaRPr>
          </a:p>
          <a:p>
            <a:pPr marL="278765" indent="-266065">
              <a:spcBef>
                <a:spcPts val="5"/>
              </a:spcBef>
              <a:buFont typeface="Wingdings"/>
              <a:buChar char=""/>
              <a:tabLst>
                <a:tab pos="278765" algn="l"/>
              </a:tabLst>
            </a:pPr>
            <a:r>
              <a:rPr sz="1600" dirty="0">
                <a:latin typeface="Calibri"/>
                <a:cs typeface="Calibri"/>
              </a:rPr>
              <a:t>Large</a:t>
            </a:r>
            <a:r>
              <a:rPr sz="1600" spc="-30" dirty="0">
                <a:latin typeface="Calibri"/>
                <a:cs typeface="Calibri"/>
              </a:rPr>
              <a:t> </a:t>
            </a:r>
            <a:r>
              <a:rPr sz="1600" dirty="0">
                <a:latin typeface="Calibri"/>
                <a:cs typeface="Calibri"/>
              </a:rPr>
              <a:t>flank,</a:t>
            </a:r>
            <a:r>
              <a:rPr sz="1600" spc="-35" dirty="0">
                <a:latin typeface="Calibri"/>
                <a:cs typeface="Calibri"/>
              </a:rPr>
              <a:t> </a:t>
            </a:r>
            <a:r>
              <a:rPr sz="1600" dirty="0">
                <a:latin typeface="Calibri"/>
                <a:cs typeface="Calibri"/>
              </a:rPr>
              <a:t>palpable</a:t>
            </a:r>
            <a:r>
              <a:rPr sz="1600" spc="-40" dirty="0">
                <a:latin typeface="Calibri"/>
                <a:cs typeface="Calibri"/>
              </a:rPr>
              <a:t> </a:t>
            </a:r>
            <a:r>
              <a:rPr sz="1600" spc="-10" dirty="0">
                <a:latin typeface="Calibri"/>
                <a:cs typeface="Calibri"/>
              </a:rPr>
              <a:t>abdominal</a:t>
            </a:r>
            <a:r>
              <a:rPr sz="1600" spc="-35" dirty="0">
                <a:latin typeface="Calibri"/>
                <a:cs typeface="Calibri"/>
              </a:rPr>
              <a:t> </a:t>
            </a:r>
            <a:r>
              <a:rPr sz="1600" dirty="0">
                <a:latin typeface="Calibri"/>
                <a:cs typeface="Calibri"/>
              </a:rPr>
              <a:t>mass</a:t>
            </a:r>
            <a:r>
              <a:rPr sz="1600" spc="-20" dirty="0">
                <a:latin typeface="Calibri"/>
                <a:cs typeface="Calibri"/>
              </a:rPr>
              <a:t> </a:t>
            </a:r>
            <a:r>
              <a:rPr sz="1600" dirty="0">
                <a:latin typeface="Calibri"/>
                <a:cs typeface="Calibri"/>
              </a:rPr>
              <a:t>(often</a:t>
            </a:r>
            <a:r>
              <a:rPr sz="1600" spc="-35" dirty="0">
                <a:latin typeface="Calibri"/>
                <a:cs typeface="Calibri"/>
              </a:rPr>
              <a:t> </a:t>
            </a:r>
            <a:r>
              <a:rPr sz="1600" dirty="0">
                <a:latin typeface="Calibri"/>
                <a:cs typeface="Calibri"/>
              </a:rPr>
              <a:t>found</a:t>
            </a:r>
            <a:r>
              <a:rPr sz="1600" spc="-25" dirty="0">
                <a:latin typeface="Calibri"/>
                <a:cs typeface="Calibri"/>
              </a:rPr>
              <a:t> </a:t>
            </a:r>
            <a:r>
              <a:rPr sz="1600" spc="-10" dirty="0">
                <a:latin typeface="Calibri"/>
                <a:cs typeface="Calibri"/>
              </a:rPr>
              <a:t>incidentally)</a:t>
            </a:r>
            <a:r>
              <a:rPr sz="1600" spc="-40" dirty="0">
                <a:latin typeface="Calibri"/>
                <a:cs typeface="Calibri"/>
              </a:rPr>
              <a:t> </a:t>
            </a:r>
            <a:r>
              <a:rPr sz="1600" dirty="0">
                <a:latin typeface="Calibri"/>
                <a:cs typeface="Calibri"/>
              </a:rPr>
              <a:t>and</a:t>
            </a:r>
            <a:r>
              <a:rPr sz="1600" spc="-35" dirty="0">
                <a:latin typeface="Calibri"/>
                <a:cs typeface="Calibri"/>
              </a:rPr>
              <a:t> </a:t>
            </a:r>
            <a:r>
              <a:rPr sz="1600" dirty="0">
                <a:latin typeface="Calibri"/>
                <a:cs typeface="Calibri"/>
              </a:rPr>
              <a:t>rarely</a:t>
            </a:r>
            <a:r>
              <a:rPr sz="1600" spc="-35" dirty="0">
                <a:latin typeface="Calibri"/>
                <a:cs typeface="Calibri"/>
              </a:rPr>
              <a:t> </a:t>
            </a:r>
            <a:r>
              <a:rPr sz="1600" spc="-10" dirty="0" smtClean="0">
                <a:latin typeface="Calibri"/>
                <a:cs typeface="Calibri"/>
              </a:rPr>
              <a:t>invasive</a:t>
            </a:r>
            <a:r>
              <a:rPr lang="en-US" sz="1600" spc="-10" dirty="0" smtClean="0">
                <a:latin typeface="Calibri"/>
                <a:cs typeface="Calibri"/>
              </a:rPr>
              <a:t>(90% presented as abdominal mass) in </a:t>
            </a:r>
            <a:r>
              <a:rPr lang="en-US" sz="1600" dirty="0"/>
              <a:t>previously healthy, </a:t>
            </a:r>
            <a:r>
              <a:rPr lang="en-US" sz="1600" dirty="0">
                <a:latin typeface="Calibri" pitchFamily="34" charset="0"/>
                <a:cs typeface="Calibri" pitchFamily="34" charset="0"/>
              </a:rPr>
              <a:t>asymptomatic</a:t>
            </a:r>
            <a:r>
              <a:rPr lang="en-US" sz="1600" dirty="0"/>
              <a:t> child</a:t>
            </a:r>
          </a:p>
          <a:p>
            <a:pPr marL="278765" indent="-266065">
              <a:lnSpc>
                <a:spcPct val="100000"/>
              </a:lnSpc>
              <a:spcBef>
                <a:spcPts val="5"/>
              </a:spcBef>
              <a:buFont typeface="Wingdings"/>
              <a:buChar char=""/>
              <a:tabLst>
                <a:tab pos="278765" algn="l"/>
              </a:tabLst>
            </a:pPr>
            <a:endParaRPr sz="1600" dirty="0">
              <a:latin typeface="Calibri"/>
              <a:cs typeface="Calibri"/>
            </a:endParaRPr>
          </a:p>
          <a:p>
            <a:pPr marL="278765" indent="-266065">
              <a:lnSpc>
                <a:spcPct val="100000"/>
              </a:lnSpc>
              <a:spcBef>
                <a:spcPts val="815"/>
              </a:spcBef>
              <a:buFont typeface="Wingdings"/>
              <a:buChar char=""/>
              <a:tabLst>
                <a:tab pos="278765" algn="l"/>
              </a:tabLst>
            </a:pPr>
            <a:r>
              <a:rPr sz="1600" spc="-10" dirty="0">
                <a:latin typeface="Calibri"/>
                <a:cs typeface="Calibri"/>
              </a:rPr>
              <a:t>Non-tender</a:t>
            </a:r>
            <a:endParaRPr sz="1600" dirty="0">
              <a:latin typeface="Calibri"/>
              <a:cs typeface="Calibri"/>
            </a:endParaRPr>
          </a:p>
          <a:p>
            <a:pPr marL="278765" indent="-266065">
              <a:lnSpc>
                <a:spcPct val="100000"/>
              </a:lnSpc>
              <a:spcBef>
                <a:spcPts val="815"/>
              </a:spcBef>
              <a:buFont typeface="Wingdings"/>
              <a:buChar char=""/>
              <a:tabLst>
                <a:tab pos="278765" algn="l"/>
              </a:tabLst>
            </a:pPr>
            <a:r>
              <a:rPr sz="1600" dirty="0">
                <a:latin typeface="Calibri"/>
                <a:cs typeface="Calibri"/>
              </a:rPr>
              <a:t>Unilateral,</a:t>
            </a:r>
            <a:r>
              <a:rPr sz="1600" spc="-60" dirty="0">
                <a:latin typeface="Calibri"/>
                <a:cs typeface="Calibri"/>
              </a:rPr>
              <a:t> </a:t>
            </a:r>
            <a:r>
              <a:rPr sz="1600" dirty="0">
                <a:latin typeface="Calibri"/>
                <a:cs typeface="Calibri"/>
              </a:rPr>
              <a:t>not</a:t>
            </a:r>
            <a:r>
              <a:rPr sz="1600" spc="-50" dirty="0">
                <a:latin typeface="Calibri"/>
                <a:cs typeface="Calibri"/>
              </a:rPr>
              <a:t> </a:t>
            </a:r>
            <a:r>
              <a:rPr sz="1600" dirty="0">
                <a:latin typeface="Calibri"/>
                <a:cs typeface="Calibri"/>
              </a:rPr>
              <a:t>crossing</a:t>
            </a:r>
            <a:r>
              <a:rPr sz="1600" spc="-50" dirty="0">
                <a:latin typeface="Calibri"/>
                <a:cs typeface="Calibri"/>
              </a:rPr>
              <a:t> </a:t>
            </a:r>
            <a:r>
              <a:rPr sz="1600" spc="-10" dirty="0" smtClean="0">
                <a:latin typeface="Calibri"/>
                <a:cs typeface="Calibri"/>
              </a:rPr>
              <a:t>midline</a:t>
            </a:r>
            <a:endParaRPr lang="en-US" sz="1600" spc="-10" dirty="0" smtClean="0">
              <a:latin typeface="Calibri"/>
              <a:cs typeface="Calibri"/>
            </a:endParaRPr>
          </a:p>
          <a:p>
            <a:pPr marL="278765" indent="-266065">
              <a:lnSpc>
                <a:spcPct val="100000"/>
              </a:lnSpc>
              <a:spcBef>
                <a:spcPts val="815"/>
              </a:spcBef>
              <a:buFont typeface="Wingdings"/>
              <a:buChar char=""/>
              <a:tabLst>
                <a:tab pos="278765" algn="l"/>
              </a:tabLst>
            </a:pPr>
            <a:r>
              <a:rPr lang="en-US" sz="1600" spc="-10" dirty="0" smtClean="0">
                <a:latin typeface="Calibri"/>
                <a:cs typeface="Calibri"/>
              </a:rPr>
              <a:t>10% tumors are bilateral</a:t>
            </a:r>
            <a:endParaRPr sz="1600" dirty="0">
              <a:latin typeface="Calibri"/>
              <a:cs typeface="Calibri"/>
            </a:endParaRPr>
          </a:p>
          <a:p>
            <a:pPr marL="278765" indent="-266065">
              <a:lnSpc>
                <a:spcPct val="100000"/>
              </a:lnSpc>
              <a:spcBef>
                <a:spcPts val="830"/>
              </a:spcBef>
              <a:buFont typeface="Wingdings"/>
              <a:buChar char=""/>
              <a:tabLst>
                <a:tab pos="278765" algn="l"/>
              </a:tabLst>
            </a:pPr>
            <a:r>
              <a:rPr sz="1600" dirty="0">
                <a:latin typeface="Calibri"/>
                <a:cs typeface="Calibri"/>
              </a:rPr>
              <a:t>Smooth</a:t>
            </a:r>
            <a:r>
              <a:rPr sz="1600" spc="-40" dirty="0">
                <a:latin typeface="Calibri"/>
                <a:cs typeface="Calibri"/>
              </a:rPr>
              <a:t> </a:t>
            </a:r>
            <a:r>
              <a:rPr sz="1600" dirty="0">
                <a:latin typeface="Calibri"/>
                <a:cs typeface="Calibri"/>
              </a:rPr>
              <a:t>and</a:t>
            </a:r>
            <a:r>
              <a:rPr sz="1600" spc="-50" dirty="0">
                <a:latin typeface="Calibri"/>
                <a:cs typeface="Calibri"/>
              </a:rPr>
              <a:t> </a:t>
            </a:r>
            <a:r>
              <a:rPr sz="1600" spc="-20" dirty="0" smtClean="0">
                <a:latin typeface="Calibri"/>
                <a:cs typeface="Calibri"/>
              </a:rPr>
              <a:t>firm</a:t>
            </a:r>
            <a:endParaRPr sz="1600" dirty="0">
              <a:latin typeface="Calibri"/>
              <a:cs typeface="Calibri"/>
            </a:endParaRPr>
          </a:p>
          <a:p>
            <a:pPr marL="278765" indent="-266065">
              <a:lnSpc>
                <a:spcPct val="100000"/>
              </a:lnSpc>
              <a:spcBef>
                <a:spcPts val="5"/>
              </a:spcBef>
              <a:buFont typeface="Wingdings"/>
              <a:buChar char=""/>
              <a:tabLst>
                <a:tab pos="278765" algn="l"/>
              </a:tabLst>
            </a:pPr>
            <a:r>
              <a:rPr sz="1600" dirty="0">
                <a:latin typeface="Calibri"/>
                <a:cs typeface="Calibri"/>
              </a:rPr>
              <a:t>Other</a:t>
            </a:r>
            <a:r>
              <a:rPr sz="1600" spc="-45" dirty="0">
                <a:latin typeface="Calibri"/>
                <a:cs typeface="Calibri"/>
              </a:rPr>
              <a:t> </a:t>
            </a:r>
            <a:r>
              <a:rPr sz="1600" dirty="0">
                <a:latin typeface="Calibri"/>
                <a:cs typeface="Calibri"/>
              </a:rPr>
              <a:t>signs</a:t>
            </a:r>
            <a:r>
              <a:rPr sz="1600" spc="-40" dirty="0">
                <a:latin typeface="Calibri"/>
                <a:cs typeface="Calibri"/>
              </a:rPr>
              <a:t> </a:t>
            </a:r>
            <a:r>
              <a:rPr sz="1600" dirty="0">
                <a:latin typeface="Calibri"/>
                <a:cs typeface="Calibri"/>
              </a:rPr>
              <a:t>and</a:t>
            </a:r>
            <a:r>
              <a:rPr sz="1600" spc="-45" dirty="0">
                <a:latin typeface="Calibri"/>
                <a:cs typeface="Calibri"/>
              </a:rPr>
              <a:t> </a:t>
            </a:r>
            <a:r>
              <a:rPr sz="1600" spc="-10" dirty="0">
                <a:latin typeface="Calibri"/>
                <a:cs typeface="Calibri"/>
              </a:rPr>
              <a:t>symptoms</a:t>
            </a:r>
            <a:endParaRPr sz="1600" dirty="0">
              <a:latin typeface="Calibri"/>
              <a:cs typeface="Calibri"/>
            </a:endParaRPr>
          </a:p>
          <a:p>
            <a:pPr marL="278765" indent="-266065">
              <a:lnSpc>
                <a:spcPct val="100000"/>
              </a:lnSpc>
              <a:spcBef>
                <a:spcPts val="815"/>
              </a:spcBef>
              <a:buFont typeface="Wingdings"/>
              <a:buChar char=""/>
              <a:tabLst>
                <a:tab pos="278765" algn="l"/>
              </a:tabLst>
            </a:pPr>
            <a:r>
              <a:rPr sz="1600" spc="-10" dirty="0" err="1" smtClean="0">
                <a:latin typeface="Calibri"/>
                <a:cs typeface="Calibri"/>
              </a:rPr>
              <a:t>Hematuria</a:t>
            </a:r>
            <a:r>
              <a:rPr lang="en-US" sz="1600" spc="-10" dirty="0" err="1" smtClean="0">
                <a:latin typeface="Calibri"/>
                <a:cs typeface="Calibri"/>
              </a:rPr>
              <a:t>,dysuria</a:t>
            </a:r>
            <a:r>
              <a:rPr lang="en-US" sz="1600" spc="-10" dirty="0" smtClean="0">
                <a:latin typeface="Calibri"/>
                <a:cs typeface="Calibri"/>
              </a:rPr>
              <a:t> ,</a:t>
            </a:r>
            <a:r>
              <a:rPr lang="en-US" sz="1600" spc="-10" dirty="0" err="1" smtClean="0">
                <a:latin typeface="Calibri"/>
                <a:cs typeface="Calibri"/>
              </a:rPr>
              <a:t>fever,constipation</a:t>
            </a:r>
            <a:endParaRPr sz="1600" dirty="0" smtClean="0">
              <a:latin typeface="Calibri"/>
              <a:cs typeface="Calibri"/>
            </a:endParaRPr>
          </a:p>
          <a:p>
            <a:pPr marL="278765" indent="-266065">
              <a:lnSpc>
                <a:spcPct val="100000"/>
              </a:lnSpc>
              <a:spcBef>
                <a:spcPts val="815"/>
              </a:spcBef>
              <a:buFont typeface="Wingdings"/>
              <a:buChar char=""/>
              <a:tabLst>
                <a:tab pos="278765" algn="l"/>
              </a:tabLst>
            </a:pPr>
            <a:r>
              <a:rPr sz="1600" spc="-10" dirty="0" smtClean="0">
                <a:latin typeface="Calibri"/>
                <a:cs typeface="Calibri"/>
              </a:rPr>
              <a:t>Hypertension</a:t>
            </a:r>
            <a:endParaRPr sz="1600" dirty="0">
              <a:latin typeface="Calibri"/>
              <a:cs typeface="Calibri"/>
            </a:endParaRPr>
          </a:p>
          <a:p>
            <a:pPr marL="278765" indent="-266065">
              <a:lnSpc>
                <a:spcPct val="100000"/>
              </a:lnSpc>
              <a:spcBef>
                <a:spcPts val="830"/>
              </a:spcBef>
              <a:buFont typeface="Wingdings"/>
              <a:buChar char=""/>
              <a:tabLst>
                <a:tab pos="278765" algn="l"/>
              </a:tabLst>
            </a:pPr>
            <a:r>
              <a:rPr sz="1600" dirty="0">
                <a:latin typeface="Calibri"/>
                <a:cs typeface="Calibri"/>
              </a:rPr>
              <a:t>Symptoms</a:t>
            </a:r>
            <a:r>
              <a:rPr sz="1600" spc="-60" dirty="0">
                <a:latin typeface="Calibri"/>
                <a:cs typeface="Calibri"/>
              </a:rPr>
              <a:t> </a:t>
            </a:r>
            <a:r>
              <a:rPr sz="1600" dirty="0">
                <a:latin typeface="Calibri"/>
                <a:cs typeface="Calibri"/>
              </a:rPr>
              <a:t>caused</a:t>
            </a:r>
            <a:r>
              <a:rPr sz="1600" spc="-60" dirty="0">
                <a:latin typeface="Calibri"/>
                <a:cs typeface="Calibri"/>
              </a:rPr>
              <a:t> </a:t>
            </a:r>
            <a:r>
              <a:rPr sz="1600" dirty="0">
                <a:latin typeface="Calibri"/>
                <a:cs typeface="Calibri"/>
              </a:rPr>
              <a:t>by</a:t>
            </a:r>
            <a:r>
              <a:rPr sz="1600" spc="-50" dirty="0">
                <a:latin typeface="Calibri"/>
                <a:cs typeface="Calibri"/>
              </a:rPr>
              <a:t> </a:t>
            </a:r>
            <a:r>
              <a:rPr sz="1600" dirty="0">
                <a:latin typeface="Calibri"/>
                <a:cs typeface="Calibri"/>
              </a:rPr>
              <a:t>metastic</a:t>
            </a:r>
            <a:r>
              <a:rPr sz="1600" spc="-50" dirty="0">
                <a:latin typeface="Calibri"/>
                <a:cs typeface="Calibri"/>
              </a:rPr>
              <a:t> </a:t>
            </a:r>
            <a:r>
              <a:rPr sz="1600" dirty="0">
                <a:latin typeface="Calibri"/>
                <a:cs typeface="Calibri"/>
              </a:rPr>
              <a:t>spread</a:t>
            </a:r>
            <a:r>
              <a:rPr sz="1600" spc="-60" dirty="0">
                <a:latin typeface="Calibri"/>
                <a:cs typeface="Calibri"/>
              </a:rPr>
              <a:t> </a:t>
            </a:r>
            <a:r>
              <a:rPr sz="1600" dirty="0">
                <a:latin typeface="Calibri"/>
                <a:cs typeface="Calibri"/>
              </a:rPr>
              <a:t>(most</a:t>
            </a:r>
            <a:r>
              <a:rPr sz="1600" spc="-45" dirty="0">
                <a:latin typeface="Calibri"/>
                <a:cs typeface="Calibri"/>
              </a:rPr>
              <a:t> </a:t>
            </a:r>
            <a:r>
              <a:rPr sz="1600" dirty="0">
                <a:latin typeface="Calibri"/>
                <a:cs typeface="Calibri"/>
              </a:rPr>
              <a:t>common</a:t>
            </a:r>
            <a:r>
              <a:rPr sz="1600" spc="-60" dirty="0">
                <a:latin typeface="Calibri"/>
                <a:cs typeface="Calibri"/>
              </a:rPr>
              <a:t> </a:t>
            </a:r>
            <a:r>
              <a:rPr sz="1600" dirty="0">
                <a:latin typeface="Calibri"/>
                <a:cs typeface="Calibri"/>
              </a:rPr>
              <a:t>pulmonary</a:t>
            </a:r>
            <a:r>
              <a:rPr sz="1600" spc="-55" dirty="0">
                <a:latin typeface="Calibri"/>
                <a:cs typeface="Calibri"/>
              </a:rPr>
              <a:t> </a:t>
            </a:r>
            <a:r>
              <a:rPr sz="1600" spc="-10" dirty="0" smtClean="0">
                <a:latin typeface="Calibri"/>
                <a:cs typeface="Calibri"/>
              </a:rPr>
              <a:t>symptom</a:t>
            </a:r>
            <a:r>
              <a:rPr lang="en-US" sz="1600" spc="-10" dirty="0" smtClean="0">
                <a:latin typeface="Calibri"/>
                <a:cs typeface="Calibri"/>
              </a:rPr>
              <a:t>s)</a:t>
            </a:r>
            <a:endParaRPr sz="1600" dirty="0">
              <a:latin typeface="Calibri"/>
              <a:cs typeface="Calibri"/>
            </a:endParaRPr>
          </a:p>
        </p:txBody>
      </p:sp>
    </p:spTree>
    <p:extLst>
      <p:ext uri="{BB962C8B-B14F-4D97-AF65-F5344CB8AC3E}">
        <p14:creationId xmlns:p14="http://schemas.microsoft.com/office/powerpoint/2010/main" val="3942111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D9862-CA44-480B-994C-B1854CA55007}">
  <ds:schemaRefs>
    <ds:schemaRef ds:uri="http://purl.org/dc/elements/1.1/"/>
    <ds:schemaRef ds:uri="http://schemas.microsoft.com/office/2006/metadata/properties"/>
    <ds:schemaRef ds:uri="http://purl.org/dc/terms/"/>
    <ds:schemaRef ds:uri="45500715-b3f9-42b0-bc72-b20bef4117f8"/>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DC2D19-9D31-47D8-A160-E41CB213F659}">
  <ds:schemaRefs>
    <ds:schemaRef ds:uri="http://schemas.microsoft.com/sharepoint/v3/contenttype/forms"/>
  </ds:schemaRefs>
</ds:datastoreItem>
</file>

<file path=customXml/itemProps3.xml><?xml version="1.0" encoding="utf-8"?>
<ds:datastoreItem xmlns:ds="http://schemas.openxmlformats.org/officeDocument/2006/customXml" ds:itemID="{C9B30E2C-BAAB-4E33-8861-8EFF166C3A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00715-b3f9-42b0-bc72-b20bef411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867</TotalTime>
  <Words>728</Words>
  <Application>Microsoft Office PowerPoint</Application>
  <PresentationFormat>Custom</PresentationFormat>
  <Paragraphs>107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Wilm’s tumor &amp; Neuroblastoma</vt:lpstr>
      <vt:lpstr>PowerPoint Presentation</vt:lpstr>
      <vt:lpstr>Etiology</vt:lpstr>
      <vt:lpstr>Genetic predisposition </vt:lpstr>
      <vt:lpstr>Associated syndromes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 </vt:lpstr>
      <vt:lpstr>PowerPoint Presentation</vt:lpstr>
      <vt:lpstr>Paraneoplastic effects: Vasoactive intestinal peptide secreting tumors and opsoclonus myoclonus syndrome (dancing eye, dancing feet)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DSM-5; ICD; and Mental Status Examination</dc:title>
  <dc:creator>Yazan Almrayat</dc:creator>
  <cp:lastModifiedBy>Ultimate</cp:lastModifiedBy>
  <cp:revision>62</cp:revision>
  <dcterms:created xsi:type="dcterms:W3CDTF">2021-07-12T02:22:17Z</dcterms:created>
  <dcterms:modified xsi:type="dcterms:W3CDTF">2024-09-27T06:37:40Z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