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74747-CC5F-4010-AC10-FBEDBEB670D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CF03F-6894-4F71-A00B-9F9EEBE6C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1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2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7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1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3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1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01201-DF67-495C-9965-96933752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43664" y="5709820"/>
            <a:ext cx="4279900" cy="3651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Monday 3 April 2023</a:t>
            </a:r>
            <a:endParaRPr lang="en-US" sz="3600" b="1" dirty="0">
              <a:solidFill>
                <a:srgbClr val="00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50109" y="731981"/>
            <a:ext cx="905163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en-US" sz="3600" b="1" i="1" dirty="0">
              <a:solidFill>
                <a:srgbClr val="FF0000"/>
              </a:solidFill>
            </a:endParaRPr>
          </a:p>
          <a:p>
            <a:pPr algn="ctr"/>
            <a:r>
              <a:rPr lang="en-GB" sz="3600" b="1" i="1" dirty="0" smtClean="0">
                <a:solidFill>
                  <a:srgbClr val="FF0000"/>
                </a:solidFill>
                <a:latin typeface="Candara" pitchFamily="34" charset="0"/>
              </a:rPr>
              <a:t>           Lymph </a:t>
            </a:r>
            <a:r>
              <a:rPr lang="en-GB" sz="3600" b="1" i="1" dirty="0">
                <a:solidFill>
                  <a:srgbClr val="FF0000"/>
                </a:solidFill>
                <a:latin typeface="Candara" pitchFamily="34" charset="0"/>
              </a:rPr>
              <a:t>drainage of </a:t>
            </a:r>
            <a:r>
              <a:rPr lang="en-GB" sz="3600" b="1" i="1" dirty="0" smtClean="0">
                <a:solidFill>
                  <a:srgbClr val="FF0000"/>
                </a:solidFill>
                <a:latin typeface="Candara" pitchFamily="34" charset="0"/>
              </a:rPr>
              <a:t>Abdomen ,</a:t>
            </a:r>
          </a:p>
          <a:p>
            <a:pPr algn="ctr"/>
            <a:r>
              <a:rPr lang="en-GB" sz="3600" b="1" i="1" dirty="0" smtClean="0">
                <a:solidFill>
                  <a:srgbClr val="FF0000"/>
                </a:solidFill>
                <a:latin typeface="Candara" pitchFamily="34" charset="0"/>
              </a:rPr>
              <a:t>Head </a:t>
            </a:r>
            <a:r>
              <a:rPr lang="en-GB" sz="3600" b="1" i="1" dirty="0">
                <a:solidFill>
                  <a:srgbClr val="FF0000"/>
                </a:solidFill>
                <a:latin typeface="Candara" pitchFamily="34" charset="0"/>
              </a:rPr>
              <a:t>and </a:t>
            </a:r>
            <a:r>
              <a:rPr lang="en-GB" sz="3600" b="1" i="1" dirty="0" smtClean="0">
                <a:solidFill>
                  <a:srgbClr val="FF0000"/>
                </a:solidFill>
                <a:latin typeface="Candara" pitchFamily="34" charset="0"/>
              </a:rPr>
              <a:t>Neck</a:t>
            </a:r>
            <a:endParaRPr lang="en-GB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Dr. Aiman </a:t>
            </a:r>
            <a:r>
              <a:rPr lang="en-US" sz="3600" b="1" i="1" dirty="0" smtClean="0">
                <a:solidFill>
                  <a:srgbClr val="0000FF"/>
                </a:solidFill>
                <a:latin typeface="Candara" pitchFamily="34" charset="0"/>
              </a:rPr>
              <a:t>Qais </a:t>
            </a:r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Afar Al-Maathidy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College of Medicine / University of </a:t>
            </a:r>
            <a:r>
              <a:rPr lang="en-US" sz="3600" b="1" i="1" dirty="0" smtClean="0">
                <a:solidFill>
                  <a:srgbClr val="FF0000"/>
                </a:solidFill>
                <a:latin typeface="Candara" pitchFamily="34" charset="0"/>
              </a:rPr>
              <a:t>Mutah</a:t>
            </a:r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4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Monday 3 April 2023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34244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4799" y="227299"/>
            <a:ext cx="417945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10</a:t>
            </a:fld>
            <a:endParaRPr lang="en-US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59" y="1237673"/>
            <a:ext cx="7036737" cy="5483802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4745" y="117475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99" y="985421"/>
            <a:ext cx="4726710" cy="48320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FF00"/>
                </a:solidFill>
                <a:latin typeface="Candara" pitchFamily="34" charset="0"/>
              </a:rPr>
              <a:t>The thoracic </a:t>
            </a:r>
            <a:r>
              <a:rPr lang="en-GB" sz="2800" b="1" dirty="0" smtClean="0">
                <a:solidFill>
                  <a:srgbClr val="00FF00"/>
                </a:solidFill>
                <a:latin typeface="Candara" pitchFamily="34" charset="0"/>
              </a:rPr>
              <a:t>duct </a:t>
            </a:r>
            <a:r>
              <a:rPr lang="en-GB" sz="2800" b="1" dirty="0" smtClean="0">
                <a:latin typeface="Candara" pitchFamily="34" charset="0"/>
              </a:rPr>
              <a:t>and</a:t>
            </a:r>
            <a:endParaRPr lang="en-GB" sz="2800" b="1" dirty="0">
              <a:latin typeface="Candar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2800" b="1" dirty="0">
              <a:solidFill>
                <a:srgbClr val="00B050"/>
              </a:solidFill>
              <a:latin typeface="Candar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FF00"/>
                </a:solidFill>
                <a:latin typeface="Candara" pitchFamily="34" charset="0"/>
              </a:rPr>
              <a:t>T</a:t>
            </a:r>
            <a:r>
              <a:rPr lang="en-GB" sz="2800" b="1" dirty="0" smtClean="0">
                <a:solidFill>
                  <a:srgbClr val="00FF00"/>
                </a:solidFill>
                <a:latin typeface="Candara" pitchFamily="34" charset="0"/>
              </a:rPr>
              <a:t>he </a:t>
            </a:r>
            <a:r>
              <a:rPr lang="en-GB" sz="2800" b="1" dirty="0">
                <a:solidFill>
                  <a:srgbClr val="00FF00"/>
                </a:solidFill>
                <a:latin typeface="Candara" pitchFamily="34" charset="0"/>
              </a:rPr>
              <a:t>right lymphatic duct </a:t>
            </a:r>
            <a:endParaRPr lang="en-GB" sz="2800" b="1" dirty="0" smtClean="0">
              <a:solidFill>
                <a:srgbClr val="00FF00"/>
              </a:solidFill>
              <a:latin typeface="Candara" pitchFamily="34" charset="0"/>
            </a:endParaRPr>
          </a:p>
          <a:p>
            <a:endParaRPr lang="en-GB" sz="2800" b="1" dirty="0">
              <a:solidFill>
                <a:srgbClr val="00FF00"/>
              </a:solidFill>
              <a:latin typeface="Candara" pitchFamily="34" charset="0"/>
            </a:endParaRPr>
          </a:p>
          <a:p>
            <a:r>
              <a:rPr lang="en-GB" sz="2800" b="1" dirty="0" smtClean="0">
                <a:latin typeface="Candara" pitchFamily="34" charset="0"/>
              </a:rPr>
              <a:t>usually </a:t>
            </a:r>
            <a:r>
              <a:rPr lang="en-GB" sz="2800" b="1" dirty="0">
                <a:latin typeface="Candara" pitchFamily="34" charset="0"/>
              </a:rPr>
              <a:t>empty into the junction of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the subclavian and internal jugular veins</a:t>
            </a:r>
            <a:r>
              <a:rPr lang="en-GB" sz="2800" b="1" dirty="0">
                <a:latin typeface="Candara" pitchFamily="34" charset="0"/>
              </a:rPr>
              <a:t> on </a:t>
            </a:r>
            <a:r>
              <a:rPr lang="en-GB" sz="2800" b="1" dirty="0" smtClean="0">
                <a:latin typeface="Candara" pitchFamily="34" charset="0"/>
              </a:rPr>
              <a:t>their respective </a:t>
            </a:r>
            <a:r>
              <a:rPr lang="en-GB" sz="2800" b="1" dirty="0">
                <a:latin typeface="Candara" pitchFamily="34" charset="0"/>
              </a:rPr>
              <a:t>sides; </a:t>
            </a:r>
            <a:endParaRPr lang="en-GB" sz="2800" b="1" dirty="0" smtClean="0">
              <a:latin typeface="Candara" pitchFamily="34" charset="0"/>
            </a:endParaRPr>
          </a:p>
          <a:p>
            <a:endParaRPr lang="en-GB" sz="2800" b="1" dirty="0">
              <a:latin typeface="Candara" pitchFamily="34" charset="0"/>
            </a:endParaRPr>
          </a:p>
          <a:p>
            <a:r>
              <a:rPr lang="en-GB" sz="2800" b="1" dirty="0">
                <a:latin typeface="Candara" pitchFamily="34" charset="0"/>
              </a:rPr>
              <a:t>O</a:t>
            </a:r>
            <a:r>
              <a:rPr lang="en-GB" sz="2800" b="1" dirty="0" smtClean="0">
                <a:latin typeface="Candara" pitchFamily="34" charset="0"/>
              </a:rPr>
              <a:t>therwise </a:t>
            </a:r>
            <a:r>
              <a:rPr lang="en-GB" sz="2800" b="1" dirty="0">
                <a:latin typeface="Candara" pitchFamily="34" charset="0"/>
              </a:rPr>
              <a:t>they open into either of these veins.</a:t>
            </a:r>
          </a:p>
        </p:txBody>
      </p:sp>
    </p:spTree>
    <p:extLst>
      <p:ext uri="{BB962C8B-B14F-4D97-AF65-F5344CB8AC3E}">
        <p14:creationId xmlns:p14="http://schemas.microsoft.com/office/powerpoint/2010/main" val="20582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39474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Monday 3 April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39474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39474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chemeClr val="tx1"/>
                </a:solidFill>
              </a:rPr>
              <a:t>11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83" y="1057564"/>
            <a:ext cx="63917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latin typeface="Candara" pitchFamily="34" charset="0"/>
              </a:rPr>
              <a:t>There is a horizontal, encircling band of lymph node groups at the </a:t>
            </a:r>
            <a:r>
              <a:rPr lang="en-GB" sz="2800" b="1" dirty="0" err="1">
                <a:solidFill>
                  <a:srgbClr val="C00000"/>
                </a:solidFill>
                <a:latin typeface="Candara" pitchFamily="34" charset="0"/>
              </a:rPr>
              <a:t>craniocervical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 junction</a:t>
            </a:r>
            <a:r>
              <a:rPr lang="en-GB" sz="2800" b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>
                <a:latin typeface="Candara" pitchFamily="34" charset="0"/>
              </a:rPr>
              <a:t>Nodes in all these groups are clinically palpable when enlarged.</a:t>
            </a:r>
          </a:p>
          <a:p>
            <a:pPr>
              <a:buFont typeface="Wingdings" pitchFamily="2" charset="2"/>
              <a:buChar char="v"/>
            </a:pPr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1: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Submental Nodes </a:t>
            </a:r>
            <a:r>
              <a:rPr lang="en-GB" sz="2800" b="1" i="1" dirty="0">
                <a:latin typeface="Candara" pitchFamily="34" charset="0"/>
              </a:rPr>
              <a:t>lie across the midline, </a:t>
            </a:r>
            <a:r>
              <a:rPr lang="en-GB" sz="2800" b="1" dirty="0">
                <a:latin typeface="Candara" pitchFamily="34" charset="0"/>
              </a:rPr>
              <a:t>below the chin in the submental triangle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Submental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0302" y="461818"/>
            <a:ext cx="5420971" cy="45753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93783" y="5402243"/>
            <a:ext cx="12039600" cy="954107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The other lymph node groups in the horizontal band are bilaterally represented. </a:t>
            </a:r>
          </a:p>
        </p:txBody>
      </p:sp>
    </p:spTree>
    <p:extLst>
      <p:ext uri="{BB962C8B-B14F-4D97-AF65-F5344CB8AC3E}">
        <p14:creationId xmlns:p14="http://schemas.microsoft.com/office/powerpoint/2010/main" val="17806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47714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Monday 3 April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78021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78021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chemeClr val="tx1"/>
                </a:solidFill>
              </a:rPr>
              <a:t>12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838200"/>
            <a:ext cx="11894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2: Submandibular Nodes </a:t>
            </a:r>
            <a:r>
              <a:rPr lang="en-GB" sz="2800" b="1" dirty="0">
                <a:latin typeface="Candara" pitchFamily="34" charset="0"/>
              </a:rPr>
              <a:t>lie in the digastric triangle in relation to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submandibular salivary gland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Submental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150" y="1551710"/>
            <a:ext cx="6434303" cy="483077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0911" y="2760642"/>
            <a:ext cx="5553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3:Preauricular Nodes </a:t>
            </a:r>
            <a:r>
              <a:rPr lang="en-GB" sz="2800" b="1" dirty="0">
                <a:latin typeface="Candara" pitchFamily="34" charset="0"/>
              </a:rPr>
              <a:t>are found both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superficial and deep to the fascial capsule of the parotid</a:t>
            </a:r>
            <a:r>
              <a:rPr lang="en-GB" sz="2800" b="1" dirty="0">
                <a:latin typeface="Candara" pitchFamily="34" charset="0"/>
              </a:rPr>
              <a:t>, as well as within the gland </a:t>
            </a:r>
          </a:p>
        </p:txBody>
      </p:sp>
    </p:spTree>
    <p:extLst>
      <p:ext uri="{BB962C8B-B14F-4D97-AF65-F5344CB8AC3E}">
        <p14:creationId xmlns:p14="http://schemas.microsoft.com/office/powerpoint/2010/main" val="42410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20000"/>
            <a:ext cx="27432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Monday 3 April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31834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31834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762000"/>
            <a:ext cx="12025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4: A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Small</a:t>
            </a: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Mandibular Node </a:t>
            </a:r>
            <a:r>
              <a:rPr lang="en-GB" sz="2800" b="1" i="1" dirty="0">
                <a:latin typeface="Candara" pitchFamily="34" charset="0"/>
              </a:rPr>
              <a:t>is frequently present where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the facial vessels cross the lower border of the mandible</a:t>
            </a:r>
            <a:r>
              <a:rPr lang="en-GB" sz="2800" b="1" i="1" dirty="0">
                <a:latin typeface="Candara" pitchFamily="34" charset="0"/>
              </a:rPr>
              <a:t>,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872" y="2547495"/>
            <a:ext cx="6162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5: A S</a:t>
            </a: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mall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Buccal Node </a:t>
            </a:r>
            <a:r>
              <a:rPr lang="en-GB" sz="2800" b="1" i="1" dirty="0">
                <a:latin typeface="Candara" pitchFamily="34" charset="0"/>
              </a:rPr>
              <a:t>lie on the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lateral surface of the buccinator</a:t>
            </a:r>
            <a:r>
              <a:rPr lang="en-GB" sz="2800" b="1" i="1" dirty="0">
                <a:latin typeface="Candara" pitchFamily="34" charset="0"/>
              </a:rPr>
              <a:t>. </a:t>
            </a:r>
            <a:endParaRPr lang="en-GB" sz="2800" b="1" dirty="0">
              <a:latin typeface="Candar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6636" y="1457276"/>
            <a:ext cx="4724400" cy="4360985"/>
            <a:chOff x="2514600" y="1658815"/>
            <a:chExt cx="4724400" cy="4360985"/>
          </a:xfrm>
        </p:grpSpPr>
        <p:grpSp>
          <p:nvGrpSpPr>
            <p:cNvPr id="12" name="Group 11"/>
            <p:cNvGrpSpPr/>
            <p:nvPr/>
          </p:nvGrpSpPr>
          <p:grpSpPr>
            <a:xfrm>
              <a:off x="2514600" y="1658815"/>
              <a:ext cx="4724400" cy="4360985"/>
              <a:chOff x="2590800" y="1658815"/>
              <a:chExt cx="4724400" cy="4360985"/>
            </a:xfrm>
          </p:grpSpPr>
          <p:pic>
            <p:nvPicPr>
              <p:cNvPr id="15" name="Picture 2" descr="Image result for A Small Mandibular Nod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3317" t="5479" r="7793" b="9589"/>
              <a:stretch>
                <a:fillRect/>
              </a:stretch>
            </p:blipFill>
            <p:spPr bwMode="auto">
              <a:xfrm>
                <a:off x="2590800" y="1658815"/>
                <a:ext cx="4572000" cy="4360985"/>
              </a:xfrm>
              <a:prstGeom prst="rect">
                <a:avLst/>
              </a:prstGeom>
              <a:noFill/>
              <a:ln w="76200">
                <a:solidFill>
                  <a:srgbClr val="00FF00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096000" y="3316069"/>
                <a:ext cx="1219200" cy="584775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b="1" i="1" dirty="0">
                    <a:solidFill>
                      <a:srgbClr val="FF0000"/>
                    </a:solidFill>
                    <a:latin typeface="Candara" pitchFamily="34" charset="0"/>
                  </a:rPr>
                  <a:t>Mandibular Node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486400" y="3581400"/>
                <a:ext cx="687751" cy="228600"/>
              </a:xfrm>
              <a:prstGeom prst="straightConnector1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6019800" y="2286000"/>
              <a:ext cx="914400" cy="584775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FF0000"/>
                  </a:solidFill>
                  <a:latin typeface="Candara" pitchFamily="34" charset="0"/>
                </a:rPr>
                <a:t>Buccal Node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088082" y="2877327"/>
              <a:ext cx="838200" cy="697522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16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41070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3 April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4107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41070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FF0000"/>
                </a:solidFill>
              </a:rPr>
              <a:t>14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131454"/>
            <a:ext cx="68510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6:One or two mastoid </a:t>
            </a: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(postauricular)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nodes </a:t>
            </a:r>
            <a:r>
              <a:rPr lang="en-GB" sz="2800" i="1" dirty="0">
                <a:latin typeface="Candara" pitchFamily="34" charset="0"/>
              </a:rPr>
              <a:t>lie on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the mastoid process </a:t>
            </a:r>
            <a:endParaRPr lang="en-GB" sz="2800" b="1" i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GB" sz="28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7:two or three occipital nodes </a:t>
            </a:r>
            <a:r>
              <a:rPr lang="en-GB" sz="2800" i="1" dirty="0">
                <a:latin typeface="Candara" pitchFamily="34" charset="0"/>
              </a:rPr>
              <a:t>are present at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apex of the posterior triangle of the neck.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mastoid (postauricular)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276" y="928254"/>
            <a:ext cx="5216943" cy="540961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2057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804208"/>
            <a:ext cx="11958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8:A few superficial cervical nodes </a:t>
            </a:r>
            <a:r>
              <a:rPr lang="en-GB" sz="2400" b="1" dirty="0">
                <a:latin typeface="Candara" pitchFamily="34" charset="0"/>
              </a:rPr>
              <a:t>lie along the </a:t>
            </a:r>
            <a:r>
              <a:rPr lang="en-GB" sz="2400" b="1" dirty="0">
                <a:solidFill>
                  <a:srgbClr val="0033CC"/>
                </a:solidFill>
                <a:latin typeface="Candara" pitchFamily="34" charset="0"/>
              </a:rPr>
              <a:t>external jugular vein, </a:t>
            </a:r>
            <a:r>
              <a:rPr lang="en-GB" sz="2400" b="1" dirty="0">
                <a:latin typeface="Candara" pitchFamily="34" charset="0"/>
              </a:rPr>
              <a:t>on the superficial surface 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sternocleidomastoid</a:t>
            </a:r>
            <a:r>
              <a:rPr lang="en-GB" sz="2400" b="1" dirty="0">
                <a:latin typeface="Candara" pitchFamily="34" charset="0"/>
              </a:rPr>
              <a:t>, and drain the lobule of the auricle, floor of the external acoustic meatus and skin over the lower parotid region, as well as the lateral cervical skin.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8:A few superficial cervical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927" y="2094056"/>
            <a:ext cx="5784273" cy="4627420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1316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3183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31838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31838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16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762000"/>
            <a:ext cx="12062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ndara" pitchFamily="34" charset="0"/>
              </a:rPr>
              <a:t>Anterior cervical skin drains to a few superficially located </a:t>
            </a: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anterior cervical nodes </a:t>
            </a:r>
            <a:r>
              <a:rPr lang="en-GB" sz="2800" b="1" dirty="0">
                <a:latin typeface="Candara" pitchFamily="34" charset="0"/>
              </a:rPr>
              <a:t>along the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anterior jugular veins; </a:t>
            </a:r>
            <a:r>
              <a:rPr lang="en-GB" sz="2800" b="1" dirty="0">
                <a:latin typeface="Candara" pitchFamily="34" charset="0"/>
              </a:rPr>
              <a:t>one such node frequently lies in the </a:t>
            </a:r>
            <a:r>
              <a:rPr lang="en-GB" sz="2800" b="1" dirty="0" err="1">
                <a:latin typeface="Candara" pitchFamily="34" charset="0"/>
              </a:rPr>
              <a:t>suprasternal</a:t>
            </a:r>
            <a:r>
              <a:rPr lang="en-GB" sz="2800" b="1" dirty="0">
                <a:latin typeface="Candara" pitchFamily="34" charset="0"/>
              </a:rPr>
              <a:t> space.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52400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anterior cervical nodes along the anterior jugular v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345" y="1794595"/>
            <a:ext cx="6615546" cy="473724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5066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79363" y="135373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07763" y="317935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17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0449" y="685800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Deep cervical lymph nodes, Arranged into 2 groups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1- In the middle line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0449" y="1629072"/>
            <a:ext cx="4063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204788" algn="l"/>
                <a:tab pos="400050" algn="l"/>
                <a:tab pos="9144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2- On the side of the neck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49" y="101025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8" name="Picture 2" descr="Image result for Deep cervic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382" y="2422092"/>
            <a:ext cx="6663862" cy="41168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9" name="Picture 2" descr="Image result for the deep cervical nodes."/>
          <p:cNvPicPr>
            <a:picLocks noChangeAspect="1" noChangeArrowheads="1"/>
          </p:cNvPicPr>
          <p:nvPr/>
        </p:nvPicPr>
        <p:blipFill>
          <a:blip r:embed="rId3" cstate="print"/>
          <a:srcRect l="17582" t="2930" r="19780"/>
          <a:stretch>
            <a:fillRect/>
          </a:stretch>
        </p:blipFill>
        <p:spPr bwMode="auto">
          <a:xfrm>
            <a:off x="412275" y="2424112"/>
            <a:ext cx="3540280" cy="41148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8704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04127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10600" y="5080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96400" y="48885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18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794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Deep to the investing fascia at the front of the neck are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Infrahyoid nodes </a:t>
            </a:r>
            <a:r>
              <a:rPr lang="en-GB" sz="2400" b="1" dirty="0">
                <a:latin typeface="Candara" pitchFamily="34" charset="0"/>
              </a:rPr>
              <a:t>lying on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thyrohyoid membrane</a:t>
            </a:r>
            <a:r>
              <a:rPr lang="en-GB" sz="2400" b="1" dirty="0"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 err="1">
                <a:solidFill>
                  <a:srgbClr val="0000FF"/>
                </a:solidFill>
                <a:latin typeface="Candara" pitchFamily="34" charset="0"/>
              </a:rPr>
              <a:t>Prelaryngeal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 nodes </a:t>
            </a:r>
            <a:r>
              <a:rPr lang="en-GB" sz="2400" b="1" dirty="0">
                <a:latin typeface="Candara" pitchFamily="34" charset="0"/>
              </a:rPr>
              <a:t>on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cricothyroid membrane </a:t>
            </a:r>
            <a:r>
              <a:rPr lang="en-GB" sz="2400" b="1" dirty="0">
                <a:latin typeface="Candara" pitchFamily="34" charset="0"/>
              </a:rPr>
              <a:t>and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 err="1">
                <a:solidFill>
                  <a:srgbClr val="0000FF"/>
                </a:solidFill>
                <a:latin typeface="Candara" pitchFamily="34" charset="0"/>
              </a:rPr>
              <a:t>Pretracheal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 nodes </a:t>
            </a:r>
            <a:r>
              <a:rPr lang="en-GB" sz="2400" b="1" dirty="0">
                <a:latin typeface="Candara" pitchFamily="34" charset="0"/>
              </a:rPr>
              <a:t>on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tracheal rings.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786825"/>
            <a:ext cx="3567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en-US" sz="3200" b="1" dirty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1- In the middle line</a:t>
            </a:r>
            <a:endParaRPr lang="en-GB" sz="3200" dirty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7" name="Picture 2" descr="Image result for Deep cervic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218" y="2712660"/>
            <a:ext cx="6432727" cy="397402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4775" y="3525361"/>
            <a:ext cx="4301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itchFamily="34" charset="0"/>
              </a:rPr>
              <a:t>They drain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anterior cervical nodes </a:t>
            </a:r>
            <a:r>
              <a:rPr lang="en-GB" sz="2400" b="1" dirty="0">
                <a:latin typeface="Candara" pitchFamily="34" charset="0"/>
              </a:rPr>
              <a:t>and receive lymph from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larynx, trachea and thyroid gland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154775" y="152400"/>
            <a:ext cx="5026825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Monday 3 April 2023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19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979944"/>
            <a:ext cx="6647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Paratracheal nodes </a:t>
            </a:r>
            <a:r>
              <a:rPr lang="en-GB" sz="2800" b="1" dirty="0">
                <a:latin typeface="Candara" pitchFamily="34" charset="0"/>
              </a:rPr>
              <a:t>on either side of the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trachea </a:t>
            </a:r>
            <a:r>
              <a:rPr lang="en-GB" sz="2800" b="1" dirty="0">
                <a:latin typeface="Candara" pitchFamily="34" charset="0"/>
              </a:rPr>
              <a:t>and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oesophagus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800" b="1" dirty="0">
                <a:latin typeface="Candara" pitchFamily="34" charset="0"/>
              </a:rPr>
              <a:t>receive lymph from </a:t>
            </a:r>
            <a:r>
              <a:rPr lang="en-GB" sz="2800" b="1" dirty="0" err="1">
                <a:solidFill>
                  <a:srgbClr val="0000FF"/>
                </a:solidFill>
                <a:latin typeface="Candara" pitchFamily="34" charset="0"/>
              </a:rPr>
              <a:t>pretracheal</a:t>
            </a: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 nodes</a:t>
            </a:r>
            <a:r>
              <a:rPr lang="en-GB" sz="2800" b="1" dirty="0">
                <a:solidFill>
                  <a:srgbClr val="66FF33"/>
                </a:solidFill>
                <a:latin typeface="Candara" pitchFamily="34" charset="0"/>
              </a:rPr>
              <a:t> </a:t>
            </a:r>
            <a:r>
              <a:rPr lang="en-GB" sz="2800" b="1" dirty="0">
                <a:latin typeface="Candara" pitchFamily="34" charset="0"/>
              </a:rPr>
              <a:t>and directly from the trachea and oesophagus. </a:t>
            </a:r>
          </a:p>
        </p:txBody>
      </p:sp>
      <p:pic>
        <p:nvPicPr>
          <p:cNvPr id="6" name="Picture 2" descr="Image result for paratrache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6509" y="675620"/>
            <a:ext cx="5007600" cy="55626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4775" y="152400"/>
            <a:ext cx="5026825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73" y="654899"/>
            <a:ext cx="11951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874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Superficial lymphatic </a:t>
            </a:r>
            <a:endParaRPr lang="en-US" sz="2400" b="1" dirty="0" smtClean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1874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1-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Above the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umbilicus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 they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drain into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axillary lymph nodes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1874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2-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Below the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umbilicus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they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drain into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superficial inguinal lymph nodes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1874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B-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Deep lymphatic </a:t>
            </a:r>
            <a:endParaRPr lang="en-US" sz="2400" b="1" dirty="0" smtClean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1874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1-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Above the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umbilicus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they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drain into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parasternal lymph nodes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1874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2-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Below the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umbilicus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they drain into 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external iliac Lymph nodes</a:t>
            </a:r>
            <a:endParaRPr lang="en-US" sz="2400" b="1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146" y="131679"/>
            <a:ext cx="832830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lvl="0">
              <a:tabLst>
                <a:tab pos="129540" algn="l"/>
                <a:tab pos="45720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* Lymphatic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Drainage of the Anterior Abdominal Wall</a:t>
            </a:r>
          </a:p>
        </p:txBody>
      </p:sp>
      <p:pic>
        <p:nvPicPr>
          <p:cNvPr id="1026" name="Picture 2" descr="anterior abdominal wall Flashcards | Chegg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9" r="2485"/>
          <a:stretch/>
        </p:blipFill>
        <p:spPr bwMode="auto">
          <a:xfrm>
            <a:off x="5670824" y="3009221"/>
            <a:ext cx="6299715" cy="369194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99630" y="243776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Monday 3 April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57127" y="28164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8727" y="62512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C00000"/>
                </a:solidFill>
              </a:rPr>
              <a:t>2</a:t>
            </a:fld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1028" name="Picture 4" descr="Lymph drainage of the cervix uteri is complex, bilateral, and can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4" y="3029527"/>
            <a:ext cx="5170856" cy="369194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31836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3 April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31836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31836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FF0000"/>
                </a:solidFill>
              </a:rPr>
              <a:t>20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193" y="675620"/>
            <a:ext cx="1183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00FF"/>
                </a:solidFill>
                <a:latin typeface="Candara" pitchFamily="34" charset="0"/>
              </a:rPr>
              <a:t>Retropharyngeal nodes </a:t>
            </a:r>
            <a:r>
              <a:rPr lang="en-GB" sz="2800" b="1" dirty="0">
                <a:latin typeface="Candara" pitchFamily="34" charset="0"/>
              </a:rPr>
              <a:t>lie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posterior to the pharynx </a:t>
            </a:r>
            <a:r>
              <a:rPr lang="en-GB" sz="2800" b="1" dirty="0">
                <a:latin typeface="Candara" pitchFamily="34" charset="0"/>
              </a:rPr>
              <a:t>and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anterior to the prevertebral fascia</a:t>
            </a:r>
            <a:r>
              <a:rPr lang="en-GB" sz="2800" b="1" dirty="0">
                <a:latin typeface="Candara" pitchFamily="34" charset="0"/>
              </a:rPr>
              <a:t>. They drain the pharynx, soft palate, posterior parts of hard palate and nose, and the cervical vertebrae. </a:t>
            </a:r>
            <a:r>
              <a:rPr lang="en-GB" sz="2800" b="1" dirty="0">
                <a:solidFill>
                  <a:srgbClr val="7030A0"/>
                </a:solidFill>
                <a:latin typeface="Candara" pitchFamily="34" charset="0"/>
              </a:rPr>
              <a:t>When enlarged, these nodes can cause difficulty in swallowing (dysphagia) due to pressure on the pharynx</a:t>
            </a:r>
          </a:p>
        </p:txBody>
      </p:sp>
      <p:pic>
        <p:nvPicPr>
          <p:cNvPr id="6" name="Picture 2" descr="Image result for retropharynge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9639" y="2561335"/>
            <a:ext cx="5229161" cy="397050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7" name="Picture 4" descr="Image result for retropharyngeal lymph nodes"/>
          <p:cNvPicPr>
            <a:picLocks noChangeAspect="1" noChangeArrowheads="1"/>
          </p:cNvPicPr>
          <p:nvPr/>
        </p:nvPicPr>
        <p:blipFill>
          <a:blip r:embed="rId3" cstate="print"/>
          <a:srcRect l="2041" t="7317" r="4082" b="4878"/>
          <a:stretch>
            <a:fillRect/>
          </a:stretch>
        </p:blipFill>
        <p:spPr bwMode="auto">
          <a:xfrm>
            <a:off x="838200" y="2999632"/>
            <a:ext cx="4414672" cy="345496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4775" y="152400"/>
            <a:ext cx="5026825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Monday 3 April 2023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453582" y="10362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Aiman Al Maathidy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7030A0"/>
                </a:solidFill>
              </a:rPr>
              <a:t>21</a:t>
            </a:fld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695980"/>
            <a:ext cx="4063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204788" algn="l"/>
                <a:tab pos="400050" algn="l"/>
                <a:tab pos="9144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2- On the side of the neck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75" y="152400"/>
            <a:ext cx="5026825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Image result for the ju­gulo-digastric Lymph nod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6525" y="2694210"/>
            <a:ext cx="4343400" cy="404061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6200" y="1124550"/>
            <a:ext cx="117624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" algn="l"/>
                <a:tab pos="227013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These are the main lymph nodes in the neck.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" algn="l"/>
                <a:tab pos="227013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The lymph nodes are divided into 2 main groups,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" algn="l"/>
                <a:tab pos="227013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The upper deep cervical lymph nodes. 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" algn="l"/>
                <a:tab pos="227013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Along the upper part of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deep to the sternomastoid muscle.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74" y="3124200"/>
            <a:ext cx="55810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120650" algn="l"/>
                <a:tab pos="227013" algn="l"/>
              </a:tabLst>
            </a:pPr>
            <a:r>
              <a:rPr lang="en-US" sz="2400" b="1" dirty="0" smtClean="0">
                <a:latin typeface="Candara" pitchFamily="34" charset="0"/>
                <a:ea typeface="Times New Roman" pitchFamily="18" charset="0"/>
                <a:cs typeface="Arial" pitchFamily="34" charset="0"/>
              </a:rPr>
              <a:t>The </a:t>
            </a: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most important one is called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ju­gulo-digastric Lymph nodes.</a:t>
            </a: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 They lie in the angle between the 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posterior belly of </a:t>
            </a:r>
            <a:r>
              <a:rPr lang="en-US" sz="2400" b="1" dirty="0" err="1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digastnic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</a:t>
            </a:r>
            <a:r>
              <a:rPr lang="en-US" sz="2400" b="1" dirty="0" smtClean="0"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120650" algn="l"/>
                <a:tab pos="227013" algn="l"/>
              </a:tabLst>
            </a:pPr>
            <a:r>
              <a:rPr lang="en-US" sz="2400" b="1" dirty="0" smtClean="0">
                <a:latin typeface="Candara" pitchFamily="34" charset="0"/>
                <a:ea typeface="Times New Roman" pitchFamily="18" charset="0"/>
                <a:cs typeface="Arial" pitchFamily="34" charset="0"/>
              </a:rPr>
              <a:t>It </a:t>
            </a: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is concerned with the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drainage of the tongue</a:t>
            </a: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2400" b="1" dirty="0"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Monday 3 April 2023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Aiman Al Maathidy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7030A0"/>
                </a:solidFill>
              </a:rPr>
              <a:t>22</a:t>
            </a:fld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75620"/>
            <a:ext cx="119218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B- The lower deep cervical lymph nodes.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Along the lower part of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deep to the sternomastoid muscle.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The most important one is called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jug­ulo-omohyoid lymph nodes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66FF33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They lie in the angle between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intermediate tendon of omohyoid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vein. 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75" y="152400"/>
            <a:ext cx="5026825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Image result for the jug­ulo-omohyoid lymph nod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763" y="2406140"/>
            <a:ext cx="6038850" cy="3626937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4775" y="3350037"/>
            <a:ext cx="5066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It is concerned specially with the drainage of the tongue</a:t>
            </a:r>
            <a:r>
              <a:rPr lang="en-US" sz="2400" b="1" dirty="0" smtClean="0"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endParaRPr lang="en-GB" sz="2400" b="1" dirty="0">
              <a:latin typeface="Candara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3350" algn="l"/>
                <a:tab pos="457200" algn="l"/>
              </a:tabLst>
            </a:pPr>
            <a:r>
              <a:rPr lang="en-US" sz="2400" b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Efferent, The upper groups → lower groups → jugular lymph trunk</a:t>
            </a:r>
            <a:endParaRPr lang="en-US" sz="2400" b="1" dirty="0"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Monday 3 April 2023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23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897181"/>
            <a:ext cx="59343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I nodes </a:t>
            </a:r>
            <a:r>
              <a:rPr lang="en-GB" sz="2800" b="1" dirty="0">
                <a:latin typeface="Candara" pitchFamily="34" charset="0"/>
              </a:rPr>
              <a:t>are in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the submental and submandibular triangles</a:t>
            </a:r>
          </a:p>
          <a:p>
            <a:pPr>
              <a:buFont typeface="Wingdings" pitchFamily="2" charset="2"/>
              <a:buChar char="ü"/>
            </a:pPr>
            <a:endParaRPr lang="en-GB" sz="2800" b="1" dirty="0">
              <a:solidFill>
                <a:srgbClr val="C0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Level II–IV nodes are</a:t>
            </a:r>
            <a:r>
              <a:rPr lang="en-GB" sz="2800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deep cervical nodes</a:t>
            </a:r>
          </a:p>
          <a:p>
            <a:pPr>
              <a:buFont typeface="Wingdings" pitchFamily="2" charset="2"/>
              <a:buChar char="ü"/>
            </a:pPr>
            <a:endParaRPr lang="en-GB" sz="2800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II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being from the base of the skull to the carotid bifurcation (hyoid bone),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01025"/>
            <a:ext cx="3347391" cy="584775"/>
          </a:xfrm>
          <a:prstGeom prst="rect">
            <a:avLst/>
          </a:prstGeom>
          <a:ln w="76200">
            <a:solidFill>
              <a:srgbClr val="66FF33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andara" pitchFamily="34" charset="0"/>
              </a:rPr>
              <a:t>Surgical approach</a:t>
            </a:r>
          </a:p>
        </p:txBody>
      </p:sp>
      <p:pic>
        <p:nvPicPr>
          <p:cNvPr id="7" name="Picture 2" descr="Image result for Surgical approach to neck lymph no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509" y="1600475"/>
            <a:ext cx="4419600" cy="47558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199" y="762000"/>
            <a:ext cx="1280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ndara" pitchFamily="34" charset="0"/>
              </a:rPr>
              <a:t>Surgeons treating malignant lymph nodes in the neck tend to classify them by levels</a:t>
            </a:r>
            <a:r>
              <a:rPr lang="en-GB" sz="2800" dirty="0">
                <a:latin typeface="Candar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61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24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1211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III</a:t>
            </a:r>
            <a:r>
              <a:rPr lang="en-GB" sz="2800" b="1" dirty="0">
                <a:latin typeface="Candara" pitchFamily="34" charset="0"/>
              </a:rPr>
              <a:t> from there to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intermediate tendon of omohyoid (</a:t>
            </a:r>
            <a:r>
              <a:rPr lang="en-GB" sz="2800" b="1" dirty="0" err="1">
                <a:solidFill>
                  <a:srgbClr val="C00000"/>
                </a:solidFill>
                <a:latin typeface="Candara" pitchFamily="34" charset="0"/>
              </a:rPr>
              <a:t>cricoid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 cartilage),</a:t>
            </a:r>
            <a:r>
              <a:rPr lang="en-GB" sz="2800" b="1" dirty="0">
                <a:latin typeface="Candara" pitchFamily="34" charset="0"/>
              </a:rPr>
              <a:t> and </a:t>
            </a:r>
          </a:p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IV </a:t>
            </a:r>
            <a:r>
              <a:rPr lang="en-GB" sz="2800" b="1" dirty="0">
                <a:latin typeface="Candara" pitchFamily="34" charset="0"/>
              </a:rPr>
              <a:t>from there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down to the clavicle and including the </a:t>
            </a:r>
            <a:r>
              <a:rPr lang="en-GB" sz="2800" b="1" dirty="0" err="1">
                <a:solidFill>
                  <a:srgbClr val="C00000"/>
                </a:solidFill>
                <a:latin typeface="Candara" pitchFamily="34" charset="0"/>
              </a:rPr>
              <a:t>supraclavicular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 nodes.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01025"/>
            <a:ext cx="3347391" cy="584775"/>
          </a:xfrm>
          <a:prstGeom prst="rect">
            <a:avLst/>
          </a:prstGeom>
          <a:ln w="76200">
            <a:solidFill>
              <a:srgbClr val="66FF33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andara" pitchFamily="34" charset="0"/>
              </a:rPr>
              <a:t>Surgical approach</a:t>
            </a:r>
          </a:p>
        </p:txBody>
      </p:sp>
      <p:pic>
        <p:nvPicPr>
          <p:cNvPr id="7" name="Picture 2" descr="Image result for Surgical approach to neck lymph no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482" y="2206624"/>
            <a:ext cx="4195618" cy="4514851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200" y="2443857"/>
            <a:ext cx="7248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V nodes </a:t>
            </a:r>
            <a:r>
              <a:rPr lang="en-GB" sz="2800" b="1" dirty="0">
                <a:latin typeface="Candara" pitchFamily="34" charset="0"/>
              </a:rPr>
              <a:t>are in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posterior triangle of the </a:t>
            </a:r>
            <a:r>
              <a:rPr lang="en-GB" sz="2800" b="1" dirty="0" err="1" smtClean="0">
                <a:solidFill>
                  <a:srgbClr val="C00000"/>
                </a:solidFill>
                <a:latin typeface="Candara" pitchFamily="34" charset="0"/>
              </a:rPr>
              <a:t>neck</a:t>
            </a:r>
            <a:r>
              <a:rPr lang="en-GB" sz="2800" b="1" dirty="0" err="1" smtClean="0">
                <a:latin typeface="Candara" pitchFamily="34" charset="0"/>
              </a:rPr>
              <a:t>,related</a:t>
            </a:r>
            <a:r>
              <a:rPr lang="en-GB" sz="2800" b="1" dirty="0" smtClean="0">
                <a:latin typeface="Candara" pitchFamily="34" charset="0"/>
              </a:rPr>
              <a:t> </a:t>
            </a:r>
            <a:r>
              <a:rPr lang="en-GB" sz="2800" b="1" dirty="0">
                <a:latin typeface="Candara" pitchFamily="34" charset="0"/>
              </a:rPr>
              <a:t>to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accessory nerve</a:t>
            </a:r>
            <a:r>
              <a:rPr lang="en-GB" sz="2800" b="1" dirty="0">
                <a:latin typeface="Candara" pitchFamily="34" charset="0"/>
              </a:rPr>
              <a:t>. </a:t>
            </a:r>
            <a:endParaRPr lang="en-GB" sz="28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VI nodes </a:t>
            </a:r>
            <a:r>
              <a:rPr lang="en-GB" sz="2800" b="1" dirty="0">
                <a:latin typeface="Candara" pitchFamily="34" charset="0"/>
              </a:rPr>
              <a:t>are nodes surrounding the midline visceral structures and include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the pretracheal and paratracheal nodes</a:t>
            </a:r>
            <a:r>
              <a:rPr lang="en-GB" sz="2800" b="1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VII nodes </a:t>
            </a:r>
            <a:r>
              <a:rPr lang="en-GB" sz="2800" b="1" dirty="0">
                <a:latin typeface="Candara" pitchFamily="34" charset="0"/>
              </a:rPr>
              <a:t>are in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the superior mediastinum</a:t>
            </a:r>
            <a:r>
              <a:rPr lang="en-GB" sz="2800" b="1" dirty="0">
                <a:latin typeface="Candar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0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25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9" y="889844"/>
            <a:ext cx="116724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Classical radical neck dissection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removed Level I–V nodes </a:t>
            </a:r>
            <a:r>
              <a:rPr lang="en-GB" sz="2800" b="1" dirty="0">
                <a:latin typeface="Candara" pitchFamily="34" charset="0"/>
              </a:rPr>
              <a:t>with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sternocleidomastoid muscle</a:t>
            </a:r>
            <a:r>
              <a:rPr lang="en-GB" sz="2800" b="1" dirty="0">
                <a:latin typeface="Candara" pitchFamily="34" charset="0"/>
              </a:rPr>
              <a:t>,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internal jugular vein </a:t>
            </a:r>
            <a:r>
              <a:rPr lang="en-GB" sz="2800" b="1" dirty="0">
                <a:latin typeface="Candara" pitchFamily="34" charset="0"/>
              </a:rPr>
              <a:t>and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accessory nerve.</a:t>
            </a:r>
          </a:p>
          <a:p>
            <a:endParaRPr lang="en-GB" sz="2800" b="1" dirty="0">
              <a:latin typeface="Candara" pitchFamily="34" charset="0"/>
            </a:endParaRPr>
          </a:p>
          <a:p>
            <a:r>
              <a:rPr lang="en-GB" sz="2800" b="1" dirty="0">
                <a:latin typeface="Candara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Modified radical neck dissection </a:t>
            </a:r>
            <a:r>
              <a:rPr lang="en-GB" sz="2800" b="1" dirty="0">
                <a:latin typeface="Candara" pitchFamily="34" charset="0"/>
              </a:rPr>
              <a:t>(also called functional neck dissection) preserves some or all of these latter three structures. </a:t>
            </a:r>
          </a:p>
          <a:p>
            <a:endParaRPr lang="en-GB" sz="2800" b="1" dirty="0">
              <a:solidFill>
                <a:srgbClr val="FF0000"/>
              </a:solidFill>
              <a:latin typeface="Candara" pitchFamily="34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Selective neck dissection</a:t>
            </a:r>
            <a:r>
              <a:rPr lang="en-GB" sz="2800" b="1" dirty="0">
                <a:latin typeface="Candara" pitchFamily="34" charset="0"/>
              </a:rPr>
              <a:t> removes some but not all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Level I–V nodes</a:t>
            </a:r>
            <a:r>
              <a:rPr lang="en-GB" sz="2800" b="1" dirty="0">
                <a:latin typeface="Candara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101025"/>
            <a:ext cx="3347391" cy="584775"/>
          </a:xfrm>
          <a:prstGeom prst="rect">
            <a:avLst/>
          </a:prstGeom>
          <a:ln w="76200">
            <a:solidFill>
              <a:srgbClr val="66FF33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Candara" pitchFamily="34" charset="0"/>
              </a:rPr>
              <a:t>Surgical approach</a:t>
            </a:r>
          </a:p>
        </p:txBody>
      </p:sp>
    </p:spTree>
    <p:extLst>
      <p:ext uri="{BB962C8B-B14F-4D97-AF65-F5344CB8AC3E}">
        <p14:creationId xmlns:p14="http://schemas.microsoft.com/office/powerpoint/2010/main" val="4778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3 April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-152401" y="800677"/>
            <a:ext cx="8121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tx1"/>
                </a:solidFill>
                <a:latin typeface="Candara" panose="020E0502030303020204" pitchFamily="34" charset="0"/>
              </a:rPr>
              <a:t>Dr. Aiman AL-Maathidy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0EE445-54AA-D5A1-AFC5-4805D7753C59}"/>
              </a:ext>
            </a:extLst>
          </p:cNvPr>
          <p:cNvSpPr txBox="1">
            <a:spLocks/>
          </p:cNvSpPr>
          <p:nvPr/>
        </p:nvSpPr>
        <p:spPr>
          <a:xfrm>
            <a:off x="838200" y="1395989"/>
            <a:ext cx="56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Tuesday 3 April  2023</a:t>
            </a:r>
            <a:endParaRPr lang="en-US" sz="48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-16753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3 April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-16753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-16753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FF0000"/>
                </a:solidFill>
              </a:rPr>
              <a:t>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237837" y="1022243"/>
            <a:ext cx="119541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The lymph vessels  follow the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  <a:r>
              <a:rPr lang="en-US" sz="2800" b="1" dirty="0">
                <a:latin typeface="Candara" panose="020E0502030303020204" pitchFamily="34" charset="0"/>
              </a:rPr>
              <a:t> into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the left 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right gastric nodes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, </a:t>
            </a:r>
            <a:r>
              <a:rPr lang="en-US" sz="2800" b="1" dirty="0">
                <a:latin typeface="Candara" panose="020E0502030303020204" pitchFamily="34" charset="0"/>
              </a:rPr>
              <a:t>the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left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latin typeface="Candara" panose="020E0502030303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right gastroepiploic nodes</a:t>
            </a:r>
            <a:r>
              <a:rPr lang="en-US" sz="2800" b="1" dirty="0">
                <a:latin typeface="Candara" panose="020E0502030303020204" pitchFamily="34" charset="0"/>
              </a:rPr>
              <a:t>, and the </a:t>
            </a:r>
            <a:r>
              <a:rPr 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short gastric nodes</a:t>
            </a:r>
            <a:r>
              <a:rPr lang="en-US" sz="28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08527" y="348372"/>
            <a:ext cx="575656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* Lymph Drainage of Stomach</a:t>
            </a:r>
            <a:endParaRPr lang="en-US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836" y="2752350"/>
            <a:ext cx="5460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 All lymph from the stomach eventually passes to the </a:t>
            </a:r>
            <a:r>
              <a:rPr lang="en-US" sz="2800" b="1" i="1" dirty="0">
                <a:solidFill>
                  <a:srgbClr val="00CC00"/>
                </a:solidFill>
                <a:latin typeface="Candara" panose="020E0502030303020204" pitchFamily="34" charset="0"/>
              </a:rPr>
              <a:t>celiac nodes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>
                <a:latin typeface="Candara" panose="020E0502030303020204" pitchFamily="34" charset="0"/>
              </a:rPr>
              <a:t>located around the root of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800" b="1" dirty="0">
                <a:latin typeface="Candara" panose="020E0502030303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celiac artery </a:t>
            </a:r>
            <a:r>
              <a:rPr lang="en-US" sz="2800" b="1" dirty="0">
                <a:latin typeface="Candara" panose="020E0502030303020204" pitchFamily="34" charset="0"/>
              </a:rPr>
              <a:t>on the posterior abdominal wall</a:t>
            </a:r>
            <a:endParaRPr lang="ar-IQ" sz="2800" b="1" dirty="0">
              <a:latin typeface="Candara" panose="020E0502030303020204" pitchFamily="34" charset="0"/>
            </a:endParaRPr>
          </a:p>
        </p:txBody>
      </p:sp>
      <p:pic>
        <p:nvPicPr>
          <p:cNvPr id="2050" name="Picture 2" descr="Lymphatic drainage of the stomach - UpTo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55" y="2003622"/>
            <a:ext cx="5930322" cy="478768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38662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38662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38662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4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836" y="1077137"/>
            <a:ext cx="11369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tabLst>
                <a:tab pos="500380" algn="l"/>
              </a:tabLst>
            </a:pPr>
            <a:r>
              <a:rPr lang="en-US" sz="2800" b="1" dirty="0" smtClean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upper part: </a:t>
            </a:r>
            <a:r>
              <a:rPr lang="en-US" sz="2800" b="1" dirty="0" smtClean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drains into 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hepatic lymph nodes</a:t>
            </a:r>
            <a:r>
              <a:rPr lang="en-US" sz="2800" b="1" dirty="0" smtClean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500380" algn="l"/>
              </a:tabLst>
            </a:pPr>
            <a:r>
              <a:rPr lang="en-US" sz="2800" b="1" dirty="0" smtClean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lower part: </a:t>
            </a:r>
            <a:r>
              <a:rPr lang="en-US" sz="2800" b="1" dirty="0" smtClean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drains into 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superior mesenteric lymph nodes</a:t>
            </a:r>
            <a:r>
              <a:rPr lang="en-US" sz="2800" b="1" dirty="0" smtClean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 </a:t>
            </a:r>
            <a:endParaRPr lang="en-US" sz="28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36" y="488379"/>
            <a:ext cx="708059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lvl="0">
              <a:tabLst>
                <a:tab pos="500380" algn="l"/>
                <a:tab pos="342900" algn="l"/>
                <a:tab pos="500380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* Lymphatic drainage of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duodenum</a:t>
            </a:r>
          </a:p>
        </p:txBody>
      </p:sp>
      <p:sp>
        <p:nvSpPr>
          <p:cNvPr id="7" name="مستطيل 2"/>
          <p:cNvSpPr/>
          <p:nvPr/>
        </p:nvSpPr>
        <p:spPr>
          <a:xfrm>
            <a:off x="110836" y="2570018"/>
            <a:ext cx="6890328" cy="34163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latin typeface="Candara" panose="020E0502030303020204" pitchFamily="34" charset="0"/>
              </a:rPr>
              <a:t>lymph vessels follow the arteries and drain upward via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pancreaticoduodenal nodes </a:t>
            </a:r>
            <a:r>
              <a:rPr lang="en-US" sz="2400" b="1" dirty="0">
                <a:latin typeface="Candara" panose="020E0502030303020204" pitchFamily="34" charset="0"/>
              </a:rPr>
              <a:t>to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gastroduodenal nodes </a:t>
            </a:r>
            <a:r>
              <a:rPr lang="en-US" sz="2400" b="1" dirty="0">
                <a:latin typeface="Candara" panose="020E0502030303020204" pitchFamily="34" charset="0"/>
              </a:rPr>
              <a:t>and then to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celiac nodes </a:t>
            </a:r>
            <a:r>
              <a:rPr lang="en-US" sz="2400" b="1" dirty="0">
                <a:latin typeface="Candara" panose="020E0502030303020204" pitchFamily="34" charset="0"/>
              </a:rPr>
              <a:t>and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Downward via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pancreaticoduodenal nodes </a:t>
            </a:r>
            <a:r>
              <a:rPr lang="en-US" sz="2400" b="1" dirty="0">
                <a:latin typeface="Candara" panose="020E0502030303020204" pitchFamily="34" charset="0"/>
              </a:rPr>
              <a:t>to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superior mesenteric nodes </a:t>
            </a:r>
            <a:r>
              <a:rPr lang="en-US" sz="2400" b="1" dirty="0">
                <a:latin typeface="Candara" panose="020E0502030303020204" pitchFamily="34" charset="0"/>
              </a:rPr>
              <a:t>around the origin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3074" name="Picture 2" descr="Duodenum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2" y="2070392"/>
            <a:ext cx="4768272" cy="463601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Monday 3 April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59509" y="6233823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143484" y="6111296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4" y="900606"/>
            <a:ext cx="11360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tabLst>
                <a:tab pos="129540" algn="l"/>
              </a:tabLst>
            </a:pP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mesenteric lymph nodes are arranged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into 3 groups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</a:p>
          <a:p>
            <a:pPr>
              <a:tabLst>
                <a:tab pos="309245" algn="l"/>
                <a:tab pos="3088640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A)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Small and numerous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lymph nodes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close to the small intestine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309245" algn="l"/>
                <a:tab pos="3088640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B)	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Larger and fewer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lymph nodes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along the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jejunal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and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ileal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vessels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C)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Larger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and fewer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lymph nodes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along the superior mesenteric vessels</a:t>
            </a: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892" y="205570"/>
            <a:ext cx="8501307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316230" algn="l"/>
                <a:tab pos="30886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* Lymphatic </a:t>
            </a: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drainage of the </a:t>
            </a:r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Jejunum </a:t>
            </a:r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and </a:t>
            </a:r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Ileum</a:t>
            </a:r>
            <a:endParaRPr lang="en-US" sz="3200" b="1" dirty="0">
              <a:solidFill>
                <a:srgbClr val="FF0000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Step-by-Step Instruction: Jejunal Mesenteric Vascularized Lymph Node  Transplant Procedure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08" y="2553379"/>
            <a:ext cx="5948219" cy="4168096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31218" y="233846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59618" y="60953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26237" y="224752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6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56712"/>
            <a:ext cx="66778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384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1- </a:t>
            </a:r>
            <a:r>
              <a:rPr lang="en-US" sz="2400" b="1" dirty="0" err="1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Epicolic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lymph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nodes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on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 wall of the colon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283845" algn="l"/>
              </a:tabLst>
            </a:pP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3336925" algn="l"/>
                <a:tab pos="40386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2- Paracolic lymph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nodes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along the borders of the colon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3336925" algn="l"/>
                <a:tab pos="4038600" algn="l"/>
              </a:tabLst>
            </a:pP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3336925" algn="l"/>
                <a:tab pos="40386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3- Intermediate colic lymph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nodes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along the branches of the superior and inferior mesenteric vessels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3336925" algn="l"/>
                <a:tab pos="4038600" algn="l"/>
              </a:tabLst>
            </a:pP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endParaRPr lang="en-US" sz="2400" b="1" dirty="0" smtClean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172720" algn="l"/>
                <a:tab pos="42100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4- Terminal colic lymph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nodes</a:t>
            </a: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: along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 superior and inferior mesenteric vessels. </a:t>
            </a:r>
            <a:endParaRPr lang="en-US" sz="24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461" y="60953"/>
            <a:ext cx="615245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lvl="0">
              <a:tabLst>
                <a:tab pos="885190" algn="l"/>
                <a:tab pos="251460" algn="l"/>
                <a:tab pos="457200" algn="l"/>
                <a:tab pos="885190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* Lymphatic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drainage of the colon</a:t>
            </a:r>
          </a:p>
        </p:txBody>
      </p:sp>
      <p:pic>
        <p:nvPicPr>
          <p:cNvPr id="5122" name="Picture 2" descr="Lymphatic drainage of the colon and rectum - UpTo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32" y="1311563"/>
            <a:ext cx="5329913" cy="53791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73158"/>
            <a:ext cx="7122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tabLst>
                <a:tab pos="885190" algn="l"/>
                <a:tab pos="251460" algn="l"/>
                <a:tab pos="885190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The colic lymph nodes are arranged into 4 groups:</a:t>
            </a:r>
          </a:p>
        </p:txBody>
      </p:sp>
    </p:spTree>
    <p:extLst>
      <p:ext uri="{BB962C8B-B14F-4D97-AF65-F5344CB8AC3E}">
        <p14:creationId xmlns:p14="http://schemas.microsoft.com/office/powerpoint/2010/main" val="25745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31834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3 April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31834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31834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FF0000"/>
                </a:solidFill>
              </a:rPr>
              <a:t>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-1" y="753374"/>
            <a:ext cx="1235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Candara" pitchFamily="34" charset="0"/>
              </a:rPr>
              <a:t>The </a:t>
            </a:r>
            <a:r>
              <a:rPr lang="en-US" sz="2400" b="1" dirty="0">
                <a:latin typeface="Candara" pitchFamily="34" charset="0"/>
              </a:rPr>
              <a:t>liver produces a large amount of lymph about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one third to one half of all body lymph. </a:t>
            </a:r>
            <a:endParaRPr lang="en-US" sz="2400" b="1" dirty="0" smtClean="0">
              <a:solidFill>
                <a:srgbClr val="0033CC"/>
              </a:solidFill>
              <a:latin typeface="Candara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Candara" pitchFamily="34" charset="0"/>
              </a:rPr>
              <a:t>The </a:t>
            </a:r>
            <a:r>
              <a:rPr lang="en-US" sz="2400" b="1" dirty="0">
                <a:latin typeface="Candara" pitchFamily="34" charset="0"/>
              </a:rPr>
              <a:t>lymph vessels leave the liver and enter several lymph nodes in the porta hepatis. </a:t>
            </a:r>
            <a:endParaRPr lang="en-US" sz="2400" b="1" dirty="0" smtClean="0">
              <a:latin typeface="Candara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Candara" pitchFamily="34" charset="0"/>
              </a:rPr>
              <a:t>The </a:t>
            </a:r>
            <a:r>
              <a:rPr lang="en-US" sz="2400" b="1" dirty="0">
                <a:latin typeface="Candara" pitchFamily="34" charset="0"/>
              </a:rPr>
              <a:t>efferent vessels pass to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the celiac nodes</a:t>
            </a:r>
            <a:r>
              <a:rPr lang="en-US" sz="2400" b="1" dirty="0">
                <a:latin typeface="Candara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782" y="107043"/>
            <a:ext cx="5995744" cy="646331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ndara" pitchFamily="34" charset="0"/>
              </a:rPr>
              <a:t>* Lymph Drainage of the liver</a:t>
            </a:r>
            <a:endParaRPr lang="en-US" sz="36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4062" r="25000" b="39063"/>
          <a:stretch>
            <a:fillRect/>
          </a:stretch>
        </p:blipFill>
        <p:spPr bwMode="auto">
          <a:xfrm>
            <a:off x="2091075" y="1953704"/>
            <a:ext cx="8299833" cy="447412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68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50055" y="336047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Monday 3 April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961582" y="130752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4146" y="178595"/>
            <a:ext cx="2743200" cy="365125"/>
          </a:xfrm>
        </p:spPr>
        <p:txBody>
          <a:bodyPr/>
          <a:lstStyle/>
          <a:p>
            <a:fld id="{4B001201-DF67-495C-9965-969337523C42}" type="slidenum">
              <a:rPr lang="en-US" b="1" smtClean="0">
                <a:solidFill>
                  <a:schemeClr val="tx1"/>
                </a:solidFill>
              </a:rPr>
              <a:t>8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8027"/>
            <a:ext cx="11296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2885" algn="l"/>
                <a:tab pos="28384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1- Superficial lymphatic drain the whole surfaces of the liver and end into:</a:t>
            </a:r>
            <a:endParaRPr lang="en-US" sz="2400" b="1" dirty="0" smtClean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2310765" algn="l"/>
                <a:tab pos="251460" algn="l"/>
                <a:tab pos="231076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a- The lymph nodes around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terminal part of IVC.  </a:t>
            </a:r>
            <a:endParaRPr lang="en-US" sz="2400" b="1" dirty="0" smtClean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2310765" algn="l"/>
                <a:tab pos="251460" algn="l"/>
                <a:tab pos="231076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b- Hepatic lymph nodes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(along hepatic artery).</a:t>
            </a:r>
            <a:endParaRPr lang="en-US" sz="2400" b="1" dirty="0" smtClean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2310765" algn="l"/>
                <a:tab pos="251460" algn="l"/>
                <a:tab pos="231076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c- Para-cardiac group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(around the lower part of </a:t>
            </a:r>
            <a:r>
              <a:rPr lang="en-US" sz="2400" b="1" dirty="0" err="1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oesophagus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).</a:t>
            </a:r>
            <a:endParaRPr lang="en-US" sz="2400" b="1" dirty="0" smtClean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2310765" algn="l"/>
                <a:tab pos="251460" algn="l"/>
                <a:tab pos="231076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d- Coeliac lymph nodes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(around the coeliac trunk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).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  <a:endParaRPr lang="en-US" sz="24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642" t="14453" r="9739" b="20410"/>
          <a:stretch/>
        </p:blipFill>
        <p:spPr>
          <a:xfrm>
            <a:off x="5153891" y="2567019"/>
            <a:ext cx="6862619" cy="4147923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58027" y="2932820"/>
            <a:ext cx="4488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2885" algn="l"/>
                <a:tab pos="28384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2-	Deep lymphatics: divided into ascending and descending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trunks</a:t>
            </a:r>
          </a:p>
          <a:p>
            <a:pPr marL="457200" indent="-457200">
              <a:buAutoNum type="alphaUcPeriod"/>
              <a:tabLst>
                <a:tab pos="222885" algn="l"/>
                <a:tab pos="283845" algn="l"/>
              </a:tabLst>
            </a:pP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Ascending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trunk end in the lymph nodes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around the I.V.C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222885" algn="l"/>
                <a:tab pos="283845" algn="l"/>
              </a:tabLst>
            </a:pPr>
            <a:endParaRPr lang="en-US" sz="2400" b="1" dirty="0">
              <a:solidFill>
                <a:srgbClr val="0000FF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222885" algn="l"/>
                <a:tab pos="283845" algn="l"/>
              </a:tabLst>
            </a:pPr>
            <a:r>
              <a:rPr lang="en-US" sz="2400" b="1" dirty="0" smtClean="0">
                <a:latin typeface="Candara" panose="020E0502030303020204" pitchFamily="34" charset="0"/>
                <a:ea typeface="Times New Roman" panose="02020603050405020304" pitchFamily="18" charset="0"/>
              </a:rPr>
              <a:t>B. </a:t>
            </a: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Descending trunk end in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the hepatic lymph nodes.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782" y="107043"/>
            <a:ext cx="470936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* Lymph Drainage of the liver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Monday 3 April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1201-DF67-495C-9965-969337523C42}" type="slidenum">
              <a:rPr lang="en-US" b="1" smtClean="0">
                <a:solidFill>
                  <a:srgbClr val="0000FF"/>
                </a:solidFill>
              </a:rPr>
              <a:t>9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9" y="914400"/>
            <a:ext cx="70612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latin typeface="Candara" pitchFamily="34" charset="0"/>
              </a:rPr>
              <a:t>All the lymph drainage from the head and neck goes to </a:t>
            </a:r>
            <a:r>
              <a:rPr lang="en-GB" sz="2800" b="1" dirty="0">
                <a:solidFill>
                  <a:schemeClr val="accent2"/>
                </a:solidFill>
                <a:latin typeface="Candara" pitchFamily="34" charset="0"/>
              </a:rPr>
              <a:t>the deep cervical nodes.</a:t>
            </a:r>
          </a:p>
          <a:p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>
                <a:latin typeface="Candara" pitchFamily="34" charset="0"/>
              </a:rPr>
              <a:t> They receive afferents from other lymph node groups in the </a:t>
            </a:r>
            <a:r>
              <a:rPr lang="en-GB" sz="2800" b="1" dirty="0">
                <a:solidFill>
                  <a:srgbClr val="C00000"/>
                </a:solidFill>
                <a:latin typeface="Candara" pitchFamily="34" charset="0"/>
              </a:rPr>
              <a:t>head and neck </a:t>
            </a:r>
            <a:r>
              <a:rPr lang="en-GB" sz="2800" b="1" dirty="0">
                <a:latin typeface="Candara" pitchFamily="34" charset="0"/>
              </a:rPr>
              <a:t>as well as directly from organs in these regions. </a:t>
            </a:r>
          </a:p>
          <a:p>
            <a:pPr>
              <a:buFont typeface="Wingdings" pitchFamily="2" charset="2"/>
              <a:buChar char="v"/>
            </a:pPr>
            <a:endParaRPr lang="en-GB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 err="1">
                <a:latin typeface="Candara" pitchFamily="34" charset="0"/>
              </a:rPr>
              <a:t>Efferents</a:t>
            </a:r>
            <a:r>
              <a:rPr lang="en-GB" sz="2800" b="1" dirty="0">
                <a:latin typeface="Candara" pitchFamily="34" charset="0"/>
              </a:rPr>
              <a:t> from the deep cervical nodes form </a:t>
            </a: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the jugular trunk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GB" sz="2800" b="1" dirty="0">
                <a:latin typeface="Candara" pitchFamily="34" charset="0"/>
              </a:rPr>
              <a:t>which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on the left drains into</a:t>
            </a:r>
            <a:r>
              <a:rPr lang="en-GB" sz="2800" b="1" dirty="0">
                <a:latin typeface="Candara" pitchFamily="34" charset="0"/>
              </a:rPr>
              <a:t>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thoracic duct </a:t>
            </a:r>
            <a:r>
              <a:rPr lang="en-GB" sz="2800" b="1" dirty="0">
                <a:latin typeface="Candara" pitchFamily="34" charset="0"/>
              </a:rPr>
              <a:t>and </a:t>
            </a:r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on the right into</a:t>
            </a:r>
            <a:r>
              <a:rPr lang="en-GB" sz="2800" b="1" dirty="0">
                <a:latin typeface="Candara" pitchFamily="34" charset="0"/>
              </a:rPr>
              <a:t>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right lymphatic duct</a:t>
            </a:r>
            <a:r>
              <a:rPr lang="en-GB" sz="2800" b="1" dirty="0">
                <a:solidFill>
                  <a:srgbClr val="00B050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40713"/>
            <a:ext cx="6097951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7" name="Picture 2" descr="Image result for the deep cervical nodes."/>
          <p:cNvPicPr>
            <a:picLocks noChangeAspect="1" noChangeArrowheads="1"/>
          </p:cNvPicPr>
          <p:nvPr/>
        </p:nvPicPr>
        <p:blipFill>
          <a:blip r:embed="rId2" cstate="print"/>
          <a:srcRect l="17582" t="2930" r="19780"/>
          <a:stretch>
            <a:fillRect/>
          </a:stretch>
        </p:blipFill>
        <p:spPr bwMode="auto">
          <a:xfrm>
            <a:off x="7213600" y="586631"/>
            <a:ext cx="4844873" cy="5631104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26866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1679</Words>
  <Application>Microsoft Office PowerPoint</Application>
  <PresentationFormat>Widescreen</PresentationFormat>
  <Paragraphs>219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Candara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21</cp:revision>
  <dcterms:created xsi:type="dcterms:W3CDTF">2023-03-31T04:31:06Z</dcterms:created>
  <dcterms:modified xsi:type="dcterms:W3CDTF">2023-04-02T08:30:18Z</dcterms:modified>
</cp:coreProperties>
</file>