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notesMasterIdLst>
    <p:notesMasterId r:id="rId49"/>
  </p:notesMasterIdLst>
  <p:sldIdLst>
    <p:sldId id="357" r:id="rId4"/>
    <p:sldId id="361" r:id="rId5"/>
    <p:sldId id="362" r:id="rId6"/>
    <p:sldId id="363" r:id="rId7"/>
    <p:sldId id="364" r:id="rId8"/>
    <p:sldId id="366" r:id="rId9"/>
    <p:sldId id="367" r:id="rId10"/>
    <p:sldId id="368" r:id="rId11"/>
    <p:sldId id="369" r:id="rId12"/>
    <p:sldId id="370" r:id="rId13"/>
    <p:sldId id="371" r:id="rId14"/>
    <p:sldId id="374" r:id="rId15"/>
    <p:sldId id="375" r:id="rId16"/>
    <p:sldId id="377" r:id="rId17"/>
    <p:sldId id="378" r:id="rId18"/>
    <p:sldId id="379" r:id="rId19"/>
    <p:sldId id="381" r:id="rId20"/>
    <p:sldId id="382" r:id="rId21"/>
    <p:sldId id="383" r:id="rId22"/>
    <p:sldId id="384" r:id="rId23"/>
    <p:sldId id="385" r:id="rId24"/>
    <p:sldId id="387" r:id="rId25"/>
    <p:sldId id="388" r:id="rId26"/>
    <p:sldId id="389" r:id="rId27"/>
    <p:sldId id="390" r:id="rId28"/>
    <p:sldId id="391" r:id="rId29"/>
    <p:sldId id="334" r:id="rId30"/>
    <p:sldId id="335" r:id="rId31"/>
    <p:sldId id="336" r:id="rId32"/>
    <p:sldId id="337" r:id="rId33"/>
    <p:sldId id="338" r:id="rId34"/>
    <p:sldId id="339" r:id="rId35"/>
    <p:sldId id="340" r:id="rId36"/>
    <p:sldId id="341" r:id="rId37"/>
    <p:sldId id="342" r:id="rId38"/>
    <p:sldId id="343" r:id="rId39"/>
    <p:sldId id="359" r:id="rId40"/>
    <p:sldId id="358" r:id="rId41"/>
    <p:sldId id="344" r:id="rId42"/>
    <p:sldId id="345" r:id="rId43"/>
    <p:sldId id="346" r:id="rId44"/>
    <p:sldId id="348" r:id="rId45"/>
    <p:sldId id="349" r:id="rId46"/>
    <p:sldId id="350" r:id="rId47"/>
    <p:sldId id="356" r:id="rId4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8589" autoAdjust="0"/>
  </p:normalViewPr>
  <p:slideViewPr>
    <p:cSldViewPr>
      <p:cViewPr varScale="1">
        <p:scale>
          <a:sx n="84" d="100"/>
          <a:sy n="84" d="100"/>
        </p:scale>
        <p:origin x="1426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 /><Relationship Id="rId18" Type="http://schemas.openxmlformats.org/officeDocument/2006/relationships/slide" Target="slides/slide15.xml" /><Relationship Id="rId26" Type="http://schemas.openxmlformats.org/officeDocument/2006/relationships/slide" Target="slides/slide23.xml" /><Relationship Id="rId39" Type="http://schemas.openxmlformats.org/officeDocument/2006/relationships/slide" Target="slides/slide36.xml" /><Relationship Id="rId3" Type="http://schemas.openxmlformats.org/officeDocument/2006/relationships/slideMaster" Target="slideMasters/slideMaster1.xml" /><Relationship Id="rId21" Type="http://schemas.openxmlformats.org/officeDocument/2006/relationships/slide" Target="slides/slide18.xml" /><Relationship Id="rId34" Type="http://schemas.openxmlformats.org/officeDocument/2006/relationships/slide" Target="slides/slide31.xml" /><Relationship Id="rId42" Type="http://schemas.openxmlformats.org/officeDocument/2006/relationships/slide" Target="slides/slide39.xml" /><Relationship Id="rId47" Type="http://schemas.openxmlformats.org/officeDocument/2006/relationships/slide" Target="slides/slide44.xml" /><Relationship Id="rId50" Type="http://schemas.openxmlformats.org/officeDocument/2006/relationships/presProps" Target="presProps.xml" /><Relationship Id="rId7" Type="http://schemas.openxmlformats.org/officeDocument/2006/relationships/slide" Target="slides/slide4.xml" /><Relationship Id="rId12" Type="http://schemas.openxmlformats.org/officeDocument/2006/relationships/slide" Target="slides/slide9.xml" /><Relationship Id="rId17" Type="http://schemas.openxmlformats.org/officeDocument/2006/relationships/slide" Target="slides/slide14.xml" /><Relationship Id="rId25" Type="http://schemas.openxmlformats.org/officeDocument/2006/relationships/slide" Target="slides/slide22.xml" /><Relationship Id="rId33" Type="http://schemas.openxmlformats.org/officeDocument/2006/relationships/slide" Target="slides/slide30.xml" /><Relationship Id="rId38" Type="http://schemas.openxmlformats.org/officeDocument/2006/relationships/slide" Target="slides/slide35.xml" /><Relationship Id="rId46" Type="http://schemas.openxmlformats.org/officeDocument/2006/relationships/slide" Target="slides/slide43.xml" /><Relationship Id="rId2" Type="http://schemas.openxmlformats.org/officeDocument/2006/relationships/customXml" Target="../customXml/item2.xml" /><Relationship Id="rId16" Type="http://schemas.openxmlformats.org/officeDocument/2006/relationships/slide" Target="slides/slide13.xml" /><Relationship Id="rId20" Type="http://schemas.openxmlformats.org/officeDocument/2006/relationships/slide" Target="slides/slide17.xml" /><Relationship Id="rId29" Type="http://schemas.openxmlformats.org/officeDocument/2006/relationships/slide" Target="slides/slide26.xml" /><Relationship Id="rId41" Type="http://schemas.openxmlformats.org/officeDocument/2006/relationships/slide" Target="slides/slide38.xml" /><Relationship Id="rId1" Type="http://schemas.openxmlformats.org/officeDocument/2006/relationships/customXml" Target="../customXml/item1.xml" /><Relationship Id="rId6" Type="http://schemas.openxmlformats.org/officeDocument/2006/relationships/slide" Target="slides/slide3.xml" /><Relationship Id="rId11" Type="http://schemas.openxmlformats.org/officeDocument/2006/relationships/slide" Target="slides/slide8.xml" /><Relationship Id="rId24" Type="http://schemas.openxmlformats.org/officeDocument/2006/relationships/slide" Target="slides/slide21.xml" /><Relationship Id="rId32" Type="http://schemas.openxmlformats.org/officeDocument/2006/relationships/slide" Target="slides/slide29.xml" /><Relationship Id="rId37" Type="http://schemas.openxmlformats.org/officeDocument/2006/relationships/slide" Target="slides/slide34.xml" /><Relationship Id="rId40" Type="http://schemas.openxmlformats.org/officeDocument/2006/relationships/slide" Target="slides/slide37.xml" /><Relationship Id="rId45" Type="http://schemas.openxmlformats.org/officeDocument/2006/relationships/slide" Target="slides/slide42.xml" /><Relationship Id="rId53" Type="http://schemas.openxmlformats.org/officeDocument/2006/relationships/tableStyles" Target="tableStyles.xml" /><Relationship Id="rId5" Type="http://schemas.openxmlformats.org/officeDocument/2006/relationships/slide" Target="slides/slide2.xml" /><Relationship Id="rId15" Type="http://schemas.openxmlformats.org/officeDocument/2006/relationships/slide" Target="slides/slide12.xml" /><Relationship Id="rId23" Type="http://schemas.openxmlformats.org/officeDocument/2006/relationships/slide" Target="slides/slide20.xml" /><Relationship Id="rId28" Type="http://schemas.openxmlformats.org/officeDocument/2006/relationships/slide" Target="slides/slide25.xml" /><Relationship Id="rId36" Type="http://schemas.openxmlformats.org/officeDocument/2006/relationships/slide" Target="slides/slide33.xml" /><Relationship Id="rId49" Type="http://schemas.openxmlformats.org/officeDocument/2006/relationships/notesMaster" Target="notesMasters/notesMaster1.xml" /><Relationship Id="rId10" Type="http://schemas.openxmlformats.org/officeDocument/2006/relationships/slide" Target="slides/slide7.xml" /><Relationship Id="rId19" Type="http://schemas.openxmlformats.org/officeDocument/2006/relationships/slide" Target="slides/slide16.xml" /><Relationship Id="rId31" Type="http://schemas.openxmlformats.org/officeDocument/2006/relationships/slide" Target="slides/slide28.xml" /><Relationship Id="rId44" Type="http://schemas.openxmlformats.org/officeDocument/2006/relationships/slide" Target="slides/slide41.xml" /><Relationship Id="rId52" Type="http://schemas.openxmlformats.org/officeDocument/2006/relationships/theme" Target="theme/theme1.xml" /><Relationship Id="rId4" Type="http://schemas.openxmlformats.org/officeDocument/2006/relationships/slide" Target="slides/slide1.xml" /><Relationship Id="rId9" Type="http://schemas.openxmlformats.org/officeDocument/2006/relationships/slide" Target="slides/slide6.xml" /><Relationship Id="rId14" Type="http://schemas.openxmlformats.org/officeDocument/2006/relationships/slide" Target="slides/slide11.xml" /><Relationship Id="rId22" Type="http://schemas.openxmlformats.org/officeDocument/2006/relationships/slide" Target="slides/slide19.xml" /><Relationship Id="rId27" Type="http://schemas.openxmlformats.org/officeDocument/2006/relationships/slide" Target="slides/slide24.xml" /><Relationship Id="rId30" Type="http://schemas.openxmlformats.org/officeDocument/2006/relationships/slide" Target="slides/slide27.xml" /><Relationship Id="rId35" Type="http://schemas.openxmlformats.org/officeDocument/2006/relationships/slide" Target="slides/slide32.xml" /><Relationship Id="rId43" Type="http://schemas.openxmlformats.org/officeDocument/2006/relationships/slide" Target="slides/slide40.xml" /><Relationship Id="rId48" Type="http://schemas.openxmlformats.org/officeDocument/2006/relationships/slide" Target="slides/slide45.xml" /><Relationship Id="rId8" Type="http://schemas.openxmlformats.org/officeDocument/2006/relationships/slide" Target="slides/slide5.xml" /><Relationship Id="rId51" Type="http://schemas.openxmlformats.org/officeDocument/2006/relationships/viewProps" Target="viewProp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ED43806-F50C-C151-28A4-F9C8668BEA5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25A261-0C8B-302B-C25A-C40AEEE47ED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4051E2A-8A59-4054-9B47-C0F98BA85319}" type="datetimeFigureOut">
              <a:rPr lang="en-US"/>
              <a:pPr>
                <a:defRPr/>
              </a:pPr>
              <a:t>5/23/2022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4A4C83C4-AE09-30CF-78F5-6D4FB8775F0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8625E80A-9278-8DA5-A263-BFB9F6CBE9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2CBF46-BF7A-0C25-4271-681A0760082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0799DC-DC04-F086-9C56-4F5DA9EE5B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EE0A90C6-8F66-4905-90DC-C138CF61D8B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 /><Relationship Id="rId1" Type="http://schemas.openxmlformats.org/officeDocument/2006/relationships/notesMaster" Target="../notesMasters/notesMaster1.xml" 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 /><Relationship Id="rId1" Type="http://schemas.openxmlformats.org/officeDocument/2006/relationships/notesMaster" Target="../notesMasters/notesMaster1.xml" 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 /><Relationship Id="rId1" Type="http://schemas.openxmlformats.org/officeDocument/2006/relationships/notesMaster" Target="../notesMasters/notesMaster1.xml" 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 /><Relationship Id="rId1" Type="http://schemas.openxmlformats.org/officeDocument/2006/relationships/notesMaster" Target="../notesMasters/notesMaster1.xml" 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 /><Relationship Id="rId1" Type="http://schemas.openxmlformats.org/officeDocument/2006/relationships/notesMaster" Target="../notesMasters/notesMaster1.xml" 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 /><Relationship Id="rId1" Type="http://schemas.openxmlformats.org/officeDocument/2006/relationships/notesMaster" Target="../notesMasters/notesMaster1.xml" 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 /><Relationship Id="rId1" Type="http://schemas.openxmlformats.org/officeDocument/2006/relationships/notesMaster" Target="../notesMasters/notesMaster1.xml" 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 /><Relationship Id="rId1" Type="http://schemas.openxmlformats.org/officeDocument/2006/relationships/notesMaster" Target="../notesMasters/notesMaster1.xml" 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 /><Relationship Id="rId1" Type="http://schemas.openxmlformats.org/officeDocument/2006/relationships/notesMaster" Target="../notesMasters/notesMaster1.xml" 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 /><Relationship Id="rId1" Type="http://schemas.openxmlformats.org/officeDocument/2006/relationships/notesMaster" Target="../notesMasters/notesMaster1.xml" 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 /><Relationship Id="rId1" Type="http://schemas.openxmlformats.org/officeDocument/2006/relationships/notesMaster" Target="../notesMasters/notesMaster1.xml" 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 /><Relationship Id="rId1" Type="http://schemas.openxmlformats.org/officeDocument/2006/relationships/notesMaster" Target="../notesMasters/notesMaster1.xml" 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 /><Relationship Id="rId1" Type="http://schemas.openxmlformats.org/officeDocument/2006/relationships/notesMaster" Target="../notesMasters/notesMaster1.xml" 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 /><Relationship Id="rId1" Type="http://schemas.openxmlformats.org/officeDocument/2006/relationships/notesMaster" Target="../notesMasters/notesMaster1.xml" 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 /><Relationship Id="rId1" Type="http://schemas.openxmlformats.org/officeDocument/2006/relationships/notesMaster" Target="../notesMasters/notesMaster1.xml" 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 /><Relationship Id="rId1" Type="http://schemas.openxmlformats.org/officeDocument/2006/relationships/notesMaster" Target="../notesMasters/notesMaster1.xml" 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 /><Relationship Id="rId1" Type="http://schemas.openxmlformats.org/officeDocument/2006/relationships/notesMaster" Target="../notesMasters/notesMaster1.xml" 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 /><Relationship Id="rId1" Type="http://schemas.openxmlformats.org/officeDocument/2006/relationships/notesMaster" Target="../notesMasters/notesMaster1.xml" 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 /><Relationship Id="rId1" Type="http://schemas.openxmlformats.org/officeDocument/2006/relationships/notesMaster" Target="../notesMasters/notesMaster1.xml" 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 /><Relationship Id="rId1" Type="http://schemas.openxmlformats.org/officeDocument/2006/relationships/notesMaster" Target="../notesMasters/notesMaster1.xml" 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 /><Relationship Id="rId1" Type="http://schemas.openxmlformats.org/officeDocument/2006/relationships/notesMaster" Target="../notesMasters/notesMaster1.xml" 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 /><Relationship Id="rId1" Type="http://schemas.openxmlformats.org/officeDocument/2006/relationships/notesMaster" Target="../notesMasters/notesMaster1.xml" 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 /><Relationship Id="rId1" Type="http://schemas.openxmlformats.org/officeDocument/2006/relationships/notesMaster" Target="../notesMasters/notesMaster1.xml" 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 /><Relationship Id="rId1" Type="http://schemas.openxmlformats.org/officeDocument/2006/relationships/notesMaster" Target="../notesMasters/notesMaster1.xml" 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 /><Relationship Id="rId1" Type="http://schemas.openxmlformats.org/officeDocument/2006/relationships/notesMaster" Target="../notesMasters/notesMaster1.xml" 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 /><Relationship Id="rId1" Type="http://schemas.openxmlformats.org/officeDocument/2006/relationships/notesMaster" Target="../notesMasters/notesMaster1.xml" 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 /><Relationship Id="rId1" Type="http://schemas.openxmlformats.org/officeDocument/2006/relationships/notesMaster" Target="../notesMasters/notesMaster1.xml" 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 /><Relationship Id="rId1" Type="http://schemas.openxmlformats.org/officeDocument/2006/relationships/notesMaster" Target="../notesMasters/notesMaster1.xml" 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 /><Relationship Id="rId1" Type="http://schemas.openxmlformats.org/officeDocument/2006/relationships/notesMaster" Target="../notesMasters/notesMaster1.xml" 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>
            <a:extLst>
              <a:ext uri="{FF2B5EF4-FFF2-40B4-BE49-F238E27FC236}">
                <a16:creationId xmlns:a16="http://schemas.microsoft.com/office/drawing/2014/main" id="{34808ADC-6550-29C5-EDE1-55AE6F120F6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>
            <a:extLst>
              <a:ext uri="{FF2B5EF4-FFF2-40B4-BE49-F238E27FC236}">
                <a16:creationId xmlns:a16="http://schemas.microsoft.com/office/drawing/2014/main" id="{C1DA8EFD-971D-9C98-B4DF-F7867AAE341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4100" name="Slide Number Placeholder 3">
            <a:extLst>
              <a:ext uri="{FF2B5EF4-FFF2-40B4-BE49-F238E27FC236}">
                <a16:creationId xmlns:a16="http://schemas.microsoft.com/office/drawing/2014/main" id="{B7CCF378-754A-3DAE-FA3A-CF70AFB1DA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7758D13-4614-496B-B69D-361A448A7418}" type="slidenum">
              <a:rPr lang="en-GB" altLang="en-US"/>
              <a:pPr>
                <a:spcBef>
                  <a:spcPct val="0"/>
                </a:spcBef>
              </a:pPr>
              <a:t>1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>
            <a:extLst>
              <a:ext uri="{FF2B5EF4-FFF2-40B4-BE49-F238E27FC236}">
                <a16:creationId xmlns:a16="http://schemas.microsoft.com/office/drawing/2014/main" id="{4F664705-8F96-D046-CE09-1B67EA56279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>
            <a:extLst>
              <a:ext uri="{FF2B5EF4-FFF2-40B4-BE49-F238E27FC236}">
                <a16:creationId xmlns:a16="http://schemas.microsoft.com/office/drawing/2014/main" id="{EA392417-AFC7-9E56-235B-97D021BE8A9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22532" name="Slide Number Placeholder 3">
            <a:extLst>
              <a:ext uri="{FF2B5EF4-FFF2-40B4-BE49-F238E27FC236}">
                <a16:creationId xmlns:a16="http://schemas.microsoft.com/office/drawing/2014/main" id="{4A1975E3-85FF-05E3-1EC2-EBA0E256E9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757D94B-126E-43F8-9650-90536AFE10ED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10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>
            <a:extLst>
              <a:ext uri="{FF2B5EF4-FFF2-40B4-BE49-F238E27FC236}">
                <a16:creationId xmlns:a16="http://schemas.microsoft.com/office/drawing/2014/main" id="{16FE2D60-073B-D527-361A-157A9BCA347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>
            <a:extLst>
              <a:ext uri="{FF2B5EF4-FFF2-40B4-BE49-F238E27FC236}">
                <a16:creationId xmlns:a16="http://schemas.microsoft.com/office/drawing/2014/main" id="{13F716AA-DB86-DDF7-807F-A842E0C998E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24580" name="Slide Number Placeholder 3">
            <a:extLst>
              <a:ext uri="{FF2B5EF4-FFF2-40B4-BE49-F238E27FC236}">
                <a16:creationId xmlns:a16="http://schemas.microsoft.com/office/drawing/2014/main" id="{35463A7F-A00E-FDF7-8FA2-E3746648E1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F390D5F-2CED-4B71-9A58-9393638C44F1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11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>
            <a:extLst>
              <a:ext uri="{FF2B5EF4-FFF2-40B4-BE49-F238E27FC236}">
                <a16:creationId xmlns:a16="http://schemas.microsoft.com/office/drawing/2014/main" id="{6A902DE1-3720-25AB-F1C3-20930E41444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>
            <a:extLst>
              <a:ext uri="{FF2B5EF4-FFF2-40B4-BE49-F238E27FC236}">
                <a16:creationId xmlns:a16="http://schemas.microsoft.com/office/drawing/2014/main" id="{037E499B-AA69-F02C-DD9A-37B363D2BE5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26628" name="Slide Number Placeholder 3">
            <a:extLst>
              <a:ext uri="{FF2B5EF4-FFF2-40B4-BE49-F238E27FC236}">
                <a16:creationId xmlns:a16="http://schemas.microsoft.com/office/drawing/2014/main" id="{10DCE394-4DAA-26CB-F7EB-0DB06744ED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35C33C2-8EB0-4BFF-9CC8-A8A353CB0EE2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12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>
            <a:extLst>
              <a:ext uri="{FF2B5EF4-FFF2-40B4-BE49-F238E27FC236}">
                <a16:creationId xmlns:a16="http://schemas.microsoft.com/office/drawing/2014/main" id="{8535684B-0B4D-8BD9-C02F-CD72C9E7272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>
            <a:extLst>
              <a:ext uri="{FF2B5EF4-FFF2-40B4-BE49-F238E27FC236}">
                <a16:creationId xmlns:a16="http://schemas.microsoft.com/office/drawing/2014/main" id="{AF87C7C8-920E-81A9-8345-A3610295DAC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28676" name="Slide Number Placeholder 3">
            <a:extLst>
              <a:ext uri="{FF2B5EF4-FFF2-40B4-BE49-F238E27FC236}">
                <a16:creationId xmlns:a16="http://schemas.microsoft.com/office/drawing/2014/main" id="{BC2261A1-4A29-EF72-4D59-4912B27539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054F49B-C00A-4421-BBB0-D6DC2E2DF02E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13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5C8EDE68-75FE-5CEA-1C5E-DBF8E5BDBC5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94EE5F7-804D-4F14-B01D-1CF0C75E3CD5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14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76764EF7-B656-BD48-B6BA-299EC13E95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06238B1B-9655-18FD-AA5E-CBDFB53205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JO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id="{30D3EFE7-89A9-106F-EBF9-2A068FBA6DD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F4AC10A-AC8C-47B4-849E-964ED2B38EB2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15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4CBF853A-0F3B-BE0B-49CE-D67667D3E16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611BED48-11F1-2B7A-457A-986F51A498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JO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D12AC2B0-3D91-9D40-D93D-A5F24AC89C9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B74ABEB-2091-4EE3-9543-BAF016BF6E9C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16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A27D95B0-5B13-4031-FB3F-0C56DCB9BFD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F794C15A-87DC-9AA1-3709-1FF2F7F3F5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JO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:a16="http://schemas.microsoft.com/office/drawing/2014/main" id="{3CAB33FF-ABF3-98F0-6287-91C18D7948E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E6796DA-418F-48B3-B6D2-887673BD3925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17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CB5E74B7-D57D-F2A1-6911-3F415C7EABA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700B1C33-479B-93FB-C0DE-AE98DD21B0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JO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id="{CA9FFFA4-0EA3-FE86-9542-39BFACA3B9B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FCD37BA-1CCD-4751-97FC-562E238CE894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18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07545A3E-E5F8-7B97-EC49-E22BD832962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0B53AAD3-48AD-9230-6EE9-D73FC37C56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JO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>
            <a:extLst>
              <a:ext uri="{FF2B5EF4-FFF2-40B4-BE49-F238E27FC236}">
                <a16:creationId xmlns:a16="http://schemas.microsoft.com/office/drawing/2014/main" id="{CFA963C0-F39E-F7DF-772D-D0ED14FCBCD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>
            <a:extLst>
              <a:ext uri="{FF2B5EF4-FFF2-40B4-BE49-F238E27FC236}">
                <a16:creationId xmlns:a16="http://schemas.microsoft.com/office/drawing/2014/main" id="{D3F1E0F3-FFCB-2144-1B8F-AA90E4B5A89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40964" name="Slide Number Placeholder 3">
            <a:extLst>
              <a:ext uri="{FF2B5EF4-FFF2-40B4-BE49-F238E27FC236}">
                <a16:creationId xmlns:a16="http://schemas.microsoft.com/office/drawing/2014/main" id="{4AB6F0CC-3504-8A68-640F-2E60D5844E5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19A589F-8B1A-420C-8A04-65BBC431848F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19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id="{AD8729EF-DE67-081B-A18F-93050DB4216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>
            <a:extLst>
              <a:ext uri="{FF2B5EF4-FFF2-40B4-BE49-F238E27FC236}">
                <a16:creationId xmlns:a16="http://schemas.microsoft.com/office/drawing/2014/main" id="{146F4B5B-7910-7CBA-8869-17C4AA7B7ED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8BEB18B8-B682-ECD5-5658-8FF15880E4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6F78A35-6286-4F33-8D50-60C10AAB4607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>
            <a:extLst>
              <a:ext uri="{FF2B5EF4-FFF2-40B4-BE49-F238E27FC236}">
                <a16:creationId xmlns:a16="http://schemas.microsoft.com/office/drawing/2014/main" id="{E49FC1B2-C1BF-29ED-2018-0C1204982C2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>
            <a:extLst>
              <a:ext uri="{FF2B5EF4-FFF2-40B4-BE49-F238E27FC236}">
                <a16:creationId xmlns:a16="http://schemas.microsoft.com/office/drawing/2014/main" id="{F2C42862-E24B-AD08-ABA4-79968A5F289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43012" name="Slide Number Placeholder 3">
            <a:extLst>
              <a:ext uri="{FF2B5EF4-FFF2-40B4-BE49-F238E27FC236}">
                <a16:creationId xmlns:a16="http://schemas.microsoft.com/office/drawing/2014/main" id="{CF42A1D2-F1DA-02AE-317F-29C1DCB1BF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6BF525F-7B04-4703-B890-DE23CC48FD22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20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>
            <a:extLst>
              <a:ext uri="{FF2B5EF4-FFF2-40B4-BE49-F238E27FC236}">
                <a16:creationId xmlns:a16="http://schemas.microsoft.com/office/drawing/2014/main" id="{1B274944-BD4C-5A07-928A-3B79DAAC5CB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>
            <a:extLst>
              <a:ext uri="{FF2B5EF4-FFF2-40B4-BE49-F238E27FC236}">
                <a16:creationId xmlns:a16="http://schemas.microsoft.com/office/drawing/2014/main" id="{09A57DAB-D9E2-8DA0-CF2A-2968B0979B2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45060" name="Slide Number Placeholder 3">
            <a:extLst>
              <a:ext uri="{FF2B5EF4-FFF2-40B4-BE49-F238E27FC236}">
                <a16:creationId xmlns:a16="http://schemas.microsoft.com/office/drawing/2014/main" id="{6098DCFD-32BB-4172-BCC1-E062631D78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96BA9FA-F804-4B7B-A4ED-42C01FF98142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21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>
            <a:extLst>
              <a:ext uri="{FF2B5EF4-FFF2-40B4-BE49-F238E27FC236}">
                <a16:creationId xmlns:a16="http://schemas.microsoft.com/office/drawing/2014/main" id="{33C890C6-18F8-9814-6164-F8C6497A831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>
            <a:extLst>
              <a:ext uri="{FF2B5EF4-FFF2-40B4-BE49-F238E27FC236}">
                <a16:creationId xmlns:a16="http://schemas.microsoft.com/office/drawing/2014/main" id="{F6C18896-E296-38C0-EE28-AE85576399A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47108" name="Slide Number Placeholder 3">
            <a:extLst>
              <a:ext uri="{FF2B5EF4-FFF2-40B4-BE49-F238E27FC236}">
                <a16:creationId xmlns:a16="http://schemas.microsoft.com/office/drawing/2014/main" id="{567CF184-3780-37D5-B97B-B1CD60AB13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C7E4257-D2FA-479E-A78B-B389C999CE8A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22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>
            <a:extLst>
              <a:ext uri="{FF2B5EF4-FFF2-40B4-BE49-F238E27FC236}">
                <a16:creationId xmlns:a16="http://schemas.microsoft.com/office/drawing/2014/main" id="{BBD080D9-CC5B-A4A3-C749-BE684E48DE5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>
            <a:extLst>
              <a:ext uri="{FF2B5EF4-FFF2-40B4-BE49-F238E27FC236}">
                <a16:creationId xmlns:a16="http://schemas.microsoft.com/office/drawing/2014/main" id="{2D9CDC73-C23E-9379-1650-CB8A8804B34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49156" name="Slide Number Placeholder 3">
            <a:extLst>
              <a:ext uri="{FF2B5EF4-FFF2-40B4-BE49-F238E27FC236}">
                <a16:creationId xmlns:a16="http://schemas.microsoft.com/office/drawing/2014/main" id="{FD3B5FF9-0552-E9D2-1976-E7195CB5D6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A1086CF-1DB6-47BB-A2CF-69E3CCC0133C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23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>
            <a:extLst>
              <a:ext uri="{FF2B5EF4-FFF2-40B4-BE49-F238E27FC236}">
                <a16:creationId xmlns:a16="http://schemas.microsoft.com/office/drawing/2014/main" id="{03CEE427-EA71-6622-855F-0E03E762BEB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>
            <a:extLst>
              <a:ext uri="{FF2B5EF4-FFF2-40B4-BE49-F238E27FC236}">
                <a16:creationId xmlns:a16="http://schemas.microsoft.com/office/drawing/2014/main" id="{6182542F-4B6B-D35D-8DAA-7007C0F5FF4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51204" name="Slide Number Placeholder 3">
            <a:extLst>
              <a:ext uri="{FF2B5EF4-FFF2-40B4-BE49-F238E27FC236}">
                <a16:creationId xmlns:a16="http://schemas.microsoft.com/office/drawing/2014/main" id="{3E68032E-A981-3CD6-60FE-90DC2DC465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965D179-35AC-41D7-BE9A-AE166F49DBDE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24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>
            <a:extLst>
              <a:ext uri="{FF2B5EF4-FFF2-40B4-BE49-F238E27FC236}">
                <a16:creationId xmlns:a16="http://schemas.microsoft.com/office/drawing/2014/main" id="{65DF4F36-1D0F-47D5-2C76-9E4C133C9C3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>
            <a:extLst>
              <a:ext uri="{FF2B5EF4-FFF2-40B4-BE49-F238E27FC236}">
                <a16:creationId xmlns:a16="http://schemas.microsoft.com/office/drawing/2014/main" id="{DC92FBB0-600A-0E23-A18E-26AE17A33D5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53252" name="Slide Number Placeholder 3">
            <a:extLst>
              <a:ext uri="{FF2B5EF4-FFF2-40B4-BE49-F238E27FC236}">
                <a16:creationId xmlns:a16="http://schemas.microsoft.com/office/drawing/2014/main" id="{10E13D7F-B4DC-98F2-9953-3B954B44E9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CCAB76F-B396-49C4-BFCA-A0A0681C927B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25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>
            <a:extLst>
              <a:ext uri="{FF2B5EF4-FFF2-40B4-BE49-F238E27FC236}">
                <a16:creationId xmlns:a16="http://schemas.microsoft.com/office/drawing/2014/main" id="{5A6CDFE8-0863-29F4-BC30-07958D73F74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>
            <a:extLst>
              <a:ext uri="{FF2B5EF4-FFF2-40B4-BE49-F238E27FC236}">
                <a16:creationId xmlns:a16="http://schemas.microsoft.com/office/drawing/2014/main" id="{97A19FC9-25BD-83AA-829E-B62593D8B57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55300" name="Slide Number Placeholder 3">
            <a:extLst>
              <a:ext uri="{FF2B5EF4-FFF2-40B4-BE49-F238E27FC236}">
                <a16:creationId xmlns:a16="http://schemas.microsoft.com/office/drawing/2014/main" id="{21DBFB32-FFA7-D74A-1731-BC0285ECEC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C6F847F-A514-4B84-81B8-464691AB9E5C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26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>
            <a:extLst>
              <a:ext uri="{FF2B5EF4-FFF2-40B4-BE49-F238E27FC236}">
                <a16:creationId xmlns:a16="http://schemas.microsoft.com/office/drawing/2014/main" id="{00383BD3-9586-5B84-8421-DA56773E772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>
            <a:extLst>
              <a:ext uri="{FF2B5EF4-FFF2-40B4-BE49-F238E27FC236}">
                <a16:creationId xmlns:a16="http://schemas.microsoft.com/office/drawing/2014/main" id="{22F40F08-7296-7245-B5C0-EE0C7C5ED05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en-US"/>
          </a:p>
        </p:txBody>
      </p:sp>
      <p:sp>
        <p:nvSpPr>
          <p:cNvPr id="57348" name="Slide Number Placeholder 3">
            <a:extLst>
              <a:ext uri="{FF2B5EF4-FFF2-40B4-BE49-F238E27FC236}">
                <a16:creationId xmlns:a16="http://schemas.microsoft.com/office/drawing/2014/main" id="{90DEC34C-01DD-D9A1-63C4-7578F6A21C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4C5AA9D-D6EA-4497-950D-EBB544FC5947}" type="slidenum">
              <a:rPr lang="en-US" altLang="en-US"/>
              <a:pPr>
                <a:spcBef>
                  <a:spcPct val="0"/>
                </a:spcBef>
              </a:pPr>
              <a:t>27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>
            <a:extLst>
              <a:ext uri="{FF2B5EF4-FFF2-40B4-BE49-F238E27FC236}">
                <a16:creationId xmlns:a16="http://schemas.microsoft.com/office/drawing/2014/main" id="{B3E320F4-1D34-6328-4E68-DD2E71989A2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>
            <a:extLst>
              <a:ext uri="{FF2B5EF4-FFF2-40B4-BE49-F238E27FC236}">
                <a16:creationId xmlns:a16="http://schemas.microsoft.com/office/drawing/2014/main" id="{0BB37DA6-B0B2-78E1-144C-D3E785E2B8B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en-US"/>
          </a:p>
        </p:txBody>
      </p:sp>
      <p:sp>
        <p:nvSpPr>
          <p:cNvPr id="59396" name="Slide Number Placeholder 3">
            <a:extLst>
              <a:ext uri="{FF2B5EF4-FFF2-40B4-BE49-F238E27FC236}">
                <a16:creationId xmlns:a16="http://schemas.microsoft.com/office/drawing/2014/main" id="{737B5F14-0B3C-543E-3D63-1739FE7E949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C862DDF-263C-4F9D-B37C-6702758559CC}" type="slidenum">
              <a:rPr lang="en-US" altLang="en-US"/>
              <a:pPr>
                <a:spcBef>
                  <a:spcPct val="0"/>
                </a:spcBef>
              </a:pPr>
              <a:t>28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>
            <a:extLst>
              <a:ext uri="{FF2B5EF4-FFF2-40B4-BE49-F238E27FC236}">
                <a16:creationId xmlns:a16="http://schemas.microsoft.com/office/drawing/2014/main" id="{34FF4818-336A-E4E6-C9CC-A02568DE8FA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>
            <a:extLst>
              <a:ext uri="{FF2B5EF4-FFF2-40B4-BE49-F238E27FC236}">
                <a16:creationId xmlns:a16="http://schemas.microsoft.com/office/drawing/2014/main" id="{9C4A6FD2-BE91-A621-9529-676CE75DFA0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en-US"/>
          </a:p>
        </p:txBody>
      </p:sp>
      <p:sp>
        <p:nvSpPr>
          <p:cNvPr id="61444" name="Slide Number Placeholder 3">
            <a:extLst>
              <a:ext uri="{FF2B5EF4-FFF2-40B4-BE49-F238E27FC236}">
                <a16:creationId xmlns:a16="http://schemas.microsoft.com/office/drawing/2014/main" id="{DAC78BDD-4EF3-1E34-948F-28E7AC7C2E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026DF59-28B4-42A9-A956-E7962C2616F2}" type="slidenum">
              <a:rPr lang="en-US" altLang="en-US"/>
              <a:pPr>
                <a:spcBef>
                  <a:spcPct val="0"/>
                </a:spcBef>
              </a:pPr>
              <a:t>29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>
            <a:extLst>
              <a:ext uri="{FF2B5EF4-FFF2-40B4-BE49-F238E27FC236}">
                <a16:creationId xmlns:a16="http://schemas.microsoft.com/office/drawing/2014/main" id="{0DD327C2-0066-FCE4-B4B5-9698CFC4D88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>
            <a:extLst>
              <a:ext uri="{FF2B5EF4-FFF2-40B4-BE49-F238E27FC236}">
                <a16:creationId xmlns:a16="http://schemas.microsoft.com/office/drawing/2014/main" id="{EA582278-E48C-9190-DD60-32CC6A4BBDA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id="{40DD0E9F-AE9D-18C0-EBE3-0A717DBA6B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A60DB75-8AE2-427F-838B-713B8F9C8282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>
            <a:extLst>
              <a:ext uri="{FF2B5EF4-FFF2-40B4-BE49-F238E27FC236}">
                <a16:creationId xmlns:a16="http://schemas.microsoft.com/office/drawing/2014/main" id="{7D6D28F2-7A1A-D00C-158E-DC68E048B92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>
            <a:extLst>
              <a:ext uri="{FF2B5EF4-FFF2-40B4-BE49-F238E27FC236}">
                <a16:creationId xmlns:a16="http://schemas.microsoft.com/office/drawing/2014/main" id="{5680F700-AD6D-97A0-3DDC-F1CA5C229E5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en-US"/>
          </a:p>
        </p:txBody>
      </p:sp>
      <p:sp>
        <p:nvSpPr>
          <p:cNvPr id="63492" name="Slide Number Placeholder 3">
            <a:extLst>
              <a:ext uri="{FF2B5EF4-FFF2-40B4-BE49-F238E27FC236}">
                <a16:creationId xmlns:a16="http://schemas.microsoft.com/office/drawing/2014/main" id="{0586B91E-2422-BD01-AE3B-58C0839757C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2960999-15B3-457E-9B32-30000B66CDC3}" type="slidenum">
              <a:rPr lang="en-US" altLang="en-US"/>
              <a:pPr>
                <a:spcBef>
                  <a:spcPct val="0"/>
                </a:spcBef>
              </a:pPr>
              <a:t>30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>
            <a:extLst>
              <a:ext uri="{FF2B5EF4-FFF2-40B4-BE49-F238E27FC236}">
                <a16:creationId xmlns:a16="http://schemas.microsoft.com/office/drawing/2014/main" id="{45A31123-0065-EC4E-3F83-04231BDCF69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Notes Placeholder 2">
            <a:extLst>
              <a:ext uri="{FF2B5EF4-FFF2-40B4-BE49-F238E27FC236}">
                <a16:creationId xmlns:a16="http://schemas.microsoft.com/office/drawing/2014/main" id="{473C609B-327A-4575-96AF-F78CAFFFA1D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en-US"/>
          </a:p>
        </p:txBody>
      </p:sp>
      <p:sp>
        <p:nvSpPr>
          <p:cNvPr id="65540" name="Slide Number Placeholder 3">
            <a:extLst>
              <a:ext uri="{FF2B5EF4-FFF2-40B4-BE49-F238E27FC236}">
                <a16:creationId xmlns:a16="http://schemas.microsoft.com/office/drawing/2014/main" id="{C55EFD3A-2864-BCF4-1036-F8F3B9F735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0953557-AFF0-40D9-8782-D0AD89A05616}" type="slidenum">
              <a:rPr lang="en-US" altLang="en-US"/>
              <a:pPr>
                <a:spcBef>
                  <a:spcPct val="0"/>
                </a:spcBef>
              </a:pPr>
              <a:t>31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>
            <a:extLst>
              <a:ext uri="{FF2B5EF4-FFF2-40B4-BE49-F238E27FC236}">
                <a16:creationId xmlns:a16="http://schemas.microsoft.com/office/drawing/2014/main" id="{E206B2FD-ED0F-FD5E-C1AE-3A378B84D80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>
            <a:extLst>
              <a:ext uri="{FF2B5EF4-FFF2-40B4-BE49-F238E27FC236}">
                <a16:creationId xmlns:a16="http://schemas.microsoft.com/office/drawing/2014/main" id="{8F7786D1-4EBA-7988-B825-4A9AD488ED2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en-US"/>
          </a:p>
        </p:txBody>
      </p:sp>
      <p:sp>
        <p:nvSpPr>
          <p:cNvPr id="67588" name="Slide Number Placeholder 3">
            <a:extLst>
              <a:ext uri="{FF2B5EF4-FFF2-40B4-BE49-F238E27FC236}">
                <a16:creationId xmlns:a16="http://schemas.microsoft.com/office/drawing/2014/main" id="{030156AB-2EC8-F730-9BB7-00CC703388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6C5851C-4EDD-410F-9EB2-9769035C36C1}" type="slidenum">
              <a:rPr lang="en-US" altLang="en-US"/>
              <a:pPr>
                <a:spcBef>
                  <a:spcPct val="0"/>
                </a:spcBef>
              </a:pPr>
              <a:t>32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>
            <a:extLst>
              <a:ext uri="{FF2B5EF4-FFF2-40B4-BE49-F238E27FC236}">
                <a16:creationId xmlns:a16="http://schemas.microsoft.com/office/drawing/2014/main" id="{2F7B97D0-1F20-C2CF-733A-7753D7E5E51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Notes Placeholder 2">
            <a:extLst>
              <a:ext uri="{FF2B5EF4-FFF2-40B4-BE49-F238E27FC236}">
                <a16:creationId xmlns:a16="http://schemas.microsoft.com/office/drawing/2014/main" id="{A769072E-0134-8DCA-B0BB-A2DBA36415D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en-US"/>
          </a:p>
        </p:txBody>
      </p:sp>
      <p:sp>
        <p:nvSpPr>
          <p:cNvPr id="69636" name="Slide Number Placeholder 3">
            <a:extLst>
              <a:ext uri="{FF2B5EF4-FFF2-40B4-BE49-F238E27FC236}">
                <a16:creationId xmlns:a16="http://schemas.microsoft.com/office/drawing/2014/main" id="{FA4FB50F-9B8D-D094-EF8E-5A5AA92988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EC2E26B-F586-4284-923E-227969763951}" type="slidenum">
              <a:rPr lang="en-US" altLang="en-US"/>
              <a:pPr>
                <a:spcBef>
                  <a:spcPct val="0"/>
                </a:spcBef>
              </a:pPr>
              <a:t>33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>
            <a:extLst>
              <a:ext uri="{FF2B5EF4-FFF2-40B4-BE49-F238E27FC236}">
                <a16:creationId xmlns:a16="http://schemas.microsoft.com/office/drawing/2014/main" id="{F2188F39-7AF7-3B6A-F900-04DE1196C2A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>
            <a:extLst>
              <a:ext uri="{FF2B5EF4-FFF2-40B4-BE49-F238E27FC236}">
                <a16:creationId xmlns:a16="http://schemas.microsoft.com/office/drawing/2014/main" id="{F1F81F06-76CF-3445-5530-085A657645C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en-US"/>
          </a:p>
        </p:txBody>
      </p:sp>
      <p:sp>
        <p:nvSpPr>
          <p:cNvPr id="71684" name="Slide Number Placeholder 3">
            <a:extLst>
              <a:ext uri="{FF2B5EF4-FFF2-40B4-BE49-F238E27FC236}">
                <a16:creationId xmlns:a16="http://schemas.microsoft.com/office/drawing/2014/main" id="{F21965FC-9DB3-6169-3A8C-D734313A45F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B603DF4-64A9-4F81-BBB9-85B624E4D0BB}" type="slidenum">
              <a:rPr lang="en-US" altLang="en-US"/>
              <a:pPr>
                <a:spcBef>
                  <a:spcPct val="0"/>
                </a:spcBef>
              </a:pPr>
              <a:t>34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>
            <a:extLst>
              <a:ext uri="{FF2B5EF4-FFF2-40B4-BE49-F238E27FC236}">
                <a16:creationId xmlns:a16="http://schemas.microsoft.com/office/drawing/2014/main" id="{626D1D57-058E-4EB9-07A4-719317900A7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Notes Placeholder 2">
            <a:extLst>
              <a:ext uri="{FF2B5EF4-FFF2-40B4-BE49-F238E27FC236}">
                <a16:creationId xmlns:a16="http://schemas.microsoft.com/office/drawing/2014/main" id="{061DCCE9-83D4-158D-2AA8-B83A88E5C87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en-US"/>
          </a:p>
        </p:txBody>
      </p:sp>
      <p:sp>
        <p:nvSpPr>
          <p:cNvPr id="73732" name="Slide Number Placeholder 3">
            <a:extLst>
              <a:ext uri="{FF2B5EF4-FFF2-40B4-BE49-F238E27FC236}">
                <a16:creationId xmlns:a16="http://schemas.microsoft.com/office/drawing/2014/main" id="{8B550CFC-E0F2-4710-30C0-FB5A423793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A84E812-7A60-4834-80E1-26D1708DD93F}" type="slidenum">
              <a:rPr lang="en-US" altLang="en-US"/>
              <a:pPr>
                <a:spcBef>
                  <a:spcPct val="0"/>
                </a:spcBef>
              </a:pPr>
              <a:t>35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>
            <a:extLst>
              <a:ext uri="{FF2B5EF4-FFF2-40B4-BE49-F238E27FC236}">
                <a16:creationId xmlns:a16="http://schemas.microsoft.com/office/drawing/2014/main" id="{83EADC17-C50C-ABBA-DE55-D1879C0E2ED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>
            <a:extLst>
              <a:ext uri="{FF2B5EF4-FFF2-40B4-BE49-F238E27FC236}">
                <a16:creationId xmlns:a16="http://schemas.microsoft.com/office/drawing/2014/main" id="{45D74DE8-0D78-D1DE-B8D8-E329632A088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en-US"/>
          </a:p>
        </p:txBody>
      </p:sp>
      <p:sp>
        <p:nvSpPr>
          <p:cNvPr id="75780" name="Slide Number Placeholder 3">
            <a:extLst>
              <a:ext uri="{FF2B5EF4-FFF2-40B4-BE49-F238E27FC236}">
                <a16:creationId xmlns:a16="http://schemas.microsoft.com/office/drawing/2014/main" id="{3F3FA85D-46A6-5183-30F0-0BE960F46A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E8BEEF9-914D-4512-80D9-4DFE4532A634}" type="slidenum">
              <a:rPr lang="en-US" altLang="en-US"/>
              <a:pPr>
                <a:spcBef>
                  <a:spcPct val="0"/>
                </a:spcBef>
              </a:pPr>
              <a:t>36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>
            <a:extLst>
              <a:ext uri="{FF2B5EF4-FFF2-40B4-BE49-F238E27FC236}">
                <a16:creationId xmlns:a16="http://schemas.microsoft.com/office/drawing/2014/main" id="{B76F6897-D256-E54B-8D2C-17FA7621C2F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Notes Placeholder 2">
            <a:extLst>
              <a:ext uri="{FF2B5EF4-FFF2-40B4-BE49-F238E27FC236}">
                <a16:creationId xmlns:a16="http://schemas.microsoft.com/office/drawing/2014/main" id="{AF5AD76F-9CCC-BE19-35FC-956EF2EE741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en-US"/>
          </a:p>
        </p:txBody>
      </p:sp>
      <p:sp>
        <p:nvSpPr>
          <p:cNvPr id="79876" name="Slide Number Placeholder 3">
            <a:extLst>
              <a:ext uri="{FF2B5EF4-FFF2-40B4-BE49-F238E27FC236}">
                <a16:creationId xmlns:a16="http://schemas.microsoft.com/office/drawing/2014/main" id="{0F039CD0-5E57-58D1-86F3-10FAA73C41F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993616A-3F9B-4A18-8220-D382F7C3AC52}" type="slidenum">
              <a:rPr lang="en-GB" altLang="en-US"/>
              <a:pPr>
                <a:spcBef>
                  <a:spcPct val="0"/>
                </a:spcBef>
              </a:pPr>
              <a:t>39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>
            <a:extLst>
              <a:ext uri="{FF2B5EF4-FFF2-40B4-BE49-F238E27FC236}">
                <a16:creationId xmlns:a16="http://schemas.microsoft.com/office/drawing/2014/main" id="{64989105-5056-303B-0A6A-4AA246DA94E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Notes Placeholder 2">
            <a:extLst>
              <a:ext uri="{FF2B5EF4-FFF2-40B4-BE49-F238E27FC236}">
                <a16:creationId xmlns:a16="http://schemas.microsoft.com/office/drawing/2014/main" id="{1DE69800-200F-D3EA-D7EF-E73593F242E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en-US"/>
          </a:p>
        </p:txBody>
      </p:sp>
      <p:sp>
        <p:nvSpPr>
          <p:cNvPr id="81924" name="Slide Number Placeholder 3">
            <a:extLst>
              <a:ext uri="{FF2B5EF4-FFF2-40B4-BE49-F238E27FC236}">
                <a16:creationId xmlns:a16="http://schemas.microsoft.com/office/drawing/2014/main" id="{7EEE3F60-B9A3-26E7-AD09-D7BD9DBD80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73815BF-BF10-4D59-B4C2-6D3EA72D85C6}" type="slidenum">
              <a:rPr lang="en-GB" altLang="en-US"/>
              <a:pPr>
                <a:spcBef>
                  <a:spcPct val="0"/>
                </a:spcBef>
              </a:pPr>
              <a:t>40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>
            <a:extLst>
              <a:ext uri="{FF2B5EF4-FFF2-40B4-BE49-F238E27FC236}">
                <a16:creationId xmlns:a16="http://schemas.microsoft.com/office/drawing/2014/main" id="{28B89D4B-14A9-0C64-F979-AECF6349F40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>
            <a:extLst>
              <a:ext uri="{FF2B5EF4-FFF2-40B4-BE49-F238E27FC236}">
                <a16:creationId xmlns:a16="http://schemas.microsoft.com/office/drawing/2014/main" id="{F0DFBE16-7B31-ED56-D4AA-E7C057476CB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en-US"/>
          </a:p>
        </p:txBody>
      </p:sp>
      <p:sp>
        <p:nvSpPr>
          <p:cNvPr id="83972" name="Slide Number Placeholder 3">
            <a:extLst>
              <a:ext uri="{FF2B5EF4-FFF2-40B4-BE49-F238E27FC236}">
                <a16:creationId xmlns:a16="http://schemas.microsoft.com/office/drawing/2014/main" id="{0699F98D-58EF-3F9E-2CD3-BDB61AEFCA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A44C8D1-4284-4151-863E-0987FEFE86F7}" type="slidenum">
              <a:rPr lang="en-US" altLang="en-US"/>
              <a:pPr>
                <a:spcBef>
                  <a:spcPct val="0"/>
                </a:spcBef>
              </a:pPr>
              <a:t>41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DEC71937-2DE0-0E58-92AF-AC0A21D219D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6CD9FCA7-2A20-FC12-8A4A-24FDF4ED299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7B24D71D-5D44-1576-80B8-2064A036AE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15EDBE0-D020-44F7-8067-6F54E0F22E4B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>
            <a:extLst>
              <a:ext uri="{FF2B5EF4-FFF2-40B4-BE49-F238E27FC236}">
                <a16:creationId xmlns:a16="http://schemas.microsoft.com/office/drawing/2014/main" id="{8DF7CCEB-062C-D1B4-30FB-8F39689BDB8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Notes Placeholder 2">
            <a:extLst>
              <a:ext uri="{FF2B5EF4-FFF2-40B4-BE49-F238E27FC236}">
                <a16:creationId xmlns:a16="http://schemas.microsoft.com/office/drawing/2014/main" id="{DBEA862F-5588-2E9C-EE49-B11418DB0D4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en-US"/>
          </a:p>
        </p:txBody>
      </p:sp>
      <p:sp>
        <p:nvSpPr>
          <p:cNvPr id="86020" name="Slide Number Placeholder 3">
            <a:extLst>
              <a:ext uri="{FF2B5EF4-FFF2-40B4-BE49-F238E27FC236}">
                <a16:creationId xmlns:a16="http://schemas.microsoft.com/office/drawing/2014/main" id="{30BF4088-651C-A282-C0CF-57F71F6645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F54B1F8-B136-484B-9A67-49703FED21A3}" type="slidenum">
              <a:rPr lang="en-US" altLang="en-US"/>
              <a:pPr>
                <a:spcBef>
                  <a:spcPct val="0"/>
                </a:spcBef>
              </a:pPr>
              <a:t>42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>
            <a:extLst>
              <a:ext uri="{FF2B5EF4-FFF2-40B4-BE49-F238E27FC236}">
                <a16:creationId xmlns:a16="http://schemas.microsoft.com/office/drawing/2014/main" id="{3DB74D82-8EE8-CF57-7701-8D8851CF66A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Notes Placeholder 2">
            <a:extLst>
              <a:ext uri="{FF2B5EF4-FFF2-40B4-BE49-F238E27FC236}">
                <a16:creationId xmlns:a16="http://schemas.microsoft.com/office/drawing/2014/main" id="{A7BB9E00-6466-91EB-1CBF-25FF48E7996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en-US"/>
          </a:p>
        </p:txBody>
      </p:sp>
      <p:sp>
        <p:nvSpPr>
          <p:cNvPr id="88068" name="Slide Number Placeholder 3">
            <a:extLst>
              <a:ext uri="{FF2B5EF4-FFF2-40B4-BE49-F238E27FC236}">
                <a16:creationId xmlns:a16="http://schemas.microsoft.com/office/drawing/2014/main" id="{86216F4D-953C-BD53-F285-B8ECC71C50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9A2F38C-0BC5-43F5-A808-948237F437EF}" type="slidenum">
              <a:rPr lang="en-US" altLang="en-US"/>
              <a:pPr>
                <a:spcBef>
                  <a:spcPct val="0"/>
                </a:spcBef>
              </a:pPr>
              <a:t>43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>
            <a:extLst>
              <a:ext uri="{FF2B5EF4-FFF2-40B4-BE49-F238E27FC236}">
                <a16:creationId xmlns:a16="http://schemas.microsoft.com/office/drawing/2014/main" id="{C00FBD95-1CF6-D861-EE57-AF9EB51E071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5" name="Notes Placeholder 2">
            <a:extLst>
              <a:ext uri="{FF2B5EF4-FFF2-40B4-BE49-F238E27FC236}">
                <a16:creationId xmlns:a16="http://schemas.microsoft.com/office/drawing/2014/main" id="{DE54245D-1904-48DC-7583-0E92F81C80E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en-US"/>
          </a:p>
        </p:txBody>
      </p:sp>
      <p:sp>
        <p:nvSpPr>
          <p:cNvPr id="90116" name="Slide Number Placeholder 3">
            <a:extLst>
              <a:ext uri="{FF2B5EF4-FFF2-40B4-BE49-F238E27FC236}">
                <a16:creationId xmlns:a16="http://schemas.microsoft.com/office/drawing/2014/main" id="{830B2070-8ED8-6F81-AC3C-B633C97AF8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53876FB-649D-44A7-8848-BDACBCD80712}" type="slidenum">
              <a:rPr lang="en-US" altLang="en-US"/>
              <a:pPr>
                <a:spcBef>
                  <a:spcPct val="0"/>
                </a:spcBef>
              </a:pPr>
              <a:t>44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>
            <a:extLst>
              <a:ext uri="{FF2B5EF4-FFF2-40B4-BE49-F238E27FC236}">
                <a16:creationId xmlns:a16="http://schemas.microsoft.com/office/drawing/2014/main" id="{6D934FB6-3F55-E83D-47F4-A7D7808A326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Notes Placeholder 2">
            <a:extLst>
              <a:ext uri="{FF2B5EF4-FFF2-40B4-BE49-F238E27FC236}">
                <a16:creationId xmlns:a16="http://schemas.microsoft.com/office/drawing/2014/main" id="{43990E64-D5A0-D3A3-F9BA-2124D4F1E38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en-US"/>
          </a:p>
        </p:txBody>
      </p:sp>
      <p:sp>
        <p:nvSpPr>
          <p:cNvPr id="92164" name="Slide Number Placeholder 3">
            <a:extLst>
              <a:ext uri="{FF2B5EF4-FFF2-40B4-BE49-F238E27FC236}">
                <a16:creationId xmlns:a16="http://schemas.microsoft.com/office/drawing/2014/main" id="{D29BFBE8-5ACD-4E8A-884C-B5B4C35F2B2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DBF8849-C5B8-4E6A-AB67-5F32519CCE63}" type="slidenum">
              <a:rPr lang="en-US" altLang="en-US"/>
              <a:pPr>
                <a:spcBef>
                  <a:spcPct val="0"/>
                </a:spcBef>
              </a:pPr>
              <a:t>45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AFAC7E30-17DD-AD6A-DC82-64A498F9881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2EBA22E2-90D8-8BF9-B43D-B4160BD3127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99C7B00F-1FD2-F7D9-FE4F-51E70FD5C47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D46FD4E-33B5-4FD3-80E0-161DBB96C642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30CF4024-029B-7BCD-43BB-3976ABF429C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0764B911-4F42-3F63-0031-799AC710DBF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BBB9EF3E-A326-ACD0-4235-E02BA2B541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B247619-2B3E-4FF2-B545-AB6537389B8D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6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22204D7C-9EA1-A7BD-F4AE-3E64673E56A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E86A97CE-B312-EA2D-BCD0-BD394DF0E6F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71478003-82A2-7D50-C523-DDFAE13EEB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4F901CF-8C8D-4488-A8D1-30B2E7CD1A1F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7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9B720A07-9D53-AB8F-76D8-0D54B65607A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1F0D48EE-DF55-048B-4CF4-457FE2D5539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7FE93464-8C1B-E1F7-83EC-63288DF379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49E236E-F790-4CB3-8960-6D9363072A6B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8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7108F267-EF88-9061-6F57-B7742FC21C1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3A3EB3D8-00B0-FEF8-2DD6-BAB060A4029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C58EFB79-FA01-3764-B9D3-DA0D7B24865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77A954D-56D4-422A-9800-C73AE9C9DAC2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9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FD4A39-54C7-1608-808A-3A202677F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2B65A7-B674-4A33-A884-A557A294F4CD}" type="datetimeFigureOut">
              <a:rPr lang="en-US"/>
              <a:pPr>
                <a:defRPr/>
              </a:pPr>
              <a:t>5/23/2022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FB8473-9167-A553-2C6E-7EE53130B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DD701-F369-65FD-9245-93538AD38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FE429C-85AE-4286-B18F-1CAB045DD1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5341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B8FE3F-610B-D41B-196B-CBF0B9B48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8033F4-7046-452C-A191-A3F843436F68}" type="datetimeFigureOut">
              <a:rPr lang="en-US"/>
              <a:pPr>
                <a:defRPr/>
              </a:pPr>
              <a:t>5/23/2022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ADC637-4967-0829-7112-0D2D55D23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88B7CE-057D-78F1-180A-278109ADB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FED649-2791-45B7-A3CB-5435894855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2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E912ED-D867-B1DF-5249-3096DB433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8160BE-00DA-4E6F-94CA-EC7C36AC92C7}" type="datetimeFigureOut">
              <a:rPr lang="en-US"/>
              <a:pPr>
                <a:defRPr/>
              </a:pPr>
              <a:t>5/23/2022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92D1CB-8936-3450-23A1-75CDB6090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B86C09-48C7-AEF2-A8D5-86460FFD5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C61AF5-97F0-426F-979D-5547563BD9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5742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D588C8-7E3C-C683-3EFA-506B63DD1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4A0B3F-DB11-4B96-96BD-67A2A3062109}" type="datetimeFigureOut">
              <a:rPr lang="en-US"/>
              <a:pPr>
                <a:defRPr/>
              </a:pPr>
              <a:t>5/23/2022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9273C8-5D00-8FE6-8D75-199D24492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8854A2-BD4F-EFD8-4703-E1E9FA8FB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0E1D8B-EF82-431E-88B3-11EC826747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3805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45B768-1D9F-8A78-992A-31846C763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10F809-915A-4F90-BA54-FC583974628F}" type="datetimeFigureOut">
              <a:rPr lang="en-US"/>
              <a:pPr>
                <a:defRPr/>
              </a:pPr>
              <a:t>5/23/2022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377015-4B81-6813-CE96-24DCD35DE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B1F344-E873-5848-CFBE-3651743CB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D05411-72C1-4FE6-8588-93B3A8E24B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2209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667E9B0-9018-8C46-09B0-92E7420B5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C9A574-D371-4D15-A435-3DD0DD09E035}" type="datetimeFigureOut">
              <a:rPr lang="en-US"/>
              <a:pPr>
                <a:defRPr/>
              </a:pPr>
              <a:t>5/23/2022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D31360C-8CA7-3438-C6E3-B99FAB8B5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4C0932E-2CE3-2D6B-02FC-13BD8C610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744665-BE16-440C-8C32-BDC170AA2E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271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2E1734B-A4B2-84FC-F07D-491354517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83CE13-7384-423F-BF9B-D3E819FC4F51}" type="datetimeFigureOut">
              <a:rPr lang="en-US"/>
              <a:pPr>
                <a:defRPr/>
              </a:pPr>
              <a:t>5/23/2022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B39E76F-0A8A-A4B8-4338-C47371696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93AEE4C-7F64-3C88-C803-B17F35D84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536111-B834-45F3-88DF-381F833C5F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423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BF6E764F-29C3-87F7-EFFB-AA04B3A89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1DBBB4-3FE1-4E7D-AE1E-2798AC56A71B}" type="datetimeFigureOut">
              <a:rPr lang="en-US"/>
              <a:pPr>
                <a:defRPr/>
              </a:pPr>
              <a:t>5/23/2022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8BC6FF1-7921-9735-6402-2894A6404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B409404-912E-F59A-C2E6-A4525E346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D826C1-F92F-4C67-BF16-BB02CB7570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5484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16780EE-0428-B2EF-3165-752D6A04B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1395F5-28AA-45E7-BDE5-69CA56161E9D}" type="datetimeFigureOut">
              <a:rPr lang="en-US"/>
              <a:pPr>
                <a:defRPr/>
              </a:pPr>
              <a:t>5/23/2022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C424612C-0A75-F223-532B-3CA4BF708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667B4FA-DF17-F3B7-D552-706F477EC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F2BDA3-8775-48CD-BD0A-BF90A2B880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7610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223A9F5-C065-9C93-16CB-AC8ED9FDDF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873961-9D78-47AA-8D2E-9E82F7A3A933}" type="datetimeFigureOut">
              <a:rPr lang="en-US"/>
              <a:pPr>
                <a:defRPr/>
              </a:pPr>
              <a:t>5/23/2022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821282C-55C1-9A45-F9DC-13C08BB2F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D17ACE7-54A6-7036-4894-10AB5E98D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97BE3A-564B-45A5-A286-05DF057640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0113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24AA887-9DB8-CB43-DC14-B58CB6BCC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CA39B-651A-4644-B123-583F928C0D61}" type="datetimeFigureOut">
              <a:rPr lang="en-US"/>
              <a:pPr>
                <a:defRPr/>
              </a:pPr>
              <a:t>5/23/2022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AD7974F-2D1A-37F5-5DA3-9BC4707A4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40914A5-C34A-AD45-476E-C16C56B26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8CBD64-4156-476B-9271-084CFEF24F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4864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1DBF572C-405A-2C41-1761-C350310EB50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8B1EA03C-E7F7-3F44-5848-9CFCB2DDC15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1FFB14-E147-9323-4878-F875B39592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ECC192C-26F9-4ACD-AD80-BCDD0E5DAE36}" type="datetimeFigureOut">
              <a:rPr lang="en-US"/>
              <a:pPr>
                <a:defRPr/>
              </a:pPr>
              <a:t>5/23/2022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BB1F4B-9CA3-35B8-613D-E6C5FD1554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1234FF-6852-6363-2B68-100B563825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3F97FFCF-FC6C-4808-A277-6A22024961D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2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notesSlide" Target="../notesSlides/notesSlide14.xml" /><Relationship Id="rId1" Type="http://schemas.openxmlformats.org/officeDocument/2006/relationships/slideLayout" Target="../slideLayouts/slideLayout6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2" Type="http://schemas.openxmlformats.org/officeDocument/2006/relationships/notesSlide" Target="../notesSlides/notesSlide15.xml" /><Relationship Id="rId1" Type="http://schemas.openxmlformats.org/officeDocument/2006/relationships/slideLayout" Target="../slideLayouts/slideLayout6.xml" /><Relationship Id="rId6" Type="http://schemas.openxmlformats.org/officeDocument/2006/relationships/image" Target="../media/image8.jpeg" /><Relationship Id="rId5" Type="http://schemas.openxmlformats.org/officeDocument/2006/relationships/image" Target="../media/image7.jpeg" /><Relationship Id="rId4" Type="http://schemas.openxmlformats.org/officeDocument/2006/relationships/image" Target="../media/image6.jpeg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 /><Relationship Id="rId2" Type="http://schemas.openxmlformats.org/officeDocument/2006/relationships/notesSlide" Target="../notesSlides/notesSlide16.xml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 /><Relationship Id="rId2" Type="http://schemas.openxmlformats.org/officeDocument/2006/relationships/notesSlide" Target="../notesSlides/notesSlide19.xml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 /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 /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 /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 /><Relationship Id="rId1" Type="http://schemas.openxmlformats.org/officeDocument/2006/relationships/slideLayout" Target="../slideLayouts/slideLayout2.xml" 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 /><Relationship Id="rId1" Type="http://schemas.openxmlformats.org/officeDocument/2006/relationships/slideLayout" Target="../slideLayouts/slideLayout2.xml" 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 /><Relationship Id="rId1" Type="http://schemas.openxmlformats.org/officeDocument/2006/relationships/slideLayout" Target="../slideLayouts/slideLayout2.xml" 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 /><Relationship Id="rId1" Type="http://schemas.openxmlformats.org/officeDocument/2006/relationships/slideLayout" Target="../slideLayouts/slideLayout2.xml" 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 /><Relationship Id="rId2" Type="http://schemas.openxmlformats.org/officeDocument/2006/relationships/notesSlide" Target="../notesSlides/notesSlide27.xml" /><Relationship Id="rId1" Type="http://schemas.openxmlformats.org/officeDocument/2006/relationships/slideLayout" Target="../slideLayouts/slideLayout2.xml" 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 /><Relationship Id="rId1" Type="http://schemas.openxmlformats.org/officeDocument/2006/relationships/slideLayout" Target="../slideLayouts/slideLayout2.xml" 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ar.wikipedia.org/w/index.php?title=%D9%85%D9%84%D9%81:Papilloma_Virus_(HPV)_EM.jpg&amp;filetimestamp=20060611220544" TargetMode="External" /><Relationship Id="rId2" Type="http://schemas.openxmlformats.org/officeDocument/2006/relationships/notesSlide" Target="../notesSlides/notesSlide29.xml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13.jpeg" /><Relationship Id="rId4" Type="http://schemas.openxmlformats.org/officeDocument/2006/relationships/image" Target="../media/image12.jpeg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2.xml" 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 /><Relationship Id="rId2" Type="http://schemas.openxmlformats.org/officeDocument/2006/relationships/notesSlide" Target="../notesSlides/notesSlide30.xml" /><Relationship Id="rId1" Type="http://schemas.openxmlformats.org/officeDocument/2006/relationships/slideLayout" Target="../slideLayouts/slideLayout2.xml" /><Relationship Id="rId4" Type="http://schemas.openxmlformats.org/officeDocument/2006/relationships/image" Target="http://www-micro.msb.le.ac.uk/3035/3035pics/papova5.jpg" TargetMode="External" 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 /><Relationship Id="rId2" Type="http://schemas.openxmlformats.org/officeDocument/2006/relationships/notesSlide" Target="../notesSlides/notesSlide31.xml" /><Relationship Id="rId1" Type="http://schemas.openxmlformats.org/officeDocument/2006/relationships/slideLayout" Target="../slideLayouts/slideLayout2.xml" 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 /><Relationship Id="rId1" Type="http://schemas.openxmlformats.org/officeDocument/2006/relationships/slideLayout" Target="../slideLayouts/slideLayout2.xml" 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 /><Relationship Id="rId1" Type="http://schemas.openxmlformats.org/officeDocument/2006/relationships/slideLayout" Target="../slideLayouts/slideLayout2.xml" 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 /><Relationship Id="rId2" Type="http://schemas.openxmlformats.org/officeDocument/2006/relationships/notesSlide" Target="../notesSlides/notesSlide34.xml" /><Relationship Id="rId1" Type="http://schemas.openxmlformats.org/officeDocument/2006/relationships/slideLayout" Target="../slideLayouts/slideLayout2.xml" 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 /><Relationship Id="rId2" Type="http://schemas.openxmlformats.org/officeDocument/2006/relationships/notesSlide" Target="../notesSlides/notesSlide35.xml" /><Relationship Id="rId1" Type="http://schemas.openxmlformats.org/officeDocument/2006/relationships/slideLayout" Target="../slideLayouts/slideLayout2.xml" 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 /><Relationship Id="rId1" Type="http://schemas.openxmlformats.org/officeDocument/2006/relationships/slideLayout" Target="../slideLayouts/slideLayout2.xml" 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 /><Relationship Id="rId1" Type="http://schemas.openxmlformats.org/officeDocument/2006/relationships/slideLayout" Target="../slideLayouts/slideLayout2.xml" 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 /><Relationship Id="rId2" Type="http://schemas.openxmlformats.org/officeDocument/2006/relationships/notesSlide" Target="../notesSlides/notesSlide37.xml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2.xml" 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 /><Relationship Id="rId2" Type="http://schemas.openxmlformats.org/officeDocument/2006/relationships/notesSlide" Target="../notesSlides/notesSlide38.xml" /><Relationship Id="rId1" Type="http://schemas.openxmlformats.org/officeDocument/2006/relationships/slideLayout" Target="../slideLayouts/slideLayout2.xml" /><Relationship Id="rId6" Type="http://schemas.openxmlformats.org/officeDocument/2006/relationships/image" Target="http://www-medlib.med.utah.edu/WebPath/jpeg4/FEM012.jpg" TargetMode="External" /><Relationship Id="rId5" Type="http://schemas.openxmlformats.org/officeDocument/2006/relationships/image" Target="../media/image21.jpeg" /><Relationship Id="rId4" Type="http://schemas.openxmlformats.org/officeDocument/2006/relationships/image" Target="http://www-medlib.med.utah.edu/WebPath/jpeg4/FEM002.jpg" TargetMode="External" 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 /><Relationship Id="rId1" Type="http://schemas.openxmlformats.org/officeDocument/2006/relationships/slideLayout" Target="../slideLayouts/slideLayout2.xml" 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 /><Relationship Id="rId1" Type="http://schemas.openxmlformats.org/officeDocument/2006/relationships/slideLayout" Target="../slideLayouts/slideLayout2.xml" 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 /><Relationship Id="rId1" Type="http://schemas.openxmlformats.org/officeDocument/2006/relationships/slideLayout" Target="../slideLayouts/slideLayout2.xml" 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 /><Relationship Id="rId1" Type="http://schemas.openxmlformats.org/officeDocument/2006/relationships/slideLayout" Target="../slideLayouts/slideLayout2.xml" 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>
            <a:extLst>
              <a:ext uri="{FF2B5EF4-FFF2-40B4-BE49-F238E27FC236}">
                <a16:creationId xmlns:a16="http://schemas.microsoft.com/office/drawing/2014/main" id="{D2CAA4DE-EC7B-1D31-D6A8-6CD40140F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908050"/>
            <a:ext cx="8229600" cy="9398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GB" sz="3600" b="1" dirty="0"/>
              <a:t>Urogenital Tract / 3</a:t>
            </a:r>
            <a:r>
              <a:rPr lang="en-GB" sz="3600" b="1" baseline="30000" dirty="0"/>
              <a:t>rd</a:t>
            </a:r>
            <a:r>
              <a:rPr lang="en-GB" sz="3600" b="1" dirty="0"/>
              <a:t> year</a:t>
            </a:r>
            <a:br>
              <a:rPr lang="en-GB" sz="3600" b="1" dirty="0"/>
            </a:br>
            <a:r>
              <a:rPr lang="en-GB" sz="3600" b="1" dirty="0"/>
              <a:t>HIV , HPV</a:t>
            </a:r>
          </a:p>
        </p:txBody>
      </p:sp>
      <p:sp>
        <p:nvSpPr>
          <p:cNvPr id="3075" name="Content Placeholder 2">
            <a:extLst>
              <a:ext uri="{FF2B5EF4-FFF2-40B4-BE49-F238E27FC236}">
                <a16:creationId xmlns:a16="http://schemas.microsoft.com/office/drawing/2014/main" id="{7623E7D3-4F16-92FC-2271-F1B13A30F3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1989138"/>
            <a:ext cx="8334375" cy="4583112"/>
          </a:xfrm>
        </p:spPr>
        <p:txBody>
          <a:bodyPr/>
          <a:lstStyle/>
          <a:p>
            <a:pPr algn="ctr">
              <a:buFont typeface="Arial" panose="020B0604020202020204" pitchFamily="34" charset="0"/>
              <a:buNone/>
            </a:pPr>
            <a:endParaRPr lang="en-GB" altLang="en-US" b="1"/>
          </a:p>
          <a:p>
            <a:pPr algn="ctr">
              <a:buFont typeface="Arial" panose="020B0604020202020204" pitchFamily="34" charset="0"/>
              <a:buNone/>
            </a:pPr>
            <a:endParaRPr lang="en-GB" altLang="en-US" b="1"/>
          </a:p>
          <a:p>
            <a:pPr algn="ctr">
              <a:buFont typeface="Arial" panose="020B0604020202020204" pitchFamily="34" charset="0"/>
              <a:buNone/>
            </a:pPr>
            <a:endParaRPr lang="en-GB" altLang="en-US" b="1"/>
          </a:p>
          <a:p>
            <a:pPr algn="ctr">
              <a:buFont typeface="Arial" panose="020B0604020202020204" pitchFamily="34" charset="0"/>
              <a:buNone/>
            </a:pPr>
            <a:r>
              <a:rPr lang="en-GB" altLang="en-US" b="1"/>
              <a:t>Dr Hamed Al-Zoubi MD, PhD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GB" altLang="en-US" b="1"/>
              <a:t>Prof.  of Medical Microbiology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id="{5D637B64-8313-A30C-EC25-0DBD5F622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457200"/>
          </a:xfrm>
        </p:spPr>
        <p:txBody>
          <a:bodyPr/>
          <a:lstStyle/>
          <a:p>
            <a:endParaRPr lang="en-GB" altLang="en-US"/>
          </a:p>
        </p:txBody>
      </p:sp>
      <p:sp>
        <p:nvSpPr>
          <p:cNvPr id="21507" name="Content Placeholder 2">
            <a:extLst>
              <a:ext uri="{FF2B5EF4-FFF2-40B4-BE49-F238E27FC236}">
                <a16:creationId xmlns:a16="http://schemas.microsoft.com/office/drawing/2014/main" id="{DA489D05-1897-F839-C350-91725E2F0B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5638800"/>
          </a:xfrm>
        </p:spPr>
        <p:txBody>
          <a:bodyPr/>
          <a:lstStyle/>
          <a:p>
            <a:r>
              <a:rPr lang="en-GB" altLang="en-US" sz="2400">
                <a:solidFill>
                  <a:schemeClr val="tx2"/>
                </a:solidFill>
              </a:rPr>
              <a:t>Clinically:</a:t>
            </a:r>
          </a:p>
          <a:p>
            <a:endParaRPr lang="en-GB" altLang="en-US" sz="2400"/>
          </a:p>
          <a:p>
            <a:r>
              <a:rPr lang="en-GB" altLang="en-US" sz="2400">
                <a:solidFill>
                  <a:schemeClr val="tx2"/>
                </a:solidFill>
              </a:rPr>
              <a:t>Transmission:</a:t>
            </a:r>
          </a:p>
          <a:p>
            <a:r>
              <a:rPr lang="en-GB" altLang="en-US" sz="2400"/>
              <a:t>Sexually, via infected blood and perinatally </a:t>
            </a:r>
          </a:p>
          <a:p>
            <a:endParaRPr lang="en-GB" altLang="en-US" sz="2400"/>
          </a:p>
          <a:p>
            <a:endParaRPr lang="en-GB" altLang="en-US" sz="2400"/>
          </a:p>
          <a:p>
            <a:r>
              <a:rPr lang="en-GB" altLang="en-US" sz="2400"/>
              <a:t>Can be divided into 3 stages; acute, latent and immunodeficiency state:</a:t>
            </a:r>
          </a:p>
          <a:p>
            <a:endParaRPr lang="en-GB" altLang="en-US" sz="24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455D8DC1-6406-490E-A7C3-0506F69F1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457200"/>
          </a:xfrm>
        </p:spPr>
        <p:txBody>
          <a:bodyPr/>
          <a:lstStyle/>
          <a:p>
            <a:endParaRPr lang="en-GB" altLang="en-US"/>
          </a:p>
        </p:txBody>
      </p:sp>
      <p:sp>
        <p:nvSpPr>
          <p:cNvPr id="25603" name="Content Placeholder 2">
            <a:extLst>
              <a:ext uri="{FF2B5EF4-FFF2-40B4-BE49-F238E27FC236}">
                <a16:creationId xmlns:a16="http://schemas.microsoft.com/office/drawing/2014/main" id="{73AFCC18-AF02-E217-AD1A-744BDE9474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5638800"/>
          </a:xfrm>
        </p:spPr>
        <p:txBody>
          <a:bodyPr/>
          <a:lstStyle/>
          <a:p>
            <a:pPr>
              <a:defRPr/>
            </a:pPr>
            <a:r>
              <a:rPr lang="en-GB" altLang="en-US" sz="2800" dirty="0">
                <a:solidFill>
                  <a:schemeClr val="tx2"/>
                </a:solidFill>
              </a:rPr>
              <a:t>1- Acute:</a:t>
            </a:r>
          </a:p>
          <a:p>
            <a:pPr>
              <a:defRPr/>
            </a:pPr>
            <a:endParaRPr lang="en-GB" altLang="en-US" sz="2800" dirty="0">
              <a:solidFill>
                <a:schemeClr val="tx2"/>
              </a:solidFill>
            </a:endParaRPr>
          </a:p>
          <a:p>
            <a:pPr>
              <a:defRPr/>
            </a:pPr>
            <a:r>
              <a:rPr lang="en-GB" altLang="en-US" sz="2400" dirty="0"/>
              <a:t>2-4 weeks </a:t>
            </a:r>
            <a:r>
              <a:rPr lang="en-GB" altLang="en-US" sz="2400" dirty="0" err="1"/>
              <a:t>postinfection</a:t>
            </a:r>
            <a:endParaRPr lang="en-GB" altLang="en-US" sz="2400" dirty="0"/>
          </a:p>
          <a:p>
            <a:pPr>
              <a:defRPr/>
            </a:pPr>
            <a:r>
              <a:rPr lang="en-GB" altLang="en-US" sz="2400" dirty="0"/>
              <a:t>A mononucleosis like picture: fever, sore throat lethargy, generalised lymphadenopathy and maculopapular rashes.</a:t>
            </a:r>
          </a:p>
          <a:p>
            <a:pPr>
              <a:defRPr/>
            </a:pPr>
            <a:r>
              <a:rPr lang="en-GB" altLang="en-US" sz="2400" dirty="0"/>
              <a:t>Spontaneous recovery in 2 weeks</a:t>
            </a:r>
          </a:p>
          <a:p>
            <a:pPr>
              <a:defRPr/>
            </a:pPr>
            <a:endParaRPr lang="en-GB" altLang="en-US" sz="2400" dirty="0"/>
          </a:p>
          <a:p>
            <a:pPr>
              <a:defRPr/>
            </a:pPr>
            <a:r>
              <a:rPr lang="en-GB" altLang="en-US" sz="2400" dirty="0"/>
              <a:t>Antibodies appear 3-4 weeks </a:t>
            </a:r>
            <a:r>
              <a:rPr lang="en-GB" altLang="en-US" sz="2400" dirty="0" err="1"/>
              <a:t>postinfection</a:t>
            </a:r>
            <a:r>
              <a:rPr lang="en-GB" altLang="en-US" sz="2400" dirty="0"/>
              <a:t> (false negative results prior to that)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GB" altLang="en-US" sz="2400" dirty="0"/>
          </a:p>
          <a:p>
            <a:pPr>
              <a:defRPr/>
            </a:pPr>
            <a:endParaRPr lang="en-GB" altLang="en-US" sz="2400" dirty="0"/>
          </a:p>
          <a:p>
            <a:pPr>
              <a:buFontTx/>
              <a:buNone/>
              <a:defRPr/>
            </a:pPr>
            <a:r>
              <a:rPr lang="en-GB" altLang="en-US" sz="2400" dirty="0"/>
              <a:t> 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>
            <a:extLst>
              <a:ext uri="{FF2B5EF4-FFF2-40B4-BE49-F238E27FC236}">
                <a16:creationId xmlns:a16="http://schemas.microsoft.com/office/drawing/2014/main" id="{02788B3D-A097-CB5A-9BF9-AA139A239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457200"/>
          </a:xfrm>
        </p:spPr>
        <p:txBody>
          <a:bodyPr/>
          <a:lstStyle/>
          <a:p>
            <a:endParaRPr lang="en-GB" altLang="en-US"/>
          </a:p>
        </p:txBody>
      </p:sp>
      <p:sp>
        <p:nvSpPr>
          <p:cNvPr id="31747" name="Content Placeholder 2">
            <a:extLst>
              <a:ext uri="{FF2B5EF4-FFF2-40B4-BE49-F238E27FC236}">
                <a16:creationId xmlns:a16="http://schemas.microsoft.com/office/drawing/2014/main" id="{489CC0CA-840B-1860-6B2A-18D2A56638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563880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GB" altLang="en-US" sz="2800" dirty="0">
                <a:solidFill>
                  <a:schemeClr val="tx2"/>
                </a:solidFill>
              </a:rPr>
              <a:t>2- Latent stage:</a:t>
            </a:r>
          </a:p>
          <a:p>
            <a:pPr>
              <a:defRPr/>
            </a:pPr>
            <a:r>
              <a:rPr lang="en-GB" altLang="en-US" sz="2400" dirty="0"/>
              <a:t>Progression to AIDS (?)</a:t>
            </a:r>
          </a:p>
          <a:p>
            <a:pPr>
              <a:defRPr/>
            </a:pPr>
            <a:r>
              <a:rPr lang="en-GB" altLang="en-US" sz="2400" dirty="0"/>
              <a:t>Asymptomatic but sometimes AIDS related complex (weight loss, diarrhoea LNE)</a:t>
            </a:r>
          </a:p>
          <a:p>
            <a:pPr>
              <a:buFontTx/>
              <a:buNone/>
              <a:defRPr/>
            </a:pPr>
            <a:endParaRPr lang="en-GB" altLang="en-US" sz="2400" dirty="0"/>
          </a:p>
          <a:p>
            <a:pPr>
              <a:defRPr/>
            </a:pPr>
            <a:r>
              <a:rPr lang="en-GB" altLang="en-US" sz="2400" dirty="0"/>
              <a:t>Progression rates vary:</a:t>
            </a:r>
          </a:p>
          <a:p>
            <a:pPr>
              <a:buFontTx/>
              <a:buNone/>
              <a:defRPr/>
            </a:pPr>
            <a:endParaRPr lang="en-GB" altLang="en-US" sz="2400" dirty="0"/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GB" altLang="en-US" sz="2400" dirty="0"/>
              <a:t>Typical </a:t>
            </a:r>
            <a:r>
              <a:rPr lang="en-GB" altLang="en-US" sz="2400" dirty="0" err="1"/>
              <a:t>progressors</a:t>
            </a:r>
            <a:endParaRPr lang="en-GB" altLang="en-US" sz="2400" dirty="0"/>
          </a:p>
          <a:p>
            <a:pPr marL="457200" lvl="1" indent="0">
              <a:buFont typeface="Arial" panose="020B0604020202020204" pitchFamily="34" charset="0"/>
              <a:buNone/>
              <a:defRPr/>
            </a:pPr>
            <a:r>
              <a:rPr lang="en-GB" altLang="en-US" sz="2400" dirty="0"/>
              <a:t>Develop AIDS in 8- 10 years 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GB" altLang="en-US" sz="2400" dirty="0"/>
              <a:t>Rapid </a:t>
            </a:r>
            <a:r>
              <a:rPr lang="en-GB" altLang="en-US" sz="2400" dirty="0" err="1"/>
              <a:t>progressors</a:t>
            </a:r>
            <a:endParaRPr lang="en-GB" altLang="en-US" sz="2400" dirty="0"/>
          </a:p>
          <a:p>
            <a:pPr marL="457200" lvl="1" indent="0">
              <a:buFont typeface="Arial" panose="020B0604020202020204" pitchFamily="34" charset="0"/>
              <a:buNone/>
              <a:defRPr/>
            </a:pPr>
            <a:r>
              <a:rPr lang="en-GB" altLang="en-US" sz="2400" dirty="0"/>
              <a:t>Develop AIDS in 1-2 years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GB" altLang="en-US" sz="2400" dirty="0"/>
              <a:t>Long-term non-</a:t>
            </a:r>
            <a:r>
              <a:rPr lang="en-GB" altLang="en-US" sz="2400" dirty="0" err="1"/>
              <a:t>progressor</a:t>
            </a:r>
            <a:endParaRPr lang="en-GB" altLang="en-US" sz="2400" dirty="0"/>
          </a:p>
          <a:p>
            <a:pPr lvl="1">
              <a:defRPr/>
            </a:pPr>
            <a:r>
              <a:rPr lang="en-GB" altLang="en-US" sz="2400" dirty="0"/>
              <a:t>May survive for 20 years</a:t>
            </a:r>
            <a:endParaRPr lang="en-US" altLang="en-US" sz="2400" dirty="0"/>
          </a:p>
          <a:p>
            <a:pPr>
              <a:defRPr/>
            </a:pPr>
            <a:endParaRPr lang="en-US" alt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Content Placeholder 2">
            <a:extLst>
              <a:ext uri="{FF2B5EF4-FFF2-40B4-BE49-F238E27FC236}">
                <a16:creationId xmlns:a16="http://schemas.microsoft.com/office/drawing/2014/main" id="{0EE091F7-A956-C140-4068-078CB7D5A3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609600"/>
            <a:ext cx="8686800" cy="6019800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GB" altLang="en-US" sz="2400" dirty="0">
                <a:solidFill>
                  <a:schemeClr val="tx2"/>
                </a:solidFill>
              </a:rPr>
              <a:t>3- Immunodeficiency stage:</a:t>
            </a:r>
            <a:br>
              <a:rPr lang="en-GB" altLang="en-US" sz="2400" dirty="0"/>
            </a:br>
            <a:endParaRPr lang="en-GB" altLang="en-US" sz="2400" dirty="0"/>
          </a:p>
          <a:p>
            <a:pPr>
              <a:lnSpc>
                <a:spcPct val="90000"/>
              </a:lnSpc>
              <a:defRPr/>
            </a:pPr>
            <a:r>
              <a:rPr lang="en-GB" altLang="en-US" sz="2400" dirty="0"/>
              <a:t>AIDS case </a:t>
            </a:r>
            <a:r>
              <a:rPr lang="en-GB" altLang="en-US" sz="2400" dirty="0" err="1"/>
              <a:t>deinition</a:t>
            </a:r>
            <a:r>
              <a:rPr lang="en-GB" altLang="en-US" sz="2400" dirty="0"/>
              <a:t> was expanded in 1993(CDC) to include all HIV-infected persons with a CD4 count of less than 200 cells/</a:t>
            </a:r>
            <a:r>
              <a:rPr lang="en-GB" altLang="en-US" sz="2400" dirty="0" err="1"/>
              <a:t>uL</a:t>
            </a:r>
            <a:r>
              <a:rPr lang="en-GB" altLang="en-US" sz="2400" dirty="0"/>
              <a:t> or CD4 percentage of less than 14.</a:t>
            </a:r>
          </a:p>
          <a:p>
            <a:pPr>
              <a:lnSpc>
                <a:spcPct val="90000"/>
              </a:lnSpc>
              <a:defRPr/>
            </a:pPr>
            <a:endParaRPr lang="en-GB" altLang="en-US" sz="2400" dirty="0"/>
          </a:p>
          <a:p>
            <a:pPr>
              <a:lnSpc>
                <a:spcPct val="90000"/>
              </a:lnSpc>
              <a:defRPr/>
            </a:pPr>
            <a:r>
              <a:rPr lang="en-GB" altLang="en-US" sz="2400" dirty="0"/>
              <a:t>Also includes 23 clinical conditions, which in HIV-infected persons define AIDS, </a:t>
            </a:r>
            <a:r>
              <a:rPr lang="en-GB" altLang="en-US" sz="2400" dirty="0" err="1"/>
              <a:t>e.g</a:t>
            </a:r>
            <a:r>
              <a:rPr lang="en-GB" altLang="en-US" sz="2400" dirty="0"/>
              <a:t>: </a:t>
            </a:r>
          </a:p>
          <a:p>
            <a:pPr lvl="1">
              <a:lnSpc>
                <a:spcPct val="90000"/>
              </a:lnSpc>
              <a:defRPr/>
            </a:pPr>
            <a:r>
              <a:rPr lang="en-GB" altLang="en-US" sz="2400" dirty="0"/>
              <a:t>candida of the bronchi, trachea, lungs or oesophagus</a:t>
            </a:r>
          </a:p>
          <a:p>
            <a:pPr lvl="1">
              <a:lnSpc>
                <a:spcPct val="90000"/>
              </a:lnSpc>
              <a:defRPr/>
            </a:pPr>
            <a:r>
              <a:rPr lang="en-GB" altLang="en-US" sz="2400" dirty="0"/>
              <a:t>cervical cancer</a:t>
            </a:r>
          </a:p>
          <a:p>
            <a:pPr lvl="1">
              <a:lnSpc>
                <a:spcPct val="90000"/>
              </a:lnSpc>
              <a:defRPr/>
            </a:pPr>
            <a:r>
              <a:rPr lang="en-GB" altLang="en-US" sz="2400" dirty="0"/>
              <a:t>CMV disease</a:t>
            </a:r>
          </a:p>
          <a:p>
            <a:pPr lvl="1">
              <a:lnSpc>
                <a:spcPct val="90000"/>
              </a:lnSpc>
              <a:defRPr/>
            </a:pPr>
            <a:r>
              <a:rPr lang="en-GB" altLang="en-US" sz="2400" dirty="0"/>
              <a:t>Encephalopathy due to HIV</a:t>
            </a:r>
          </a:p>
          <a:p>
            <a:pPr lvl="1">
              <a:lnSpc>
                <a:spcPct val="90000"/>
              </a:lnSpc>
              <a:defRPr/>
            </a:pPr>
            <a:r>
              <a:rPr lang="en-GB" altLang="en-US" sz="2400" dirty="0"/>
              <a:t>HSV: chronic ulcers (more than 1 month’s duration)</a:t>
            </a:r>
          </a:p>
          <a:p>
            <a:pPr lvl="1">
              <a:lnSpc>
                <a:spcPct val="90000"/>
              </a:lnSpc>
              <a:defRPr/>
            </a:pPr>
            <a:r>
              <a:rPr lang="en-GB" altLang="en-US" sz="2400" dirty="0"/>
              <a:t>Histoplasmosis</a:t>
            </a:r>
          </a:p>
          <a:p>
            <a:pPr lvl="1">
              <a:lnSpc>
                <a:spcPct val="90000"/>
              </a:lnSpc>
              <a:defRPr/>
            </a:pPr>
            <a:r>
              <a:rPr lang="en-GB" altLang="en-US" dirty="0"/>
              <a:t>Etc.</a:t>
            </a:r>
            <a:endParaRPr lang="en-US" altLang="en-US" dirty="0"/>
          </a:p>
          <a:p>
            <a:pPr>
              <a:defRPr/>
            </a:pPr>
            <a:r>
              <a:rPr lang="en-GB" altLang="en-US" sz="2400" dirty="0"/>
              <a:t> </a:t>
            </a:r>
          </a:p>
          <a:p>
            <a:pPr>
              <a:defRPr/>
            </a:pPr>
            <a:endParaRPr lang="en-GB" altLang="en-US" sz="2400" dirty="0"/>
          </a:p>
          <a:p>
            <a:pPr>
              <a:defRPr/>
            </a:pPr>
            <a:endParaRPr lang="en-GB" altLang="en-US" sz="2400" dirty="0"/>
          </a:p>
          <a:p>
            <a:pPr>
              <a:defRPr/>
            </a:pPr>
            <a:endParaRPr lang="en-GB" alt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15BC5387-441C-5637-966D-F48C5DA525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98500" y="385763"/>
            <a:ext cx="7762875" cy="666750"/>
          </a:xfrm>
        </p:spPr>
        <p:txBody>
          <a:bodyPr/>
          <a:lstStyle/>
          <a:p>
            <a:r>
              <a:rPr lang="en-GB" altLang="en-US">
                <a:solidFill>
                  <a:srgbClr val="FFFF00"/>
                </a:solidFill>
              </a:rPr>
              <a:t>Oral candidiasis</a:t>
            </a:r>
          </a:p>
        </p:txBody>
      </p:sp>
      <p:pic>
        <p:nvPicPr>
          <p:cNvPr id="29699" name="Picture 3" descr="oralthrush">
            <a:extLst>
              <a:ext uri="{FF2B5EF4-FFF2-40B4-BE49-F238E27FC236}">
                <a16:creationId xmlns:a16="http://schemas.microsoft.com/office/drawing/2014/main" id="{A7524971-1BFB-9DA4-BD62-4CD2AAC55D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143000"/>
            <a:ext cx="71628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>
            <a:extLst>
              <a:ext uri="{FF2B5EF4-FFF2-40B4-BE49-F238E27FC236}">
                <a16:creationId xmlns:a16="http://schemas.microsoft.com/office/drawing/2014/main" id="{6753B376-44D2-3724-0E1E-BFB4EA1C27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060575"/>
            <a:ext cx="1371600" cy="123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3" descr="zoster">
            <a:extLst>
              <a:ext uri="{FF2B5EF4-FFF2-40B4-BE49-F238E27FC236}">
                <a16:creationId xmlns:a16="http://schemas.microsoft.com/office/drawing/2014/main" id="{F429AB9B-AAA5-6CA4-0B46-8BB5750C12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484313"/>
            <a:ext cx="3810000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4" descr="herpes zoster ophthalmicus">
            <a:extLst>
              <a:ext uri="{FF2B5EF4-FFF2-40B4-BE49-F238E27FC236}">
                <a16:creationId xmlns:a16="http://schemas.microsoft.com/office/drawing/2014/main" id="{8E2395F2-73B3-4DD1-D67E-DE725B3670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1484313"/>
            <a:ext cx="2430462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Text Box 5">
            <a:extLst>
              <a:ext uri="{FF2B5EF4-FFF2-40B4-BE49-F238E27FC236}">
                <a16:creationId xmlns:a16="http://schemas.microsoft.com/office/drawing/2014/main" id="{857F8CD3-076B-FC18-E4F8-E9EF5B8DFF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6688" y="2708275"/>
            <a:ext cx="1584325" cy="4572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ar-JO" altLang="en-US" sz="2400">
              <a:latin typeface="Times New Roman" panose="02020603050405020304" pitchFamily="18" charset="0"/>
            </a:endParaRPr>
          </a:p>
        </p:txBody>
      </p:sp>
      <p:pic>
        <p:nvPicPr>
          <p:cNvPr id="31750" name="Picture 6" descr="dwy10631_fm-7">
            <a:extLst>
              <a:ext uri="{FF2B5EF4-FFF2-40B4-BE49-F238E27FC236}">
                <a16:creationId xmlns:a16="http://schemas.microsoft.com/office/drawing/2014/main" id="{CB4C6555-266D-FDF1-B8CA-19244A527C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292600"/>
            <a:ext cx="3314700" cy="220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1" name="Rectangle 7">
            <a:extLst>
              <a:ext uri="{FF2B5EF4-FFF2-40B4-BE49-F238E27FC236}">
                <a16:creationId xmlns:a16="http://schemas.microsoft.com/office/drawing/2014/main" id="{0B7A94CA-EE25-AF3A-71BA-3CF76E5266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en-GB" altLang="en-US">
                <a:solidFill>
                  <a:srgbClr val="FFFF00"/>
                </a:solidFill>
              </a:rPr>
              <a:t>Herpes zoster (shingles)</a:t>
            </a:r>
            <a:endParaRPr lang="en-US" altLang="en-US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6">
            <a:extLst>
              <a:ext uri="{FF2B5EF4-FFF2-40B4-BE49-F238E27FC236}">
                <a16:creationId xmlns:a16="http://schemas.microsoft.com/office/drawing/2014/main" id="{416CDFC4-C01E-6976-89C6-2FDDBD3E35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4000" i="1">
                <a:solidFill>
                  <a:srgbClr val="FFFF00"/>
                </a:solidFill>
              </a:rPr>
              <a:t>Mycobacterium avium intracellulare</a:t>
            </a:r>
            <a:br>
              <a:rPr lang="en-GB" altLang="en-US" sz="4000" i="1">
                <a:solidFill>
                  <a:srgbClr val="FFFF00"/>
                </a:solidFill>
              </a:rPr>
            </a:br>
            <a:r>
              <a:rPr lang="en-GB" altLang="en-US" sz="3200">
                <a:solidFill>
                  <a:srgbClr val="FFFF00"/>
                </a:solidFill>
              </a:rPr>
              <a:t>(MAI)</a:t>
            </a:r>
            <a:r>
              <a:rPr lang="en-GB" altLang="en-US" sz="4000">
                <a:solidFill>
                  <a:srgbClr val="FFFF00"/>
                </a:solidFill>
              </a:rPr>
              <a:t> </a:t>
            </a:r>
            <a:r>
              <a:rPr lang="en-GB" altLang="en-US" sz="3200">
                <a:solidFill>
                  <a:srgbClr val="FFFF00"/>
                </a:solidFill>
              </a:rPr>
              <a:t>in a lymph node biopsy</a:t>
            </a:r>
            <a:r>
              <a:rPr lang="en-GB" altLang="en-US" sz="4000" i="1">
                <a:solidFill>
                  <a:srgbClr val="FFFF00"/>
                </a:solidFill>
              </a:rPr>
              <a:t> </a:t>
            </a:r>
            <a:endParaRPr lang="en-US" altLang="en-US" sz="4000" i="1">
              <a:solidFill>
                <a:srgbClr val="FFFF00"/>
              </a:solidFill>
            </a:endParaRPr>
          </a:p>
        </p:txBody>
      </p:sp>
      <p:pic>
        <p:nvPicPr>
          <p:cNvPr id="33795" name="Picture 5" descr="MAI-AIDS">
            <a:extLst>
              <a:ext uri="{FF2B5EF4-FFF2-40B4-BE49-F238E27FC236}">
                <a16:creationId xmlns:a16="http://schemas.microsoft.com/office/drawing/2014/main" id="{16B2A979-A476-AC0B-2605-088AD93B462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550" y="1763713"/>
            <a:ext cx="7345363" cy="4865687"/>
          </a:xfr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4BC619BE-23D1-ACD6-34F2-9A05D4CA33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>
                <a:solidFill>
                  <a:srgbClr val="FFFF00"/>
                </a:solidFill>
              </a:rPr>
              <a:t>Laboratory Diagnosis</a:t>
            </a:r>
            <a:endParaRPr lang="en-US" altLang="en-US">
              <a:solidFill>
                <a:srgbClr val="FFFF00"/>
              </a:solidFill>
            </a:endParaRP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5503DCAE-036B-447C-673C-AA75755865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97450"/>
          </a:xfrm>
        </p:spPr>
        <p:txBody>
          <a:bodyPr/>
          <a:lstStyle/>
          <a:p>
            <a:pPr marL="514350" indent="-514350">
              <a:lnSpc>
                <a:spcPct val="80000"/>
              </a:lnSpc>
              <a:buFontTx/>
              <a:buAutoNum type="arabicPeriod"/>
            </a:pPr>
            <a:r>
              <a:rPr lang="en-GB" altLang="en-US" sz="2800"/>
              <a:t>Virus isolation</a:t>
            </a:r>
          </a:p>
          <a:p>
            <a:pPr marL="914400" lvl="1" indent="-457200">
              <a:lnSpc>
                <a:spcPct val="80000"/>
              </a:lnSpc>
              <a:buFontTx/>
              <a:buNone/>
            </a:pPr>
            <a:r>
              <a:rPr lang="en-GB" altLang="en-US" sz="2400"/>
              <a:t>Research use only</a:t>
            </a:r>
          </a:p>
          <a:p>
            <a:pPr marL="514350" indent="-514350">
              <a:lnSpc>
                <a:spcPct val="80000"/>
              </a:lnSpc>
              <a:buFontTx/>
              <a:buAutoNum type="arabicPeriod"/>
            </a:pPr>
            <a:r>
              <a:rPr lang="en-GB" altLang="en-US" sz="2800"/>
              <a:t>Antigen detection</a:t>
            </a:r>
          </a:p>
          <a:p>
            <a:pPr marL="914400" lvl="1" indent="-457200">
              <a:lnSpc>
                <a:spcPct val="80000"/>
              </a:lnSpc>
              <a:buFontTx/>
              <a:buNone/>
            </a:pPr>
            <a:r>
              <a:rPr lang="en-GB" altLang="en-US" sz="2400"/>
              <a:t>HIV p24 antigen</a:t>
            </a:r>
          </a:p>
          <a:p>
            <a:pPr marL="914400" lvl="1" indent="-457200">
              <a:lnSpc>
                <a:spcPct val="80000"/>
              </a:lnSpc>
              <a:buFontTx/>
              <a:buNone/>
            </a:pPr>
            <a:r>
              <a:rPr lang="en-GB" altLang="en-US" sz="2400"/>
              <a:t>May be useful in early infection</a:t>
            </a:r>
          </a:p>
          <a:p>
            <a:pPr marL="514350" indent="-514350">
              <a:lnSpc>
                <a:spcPct val="80000"/>
              </a:lnSpc>
              <a:buFontTx/>
              <a:buAutoNum type="arabicPeriod"/>
            </a:pPr>
            <a:r>
              <a:rPr lang="en-GB" altLang="en-US" sz="2800"/>
              <a:t>Nucleic acid detection</a:t>
            </a:r>
            <a:r>
              <a:rPr lang="en-GB" altLang="en-US" sz="2400"/>
              <a:t> </a:t>
            </a:r>
          </a:p>
          <a:p>
            <a:pPr marL="914400" lvl="1" indent="-457200">
              <a:lnSpc>
                <a:spcPct val="80000"/>
              </a:lnSpc>
              <a:buFontTx/>
              <a:buAutoNum type="arabicPeriod"/>
            </a:pPr>
            <a:r>
              <a:rPr lang="en-GB" altLang="en-US" sz="2400"/>
              <a:t>HIV cDNA</a:t>
            </a:r>
          </a:p>
          <a:p>
            <a:pPr marL="914400" lvl="1" indent="-457200">
              <a:lnSpc>
                <a:spcPct val="80000"/>
              </a:lnSpc>
              <a:buFontTx/>
              <a:buAutoNum type="arabicPeriod"/>
            </a:pPr>
            <a:r>
              <a:rPr lang="en-GB" altLang="en-US" sz="2400"/>
              <a:t>HIV RNA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4">
            <a:extLst>
              <a:ext uri="{FF2B5EF4-FFF2-40B4-BE49-F238E27FC236}">
                <a16:creationId xmlns:a16="http://schemas.microsoft.com/office/drawing/2014/main" id="{518E9399-EC8C-D05E-05E1-32E103CE11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GB" altLang="en-US" sz="3200"/>
              <a:t>Laboratory Diagnosis</a:t>
            </a:r>
            <a:endParaRPr lang="en-US" altLang="en-US" sz="3200"/>
          </a:p>
        </p:txBody>
      </p:sp>
      <p:sp>
        <p:nvSpPr>
          <p:cNvPr id="48131" name="Rectangle 5">
            <a:extLst>
              <a:ext uri="{FF2B5EF4-FFF2-40B4-BE49-F238E27FC236}">
                <a16:creationId xmlns:a16="http://schemas.microsoft.com/office/drawing/2014/main" id="{D6765768-1908-0DD5-D353-221BF27F3B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8229600" cy="5410200"/>
          </a:xfrm>
        </p:spPr>
        <p:txBody>
          <a:bodyPr/>
          <a:lstStyle/>
          <a:p>
            <a:pPr marL="0" indent="0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r>
              <a:rPr lang="en-GB" altLang="en-US" sz="2800" dirty="0"/>
              <a:t>4- Serology - HIV antibody testing</a:t>
            </a:r>
          </a:p>
          <a:p>
            <a:pPr marL="914400" lvl="1" indent="-457200">
              <a:lnSpc>
                <a:spcPct val="80000"/>
              </a:lnSpc>
              <a:buFontTx/>
              <a:buAutoNum type="arabicPeriod"/>
              <a:defRPr/>
            </a:pPr>
            <a:r>
              <a:rPr lang="en-GB" altLang="en-US" sz="2400" dirty="0"/>
              <a:t>Used for screening and diagnostic testing</a:t>
            </a:r>
          </a:p>
          <a:p>
            <a:pPr marL="914400" lvl="1" indent="-457200">
              <a:lnSpc>
                <a:spcPct val="80000"/>
              </a:lnSpc>
              <a:buFontTx/>
              <a:buAutoNum type="arabicPeriod"/>
              <a:defRPr/>
            </a:pPr>
            <a:r>
              <a:rPr lang="en-GB" altLang="en-US" sz="2400" dirty="0"/>
              <a:t>‘window period’ of 2 – 3 months before antibody develops</a:t>
            </a:r>
            <a:endParaRPr lang="en-US" altLang="en-US" sz="2400" dirty="0"/>
          </a:p>
          <a:p>
            <a:pPr>
              <a:lnSpc>
                <a:spcPct val="80000"/>
              </a:lnSpc>
              <a:defRPr/>
            </a:pPr>
            <a:r>
              <a:rPr lang="en-GB" altLang="en-US" sz="2800" dirty="0"/>
              <a:t>EIAs for screening and confirmatory tests</a:t>
            </a:r>
          </a:p>
          <a:p>
            <a:pPr>
              <a:lnSpc>
                <a:spcPct val="80000"/>
              </a:lnSpc>
              <a:defRPr/>
            </a:pPr>
            <a:endParaRPr lang="en-GB" altLang="en-US" sz="2800" dirty="0"/>
          </a:p>
          <a:p>
            <a:pPr>
              <a:lnSpc>
                <a:spcPct val="80000"/>
              </a:lnSpc>
              <a:defRPr/>
            </a:pPr>
            <a:r>
              <a:rPr lang="en-GB" altLang="en-US" sz="2800" dirty="0"/>
              <a:t>Variety of antigen sources and test formats available: </a:t>
            </a:r>
          </a:p>
          <a:p>
            <a:pPr>
              <a:lnSpc>
                <a:spcPct val="80000"/>
              </a:lnSpc>
              <a:defRPr/>
            </a:pPr>
            <a:endParaRPr lang="en-GB" altLang="en-US" sz="2800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  <a:defRPr/>
            </a:pPr>
            <a:r>
              <a:rPr lang="en-GB" altLang="en-US" sz="2800" dirty="0"/>
              <a:t>If serology test is positive in 2 formats then DO</a:t>
            </a:r>
          </a:p>
          <a:p>
            <a:pPr algn="ctr">
              <a:lnSpc>
                <a:spcPct val="80000"/>
              </a:lnSpc>
              <a:buFontTx/>
              <a:buNone/>
              <a:defRPr/>
            </a:pPr>
            <a:r>
              <a:rPr lang="en-GB" altLang="en-US" sz="2800" dirty="0">
                <a:solidFill>
                  <a:schemeClr val="tx2"/>
                </a:solidFill>
              </a:rPr>
              <a:t>western blot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endParaRPr lang="en-GB" altLang="en-US" sz="2400" dirty="0"/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en-GB" alt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>
            <a:extLst>
              <a:ext uri="{FF2B5EF4-FFF2-40B4-BE49-F238E27FC236}">
                <a16:creationId xmlns:a16="http://schemas.microsoft.com/office/drawing/2014/main" id="{510AB98A-DDDA-0687-B0B4-7E493FEF3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457200"/>
          </a:xfrm>
        </p:spPr>
        <p:txBody>
          <a:bodyPr/>
          <a:lstStyle/>
          <a:p>
            <a:r>
              <a:rPr lang="en-GB" altLang="en-US"/>
              <a:t>Western blot</a:t>
            </a:r>
          </a:p>
        </p:txBody>
      </p:sp>
      <p:pic>
        <p:nvPicPr>
          <p:cNvPr id="39939" name="Picture 2">
            <a:extLst>
              <a:ext uri="{FF2B5EF4-FFF2-40B4-BE49-F238E27FC236}">
                <a16:creationId xmlns:a16="http://schemas.microsoft.com/office/drawing/2014/main" id="{EBA9A79D-0844-41AE-EF43-5D54A3369FB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0" y="1371600"/>
            <a:ext cx="4454525" cy="4751388"/>
          </a:xfr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B761F591-9E89-E3AB-FC28-62B7C03AB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295400"/>
          </a:xfrm>
        </p:spPr>
        <p:txBody>
          <a:bodyPr/>
          <a:lstStyle/>
          <a:p>
            <a:r>
              <a:rPr lang="en-GB" altLang="en-US" sz="3600"/>
              <a:t>HIV and AIDS</a:t>
            </a:r>
          </a:p>
        </p:txBody>
      </p:sp>
      <p:pic>
        <p:nvPicPr>
          <p:cNvPr id="5123" name="Picture 2">
            <a:extLst>
              <a:ext uri="{FF2B5EF4-FFF2-40B4-BE49-F238E27FC236}">
                <a16:creationId xmlns:a16="http://schemas.microsoft.com/office/drawing/2014/main" id="{7158F652-7EDC-5378-C071-01223EE9D50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2600" y="1828800"/>
            <a:ext cx="5788025" cy="3851275"/>
          </a:xfr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>
            <a:extLst>
              <a:ext uri="{FF2B5EF4-FFF2-40B4-BE49-F238E27FC236}">
                <a16:creationId xmlns:a16="http://schemas.microsoft.com/office/drawing/2014/main" id="{D232DFA4-DE01-4865-59CB-8D638385F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457200"/>
          </a:xfrm>
        </p:spPr>
        <p:txBody>
          <a:bodyPr/>
          <a:lstStyle/>
          <a:p>
            <a:r>
              <a:rPr lang="en-GB" altLang="en-US"/>
              <a:t>Treatment principles</a:t>
            </a:r>
          </a:p>
        </p:txBody>
      </p:sp>
      <p:sp>
        <p:nvSpPr>
          <p:cNvPr id="41987" name="Content Placeholder 2">
            <a:extLst>
              <a:ext uri="{FF2B5EF4-FFF2-40B4-BE49-F238E27FC236}">
                <a16:creationId xmlns:a16="http://schemas.microsoft.com/office/drawing/2014/main" id="{4E3EC166-19EC-78A2-08D6-9FD16BFB11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5638800"/>
          </a:xfrm>
        </p:spPr>
        <p:txBody>
          <a:bodyPr/>
          <a:lstStyle/>
          <a:p>
            <a:r>
              <a:rPr lang="en-GB" altLang="en-US" sz="2800"/>
              <a:t>Aim is prolonged suppression of viral replication</a:t>
            </a:r>
          </a:p>
          <a:p>
            <a:endParaRPr lang="en-GB" altLang="en-US" sz="2800"/>
          </a:p>
          <a:p>
            <a:r>
              <a:rPr lang="en-GB" altLang="en-US" sz="2800"/>
              <a:t>Balance between effectiveness, toxicity and acceptability</a:t>
            </a:r>
          </a:p>
          <a:p>
            <a:endParaRPr lang="en-GB" altLang="en-US" sz="2800"/>
          </a:p>
          <a:p>
            <a:r>
              <a:rPr lang="en-GB" altLang="en-US" sz="2800"/>
              <a:t>Reduce risk of resistance by using combinations of drugs - Highly active anti-retroviral therapy  (HAART)</a:t>
            </a:r>
          </a:p>
          <a:p>
            <a:endParaRPr lang="en-GB" altLang="en-US" sz="28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>
            <a:extLst>
              <a:ext uri="{FF2B5EF4-FFF2-40B4-BE49-F238E27FC236}">
                <a16:creationId xmlns:a16="http://schemas.microsoft.com/office/drawing/2014/main" id="{84FB65E6-8B27-E908-C5E8-0B91FF01F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228600"/>
            <a:ext cx="7772400" cy="533400"/>
          </a:xfrm>
        </p:spPr>
        <p:txBody>
          <a:bodyPr/>
          <a:lstStyle/>
          <a:p>
            <a:r>
              <a:rPr lang="en-GB" altLang="en-US" sz="2800"/>
              <a:t>Viral infections –antivirals (Retroviruses) </a:t>
            </a:r>
          </a:p>
        </p:txBody>
      </p:sp>
      <p:sp>
        <p:nvSpPr>
          <p:cNvPr id="54275" name="Content Placeholder 3">
            <a:extLst>
              <a:ext uri="{FF2B5EF4-FFF2-40B4-BE49-F238E27FC236}">
                <a16:creationId xmlns:a16="http://schemas.microsoft.com/office/drawing/2014/main" id="{4B183F86-2D5B-E79C-B81E-9187FDF31E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914400"/>
            <a:ext cx="8458200" cy="4953000"/>
          </a:xfrm>
        </p:spPr>
        <p:txBody>
          <a:bodyPr/>
          <a:lstStyle/>
          <a:p>
            <a:pPr marL="457200" indent="-457200">
              <a:buFontTx/>
              <a:buAutoNum type="arabicPeriod"/>
              <a:defRPr/>
            </a:pPr>
            <a:r>
              <a:rPr lang="en-GB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Inhibitors of Retroviruses </a:t>
            </a:r>
            <a:r>
              <a:rPr lang="en-GB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Nucleosides and non-nucleoside analogues) Reverse transcriptase inhibitors</a:t>
            </a:r>
          </a:p>
          <a:p>
            <a:pPr>
              <a:buFontTx/>
              <a:buNone/>
              <a:defRPr/>
            </a:pPr>
            <a:endParaRPr lang="en-GB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  <a:defRPr/>
            </a:pPr>
            <a:r>
              <a:rPr lang="en-GB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HIV protease inhibitors</a:t>
            </a:r>
          </a:p>
          <a:p>
            <a:pPr>
              <a:defRPr/>
            </a:pPr>
            <a:r>
              <a:rPr lang="en-GB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Inhibit cleavage of HIV precursors peptides</a:t>
            </a:r>
          </a:p>
          <a:p>
            <a:pPr>
              <a:defRPr/>
            </a:pPr>
            <a:endParaRPr lang="en-GB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  <a:defRPr/>
            </a:pPr>
            <a:r>
              <a:rPr lang="en-GB" altLang="en-US" sz="2800" b="1" dirty="0"/>
              <a:t>3. </a:t>
            </a:r>
            <a:r>
              <a:rPr lang="en-GB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Inhibition of fusion:</a:t>
            </a:r>
          </a:p>
          <a:p>
            <a:pPr>
              <a:buFontTx/>
              <a:buNone/>
              <a:defRPr/>
            </a:pPr>
            <a:endParaRPr lang="en-GB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GB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Enfuvirtide</a:t>
            </a:r>
            <a:r>
              <a:rPr lang="en-GB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GB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Fuseon</a:t>
            </a:r>
            <a:r>
              <a:rPr lang="en-GB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inhibits HIV fusion</a:t>
            </a:r>
          </a:p>
          <a:p>
            <a:pPr>
              <a:buFontTx/>
              <a:buNone/>
              <a:defRPr/>
            </a:pPr>
            <a:r>
              <a:rPr lang="en-GB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the host cell</a:t>
            </a:r>
          </a:p>
          <a:p>
            <a:pPr>
              <a:defRPr/>
            </a:pPr>
            <a:endParaRPr lang="en-GB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AutoNum type="arabicPeriod"/>
              <a:defRPr/>
            </a:pPr>
            <a:endParaRPr lang="en-GB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GB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>
            <a:extLst>
              <a:ext uri="{FF2B5EF4-FFF2-40B4-BE49-F238E27FC236}">
                <a16:creationId xmlns:a16="http://schemas.microsoft.com/office/drawing/2014/main" id="{89C0DB81-8334-E070-7A40-3F2F1BEA9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381000"/>
          </a:xfrm>
        </p:spPr>
        <p:txBody>
          <a:bodyPr/>
          <a:lstStyle/>
          <a:p>
            <a:endParaRPr lang="en-GB" altLang="en-US"/>
          </a:p>
        </p:txBody>
      </p:sp>
      <p:sp>
        <p:nvSpPr>
          <p:cNvPr id="46083" name="Content Placeholder 2">
            <a:extLst>
              <a:ext uri="{FF2B5EF4-FFF2-40B4-BE49-F238E27FC236}">
                <a16:creationId xmlns:a16="http://schemas.microsoft.com/office/drawing/2014/main" id="{8A53DAA8-9448-A0B1-B378-8D49EBFE61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4648200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b="1"/>
              <a:t>3. Inhibition of fusion:</a:t>
            </a:r>
          </a:p>
          <a:p>
            <a:pPr>
              <a:buFontTx/>
              <a:buNone/>
            </a:pPr>
            <a:endParaRPr lang="en-GB" altLang="en-US" b="1"/>
          </a:p>
          <a:p>
            <a:r>
              <a:rPr lang="en-GB" altLang="en-US"/>
              <a:t> Enfuvirtide (Fuseon) inhibits HIV fusion</a:t>
            </a:r>
          </a:p>
          <a:p>
            <a:pPr>
              <a:buFontTx/>
              <a:buNone/>
            </a:pPr>
            <a:r>
              <a:rPr lang="en-GB" altLang="en-US"/>
              <a:t>with the host cell</a:t>
            </a:r>
          </a:p>
          <a:p>
            <a:endParaRPr lang="en-GB" alt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Content Placeholder 2">
            <a:extLst>
              <a:ext uri="{FF2B5EF4-FFF2-40B4-BE49-F238E27FC236}">
                <a16:creationId xmlns:a16="http://schemas.microsoft.com/office/drawing/2014/main" id="{7AA5697A-2A28-F6AB-2A77-426E14AA64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685800"/>
            <a:ext cx="7772400" cy="5791200"/>
          </a:xfrm>
        </p:spPr>
        <p:txBody>
          <a:bodyPr/>
          <a:lstStyle/>
          <a:p>
            <a:r>
              <a:rPr lang="en-GB" altLang="en-US" sz="2600"/>
              <a:t>Use 2 RT inhibitor + 1 protease inhibitor</a:t>
            </a:r>
          </a:p>
          <a:p>
            <a:endParaRPr lang="en-GB" altLang="en-US" sz="2600"/>
          </a:p>
          <a:p>
            <a:r>
              <a:rPr lang="en-GB" altLang="en-US" sz="2600">
                <a:solidFill>
                  <a:schemeClr val="tx2"/>
                </a:solidFill>
              </a:rPr>
              <a:t>Used in:</a:t>
            </a:r>
          </a:p>
          <a:p>
            <a:r>
              <a:rPr lang="en-GB" altLang="en-US" sz="2600"/>
              <a:t>Treatment</a:t>
            </a:r>
          </a:p>
          <a:p>
            <a:r>
              <a:rPr lang="en-GB" altLang="en-US" sz="2600"/>
              <a:t>Postexposure prophylaxis (needle sticks, 0.3% risk, post sexual exposure)</a:t>
            </a:r>
          </a:p>
          <a:p>
            <a:r>
              <a:rPr lang="en-GB" altLang="en-US" sz="2600"/>
              <a:t>Infants born to infected mothers?</a:t>
            </a:r>
          </a:p>
          <a:p>
            <a:endParaRPr lang="en-GB" altLang="en-US" sz="2600"/>
          </a:p>
          <a:p>
            <a:r>
              <a:rPr lang="en-GB" altLang="en-US" sz="2600"/>
              <a:t>Monitor Rx by CD4 count and viral load</a:t>
            </a:r>
          </a:p>
          <a:p>
            <a:endParaRPr lang="en-GB" altLang="en-US" sz="2600"/>
          </a:p>
          <a:p>
            <a:r>
              <a:rPr lang="en-GB" altLang="en-US" sz="2600"/>
              <a:t>Treat opportunistic infections as appropriate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>
            <a:extLst>
              <a:ext uri="{FF2B5EF4-FFF2-40B4-BE49-F238E27FC236}">
                <a16:creationId xmlns:a16="http://schemas.microsoft.com/office/drawing/2014/main" id="{5DF89B48-5C40-91DD-14BC-B7D1288CC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381000"/>
          </a:xfrm>
        </p:spPr>
        <p:txBody>
          <a:bodyPr/>
          <a:lstStyle/>
          <a:p>
            <a:r>
              <a:rPr lang="en-GB" altLang="en-US"/>
              <a:t>prevention</a:t>
            </a:r>
          </a:p>
        </p:txBody>
      </p:sp>
      <p:sp>
        <p:nvSpPr>
          <p:cNvPr id="50179" name="Content Placeholder 2">
            <a:extLst>
              <a:ext uri="{FF2B5EF4-FFF2-40B4-BE49-F238E27FC236}">
                <a16:creationId xmlns:a16="http://schemas.microsoft.com/office/drawing/2014/main" id="{C6388F4E-D4AE-2DD1-2D49-3C88DF4AB7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143000"/>
            <a:ext cx="7772400" cy="4953000"/>
          </a:xfrm>
        </p:spPr>
        <p:txBody>
          <a:bodyPr/>
          <a:lstStyle/>
          <a:p>
            <a:endParaRPr lang="en-GB" altLang="en-US" sz="2800"/>
          </a:p>
          <a:p>
            <a:r>
              <a:rPr lang="en-GB" altLang="en-US" sz="2800"/>
              <a:t>No vaccine</a:t>
            </a:r>
          </a:p>
          <a:p>
            <a:r>
              <a:rPr lang="en-GB" altLang="en-US" sz="2800"/>
              <a:t>Avoid exposure to the virus</a:t>
            </a:r>
          </a:p>
          <a:p>
            <a:r>
              <a:rPr lang="en-GB" altLang="en-US" sz="2800"/>
              <a:t>Blood and its products should be screened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>
            <a:extLst>
              <a:ext uri="{FF2B5EF4-FFF2-40B4-BE49-F238E27FC236}">
                <a16:creationId xmlns:a16="http://schemas.microsoft.com/office/drawing/2014/main" id="{D788615F-06C0-082F-F498-10B3E4E74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381000"/>
          </a:xfrm>
        </p:spPr>
        <p:txBody>
          <a:bodyPr/>
          <a:lstStyle/>
          <a:p>
            <a:r>
              <a:rPr lang="en-GB" altLang="en-US" sz="2800"/>
              <a:t>National AIDS program / Jordan</a:t>
            </a:r>
          </a:p>
        </p:txBody>
      </p:sp>
      <p:sp>
        <p:nvSpPr>
          <p:cNvPr id="52227" name="Content Placeholder 2">
            <a:extLst>
              <a:ext uri="{FF2B5EF4-FFF2-40B4-BE49-F238E27FC236}">
                <a16:creationId xmlns:a16="http://schemas.microsoft.com/office/drawing/2014/main" id="{692D05A4-3D1C-4181-9ED7-3E1E09CB12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143000"/>
            <a:ext cx="7772400" cy="4953000"/>
          </a:xfrm>
        </p:spPr>
        <p:txBody>
          <a:bodyPr/>
          <a:lstStyle/>
          <a:p>
            <a:r>
              <a:rPr lang="ar-JO" altLang="en-US" sz="2400"/>
              <a:t>نصائح للشخص السليم</a:t>
            </a:r>
          </a:p>
          <a:p>
            <a:r>
              <a:rPr lang="ar-JO" altLang="en-US" sz="2400"/>
              <a:t>الوقاية خير من العلاج نقول للشخص السليم أن الوقاية خير من العلاج و عليك تجنب هذا المرض و وقاية نفسك و مجتمعك من براثن هذا المرض الخطير عن طريق:</a:t>
            </a:r>
          </a:p>
          <a:p>
            <a:r>
              <a:rPr lang="ar-JO" altLang="en-US" sz="2400"/>
              <a:t>الالتزام بالسلوكيات القويمة و التعفف عن العلاقات الجنسية غير المشروعة خارج إطار الزواج.</a:t>
            </a:r>
          </a:p>
          <a:p>
            <a:r>
              <a:rPr lang="ar-JO" altLang="en-US" sz="2400"/>
              <a:t>استخدام الحقن و السرنجات وحيدة الاستعمال و يجب أن تكون مغلفة في غلافها الواقي المعقم و أن تراها تُفتح أمامك لأول مرة.</a:t>
            </a:r>
          </a:p>
          <a:p>
            <a:r>
              <a:rPr lang="ar-JO" altLang="en-US" sz="2400"/>
              <a:t>تجنب الممارسات التي تدعو إلي وخز أو اختراق الجلد مثل الإبر الصينية و ثقب الأذن و الختان إلا بعد التأكد من تعقيم الأدوات المستخدمة و يتم كل ذلك بإشراف الطبيب المختص.</a:t>
            </a:r>
          </a:p>
          <a:p>
            <a:r>
              <a:rPr lang="ar-JO" altLang="en-US" sz="2400"/>
              <a:t>المتابعة المستمرة للأم الحامل أثناء الحمل لحماية طفلها من الإصابة بالمرض الخطير و ذلك تحت إشراف طبي .</a:t>
            </a:r>
          </a:p>
          <a:p>
            <a:r>
              <a:rPr lang="ar-JO" altLang="en-US" sz="2400"/>
              <a:t>عدم المشاركة في استخدام الأدوات الجارحة كأدوات الحلاقة.</a:t>
            </a:r>
          </a:p>
          <a:p>
            <a:pPr>
              <a:buFontTx/>
              <a:buNone/>
            </a:pPr>
            <a:br>
              <a:rPr lang="ar-JO" altLang="en-US" sz="2400"/>
            </a:br>
            <a:endParaRPr lang="ar-JO" altLang="en-US" sz="24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>
            <a:extLst>
              <a:ext uri="{FF2B5EF4-FFF2-40B4-BE49-F238E27FC236}">
                <a16:creationId xmlns:a16="http://schemas.microsoft.com/office/drawing/2014/main" id="{517FF7AE-16B4-0378-AF61-6884F1131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82563"/>
            <a:ext cx="7772400" cy="46037"/>
          </a:xfrm>
        </p:spPr>
        <p:txBody>
          <a:bodyPr/>
          <a:lstStyle/>
          <a:p>
            <a:endParaRPr lang="en-GB" altLang="en-US"/>
          </a:p>
        </p:txBody>
      </p:sp>
      <p:sp>
        <p:nvSpPr>
          <p:cNvPr id="54275" name="Content Placeholder 2">
            <a:extLst>
              <a:ext uri="{FF2B5EF4-FFF2-40B4-BE49-F238E27FC236}">
                <a16:creationId xmlns:a16="http://schemas.microsoft.com/office/drawing/2014/main" id="{DB472A83-76F1-76DE-7081-21966CA07F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685800"/>
            <a:ext cx="7772400" cy="5791200"/>
          </a:xfrm>
        </p:spPr>
        <p:txBody>
          <a:bodyPr/>
          <a:lstStyle/>
          <a:p>
            <a:r>
              <a:rPr lang="ar-JO" altLang="en-US" sz="2000"/>
              <a:t>نصائح للشخص المصاب:</a:t>
            </a:r>
          </a:p>
          <a:p>
            <a:r>
              <a:rPr lang="ar-JO" altLang="en-US" sz="2000"/>
              <a:t>يجب عليك حماية من حولك من العدوى عن طريقك، لأنك حامل للمرض و بسهولة يمكنك نقله لغيرك و نشره أكثر و أكثر و يجب عليك إتباع الآتي لحماية من حولك:</a:t>
            </a:r>
          </a:p>
          <a:p>
            <a:r>
              <a:rPr lang="ar-JO" altLang="en-US" sz="2000"/>
              <a:t>الامتناع عن الممارسات الجنسية غير المشروعة.</a:t>
            </a:r>
          </a:p>
          <a:p>
            <a:r>
              <a:rPr lang="ar-JO" altLang="en-US" sz="2000"/>
              <a:t>أثناء الممارسة مع الزوجة يجب استخدام الواقي الذكري.</a:t>
            </a:r>
          </a:p>
          <a:p>
            <a:r>
              <a:rPr lang="ar-JO" altLang="en-US" sz="2000"/>
              <a:t>إبلاغ طبيب الأسنان بمرضه عند زيارته لعلاج أسنانه.</a:t>
            </a:r>
          </a:p>
          <a:p>
            <a:r>
              <a:rPr lang="ar-JO" altLang="en-US" sz="2000"/>
              <a:t>غسل ملابسه الملوثة بالإفرازات التناسلية و استعمال المواد المنظفة القوية حيث يتركز فيرس الإيدز في الإفرازات المهبلية للمرأة و السائل المنوي للرجل.</a:t>
            </a:r>
          </a:p>
          <a:p>
            <a:r>
              <a:rPr lang="ar-JO" altLang="en-US" sz="2000"/>
              <a:t>إذا جرح المريض يجب عليه تضميد جراحه بنفسه أو إخبار طبيب فقط يقوم بتضميد جراحه بعد استخدامه لأدوات معقمة.</a:t>
            </a:r>
          </a:p>
          <a:p>
            <a:r>
              <a:rPr lang="ar-JO" altLang="en-US" sz="2000"/>
              <a:t>إذا نزف الشخص المصاب يجب إزالة الدم بحذر عن المكان الذي وقع عليه.</a:t>
            </a:r>
          </a:p>
          <a:p>
            <a:r>
              <a:rPr lang="ar-JO" altLang="en-US" sz="2000"/>
              <a:t>الامتناع عن التبرع بالدم أو التعرض بالأعضاء.</a:t>
            </a:r>
          </a:p>
          <a:p>
            <a:r>
              <a:rPr lang="ar-JO" altLang="en-US" sz="2000"/>
              <a:t>كلمة للشخص المصاب: لقد ابتلاك الله بهذا المرض و يجب عليك الصبر و من حق مجتمعك أن تحميه من انتقال هذا المرض له عن طريق النصائح السابقة و من حقك أيضا أن تمارس حياتك بصورة طبيعية جدا بعد إتباعك لهذه النصائح فأنت فرد في المجتمع لك حقوقك و عليك واجباتك و أنت بكونك تحمي غيرك من الإصابة بهذا المرض فهذا عمل عظيم و كبير في سبيل الوطن فأنت بهذا تكون مواطن صالح.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>
            <a:extLst>
              <a:ext uri="{FF2B5EF4-FFF2-40B4-BE49-F238E27FC236}">
                <a16:creationId xmlns:a16="http://schemas.microsoft.com/office/drawing/2014/main" id="{D3E1249B-93D2-5B30-79CC-B2C177198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28600"/>
            <a:ext cx="7772400" cy="381000"/>
          </a:xfrm>
        </p:spPr>
        <p:txBody>
          <a:bodyPr/>
          <a:lstStyle/>
          <a:p>
            <a:pPr eaLnBrk="1" hangingPunct="1"/>
            <a:endParaRPr lang="en-GB" altLang="en-US"/>
          </a:p>
        </p:txBody>
      </p:sp>
      <p:sp>
        <p:nvSpPr>
          <p:cNvPr id="56323" name="Content Placeholder 2">
            <a:extLst>
              <a:ext uri="{FF2B5EF4-FFF2-40B4-BE49-F238E27FC236}">
                <a16:creationId xmlns:a16="http://schemas.microsoft.com/office/drawing/2014/main" id="{9F5E85EC-EE53-0F24-E8AF-E88BB502AE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990600"/>
            <a:ext cx="7772400" cy="5105400"/>
          </a:xfrm>
        </p:spPr>
        <p:txBody>
          <a:bodyPr/>
          <a:lstStyle/>
          <a:p>
            <a:pPr eaLnBrk="1" hangingPunct="1"/>
            <a:endParaRPr lang="en-GB" alt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ACF2082-630B-1539-009C-FF6BE770550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pic>
        <p:nvPicPr>
          <p:cNvPr id="56325" name="Picture 4" descr="http://ais.badische-zeitung.de/piece/00/5e/2c/62/6171746.jpg">
            <a:extLst>
              <a:ext uri="{FF2B5EF4-FFF2-40B4-BE49-F238E27FC236}">
                <a16:creationId xmlns:a16="http://schemas.microsoft.com/office/drawing/2014/main" id="{8418BE48-0B11-28D9-39E0-08959E27EE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57200"/>
            <a:ext cx="6619875" cy="496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8C9F544-1A6B-A674-6D05-7EC698AFD899}"/>
              </a:ext>
            </a:extLst>
          </p:cNvPr>
          <p:cNvSpPr/>
          <p:nvPr/>
        </p:nvSpPr>
        <p:spPr>
          <a:xfrm>
            <a:off x="1295400" y="5638800"/>
            <a:ext cx="64770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b="1" dirty="0" err="1"/>
              <a:t>Harald</a:t>
            </a:r>
            <a:r>
              <a:rPr lang="en-GB" b="1" dirty="0"/>
              <a:t> </a:t>
            </a:r>
            <a:r>
              <a:rPr lang="en-GB" b="1" dirty="0" err="1"/>
              <a:t>zur</a:t>
            </a:r>
            <a:r>
              <a:rPr lang="en-GB" b="1" dirty="0"/>
              <a:t> </a:t>
            </a:r>
            <a:r>
              <a:rPr lang="en-GB" b="1" dirty="0" err="1"/>
              <a:t>Hausen</a:t>
            </a:r>
            <a:endParaRPr lang="en-GB" b="1" dirty="0"/>
          </a:p>
          <a:p>
            <a:pPr algn="ctr" eaLnBrk="1" hangingPunct="1">
              <a:defRPr/>
            </a:pPr>
            <a:r>
              <a:rPr lang="en-GB" b="1" dirty="0"/>
              <a:t>Nobel prize holder / 2008 / Medicine </a:t>
            </a:r>
            <a:endParaRPr lang="en-GB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>
            <a:extLst>
              <a:ext uri="{FF2B5EF4-FFF2-40B4-BE49-F238E27FC236}">
                <a16:creationId xmlns:a16="http://schemas.microsoft.com/office/drawing/2014/main" id="{7B787553-97DD-0941-3C94-33B5A96D3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533400"/>
          </a:xfrm>
        </p:spPr>
        <p:txBody>
          <a:bodyPr/>
          <a:lstStyle/>
          <a:p>
            <a:pPr eaLnBrk="1" hangingPunct="1"/>
            <a:r>
              <a:rPr lang="en-GB" altLang="en-US" sz="3600" i="1"/>
              <a:t>Human papillomavirus</a:t>
            </a:r>
            <a:endParaRPr lang="en-GB" altLang="en-US" sz="3600"/>
          </a:p>
        </p:txBody>
      </p:sp>
      <p:sp>
        <p:nvSpPr>
          <p:cNvPr id="58371" name="Content Placeholder 2">
            <a:extLst>
              <a:ext uri="{FF2B5EF4-FFF2-40B4-BE49-F238E27FC236}">
                <a16:creationId xmlns:a16="http://schemas.microsoft.com/office/drawing/2014/main" id="{C6AAFEEE-DBD3-D881-886C-1E3BA27CB2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5791200"/>
          </a:xfrm>
        </p:spPr>
        <p:txBody>
          <a:bodyPr/>
          <a:lstStyle/>
          <a:p>
            <a:pPr eaLnBrk="1" hangingPunct="1"/>
            <a:endParaRPr lang="en-US" altLang="en-US" sz="2800"/>
          </a:p>
          <a:p>
            <a:pPr eaLnBrk="1" hangingPunct="1"/>
            <a:r>
              <a:rPr lang="en-US" altLang="en-US" sz="2800"/>
              <a:t>Human papillomavirus (HPV) is a DNA virus.</a:t>
            </a:r>
          </a:p>
          <a:p>
            <a:pPr eaLnBrk="1" hangingPunct="1"/>
            <a:r>
              <a:rPr lang="en-US" altLang="en-US" sz="2800"/>
              <a:t>Non-enveloped</a:t>
            </a:r>
          </a:p>
          <a:p>
            <a:pPr eaLnBrk="1" hangingPunct="1"/>
            <a:endParaRPr lang="en-US" altLang="en-US" sz="2800"/>
          </a:p>
          <a:p>
            <a:pPr eaLnBrk="1" hangingPunct="1"/>
            <a:r>
              <a:rPr lang="en-US" altLang="en-US" sz="2800"/>
              <a:t>sexually transmitted, also skin contact and perinatally.</a:t>
            </a:r>
          </a:p>
          <a:p>
            <a:pPr eaLnBrk="1" hangingPunct="1"/>
            <a:endParaRPr lang="en-US" altLang="en-US" sz="2800"/>
          </a:p>
          <a:p>
            <a:pPr eaLnBrk="1" hangingPunct="1"/>
            <a:r>
              <a:rPr lang="en-US" altLang="en-US" sz="2800"/>
              <a:t>&gt;100 HPV genotypes.</a:t>
            </a:r>
          </a:p>
          <a:p>
            <a:pPr eaLnBrk="1" hangingPunct="1"/>
            <a:endParaRPr lang="en-US" altLang="en-US" sz="2800"/>
          </a:p>
          <a:p>
            <a:pPr eaLnBrk="1" hangingPunct="1">
              <a:buFontTx/>
              <a:buNone/>
            </a:pPr>
            <a:endParaRPr lang="en-US" altLang="en-US" sz="28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>
            <a:extLst>
              <a:ext uri="{FF2B5EF4-FFF2-40B4-BE49-F238E27FC236}">
                <a16:creationId xmlns:a16="http://schemas.microsoft.com/office/drawing/2014/main" id="{D1E51CEA-AEFD-18AB-BA36-861E306C8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381000"/>
          </a:xfrm>
        </p:spPr>
        <p:txBody>
          <a:bodyPr/>
          <a:lstStyle/>
          <a:p>
            <a:pPr eaLnBrk="1" hangingPunct="1"/>
            <a:r>
              <a:rPr lang="en-GB" altLang="en-US" sz="3200"/>
              <a:t>HPV under E.M</a:t>
            </a:r>
          </a:p>
        </p:txBody>
      </p:sp>
      <p:sp>
        <p:nvSpPr>
          <p:cNvPr id="60419" name="Content Placeholder 2">
            <a:extLst>
              <a:ext uri="{FF2B5EF4-FFF2-40B4-BE49-F238E27FC236}">
                <a16:creationId xmlns:a16="http://schemas.microsoft.com/office/drawing/2014/main" id="{1CC0A28E-BAE9-EBBF-296A-AEFA4D0F9B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GB" alt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AFB9E02-FAE9-D941-3EA3-CDF2208FD4B1}"/>
              </a:ext>
            </a:extLst>
          </p:cNvPr>
          <p:cNvSpPr/>
          <p:nvPr/>
        </p:nvSpPr>
        <p:spPr>
          <a:xfrm>
            <a:off x="685800" y="990600"/>
            <a:ext cx="7848600" cy="5181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pic>
        <p:nvPicPr>
          <p:cNvPr id="60421" name="Picture 2" descr="http://upload.wikimedia.org/wikipedia/commons/thumb/c/c4/Papilloma_Virus_%28HPV%29_EM.jpg/220px-Papilloma_Virus_%28HPV%29_EM.jpg">
            <a:hlinkClick r:id="rId3"/>
            <a:extLst>
              <a:ext uri="{FF2B5EF4-FFF2-40B4-BE49-F238E27FC236}">
                <a16:creationId xmlns:a16="http://schemas.microsoft.com/office/drawing/2014/main" id="{D3BEEC2F-C3BE-B708-E4C6-DC08BF4CBC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00200"/>
            <a:ext cx="2595563" cy="345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2" name="Picture 5" descr="papova viruses">
            <a:extLst>
              <a:ext uri="{FF2B5EF4-FFF2-40B4-BE49-F238E27FC236}">
                <a16:creationId xmlns:a16="http://schemas.microsoft.com/office/drawing/2014/main" id="{67F6593D-9928-6B3D-A0A5-955715A181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143000"/>
            <a:ext cx="48768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9344D3F5-76D2-ECCC-A205-F41D0BAEA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457200"/>
          </a:xfrm>
        </p:spPr>
        <p:txBody>
          <a:bodyPr/>
          <a:lstStyle/>
          <a:p>
            <a:r>
              <a:rPr lang="en-GB" altLang="en-US" sz="3600"/>
              <a:t>Human immunodeficiency virus</a:t>
            </a:r>
          </a:p>
        </p:txBody>
      </p:sp>
      <p:sp>
        <p:nvSpPr>
          <p:cNvPr id="7171" name="Content Placeholder 2">
            <a:extLst>
              <a:ext uri="{FF2B5EF4-FFF2-40B4-BE49-F238E27FC236}">
                <a16:creationId xmlns:a16="http://schemas.microsoft.com/office/drawing/2014/main" id="{CD199E70-B515-B45E-06AD-4EB8E94F76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5638800"/>
          </a:xfrm>
        </p:spPr>
        <p:txBody>
          <a:bodyPr/>
          <a:lstStyle/>
          <a:p>
            <a:r>
              <a:rPr lang="en-GB" altLang="en-US" sz="2400"/>
              <a:t>HIV is a retrovirus, so-called because this single-stranded RNA virus contains a </a:t>
            </a:r>
            <a:r>
              <a:rPr lang="en-GB" altLang="en-US" sz="2400" i="1"/>
              <a:t>pol</a:t>
            </a:r>
            <a:r>
              <a:rPr lang="en-GB" altLang="en-US" sz="2400"/>
              <a:t> gene that codes for a reverse transcriptase (Latin: </a:t>
            </a:r>
            <a:r>
              <a:rPr lang="en-GB" altLang="en-US" sz="2400" i="1"/>
              <a:t>retro</a:t>
            </a:r>
            <a:r>
              <a:rPr lang="en-GB" altLang="en-US" sz="2400"/>
              <a:t>, backwards).</a:t>
            </a:r>
          </a:p>
          <a:p>
            <a:r>
              <a:rPr lang="en-GB" altLang="en-US" sz="2400"/>
              <a:t>Enveloped +SS diploid RNA </a:t>
            </a:r>
          </a:p>
          <a:p>
            <a:r>
              <a:rPr lang="en-GB" altLang="en-US" sz="2400">
                <a:solidFill>
                  <a:schemeClr val="tx2"/>
                </a:solidFill>
              </a:rPr>
              <a:t>Genome codes for:  </a:t>
            </a:r>
          </a:p>
          <a:p>
            <a:pPr>
              <a:buFontTx/>
              <a:buAutoNum type="arabicPeriod"/>
            </a:pPr>
            <a:r>
              <a:rPr lang="en-GB" altLang="en-US" sz="2400"/>
              <a:t>Pol (RT, integrase, protese), </a:t>
            </a:r>
          </a:p>
          <a:p>
            <a:pPr>
              <a:buFontTx/>
              <a:buAutoNum type="arabicPeriod"/>
            </a:pPr>
            <a:r>
              <a:rPr lang="en-GB" altLang="en-US" sz="2400"/>
              <a:t>gag (core protein such as p24, p17, p7) group specific proteins</a:t>
            </a:r>
          </a:p>
          <a:p>
            <a:pPr>
              <a:buFontTx/>
              <a:buAutoNum type="arabicPeriod"/>
            </a:pPr>
            <a:r>
              <a:rPr lang="en-GB" altLang="en-US" sz="2400"/>
              <a:t>env (</a:t>
            </a:r>
            <a:r>
              <a:rPr lang="en-GB" altLang="en-US" sz="2400" b="1"/>
              <a:t>gp 120,</a:t>
            </a:r>
            <a:r>
              <a:rPr lang="en-GB" altLang="en-US" sz="2400"/>
              <a:t> gp 41) type specific glycoproteins</a:t>
            </a:r>
          </a:p>
          <a:p>
            <a:r>
              <a:rPr lang="en-GB" altLang="en-US" sz="2400">
                <a:solidFill>
                  <a:schemeClr val="tx2"/>
                </a:solidFill>
              </a:rPr>
              <a:t>gp 120</a:t>
            </a:r>
            <a:r>
              <a:rPr lang="en-GB" altLang="en-US" sz="2400"/>
              <a:t>:</a:t>
            </a:r>
          </a:p>
          <a:p>
            <a:r>
              <a:rPr lang="en-GB" altLang="en-US" sz="2400"/>
              <a:t>mediates receptors attachment</a:t>
            </a:r>
          </a:p>
          <a:p>
            <a:r>
              <a:rPr lang="en-GB" altLang="en-US" sz="2400"/>
              <a:t>mutates rapidly due tp RT mistakes (lack of proofreading)</a:t>
            </a:r>
          </a:p>
          <a:p>
            <a:r>
              <a:rPr lang="en-GB" altLang="en-US" sz="2400">
                <a:solidFill>
                  <a:schemeClr val="tx2"/>
                </a:solidFill>
              </a:rPr>
              <a:t>gp 41</a:t>
            </a:r>
            <a:r>
              <a:rPr lang="en-GB" altLang="en-US" sz="2400"/>
              <a:t>: mediates envelop fusion</a:t>
            </a:r>
          </a:p>
          <a:p>
            <a:endParaRPr lang="en-GB" altLang="en-US" sz="24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>
            <a:extLst>
              <a:ext uri="{FF2B5EF4-FFF2-40B4-BE49-F238E27FC236}">
                <a16:creationId xmlns:a16="http://schemas.microsoft.com/office/drawing/2014/main" id="{78D9CB6E-EE2A-08A1-5758-FC1CB87C7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387350"/>
          </a:xfrm>
        </p:spPr>
        <p:txBody>
          <a:bodyPr/>
          <a:lstStyle/>
          <a:p>
            <a:pPr eaLnBrk="1" hangingPunct="1"/>
            <a:r>
              <a:rPr lang="en-GB" altLang="en-US" sz="3600" i="1"/>
              <a:t>Human papillomavirus / genome </a:t>
            </a:r>
            <a:endParaRPr lang="en-GB" altLang="en-US" sz="3600"/>
          </a:p>
        </p:txBody>
      </p:sp>
      <p:pic>
        <p:nvPicPr>
          <p:cNvPr id="62467" name="Picture 4" descr="http://www-micro.msb.le.ac.uk/3035/3035pics/papova5.jpg">
            <a:extLst>
              <a:ext uri="{FF2B5EF4-FFF2-40B4-BE49-F238E27FC236}">
                <a16:creationId xmlns:a16="http://schemas.microsoft.com/office/drawing/2014/main" id="{1F0774A5-75C4-3D17-9790-DF90C1624F6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92275" y="1098550"/>
            <a:ext cx="5957888" cy="5759450"/>
          </a:xfr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>
            <a:extLst>
              <a:ext uri="{FF2B5EF4-FFF2-40B4-BE49-F238E27FC236}">
                <a16:creationId xmlns:a16="http://schemas.microsoft.com/office/drawing/2014/main" id="{4AD0D5EA-0A3C-E989-AD50-6AF6E5A0E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381000"/>
          </a:xfrm>
        </p:spPr>
        <p:txBody>
          <a:bodyPr/>
          <a:lstStyle/>
          <a:p>
            <a:pPr eaLnBrk="1" hangingPunct="1"/>
            <a:r>
              <a:rPr lang="en-GB" altLang="en-US" sz="3600" i="1"/>
              <a:t>Human papillomavirus /</a:t>
            </a:r>
            <a:r>
              <a:rPr lang="en-GB" altLang="en-US" sz="3600"/>
              <a:t> pathogenesis</a:t>
            </a:r>
          </a:p>
        </p:txBody>
      </p:sp>
      <p:pic>
        <p:nvPicPr>
          <p:cNvPr id="64515" name="Picture 4" descr="49_003">
            <a:extLst>
              <a:ext uri="{FF2B5EF4-FFF2-40B4-BE49-F238E27FC236}">
                <a16:creationId xmlns:a16="http://schemas.microsoft.com/office/drawing/2014/main" id="{37D936D4-1431-FDF7-542D-0B06823D057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1371600"/>
            <a:ext cx="7620000" cy="4953000"/>
          </a:xfr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>
            <a:extLst>
              <a:ext uri="{FF2B5EF4-FFF2-40B4-BE49-F238E27FC236}">
                <a16:creationId xmlns:a16="http://schemas.microsoft.com/office/drawing/2014/main" id="{E8F1C9E8-7D28-27D7-8888-1ACDBDA40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381000"/>
          </a:xfrm>
        </p:spPr>
        <p:txBody>
          <a:bodyPr/>
          <a:lstStyle/>
          <a:p>
            <a:pPr eaLnBrk="1" hangingPunct="1"/>
            <a:r>
              <a:rPr lang="en-GB" altLang="en-US" sz="3200" i="1"/>
              <a:t>Human papillomavirus / </a:t>
            </a:r>
            <a:r>
              <a:rPr lang="en-GB" altLang="en-US" sz="3200"/>
              <a:t>Clinically</a:t>
            </a:r>
          </a:p>
        </p:txBody>
      </p:sp>
      <p:sp>
        <p:nvSpPr>
          <p:cNvPr id="31747" name="Content Placeholder 2">
            <a:extLst>
              <a:ext uri="{FF2B5EF4-FFF2-40B4-BE49-F238E27FC236}">
                <a16:creationId xmlns:a16="http://schemas.microsoft.com/office/drawing/2014/main" id="{B1A14FB8-AB51-5864-A4EA-B964F87087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914400"/>
            <a:ext cx="8686800" cy="5943600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en-US" sz="2800" b="1" dirty="0"/>
              <a:t>Risk factors:</a:t>
            </a:r>
          </a:p>
          <a:p>
            <a:pPr eaLnBrk="1" hangingPunct="1">
              <a:defRPr/>
            </a:pPr>
            <a:r>
              <a:rPr lang="en-GB" altLang="en-US" sz="2400" dirty="0"/>
              <a:t>Multiple sexual partners</a:t>
            </a:r>
          </a:p>
          <a:p>
            <a:pPr eaLnBrk="1" hangingPunct="1">
              <a:defRPr/>
            </a:pPr>
            <a:r>
              <a:rPr lang="en-GB" altLang="en-US" sz="2400" dirty="0"/>
              <a:t>Combined oral contraceptive pills</a:t>
            </a:r>
          </a:p>
          <a:p>
            <a:pPr eaLnBrk="1" hangingPunct="1">
              <a:defRPr/>
            </a:pPr>
            <a:r>
              <a:rPr lang="en-GB" altLang="en-US" sz="2400" dirty="0"/>
              <a:t>Smoking, Immunosuppression.</a:t>
            </a:r>
            <a:endParaRPr lang="en-GB" altLang="en-US" sz="2800" dirty="0"/>
          </a:p>
          <a:p>
            <a:pPr eaLnBrk="1" hangingPunct="1">
              <a:defRPr/>
            </a:pPr>
            <a:r>
              <a:rPr lang="en-GB" altLang="en-US" sz="2800" b="1" dirty="0"/>
              <a:t>1. low risk HPV types (</a:t>
            </a:r>
            <a:r>
              <a:rPr lang="en-GB" altLang="en-US" sz="2800" b="1" dirty="0" err="1"/>
              <a:t>e.g</a:t>
            </a:r>
            <a:r>
              <a:rPr lang="en-GB" altLang="en-US" sz="2800" b="1" dirty="0"/>
              <a:t> types 6 and 11):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GB" altLang="en-US" sz="2400" dirty="0"/>
              <a:t>A- </a:t>
            </a:r>
          </a:p>
          <a:p>
            <a:pPr eaLnBrk="1" hangingPunct="1">
              <a:defRPr/>
            </a:pPr>
            <a:r>
              <a:rPr lang="en-GB" altLang="en-US" sz="2400" dirty="0" err="1"/>
              <a:t>Papillomas</a:t>
            </a:r>
            <a:r>
              <a:rPr lang="en-GB" altLang="en-US" sz="2400" dirty="0"/>
              <a:t>: benign lesions that develop after a variable duration, usually weeks or months, of HPV infection.</a:t>
            </a:r>
          </a:p>
          <a:p>
            <a:pPr eaLnBrk="1" hangingPunct="1">
              <a:defRPr/>
            </a:pPr>
            <a:r>
              <a:rPr lang="en-GB" altLang="en-US" sz="2400" dirty="0"/>
              <a:t>In a papilloma there is epidermal thickening with hyperkeratosis and parakeratosis. </a:t>
            </a:r>
          </a:p>
          <a:p>
            <a:pPr eaLnBrk="1" hangingPunct="1">
              <a:defRPr/>
            </a:pPr>
            <a:endParaRPr lang="en-GB" altLang="en-US" sz="2400" dirty="0"/>
          </a:p>
          <a:p>
            <a:pPr eaLnBrk="1" hangingPunct="1">
              <a:defRPr/>
            </a:pPr>
            <a:r>
              <a:rPr lang="en-GB" altLang="en-US" sz="2400" dirty="0"/>
              <a:t>The lesions are called warts if they arise on the skin or </a:t>
            </a:r>
            <a:r>
              <a:rPr lang="en-GB" altLang="en-US" sz="2400" dirty="0" err="1"/>
              <a:t>condyloma</a:t>
            </a:r>
            <a:r>
              <a:rPr lang="en-GB" altLang="en-US" sz="2400" dirty="0"/>
              <a:t> if found on the genitalia.</a:t>
            </a:r>
          </a:p>
          <a:p>
            <a:pPr eaLnBrk="1" hangingPunct="1">
              <a:defRPr/>
            </a:pPr>
            <a:endParaRPr lang="en-GB" altLang="en-US" sz="24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>
            <a:extLst>
              <a:ext uri="{FF2B5EF4-FFF2-40B4-BE49-F238E27FC236}">
                <a16:creationId xmlns:a16="http://schemas.microsoft.com/office/drawing/2014/main" id="{485164FD-DF49-19F8-CE68-FF41270AA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381000"/>
          </a:xfrm>
        </p:spPr>
        <p:txBody>
          <a:bodyPr/>
          <a:lstStyle/>
          <a:p>
            <a:pPr eaLnBrk="1" hangingPunct="1"/>
            <a:r>
              <a:rPr lang="en-GB" altLang="en-US" sz="3200" i="1"/>
              <a:t>Human papillomavirus / </a:t>
            </a:r>
            <a:r>
              <a:rPr lang="en-GB" altLang="en-US" sz="3200"/>
              <a:t>Clinically</a:t>
            </a:r>
          </a:p>
        </p:txBody>
      </p:sp>
      <p:sp>
        <p:nvSpPr>
          <p:cNvPr id="68611" name="Content Placeholder 2">
            <a:extLst>
              <a:ext uri="{FF2B5EF4-FFF2-40B4-BE49-F238E27FC236}">
                <a16:creationId xmlns:a16="http://schemas.microsoft.com/office/drawing/2014/main" id="{021AF72D-36C1-5132-6522-63ED11D173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914400"/>
            <a:ext cx="8686800" cy="5943600"/>
          </a:xfrm>
        </p:spPr>
        <p:txBody>
          <a:bodyPr/>
          <a:lstStyle/>
          <a:p>
            <a:pPr eaLnBrk="1" hangingPunct="1"/>
            <a:r>
              <a:rPr lang="en-GB" altLang="en-US" sz="2800"/>
              <a:t>B- </a:t>
            </a:r>
          </a:p>
          <a:p>
            <a:pPr eaLnBrk="1" hangingPunct="1"/>
            <a:r>
              <a:rPr lang="en-GB" altLang="en-US" sz="2800"/>
              <a:t>HPV 6 and 11 are also associated with laryngeal papillomas in children and other respiratory papillomas such as sino-nasal, tracheal, and lung papillomas</a:t>
            </a:r>
          </a:p>
          <a:p>
            <a:pPr eaLnBrk="1" hangingPunct="1"/>
            <a:endParaRPr lang="en-GB" altLang="en-US" sz="2800"/>
          </a:p>
          <a:p>
            <a:pPr eaLnBrk="1" hangingPunct="1"/>
            <a:r>
              <a:rPr lang="en-GB" altLang="en-US" sz="2800"/>
              <a:t>Child presents with hoarseness, or even a life threatening airway obstruction</a:t>
            </a:r>
          </a:p>
          <a:p>
            <a:pPr eaLnBrk="1" hangingPunct="1"/>
            <a:endParaRPr lang="en-GB" altLang="en-US" sz="2800"/>
          </a:p>
          <a:p>
            <a:pPr eaLnBrk="1" hangingPunct="1"/>
            <a:r>
              <a:rPr lang="en-GB" altLang="en-US" sz="2800"/>
              <a:t>These lesions are more common in infants and young children less than 5 years old who can acquire the infection during birth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>
            <a:extLst>
              <a:ext uri="{FF2B5EF4-FFF2-40B4-BE49-F238E27FC236}">
                <a16:creationId xmlns:a16="http://schemas.microsoft.com/office/drawing/2014/main" id="{51E5B3EE-7AED-4CFC-7A15-A64024D0B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381000"/>
          </a:xfrm>
        </p:spPr>
        <p:txBody>
          <a:bodyPr/>
          <a:lstStyle/>
          <a:p>
            <a:pPr eaLnBrk="1" hangingPunct="1"/>
            <a:r>
              <a:rPr lang="en-GB" altLang="en-US" sz="3200" i="1"/>
              <a:t>Human papillomavirus / </a:t>
            </a:r>
            <a:r>
              <a:rPr lang="en-GB" altLang="en-US" sz="3200"/>
              <a:t>Clinically</a:t>
            </a:r>
          </a:p>
        </p:txBody>
      </p:sp>
      <p:pic>
        <p:nvPicPr>
          <p:cNvPr id="70659" name="Picture 2">
            <a:extLst>
              <a:ext uri="{FF2B5EF4-FFF2-40B4-BE49-F238E27FC236}">
                <a16:creationId xmlns:a16="http://schemas.microsoft.com/office/drawing/2014/main" id="{2350932E-4B90-C1EE-03CB-48594AEFEAD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9200" y="914400"/>
            <a:ext cx="6324600" cy="4800600"/>
          </a:xfr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>
            <a:extLst>
              <a:ext uri="{FF2B5EF4-FFF2-40B4-BE49-F238E27FC236}">
                <a16:creationId xmlns:a16="http://schemas.microsoft.com/office/drawing/2014/main" id="{5D1DA68A-9556-1AF1-29FD-60F17DDEA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381000"/>
          </a:xfrm>
        </p:spPr>
        <p:txBody>
          <a:bodyPr/>
          <a:lstStyle/>
          <a:p>
            <a:pPr eaLnBrk="1" hangingPunct="1"/>
            <a:r>
              <a:rPr lang="en-GB" altLang="en-US" sz="3200" i="1"/>
              <a:t>Human papillomavirus / </a:t>
            </a:r>
            <a:r>
              <a:rPr lang="en-GB" altLang="en-US" sz="3200"/>
              <a:t>Clinically</a:t>
            </a:r>
          </a:p>
        </p:txBody>
      </p:sp>
      <p:pic>
        <p:nvPicPr>
          <p:cNvPr id="72707" name="Picture 2">
            <a:extLst>
              <a:ext uri="{FF2B5EF4-FFF2-40B4-BE49-F238E27FC236}">
                <a16:creationId xmlns:a16="http://schemas.microsoft.com/office/drawing/2014/main" id="{C7D815E9-3CDC-80BA-45C5-D4B1717CAEC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38400" y="1295400"/>
            <a:ext cx="4054475" cy="4932363"/>
          </a:xfr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>
            <a:extLst>
              <a:ext uri="{FF2B5EF4-FFF2-40B4-BE49-F238E27FC236}">
                <a16:creationId xmlns:a16="http://schemas.microsoft.com/office/drawing/2014/main" id="{C8A8417D-6229-6CDF-313F-F2460B778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381000"/>
          </a:xfrm>
        </p:spPr>
        <p:txBody>
          <a:bodyPr/>
          <a:lstStyle/>
          <a:p>
            <a:pPr eaLnBrk="1" hangingPunct="1"/>
            <a:r>
              <a:rPr lang="en-GB" altLang="en-US" sz="3600" i="1"/>
              <a:t>Human papillomavirus</a:t>
            </a:r>
            <a:endParaRPr lang="en-GB" altLang="en-US" sz="3600"/>
          </a:p>
        </p:txBody>
      </p:sp>
      <p:sp>
        <p:nvSpPr>
          <p:cNvPr id="74755" name="Content Placeholder 2">
            <a:extLst>
              <a:ext uri="{FF2B5EF4-FFF2-40B4-BE49-F238E27FC236}">
                <a16:creationId xmlns:a16="http://schemas.microsoft.com/office/drawing/2014/main" id="{07974418-BDB0-DAB7-A42E-7468A7424B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14400"/>
            <a:ext cx="8915400" cy="5943600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800" b="1"/>
              <a:t>2. High risk genotypes:</a:t>
            </a:r>
            <a:r>
              <a:rPr lang="en-US" altLang="en-US" sz="2800"/>
              <a:t> mainly types 16, 18, 31, 33 and 45.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z="2800"/>
              <a:t>(Cervical cancer)</a:t>
            </a:r>
          </a:p>
          <a:p>
            <a:pPr eaLnBrk="1" hangingPunct="1">
              <a:buFontTx/>
              <a:buNone/>
            </a:pPr>
            <a:endParaRPr lang="en-US" altLang="en-US" sz="2800"/>
          </a:p>
          <a:p>
            <a:pPr eaLnBrk="1" hangingPunct="1"/>
            <a:r>
              <a:rPr lang="en-US" altLang="en-US" sz="2800"/>
              <a:t>Persistent ( HPV) infection  &gt; </a:t>
            </a:r>
            <a:r>
              <a:rPr lang="en-US" altLang="en-US" sz="2800">
                <a:solidFill>
                  <a:srgbClr val="FF0000"/>
                </a:solidFill>
              </a:rPr>
              <a:t>pre</a:t>
            </a:r>
            <a:r>
              <a:rPr lang="en-US" altLang="en-US" sz="2800"/>
              <a:t> and malignant cervical CA (other cancers, laryngeal papilloma and genital warts).</a:t>
            </a:r>
          </a:p>
          <a:p>
            <a:pPr eaLnBrk="1" hangingPunct="1"/>
            <a:endParaRPr lang="en-US" altLang="en-US" sz="2800"/>
          </a:p>
          <a:p>
            <a:pPr eaLnBrk="1" hangingPunct="1"/>
            <a:r>
              <a:rPr lang="en-US" altLang="en-US" sz="2800"/>
              <a:t>E6 and E7 &gt;  inhibitions of P53 and RB genes respectively</a:t>
            </a:r>
          </a:p>
          <a:p>
            <a:pPr eaLnBrk="1" hangingPunct="1"/>
            <a:r>
              <a:rPr lang="en-GB" altLang="en-US" sz="2800"/>
              <a:t>Approximately, ½  million cervical cancer cases are diagnosed annually worldwide, with 50% mortality.</a:t>
            </a:r>
          </a:p>
          <a:p>
            <a:pPr eaLnBrk="1" hangingPunct="1"/>
            <a:endParaRPr lang="en-GB" altLang="en-US" sz="2800"/>
          </a:p>
          <a:p>
            <a:pPr eaLnBrk="1" hangingPunct="1"/>
            <a:r>
              <a:rPr lang="en-GB" altLang="en-US" sz="2800"/>
              <a:t>In the UK: 1600 deaths / year due to cervical cancer.</a:t>
            </a:r>
            <a:endParaRPr lang="en-US" altLang="en-US" sz="2800"/>
          </a:p>
          <a:p>
            <a:pPr eaLnBrk="1" hangingPunct="1"/>
            <a:endParaRPr lang="en-GB" altLang="en-US" sz="280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1">
            <a:extLst>
              <a:ext uri="{FF2B5EF4-FFF2-40B4-BE49-F238E27FC236}">
                <a16:creationId xmlns:a16="http://schemas.microsoft.com/office/drawing/2014/main" id="{D753E4DE-63A5-1C28-49B4-E9F222531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2562"/>
          </a:xfrm>
        </p:spPr>
        <p:txBody>
          <a:bodyPr/>
          <a:lstStyle/>
          <a:p>
            <a:endParaRPr lang="ar-JO" altLang="en-US"/>
          </a:p>
        </p:txBody>
      </p:sp>
      <p:sp>
        <p:nvSpPr>
          <p:cNvPr id="76803" name="Content Placeholder 2">
            <a:extLst>
              <a:ext uri="{FF2B5EF4-FFF2-40B4-BE49-F238E27FC236}">
                <a16:creationId xmlns:a16="http://schemas.microsoft.com/office/drawing/2014/main" id="{4D577949-C50A-3A1F-EEA0-AA099EEA4F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38200"/>
            <a:ext cx="9144000" cy="5287963"/>
          </a:xfrm>
        </p:spPr>
        <p:txBody>
          <a:bodyPr/>
          <a:lstStyle/>
          <a:p>
            <a:r>
              <a:rPr lang="en-US" altLang="en-US" sz="2400"/>
              <a:t>The </a:t>
            </a:r>
            <a:r>
              <a:rPr lang="en-US" altLang="en-US" sz="2400" b="1"/>
              <a:t>endocervical canal</a:t>
            </a:r>
            <a:r>
              <a:rPr lang="en-US" altLang="en-US" sz="2400"/>
              <a:t> is the passageway from the uterus to the vagina.</a:t>
            </a:r>
          </a:p>
          <a:p>
            <a:r>
              <a:rPr lang="en-US" altLang="en-US" sz="2400"/>
              <a:t>The 2 main types of cells in the cervix are:</a:t>
            </a:r>
          </a:p>
          <a:p>
            <a:r>
              <a:rPr lang="en-US" altLang="en-US" sz="2400" b="1"/>
              <a:t>Columnar cells</a:t>
            </a:r>
            <a:r>
              <a:rPr lang="en-US" altLang="en-US" sz="2400"/>
              <a:t> line the endocervical canal. They are glandular cells that make mucus. They are called columnar cells because they are tall and shaped like columns.</a:t>
            </a:r>
          </a:p>
          <a:p>
            <a:r>
              <a:rPr lang="en-US" altLang="en-US" sz="2400" b="1"/>
              <a:t>Squamous cells</a:t>
            </a:r>
            <a:r>
              <a:rPr lang="en-US" altLang="en-US" sz="2400"/>
              <a:t> line the ectocervix and vagina. They are flat and thin like the scales on a fish.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1">
            <a:extLst>
              <a:ext uri="{FF2B5EF4-FFF2-40B4-BE49-F238E27FC236}">
                <a16:creationId xmlns:a16="http://schemas.microsoft.com/office/drawing/2014/main" id="{51FEEBB0-DBA4-F56D-427C-90125D47E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685800"/>
            <a:ext cx="8763000" cy="28956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altLang="en-US" sz="2800"/>
              <a:t>The squamous cells join the columnar cells in an area of the cervix called the squamo-columnar junction. </a:t>
            </a:r>
            <a:br>
              <a:rPr lang="en-US" altLang="en-US" sz="2800"/>
            </a:br>
            <a:r>
              <a:rPr lang="en-US" altLang="en-US" sz="2800"/>
              <a:t>This is also called the transformation zone because the tall columnar cells are constantly being changed into flat squamous cells, especially during puberty and child-bearing years. Precancerous changes of the cervix and most cervical cancers start in the transformation zone.</a:t>
            </a:r>
            <a:br>
              <a:rPr lang="en-US" altLang="en-US" sz="2800"/>
            </a:br>
            <a:endParaRPr lang="ar-JO" altLang="en-US" sz="2800"/>
          </a:p>
        </p:txBody>
      </p:sp>
      <p:pic>
        <p:nvPicPr>
          <p:cNvPr id="77827" name="Picture 2">
            <a:extLst>
              <a:ext uri="{FF2B5EF4-FFF2-40B4-BE49-F238E27FC236}">
                <a16:creationId xmlns:a16="http://schemas.microsoft.com/office/drawing/2014/main" id="{B6DF6996-63E3-C6F4-C4D1-5D38A31BFED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35" t="46468" r="31068" b="10768"/>
          <a:stretch>
            <a:fillRect/>
          </a:stretch>
        </p:blipFill>
        <p:spPr>
          <a:xfrm>
            <a:off x="0" y="3505200"/>
            <a:ext cx="9144000" cy="3581400"/>
          </a:xfr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1">
            <a:extLst>
              <a:ext uri="{FF2B5EF4-FFF2-40B4-BE49-F238E27FC236}">
                <a16:creationId xmlns:a16="http://schemas.microsoft.com/office/drawing/2014/main" id="{C15652EB-6B64-3F56-8068-9A0D9D652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en-GB" altLang="en-US"/>
              <a:t>Transformation zone </a:t>
            </a:r>
          </a:p>
        </p:txBody>
      </p:sp>
      <p:pic>
        <p:nvPicPr>
          <p:cNvPr id="78851" name="Content Placeholder 3">
            <a:extLst>
              <a:ext uri="{FF2B5EF4-FFF2-40B4-BE49-F238E27FC236}">
                <a16:creationId xmlns:a16="http://schemas.microsoft.com/office/drawing/2014/main" id="{98A5A6C2-0B64-393F-7187-E41F6CBD648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" t="25000" r="63126" b="9000"/>
          <a:stretch>
            <a:fillRect/>
          </a:stretch>
        </p:blipFill>
        <p:spPr>
          <a:xfrm>
            <a:off x="900113" y="1125538"/>
            <a:ext cx="7127875" cy="5622925"/>
          </a:xfr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6899156C-3453-E597-EE66-9267858EC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457200"/>
          </a:xfrm>
        </p:spPr>
        <p:txBody>
          <a:bodyPr/>
          <a:lstStyle/>
          <a:p>
            <a:endParaRPr lang="en-GB" altLang="en-US"/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657E948D-2D21-D6C8-CF24-3882A1C572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5638800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sz="2400"/>
              <a:t>4. Regulatory proteins:</a:t>
            </a:r>
          </a:p>
          <a:p>
            <a:pPr>
              <a:buFontTx/>
              <a:buNone/>
            </a:pPr>
            <a:endParaRPr lang="en-GB" altLang="en-US" sz="2400"/>
          </a:p>
          <a:p>
            <a:pPr>
              <a:buFontTx/>
              <a:buNone/>
            </a:pPr>
            <a:r>
              <a:rPr lang="en-GB" altLang="en-US" sz="2400"/>
              <a:t>Such as; tat (transactivation of transcription), Nef (suppress MHC1 cells together with tat gene) and rev (controls passage of mRNA from nucleus to cytoplasm) are major</a:t>
            </a:r>
          </a:p>
          <a:p>
            <a:pPr>
              <a:buFontTx/>
              <a:buNone/>
            </a:pPr>
            <a:endParaRPr lang="en-GB" altLang="en-US" sz="2400"/>
          </a:p>
          <a:p>
            <a:r>
              <a:rPr lang="en-GB" altLang="en-US" sz="2400"/>
              <a:t>It causes AIDS was first recognized in 1981 in the USA</a:t>
            </a:r>
          </a:p>
          <a:p>
            <a:endParaRPr lang="en-GB" altLang="en-US" sz="2400"/>
          </a:p>
          <a:p>
            <a:r>
              <a:rPr lang="en-GB" altLang="en-US" sz="2400"/>
              <a:t>2 strains HIV1 &amp; </a:t>
            </a:r>
            <a:r>
              <a:rPr lang="en-GB" altLang="en-US" sz="2400" b="1"/>
              <a:t>HIV2</a:t>
            </a:r>
            <a:r>
              <a:rPr lang="en-GB" altLang="en-US" sz="2400"/>
              <a:t>  (lentivirus)</a:t>
            </a:r>
          </a:p>
          <a:p>
            <a:endParaRPr lang="en-GB" altLang="en-US" sz="240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>
            <a:extLst>
              <a:ext uri="{FF2B5EF4-FFF2-40B4-BE49-F238E27FC236}">
                <a16:creationId xmlns:a16="http://schemas.microsoft.com/office/drawing/2014/main" id="{AE01F178-FA2E-550F-72AB-06C0C1FFD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637"/>
          </a:xfrm>
        </p:spPr>
        <p:txBody>
          <a:bodyPr/>
          <a:lstStyle/>
          <a:p>
            <a:pPr eaLnBrk="1" hangingPunct="1"/>
            <a:endParaRPr lang="en-GB" altLang="en-US"/>
          </a:p>
        </p:txBody>
      </p:sp>
      <p:sp>
        <p:nvSpPr>
          <p:cNvPr id="80899" name="Content Placeholder 2">
            <a:extLst>
              <a:ext uri="{FF2B5EF4-FFF2-40B4-BE49-F238E27FC236}">
                <a16:creationId xmlns:a16="http://schemas.microsoft.com/office/drawing/2014/main" id="{5E67FDCC-E83A-28E1-6096-D25D495BB3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65175"/>
            <a:ext cx="8229600" cy="5616575"/>
          </a:xfrm>
        </p:spPr>
        <p:txBody>
          <a:bodyPr/>
          <a:lstStyle/>
          <a:p>
            <a:pPr eaLnBrk="1" hangingPunct="1"/>
            <a:endParaRPr lang="en-GB" alt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97DA1E9-ECB3-8055-7DF1-619B04045508}"/>
              </a:ext>
            </a:extLst>
          </p:cNvPr>
          <p:cNvSpPr/>
          <p:nvPr/>
        </p:nvSpPr>
        <p:spPr>
          <a:xfrm>
            <a:off x="468313" y="981075"/>
            <a:ext cx="8064500" cy="532765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dirty="0"/>
          </a:p>
        </p:txBody>
      </p:sp>
      <p:pic>
        <p:nvPicPr>
          <p:cNvPr id="80901" name="Picture 2" descr="http://www-medlib.med.utah.edu/WebPath/jpeg4/FEM002.jpg">
            <a:extLst>
              <a:ext uri="{FF2B5EF4-FFF2-40B4-BE49-F238E27FC236}">
                <a16:creationId xmlns:a16="http://schemas.microsoft.com/office/drawing/2014/main" id="{39C9B342-6EE4-ADE9-D9CA-602CE40ADF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5" r="14529"/>
          <a:stretch>
            <a:fillRect/>
          </a:stretch>
        </p:blipFill>
        <p:spPr bwMode="auto">
          <a:xfrm>
            <a:off x="611188" y="1700213"/>
            <a:ext cx="3362325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2" name="Picture 3" descr="http://www-medlib.med.utah.edu/WebPath/jpeg4/FEM012.jpg">
            <a:extLst>
              <a:ext uri="{FF2B5EF4-FFF2-40B4-BE49-F238E27FC236}">
                <a16:creationId xmlns:a16="http://schemas.microsoft.com/office/drawing/2014/main" id="{2A2324F4-8F36-CC8A-079B-031BA06F32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3" r="24828" b="18056"/>
          <a:stretch>
            <a:fillRect/>
          </a:stretch>
        </p:blipFill>
        <p:spPr bwMode="auto">
          <a:xfrm>
            <a:off x="4284663" y="1844675"/>
            <a:ext cx="4229100" cy="331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itle 1">
            <a:extLst>
              <a:ext uri="{FF2B5EF4-FFF2-40B4-BE49-F238E27FC236}">
                <a16:creationId xmlns:a16="http://schemas.microsoft.com/office/drawing/2014/main" id="{D99D676D-12B0-9F6C-0619-554C65CC4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762000"/>
          </a:xfrm>
        </p:spPr>
        <p:txBody>
          <a:bodyPr/>
          <a:lstStyle/>
          <a:p>
            <a:pPr eaLnBrk="1" hangingPunct="1"/>
            <a:r>
              <a:rPr lang="en-GB" altLang="en-US" sz="3600" i="1"/>
              <a:t>Human papillomavirus</a:t>
            </a:r>
          </a:p>
        </p:txBody>
      </p:sp>
      <p:sp>
        <p:nvSpPr>
          <p:cNvPr id="40963" name="Content Placeholder 2">
            <a:extLst>
              <a:ext uri="{FF2B5EF4-FFF2-40B4-BE49-F238E27FC236}">
                <a16:creationId xmlns:a16="http://schemas.microsoft.com/office/drawing/2014/main" id="{CDEF15D0-F3C0-AB9C-8E30-1949E1B524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143000"/>
            <a:ext cx="8763000" cy="54864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b="1" dirty="0"/>
              <a:t>Diagnosis: 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US" altLang="en-US" sz="2800" dirty="0"/>
              <a:t>1- Clinically 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US" altLang="en-US" sz="2800" dirty="0"/>
              <a:t>2- Detecting the curable premalignant lesions.</a:t>
            </a:r>
          </a:p>
          <a:p>
            <a:pPr eaLnBrk="1" hangingPunct="1">
              <a:defRPr/>
            </a:pPr>
            <a:endParaRPr lang="en-US" altLang="en-US" sz="2800" dirty="0"/>
          </a:p>
          <a:p>
            <a:pPr eaLnBrk="1" hangingPunct="1">
              <a:defRPr/>
            </a:pPr>
            <a:r>
              <a:rPr lang="en-US" altLang="en-US" sz="2800" dirty="0"/>
              <a:t>Mainly cytology / Pap smear &gt; Colposcopy </a:t>
            </a:r>
          </a:p>
          <a:p>
            <a:pPr eaLnBrk="1" hangingPunct="1">
              <a:defRPr/>
            </a:pPr>
            <a:endParaRPr lang="en-US" altLang="en-US" dirty="0">
              <a:solidFill>
                <a:srgbClr val="FFFF00"/>
              </a:solidFill>
            </a:endParaRP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US" altLang="en-US" sz="2800" dirty="0"/>
              <a:t>3- Molecular using PCR and HC2 ± genotyping.</a:t>
            </a:r>
          </a:p>
          <a:p>
            <a:pPr eaLnBrk="1" hangingPunct="1">
              <a:defRPr/>
            </a:pPr>
            <a:r>
              <a:rPr lang="en-US" altLang="en-US" sz="2800" dirty="0"/>
              <a:t>(FDA  approved HC2 in 2003)</a:t>
            </a:r>
          </a:p>
          <a:p>
            <a:pPr eaLnBrk="1" hangingPunct="1">
              <a:defRPr/>
            </a:pPr>
            <a:endParaRPr lang="en-US" altLang="en-US" sz="2800" dirty="0"/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US" altLang="en-US" sz="2800" dirty="0"/>
              <a:t>4- Electron microscope: rare</a:t>
            </a:r>
          </a:p>
          <a:p>
            <a:pPr eaLnBrk="1" hangingPunct="1">
              <a:defRPr/>
            </a:pPr>
            <a:endParaRPr lang="en-US" altLang="en-US" sz="2800" dirty="0"/>
          </a:p>
          <a:p>
            <a:pPr eaLnBrk="1" hangingPunct="1">
              <a:defRPr/>
            </a:pPr>
            <a:endParaRPr lang="en-US" altLang="en-US" sz="2800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itle 1">
            <a:extLst>
              <a:ext uri="{FF2B5EF4-FFF2-40B4-BE49-F238E27FC236}">
                <a16:creationId xmlns:a16="http://schemas.microsoft.com/office/drawing/2014/main" id="{6DF32BFF-EFEC-1C7F-5140-B09B423C8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57200"/>
            <a:ext cx="7772400" cy="381000"/>
          </a:xfrm>
        </p:spPr>
        <p:txBody>
          <a:bodyPr/>
          <a:lstStyle/>
          <a:p>
            <a:pPr eaLnBrk="1" hangingPunct="1"/>
            <a:r>
              <a:rPr lang="en-GB" altLang="en-US" sz="3200"/>
              <a:t>Treatment </a:t>
            </a:r>
          </a:p>
        </p:txBody>
      </p:sp>
      <p:sp>
        <p:nvSpPr>
          <p:cNvPr id="84995" name="Content Placeholder 2">
            <a:extLst>
              <a:ext uri="{FF2B5EF4-FFF2-40B4-BE49-F238E27FC236}">
                <a16:creationId xmlns:a16="http://schemas.microsoft.com/office/drawing/2014/main" id="{0A7239AD-E9EB-EAF5-E229-FC416D601C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838200"/>
            <a:ext cx="8610600" cy="5257800"/>
          </a:xfrm>
        </p:spPr>
        <p:txBody>
          <a:bodyPr/>
          <a:lstStyle/>
          <a:p>
            <a:pPr eaLnBrk="1" hangingPunct="1"/>
            <a:r>
              <a:rPr lang="en-GB" altLang="en-US" sz="2800" b="1"/>
              <a:t>Warts</a:t>
            </a:r>
          </a:p>
          <a:p>
            <a:pPr eaLnBrk="1" hangingPunct="1"/>
            <a:endParaRPr lang="en-GB" altLang="en-US" sz="2800"/>
          </a:p>
          <a:p>
            <a:pPr eaLnBrk="1" hangingPunct="1"/>
            <a:r>
              <a:rPr lang="en-GB" altLang="en-US" sz="2600"/>
              <a:t>Most warts are asymptomatic and regress spontaneously, particularly in immunocompetent patients. However, sometimes treatment is needed for cosmetic reasons.</a:t>
            </a:r>
          </a:p>
          <a:p>
            <a:pPr eaLnBrk="1" hangingPunct="1"/>
            <a:endParaRPr lang="en-GB" altLang="en-US" sz="2600"/>
          </a:p>
          <a:p>
            <a:pPr eaLnBrk="1" hangingPunct="1"/>
            <a:r>
              <a:rPr lang="en-GB" altLang="en-US" sz="2600"/>
              <a:t>Treatment options for warts include cryotherapy, and excision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itle 1">
            <a:extLst>
              <a:ext uri="{FF2B5EF4-FFF2-40B4-BE49-F238E27FC236}">
                <a16:creationId xmlns:a16="http://schemas.microsoft.com/office/drawing/2014/main" id="{8B321ED5-4DBB-677D-CD99-EFA75F931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381000"/>
          </a:xfrm>
        </p:spPr>
        <p:txBody>
          <a:bodyPr/>
          <a:lstStyle/>
          <a:p>
            <a:pPr eaLnBrk="1" hangingPunct="1"/>
            <a:r>
              <a:rPr lang="en-GB" altLang="en-US" sz="3200"/>
              <a:t>Treatment </a:t>
            </a:r>
          </a:p>
        </p:txBody>
      </p:sp>
      <p:sp>
        <p:nvSpPr>
          <p:cNvPr id="87043" name="Content Placeholder 2">
            <a:extLst>
              <a:ext uri="{FF2B5EF4-FFF2-40B4-BE49-F238E27FC236}">
                <a16:creationId xmlns:a16="http://schemas.microsoft.com/office/drawing/2014/main" id="{61FD042E-913A-6EB7-3B03-54884B7B71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219200"/>
            <a:ext cx="8610600" cy="4876800"/>
          </a:xfrm>
        </p:spPr>
        <p:txBody>
          <a:bodyPr/>
          <a:lstStyle/>
          <a:p>
            <a:pPr eaLnBrk="1" hangingPunct="1"/>
            <a:r>
              <a:rPr lang="en-GB" altLang="en-US" sz="2800" b="1"/>
              <a:t>Premalignant lesions:</a:t>
            </a:r>
          </a:p>
          <a:p>
            <a:pPr eaLnBrk="1" hangingPunct="1"/>
            <a:r>
              <a:rPr lang="en-GB" altLang="en-US" sz="2800"/>
              <a:t>carbon dioxide laser treatment or cold coagulation</a:t>
            </a:r>
          </a:p>
          <a:p>
            <a:pPr eaLnBrk="1" hangingPunct="1"/>
            <a:r>
              <a:rPr lang="en-GB" altLang="en-US" sz="2800"/>
              <a:t>Excision </a:t>
            </a:r>
          </a:p>
          <a:p>
            <a:pPr eaLnBrk="1" hangingPunct="1"/>
            <a:endParaRPr lang="en-GB" altLang="en-US" sz="2800"/>
          </a:p>
          <a:p>
            <a:pPr eaLnBrk="1" hangingPunct="1"/>
            <a:r>
              <a:rPr lang="en-GB" altLang="en-US" sz="2800" b="1"/>
              <a:t>Malignant lesions:</a:t>
            </a:r>
          </a:p>
          <a:p>
            <a:pPr eaLnBrk="1" hangingPunct="1"/>
            <a:r>
              <a:rPr lang="en-GB" altLang="en-US" sz="2800"/>
              <a:t>Based on the stage of cervical cancer, treatment options include surgical excision, radiotherapy and / or chemotherapy</a:t>
            </a:r>
            <a:endParaRPr lang="en-GB" altLang="en-US" sz="2800">
              <a:solidFill>
                <a:srgbClr val="FFFF00"/>
              </a:solidFill>
            </a:endParaRPr>
          </a:p>
          <a:p>
            <a:pPr eaLnBrk="1" hangingPunct="1"/>
            <a:endParaRPr lang="en-GB" altLang="en-US" sz="280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itle 1">
            <a:extLst>
              <a:ext uri="{FF2B5EF4-FFF2-40B4-BE49-F238E27FC236}">
                <a16:creationId xmlns:a16="http://schemas.microsoft.com/office/drawing/2014/main" id="{C428EE69-C3B0-B99C-6EDD-1CB5BED93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762000"/>
          </a:xfrm>
        </p:spPr>
        <p:txBody>
          <a:bodyPr/>
          <a:lstStyle/>
          <a:p>
            <a:pPr eaLnBrk="1" hangingPunct="1"/>
            <a:r>
              <a:rPr lang="en-GB" altLang="en-US" sz="3600" i="1"/>
              <a:t>Human papillomavirus</a:t>
            </a:r>
            <a:endParaRPr lang="en-GB" altLang="en-US" sz="3600"/>
          </a:p>
        </p:txBody>
      </p:sp>
      <p:sp>
        <p:nvSpPr>
          <p:cNvPr id="89091" name="Content Placeholder 2">
            <a:extLst>
              <a:ext uri="{FF2B5EF4-FFF2-40B4-BE49-F238E27FC236}">
                <a16:creationId xmlns:a16="http://schemas.microsoft.com/office/drawing/2014/main" id="{C65DB602-027B-BB81-8621-ED47374103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066800"/>
            <a:ext cx="8763000" cy="54864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altLang="en-US" sz="2800"/>
          </a:p>
          <a:p>
            <a:pPr eaLnBrk="1" hangingPunct="1"/>
            <a:r>
              <a:rPr lang="en-US" altLang="en-US" sz="3600" b="1"/>
              <a:t>Prevention:</a:t>
            </a:r>
          </a:p>
          <a:p>
            <a:pPr eaLnBrk="1" hangingPunct="1"/>
            <a:endParaRPr lang="en-US" altLang="en-US" sz="2800"/>
          </a:p>
          <a:p>
            <a:pPr eaLnBrk="1" hangingPunct="1"/>
            <a:r>
              <a:rPr lang="en-US" altLang="en-US" sz="2800"/>
              <a:t> Sexually transmitted &gt; multiple partners &gt; ABC.</a:t>
            </a:r>
          </a:p>
          <a:p>
            <a:pPr eaLnBrk="1" hangingPunct="1"/>
            <a:endParaRPr lang="en-US" altLang="en-US" sz="2800"/>
          </a:p>
          <a:p>
            <a:pPr eaLnBrk="1" hangingPunct="1"/>
            <a:r>
              <a:rPr lang="en-US" altLang="en-US" sz="2800"/>
              <a:t>Screening by cervical smears to detect curable premalignant lesions.</a:t>
            </a:r>
          </a:p>
          <a:p>
            <a:pPr eaLnBrk="1" hangingPunct="1"/>
            <a:endParaRPr lang="en-US" altLang="en-US" sz="2800"/>
          </a:p>
          <a:p>
            <a:pPr eaLnBrk="1" hangingPunct="1"/>
            <a:r>
              <a:rPr lang="en-US" altLang="en-US" sz="2800"/>
              <a:t>Vaccines: L1 expression  &gt; Viral Like Particles (VLPs) of the main high risk genotypes (Gardasil &amp; Cervarix)</a:t>
            </a:r>
            <a:endParaRPr lang="en-GB" altLang="en-US" sz="280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itle 1">
            <a:extLst>
              <a:ext uri="{FF2B5EF4-FFF2-40B4-BE49-F238E27FC236}">
                <a16:creationId xmlns:a16="http://schemas.microsoft.com/office/drawing/2014/main" id="{A0F5C498-E782-1EA5-239E-4723F6D9A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762000"/>
          </a:xfrm>
        </p:spPr>
        <p:txBody>
          <a:bodyPr/>
          <a:lstStyle/>
          <a:p>
            <a:pPr eaLnBrk="1" hangingPunct="1"/>
            <a:endParaRPr lang="en-GB" altLang="en-US" sz="3600"/>
          </a:p>
        </p:txBody>
      </p:sp>
      <p:sp>
        <p:nvSpPr>
          <p:cNvPr id="91139" name="Content Placeholder 2">
            <a:extLst>
              <a:ext uri="{FF2B5EF4-FFF2-40B4-BE49-F238E27FC236}">
                <a16:creationId xmlns:a16="http://schemas.microsoft.com/office/drawing/2014/main" id="{F04F3244-CFFB-CB28-AAC8-B37C343BB7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143000"/>
            <a:ext cx="7772400" cy="51816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GB" altLang="en-US" sz="8000"/>
          </a:p>
          <a:p>
            <a:pPr algn="ctr" eaLnBrk="1" hangingPunct="1">
              <a:buFontTx/>
              <a:buNone/>
            </a:pPr>
            <a:r>
              <a:rPr lang="en-GB" altLang="en-US" sz="8000">
                <a:solidFill>
                  <a:schemeClr val="tx2"/>
                </a:solidFill>
              </a:rPr>
              <a:t>The End</a:t>
            </a:r>
          </a:p>
          <a:p>
            <a:pPr algn="ctr" eaLnBrk="1" hangingPunct="1">
              <a:buFontTx/>
              <a:buNone/>
            </a:pPr>
            <a:r>
              <a:rPr lang="en-GB" altLang="en-US" sz="4800">
                <a:solidFill>
                  <a:schemeClr val="tx2"/>
                </a:solidFill>
              </a:rPr>
              <a:t>Thank you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851F2AF3-EEF2-E0F2-5699-DFA3CA010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609600"/>
          </a:xfrm>
        </p:spPr>
        <p:txBody>
          <a:bodyPr/>
          <a:lstStyle/>
          <a:p>
            <a:r>
              <a:rPr lang="en-GB" altLang="en-US" sz="2800"/>
              <a:t>Human Immunodeficiency Virus 1 (HIV1)</a:t>
            </a:r>
            <a:endParaRPr lang="en-GB" altLang="en-US" sz="3000"/>
          </a:p>
        </p:txBody>
      </p:sp>
      <p:sp>
        <p:nvSpPr>
          <p:cNvPr id="11267" name="Content Placeholder 3">
            <a:extLst>
              <a:ext uri="{FF2B5EF4-FFF2-40B4-BE49-F238E27FC236}">
                <a16:creationId xmlns:a16="http://schemas.microsoft.com/office/drawing/2014/main" id="{8A032138-1AE5-D1F3-6FDA-88547D7C96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altLang="en-US"/>
          </a:p>
        </p:txBody>
      </p:sp>
      <p:pic>
        <p:nvPicPr>
          <p:cNvPr id="11268" name="Picture 4">
            <a:extLst>
              <a:ext uri="{FF2B5EF4-FFF2-40B4-BE49-F238E27FC236}">
                <a16:creationId xmlns:a16="http://schemas.microsoft.com/office/drawing/2014/main" id="{E30652D0-E148-F006-EE08-3AA5A0350C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762000"/>
            <a:ext cx="7129463" cy="566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8DB22301-95E9-B1D5-850B-2FA9AC7D6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457200"/>
          </a:xfrm>
        </p:spPr>
        <p:txBody>
          <a:bodyPr/>
          <a:lstStyle/>
          <a:p>
            <a:r>
              <a:rPr lang="en-GB" altLang="en-US"/>
              <a:t>Physical properties</a:t>
            </a:r>
          </a:p>
        </p:txBody>
      </p:sp>
      <p:sp>
        <p:nvSpPr>
          <p:cNvPr id="15363" name="Content Placeholder 2">
            <a:extLst>
              <a:ext uri="{FF2B5EF4-FFF2-40B4-BE49-F238E27FC236}">
                <a16:creationId xmlns:a16="http://schemas.microsoft.com/office/drawing/2014/main" id="{7077D79B-4BB3-61C3-7A27-BF6EAA8DEB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5638800"/>
          </a:xfrm>
        </p:spPr>
        <p:txBody>
          <a:bodyPr/>
          <a:lstStyle/>
          <a:p>
            <a:pPr>
              <a:defRPr/>
            </a:pPr>
            <a:r>
              <a:rPr lang="en-GB" altLang="en-US" sz="2400" dirty="0"/>
              <a:t>HIV is inactivated by: </a:t>
            </a:r>
          </a:p>
          <a:p>
            <a:pPr>
              <a:defRPr/>
            </a:pPr>
            <a:endParaRPr lang="en-GB" altLang="en-US" sz="2400" dirty="0"/>
          </a:p>
          <a:p>
            <a:pPr>
              <a:defRPr/>
            </a:pPr>
            <a:r>
              <a:rPr lang="en-GB" altLang="en-US" sz="2400" dirty="0"/>
              <a:t>heat, in an autoclave or hot-air oven, glutaraldehyde (2%)hypochlorite (10 000 ppm); 1 in 10 dilution of domestic bleach other disinfectants, including alcohols.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GB" altLang="en-US" sz="2400" dirty="0"/>
          </a:p>
          <a:p>
            <a:pPr>
              <a:defRPr/>
            </a:pPr>
            <a:r>
              <a:rPr lang="en-GB" altLang="en-US" sz="2400" dirty="0"/>
              <a:t>HIV can survive for up to 15 days at room temperature and for 10-15 days at 37°C. At temperatures greater than 60°C, virus is inactivated 100-fold each hour.  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55D1DE1A-89E0-A422-CEB8-AA2D28DE2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457200"/>
          </a:xfrm>
        </p:spPr>
        <p:txBody>
          <a:bodyPr/>
          <a:lstStyle/>
          <a:p>
            <a:r>
              <a:rPr lang="en-GB" altLang="en-US" sz="2800"/>
              <a:t>Human Immunodeficiency Virus 1 (HIV1) life cycle</a:t>
            </a:r>
          </a:p>
        </p:txBody>
      </p:sp>
      <p:pic>
        <p:nvPicPr>
          <p:cNvPr id="15363" name="Picture 4">
            <a:extLst>
              <a:ext uri="{FF2B5EF4-FFF2-40B4-BE49-F238E27FC236}">
                <a16:creationId xmlns:a16="http://schemas.microsoft.com/office/drawing/2014/main" id="{78AD7B88-FAEC-169D-79F0-D94A4F0206B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98" t="26984" r="24207" b="12698"/>
          <a:stretch>
            <a:fillRect/>
          </a:stretch>
        </p:blipFill>
        <p:spPr>
          <a:xfrm>
            <a:off x="990600" y="914400"/>
            <a:ext cx="7392988" cy="5508625"/>
          </a:xfr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32BF6D3B-0E8D-EFDA-5E4C-84B01D005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457200"/>
          </a:xfrm>
        </p:spPr>
        <p:txBody>
          <a:bodyPr/>
          <a:lstStyle/>
          <a:p>
            <a:r>
              <a:rPr lang="en-GB" altLang="en-US" sz="3600"/>
              <a:t>Pathogenesis and immunity</a:t>
            </a:r>
          </a:p>
        </p:txBody>
      </p:sp>
      <p:sp>
        <p:nvSpPr>
          <p:cNvPr id="17411" name="Content Placeholder 2">
            <a:extLst>
              <a:ext uri="{FF2B5EF4-FFF2-40B4-BE49-F238E27FC236}">
                <a16:creationId xmlns:a16="http://schemas.microsoft.com/office/drawing/2014/main" id="{C46AAF9D-D780-55D9-4742-6327293C64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5638800"/>
          </a:xfrm>
        </p:spPr>
        <p:txBody>
          <a:bodyPr/>
          <a:lstStyle/>
          <a:p>
            <a:r>
              <a:rPr lang="en-GB" altLang="en-US" sz="2400"/>
              <a:t>HIV-1 enters host cells by binding the viral gp120 to the CD4 receptor and a chemokine co-receptor on the host cell surface (CCR5). </a:t>
            </a:r>
          </a:p>
          <a:p>
            <a:endParaRPr lang="en-GB" altLang="en-US" sz="2400"/>
          </a:p>
          <a:p>
            <a:r>
              <a:rPr lang="en-GB" altLang="en-US" sz="2400"/>
              <a:t>The CCR5 beta-chemokine receptor is important in establishing the infection. </a:t>
            </a:r>
          </a:p>
          <a:p>
            <a:endParaRPr lang="en-GB" altLang="en-US" sz="2400"/>
          </a:p>
          <a:p>
            <a:r>
              <a:rPr lang="en-GB" altLang="en-US" sz="2400"/>
              <a:t>Those people with CCR5 gene deletions are resistant to infection.</a:t>
            </a:r>
          </a:p>
          <a:p>
            <a:endParaRPr lang="en-GB" altLang="en-US" sz="2400"/>
          </a:p>
          <a:p>
            <a:r>
              <a:rPr lang="en-GB" altLang="en-US" sz="2400"/>
              <a:t>On the other hand, disease progression has been associated with HIV variants using the CXCR4 alpha-chemokine receptor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83C7D7F3-E862-D116-397E-2D1D83D47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457200"/>
          </a:xfrm>
        </p:spPr>
        <p:txBody>
          <a:bodyPr/>
          <a:lstStyle/>
          <a:p>
            <a:endParaRPr lang="en-GB" altLang="en-US"/>
          </a:p>
        </p:txBody>
      </p:sp>
      <p:sp>
        <p:nvSpPr>
          <p:cNvPr id="19459" name="Content Placeholder 2">
            <a:extLst>
              <a:ext uri="{FF2B5EF4-FFF2-40B4-BE49-F238E27FC236}">
                <a16:creationId xmlns:a16="http://schemas.microsoft.com/office/drawing/2014/main" id="{142A527F-E170-CA58-8A67-D95E28CB25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38200"/>
            <a:ext cx="8915400" cy="5791200"/>
          </a:xfrm>
        </p:spPr>
        <p:txBody>
          <a:bodyPr/>
          <a:lstStyle/>
          <a:p>
            <a:r>
              <a:rPr lang="en-GB" altLang="en-US" sz="2400"/>
              <a:t>CD4-receptor-bearing cells include: Th cells, monocytes, dendritic cells and microglia</a:t>
            </a:r>
          </a:p>
          <a:p>
            <a:pPr>
              <a:buFontTx/>
              <a:buNone/>
            </a:pPr>
            <a:r>
              <a:rPr lang="en-GB" altLang="en-US" sz="2400"/>
              <a:t> </a:t>
            </a:r>
          </a:p>
          <a:p>
            <a:r>
              <a:rPr lang="en-GB" altLang="en-US" sz="2400"/>
              <a:t>The virus basically infects and kills the CD4 cells leading to suppression of cell mediated immunity</a:t>
            </a:r>
          </a:p>
          <a:p>
            <a:endParaRPr lang="en-GB" altLang="en-US" sz="2400"/>
          </a:p>
          <a:p>
            <a:r>
              <a:rPr lang="en-GB" altLang="en-US" sz="2400"/>
              <a:t>Immune response: cytotoxic CD4 lymphocytes &gt; control (but with CD4 killing &gt; decreased ILs required to activate CD8)</a:t>
            </a:r>
          </a:p>
          <a:p>
            <a:endParaRPr lang="en-GB" altLang="en-US" sz="2400"/>
          </a:p>
          <a:p>
            <a:r>
              <a:rPr lang="en-GB" altLang="en-US" sz="2400"/>
              <a:t>Immune evasion:</a:t>
            </a:r>
          </a:p>
          <a:p>
            <a:pPr>
              <a:buFontTx/>
              <a:buNone/>
            </a:pPr>
            <a:r>
              <a:rPr lang="en-GB" altLang="en-US" sz="2400"/>
              <a:t>Integration, mutations</a:t>
            </a:r>
          </a:p>
          <a:p>
            <a:pPr>
              <a:buFontTx/>
              <a:buNone/>
            </a:pPr>
            <a:endParaRPr lang="en-GB" altLang="en-US" sz="2400"/>
          </a:p>
          <a:p>
            <a:r>
              <a:rPr lang="en-GB" altLang="en-US" sz="2400"/>
              <a:t>Infected person: lifelong infectivity due to viral DNA integration</a:t>
            </a:r>
          </a:p>
          <a:p>
            <a:pPr>
              <a:buFontTx/>
              <a:buNone/>
            </a:pPr>
            <a:endParaRPr lang="en-GB" altLang="en-US" sz="2400"/>
          </a:p>
          <a:p>
            <a:pPr>
              <a:buFontTx/>
              <a:buNone/>
            </a:pPr>
            <a:endParaRPr lang="en-GB" altLang="en-US" sz="2400"/>
          </a:p>
          <a:p>
            <a:endParaRPr lang="en-GB" altLang="en-US" sz="24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 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 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A1E8E06EC6444FAFC969E2A8D1A55E" ma:contentTypeVersion="9" ma:contentTypeDescription="Create a new document." ma:contentTypeScope="" ma:versionID="93a07ed985dc70faeb9284abf309df78">
  <xsd:schema xmlns:xsd="http://www.w3.org/2001/XMLSchema" xmlns:xs="http://www.w3.org/2001/XMLSchema" xmlns:p="http://schemas.microsoft.com/office/2006/metadata/properties" xmlns:ns2="3ae45523-5a85-45e7-8008-accd3c84eec0" xmlns:ns3="5b9ef952-99af-4d0a-b2f4-0e3827503894" targetNamespace="http://schemas.microsoft.com/office/2006/metadata/properties" ma:root="true" ma:fieldsID="487f2637d656cb87605f9863c12af7d9" ns2:_="" ns3:_="">
    <xsd:import namespace="3ae45523-5a85-45e7-8008-accd3c84eec0"/>
    <xsd:import namespace="5b9ef952-99af-4d0a-b2f4-0e382750389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e45523-5a85-45e7-8008-accd3c84ee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9ff52f34-b351-492d-bd72-b80be8882ab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9ef952-99af-4d0a-b2f4-0e3827503894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617d57a5-8214-4a64-aa78-65f8a71237c0}" ma:internalName="TaxCatchAll" ma:showField="CatchAllData" ma:web="5b9ef952-99af-4d0a-b2f4-0e382750389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9C83C4C-0F64-4FD2-9F35-196BF213ED0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2362403-BCAD-4E6A-BC11-7690320B398E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3ae45523-5a85-45e7-8008-accd3c84eec0"/>
    <ds:schemaRef ds:uri="5b9ef952-99af-4d0a-b2f4-0e3827503894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1677</Words>
  <Application>Microsoft Office PowerPoint</Application>
  <PresentationFormat>On-screen Show (4:3)</PresentationFormat>
  <Paragraphs>300</Paragraphs>
  <Slides>45</Slides>
  <Notes>43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Office Theme</vt:lpstr>
      <vt:lpstr>Urogenital Tract / 3rd year HIV , HPV</vt:lpstr>
      <vt:lpstr>HIV and AIDS</vt:lpstr>
      <vt:lpstr>Human immunodeficiency virus</vt:lpstr>
      <vt:lpstr>PowerPoint Presentation</vt:lpstr>
      <vt:lpstr>Human Immunodeficiency Virus 1 (HIV1)</vt:lpstr>
      <vt:lpstr>Physical properties</vt:lpstr>
      <vt:lpstr>Human Immunodeficiency Virus 1 (HIV1) life cycle</vt:lpstr>
      <vt:lpstr>Pathogenesis and immunity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Oral candidiasis</vt:lpstr>
      <vt:lpstr>Herpes zoster (shingles)</vt:lpstr>
      <vt:lpstr>Mycobacterium avium intracellulare (MAI) in a lymph node biopsy </vt:lpstr>
      <vt:lpstr>Laboratory Diagnosis</vt:lpstr>
      <vt:lpstr>Laboratory Diagnosis</vt:lpstr>
      <vt:lpstr>Western blot</vt:lpstr>
      <vt:lpstr>Treatment principles</vt:lpstr>
      <vt:lpstr>Viral infections –antivirals (Retroviruses) </vt:lpstr>
      <vt:lpstr>PowerPoint Presentation</vt:lpstr>
      <vt:lpstr>PowerPoint Presentation</vt:lpstr>
      <vt:lpstr>prevention</vt:lpstr>
      <vt:lpstr>National AIDS program / Jordan</vt:lpstr>
      <vt:lpstr>PowerPoint Presentation</vt:lpstr>
      <vt:lpstr>PowerPoint Presentation</vt:lpstr>
      <vt:lpstr>Human papillomavirus</vt:lpstr>
      <vt:lpstr>HPV under E.M</vt:lpstr>
      <vt:lpstr>Human papillomavirus / genome </vt:lpstr>
      <vt:lpstr>Human papillomavirus / pathogenesis</vt:lpstr>
      <vt:lpstr>Human papillomavirus / Clinically</vt:lpstr>
      <vt:lpstr>Human papillomavirus / Clinically</vt:lpstr>
      <vt:lpstr>Human papillomavirus / Clinically</vt:lpstr>
      <vt:lpstr>Human papillomavirus / Clinically</vt:lpstr>
      <vt:lpstr>Human papillomavirus</vt:lpstr>
      <vt:lpstr>PowerPoint Presentation</vt:lpstr>
      <vt:lpstr>The squamous cells join the columnar cells in an area of the cervix called the squamo-columnar junction.  This is also called the transformation zone because the tall columnar cells are constantly being changed into flat squamous cells, especially during puberty and child-bearing years. Precancerous changes of the cervix and most cervical cancers start in the transformation zone. </vt:lpstr>
      <vt:lpstr>Transformation zone </vt:lpstr>
      <vt:lpstr>PowerPoint Presentation</vt:lpstr>
      <vt:lpstr>Human papillomavirus</vt:lpstr>
      <vt:lpstr>Treatment </vt:lpstr>
      <vt:lpstr>Treatment </vt:lpstr>
      <vt:lpstr>Human papillomavirus</vt:lpstr>
      <vt:lpstr>PowerPoint Presentation</vt:lpstr>
    </vt:vector>
  </TitlesOfParts>
  <Company>MPIIB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Syphilis</dc:title>
  <dc:creator>mohammad</dc:creator>
  <cp:lastModifiedBy>Sanabil Hassanat</cp:lastModifiedBy>
  <cp:revision>393</cp:revision>
  <dcterms:created xsi:type="dcterms:W3CDTF">2014-04-15T09:06:44Z</dcterms:created>
  <dcterms:modified xsi:type="dcterms:W3CDTF">2022-05-23T05:52:56Z</dcterms:modified>
</cp:coreProperties>
</file>