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55"/>
  </p:notesMasterIdLst>
  <p:sldIdLst>
    <p:sldId id="256" r:id="rId2"/>
    <p:sldId id="257" r:id="rId3"/>
    <p:sldId id="306" r:id="rId4"/>
    <p:sldId id="414" r:id="rId5"/>
    <p:sldId id="262" r:id="rId6"/>
    <p:sldId id="312" r:id="rId7"/>
    <p:sldId id="310" r:id="rId8"/>
    <p:sldId id="266" r:id="rId9"/>
    <p:sldId id="267" r:id="rId10"/>
    <p:sldId id="268" r:id="rId11"/>
    <p:sldId id="313" r:id="rId12"/>
    <p:sldId id="314" r:id="rId13"/>
    <p:sldId id="315" r:id="rId14"/>
    <p:sldId id="316" r:id="rId15"/>
    <p:sldId id="396" r:id="rId16"/>
    <p:sldId id="269" r:id="rId17"/>
    <p:sldId id="317" r:id="rId18"/>
    <p:sldId id="318" r:id="rId19"/>
    <p:sldId id="397" r:id="rId20"/>
    <p:sldId id="395" r:id="rId21"/>
    <p:sldId id="319" r:id="rId22"/>
    <p:sldId id="271" r:id="rId23"/>
    <p:sldId id="272" r:id="rId24"/>
    <p:sldId id="273" r:id="rId25"/>
    <p:sldId id="329" r:id="rId26"/>
    <p:sldId id="386" r:id="rId27"/>
    <p:sldId id="417" r:id="rId28"/>
    <p:sldId id="419" r:id="rId29"/>
    <p:sldId id="420" r:id="rId30"/>
    <p:sldId id="258" r:id="rId31"/>
    <p:sldId id="259" r:id="rId32"/>
    <p:sldId id="260" r:id="rId33"/>
    <p:sldId id="261" r:id="rId34"/>
    <p:sldId id="421" r:id="rId35"/>
    <p:sldId id="263" r:id="rId36"/>
    <p:sldId id="265" r:id="rId37"/>
    <p:sldId id="264" r:id="rId38"/>
    <p:sldId id="422" r:id="rId39"/>
    <p:sldId id="423" r:id="rId40"/>
    <p:sldId id="424" r:id="rId41"/>
    <p:sldId id="425" r:id="rId42"/>
    <p:sldId id="270" r:id="rId43"/>
    <p:sldId id="426" r:id="rId44"/>
    <p:sldId id="427" r:id="rId45"/>
    <p:sldId id="428" r:id="rId46"/>
    <p:sldId id="274" r:id="rId47"/>
    <p:sldId id="275" r:id="rId48"/>
    <p:sldId id="276" r:id="rId49"/>
    <p:sldId id="277" r:id="rId50"/>
    <p:sldId id="278" r:id="rId51"/>
    <p:sldId id="279" r:id="rId52"/>
    <p:sldId id="280" r:id="rId53"/>
    <p:sldId id="28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8" autoAdjust="0"/>
    <p:restoredTop sz="96270" autoAdjust="0"/>
  </p:normalViewPr>
  <p:slideViewPr>
    <p:cSldViewPr>
      <p:cViewPr varScale="1">
        <p:scale>
          <a:sx n="99" d="100"/>
          <a:sy n="99" d="100"/>
        </p:scale>
        <p:origin x="27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F2751-3690-4AFB-A579-67A12F3827FF}" type="datetimeFigureOut">
              <a:rPr lang="en-US" smtClean="0"/>
              <a:pPr/>
              <a:t>9/16/2020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50ECE1-F716-40FC-A305-E50044E84178}" type="slidenum">
              <a:rPr lang="en-US" smtClean="0"/>
              <a:pPr/>
              <a:t>‹#›</a:t>
            </a:fld>
            <a:endParaRPr lang="en-US"/>
          </a:p>
        </p:txBody>
      </p:sp>
    </p:spTree>
    <p:extLst>
      <p:ext uri="{BB962C8B-B14F-4D97-AF65-F5344CB8AC3E}">
        <p14:creationId xmlns:p14="http://schemas.microsoft.com/office/powerpoint/2010/main" val="1312178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15</a:t>
            </a:fld>
            <a:endParaRPr lang="en-US"/>
          </a:p>
        </p:txBody>
      </p:sp>
    </p:spTree>
    <p:extLst>
      <p:ext uri="{BB962C8B-B14F-4D97-AF65-F5344CB8AC3E}">
        <p14:creationId xmlns:p14="http://schemas.microsoft.com/office/powerpoint/2010/main" val="2170851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ysClr val="window" lastClr="FFFFFF"/>
          </a:solidFill>
          <a:ln w="6350" cap="flat" cmpd="sng" algn="ctr">
            <a:solidFill>
              <a:schemeClr val="tx1">
                <a:lumMod val="7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088136" y="1385316"/>
            <a:ext cx="6967728" cy="4087368"/>
          </a:xfrm>
          <a:prstGeom prst="rect">
            <a:avLst/>
          </a:prstGeom>
          <a:solidFill>
            <a:schemeClr val="bg2"/>
          </a:solidFill>
          <a:ln w="6350" cap="sq" cmpd="sng" algn="ctr">
            <a:noFill/>
            <a:prstDash val="solid"/>
            <a:miter lim="800000"/>
          </a:ln>
          <a:effectLst/>
        </p:spPr>
      </p:sp>
      <p:sp>
        <p:nvSpPr>
          <p:cNvPr id="15" name="Rectangle 14"/>
          <p:cNvSpPr/>
          <p:nvPr/>
        </p:nvSpPr>
        <p:spPr>
          <a:xfrm>
            <a:off x="3794760" y="1274764"/>
            <a:ext cx="1554480" cy="64008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74765"/>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kumimoji="0" lang="en-US" sz="6200" b="0" i="0" u="none" strike="noStrike" kern="1200" cap="all" spc="-100" normalizeH="0" baseline="0">
                <a:ln>
                  <a:noFill/>
                </a:ln>
                <a:solidFill>
                  <a:sysClr val="window" lastClr="FFFFFF"/>
                </a:solidFill>
                <a:effectLst>
                  <a:outerShdw blurRad="38100" dist="12700" dir="2700000" algn="tl" rotWithShape="0">
                    <a:prstClr val="black">
                      <a:alpha val="40000"/>
                    </a:prstClr>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2"/>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34222"/>
            <a:ext cx="1280160" cy="457200"/>
          </a:xfrm>
        </p:spPr>
        <p:txBody>
          <a:bodyPr/>
          <a:lstStyle>
            <a:lvl1pPr algn="ctr">
              <a:defRPr sz="1100" spc="0" baseline="0">
                <a:solidFill>
                  <a:srgbClr val="FFFFFF"/>
                </a:solidFill>
                <a:latin typeface="+mn-lt"/>
              </a:defRPr>
            </a:lvl1pPr>
          </a:lstStyle>
          <a:p>
            <a:fld id="{1D8BD707-D9CF-40AE-B4C6-C98DA3205C09}" type="datetimeFigureOut">
              <a:rPr lang="en-US" smtClean="0"/>
              <a:pPr/>
              <a:t>9/16/2020</a:t>
            </a:fld>
            <a:endParaRPr 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2"/>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510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2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9316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6962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2057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2057400"/>
            <a:ext cx="3810000" cy="4114800"/>
          </a:xfrm>
        </p:spPr>
        <p:txBody>
          <a:bodyPr/>
          <a:lstStyle/>
          <a:p>
            <a:pPr lvl="0"/>
            <a:r>
              <a:rPr lang="en-US" noProof="0"/>
              <a:t>Click icon to add clip art</a:t>
            </a:r>
            <a:endParaRPr lang="en-IN" noProof="0"/>
          </a:p>
        </p:txBody>
      </p:sp>
    </p:spTree>
    <p:extLst>
      <p:ext uri="{BB962C8B-B14F-4D97-AF65-F5344CB8AC3E}">
        <p14:creationId xmlns:p14="http://schemas.microsoft.com/office/powerpoint/2010/main" val="161922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tx1"/>
          </a:solidFill>
          <a:ln w="6350" cap="flat" cmpd="sng" algn="ctr">
            <a:solidFill>
              <a:schemeClr val="tx1">
                <a:lumMod val="7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088136" y="1385316"/>
            <a:ext cx="6967728" cy="4087368"/>
          </a:xfrm>
          <a:prstGeom prst="rect">
            <a:avLst/>
          </a:prstGeom>
          <a:solidFill>
            <a:schemeClr val="bg2"/>
          </a:solidFill>
          <a:ln w="6350" cap="sq" cmpd="sng" algn="ctr">
            <a:noFill/>
            <a:prstDash val="solid"/>
            <a:miter lim="800000"/>
          </a:ln>
          <a:effectLst/>
        </p:spPr>
      </p:sp>
      <p:sp>
        <p:nvSpPr>
          <p:cNvPr id="30" name="Rectangle 29"/>
          <p:cNvSpPr/>
          <p:nvPr/>
        </p:nvSpPr>
        <p:spPr>
          <a:xfrm>
            <a:off x="3794760" y="1274764"/>
            <a:ext cx="1554480" cy="64008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74765"/>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kumimoji="0" lang="en-US" sz="6200" b="0" i="0" u="none" strike="noStrike" kern="1200" cap="all" spc="-100" normalizeH="0" baseline="0" dirty="0">
                <a:ln>
                  <a:noFill/>
                </a:ln>
                <a:solidFill>
                  <a:sysClr val="window" lastClr="FFFFFF"/>
                </a:solidFill>
                <a:effectLst>
                  <a:outerShdw blurRad="38100" dist="12700" dir="2700000" algn="tl" rotWithShape="0">
                    <a:prstClr val="black">
                      <a:alpha val="40000"/>
                    </a:prstClr>
                  </a:outerShdw>
                </a:effectLst>
                <a:uLnTx/>
                <a:uFillTx/>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2"/>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32914"/>
            <a:ext cx="1280160" cy="457200"/>
          </a:xfrm>
        </p:spPr>
        <p:txBody>
          <a:bodyPr/>
          <a:lstStyle>
            <a:lvl1pPr algn="ctr">
              <a:defRPr lang="en-US" sz="1100" kern="1200" spc="0" baseline="0">
                <a:solidFill>
                  <a:srgbClr val="FFFFFF"/>
                </a:solidFill>
                <a:latin typeface="+mn-lt"/>
                <a:ea typeface="+mn-ea"/>
                <a:cs typeface="+mn-cs"/>
              </a:defRPr>
            </a:lvl1pPr>
          </a:lstStyle>
          <a:p>
            <a:fld id="{1D8BD707-D9CF-40AE-B4C6-C98DA3205C09}" type="datetimeFigureOut">
              <a:rPr lang="en-US" smtClean="0"/>
              <a:pPr/>
              <a:t>9/16/2020</a:t>
            </a:fld>
            <a:endParaRPr lang="en-US"/>
          </a:p>
        </p:txBody>
      </p:sp>
      <p:sp>
        <p:nvSpPr>
          <p:cNvPr id="5" name="Footer Placeholder 4"/>
          <p:cNvSpPr>
            <a:spLocks noGrp="1"/>
          </p:cNvSpPr>
          <p:nvPr>
            <p:ph type="ftr" sz="quarter" idx="11"/>
          </p:nvPr>
        </p:nvSpPr>
        <p:spPr>
          <a:xfrm>
            <a:off x="1104679" y="5211060"/>
            <a:ext cx="4430268"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0186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16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8218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18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3" name="Rectangle 12"/>
          <p:cNvSpPr/>
          <p:nvPr/>
        </p:nvSpPr>
        <p:spPr>
          <a:xfrm>
            <a:off x="307336" y="292608"/>
            <a:ext cx="6163056" cy="6272784"/>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84147" y="173736"/>
            <a:ext cx="6398514" cy="6510528"/>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9/16/2020</a:t>
            </a:fld>
            <a:endParaRPr lang="en-US"/>
          </a:p>
        </p:txBody>
      </p:sp>
      <p:sp>
        <p:nvSpPr>
          <p:cNvPr id="9" name="Footer Placeholder 8"/>
          <p:cNvSpPr>
            <a:spLocks noGrp="1"/>
          </p:cNvSpPr>
          <p:nvPr>
            <p:ph type="ftr" sz="quarter" idx="11"/>
          </p:nvPr>
        </p:nvSpPr>
        <p:spPr>
          <a:xfrm>
            <a:off x="2505454" y="6265818"/>
            <a:ext cx="3950208" cy="274320"/>
          </a:xfrm>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chemeClr val="bg2"/>
                </a:solidFill>
              </a:defRPr>
            </a:lvl1pPr>
          </a:lstStyle>
          <a:p>
            <a:fld id="{B6F15528-21DE-4FAA-801E-634DDDAF4B2B}" type="slidenum">
              <a:rPr lang="en-US" smtClean="0"/>
              <a:pPr/>
              <a:t>‹#›</a:t>
            </a:fld>
            <a:endParaRPr lang="en-US"/>
          </a:p>
        </p:txBody>
      </p:sp>
      <p:sp>
        <p:nvSpPr>
          <p:cNvPr id="12" name="Rectangle 11"/>
          <p:cNvSpPr/>
          <p:nvPr/>
        </p:nvSpPr>
        <p:spPr>
          <a:xfrm>
            <a:off x="6884162" y="292608"/>
            <a:ext cx="1956816" cy="6272784"/>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65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tx1"/>
          </a:solidFill>
          <a:ln w="63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884162" y="292608"/>
            <a:ext cx="1956816" cy="6272784"/>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bg1">
              <a:lumMod val="50000"/>
              <a:lumOff val="5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D8BD707-D9CF-40AE-B4C6-C98DA3205C09}" type="datetimeFigureOut">
              <a:rPr lang="en-US" smtClean="0"/>
              <a:pPr/>
              <a:t>9/16/2020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15111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tx1"/>
          </a:solidFill>
          <a:ln w="6350" cap="flat" cmpd="sng" algn="ctr">
            <a:solidFill>
              <a:schemeClr val="tx1">
                <a:lumMod val="75000"/>
              </a:schemeClr>
            </a:solidFill>
            <a:prstDash val="solid"/>
          </a:ln>
          <a:effectLst>
            <a:softEdge rad="0"/>
          </a:effectLst>
        </p:spPr>
      </p:sp>
      <p:sp>
        <p:nvSpPr>
          <p:cNvPr id="9" name="Rectangle 8"/>
          <p:cNvSpPr/>
          <p:nvPr/>
        </p:nvSpPr>
        <p:spPr>
          <a:xfrm>
            <a:off x="292608" y="292608"/>
            <a:ext cx="8558784" cy="6272784"/>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7338" y="6265818"/>
            <a:ext cx="2057400" cy="274320"/>
          </a:xfrm>
          <a:prstGeom prst="rect">
            <a:avLst/>
          </a:prstGeom>
        </p:spPr>
        <p:txBody>
          <a:bodyPr vert="horz" lIns="91440" tIns="45720" rIns="91440" bIns="45720" rtlCol="0" anchor="b"/>
          <a:lstStyle>
            <a:lvl1pPr algn="l">
              <a:defRPr sz="900">
                <a:solidFill>
                  <a:schemeClr val="tx2"/>
                </a:solidFill>
              </a:defRPr>
            </a:lvl1pPr>
          </a:lstStyle>
          <a:p>
            <a:fld id="{1D8BD707-D9CF-40AE-B4C6-C98DA3205C09}" type="datetimeFigureOut">
              <a:rPr lang="en-US" smtClean="0"/>
              <a:pPr/>
              <a:t>9/16/2020</a:t>
            </a:fld>
            <a:endParaRPr lang="en-US"/>
          </a:p>
        </p:txBody>
      </p:sp>
      <p:sp>
        <p:nvSpPr>
          <p:cNvPr id="5" name="Footer Placeholder 4"/>
          <p:cNvSpPr>
            <a:spLocks noGrp="1"/>
          </p:cNvSpPr>
          <p:nvPr>
            <p:ph type="ftr" sz="quarter" idx="3"/>
          </p:nvPr>
        </p:nvSpPr>
        <p:spPr>
          <a:xfrm>
            <a:off x="2596896" y="6265818"/>
            <a:ext cx="3950208" cy="274320"/>
          </a:xfrm>
          <a:prstGeom prst="rect">
            <a:avLst/>
          </a:prstGeom>
        </p:spPr>
        <p:txBody>
          <a:bodyPr vert="horz" lIns="91440" tIns="45720" rIns="91440" bIns="45720" rtlCol="0" anchor="b"/>
          <a:lstStyle>
            <a:lvl1pPr algn="ctr">
              <a:defRPr sz="900">
                <a:solidFill>
                  <a:schemeClr val="tx2"/>
                </a:solidFill>
              </a:defRPr>
            </a:lvl1pPr>
          </a:lstStyle>
          <a:p>
            <a:endParaRPr lang="en-US"/>
          </a:p>
        </p:txBody>
      </p:sp>
      <p:sp>
        <p:nvSpPr>
          <p:cNvPr id="6" name="Slide Number Placeholder 5"/>
          <p:cNvSpPr>
            <a:spLocks noGrp="1"/>
          </p:cNvSpPr>
          <p:nvPr>
            <p:ph type="sldNum" sz="quarter" idx="4"/>
          </p:nvPr>
        </p:nvSpPr>
        <p:spPr>
          <a:xfrm>
            <a:off x="7743555" y="6265818"/>
            <a:ext cx="1097280" cy="274320"/>
          </a:xfrm>
          <a:prstGeom prst="rect">
            <a:avLst/>
          </a:prstGeom>
        </p:spPr>
        <p:txBody>
          <a:bodyPr vert="horz" lIns="91440" tIns="45720" rIns="91440" bIns="45720" rtlCol="0" anchor="b"/>
          <a:lstStyle>
            <a:lvl1pPr algn="r">
              <a:defRPr sz="900">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3334094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lang="en-US" sz="40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anose="020B0604020202020204"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i="1" dirty="0"/>
              <a:t>Head Injury</a:t>
            </a:r>
          </a:p>
        </p:txBody>
      </p:sp>
      <p:sp>
        <p:nvSpPr>
          <p:cNvPr id="3" name="Subtitle 2"/>
          <p:cNvSpPr>
            <a:spLocks noGrp="1"/>
          </p:cNvSpPr>
          <p:nvPr>
            <p:ph type="subTitle" idx="1"/>
          </p:nvPr>
        </p:nvSpPr>
        <p:spPr/>
        <p:txBody>
          <a:bodyPr/>
          <a:lstStyle/>
          <a:p>
            <a:r>
              <a:rPr lang="en-US" dirty="0"/>
              <a:t>Done By: </a:t>
            </a:r>
            <a:r>
              <a:rPr lang="en-US" dirty="0" err="1"/>
              <a:t>Yara</a:t>
            </a:r>
            <a:r>
              <a:rPr lang="en-US" dirty="0"/>
              <a:t> khaled </a:t>
            </a:r>
            <a:r>
              <a:rPr lang="en-US" dirty="0" err="1"/>
              <a:t>yaseen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5831" y="75468"/>
            <a:ext cx="7680960" cy="1371600"/>
          </a:xfrm>
        </p:spPr>
        <p:txBody>
          <a:bodyPr/>
          <a:lstStyle/>
          <a:p>
            <a:r>
              <a:rPr lang="en-US" dirty="0"/>
              <a:t>Subgaleal hematoma</a:t>
            </a:r>
          </a:p>
        </p:txBody>
      </p:sp>
      <p:sp>
        <p:nvSpPr>
          <p:cNvPr id="2" name="Content Placeholder 1"/>
          <p:cNvSpPr>
            <a:spLocks noGrp="1"/>
          </p:cNvSpPr>
          <p:nvPr>
            <p:ph idx="1"/>
          </p:nvPr>
        </p:nvSpPr>
        <p:spPr>
          <a:xfrm>
            <a:off x="228600" y="1143000"/>
            <a:ext cx="7680960" cy="3931920"/>
          </a:xfrm>
        </p:spPr>
        <p:txBody>
          <a:bodyPr>
            <a:normAutofit/>
          </a:bodyPr>
          <a:lstStyle/>
          <a:p>
            <a:r>
              <a:rPr lang="en-US" dirty="0"/>
              <a:t>Subgaleal hemorrhage or hematoma is </a:t>
            </a:r>
            <a:r>
              <a:rPr lang="en-US" dirty="0">
                <a:solidFill>
                  <a:srgbClr val="FF0000"/>
                </a:solidFill>
              </a:rPr>
              <a:t>bleeding</a:t>
            </a:r>
            <a:r>
              <a:rPr lang="en-US" dirty="0"/>
              <a:t> into the potential space between the </a:t>
            </a:r>
            <a:r>
              <a:rPr lang="en-US" dirty="0">
                <a:solidFill>
                  <a:srgbClr val="FF0000"/>
                </a:solidFill>
              </a:rPr>
              <a:t>skull </a:t>
            </a:r>
            <a:r>
              <a:rPr lang="en-US" dirty="0" err="1">
                <a:solidFill>
                  <a:srgbClr val="FF0000"/>
                </a:solidFill>
              </a:rPr>
              <a:t>periosteum</a:t>
            </a:r>
            <a:r>
              <a:rPr lang="en-US" dirty="0">
                <a:solidFill>
                  <a:srgbClr val="FF0000"/>
                </a:solidFill>
              </a:rPr>
              <a:t> and the scalp </a:t>
            </a:r>
            <a:r>
              <a:rPr lang="en-US" dirty="0" err="1">
                <a:solidFill>
                  <a:srgbClr val="FF0000"/>
                </a:solidFill>
              </a:rPr>
              <a:t>galea</a:t>
            </a:r>
            <a:r>
              <a:rPr lang="en-US" dirty="0">
                <a:solidFill>
                  <a:srgbClr val="FF0000"/>
                </a:solidFill>
              </a:rPr>
              <a:t> </a:t>
            </a:r>
            <a:r>
              <a:rPr lang="en-US" dirty="0" err="1">
                <a:solidFill>
                  <a:srgbClr val="FF0000"/>
                </a:solidFill>
              </a:rPr>
              <a:t>aponeurosis</a:t>
            </a:r>
            <a:r>
              <a:rPr lang="en-US" dirty="0">
                <a:solidFill>
                  <a:srgbClr val="FF0000"/>
                </a:solidFill>
              </a:rPr>
              <a:t>.</a:t>
            </a:r>
          </a:p>
          <a:p>
            <a:endParaRPr lang="en-US" sz="1000" dirty="0"/>
          </a:p>
          <a:p>
            <a:r>
              <a:rPr lang="en-US" dirty="0"/>
              <a:t>Majority (90%) result from vacuum applied to the head at delivery (</a:t>
            </a:r>
            <a:r>
              <a:rPr lang="en-US" dirty="0" err="1"/>
              <a:t>Ventouse</a:t>
            </a:r>
            <a:r>
              <a:rPr lang="en-US" dirty="0"/>
              <a:t> assisted delivery).</a:t>
            </a:r>
          </a:p>
          <a:p>
            <a:endParaRPr lang="en-US" sz="1000" dirty="0"/>
          </a:p>
          <a:p>
            <a:r>
              <a:rPr lang="en-US" dirty="0"/>
              <a:t>Results from bleeding from the </a:t>
            </a:r>
            <a:r>
              <a:rPr lang="en-US" dirty="0">
                <a:solidFill>
                  <a:srgbClr val="FF0000"/>
                </a:solidFill>
              </a:rPr>
              <a:t>emissary veins into the loose connective tissue layer</a:t>
            </a:r>
            <a:r>
              <a:rPr lang="en-US" dirty="0"/>
              <a:t>.</a:t>
            </a:r>
          </a:p>
        </p:txBody>
      </p:sp>
      <p:pic>
        <p:nvPicPr>
          <p:cNvPr id="4" name="Picture 3"/>
          <p:cNvPicPr>
            <a:picLocks noChangeAspect="1"/>
          </p:cNvPicPr>
          <p:nvPr/>
        </p:nvPicPr>
        <p:blipFill>
          <a:blip r:embed="rId2"/>
          <a:stretch>
            <a:fillRect/>
          </a:stretch>
        </p:blipFill>
        <p:spPr>
          <a:xfrm>
            <a:off x="9144000" y="5074920"/>
            <a:ext cx="1619250" cy="1619250"/>
          </a:xfrm>
          <a:prstGeom prst="rect">
            <a:avLst/>
          </a:prstGeom>
        </p:spPr>
      </p:pic>
      <p:pic>
        <p:nvPicPr>
          <p:cNvPr id="5" name="Picture 4"/>
          <p:cNvPicPr>
            <a:picLocks noChangeAspect="1"/>
          </p:cNvPicPr>
          <p:nvPr/>
        </p:nvPicPr>
        <p:blipFill>
          <a:blip r:embed="rId3"/>
          <a:stretch>
            <a:fillRect/>
          </a:stretch>
        </p:blipFill>
        <p:spPr>
          <a:xfrm>
            <a:off x="3200400" y="3811904"/>
            <a:ext cx="5943600" cy="30460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Subgaleal hematoma</a:t>
            </a:r>
          </a:p>
        </p:txBody>
      </p:sp>
      <p:sp>
        <p:nvSpPr>
          <p:cNvPr id="2" name="Content Placeholder 1"/>
          <p:cNvSpPr>
            <a:spLocks noGrp="1"/>
          </p:cNvSpPr>
          <p:nvPr>
            <p:ph idx="1"/>
          </p:nvPr>
        </p:nvSpPr>
        <p:spPr/>
        <p:txBody>
          <a:bodyPr>
            <a:normAutofit/>
          </a:bodyPr>
          <a:lstStyle/>
          <a:p>
            <a:r>
              <a:rPr lang="en-US" dirty="0"/>
              <a:t>It has a high frequency of occurrence with </a:t>
            </a:r>
            <a:r>
              <a:rPr lang="en-US" dirty="0">
                <a:solidFill>
                  <a:srgbClr val="FF0000"/>
                </a:solidFill>
              </a:rPr>
              <a:t>associated head trauma (40%), </a:t>
            </a:r>
            <a:r>
              <a:rPr lang="en-US" dirty="0"/>
              <a:t>such as </a:t>
            </a:r>
            <a:r>
              <a:rPr lang="en-US" dirty="0">
                <a:solidFill>
                  <a:srgbClr val="FF0000"/>
                </a:solidFill>
              </a:rPr>
              <a:t>intracranial hemorrhage or skull fracture</a:t>
            </a:r>
            <a:r>
              <a:rPr lang="en-US" dirty="0"/>
              <a:t>.</a:t>
            </a:r>
          </a:p>
          <a:p>
            <a:pPr>
              <a:buNone/>
            </a:pPr>
            <a:r>
              <a:rPr lang="en-US" dirty="0"/>
              <a:t> </a:t>
            </a:r>
          </a:p>
        </p:txBody>
      </p:sp>
      <p:sp>
        <p:nvSpPr>
          <p:cNvPr id="4" name="Rectangle 3"/>
          <p:cNvSpPr/>
          <p:nvPr/>
        </p:nvSpPr>
        <p:spPr>
          <a:xfrm>
            <a:off x="-2514600" y="3276600"/>
            <a:ext cx="2438400" cy="2308324"/>
          </a:xfrm>
          <a:prstGeom prst="rect">
            <a:avLst/>
          </a:prstGeom>
        </p:spPr>
        <p:txBody>
          <a:bodyPr wrap="square">
            <a:spAutoFit/>
          </a:bodyPr>
          <a:lstStyle/>
          <a:p>
            <a:pPr>
              <a:buNone/>
            </a:pPr>
            <a:endParaRPr lang="en-US" dirty="0"/>
          </a:p>
          <a:p>
            <a:r>
              <a:rPr lang="en-US" dirty="0"/>
              <a:t>The occurrence of these features does not correlate significantly with the severity of </a:t>
            </a:r>
            <a:r>
              <a:rPr lang="en-US" dirty="0" err="1"/>
              <a:t>subgaleal</a:t>
            </a:r>
            <a:r>
              <a:rPr lang="en-US" dirty="0"/>
              <a:t> hemorrhage.</a:t>
            </a:r>
          </a:p>
        </p:txBody>
      </p:sp>
      <p:pic>
        <p:nvPicPr>
          <p:cNvPr id="5" name="Picture 4"/>
          <p:cNvPicPr>
            <a:picLocks noChangeAspect="1"/>
          </p:cNvPicPr>
          <p:nvPr/>
        </p:nvPicPr>
        <p:blipFill>
          <a:blip r:embed="rId2"/>
          <a:stretch>
            <a:fillRect/>
          </a:stretch>
        </p:blipFill>
        <p:spPr>
          <a:xfrm>
            <a:off x="4876800" y="2831439"/>
            <a:ext cx="3857625" cy="37052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785" y="225295"/>
            <a:ext cx="7680960" cy="1371600"/>
          </a:xfrm>
        </p:spPr>
        <p:txBody>
          <a:bodyPr/>
          <a:lstStyle/>
          <a:p>
            <a:r>
              <a:rPr lang="en-US" dirty="0"/>
              <a:t>Subgaleal hematoma</a:t>
            </a:r>
          </a:p>
        </p:txBody>
      </p:sp>
      <p:sp>
        <p:nvSpPr>
          <p:cNvPr id="2" name="Content Placeholder 1"/>
          <p:cNvSpPr>
            <a:spLocks noGrp="1"/>
          </p:cNvSpPr>
          <p:nvPr>
            <p:ph idx="1"/>
          </p:nvPr>
        </p:nvSpPr>
        <p:spPr>
          <a:xfrm>
            <a:off x="457200" y="1279326"/>
            <a:ext cx="7680960" cy="3931920"/>
          </a:xfrm>
        </p:spPr>
        <p:txBody>
          <a:bodyPr>
            <a:normAutofit/>
          </a:bodyPr>
          <a:lstStyle/>
          <a:p>
            <a:r>
              <a:rPr lang="en-US" dirty="0"/>
              <a:t>The diagnosis is generally </a:t>
            </a:r>
            <a:r>
              <a:rPr lang="en-US" dirty="0">
                <a:solidFill>
                  <a:srgbClr val="FF0000"/>
                </a:solidFill>
              </a:rPr>
              <a:t>clinical</a:t>
            </a:r>
            <a:r>
              <a:rPr lang="en-US" dirty="0"/>
              <a:t> with a </a:t>
            </a:r>
            <a:r>
              <a:rPr lang="en-US" dirty="0">
                <a:solidFill>
                  <a:srgbClr val="FF0000"/>
                </a:solidFill>
              </a:rPr>
              <a:t>fluctuant boggy mass developing over the scalp</a:t>
            </a:r>
            <a:r>
              <a:rPr lang="en-US" dirty="0"/>
              <a:t> (especially over the </a:t>
            </a:r>
            <a:r>
              <a:rPr lang="en-US" dirty="0" err="1"/>
              <a:t>occiput</a:t>
            </a:r>
            <a:r>
              <a:rPr lang="en-US" dirty="0"/>
              <a:t>) with superficial </a:t>
            </a:r>
            <a:r>
              <a:rPr lang="en-US" dirty="0">
                <a:solidFill>
                  <a:srgbClr val="FF0000"/>
                </a:solidFill>
              </a:rPr>
              <a:t>skin bruising</a:t>
            </a:r>
            <a:r>
              <a:rPr lang="en-US" dirty="0"/>
              <a:t>. </a:t>
            </a:r>
          </a:p>
          <a:p>
            <a:endParaRPr lang="en-US" dirty="0"/>
          </a:p>
          <a:p>
            <a:r>
              <a:rPr lang="en-US" dirty="0"/>
              <a:t>The swelling develops gradually </a:t>
            </a:r>
            <a:r>
              <a:rPr lang="en-US" dirty="0">
                <a:solidFill>
                  <a:srgbClr val="FF0000"/>
                </a:solidFill>
              </a:rPr>
              <a:t>12–72 </a:t>
            </a:r>
            <a:r>
              <a:rPr lang="en-US" dirty="0"/>
              <a:t>hours after delivery, although it may be noted immediately after delivery in severe cases.</a:t>
            </a:r>
          </a:p>
        </p:txBody>
      </p:sp>
      <p:pic>
        <p:nvPicPr>
          <p:cNvPr id="4" name="Picture 3"/>
          <p:cNvPicPr>
            <a:picLocks noChangeAspect="1"/>
          </p:cNvPicPr>
          <p:nvPr/>
        </p:nvPicPr>
        <p:blipFill rotWithShape="1">
          <a:blip r:embed="rId2"/>
          <a:srcRect l="11111" r="6667"/>
          <a:stretch/>
        </p:blipFill>
        <p:spPr>
          <a:xfrm>
            <a:off x="5181600" y="3255372"/>
            <a:ext cx="3962400" cy="361435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Subgaleal hematoma</a:t>
            </a:r>
          </a:p>
        </p:txBody>
      </p:sp>
      <p:sp>
        <p:nvSpPr>
          <p:cNvPr id="2" name="Content Placeholder 1"/>
          <p:cNvSpPr>
            <a:spLocks noGrp="1"/>
          </p:cNvSpPr>
          <p:nvPr>
            <p:ph idx="1"/>
          </p:nvPr>
        </p:nvSpPr>
        <p:spPr/>
        <p:txBody>
          <a:bodyPr/>
          <a:lstStyle/>
          <a:p>
            <a:r>
              <a:rPr lang="en-US" dirty="0"/>
              <a:t>Patients with </a:t>
            </a:r>
            <a:r>
              <a:rPr lang="en-US" dirty="0" err="1"/>
              <a:t>subgaleal</a:t>
            </a:r>
            <a:r>
              <a:rPr lang="en-US" dirty="0"/>
              <a:t> hematoma may present with </a:t>
            </a:r>
            <a:r>
              <a:rPr lang="en-US" dirty="0">
                <a:solidFill>
                  <a:srgbClr val="FF0000"/>
                </a:solidFill>
              </a:rPr>
              <a:t>hemorrhagic shock</a:t>
            </a:r>
            <a:r>
              <a:rPr lang="en-US" dirty="0"/>
              <a:t>. </a:t>
            </a:r>
          </a:p>
          <a:p>
            <a:endParaRPr lang="en-US" dirty="0"/>
          </a:p>
          <a:p>
            <a:r>
              <a:rPr lang="en-US" dirty="0">
                <a:solidFill>
                  <a:srgbClr val="FF0000"/>
                </a:solidFill>
              </a:rPr>
              <a:t>The swelling may obscure the fontanel and cross suture lines </a:t>
            </a:r>
            <a:r>
              <a:rPr lang="en-US" dirty="0"/>
              <a:t>(distinguishing it from </a:t>
            </a:r>
            <a:r>
              <a:rPr lang="en-US" dirty="0" err="1"/>
              <a:t>cephalohematoma</a:t>
            </a:r>
            <a:r>
              <a:rPr lang="en-US" dirty="0"/>
              <a:t>).</a:t>
            </a:r>
          </a:p>
        </p:txBody>
      </p:sp>
      <p:pic>
        <p:nvPicPr>
          <p:cNvPr id="4" name="Picture 3"/>
          <p:cNvPicPr>
            <a:picLocks noChangeAspect="1"/>
          </p:cNvPicPr>
          <p:nvPr/>
        </p:nvPicPr>
        <p:blipFill>
          <a:blip r:embed="rId2"/>
          <a:stretch>
            <a:fillRect/>
          </a:stretch>
        </p:blipFill>
        <p:spPr>
          <a:xfrm>
            <a:off x="5486400" y="4057357"/>
            <a:ext cx="3238500" cy="232179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Subgaleal hematoma</a:t>
            </a:r>
          </a:p>
        </p:txBody>
      </p:sp>
      <p:pic>
        <p:nvPicPr>
          <p:cNvPr id="8195" name="Picture 3" descr="C:\Users\Elmo\Desktop\fadi.png"/>
          <p:cNvPicPr>
            <a:picLocks noGrp="1" noChangeAspect="1" noChangeArrowheads="1"/>
          </p:cNvPicPr>
          <p:nvPr>
            <p:ph idx="1"/>
          </p:nvPr>
        </p:nvPicPr>
        <p:blipFill>
          <a:blip r:embed="rId2" cstate="print"/>
          <a:srcRect/>
          <a:stretch>
            <a:fillRect/>
          </a:stretch>
        </p:blipFill>
        <p:spPr bwMode="auto">
          <a:xfrm>
            <a:off x="1066800" y="2362200"/>
            <a:ext cx="3352800" cy="3953144"/>
          </a:xfrm>
          <a:prstGeom prst="rect">
            <a:avLst/>
          </a:prstGeom>
          <a:noFill/>
        </p:spPr>
      </p:pic>
      <p:pic>
        <p:nvPicPr>
          <p:cNvPr id="2" name="Picture 1"/>
          <p:cNvPicPr>
            <a:picLocks noChangeAspect="1"/>
          </p:cNvPicPr>
          <p:nvPr/>
        </p:nvPicPr>
        <p:blipFill>
          <a:blip r:embed="rId3"/>
          <a:stretch>
            <a:fillRect/>
          </a:stretch>
        </p:blipFill>
        <p:spPr>
          <a:xfrm>
            <a:off x="5462588" y="4267200"/>
            <a:ext cx="3078746" cy="195088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Subgaleal hematoma</a:t>
            </a:r>
          </a:p>
        </p:txBody>
      </p:sp>
      <p:pic>
        <p:nvPicPr>
          <p:cNvPr id="6146" name="Picture 2"/>
          <p:cNvPicPr>
            <a:picLocks noGrp="1" noChangeAspect="1" noChangeArrowheads="1"/>
          </p:cNvPicPr>
          <p:nvPr>
            <p:ph idx="1"/>
          </p:nvPr>
        </p:nvPicPr>
        <p:blipFill>
          <a:blip r:embed="rId3" cstate="print"/>
          <a:srcRect/>
          <a:stretch>
            <a:fillRect/>
          </a:stretch>
        </p:blipFill>
        <p:spPr bwMode="auto">
          <a:xfrm>
            <a:off x="1714500" y="1752600"/>
            <a:ext cx="5715000" cy="4800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Subperiosteal hematoma</a:t>
            </a:r>
          </a:p>
        </p:txBody>
      </p:sp>
      <p:sp>
        <p:nvSpPr>
          <p:cNvPr id="2" name="Content Placeholder 1"/>
          <p:cNvSpPr>
            <a:spLocks noGrp="1"/>
          </p:cNvSpPr>
          <p:nvPr>
            <p:ph idx="1"/>
          </p:nvPr>
        </p:nvSpPr>
        <p:spPr/>
        <p:txBody>
          <a:bodyPr/>
          <a:lstStyle/>
          <a:p>
            <a:r>
              <a:rPr lang="en-US" dirty="0"/>
              <a:t>Hemorrhage of </a:t>
            </a:r>
            <a:r>
              <a:rPr lang="en-US" dirty="0">
                <a:solidFill>
                  <a:srgbClr val="FF0000"/>
                </a:solidFill>
              </a:rPr>
              <a:t>blood between the skull and the </a:t>
            </a:r>
            <a:r>
              <a:rPr lang="en-US" dirty="0" err="1">
                <a:solidFill>
                  <a:srgbClr val="FF0000"/>
                </a:solidFill>
              </a:rPr>
              <a:t>periosteum</a:t>
            </a:r>
            <a:r>
              <a:rPr lang="en-US" dirty="0"/>
              <a:t> secondary to rupture of a </a:t>
            </a:r>
            <a:r>
              <a:rPr lang="en-US" dirty="0">
                <a:solidFill>
                  <a:srgbClr val="FF0000"/>
                </a:solidFill>
              </a:rPr>
              <a:t>blood vessel crossing the </a:t>
            </a:r>
            <a:r>
              <a:rPr lang="en-US" dirty="0" err="1">
                <a:solidFill>
                  <a:srgbClr val="FF0000"/>
                </a:solidFill>
              </a:rPr>
              <a:t>periosteum</a:t>
            </a:r>
            <a:r>
              <a:rPr lang="en-US" dirty="0"/>
              <a:t>.</a:t>
            </a:r>
          </a:p>
          <a:p>
            <a:endParaRPr lang="en-US" dirty="0"/>
          </a:p>
          <a:p>
            <a:r>
              <a:rPr lang="en-US" dirty="0"/>
              <a:t>Less extensive than </a:t>
            </a:r>
            <a:r>
              <a:rPr lang="en-US" dirty="0" err="1"/>
              <a:t>subgaleal</a:t>
            </a:r>
            <a:r>
              <a:rPr lang="en-US" dirty="0"/>
              <a:t> hematoma.</a:t>
            </a:r>
          </a:p>
          <a:p>
            <a:endParaRPr lang="en-US" dirty="0"/>
          </a:p>
          <a:p>
            <a:r>
              <a:rPr lang="en-US" dirty="0"/>
              <a:t>In 80% of cases </a:t>
            </a:r>
            <a:r>
              <a:rPr lang="en-US" dirty="0" err="1"/>
              <a:t>treatement</a:t>
            </a:r>
            <a:r>
              <a:rPr lang="en-US" dirty="0"/>
              <a:t> is conservative.</a:t>
            </a:r>
          </a:p>
          <a:p>
            <a:endParaRPr lang="en-US" dirty="0"/>
          </a:p>
        </p:txBody>
      </p:sp>
      <p:pic>
        <p:nvPicPr>
          <p:cNvPr id="4" name="Picture 3"/>
          <p:cNvPicPr>
            <a:picLocks noChangeAspect="1"/>
          </p:cNvPicPr>
          <p:nvPr/>
        </p:nvPicPr>
        <p:blipFill>
          <a:blip r:embed="rId2"/>
          <a:stretch>
            <a:fillRect/>
          </a:stretch>
        </p:blipFill>
        <p:spPr>
          <a:xfrm>
            <a:off x="4114800" y="4278922"/>
            <a:ext cx="5029200" cy="25790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Subperiosteal hematoma</a:t>
            </a:r>
          </a:p>
        </p:txBody>
      </p:sp>
      <p:sp>
        <p:nvSpPr>
          <p:cNvPr id="2" name="Content Placeholder 1"/>
          <p:cNvSpPr>
            <a:spLocks noGrp="1"/>
          </p:cNvSpPr>
          <p:nvPr>
            <p:ph idx="1"/>
          </p:nvPr>
        </p:nvSpPr>
        <p:spPr/>
        <p:txBody>
          <a:bodyPr/>
          <a:lstStyle/>
          <a:p>
            <a:r>
              <a:rPr lang="en-US" dirty="0"/>
              <a:t>Its </a:t>
            </a:r>
            <a:r>
              <a:rPr lang="en-US" dirty="0">
                <a:solidFill>
                  <a:srgbClr val="FF0000"/>
                </a:solidFill>
              </a:rPr>
              <a:t>firmer</a:t>
            </a:r>
            <a:r>
              <a:rPr lang="en-US" dirty="0"/>
              <a:t> than the </a:t>
            </a:r>
            <a:r>
              <a:rPr lang="en-US" dirty="0" err="1"/>
              <a:t>subgaleal</a:t>
            </a:r>
            <a:r>
              <a:rPr lang="en-US" dirty="0"/>
              <a:t> hematoma.</a:t>
            </a:r>
          </a:p>
          <a:p>
            <a:endParaRPr lang="en-US" dirty="0"/>
          </a:p>
          <a:p>
            <a:r>
              <a:rPr lang="en-US" dirty="0">
                <a:solidFill>
                  <a:srgbClr val="FF0000"/>
                </a:solidFill>
              </a:rPr>
              <a:t>Scalp moves freely</a:t>
            </a:r>
            <a:r>
              <a:rPr lang="en-US" dirty="0"/>
              <a:t> over the mass.</a:t>
            </a:r>
          </a:p>
          <a:p>
            <a:endParaRPr lang="en-US" dirty="0"/>
          </a:p>
          <a:p>
            <a:r>
              <a:rPr lang="en-US" dirty="0"/>
              <a:t>Mostly </a:t>
            </a:r>
            <a:r>
              <a:rPr lang="en-US" dirty="0">
                <a:solidFill>
                  <a:srgbClr val="FF0000"/>
                </a:solidFill>
              </a:rPr>
              <a:t>doesn’t cross the midline</a:t>
            </a:r>
            <a:r>
              <a:rPr lang="en-US" dirty="0"/>
              <a:t>.</a:t>
            </a:r>
          </a:p>
          <a:p>
            <a:endParaRPr lang="en-US" dirty="0"/>
          </a:p>
          <a:p>
            <a:r>
              <a:rPr lang="en-US" dirty="0"/>
              <a:t>Observe, give good </a:t>
            </a:r>
            <a:r>
              <a:rPr lang="en-US" dirty="0">
                <a:solidFill>
                  <a:srgbClr val="FF0000"/>
                </a:solidFill>
              </a:rPr>
              <a:t>analgesia</a:t>
            </a:r>
            <a:r>
              <a:rPr lang="en-US" dirty="0"/>
              <a:t> and avoid aspiration in newborns.</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Subperiosteal hematoma</a:t>
            </a:r>
          </a:p>
        </p:txBody>
      </p:sp>
      <p:pic>
        <p:nvPicPr>
          <p:cNvPr id="4098" name="Picture 2"/>
          <p:cNvPicPr>
            <a:picLocks noGrp="1" noChangeAspect="1" noChangeArrowheads="1"/>
          </p:cNvPicPr>
          <p:nvPr>
            <p:ph idx="1"/>
          </p:nvPr>
        </p:nvPicPr>
        <p:blipFill>
          <a:blip r:embed="rId2" cstate="print"/>
          <a:stretch>
            <a:fillRect/>
          </a:stretch>
        </p:blipFill>
        <p:spPr bwMode="auto">
          <a:xfrm>
            <a:off x="3136980" y="2103438"/>
            <a:ext cx="2870040" cy="393223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7680960" cy="1371600"/>
          </a:xfrm>
        </p:spPr>
        <p:txBody>
          <a:bodyPr/>
          <a:lstStyle/>
          <a:p>
            <a:r>
              <a:rPr lang="en-US" dirty="0"/>
              <a:t>Subperiosteal hematoma</a:t>
            </a:r>
          </a:p>
        </p:txBody>
      </p:sp>
      <p:pic>
        <p:nvPicPr>
          <p:cNvPr id="7170" name="Picture 2"/>
          <p:cNvPicPr>
            <a:picLocks noGrp="1" noChangeAspect="1" noChangeArrowheads="1"/>
          </p:cNvPicPr>
          <p:nvPr>
            <p:ph idx="1"/>
          </p:nvPr>
        </p:nvPicPr>
        <p:blipFill>
          <a:blip r:embed="rId2" cstate="print"/>
          <a:stretch>
            <a:fillRect/>
          </a:stretch>
        </p:blipFill>
        <p:spPr bwMode="auto">
          <a:xfrm>
            <a:off x="3505200" y="1363563"/>
            <a:ext cx="2435787" cy="5252374"/>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Definition</a:t>
            </a:r>
            <a:br>
              <a:rPr lang="en-US" dirty="0"/>
            </a:br>
            <a:endParaRPr lang="en-US" dirty="0"/>
          </a:p>
        </p:txBody>
      </p:sp>
      <p:sp>
        <p:nvSpPr>
          <p:cNvPr id="2" name="Content Placeholder 1"/>
          <p:cNvSpPr>
            <a:spLocks noGrp="1"/>
          </p:cNvSpPr>
          <p:nvPr>
            <p:ph idx="1"/>
          </p:nvPr>
        </p:nvSpPr>
        <p:spPr>
          <a:xfrm>
            <a:off x="457200" y="1481328"/>
            <a:ext cx="8229600" cy="5376672"/>
          </a:xfrm>
        </p:spPr>
        <p:txBody>
          <a:bodyPr>
            <a:normAutofit/>
          </a:bodyPr>
          <a:lstStyle/>
          <a:p>
            <a:r>
              <a:rPr lang="en-US" dirty="0"/>
              <a:t>A head injury, as defined by the National Advisory Neurological Diseases and Stroke Council, is</a:t>
            </a:r>
          </a:p>
          <a:p>
            <a:r>
              <a:rPr lang="en-US" dirty="0"/>
              <a:t> </a:t>
            </a:r>
            <a:r>
              <a:rPr lang="en-US" dirty="0">
                <a:solidFill>
                  <a:srgbClr val="FF0000"/>
                </a:solidFill>
              </a:rPr>
              <a:t>a morbid state resulting from gross or subtle structural changes in the scalp, skull, and/or the contents of the skull, which is produced by mechanical forces. </a:t>
            </a:r>
            <a:r>
              <a:rPr lang="en-US" dirty="0"/>
              <a:t>These injuries can range from a minor bump on the skull to serious brain injury.</a:t>
            </a:r>
          </a:p>
          <a:p>
            <a:endParaRPr lang="en-US" dirty="0"/>
          </a:p>
          <a:p>
            <a:br>
              <a:rPr lang="en-US" dirty="0"/>
            </a:br>
            <a:endParaRPr lang="en-US" dirty="0"/>
          </a:p>
          <a:p>
            <a:endParaRPr lang="en-US" dirty="0"/>
          </a:p>
        </p:txBody>
      </p:sp>
      <p:pic>
        <p:nvPicPr>
          <p:cNvPr id="4" name="Picture 3"/>
          <p:cNvPicPr>
            <a:picLocks noChangeAspect="1"/>
          </p:cNvPicPr>
          <p:nvPr/>
        </p:nvPicPr>
        <p:blipFill>
          <a:blip r:embed="rId2"/>
          <a:stretch>
            <a:fillRect/>
          </a:stretch>
        </p:blipFill>
        <p:spPr>
          <a:xfrm>
            <a:off x="760828" y="3352800"/>
            <a:ext cx="2438400" cy="3160660"/>
          </a:xfrm>
          <a:prstGeom prst="rect">
            <a:avLst/>
          </a:prstGeom>
        </p:spPr>
      </p:pic>
      <p:pic>
        <p:nvPicPr>
          <p:cNvPr id="7" name="Picture 6"/>
          <p:cNvPicPr>
            <a:picLocks noChangeAspect="1"/>
          </p:cNvPicPr>
          <p:nvPr/>
        </p:nvPicPr>
        <p:blipFill>
          <a:blip r:embed="rId3"/>
          <a:stretch>
            <a:fillRect/>
          </a:stretch>
        </p:blipFill>
        <p:spPr>
          <a:xfrm>
            <a:off x="-2489543" y="4361215"/>
            <a:ext cx="1863286" cy="2122937"/>
          </a:xfrm>
          <a:prstGeom prst="rect">
            <a:avLst/>
          </a:prstGeom>
        </p:spPr>
      </p:pic>
      <p:pic>
        <p:nvPicPr>
          <p:cNvPr id="8" name="Picture 7"/>
          <p:cNvPicPr>
            <a:picLocks noChangeAspect="1"/>
          </p:cNvPicPr>
          <p:nvPr/>
        </p:nvPicPr>
        <p:blipFill>
          <a:blip r:embed="rId4"/>
          <a:stretch>
            <a:fillRect/>
          </a:stretch>
        </p:blipFill>
        <p:spPr>
          <a:xfrm>
            <a:off x="5429002" y="3245893"/>
            <a:ext cx="3174945" cy="3174945"/>
          </a:xfrm>
          <a:prstGeom prst="rect">
            <a:avLst/>
          </a:prstGeom>
        </p:spPr>
      </p:pic>
      <p:pic>
        <p:nvPicPr>
          <p:cNvPr id="9" name="Picture 8"/>
          <p:cNvPicPr>
            <a:picLocks noChangeAspect="1"/>
          </p:cNvPicPr>
          <p:nvPr/>
        </p:nvPicPr>
        <p:blipFill>
          <a:blip r:embed="rId5"/>
          <a:stretch>
            <a:fillRect/>
          </a:stretch>
        </p:blipFill>
        <p:spPr>
          <a:xfrm>
            <a:off x="-2895600" y="157566"/>
            <a:ext cx="2556070" cy="1917053"/>
          </a:xfrm>
          <a:prstGeom prst="rect">
            <a:avLst/>
          </a:prstGeom>
        </p:spPr>
      </p:pic>
      <p:pic>
        <p:nvPicPr>
          <p:cNvPr id="13" name="Picture 12"/>
          <p:cNvPicPr>
            <a:picLocks noChangeAspect="1"/>
          </p:cNvPicPr>
          <p:nvPr/>
        </p:nvPicPr>
        <p:blipFill>
          <a:blip r:embed="rId6"/>
          <a:stretch>
            <a:fillRect/>
          </a:stretch>
        </p:blipFill>
        <p:spPr>
          <a:xfrm>
            <a:off x="-2689765" y="2238529"/>
            <a:ext cx="2689765" cy="201472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Comparison</a:t>
            </a:r>
          </a:p>
        </p:txBody>
      </p:sp>
      <p:pic>
        <p:nvPicPr>
          <p:cNvPr id="5125" name="Picture 5" descr="C:\Users\Elmo\Desktop\jjjjjjj.png"/>
          <p:cNvPicPr>
            <a:picLocks noGrp="1" noChangeAspect="1" noChangeArrowheads="1"/>
          </p:cNvPicPr>
          <p:nvPr>
            <p:ph idx="1"/>
          </p:nvPr>
        </p:nvPicPr>
        <p:blipFill>
          <a:blip r:embed="rId2" cstate="print"/>
          <a:stretch>
            <a:fillRect/>
          </a:stretch>
        </p:blipFill>
        <p:spPr bwMode="auto">
          <a:xfrm>
            <a:off x="1660936" y="2516353"/>
            <a:ext cx="5822128" cy="310640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67000"/>
            <a:ext cx="8229600" cy="1143000"/>
          </a:xfrm>
        </p:spPr>
        <p:txBody>
          <a:bodyPr/>
          <a:lstStyle/>
          <a:p>
            <a:pPr algn="ctr"/>
            <a:r>
              <a:rPr lang="en-US" dirty="0"/>
              <a:t>Skull Injury</a:t>
            </a:r>
          </a:p>
        </p:txBody>
      </p:sp>
      <p:pic>
        <p:nvPicPr>
          <p:cNvPr id="2" name="Picture 1"/>
          <p:cNvPicPr>
            <a:picLocks noChangeAspect="1"/>
          </p:cNvPicPr>
          <p:nvPr/>
        </p:nvPicPr>
        <p:blipFill>
          <a:blip r:embed="rId2"/>
          <a:stretch>
            <a:fillRect/>
          </a:stretch>
        </p:blipFill>
        <p:spPr>
          <a:xfrm>
            <a:off x="5791200" y="3583122"/>
            <a:ext cx="2767771" cy="2759953"/>
          </a:xfrm>
          <a:prstGeom prst="rect">
            <a:avLst/>
          </a:prstGeom>
        </p:spPr>
      </p:pic>
      <p:pic>
        <p:nvPicPr>
          <p:cNvPr id="3" name="Picture 2"/>
          <p:cNvPicPr>
            <a:picLocks noChangeAspect="1"/>
          </p:cNvPicPr>
          <p:nvPr/>
        </p:nvPicPr>
        <p:blipFill>
          <a:blip r:embed="rId3"/>
          <a:stretch>
            <a:fillRect/>
          </a:stretch>
        </p:blipFill>
        <p:spPr>
          <a:xfrm>
            <a:off x="457200" y="3698235"/>
            <a:ext cx="3276600" cy="24574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Skull fractures</a:t>
            </a:r>
          </a:p>
        </p:txBody>
      </p:sp>
      <p:sp>
        <p:nvSpPr>
          <p:cNvPr id="2" name="Content Placeholder 1"/>
          <p:cNvSpPr>
            <a:spLocks noGrp="1"/>
          </p:cNvSpPr>
          <p:nvPr>
            <p:ph idx="1"/>
          </p:nvPr>
        </p:nvSpPr>
        <p:spPr/>
        <p:txBody>
          <a:bodyPr>
            <a:normAutofit/>
          </a:bodyPr>
          <a:lstStyle/>
          <a:p>
            <a:r>
              <a:rPr lang="en-US" dirty="0"/>
              <a:t>A skull fracture is a </a:t>
            </a:r>
            <a:r>
              <a:rPr lang="en-US" dirty="0">
                <a:solidFill>
                  <a:srgbClr val="FF0000"/>
                </a:solidFill>
              </a:rPr>
              <a:t>break in one or more of the eight bones that form the cranial portion of the skull</a:t>
            </a:r>
            <a:r>
              <a:rPr lang="en-US" dirty="0"/>
              <a:t>, usually occurring as a result of </a:t>
            </a:r>
            <a:r>
              <a:rPr lang="en-US" dirty="0">
                <a:solidFill>
                  <a:srgbClr val="FF0000"/>
                </a:solidFill>
              </a:rPr>
              <a:t>blunt force </a:t>
            </a:r>
            <a:r>
              <a:rPr lang="en-US" dirty="0"/>
              <a:t>trauma. </a:t>
            </a:r>
          </a:p>
          <a:p>
            <a:pPr>
              <a:buNone/>
            </a:pPr>
            <a:endParaRPr lang="en-US" sz="1000" dirty="0"/>
          </a:p>
          <a:p>
            <a:r>
              <a:rPr lang="en-US" dirty="0"/>
              <a:t>If the force of the impact is excessive, the bone may fracture at or near the site of the impact and cause damage to the underlying physical structures contained within the skull such as </a:t>
            </a:r>
            <a:r>
              <a:rPr lang="en-US" dirty="0">
                <a:solidFill>
                  <a:srgbClr val="FF0000"/>
                </a:solidFill>
              </a:rPr>
              <a:t>the membranes, blood vessels, and brain, even in the absence of a fracture</a:t>
            </a:r>
            <a:r>
              <a:rPr lang="en-US" dirty="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Skull fractures</a:t>
            </a:r>
          </a:p>
        </p:txBody>
      </p:sp>
      <p:sp>
        <p:nvSpPr>
          <p:cNvPr id="2" name="Content Placeholder 1"/>
          <p:cNvSpPr>
            <a:spLocks noGrp="1"/>
          </p:cNvSpPr>
          <p:nvPr>
            <p:ph idx="1"/>
          </p:nvPr>
        </p:nvSpPr>
        <p:spPr/>
        <p:txBody>
          <a:bodyPr>
            <a:normAutofit/>
          </a:bodyPr>
          <a:lstStyle/>
          <a:p>
            <a:r>
              <a:rPr lang="en-US" dirty="0"/>
              <a:t>There are two major types of skull fractures:</a:t>
            </a:r>
          </a:p>
          <a:p>
            <a:pPr>
              <a:buNone/>
            </a:pPr>
            <a:endParaRPr lang="en-US" dirty="0"/>
          </a:p>
          <a:p>
            <a:pPr marL="624078" indent="-514350">
              <a:buFont typeface="+mj-lt"/>
              <a:buAutoNum type="arabicPeriod"/>
            </a:pPr>
            <a:r>
              <a:rPr lang="en-US" dirty="0">
                <a:solidFill>
                  <a:srgbClr val="FF0000"/>
                </a:solidFill>
              </a:rPr>
              <a:t>Linear fractures </a:t>
            </a:r>
            <a:r>
              <a:rPr lang="en-US" dirty="0"/>
              <a:t>which are the most common.</a:t>
            </a:r>
          </a:p>
          <a:p>
            <a:pPr marL="624078" indent="-514350">
              <a:buFont typeface="+mj-lt"/>
              <a:buAutoNum type="arabicPeriod"/>
            </a:pPr>
            <a:r>
              <a:rPr lang="en-US" dirty="0">
                <a:solidFill>
                  <a:srgbClr val="FF0000"/>
                </a:solidFill>
              </a:rPr>
              <a:t>Depressed fractures</a:t>
            </a:r>
            <a:r>
              <a:rPr lang="en-US" dirty="0"/>
              <a:t>.</a:t>
            </a:r>
          </a:p>
        </p:txBody>
      </p:sp>
      <p:pic>
        <p:nvPicPr>
          <p:cNvPr id="4" name="Picture 3"/>
          <p:cNvPicPr>
            <a:picLocks noChangeAspect="1"/>
          </p:cNvPicPr>
          <p:nvPr/>
        </p:nvPicPr>
        <p:blipFill>
          <a:blip r:embed="rId2"/>
          <a:stretch>
            <a:fillRect/>
          </a:stretch>
        </p:blipFill>
        <p:spPr>
          <a:xfrm>
            <a:off x="6553200" y="3223260"/>
            <a:ext cx="2350168" cy="334899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Linear skull fractures</a:t>
            </a:r>
          </a:p>
        </p:txBody>
      </p:sp>
      <p:sp>
        <p:nvSpPr>
          <p:cNvPr id="2" name="Content Placeholder 1"/>
          <p:cNvSpPr>
            <a:spLocks noGrp="1"/>
          </p:cNvSpPr>
          <p:nvPr>
            <p:ph idx="1"/>
          </p:nvPr>
        </p:nvSpPr>
        <p:spPr/>
        <p:txBody>
          <a:bodyPr/>
          <a:lstStyle/>
          <a:p>
            <a:r>
              <a:rPr lang="en-US" dirty="0">
                <a:solidFill>
                  <a:srgbClr val="FF0000"/>
                </a:solidFill>
              </a:rPr>
              <a:t>Most common </a:t>
            </a:r>
            <a:r>
              <a:rPr lang="en-US" dirty="0"/>
              <a:t>of skull fractures (90%).</a:t>
            </a:r>
          </a:p>
          <a:p>
            <a:r>
              <a:rPr lang="en-US" dirty="0"/>
              <a:t>Usually </a:t>
            </a:r>
            <a:r>
              <a:rPr lang="en-US" dirty="0">
                <a:solidFill>
                  <a:srgbClr val="FF0000"/>
                </a:solidFill>
              </a:rPr>
              <a:t>straight and involve no displacement of the bone</a:t>
            </a:r>
            <a:r>
              <a:rPr lang="en-US" dirty="0"/>
              <a:t>. </a:t>
            </a:r>
          </a:p>
          <a:p>
            <a:r>
              <a:rPr lang="en-US" dirty="0"/>
              <a:t>The common method of injury is </a:t>
            </a:r>
            <a:r>
              <a:rPr lang="en-US" dirty="0">
                <a:solidFill>
                  <a:srgbClr val="FF0000"/>
                </a:solidFill>
              </a:rPr>
              <a:t>blunt force </a:t>
            </a:r>
            <a:r>
              <a:rPr lang="en-US" dirty="0"/>
              <a:t>trauma.</a:t>
            </a:r>
          </a:p>
          <a:p>
            <a:r>
              <a:rPr lang="en-US" dirty="0"/>
              <a:t>Are usually of little clinical significance unless they </a:t>
            </a:r>
            <a:r>
              <a:rPr lang="en-US" dirty="0">
                <a:solidFill>
                  <a:srgbClr val="FF0000"/>
                </a:solidFill>
              </a:rPr>
              <a:t>parallel in close proximity or transverse a suture, or they involve a venous sinus groove or vascular channel</a:t>
            </a:r>
            <a:r>
              <a:rPr lang="en-US" dirty="0"/>
              <a:t>.</a:t>
            </a:r>
          </a:p>
          <a:p>
            <a:r>
              <a:rPr lang="en-US" dirty="0"/>
              <a:t>Usually require </a:t>
            </a:r>
            <a:r>
              <a:rPr lang="en-US" dirty="0">
                <a:solidFill>
                  <a:srgbClr val="FF0000"/>
                </a:solidFill>
              </a:rPr>
              <a:t>no intervention</a:t>
            </a:r>
            <a:r>
              <a:rPr lang="en-US" dirty="0"/>
              <a:t>.</a:t>
            </a:r>
          </a:p>
        </p:txBody>
      </p:sp>
      <p:pic>
        <p:nvPicPr>
          <p:cNvPr id="4" name="Picture 3"/>
          <p:cNvPicPr>
            <a:picLocks noChangeAspect="1"/>
          </p:cNvPicPr>
          <p:nvPr/>
        </p:nvPicPr>
        <p:blipFill>
          <a:blip r:embed="rId2"/>
          <a:stretch>
            <a:fillRect/>
          </a:stretch>
        </p:blipFill>
        <p:spPr>
          <a:xfrm>
            <a:off x="6705600" y="4343400"/>
            <a:ext cx="2057400" cy="22193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Linear skull fractures</a:t>
            </a:r>
          </a:p>
        </p:txBody>
      </p:sp>
      <p:pic>
        <p:nvPicPr>
          <p:cNvPr id="5122" name="Picture 2"/>
          <p:cNvPicPr>
            <a:picLocks noGrp="1" noChangeAspect="1" noChangeArrowheads="1"/>
          </p:cNvPicPr>
          <p:nvPr>
            <p:ph idx="1"/>
          </p:nvPr>
        </p:nvPicPr>
        <p:blipFill>
          <a:blip r:embed="rId2" cstate="print"/>
          <a:stretch>
            <a:fillRect/>
          </a:stretch>
        </p:blipFill>
        <p:spPr bwMode="auto">
          <a:xfrm>
            <a:off x="2224088" y="2474119"/>
            <a:ext cx="4695825" cy="31908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Linear skull fractures</a:t>
            </a:r>
          </a:p>
        </p:txBody>
      </p:sp>
      <p:sp>
        <p:nvSpPr>
          <p:cNvPr id="2" name="Content Placeholder 1"/>
          <p:cNvSpPr>
            <a:spLocks noGrp="1"/>
          </p:cNvSpPr>
          <p:nvPr>
            <p:ph idx="1"/>
          </p:nvPr>
        </p:nvSpPr>
        <p:spPr/>
        <p:txBody>
          <a:bodyPr/>
          <a:lstStyle/>
          <a:p>
            <a:r>
              <a:rPr lang="en-US" dirty="0"/>
              <a:t>According to their site, linear skull fractures may be called:</a:t>
            </a:r>
          </a:p>
          <a:p>
            <a:endParaRPr lang="en-US" dirty="0"/>
          </a:p>
          <a:p>
            <a:pPr marL="624078" indent="-514350">
              <a:buFont typeface="+mj-lt"/>
              <a:buAutoNum type="arabicPeriod"/>
            </a:pPr>
            <a:r>
              <a:rPr lang="en-US" dirty="0"/>
              <a:t>Basilar skull fractures.</a:t>
            </a:r>
          </a:p>
          <a:p>
            <a:pPr marL="624078" indent="-514350">
              <a:buFont typeface="+mj-lt"/>
              <a:buAutoNum type="arabicPeriod"/>
            </a:pPr>
            <a:r>
              <a:rPr lang="en-US" dirty="0" err="1"/>
              <a:t>Diastatic</a:t>
            </a:r>
            <a:r>
              <a:rPr lang="en-US" dirty="0"/>
              <a:t> skull fractures. </a:t>
            </a:r>
          </a:p>
        </p:txBody>
      </p:sp>
      <p:pic>
        <p:nvPicPr>
          <p:cNvPr id="4" name="Picture 3"/>
          <p:cNvPicPr>
            <a:picLocks noChangeAspect="1"/>
          </p:cNvPicPr>
          <p:nvPr/>
        </p:nvPicPr>
        <p:blipFill>
          <a:blip r:embed="rId2"/>
          <a:stretch>
            <a:fillRect/>
          </a:stretch>
        </p:blipFill>
        <p:spPr>
          <a:xfrm>
            <a:off x="-3657600" y="2103120"/>
            <a:ext cx="3429000" cy="3429000"/>
          </a:xfrm>
          <a:prstGeom prst="rect">
            <a:avLst/>
          </a:prstGeom>
        </p:spPr>
      </p:pic>
      <p:pic>
        <p:nvPicPr>
          <p:cNvPr id="5" name="Picture 4"/>
          <p:cNvPicPr>
            <a:picLocks noChangeAspect="1"/>
          </p:cNvPicPr>
          <p:nvPr/>
        </p:nvPicPr>
        <p:blipFill>
          <a:blip r:embed="rId3"/>
          <a:stretch>
            <a:fillRect/>
          </a:stretch>
        </p:blipFill>
        <p:spPr>
          <a:xfrm>
            <a:off x="5486400" y="3313176"/>
            <a:ext cx="3048000" cy="275844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9160" y="1392115"/>
            <a:ext cx="6801440" cy="2590800"/>
          </a:xfrm>
        </p:spPr>
        <p:txBody>
          <a:bodyPr/>
          <a:lstStyle/>
          <a:p>
            <a:r>
              <a:rPr lang="en-US" sz="9600" i="1" dirty="0">
                <a:latin typeface="Curlz MT" panose="04040404050702020202" pitchFamily="82" charset="0"/>
              </a:rPr>
              <a:t>Thank you</a:t>
            </a:r>
          </a:p>
        </p:txBody>
      </p:sp>
      <p:sp>
        <p:nvSpPr>
          <p:cNvPr id="3" name="Subtitle 2"/>
          <p:cNvSpPr>
            <a:spLocks noGrp="1"/>
          </p:cNvSpPr>
          <p:nvPr>
            <p:ph type="subTitle" idx="1"/>
          </p:nvPr>
        </p:nvSpPr>
        <p:spPr>
          <a:xfrm>
            <a:off x="1187464" y="3422267"/>
            <a:ext cx="6803136" cy="502920"/>
          </a:xfrm>
        </p:spPr>
        <p:txBody>
          <a:bodyPr/>
          <a:lstStyle/>
          <a:p>
            <a:r>
              <a:rPr lang="en-US" dirty="0"/>
              <a:t>Hope you enjoy it !</a:t>
            </a:r>
          </a:p>
        </p:txBody>
      </p:sp>
      <p:pic>
        <p:nvPicPr>
          <p:cNvPr id="4" name="Picture 3"/>
          <p:cNvPicPr>
            <a:picLocks noChangeAspect="1"/>
          </p:cNvPicPr>
          <p:nvPr/>
        </p:nvPicPr>
        <p:blipFill>
          <a:blip r:embed="rId2"/>
          <a:stretch>
            <a:fillRect/>
          </a:stretch>
        </p:blipFill>
        <p:spPr>
          <a:xfrm>
            <a:off x="5867400" y="3420378"/>
            <a:ext cx="2283794" cy="2141057"/>
          </a:xfrm>
          <a:prstGeom prst="rect">
            <a:avLst/>
          </a:prstGeom>
        </p:spPr>
      </p:pic>
      <p:pic>
        <p:nvPicPr>
          <p:cNvPr id="5" name="Picture 4"/>
          <p:cNvPicPr>
            <a:picLocks noChangeAspect="1"/>
          </p:cNvPicPr>
          <p:nvPr/>
        </p:nvPicPr>
        <p:blipFill>
          <a:blip r:embed="rId3"/>
          <a:stretch>
            <a:fillRect/>
          </a:stretch>
        </p:blipFill>
        <p:spPr>
          <a:xfrm>
            <a:off x="1032733" y="3711080"/>
            <a:ext cx="2777268" cy="1850355"/>
          </a:xfrm>
          <a:prstGeom prst="rect">
            <a:avLst/>
          </a:prstGeom>
        </p:spPr>
      </p:pic>
    </p:spTree>
    <p:extLst>
      <p:ext uri="{BB962C8B-B14F-4D97-AF65-F5344CB8AC3E}">
        <p14:creationId xmlns:p14="http://schemas.microsoft.com/office/powerpoint/2010/main" val="224233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Head injuries</a:t>
            </a:r>
          </a:p>
        </p:txBody>
      </p:sp>
      <p:sp>
        <p:nvSpPr>
          <p:cNvPr id="3" name="Subtitle 2"/>
          <p:cNvSpPr>
            <a:spLocks noGrp="1"/>
          </p:cNvSpPr>
          <p:nvPr>
            <p:ph type="subTitle" idx="1"/>
          </p:nvPr>
        </p:nvSpPr>
        <p:spPr/>
        <p:txBody>
          <a:bodyPr>
            <a:normAutofit/>
          </a:bodyPr>
          <a:lstStyle/>
          <a:p>
            <a:r>
              <a:rPr lang="en-GB" sz="2250" b="1" dirty="0"/>
              <a:t>AHMAD AL  ABBADI</a:t>
            </a:r>
          </a:p>
        </p:txBody>
      </p:sp>
    </p:spTree>
    <p:extLst>
      <p:ext uri="{BB962C8B-B14F-4D97-AF65-F5344CB8AC3E}">
        <p14:creationId xmlns:p14="http://schemas.microsoft.com/office/powerpoint/2010/main" val="3258646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078" y="999473"/>
            <a:ext cx="5797296" cy="891540"/>
          </a:xfrm>
        </p:spPr>
        <p:txBody>
          <a:bodyPr/>
          <a:lstStyle/>
          <a:p>
            <a:r>
              <a:rPr lang="en-US" dirty="0"/>
              <a:t>Basilar fractures</a:t>
            </a:r>
            <a:endParaRPr lang="en-GB" dirty="0"/>
          </a:p>
        </p:txBody>
      </p:sp>
      <p:sp>
        <p:nvSpPr>
          <p:cNvPr id="3" name="Content Placeholder 2"/>
          <p:cNvSpPr>
            <a:spLocks noGrp="1"/>
          </p:cNvSpPr>
          <p:nvPr>
            <p:ph idx="1"/>
          </p:nvPr>
        </p:nvSpPr>
        <p:spPr>
          <a:xfrm>
            <a:off x="79684" y="2098222"/>
            <a:ext cx="5797296" cy="3083644"/>
          </a:xfrm>
        </p:spPr>
        <p:txBody>
          <a:bodyPr>
            <a:noAutofit/>
          </a:bodyPr>
          <a:lstStyle/>
          <a:p>
            <a:r>
              <a:rPr lang="en-US" sz="2100" dirty="0"/>
              <a:t>Are basically linear fractures that occur in the skull base.</a:t>
            </a:r>
          </a:p>
          <a:p>
            <a:endParaRPr lang="en-US" sz="2100" dirty="0"/>
          </a:p>
          <a:p>
            <a:r>
              <a:rPr lang="en-US" sz="2100" dirty="0"/>
              <a:t>May occur separately or as an extension of fractures of the vault.</a:t>
            </a:r>
          </a:p>
          <a:p>
            <a:endParaRPr lang="en-US" sz="2100" dirty="0"/>
          </a:p>
          <a:p>
            <a:r>
              <a:rPr lang="en-US" sz="2100" dirty="0"/>
              <a:t>They require more force to cause than other areas of the </a:t>
            </a:r>
            <a:r>
              <a:rPr lang="en-US" sz="2100" dirty="0" err="1"/>
              <a:t>neurocranium</a:t>
            </a:r>
            <a:r>
              <a:rPr lang="en-US" sz="2100" dirty="0"/>
              <a:t>; thus they are rare (4%).</a:t>
            </a:r>
          </a:p>
        </p:txBody>
      </p:sp>
    </p:spTree>
    <p:extLst>
      <p:ext uri="{BB962C8B-B14F-4D97-AF65-F5344CB8AC3E}">
        <p14:creationId xmlns:p14="http://schemas.microsoft.com/office/powerpoint/2010/main" val="1430039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Epidemiology</a:t>
            </a:r>
          </a:p>
        </p:txBody>
      </p:sp>
      <p:sp>
        <p:nvSpPr>
          <p:cNvPr id="2" name="Content Placeholder 1"/>
          <p:cNvSpPr>
            <a:spLocks noGrp="1"/>
          </p:cNvSpPr>
          <p:nvPr>
            <p:ph idx="1"/>
          </p:nvPr>
        </p:nvSpPr>
        <p:spPr/>
        <p:txBody>
          <a:bodyPr>
            <a:normAutofit fontScale="92500" lnSpcReduction="10000"/>
          </a:bodyPr>
          <a:lstStyle/>
          <a:p>
            <a:r>
              <a:rPr lang="en-US" sz="2800" dirty="0"/>
              <a:t>Third most common cause of death in the US.</a:t>
            </a:r>
          </a:p>
          <a:p>
            <a:r>
              <a:rPr lang="en-US" sz="2800" dirty="0"/>
              <a:t>Third most common cause of death in Jordan.</a:t>
            </a:r>
          </a:p>
          <a:p>
            <a:r>
              <a:rPr lang="en-US" sz="2800" dirty="0"/>
              <a:t>Number One Killer in Trauma.</a:t>
            </a:r>
          </a:p>
          <a:p>
            <a:r>
              <a:rPr lang="en-US" sz="2800" dirty="0"/>
              <a:t>More than 50% of all trauma deaths.</a:t>
            </a:r>
          </a:p>
          <a:p>
            <a:r>
              <a:rPr lang="en-US" sz="2800" dirty="0"/>
              <a:t>50% of all deaths from motor vehicle accidents.</a:t>
            </a:r>
          </a:p>
          <a:p>
            <a:r>
              <a:rPr lang="en-US" sz="2800" dirty="0">
                <a:cs typeface="Arial" pitchFamily="34" charset="0"/>
              </a:rPr>
              <a:t>200,000 people in the world live with the disability caused by these injuries.</a:t>
            </a:r>
          </a:p>
          <a:p>
            <a:endParaRPr lang="en-US" dirty="0"/>
          </a:p>
        </p:txBody>
      </p:sp>
      <p:pic>
        <p:nvPicPr>
          <p:cNvPr id="4" name="Picture 3"/>
          <p:cNvPicPr>
            <a:picLocks noChangeAspect="1"/>
          </p:cNvPicPr>
          <p:nvPr/>
        </p:nvPicPr>
        <p:blipFill>
          <a:blip r:embed="rId2"/>
          <a:stretch>
            <a:fillRect/>
          </a:stretch>
        </p:blipFill>
        <p:spPr>
          <a:xfrm>
            <a:off x="6858000" y="335114"/>
            <a:ext cx="1768006" cy="176800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Basilar fractures</a:t>
            </a:r>
            <a:endParaRPr lang="en-GB" dirty="0"/>
          </a:p>
        </p:txBody>
      </p:sp>
      <p:sp>
        <p:nvSpPr>
          <p:cNvPr id="3" name="Content Placeholder 2"/>
          <p:cNvSpPr>
            <a:spLocks noGrp="1"/>
          </p:cNvSpPr>
          <p:nvPr>
            <p:ph idx="1"/>
          </p:nvPr>
        </p:nvSpPr>
        <p:spPr>
          <a:xfrm>
            <a:off x="203781" y="2561953"/>
            <a:ext cx="5797296" cy="3344092"/>
          </a:xfrm>
        </p:spPr>
        <p:txBody>
          <a:bodyPr>
            <a:noAutofit/>
          </a:bodyPr>
          <a:lstStyle/>
          <a:p>
            <a:r>
              <a:rPr lang="en-US" sz="2100" dirty="0"/>
              <a:t>Usual locations are: </a:t>
            </a:r>
          </a:p>
          <a:p>
            <a:pPr>
              <a:buNone/>
            </a:pPr>
            <a:endParaRPr lang="en-US" sz="2100" dirty="0"/>
          </a:p>
          <a:p>
            <a:pPr>
              <a:buFont typeface="Wingdings" pitchFamily="2" charset="2"/>
              <a:buChar char="§"/>
            </a:pPr>
            <a:r>
              <a:rPr lang="en-US" sz="2100" dirty="0"/>
              <a:t>Petrous part of temporal bone. </a:t>
            </a:r>
          </a:p>
          <a:p>
            <a:pPr>
              <a:buFont typeface="Wingdings" pitchFamily="2" charset="2"/>
              <a:buChar char="§"/>
            </a:pPr>
            <a:endParaRPr lang="en-US" sz="2100" dirty="0"/>
          </a:p>
          <a:p>
            <a:pPr>
              <a:buFont typeface="Wingdings" pitchFamily="2" charset="2"/>
              <a:buChar char="§"/>
            </a:pPr>
            <a:r>
              <a:rPr lang="en-US" sz="2100" dirty="0"/>
              <a:t>Orbital surface of frontal bone. </a:t>
            </a:r>
          </a:p>
          <a:p>
            <a:pPr>
              <a:buFont typeface="Wingdings" pitchFamily="2" charset="2"/>
              <a:buChar char="§"/>
            </a:pPr>
            <a:endParaRPr lang="en-US" sz="2100" dirty="0"/>
          </a:p>
          <a:p>
            <a:pPr>
              <a:buFont typeface="Wingdings" pitchFamily="2" charset="2"/>
              <a:buChar char="§"/>
            </a:pPr>
            <a:r>
              <a:rPr lang="en-US" sz="2100" dirty="0" err="1"/>
              <a:t>Basioocciput</a:t>
            </a:r>
            <a:endParaRPr lang="en-GB" sz="2100" dirty="0"/>
          </a:p>
        </p:txBody>
      </p:sp>
    </p:spTree>
    <p:extLst>
      <p:ext uri="{BB962C8B-B14F-4D97-AF65-F5344CB8AC3E}">
        <p14:creationId xmlns:p14="http://schemas.microsoft.com/office/powerpoint/2010/main" val="1565124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Basilar fractures</a:t>
            </a:r>
            <a:endParaRPr lang="en-GB" dirty="0"/>
          </a:p>
        </p:txBody>
      </p:sp>
      <p:sp>
        <p:nvSpPr>
          <p:cNvPr id="3" name="Content Placeholder 2"/>
          <p:cNvSpPr>
            <a:spLocks noGrp="1"/>
          </p:cNvSpPr>
          <p:nvPr>
            <p:ph idx="1"/>
          </p:nvPr>
        </p:nvSpPr>
        <p:spPr>
          <a:xfrm>
            <a:off x="223375" y="2472309"/>
            <a:ext cx="7601276" cy="3727649"/>
          </a:xfrm>
        </p:spPr>
        <p:txBody>
          <a:bodyPr>
            <a:normAutofit/>
          </a:bodyPr>
          <a:lstStyle/>
          <a:p>
            <a:r>
              <a:rPr lang="en-US" sz="2100" dirty="0"/>
              <a:t>They have characteristic signs: </a:t>
            </a:r>
          </a:p>
          <a:p>
            <a:pPr>
              <a:buFont typeface="Wingdings" pitchFamily="2" charset="2"/>
              <a:buChar char="§"/>
            </a:pPr>
            <a:endParaRPr lang="en-US" sz="2100" dirty="0"/>
          </a:p>
          <a:p>
            <a:pPr>
              <a:buFont typeface="Wingdings" pitchFamily="2" charset="2"/>
              <a:buChar char="§"/>
            </a:pPr>
            <a:r>
              <a:rPr lang="en-US" sz="2100" dirty="0" err="1"/>
              <a:t>hemotympanum</a:t>
            </a:r>
            <a:endParaRPr lang="en-US" sz="2100" dirty="0"/>
          </a:p>
          <a:p>
            <a:pPr>
              <a:buFont typeface="Wingdings" pitchFamily="2" charset="2"/>
              <a:buChar char="§"/>
            </a:pPr>
            <a:r>
              <a:rPr lang="en-US" sz="2100" dirty="0"/>
              <a:t>CSF leaking from the nose (rhinorrhea) or ears (</a:t>
            </a:r>
            <a:r>
              <a:rPr lang="en-US" sz="2100" dirty="0" err="1"/>
              <a:t>otorrhea</a:t>
            </a:r>
            <a:r>
              <a:rPr lang="en-US" sz="2100" dirty="0"/>
              <a:t>).</a:t>
            </a:r>
          </a:p>
          <a:p>
            <a:pPr>
              <a:buFont typeface="Wingdings" pitchFamily="2" charset="2"/>
              <a:buChar char="§"/>
            </a:pPr>
            <a:r>
              <a:rPr lang="en-US" sz="2100" dirty="0"/>
              <a:t>Periorbital ecchymosis often called raccoon eyes.</a:t>
            </a:r>
          </a:p>
          <a:p>
            <a:pPr>
              <a:buFont typeface="Wingdings" pitchFamily="2" charset="2"/>
              <a:buChar char="§"/>
            </a:pPr>
            <a:r>
              <a:rPr lang="en-US" sz="2100" dirty="0" err="1"/>
              <a:t>Retroauricular</a:t>
            </a:r>
            <a:r>
              <a:rPr lang="en-US" sz="2100" dirty="0"/>
              <a:t> ecchymosis known as Battle's sign (bruising over the mastoid process).</a:t>
            </a:r>
          </a:p>
          <a:p>
            <a:endParaRPr lang="en-US" dirty="0"/>
          </a:p>
          <a:p>
            <a:endParaRPr lang="en-GB" dirty="0"/>
          </a:p>
        </p:txBody>
      </p:sp>
    </p:spTree>
    <p:extLst>
      <p:ext uri="{BB962C8B-B14F-4D97-AF65-F5344CB8AC3E}">
        <p14:creationId xmlns:p14="http://schemas.microsoft.com/office/powerpoint/2010/main" val="4189632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078" y="1045193"/>
            <a:ext cx="5797296" cy="891540"/>
          </a:xfrm>
        </p:spPr>
        <p:txBody>
          <a:bodyPr/>
          <a:lstStyle/>
          <a:p>
            <a:r>
              <a:rPr lang="en-US" dirty="0"/>
              <a:t>Basilar fractures</a:t>
            </a:r>
            <a:endParaRPr lang="en-GB" dirty="0"/>
          </a:p>
        </p:txBody>
      </p:sp>
      <p:sp>
        <p:nvSpPr>
          <p:cNvPr id="3" name="Content Placeholder 2"/>
          <p:cNvSpPr>
            <a:spLocks noGrp="1"/>
          </p:cNvSpPr>
          <p:nvPr>
            <p:ph idx="1"/>
          </p:nvPr>
        </p:nvSpPr>
        <p:spPr>
          <a:xfrm>
            <a:off x="1" y="1819167"/>
            <a:ext cx="8737745" cy="3107164"/>
          </a:xfrm>
        </p:spPr>
        <p:txBody>
          <a:bodyPr>
            <a:normAutofit fontScale="25000" lnSpcReduction="20000"/>
          </a:bodyPr>
          <a:lstStyle/>
          <a:p>
            <a:r>
              <a:rPr lang="en-US" sz="7350" dirty="0"/>
              <a:t>Treatment:</a:t>
            </a:r>
          </a:p>
          <a:p>
            <a:pPr>
              <a:buFont typeface="Wingdings" pitchFamily="2" charset="2"/>
              <a:buChar char="§"/>
            </a:pPr>
            <a:r>
              <a:rPr lang="en-US" sz="7350" dirty="0"/>
              <a:t>Conservative : </a:t>
            </a:r>
          </a:p>
          <a:p>
            <a:pPr>
              <a:buFontTx/>
              <a:buChar char="-"/>
            </a:pPr>
            <a:r>
              <a:rPr lang="en-US" sz="7350" dirty="0"/>
              <a:t>Admit the patient.</a:t>
            </a:r>
          </a:p>
          <a:p>
            <a:pPr>
              <a:buFontTx/>
              <a:buChar char="-"/>
            </a:pPr>
            <a:r>
              <a:rPr lang="en-US" sz="7350" dirty="0"/>
              <a:t> stabilize airway, ventilation, and circulatory issues is the priority.</a:t>
            </a:r>
          </a:p>
          <a:p>
            <a:pPr>
              <a:buFontTx/>
              <a:buChar char="-"/>
            </a:pPr>
            <a:r>
              <a:rPr lang="en-GB" sz="7350" dirty="0"/>
              <a:t>cervical spine immobilization</a:t>
            </a:r>
            <a:endParaRPr lang="en-US" sz="7350" dirty="0"/>
          </a:p>
          <a:p>
            <a:pPr>
              <a:buFontTx/>
              <a:buChar char="-"/>
            </a:pPr>
            <a:r>
              <a:rPr lang="en-US" sz="7350" dirty="0"/>
              <a:t>Neurological assessment every 2hrs. </a:t>
            </a:r>
          </a:p>
          <a:p>
            <a:pPr>
              <a:buFontTx/>
              <a:buChar char="-"/>
            </a:pPr>
            <a:r>
              <a:rPr lang="en-US" sz="7350" dirty="0"/>
              <a:t>Antibiotics.</a:t>
            </a:r>
          </a:p>
          <a:p>
            <a:pPr>
              <a:buFont typeface="Wingdings" pitchFamily="2" charset="2"/>
              <a:buChar char="§"/>
            </a:pPr>
            <a:r>
              <a:rPr lang="en-US" sz="7350" dirty="0"/>
              <a:t>Surgery: if there’s</a:t>
            </a:r>
          </a:p>
          <a:p>
            <a:pPr>
              <a:buFontTx/>
              <a:buChar char="-"/>
            </a:pPr>
            <a:r>
              <a:rPr lang="en-US" sz="7350" dirty="0"/>
              <a:t>Traumatic aneurysms.</a:t>
            </a:r>
          </a:p>
          <a:p>
            <a:pPr>
              <a:buFontTx/>
              <a:buChar char="-"/>
            </a:pPr>
            <a:r>
              <a:rPr lang="en-US" sz="7350" dirty="0"/>
              <a:t>Posttraumatic carotid cavernous fistula.</a:t>
            </a:r>
          </a:p>
          <a:p>
            <a:pPr>
              <a:buFontTx/>
              <a:buChar char="-"/>
            </a:pPr>
            <a:r>
              <a:rPr lang="en-US" sz="7350" dirty="0"/>
              <a:t>Meningitis or cerebral abscess.</a:t>
            </a:r>
          </a:p>
          <a:p>
            <a:pPr>
              <a:buFontTx/>
              <a:buChar char="-"/>
            </a:pPr>
            <a:r>
              <a:rPr lang="en-US" sz="7350" dirty="0"/>
              <a:t>Facial palsy.</a:t>
            </a:r>
          </a:p>
          <a:p>
            <a:pPr>
              <a:buFontTx/>
              <a:buChar char="-"/>
            </a:pPr>
            <a:r>
              <a:rPr lang="en-US" sz="7350" dirty="0"/>
              <a:t>Cosmetic deformities.</a:t>
            </a:r>
          </a:p>
          <a:p>
            <a:endParaRPr lang="en-GB" dirty="0"/>
          </a:p>
        </p:txBody>
      </p:sp>
    </p:spTree>
    <p:extLst>
      <p:ext uri="{BB962C8B-B14F-4D97-AF65-F5344CB8AC3E}">
        <p14:creationId xmlns:p14="http://schemas.microsoft.com/office/powerpoint/2010/main" val="3973049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57251"/>
            <a:ext cx="9143999" cy="5143499"/>
          </a:xfrm>
        </p:spPr>
      </p:pic>
    </p:spTree>
    <p:extLst>
      <p:ext uri="{BB962C8B-B14F-4D97-AF65-F5344CB8AC3E}">
        <p14:creationId xmlns:p14="http://schemas.microsoft.com/office/powerpoint/2010/main" val="19641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198" y="1175820"/>
            <a:ext cx="5797296" cy="891540"/>
          </a:xfrm>
        </p:spPr>
        <p:txBody>
          <a:bodyPr/>
          <a:lstStyle/>
          <a:p>
            <a:r>
              <a:rPr lang="en-GB" dirty="0"/>
              <a:t>Battle’s sign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24348"/>
            <a:ext cx="9144000" cy="3902530"/>
          </a:xfrm>
        </p:spPr>
      </p:pic>
    </p:spTree>
    <p:extLst>
      <p:ext uri="{BB962C8B-B14F-4D97-AF65-F5344CB8AC3E}">
        <p14:creationId xmlns:p14="http://schemas.microsoft.com/office/powerpoint/2010/main" val="649740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352" y="1032129"/>
            <a:ext cx="5797296" cy="891540"/>
          </a:xfrm>
        </p:spPr>
        <p:txBody>
          <a:bodyPr/>
          <a:lstStyle/>
          <a:p>
            <a:r>
              <a:rPr lang="en-GB" dirty="0"/>
              <a:t>Racoon eyes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30879"/>
            <a:ext cx="9144000" cy="3869872"/>
          </a:xfrm>
        </p:spPr>
      </p:pic>
    </p:spTree>
    <p:extLst>
      <p:ext uri="{BB962C8B-B14F-4D97-AF65-F5344CB8AC3E}">
        <p14:creationId xmlns:p14="http://schemas.microsoft.com/office/powerpoint/2010/main" val="3865129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072" y="1345637"/>
            <a:ext cx="5797296" cy="891540"/>
          </a:xfrm>
        </p:spPr>
        <p:txBody>
          <a:bodyPr>
            <a:normAutofit/>
          </a:bodyPr>
          <a:lstStyle/>
          <a:p>
            <a:r>
              <a:rPr lang="en-US" dirty="0" err="1"/>
              <a:t>Diastatic</a:t>
            </a:r>
            <a:r>
              <a:rPr lang="en-US" dirty="0"/>
              <a:t> fractures</a:t>
            </a:r>
          </a:p>
        </p:txBody>
      </p:sp>
      <p:sp>
        <p:nvSpPr>
          <p:cNvPr id="3" name="Content Placeholder 2"/>
          <p:cNvSpPr>
            <a:spLocks noGrp="1"/>
          </p:cNvSpPr>
          <p:nvPr>
            <p:ph idx="1"/>
          </p:nvPr>
        </p:nvSpPr>
        <p:spPr>
          <a:xfrm>
            <a:off x="0" y="2581058"/>
            <a:ext cx="9085217" cy="3344581"/>
          </a:xfrm>
        </p:spPr>
        <p:txBody>
          <a:bodyPr>
            <a:noAutofit/>
          </a:bodyPr>
          <a:lstStyle/>
          <a:p>
            <a:r>
              <a:rPr lang="en-US" sz="2100" dirty="0"/>
              <a:t>Occur when the fracture line transverses one or more sutures of the skull causing a widening of the suture. </a:t>
            </a:r>
          </a:p>
          <a:p>
            <a:endParaRPr lang="en-US" sz="2100" dirty="0"/>
          </a:p>
          <a:p>
            <a:r>
              <a:rPr lang="en-US" sz="2100" dirty="0"/>
              <a:t>While this type of fracture is usually seen in infants and young children as the sutures are not yet fused it can also occur in adults. </a:t>
            </a:r>
          </a:p>
          <a:p>
            <a:endParaRPr lang="en-US" sz="2100" dirty="0"/>
          </a:p>
          <a:p>
            <a:r>
              <a:rPr lang="en-US" sz="2100" dirty="0"/>
              <a:t>When a </a:t>
            </a:r>
            <a:r>
              <a:rPr lang="en-US" sz="2100" dirty="0" err="1"/>
              <a:t>diastatic</a:t>
            </a:r>
            <a:r>
              <a:rPr lang="en-US" sz="2100" dirty="0"/>
              <a:t> fracture occurs in adults it usually affects the </a:t>
            </a:r>
            <a:r>
              <a:rPr lang="en-US" sz="2100" dirty="0" err="1"/>
              <a:t>lambdoidal</a:t>
            </a:r>
            <a:r>
              <a:rPr lang="en-US" sz="2100" dirty="0"/>
              <a:t> suture as this suture does not fully fuse in adults until about the age of 60 years.</a:t>
            </a:r>
          </a:p>
        </p:txBody>
      </p:sp>
    </p:spTree>
    <p:extLst>
      <p:ext uri="{BB962C8B-B14F-4D97-AF65-F5344CB8AC3E}">
        <p14:creationId xmlns:p14="http://schemas.microsoft.com/office/powerpoint/2010/main" val="3455633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Diastatic</a:t>
            </a:r>
            <a:r>
              <a:rPr lang="en-US" dirty="0"/>
              <a:t> fractures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5415" y="2633799"/>
            <a:ext cx="7413171" cy="3210197"/>
          </a:xfrm>
        </p:spPr>
      </p:pic>
    </p:spTree>
    <p:extLst>
      <p:ext uri="{BB962C8B-B14F-4D97-AF65-F5344CB8AC3E}">
        <p14:creationId xmlns:p14="http://schemas.microsoft.com/office/powerpoint/2010/main" val="1409316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Depressed fractures</a:t>
            </a:r>
            <a:endParaRPr lang="en-GB" dirty="0"/>
          </a:p>
        </p:txBody>
      </p:sp>
      <p:sp>
        <p:nvSpPr>
          <p:cNvPr id="3" name="Content Placeholder 2"/>
          <p:cNvSpPr>
            <a:spLocks noGrp="1"/>
          </p:cNvSpPr>
          <p:nvPr>
            <p:ph idx="1"/>
          </p:nvPr>
        </p:nvSpPr>
        <p:spPr>
          <a:xfrm>
            <a:off x="138467" y="2587590"/>
            <a:ext cx="7150608" cy="3507866"/>
          </a:xfrm>
        </p:spPr>
        <p:txBody>
          <a:bodyPr>
            <a:noAutofit/>
          </a:bodyPr>
          <a:lstStyle/>
          <a:p>
            <a:r>
              <a:rPr lang="en-US" sz="2100" dirty="0"/>
              <a:t>Depression beneath the vault.</a:t>
            </a:r>
          </a:p>
          <a:p>
            <a:endParaRPr lang="en-US" sz="2100" dirty="0"/>
          </a:p>
          <a:p>
            <a:r>
              <a:rPr lang="en-US" sz="2100" dirty="0"/>
              <a:t>Can be open or closed.</a:t>
            </a:r>
          </a:p>
          <a:p>
            <a:endParaRPr lang="en-US" sz="2100" dirty="0"/>
          </a:p>
          <a:p>
            <a:r>
              <a:rPr lang="en-US" sz="2100" dirty="0"/>
              <a:t>2 types:</a:t>
            </a:r>
          </a:p>
          <a:p>
            <a:pPr marL="468059" indent="-385763">
              <a:buFont typeface="+mj-lt"/>
              <a:buAutoNum type="arabicPeriod"/>
            </a:pPr>
            <a:r>
              <a:rPr lang="en-US" sz="2100" dirty="0"/>
              <a:t>One piece fracture.</a:t>
            </a:r>
          </a:p>
          <a:p>
            <a:pPr marL="468059" indent="-385763">
              <a:buFont typeface="+mj-lt"/>
              <a:buAutoNum type="arabicPeriod"/>
            </a:pPr>
            <a:r>
              <a:rPr lang="en-US" sz="2100" dirty="0"/>
              <a:t>Comminuted fracture (multiple pieces).</a:t>
            </a:r>
          </a:p>
        </p:txBody>
      </p:sp>
    </p:spTree>
    <p:extLst>
      <p:ext uri="{BB962C8B-B14F-4D97-AF65-F5344CB8AC3E}">
        <p14:creationId xmlns:p14="http://schemas.microsoft.com/office/powerpoint/2010/main" val="2096815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Depressed fractures</a:t>
            </a:r>
            <a:endParaRPr lang="en-GB" dirty="0"/>
          </a:p>
        </p:txBody>
      </p:sp>
      <p:sp>
        <p:nvSpPr>
          <p:cNvPr id="3" name="Content Placeholder 2"/>
          <p:cNvSpPr>
            <a:spLocks noGrp="1"/>
          </p:cNvSpPr>
          <p:nvPr>
            <p:ph idx="1"/>
          </p:nvPr>
        </p:nvSpPr>
        <p:spPr>
          <a:xfrm>
            <a:off x="92746" y="2665966"/>
            <a:ext cx="7377902" cy="3334784"/>
          </a:xfrm>
        </p:spPr>
        <p:txBody>
          <a:bodyPr>
            <a:noAutofit/>
          </a:bodyPr>
          <a:lstStyle/>
          <a:p>
            <a:r>
              <a:rPr lang="en-US" sz="2100" dirty="0"/>
              <a:t>Treatment could be:</a:t>
            </a:r>
          </a:p>
          <a:p>
            <a:endParaRPr lang="en-US" sz="2100" dirty="0"/>
          </a:p>
          <a:p>
            <a:pPr marL="468059" indent="-385763">
              <a:buFont typeface="+mj-lt"/>
              <a:buAutoNum type="arabicPeriod"/>
            </a:pPr>
            <a:r>
              <a:rPr lang="en-US" sz="2100" dirty="0"/>
              <a:t>Conservative.</a:t>
            </a:r>
          </a:p>
          <a:p>
            <a:pPr marL="468059" indent="-385763">
              <a:buFont typeface="+mj-lt"/>
              <a:buAutoNum type="arabicPeriod"/>
            </a:pPr>
            <a:r>
              <a:rPr lang="en-US" sz="2100" dirty="0"/>
              <a:t>Elevation.</a:t>
            </a:r>
          </a:p>
          <a:p>
            <a:pPr marL="468059" indent="-385763">
              <a:buFont typeface="+mj-lt"/>
              <a:buAutoNum type="arabicPeriod"/>
            </a:pPr>
            <a:r>
              <a:rPr lang="en-US" sz="2100" dirty="0" err="1"/>
              <a:t>Craniectomy</a:t>
            </a:r>
            <a:r>
              <a:rPr lang="en-US" sz="2100" dirty="0"/>
              <a:t> with immediate/delayed </a:t>
            </a:r>
            <a:r>
              <a:rPr lang="en-US" sz="2100" dirty="0" err="1"/>
              <a:t>cranioplasty</a:t>
            </a:r>
            <a:r>
              <a:rPr lang="en-US" sz="2100" dirty="0"/>
              <a:t>.</a:t>
            </a:r>
          </a:p>
          <a:p>
            <a:endParaRPr lang="en-GB" sz="2100" dirty="0"/>
          </a:p>
        </p:txBody>
      </p:sp>
    </p:spTree>
    <p:extLst>
      <p:ext uri="{BB962C8B-B14F-4D97-AF65-F5344CB8AC3E}">
        <p14:creationId xmlns:p14="http://schemas.microsoft.com/office/powerpoint/2010/main" val="120955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lstStyle/>
          <a:p>
            <a:endParaRPr lang="ar-SA"/>
          </a:p>
        </p:txBody>
      </p:sp>
      <p:sp>
        <p:nvSpPr>
          <p:cNvPr id="2" name="عنصر نائب للمحتوى 1"/>
          <p:cNvSpPr>
            <a:spLocks noGrp="1"/>
          </p:cNvSpPr>
          <p:nvPr>
            <p:ph idx="1"/>
          </p:nvPr>
        </p:nvSpPr>
        <p:spPr/>
        <p:txBody>
          <a:bodyPr>
            <a:normAutofit/>
          </a:bodyPr>
          <a:lstStyle/>
          <a:p>
            <a:r>
              <a:rPr lang="en-US" sz="2000" dirty="0"/>
              <a:t>Traumatic brain injuries are more common in </a:t>
            </a:r>
            <a:r>
              <a:rPr lang="en-US" sz="2000" dirty="0">
                <a:solidFill>
                  <a:srgbClr val="FF0000"/>
                </a:solidFill>
              </a:rPr>
              <a:t>young patients</a:t>
            </a:r>
            <a:r>
              <a:rPr lang="en-US" sz="2000" dirty="0"/>
              <a:t>, and </a:t>
            </a:r>
            <a:r>
              <a:rPr lang="en-US" sz="2000" dirty="0">
                <a:solidFill>
                  <a:srgbClr val="FF0000"/>
                </a:solidFill>
              </a:rPr>
              <a:t>men</a:t>
            </a:r>
            <a:r>
              <a:rPr lang="en-US" sz="2000" dirty="0"/>
              <a:t> account for the majority </a:t>
            </a:r>
            <a:r>
              <a:rPr lang="en-US" sz="2000" dirty="0">
                <a:solidFill>
                  <a:srgbClr val="FF0000"/>
                </a:solidFill>
              </a:rPr>
              <a:t>(75%) </a:t>
            </a:r>
            <a:r>
              <a:rPr lang="en-US" sz="2000" dirty="0"/>
              <a:t>of cases.</a:t>
            </a:r>
            <a:endParaRPr lang="ar-SA" sz="2000" dirty="0"/>
          </a:p>
        </p:txBody>
      </p:sp>
      <p:pic>
        <p:nvPicPr>
          <p:cNvPr id="5" name="Picture 4"/>
          <p:cNvPicPr>
            <a:picLocks noChangeAspect="1"/>
          </p:cNvPicPr>
          <p:nvPr/>
        </p:nvPicPr>
        <p:blipFill>
          <a:blip r:embed="rId2"/>
          <a:stretch>
            <a:fillRect/>
          </a:stretch>
        </p:blipFill>
        <p:spPr>
          <a:xfrm>
            <a:off x="5715000" y="3581400"/>
            <a:ext cx="2853175" cy="2853175"/>
          </a:xfrm>
          <a:prstGeom prst="rect">
            <a:avLst/>
          </a:prstGeom>
        </p:spPr>
      </p:pic>
      <p:pic>
        <p:nvPicPr>
          <p:cNvPr id="6" name="Picture 5"/>
          <p:cNvPicPr>
            <a:picLocks noChangeAspect="1"/>
          </p:cNvPicPr>
          <p:nvPr/>
        </p:nvPicPr>
        <p:blipFill>
          <a:blip r:embed="rId3"/>
          <a:stretch>
            <a:fillRect/>
          </a:stretch>
        </p:blipFill>
        <p:spPr>
          <a:xfrm>
            <a:off x="575825" y="3581400"/>
            <a:ext cx="2819400" cy="2819400"/>
          </a:xfrm>
          <a:prstGeom prst="rect">
            <a:avLst/>
          </a:prstGeom>
        </p:spPr>
      </p:pic>
    </p:spTree>
    <p:extLst>
      <p:ext uri="{BB962C8B-B14F-4D97-AF65-F5344CB8AC3E}">
        <p14:creationId xmlns:p14="http://schemas.microsoft.com/office/powerpoint/2010/main" val="3509633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420" y="1097444"/>
            <a:ext cx="5797296" cy="891540"/>
          </a:xfrm>
        </p:spPr>
        <p:txBody>
          <a:bodyPr/>
          <a:lstStyle/>
          <a:p>
            <a:r>
              <a:rPr lang="en-US" dirty="0"/>
              <a:t>Depressed fractures</a:t>
            </a:r>
            <a:endParaRPr lang="en-GB" dirty="0"/>
          </a:p>
        </p:txBody>
      </p:sp>
      <p:sp>
        <p:nvSpPr>
          <p:cNvPr id="3" name="Content Placeholder 2"/>
          <p:cNvSpPr>
            <a:spLocks noGrp="1"/>
          </p:cNvSpPr>
          <p:nvPr>
            <p:ph idx="1"/>
          </p:nvPr>
        </p:nvSpPr>
        <p:spPr>
          <a:xfrm>
            <a:off x="79683" y="2110794"/>
            <a:ext cx="9064317" cy="3292330"/>
          </a:xfrm>
        </p:spPr>
        <p:txBody>
          <a:bodyPr>
            <a:noAutofit/>
          </a:bodyPr>
          <a:lstStyle/>
          <a:p>
            <a:r>
              <a:rPr lang="en-US" sz="2100" dirty="0"/>
              <a:t>Criteria to elevate a depressed skull (surgical management):</a:t>
            </a:r>
          </a:p>
          <a:p>
            <a:endParaRPr lang="en-US" sz="2100" dirty="0"/>
          </a:p>
          <a:p>
            <a:pPr marL="468059" indent="-385763">
              <a:buFont typeface="+mj-lt"/>
              <a:buAutoNum type="arabicPeriod"/>
            </a:pPr>
            <a:r>
              <a:rPr lang="en-US" sz="2100" dirty="0"/>
              <a:t>Fracture is more than the thickness of the skull.</a:t>
            </a:r>
          </a:p>
          <a:p>
            <a:pPr marL="468059" indent="-385763">
              <a:buFont typeface="+mj-lt"/>
              <a:buAutoNum type="arabicPeriod"/>
            </a:pPr>
            <a:r>
              <a:rPr lang="en-US" sz="2100" dirty="0"/>
              <a:t>CSF leak.</a:t>
            </a:r>
          </a:p>
          <a:p>
            <a:pPr marL="468059" indent="-385763">
              <a:buFont typeface="+mj-lt"/>
              <a:buAutoNum type="arabicPeriod"/>
            </a:pPr>
            <a:r>
              <a:rPr lang="en-US" sz="2100" dirty="0"/>
              <a:t>Seizures.</a:t>
            </a:r>
          </a:p>
          <a:p>
            <a:pPr marL="468059" indent="-385763">
              <a:buFont typeface="+mj-lt"/>
              <a:buAutoNum type="arabicPeriod"/>
            </a:pPr>
            <a:r>
              <a:rPr lang="en-US" sz="2100" dirty="0"/>
              <a:t>Compound wounds.</a:t>
            </a:r>
          </a:p>
          <a:p>
            <a:pPr marL="468059" indent="-385763">
              <a:buFont typeface="+mj-lt"/>
              <a:buAutoNum type="arabicPeriod"/>
            </a:pPr>
            <a:r>
              <a:rPr lang="en-US" sz="2100" dirty="0"/>
              <a:t>Neurological signs.</a:t>
            </a:r>
          </a:p>
          <a:p>
            <a:pPr marL="468059" indent="-385763">
              <a:buFont typeface="+mj-lt"/>
              <a:buAutoNum type="arabicPeriod"/>
            </a:pPr>
            <a:r>
              <a:rPr lang="en-US" sz="2100" dirty="0"/>
              <a:t>Cosmetic. </a:t>
            </a:r>
          </a:p>
          <a:p>
            <a:pPr marL="468059" indent="-385763">
              <a:buFont typeface="+mj-lt"/>
              <a:buAutoNum type="arabicPeriod"/>
            </a:pPr>
            <a:r>
              <a:rPr lang="en-US" sz="2100" dirty="0"/>
              <a:t>Overlying an eloquent area of the brain.</a:t>
            </a:r>
          </a:p>
          <a:p>
            <a:endParaRPr lang="en-US" sz="2100" dirty="0"/>
          </a:p>
          <a:p>
            <a:endParaRPr lang="en-GB" sz="2100" dirty="0"/>
          </a:p>
        </p:txBody>
      </p:sp>
    </p:spTree>
    <p:extLst>
      <p:ext uri="{BB962C8B-B14F-4D97-AF65-F5344CB8AC3E}">
        <p14:creationId xmlns:p14="http://schemas.microsoft.com/office/powerpoint/2010/main" val="3320693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260" y="1182352"/>
            <a:ext cx="5797296" cy="891540"/>
          </a:xfrm>
        </p:spPr>
        <p:txBody>
          <a:bodyPr/>
          <a:lstStyle/>
          <a:p>
            <a:r>
              <a:rPr lang="en-US" dirty="0"/>
              <a:t>Depressed fractures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52" y="2472309"/>
            <a:ext cx="4459417" cy="352844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69" y="2472309"/>
            <a:ext cx="4578532" cy="3528441"/>
          </a:xfrm>
          <a:prstGeom prst="rect">
            <a:avLst/>
          </a:prstGeom>
        </p:spPr>
      </p:pic>
    </p:spTree>
    <p:extLst>
      <p:ext uri="{BB962C8B-B14F-4D97-AF65-F5344CB8AC3E}">
        <p14:creationId xmlns:p14="http://schemas.microsoft.com/office/powerpoint/2010/main" val="1645590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925" y="2418262"/>
            <a:ext cx="8020595" cy="1882847"/>
          </a:xfrm>
        </p:spPr>
        <p:txBody>
          <a:bodyPr/>
          <a:lstStyle/>
          <a:p>
            <a:r>
              <a:rPr lang="en-GB" dirty="0"/>
              <a:t>Brain injury</a:t>
            </a:r>
          </a:p>
        </p:txBody>
      </p:sp>
      <p:sp>
        <p:nvSpPr>
          <p:cNvPr id="3" name="Content Placeholder 2"/>
          <p:cNvSpPr>
            <a:spLocks noGrp="1"/>
          </p:cNvSpPr>
          <p:nvPr>
            <p:ph idx="1"/>
          </p:nvPr>
        </p:nvSpPr>
        <p:spPr>
          <a:xfrm>
            <a:off x="1673352" y="4645478"/>
            <a:ext cx="5797296" cy="516792"/>
          </a:xfrm>
        </p:spPr>
        <p:txBody>
          <a:bodyPr/>
          <a:lstStyle/>
          <a:p>
            <a:endParaRPr lang="en-GB" dirty="0"/>
          </a:p>
        </p:txBody>
      </p:sp>
    </p:spTree>
    <p:extLst>
      <p:ext uri="{BB962C8B-B14F-4D97-AF65-F5344CB8AC3E}">
        <p14:creationId xmlns:p14="http://schemas.microsoft.com/office/powerpoint/2010/main" val="781467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 y="935627"/>
            <a:ext cx="9287692" cy="5009606"/>
          </a:xfrm>
        </p:spPr>
      </p:pic>
    </p:spTree>
    <p:extLst>
      <p:ext uri="{BB962C8B-B14F-4D97-AF65-F5344CB8AC3E}">
        <p14:creationId xmlns:p14="http://schemas.microsoft.com/office/powerpoint/2010/main" val="266497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brain injury</a:t>
            </a:r>
            <a:endParaRPr lang="en-GB" dirty="0"/>
          </a:p>
        </p:txBody>
      </p:sp>
      <p:sp>
        <p:nvSpPr>
          <p:cNvPr id="3" name="Content Placeholder 2"/>
          <p:cNvSpPr>
            <a:spLocks noGrp="1"/>
          </p:cNvSpPr>
          <p:nvPr>
            <p:ph idx="1"/>
          </p:nvPr>
        </p:nvSpPr>
        <p:spPr>
          <a:xfrm>
            <a:off x="138466" y="2567995"/>
            <a:ext cx="8946752" cy="3344581"/>
          </a:xfrm>
        </p:spPr>
        <p:txBody>
          <a:bodyPr>
            <a:normAutofit lnSpcReduction="10000"/>
          </a:bodyPr>
          <a:lstStyle/>
          <a:p>
            <a:r>
              <a:rPr lang="en-US" sz="2100" dirty="0"/>
              <a:t>Primary brain injury occurs at the time of trauma. </a:t>
            </a:r>
          </a:p>
          <a:p>
            <a:endParaRPr lang="en-US" sz="2100" dirty="0"/>
          </a:p>
          <a:p>
            <a:r>
              <a:rPr lang="en-US" sz="2100" dirty="0"/>
              <a:t>It results from external mechanical forces transferred to intracranial contents. </a:t>
            </a:r>
          </a:p>
          <a:p>
            <a:endParaRPr lang="en-US" sz="2100" dirty="0"/>
          </a:p>
          <a:p>
            <a:r>
              <a:rPr lang="en-US" sz="2100" dirty="0"/>
              <a:t>The damage that results includes a combination of focal contusions and hematomas, as well as shearing of white matter tracts (diffuse axonal injury) along with cerebral edema and swelling.</a:t>
            </a:r>
          </a:p>
          <a:p>
            <a:endParaRPr lang="en-US" sz="2100" dirty="0"/>
          </a:p>
        </p:txBody>
      </p:sp>
    </p:spTree>
    <p:extLst>
      <p:ext uri="{BB962C8B-B14F-4D97-AF65-F5344CB8AC3E}">
        <p14:creationId xmlns:p14="http://schemas.microsoft.com/office/powerpoint/2010/main" val="3985400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brain injury</a:t>
            </a:r>
            <a:endParaRPr lang="en-GB" dirty="0"/>
          </a:p>
        </p:txBody>
      </p:sp>
      <p:sp>
        <p:nvSpPr>
          <p:cNvPr id="3" name="Content Placeholder 2"/>
          <p:cNvSpPr>
            <a:spLocks noGrp="1"/>
          </p:cNvSpPr>
          <p:nvPr>
            <p:ph idx="1"/>
          </p:nvPr>
        </p:nvSpPr>
        <p:spPr>
          <a:xfrm>
            <a:off x="79684" y="2639840"/>
            <a:ext cx="5797296" cy="3298862"/>
          </a:xfrm>
        </p:spPr>
        <p:txBody>
          <a:bodyPr>
            <a:normAutofit/>
          </a:bodyPr>
          <a:lstStyle/>
          <a:p>
            <a:r>
              <a:rPr lang="en-US" sz="2100" dirty="0"/>
              <a:t>Common mechanisms include:</a:t>
            </a:r>
          </a:p>
          <a:p>
            <a:endParaRPr lang="en-US" sz="2100" dirty="0"/>
          </a:p>
          <a:p>
            <a:pPr marL="468059" indent="-385763">
              <a:buFont typeface="+mj-lt"/>
              <a:buAutoNum type="arabicPeriod"/>
            </a:pPr>
            <a:r>
              <a:rPr lang="en-US" sz="2100" dirty="0"/>
              <a:t>Direct trauma.</a:t>
            </a:r>
          </a:p>
          <a:p>
            <a:pPr marL="468059" indent="-385763">
              <a:buFont typeface="+mj-lt"/>
              <a:buAutoNum type="arabicPeriod"/>
            </a:pPr>
            <a:endParaRPr lang="en-US" sz="2100" dirty="0"/>
          </a:p>
          <a:p>
            <a:pPr marL="468059" indent="-385763">
              <a:buFont typeface="+mj-lt"/>
              <a:buAutoNum type="arabicPeriod"/>
            </a:pPr>
            <a:r>
              <a:rPr lang="en-US" sz="2100" dirty="0"/>
              <a:t>Acceleration/ deceleration injuries.</a:t>
            </a:r>
          </a:p>
          <a:p>
            <a:pPr marL="468059" indent="-385763">
              <a:buFont typeface="+mj-lt"/>
              <a:buAutoNum type="arabicPeriod"/>
            </a:pPr>
            <a:endParaRPr lang="en-US" sz="2100" dirty="0"/>
          </a:p>
          <a:p>
            <a:pPr marL="468059" indent="-385763">
              <a:buFont typeface="+mj-lt"/>
              <a:buAutoNum type="arabicPeriod"/>
            </a:pPr>
            <a:r>
              <a:rPr lang="en-US" sz="2100" dirty="0"/>
              <a:t>Shearing forces.</a:t>
            </a:r>
          </a:p>
          <a:p>
            <a:endParaRPr lang="en-GB" dirty="0"/>
          </a:p>
        </p:txBody>
      </p:sp>
    </p:spTree>
    <p:extLst>
      <p:ext uri="{BB962C8B-B14F-4D97-AF65-F5344CB8AC3E}">
        <p14:creationId xmlns:p14="http://schemas.microsoft.com/office/powerpoint/2010/main" val="2825444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Direct trauma</a:t>
            </a:r>
          </a:p>
        </p:txBody>
      </p:sp>
      <p:sp>
        <p:nvSpPr>
          <p:cNvPr id="3" name="Content Placeholder 2"/>
          <p:cNvSpPr>
            <a:spLocks noGrp="1"/>
          </p:cNvSpPr>
          <p:nvPr>
            <p:ph idx="1"/>
          </p:nvPr>
        </p:nvSpPr>
        <p:spPr>
          <a:xfrm>
            <a:off x="0" y="2672498"/>
            <a:ext cx="8392886" cy="3266204"/>
          </a:xfrm>
        </p:spPr>
        <p:txBody>
          <a:bodyPr>
            <a:noAutofit/>
          </a:bodyPr>
          <a:lstStyle/>
          <a:p>
            <a:r>
              <a:rPr lang="en-US" sz="2100" dirty="0"/>
              <a:t>Can be classified into:</a:t>
            </a:r>
          </a:p>
          <a:p>
            <a:endParaRPr lang="en-US" sz="2100" dirty="0"/>
          </a:p>
          <a:p>
            <a:pPr marL="468059" indent="-385763">
              <a:buFont typeface="+mj-lt"/>
              <a:buAutoNum type="arabicPeriod"/>
            </a:pPr>
            <a:r>
              <a:rPr lang="en-US" sz="2100" dirty="0"/>
              <a:t>Closed Head Injury: no penetration of the skull (blunt).</a:t>
            </a:r>
          </a:p>
          <a:p>
            <a:pPr marL="468059" indent="-385763">
              <a:buFont typeface="+mj-lt"/>
              <a:buAutoNum type="arabicPeriod"/>
            </a:pPr>
            <a:r>
              <a:rPr lang="en-US" sz="2100" dirty="0"/>
              <a:t>Open head Injury: bullet, knife, or fracture (penetrating).</a:t>
            </a:r>
          </a:p>
          <a:p>
            <a:pPr>
              <a:buNone/>
            </a:pPr>
            <a:endParaRPr lang="en-US" sz="2100" dirty="0"/>
          </a:p>
          <a:p>
            <a:r>
              <a:rPr lang="en-US" sz="2100" dirty="0"/>
              <a:t>Here we have direct injury to the brain under the site of the impact.</a:t>
            </a:r>
          </a:p>
          <a:p>
            <a:endParaRPr lang="en-GB" sz="2100" dirty="0"/>
          </a:p>
        </p:txBody>
      </p:sp>
    </p:spTree>
    <p:extLst>
      <p:ext uri="{BB962C8B-B14F-4D97-AF65-F5344CB8AC3E}">
        <p14:creationId xmlns:p14="http://schemas.microsoft.com/office/powerpoint/2010/main" val="2019717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238" y="1169289"/>
            <a:ext cx="5797296" cy="891540"/>
          </a:xfrm>
        </p:spPr>
        <p:txBody>
          <a:bodyPr>
            <a:normAutofit fontScale="90000"/>
          </a:bodyPr>
          <a:lstStyle/>
          <a:p>
            <a:r>
              <a:rPr lang="en-US" dirty="0"/>
              <a:t>Acceleration/ deceleration injuries</a:t>
            </a:r>
            <a:endParaRPr lang="en-GB" dirty="0"/>
          </a:p>
        </p:txBody>
      </p:sp>
      <p:sp>
        <p:nvSpPr>
          <p:cNvPr id="3" name="Content Placeholder 2"/>
          <p:cNvSpPr>
            <a:spLocks noGrp="1"/>
          </p:cNvSpPr>
          <p:nvPr>
            <p:ph idx="1"/>
          </p:nvPr>
        </p:nvSpPr>
        <p:spPr>
          <a:xfrm>
            <a:off x="73152" y="2472310"/>
            <a:ext cx="8966345" cy="3440267"/>
          </a:xfrm>
        </p:spPr>
        <p:txBody>
          <a:bodyPr>
            <a:noAutofit/>
          </a:bodyPr>
          <a:lstStyle/>
          <a:p>
            <a:r>
              <a:rPr lang="en-US" sz="2100" dirty="0"/>
              <a:t>The skull has a minimal space for the brain to move within.</a:t>
            </a:r>
          </a:p>
          <a:p>
            <a:endParaRPr lang="en-US" sz="2100" dirty="0"/>
          </a:p>
          <a:p>
            <a:r>
              <a:rPr lang="en-US" sz="2100" dirty="0"/>
              <a:t>Here the brain is thrust against the skull opposite to the blow site due to the sudden movement of the brain inside the skull.</a:t>
            </a:r>
          </a:p>
          <a:p>
            <a:endParaRPr lang="en-US" sz="2100" dirty="0"/>
          </a:p>
          <a:p>
            <a:r>
              <a:rPr lang="en-US" sz="2100" dirty="0"/>
              <a:t>Also called coup-</a:t>
            </a:r>
            <a:r>
              <a:rPr lang="en-US" sz="2100" dirty="0" err="1"/>
              <a:t>contrecoup</a:t>
            </a:r>
            <a:r>
              <a:rPr lang="en-US" sz="2100" dirty="0"/>
              <a:t> injuries.</a:t>
            </a:r>
          </a:p>
          <a:p>
            <a:endParaRPr lang="en-US" sz="2100" dirty="0"/>
          </a:p>
          <a:p>
            <a:r>
              <a:rPr lang="en-US" sz="2100" dirty="0">
                <a:sym typeface="Wingdings" pitchFamily="2" charset="2"/>
              </a:rPr>
              <a:t>In old age patients, if the brain is atrophied, the insult is more severe, because of more space for movement.</a:t>
            </a:r>
            <a:endParaRPr lang="en-US" sz="2100" dirty="0"/>
          </a:p>
          <a:p>
            <a:endParaRPr lang="en-US" sz="2100" dirty="0"/>
          </a:p>
        </p:txBody>
      </p:sp>
    </p:spTree>
    <p:extLst>
      <p:ext uri="{BB962C8B-B14F-4D97-AF65-F5344CB8AC3E}">
        <p14:creationId xmlns:p14="http://schemas.microsoft.com/office/powerpoint/2010/main" val="1584761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700" y="1162757"/>
            <a:ext cx="5797296" cy="891540"/>
          </a:xfrm>
        </p:spPr>
        <p:txBody>
          <a:bodyPr>
            <a:normAutofit fontScale="90000"/>
          </a:bodyPr>
          <a:lstStyle/>
          <a:p>
            <a:r>
              <a:rPr lang="en-US" dirty="0"/>
              <a:t>coup and </a:t>
            </a:r>
            <a:r>
              <a:rPr lang="en-US" dirty="0" err="1"/>
              <a:t>contrecoup</a:t>
            </a:r>
            <a:r>
              <a:rPr lang="en-US" dirty="0"/>
              <a:t> injury</a:t>
            </a:r>
            <a:endParaRPr lang="en-GB" dirty="0"/>
          </a:p>
        </p:txBody>
      </p:sp>
      <p:sp>
        <p:nvSpPr>
          <p:cNvPr id="3" name="Content Placeholder 2"/>
          <p:cNvSpPr>
            <a:spLocks noGrp="1"/>
          </p:cNvSpPr>
          <p:nvPr>
            <p:ph idx="1"/>
          </p:nvPr>
        </p:nvSpPr>
        <p:spPr>
          <a:xfrm>
            <a:off x="144998" y="2541870"/>
            <a:ext cx="8933687" cy="2326487"/>
          </a:xfrm>
        </p:spPr>
        <p:txBody>
          <a:bodyPr>
            <a:normAutofit/>
          </a:bodyPr>
          <a:lstStyle/>
          <a:p>
            <a:r>
              <a:rPr lang="en-US" sz="2100" dirty="0"/>
              <a:t>Damage may occur directly under the site of impact, or it may occur on the side opposite the impact (coup and </a:t>
            </a:r>
            <a:r>
              <a:rPr lang="en-US" sz="2100" dirty="0" err="1"/>
              <a:t>contrecoup</a:t>
            </a:r>
            <a:r>
              <a:rPr lang="en-US" sz="2100" dirty="0"/>
              <a:t> injury, respectively). When a moving object impacts the stationary head, coup injuries are typical, while </a:t>
            </a:r>
            <a:r>
              <a:rPr lang="en-US" sz="2100" dirty="0" err="1"/>
              <a:t>contrecoup</a:t>
            </a:r>
            <a:r>
              <a:rPr lang="en-US" sz="2100" dirty="0"/>
              <a:t> injuries are usually produced when the moving head strikes a stationary object</a:t>
            </a:r>
            <a:endParaRPr lang="en-GB" sz="2100" dirty="0"/>
          </a:p>
        </p:txBody>
      </p:sp>
    </p:spTree>
    <p:extLst>
      <p:ext uri="{BB962C8B-B14F-4D97-AF65-F5344CB8AC3E}">
        <p14:creationId xmlns:p14="http://schemas.microsoft.com/office/powerpoint/2010/main" val="3909841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603" y="1136632"/>
            <a:ext cx="5797296" cy="891540"/>
          </a:xfrm>
        </p:spPr>
        <p:txBody>
          <a:bodyPr>
            <a:normAutofit fontScale="90000"/>
          </a:bodyPr>
          <a:lstStyle/>
          <a:p>
            <a:r>
              <a:rPr lang="en-US" dirty="0"/>
              <a:t>coup and </a:t>
            </a:r>
            <a:r>
              <a:rPr lang="en-US" dirty="0" err="1"/>
              <a:t>contrecoup</a:t>
            </a:r>
            <a:r>
              <a:rPr lang="en-US" dirty="0"/>
              <a:t> injury</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30879"/>
            <a:ext cx="9144000" cy="3869872"/>
          </a:xfrm>
        </p:spPr>
      </p:pic>
    </p:spTree>
    <p:extLst>
      <p:ext uri="{BB962C8B-B14F-4D97-AF65-F5344CB8AC3E}">
        <p14:creationId xmlns:p14="http://schemas.microsoft.com/office/powerpoint/2010/main" val="2696778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Etiology</a:t>
            </a:r>
          </a:p>
        </p:txBody>
      </p:sp>
      <p:sp>
        <p:nvSpPr>
          <p:cNvPr id="2" name="Content Placeholder 1"/>
          <p:cNvSpPr>
            <a:spLocks noGrp="1"/>
          </p:cNvSpPr>
          <p:nvPr>
            <p:ph idx="1"/>
          </p:nvPr>
        </p:nvSpPr>
        <p:spPr/>
        <p:txBody>
          <a:bodyPr>
            <a:normAutofit/>
          </a:bodyPr>
          <a:lstStyle/>
          <a:p>
            <a:pPr>
              <a:buFont typeface="Wingdings" pitchFamily="2" charset="2"/>
              <a:buChar char="§"/>
            </a:pPr>
            <a:r>
              <a:rPr lang="en-US" dirty="0"/>
              <a:t> </a:t>
            </a:r>
            <a:r>
              <a:rPr lang="en-US" dirty="0">
                <a:solidFill>
                  <a:srgbClr val="FF0000"/>
                </a:solidFill>
              </a:rPr>
              <a:t>32%</a:t>
            </a:r>
            <a:r>
              <a:rPr lang="en-US" dirty="0"/>
              <a:t> of head injuries are caused by </a:t>
            </a:r>
            <a:r>
              <a:rPr lang="en-US" dirty="0">
                <a:solidFill>
                  <a:srgbClr val="FF0000"/>
                </a:solidFill>
              </a:rPr>
              <a:t>falls</a:t>
            </a:r>
            <a:r>
              <a:rPr lang="en-US" dirty="0"/>
              <a:t> ,more </a:t>
            </a:r>
            <a:r>
              <a:rPr lang="en-US" dirty="0">
                <a:solidFill>
                  <a:srgbClr val="FF0000"/>
                </a:solidFill>
              </a:rPr>
              <a:t>common among the elderly people (&gt;65 years) and  in the very young (0-4 years).</a:t>
            </a:r>
          </a:p>
          <a:p>
            <a:pPr>
              <a:buFont typeface="Wingdings" pitchFamily="2" charset="2"/>
              <a:buChar char="§"/>
            </a:pPr>
            <a:r>
              <a:rPr lang="en-US" dirty="0">
                <a:solidFill>
                  <a:srgbClr val="FF0000"/>
                </a:solidFill>
              </a:rPr>
              <a:t>17%</a:t>
            </a:r>
            <a:r>
              <a:rPr lang="en-US" dirty="0"/>
              <a:t> by motor vehicle </a:t>
            </a:r>
            <a:r>
              <a:rPr lang="en-US" dirty="0">
                <a:solidFill>
                  <a:srgbClr val="FF0000"/>
                </a:solidFill>
              </a:rPr>
              <a:t>accidents</a:t>
            </a:r>
            <a:r>
              <a:rPr lang="en-US" dirty="0"/>
              <a:t>, more common among adolescents and young adults </a:t>
            </a:r>
            <a:r>
              <a:rPr lang="en-US" dirty="0">
                <a:solidFill>
                  <a:srgbClr val="FF0000"/>
                </a:solidFill>
              </a:rPr>
              <a:t>(15-24</a:t>
            </a:r>
            <a:r>
              <a:rPr lang="en-US" dirty="0"/>
              <a:t>) years.</a:t>
            </a:r>
          </a:p>
          <a:p>
            <a:pPr>
              <a:buFont typeface="Wingdings" pitchFamily="2" charset="2"/>
              <a:buChar char="§"/>
            </a:pPr>
            <a:r>
              <a:rPr lang="en-US" dirty="0"/>
              <a:t>16.5% </a:t>
            </a:r>
            <a:r>
              <a:rPr lang="en-US" dirty="0">
                <a:solidFill>
                  <a:srgbClr val="FF0000"/>
                </a:solidFill>
              </a:rPr>
              <a:t>by being struck </a:t>
            </a:r>
            <a:r>
              <a:rPr lang="en-US" dirty="0"/>
              <a:t>or against something.</a:t>
            </a:r>
          </a:p>
          <a:p>
            <a:pPr>
              <a:buFont typeface="Wingdings" pitchFamily="2" charset="2"/>
              <a:buChar char="§"/>
            </a:pPr>
            <a:r>
              <a:rPr lang="en-US" dirty="0"/>
              <a:t>10% by </a:t>
            </a:r>
            <a:r>
              <a:rPr lang="en-US" dirty="0">
                <a:solidFill>
                  <a:srgbClr val="FF0000"/>
                </a:solidFill>
              </a:rPr>
              <a:t>assaults</a:t>
            </a:r>
            <a:r>
              <a:rPr lang="en-US" dirty="0"/>
              <a:t>.</a:t>
            </a:r>
          </a:p>
          <a:p>
            <a:pPr>
              <a:buFont typeface="Wingdings" pitchFamily="2" charset="2"/>
              <a:buChar char="§"/>
            </a:pPr>
            <a:r>
              <a:rPr lang="en-US" dirty="0"/>
              <a:t>21% by other ways.</a:t>
            </a:r>
          </a:p>
          <a:p>
            <a:endParaRPr lang="en-US" dirty="0"/>
          </a:p>
        </p:txBody>
      </p:sp>
      <p:pic>
        <p:nvPicPr>
          <p:cNvPr id="4" name="Picture 3"/>
          <p:cNvPicPr>
            <a:picLocks noChangeAspect="1"/>
          </p:cNvPicPr>
          <p:nvPr/>
        </p:nvPicPr>
        <p:blipFill>
          <a:blip r:embed="rId2"/>
          <a:stretch>
            <a:fillRect/>
          </a:stretch>
        </p:blipFill>
        <p:spPr>
          <a:xfrm>
            <a:off x="6172200" y="3840480"/>
            <a:ext cx="2505508" cy="250550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1"/>
            <a:ext cx="9144000" cy="5143499"/>
          </a:xfrm>
        </p:spPr>
      </p:pic>
    </p:spTree>
    <p:extLst>
      <p:ext uri="{BB962C8B-B14F-4D97-AF65-F5344CB8AC3E}">
        <p14:creationId xmlns:p14="http://schemas.microsoft.com/office/powerpoint/2010/main" val="1542512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1"/>
            <a:ext cx="9144000" cy="5143499"/>
          </a:xfrm>
        </p:spPr>
      </p:pic>
    </p:spTree>
    <p:extLst>
      <p:ext uri="{BB962C8B-B14F-4D97-AF65-F5344CB8AC3E}">
        <p14:creationId xmlns:p14="http://schemas.microsoft.com/office/powerpoint/2010/main" val="266927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80769"/>
            <a:ext cx="4859383" cy="4419981"/>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766" y="1580769"/>
            <a:ext cx="4284617" cy="4419981"/>
          </a:xfrm>
          <a:prstGeom prst="rect">
            <a:avLst/>
          </a:prstGeom>
        </p:spPr>
      </p:pic>
      <p:sp>
        <p:nvSpPr>
          <p:cNvPr id="12" name="Rectangle 11"/>
          <p:cNvSpPr/>
          <p:nvPr/>
        </p:nvSpPr>
        <p:spPr>
          <a:xfrm>
            <a:off x="412756" y="888272"/>
            <a:ext cx="2714526"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latin typeface="Algerian" panose="04020705040A02060702" pitchFamily="82" charset="0"/>
              </a:rPr>
              <a:t>subdural</a:t>
            </a:r>
          </a:p>
        </p:txBody>
      </p:sp>
      <p:sp>
        <p:nvSpPr>
          <p:cNvPr id="13" name="Rectangle 12"/>
          <p:cNvSpPr/>
          <p:nvPr/>
        </p:nvSpPr>
        <p:spPr>
          <a:xfrm>
            <a:off x="5677155" y="857250"/>
            <a:ext cx="2563843"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latin typeface="Algerian" panose="04020705040A02060702" pitchFamily="82" charset="0"/>
                <a:cs typeface="Andalus" panose="02020603050405020304" pitchFamily="18" charset="-78"/>
              </a:rPr>
              <a:t>epidural</a:t>
            </a:r>
          </a:p>
        </p:txBody>
      </p:sp>
    </p:spTree>
    <p:extLst>
      <p:ext uri="{BB962C8B-B14F-4D97-AF65-F5344CB8AC3E}">
        <p14:creationId xmlns:p14="http://schemas.microsoft.com/office/powerpoint/2010/main" val="707232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512" y="3030746"/>
            <a:ext cx="5797296" cy="891540"/>
          </a:xfrm>
        </p:spPr>
        <p:txBody>
          <a:bodyPr>
            <a:normAutofit/>
          </a:bodyPr>
          <a:lstStyle/>
          <a:p>
            <a:r>
              <a:rPr lang="en-GB" sz="3750" dirty="0"/>
              <a:t>Thank you</a:t>
            </a:r>
          </a:p>
        </p:txBody>
      </p:sp>
    </p:spTree>
    <p:extLst>
      <p:ext uri="{BB962C8B-B14F-4D97-AF65-F5344CB8AC3E}">
        <p14:creationId xmlns:p14="http://schemas.microsoft.com/office/powerpoint/2010/main" val="19423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219200" y="208439"/>
            <a:ext cx="6477000" cy="648663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Classification</a:t>
            </a:r>
          </a:p>
        </p:txBody>
      </p:sp>
      <p:sp>
        <p:nvSpPr>
          <p:cNvPr id="2" name="Content Placeholder 1"/>
          <p:cNvSpPr>
            <a:spLocks noGrp="1"/>
          </p:cNvSpPr>
          <p:nvPr>
            <p:ph idx="1"/>
          </p:nvPr>
        </p:nvSpPr>
        <p:spPr/>
        <p:txBody>
          <a:bodyPr/>
          <a:lstStyle/>
          <a:p>
            <a:r>
              <a:rPr lang="en-US" dirty="0"/>
              <a:t>Head injuries can be classified broadly into:</a:t>
            </a:r>
          </a:p>
          <a:p>
            <a:endParaRPr lang="en-US" dirty="0"/>
          </a:p>
          <a:p>
            <a:pPr marL="624078" indent="-514350">
              <a:buFont typeface="+mj-lt"/>
              <a:buAutoNum type="arabicPeriod"/>
            </a:pPr>
            <a:r>
              <a:rPr lang="en-US" dirty="0"/>
              <a:t>Scalp injury.</a:t>
            </a:r>
          </a:p>
          <a:p>
            <a:pPr marL="624078" indent="-514350">
              <a:buFont typeface="+mj-lt"/>
              <a:buAutoNum type="arabicPeriod"/>
            </a:pPr>
            <a:endParaRPr lang="en-US" dirty="0"/>
          </a:p>
          <a:p>
            <a:pPr marL="624078" indent="-514350">
              <a:buFont typeface="+mj-lt"/>
              <a:buAutoNum type="arabicPeriod"/>
            </a:pPr>
            <a:r>
              <a:rPr lang="en-US" dirty="0"/>
              <a:t>Skull injury.</a:t>
            </a:r>
          </a:p>
          <a:p>
            <a:pPr marL="624078" indent="-514350">
              <a:buFont typeface="+mj-lt"/>
              <a:buAutoNum type="arabicPeriod"/>
            </a:pPr>
            <a:endParaRPr lang="en-US" dirty="0"/>
          </a:p>
          <a:p>
            <a:pPr marL="624078" indent="-514350">
              <a:buFont typeface="+mj-lt"/>
              <a:buAutoNum type="arabicPeriod"/>
            </a:pPr>
            <a:r>
              <a:rPr lang="en-US" dirty="0"/>
              <a:t>Brain injury.</a:t>
            </a:r>
          </a:p>
        </p:txBody>
      </p:sp>
      <p:pic>
        <p:nvPicPr>
          <p:cNvPr id="4" name="Picture 3"/>
          <p:cNvPicPr>
            <a:picLocks noChangeAspect="1"/>
          </p:cNvPicPr>
          <p:nvPr/>
        </p:nvPicPr>
        <p:blipFill>
          <a:blip r:embed="rId2"/>
          <a:stretch>
            <a:fillRect/>
          </a:stretch>
        </p:blipFill>
        <p:spPr>
          <a:xfrm>
            <a:off x="5715000" y="3304319"/>
            <a:ext cx="2859272" cy="2853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Scalp anatomy</a:t>
            </a:r>
          </a:p>
        </p:txBody>
      </p:sp>
      <p:sp>
        <p:nvSpPr>
          <p:cNvPr id="8" name="Text Placeholder 7"/>
          <p:cNvSpPr>
            <a:spLocks noGrp="1"/>
          </p:cNvSpPr>
          <p:nvPr>
            <p:ph type="body" sz="half" idx="1"/>
          </p:nvPr>
        </p:nvSpPr>
        <p:spPr>
          <a:xfrm>
            <a:off x="457200" y="1462454"/>
            <a:ext cx="3810000" cy="4114800"/>
          </a:xfrm>
        </p:spPr>
        <p:txBody>
          <a:bodyPr/>
          <a:lstStyle/>
          <a:p>
            <a:r>
              <a:rPr lang="en-US" dirty="0"/>
              <a:t>The scalp has 5 layers:</a:t>
            </a:r>
          </a:p>
          <a:p>
            <a:pPr marL="624078" indent="-514350">
              <a:buFont typeface="+mj-lt"/>
              <a:buAutoNum type="arabicPeriod"/>
            </a:pPr>
            <a:r>
              <a:rPr lang="en-US" b="1" dirty="0"/>
              <a:t>S</a:t>
            </a:r>
            <a:r>
              <a:rPr lang="en-US" dirty="0"/>
              <a:t>kin.</a:t>
            </a:r>
          </a:p>
          <a:p>
            <a:pPr marL="624078" indent="-514350">
              <a:buFont typeface="+mj-lt"/>
              <a:buAutoNum type="arabicPeriod"/>
            </a:pPr>
            <a:r>
              <a:rPr lang="en-US" b="1" dirty="0"/>
              <a:t>C</a:t>
            </a:r>
            <a:r>
              <a:rPr lang="en-US" dirty="0"/>
              <a:t>onnective tissue.</a:t>
            </a:r>
          </a:p>
          <a:p>
            <a:pPr marL="624078" indent="-514350">
              <a:buFont typeface="+mj-lt"/>
              <a:buAutoNum type="arabicPeriod"/>
            </a:pPr>
            <a:r>
              <a:rPr lang="en-US" b="1" dirty="0" err="1"/>
              <a:t>A</a:t>
            </a:r>
            <a:r>
              <a:rPr lang="en-US" dirty="0" err="1"/>
              <a:t>poneurosis</a:t>
            </a:r>
            <a:r>
              <a:rPr lang="en-US" dirty="0"/>
              <a:t>.</a:t>
            </a:r>
          </a:p>
          <a:p>
            <a:pPr marL="624078" indent="-514350">
              <a:buFont typeface="+mj-lt"/>
              <a:buAutoNum type="arabicPeriod"/>
            </a:pPr>
            <a:r>
              <a:rPr lang="en-US" b="1" dirty="0"/>
              <a:t>L</a:t>
            </a:r>
            <a:r>
              <a:rPr lang="en-US" dirty="0"/>
              <a:t>oose </a:t>
            </a:r>
            <a:r>
              <a:rPr lang="en-US" dirty="0" err="1"/>
              <a:t>areolar</a:t>
            </a:r>
            <a:r>
              <a:rPr lang="en-US" dirty="0"/>
              <a:t> connective tissue.</a:t>
            </a:r>
          </a:p>
          <a:p>
            <a:pPr marL="624078" indent="-514350">
              <a:buFont typeface="+mj-lt"/>
              <a:buAutoNum type="arabicPeriod"/>
            </a:pPr>
            <a:r>
              <a:rPr lang="en-US" b="1" dirty="0" err="1"/>
              <a:t>P</a:t>
            </a:r>
            <a:r>
              <a:rPr lang="en-US" dirty="0" err="1"/>
              <a:t>ericranium</a:t>
            </a:r>
            <a:r>
              <a:rPr lang="en-US" dirty="0"/>
              <a:t>.</a:t>
            </a:r>
          </a:p>
          <a:p>
            <a:pPr marL="624078" indent="-514350">
              <a:buFont typeface="+mj-lt"/>
              <a:buAutoNum type="arabicPeriod"/>
            </a:pPr>
            <a:endParaRPr lang="en-US" dirty="0"/>
          </a:p>
        </p:txBody>
      </p:sp>
      <p:pic>
        <p:nvPicPr>
          <p:cNvPr id="2053" name="Picture 5"/>
          <p:cNvPicPr>
            <a:picLocks noGrp="1" noChangeAspect="1" noChangeArrowheads="1"/>
          </p:cNvPicPr>
          <p:nvPr>
            <p:ph type="clipArt" sz="half" idx="2"/>
          </p:nvPr>
        </p:nvPicPr>
        <p:blipFill>
          <a:blip r:embed="rId2" cstate="print"/>
          <a:stretch>
            <a:fillRect/>
          </a:stretch>
        </p:blipFill>
        <p:spPr bwMode="auto">
          <a:xfrm>
            <a:off x="9144000" y="4648200"/>
            <a:ext cx="1905000" cy="19050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2590800" y="3404250"/>
            <a:ext cx="6523893" cy="34654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5677"/>
            <a:ext cx="7680960" cy="1371600"/>
          </a:xfrm>
        </p:spPr>
        <p:txBody>
          <a:bodyPr/>
          <a:lstStyle/>
          <a:p>
            <a:r>
              <a:rPr lang="en-US" dirty="0"/>
              <a:t>Scalp injury</a:t>
            </a:r>
          </a:p>
        </p:txBody>
      </p:sp>
      <p:sp>
        <p:nvSpPr>
          <p:cNvPr id="2" name="Content Placeholder 1"/>
          <p:cNvSpPr>
            <a:spLocks noGrp="1"/>
          </p:cNvSpPr>
          <p:nvPr>
            <p:ph idx="1"/>
          </p:nvPr>
        </p:nvSpPr>
        <p:spPr>
          <a:xfrm>
            <a:off x="463062" y="1219200"/>
            <a:ext cx="7680960" cy="3931920"/>
          </a:xfrm>
        </p:spPr>
        <p:txBody>
          <a:bodyPr>
            <a:normAutofit/>
          </a:bodyPr>
          <a:lstStyle/>
          <a:p>
            <a:r>
              <a:rPr lang="en-US" dirty="0"/>
              <a:t>It can manifest as:</a:t>
            </a:r>
          </a:p>
          <a:p>
            <a:endParaRPr lang="en-US" dirty="0"/>
          </a:p>
          <a:p>
            <a:pPr marL="624078" indent="-514350">
              <a:buFont typeface="+mj-lt"/>
              <a:buAutoNum type="arabicPeriod"/>
            </a:pPr>
            <a:r>
              <a:rPr lang="en-US" dirty="0"/>
              <a:t>Abrasion.</a:t>
            </a:r>
          </a:p>
          <a:p>
            <a:pPr marL="624078" indent="-514350">
              <a:buFont typeface="+mj-lt"/>
              <a:buAutoNum type="arabicPeriod"/>
            </a:pPr>
            <a:r>
              <a:rPr lang="en-US" dirty="0"/>
              <a:t>Bruising.</a:t>
            </a:r>
          </a:p>
          <a:p>
            <a:pPr marL="624078" indent="-514350">
              <a:buFont typeface="+mj-lt"/>
              <a:buAutoNum type="arabicPeriod"/>
            </a:pPr>
            <a:r>
              <a:rPr lang="en-US" dirty="0"/>
              <a:t>Laceration.</a:t>
            </a:r>
          </a:p>
          <a:p>
            <a:pPr marL="624078" indent="-514350">
              <a:buFont typeface="+mj-lt"/>
              <a:buAutoNum type="arabicPeriod"/>
            </a:pPr>
            <a:r>
              <a:rPr lang="en-US" dirty="0"/>
              <a:t>Subgaleal hematoma (</a:t>
            </a:r>
            <a:r>
              <a:rPr lang="en-US" dirty="0" err="1"/>
              <a:t>subaponeuritic</a:t>
            </a:r>
            <a:r>
              <a:rPr lang="en-US" dirty="0"/>
              <a:t> hematoma). </a:t>
            </a:r>
          </a:p>
          <a:p>
            <a:pPr marL="624078" indent="-514350">
              <a:buFont typeface="+mj-lt"/>
              <a:buAutoNum type="arabicPeriod"/>
            </a:pPr>
            <a:r>
              <a:rPr lang="en-US" dirty="0"/>
              <a:t>Subperiosteal hematoma (</a:t>
            </a:r>
            <a:r>
              <a:rPr lang="en-US" dirty="0" err="1"/>
              <a:t>cephalhematoma</a:t>
            </a:r>
            <a:r>
              <a:rPr lang="en-US" dirty="0"/>
              <a:t>).</a:t>
            </a:r>
          </a:p>
        </p:txBody>
      </p:sp>
      <p:pic>
        <p:nvPicPr>
          <p:cNvPr id="4" name="Picture 3"/>
          <p:cNvPicPr>
            <a:picLocks noChangeAspect="1"/>
          </p:cNvPicPr>
          <p:nvPr/>
        </p:nvPicPr>
        <p:blipFill>
          <a:blip r:embed="rId2"/>
          <a:stretch>
            <a:fillRect/>
          </a:stretch>
        </p:blipFill>
        <p:spPr>
          <a:xfrm>
            <a:off x="-1871003" y="1328394"/>
            <a:ext cx="1871003" cy="2238807"/>
          </a:xfrm>
          <a:prstGeom prst="rect">
            <a:avLst/>
          </a:prstGeom>
        </p:spPr>
      </p:pic>
      <p:pic>
        <p:nvPicPr>
          <p:cNvPr id="5" name="Picture 4"/>
          <p:cNvPicPr>
            <a:picLocks noChangeAspect="1"/>
          </p:cNvPicPr>
          <p:nvPr/>
        </p:nvPicPr>
        <p:blipFill>
          <a:blip r:embed="rId3"/>
          <a:stretch>
            <a:fillRect/>
          </a:stretch>
        </p:blipFill>
        <p:spPr>
          <a:xfrm>
            <a:off x="3636870" y="4007117"/>
            <a:ext cx="5501268" cy="28194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TM03457510[[fn=Savon]]</Template>
  <TotalTime>0</TotalTime>
  <Words>1354</Words>
  <Application>Microsoft Office PowerPoint</Application>
  <PresentationFormat>On-screen Show (4:3)</PresentationFormat>
  <Paragraphs>214</Paragraphs>
  <Slides>53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Algerian</vt:lpstr>
      <vt:lpstr>Arial</vt:lpstr>
      <vt:lpstr>Calibri</vt:lpstr>
      <vt:lpstr>Century Gothic</vt:lpstr>
      <vt:lpstr>Curlz MT</vt:lpstr>
      <vt:lpstr>Wingdings</vt:lpstr>
      <vt:lpstr>Savon</vt:lpstr>
      <vt:lpstr>Head Injury</vt:lpstr>
      <vt:lpstr>Definition </vt:lpstr>
      <vt:lpstr>Epidemiology</vt:lpstr>
      <vt:lpstr>PowerPoint Presentation</vt:lpstr>
      <vt:lpstr>Etiology</vt:lpstr>
      <vt:lpstr>PowerPoint Presentation</vt:lpstr>
      <vt:lpstr>Classification</vt:lpstr>
      <vt:lpstr>Scalp anatomy</vt:lpstr>
      <vt:lpstr>Scalp injury</vt:lpstr>
      <vt:lpstr>Subgaleal hematoma</vt:lpstr>
      <vt:lpstr>Subgaleal hematoma</vt:lpstr>
      <vt:lpstr>Subgaleal hematoma</vt:lpstr>
      <vt:lpstr>Subgaleal hematoma</vt:lpstr>
      <vt:lpstr>Subgaleal hematoma</vt:lpstr>
      <vt:lpstr>Subgaleal hematoma</vt:lpstr>
      <vt:lpstr>Subperiosteal hematoma</vt:lpstr>
      <vt:lpstr>Subperiosteal hematoma</vt:lpstr>
      <vt:lpstr>Subperiosteal hematoma</vt:lpstr>
      <vt:lpstr>Subperiosteal hematoma</vt:lpstr>
      <vt:lpstr>Comparison</vt:lpstr>
      <vt:lpstr>Skull Injury</vt:lpstr>
      <vt:lpstr>Skull fractures</vt:lpstr>
      <vt:lpstr>Skull fractures</vt:lpstr>
      <vt:lpstr>Linear skull fractures</vt:lpstr>
      <vt:lpstr>Linear skull fractures</vt:lpstr>
      <vt:lpstr>Linear skull fractures</vt:lpstr>
      <vt:lpstr>Thank you</vt:lpstr>
      <vt:lpstr>Head injuries</vt:lpstr>
      <vt:lpstr>Basilar fractures</vt:lpstr>
      <vt:lpstr>Basilar fractures</vt:lpstr>
      <vt:lpstr>Basilar fractures</vt:lpstr>
      <vt:lpstr>Basilar fractures</vt:lpstr>
      <vt:lpstr>PowerPoint Presentation</vt:lpstr>
      <vt:lpstr>Battle’s sign</vt:lpstr>
      <vt:lpstr>Racoon eyes</vt:lpstr>
      <vt:lpstr>Diastatic fractures</vt:lpstr>
      <vt:lpstr>Diastatic fractures</vt:lpstr>
      <vt:lpstr>Depressed fractures</vt:lpstr>
      <vt:lpstr>Depressed fractures</vt:lpstr>
      <vt:lpstr>Depressed fractures</vt:lpstr>
      <vt:lpstr>Depressed fractures</vt:lpstr>
      <vt:lpstr>Brain injury</vt:lpstr>
      <vt:lpstr>PowerPoint Presentation</vt:lpstr>
      <vt:lpstr>Primary brain injury</vt:lpstr>
      <vt:lpstr>Primary brain injury</vt:lpstr>
      <vt:lpstr>Direct trauma</vt:lpstr>
      <vt:lpstr>Acceleration/ deceleration injuries</vt:lpstr>
      <vt:lpstr>coup and contrecoup injury</vt:lpstr>
      <vt:lpstr>coup and contrecoup injury</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Injuries</dc:title>
  <dc:creator>Elmo</dc:creator>
  <cp:lastModifiedBy>abdelrahman nour</cp:lastModifiedBy>
  <cp:revision>187</cp:revision>
  <dcterms:created xsi:type="dcterms:W3CDTF">2006-08-16T00:00:00Z</dcterms:created>
  <dcterms:modified xsi:type="dcterms:W3CDTF">2020-09-16T10:39:27Z</dcterms:modified>
</cp:coreProperties>
</file>