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9"/>
  </p:notesMasterIdLst>
  <p:sldIdLst>
    <p:sldId id="557" r:id="rId2"/>
    <p:sldId id="558" r:id="rId3"/>
    <p:sldId id="560" r:id="rId4"/>
    <p:sldId id="563" r:id="rId5"/>
    <p:sldId id="564" r:id="rId6"/>
    <p:sldId id="566" r:id="rId7"/>
    <p:sldId id="486" r:id="rId8"/>
    <p:sldId id="567" r:id="rId9"/>
    <p:sldId id="565" r:id="rId10"/>
    <p:sldId id="490" r:id="rId11"/>
    <p:sldId id="568" r:id="rId12"/>
    <p:sldId id="569" r:id="rId13"/>
    <p:sldId id="494" r:id="rId14"/>
    <p:sldId id="537" r:id="rId15"/>
    <p:sldId id="495" r:id="rId16"/>
    <p:sldId id="570" r:id="rId17"/>
    <p:sldId id="571" r:id="rId18"/>
    <p:sldId id="572" r:id="rId19"/>
    <p:sldId id="573" r:id="rId20"/>
    <p:sldId id="574" r:id="rId21"/>
    <p:sldId id="575" r:id="rId22"/>
    <p:sldId id="576" r:id="rId23"/>
    <p:sldId id="577" r:id="rId24"/>
    <p:sldId id="578" r:id="rId25"/>
    <p:sldId id="579" r:id="rId26"/>
    <p:sldId id="580" r:id="rId27"/>
    <p:sldId id="581" r:id="rId28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06" autoAdjust="0"/>
    <p:restoredTop sz="94660"/>
  </p:normalViewPr>
  <p:slideViewPr>
    <p:cSldViewPr showGuides="1">
      <p:cViewPr varScale="1">
        <p:scale>
          <a:sx n="83" d="100"/>
          <a:sy n="83" d="100"/>
        </p:scale>
        <p:origin x="172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/>
            </a:lvl1pPr>
          </a:lstStyle>
          <a:p>
            <a:pPr>
              <a:defRPr/>
            </a:pPr>
            <a:fld id="{C7D8F4E7-6C09-47B9-AB78-AA8C79AE6B80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877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F44D9C22-0E40-4B46-8BA0-CB9CD33EF4C0}" type="slidenum">
              <a:rPr lang="ar-SA" altLang="en-US" smtClean="0">
                <a:solidFill>
                  <a:srgbClr val="000000"/>
                </a:solidFill>
              </a:rPr>
              <a:pPr/>
              <a:t>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80EB72AF-D221-4390-97DD-A6CAC002E854}" type="slidenum">
              <a:rPr lang="ar-SA" altLang="en-US" sz="1200">
                <a:solidFill>
                  <a:srgbClr val="000000"/>
                </a:solidFill>
              </a:rPr>
              <a:pPr algn="r" eaLnBrk="1" hangingPunct="1"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208A35B-3659-44DA-AA6E-68D97CD722D0}" type="slidenum">
              <a:rPr lang="ar-SA" altLang="en-US" smtClean="0">
                <a:solidFill>
                  <a:srgbClr val="000000"/>
                </a:solidFill>
              </a:rPr>
              <a:pPr/>
              <a:t>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92FC4577-9233-463E-A4EE-2D9179C17351}" type="slidenum">
              <a:rPr lang="ar-SA" altLang="en-US" sz="1200">
                <a:solidFill>
                  <a:srgbClr val="000000"/>
                </a:solidFill>
              </a:rPr>
              <a:pPr algn="r" eaLnBrk="1" hangingPunct="1"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47085BC-7FE5-477D-9D13-044095F0EB04}" type="slidenum">
              <a:rPr lang="ar-SA" altLang="en-US" smtClean="0">
                <a:solidFill>
                  <a:srgbClr val="000000"/>
                </a:solidFill>
              </a:rPr>
              <a:pPr/>
              <a:t>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C983806E-C3DE-44D9-A689-837FE6D54D8C}" type="slidenum">
              <a:rPr lang="ar-SA" altLang="en-US" sz="1200">
                <a:solidFill>
                  <a:srgbClr val="000000"/>
                </a:solidFill>
              </a:rPr>
              <a:pPr algn="r" eaLnBrk="1" hangingPunct="1"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CA2041B4-34B3-4B6E-8FBB-D2B65B0E2193}" type="slidenum">
              <a:rPr lang="ar-SA" altLang="en-US" smtClean="0">
                <a:solidFill>
                  <a:srgbClr val="000000"/>
                </a:solidFill>
              </a:rPr>
              <a:pPr/>
              <a:t>15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68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F4FD5010-DF3A-4568-B5EB-DAE4D59B92ED}" type="slidenum">
              <a:rPr lang="ar-SA" altLang="en-US" sz="1200">
                <a:solidFill>
                  <a:srgbClr val="000000"/>
                </a:solidFill>
              </a:rPr>
              <a:pPr algn="r" eaLnBrk="1" hangingPunct="1"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</a:t>
            </a:r>
            <a:r>
              <a:rPr lang="en-US" baseline="0" dirty="0" smtClean="0"/>
              <a:t> 2 start here *-*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D8F4E7-6C09-47B9-AB78-AA8C79AE6B80}" type="slidenum">
              <a:rPr lang="ar-SA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556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BB4612E-B402-490C-A4F8-F64C86FCBE86}" type="slidenum">
              <a:rPr lang="ar-SA" altLang="en-US">
                <a:solidFill>
                  <a:srgbClr val="000000"/>
                </a:solidFill>
              </a:rPr>
              <a:pPr/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3F8A7FA-6273-443B-B1F2-6AEA42C1CB3E}" type="slidenum">
              <a:rPr lang="ar-SA" altLang="en-US" sz="1200">
                <a:solidFill>
                  <a:srgbClr val="000000"/>
                </a:solidFill>
              </a:rPr>
              <a:pPr algn="r" eaLnBrk="1" hangingPunct="1"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38997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D627AE-03F6-47C3-B95A-0B88C7264E6D}" type="slidenum">
              <a:rPr lang="ar-SA" altLang="en-US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52617B6-9BB1-4EEA-98E5-27A65EAB3E46}" type="slidenum">
              <a:rPr lang="ar-SA" altLang="en-US" sz="1200">
                <a:solidFill>
                  <a:srgbClr val="000000"/>
                </a:solidFill>
              </a:rPr>
              <a:pPr algn="r" eaLnBrk="1" hangingPunct="1"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8705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9EC5E80-A5F0-45F9-AFBE-C5248AD1313B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76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6A88327-D986-4AB1-BC0A-B184E9BCDE3C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634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E64ED11-E433-4CC2-837D-68CDFB21C16E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871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D2FEF81-8F10-4434-9830-DAA171E4746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79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ar-EG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B24E78D-2BA0-4C4C-8268-824CDE12A92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027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A544783D-AC7D-4865-9EAF-D6EBB71F01BD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401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ar-EG" noProof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0ACBC-2373-426D-87B0-8D28FDC7A524}" type="datetime1">
              <a:rPr lang="en-US"/>
              <a:pPr>
                <a:defRPr/>
              </a:pPr>
              <a:t>3/25/2020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876FF94-2DB4-4763-B44E-A4310DED76F0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19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057A795-5E44-4C33-B7B7-46DC830CE17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65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317FB6C-F51D-4659-A188-3F95DB3DA5E2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92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0B436B5-9DFC-4888-814B-2E7C5C887614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01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B41F9BA-44A7-4C9A-960E-0ECFBF60E92C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852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F26E263-F1C5-480A-873F-2A2C530C77E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05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1F74C4F-A92D-44D6-9612-1C53E0B9EE04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37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BD3AD03-F819-4FF1-B452-B8F105283D71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9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234E78E-35C0-4325-B80E-BA972FC464E2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65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E63C1FA-B2BC-4EE7-B5A2-7CF04F3A60EA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  <p:sldLayoutId id="2147485678" r:id="rId13"/>
    <p:sldLayoutId id="2147485679" r:id="rId14"/>
    <p:sldLayoutId id="2147485680" r:id="rId15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lab.anhb.uwa.edu.au/mb140/CorePages/Endocrines/Images/pty10he.jpg" TargetMode="Externa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://www.lab.anhb.uwa.edu.au/mb140/CorePages/Endocrines/Images/ThyrHE10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http://www.mcg.edu/som/phy/raineylab/images/weblabeledcolor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http://www.lab.anhb.uwa.edu.au/mb140/CorePages/Liver/Images/pan20he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http://www.anatomyatlases.org/MicroscopicAnatomy/Images/Plate287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solidFill>
                  <a:srgbClr val="000000"/>
                </a:solidFill>
                <a:latin typeface="Arial Black" pitchFamily="34" charset="0"/>
              </a:rPr>
              <a:t>Thyroid gland</a:t>
            </a:r>
            <a:endParaRPr lang="ar-JO" smtClean="0"/>
          </a:p>
        </p:txBody>
      </p:sp>
      <p:pic>
        <p:nvPicPr>
          <p:cNvPr id="17411" name="Picture 6" descr="C:\Users\MCC\Desktop\5d447218d0eab.ima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524000"/>
            <a:ext cx="8610600" cy="51816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عنوان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altLang="en-US" sz="2800" b="1" smtClean="0">
                <a:solidFill>
                  <a:schemeClr val="tx1"/>
                </a:solidFill>
                <a:latin typeface="Arial Black" pitchFamily="34" charset="0"/>
              </a:rPr>
              <a:t>Functional states of thyroid follicles</a:t>
            </a:r>
            <a:endParaRPr lang="ar-JO" altLang="en-US" sz="280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6627" name="عنصر نائب للنص 2"/>
          <p:cNvSpPr>
            <a:spLocks noGrp="1"/>
          </p:cNvSpPr>
          <p:nvPr>
            <p:ph type="body" idx="1"/>
          </p:nvPr>
        </p:nvSpPr>
        <p:spPr>
          <a:xfrm>
            <a:off x="152400" y="1112838"/>
            <a:ext cx="2206625" cy="411162"/>
          </a:xfrm>
        </p:spPr>
        <p:txBody>
          <a:bodyPr/>
          <a:lstStyle/>
          <a:p>
            <a:pPr algn="l" rtl="0"/>
            <a:r>
              <a:rPr lang="en-US" altLang="en-US" sz="2000" smtClean="0"/>
              <a:t>(hypoactive)</a:t>
            </a:r>
            <a:endParaRPr lang="ar-JO" altLang="en-US" sz="2000" smtClean="0"/>
          </a:p>
        </p:txBody>
      </p:sp>
      <p:sp>
        <p:nvSpPr>
          <p:cNvPr id="26628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705600" y="1036638"/>
            <a:ext cx="1978025" cy="487362"/>
          </a:xfrm>
        </p:spPr>
        <p:txBody>
          <a:bodyPr/>
          <a:lstStyle/>
          <a:p>
            <a:pPr algn="l" rtl="0"/>
            <a:r>
              <a:rPr lang="en-US" altLang="en-US" sz="2000" smtClean="0"/>
              <a:t>(hyperactive)</a:t>
            </a:r>
            <a:endParaRPr lang="ar-JO" altLang="en-US" sz="2000" smtClean="0"/>
          </a:p>
        </p:txBody>
      </p:sp>
      <p:pic>
        <p:nvPicPr>
          <p:cNvPr id="26629" name="Picture 4" descr="MH-9D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6938" y="1503363"/>
            <a:ext cx="3060700" cy="2371725"/>
          </a:xfrm>
          <a:noFill/>
        </p:spPr>
      </p:pic>
      <p:pic>
        <p:nvPicPr>
          <p:cNvPr id="26630" name="Picture 4" descr="1974I10(39)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0"/>
            <a:ext cx="2895600" cy="2449513"/>
          </a:xfrm>
          <a:noFill/>
        </p:spPr>
      </p:pic>
      <p:sp>
        <p:nvSpPr>
          <p:cNvPr id="26631" name="مستطيل 1"/>
          <p:cNvSpPr>
            <a:spLocks noChangeArrowheads="1"/>
          </p:cNvSpPr>
          <p:nvPr/>
        </p:nvSpPr>
        <p:spPr bwMode="auto">
          <a:xfrm>
            <a:off x="152400" y="4078288"/>
            <a:ext cx="3657600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Iodine deficiency goiter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Hypertrophy of thyroid gland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	↓ iodine in diet →↓ T3 &amp;T4 →↑ TSH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Hypothyroidism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	In children → cretinism (dwarf &amp; mental retardation)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	In adults → myxedem</a:t>
            </a:r>
            <a:r>
              <a:rPr lang="en-US" altLang="en-US" sz="2600"/>
              <a:t>a</a:t>
            </a:r>
          </a:p>
        </p:txBody>
      </p:sp>
      <p:sp>
        <p:nvSpPr>
          <p:cNvPr id="26632" name="مستطيل 2"/>
          <p:cNvSpPr>
            <a:spLocks noChangeArrowheads="1"/>
          </p:cNvSpPr>
          <p:nvPr/>
        </p:nvSpPr>
        <p:spPr bwMode="auto">
          <a:xfrm>
            <a:off x="6019800" y="3962400"/>
            <a:ext cx="28956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Hyperthyroidism (thyrotoxicosis)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	 </a:t>
            </a:r>
            <a:r>
              <a:rPr lang="en-US" altLang="en-US" b="1"/>
              <a:t>Grave’s disease</a:t>
            </a:r>
            <a:r>
              <a:rPr lang="en-US" altLang="en-US"/>
              <a:t> or </a:t>
            </a:r>
            <a:r>
              <a:rPr lang="en-US" altLang="en-US" b="1"/>
              <a:t>exophthalmic goiter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en-US"/>
              <a:t>	autoimmune disorder</a:t>
            </a:r>
          </a:p>
        </p:txBody>
      </p:sp>
      <p:pic>
        <p:nvPicPr>
          <p:cNvPr id="26633" name="Picture 9" descr="G:\endo image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2667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مستطيل 1"/>
          <p:cNvSpPr>
            <a:spLocks noChangeArrowheads="1"/>
          </p:cNvSpPr>
          <p:nvPr/>
        </p:nvSpPr>
        <p:spPr bwMode="auto">
          <a:xfrm>
            <a:off x="3810000" y="1039813"/>
            <a:ext cx="1524000" cy="4508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rtl="1" eaLnBrk="1" hangingPunct="1"/>
            <a:r>
              <a:rPr lang="en-US" altLang="en-US" b="1"/>
              <a:t> Norma</a:t>
            </a:r>
            <a:r>
              <a:rPr lang="en-US" altLang="en-US"/>
              <a:t>l </a:t>
            </a:r>
            <a:endParaRPr lang="ar-JO" altLang="en-US"/>
          </a:p>
        </p:txBody>
      </p:sp>
      <p:pic>
        <p:nvPicPr>
          <p:cNvPr id="26635" name="Picture 2" descr="G:\endo image\untitled132258220484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5026025"/>
            <a:ext cx="34163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solidFill>
                  <a:srgbClr val="000000"/>
                </a:solidFill>
                <a:latin typeface="Arial Black" pitchFamily="34" charset="0"/>
              </a:rPr>
              <a:t>Parathyroid gland</a:t>
            </a:r>
            <a:endParaRPr lang="ar-JO" smtClean="0"/>
          </a:p>
        </p:txBody>
      </p:sp>
      <p:pic>
        <p:nvPicPr>
          <p:cNvPr id="27651" name="Picture 6" descr="C:\Users\MCC\Desktop\endo 2020\endo image new\hq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00200"/>
            <a:ext cx="4267200" cy="4343400"/>
          </a:xfrm>
          <a:solidFill>
            <a:schemeClr val="bg1"/>
          </a:solidFill>
        </p:spPr>
      </p:pic>
      <p:pic>
        <p:nvPicPr>
          <p:cNvPr id="27652" name="Picture 4" descr="p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00200"/>
            <a:ext cx="4256088" cy="44196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عنوان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altLang="en-US" sz="3200" smtClean="0">
                <a:solidFill>
                  <a:srgbClr val="000000"/>
                </a:solidFill>
                <a:latin typeface="Arial Black" pitchFamily="34" charset="0"/>
              </a:rPr>
              <a:t>Parathyroid gland</a:t>
            </a:r>
            <a:endParaRPr lang="ar-JO" sz="3200" smtClean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14300" y="914400"/>
            <a:ext cx="4343400" cy="2438400"/>
          </a:xfrm>
        </p:spPr>
        <p:txBody>
          <a:bodyPr/>
          <a:lstStyle/>
          <a:p>
            <a:pPr marL="0" indent="0" algn="l" rtl="0">
              <a:buClr>
                <a:srgbClr val="009999"/>
              </a:buClr>
              <a:buSzPct val="80000"/>
              <a:buFontTx/>
              <a:buNone/>
              <a:defRPr/>
            </a:pPr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Stroma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: </a:t>
            </a:r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0" indent="0" algn="l" rtl="0">
              <a:buClr>
                <a:srgbClr val="009999"/>
              </a:buClr>
              <a:buSzPct val="80000"/>
              <a:buFontTx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 Black" pitchFamily="34" charset="0"/>
              </a:rPr>
              <a:t>C.T</a:t>
            </a:r>
            <a:r>
              <a:rPr lang="en-US" sz="1800" dirty="0">
                <a:solidFill>
                  <a:srgbClr val="000000"/>
                </a:solidFill>
                <a:latin typeface="Arial Black" pitchFamily="34" charset="0"/>
              </a:rPr>
              <a:t>. capsule </a:t>
            </a:r>
          </a:p>
          <a:p>
            <a:pPr algn="l" rtl="0" eaLnBrk="1" hangingPunct="1">
              <a:defRPr/>
            </a:pPr>
            <a:r>
              <a:rPr lang="en-US" altLang="en-US" sz="1800" dirty="0">
                <a:solidFill>
                  <a:srgbClr val="000000"/>
                </a:solidFill>
              </a:rPr>
              <a:t>Each parathyroid gland is surrounded by a thin </a:t>
            </a:r>
            <a:r>
              <a:rPr lang="en-US" altLang="en-US" sz="1800" b="1" dirty="0">
                <a:solidFill>
                  <a:srgbClr val="000000"/>
                </a:solidFill>
              </a:rPr>
              <a:t>connective tissue capsule</a:t>
            </a:r>
            <a:r>
              <a:rPr lang="en-US" altLang="en-US" sz="1800" dirty="0">
                <a:solidFill>
                  <a:srgbClr val="000000"/>
                </a:solidFill>
              </a:rPr>
              <a:t>, </a:t>
            </a:r>
            <a:r>
              <a:rPr lang="en-US" altLang="en-US" sz="1800" b="1" dirty="0">
                <a:solidFill>
                  <a:srgbClr val="000000"/>
                </a:solidFill>
              </a:rPr>
              <a:t>delicate connective tissue septa , </a:t>
            </a:r>
            <a:r>
              <a:rPr lang="en-US" altLang="en-US" sz="1800" dirty="0">
                <a:solidFill>
                  <a:srgbClr val="000000"/>
                </a:solidFill>
              </a:rPr>
              <a:t>a considerable number of fat cells infiltrate the gland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191000" cy="2514600"/>
          </a:xfrm>
        </p:spPr>
        <p:txBody>
          <a:bodyPr/>
          <a:lstStyle/>
          <a:p>
            <a:pPr marL="0" indent="0" algn="l" rtl="0">
              <a:buClr>
                <a:srgbClr val="009999"/>
              </a:buClr>
              <a:buSzPct val="80000"/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Parenchyma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:</a:t>
            </a:r>
          </a:p>
          <a:p>
            <a:pPr marL="0" indent="0" algn="l" rtl="0">
              <a:buClr>
                <a:srgbClr val="009999"/>
              </a:buClr>
              <a:buSzPct val="80000"/>
              <a:buFontTx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 Black" pitchFamily="34" charset="0"/>
              </a:rPr>
              <a:t>Two </a:t>
            </a:r>
            <a:r>
              <a:rPr lang="en-US" sz="1800" dirty="0">
                <a:solidFill>
                  <a:srgbClr val="000000"/>
                </a:solidFill>
                <a:latin typeface="Arial Black" pitchFamily="34" charset="0"/>
              </a:rPr>
              <a:t>types of cells arranged in cords , separated by 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blood vessels </a:t>
            </a:r>
          </a:p>
          <a:p>
            <a:pPr algn="l" rtl="0">
              <a:buClr>
                <a:srgbClr val="009999"/>
              </a:buClr>
              <a:buSzPct val="80000"/>
              <a:buFont typeface="Wingdings" pitchFamily="2" charset="2"/>
              <a:buChar char="v"/>
              <a:defRPr/>
            </a:pPr>
            <a:r>
              <a:rPr lang="en-US" sz="2400" dirty="0">
                <a:solidFill>
                  <a:srgbClr val="000000"/>
                </a:solidFill>
                <a:latin typeface="Arial Black" pitchFamily="34" charset="0"/>
              </a:rPr>
              <a:t>Chief cells</a:t>
            </a:r>
          </a:p>
          <a:p>
            <a:pPr algn="l" rtl="0">
              <a:buClr>
                <a:srgbClr val="009999"/>
              </a:buClr>
              <a:buSzPct val="80000"/>
              <a:buFont typeface="Wingdings" pitchFamily="2" charset="2"/>
              <a:buChar char="v"/>
              <a:defRPr/>
            </a:pPr>
            <a:r>
              <a:rPr lang="en-US" sz="2400" dirty="0" err="1">
                <a:solidFill>
                  <a:srgbClr val="000000"/>
                </a:solidFill>
                <a:latin typeface="Arial Black" pitchFamily="34" charset="0"/>
              </a:rPr>
              <a:t>Oxyphil</a:t>
            </a:r>
            <a:r>
              <a:rPr lang="en-US" sz="2400" dirty="0">
                <a:solidFill>
                  <a:srgbClr val="000000"/>
                </a:solidFill>
                <a:latin typeface="Arial Black" pitchFamily="34" charset="0"/>
              </a:rPr>
              <a:t> cells </a:t>
            </a:r>
          </a:p>
          <a:p>
            <a:pPr>
              <a:defRPr/>
            </a:pPr>
            <a:endParaRPr lang="ar-JO" dirty="0"/>
          </a:p>
        </p:txBody>
      </p:sp>
      <p:pic>
        <p:nvPicPr>
          <p:cNvPr id="28677" name="Picture 23" descr="G:\endo image\thyroid-gland-23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 parathyroid gland, chief and oxyphil cells 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4191000" cy="2971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978" name="Group 2"/>
          <p:cNvGraphicFramePr>
            <a:graphicFrameLocks noGrp="1"/>
          </p:cNvGraphicFramePr>
          <p:nvPr/>
        </p:nvGraphicFramePr>
        <p:xfrm>
          <a:off x="228600" y="457200"/>
          <a:ext cx="8656638" cy="5473702"/>
        </p:xfrm>
        <a:graphic>
          <a:graphicData uri="http://schemas.openxmlformats.org/drawingml/2006/table">
            <a:tbl>
              <a:tblPr/>
              <a:tblGrid>
                <a:gridCol w="2156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7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86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Chief cells (principal)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1435" marR="91435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Oxyphil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 cells</a:t>
                      </a:r>
                    </a:p>
                  </a:txBody>
                  <a:tcPr marL="91435" marR="91435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size</a:t>
                      </a:r>
                    </a:p>
                  </a:txBody>
                  <a:tcPr marL="91435" marR="91435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Small polygonal</a:t>
                      </a:r>
                    </a:p>
                  </a:txBody>
                  <a:tcPr marL="91435" marR="91435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Large polygonal</a:t>
                      </a:r>
                    </a:p>
                  </a:txBody>
                  <a:tcPr marL="91435" marR="91435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number</a:t>
                      </a:r>
                    </a:p>
                  </a:txBody>
                  <a:tcPr marL="91435" marR="91435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numerous</a:t>
                      </a:r>
                    </a:p>
                  </a:txBody>
                  <a:tcPr marL="91435" marR="91435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few</a:t>
                      </a:r>
                    </a:p>
                  </a:txBody>
                  <a:tcPr marL="91435" marR="91435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Stain </a:t>
                      </a:r>
                    </a:p>
                  </a:txBody>
                  <a:tcPr marL="91435" marR="91435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Faint acidophilic </a:t>
                      </a:r>
                    </a:p>
                  </a:txBody>
                  <a:tcPr marL="91435" marR="91435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Deep acidophilic</a:t>
                      </a:r>
                    </a:p>
                  </a:txBody>
                  <a:tcPr marL="91435" marR="91435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nucleus</a:t>
                      </a:r>
                    </a:p>
                  </a:txBody>
                  <a:tcPr marL="91435" marR="91435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Large vesicular</a:t>
                      </a:r>
                    </a:p>
                  </a:txBody>
                  <a:tcPr marL="91435" marR="91435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Small dense</a:t>
                      </a:r>
                    </a:p>
                  </a:txBody>
                  <a:tcPr marL="91435" marR="91435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4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rER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1435" marR="91435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more</a:t>
                      </a:r>
                    </a:p>
                  </a:txBody>
                  <a:tcPr marL="91435" marR="91435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few</a:t>
                      </a:r>
                    </a:p>
                  </a:txBody>
                  <a:tcPr marL="91435" marR="91435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4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Function </a:t>
                      </a:r>
                    </a:p>
                  </a:txBody>
                  <a:tcPr marL="91435" marR="91435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Parathyroid hormone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(↑ Blood Ca level)</a:t>
                      </a:r>
                    </a:p>
                  </a:txBody>
                  <a:tcPr marL="91435" marR="91435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unknown</a:t>
                      </a:r>
                    </a:p>
                  </a:txBody>
                  <a:tcPr marL="91435" marR="91435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4572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latin typeface="Arial Black" pitchFamily="34" charset="0"/>
              </a:rPr>
              <a:t>Parathyroid gland in old people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95400"/>
            <a:ext cx="9144000" cy="2133600"/>
          </a:xfrm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</a:pPr>
            <a:r>
              <a:rPr lang="en-US" altLang="en-US" smtClean="0">
                <a:solidFill>
                  <a:schemeClr val="folHlink"/>
                </a:solidFill>
              </a:rPr>
              <a:t>                                    </a:t>
            </a:r>
            <a:endParaRPr lang="en-US" altLang="en-US" smtClean="0">
              <a:latin typeface="Arial Black" pitchFamily="34" charset="0"/>
            </a:endParaRPr>
          </a:p>
          <a:p>
            <a:pPr algn="l" rtl="0" eaLnBrk="1" hangingPunct="1">
              <a:buFont typeface="Wingdings" pitchFamily="2" charset="2"/>
              <a:buNone/>
            </a:pPr>
            <a:r>
              <a:rPr lang="en-US" altLang="en-US" smtClean="0">
                <a:latin typeface="Arial Black" pitchFamily="34" charset="0"/>
              </a:rPr>
              <a:t>            </a:t>
            </a:r>
          </a:p>
        </p:txBody>
      </p:sp>
      <p:pic>
        <p:nvPicPr>
          <p:cNvPr id="30724" name="Picture 6" descr="parathyroi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52488"/>
            <a:ext cx="41148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Line 6"/>
          <p:cNvSpPr>
            <a:spLocks noChangeShapeType="1"/>
          </p:cNvSpPr>
          <p:nvPr/>
        </p:nvSpPr>
        <p:spPr bwMode="auto">
          <a:xfrm>
            <a:off x="2667000" y="2438400"/>
            <a:ext cx="1219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JO"/>
          </a:p>
        </p:txBody>
      </p:sp>
      <p:pic>
        <p:nvPicPr>
          <p:cNvPr id="30726" name="Picture 5" descr="http://www.lab.anhb.uwa.edu.au/mb140/CorePages/Endocrines/Images/pty10he.jpg"/>
          <p:cNvPicPr>
            <a:picLocks noChangeAspect="1" noChangeArrowheads="1"/>
          </p:cNvPicPr>
          <p:nvPr/>
        </p:nvPicPr>
        <p:blipFill>
          <a:blip r:embed="rId4" r:link="rId5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4163"/>
            <a:ext cx="4548188" cy="51133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مستطيل 1"/>
          <p:cNvSpPr>
            <a:spLocks noChangeArrowheads="1"/>
          </p:cNvSpPr>
          <p:nvPr/>
        </p:nvSpPr>
        <p:spPr bwMode="auto">
          <a:xfrm>
            <a:off x="4605338" y="4110038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 in fat cells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 in oxyphil cells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latin typeface="Arial Black" pitchFamily="34" charset="0"/>
              </a:rPr>
              <a:t>Regulation of blood calcium level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  <a:r>
              <a:rPr lang="en-US" sz="2400" dirty="0" smtClean="0"/>
              <a:t>↓ Blood </a:t>
            </a:r>
            <a:r>
              <a:rPr lang="en-US" sz="2400" dirty="0" err="1" smtClean="0"/>
              <a:t>Ca</a:t>
            </a:r>
            <a:r>
              <a:rPr lang="en-US" sz="2400" dirty="0" smtClean="0"/>
              <a:t> level              ↑ PTH → ↑ Blood </a:t>
            </a:r>
            <a:r>
              <a:rPr lang="en-US" sz="2400" dirty="0" err="1" smtClean="0"/>
              <a:t>Ca</a:t>
            </a:r>
            <a:r>
              <a:rPr lang="en-US" sz="2400" dirty="0" smtClean="0"/>
              <a:t> level through:</a:t>
            </a:r>
          </a:p>
          <a:p>
            <a:pPr marL="609600" indent="-609600" algn="l" rtl="0" eaLnBrk="1" hangingPunct="1">
              <a:buFontTx/>
              <a:buAutoNum type="arabicPeriod"/>
              <a:defRPr/>
            </a:pPr>
            <a:r>
              <a:rPr lang="en-US" sz="2400" dirty="0" smtClean="0">
                <a:latin typeface="Arial Black" pitchFamily="34" charset="0"/>
              </a:rPr>
              <a:t>bone: </a:t>
            </a:r>
            <a:r>
              <a:rPr lang="en-US" sz="2400" dirty="0" smtClean="0"/>
              <a:t>↑  osteoclasts</a:t>
            </a:r>
          </a:p>
          <a:p>
            <a:pPr marL="609600" indent="-609600" algn="l" rtl="0" eaLnBrk="1" hangingPunct="1">
              <a:buFontTx/>
              <a:buAutoNum type="arabicPeriod"/>
              <a:defRPr/>
            </a:pPr>
            <a:r>
              <a:rPr lang="en-US" sz="2400" dirty="0" smtClean="0">
                <a:latin typeface="Arial Black" pitchFamily="34" charset="0"/>
              </a:rPr>
              <a:t>kidney: </a:t>
            </a:r>
            <a:r>
              <a:rPr lang="en-US" sz="2400" dirty="0" smtClean="0"/>
              <a:t>↑ </a:t>
            </a:r>
            <a:r>
              <a:rPr lang="en-US" sz="2400" dirty="0" err="1" smtClean="0"/>
              <a:t>Ca</a:t>
            </a:r>
            <a:r>
              <a:rPr lang="en-US" sz="2400" dirty="0" smtClean="0"/>
              <a:t> reabsorption </a:t>
            </a:r>
          </a:p>
          <a:p>
            <a:pPr marL="609600" indent="-609600" algn="l" rtl="0" eaLnBrk="1" hangingPunct="1">
              <a:buFontTx/>
              <a:buAutoNum type="arabicPeriod"/>
              <a:defRPr/>
            </a:pPr>
            <a:r>
              <a:rPr lang="en-US" sz="2400" dirty="0" smtClean="0">
                <a:latin typeface="Arial Black" pitchFamily="34" charset="0"/>
              </a:rPr>
              <a:t>intestine: </a:t>
            </a:r>
            <a:r>
              <a:rPr lang="en-US" sz="2400" dirty="0" smtClean="0"/>
              <a:t>↑ </a:t>
            </a:r>
            <a:r>
              <a:rPr lang="en-US" sz="2400" dirty="0" err="1" smtClean="0"/>
              <a:t>Ca</a:t>
            </a:r>
            <a:r>
              <a:rPr lang="en-US" sz="2400" dirty="0" smtClean="0"/>
              <a:t> absorption</a:t>
            </a:r>
            <a:endParaRPr lang="en-US" sz="2400" dirty="0"/>
          </a:p>
          <a:p>
            <a:pPr marL="0" indent="0" algn="l" rtl="0" eaLnBrk="1" hangingPunct="1">
              <a:buFontTx/>
              <a:buNone/>
              <a:defRPr/>
            </a:pPr>
            <a:r>
              <a:rPr lang="en-US" sz="2400" dirty="0" smtClean="0"/>
              <a:t>↑↑ Blood </a:t>
            </a:r>
            <a:r>
              <a:rPr lang="en-US" sz="2400" dirty="0" err="1" smtClean="0"/>
              <a:t>Ca</a:t>
            </a:r>
            <a:r>
              <a:rPr lang="en-US" sz="2400" dirty="0" smtClean="0"/>
              <a:t> level           ↑   Calcitonin                 ↓↓ </a:t>
            </a:r>
            <a:r>
              <a:rPr lang="en-US" sz="2400" dirty="0" err="1" smtClean="0"/>
              <a:t>Ca</a:t>
            </a:r>
            <a:r>
              <a:rPr lang="en-US" sz="2400" dirty="0" smtClean="0"/>
              <a:t> level by  ↓activity of osteoclast 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31748" name="Right Arrow 1"/>
          <p:cNvSpPr>
            <a:spLocks noChangeArrowheads="1"/>
          </p:cNvSpPr>
          <p:nvPr/>
        </p:nvSpPr>
        <p:spPr bwMode="auto">
          <a:xfrm>
            <a:off x="2667000" y="3427413"/>
            <a:ext cx="685800" cy="269875"/>
          </a:xfrm>
          <a:prstGeom prst="rightArrow">
            <a:avLst>
              <a:gd name="adj1" fmla="val 50000"/>
              <a:gd name="adj2" fmla="val 5008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rtl="1" eaLnBrk="1" hangingPunct="1"/>
            <a:endParaRPr lang="ar-EG" altLang="en-US">
              <a:solidFill>
                <a:srgbClr val="000000"/>
              </a:solidFill>
            </a:endParaRPr>
          </a:p>
        </p:txBody>
      </p:sp>
      <p:sp>
        <p:nvSpPr>
          <p:cNvPr id="31749" name="Right Arrow 2"/>
          <p:cNvSpPr>
            <a:spLocks noChangeArrowheads="1"/>
          </p:cNvSpPr>
          <p:nvPr/>
        </p:nvSpPr>
        <p:spPr bwMode="auto">
          <a:xfrm>
            <a:off x="3200400" y="1555750"/>
            <a:ext cx="711200" cy="404813"/>
          </a:xfrm>
          <a:prstGeom prst="rightArrow">
            <a:avLst>
              <a:gd name="adj1" fmla="val 50000"/>
              <a:gd name="adj2" fmla="val 4984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rtl="1" eaLnBrk="1" hangingPunct="1"/>
            <a:endParaRPr lang="ar-EG" altLang="en-US">
              <a:solidFill>
                <a:srgbClr val="000000"/>
              </a:solidFill>
            </a:endParaRPr>
          </a:p>
        </p:txBody>
      </p:sp>
      <p:sp>
        <p:nvSpPr>
          <p:cNvPr id="31750" name="Right Arrow 3"/>
          <p:cNvSpPr>
            <a:spLocks noChangeArrowheads="1"/>
          </p:cNvSpPr>
          <p:nvPr/>
        </p:nvSpPr>
        <p:spPr bwMode="auto">
          <a:xfrm>
            <a:off x="5424488" y="3360738"/>
            <a:ext cx="838200" cy="373062"/>
          </a:xfrm>
          <a:prstGeom prst="rightArrow">
            <a:avLst>
              <a:gd name="adj1" fmla="val 50000"/>
              <a:gd name="adj2" fmla="val 5008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rtl="1" eaLnBrk="1" hangingPunct="1"/>
            <a:endParaRPr lang="ar-EG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5888" y="0"/>
            <a:ext cx="8229600" cy="1143000"/>
          </a:xfrm>
        </p:spPr>
        <p:txBody>
          <a:bodyPr/>
          <a:lstStyle/>
          <a:p>
            <a:pPr algn="l"/>
            <a:r>
              <a:rPr lang="en-US" altLang="en-US" sz="3200" b="1" dirty="0" smtClean="0">
                <a:latin typeface="Arial Black" panose="020B0A04020102020204" pitchFamily="34" charset="0"/>
              </a:rPr>
              <a:t>ADRENAL GLANDS </a:t>
            </a:r>
            <a:br>
              <a:rPr lang="en-US" altLang="en-US" sz="3200" b="1" dirty="0" smtClean="0">
                <a:latin typeface="Arial Black" panose="020B0A04020102020204" pitchFamily="34" charset="0"/>
              </a:rPr>
            </a:br>
            <a:r>
              <a:rPr lang="en-US" altLang="en-US" sz="3200" dirty="0" smtClean="0">
                <a:latin typeface="Arial Black" panose="020B0A04020102020204" pitchFamily="34" charset="0"/>
              </a:rPr>
              <a:t>or </a:t>
            </a:r>
            <a:r>
              <a:rPr lang="en-US" altLang="en-US" sz="3200" b="1" dirty="0" smtClean="0">
                <a:latin typeface="Arial Black" panose="020B0A04020102020204" pitchFamily="34" charset="0"/>
              </a:rPr>
              <a:t>suprarenal gland</a:t>
            </a:r>
            <a:endParaRPr lang="ar-EG" altLang="en-US" sz="3200" dirty="0" smtClean="0">
              <a:latin typeface="Arial Black" panose="020B0A04020102020204" pitchFamily="34" charset="0"/>
            </a:endParaRPr>
          </a:p>
        </p:txBody>
      </p:sp>
      <p:pic>
        <p:nvPicPr>
          <p:cNvPr id="17411" name="Picture 4" descr="01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191000"/>
            <a:ext cx="4191000" cy="2432050"/>
          </a:xfrm>
          <a:noFill/>
        </p:spPr>
      </p:pic>
      <p:pic>
        <p:nvPicPr>
          <p:cNvPr id="17412" name="Picture 8" descr="illu_adrenal_gland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3" t="13423" r="7150" b="3355"/>
          <a:stretch>
            <a:fillRect/>
          </a:stretch>
        </p:blipFill>
        <p:spPr>
          <a:xfrm>
            <a:off x="457200" y="1371600"/>
            <a:ext cx="3810000" cy="2571750"/>
          </a:xfrm>
          <a:noFill/>
        </p:spPr>
      </p:pic>
      <p:pic>
        <p:nvPicPr>
          <p:cNvPr id="17413" name="Picture 12" descr="C:\Users\MCC\Desktop\صورة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638"/>
            <a:ext cx="4010025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8286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endo image\flat,1000x1000,075,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2953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0" y="152400"/>
            <a:ext cx="4876800" cy="3581400"/>
          </a:xfrm>
        </p:spPr>
        <p:txBody>
          <a:bodyPr/>
          <a:lstStyle/>
          <a:p>
            <a:pPr algn="l" rtl="0" eaLnBrk="1" hangingPunct="1">
              <a:spcBef>
                <a:spcPct val="50000"/>
              </a:spcBef>
            </a:pPr>
            <a:r>
              <a:rPr lang="en-US" altLang="en-US" sz="2000" smtClean="0">
                <a:solidFill>
                  <a:srgbClr val="FF0000"/>
                </a:solidFill>
                <a:latin typeface="Arial Black" panose="020B0A04020102020204" pitchFamily="34" charset="0"/>
              </a:rPr>
              <a:t>Stroma : </a:t>
            </a:r>
            <a:r>
              <a:rPr lang="en-US" altLang="en-US" sz="2000" smtClean="0">
                <a:solidFill>
                  <a:srgbClr val="000000"/>
                </a:solidFill>
                <a:latin typeface="Arial Black" panose="020B0A04020102020204" pitchFamily="34" charset="0"/>
              </a:rPr>
              <a:t>The gland </a:t>
            </a:r>
            <a:r>
              <a:rPr lang="en-US" altLang="en-US" sz="2000" smtClean="0">
                <a:solidFill>
                  <a:srgbClr val="000000"/>
                </a:solidFill>
              </a:rPr>
              <a:t>is surrounded by a </a:t>
            </a:r>
            <a:r>
              <a:rPr lang="en-US" altLang="en-US" sz="2000" b="1" smtClean="0">
                <a:solidFill>
                  <a:srgbClr val="000000"/>
                </a:solidFill>
              </a:rPr>
              <a:t>thick connective tissue capsule</a:t>
            </a:r>
            <a:r>
              <a:rPr lang="en-US" altLang="en-US" sz="2000" smtClean="0">
                <a:solidFill>
                  <a:srgbClr val="000000"/>
                </a:solidFill>
              </a:rPr>
              <a:t>. </a:t>
            </a:r>
          </a:p>
          <a:p>
            <a:pPr algn="l" rtl="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000" smtClean="0">
                <a:solidFill>
                  <a:srgbClr val="000000"/>
                </a:solidFill>
              </a:rPr>
              <a:t>Vessels and nerves reach the medulla by way of connective tissue </a:t>
            </a:r>
            <a:r>
              <a:rPr lang="en-US" altLang="en-US" sz="2000" b="1" smtClean="0">
                <a:solidFill>
                  <a:srgbClr val="000000"/>
                </a:solidFill>
              </a:rPr>
              <a:t>trabeculae</a:t>
            </a:r>
            <a:r>
              <a:rPr lang="en-US" altLang="en-US" sz="2000" smtClean="0">
                <a:solidFill>
                  <a:srgbClr val="000000"/>
                </a:solidFill>
              </a:rPr>
              <a:t> which extend from the capsule towards the medulla.</a:t>
            </a:r>
          </a:p>
          <a:p>
            <a:pPr algn="l" rtl="0" eaLnBrk="1" hangingPunct="1">
              <a:spcBef>
                <a:spcPct val="50000"/>
              </a:spcBef>
            </a:pPr>
            <a:r>
              <a:rPr lang="en-US" altLang="en-US" sz="2000" smtClean="0">
                <a:solidFill>
                  <a:srgbClr val="FF0000"/>
                </a:solidFill>
                <a:latin typeface="Arial Black" panose="020B0A04020102020204" pitchFamily="34" charset="0"/>
              </a:rPr>
              <a:t>Parenchyma : </a:t>
            </a:r>
            <a:r>
              <a:rPr lang="en-US" altLang="en-US" sz="2000" smtClean="0">
                <a:solidFill>
                  <a:srgbClr val="000000"/>
                </a:solidFill>
                <a:latin typeface="Arial Black" panose="020B0A04020102020204" pitchFamily="34" charset="0"/>
              </a:rPr>
              <a:t>consist of </a:t>
            </a:r>
          </a:p>
          <a:p>
            <a:pPr algn="l" rtl="0" eaLnBrk="1" hangingPunct="1">
              <a:spcBef>
                <a:spcPct val="50000"/>
              </a:spcBef>
            </a:pPr>
            <a:r>
              <a:rPr lang="en-US" altLang="en-US" sz="2000" smtClean="0">
                <a:solidFill>
                  <a:srgbClr val="000000"/>
                </a:solidFill>
              </a:rPr>
              <a:t>outer </a:t>
            </a:r>
            <a:r>
              <a:rPr lang="en-US" altLang="en-US" sz="2000" b="1" smtClean="0">
                <a:solidFill>
                  <a:srgbClr val="000000"/>
                </a:solidFill>
              </a:rPr>
              <a:t>cortex</a:t>
            </a:r>
            <a:r>
              <a:rPr lang="en-US" altLang="en-US" sz="2000" smtClean="0">
                <a:solidFill>
                  <a:srgbClr val="000000"/>
                </a:solidFill>
              </a:rPr>
              <a:t> (the main part)</a:t>
            </a:r>
          </a:p>
          <a:p>
            <a:pPr algn="l" rtl="0" eaLnBrk="1" hangingPunct="1">
              <a:spcBef>
                <a:spcPct val="50000"/>
              </a:spcBef>
            </a:pPr>
            <a:r>
              <a:rPr lang="en-US" altLang="en-US" sz="2000" smtClean="0">
                <a:solidFill>
                  <a:srgbClr val="000000"/>
                </a:solidFill>
              </a:rPr>
              <a:t> inner </a:t>
            </a:r>
            <a:r>
              <a:rPr lang="en-US" altLang="en-US" sz="2000" b="1" smtClean="0">
                <a:solidFill>
                  <a:srgbClr val="000000"/>
                </a:solidFill>
              </a:rPr>
              <a:t>medulla</a:t>
            </a:r>
            <a:r>
              <a:rPr lang="en-US" altLang="en-US" sz="2000" smtClean="0">
                <a:solidFill>
                  <a:srgbClr val="000000"/>
                </a:solidFill>
              </a:rPr>
              <a:t> </a:t>
            </a:r>
            <a:r>
              <a:rPr lang="en-US" altLang="en-US" sz="2000" b="1" smtClean="0">
                <a:solidFill>
                  <a:srgbClr val="000000"/>
                </a:solidFill>
              </a:rPr>
              <a:t>10%</a:t>
            </a:r>
            <a:r>
              <a:rPr lang="en-US" altLang="en-US" sz="2000" smtClean="0">
                <a:solidFill>
                  <a:srgbClr val="000000"/>
                </a:solidFill>
              </a:rPr>
              <a:t> </a:t>
            </a:r>
          </a:p>
          <a:p>
            <a:pPr algn="l" rtl="0"/>
            <a:endParaRPr lang="ar-JO" altLang="en-US" sz="1800" smtClean="0"/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304800" y="4038600"/>
          <a:ext cx="7010401" cy="2667001"/>
        </p:xfrm>
        <a:graphic>
          <a:graphicData uri="http://schemas.openxmlformats.org/drawingml/2006/table">
            <a:tbl>
              <a:tblPr/>
              <a:tblGrid>
                <a:gridCol w="1694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0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6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Cortex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Medulla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4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Colour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Yellow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Reddish-brown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2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Position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Peripheral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Central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8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Origin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Coelomic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mesoderm (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mesodermal)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Neural crest (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ectodermal)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481" name="Picture 15" descr="G:\endo image\231_orien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"/>
            <a:ext cx="4343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138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15900"/>
            <a:ext cx="8229600" cy="1143000"/>
          </a:xfrm>
        </p:spPr>
        <p:txBody>
          <a:bodyPr/>
          <a:lstStyle/>
          <a:p>
            <a:pPr algn="l"/>
            <a:r>
              <a:rPr lang="en-US" altLang="en-US" sz="3200" b="1" smtClean="0">
                <a:latin typeface="Arial Black" panose="020B0A04020102020204" pitchFamily="34" charset="0"/>
              </a:rPr>
              <a:t>Zones of the cortex</a:t>
            </a:r>
            <a:r>
              <a:rPr lang="en-US" altLang="en-US" b="1" smtClean="0"/>
              <a:t/>
            </a:r>
            <a:br>
              <a:rPr lang="en-US" altLang="en-US" b="1" smtClean="0"/>
            </a:br>
            <a:endParaRPr lang="ar-EG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49300"/>
            <a:ext cx="6629400" cy="6108700"/>
          </a:xfrm>
        </p:spPr>
        <p:txBody>
          <a:bodyPr/>
          <a:lstStyle/>
          <a:p>
            <a:pPr algn="l" rtl="0" eaLnBrk="1" hangingPunct="1">
              <a:buFontTx/>
              <a:buAutoNum type="arabicPeriod"/>
              <a:defRPr/>
            </a:pPr>
            <a:r>
              <a:rPr lang="en-US" altLang="en-US" sz="2400" b="1" dirty="0" err="1" smtClean="0">
                <a:latin typeface="Arial Black" pitchFamily="34" charset="0"/>
              </a:rPr>
              <a:t>zona</a:t>
            </a:r>
            <a:r>
              <a:rPr lang="en-US" altLang="en-US" sz="2400" b="1" dirty="0" smtClean="0">
                <a:latin typeface="Arial Black" pitchFamily="34" charset="0"/>
              </a:rPr>
              <a:t> </a:t>
            </a:r>
            <a:r>
              <a:rPr lang="en-US" altLang="en-US" sz="2400" b="1" dirty="0" err="1" smtClean="0">
                <a:latin typeface="Arial Black" pitchFamily="34" charset="0"/>
              </a:rPr>
              <a:t>glomerulosa</a:t>
            </a:r>
            <a:r>
              <a:rPr lang="en-US" altLang="en-US" sz="2400" dirty="0" smtClean="0">
                <a:latin typeface="Arial Black" pitchFamily="34" charset="0"/>
              </a:rPr>
              <a:t> </a:t>
            </a:r>
            <a:r>
              <a:rPr lang="en-US" altLang="en-US" sz="2400" dirty="0" smtClean="0"/>
              <a:t>(</a:t>
            </a:r>
            <a:r>
              <a:rPr lang="en-US" altLang="en-US" sz="2400" b="1" dirty="0" smtClean="0"/>
              <a:t>15%) </a:t>
            </a:r>
            <a:endParaRPr lang="en-US" altLang="en-US" sz="2400" dirty="0"/>
          </a:p>
          <a:p>
            <a:pPr algn="l" rtl="0" eaLnBrk="1" hangingPunct="1">
              <a:buFont typeface="Wingdings" pitchFamily="2" charset="2"/>
              <a:buChar char="Ø"/>
              <a:defRPr/>
            </a:pPr>
            <a:r>
              <a:rPr lang="en-US" altLang="en-US" sz="1800" b="1" dirty="0" smtClean="0"/>
              <a:t>small rounded</a:t>
            </a:r>
            <a:r>
              <a:rPr lang="en-US" altLang="en-US" sz="1800" dirty="0" smtClean="0"/>
              <a:t> cells </a:t>
            </a:r>
            <a:r>
              <a:rPr lang="en-US" altLang="en-US" sz="1800" b="1" dirty="0" smtClean="0"/>
              <a:t>groups</a:t>
            </a:r>
            <a:r>
              <a:rPr lang="en-US" altLang="en-US" sz="1800" dirty="0" smtClean="0"/>
              <a:t> (</a:t>
            </a:r>
            <a:r>
              <a:rPr lang="en-US" altLang="en-US" sz="1800" b="1" dirty="0" smtClean="0"/>
              <a:t>clusters</a:t>
            </a:r>
            <a:r>
              <a:rPr lang="en-US" altLang="en-US" sz="1800" dirty="0" smtClean="0"/>
              <a:t>) or </a:t>
            </a:r>
            <a:r>
              <a:rPr lang="en-US" altLang="en-US" sz="1800" b="1" dirty="0" smtClean="0"/>
              <a:t>curved columns</a:t>
            </a:r>
            <a:r>
              <a:rPr lang="en-US" altLang="en-US" sz="1800" dirty="0" smtClean="0"/>
              <a:t>. </a:t>
            </a:r>
          </a:p>
          <a:p>
            <a:pPr algn="l" rtl="0" eaLnBrk="1" hangingPunct="1">
              <a:buFont typeface="Wingdings" pitchFamily="2" charset="2"/>
              <a:buChar char="Ø"/>
              <a:defRPr/>
            </a:pPr>
            <a:r>
              <a:rPr lang="en-US" altLang="en-US" sz="1800" b="1" dirty="0" smtClean="0"/>
              <a:t>mineralocorticoid</a:t>
            </a:r>
            <a:r>
              <a:rPr lang="en-US" altLang="en-US" sz="1800" dirty="0" smtClean="0"/>
              <a:t>   </a:t>
            </a:r>
          </a:p>
          <a:p>
            <a:pPr marL="0" indent="0" algn="l" rtl="0" eaLnBrk="1" hangingPunct="1">
              <a:buFontTx/>
              <a:buNone/>
              <a:defRPr/>
            </a:pPr>
            <a:endParaRPr lang="en-US" altLang="en-US" sz="1800" dirty="0" smtClean="0"/>
          </a:p>
          <a:p>
            <a:pPr marL="0" indent="0" algn="l" rtl="0" eaLnBrk="1" hangingPunct="1">
              <a:buFontTx/>
              <a:buNone/>
              <a:defRPr/>
            </a:pPr>
            <a:r>
              <a:rPr lang="en-US" altLang="en-US" sz="2400" b="1" dirty="0" smtClean="0"/>
              <a:t>2- </a:t>
            </a:r>
            <a:r>
              <a:rPr lang="en-US" altLang="en-US" sz="2400" b="1" dirty="0" err="1" smtClean="0">
                <a:latin typeface="Arial Black" pitchFamily="34" charset="0"/>
              </a:rPr>
              <a:t>zona</a:t>
            </a:r>
            <a:r>
              <a:rPr lang="en-US" altLang="en-US" sz="2400" b="1" dirty="0" smtClean="0">
                <a:latin typeface="Arial Black" pitchFamily="34" charset="0"/>
              </a:rPr>
              <a:t> </a:t>
            </a:r>
            <a:r>
              <a:rPr lang="en-US" altLang="en-US" sz="2400" b="1" dirty="0" err="1" smtClean="0">
                <a:latin typeface="Arial Black" pitchFamily="34" charset="0"/>
              </a:rPr>
              <a:t>fasciculata</a:t>
            </a:r>
            <a:r>
              <a:rPr lang="en-US" altLang="en-US" sz="2400" dirty="0" smtClean="0">
                <a:latin typeface="Arial Black" pitchFamily="34" charset="0"/>
              </a:rPr>
              <a:t> </a:t>
            </a:r>
            <a:r>
              <a:rPr lang="en-US" altLang="en-US" sz="2400" b="1" dirty="0" smtClean="0"/>
              <a:t>(65%) </a:t>
            </a:r>
          </a:p>
          <a:p>
            <a:pPr algn="l" rtl="0" eaLnBrk="1" hangingPunct="1">
              <a:buFont typeface="Wingdings" pitchFamily="2" charset="2"/>
              <a:buChar char="Ø"/>
              <a:defRPr/>
            </a:pPr>
            <a:r>
              <a:rPr lang="en-US" altLang="en-US" sz="1800" dirty="0" smtClean="0"/>
              <a:t>consists of </a:t>
            </a:r>
            <a:r>
              <a:rPr lang="en-US" altLang="en-US" sz="1800" b="1" dirty="0" smtClean="0"/>
              <a:t>radially</a:t>
            </a:r>
            <a:r>
              <a:rPr lang="en-US" altLang="en-US" sz="1800" dirty="0" smtClean="0"/>
              <a:t> arranged cell </a:t>
            </a:r>
            <a:r>
              <a:rPr lang="en-US" altLang="en-US" sz="1800" b="1" dirty="0" smtClean="0"/>
              <a:t>cords</a:t>
            </a:r>
            <a:r>
              <a:rPr lang="en-US" altLang="en-US" sz="1800" dirty="0" smtClean="0"/>
              <a:t> separated by </a:t>
            </a:r>
            <a:r>
              <a:rPr lang="en-US" altLang="en-US" sz="1800" b="1" dirty="0" smtClean="0"/>
              <a:t>fenestrated sinusoid capillaries</a:t>
            </a:r>
            <a:r>
              <a:rPr lang="en-US" altLang="en-US" sz="1800" dirty="0" smtClean="0"/>
              <a:t>. </a:t>
            </a:r>
          </a:p>
          <a:p>
            <a:pPr algn="l" rtl="0" eaLnBrk="1" hangingPunct="1">
              <a:buFont typeface="Wingdings" pitchFamily="2" charset="2"/>
              <a:buChar char="Ø"/>
              <a:defRPr/>
            </a:pPr>
            <a:r>
              <a:rPr lang="en-US" altLang="en-US" sz="1800" dirty="0" smtClean="0"/>
              <a:t>has a characteristic </a:t>
            </a:r>
            <a:r>
              <a:rPr lang="en-US" altLang="en-US" sz="1800" b="1" dirty="0" smtClean="0"/>
              <a:t>foamy or spongy appearance</a:t>
            </a:r>
            <a:r>
              <a:rPr lang="en-US" altLang="en-US" sz="1800" dirty="0" smtClean="0"/>
              <a:t> (</a:t>
            </a:r>
            <a:r>
              <a:rPr lang="en-US" altLang="en-US" sz="1800" b="1" dirty="0" smtClean="0"/>
              <a:t>lipid droplets)</a:t>
            </a:r>
            <a:r>
              <a:rPr lang="en-US" altLang="en-US" sz="1800" dirty="0" smtClean="0"/>
              <a:t> </a:t>
            </a:r>
            <a:r>
              <a:rPr lang="en-US" altLang="en-US" sz="1800" b="1" dirty="0" err="1" smtClean="0"/>
              <a:t>spongiocytes</a:t>
            </a:r>
            <a:endParaRPr lang="en-US" altLang="en-US" sz="1800" b="1" dirty="0" smtClean="0"/>
          </a:p>
          <a:p>
            <a:pPr algn="l" rtl="0" eaLnBrk="1" hangingPunct="1">
              <a:buFont typeface="Wingdings" pitchFamily="2" charset="2"/>
              <a:buChar char="Ø"/>
              <a:defRPr/>
            </a:pPr>
            <a:r>
              <a:rPr lang="en-US" altLang="en-US" sz="1800" b="1" dirty="0" smtClean="0"/>
              <a:t>Glucocorticoids</a:t>
            </a:r>
          </a:p>
          <a:p>
            <a:pPr marL="0" indent="0" algn="l" rtl="0" eaLnBrk="1" hangingPunct="1">
              <a:buFontTx/>
              <a:buNone/>
              <a:defRPr/>
            </a:pPr>
            <a:endParaRPr lang="en-US" altLang="en-US" sz="1800" b="1" dirty="0" smtClean="0"/>
          </a:p>
          <a:p>
            <a:pPr marL="0" indent="0" algn="justLow" rtl="0" eaLnBrk="1" hangingPunct="1">
              <a:spcBef>
                <a:spcPct val="50000"/>
              </a:spcBef>
              <a:buSzPct val="100000"/>
              <a:buFontTx/>
              <a:buNone/>
              <a:defRPr/>
            </a:pPr>
            <a:r>
              <a:rPr lang="en-US" altLang="en-US" sz="2400" b="1" dirty="0" smtClean="0">
                <a:latin typeface="Arial Black" pitchFamily="34" charset="0"/>
              </a:rPr>
              <a:t>3- </a:t>
            </a:r>
            <a:r>
              <a:rPr lang="en-US" altLang="en-US" sz="2400" b="1" dirty="0" err="1" smtClean="0">
                <a:latin typeface="Arial Black" pitchFamily="34" charset="0"/>
              </a:rPr>
              <a:t>zona</a:t>
            </a:r>
            <a:r>
              <a:rPr lang="en-US" altLang="en-US" sz="2400" b="1" dirty="0" smtClean="0">
                <a:latin typeface="Arial Black" pitchFamily="34" charset="0"/>
              </a:rPr>
              <a:t> </a:t>
            </a:r>
            <a:r>
              <a:rPr lang="en-US" altLang="en-US" sz="2400" b="1" dirty="0" err="1" smtClean="0">
                <a:latin typeface="Arial Black" pitchFamily="34" charset="0"/>
              </a:rPr>
              <a:t>reticularis</a:t>
            </a:r>
            <a:r>
              <a:rPr lang="en-US" altLang="en-US" sz="2400" b="1" dirty="0" smtClean="0">
                <a:latin typeface="Arial Black" pitchFamily="34" charset="0"/>
              </a:rPr>
              <a:t> </a:t>
            </a:r>
            <a:r>
              <a:rPr lang="en-US" altLang="en-US" sz="2400" b="1" dirty="0" smtClean="0"/>
              <a:t>(7%)</a:t>
            </a:r>
            <a:r>
              <a:rPr lang="en-US" altLang="en-US" sz="2400" dirty="0" smtClean="0"/>
              <a:t>.</a:t>
            </a:r>
          </a:p>
          <a:p>
            <a:pPr algn="justLow" rtl="0" eaLnBrk="1" hangingPunct="1">
              <a:spcBef>
                <a:spcPct val="50000"/>
              </a:spcBef>
              <a:buSzPct val="100000"/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like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fasciculata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but with fewer lipid droplets</a:t>
            </a:r>
          </a:p>
          <a:p>
            <a:pPr algn="justLow" rtl="0" eaLnBrk="1" hangingPunct="1">
              <a:spcBef>
                <a:spcPct val="50000"/>
              </a:spcBef>
              <a:buSzPct val="100000"/>
              <a:buFont typeface="Wingdings" pitchFamily="2" charset="2"/>
              <a:buChar char="Ø"/>
              <a:defRPr/>
            </a:pP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Irregular cords </a:t>
            </a: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Low" rtl="0" eaLnBrk="1" hangingPunct="1">
              <a:spcBef>
                <a:spcPct val="50000"/>
              </a:spcBef>
              <a:buSzPct val="100000"/>
              <a:defRPr/>
            </a:pPr>
            <a:endParaRPr lang="en-US" altLang="en-US" sz="2000" dirty="0" smtClean="0"/>
          </a:p>
          <a:p>
            <a:pPr algn="justLow" rtl="0" eaLnBrk="1" hangingPunct="1">
              <a:spcBef>
                <a:spcPct val="50000"/>
              </a:spcBef>
              <a:buSzPct val="100000"/>
              <a:defRPr/>
            </a:pPr>
            <a:endParaRPr lang="en-US" altLang="en-US" sz="2000" dirty="0"/>
          </a:p>
        </p:txBody>
      </p:sp>
      <p:grpSp>
        <p:nvGrpSpPr>
          <p:cNvPr id="20484" name="Group 10"/>
          <p:cNvGrpSpPr>
            <a:grpSpLocks/>
          </p:cNvGrpSpPr>
          <p:nvPr/>
        </p:nvGrpSpPr>
        <p:grpSpPr bwMode="auto">
          <a:xfrm>
            <a:off x="5727700" y="76200"/>
            <a:ext cx="3200400" cy="3352800"/>
            <a:chOff x="2991" y="-402"/>
            <a:chExt cx="2520" cy="2366"/>
          </a:xfrm>
        </p:grpSpPr>
        <p:pic>
          <p:nvPicPr>
            <p:cNvPr id="20486" name="Picture 5" descr="F21_05"/>
            <p:cNvPicPr>
              <a:picLocks noChangeAspect="1" noChangeArrowheads="1"/>
            </p:cNvPicPr>
            <p:nvPr/>
          </p:nvPicPr>
          <p:blipFill>
            <a:blip r:embed="rId2">
              <a:lum bright="12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66" r="23277" b="3703"/>
            <a:stretch>
              <a:fillRect/>
            </a:stretch>
          </p:blipFill>
          <p:spPr bwMode="auto">
            <a:xfrm>
              <a:off x="3515" y="-402"/>
              <a:ext cx="1996" cy="236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3198" y="0"/>
              <a:ext cx="1315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altLang="en-US" b="1"/>
                <a:t>glomerulosa</a:t>
              </a:r>
            </a:p>
          </p:txBody>
        </p:sp>
        <p:sp>
          <p:nvSpPr>
            <p:cNvPr id="20488" name="Text Box 8"/>
            <p:cNvSpPr txBox="1">
              <a:spLocks noChangeArrowheads="1"/>
            </p:cNvSpPr>
            <p:nvPr/>
          </p:nvSpPr>
          <p:spPr bwMode="auto">
            <a:xfrm>
              <a:off x="3152" y="754"/>
              <a:ext cx="1134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altLang="en-US" b="1"/>
                <a:t>fasciculata</a:t>
              </a:r>
            </a:p>
          </p:txBody>
        </p:sp>
        <p:sp>
          <p:nvSpPr>
            <p:cNvPr id="20489" name="Text Box 9"/>
            <p:cNvSpPr txBox="1">
              <a:spLocks noChangeArrowheads="1"/>
            </p:cNvSpPr>
            <p:nvPr/>
          </p:nvSpPr>
          <p:spPr bwMode="auto">
            <a:xfrm>
              <a:off x="2991" y="1602"/>
              <a:ext cx="1295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altLang="en-US" b="1"/>
                <a:t>reticularis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92675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solidFill>
                  <a:srgbClr val="000000"/>
                </a:solidFill>
                <a:latin typeface="Arial Black" pitchFamily="34" charset="0"/>
              </a:rPr>
              <a:t>Thyroid gland</a:t>
            </a:r>
            <a:endParaRPr lang="ar-JO" smtClean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495800" cy="5486400"/>
          </a:xfrm>
        </p:spPr>
        <p:txBody>
          <a:bodyPr/>
          <a:lstStyle/>
          <a:p>
            <a:pPr marL="0" indent="0" algn="l" rtl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200" b="1" kern="1200" dirty="0">
                <a:solidFill>
                  <a:srgbClr val="000000"/>
                </a:solidFill>
                <a:latin typeface="Arial Black" pitchFamily="34" charset="0"/>
              </a:rPr>
              <a:t>Structure</a:t>
            </a:r>
            <a:r>
              <a:rPr lang="en-US" altLang="en-US" sz="3200" kern="1200" dirty="0">
                <a:solidFill>
                  <a:srgbClr val="000000"/>
                </a:solidFill>
                <a:latin typeface="Arial Black" pitchFamily="34" charset="0"/>
              </a:rPr>
              <a:t> </a:t>
            </a:r>
            <a:endParaRPr lang="en-US" altLang="en-US" sz="3200" b="1" dirty="0">
              <a:solidFill>
                <a:srgbClr val="C00000"/>
              </a:solidFill>
              <a:latin typeface="Arial Black" pitchFamily="34" charset="0"/>
            </a:endParaRPr>
          </a:p>
          <a:p>
            <a:pPr algn="l" rtl="0">
              <a:buFont typeface="Wingdings" pitchFamily="2" charset="2"/>
              <a:buChar char="q"/>
              <a:defRPr/>
            </a:pPr>
            <a:r>
              <a:rPr lang="en-US" altLang="en-US" b="1" dirty="0" err="1" smtClean="0">
                <a:solidFill>
                  <a:srgbClr val="C00000"/>
                </a:solidFill>
                <a:latin typeface="Arial Black" pitchFamily="34" charset="0"/>
              </a:rPr>
              <a:t>Stroma</a:t>
            </a:r>
            <a:endParaRPr lang="en-US" altLang="en-US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l" rtl="0" eaLnBrk="1" hangingPunct="1">
              <a:buFontTx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Thyroid gland is covered by a 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double capsule</a:t>
            </a:r>
          </a:p>
          <a:p>
            <a:pPr algn="l" rtl="0"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Arial Black" pitchFamily="34" charset="0"/>
              </a:rPr>
              <a:t>Outer:</a:t>
            </a:r>
            <a:r>
              <a:rPr lang="en-US" sz="2000" dirty="0">
                <a:solidFill>
                  <a:srgbClr val="000000"/>
                </a:solidFill>
              </a:rPr>
              <a:t> deep </a:t>
            </a:r>
            <a:r>
              <a:rPr lang="en-US" sz="2000" dirty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cervical fascia</a:t>
            </a:r>
          </a:p>
          <a:p>
            <a:pPr algn="l" rtl="0"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Arial Black" pitchFamily="34" charset="0"/>
              </a:rPr>
              <a:t>Inner: </a:t>
            </a:r>
            <a:r>
              <a:rPr lang="en-US" sz="2000" b="1" dirty="0">
                <a:solidFill>
                  <a:srgbClr val="FF0000"/>
                </a:solidFill>
              </a:rPr>
              <a:t>true </a:t>
            </a:r>
            <a:r>
              <a:rPr lang="en-US" sz="2000" dirty="0">
                <a:solidFill>
                  <a:srgbClr val="000000"/>
                </a:solidFill>
              </a:rPr>
              <a:t>CT capsule</a:t>
            </a:r>
          </a:p>
          <a:p>
            <a:pPr algn="l" rtl="0" eaLnBrk="1" hangingPunct="1">
              <a:buFontTx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 incomplete </a:t>
            </a:r>
            <a:r>
              <a:rPr lang="en-US" sz="2000" dirty="0" smtClean="0">
                <a:solidFill>
                  <a:srgbClr val="000000"/>
                </a:solidFill>
              </a:rPr>
              <a:t>septa   , reticular fibers             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 algn="l" rtl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000" b="1" kern="1200" dirty="0" smtClean="0">
                <a:solidFill>
                  <a:srgbClr val="000000"/>
                </a:solidFill>
              </a:rPr>
              <a:t>lobules</a:t>
            </a:r>
            <a:r>
              <a:rPr lang="en-US" altLang="en-US" sz="2000" kern="1200" dirty="0" smtClean="0">
                <a:solidFill>
                  <a:srgbClr val="000000"/>
                </a:solidFill>
              </a:rPr>
              <a:t> </a:t>
            </a:r>
            <a:r>
              <a:rPr lang="en-US" altLang="en-US" sz="2000" kern="1200" dirty="0">
                <a:solidFill>
                  <a:srgbClr val="000000"/>
                </a:solidFill>
              </a:rPr>
              <a:t>surrounded by interlobular </a:t>
            </a:r>
            <a:r>
              <a:rPr lang="en-US" altLang="en-US" sz="2000" b="1" kern="1200" dirty="0">
                <a:solidFill>
                  <a:srgbClr val="000000"/>
                </a:solidFill>
              </a:rPr>
              <a:t>connective tissue</a:t>
            </a:r>
            <a:r>
              <a:rPr lang="en-US" altLang="en-US" sz="2000" kern="1200" dirty="0">
                <a:solidFill>
                  <a:srgbClr val="000000"/>
                </a:solidFill>
              </a:rPr>
              <a:t>, and each lobule is composed of a number of </a:t>
            </a:r>
            <a:r>
              <a:rPr lang="en-US" altLang="en-US" sz="2000" b="1" kern="1200" dirty="0">
                <a:solidFill>
                  <a:srgbClr val="000000"/>
                </a:solidFill>
              </a:rPr>
              <a:t>follicles</a:t>
            </a:r>
            <a:endParaRPr lang="ar-EG" altLang="en-US" sz="2000" kern="1200" dirty="0">
              <a:solidFill>
                <a:srgbClr val="000000"/>
              </a:solidFill>
            </a:endParaRPr>
          </a:p>
          <a:p>
            <a:pPr marL="0" indent="0" algn="l" rtl="0">
              <a:buFontTx/>
              <a:buNone/>
              <a:defRPr/>
            </a:pPr>
            <a:endParaRPr lang="ar-EG" altLang="en-US" b="1" dirty="0">
              <a:solidFill>
                <a:srgbClr val="C00000"/>
              </a:solidFill>
              <a:latin typeface="Arial Black" pitchFamily="34" charset="0"/>
            </a:endParaRPr>
          </a:p>
          <a:p>
            <a:pPr>
              <a:defRPr/>
            </a:pPr>
            <a:endParaRPr lang="ar-JO" dirty="0"/>
          </a:p>
        </p:txBody>
      </p:sp>
      <p:pic>
        <p:nvPicPr>
          <p:cNvPr id="18436" name="Picture 5" descr="http://www.lab.anhb.uwa.edu.au/mb140/CorePages/Endocrines/Images/ThyrHE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r:link="rId3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474788"/>
            <a:ext cx="4191000" cy="4164012"/>
          </a:xfr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 altLang="ar-JO" smtClean="0"/>
          </a:p>
        </p:txBody>
      </p:sp>
      <p:pic>
        <p:nvPicPr>
          <p:cNvPr id="21507" name="Picture 2" descr="C:\Users\MCC\Desktop\صورة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4572000" cy="5715000"/>
          </a:xfrm>
          <a:noFill/>
        </p:spPr>
      </p:pic>
      <p:pic>
        <p:nvPicPr>
          <p:cNvPr id="21508" name="Picture 3" descr="C:\Users\MCC\Desktop\صورة1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0"/>
            <a:ext cx="4191000" cy="3124200"/>
          </a:xfrm>
          <a:noFill/>
        </p:spPr>
      </p:pic>
      <p:pic>
        <p:nvPicPr>
          <p:cNvPr id="21509" name="Picture 4" descr="C:\Users\MCC\Desktop\صورة3.p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9813" y="3200400"/>
            <a:ext cx="4141787" cy="2925763"/>
          </a:xfrm>
          <a:noFill/>
        </p:spPr>
      </p:pic>
    </p:spTree>
    <p:extLst>
      <p:ext uri="{BB962C8B-B14F-4D97-AF65-F5344CB8AC3E}">
        <p14:creationId xmlns:p14="http://schemas.microsoft.com/office/powerpoint/2010/main" val="40264441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82" name="Group 2"/>
          <p:cNvGraphicFramePr>
            <a:graphicFrameLocks noGrp="1"/>
          </p:cNvGraphicFramePr>
          <p:nvPr>
            <p:ph idx="4294967295"/>
          </p:nvPr>
        </p:nvGraphicFramePr>
        <p:xfrm>
          <a:off x="0" y="457200"/>
          <a:ext cx="9136064" cy="6234114"/>
        </p:xfrm>
        <a:graphic>
          <a:graphicData uri="http://schemas.openxmlformats.org/drawingml/2006/table">
            <a:tbl>
              <a:tblPr/>
              <a:tblGrid>
                <a:gridCol w="2219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2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6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33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Cortex </a:t>
                      </a:r>
                    </a:p>
                  </a:txBody>
                  <a:tcPr marL="91427" marR="91427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Z.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Glomerulosa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Z.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Fasciculata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Spongiocytes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  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Z.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Reticularis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% of volume</a:t>
                      </a:r>
                    </a:p>
                  </a:txBody>
                  <a:tcPr marL="91427" marR="91427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15%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65%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7%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8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Shape of cells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Arrangement</a:t>
                      </a:r>
                    </a:p>
                  </a:txBody>
                  <a:tcPr marL="91427" marR="91427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Columnar or pyramidal cells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Closely packed rounded or arched clusters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Polyhedral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Cords 1 or 2 cell thick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Polyhedral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Anastmosing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Irregular cords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0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Cytoplasm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(Acidophilic)</a:t>
                      </a:r>
                    </a:p>
                  </a:txBody>
                  <a:tcPr marL="91427" marR="91427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Slightly vacuolated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Numerous vacuoles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(spongiocytes)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less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36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Lipid droplets</a:t>
                      </a:r>
                    </a:p>
                  </a:txBody>
                  <a:tcPr marL="91427" marR="91427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few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numerous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less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7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Function </a:t>
                      </a:r>
                    </a:p>
                  </a:txBody>
                  <a:tcPr marL="91427" marR="91427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mineralocorticoids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glucocorticoids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Sex hormones</a:t>
                      </a:r>
                    </a:p>
                  </a:txBody>
                  <a:tcPr marL="91427" marR="91427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0719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 Black" panose="020B0A04020102020204" pitchFamily="34" charset="0"/>
              </a:rPr>
              <a:t>Cells in adrenal cortex are </a:t>
            </a:r>
            <a:br>
              <a:rPr lang="en-US" altLang="en-US" sz="3600" smtClean="0">
                <a:latin typeface="Arial Black" panose="020B0A04020102020204" pitchFamily="34" charset="0"/>
              </a:rPr>
            </a:br>
            <a:r>
              <a:rPr lang="en-US" altLang="en-US" sz="3600" smtClean="0">
                <a:solidFill>
                  <a:srgbClr val="FF0000"/>
                </a:solidFill>
                <a:latin typeface="Arial Black" panose="020B0A04020102020204" pitchFamily="34" charset="0"/>
              </a:rPr>
              <a:t>steroid secreting cells</a:t>
            </a:r>
            <a:endParaRPr lang="ar-EG" altLang="en-US" sz="3600" smtClean="0">
              <a:latin typeface="Arial Black" panose="020B0A04020102020204" pitchFamily="34" charset="0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314825" cy="4525963"/>
          </a:xfrm>
        </p:spPr>
        <p:txBody>
          <a:bodyPr/>
          <a:lstStyle/>
          <a:p>
            <a:pPr algn="l" rtl="0" eaLnBrk="1" hangingPunct="1"/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Extensive smooth ER</a:t>
            </a:r>
          </a:p>
          <a:p>
            <a:pPr algn="l" rtl="0" eaLnBrk="1" hangingPunct="1"/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Numerous mitochondria </a:t>
            </a:r>
          </a:p>
          <a:p>
            <a:pPr algn="l" rtl="0" eaLnBrk="1" hangingPunct="1"/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Lipid droplets</a:t>
            </a:r>
          </a:p>
          <a:p>
            <a:pPr algn="l" rtl="0" eaLnBrk="1" hangingPunct="1"/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Spongiocytes in zona fasiculata</a:t>
            </a:r>
            <a:b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(highly vacuolated cells due to lipid droplets)</a:t>
            </a:r>
            <a:endParaRPr lang="en-US" altLang="en-US" sz="2400" i="1" smtClean="0">
              <a:solidFill>
                <a:srgbClr val="66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r-EG" altLang="en-US" sz="2800" smtClean="0"/>
          </a:p>
        </p:txBody>
      </p:sp>
      <p:pic>
        <p:nvPicPr>
          <p:cNvPr id="23556" name="Picture 4" descr="02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524000"/>
            <a:ext cx="4191000" cy="2514600"/>
          </a:xfrm>
          <a:noFill/>
        </p:spPr>
      </p:pic>
      <p:pic>
        <p:nvPicPr>
          <p:cNvPr id="23557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4343400"/>
            <a:ext cx="4267200" cy="2362200"/>
          </a:xfrm>
          <a:noFill/>
        </p:spPr>
      </p:pic>
    </p:spTree>
    <p:extLst>
      <p:ext uri="{BB962C8B-B14F-4D97-AF65-F5344CB8AC3E}">
        <p14:creationId xmlns:p14="http://schemas.microsoft.com/office/powerpoint/2010/main" val="27326692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5176838" cy="63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Arial Black" pitchFamily="34" charset="0"/>
              </a:rPr>
              <a:t>Adrenal medulla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-not sharply </a:t>
            </a:r>
            <a:r>
              <a:rPr lang="en-US" altLang="en-US" b="1" dirty="0" smtClean="0">
                <a:solidFill>
                  <a:srgbClr val="000000"/>
                </a:solidFill>
              </a:rPr>
              <a:t>demarcated </a:t>
            </a:r>
            <a:r>
              <a:rPr lang="en-US" altLang="en-US" dirty="0" smtClean="0">
                <a:solidFill>
                  <a:srgbClr val="000000"/>
                </a:solidFill>
              </a:rPr>
              <a:t> from the cortex.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-Cells are arranged in </a:t>
            </a:r>
            <a:r>
              <a:rPr lang="en-US" altLang="en-US" b="1" dirty="0" smtClean="0">
                <a:solidFill>
                  <a:srgbClr val="000000"/>
                </a:solidFill>
              </a:rPr>
              <a:t>cords  or small clusters</a:t>
            </a:r>
            <a:r>
              <a:rPr lang="en-US" altLang="en-US" dirty="0" smtClean="0">
                <a:solidFill>
                  <a:srgbClr val="000000"/>
                </a:solidFill>
              </a:rPr>
              <a:t> with capillaries and </a:t>
            </a:r>
            <a:r>
              <a:rPr lang="en-US" altLang="en-US" dirty="0" err="1" smtClean="0">
                <a:solidFill>
                  <a:srgbClr val="000000"/>
                </a:solidFill>
              </a:rPr>
              <a:t>venules</a:t>
            </a:r>
            <a:r>
              <a:rPr lang="en-US" altLang="en-US" dirty="0" smtClean="0">
                <a:solidFill>
                  <a:srgbClr val="000000"/>
                </a:solidFill>
              </a:rPr>
              <a:t>, 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-</a:t>
            </a:r>
            <a:r>
              <a:rPr lang="en-US" altLang="en-US" b="1" dirty="0" smtClean="0">
                <a:solidFill>
                  <a:srgbClr val="000000"/>
                </a:solidFill>
              </a:rPr>
              <a:t>It includes </a:t>
            </a:r>
            <a:r>
              <a:rPr lang="en-US" altLang="en-US" b="1" dirty="0" smtClean="0">
                <a:solidFill>
                  <a:srgbClr val="FF0000"/>
                </a:solidFill>
              </a:rPr>
              <a:t>3</a:t>
            </a:r>
            <a:r>
              <a:rPr lang="en-US" altLang="en-US" b="1" dirty="0" smtClean="0">
                <a:solidFill>
                  <a:srgbClr val="000000"/>
                </a:solidFill>
              </a:rPr>
              <a:t> types of cells: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b="1" dirty="0" smtClean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b="1" dirty="0" smtClean="0">
                <a:solidFill>
                  <a:srgbClr val="000000"/>
                </a:solidFill>
              </a:rPr>
              <a:t>   1- </a:t>
            </a:r>
            <a:r>
              <a:rPr lang="en-US" altLang="en-US" b="1" dirty="0" err="1" smtClean="0">
                <a:solidFill>
                  <a:srgbClr val="000000"/>
                </a:solidFill>
              </a:rPr>
              <a:t>Chromaffin</a:t>
            </a:r>
            <a:r>
              <a:rPr lang="en-US" altLang="en-US" b="1" dirty="0" smtClean="0">
                <a:solidFill>
                  <a:srgbClr val="000000"/>
                </a:solidFill>
              </a:rPr>
              <a:t> cells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b="1" dirty="0" smtClean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b="1" dirty="0" smtClean="0">
                <a:solidFill>
                  <a:srgbClr val="000000"/>
                </a:solidFill>
              </a:rPr>
              <a:t>   2- Sympathetic ganglion cells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b="1" dirty="0" smtClean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b="1" dirty="0" smtClean="0">
                <a:solidFill>
                  <a:srgbClr val="000000"/>
                </a:solidFill>
              </a:rPr>
              <a:t>   3- Lymphocyte like cells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b="1" dirty="0" smtClean="0">
              <a:solidFill>
                <a:srgbClr val="000000"/>
              </a:solidFill>
            </a:endParaRPr>
          </a:p>
          <a:p>
            <a:pPr marL="0" indent="0" eaLnBrk="1" hangingPunct="1">
              <a:defRPr/>
            </a:pPr>
            <a:r>
              <a:rPr lang="en-US" altLang="en-US" b="1" dirty="0" err="1" smtClean="0">
                <a:solidFill>
                  <a:srgbClr val="000000"/>
                </a:solidFill>
              </a:rPr>
              <a:t>chromaffin</a:t>
            </a:r>
            <a:r>
              <a:rPr lang="en-US" altLang="en-US" b="1" dirty="0" smtClean="0">
                <a:solidFill>
                  <a:srgbClr val="000000"/>
                </a:solidFill>
              </a:rPr>
              <a:t> cells,</a:t>
            </a:r>
            <a:r>
              <a:rPr lang="en-US" altLang="en-US" dirty="0" smtClean="0">
                <a:solidFill>
                  <a:srgbClr val="000000"/>
                </a:solidFill>
              </a:rPr>
              <a:t> granules of these cells can be stained with </a:t>
            </a:r>
            <a:r>
              <a:rPr lang="en-US" altLang="en-US" b="1" dirty="0" smtClean="0">
                <a:solidFill>
                  <a:srgbClr val="000000"/>
                </a:solidFill>
              </a:rPr>
              <a:t>potassium </a:t>
            </a:r>
            <a:r>
              <a:rPr lang="en-US" altLang="en-US" b="1" dirty="0" err="1" smtClean="0">
                <a:solidFill>
                  <a:srgbClr val="000000"/>
                </a:solidFill>
              </a:rPr>
              <a:t>bichromate</a:t>
            </a:r>
            <a:r>
              <a:rPr lang="en-US" altLang="en-US" dirty="0" smtClean="0">
                <a:solidFill>
                  <a:srgbClr val="000000"/>
                </a:solidFill>
              </a:rPr>
              <a:t>.</a:t>
            </a:r>
          </a:p>
          <a:p>
            <a:pPr marL="0" indent="0" eaLnBrk="1" hangingPunct="1"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-</a:t>
            </a:r>
            <a:r>
              <a:rPr lang="en-US" altLang="en-US" b="1" dirty="0" err="1" smtClean="0">
                <a:solidFill>
                  <a:srgbClr val="000000"/>
                </a:solidFill>
              </a:rPr>
              <a:t>Catecholamines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</a:rPr>
              <a:t>adrenaline</a:t>
            </a:r>
            <a:r>
              <a:rPr lang="en-US" altLang="en-US" dirty="0" smtClean="0">
                <a:solidFill>
                  <a:srgbClr val="000000"/>
                </a:solidFill>
              </a:rPr>
              <a:t> and </a:t>
            </a:r>
            <a:r>
              <a:rPr lang="en-US" altLang="en-US" b="1" dirty="0" smtClean="0">
                <a:solidFill>
                  <a:srgbClr val="000000"/>
                </a:solidFill>
              </a:rPr>
              <a:t>noradrenaline</a:t>
            </a:r>
            <a:endParaRPr lang="en-US" alt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-</a:t>
            </a:r>
            <a:r>
              <a:rPr lang="en-US" altLang="en-US" dirty="0" err="1" smtClean="0">
                <a:solidFill>
                  <a:srgbClr val="000000"/>
                </a:solidFill>
              </a:rPr>
              <a:t>Chromaffin</a:t>
            </a:r>
            <a:r>
              <a:rPr lang="en-US" altLang="en-US" dirty="0" smtClean="0">
                <a:solidFill>
                  <a:srgbClr val="000000"/>
                </a:solidFill>
              </a:rPr>
              <a:t> cells are, like </a:t>
            </a:r>
            <a:r>
              <a:rPr lang="en-US" altLang="en-US" b="1" dirty="0" smtClean="0">
                <a:solidFill>
                  <a:srgbClr val="000000"/>
                </a:solidFill>
              </a:rPr>
              <a:t>ganglion cells</a:t>
            </a:r>
            <a:r>
              <a:rPr lang="en-US" altLang="en-US" dirty="0" smtClean="0">
                <a:solidFill>
                  <a:srgbClr val="000000"/>
                </a:solidFill>
              </a:rPr>
              <a:t> of the PNS, derived from </a:t>
            </a:r>
            <a:r>
              <a:rPr lang="en-US" altLang="en-US" b="1" dirty="0" smtClean="0">
                <a:solidFill>
                  <a:srgbClr val="000000"/>
                </a:solidFill>
              </a:rPr>
              <a:t>neural crest</a:t>
            </a:r>
            <a:r>
              <a:rPr lang="en-US" altLang="en-US" dirty="0" smtClean="0">
                <a:solidFill>
                  <a:srgbClr val="000000"/>
                </a:solidFill>
              </a:rPr>
              <a:t> cells.</a:t>
            </a:r>
          </a:p>
          <a:p>
            <a:pPr marL="0" indent="0" eaLnBrk="1" hangingPunct="1">
              <a:defRPr/>
            </a:pPr>
            <a:endParaRPr lang="en-US" altLang="en-US" b="1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pic>
        <p:nvPicPr>
          <p:cNvPr id="24579" name="Picture 9" descr="adrenalmedullaneu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3765550"/>
            <a:ext cx="34829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 descr="cenf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0"/>
            <a:ext cx="342900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مستطيل 1"/>
          <p:cNvSpPr>
            <a:spLocks noChangeArrowheads="1"/>
          </p:cNvSpPr>
          <p:nvPr/>
        </p:nvSpPr>
        <p:spPr bwMode="auto">
          <a:xfrm>
            <a:off x="6165850" y="1373188"/>
            <a:ext cx="2189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 Black" panose="020B0A04020102020204" pitchFamily="34" charset="0"/>
              </a:rPr>
              <a:t>Zona reticularis</a:t>
            </a:r>
          </a:p>
        </p:txBody>
      </p:sp>
      <p:sp>
        <p:nvSpPr>
          <p:cNvPr id="24582" name="مستطيل 2"/>
          <p:cNvSpPr>
            <a:spLocks noChangeArrowheads="1"/>
          </p:cNvSpPr>
          <p:nvPr/>
        </p:nvSpPr>
        <p:spPr bwMode="auto">
          <a:xfrm>
            <a:off x="6934200" y="2973388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 Black" panose="020B0A04020102020204" pitchFamily="34" charset="0"/>
              </a:rPr>
              <a:t>medulla</a:t>
            </a:r>
          </a:p>
        </p:txBody>
      </p:sp>
      <p:sp>
        <p:nvSpPr>
          <p:cNvPr id="24583" name="مستطيل 3"/>
          <p:cNvSpPr>
            <a:spLocks noChangeArrowheads="1"/>
          </p:cNvSpPr>
          <p:nvPr/>
        </p:nvSpPr>
        <p:spPr bwMode="auto">
          <a:xfrm>
            <a:off x="6342063" y="5127625"/>
            <a:ext cx="1184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 Black" panose="020B0A04020102020204" pitchFamily="34" charset="0"/>
              </a:rPr>
              <a:t>medulla</a:t>
            </a:r>
          </a:p>
        </p:txBody>
      </p:sp>
    </p:spTree>
    <p:extLst>
      <p:ext uri="{BB962C8B-B14F-4D97-AF65-F5344CB8AC3E}">
        <p14:creationId xmlns:p14="http://schemas.microsoft.com/office/powerpoint/2010/main" val="13926458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smtClean="0">
                <a:solidFill>
                  <a:srgbClr val="000000"/>
                </a:solidFill>
                <a:latin typeface="Arial Black" panose="020B0A04020102020204" pitchFamily="34" charset="0"/>
              </a:rPr>
              <a:t>Chromaffin cells</a:t>
            </a:r>
            <a:br>
              <a:rPr lang="en-US" altLang="en-US" sz="2800" smtClean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altLang="en-US" sz="2400" smtClean="0">
                <a:solidFill>
                  <a:srgbClr val="000000"/>
                </a:solidFill>
                <a:latin typeface="Arial Black" panose="020B0A04020102020204" pitchFamily="34" charset="0"/>
              </a:rPr>
              <a:t>epinephrine cells  &amp; nor epinephrine cells</a:t>
            </a:r>
            <a:endParaRPr lang="ar-JO" altLang="ar-JO" smtClean="0"/>
          </a:p>
        </p:txBody>
      </p:sp>
      <p:sp>
        <p:nvSpPr>
          <p:cNvPr id="2560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4419600" cy="4525963"/>
          </a:xfrm>
        </p:spPr>
        <p:txBody>
          <a:bodyPr/>
          <a:lstStyle/>
          <a:p>
            <a:pPr algn="l" rtl="0" eaLnBrk="1" hangingPunct="1"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latin typeface="Arial Black" panose="020B0A04020102020204" pitchFamily="34" charset="0"/>
              </a:rPr>
              <a:t>LM:</a:t>
            </a:r>
          </a:p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2400" smtClean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ovoid cells </a:t>
            </a:r>
            <a:endParaRPr lang="en-US" altLang="en-US" sz="240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spherical nuclei </a:t>
            </a:r>
          </a:p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pale basophilic </a:t>
            </a: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cytoplasm</a:t>
            </a:r>
          </a:p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arranged in rounded groups or short cords intimately</a:t>
            </a:r>
          </a:p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related to BVs</a:t>
            </a:r>
          </a:p>
          <a:p>
            <a:endParaRPr lang="ar-JO" altLang="ar-JO" smtClean="0"/>
          </a:p>
        </p:txBody>
      </p:sp>
      <p:pic>
        <p:nvPicPr>
          <p:cNvPr id="25604" name="Picture 4" descr="histo_medvei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447800"/>
            <a:ext cx="4343400" cy="2414588"/>
          </a:xfrm>
          <a:noFill/>
        </p:spPr>
      </p:pic>
      <p:pic>
        <p:nvPicPr>
          <p:cNvPr id="25605" name="Picture 6" descr="Fig03F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938588"/>
            <a:ext cx="4343400" cy="2309812"/>
          </a:xfrm>
          <a:noFill/>
        </p:spPr>
      </p:pic>
      <p:sp>
        <p:nvSpPr>
          <p:cNvPr id="8" name="مستطيل 7"/>
          <p:cNvSpPr/>
          <p:nvPr/>
        </p:nvSpPr>
        <p:spPr>
          <a:xfrm>
            <a:off x="5029200" y="6253163"/>
            <a:ext cx="3636963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altLang="en-US" sz="2400" b="1" kern="0" dirty="0" err="1">
                <a:solidFill>
                  <a:srgbClr val="000000"/>
                </a:solidFill>
                <a:latin typeface="Arial Black" pitchFamily="34" charset="0"/>
                <a:cs typeface="Arial"/>
              </a:rPr>
              <a:t>Chromaffin</a:t>
            </a:r>
            <a:r>
              <a:rPr lang="en-US" altLang="en-US" sz="2400" b="1" kern="0" dirty="0">
                <a:solidFill>
                  <a:srgbClr val="000000"/>
                </a:solidFill>
                <a:latin typeface="Arial Black" pitchFamily="34" charset="0"/>
                <a:cs typeface="Arial"/>
              </a:rPr>
              <a:t> reaction </a:t>
            </a:r>
            <a:endParaRPr lang="en-US" altLang="en-US" sz="2400" kern="0" dirty="0">
              <a:solidFill>
                <a:srgbClr val="000000"/>
              </a:solidFill>
              <a:latin typeface="Arial Black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8895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solidFill>
                  <a:schemeClr val="tx1"/>
                </a:solidFill>
                <a:latin typeface="Arial Black" panose="020B0A04020102020204" pitchFamily="34" charset="0"/>
              </a:rPr>
              <a:t>Granules of epinephrine  &amp; norepinephrine  </a:t>
            </a:r>
          </a:p>
        </p:txBody>
      </p:sp>
      <p:graphicFrame>
        <p:nvGraphicFramePr>
          <p:cNvPr id="197635" name="Group 3"/>
          <p:cNvGraphicFramePr>
            <a:graphicFrameLocks noGrp="1"/>
          </p:cNvGraphicFramePr>
          <p:nvPr>
            <p:ph idx="4294967295"/>
          </p:nvPr>
        </p:nvGraphicFramePr>
        <p:xfrm>
          <a:off x="152400" y="1693863"/>
          <a:ext cx="8915400" cy="5257799"/>
        </p:xfrm>
        <a:graphic>
          <a:graphicData uri="http://schemas.openxmlformats.org/drawingml/2006/table">
            <a:tbl>
              <a:tblPr/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6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Granules in: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Epinephrine-secreting cells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Norepinephrine-secreting cells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73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Size 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Small 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larger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Contents 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Fill the granule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 not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3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eaLnBrk="1" hangingPunct="1">
                        <a:buFont typeface="Wingdings" pitchFamily="2" charset="2"/>
                        <a:buNone/>
                      </a:pPr>
                      <a:r>
                        <a:rPr lang="en-US" altLang="en-US" sz="2400" b="1" dirty="0" smtClean="0">
                          <a:latin typeface="Arial Black" pitchFamily="34" charset="0"/>
                        </a:rPr>
                        <a:t>E M </a:t>
                      </a:r>
                    </a:p>
                    <a:p>
                      <a:pPr algn="l" rtl="0" eaLnBrk="1" hangingPunct="1">
                        <a:buFont typeface="Wingdings" pitchFamily="2" charset="2"/>
                        <a:buNone/>
                      </a:pPr>
                      <a:r>
                        <a:rPr lang="en-US" altLang="en-US" sz="1800" b="1" dirty="0" smtClean="0"/>
                        <a:t>protein synthesizing cells:</a:t>
                      </a:r>
                    </a:p>
                    <a:p>
                      <a:pPr algn="l" rtl="0" eaLnBrk="1" hangingPunct="1">
                        <a:buFont typeface="Wingdings" pitchFamily="2" charset="2"/>
                        <a:buNone/>
                      </a:pPr>
                      <a:endParaRPr lang="en-US" altLang="en-US" sz="1800" b="1" dirty="0" smtClean="0"/>
                    </a:p>
                    <a:p>
                      <a:pPr marL="285750" indent="-285750" algn="l" rtl="0" eaLnBrk="1" hangingPunct="1">
                        <a:buFont typeface="Wingdings" pitchFamily="2" charset="2"/>
                        <a:buChar char="q"/>
                      </a:pPr>
                      <a:r>
                        <a:rPr lang="en-US" altLang="en-US" sz="1800" dirty="0" err="1" smtClean="0"/>
                        <a:t>rER</a:t>
                      </a:r>
                      <a:endParaRPr lang="en-US" altLang="en-US" sz="1800" dirty="0" smtClean="0"/>
                    </a:p>
                    <a:p>
                      <a:pPr marL="285750" indent="-285750" algn="l" rtl="0" eaLnBrk="1" hangingPunct="1">
                        <a:buFont typeface="Wingdings" pitchFamily="2" charset="2"/>
                        <a:buChar char="q"/>
                      </a:pPr>
                      <a:r>
                        <a:rPr lang="en-US" altLang="en-US" sz="1800" dirty="0" smtClean="0"/>
                        <a:t>membrane-limited electron-dense granules of either epinephrine or norepinephrine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649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83100"/>
            <a:ext cx="26670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98963"/>
            <a:ext cx="2667000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3627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990600"/>
          </a:xfrm>
        </p:spPr>
        <p:txBody>
          <a:bodyPr/>
          <a:lstStyle/>
          <a:p>
            <a:r>
              <a:rPr lang="en-US" altLang="en-US" sz="2800" smtClean="0">
                <a:latin typeface="Arial Black" panose="020B0A04020102020204" pitchFamily="34" charset="0"/>
              </a:rPr>
              <a:t>Blood supply of adrenal gland</a:t>
            </a:r>
            <a:r>
              <a:rPr lang="en-US" altLang="en-US" sz="2800" smtClean="0"/>
              <a:t> 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sz="half" idx="1"/>
          </p:nvPr>
        </p:nvSpPr>
        <p:spPr>
          <a:xfrm>
            <a:off x="76200" y="838200"/>
            <a:ext cx="4953000" cy="5943600"/>
          </a:xfrm>
        </p:spPr>
        <p:txBody>
          <a:bodyPr/>
          <a:lstStyle/>
          <a:p>
            <a:pPr algn="l" rtl="0" eaLnBrk="1" hangingPunct="1"/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adrenal glands are supplied by several arteries ,these arteries can be divided into: </a:t>
            </a:r>
          </a:p>
          <a:p>
            <a:pPr algn="l" rtl="0" eaLnBrk="1" hangingPunct="1">
              <a:buFont typeface="Wingdings" panose="05000000000000000000" pitchFamily="2" charset="2"/>
              <a:buChar char="v"/>
            </a:pPr>
            <a:r>
              <a:rPr lang="en-US" altLang="en-US" sz="2000" b="1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Cortical arteries</a:t>
            </a:r>
            <a:r>
              <a:rPr lang="en-US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arteries that irrigate the capsule; branching into capillaries and eventually reach the medullary capillaries; </a:t>
            </a:r>
          </a:p>
          <a:p>
            <a:pPr algn="l" rtl="0" eaLnBrk="1" hangingPunct="1">
              <a:buFont typeface="Wingdings" panose="05000000000000000000" pitchFamily="2" charset="2"/>
              <a:buChar char="v"/>
            </a:pPr>
            <a:r>
              <a:rPr lang="en-US" altLang="en-US" sz="2000" b="1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medullary arteries</a:t>
            </a:r>
            <a:r>
              <a:rPr lang="en-US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pass through the cortex and form an extensive capillary network in the medulla. </a:t>
            </a:r>
          </a:p>
          <a:p>
            <a:pPr algn="l" rtl="0" eaLnBrk="1" hangingPunct="1"/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cells of the medulla are, thus, bathed with both arterial blood from the medullary arteries and venous blood originating from the capillaries of the cortex. </a:t>
            </a:r>
          </a:p>
          <a:p>
            <a:pPr algn="l" rtl="0" eaLnBrk="1" hangingPunct="1"/>
            <a:r>
              <a:rPr lang="en-US" altLang="ar-JO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Glucocorticoids</a:t>
            </a:r>
            <a:r>
              <a:rPr lang="en-US" altLang="ar-JO" sz="2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produced in the cortex, which reach the medulla through capillaries that bathe cells of the cortex, constitute another mechanism of control. </a:t>
            </a:r>
          </a:p>
          <a:p>
            <a:pPr algn="l" rtl="0" eaLnBrk="1" hangingPunct="1"/>
            <a:endParaRPr lang="en-US" altLang="en-US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/>
            <a:endParaRPr lang="en-US" altLang="en-US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1" hangingPunct="1"/>
            <a:endParaRPr lang="en-US" altLang="en-US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/>
            <a:endParaRPr lang="en-US" altLang="en-US" sz="1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Picture 5" descr="Mammalian Adrenal Gla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r:link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 r="5225" b="5225"/>
          <a:stretch>
            <a:fillRect/>
          </a:stretch>
        </p:blipFill>
        <p:spPr>
          <a:xfrm>
            <a:off x="5181600" y="990600"/>
            <a:ext cx="3810000" cy="4953000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42161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8229600" cy="1143000"/>
          </a:xfrm>
        </p:spPr>
        <p:txBody>
          <a:bodyPr/>
          <a:lstStyle/>
          <a:p>
            <a:pPr algn="l"/>
            <a:r>
              <a:rPr lang="en-US" altLang="en-US" sz="3600" b="1" smtClean="0">
                <a:latin typeface="Arial Black" panose="020B0A04020102020204" pitchFamily="34" charset="0"/>
              </a:rPr>
              <a:t>PANCREAS</a:t>
            </a:r>
            <a:r>
              <a:rPr lang="en-US" altLang="en-US" b="1" smtClean="0"/>
              <a:t/>
            </a:r>
            <a:br>
              <a:rPr lang="en-US" altLang="en-US" b="1" smtClean="0"/>
            </a:br>
            <a:endParaRPr lang="ar-EG" altLang="en-US" smtClean="0"/>
          </a:p>
        </p:txBody>
      </p:sp>
      <p:sp>
        <p:nvSpPr>
          <p:cNvPr id="28675" name="Content Placeholder 2"/>
          <p:cNvSpPr>
            <a:spLocks noGrp="1"/>
          </p:cNvSpPr>
          <p:nvPr>
            <p:ph sz="half" idx="1"/>
          </p:nvPr>
        </p:nvSpPr>
        <p:spPr>
          <a:xfrm>
            <a:off x="0" y="1066800"/>
            <a:ext cx="4572000" cy="5791200"/>
          </a:xfrm>
        </p:spPr>
        <p:txBody>
          <a:bodyPr/>
          <a:lstStyle/>
          <a:p>
            <a:pPr algn="l" rtl="0" eaLnBrk="1" hangingPunct="1"/>
            <a:r>
              <a:rPr lang="en-US" altLang="en-US" sz="2000" smtClean="0"/>
              <a:t>exocrine and endocrine gland. </a:t>
            </a:r>
          </a:p>
          <a:p>
            <a:pPr algn="l" rtl="0" eaLnBrk="1" hangingPunct="1"/>
            <a:r>
              <a:rPr lang="en-US" altLang="en-US" sz="2000" smtClean="0"/>
              <a:t>The exocrine part produces about 1.5L of pancreatic juice every day.</a:t>
            </a:r>
          </a:p>
          <a:p>
            <a:pPr algn="l" rtl="0" eaLnBrk="1" hangingPunct="1"/>
            <a:r>
              <a:rPr lang="en-US" altLang="en-US" sz="2000" smtClean="0"/>
              <a:t> The endocrine part, ~1% , consists of the cells of the </a:t>
            </a:r>
            <a:r>
              <a:rPr lang="en-US" altLang="en-US" sz="2000" b="1" smtClean="0"/>
              <a:t>islands of Langerhans</a:t>
            </a:r>
            <a:r>
              <a:rPr lang="en-US" altLang="en-US" sz="2000" smtClean="0"/>
              <a:t>. </a:t>
            </a:r>
          </a:p>
          <a:p>
            <a:pPr algn="l" rtl="0" eaLnBrk="1" hangingPunct="1"/>
            <a:r>
              <a:rPr lang="en-US" altLang="en-US" sz="2000" smtClean="0"/>
              <a:t>The pancreas has </a:t>
            </a:r>
            <a:r>
              <a:rPr lang="en-US" altLang="en-US" sz="2000" b="1" smtClean="0"/>
              <a:t>thin </a:t>
            </a:r>
            <a:r>
              <a:rPr lang="en-US" altLang="en-US" sz="2000" smtClean="0"/>
              <a:t>capsule</a:t>
            </a:r>
          </a:p>
          <a:p>
            <a:pPr algn="l" rtl="0" eaLnBrk="1" hangingPunct="1"/>
            <a:r>
              <a:rPr lang="en-US" altLang="en-US" sz="2000" b="1" smtClean="0"/>
              <a:t>cellular composition of the islands</a:t>
            </a:r>
            <a:r>
              <a:rPr lang="en-US" altLang="en-US" sz="2000" smtClean="0"/>
              <a:t> </a:t>
            </a:r>
            <a:endParaRPr lang="en-US" altLang="en-US" sz="2000" b="1" smtClean="0"/>
          </a:p>
          <a:p>
            <a:pPr algn="l" rtl="0" eaLnBrk="1" hangingPunct="1"/>
            <a:r>
              <a:rPr lang="en-US" altLang="en-US" sz="2000" b="1" smtClean="0"/>
              <a:t>- 70% beta-cells</a:t>
            </a:r>
            <a:r>
              <a:rPr lang="en-US" altLang="en-US" sz="2000" smtClean="0"/>
              <a:t>, </a:t>
            </a:r>
            <a:r>
              <a:rPr lang="en-US" altLang="en-US" sz="2000" b="1" smtClean="0"/>
              <a:t>insulin</a:t>
            </a:r>
            <a:r>
              <a:rPr lang="en-US" altLang="en-US" sz="2000" smtClean="0"/>
              <a:t>. Insulin stimulates </a:t>
            </a:r>
          </a:p>
          <a:p>
            <a:pPr algn="l" rtl="0" eaLnBrk="1" hangingPunct="1"/>
            <a:r>
              <a:rPr lang="en-US" altLang="en-US" sz="2000" b="1" smtClean="0"/>
              <a:t>- 20% alpha-cells</a:t>
            </a:r>
            <a:r>
              <a:rPr lang="en-US" altLang="en-US" sz="2000" smtClean="0"/>
              <a:t>, </a:t>
            </a:r>
            <a:r>
              <a:rPr lang="en-US" altLang="en-US" sz="2000" b="1" smtClean="0"/>
              <a:t>glucagon</a:t>
            </a:r>
            <a:r>
              <a:rPr lang="en-US" altLang="en-US" sz="2000" smtClean="0"/>
              <a:t>. </a:t>
            </a:r>
          </a:p>
          <a:p>
            <a:pPr algn="l" rtl="0" eaLnBrk="1" hangingPunct="1"/>
            <a:r>
              <a:rPr lang="en-US" altLang="en-US" sz="2000" b="1" smtClean="0"/>
              <a:t>- 5- 10 % delta-cells</a:t>
            </a:r>
            <a:r>
              <a:rPr lang="en-US" altLang="en-US" sz="2000" smtClean="0"/>
              <a:t> which secrete</a:t>
            </a:r>
            <a:r>
              <a:rPr lang="en-US" altLang="en-US" sz="2000" b="1" smtClean="0"/>
              <a:t> somatostatin</a:t>
            </a:r>
            <a:r>
              <a:rPr lang="en-US" altLang="en-US" sz="2000" smtClean="0"/>
              <a:t>, </a:t>
            </a:r>
            <a:endParaRPr lang="ar-EG" altLang="en-US" sz="2000" smtClean="0"/>
          </a:p>
        </p:txBody>
      </p:sp>
      <p:sp>
        <p:nvSpPr>
          <p:cNvPr id="28676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ar-EG" altLang="en-US" smtClean="0"/>
          </a:p>
        </p:txBody>
      </p:sp>
      <p:grpSp>
        <p:nvGrpSpPr>
          <p:cNvPr id="28677" name="Group 7"/>
          <p:cNvGrpSpPr>
            <a:grpSpLocks/>
          </p:cNvGrpSpPr>
          <p:nvPr/>
        </p:nvGrpSpPr>
        <p:grpSpPr bwMode="auto">
          <a:xfrm>
            <a:off x="4572000" y="3432175"/>
            <a:ext cx="4362450" cy="3124200"/>
            <a:chOff x="3012" y="618"/>
            <a:chExt cx="2748" cy="2812"/>
          </a:xfrm>
        </p:grpSpPr>
        <p:pic>
          <p:nvPicPr>
            <p:cNvPr id="28680" name="Picture 5" descr="http://www.lab.anhb.uwa.edu.au/mb140/CorePages/Liver/Images/pan20he.jpg"/>
            <p:cNvPicPr>
              <a:picLocks noChangeAspect="1" noChangeArrowheads="1"/>
            </p:cNvPicPr>
            <p:nvPr/>
          </p:nvPicPr>
          <p:blipFill>
            <a:blip r:embed="rId2" r:link="rId3">
              <a:lum bright="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618"/>
              <a:ext cx="2748" cy="281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81" name="Oval 6"/>
            <p:cNvSpPr>
              <a:spLocks noChangeArrowheads="1"/>
            </p:cNvSpPr>
            <p:nvPr/>
          </p:nvSpPr>
          <p:spPr bwMode="auto">
            <a:xfrm>
              <a:off x="3470" y="1752"/>
              <a:ext cx="1905" cy="1633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76200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8678" name="Picture 9" descr="G:\endo image\quiz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3200"/>
            <a:ext cx="43434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1451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solidFill>
                  <a:srgbClr val="000000"/>
                </a:solidFill>
                <a:latin typeface="Arial Black" pitchFamily="34" charset="0"/>
              </a:rPr>
              <a:t>Thyroid gland</a:t>
            </a:r>
            <a:endParaRPr lang="ar-JO" smtClean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 rtl="0">
              <a:buFont typeface="Wingdings" pitchFamily="2" charset="2"/>
              <a:buChar char="q"/>
              <a:defRPr/>
            </a:pPr>
            <a:r>
              <a:rPr lang="en-US" altLang="en-US" b="1" dirty="0" smtClean="0">
                <a:solidFill>
                  <a:srgbClr val="C00000"/>
                </a:solidFill>
                <a:latin typeface="Arial Black" pitchFamily="34" charset="0"/>
              </a:rPr>
              <a:t> Parenchyma</a:t>
            </a:r>
            <a:endParaRPr lang="en-US" altLang="en-US" b="1" dirty="0">
              <a:solidFill>
                <a:srgbClr val="C00000"/>
              </a:solidFill>
              <a:latin typeface="Arial Black" pitchFamily="34" charset="0"/>
            </a:endParaRPr>
          </a:p>
          <a:p>
            <a:pPr marL="0" indent="0" algn="l" rtl="0" eaLnBrk="1" hangingPunct="1"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 Black" pitchFamily="34" charset="0"/>
              </a:rPr>
              <a:t>1. </a:t>
            </a:r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Follicles </a:t>
            </a:r>
            <a:endParaRPr lang="en-US" dirty="0">
              <a:solidFill>
                <a:srgbClr val="000000"/>
              </a:solidFill>
              <a:latin typeface="Arial Black" pitchFamily="34" charset="0"/>
            </a:endParaRPr>
          </a:p>
          <a:p>
            <a:pPr marL="0" indent="0" algn="l" rtl="0" eaLnBrk="1" hangingPunct="1">
              <a:buFontTx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 algn="l" rtl="0" eaLnBrk="1" hangingPunct="1">
              <a:buFontTx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Arial Black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 Black" pitchFamily="34" charset="0"/>
              </a:rPr>
              <a:t>.  Blood vessels  </a:t>
            </a:r>
          </a:p>
          <a:p>
            <a:pPr algn="l" rtl="0">
              <a:defRPr/>
            </a:pPr>
            <a:endParaRPr lang="ar-JO" dirty="0"/>
          </a:p>
        </p:txBody>
      </p:sp>
      <p:pic>
        <p:nvPicPr>
          <p:cNvPr id="19460" name="Picture 4" descr="MH-9D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524000"/>
            <a:ext cx="4724400" cy="4419600"/>
          </a:xfrm>
          <a:noFill/>
        </p:spPr>
      </p:pic>
      <p:sp>
        <p:nvSpPr>
          <p:cNvPr id="19461" name="مستطيل 5"/>
          <p:cNvSpPr>
            <a:spLocks noChangeArrowheads="1"/>
          </p:cNvSpPr>
          <p:nvPr/>
        </p:nvSpPr>
        <p:spPr bwMode="auto">
          <a:xfrm>
            <a:off x="4378325" y="6172200"/>
            <a:ext cx="4154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rtl="1" eaLnBrk="1" hangingPunct="1"/>
            <a:r>
              <a:rPr lang="en-US" altLang="en-US" b="1">
                <a:solidFill>
                  <a:srgbClr val="000000"/>
                </a:solidFill>
              </a:rPr>
              <a:t>T</a:t>
            </a:r>
            <a:r>
              <a:rPr lang="en-US" altLang="en-US" sz="2400" b="1">
                <a:solidFill>
                  <a:srgbClr val="000000"/>
                </a:solidFill>
              </a:rPr>
              <a:t>hyroid capillary beds SEM</a:t>
            </a:r>
            <a:endParaRPr lang="ar-JO" alt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solidFill>
                  <a:srgbClr val="C00000"/>
                </a:solidFill>
                <a:latin typeface="Arial Black" pitchFamily="34" charset="0"/>
              </a:rPr>
              <a:t>Parenchyma</a:t>
            </a:r>
            <a:endParaRPr lang="ar-JO" smtClean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800600" cy="5257800"/>
          </a:xfrm>
        </p:spPr>
        <p:txBody>
          <a:bodyPr/>
          <a:lstStyle/>
          <a:p>
            <a:pPr algn="l" rtl="0">
              <a:buFont typeface="Wingdings" pitchFamily="2" charset="2"/>
              <a:buChar char="q"/>
              <a:defRPr/>
            </a:pPr>
            <a:r>
              <a:rPr lang="en-US" altLang="en-US" sz="2400" b="1" dirty="0">
                <a:solidFill>
                  <a:srgbClr val="000000"/>
                </a:solidFill>
              </a:rPr>
              <a:t>Follicles </a:t>
            </a:r>
            <a:r>
              <a:rPr lang="en-US" altLang="en-US" sz="2400" dirty="0">
                <a:solidFill>
                  <a:srgbClr val="000000"/>
                </a:solidFill>
              </a:rPr>
              <a:t>the </a:t>
            </a:r>
            <a:r>
              <a:rPr lang="en-US" altLang="en-US" sz="2400" b="1" dirty="0">
                <a:solidFill>
                  <a:srgbClr val="000000"/>
                </a:solidFill>
              </a:rPr>
              <a:t>structural and functional</a:t>
            </a:r>
            <a:r>
              <a:rPr lang="en-US" altLang="en-US" sz="2400" dirty="0">
                <a:solidFill>
                  <a:srgbClr val="000000"/>
                </a:solidFill>
              </a:rPr>
              <a:t> building block of the thyroid gland </a:t>
            </a:r>
            <a:r>
              <a:rPr lang="en-US" altLang="en-US" sz="2400" b="1" dirty="0">
                <a:solidFill>
                  <a:srgbClr val="000000"/>
                </a:solidFill>
              </a:rPr>
              <a:t>spherical</a:t>
            </a:r>
            <a:r>
              <a:rPr lang="en-US" altLang="en-US" sz="2400" dirty="0">
                <a:solidFill>
                  <a:srgbClr val="000000"/>
                </a:solidFill>
              </a:rPr>
              <a:t> in shape</a:t>
            </a:r>
          </a:p>
          <a:p>
            <a:pPr algn="l" rtl="0">
              <a:buFont typeface="Wingdings" pitchFamily="2" charset="2"/>
              <a:buChar char="q"/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 separated by scant </a:t>
            </a:r>
            <a:r>
              <a:rPr lang="en-US" altLang="en-US" sz="2400" b="1" dirty="0" err="1">
                <a:solidFill>
                  <a:srgbClr val="000000"/>
                </a:solidFill>
              </a:rPr>
              <a:t>interfollicular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</a:rPr>
              <a:t>connective tissue</a:t>
            </a:r>
            <a:r>
              <a:rPr lang="en-US" altLang="en-US" sz="2400" dirty="0">
                <a:solidFill>
                  <a:srgbClr val="000000"/>
                </a:solidFill>
              </a:rPr>
              <a:t>.</a:t>
            </a:r>
          </a:p>
          <a:p>
            <a:pPr marL="0" indent="0" algn="l" rtl="0">
              <a:buFontTx/>
              <a:buNone/>
              <a:defRPr/>
            </a:pPr>
            <a:r>
              <a:rPr lang="en-US" sz="2000" dirty="0" smtClean="0">
                <a:latin typeface="Arial Black" pitchFamily="34" charset="0"/>
              </a:rPr>
              <a:t>Lining epithelium </a:t>
            </a:r>
            <a:r>
              <a:rPr lang="en-US" sz="2400" dirty="0" smtClean="0"/>
              <a:t>of the follicles </a:t>
            </a:r>
          </a:p>
          <a:p>
            <a:pPr algn="l" rtl="0" eaLnBrk="1" hangingPunct="1">
              <a:buFont typeface="Wingdings" pitchFamily="2" charset="2"/>
              <a:buChar char="v"/>
              <a:defRPr/>
            </a:pPr>
            <a:r>
              <a:rPr lang="en-US" sz="1800" dirty="0">
                <a:solidFill>
                  <a:srgbClr val="000000"/>
                </a:solidFill>
                <a:latin typeface="Arial Black" pitchFamily="34" charset="0"/>
              </a:rPr>
              <a:t>Follicular cells</a:t>
            </a:r>
          </a:p>
          <a:p>
            <a:pPr algn="l" rtl="0" eaLnBrk="1" hangingPunct="1">
              <a:buFont typeface="Wingdings" pitchFamily="2" charset="2"/>
              <a:buChar char="v"/>
              <a:defRPr/>
            </a:pPr>
            <a:r>
              <a:rPr lang="en-US" sz="1800" dirty="0" err="1">
                <a:solidFill>
                  <a:srgbClr val="000000"/>
                </a:solidFill>
                <a:latin typeface="Arial Black" pitchFamily="34" charset="0"/>
              </a:rPr>
              <a:t>Parafollicular</a:t>
            </a:r>
            <a:r>
              <a:rPr lang="en-US" sz="1800" dirty="0">
                <a:solidFill>
                  <a:srgbClr val="000000"/>
                </a:solidFill>
                <a:latin typeface="Arial Black" pitchFamily="34" charset="0"/>
              </a:rPr>
              <a:t>  </a:t>
            </a:r>
            <a:r>
              <a:rPr lang="en-US" sz="2400" b="1" dirty="0">
                <a:solidFill>
                  <a:srgbClr val="FF0000"/>
                </a:solidFill>
              </a:rPr>
              <a:t>(clear) cell</a:t>
            </a:r>
          </a:p>
          <a:p>
            <a:pPr algn="l" rtl="0" eaLnBrk="1" hangingPunct="1">
              <a:buFont typeface="Wingdings" pitchFamily="2" charset="2"/>
              <a:buChar char="v"/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Interfollicular</a:t>
            </a:r>
            <a:r>
              <a:rPr lang="en-US" sz="2000" b="1" dirty="0">
                <a:solidFill>
                  <a:srgbClr val="FF0000"/>
                </a:solidFill>
              </a:rPr>
              <a:t> cells</a:t>
            </a:r>
          </a:p>
          <a:p>
            <a:pPr algn="l" rtl="0">
              <a:defRPr/>
            </a:pPr>
            <a:endParaRPr lang="ar-JO" sz="2400" dirty="0"/>
          </a:p>
        </p:txBody>
      </p:sp>
      <p:pic>
        <p:nvPicPr>
          <p:cNvPr id="20484" name="Picture 4" descr="MH-9D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3886200"/>
            <a:ext cx="4038600" cy="2667000"/>
          </a:xfrm>
          <a:noFill/>
        </p:spPr>
      </p:pic>
      <p:pic>
        <p:nvPicPr>
          <p:cNvPr id="20485" name="Picture 5" descr="http://www.anatomyatlases.org/MicroscopicAnatomy/Images/Plate28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r:link="rId4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600200"/>
            <a:ext cx="4114800" cy="2185988"/>
          </a:xfr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-28575"/>
            <a:ext cx="8001000" cy="1095375"/>
          </a:xfrm>
        </p:spPr>
        <p:txBody>
          <a:bodyPr/>
          <a:lstStyle/>
          <a:p>
            <a:pPr rtl="0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Thyroid epithelial cells</a:t>
            </a:r>
            <a:r>
              <a:rPr lang="en-US" altLang="en-US" sz="28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 </a:t>
            </a:r>
            <a:endParaRPr lang="ar-JO" sz="28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0" y="958850"/>
            <a:ext cx="4267200" cy="4525963"/>
          </a:xfrm>
        </p:spPr>
        <p:txBody>
          <a:bodyPr/>
          <a:lstStyle/>
          <a:p>
            <a:pPr marL="0" indent="0" algn="l" rtl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000000"/>
                </a:solidFill>
                <a:latin typeface="Arial Black" pitchFamily="34" charset="0"/>
              </a:rPr>
              <a:t>Follicular cells</a:t>
            </a:r>
            <a:r>
              <a:rPr lang="en-US" altLang="en-US" sz="2400" dirty="0">
                <a:solidFill>
                  <a:srgbClr val="000000"/>
                </a:solidFill>
                <a:latin typeface="Arial Black" pitchFamily="34" charset="0"/>
              </a:rPr>
              <a:t>: </a:t>
            </a:r>
            <a:endParaRPr lang="en-US" altLang="en-US" sz="2400" dirty="0" smtClean="0">
              <a:solidFill>
                <a:srgbClr val="000000"/>
              </a:solidFill>
              <a:latin typeface="Arial Black" pitchFamily="34" charset="0"/>
            </a:endParaRPr>
          </a:p>
          <a:p>
            <a:pPr marL="0" indent="0" algn="l" rtl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rgbClr val="000000"/>
                </a:solidFill>
              </a:rPr>
              <a:t>a </a:t>
            </a:r>
            <a:r>
              <a:rPr lang="en-US" altLang="en-US" sz="1800" b="1" dirty="0">
                <a:solidFill>
                  <a:srgbClr val="000000"/>
                </a:solidFill>
              </a:rPr>
              <a:t>simple cuboidal epithelium</a:t>
            </a:r>
            <a:r>
              <a:rPr lang="en-US" altLang="en-US" sz="1800" dirty="0">
                <a:solidFill>
                  <a:srgbClr val="000000"/>
                </a:solidFill>
              </a:rPr>
              <a:t> (variable - depending on the functional state) not secreting T3/T4 (</a:t>
            </a:r>
            <a:r>
              <a:rPr lang="en-US" altLang="en-US" sz="1800" b="1" dirty="0">
                <a:solidFill>
                  <a:srgbClr val="000000"/>
                </a:solidFill>
              </a:rPr>
              <a:t>inactive</a:t>
            </a:r>
            <a:r>
              <a:rPr lang="en-US" altLang="en-US" sz="1800" dirty="0">
                <a:solidFill>
                  <a:srgbClr val="000000"/>
                </a:solidFill>
              </a:rPr>
              <a:t>), the epithelial cells range from low columnar to </a:t>
            </a:r>
            <a:r>
              <a:rPr lang="en-US" altLang="en-US" sz="1800" b="1" dirty="0">
                <a:solidFill>
                  <a:srgbClr val="000000"/>
                </a:solidFill>
              </a:rPr>
              <a:t>cuboidal cells</a:t>
            </a:r>
            <a:r>
              <a:rPr lang="en-US" altLang="en-US" sz="1800" dirty="0">
                <a:solidFill>
                  <a:srgbClr val="000000"/>
                </a:solidFill>
              </a:rPr>
              <a:t>. When </a:t>
            </a:r>
            <a:r>
              <a:rPr lang="en-US" altLang="en-US" sz="1800" b="1" dirty="0">
                <a:solidFill>
                  <a:srgbClr val="000000"/>
                </a:solidFill>
              </a:rPr>
              <a:t>active</a:t>
            </a:r>
            <a:r>
              <a:rPr lang="en-US" altLang="en-US" sz="1800" dirty="0">
                <a:solidFill>
                  <a:srgbClr val="000000"/>
                </a:solidFill>
              </a:rPr>
              <a:t>, the epithelial cells become tall </a:t>
            </a:r>
            <a:r>
              <a:rPr lang="en-US" altLang="en-US" sz="1800" b="1" dirty="0">
                <a:solidFill>
                  <a:srgbClr val="000000"/>
                </a:solidFill>
              </a:rPr>
              <a:t>columnar cells</a:t>
            </a:r>
            <a:r>
              <a:rPr lang="en-US" altLang="en-US" sz="1800" dirty="0">
                <a:solidFill>
                  <a:srgbClr val="000000"/>
                </a:solidFill>
              </a:rPr>
              <a:t>.</a:t>
            </a:r>
          </a:p>
          <a:p>
            <a:pPr>
              <a:defRPr/>
            </a:pPr>
            <a:endParaRPr lang="ar-JO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60888" y="900113"/>
            <a:ext cx="4343400" cy="4525962"/>
          </a:xfrm>
        </p:spPr>
        <p:txBody>
          <a:bodyPr/>
          <a:lstStyle/>
          <a:p>
            <a:pPr marL="0" indent="0" algn="l" rtl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b="1" dirty="0" err="1">
                <a:solidFill>
                  <a:srgbClr val="000000"/>
                </a:solidFill>
                <a:latin typeface="Arial Black" pitchFamily="34" charset="0"/>
              </a:rPr>
              <a:t>Parafollicular</a:t>
            </a:r>
            <a:r>
              <a:rPr lang="en-US" altLang="en-US" sz="2400" b="1" dirty="0">
                <a:solidFill>
                  <a:srgbClr val="000000"/>
                </a:solidFill>
                <a:latin typeface="Arial Black" pitchFamily="34" charset="0"/>
              </a:rPr>
              <a:t> cells</a:t>
            </a:r>
            <a:r>
              <a:rPr lang="en-US" altLang="en-US" sz="1800" dirty="0">
                <a:solidFill>
                  <a:srgbClr val="000000"/>
                </a:solidFill>
                <a:latin typeface="Arial Black" pitchFamily="34" charset="0"/>
              </a:rPr>
              <a:t> </a:t>
            </a:r>
            <a:endParaRPr lang="en-US" altLang="en-US" sz="1800" dirty="0" smtClean="0">
              <a:solidFill>
                <a:srgbClr val="000000"/>
              </a:solidFill>
              <a:latin typeface="Arial Black" pitchFamily="34" charset="0"/>
            </a:endParaRPr>
          </a:p>
          <a:p>
            <a:pPr marL="0" indent="0" algn="l" rtl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rgbClr val="000000"/>
                </a:solidFill>
              </a:rPr>
              <a:t>(</a:t>
            </a:r>
            <a:r>
              <a:rPr lang="en-US" altLang="en-US" sz="1800" dirty="0">
                <a:solidFill>
                  <a:srgbClr val="000000"/>
                </a:solidFill>
              </a:rPr>
              <a:t>or "</a:t>
            </a:r>
            <a:r>
              <a:rPr lang="en-US" altLang="en-US" sz="1800" b="1" dirty="0">
                <a:solidFill>
                  <a:srgbClr val="000000"/>
                </a:solidFill>
              </a:rPr>
              <a:t>C cells</a:t>
            </a:r>
            <a:r>
              <a:rPr lang="en-US" altLang="en-US" sz="1800" dirty="0">
                <a:solidFill>
                  <a:srgbClr val="000000"/>
                </a:solidFill>
              </a:rPr>
              <a:t>") </a:t>
            </a:r>
            <a:r>
              <a:rPr lang="en-US" altLang="en-US" sz="1800" dirty="0" err="1">
                <a:solidFill>
                  <a:srgbClr val="000000"/>
                </a:solidFill>
              </a:rPr>
              <a:t>parafollicular</a:t>
            </a:r>
            <a:r>
              <a:rPr lang="en-US" altLang="en-US" sz="1800" dirty="0">
                <a:solidFill>
                  <a:srgbClr val="000000"/>
                </a:solidFill>
              </a:rPr>
              <a:t> cells are </a:t>
            </a:r>
            <a:r>
              <a:rPr lang="en-US" altLang="en-US" sz="1800" b="1" dirty="0">
                <a:solidFill>
                  <a:srgbClr val="000000"/>
                </a:solidFill>
              </a:rPr>
              <a:t>scattered</a:t>
            </a:r>
            <a:r>
              <a:rPr lang="en-US" altLang="en-US" sz="1800" dirty="0">
                <a:solidFill>
                  <a:srgbClr val="000000"/>
                </a:solidFill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</a:rPr>
              <a:t>among</a:t>
            </a:r>
            <a:r>
              <a:rPr lang="en-US" altLang="en-US" sz="1800" dirty="0">
                <a:solidFill>
                  <a:srgbClr val="000000"/>
                </a:solidFill>
              </a:rPr>
              <a:t> follicular cells and in </a:t>
            </a:r>
            <a:r>
              <a:rPr lang="en-US" altLang="en-US" sz="1800" b="1" dirty="0">
                <a:solidFill>
                  <a:srgbClr val="000000"/>
                </a:solidFill>
              </a:rPr>
              <a:t>spaces</a:t>
            </a:r>
            <a:r>
              <a:rPr lang="en-US" altLang="en-US" sz="1800" dirty="0">
                <a:solidFill>
                  <a:srgbClr val="000000"/>
                </a:solidFill>
              </a:rPr>
              <a:t> between the spherical follicles, they secrete </a:t>
            </a:r>
            <a:r>
              <a:rPr lang="en-US" altLang="en-US" sz="1800" b="1" dirty="0">
                <a:solidFill>
                  <a:srgbClr val="000000"/>
                </a:solidFill>
              </a:rPr>
              <a:t>calcitonin</a:t>
            </a:r>
            <a:r>
              <a:rPr lang="en-US" altLang="en-US" sz="1800" dirty="0">
                <a:solidFill>
                  <a:srgbClr val="000000"/>
                </a:solidFill>
              </a:rPr>
              <a:t>. –</a:t>
            </a:r>
            <a:r>
              <a:rPr lang="en-US" altLang="en-US" sz="1800" b="1" dirty="0">
                <a:solidFill>
                  <a:srgbClr val="000000"/>
                </a:solidFill>
              </a:rPr>
              <a:t>large,</a:t>
            </a:r>
            <a:r>
              <a:rPr lang="en-US" altLang="en-US" sz="1800" dirty="0">
                <a:solidFill>
                  <a:srgbClr val="000000"/>
                </a:solidFill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</a:rPr>
              <a:t>pale stain </a:t>
            </a:r>
            <a:r>
              <a:rPr lang="en-US" altLang="en-US" sz="1800" dirty="0">
                <a:solidFill>
                  <a:srgbClr val="000000"/>
                </a:solidFill>
              </a:rPr>
              <a:t>and </a:t>
            </a:r>
            <a:r>
              <a:rPr lang="en-US" altLang="en-US" sz="1800" b="1" dirty="0">
                <a:solidFill>
                  <a:srgbClr val="000000"/>
                </a:solidFill>
              </a:rPr>
              <a:t>few</a:t>
            </a:r>
            <a:r>
              <a:rPr lang="en-US" altLang="en-US" sz="1800" dirty="0">
                <a:solidFill>
                  <a:srgbClr val="000000"/>
                </a:solidFill>
              </a:rPr>
              <a:t> in number</a:t>
            </a:r>
          </a:p>
          <a:p>
            <a:pPr algn="l" rtl="0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sz="1800" dirty="0">
                <a:solidFill>
                  <a:srgbClr val="000000"/>
                </a:solidFill>
                <a:latin typeface="Arial Black" pitchFamily="34" charset="0"/>
              </a:rPr>
              <a:t>No </a:t>
            </a:r>
            <a:r>
              <a:rPr lang="en-US" altLang="en-US" sz="1800" dirty="0">
                <a:solidFill>
                  <a:srgbClr val="000000"/>
                </a:solidFill>
              </a:rPr>
              <a:t>direct contact with the follicular </a:t>
            </a:r>
            <a:r>
              <a:rPr lang="en-US" altLang="en-US" sz="1800" dirty="0">
                <a:solidFill>
                  <a:srgbClr val="FF0000"/>
                </a:solidFill>
                <a:latin typeface="Arial Black" pitchFamily="34" charset="0"/>
              </a:rPr>
              <a:t>lumen. </a:t>
            </a:r>
            <a:r>
              <a:rPr lang="en-US" altLang="en-US" sz="1800" dirty="0">
                <a:solidFill>
                  <a:srgbClr val="000000"/>
                </a:solidFill>
              </a:rPr>
              <a:t>They are </a:t>
            </a:r>
            <a:r>
              <a:rPr lang="en-US" altLang="en-US" sz="1800" b="1" dirty="0">
                <a:solidFill>
                  <a:srgbClr val="000000"/>
                </a:solidFill>
              </a:rPr>
              <a:t>always</a:t>
            </a:r>
            <a:r>
              <a:rPr lang="en-US" altLang="en-US" sz="1800" dirty="0">
                <a:solidFill>
                  <a:srgbClr val="000000"/>
                </a:solidFill>
              </a:rPr>
              <a:t> situated within the </a:t>
            </a:r>
            <a:r>
              <a:rPr lang="en-US" altLang="en-US" sz="1800" b="1" dirty="0">
                <a:solidFill>
                  <a:srgbClr val="000000"/>
                </a:solidFill>
              </a:rPr>
              <a:t>basement membrane</a:t>
            </a:r>
            <a:r>
              <a:rPr lang="en-US" altLang="en-US" sz="1800" dirty="0">
                <a:solidFill>
                  <a:srgbClr val="000000"/>
                </a:solidFill>
              </a:rPr>
              <a:t>, which surrounds the entire follicle </a:t>
            </a:r>
          </a:p>
          <a:p>
            <a:pPr>
              <a:defRPr/>
            </a:pPr>
            <a:endParaRPr lang="ar-JO" dirty="0"/>
          </a:p>
        </p:txBody>
      </p:sp>
      <p:pic>
        <p:nvPicPr>
          <p:cNvPr id="21509" name="Picture 4" descr="en_C-cell VS 218 at 3181x78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000"/>
            <a:ext cx="4419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426720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66" name="Group 2"/>
          <p:cNvGraphicFramePr>
            <a:graphicFrameLocks noGrp="1"/>
          </p:cNvGraphicFramePr>
          <p:nvPr/>
        </p:nvGraphicFramePr>
        <p:xfrm>
          <a:off x="200025" y="228600"/>
          <a:ext cx="8867775" cy="6273799"/>
        </p:xfrm>
        <a:graphic>
          <a:graphicData uri="http://schemas.openxmlformats.org/drawingml/2006/table">
            <a:tbl>
              <a:tblPr/>
              <a:tblGrid>
                <a:gridCol w="2499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6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65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Follicular cells</a:t>
                      </a:r>
                    </a:p>
                  </a:txBody>
                  <a:tcPr marL="91435" marR="91435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Parafollicular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 cells</a:t>
                      </a:r>
                    </a:p>
                  </a:txBody>
                  <a:tcPr marL="91435" marR="91435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Size </a:t>
                      </a:r>
                    </a:p>
                  </a:txBody>
                  <a:tcPr marL="91435" marR="91435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smaller</a:t>
                      </a:r>
                    </a:p>
                  </a:txBody>
                  <a:tcPr marL="91435" marR="91435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larger</a:t>
                      </a:r>
                    </a:p>
                  </a:txBody>
                  <a:tcPr marL="91435" marR="91435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Number </a:t>
                      </a:r>
                    </a:p>
                  </a:txBody>
                  <a:tcPr marL="91435" marR="91435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numerous</a:t>
                      </a:r>
                    </a:p>
                  </a:txBody>
                  <a:tcPr marL="91435" marR="91435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Few</a:t>
                      </a:r>
                    </a:p>
                  </a:txBody>
                  <a:tcPr marL="91435" marR="91435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Extension </a:t>
                      </a:r>
                    </a:p>
                  </a:txBody>
                  <a:tcPr marL="91435" marR="91435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Reach the lumen</a:t>
                      </a:r>
                    </a:p>
                  </a:txBody>
                  <a:tcPr marL="91435" marR="91435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Do not</a:t>
                      </a:r>
                    </a:p>
                  </a:txBody>
                  <a:tcPr marL="91435" marR="91435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3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Stain </a:t>
                      </a:r>
                    </a:p>
                  </a:txBody>
                  <a:tcPr marL="91435" marR="91435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basophilic</a:t>
                      </a:r>
                    </a:p>
                  </a:txBody>
                  <a:tcPr marL="91435" marR="91435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pale</a:t>
                      </a:r>
                    </a:p>
                  </a:txBody>
                  <a:tcPr marL="91435" marR="91435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39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Secretion</a:t>
                      </a:r>
                    </a:p>
                  </a:txBody>
                  <a:tcPr marL="91435" marR="91435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Stored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extracellularly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in the lumen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Secrete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T3 &amp;T4</a:t>
                      </a:r>
                    </a:p>
                  </a:txBody>
                  <a:tcPr marL="91435" marR="91435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Stored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intracellularly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in small basal secretory granules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Secrete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calcitonin</a:t>
                      </a:r>
                    </a:p>
                  </a:txBody>
                  <a:tcPr marL="91435" marR="91435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0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Lysosomes &amp;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phagosomes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1435" marR="91435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abundant</a:t>
                      </a:r>
                    </a:p>
                  </a:txBody>
                  <a:tcPr marL="91435" marR="91435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Few in No</a:t>
                      </a:r>
                    </a:p>
                  </a:txBody>
                  <a:tcPr marL="91435" marR="91435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 Black" pitchFamily="34" charset="0"/>
              </a:rPr>
              <a:t>Parafollicular cells</a:t>
            </a:r>
            <a:endParaRPr lang="ar-JO" altLang="en-US" sz="3600" smtClean="0">
              <a:latin typeface="Arial Black" pitchFamily="34" charset="0"/>
            </a:endParaRPr>
          </a:p>
        </p:txBody>
      </p:sp>
      <p:pic>
        <p:nvPicPr>
          <p:cNvPr id="23555" name="Picture 4" descr=" chief cells and enteroendocrine cell 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6" t="3061" r="15506" b="3061"/>
          <a:stretch>
            <a:fillRect/>
          </a:stretch>
        </p:blipFill>
        <p:spPr>
          <a:xfrm>
            <a:off x="4724400" y="1981200"/>
            <a:ext cx="4267200" cy="4095750"/>
          </a:xfrm>
          <a:noFill/>
        </p:spPr>
      </p:pic>
      <p:pic>
        <p:nvPicPr>
          <p:cNvPr id="2355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8"/>
          <a:stretch>
            <a:fillRect/>
          </a:stretch>
        </p:blipFill>
        <p:spPr>
          <a:xfrm>
            <a:off x="228600" y="1981200"/>
            <a:ext cx="4267200" cy="4191000"/>
          </a:xfrm>
          <a:noFill/>
        </p:spPr>
      </p:pic>
      <p:sp>
        <p:nvSpPr>
          <p:cNvPr id="23557" name="مستطيل 6"/>
          <p:cNvSpPr>
            <a:spLocks noChangeArrowheads="1"/>
          </p:cNvSpPr>
          <p:nvPr/>
        </p:nvSpPr>
        <p:spPr bwMode="auto">
          <a:xfrm>
            <a:off x="1219200" y="3886200"/>
            <a:ext cx="1752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b="1">
                <a:solidFill>
                  <a:srgbClr val="000000"/>
                </a:solidFill>
              </a:rPr>
              <a:t>Clusters of </a:t>
            </a:r>
          </a:p>
          <a:p>
            <a:pPr algn="ctr" eaLnBrk="1" hangingPunct="1"/>
            <a:r>
              <a:rPr lang="en-US" altLang="en-US" b="1">
                <a:solidFill>
                  <a:srgbClr val="000000"/>
                </a:solidFill>
              </a:rPr>
              <a:t>Parafollicular </a:t>
            </a:r>
          </a:p>
          <a:p>
            <a:pPr algn="ctr" eaLnBrk="1" hangingPunct="1"/>
            <a:r>
              <a:rPr lang="en-US" altLang="en-US" b="1">
                <a:solidFill>
                  <a:srgbClr val="000000"/>
                </a:solidFill>
              </a:rPr>
              <a:t>cells</a:t>
            </a:r>
          </a:p>
        </p:txBody>
      </p:sp>
      <p:sp>
        <p:nvSpPr>
          <p:cNvPr id="23558" name="مستطيل 7"/>
          <p:cNvSpPr>
            <a:spLocks noChangeArrowheads="1"/>
          </p:cNvSpPr>
          <p:nvPr/>
        </p:nvSpPr>
        <p:spPr bwMode="auto">
          <a:xfrm>
            <a:off x="5486400" y="28956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b="1">
                <a:solidFill>
                  <a:srgbClr val="000000"/>
                </a:solidFill>
              </a:rPr>
              <a:t>Parafollicular</a:t>
            </a:r>
          </a:p>
          <a:p>
            <a:pPr algn="ctr" eaLnBrk="1" hangingPunct="1"/>
            <a:r>
              <a:rPr lang="en-US" altLang="en-US" b="1">
                <a:solidFill>
                  <a:srgbClr val="000000"/>
                </a:solidFill>
              </a:rPr>
              <a:t>     cells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>
                <a:solidFill>
                  <a:srgbClr val="000000"/>
                </a:solidFill>
                <a:latin typeface="Arial Black" pitchFamily="34" charset="0"/>
              </a:rPr>
              <a:t>Interfollicular cells</a:t>
            </a:r>
            <a:endParaRPr lang="ar-JO" smtClean="0"/>
          </a:p>
        </p:txBody>
      </p:sp>
      <p:pic>
        <p:nvPicPr>
          <p:cNvPr id="24579" name="Picture 2" descr="C:\Users\MCC\Desktop\صورة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71600"/>
            <a:ext cx="8153400" cy="52578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1143000"/>
          </a:xfrm>
        </p:spPr>
        <p:txBody>
          <a:bodyPr/>
          <a:lstStyle/>
          <a:p>
            <a:pPr rtl="0" eaLnBrk="1" hangingPunct="1">
              <a:defRPr/>
            </a:pPr>
            <a:r>
              <a:rPr lang="en-US" altLang="en-US" sz="2800" b="1" kern="12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Follicular cells synthesis of T3 &amp; T4 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5029200" cy="5943600"/>
          </a:xfrm>
        </p:spPr>
        <p:txBody>
          <a:bodyPr/>
          <a:lstStyle/>
          <a:p>
            <a:pPr marL="0" indent="0" algn="l" rtl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800" b="1" dirty="0">
                <a:solidFill>
                  <a:srgbClr val="000000"/>
                </a:solidFill>
              </a:rPr>
              <a:t>The colloid </a:t>
            </a:r>
            <a:r>
              <a:rPr lang="en-US" altLang="en-US" sz="1800" dirty="0" smtClean="0">
                <a:solidFill>
                  <a:srgbClr val="000000"/>
                </a:solidFill>
              </a:rPr>
              <a:t>is </a:t>
            </a:r>
            <a:r>
              <a:rPr lang="en-US" altLang="en-US" sz="1800" dirty="0">
                <a:solidFill>
                  <a:srgbClr val="000000"/>
                </a:solidFill>
              </a:rPr>
              <a:t>the secretory product of the follicular cell (extracellular </a:t>
            </a:r>
            <a:r>
              <a:rPr lang="en-US" altLang="en-US" sz="1800" b="1" dirty="0">
                <a:solidFill>
                  <a:srgbClr val="000000"/>
                </a:solidFill>
              </a:rPr>
              <a:t>storage</a:t>
            </a:r>
            <a:r>
              <a:rPr lang="en-US" altLang="en-US" sz="1800" dirty="0">
                <a:solidFill>
                  <a:srgbClr val="000000"/>
                </a:solidFill>
              </a:rPr>
              <a:t>). Its main component, </a:t>
            </a:r>
            <a:r>
              <a:rPr lang="en-US" altLang="en-US" sz="1800" b="1" dirty="0" smtClean="0">
                <a:solidFill>
                  <a:srgbClr val="000000"/>
                </a:solidFill>
              </a:rPr>
              <a:t>thyroglobulin</a:t>
            </a:r>
          </a:p>
          <a:p>
            <a:pPr marL="0" indent="0" algn="l" rtl="0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rgbClr val="000000"/>
                </a:solidFill>
              </a:rPr>
              <a:t> </a:t>
            </a:r>
            <a:r>
              <a:rPr lang="en-US" altLang="en-US" sz="1800" dirty="0">
                <a:solidFill>
                  <a:srgbClr val="000000"/>
                </a:solidFill>
              </a:rPr>
              <a:t>consists of </a:t>
            </a:r>
            <a:r>
              <a:rPr lang="en-US" altLang="en-US" sz="1800" b="1" dirty="0">
                <a:solidFill>
                  <a:srgbClr val="000000"/>
                </a:solidFill>
              </a:rPr>
              <a:t>T3</a:t>
            </a:r>
            <a:r>
              <a:rPr lang="en-US" altLang="en-US" sz="1800" dirty="0">
                <a:solidFill>
                  <a:srgbClr val="000000"/>
                </a:solidFill>
              </a:rPr>
              <a:t> and </a:t>
            </a:r>
            <a:r>
              <a:rPr lang="en-US" altLang="en-US" sz="1800" b="1" dirty="0">
                <a:solidFill>
                  <a:srgbClr val="000000"/>
                </a:solidFill>
              </a:rPr>
              <a:t>T4</a:t>
            </a:r>
            <a:r>
              <a:rPr lang="en-US" altLang="en-US" sz="1800" dirty="0">
                <a:solidFill>
                  <a:srgbClr val="000000"/>
                </a:solidFill>
              </a:rPr>
              <a:t>.</a:t>
            </a:r>
          </a:p>
          <a:p>
            <a:pPr marL="0" indent="0" algn="l" rtl="0" eaLnBrk="1" hangingPunct="1"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CC0000"/>
                </a:solidFill>
              </a:rPr>
              <a:t>rER</a:t>
            </a:r>
            <a:r>
              <a:rPr lang="en-US" altLang="en-US" sz="2000" b="1" dirty="0" smtClean="0">
                <a:solidFill>
                  <a:srgbClr val="CC0000"/>
                </a:solidFill>
              </a:rPr>
              <a:t> , </a:t>
            </a:r>
            <a:r>
              <a:rPr lang="en-US" altLang="en-US" sz="2000" b="1" dirty="0" err="1" smtClean="0">
                <a:solidFill>
                  <a:srgbClr val="CC0000"/>
                </a:solidFill>
              </a:rPr>
              <a:t>golgi</a:t>
            </a:r>
            <a:r>
              <a:rPr lang="en-US" altLang="en-US" sz="2000" b="1" dirty="0" smtClean="0">
                <a:solidFill>
                  <a:srgbClr val="CC0000"/>
                </a:solidFill>
              </a:rPr>
              <a:t> </a:t>
            </a:r>
            <a:r>
              <a:rPr lang="en-US" altLang="en-US" sz="2000" b="1" dirty="0">
                <a:solidFill>
                  <a:srgbClr val="CC0000"/>
                </a:solidFill>
              </a:rPr>
              <a:t>apparatus</a:t>
            </a:r>
            <a:r>
              <a:rPr lang="en-US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, </a:t>
            </a:r>
            <a:r>
              <a:rPr lang="en-US" altLang="en-US" sz="2000" b="1" dirty="0" err="1" smtClean="0">
                <a:solidFill>
                  <a:srgbClr val="CC0000"/>
                </a:solidFill>
              </a:rPr>
              <a:t>exocytotic</a:t>
            </a:r>
            <a:r>
              <a:rPr lang="en-US" altLang="en-US" sz="2000" b="1" dirty="0" smtClean="0">
                <a:solidFill>
                  <a:srgbClr val="CC0000"/>
                </a:solidFill>
              </a:rPr>
              <a:t> </a:t>
            </a:r>
            <a:r>
              <a:rPr lang="en-US" altLang="en-US" sz="2000" b="1" dirty="0">
                <a:solidFill>
                  <a:srgbClr val="CC0000"/>
                </a:solidFill>
              </a:rPr>
              <a:t>vesicles</a:t>
            </a:r>
            <a:endParaRPr lang="ar-JO" sz="2000" dirty="0"/>
          </a:p>
          <a:p>
            <a:pPr algn="l" rtl="0" eaLnBrk="1" hangingPunct="1">
              <a:buClr>
                <a:srgbClr val="009999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en-US" sz="2000" kern="1200" dirty="0">
                <a:solidFill>
                  <a:srgbClr val="000000"/>
                </a:solidFill>
              </a:rPr>
              <a:t>Synthesis </a:t>
            </a:r>
            <a:r>
              <a:rPr lang="en-US" altLang="en-US" sz="2000" kern="1200" dirty="0" smtClean="0">
                <a:solidFill>
                  <a:srgbClr val="000000"/>
                </a:solidFill>
              </a:rPr>
              <a:t>&amp; </a:t>
            </a:r>
            <a:r>
              <a:rPr lang="en-US" altLang="en-US" sz="2000" b="1" kern="1200" dirty="0" err="1" smtClean="0">
                <a:solidFill>
                  <a:srgbClr val="000000"/>
                </a:solidFill>
              </a:rPr>
              <a:t>disch</a:t>
            </a:r>
            <a:r>
              <a:rPr lang="en-US" altLang="en-US" sz="2000" kern="1200" dirty="0" err="1" smtClean="0">
                <a:solidFill>
                  <a:srgbClr val="000000"/>
                </a:solidFill>
              </a:rPr>
              <a:t>argeThyroglobulin</a:t>
            </a:r>
            <a:r>
              <a:rPr lang="en-US" altLang="en-US" sz="2000" kern="1200" dirty="0" smtClean="0">
                <a:solidFill>
                  <a:srgbClr val="000000"/>
                </a:solidFill>
              </a:rPr>
              <a:t> </a:t>
            </a:r>
            <a:r>
              <a:rPr lang="en-US" altLang="en-US" sz="2000" kern="1200" dirty="0">
                <a:solidFill>
                  <a:srgbClr val="000000"/>
                </a:solidFill>
              </a:rPr>
              <a:t>into the lumen </a:t>
            </a:r>
          </a:p>
          <a:p>
            <a:pPr algn="l" rtl="0" eaLnBrk="1" hangingPunct="1">
              <a:buClr>
                <a:srgbClr val="009999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en-US" sz="2000" kern="1200" dirty="0" smtClean="0">
                <a:solidFill>
                  <a:srgbClr val="000000"/>
                </a:solidFill>
              </a:rPr>
              <a:t>Follicular </a:t>
            </a:r>
            <a:r>
              <a:rPr lang="en-US" altLang="en-US" sz="2000" kern="1200" dirty="0">
                <a:solidFill>
                  <a:srgbClr val="000000"/>
                </a:solidFill>
              </a:rPr>
              <a:t>cells trap the iodide and liberate it as iodine in the follicular lumen </a:t>
            </a:r>
          </a:p>
          <a:p>
            <a:pPr algn="l" rtl="0" eaLnBrk="1" hangingPunct="1">
              <a:buClr>
                <a:srgbClr val="009999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en-US" sz="2000" kern="1200" dirty="0" smtClean="0">
                <a:solidFill>
                  <a:srgbClr val="000000"/>
                </a:solidFill>
              </a:rPr>
              <a:t>iodination </a:t>
            </a:r>
            <a:r>
              <a:rPr lang="en-US" altLang="en-US" sz="2000" kern="1200" dirty="0">
                <a:solidFill>
                  <a:srgbClr val="000000"/>
                </a:solidFill>
              </a:rPr>
              <a:t>takes place </a:t>
            </a:r>
            <a:r>
              <a:rPr lang="en-US" altLang="en-US" sz="1800" kern="1200" dirty="0" err="1">
                <a:solidFill>
                  <a:srgbClr val="FF0000"/>
                </a:solidFill>
                <a:latin typeface="Arial Black" pitchFamily="34" charset="0"/>
              </a:rPr>
              <a:t>extracellularly</a:t>
            </a:r>
            <a:r>
              <a:rPr lang="en-US" altLang="en-US" sz="1800" kern="1200" dirty="0">
                <a:solidFill>
                  <a:srgbClr val="FF0000"/>
                </a:solidFill>
                <a:latin typeface="Arial Black" pitchFamily="34" charset="0"/>
              </a:rPr>
              <a:t>.</a:t>
            </a:r>
            <a:endParaRPr lang="en-US" altLang="en-US" sz="1800" b="1" dirty="0">
              <a:solidFill>
                <a:srgbClr val="CC0000"/>
              </a:solidFill>
            </a:endParaRPr>
          </a:p>
          <a:p>
            <a:pPr algn="l" rtl="0" eaLnBrk="1" hangingPunct="1">
              <a:buClr>
                <a:srgbClr val="009999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en-US" sz="2000" kern="1200" dirty="0">
                <a:solidFill>
                  <a:srgbClr val="000000"/>
                </a:solidFill>
              </a:rPr>
              <a:t>reabsorb thyroglobulin.</a:t>
            </a:r>
          </a:p>
          <a:p>
            <a:pPr algn="l" rtl="0" eaLnBrk="1" hangingPunct="1">
              <a:buClr>
                <a:srgbClr val="009999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en-US" sz="2000" kern="1200" dirty="0" err="1">
                <a:solidFill>
                  <a:srgbClr val="000000"/>
                </a:solidFill>
              </a:rPr>
              <a:t>hydrolyse</a:t>
            </a:r>
            <a:r>
              <a:rPr lang="en-US" altLang="en-US" sz="2000" kern="1200" dirty="0">
                <a:solidFill>
                  <a:srgbClr val="000000"/>
                </a:solidFill>
              </a:rPr>
              <a:t> thyroglobulin to </a:t>
            </a:r>
            <a:r>
              <a:rPr lang="en-US" altLang="en-US" sz="2000" kern="1200" dirty="0" err="1" smtClean="0">
                <a:solidFill>
                  <a:srgbClr val="000000"/>
                </a:solidFill>
              </a:rPr>
              <a:t>thyroxine</a:t>
            </a:r>
            <a:r>
              <a:rPr lang="en-US" altLang="en-US" sz="2000" kern="1200" dirty="0" smtClean="0">
                <a:solidFill>
                  <a:srgbClr val="000000"/>
                </a:solidFill>
              </a:rPr>
              <a:t> by lysosomes </a:t>
            </a:r>
            <a:endParaRPr lang="en-US" altLang="en-US" sz="2000" kern="1200" dirty="0">
              <a:solidFill>
                <a:srgbClr val="000000"/>
              </a:solidFill>
            </a:endParaRPr>
          </a:p>
          <a:p>
            <a:pPr algn="l" rtl="0" eaLnBrk="1" hangingPunct="1">
              <a:buClr>
                <a:srgbClr val="009999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en-US" sz="2000" kern="1200" dirty="0" err="1">
                <a:solidFill>
                  <a:srgbClr val="000000"/>
                </a:solidFill>
              </a:rPr>
              <a:t>thyroxine</a:t>
            </a:r>
            <a:r>
              <a:rPr lang="en-US" altLang="en-US" sz="2000" kern="1200" dirty="0">
                <a:solidFill>
                  <a:srgbClr val="000000"/>
                </a:solidFill>
              </a:rPr>
              <a:t> which is released into the fenestrated blood capillaries</a:t>
            </a:r>
          </a:p>
          <a:p>
            <a:pPr marL="0" indent="0" algn="l" rtl="0" eaLnBrk="1" hangingPunct="1">
              <a:buFontTx/>
              <a:buNone/>
              <a:defRPr/>
            </a:pP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endParaRPr lang="ar-JO" dirty="0"/>
          </a:p>
        </p:txBody>
      </p:sp>
      <p:pic>
        <p:nvPicPr>
          <p:cNvPr id="25604" name="Picture 5" descr="G:\endo image\Synthesis_of_the_thyroid_hormones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295400"/>
            <a:ext cx="4343400" cy="43434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1732</TotalTime>
  <Words>1061</Words>
  <Application>Microsoft Office PowerPoint</Application>
  <PresentationFormat>On-screen Show (4:3)</PresentationFormat>
  <Paragraphs>270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Times New Roman</vt:lpstr>
      <vt:lpstr>Wingdings</vt:lpstr>
      <vt:lpstr>Default Design</vt:lpstr>
      <vt:lpstr>Thyroid gland</vt:lpstr>
      <vt:lpstr>Thyroid gland</vt:lpstr>
      <vt:lpstr>Thyroid gland</vt:lpstr>
      <vt:lpstr>Parenchyma</vt:lpstr>
      <vt:lpstr>Thyroid epithelial cells </vt:lpstr>
      <vt:lpstr>PowerPoint Presentation</vt:lpstr>
      <vt:lpstr>Parafollicular cells</vt:lpstr>
      <vt:lpstr>Interfollicular cells</vt:lpstr>
      <vt:lpstr>Follicular cells synthesis of T3 &amp; T4 </vt:lpstr>
      <vt:lpstr>Functional states of thyroid follicles</vt:lpstr>
      <vt:lpstr>Parathyroid gland</vt:lpstr>
      <vt:lpstr>Parathyroid gland</vt:lpstr>
      <vt:lpstr>PowerPoint Presentation</vt:lpstr>
      <vt:lpstr>Parathyroid gland in old people</vt:lpstr>
      <vt:lpstr>Regulation of blood calcium level</vt:lpstr>
      <vt:lpstr>ADRENAL GLANDS  or suprarenal gland</vt:lpstr>
      <vt:lpstr>PowerPoint Presentation</vt:lpstr>
      <vt:lpstr>PowerPoint Presentation</vt:lpstr>
      <vt:lpstr>Zones of the cortex </vt:lpstr>
      <vt:lpstr>PowerPoint Presentation</vt:lpstr>
      <vt:lpstr>PowerPoint Presentation</vt:lpstr>
      <vt:lpstr>Cells in adrenal cortex are  steroid secreting cells</vt:lpstr>
      <vt:lpstr>PowerPoint Presentation</vt:lpstr>
      <vt:lpstr>Chromaffin cells epinephrine cells  &amp; nor epinephrine cells</vt:lpstr>
      <vt:lpstr>Granules of epinephrine  &amp; norepinephrine  </vt:lpstr>
      <vt:lpstr>Blood supply of adrenal gland </vt:lpstr>
      <vt:lpstr>PANCREAS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</dc:creator>
  <cp:lastModifiedBy>Windows User</cp:lastModifiedBy>
  <cp:revision>222</cp:revision>
  <cp:lastPrinted>1601-01-01T00:00:00Z</cp:lastPrinted>
  <dcterms:created xsi:type="dcterms:W3CDTF">1601-01-01T00:00:00Z</dcterms:created>
  <dcterms:modified xsi:type="dcterms:W3CDTF">2020-03-25T21:16:40Z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