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tableStyles" Target="tableStyle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6736A-AD64-4AF0-9BBD-48DA71F2238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F67FF-06C3-402A-B35C-B968146611A9}">
      <dgm:prSet phldrT="[Text]" custT="1"/>
      <dgm:spPr/>
      <dgm:t>
        <a:bodyPr/>
        <a:lstStyle/>
        <a:p>
          <a:r>
            <a:rPr lang="en-US" sz="3600" dirty="0"/>
            <a:t>Types</a:t>
          </a:r>
        </a:p>
      </dgm:t>
    </dgm:pt>
    <dgm:pt modelId="{FC42757A-7EEB-44E5-A087-93423A7068C0}" type="parTrans" cxnId="{C6D70E88-E763-4DAD-8EE8-34CD8564B861}">
      <dgm:prSet/>
      <dgm:spPr/>
      <dgm:t>
        <a:bodyPr/>
        <a:lstStyle/>
        <a:p>
          <a:endParaRPr lang="en-US"/>
        </a:p>
      </dgm:t>
    </dgm:pt>
    <dgm:pt modelId="{A0792FEB-DB31-4E49-B2EA-C3D70DB5C0EE}" type="sibTrans" cxnId="{C6D70E88-E763-4DAD-8EE8-34CD8564B861}">
      <dgm:prSet/>
      <dgm:spPr/>
      <dgm:t>
        <a:bodyPr/>
        <a:lstStyle/>
        <a:p>
          <a:endParaRPr lang="en-US"/>
        </a:p>
      </dgm:t>
    </dgm:pt>
    <dgm:pt modelId="{06ACB32F-9251-45D4-8D92-BCEE3EA6E17C}">
      <dgm:prSet/>
      <dgm:spPr/>
      <dgm:t>
        <a:bodyPr/>
        <a:lstStyle/>
        <a:p>
          <a:r>
            <a:rPr lang="en-US" dirty="0"/>
            <a:t>Natural</a:t>
          </a:r>
        </a:p>
      </dgm:t>
    </dgm:pt>
    <dgm:pt modelId="{01993500-D7EE-4396-A04D-DBFDD977BB33}" type="parTrans" cxnId="{BC3C9AD1-0CAC-4F49-8992-3F972AE8811E}">
      <dgm:prSet/>
      <dgm:spPr/>
      <dgm:t>
        <a:bodyPr/>
        <a:lstStyle/>
        <a:p>
          <a:endParaRPr lang="en-US"/>
        </a:p>
      </dgm:t>
    </dgm:pt>
    <dgm:pt modelId="{AC3D77C8-A68D-42AD-9EE7-2E1E494CF3DF}" type="sibTrans" cxnId="{BC3C9AD1-0CAC-4F49-8992-3F972AE8811E}">
      <dgm:prSet/>
      <dgm:spPr/>
      <dgm:t>
        <a:bodyPr/>
        <a:lstStyle/>
        <a:p>
          <a:endParaRPr lang="en-US"/>
        </a:p>
      </dgm:t>
    </dgm:pt>
    <dgm:pt modelId="{77D74A2E-4A30-4BC1-94CE-775FDE50EA7D}">
      <dgm:prSet/>
      <dgm:spPr/>
      <dgm:t>
        <a:bodyPr/>
        <a:lstStyle/>
        <a:p>
          <a:r>
            <a:rPr lang="en-US" dirty="0" smtClean="0"/>
            <a:t>hormonal</a:t>
          </a:r>
          <a:endParaRPr lang="en-US" dirty="0"/>
        </a:p>
      </dgm:t>
    </dgm:pt>
    <dgm:pt modelId="{32969CC0-DE28-4ED0-A8F9-422B2689EB72}" type="parTrans" cxnId="{D9D86213-F1F8-47AF-AFAF-A7BB5351EF29}">
      <dgm:prSet/>
      <dgm:spPr/>
      <dgm:t>
        <a:bodyPr/>
        <a:lstStyle/>
        <a:p>
          <a:endParaRPr lang="en-US"/>
        </a:p>
      </dgm:t>
    </dgm:pt>
    <dgm:pt modelId="{A27BDE0A-88B0-481A-8C99-1C0659B38FAF}" type="sibTrans" cxnId="{D9D86213-F1F8-47AF-AFAF-A7BB5351EF29}">
      <dgm:prSet/>
      <dgm:spPr/>
      <dgm:t>
        <a:bodyPr/>
        <a:lstStyle/>
        <a:p>
          <a:endParaRPr lang="en-US"/>
        </a:p>
      </dgm:t>
    </dgm:pt>
    <dgm:pt modelId="{ADE7CFBC-6EDA-4E62-80F0-2213581D72C0}">
      <dgm:prSet/>
      <dgm:spPr/>
      <dgm:t>
        <a:bodyPr/>
        <a:lstStyle/>
        <a:p>
          <a:r>
            <a:rPr lang="en-US" dirty="0"/>
            <a:t>Mechanical</a:t>
          </a:r>
        </a:p>
      </dgm:t>
    </dgm:pt>
    <dgm:pt modelId="{73307B58-F017-4BE3-AED7-2AEE4E74F27A}" type="parTrans" cxnId="{34F28A51-B680-4A3A-ABD8-5622088F094B}">
      <dgm:prSet/>
      <dgm:spPr/>
      <dgm:t>
        <a:bodyPr/>
        <a:lstStyle/>
        <a:p>
          <a:endParaRPr lang="en-US"/>
        </a:p>
      </dgm:t>
    </dgm:pt>
    <dgm:pt modelId="{81288A88-AFE7-4328-B7FD-A55034F6E9C6}" type="sibTrans" cxnId="{34F28A51-B680-4A3A-ABD8-5622088F094B}">
      <dgm:prSet/>
      <dgm:spPr/>
      <dgm:t>
        <a:bodyPr/>
        <a:lstStyle/>
        <a:p>
          <a:endParaRPr lang="en-US"/>
        </a:p>
      </dgm:t>
    </dgm:pt>
    <dgm:pt modelId="{587CACC0-B648-4885-AA68-DAC47754E1A1}">
      <dgm:prSet/>
      <dgm:spPr/>
      <dgm:t>
        <a:bodyPr/>
        <a:lstStyle/>
        <a:p>
          <a:r>
            <a:rPr lang="en-US" dirty="0"/>
            <a:t>Surgical</a:t>
          </a:r>
        </a:p>
      </dgm:t>
    </dgm:pt>
    <dgm:pt modelId="{4E400E24-47EF-44FE-B7D8-572445EE64B0}" type="parTrans" cxnId="{6CFE71DA-585E-4DBA-85D9-D9259E9BC410}">
      <dgm:prSet/>
      <dgm:spPr/>
      <dgm:t>
        <a:bodyPr/>
        <a:lstStyle/>
        <a:p>
          <a:endParaRPr lang="en-US"/>
        </a:p>
      </dgm:t>
    </dgm:pt>
    <dgm:pt modelId="{3072C6E4-7FF7-4DDC-85C0-48115C40EA9D}" type="sibTrans" cxnId="{6CFE71DA-585E-4DBA-85D9-D9259E9BC410}">
      <dgm:prSet/>
      <dgm:spPr/>
      <dgm:t>
        <a:bodyPr/>
        <a:lstStyle/>
        <a:p>
          <a:endParaRPr lang="en-US"/>
        </a:p>
      </dgm:t>
    </dgm:pt>
    <dgm:pt modelId="{4866FB1F-3031-458C-9414-B18740164D1D}">
      <dgm:prSet/>
      <dgm:spPr/>
      <dgm:t>
        <a:bodyPr/>
        <a:lstStyle/>
        <a:p>
          <a:r>
            <a:rPr lang="en-US" smtClean="0"/>
            <a:t>Barriers</a:t>
          </a:r>
          <a:endParaRPr lang="en-US"/>
        </a:p>
      </dgm:t>
    </dgm:pt>
    <dgm:pt modelId="{F54EF592-F592-4CFB-9252-52CE7675962D}" type="parTrans" cxnId="{43E292EF-2F89-454C-B367-546B4E3FE2C7}">
      <dgm:prSet/>
      <dgm:spPr/>
      <dgm:t>
        <a:bodyPr/>
        <a:lstStyle/>
        <a:p>
          <a:endParaRPr lang="en-US"/>
        </a:p>
      </dgm:t>
    </dgm:pt>
    <dgm:pt modelId="{990F41EA-4CD1-4B60-AAB0-13047BD76DDF}" type="sibTrans" cxnId="{43E292EF-2F89-454C-B367-546B4E3FE2C7}">
      <dgm:prSet/>
      <dgm:spPr/>
      <dgm:t>
        <a:bodyPr/>
        <a:lstStyle/>
        <a:p>
          <a:endParaRPr lang="en-US"/>
        </a:p>
      </dgm:t>
    </dgm:pt>
    <dgm:pt modelId="{B4BE0832-2F43-4071-818E-CF6ABBFDC5BD}" type="pres">
      <dgm:prSet presAssocID="{DBA6736A-AD64-4AF0-9BBD-48DA71F223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33F4AC-A455-4F29-AC11-F8E790C4E74A}" type="pres">
      <dgm:prSet presAssocID="{1CCF67FF-06C3-402A-B35C-B968146611A9}" presName="root1" presStyleCnt="0"/>
      <dgm:spPr/>
    </dgm:pt>
    <dgm:pt modelId="{AD106FCD-7555-43F5-BF65-BA7F71EE3D80}" type="pres">
      <dgm:prSet presAssocID="{1CCF67FF-06C3-402A-B35C-B968146611A9}" presName="LevelOneTextNode" presStyleLbl="node0" presStyleIdx="0" presStyleCnt="1" custLinFactX="-44343" custLinFactNeighborX="-100000" custLinFactNeighborY="2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93AF31-2256-4F16-9C39-DA8892EB4856}" type="pres">
      <dgm:prSet presAssocID="{1CCF67FF-06C3-402A-B35C-B968146611A9}" presName="level2hierChild" presStyleCnt="0"/>
      <dgm:spPr/>
    </dgm:pt>
    <dgm:pt modelId="{DC9CDEED-A688-45C7-97C2-70A302E1C8B2}" type="pres">
      <dgm:prSet presAssocID="{01993500-D7EE-4396-A04D-DBFDD977BB33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D6DA912D-FD80-40E4-85BA-91EB42FA0B24}" type="pres">
      <dgm:prSet presAssocID="{01993500-D7EE-4396-A04D-DBFDD977BB33}" presName="connTx" presStyleLbl="parChTrans1D2" presStyleIdx="0" presStyleCnt="5"/>
      <dgm:spPr/>
      <dgm:t>
        <a:bodyPr/>
        <a:lstStyle/>
        <a:p>
          <a:endParaRPr lang="en-US"/>
        </a:p>
      </dgm:t>
    </dgm:pt>
    <dgm:pt modelId="{D3F35F55-DE4B-45A2-96CF-A020B5B20CBB}" type="pres">
      <dgm:prSet presAssocID="{06ACB32F-9251-45D4-8D92-BCEE3EA6E17C}" presName="root2" presStyleCnt="0"/>
      <dgm:spPr/>
    </dgm:pt>
    <dgm:pt modelId="{48775B0A-0E0C-4C06-BAA4-A1FBFDA4A4A2}" type="pres">
      <dgm:prSet presAssocID="{06ACB32F-9251-45D4-8D92-BCEE3EA6E17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661C27-46DE-40EA-9EA0-6912F1042142}" type="pres">
      <dgm:prSet presAssocID="{06ACB32F-9251-45D4-8D92-BCEE3EA6E17C}" presName="level3hierChild" presStyleCnt="0"/>
      <dgm:spPr/>
    </dgm:pt>
    <dgm:pt modelId="{82C8399C-57B3-4C59-90EA-FDDF4E591A84}" type="pres">
      <dgm:prSet presAssocID="{F54EF592-F592-4CFB-9252-52CE7675962D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E6358B2-B4FA-40E1-A0E0-EE1F25732A3C}" type="pres">
      <dgm:prSet presAssocID="{F54EF592-F592-4CFB-9252-52CE7675962D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0A1AF68-615F-42A3-8D00-9DB7D8028181}" type="pres">
      <dgm:prSet presAssocID="{4866FB1F-3031-458C-9414-B18740164D1D}" presName="root2" presStyleCnt="0"/>
      <dgm:spPr/>
    </dgm:pt>
    <dgm:pt modelId="{F5F56DC0-0AA2-4CB4-8C7C-B24C15C320C0}" type="pres">
      <dgm:prSet presAssocID="{4866FB1F-3031-458C-9414-B18740164D1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C54ED-CE4F-4416-9286-596442B61164}" type="pres">
      <dgm:prSet presAssocID="{4866FB1F-3031-458C-9414-B18740164D1D}" presName="level3hierChild" presStyleCnt="0"/>
      <dgm:spPr/>
    </dgm:pt>
    <dgm:pt modelId="{0FC852D6-8CED-49A5-BF90-4DA5475DFE00}" type="pres">
      <dgm:prSet presAssocID="{32969CC0-DE28-4ED0-A8F9-422B2689EB72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EFC5D750-B991-4E9D-A523-28C31DDD0CE0}" type="pres">
      <dgm:prSet presAssocID="{32969CC0-DE28-4ED0-A8F9-422B2689EB7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B956027-0154-4297-8472-B6359695952D}" type="pres">
      <dgm:prSet presAssocID="{77D74A2E-4A30-4BC1-94CE-775FDE50EA7D}" presName="root2" presStyleCnt="0"/>
      <dgm:spPr/>
    </dgm:pt>
    <dgm:pt modelId="{ABC541BA-F1C2-4C78-8866-A19B0C7C18A8}" type="pres">
      <dgm:prSet presAssocID="{77D74A2E-4A30-4BC1-94CE-775FDE50EA7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E1E1D-FCAB-4237-8D66-353FB56F2DBB}" type="pres">
      <dgm:prSet presAssocID="{77D74A2E-4A30-4BC1-94CE-775FDE50EA7D}" presName="level3hierChild" presStyleCnt="0"/>
      <dgm:spPr/>
    </dgm:pt>
    <dgm:pt modelId="{637DF1C0-7C51-4CA3-8B5D-E04ACA4D319C}" type="pres">
      <dgm:prSet presAssocID="{73307B58-F017-4BE3-AED7-2AEE4E74F27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8490D1FB-8346-4B93-A075-4B6427F22611}" type="pres">
      <dgm:prSet presAssocID="{73307B58-F017-4BE3-AED7-2AEE4E74F27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D729D19-B441-455B-A708-3110635C6F99}" type="pres">
      <dgm:prSet presAssocID="{ADE7CFBC-6EDA-4E62-80F0-2213581D72C0}" presName="root2" presStyleCnt="0"/>
      <dgm:spPr/>
    </dgm:pt>
    <dgm:pt modelId="{C6E97B81-5886-4E23-80F4-0B11C8C3FED7}" type="pres">
      <dgm:prSet presAssocID="{ADE7CFBC-6EDA-4E62-80F0-2213581D72C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383A32-5F73-4EB7-A517-112FD4723DD2}" type="pres">
      <dgm:prSet presAssocID="{ADE7CFBC-6EDA-4E62-80F0-2213581D72C0}" presName="level3hierChild" presStyleCnt="0"/>
      <dgm:spPr/>
    </dgm:pt>
    <dgm:pt modelId="{FE255017-C87F-4F7B-90BB-8FD549313BEF}" type="pres">
      <dgm:prSet presAssocID="{4E400E24-47EF-44FE-B7D8-572445EE64B0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1C5A043D-0952-401D-9759-23B42A83E79C}" type="pres">
      <dgm:prSet presAssocID="{4E400E24-47EF-44FE-B7D8-572445EE64B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FDA193B-56C0-44A0-89A3-05141BB6D357}" type="pres">
      <dgm:prSet presAssocID="{587CACC0-B648-4885-AA68-DAC47754E1A1}" presName="root2" presStyleCnt="0"/>
      <dgm:spPr/>
    </dgm:pt>
    <dgm:pt modelId="{1000680D-765D-40AA-9CC9-F1C15C0B1A8F}" type="pres">
      <dgm:prSet presAssocID="{587CACC0-B648-4885-AA68-DAC47754E1A1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29D5B-EC00-4E7D-91E7-1D97CA044C09}" type="pres">
      <dgm:prSet presAssocID="{587CACC0-B648-4885-AA68-DAC47754E1A1}" presName="level3hierChild" presStyleCnt="0"/>
      <dgm:spPr/>
    </dgm:pt>
  </dgm:ptLst>
  <dgm:cxnLst>
    <dgm:cxn modelId="{D9D86213-F1F8-47AF-AFAF-A7BB5351EF29}" srcId="{1CCF67FF-06C3-402A-B35C-B968146611A9}" destId="{77D74A2E-4A30-4BC1-94CE-775FDE50EA7D}" srcOrd="2" destOrd="0" parTransId="{32969CC0-DE28-4ED0-A8F9-422B2689EB72}" sibTransId="{A27BDE0A-88B0-481A-8C99-1C0659B38FAF}"/>
    <dgm:cxn modelId="{9185AA47-95ED-4E98-88FC-FAD1FDDA063A}" type="presOf" srcId="{32969CC0-DE28-4ED0-A8F9-422B2689EB72}" destId="{EFC5D750-B991-4E9D-A523-28C31DDD0CE0}" srcOrd="1" destOrd="0" presId="urn:microsoft.com/office/officeart/2005/8/layout/hierarchy2"/>
    <dgm:cxn modelId="{43E292EF-2F89-454C-B367-546B4E3FE2C7}" srcId="{1CCF67FF-06C3-402A-B35C-B968146611A9}" destId="{4866FB1F-3031-458C-9414-B18740164D1D}" srcOrd="1" destOrd="0" parTransId="{F54EF592-F592-4CFB-9252-52CE7675962D}" sibTransId="{990F41EA-4CD1-4B60-AAB0-13047BD76DDF}"/>
    <dgm:cxn modelId="{1504248C-A89F-4194-AADA-F70595D2ED3B}" type="presOf" srcId="{4E400E24-47EF-44FE-B7D8-572445EE64B0}" destId="{1C5A043D-0952-401D-9759-23B42A83E79C}" srcOrd="1" destOrd="0" presId="urn:microsoft.com/office/officeart/2005/8/layout/hierarchy2"/>
    <dgm:cxn modelId="{B0D8A3B0-C854-4833-93B6-F5F601A0D31B}" type="presOf" srcId="{DBA6736A-AD64-4AF0-9BBD-48DA71F22388}" destId="{B4BE0832-2F43-4071-818E-CF6ABBFDC5BD}" srcOrd="0" destOrd="0" presId="urn:microsoft.com/office/officeart/2005/8/layout/hierarchy2"/>
    <dgm:cxn modelId="{F7A9A36D-5F43-476E-9A50-07B18CBD722C}" type="presOf" srcId="{F54EF592-F592-4CFB-9252-52CE7675962D}" destId="{0E6358B2-B4FA-40E1-A0E0-EE1F25732A3C}" srcOrd="1" destOrd="0" presId="urn:microsoft.com/office/officeart/2005/8/layout/hierarchy2"/>
    <dgm:cxn modelId="{C6D70E88-E763-4DAD-8EE8-34CD8564B861}" srcId="{DBA6736A-AD64-4AF0-9BBD-48DA71F22388}" destId="{1CCF67FF-06C3-402A-B35C-B968146611A9}" srcOrd="0" destOrd="0" parTransId="{FC42757A-7EEB-44E5-A087-93423A7068C0}" sibTransId="{A0792FEB-DB31-4E49-B2EA-C3D70DB5C0EE}"/>
    <dgm:cxn modelId="{82FBEC6D-76E9-44D0-AC00-877D7439613E}" type="presOf" srcId="{F54EF592-F592-4CFB-9252-52CE7675962D}" destId="{82C8399C-57B3-4C59-90EA-FDDF4E591A84}" srcOrd="0" destOrd="0" presId="urn:microsoft.com/office/officeart/2005/8/layout/hierarchy2"/>
    <dgm:cxn modelId="{CACBD7FA-C3A4-4AB9-B9C0-BD27934C2436}" type="presOf" srcId="{ADE7CFBC-6EDA-4E62-80F0-2213581D72C0}" destId="{C6E97B81-5886-4E23-80F4-0B11C8C3FED7}" srcOrd="0" destOrd="0" presId="urn:microsoft.com/office/officeart/2005/8/layout/hierarchy2"/>
    <dgm:cxn modelId="{BC3C9AD1-0CAC-4F49-8992-3F972AE8811E}" srcId="{1CCF67FF-06C3-402A-B35C-B968146611A9}" destId="{06ACB32F-9251-45D4-8D92-BCEE3EA6E17C}" srcOrd="0" destOrd="0" parTransId="{01993500-D7EE-4396-A04D-DBFDD977BB33}" sibTransId="{AC3D77C8-A68D-42AD-9EE7-2E1E494CF3DF}"/>
    <dgm:cxn modelId="{1D7DAB3B-7581-4289-A1D5-D353E168121A}" type="presOf" srcId="{73307B58-F017-4BE3-AED7-2AEE4E74F27A}" destId="{8490D1FB-8346-4B93-A075-4B6427F22611}" srcOrd="1" destOrd="0" presId="urn:microsoft.com/office/officeart/2005/8/layout/hierarchy2"/>
    <dgm:cxn modelId="{BEB2C2E1-47C8-48F5-9FE1-8B1456BB58F0}" type="presOf" srcId="{73307B58-F017-4BE3-AED7-2AEE4E74F27A}" destId="{637DF1C0-7C51-4CA3-8B5D-E04ACA4D319C}" srcOrd="0" destOrd="0" presId="urn:microsoft.com/office/officeart/2005/8/layout/hierarchy2"/>
    <dgm:cxn modelId="{34F28A51-B680-4A3A-ABD8-5622088F094B}" srcId="{1CCF67FF-06C3-402A-B35C-B968146611A9}" destId="{ADE7CFBC-6EDA-4E62-80F0-2213581D72C0}" srcOrd="3" destOrd="0" parTransId="{73307B58-F017-4BE3-AED7-2AEE4E74F27A}" sibTransId="{81288A88-AFE7-4328-B7FD-A55034F6E9C6}"/>
    <dgm:cxn modelId="{C1A3BB74-1CAD-4777-A4BD-EE220C2930C2}" type="presOf" srcId="{77D74A2E-4A30-4BC1-94CE-775FDE50EA7D}" destId="{ABC541BA-F1C2-4C78-8866-A19B0C7C18A8}" srcOrd="0" destOrd="0" presId="urn:microsoft.com/office/officeart/2005/8/layout/hierarchy2"/>
    <dgm:cxn modelId="{6CFE71DA-585E-4DBA-85D9-D9259E9BC410}" srcId="{1CCF67FF-06C3-402A-B35C-B968146611A9}" destId="{587CACC0-B648-4885-AA68-DAC47754E1A1}" srcOrd="4" destOrd="0" parTransId="{4E400E24-47EF-44FE-B7D8-572445EE64B0}" sibTransId="{3072C6E4-7FF7-4DDC-85C0-48115C40EA9D}"/>
    <dgm:cxn modelId="{55080E60-8D9D-4058-8EDE-C99EEBEF158B}" type="presOf" srcId="{4E400E24-47EF-44FE-B7D8-572445EE64B0}" destId="{FE255017-C87F-4F7B-90BB-8FD549313BEF}" srcOrd="0" destOrd="0" presId="urn:microsoft.com/office/officeart/2005/8/layout/hierarchy2"/>
    <dgm:cxn modelId="{E6925815-FC0E-4F10-A3B3-6DE598AC7DA4}" type="presOf" srcId="{06ACB32F-9251-45D4-8D92-BCEE3EA6E17C}" destId="{48775B0A-0E0C-4C06-BAA4-A1FBFDA4A4A2}" srcOrd="0" destOrd="0" presId="urn:microsoft.com/office/officeart/2005/8/layout/hierarchy2"/>
    <dgm:cxn modelId="{5A57516E-4E5B-4B4A-AE1C-73EE4893431E}" type="presOf" srcId="{01993500-D7EE-4396-A04D-DBFDD977BB33}" destId="{D6DA912D-FD80-40E4-85BA-91EB42FA0B24}" srcOrd="1" destOrd="0" presId="urn:microsoft.com/office/officeart/2005/8/layout/hierarchy2"/>
    <dgm:cxn modelId="{C8E9C2DB-08ED-410A-8158-0242E83CF921}" type="presOf" srcId="{01993500-D7EE-4396-A04D-DBFDD977BB33}" destId="{DC9CDEED-A688-45C7-97C2-70A302E1C8B2}" srcOrd="0" destOrd="0" presId="urn:microsoft.com/office/officeart/2005/8/layout/hierarchy2"/>
    <dgm:cxn modelId="{007CDAFC-8858-4309-97FB-5D3832CE72DB}" type="presOf" srcId="{587CACC0-B648-4885-AA68-DAC47754E1A1}" destId="{1000680D-765D-40AA-9CC9-F1C15C0B1A8F}" srcOrd="0" destOrd="0" presId="urn:microsoft.com/office/officeart/2005/8/layout/hierarchy2"/>
    <dgm:cxn modelId="{19C9964C-5F41-4BBF-99FB-D2D357851204}" type="presOf" srcId="{4866FB1F-3031-458C-9414-B18740164D1D}" destId="{F5F56DC0-0AA2-4CB4-8C7C-B24C15C320C0}" srcOrd="0" destOrd="0" presId="urn:microsoft.com/office/officeart/2005/8/layout/hierarchy2"/>
    <dgm:cxn modelId="{7DC5A493-A791-4A50-90EC-5BAD1FAE84DB}" type="presOf" srcId="{32969CC0-DE28-4ED0-A8F9-422B2689EB72}" destId="{0FC852D6-8CED-49A5-BF90-4DA5475DFE00}" srcOrd="0" destOrd="0" presId="urn:microsoft.com/office/officeart/2005/8/layout/hierarchy2"/>
    <dgm:cxn modelId="{F833ED2C-6122-42F6-A907-C841323D39E1}" type="presOf" srcId="{1CCF67FF-06C3-402A-B35C-B968146611A9}" destId="{AD106FCD-7555-43F5-BF65-BA7F71EE3D80}" srcOrd="0" destOrd="0" presId="urn:microsoft.com/office/officeart/2005/8/layout/hierarchy2"/>
    <dgm:cxn modelId="{A2AFB846-D685-42CC-972D-A313522B2215}" type="presParOf" srcId="{B4BE0832-2F43-4071-818E-CF6ABBFDC5BD}" destId="{CC33F4AC-A455-4F29-AC11-F8E790C4E74A}" srcOrd="0" destOrd="0" presId="urn:microsoft.com/office/officeart/2005/8/layout/hierarchy2"/>
    <dgm:cxn modelId="{AF8A46C6-6046-416F-A625-D39392AB1F3F}" type="presParOf" srcId="{CC33F4AC-A455-4F29-AC11-F8E790C4E74A}" destId="{AD106FCD-7555-43F5-BF65-BA7F71EE3D80}" srcOrd="0" destOrd="0" presId="urn:microsoft.com/office/officeart/2005/8/layout/hierarchy2"/>
    <dgm:cxn modelId="{E00E3EEF-501A-41FA-8EC5-F5F1FB2B84E5}" type="presParOf" srcId="{CC33F4AC-A455-4F29-AC11-F8E790C4E74A}" destId="{7D93AF31-2256-4F16-9C39-DA8892EB4856}" srcOrd="1" destOrd="0" presId="urn:microsoft.com/office/officeart/2005/8/layout/hierarchy2"/>
    <dgm:cxn modelId="{3462AF36-0025-4B1A-8890-07520802A3BE}" type="presParOf" srcId="{7D93AF31-2256-4F16-9C39-DA8892EB4856}" destId="{DC9CDEED-A688-45C7-97C2-70A302E1C8B2}" srcOrd="0" destOrd="0" presId="urn:microsoft.com/office/officeart/2005/8/layout/hierarchy2"/>
    <dgm:cxn modelId="{ACAD74C8-5E37-4332-A018-82299E49B824}" type="presParOf" srcId="{DC9CDEED-A688-45C7-97C2-70A302E1C8B2}" destId="{D6DA912D-FD80-40E4-85BA-91EB42FA0B24}" srcOrd="0" destOrd="0" presId="urn:microsoft.com/office/officeart/2005/8/layout/hierarchy2"/>
    <dgm:cxn modelId="{5CB78A23-B0F5-4FCC-9188-2711A3C1E5E3}" type="presParOf" srcId="{7D93AF31-2256-4F16-9C39-DA8892EB4856}" destId="{D3F35F55-DE4B-45A2-96CF-A020B5B20CBB}" srcOrd="1" destOrd="0" presId="urn:microsoft.com/office/officeart/2005/8/layout/hierarchy2"/>
    <dgm:cxn modelId="{86E1D549-209A-46AB-B46E-7A9B2906CCFE}" type="presParOf" srcId="{D3F35F55-DE4B-45A2-96CF-A020B5B20CBB}" destId="{48775B0A-0E0C-4C06-BAA4-A1FBFDA4A4A2}" srcOrd="0" destOrd="0" presId="urn:microsoft.com/office/officeart/2005/8/layout/hierarchy2"/>
    <dgm:cxn modelId="{CFEB7DBC-7588-4E38-965F-9575E40F33D9}" type="presParOf" srcId="{D3F35F55-DE4B-45A2-96CF-A020B5B20CBB}" destId="{00661C27-46DE-40EA-9EA0-6912F1042142}" srcOrd="1" destOrd="0" presId="urn:microsoft.com/office/officeart/2005/8/layout/hierarchy2"/>
    <dgm:cxn modelId="{7AC5753D-28EC-4B9C-83E9-B861769FE078}" type="presParOf" srcId="{7D93AF31-2256-4F16-9C39-DA8892EB4856}" destId="{82C8399C-57B3-4C59-90EA-FDDF4E591A84}" srcOrd="2" destOrd="0" presId="urn:microsoft.com/office/officeart/2005/8/layout/hierarchy2"/>
    <dgm:cxn modelId="{EF1FF9E4-E64A-4EA5-AA32-15BB92C1C0BB}" type="presParOf" srcId="{82C8399C-57B3-4C59-90EA-FDDF4E591A84}" destId="{0E6358B2-B4FA-40E1-A0E0-EE1F25732A3C}" srcOrd="0" destOrd="0" presId="urn:microsoft.com/office/officeart/2005/8/layout/hierarchy2"/>
    <dgm:cxn modelId="{765DD890-74B6-47BC-A501-4F3D88FCE1C1}" type="presParOf" srcId="{7D93AF31-2256-4F16-9C39-DA8892EB4856}" destId="{70A1AF68-615F-42A3-8D00-9DB7D8028181}" srcOrd="3" destOrd="0" presId="urn:microsoft.com/office/officeart/2005/8/layout/hierarchy2"/>
    <dgm:cxn modelId="{99366382-0ED8-413C-9112-085BE2487964}" type="presParOf" srcId="{70A1AF68-615F-42A3-8D00-9DB7D8028181}" destId="{F5F56DC0-0AA2-4CB4-8C7C-B24C15C320C0}" srcOrd="0" destOrd="0" presId="urn:microsoft.com/office/officeart/2005/8/layout/hierarchy2"/>
    <dgm:cxn modelId="{BBFF7D26-F00B-43BF-ACA7-D0A6DE94988B}" type="presParOf" srcId="{70A1AF68-615F-42A3-8D00-9DB7D8028181}" destId="{3B1C54ED-CE4F-4416-9286-596442B61164}" srcOrd="1" destOrd="0" presId="urn:microsoft.com/office/officeart/2005/8/layout/hierarchy2"/>
    <dgm:cxn modelId="{B3E8296B-CC23-463D-89F6-FBD0A004CBDE}" type="presParOf" srcId="{7D93AF31-2256-4F16-9C39-DA8892EB4856}" destId="{0FC852D6-8CED-49A5-BF90-4DA5475DFE00}" srcOrd="4" destOrd="0" presId="urn:microsoft.com/office/officeart/2005/8/layout/hierarchy2"/>
    <dgm:cxn modelId="{D860068D-B52B-4B25-9BBE-917F4E3C4603}" type="presParOf" srcId="{0FC852D6-8CED-49A5-BF90-4DA5475DFE00}" destId="{EFC5D750-B991-4E9D-A523-28C31DDD0CE0}" srcOrd="0" destOrd="0" presId="urn:microsoft.com/office/officeart/2005/8/layout/hierarchy2"/>
    <dgm:cxn modelId="{B6FA0B3E-DD6A-40D9-A2D3-EB6F9B9E1E77}" type="presParOf" srcId="{7D93AF31-2256-4F16-9C39-DA8892EB4856}" destId="{6B956027-0154-4297-8472-B6359695952D}" srcOrd="5" destOrd="0" presId="urn:microsoft.com/office/officeart/2005/8/layout/hierarchy2"/>
    <dgm:cxn modelId="{FD67EAB3-9C0F-498B-BC42-CD14C6A8C43D}" type="presParOf" srcId="{6B956027-0154-4297-8472-B6359695952D}" destId="{ABC541BA-F1C2-4C78-8866-A19B0C7C18A8}" srcOrd="0" destOrd="0" presId="urn:microsoft.com/office/officeart/2005/8/layout/hierarchy2"/>
    <dgm:cxn modelId="{EC92DA8F-F2D6-4D09-A177-9C99DC8120BE}" type="presParOf" srcId="{6B956027-0154-4297-8472-B6359695952D}" destId="{595E1E1D-FCAB-4237-8D66-353FB56F2DBB}" srcOrd="1" destOrd="0" presId="urn:microsoft.com/office/officeart/2005/8/layout/hierarchy2"/>
    <dgm:cxn modelId="{876B6F74-0D50-47DE-A438-8FBF7EA4E247}" type="presParOf" srcId="{7D93AF31-2256-4F16-9C39-DA8892EB4856}" destId="{637DF1C0-7C51-4CA3-8B5D-E04ACA4D319C}" srcOrd="6" destOrd="0" presId="urn:microsoft.com/office/officeart/2005/8/layout/hierarchy2"/>
    <dgm:cxn modelId="{8337C7B7-06DA-45F8-96F0-CA83BF554FBE}" type="presParOf" srcId="{637DF1C0-7C51-4CA3-8B5D-E04ACA4D319C}" destId="{8490D1FB-8346-4B93-A075-4B6427F22611}" srcOrd="0" destOrd="0" presId="urn:microsoft.com/office/officeart/2005/8/layout/hierarchy2"/>
    <dgm:cxn modelId="{A366AF63-8A3B-4AC5-B308-642169DECBA1}" type="presParOf" srcId="{7D93AF31-2256-4F16-9C39-DA8892EB4856}" destId="{FD729D19-B441-455B-A708-3110635C6F99}" srcOrd="7" destOrd="0" presId="urn:microsoft.com/office/officeart/2005/8/layout/hierarchy2"/>
    <dgm:cxn modelId="{0BB4A278-85AE-4F95-8935-77FD2622C96F}" type="presParOf" srcId="{FD729D19-B441-455B-A708-3110635C6F99}" destId="{C6E97B81-5886-4E23-80F4-0B11C8C3FED7}" srcOrd="0" destOrd="0" presId="urn:microsoft.com/office/officeart/2005/8/layout/hierarchy2"/>
    <dgm:cxn modelId="{5CCEC6E8-5B21-44D0-B7BC-B8ED4941789B}" type="presParOf" srcId="{FD729D19-B441-455B-A708-3110635C6F99}" destId="{74383A32-5F73-4EB7-A517-112FD4723DD2}" srcOrd="1" destOrd="0" presId="urn:microsoft.com/office/officeart/2005/8/layout/hierarchy2"/>
    <dgm:cxn modelId="{8A8658E9-5162-45B4-A0EB-16E4CF3930D0}" type="presParOf" srcId="{7D93AF31-2256-4F16-9C39-DA8892EB4856}" destId="{FE255017-C87F-4F7B-90BB-8FD549313BEF}" srcOrd="8" destOrd="0" presId="urn:microsoft.com/office/officeart/2005/8/layout/hierarchy2"/>
    <dgm:cxn modelId="{1C6707E5-18A6-42BB-BA5E-9386341DB985}" type="presParOf" srcId="{FE255017-C87F-4F7B-90BB-8FD549313BEF}" destId="{1C5A043D-0952-401D-9759-23B42A83E79C}" srcOrd="0" destOrd="0" presId="urn:microsoft.com/office/officeart/2005/8/layout/hierarchy2"/>
    <dgm:cxn modelId="{C02185DF-B2C0-4316-B122-965B0C56894E}" type="presParOf" srcId="{7D93AF31-2256-4F16-9C39-DA8892EB4856}" destId="{FFDA193B-56C0-44A0-89A3-05141BB6D357}" srcOrd="9" destOrd="0" presId="urn:microsoft.com/office/officeart/2005/8/layout/hierarchy2"/>
    <dgm:cxn modelId="{51BFD504-46FC-4430-AB8D-8770E258CEFD}" type="presParOf" srcId="{FFDA193B-56C0-44A0-89A3-05141BB6D357}" destId="{1000680D-765D-40AA-9CC9-F1C15C0B1A8F}" srcOrd="0" destOrd="0" presId="urn:microsoft.com/office/officeart/2005/8/layout/hierarchy2"/>
    <dgm:cxn modelId="{F5916FF9-C311-419E-901D-915AF2AF4F69}" type="presParOf" srcId="{FFDA193B-56C0-44A0-89A3-05141BB6D357}" destId="{A1629D5B-EC00-4E7D-91E7-1D97CA044C0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06FCD-7555-43F5-BF65-BA7F71EE3D80}">
      <dsp:nvSpPr>
        <dsp:cNvPr id="0" name=""/>
        <dsp:cNvSpPr/>
      </dsp:nvSpPr>
      <dsp:spPr>
        <a:xfrm>
          <a:off x="665707" y="1524150"/>
          <a:ext cx="1312886" cy="656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Types</a:t>
          </a:r>
        </a:p>
      </dsp:txBody>
      <dsp:txXfrm>
        <a:off x="684934" y="1543377"/>
        <a:ext cx="1274432" cy="617989"/>
      </dsp:txXfrm>
    </dsp:sp>
    <dsp:sp modelId="{DC9CDEED-A688-45C7-97C2-70A302E1C8B2}">
      <dsp:nvSpPr>
        <dsp:cNvPr id="0" name=""/>
        <dsp:cNvSpPr/>
      </dsp:nvSpPr>
      <dsp:spPr>
        <a:xfrm rot="19669035">
          <a:off x="1758912" y="1074773"/>
          <a:ext cx="28595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859578" y="160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17211" y="1019346"/>
        <a:ext cx="142978" cy="142978"/>
      </dsp:txXfrm>
    </dsp:sp>
    <dsp:sp modelId="{48775B0A-0E0C-4C06-BAA4-A1FBFDA4A4A2}">
      <dsp:nvSpPr>
        <dsp:cNvPr id="0" name=""/>
        <dsp:cNvSpPr/>
      </dsp:nvSpPr>
      <dsp:spPr>
        <a:xfrm>
          <a:off x="4398808" y="1077"/>
          <a:ext cx="1312886" cy="656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Natural</a:t>
          </a:r>
        </a:p>
      </dsp:txBody>
      <dsp:txXfrm>
        <a:off x="4418035" y="20304"/>
        <a:ext cx="1274432" cy="617989"/>
      </dsp:txXfrm>
    </dsp:sp>
    <dsp:sp modelId="{82C8399C-57B3-4C59-90EA-FDDF4E591A84}">
      <dsp:nvSpPr>
        <dsp:cNvPr id="0" name=""/>
        <dsp:cNvSpPr/>
      </dsp:nvSpPr>
      <dsp:spPr>
        <a:xfrm rot="20543450">
          <a:off x="1919103" y="1452228"/>
          <a:ext cx="25391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39195" y="160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125221" y="1404810"/>
        <a:ext cx="126959" cy="126959"/>
      </dsp:txXfrm>
    </dsp:sp>
    <dsp:sp modelId="{F5F56DC0-0AA2-4CB4-8C7C-B24C15C320C0}">
      <dsp:nvSpPr>
        <dsp:cNvPr id="0" name=""/>
        <dsp:cNvSpPr/>
      </dsp:nvSpPr>
      <dsp:spPr>
        <a:xfrm>
          <a:off x="4398808" y="755987"/>
          <a:ext cx="1312886" cy="656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Barriers</a:t>
          </a:r>
          <a:endParaRPr lang="en-US" sz="2200" kern="1200"/>
        </a:p>
      </dsp:txBody>
      <dsp:txXfrm>
        <a:off x="4418035" y="775214"/>
        <a:ext cx="1274432" cy="617989"/>
      </dsp:txXfrm>
    </dsp:sp>
    <dsp:sp modelId="{0FC852D6-8CED-49A5-BF90-4DA5475DFE00}">
      <dsp:nvSpPr>
        <dsp:cNvPr id="0" name=""/>
        <dsp:cNvSpPr/>
      </dsp:nvSpPr>
      <dsp:spPr>
        <a:xfrm rot="21581174">
          <a:off x="1978575" y="1829683"/>
          <a:ext cx="24202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420251" y="160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128195" y="1785239"/>
        <a:ext cx="121012" cy="121012"/>
      </dsp:txXfrm>
    </dsp:sp>
    <dsp:sp modelId="{ABC541BA-F1C2-4C78-8866-A19B0C7C18A8}">
      <dsp:nvSpPr>
        <dsp:cNvPr id="0" name=""/>
        <dsp:cNvSpPr/>
      </dsp:nvSpPr>
      <dsp:spPr>
        <a:xfrm>
          <a:off x="4398808" y="1510897"/>
          <a:ext cx="1312886" cy="656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hormonal</a:t>
          </a:r>
          <a:endParaRPr lang="en-US" sz="2200" kern="1200" dirty="0"/>
        </a:p>
      </dsp:txBody>
      <dsp:txXfrm>
        <a:off x="4418035" y="1530124"/>
        <a:ext cx="1274432" cy="617989"/>
      </dsp:txXfrm>
    </dsp:sp>
    <dsp:sp modelId="{637DF1C0-7C51-4CA3-8B5D-E04ACA4D319C}">
      <dsp:nvSpPr>
        <dsp:cNvPr id="0" name=""/>
        <dsp:cNvSpPr/>
      </dsp:nvSpPr>
      <dsp:spPr>
        <a:xfrm rot="1022237">
          <a:off x="1923050" y="2207138"/>
          <a:ext cx="25313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531302" y="160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125418" y="2159918"/>
        <a:ext cx="126565" cy="126565"/>
      </dsp:txXfrm>
    </dsp:sp>
    <dsp:sp modelId="{C6E97B81-5886-4E23-80F4-0B11C8C3FED7}">
      <dsp:nvSpPr>
        <dsp:cNvPr id="0" name=""/>
        <dsp:cNvSpPr/>
      </dsp:nvSpPr>
      <dsp:spPr>
        <a:xfrm>
          <a:off x="4398808" y="2265807"/>
          <a:ext cx="1312886" cy="656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Mechanical</a:t>
          </a:r>
        </a:p>
      </dsp:txBody>
      <dsp:txXfrm>
        <a:off x="4418035" y="2285034"/>
        <a:ext cx="1274432" cy="617989"/>
      </dsp:txXfrm>
    </dsp:sp>
    <dsp:sp modelId="{FE255017-C87F-4F7B-90BB-8FD549313BEF}">
      <dsp:nvSpPr>
        <dsp:cNvPr id="0" name=""/>
        <dsp:cNvSpPr/>
      </dsp:nvSpPr>
      <dsp:spPr>
        <a:xfrm rot="1903862">
          <a:off x="1765926" y="2584593"/>
          <a:ext cx="284554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845549" y="160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117562" y="2529516"/>
        <a:ext cx="142277" cy="142277"/>
      </dsp:txXfrm>
    </dsp:sp>
    <dsp:sp modelId="{1000680D-765D-40AA-9CC9-F1C15C0B1A8F}">
      <dsp:nvSpPr>
        <dsp:cNvPr id="0" name=""/>
        <dsp:cNvSpPr/>
      </dsp:nvSpPr>
      <dsp:spPr>
        <a:xfrm>
          <a:off x="4398808" y="3020717"/>
          <a:ext cx="1312886" cy="656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Surgical</a:t>
          </a:r>
        </a:p>
      </dsp:txBody>
      <dsp:txXfrm>
        <a:off x="4418035" y="3039944"/>
        <a:ext cx="1274432" cy="617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8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شريحة عنوان"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عنوان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19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04882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2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عنوان ونص عمودي"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44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4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4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عنوان ونص عموديان"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28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29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30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1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Rectangle 6"/>
          <p:cNvSpPr/>
          <p:nvPr/>
        </p:nvSpPr>
        <p:spPr>
          <a:xfrm>
            <a:off x="334900" y="3085765"/>
            <a:ext cx="8447150" cy="3304800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8"/>
            <a:ext cx="8245160" cy="590321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1600">
                <a:solidFill>
                  <a:schemeClr val="accent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50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24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50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435901" y="2180502"/>
            <a:ext cx="8272211" cy="367830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50"/>
            <a:ext cx="789381" cy="365125"/>
          </a:xfrm>
        </p:spPr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7"/>
          <p:cNvSpPr>
            <a:spLocks noChangeAspect="1"/>
          </p:cNvSpPr>
          <p:nvPr/>
        </p:nvSpPr>
        <p:spPr>
          <a:xfrm>
            <a:off x="335864" y="5141987"/>
            <a:ext cx="8468145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435901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b="0" cap="all"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435901" y="4541417"/>
            <a:ext cx="8272211" cy="600556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1800">
                <a:solidFill>
                  <a:schemeClr val="accent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Rectangle 7"/>
          <p:cNvSpPr>
            <a:spLocks noChangeAspect="1"/>
          </p:cNvSpPr>
          <p:nvPr/>
        </p:nvSpPr>
        <p:spPr>
          <a:xfrm>
            <a:off x="334487" y="606567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86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87" name="Content Placeholder 2"/>
          <p:cNvSpPr>
            <a:spLocks noGrp="1"/>
          </p:cNvSpPr>
          <p:nvPr>
            <p:ph sz="half" idx="1"/>
          </p:nvPr>
        </p:nvSpPr>
        <p:spPr>
          <a:xfrm>
            <a:off x="435901" y="2228004"/>
            <a:ext cx="4066793" cy="363304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88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Rectangle 10"/>
          <p:cNvSpPr>
            <a:spLocks noChangeAspect="1"/>
          </p:cNvSpPr>
          <p:nvPr/>
        </p:nvSpPr>
        <p:spPr>
          <a:xfrm>
            <a:off x="334487" y="606567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05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06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905"/>
            <a:ext cx="3815306" cy="536005"/>
          </a:xfrm>
        </p:spPr>
        <p:txBody>
          <a:bodyPr anchor="b">
            <a:noAutofit/>
          </a:bodyPr>
          <a:lstStyle>
            <a:lvl1pPr indent="0" marL="0">
              <a:buNone/>
              <a:defRPr b="0" sz="2200">
                <a:solidFill>
                  <a:schemeClr val="accent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7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65"/>
            <a:ext cx="4044825" cy="2934999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8" y="2250905"/>
            <a:ext cx="3815305" cy="553373"/>
          </a:xfrm>
        </p:spPr>
        <p:txBody>
          <a:bodyPr anchor="b">
            <a:noAutofit/>
          </a:bodyPr>
          <a:lstStyle>
            <a:lvl1pPr indent="0" marL="0">
              <a:buNone/>
              <a:defRPr b="0" sz="2200">
                <a:solidFill>
                  <a:schemeClr val="accent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9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65"/>
            <a:ext cx="4044825" cy="2934999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Rectangle 6"/>
          <p:cNvSpPr>
            <a:spLocks noChangeAspect="1"/>
          </p:cNvSpPr>
          <p:nvPr/>
        </p:nvSpPr>
        <p:spPr>
          <a:xfrm>
            <a:off x="330512" y="606567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00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0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0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6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b="0" sz="20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94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95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9"/>
            <a:ext cx="4402490" cy="689515"/>
          </a:xfrm>
        </p:spPr>
        <p:txBody>
          <a:bodyPr anchor="ctr">
            <a:normAutofit/>
          </a:bodyPr>
          <a:lstStyle>
            <a:lvl1pPr algn="r" indent="0" marL="0">
              <a:buNone/>
              <a:defRPr sz="1100">
                <a:solidFill>
                  <a:schemeClr val="bg1"/>
                </a:solidFill>
              </a:defRPr>
            </a:lvl1pPr>
            <a:lvl2pPr indent="0" marL="457200">
              <a:buNone/>
              <a:defRPr sz="11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9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عنوان ومحتوى"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3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3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3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b="0"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6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69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900" y="5260140"/>
            <a:ext cx="8272213" cy="598671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7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Rectangle 6"/>
          <p:cNvSpPr>
            <a:spLocks noChangeAspect="1"/>
          </p:cNvSpPr>
          <p:nvPr/>
        </p:nvSpPr>
        <p:spPr>
          <a:xfrm>
            <a:off x="6629407" y="599725"/>
            <a:ext cx="2180113" cy="5816950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80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39"/>
            <a:ext cx="1503123" cy="5183073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8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9" y="675739"/>
            <a:ext cx="5922209" cy="5183073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50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9" y="5951824"/>
            <a:ext cx="5922209" cy="365125"/>
          </a:xfrm>
        </p:spPr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50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Rectangle 6"/>
          <p:cNvSpPr/>
          <p:nvPr/>
        </p:nvSpPr>
        <p:spPr>
          <a:xfrm>
            <a:off x="334900" y="3085765"/>
            <a:ext cx="8447150" cy="3304800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37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8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0"/>
            <a:ext cx="8245160" cy="590321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1600">
                <a:solidFill>
                  <a:schemeClr val="accent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16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42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idx="1"/>
          </p:nvPr>
        </p:nvSpPr>
        <p:spPr>
          <a:xfrm>
            <a:off x="435897" y="2180501"/>
            <a:ext cx="8272211" cy="367830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42"/>
            <a:ext cx="789381" cy="365125"/>
          </a:xfrm>
        </p:spPr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Rectangle 7"/>
          <p:cNvSpPr>
            <a:spLocks noChangeAspect="1"/>
          </p:cNvSpPr>
          <p:nvPr/>
        </p:nvSpPr>
        <p:spPr>
          <a:xfrm>
            <a:off x="335864" y="5141979"/>
            <a:ext cx="8468145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83" name="Title 1"/>
          <p:cNvSpPr>
            <a:spLocks noGrp="1"/>
          </p:cNvSpPr>
          <p:nvPr>
            <p:ph type="title"/>
          </p:nvPr>
        </p:nvSpPr>
        <p:spPr>
          <a:xfrm>
            <a:off x="435897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b="0" cap="all"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84" name="Text Placeholder 2"/>
          <p:cNvSpPr>
            <a:spLocks noGrp="1"/>
          </p:cNvSpPr>
          <p:nvPr>
            <p:ph type="body" idx="1"/>
          </p:nvPr>
        </p:nvSpPr>
        <p:spPr>
          <a:xfrm>
            <a:off x="435897" y="4541417"/>
            <a:ext cx="8272211" cy="600556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1800">
                <a:solidFill>
                  <a:schemeClr val="accent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8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8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Rectangle 7"/>
          <p:cNvSpPr>
            <a:spLocks noChangeAspect="1"/>
          </p:cNvSpPr>
          <p:nvPr/>
        </p:nvSpPr>
        <p:spPr>
          <a:xfrm>
            <a:off x="334487" y="606559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910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11" name="Content Placeholder 2"/>
          <p:cNvSpPr>
            <a:spLocks noGrp="1"/>
          </p:cNvSpPr>
          <p:nvPr>
            <p:ph sz="half" idx="1"/>
          </p:nvPr>
        </p:nvSpPr>
        <p:spPr>
          <a:xfrm>
            <a:off x="435897" y="2228004"/>
            <a:ext cx="4066793" cy="363304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12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Rectangle 10"/>
          <p:cNvSpPr>
            <a:spLocks noChangeAspect="1"/>
          </p:cNvSpPr>
          <p:nvPr/>
        </p:nvSpPr>
        <p:spPr>
          <a:xfrm>
            <a:off x="334487" y="606559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95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96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897"/>
            <a:ext cx="3815306" cy="536005"/>
          </a:xfrm>
        </p:spPr>
        <p:txBody>
          <a:bodyPr anchor="b">
            <a:noAutofit/>
          </a:bodyPr>
          <a:lstStyle>
            <a:lvl1pPr indent="0" marL="0">
              <a:buNone/>
              <a:defRPr b="0" sz="2200">
                <a:solidFill>
                  <a:schemeClr val="accent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7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7"/>
            <a:ext cx="4044825" cy="2934999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4" y="2250897"/>
            <a:ext cx="3815305" cy="553373"/>
          </a:xfrm>
        </p:spPr>
        <p:txBody>
          <a:bodyPr anchor="b">
            <a:noAutofit/>
          </a:bodyPr>
          <a:lstStyle>
            <a:lvl1pPr indent="0" marL="0">
              <a:buNone/>
              <a:defRPr b="0" sz="2200">
                <a:solidFill>
                  <a:schemeClr val="accent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9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57"/>
            <a:ext cx="4044825" cy="2934999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Rectangle 6"/>
          <p:cNvSpPr>
            <a:spLocks noChangeAspect="1"/>
          </p:cNvSpPr>
          <p:nvPr/>
        </p:nvSpPr>
        <p:spPr>
          <a:xfrm>
            <a:off x="330512" y="606559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917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عنوان المقطع"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عنوان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49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85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5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2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925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b="0" sz="20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26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27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1"/>
            <a:ext cx="4402490" cy="689515"/>
          </a:xfrm>
        </p:spPr>
        <p:txBody>
          <a:bodyPr anchor="ctr">
            <a:normAutofit/>
          </a:bodyPr>
          <a:lstStyle>
            <a:lvl1pPr algn="r" indent="0" marL="0">
              <a:buNone/>
              <a:defRPr sz="1100">
                <a:solidFill>
                  <a:schemeClr val="bg1"/>
                </a:solidFill>
              </a:defRPr>
            </a:lvl1pPr>
            <a:lvl2pPr indent="0" marL="457200">
              <a:buNone/>
              <a:defRPr sz="11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9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9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b="0"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7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878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6" y="5260132"/>
            <a:ext cx="8272213" cy="598671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88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89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8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8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Rectangle 6"/>
          <p:cNvSpPr>
            <a:spLocks noChangeAspect="1"/>
          </p:cNvSpPr>
          <p:nvPr/>
        </p:nvSpPr>
        <p:spPr>
          <a:xfrm>
            <a:off x="6629403" y="599725"/>
            <a:ext cx="2180113" cy="5816950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904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31"/>
            <a:ext cx="1503123" cy="5183073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90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675731"/>
            <a:ext cx="5922209" cy="5183073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906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42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9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5" y="5951816"/>
            <a:ext cx="5922209" cy="365125"/>
          </a:xfrm>
        </p:spPr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9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42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Title 1"/>
          <p:cNvSpPr>
            <a:spLocks noGrp="1"/>
          </p:cNvSpPr>
          <p:nvPr>
            <p:ph type="ctrTitle"/>
          </p:nvPr>
        </p:nvSpPr>
        <p:spPr>
          <a:xfrm>
            <a:off x="264051" y="869562"/>
            <a:ext cx="2992582" cy="60001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65" name="Subtitle 2"/>
          <p:cNvSpPr>
            <a:spLocks noGrp="1"/>
          </p:cNvSpPr>
          <p:nvPr>
            <p:ph type="subTitle" idx="1"/>
          </p:nvPr>
        </p:nvSpPr>
        <p:spPr>
          <a:xfrm>
            <a:off x="528104" y="1586205"/>
            <a:ext cx="2464479" cy="715347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18041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360822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541233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721644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902056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1082467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1262878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1443289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9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Title 1"/>
          <p:cNvSpPr>
            <a:spLocks noGrp="1"/>
          </p:cNvSpPr>
          <p:nvPr>
            <p:ph type="title"/>
          </p:nvPr>
        </p:nvSpPr>
        <p:spPr>
          <a:xfrm>
            <a:off x="278112" y="1798736"/>
            <a:ext cx="2992582" cy="555949"/>
          </a:xfrm>
        </p:spPr>
        <p:txBody>
          <a:bodyPr anchor="t"/>
          <a:lstStyle>
            <a:lvl1pPr algn="l">
              <a:defRPr b="1" cap="all"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6" name="Text Placeholder 2"/>
          <p:cNvSpPr>
            <a:spLocks noGrp="1"/>
          </p:cNvSpPr>
          <p:nvPr>
            <p:ph type="body" idx="1"/>
          </p:nvPr>
        </p:nvSpPr>
        <p:spPr>
          <a:xfrm>
            <a:off x="278112" y="1186418"/>
            <a:ext cx="2992582" cy="612321"/>
          </a:xfrm>
        </p:spPr>
        <p:txBody>
          <a:bodyPr anchor="b"/>
          <a:lstStyle>
            <a:lvl1pPr indent="0" marL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  <a:lvl2pPr indent="0" marL="180411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 indent="0" marL="360822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indent="0" marL="541233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indent="0" marL="721644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indent="0" marL="902056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indent="0" marL="1082467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indent="0" marL="1262878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indent="0" marL="1443289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0" name="Content Placeholder 2"/>
          <p:cNvSpPr>
            <a:spLocks noGrp="1"/>
          </p:cNvSpPr>
          <p:nvPr>
            <p:ph sz="half" idx="1"/>
          </p:nvPr>
        </p:nvSpPr>
        <p:spPr>
          <a:xfrm>
            <a:off x="176036" y="653143"/>
            <a:ext cx="1554969" cy="1847332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1" name="Content Placeholder 3"/>
          <p:cNvSpPr>
            <a:spLocks noGrp="1"/>
          </p:cNvSpPr>
          <p:nvPr>
            <p:ph sz="half" idx="2"/>
          </p:nvPr>
        </p:nvSpPr>
        <p:spPr>
          <a:xfrm>
            <a:off x="1789682" y="653143"/>
            <a:ext cx="1554969" cy="1847332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2" name="Text Placeholder 2"/>
          <p:cNvSpPr>
            <a:spLocks noGrp="1"/>
          </p:cNvSpPr>
          <p:nvPr>
            <p:ph type="body" idx="1"/>
          </p:nvPr>
        </p:nvSpPr>
        <p:spPr>
          <a:xfrm>
            <a:off x="176035" y="626581"/>
            <a:ext cx="1555580" cy="261127"/>
          </a:xfrm>
        </p:spPr>
        <p:txBody>
          <a:bodyPr anchor="b"/>
          <a:lstStyle>
            <a:lvl1pPr indent="0" marL="0">
              <a:buNone/>
              <a:defRPr b="1" sz="900"/>
            </a:lvl1pPr>
            <a:lvl2pPr indent="0" marL="180411">
              <a:buNone/>
              <a:defRPr b="1" sz="800"/>
            </a:lvl2pPr>
            <a:lvl3pPr indent="0" marL="360822">
              <a:buNone/>
              <a:defRPr b="1" sz="700"/>
            </a:lvl3pPr>
            <a:lvl4pPr indent="0" marL="541233">
              <a:buNone/>
              <a:defRPr b="1" sz="600"/>
            </a:lvl4pPr>
            <a:lvl5pPr indent="0" marL="721644">
              <a:buNone/>
              <a:defRPr b="1" sz="600"/>
            </a:lvl5pPr>
            <a:lvl6pPr indent="0" marL="902056">
              <a:buNone/>
              <a:defRPr b="1" sz="600"/>
            </a:lvl6pPr>
            <a:lvl7pPr indent="0" marL="1082467">
              <a:buNone/>
              <a:defRPr b="1" sz="600"/>
            </a:lvl7pPr>
            <a:lvl8pPr indent="0" marL="1262878">
              <a:buNone/>
              <a:defRPr b="1" sz="600"/>
            </a:lvl8pPr>
            <a:lvl9pPr indent="0" marL="1443289">
              <a:buNone/>
              <a:defRPr b="1"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3" name="Content Placeholder 3"/>
          <p:cNvSpPr>
            <a:spLocks noGrp="1"/>
          </p:cNvSpPr>
          <p:nvPr>
            <p:ph sz="half" idx="2"/>
          </p:nvPr>
        </p:nvSpPr>
        <p:spPr>
          <a:xfrm>
            <a:off x="176035" y="887708"/>
            <a:ext cx="1555580" cy="1612771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88461" y="626581"/>
            <a:ext cx="1556191" cy="261127"/>
          </a:xfrm>
        </p:spPr>
        <p:txBody>
          <a:bodyPr anchor="b"/>
          <a:lstStyle>
            <a:lvl1pPr indent="0" marL="0">
              <a:buNone/>
              <a:defRPr b="1" sz="900"/>
            </a:lvl1pPr>
            <a:lvl2pPr indent="0" marL="180411">
              <a:buNone/>
              <a:defRPr b="1" sz="800"/>
            </a:lvl2pPr>
            <a:lvl3pPr indent="0" marL="360822">
              <a:buNone/>
              <a:defRPr b="1" sz="700"/>
            </a:lvl3pPr>
            <a:lvl4pPr indent="0" marL="541233">
              <a:buNone/>
              <a:defRPr b="1" sz="600"/>
            </a:lvl4pPr>
            <a:lvl5pPr indent="0" marL="721644">
              <a:buNone/>
              <a:defRPr b="1" sz="600"/>
            </a:lvl5pPr>
            <a:lvl6pPr indent="0" marL="902056">
              <a:buNone/>
              <a:defRPr b="1" sz="600"/>
            </a:lvl6pPr>
            <a:lvl7pPr indent="0" marL="1082467">
              <a:buNone/>
              <a:defRPr b="1" sz="600"/>
            </a:lvl7pPr>
            <a:lvl8pPr indent="0" marL="1262878">
              <a:buNone/>
              <a:defRPr b="1" sz="600"/>
            </a:lvl8pPr>
            <a:lvl9pPr indent="0" marL="1443289">
              <a:buNone/>
              <a:defRPr b="1"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5" name="Content Placeholder 5"/>
          <p:cNvSpPr>
            <a:spLocks noGrp="1"/>
          </p:cNvSpPr>
          <p:nvPr>
            <p:ph sz="quarter" idx="4"/>
          </p:nvPr>
        </p:nvSpPr>
        <p:spPr>
          <a:xfrm>
            <a:off x="1788461" y="887708"/>
            <a:ext cx="1556191" cy="1612771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محتويين"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54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55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56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57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7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Title 1"/>
          <p:cNvSpPr>
            <a:spLocks noGrp="1"/>
          </p:cNvSpPr>
          <p:nvPr>
            <p:ph type="title"/>
          </p:nvPr>
        </p:nvSpPr>
        <p:spPr>
          <a:xfrm>
            <a:off x="176036" y="111449"/>
            <a:ext cx="1158281" cy="474306"/>
          </a:xfrm>
        </p:spPr>
        <p:txBody>
          <a:bodyPr anchor="b"/>
          <a:lstStyle>
            <a:lvl1pPr algn="l">
              <a:defRPr b="1" sz="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75" name="Content Placeholder 2"/>
          <p:cNvSpPr>
            <a:spLocks noGrp="1"/>
          </p:cNvSpPr>
          <p:nvPr>
            <p:ph idx="1"/>
          </p:nvPr>
        </p:nvSpPr>
        <p:spPr>
          <a:xfrm>
            <a:off x="1376490" y="111449"/>
            <a:ext cx="1968160" cy="2389026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36" y="585755"/>
            <a:ext cx="1158281" cy="1914720"/>
          </a:xfrm>
        </p:spPr>
        <p:txBody>
          <a:bodyPr/>
          <a:lstStyle>
            <a:lvl1pPr indent="0" marL="0">
              <a:buNone/>
              <a:defRPr sz="600"/>
            </a:lvl1pPr>
            <a:lvl2pPr indent="0" marL="180411">
              <a:buNone/>
              <a:defRPr sz="500"/>
            </a:lvl2pPr>
            <a:lvl3pPr indent="0" marL="360822">
              <a:buNone/>
              <a:defRPr sz="400"/>
            </a:lvl3pPr>
            <a:lvl4pPr indent="0" marL="541233">
              <a:buNone/>
              <a:defRPr sz="400"/>
            </a:lvl4pPr>
            <a:lvl5pPr indent="0" marL="721644">
              <a:buNone/>
              <a:defRPr sz="400"/>
            </a:lvl5pPr>
            <a:lvl6pPr indent="0" marL="902056">
              <a:buNone/>
              <a:defRPr sz="400"/>
            </a:lvl6pPr>
            <a:lvl7pPr indent="0" marL="1082467">
              <a:buNone/>
              <a:defRPr sz="400"/>
            </a:lvl7pPr>
            <a:lvl8pPr indent="0" marL="1262878">
              <a:buNone/>
              <a:defRPr sz="400"/>
            </a:lvl8pPr>
            <a:lvl9pPr indent="0" marL="1443289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Title 1"/>
          <p:cNvSpPr>
            <a:spLocks noGrp="1"/>
          </p:cNvSpPr>
          <p:nvPr>
            <p:ph type="title"/>
          </p:nvPr>
        </p:nvSpPr>
        <p:spPr>
          <a:xfrm>
            <a:off x="690080" y="1959428"/>
            <a:ext cx="2112411" cy="231322"/>
          </a:xfrm>
        </p:spPr>
        <p:txBody>
          <a:bodyPr anchor="b"/>
          <a:lstStyle>
            <a:lvl1pPr algn="l">
              <a:defRPr b="1" sz="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81" name="Picture Placeholder 2"/>
          <p:cNvSpPr>
            <a:spLocks noGrp="1"/>
          </p:cNvSpPr>
          <p:nvPr>
            <p:ph type="pic" idx="1"/>
          </p:nvPr>
        </p:nvSpPr>
        <p:spPr>
          <a:xfrm>
            <a:off x="690080" y="250112"/>
            <a:ext cx="2112411" cy="1679510"/>
          </a:xfrm>
        </p:spPr>
        <p:txBody>
          <a:bodyPr/>
          <a:lstStyle>
            <a:lvl1pPr indent="0" marL="0">
              <a:buNone/>
              <a:defRPr sz="1300"/>
            </a:lvl1pPr>
            <a:lvl2pPr indent="0" marL="180411">
              <a:buNone/>
              <a:defRPr sz="1100"/>
            </a:lvl2pPr>
            <a:lvl3pPr indent="0" marL="360822">
              <a:buNone/>
              <a:defRPr sz="900"/>
            </a:lvl3pPr>
            <a:lvl4pPr indent="0" marL="541233">
              <a:buNone/>
              <a:defRPr sz="800"/>
            </a:lvl4pPr>
            <a:lvl5pPr indent="0" marL="721644">
              <a:buNone/>
              <a:defRPr sz="800"/>
            </a:lvl5pPr>
            <a:lvl6pPr indent="0" marL="902056">
              <a:buNone/>
              <a:defRPr sz="800"/>
            </a:lvl6pPr>
            <a:lvl7pPr indent="0" marL="1082467">
              <a:buNone/>
              <a:defRPr sz="800"/>
            </a:lvl7pPr>
            <a:lvl8pPr indent="0" marL="1262878">
              <a:buNone/>
              <a:defRPr sz="800"/>
            </a:lvl8pPr>
            <a:lvl9pPr indent="0" marL="1443289">
              <a:buNone/>
              <a:defRPr sz="800"/>
            </a:lvl9pPr>
          </a:lstStyle>
          <a:p>
            <a:endParaRPr lang="en-US"/>
          </a:p>
        </p:txBody>
      </p:sp>
      <p:sp>
        <p:nvSpPr>
          <p:cNvPr id="1048982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80" y="2190754"/>
            <a:ext cx="2112411" cy="328515"/>
          </a:xfrm>
        </p:spPr>
        <p:txBody>
          <a:bodyPr/>
          <a:lstStyle>
            <a:lvl1pPr indent="0" marL="0">
              <a:buNone/>
              <a:defRPr sz="600"/>
            </a:lvl1pPr>
            <a:lvl2pPr indent="0" marL="180411">
              <a:buNone/>
              <a:defRPr sz="500"/>
            </a:lvl2pPr>
            <a:lvl3pPr indent="0" marL="360822">
              <a:buNone/>
              <a:defRPr sz="400"/>
            </a:lvl3pPr>
            <a:lvl4pPr indent="0" marL="541233">
              <a:buNone/>
              <a:defRPr sz="400"/>
            </a:lvl4pPr>
            <a:lvl5pPr indent="0" marL="721644">
              <a:buNone/>
              <a:defRPr sz="400"/>
            </a:lvl5pPr>
            <a:lvl6pPr indent="0" marL="902056">
              <a:buNone/>
              <a:defRPr sz="400"/>
            </a:lvl6pPr>
            <a:lvl7pPr indent="0" marL="1082467">
              <a:buNone/>
              <a:defRPr sz="400"/>
            </a:lvl7pPr>
            <a:lvl8pPr indent="0" marL="1262878">
              <a:buNone/>
              <a:defRPr sz="400"/>
            </a:lvl8pPr>
            <a:lvl9pPr indent="0" marL="1443289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Vertical Title 1"/>
          <p:cNvSpPr>
            <a:spLocks noGrp="1"/>
          </p:cNvSpPr>
          <p:nvPr>
            <p:ph type="title" orient="vert"/>
          </p:nvPr>
        </p:nvSpPr>
        <p:spPr>
          <a:xfrm>
            <a:off x="2552496" y="112097"/>
            <a:ext cx="792154" cy="238837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7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035" y="112097"/>
            <a:ext cx="2317784" cy="238837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Rectangle 6"/>
          <p:cNvSpPr/>
          <p:nvPr/>
        </p:nvSpPr>
        <p:spPr>
          <a:xfrm>
            <a:off x="334900" y="3085765"/>
            <a:ext cx="8447150" cy="3304800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44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5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1600">
                <a:solidFill>
                  <a:schemeClr val="accent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b="0" cap="all"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algn="l" indent="0" marL="0">
              <a:buNone/>
              <a:defRPr cap="all" sz="1800">
                <a:solidFill>
                  <a:schemeClr val="accent2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5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6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9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indent="0" marL="0">
              <a:buNone/>
              <a:defRPr b="0" sz="2200">
                <a:solidFill>
                  <a:schemeClr val="accent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0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indent="0" marL="0">
              <a:buNone/>
              <a:defRPr b="0" sz="2200">
                <a:solidFill>
                  <a:schemeClr val="accent2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2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3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3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3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مقارنة"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60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861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62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863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64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65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6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17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5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b="0" sz="20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8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algn="r" indent="0" marL="0">
              <a:buNone/>
              <a:defRPr sz="1100">
                <a:solidFill>
                  <a:schemeClr val="bg1"/>
                </a:solidFill>
              </a:defRPr>
            </a:lvl1pPr>
            <a:lvl2pPr indent="0" marL="457200">
              <a:buNone/>
              <a:defRPr sz="11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b="0"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51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>
                <a:solidFill>
                  <a:srgbClr val="903163"/>
                </a:solidFill>
              </a:rPr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711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anchor="t"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10/25/2023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p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dirty="0" lang="en-US">
                <a:solidFill>
                  <a:srgbClr val="4D1434">
                    <a:lumMod val="75000"/>
                    <a:lumOff val="25000"/>
                  </a:srgbClr>
                </a:solidFill>
              </a:rPr>
              <a:t>‹#›</a:t>
            </a:fld>
            <a:endParaRPr dirty="0" lang="en-US">
              <a:solidFill>
                <a:srgbClr val="4D1434">
                  <a:lumMod val="75000"/>
                  <a:lumOff val="2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عنوان فقط"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24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25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فارغ"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68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9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محتوى ذو تسمية توضيحية"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71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72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873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74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5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صورة ذو تسمية توضيحية"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38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39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48840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41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42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48814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48815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C938-D42B-4780-8E2D-7F7AC47CEACD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48816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817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A8AA-1105-4930-A99D-E321678A299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70" y="5956150"/>
            <a:ext cx="213359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pPr defTabSz="457200"/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24"/>
            <a:ext cx="5187908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cap="all" sz="900">
                <a:solidFill>
                  <a:schemeClr val="accent2"/>
                </a:solidFill>
              </a:defRPr>
            </a:lvl1pPr>
          </a:lstStyle>
          <a:p>
            <a:pPr defTabSz="457200"/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31" y="5956150"/>
            <a:ext cx="789383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dirty="0" lang="en-US">
                <a:solidFill>
                  <a:srgbClr val="903163"/>
                </a:solidFill>
              </a:rPr>
              <a:pPr defTabSz="457200"/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581" name="Rectangle 8"/>
          <p:cNvSpPr/>
          <p:nvPr/>
        </p:nvSpPr>
        <p:spPr>
          <a:xfrm>
            <a:off x="334901" y="457200"/>
            <a:ext cx="2777490" cy="9499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2" name="Rectangle 9"/>
          <p:cNvSpPr/>
          <p:nvPr/>
        </p:nvSpPr>
        <p:spPr>
          <a:xfrm>
            <a:off x="6031610" y="453643"/>
            <a:ext cx="2777490" cy="98554"/>
          </a:xfrm>
          <a:prstGeom prst="rect"/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3" name="Rectangle 10"/>
          <p:cNvSpPr/>
          <p:nvPr/>
        </p:nvSpPr>
        <p:spPr>
          <a:xfrm>
            <a:off x="3181373" y="457200"/>
            <a:ext cx="2777490" cy="91440"/>
          </a:xfrm>
          <a:prstGeom prst="rect"/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eaLnBrk="1" hangingPunct="1" latinLnBrk="0" rtl="0">
        <a:spcBef>
          <a:spcPct val="0"/>
        </a:spcBef>
        <a:buNone/>
        <a:defRPr b="0" cap="all" sz="2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06000" latinLnBrk="0" marL="306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457200" eaLnBrk="1" hangingPunct="1" indent="-306000" latinLnBrk="0" marL="63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457200" eaLnBrk="1" hangingPunct="1" indent="-270000" latinLnBrk="0" marL="9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457200" eaLnBrk="1" hangingPunct="1" indent="-234000" latinLnBrk="0" marL="1242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457200" eaLnBrk="1" hangingPunct="1" indent="-234000" latinLnBrk="0" marL="1602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19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2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25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28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6" y="5956142"/>
            <a:ext cx="213359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pPr defTabSz="457200"/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16"/>
            <a:ext cx="5187908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cap="all" sz="900">
                <a:solidFill>
                  <a:schemeClr val="accent2"/>
                </a:solidFill>
              </a:defRPr>
            </a:lvl1pPr>
          </a:lstStyle>
          <a:p>
            <a:pPr defTabSz="457200"/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7" y="5956142"/>
            <a:ext cx="789383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dirty="0" lang="en-US">
                <a:solidFill>
                  <a:srgbClr val="903163"/>
                </a:solidFill>
              </a:rPr>
              <a:pPr defTabSz="457200"/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33" name="Rectangle 8"/>
          <p:cNvSpPr/>
          <p:nvPr/>
        </p:nvSpPr>
        <p:spPr>
          <a:xfrm>
            <a:off x="334901" y="457200"/>
            <a:ext cx="2777490" cy="9499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34" name="Rectangle 9"/>
          <p:cNvSpPr/>
          <p:nvPr/>
        </p:nvSpPr>
        <p:spPr>
          <a:xfrm>
            <a:off x="6031610" y="453643"/>
            <a:ext cx="2777490" cy="98554"/>
          </a:xfrm>
          <a:prstGeom prst="rect"/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35" name="Rectangle 10"/>
          <p:cNvSpPr/>
          <p:nvPr/>
        </p:nvSpPr>
        <p:spPr>
          <a:xfrm>
            <a:off x="3181373" y="457200"/>
            <a:ext cx="2777490" cy="91440"/>
          </a:xfrm>
          <a:prstGeom prst="rect"/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eaLnBrk="1" hangingPunct="1" latinLnBrk="0" rtl="0">
        <a:spcBef>
          <a:spcPct val="0"/>
        </a:spcBef>
        <a:buNone/>
        <a:defRPr b="0" cap="all" sz="2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06000" latinLnBrk="0" marL="306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457200" eaLnBrk="1" hangingPunct="1" indent="-306000" latinLnBrk="0" marL="63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457200" eaLnBrk="1" hangingPunct="1" indent="-270000" latinLnBrk="0" marL="9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457200" eaLnBrk="1" hangingPunct="1" indent="-234000" latinLnBrk="0" marL="1242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457200" eaLnBrk="1" hangingPunct="1" indent="-234000" latinLnBrk="0" marL="1602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19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2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25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28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Placeholder 1"/>
          <p:cNvSpPr>
            <a:spLocks noGrp="1"/>
          </p:cNvSpPr>
          <p:nvPr>
            <p:ph type="title"/>
          </p:nvPr>
        </p:nvSpPr>
        <p:spPr>
          <a:xfrm>
            <a:off x="176034" y="112101"/>
            <a:ext cx="3168616" cy="466531"/>
          </a:xfrm>
          <a:prstGeom prst="rect"/>
        </p:spPr>
        <p:txBody>
          <a:bodyPr anchor="ctr" bIns="18041" lIns="36082" rIns="36082" rtlCol="0" tIns="18041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176034" y="653143"/>
            <a:ext cx="3168616" cy="1847332"/>
          </a:xfrm>
          <a:prstGeom prst="rect"/>
        </p:spPr>
        <p:txBody>
          <a:bodyPr bIns="18041" lIns="36082" rIns="36082" rtlCol="0" tIns="18041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2"/>
          </p:nvPr>
        </p:nvSpPr>
        <p:spPr>
          <a:xfrm>
            <a:off x="176036" y="2594433"/>
            <a:ext cx="821493" cy="149031"/>
          </a:xfrm>
          <a:prstGeom prst="rect"/>
        </p:spPr>
        <p:txBody>
          <a:bodyPr anchor="ctr" bIns="18041" lIns="36082" rIns="36082" rtlCol="0" tIns="18041" vert="horz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082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60822"/>
              <a:t>10/25/2023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2903" y="2594433"/>
            <a:ext cx="1114883" cy="149031"/>
          </a:xfrm>
          <a:prstGeom prst="rect"/>
        </p:spPr>
        <p:txBody>
          <a:bodyPr anchor="ctr" bIns="18041" lIns="36082" rIns="36082" rtlCol="0" tIns="18041" vert="horz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082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23158" y="2594433"/>
            <a:ext cx="821493" cy="149031"/>
          </a:xfrm>
          <a:prstGeom prst="rect"/>
        </p:spPr>
        <p:txBody>
          <a:bodyPr anchor="ctr" bIns="18041" lIns="36082" rIns="36082" rtlCol="0" tIns="18041" vert="horz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082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6082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60822" eaLnBrk="1" hangingPunct="1" latinLnBrk="0" rtl="0">
        <a:spcBef>
          <a:spcPct val="0"/>
        </a:spcBef>
        <a:buNone/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60822" eaLnBrk="1" hangingPunct="1" indent="-135308" latinLnBrk="0" marL="135308" rtl="0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360822" eaLnBrk="1" hangingPunct="1" indent="-112757" latinLnBrk="0" marL="293168" rtl="0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360822" eaLnBrk="1" hangingPunct="1" indent="-90206" latinLnBrk="0" marL="451028" rtl="0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360822" eaLnBrk="1" hangingPunct="1" indent="-90206" latinLnBrk="0" marL="631439" rtl="0">
        <a:spcBef>
          <a:spcPct val="20000"/>
        </a:spcBef>
        <a:buFont typeface="Arial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360822" eaLnBrk="1" hangingPunct="1" indent="-90206" latinLnBrk="0" marL="811850" rtl="0">
        <a:spcBef>
          <a:spcPct val="20000"/>
        </a:spcBef>
        <a:buFont typeface="Arial" pitchFamily="34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360822" eaLnBrk="1" hangingPunct="1" indent="-90206" latinLnBrk="0" marL="992261" rtl="0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360822" eaLnBrk="1" hangingPunct="1" indent="-90206" latinLnBrk="0" marL="1172672" rtl="0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360822" eaLnBrk="1" hangingPunct="1" indent="-90206" latinLnBrk="0" marL="1353083" rtl="0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360822" eaLnBrk="1" hangingPunct="1" indent="-90206" latinLnBrk="0" marL="1533495" rtl="0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60822" eaLnBrk="1" hangingPunct="1" latinLnBrk="0" marL="0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360822" eaLnBrk="1" hangingPunct="1" latinLnBrk="0" marL="180411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360822" eaLnBrk="1" hangingPunct="1" latinLnBrk="0" marL="360822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360822" eaLnBrk="1" hangingPunct="1" latinLnBrk="0" marL="541233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360822" eaLnBrk="1" hangingPunct="1" latinLnBrk="0" marL="721644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360822" eaLnBrk="1" hangingPunct="1" latinLnBrk="0" marL="902056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360822" eaLnBrk="1" hangingPunct="1" latinLnBrk="0" marL="1082467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360822" eaLnBrk="1" hangingPunct="1" latinLnBrk="0" marL="1262878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360822" eaLnBrk="1" hangingPunct="1" latinLnBrk="0" marL="1443289" rtl="0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dirty="0" lang="en-US">
                <a:solidFill>
                  <a:srgbClr val="903163"/>
                </a:solidFill>
              </a:rPr>
              <a:pPr defTabSz="457200"/>
              <a:t>10/25/2023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cap="all" sz="900">
                <a:solidFill>
                  <a:schemeClr val="accent2"/>
                </a:solidFill>
              </a:defRPr>
            </a:lvl1pPr>
          </a:lstStyle>
          <a:p>
            <a:pPr defTabSz="457200"/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dirty="0" lang="en-US">
                <a:solidFill>
                  <a:srgbClr val="903163"/>
                </a:solidFill>
              </a:rPr>
              <a:pPr defTabSz="457200"/>
              <a:t>‹#›</a:t>
            </a:fld>
            <a:endParaRPr dirty="0" lang="en-US">
              <a:solidFill>
                <a:srgbClr val="903163"/>
              </a:solidFill>
            </a:endParaRPr>
          </a:p>
        </p:txBody>
      </p:sp>
      <p:sp>
        <p:nvSpPr>
          <p:cNvPr id="1048682" name="Rectangle 8"/>
          <p:cNvSpPr/>
          <p:nvPr/>
        </p:nvSpPr>
        <p:spPr>
          <a:xfrm>
            <a:off x="334901" y="457200"/>
            <a:ext cx="2777490" cy="94997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83" name="Rectangle 9"/>
          <p:cNvSpPr/>
          <p:nvPr/>
        </p:nvSpPr>
        <p:spPr>
          <a:xfrm>
            <a:off x="6031610" y="453643"/>
            <a:ext cx="2777490" cy="98554"/>
          </a:xfrm>
          <a:prstGeom prst="rect"/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84" name="Rectangle 10"/>
          <p:cNvSpPr/>
          <p:nvPr/>
        </p:nvSpPr>
        <p:spPr>
          <a:xfrm>
            <a:off x="3181373" y="457200"/>
            <a:ext cx="2777490" cy="91440"/>
          </a:xfrm>
          <a:prstGeom prst="rect"/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eaLnBrk="1" hangingPunct="1" latinLnBrk="0" rtl="0">
        <a:spcBef>
          <a:spcPct val="0"/>
        </a:spcBef>
        <a:buNone/>
        <a:defRPr b="0" cap="all" sz="2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06000" latinLnBrk="0" marL="306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457200" eaLnBrk="1" hangingPunct="1" indent="-306000" latinLnBrk="0" marL="63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457200" eaLnBrk="1" hangingPunct="1" indent="-270000" latinLnBrk="0" marL="9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457200" eaLnBrk="1" hangingPunct="1" indent="-234000" latinLnBrk="0" marL="1242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457200" eaLnBrk="1" hangingPunct="1" indent="-234000" latinLnBrk="0" marL="1602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19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2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25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2800000" rtl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4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13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4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0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0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0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40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0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0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0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0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0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0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0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0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0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46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48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b="1" dirty="0" sz="4800" lang="en-US"/>
              <a:t>contraception</a:t>
            </a:r>
          </a:p>
        </p:txBody>
      </p:sp>
      <p:sp>
        <p:nvSpPr>
          <p:cNvPr id="1048591" name="مربع نص 2"/>
          <p:cNvSpPr txBox="1"/>
          <p:nvPr/>
        </p:nvSpPr>
        <p:spPr>
          <a:xfrm>
            <a:off x="838200" y="3429000"/>
            <a:ext cx="3962400" cy="255454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en-US" smtClean="0">
                <a:solidFill>
                  <a:schemeClr val="bg1"/>
                </a:solidFill>
              </a:rPr>
              <a:t>Done by :</a:t>
            </a:r>
          </a:p>
          <a:p>
            <a:r>
              <a:rPr dirty="0" sz="2000" lang="en-US" err="1" smtClean="0">
                <a:solidFill>
                  <a:schemeClr val="bg1"/>
                </a:solidFill>
              </a:rPr>
              <a:t>Toqa</a:t>
            </a:r>
            <a:r>
              <a:rPr dirty="0" sz="2000" lang="en-US" smtClean="0">
                <a:solidFill>
                  <a:schemeClr val="bg1"/>
                </a:solidFill>
              </a:rPr>
              <a:t> Al-</a:t>
            </a:r>
            <a:r>
              <a:rPr dirty="0" sz="2000" lang="en-US" err="1" smtClean="0">
                <a:solidFill>
                  <a:schemeClr val="bg1"/>
                </a:solidFill>
              </a:rPr>
              <a:t>saraireh</a:t>
            </a:r>
            <a:endParaRPr dirty="0" sz="2000" lang="en-US" smtClean="0">
              <a:solidFill>
                <a:schemeClr val="bg1"/>
              </a:solidFill>
            </a:endParaRPr>
          </a:p>
          <a:p>
            <a:r>
              <a:rPr dirty="0" sz="2000" lang="en-US" smtClean="0">
                <a:solidFill>
                  <a:schemeClr val="bg1"/>
                </a:solidFill>
              </a:rPr>
              <a:t>Fatima Al-</a:t>
            </a:r>
            <a:r>
              <a:rPr dirty="0" sz="2000" lang="en-US" err="1" smtClean="0">
                <a:solidFill>
                  <a:schemeClr val="bg1"/>
                </a:solidFill>
              </a:rPr>
              <a:t>bustanji</a:t>
            </a:r>
            <a:endParaRPr dirty="0" sz="2000" lang="en-US" smtClean="0">
              <a:solidFill>
                <a:schemeClr val="bg1"/>
              </a:solidFill>
            </a:endParaRPr>
          </a:p>
          <a:p>
            <a:r>
              <a:rPr dirty="0" sz="2000" lang="en-US" smtClean="0">
                <a:solidFill>
                  <a:schemeClr val="bg1"/>
                </a:solidFill>
              </a:rPr>
              <a:t>Rania Al-</a:t>
            </a:r>
            <a:r>
              <a:rPr dirty="0" sz="2000" lang="en-US" err="1" smtClean="0">
                <a:solidFill>
                  <a:schemeClr val="bg1"/>
                </a:solidFill>
              </a:rPr>
              <a:t>bustanji</a:t>
            </a:r>
            <a:r>
              <a:rPr dirty="0" sz="2000" lang="en-US" smtClean="0">
                <a:solidFill>
                  <a:schemeClr val="bg1"/>
                </a:solidFill>
              </a:rPr>
              <a:t> </a:t>
            </a:r>
          </a:p>
          <a:p>
            <a:r>
              <a:rPr dirty="0" sz="2000" lang="en-US" smtClean="0">
                <a:solidFill>
                  <a:schemeClr val="bg1"/>
                </a:solidFill>
              </a:rPr>
              <a:t>Jana Al-</a:t>
            </a:r>
            <a:r>
              <a:rPr dirty="0" sz="2000" lang="en-US" err="1" smtClean="0">
                <a:solidFill>
                  <a:schemeClr val="bg1"/>
                </a:solidFill>
              </a:rPr>
              <a:t>muhasin</a:t>
            </a:r>
            <a:r>
              <a:rPr dirty="0" sz="2000" lang="en-US" smtClean="0">
                <a:solidFill>
                  <a:schemeClr val="bg1"/>
                </a:solidFill>
              </a:rPr>
              <a:t> </a:t>
            </a:r>
          </a:p>
          <a:p>
            <a:endParaRPr dirty="0" sz="2000" lang="en-US">
              <a:solidFill>
                <a:schemeClr val="bg1"/>
              </a:solidFill>
            </a:endParaRPr>
          </a:p>
          <a:p>
            <a:r>
              <a:rPr dirty="0" sz="2000" lang="en-US" smtClean="0">
                <a:solidFill>
                  <a:schemeClr val="bg1"/>
                </a:solidFill>
              </a:rPr>
              <a:t>Supervision by :</a:t>
            </a:r>
          </a:p>
          <a:p>
            <a:r>
              <a:rPr dirty="0" sz="2000" lang="en-US" err="1" smtClean="0">
                <a:solidFill>
                  <a:schemeClr val="bg1"/>
                </a:solidFill>
              </a:rPr>
              <a:t>Dr</a:t>
            </a:r>
            <a:r>
              <a:rPr dirty="0" sz="2000" lang="en-US" smtClean="0">
                <a:solidFill>
                  <a:schemeClr val="bg1"/>
                </a:solidFill>
              </a:rPr>
              <a:t> . </a:t>
            </a:r>
            <a:r>
              <a:rPr dirty="0" sz="2000" lang="en-US" err="1" smtClean="0">
                <a:solidFill>
                  <a:schemeClr val="bg1"/>
                </a:solidFill>
              </a:rPr>
              <a:t>Samer</a:t>
            </a:r>
            <a:r>
              <a:rPr dirty="0" sz="2000" lang="en-US" smtClean="0">
                <a:solidFill>
                  <a:schemeClr val="bg1"/>
                </a:solidFill>
              </a:rPr>
              <a:t> </a:t>
            </a:r>
            <a:r>
              <a:rPr dirty="0" sz="2000" lang="en-US" err="1" smtClean="0">
                <a:solidFill>
                  <a:schemeClr val="bg1"/>
                </a:solidFill>
              </a:rPr>
              <a:t>yagi</a:t>
            </a:r>
            <a:r>
              <a:rPr dirty="0" sz="2000" lang="en-US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indent="0" marL="0">
              <a:buNone/>
            </a:pPr>
            <a:r>
              <a:rPr dirty="0" lang="en-US"/>
              <a:t>5</a:t>
            </a:r>
            <a:r>
              <a:rPr dirty="0" lang="en-US" smtClean="0"/>
              <a:t>.  </a:t>
            </a:r>
            <a:r>
              <a:rPr dirty="0" lang="en-US"/>
              <a:t>Withdrawal (coitus interruptus)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Tx/>
              <a:buChar char="-"/>
            </a:pPr>
            <a:r>
              <a:rPr dirty="0" lang="en-US"/>
              <a:t>Ejaculation outside.</a:t>
            </a:r>
          </a:p>
          <a:p>
            <a:pPr>
              <a:buFontTx/>
              <a:buChar char="-"/>
            </a:pPr>
            <a:r>
              <a:rPr baseline="0" b="0" dirty="0" sz="1800" i="0" lang="en-US" strike="noStrike" u="none" smtClean="0">
                <a:latin typeface="LiberationSerif"/>
              </a:rPr>
              <a:t>depends </a:t>
            </a:r>
            <a:r>
              <a:rPr baseline="0" b="0" dirty="0" sz="1800" i="0" lang="en-US" strike="noStrike" u="none">
                <a:latin typeface="LiberationSerif"/>
              </a:rPr>
              <a:t>on psychological </a:t>
            </a:r>
            <a:r>
              <a:rPr dirty="0" lang="en-US">
                <a:latin typeface="LiberationSerif"/>
              </a:rPr>
              <a:t>state during </a:t>
            </a:r>
            <a:r>
              <a:rPr dirty="0" lang="en-US" smtClean="0">
                <a:latin typeface="LiberationSerif"/>
              </a:rPr>
              <a:t>intercourse</a:t>
            </a:r>
            <a:endParaRPr baseline="0" b="0" dirty="0" sz="1800" i="0" lang="en-US" strike="noStrike" u="none">
              <a:latin typeface="LiberationSerif"/>
            </a:endParaRPr>
          </a:p>
          <a:p>
            <a:pPr>
              <a:buFontTx/>
              <a:buChar char="-"/>
            </a:pPr>
            <a:r>
              <a:rPr baseline="0" b="0" dirty="0" sz="1800" i="0" lang="en-US" strike="noStrike" u="none">
                <a:latin typeface="LiberationSerif"/>
              </a:rPr>
              <a:t>Semen can enter vagina and cervical mucus prior to ejaculation.</a:t>
            </a:r>
          </a:p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Disadvantage of natural methods </a:t>
            </a:r>
            <a:endParaRPr dirty="0" lang="en-US"/>
          </a:p>
        </p:txBody>
      </p:sp>
      <p:sp>
        <p:nvSpPr>
          <p:cNvPr id="1048618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1-not suitable for women with irregular cycles or shorter than 21 days .</a:t>
            </a:r>
          </a:p>
          <a:p>
            <a:r>
              <a:rPr dirty="0" lang="en-US" smtClean="0"/>
              <a:t>2- not protective against STDs .</a:t>
            </a:r>
          </a:p>
          <a:p>
            <a:r>
              <a:rPr dirty="0" lang="en-US" smtClean="0"/>
              <a:t>3- not suitable for uncooperative husbands .</a:t>
            </a:r>
            <a:endParaRPr dirty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عنوان 1"/>
          <p:cNvSpPr>
            <a:spLocks noGrp="1"/>
          </p:cNvSpPr>
          <p:nvPr>
            <p:ph type="title"/>
          </p:nvPr>
        </p:nvSpPr>
        <p:spPr>
          <a:xfrm>
            <a:off x="381004" y="3581408"/>
            <a:ext cx="8272211" cy="1497507"/>
          </a:xfrm>
        </p:spPr>
        <p:txBody>
          <a:bodyPr>
            <a:normAutofit/>
          </a:bodyPr>
          <a:p>
            <a:r>
              <a:rPr dirty="0" sz="5400" lang="en-US" smtClean="0"/>
              <a:t>Barrier methods </a:t>
            </a:r>
            <a:endParaRPr dirty="0" sz="540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Male condom </a:t>
            </a:r>
            <a:endParaRPr dirty="0" lang="en-US"/>
          </a:p>
        </p:txBody>
      </p:sp>
      <p:sp>
        <p:nvSpPr>
          <p:cNvPr id="104862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Safe and easy use </a:t>
            </a:r>
            <a:endParaRPr dirty="0" lang="en-US" smtClean="0"/>
          </a:p>
          <a:p>
            <a:r>
              <a:rPr dirty="0" lang="en-US"/>
              <a:t>Made of </a:t>
            </a:r>
            <a:r>
              <a:rPr dirty="0" lang="en-US" smtClean="0"/>
              <a:t>latex</a:t>
            </a:r>
          </a:p>
          <a:p>
            <a:r>
              <a:rPr dirty="0" lang="en-US" smtClean="0"/>
              <a:t>Failure rate = 15%</a:t>
            </a:r>
          </a:p>
          <a:p>
            <a:r>
              <a:rPr dirty="0" lang="en-US"/>
              <a:t>Only method that </a:t>
            </a:r>
            <a:r>
              <a:rPr dirty="0" lang="en-US" smtClean="0"/>
              <a:t>offers:</a:t>
            </a:r>
          </a:p>
          <a:p>
            <a:pPr indent="0" marL="0">
              <a:buNone/>
            </a:pPr>
            <a:r>
              <a:rPr dirty="0" lang="en-US" smtClean="0"/>
              <a:t> • protection from </a:t>
            </a:r>
            <a:r>
              <a:rPr dirty="0" lang="en-US" err="1" smtClean="0"/>
              <a:t>STIs,PID</a:t>
            </a:r>
            <a:r>
              <a:rPr dirty="0" lang="en-US"/>
              <a:t>. </a:t>
            </a:r>
            <a:endParaRPr dirty="0" lang="en-US" smtClean="0"/>
          </a:p>
          <a:p>
            <a:pPr indent="0" marL="0">
              <a:buNone/>
            </a:pPr>
            <a:r>
              <a:rPr dirty="0" lang="en-US" smtClean="0"/>
              <a:t>• </a:t>
            </a:r>
            <a:r>
              <a:rPr dirty="0" lang="en-US"/>
              <a:t>It can be used for sperm </a:t>
            </a:r>
            <a:r>
              <a:rPr dirty="0" lang="en-US" smtClean="0"/>
              <a:t>collection</a:t>
            </a:r>
          </a:p>
          <a:p>
            <a:r>
              <a:rPr dirty="0" lang="en-US" smtClean="0"/>
              <a:t>Disadvantage : allergy to latex </a:t>
            </a:r>
            <a:endParaRPr dirty="0" lang="en-US"/>
          </a:p>
        </p:txBody>
      </p:sp>
      <p:pic>
        <p:nvPicPr>
          <p:cNvPr id="2097155" name="Picture 2" descr="C:\Users\Lenovo_i3_th8\Downloads\c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876799" y="1905000"/>
            <a:ext cx="3762375" cy="4267200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Female condom</a:t>
            </a:r>
            <a:endParaRPr dirty="0" lang="en-US"/>
          </a:p>
        </p:txBody>
      </p:sp>
      <p:sp>
        <p:nvSpPr>
          <p:cNvPr id="104862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thin plastic pouch that lines the vagina. It is held in place by a closed inner ring at the cervix and an outer ring at the opening of the vagina. </a:t>
            </a:r>
            <a:endParaRPr dirty="0" lang="en-US" smtClean="0"/>
          </a:p>
          <a:p>
            <a:r>
              <a:rPr dirty="0" lang="en-US" smtClean="0"/>
              <a:t>Polyurethane</a:t>
            </a:r>
            <a:endParaRPr dirty="0" lang="en-US"/>
          </a:p>
          <a:p>
            <a:r>
              <a:rPr dirty="0" lang="en-US" smtClean="0"/>
              <a:t>Perfect </a:t>
            </a:r>
            <a:r>
              <a:rPr dirty="0" lang="en-US"/>
              <a:t>rate = 95%</a:t>
            </a:r>
          </a:p>
          <a:p>
            <a:r>
              <a:rPr dirty="0" lang="en-US" smtClean="0"/>
              <a:t>Typical </a:t>
            </a:r>
            <a:r>
              <a:rPr dirty="0" lang="en-US"/>
              <a:t>rate = 79%</a:t>
            </a:r>
          </a:p>
          <a:p>
            <a:r>
              <a:rPr dirty="0" lang="en-US" smtClean="0"/>
              <a:t>Woman </a:t>
            </a:r>
            <a:r>
              <a:rPr dirty="0" lang="en-US"/>
              <a:t>can use female condom if </a:t>
            </a:r>
            <a:r>
              <a:rPr dirty="0" lang="en-US" smtClean="0"/>
              <a:t>partner </a:t>
            </a:r>
            <a:r>
              <a:rPr dirty="0" lang="en-US"/>
              <a:t>refuses</a:t>
            </a:r>
          </a:p>
          <a:p>
            <a:endParaRPr dirty="0" lang="en-US"/>
          </a:p>
        </p:txBody>
      </p:sp>
      <p:pic>
        <p:nvPicPr>
          <p:cNvPr id="2097156" name="Picture 2" descr="C:\Users\Lenovo_i3_th8\Downloads\f c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248399" y="3276600"/>
            <a:ext cx="2698173" cy="3467100"/>
          </a:xfrm>
          <a:prstGeom prst="rect"/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Vaginal diaphragm </a:t>
            </a:r>
            <a:endParaRPr dirty="0" lang="en-US"/>
          </a:p>
        </p:txBody>
      </p:sp>
      <p:sp>
        <p:nvSpPr>
          <p:cNvPr id="1048625" name="عنصر نائب للمحتوى 2"/>
          <p:cNvSpPr>
            <a:spLocks noGrp="1"/>
          </p:cNvSpPr>
          <p:nvPr>
            <p:ph idx="1"/>
          </p:nvPr>
        </p:nvSpPr>
        <p:spPr>
          <a:xfrm>
            <a:off x="4" y="1905008"/>
            <a:ext cx="8272211" cy="3678303"/>
          </a:xfrm>
        </p:spPr>
        <p:txBody>
          <a:bodyPr/>
          <a:p>
            <a:r>
              <a:rPr dirty="0" lang="en-US"/>
              <a:t>The diaphragm is a small, dome-shaped device </a:t>
            </a:r>
            <a:endParaRPr dirty="0" lang="en-US" smtClean="0"/>
          </a:p>
          <a:p>
            <a:pPr indent="0" marL="0">
              <a:buNone/>
            </a:pPr>
            <a:r>
              <a:rPr dirty="0" lang="en-US" smtClean="0"/>
              <a:t>made </a:t>
            </a:r>
            <a:r>
              <a:rPr dirty="0" lang="en-US"/>
              <a:t>of silicone or latex that fits inside the vagina and covers the cervix</a:t>
            </a:r>
            <a:endParaRPr dirty="0" lang="en-US" smtClean="0"/>
          </a:p>
          <a:p>
            <a:r>
              <a:rPr dirty="0" lang="en-US"/>
              <a:t>Fitted by physician</a:t>
            </a:r>
          </a:p>
          <a:p>
            <a:r>
              <a:rPr dirty="0" lang="en-US"/>
              <a:t>Spermicidal jelly before </a:t>
            </a:r>
            <a:r>
              <a:rPr dirty="0" lang="en-US" smtClean="0"/>
              <a:t>insertion</a:t>
            </a:r>
          </a:p>
          <a:p>
            <a:r>
              <a:rPr dirty="0" lang="en-US" smtClean="0"/>
              <a:t>Perfect </a:t>
            </a:r>
            <a:r>
              <a:rPr dirty="0" lang="en-US"/>
              <a:t>use Rate = 94%</a:t>
            </a:r>
          </a:p>
          <a:p>
            <a:r>
              <a:rPr dirty="0" lang="en-US"/>
              <a:t>Typical use Rate = 80</a:t>
            </a:r>
            <a:r>
              <a:rPr dirty="0" lang="en-US" smtClean="0"/>
              <a:t>%</a:t>
            </a:r>
            <a:endParaRPr dirty="0" lang="en-US"/>
          </a:p>
          <a:p>
            <a:r>
              <a:rPr dirty="0" lang="en-US" smtClean="0"/>
              <a:t>Inserted </a:t>
            </a:r>
            <a:r>
              <a:rPr dirty="0" lang="en-US"/>
              <a:t>up to 18 hours before intercourse </a:t>
            </a:r>
            <a:endParaRPr dirty="0" lang="en-US" smtClean="0"/>
          </a:p>
          <a:p>
            <a:pPr indent="0" marL="0">
              <a:buNone/>
            </a:pPr>
            <a:r>
              <a:rPr dirty="0" lang="en-US" smtClean="0"/>
              <a:t>and </a:t>
            </a:r>
            <a:r>
              <a:rPr dirty="0" lang="en-US"/>
              <a:t>can be left in for a total of 24 hour</a:t>
            </a:r>
          </a:p>
        </p:txBody>
      </p:sp>
      <p:pic>
        <p:nvPicPr>
          <p:cNvPr id="2097157" name="Picture 2" descr="C:\Users\Lenovo_i3_th8\Downloads\en331293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0" y="3207334"/>
            <a:ext cx="3581400" cy="3498273"/>
          </a:xfrm>
          <a:prstGeom prst="rect"/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Cervical cap </a:t>
            </a:r>
            <a:endParaRPr dirty="0" lang="en-US"/>
          </a:p>
        </p:txBody>
      </p:sp>
      <p:sp>
        <p:nvSpPr>
          <p:cNvPr id="1048627" name="عنصر نائب للمحتوى 2"/>
          <p:cNvSpPr>
            <a:spLocks noGrp="1"/>
          </p:cNvSpPr>
          <p:nvPr>
            <p:ph idx="1"/>
          </p:nvPr>
        </p:nvSpPr>
        <p:spPr>
          <a:xfrm>
            <a:off x="228601" y="1828800"/>
            <a:ext cx="5486400" cy="3373503"/>
          </a:xfrm>
        </p:spPr>
        <p:txBody>
          <a:bodyPr>
            <a:normAutofit fontScale="94444"/>
          </a:bodyPr>
          <a:p>
            <a:r>
              <a:rPr dirty="0" lang="en-US"/>
              <a:t>The cervical cap is a small plastic dome that fits tightly over the cervix and stays in place by </a:t>
            </a:r>
            <a:r>
              <a:rPr dirty="0" lang="en-US" smtClean="0"/>
              <a:t>suction</a:t>
            </a:r>
          </a:p>
          <a:p>
            <a:r>
              <a:rPr dirty="0" lang="en-US"/>
              <a:t>Fitted by </a:t>
            </a:r>
            <a:r>
              <a:rPr dirty="0" lang="en-US" smtClean="0"/>
              <a:t>physician</a:t>
            </a:r>
          </a:p>
          <a:p>
            <a:r>
              <a:rPr dirty="0" lang="en-US"/>
              <a:t>Fill with spermicidal jelly prior to </a:t>
            </a:r>
            <a:r>
              <a:rPr dirty="0" lang="en-US" smtClean="0"/>
              <a:t>use</a:t>
            </a:r>
          </a:p>
          <a:p>
            <a:r>
              <a:rPr dirty="0" lang="en-US" smtClean="0"/>
              <a:t>Perfect </a:t>
            </a:r>
            <a:r>
              <a:rPr dirty="0" lang="en-US"/>
              <a:t>use rate = 91%</a:t>
            </a:r>
          </a:p>
          <a:p>
            <a:r>
              <a:rPr dirty="0" lang="en-US"/>
              <a:t>Typical use rate = 80</a:t>
            </a:r>
            <a:r>
              <a:rPr dirty="0" lang="en-US" smtClean="0"/>
              <a:t>%</a:t>
            </a:r>
            <a:endParaRPr dirty="0" lang="en-US"/>
          </a:p>
          <a:p>
            <a:r>
              <a:rPr dirty="0" lang="en-US" smtClean="0"/>
              <a:t>Can </a:t>
            </a:r>
            <a:r>
              <a:rPr dirty="0" lang="en-US"/>
              <a:t>be left in body for up to a total of 48 hours </a:t>
            </a:r>
            <a:r>
              <a:rPr dirty="0" lang="en-US" smtClean="0"/>
              <a:t>,</a:t>
            </a:r>
          </a:p>
          <a:p>
            <a:pPr indent="0" marL="0">
              <a:buNone/>
            </a:pPr>
            <a:r>
              <a:rPr dirty="0" lang="en-US" smtClean="0"/>
              <a:t>Must </a:t>
            </a:r>
            <a:r>
              <a:rPr dirty="0" lang="en-US"/>
              <a:t>be left in place six hours after sexual </a:t>
            </a:r>
            <a:r>
              <a:rPr dirty="0" lang="en-US" smtClean="0"/>
              <a:t>intercourse</a:t>
            </a:r>
            <a:endParaRPr dirty="0" lang="en-US"/>
          </a:p>
        </p:txBody>
      </p:sp>
      <p:pic>
        <p:nvPicPr>
          <p:cNvPr id="2097158" name="Picture 2" descr="C:\Users\Lenovo_i3_th8\Downloads\cap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715000" y="1828800"/>
            <a:ext cx="2971800" cy="2479964"/>
          </a:xfrm>
          <a:prstGeom prst="rect"/>
          <a:noFill/>
        </p:spPr>
      </p:pic>
      <p:pic>
        <p:nvPicPr>
          <p:cNvPr id="2097159" name="Picture 3" descr="C:\Users\Lenovo_i3_th8\Downloads\cap 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715000" y="4308772"/>
            <a:ext cx="2971800" cy="2443163"/>
          </a:xfrm>
          <a:prstGeom prst="rect"/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7917"/>
          </a:bodyPr>
          <a:p>
            <a:r>
              <a:rPr b="1" dirty="0" sz="4800" lang="en-US" smtClean="0"/>
              <a:t>Hormonal contraception</a:t>
            </a:r>
            <a:endParaRPr b="1" dirty="0" sz="480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عنوان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Hormonal contraception</a:t>
            </a:r>
          </a:p>
        </p:txBody>
      </p:sp>
      <p:pic>
        <p:nvPicPr>
          <p:cNvPr id="209716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2901" y="2126046"/>
            <a:ext cx="8173640" cy="4581142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51" name="عنصر نائب للمحتوى 2"/>
          <p:cNvSpPr>
            <a:spLocks noGrp="1"/>
          </p:cNvSpPr>
          <p:nvPr>
            <p:ph idx="1"/>
          </p:nvPr>
        </p:nvSpPr>
        <p:spPr>
          <a:xfrm>
            <a:off x="435898" y="2180496"/>
            <a:ext cx="8272211" cy="4271104"/>
          </a:xfrm>
        </p:spPr>
        <p:txBody>
          <a:bodyPr>
            <a:normAutofit/>
          </a:bodyPr>
          <a:p>
            <a:r>
              <a:rPr dirty="0" sz="2800" lang="en-US" smtClean="0"/>
              <a:t>Containing Estrogen + Progesterone </a:t>
            </a:r>
          </a:p>
          <a:p>
            <a:r>
              <a:rPr dirty="0" sz="2800" lang="en-US" smtClean="0"/>
              <a:t>The primary mechanisms of all CHCs are to (1) thicken cervical mucus and (2) suppress ovulation.</a:t>
            </a:r>
          </a:p>
          <a:p>
            <a:r>
              <a:rPr dirty="0" sz="2800" lang="en-US" smtClean="0"/>
              <a:t>Progesterone is responsible for thickening the cervical mucus to compromise the passage of sperms = prevents fertilization </a:t>
            </a:r>
            <a:br>
              <a:rPr dirty="0" sz="2800" lang="en-US" smtClean="0"/>
            </a:br>
            <a:r>
              <a:rPr dirty="0" sz="2800" lang="en-US" smtClean="0"/>
              <a:t>- in addition to its action on endometrium (endometrial atrophy= preventing implantation) </a:t>
            </a:r>
          </a:p>
          <a:p>
            <a:r>
              <a:rPr dirty="0" sz="2800" lang="en-US" smtClean="0"/>
              <a:t>Estrogen causes –</a:t>
            </a:r>
            <a:r>
              <a:rPr dirty="0" sz="2800" lang="en-US" err="1" smtClean="0"/>
              <a:t>ve</a:t>
            </a:r>
            <a:r>
              <a:rPr dirty="0" sz="2800" lang="en-US" smtClean="0"/>
              <a:t> feedback on FSH = stabilizes the endometrial thickness = preventing breakthrough bleeding.</a:t>
            </a:r>
            <a:endParaRPr dirty="0" sz="280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Contraception methods</a:t>
            </a:r>
          </a:p>
        </p:txBody>
      </p:sp>
      <p:graphicFrame>
        <p:nvGraphicFramePr>
          <p:cNvPr id="4194304" name="Content Placeholder 6"/>
          <p:cNvGraphicFramePr>
            <a:graphicFrameLocks noGrp="1"/>
          </p:cNvGraphicFramePr>
          <p:nvPr>
            <p:ph idx="1"/>
          </p:nvPr>
        </p:nvGraphicFramePr>
        <p:xfrm>
          <a:off x="435776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5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sz="2800" lang="en-US"/>
              <a:t>Safe for most young </a:t>
            </a:r>
            <a:r>
              <a:rPr dirty="0" sz="2800" lang="en-US" smtClean="0"/>
              <a:t>women</a:t>
            </a:r>
          </a:p>
          <a:p>
            <a:r>
              <a:rPr dirty="0" sz="2800" lang="en-US"/>
              <a:t>Added benefit of regulation of menses</a:t>
            </a:r>
          </a:p>
          <a:p>
            <a:r>
              <a:rPr dirty="0" sz="2800" lang="en-US"/>
              <a:t>Usually started during the first 5 days of the </a:t>
            </a:r>
            <a:r>
              <a:rPr dirty="0" sz="2800" lang="en-US" smtClean="0"/>
              <a:t>cycle</a:t>
            </a:r>
            <a:endParaRPr dirty="0" sz="2800" lang="en-US"/>
          </a:p>
          <a:p>
            <a:r>
              <a:rPr dirty="0" sz="2800" lang="en-US" smtClean="0"/>
              <a:t>Oral </a:t>
            </a:r>
            <a:r>
              <a:rPr dirty="0" sz="2800" lang="en-US"/>
              <a:t>contraceptives consist of a combination of an </a:t>
            </a:r>
            <a:r>
              <a:rPr b="1" dirty="0" sz="2800" lang="en-US" smtClean="0"/>
              <a:t>estrogen </a:t>
            </a:r>
            <a:r>
              <a:rPr dirty="0" sz="2800" lang="en-US" smtClean="0"/>
              <a:t>(</a:t>
            </a:r>
            <a:r>
              <a:rPr dirty="0" sz="2800" lang="en-US" err="1" smtClean="0"/>
              <a:t>ethinyl</a:t>
            </a:r>
            <a:r>
              <a:rPr dirty="0" sz="2800" lang="en-US" smtClean="0"/>
              <a:t> estradiol</a:t>
            </a:r>
            <a:r>
              <a:rPr dirty="0" sz="2800" lang="en-US"/>
              <a:t> 20mcg - </a:t>
            </a:r>
            <a:r>
              <a:rPr dirty="0" sz="2800" lang="en-US" smtClean="0"/>
              <a:t>35mcg) </a:t>
            </a:r>
            <a:r>
              <a:rPr dirty="0" sz="2800" lang="en-US"/>
              <a:t>and a </a:t>
            </a:r>
            <a:r>
              <a:rPr b="1" dirty="0" sz="2800" lang="en-US" smtClean="0"/>
              <a:t>progesterone</a:t>
            </a:r>
            <a:r>
              <a:rPr dirty="0" sz="2800" lang="en-US" smtClean="0"/>
              <a:t> (</a:t>
            </a:r>
            <a:r>
              <a:rPr dirty="0" sz="2800" lang="en-US" err="1"/>
              <a:t>Levonorgestrel</a:t>
            </a:r>
            <a:r>
              <a:rPr dirty="0" sz="2800" lang="en-US"/>
              <a:t>/ </a:t>
            </a:r>
            <a:r>
              <a:rPr dirty="0" sz="2800" lang="en-US" err="1"/>
              <a:t>norethisterone</a:t>
            </a:r>
            <a:r>
              <a:rPr dirty="0" sz="2800" lang="en-US"/>
              <a:t>/ </a:t>
            </a:r>
            <a:r>
              <a:rPr dirty="0" sz="2800" lang="en-US" err="1"/>
              <a:t>desogestrel</a:t>
            </a:r>
            <a:r>
              <a:rPr dirty="0" sz="2800" lang="en-US"/>
              <a:t>).</a:t>
            </a:r>
          </a:p>
          <a:p>
            <a:endParaRPr dirty="0" sz="280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55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5833" lnSpcReduction="10000"/>
          </a:bodyPr>
          <a:p>
            <a:r>
              <a:rPr dirty="0" sz="2800" lang="en-US" smtClean="0"/>
              <a:t>CHCs Regimens:</a:t>
            </a:r>
          </a:p>
          <a:p>
            <a:pPr lvl="2"/>
            <a:r>
              <a:rPr dirty="0" sz="2400" lang="en-US"/>
              <a:t>Combined Contraceptive Pill: Used for 3 weeks every 4 </a:t>
            </a:r>
            <a:r>
              <a:rPr dirty="0" sz="2400" lang="en-US" smtClean="0"/>
              <a:t>weeks (taken 21 days with 7-days pill-free interval (monophasic regimen)</a:t>
            </a:r>
            <a:br>
              <a:rPr dirty="0" sz="2400" lang="en-US" smtClean="0"/>
            </a:br>
            <a:r>
              <a:rPr dirty="0" sz="2400" lang="en-US" smtClean="0"/>
              <a:t>The pill-free interval is the time of breakthrough bleeding.</a:t>
            </a:r>
          </a:p>
          <a:p>
            <a:pPr lvl="2"/>
            <a:r>
              <a:rPr dirty="0" sz="2400" lang="en-US"/>
              <a:t>Contraceptive patch: Weekly transdermal patch for 3 weeks and one week off to have withdrawal bleeding.</a:t>
            </a:r>
          </a:p>
          <a:p>
            <a:pPr lvl="2"/>
            <a:r>
              <a:rPr dirty="0" sz="2400" lang="en-US"/>
              <a:t>The vaginal ring: 3 weeks with 1 week ring-free interval, or 24-4, or continuous</a:t>
            </a:r>
            <a:r>
              <a:rPr dirty="0" sz="2400" lang="en-US" smtClean="0"/>
              <a:t>.</a:t>
            </a:r>
            <a:endParaRPr dirty="0" sz="240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57" name="عنصر نائب للمحتوى 2"/>
          <p:cNvSpPr>
            <a:spLocks noGrp="1"/>
          </p:cNvSpPr>
          <p:nvPr>
            <p:ph idx="1"/>
          </p:nvPr>
        </p:nvSpPr>
        <p:spPr>
          <a:xfrm>
            <a:off x="435894" y="2180496"/>
            <a:ext cx="8422356" cy="4194904"/>
          </a:xfrm>
        </p:spPr>
        <p:txBody>
          <a:bodyPr>
            <a:normAutofit/>
          </a:bodyPr>
          <a:p>
            <a:r>
              <a:rPr dirty="0" sz="2800" lang="en-US" smtClean="0"/>
              <a:t>Combined Contraceptive Patch:</a:t>
            </a:r>
          </a:p>
          <a:p>
            <a:pPr lvl="1"/>
            <a:r>
              <a:rPr dirty="0" sz="2600" lang="en-US" smtClean="0"/>
              <a:t>Releases150 </a:t>
            </a:r>
            <a:r>
              <a:rPr dirty="0" sz="2600" lang="en-US"/>
              <a:t>g progestin </a:t>
            </a:r>
            <a:r>
              <a:rPr b="1" dirty="0" sz="2600" lang="en-US" err="1"/>
              <a:t>norelgestromin</a:t>
            </a:r>
            <a:r>
              <a:rPr dirty="0" sz="2600" lang="en-US"/>
              <a:t> + 20 g of </a:t>
            </a:r>
            <a:r>
              <a:rPr b="1" dirty="0" sz="2600" lang="en-US" err="1"/>
              <a:t>ethinyl</a:t>
            </a:r>
            <a:r>
              <a:rPr b="1" dirty="0" sz="2600" lang="en-US"/>
              <a:t> estradiol</a:t>
            </a:r>
            <a:r>
              <a:rPr dirty="0" sz="2600" lang="en-US"/>
              <a:t> daily</a:t>
            </a:r>
            <a:r>
              <a:rPr dirty="0" sz="2600" lang="en-US" smtClean="0"/>
              <a:t>.</a:t>
            </a:r>
          </a:p>
          <a:p>
            <a:pPr lvl="1"/>
            <a:r>
              <a:rPr dirty="0" sz="2600" lang="en-US" smtClean="0"/>
              <a:t>Applied to: </a:t>
            </a:r>
            <a:r>
              <a:rPr dirty="0" sz="2200" lang="en-US" smtClean="0"/>
              <a:t>Buttocks, Upper arm/ shoulder, Lower abdomen or Upper back above the scapula.</a:t>
            </a:r>
          </a:p>
          <a:p>
            <a:pPr lvl="1"/>
            <a:r>
              <a:rPr dirty="0" sz="2400" lang="en-US" smtClean="0"/>
              <a:t>For </a:t>
            </a:r>
            <a:r>
              <a:rPr dirty="0" sz="2400" lang="en-US"/>
              <a:t>3 weeks and one week </a:t>
            </a:r>
            <a:r>
              <a:rPr dirty="0" sz="2400" lang="en-US" smtClean="0"/>
              <a:t>off (one patch weekly) </a:t>
            </a:r>
            <a:r>
              <a:rPr dirty="0" sz="2400" lang="en-US"/>
              <a:t>to have withdrawal bleeding</a:t>
            </a:r>
            <a:r>
              <a:rPr dirty="0" sz="2400" lang="en-US" smtClean="0"/>
              <a:t>.</a:t>
            </a:r>
            <a:endParaRPr dirty="0" sz="2200" lang="en-US" smtClean="0"/>
          </a:p>
          <a:p>
            <a:r>
              <a:rPr dirty="0" sz="2600" lang="en-US"/>
              <a:t>INTRAVAGINAL </a:t>
            </a:r>
            <a:r>
              <a:rPr dirty="0" sz="2600" lang="en-US" smtClean="0"/>
              <a:t>RING:</a:t>
            </a:r>
          </a:p>
          <a:p>
            <a:pPr lvl="1"/>
            <a:r>
              <a:rPr dirty="0" sz="2400" lang="en-US"/>
              <a:t>Contains </a:t>
            </a:r>
            <a:r>
              <a:rPr b="1" dirty="0" sz="2400" lang="en-US" err="1"/>
              <a:t>ethinyl</a:t>
            </a:r>
            <a:r>
              <a:rPr b="1" dirty="0" sz="2400" lang="en-US"/>
              <a:t> </a:t>
            </a:r>
            <a:r>
              <a:rPr b="1" dirty="0" sz="2400" lang="en-US" smtClean="0"/>
              <a:t>estradiol</a:t>
            </a:r>
            <a:r>
              <a:rPr dirty="0" sz="2400" lang="en-US" smtClean="0"/>
              <a:t> (15g/day) </a:t>
            </a:r>
            <a:r>
              <a:rPr dirty="0" sz="2400" lang="en-US"/>
              <a:t>+ </a:t>
            </a:r>
            <a:r>
              <a:rPr b="1" dirty="0" sz="2400" lang="en-US" err="1" smtClean="0"/>
              <a:t>etonogestrel</a:t>
            </a:r>
            <a:r>
              <a:rPr dirty="0" sz="2400" lang="en-US" smtClean="0"/>
              <a:t> (120g/day).</a:t>
            </a:r>
            <a:endParaRPr dirty="0" sz="240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52400"/>
            <a:ext cx="3448050" cy="3126232"/>
          </a:xfrm>
          <a:prstGeom prst="rect"/>
          <a:noFill/>
          <a:ln>
            <a:noFill/>
          </a:ln>
          <a:effectLst/>
        </p:spPr>
      </p:pic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448052" y="371474"/>
            <a:ext cx="5522553" cy="3387726"/>
          </a:xfrm>
          <a:prstGeom prst="rect"/>
          <a:noFill/>
          <a:ln>
            <a:noFill/>
          </a:ln>
          <a:effectLst/>
        </p:spPr>
      </p:pic>
      <p:pic>
        <p:nvPicPr>
          <p:cNvPr id="209716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233362" y="3910020"/>
            <a:ext cx="3214688" cy="261937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59" name="عنصر نائب للمحتوى 2"/>
          <p:cNvSpPr>
            <a:spLocks noGrp="1"/>
          </p:cNvSpPr>
          <p:nvPr>
            <p:ph idx="1"/>
          </p:nvPr>
        </p:nvSpPr>
        <p:spPr>
          <a:xfrm>
            <a:off x="435898" y="2180496"/>
            <a:ext cx="8272211" cy="4588604"/>
          </a:xfrm>
        </p:spPr>
        <p:txBody>
          <a:bodyPr>
            <a:normAutofit/>
          </a:bodyPr>
          <a:p>
            <a:r>
              <a:rPr dirty="0" sz="2800" lang="en-US"/>
              <a:t>Alternate </a:t>
            </a:r>
            <a:r>
              <a:rPr dirty="0" sz="2800" lang="en-US" smtClean="0"/>
              <a:t>Regimen </a:t>
            </a:r>
            <a:r>
              <a:rPr dirty="0" sz="2800" lang="en-US"/>
              <a:t>for </a:t>
            </a:r>
            <a:r>
              <a:rPr dirty="0" sz="2800" lang="en-US" smtClean="0"/>
              <a:t>CHCs:</a:t>
            </a:r>
          </a:p>
          <a:p>
            <a:pPr lvl="1"/>
            <a:r>
              <a:rPr dirty="0" sz="2600" lang="en-US" u="sng"/>
              <a:t>Standard</a:t>
            </a:r>
            <a:r>
              <a:rPr dirty="0" sz="2600" lang="en-US"/>
              <a:t> 21-7.  Start on day 1- 5 of the cycle  usually 3 weeks on and 1 week </a:t>
            </a:r>
            <a:r>
              <a:rPr dirty="0" sz="2600" lang="en-US" smtClean="0"/>
              <a:t>off.</a:t>
            </a:r>
            <a:endParaRPr dirty="0" sz="2600" lang="en-US"/>
          </a:p>
          <a:p>
            <a:pPr lvl="1"/>
            <a:r>
              <a:rPr dirty="0" sz="2600" lang="en-US" u="sng"/>
              <a:t>Alternative </a:t>
            </a:r>
            <a:r>
              <a:rPr dirty="0" sz="2600" lang="en-US" u="sng" smtClean="0"/>
              <a:t>regimen</a:t>
            </a:r>
            <a:r>
              <a:rPr dirty="0" sz="2600" lang="en-US" smtClean="0"/>
              <a:t>: 24 days of the cycle and 4 days off.</a:t>
            </a:r>
            <a:endParaRPr dirty="0" sz="2600" lang="en-US"/>
          </a:p>
          <a:p>
            <a:pPr lvl="1"/>
            <a:r>
              <a:rPr dirty="0" sz="2600" lang="en-US" smtClean="0"/>
              <a:t>Advantages:</a:t>
            </a:r>
            <a:endParaRPr dirty="0" sz="2600" lang="en-US"/>
          </a:p>
          <a:p>
            <a:pPr lvl="3"/>
            <a:r>
              <a:rPr dirty="0" sz="2200" lang="en-US"/>
              <a:t>1. Decreased follicular activity</a:t>
            </a:r>
          </a:p>
          <a:p>
            <a:pPr lvl="3"/>
            <a:r>
              <a:rPr dirty="0" sz="2200" lang="en-US"/>
              <a:t>2. Potential for increased efficacy</a:t>
            </a:r>
          </a:p>
          <a:p>
            <a:pPr lvl="3"/>
            <a:r>
              <a:rPr dirty="0" sz="2200" lang="en-US"/>
              <a:t>3. Fewer bleeding days.</a:t>
            </a:r>
          </a:p>
          <a:p>
            <a:endParaRPr dirty="0" sz="280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61" name="عنصر نائب للمحتوى 2"/>
          <p:cNvSpPr>
            <a:spLocks noGrp="1"/>
          </p:cNvSpPr>
          <p:nvPr>
            <p:ph idx="1"/>
          </p:nvPr>
        </p:nvSpPr>
        <p:spPr>
          <a:xfrm>
            <a:off x="435898" y="2180496"/>
            <a:ext cx="8272211" cy="4448904"/>
          </a:xfrm>
        </p:spPr>
        <p:txBody>
          <a:bodyPr>
            <a:normAutofit fontScale="73077" lnSpcReduction="20000"/>
          </a:bodyPr>
          <a:p>
            <a:r>
              <a:rPr dirty="0" sz="2800" lang="en-US" smtClean="0"/>
              <a:t>CHCs Contraindications: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History </a:t>
            </a:r>
            <a:r>
              <a:rPr dirty="0" sz="2600" lang="en-US"/>
              <a:t>of a venous thromboembolism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Known </a:t>
            </a:r>
            <a:r>
              <a:rPr dirty="0" sz="2600" lang="en-US" err="1"/>
              <a:t>thrombogenic</a:t>
            </a:r>
            <a:r>
              <a:rPr dirty="0" sz="2600" lang="en-US"/>
              <a:t> </a:t>
            </a:r>
            <a:r>
              <a:rPr dirty="0" sz="2600" lang="en-US" smtClean="0"/>
              <a:t>mutations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Smokers over 40 years</a:t>
            </a:r>
            <a:endParaRPr dirty="0" sz="2600" lang="en-US"/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Migraines </a:t>
            </a:r>
            <a:r>
              <a:rPr dirty="0" sz="2600" lang="en-US"/>
              <a:t>with aura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Hypertension</a:t>
            </a:r>
            <a:r>
              <a:rPr dirty="0" sz="2600" lang="en-US"/>
              <a:t>, esp. if poorly controlled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Lupus </a:t>
            </a:r>
            <a:r>
              <a:rPr dirty="0" sz="2600" lang="en-US"/>
              <a:t>with </a:t>
            </a:r>
            <a:r>
              <a:rPr dirty="0" sz="2600" lang="en-US" err="1"/>
              <a:t>antiphospholipid</a:t>
            </a:r>
            <a:r>
              <a:rPr dirty="0" sz="2600" lang="en-US"/>
              <a:t> antibodies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Use </a:t>
            </a:r>
            <a:r>
              <a:rPr dirty="0" sz="2600" lang="en-US"/>
              <a:t>of liver enzymes inducers as antibiotics as </a:t>
            </a:r>
            <a:r>
              <a:rPr dirty="0" sz="2600" lang="en-US" smtClean="0"/>
              <a:t>rifampicin/ </a:t>
            </a:r>
            <a:r>
              <a:rPr dirty="0" sz="2600" lang="en-US" err="1" smtClean="0"/>
              <a:t>ampicllin</a:t>
            </a:r>
            <a:r>
              <a:rPr dirty="0" sz="2600" lang="en-US" smtClean="0"/>
              <a:t> </a:t>
            </a:r>
            <a:r>
              <a:rPr dirty="0" sz="2600" lang="en-US"/>
              <a:t>and </a:t>
            </a:r>
            <a:r>
              <a:rPr dirty="0" sz="2600" lang="en-US" smtClean="0"/>
              <a:t>antiepileptic </a:t>
            </a:r>
            <a:r>
              <a:rPr dirty="0" sz="2600" lang="en-US"/>
              <a:t>drugs such as, </a:t>
            </a:r>
            <a:r>
              <a:rPr dirty="0" sz="2600" lang="en-US" smtClean="0"/>
              <a:t> </a:t>
            </a:r>
            <a:r>
              <a:rPr dirty="0" sz="2600" lang="en-US" err="1" smtClean="0"/>
              <a:t>Valoprate</a:t>
            </a:r>
            <a:r>
              <a:rPr dirty="0" sz="2600" lang="en-US" smtClean="0"/>
              <a:t> </a:t>
            </a:r>
            <a:r>
              <a:rPr dirty="0" sz="2600" lang="en-US"/>
              <a:t>and Phenytoin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Severe</a:t>
            </a:r>
            <a:r>
              <a:rPr dirty="0" sz="2600" lang="en-US"/>
              <a:t> obesity and/or </a:t>
            </a:r>
            <a:r>
              <a:rPr dirty="0" sz="2600" lang="en-US" smtClean="0"/>
              <a:t>hypercholesterolemia</a:t>
            </a:r>
            <a:endParaRPr dirty="0" sz="2600" lang="en-US"/>
          </a:p>
          <a:p>
            <a:pPr indent="-514350" lvl="1" marL="838350">
              <a:buFont typeface="+mj-lt"/>
              <a:buAutoNum type="arabicPeriod"/>
            </a:pPr>
            <a:r>
              <a:rPr dirty="0" sz="2600" lang="en-US"/>
              <a:t>W</a:t>
            </a:r>
            <a:r>
              <a:rPr dirty="0" sz="2600" lang="en-US" smtClean="0"/>
              <a:t>omen </a:t>
            </a:r>
            <a:r>
              <a:rPr dirty="0" sz="2600" lang="en-US"/>
              <a:t>with liver tumors, Hepatic carcinoma or severe cirrhosis of the liver</a:t>
            </a:r>
          </a:p>
          <a:p>
            <a:pPr indent="-514350" lvl="1" marL="838350">
              <a:buFont typeface="+mj-lt"/>
              <a:buAutoNum type="arabicPeriod"/>
            </a:pPr>
            <a:r>
              <a:rPr dirty="0" sz="2600" lang="en-US" smtClean="0"/>
              <a:t>Known </a:t>
            </a:r>
            <a:r>
              <a:rPr dirty="0" sz="2600" lang="en-US"/>
              <a:t>or suspected breast cancer</a:t>
            </a:r>
            <a:r>
              <a:rPr dirty="0" sz="2600" lang="en-US" smtClean="0"/>
              <a:t>.</a:t>
            </a:r>
            <a:endParaRPr dirty="0" sz="260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63" name="عنصر نائب للمحتوى 2"/>
          <p:cNvSpPr>
            <a:spLocks noGrp="1"/>
          </p:cNvSpPr>
          <p:nvPr>
            <p:ph idx="1"/>
          </p:nvPr>
        </p:nvSpPr>
        <p:spPr>
          <a:xfrm>
            <a:off x="435898" y="2180496"/>
            <a:ext cx="8272211" cy="4360004"/>
          </a:xfrm>
        </p:spPr>
        <p:txBody>
          <a:bodyPr>
            <a:normAutofit lnSpcReduction="10000"/>
          </a:bodyPr>
          <a:p>
            <a:r>
              <a:rPr dirty="0" sz="2800" lang="en-US" smtClean="0"/>
              <a:t>CHCs Side Effects: </a:t>
            </a:r>
          </a:p>
          <a:p>
            <a:pPr lvl="1"/>
            <a:r>
              <a:rPr dirty="0" sz="2600" lang="en-US" smtClean="0"/>
              <a:t>Most common is breakthrough bleeding (pill-free period)</a:t>
            </a:r>
          </a:p>
          <a:p>
            <a:pPr lvl="1"/>
            <a:r>
              <a:rPr dirty="0" sz="2600" lang="en-US" smtClean="0"/>
              <a:t>Thromboembolism</a:t>
            </a:r>
          </a:p>
          <a:p>
            <a:pPr lvl="1"/>
            <a:r>
              <a:rPr dirty="0" sz="2600" lang="en-US" smtClean="0"/>
              <a:t>Hypertension </a:t>
            </a:r>
          </a:p>
          <a:p>
            <a:pPr lvl="1"/>
            <a:r>
              <a:rPr dirty="0" sz="2600" lang="en-US" smtClean="0"/>
              <a:t>Headache</a:t>
            </a:r>
          </a:p>
          <a:p>
            <a:pPr lvl="1"/>
            <a:r>
              <a:rPr dirty="0" sz="2600" lang="en-US" smtClean="0"/>
              <a:t>Stroke</a:t>
            </a:r>
          </a:p>
          <a:p>
            <a:r>
              <a:rPr dirty="0" sz="2800" lang="en-US" smtClean="0"/>
              <a:t>CHCs </a:t>
            </a:r>
            <a:r>
              <a:rPr dirty="0" sz="2800" lang="en-US"/>
              <a:t>decrease the risk of ovarian, endometrial and </a:t>
            </a:r>
            <a:r>
              <a:rPr dirty="0" sz="2800" lang="en-US" smtClean="0"/>
              <a:t>colorectal cancers.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Combined Hormonal Contraceptives</a:t>
            </a:r>
          </a:p>
        </p:txBody>
      </p:sp>
      <p:sp>
        <p:nvSpPr>
          <p:cNvPr id="1048665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10000"/>
          </a:bodyPr>
          <a:p>
            <a:r>
              <a:rPr dirty="0" sz="3200" lang="en-US"/>
              <a:t>Breakthrough bleeding is a common cause for discontinuation, but improved with extended regimens</a:t>
            </a:r>
            <a:r>
              <a:rPr dirty="0" sz="3200" lang="en-US" smtClean="0"/>
              <a:t>.</a:t>
            </a:r>
          </a:p>
          <a:p>
            <a:r>
              <a:rPr dirty="0" sz="3200" lang="en-US"/>
              <a:t>Management:</a:t>
            </a:r>
          </a:p>
          <a:p>
            <a:pPr lvl="2"/>
            <a:r>
              <a:rPr dirty="0" sz="2800" lang="en-US"/>
              <a:t>If near end of cycle, discontinue early</a:t>
            </a:r>
          </a:p>
          <a:p>
            <a:pPr lvl="2"/>
            <a:r>
              <a:rPr dirty="0" sz="2800" lang="en-US"/>
              <a:t>If severe, consider exogenous estrogen or higher estrogen dose </a:t>
            </a:r>
            <a:r>
              <a:rPr dirty="0" sz="2800" lang="en-US" smtClean="0"/>
              <a:t>pill.</a:t>
            </a:r>
            <a:endParaRPr dirty="0" sz="3200" lang="en-US"/>
          </a:p>
          <a:p>
            <a:endParaRPr dirty="0" sz="320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pPr indent="0" marL="0">
              <a:buNone/>
            </a:pPr>
            <a:endParaRPr dirty="0" lang="en-US"/>
          </a:p>
          <a:p>
            <a:pPr indent="0" marL="0">
              <a:buNone/>
            </a:pPr>
            <a:r>
              <a:rPr dirty="0" lang="en-US"/>
              <a:t>Methods of contraception are compared by the Pearl index. </a:t>
            </a:r>
          </a:p>
          <a:p>
            <a:r>
              <a:rPr baseline="0" b="1" dirty="0" i="0" lang="en-US" strike="noStrike" u="none">
                <a:latin typeface="StoneSerif"/>
              </a:rPr>
              <a:t>Pearl Index (PI</a:t>
            </a:r>
            <a:r>
              <a:rPr baseline="0" b="1" dirty="0" i="0" lang="en-US" strike="noStrike" u="none" smtClean="0">
                <a:latin typeface="StoneSerif"/>
              </a:rPr>
              <a:t>):</a:t>
            </a:r>
            <a:r>
              <a:rPr dirty="0" lang="en-US"/>
              <a:t> number of unintentional pregnancies related to 100 women using certain method of contraception for I year. (first-year pregnancy rates/100 women</a:t>
            </a:r>
            <a:r>
              <a:rPr dirty="0" lang="en-US" smtClean="0"/>
              <a:t>) , its indicate the effectiveness of a contraceptive .</a:t>
            </a:r>
          </a:p>
          <a:p>
            <a:r>
              <a:rPr altLang="en-US" b="1" dirty="0" lang="en-US"/>
              <a:t>Perfect Use efficacy rates (Correct Use); </a:t>
            </a:r>
            <a:r>
              <a:rPr altLang="en-US" dirty="0" lang="en-US"/>
              <a:t>reflect what happens when a contraceptive method is used correctly all of the time.</a:t>
            </a:r>
          </a:p>
          <a:p>
            <a:endParaRPr altLang="en-US" b="1" dirty="0" sz="1100" lang="en-US"/>
          </a:p>
          <a:p>
            <a:r>
              <a:rPr altLang="en-US" b="1" dirty="0" lang="en-US"/>
              <a:t>Typical Use efficacy rates (Actual Use); </a:t>
            </a:r>
            <a:r>
              <a:rPr altLang="en-US" dirty="0" lang="en-US"/>
              <a:t>reflect what happens in the real world when we factor in human error in the first year of use of a method.</a:t>
            </a:r>
          </a:p>
          <a:p>
            <a:endParaRPr altLang="en-US" dirty="0" lang="en-US"/>
          </a:p>
          <a:p>
            <a:endParaRPr dirty="0" lang="en-US"/>
          </a:p>
        </p:txBody>
      </p:sp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  <p:sp>
        <p:nvSpPr>
          <p:cNvPr id="1048674" name="TextBox 8"/>
          <p:cNvSpPr txBox="1"/>
          <p:nvPr/>
        </p:nvSpPr>
        <p:spPr>
          <a:xfrm>
            <a:off x="0" y="5375469"/>
            <a:ext cx="9144000" cy="1586204"/>
          </a:xfrm>
          <a:prstGeom prst="rect"/>
        </p:spPr>
        <p:txBody>
          <a:bodyPr anchor="t" bIns="18040" lIns="36080" rIns="36080" rtlCol="0" tIns="18040"/>
          <a:p>
            <a:pPr defTabSz="360806"/>
            <a:endParaRPr sz="400" lang="en-US">
              <a:solidFill>
                <a:prstClr val="black"/>
              </a:solidFill>
            </a:endParaRPr>
          </a:p>
          <a:p>
            <a:pPr defTabSz="360806"/>
            <a:r>
              <a:rPr sz="1000" lang="en-US">
                <a:solidFill>
                  <a:srgbClr val="252525"/>
                </a:solidFill>
              </a:rPr>
              <a:t>                                                                                                 </a:t>
            </a:r>
          </a:p>
          <a:p>
            <a:pPr defTabSz="360806"/>
            <a:r>
              <a:rPr sz="1000" lang="en-US">
                <a:solidFill>
                  <a:srgbClr val="252525"/>
                </a:solidFill>
              </a:rPr>
              <a:t>  . Safe during lactation                                            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  <p:sp>
        <p:nvSpPr>
          <p:cNvPr id="1048675" name="TextBox 11"/>
          <p:cNvSpPr txBox="1"/>
          <p:nvPr/>
        </p:nvSpPr>
        <p:spPr>
          <a:xfrm>
            <a:off x="0" y="5924944"/>
            <a:ext cx="9144000" cy="1036735"/>
          </a:xfrm>
          <a:prstGeom prst="rect"/>
        </p:spPr>
        <p:txBody>
          <a:bodyPr anchor="t" bIns="18040" lIns="36080" rIns="36080" rtlCol="0" tIns="18040"/>
          <a:p>
            <a:pPr defTabSz="360806"/>
            <a:endParaRPr sz="400" lang="en-US">
              <a:solidFill>
                <a:prstClr val="black"/>
              </a:solidFill>
            </a:endParaRPr>
          </a:p>
          <a:p>
            <a:pPr defTabSz="360806"/>
            <a:r>
              <a:rPr sz="600" lang="en-US">
                <a:solidFill>
                  <a:srgbClr val="252525"/>
                </a:solidFill>
              </a:rPr>
              <a:t>(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  <p:sp>
        <p:nvSpPr>
          <p:cNvPr id="1048676" name="TextBox 13"/>
          <p:cNvSpPr txBox="1"/>
          <p:nvPr/>
        </p:nvSpPr>
        <p:spPr>
          <a:xfrm>
            <a:off x="0" y="435432"/>
            <a:ext cx="9144000" cy="6526245"/>
          </a:xfrm>
          <a:prstGeom prst="rect"/>
        </p:spPr>
        <p:txBody>
          <a:bodyPr anchor="t" bIns="18040" lIns="36080" rIns="36080" rtlCol="0" tIns="18040"/>
          <a:p>
            <a:pPr defTabSz="360806"/>
            <a:endParaRPr sz="400" lang="en-US">
              <a:solidFill>
                <a:prstClr val="black"/>
              </a:solidFill>
            </a:endParaRPr>
          </a:p>
          <a:p>
            <a:pPr defTabSz="360806"/>
            <a:r>
              <a:rPr lang="en-US">
                <a:solidFill>
                  <a:srgbClr val="252525"/>
                </a:solidFill>
              </a:rPr>
              <a:t>Mirena                      </a:t>
            </a:r>
          </a:p>
          <a:p>
            <a:pPr defTabSz="360806"/>
            <a:r>
              <a:rPr sz="600" lang="en-US">
                <a:solidFill>
                  <a:srgbClr val="252525"/>
                </a:solidFill>
              </a:rPr>
              <a:t>(releasing levonorgestrel 20 microgram 12 hourly)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1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1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Lenovo_i3_th8\Downloads\effec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381000"/>
            <a:ext cx="8534400" cy="5943600"/>
          </a:xfrm>
          <a:prstGeom prst="rect"/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1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51841"/>
            <a:ext cx="9144000" cy="5448041"/>
          </a:xfrm>
          <a:prstGeom prst="rect"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1223963" y="115888"/>
            <a:ext cx="6696075" cy="1143000"/>
          </a:xfrm>
        </p:spPr>
        <p:txBody>
          <a:bodyPr>
            <a:noAutofit/>
          </a:bodyPr>
          <a:p>
            <a:r>
              <a:rPr b="1" dirty="0" sz="3200" kern="0" lang="en-US">
                <a:solidFill>
                  <a:schemeClr val="accent1">
                    <a:lumMod val="25000"/>
                    <a:lumOff val="75000"/>
                  </a:schemeClr>
                </a:solidFill>
              </a:rPr>
              <a:t>Sterilization-</a:t>
            </a:r>
            <a:r>
              <a:rPr b="1" dirty="0" kern="0" lang="en-US">
                <a:solidFill>
                  <a:srgbClr val="FF0000"/>
                </a:solidFill>
              </a:rPr>
              <a:t> </a:t>
            </a:r>
            <a:r>
              <a:rPr dirty="0" kern="0" lang="en-US"/>
              <a:t>Tubal ligation</a:t>
            </a:r>
            <a:endParaRPr dirty="0" lang="en-US">
              <a:latin typeface="+mn-lt"/>
            </a:endParaRPr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2969370"/>
          </a:xfrm>
        </p:spPr>
        <p:txBody>
          <a:bodyPr>
            <a:noAutofit/>
          </a:bodyPr>
          <a:p>
            <a:pPr algn="l" rtl="0">
              <a:lnSpc>
                <a:spcPct val="90000"/>
              </a:lnSpc>
              <a:spcAft>
                <a:spcPct val="25000"/>
              </a:spcAft>
            </a:pPr>
            <a:r>
              <a:rPr dirty="0" sz="3600" kern="0" lang="en-US"/>
              <a:t>Surgical procedure performed for Female Sterilization in which </a:t>
            </a:r>
            <a:r>
              <a:rPr b="1" dirty="0" sz="3600" kern="0" lang="en-US">
                <a:solidFill>
                  <a:schemeClr val="accent1"/>
                </a:solidFill>
              </a:rPr>
              <a:t>Fallopian tubes </a:t>
            </a:r>
            <a:r>
              <a:rPr dirty="0" sz="3600" kern="0" lang="en-US"/>
              <a:t>are </a:t>
            </a:r>
            <a:r>
              <a:rPr dirty="0" sz="3600" kern="0" lang="en-US" u="sng"/>
              <a:t>band, cut and tied, cauterized ,</a:t>
            </a:r>
            <a:r>
              <a:rPr dirty="0" sz="3600" lang="en-US" u="sng"/>
              <a:t> or clipped</a:t>
            </a:r>
            <a:r>
              <a:rPr dirty="0" sz="3600" kern="0" lang="en-US"/>
              <a:t> to prevents sperms from reaching egg. </a:t>
            </a:r>
          </a:p>
          <a:p>
            <a:pPr algn="l"/>
            <a:r>
              <a:rPr dirty="0" sz="3600" kern="0" lang="en-US"/>
              <a:t>Done by Laparotomy, Laparoscopy, </a:t>
            </a:r>
            <a:r>
              <a:rPr dirty="0" sz="3600" kern="0" lang="en-GB"/>
              <a:t>Pomeroy's technique (Partial salpingectomy).</a:t>
            </a:r>
            <a:endParaRPr dirty="0" sz="3600" kern="0" lang="en-US"/>
          </a:p>
        </p:txBody>
      </p:sp>
      <p:pic>
        <p:nvPicPr>
          <p:cNvPr id="209717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122675" y="4918364"/>
            <a:ext cx="3021325" cy="1905000"/>
          </a:xfrm>
          <a:prstGeom prst="rect"/>
          <a:noFill/>
          <a:ln>
            <a:noFill/>
          </a:ln>
        </p:spPr>
      </p:pic>
      <p:pic>
        <p:nvPicPr>
          <p:cNvPr id="2097178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515364" y="5223164"/>
            <a:ext cx="2607311" cy="16002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extBox 2"/>
          <p:cNvSpPr txBox="1"/>
          <p:nvPr/>
        </p:nvSpPr>
        <p:spPr>
          <a:xfrm>
            <a:off x="0" y="791740"/>
            <a:ext cx="9144000" cy="4425696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defTabSz="457200" indent="-306000" marL="3060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dirty="0" sz="3600" kern="0" lang="en-US">
                <a:solidFill>
                  <a:srgbClr val="3D3D3D"/>
                </a:solidFill>
              </a:rPr>
              <a:t>Commonly done at time of CS, </a:t>
            </a:r>
            <a:r>
              <a:rPr dirty="0" sz="3600" kern="0" lang="en-GB">
                <a:solidFill>
                  <a:srgbClr val="3D3D3D"/>
                </a:solidFill>
              </a:rPr>
              <a:t>may be performed postpartum, postabortion, or as an interval procedure ( between days 6 and 13 of menstrual cycle)</a:t>
            </a:r>
            <a:endParaRPr dirty="0" sz="3600" kern="0" lang="en-US">
              <a:solidFill>
                <a:srgbClr val="3D3D3D"/>
              </a:solidFill>
            </a:endParaRPr>
          </a:p>
          <a:p>
            <a:pPr defTabSz="457200" indent="-306000" marL="3060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dirty="0" sz="3600" kern="0" lang="en-US">
                <a:solidFill>
                  <a:srgbClr val="3D3D3D"/>
                </a:solidFill>
              </a:rPr>
              <a:t>Failure rates vary by procedure, from 0.8-3.7%</a:t>
            </a:r>
          </a:p>
          <a:p>
            <a:pPr defTabSz="457200" indent="-306000" marL="30600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903163"/>
              </a:buClr>
              <a:buSzPct val="92000"/>
              <a:buFont typeface="Wingdings 2" panose="05020102010507070707" pitchFamily="18" charset="2"/>
              <a:buChar char=""/>
            </a:pPr>
            <a:r>
              <a:rPr dirty="0" sz="3600" kern="0" lang="en-US">
                <a:solidFill>
                  <a:srgbClr val="3D3D3D"/>
                </a:solidFill>
              </a:rPr>
              <a:t>Complications : regret ,heavier periods</a:t>
            </a:r>
            <a:r>
              <a:rPr dirty="0" sz="3600" kern="0" lang="en-GB">
                <a:solidFill>
                  <a:srgbClr val="3D3D3D"/>
                </a:solidFill>
              </a:rPr>
              <a:t>, ectopic pregnancy.</a:t>
            </a:r>
            <a:endParaRPr dirty="0" sz="3600" kern="0" lang="en-US">
              <a:solidFill>
                <a:srgbClr val="3D3D3D"/>
              </a:solidFill>
            </a:endParaRPr>
          </a:p>
        </p:txBody>
      </p:sp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963724" y="3875661"/>
            <a:ext cx="5018963" cy="2971963"/>
          </a:xfrm>
          <a:prstGeom prst="rect"/>
          <a:noFill/>
          <a:ln>
            <a:noFill/>
          </a:ln>
        </p:spPr>
      </p:pic>
      <p:pic>
        <p:nvPicPr>
          <p:cNvPr id="2097180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42899" y="3875661"/>
            <a:ext cx="3620825" cy="2971963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1223963" y="115888"/>
            <a:ext cx="6696075" cy="1143000"/>
          </a:xfrm>
        </p:spPr>
        <p:txBody>
          <a:bodyPr>
            <a:noAutofit/>
          </a:bodyPr>
          <a:p>
            <a:r>
              <a:rPr b="1" dirty="0" sz="3200" kern="0" lang="en-US">
                <a:solidFill>
                  <a:schemeClr val="accent1">
                    <a:lumMod val="25000"/>
                    <a:lumOff val="75000"/>
                  </a:schemeClr>
                </a:solidFill>
              </a:rPr>
              <a:t>Sterilization-</a:t>
            </a:r>
            <a:r>
              <a:rPr b="1" dirty="0" kern="0" lang="en-US">
                <a:solidFill>
                  <a:srgbClr val="FF0000"/>
                </a:solidFill>
              </a:rPr>
              <a:t> </a:t>
            </a:r>
            <a:r>
              <a:rPr dirty="0" kern="0" lang="en-US"/>
              <a:t>Vasectomy</a:t>
            </a:r>
            <a:endParaRPr dirty="0" lang="en-US">
              <a:latin typeface="+mn-lt"/>
            </a:endParaRPr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334925" y="1807538"/>
            <a:ext cx="8452884" cy="4913941"/>
          </a:xfrm>
        </p:spPr>
        <p:txBody>
          <a:bodyPr>
            <a:noAutofit/>
          </a:bodyPr>
          <a:p>
            <a:pPr algn="l" rtl="0">
              <a:lnSpc>
                <a:spcPct val="90000"/>
              </a:lnSpc>
              <a:spcAft>
                <a:spcPct val="25000"/>
              </a:spcAft>
            </a:pPr>
            <a:r>
              <a:rPr dirty="0" sz="3200" kern="0" lang="en-US"/>
              <a:t>Male sterilization procedure</a:t>
            </a:r>
          </a:p>
          <a:p>
            <a:pPr algn="l" rtl="0">
              <a:lnSpc>
                <a:spcPct val="90000"/>
              </a:lnSpc>
              <a:spcAft>
                <a:spcPct val="25000"/>
              </a:spcAft>
            </a:pPr>
            <a:r>
              <a:rPr dirty="0" sz="3200" kern="0" lang="en-US"/>
              <a:t>Ligation of </a:t>
            </a:r>
            <a:r>
              <a:rPr b="1" dirty="0" sz="3200" kern="0" lang="en-US">
                <a:solidFill>
                  <a:schemeClr val="accent1"/>
                </a:solidFill>
              </a:rPr>
              <a:t>Vas-Deferens tube</a:t>
            </a:r>
          </a:p>
          <a:p>
            <a:pPr algn="l" rtl="0">
              <a:lnSpc>
                <a:spcPct val="90000"/>
              </a:lnSpc>
              <a:spcAft>
                <a:spcPct val="25000"/>
              </a:spcAft>
            </a:pPr>
            <a:r>
              <a:rPr dirty="0" sz="3200" kern="0" lang="en-US"/>
              <a:t>Faster and Easier recovery than a tubal ligation</a:t>
            </a:r>
          </a:p>
          <a:p>
            <a:pPr algn="l" rtl="0">
              <a:lnSpc>
                <a:spcPct val="90000"/>
              </a:lnSpc>
              <a:spcAft>
                <a:spcPct val="25000"/>
              </a:spcAft>
            </a:pPr>
            <a:r>
              <a:rPr dirty="0" sz="3200" kern="0" lang="en-US"/>
              <a:t>Failure rate is 0.1% (more effective than female sterilization)</a:t>
            </a:r>
          </a:p>
          <a:p>
            <a:pPr algn="l" rtl="0">
              <a:lnSpc>
                <a:spcPct val="90000"/>
              </a:lnSpc>
              <a:spcAft>
                <a:spcPct val="25000"/>
              </a:spcAft>
            </a:pPr>
            <a:r>
              <a:rPr dirty="0" sz="3200" kern="0" lang="en-US"/>
              <a:t>Woman should be protected for 3 months (till semen analysis shows </a:t>
            </a:r>
            <a:r>
              <a:rPr dirty="0" sz="3200" kern="0" lang="en-US" err="1"/>
              <a:t>azospermia</a:t>
            </a:r>
            <a:r>
              <a:rPr dirty="0" sz="3200" kern="0" lang="en-US"/>
              <a:t>). So, she can offer DMPA injection</a:t>
            </a:r>
          </a:p>
          <a:p>
            <a:pPr algn="l" indent="0" marL="0" rtl="0">
              <a:buNone/>
            </a:pPr>
            <a:endParaRPr dirty="0" sz="3200"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759678" y="381850"/>
            <a:ext cx="7624646" cy="1143000"/>
          </a:xfrm>
        </p:spPr>
        <p:txBody>
          <a:bodyPr>
            <a:noAutofit/>
          </a:bodyPr>
          <a:p>
            <a:r>
              <a:rPr altLang="en-US" b="1" dirty="0" sz="3200" lang="en-US">
                <a:solidFill>
                  <a:schemeClr val="accent1">
                    <a:lumMod val="25000"/>
                    <a:lumOff val="75000"/>
                  </a:schemeClr>
                </a:solidFill>
              </a:rPr>
              <a:t>Emergency (Post-coital) </a:t>
            </a:r>
            <a:r>
              <a:rPr altLang="en-US" b="1" dirty="0" sz="3200" lang="en-US"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rPr>
              <a:t>Contraception</a:t>
            </a:r>
            <a:endParaRPr b="1" dirty="0" sz="3200" lang="en-US">
              <a:solidFill>
                <a:schemeClr val="accent1">
                  <a:lumMod val="25000"/>
                  <a:lumOff val="75000"/>
                </a:schemeClr>
              </a:solidFill>
              <a:latin typeface="+mn-lt"/>
            </a:endParaRPr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0" y="1989812"/>
            <a:ext cx="9144000" cy="4882043"/>
          </a:xfrm>
        </p:spPr>
        <p:txBody>
          <a:bodyPr>
            <a:noAutofit/>
          </a:bodyPr>
          <a:p>
            <a:pPr algn="l" rtl="0"/>
            <a:r>
              <a:rPr altLang="en-US" dirty="0" sz="2400" lang="en-US"/>
              <a:t>From fertilization to implantation about 6-7 days</a:t>
            </a:r>
            <a:endParaRPr altLang="en-US" b="1" dirty="0" sz="2400" lang="en-US"/>
          </a:p>
          <a:p>
            <a:pPr algn="l" indent="0" marL="0" rtl="0">
              <a:buNone/>
            </a:pPr>
            <a:r>
              <a:rPr altLang="en-US" b="1" dirty="0" sz="2800" lang="en-US">
                <a:solidFill>
                  <a:srgbClr val="00B050"/>
                </a:solidFill>
              </a:rPr>
              <a:t>Hormonal</a:t>
            </a:r>
          </a:p>
          <a:p>
            <a:pPr algn="l" rtl="0"/>
            <a:r>
              <a:rPr altLang="en-US" dirty="0" sz="2400" lang="en-US"/>
              <a:t>Effectiveness rate 52-94%. </a:t>
            </a:r>
          </a:p>
          <a:p>
            <a:pPr algn="l" rtl="0"/>
            <a:r>
              <a:rPr altLang="en-US" b="1" dirty="0" sz="2400" lang="en-US"/>
              <a:t>Mode of action; </a:t>
            </a:r>
            <a:r>
              <a:rPr altLang="en-US" dirty="0" sz="2400" lang="en-US"/>
              <a:t>Preventing or Delaying ovulation, may prevent fertilization by affecting the cervical mucus or the ability of sperm to bind to the egg.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b="1" dirty="0" sz="2400" lang="en-GB">
                <a:solidFill>
                  <a:srgbClr val="000000"/>
                </a:solidFill>
                <a:latin typeface="Calibri-Bold"/>
              </a:rPr>
              <a:t>levonorgestrel (Progestin),: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b="1" dirty="0" sz="2400" lang="en-GB">
                <a:solidFill>
                  <a:srgbClr val="000000"/>
                </a:solidFill>
                <a:latin typeface="Calibri-Bold"/>
              </a:rPr>
              <a:t>-single dose </a:t>
            </a:r>
            <a:r>
              <a:rPr dirty="0" sz="2400" lang="en-GB">
                <a:solidFill>
                  <a:srgbClr val="000000"/>
                </a:solidFill>
                <a:latin typeface="Calibri" panose="020F0502020204030204" pitchFamily="34" charset="0"/>
              </a:rPr>
              <a:t>(1.5 mg) </a:t>
            </a:r>
            <a:r>
              <a:rPr dirty="0" sz="2400" lang="en-GB">
                <a:solidFill>
                  <a:srgbClr val="FF0000"/>
                </a:solidFill>
                <a:latin typeface="Calibri" panose="020F0502020204030204" pitchFamily="34" charset="0"/>
              </a:rPr>
              <a:t>within 72 hrs </a:t>
            </a:r>
            <a:r>
              <a:rPr dirty="0" sz="2400" lang="en-GB">
                <a:solidFill>
                  <a:srgbClr val="000000"/>
                </a:solidFill>
                <a:latin typeface="Calibri" panose="020F0502020204030204" pitchFamily="34" charset="0"/>
              </a:rPr>
              <a:t>of unprotected intercourse.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b="1" dirty="0" sz="2400" lang="en-GB">
                <a:solidFill>
                  <a:srgbClr val="000000"/>
                </a:solidFill>
                <a:latin typeface="Calibri-Bold"/>
              </a:rPr>
              <a:t>-two doses </a:t>
            </a:r>
            <a:r>
              <a:rPr dirty="0" sz="2400" lang="en-GB">
                <a:solidFill>
                  <a:srgbClr val="000000"/>
                </a:solidFill>
                <a:latin typeface="Calibri" panose="020F0502020204030204" pitchFamily="34" charset="0"/>
              </a:rPr>
              <a:t>(0.75 mg each</a:t>
            </a:r>
            <a:r>
              <a:rPr dirty="0" sz="2400" lang="en-GB">
                <a:solidFill>
                  <a:srgbClr val="FF0000"/>
                </a:solidFill>
                <a:latin typeface="Calibri" panose="020F0502020204030204" pitchFamily="34" charset="0"/>
              </a:rPr>
              <a:t>; 12 hrs apart</a:t>
            </a:r>
            <a:r>
              <a:rPr dirty="0" sz="2400" lang="en-GB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Content Placeholder 2"/>
          <p:cNvSpPr>
            <a:spLocks noGrp="1"/>
          </p:cNvSpPr>
          <p:nvPr>
            <p:ph idx="1"/>
          </p:nvPr>
        </p:nvSpPr>
        <p:spPr>
          <a:xfrm>
            <a:off x="1" y="1872076"/>
            <a:ext cx="9144000" cy="4985927"/>
          </a:xfrm>
        </p:spPr>
        <p:txBody>
          <a:bodyPr>
            <a:normAutofit/>
          </a:bodyPr>
          <a:p>
            <a:pPr indent="0" marL="0">
              <a:buFont typeface="Wingdings 2" panose="05020102010507070707" pitchFamily="18" charset="2"/>
              <a:buNone/>
            </a:pPr>
            <a:r>
              <a:rPr b="1" dirty="0" sz="3200" lang="en-GB">
                <a:solidFill>
                  <a:srgbClr val="000000"/>
                </a:solidFill>
                <a:latin typeface="Calibri-Bold"/>
              </a:rPr>
              <a:t>Combined pill </a:t>
            </a:r>
            <a:r>
              <a:rPr dirty="0" sz="3200" lang="en-GB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standard dose is 2 tablets of Orally in 2 dose regimen (2 tablets/dose)1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dirty="0" sz="2800" lang="en-GB">
                <a:solidFill>
                  <a:srgbClr val="000000"/>
                </a:solidFill>
                <a:latin typeface="ArialMT"/>
              </a:rPr>
              <a:t>    • 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each dose contains </a:t>
            </a:r>
            <a:r>
              <a:rPr b="1"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ethinyl </a:t>
            </a:r>
            <a:r>
              <a:rPr b="1" dirty="0" sz="2800" lang="en-GB" err="1">
                <a:solidFill>
                  <a:srgbClr val="000000"/>
                </a:solidFill>
                <a:latin typeface="Calibri" panose="020F0502020204030204" pitchFamily="34" charset="0"/>
              </a:rPr>
              <a:t>estradiol</a:t>
            </a:r>
            <a:r>
              <a:rPr b="1"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(0.1 mg) and </a:t>
            </a:r>
            <a:r>
              <a:rPr b="1"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levonorgestrel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 (0.5 mg)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dirty="0" sz="2800" lang="en-GB">
                <a:solidFill>
                  <a:srgbClr val="000000"/>
                </a:solidFill>
                <a:latin typeface="ArialMT"/>
              </a:rPr>
              <a:t>    • 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administer 1</a:t>
            </a:r>
            <a:r>
              <a:rPr baseline="30000"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 dose within </a:t>
            </a:r>
            <a:r>
              <a:rPr dirty="0" sz="2800" lang="en-GB">
                <a:solidFill>
                  <a:srgbClr val="FF0000"/>
                </a:solidFill>
                <a:latin typeface="Calibri" panose="020F0502020204030204" pitchFamily="34" charset="0"/>
              </a:rPr>
              <a:t>72 hours 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of unprotected intercourse and 2</a:t>
            </a:r>
            <a:r>
              <a:rPr baseline="30000"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 dose </a:t>
            </a:r>
            <a:r>
              <a:rPr dirty="0" sz="2800" lang="en-GB">
                <a:solidFill>
                  <a:srgbClr val="FF0000"/>
                </a:solidFill>
                <a:latin typeface="Calibri" panose="020F0502020204030204" pitchFamily="34" charset="0"/>
              </a:rPr>
              <a:t>12 hours 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later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b="1" dirty="0" sz="3200" lang="en-GB">
                <a:solidFill>
                  <a:srgbClr val="000000"/>
                </a:solidFill>
                <a:latin typeface="Calibri-Bold"/>
              </a:rPr>
              <a:t>ulipristal acetate</a:t>
            </a:r>
            <a:r>
              <a:rPr b="0" dirty="0" sz="3200" i="0" lang="en-GB">
                <a:solidFill>
                  <a:srgbClr val="E2EEFF"/>
                </a:solidFill>
                <a:effectLst/>
                <a:latin typeface="Helvetica Neue"/>
              </a:rPr>
              <a:t> </a:t>
            </a:r>
            <a:r>
              <a:rPr b="0" dirty="0" sz="2400" i="0" lang="en-GB">
                <a:solidFill>
                  <a:srgbClr val="00B050"/>
                </a:solidFill>
                <a:effectLst/>
                <a:latin typeface="Helvetica Neue"/>
              </a:rPr>
              <a:t>progesterone receptor modulator</a:t>
            </a:r>
            <a:r>
              <a:rPr b="1" dirty="0" sz="2400" lang="en-GB">
                <a:solidFill>
                  <a:srgbClr val="00B050"/>
                </a:solidFill>
                <a:latin typeface="Calibri-Bold"/>
              </a:rPr>
              <a:t> </a:t>
            </a:r>
            <a:r>
              <a:rPr dirty="0" sz="3200" lang="en-GB">
                <a:solidFill>
                  <a:srgbClr val="000000"/>
                </a:solidFill>
                <a:latin typeface="Calibri" panose="020F0502020204030204" pitchFamily="34" charset="0"/>
              </a:rPr>
              <a:t>/ given as </a:t>
            </a:r>
            <a:r>
              <a:rPr b="1" dirty="0" sz="3200" lang="en-GB">
                <a:solidFill>
                  <a:srgbClr val="000000"/>
                </a:solidFill>
                <a:latin typeface="Calibri-Bold"/>
              </a:rPr>
              <a:t>single 30 mg dose</a:t>
            </a:r>
          </a:p>
          <a:p>
            <a:pPr indent="0" marL="0">
              <a:buFont typeface="Wingdings 2" panose="05020102010507070707" pitchFamily="18" charset="2"/>
              <a:buNone/>
            </a:pP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considered most effective when taken up to </a:t>
            </a:r>
            <a:r>
              <a:rPr dirty="0" sz="2800" lang="en-GB">
                <a:solidFill>
                  <a:srgbClr val="FF0000"/>
                </a:solidFill>
                <a:latin typeface="Calibri" panose="020F0502020204030204" pitchFamily="34" charset="0"/>
              </a:rPr>
              <a:t>120 hours (5 days) </a:t>
            </a:r>
            <a:r>
              <a:rPr dirty="0" sz="2800" lang="en-GB">
                <a:solidFill>
                  <a:srgbClr val="000000"/>
                </a:solidFill>
                <a:latin typeface="Calibri" panose="020F0502020204030204" pitchFamily="34" charset="0"/>
              </a:rPr>
              <a:t>after unprotected intercourse</a:t>
            </a:r>
          </a:p>
          <a:p>
            <a:endParaRPr dirty="0" sz="2800"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Content Placeholder 2"/>
          <p:cNvSpPr>
            <a:spLocks noGrp="1"/>
          </p:cNvSpPr>
          <p:nvPr>
            <p:ph idx="1"/>
          </p:nvPr>
        </p:nvSpPr>
        <p:spPr>
          <a:xfrm>
            <a:off x="0" y="1850844"/>
            <a:ext cx="9144000" cy="5007156"/>
          </a:xfrm>
        </p:spPr>
        <p:txBody>
          <a:bodyPr>
            <a:noAutofit/>
          </a:bodyPr>
          <a:p>
            <a:pPr algn="l" indent="0" marL="0" rtl="0">
              <a:buNone/>
            </a:pPr>
            <a:endParaRPr altLang="en-US" b="1" dirty="0" sz="1600" lang="en-US">
              <a:solidFill>
                <a:srgbClr val="FF0000"/>
              </a:solidFill>
            </a:endParaRPr>
          </a:p>
          <a:p>
            <a:pPr indent="0" marL="0">
              <a:buNone/>
            </a:pPr>
            <a:r>
              <a:rPr altLang="en-US" b="1" dirty="0" sz="3200" lang="en-US">
                <a:solidFill>
                  <a:srgbClr val="00B050"/>
                </a:solidFill>
              </a:rPr>
              <a:t>IUCD</a:t>
            </a:r>
          </a:p>
          <a:p>
            <a:pPr algn="l" rtl="0"/>
            <a:r>
              <a:rPr altLang="en-US" dirty="0" sz="3200" lang="en-US"/>
              <a:t>WHO recommends that a </a:t>
            </a:r>
            <a:r>
              <a:rPr altLang="en-US" b="1" dirty="0" sz="3200" lang="en-US"/>
              <a:t>copper-IUD</a:t>
            </a:r>
            <a:r>
              <a:rPr altLang="en-US" dirty="0" sz="3200" lang="en-US"/>
              <a:t>, inserted within </a:t>
            </a:r>
            <a:r>
              <a:rPr altLang="en-US" dirty="0" sz="3200" lang="en-US">
                <a:solidFill>
                  <a:srgbClr val="FF0000"/>
                </a:solidFill>
              </a:rPr>
              <a:t>5 days </a:t>
            </a:r>
            <a:r>
              <a:rPr altLang="en-US" dirty="0" sz="3200" lang="en-US"/>
              <a:t>of unprotected intercourse. </a:t>
            </a:r>
          </a:p>
          <a:p>
            <a:pPr algn="l" rtl="0"/>
            <a:r>
              <a:rPr altLang="en-US" dirty="0" sz="3200" lang="en-US"/>
              <a:t>When inserted within 5 days of unprotected intercourse, a copper-bearing IUD is </a:t>
            </a:r>
            <a:r>
              <a:rPr altLang="en-US" dirty="0" sz="3200" lang="en-US" u="sng"/>
              <a:t>over 99% effective </a:t>
            </a:r>
            <a:r>
              <a:rPr altLang="en-US" dirty="0" sz="3200" lang="en-US"/>
              <a:t>in preventing pregnancy. This is the most effective form of emergency contraception available.    </a:t>
            </a:r>
          </a:p>
          <a:p>
            <a:pPr algn="l" rtl="0"/>
            <a:r>
              <a:rPr altLang="en-US" b="1" dirty="0" sz="3200" lang="en-US"/>
              <a:t>Mode of action: </a:t>
            </a:r>
            <a:r>
              <a:rPr altLang="en-US" dirty="0" sz="3200" lang="en-US"/>
              <a:t>prevent implantation</a:t>
            </a:r>
          </a:p>
          <a:p>
            <a:pPr algn="l" rtl="0"/>
            <a:endParaRPr altLang="en-US" dirty="0" sz="32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6000" lang="en-US"/>
              <a:t>Natural 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1. </a:t>
            </a:r>
            <a:r>
              <a:rPr dirty="0" lang="en-US" smtClean="0"/>
              <a:t> Calendar </a:t>
            </a:r>
            <a:r>
              <a:rPr dirty="0" lang="en-US"/>
              <a:t>method:</a:t>
            </a:r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457204" y="2514608"/>
            <a:ext cx="8272211" cy="3678303"/>
          </a:xfrm>
        </p:spPr>
        <p:txBody>
          <a:bodyPr>
            <a:noAutofit/>
          </a:bodyPr>
          <a:p>
            <a:pPr algn="l"/>
            <a:r>
              <a:rPr baseline="0" b="0" dirty="0" i="0" lang="en-US" strike="noStrike" u="none">
                <a:latin typeface="LiberationSerif"/>
              </a:rPr>
              <a:t>This method is based on avoiding sexual intercourse around the time of predicted ovulation.</a:t>
            </a:r>
          </a:p>
          <a:p>
            <a:pPr algn="l"/>
            <a:r>
              <a:rPr dirty="0" lang="en-US">
                <a:latin typeface="LiberationSerif"/>
              </a:rPr>
              <a:t>Ovulation: expected next period-14 days( because the luteal phase is fixed).</a:t>
            </a:r>
          </a:p>
          <a:p>
            <a:pPr algn="l"/>
            <a:r>
              <a:rPr dirty="0" lang="en-US">
                <a:latin typeface="LiberationSerif"/>
              </a:rPr>
              <a:t>3 days before(sperms stay alive up to 72 hours) and 2 days after(ovum up to 48 hours)</a:t>
            </a:r>
          </a:p>
          <a:p>
            <a:pPr algn="l"/>
            <a:r>
              <a:rPr dirty="0" lang="en-US">
                <a:latin typeface="LiberationSerif"/>
              </a:rPr>
              <a:t>Due to personal error avoid intercourse 3 days before and after.</a:t>
            </a:r>
          </a:p>
          <a:p>
            <a:pPr algn="l"/>
            <a:r>
              <a:rPr b="1" dirty="0" lang="en-US">
                <a:latin typeface="LiberationSerif"/>
              </a:rPr>
              <a:t>It must be regular period</a:t>
            </a:r>
            <a:r>
              <a:rPr b="1" dirty="0" lang="en-US" smtClean="0">
                <a:latin typeface="LiberationSerif"/>
              </a:rPr>
              <a:t>. (28 days cycle )</a:t>
            </a:r>
          </a:p>
          <a:p>
            <a:pPr algn="l"/>
            <a:r>
              <a:rPr b="1" dirty="0" lang="en-US" smtClean="0">
                <a:latin typeface="LiberationSerif"/>
              </a:rPr>
              <a:t>But , in irregular period :</a:t>
            </a:r>
          </a:p>
          <a:p>
            <a:pPr algn="l" indent="0" marL="0">
              <a:buNone/>
            </a:pPr>
            <a:r>
              <a:rPr dirty="0" lang="en-US" smtClean="0">
                <a:latin typeface="LiberationSerif"/>
              </a:rPr>
              <a:t>Fertile period = shortest cycle -18 (gives first day of the fertile period) to longest cycle -11 (gives last day of the fertile period )</a:t>
            </a:r>
          </a:p>
          <a:p>
            <a:pPr algn="l" indent="0" marL="0">
              <a:buNone/>
            </a:pPr>
            <a:r>
              <a:rPr b="1" dirty="0" lang="en-US" u="sng" smtClean="0">
                <a:latin typeface="LiberationSerif"/>
              </a:rPr>
              <a:t>ex</a:t>
            </a:r>
            <a:r>
              <a:rPr dirty="0" lang="en-US" smtClean="0">
                <a:latin typeface="LiberationSerif"/>
              </a:rPr>
              <a:t>. Shortest cycle =25 , longest cycle= 35 , fertile period ?</a:t>
            </a:r>
          </a:p>
          <a:p>
            <a:pPr algn="l" indent="0" marL="0">
              <a:buNone/>
            </a:pPr>
            <a:r>
              <a:rPr dirty="0" lang="en-US" smtClean="0">
                <a:latin typeface="LiberationSerif"/>
              </a:rPr>
              <a:t>25-18=day 7 , 35-11= day 24 , fertile period = day 7- day 24 </a:t>
            </a:r>
          </a:p>
          <a:p>
            <a:pPr algn="l" indent="0" marL="0">
              <a:buNone/>
            </a:pPr>
            <a:endParaRPr dirty="0" lang="en-US"/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2- Cervical mucous method </a:t>
            </a:r>
            <a:endParaRPr dirty="0" lang="en-US"/>
          </a:p>
        </p:txBody>
      </p:sp>
      <p:sp>
        <p:nvSpPr>
          <p:cNvPr id="1048610" name="عنصر نائب للمحتوى 2"/>
          <p:cNvSpPr>
            <a:spLocks noGrp="1"/>
          </p:cNvSpPr>
          <p:nvPr>
            <p:ph idx="1"/>
          </p:nvPr>
        </p:nvSpPr>
        <p:spPr>
          <a:xfrm>
            <a:off x="381004" y="1752600"/>
            <a:ext cx="8272211" cy="2971800"/>
          </a:xfrm>
        </p:spPr>
        <p:txBody>
          <a:bodyPr/>
          <a:p>
            <a:r>
              <a:rPr dirty="0" lang="en-US" smtClean="0"/>
              <a:t>This method is based on the observation of changes in the characteristics of cervical mucous .</a:t>
            </a:r>
          </a:p>
          <a:p>
            <a:r>
              <a:rPr dirty="0" lang="en-US" smtClean="0"/>
              <a:t>Immediately after menses </a:t>
            </a:r>
            <a:r>
              <a:rPr dirty="0" lang="en-US" smtClean="0">
                <a:sym typeface="Wingdings" pitchFamily="2" charset="2"/>
              </a:rPr>
              <a:t> no cervical mucous (dry) </a:t>
            </a:r>
          </a:p>
          <a:p>
            <a:r>
              <a:rPr dirty="0" lang="en-US" smtClean="0">
                <a:sym typeface="Wingdings" pitchFamily="2" charset="2"/>
              </a:rPr>
              <a:t>At time of ovulation </a:t>
            </a:r>
            <a:r>
              <a:rPr dirty="0" lang="en-US" smtClean="0"/>
              <a:t> the cervical mucous is watery ,clear and high in quantity (profuse) .” under the influence of estrogen “</a:t>
            </a:r>
          </a:p>
          <a:p>
            <a:r>
              <a:rPr dirty="0" lang="en-US" smtClean="0"/>
              <a:t>After ovulation </a:t>
            </a:r>
            <a:r>
              <a:rPr dirty="0" lang="en-US" smtClean="0">
                <a:sym typeface="Wingdings" pitchFamily="2" charset="2"/>
              </a:rPr>
              <a:t> the cervical mucous is thick and low in quantity “under the influence of progesterone “</a:t>
            </a:r>
            <a:endParaRPr dirty="0" lang="en-US"/>
          </a:p>
        </p:txBody>
      </p:sp>
      <p:pic>
        <p:nvPicPr>
          <p:cNvPr id="2097153" name="Picture 2" descr="C:\Users\Lenovo_i3_th8\Downloads\mucous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38200" y="4648200"/>
            <a:ext cx="7696200" cy="2230582"/>
          </a:xfrm>
          <a:prstGeom prst="rect"/>
          <a:noFill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عنوان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3- Basal body temperature method </a:t>
            </a:r>
            <a:endParaRPr dirty="0" lang="en-US"/>
          </a:p>
        </p:txBody>
      </p:sp>
      <p:sp>
        <p:nvSpPr>
          <p:cNvPr id="1048612" name="عنصر نائب للمحتوى 2"/>
          <p:cNvSpPr>
            <a:spLocks noGrp="1"/>
          </p:cNvSpPr>
          <p:nvPr>
            <p:ph idx="1"/>
          </p:nvPr>
        </p:nvSpPr>
        <p:spPr>
          <a:xfrm>
            <a:off x="457204" y="1524008"/>
            <a:ext cx="8272211" cy="2772499"/>
          </a:xfrm>
        </p:spPr>
        <p:txBody>
          <a:bodyPr/>
          <a:p>
            <a:r>
              <a:rPr dirty="0" lang="en-US" smtClean="0"/>
              <a:t>At time of ovulation there reduction of temperature by 0.3 ºC then raise by 0.5 ºC due to progesterone . </a:t>
            </a:r>
          </a:p>
          <a:p>
            <a:r>
              <a:rPr dirty="0" lang="en-US" smtClean="0"/>
              <a:t>So, the safe period start from third day of raised temperature .</a:t>
            </a:r>
            <a:endParaRPr dirty="0" lang="en-US"/>
          </a:p>
        </p:txBody>
      </p:sp>
      <p:pic>
        <p:nvPicPr>
          <p:cNvPr id="2097154" name="Picture 3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16126" b="6938"/>
          <a:stretch>
            <a:fillRect/>
          </a:stretch>
        </p:blipFill>
        <p:spPr bwMode="auto">
          <a:xfrm>
            <a:off x="609600" y="3886208"/>
            <a:ext cx="7620000" cy="2528455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indent="0" marL="0">
              <a:buNone/>
            </a:pPr>
            <a:r>
              <a:rPr dirty="0" lang="en-US" smtClean="0"/>
              <a:t>4- </a:t>
            </a:r>
            <a:r>
              <a:rPr dirty="0" lang="en-US" err="1" smtClean="0"/>
              <a:t>Lactational</a:t>
            </a:r>
            <a:r>
              <a:rPr dirty="0" lang="en-US" smtClean="0"/>
              <a:t>  amenorrhea</a:t>
            </a:r>
            <a:endParaRPr dirty="0" lang="en-US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to ensure that this contraception is effective :</a:t>
            </a:r>
          </a:p>
          <a:p>
            <a:pPr indent="0" marL="0">
              <a:buNone/>
            </a:pPr>
            <a:r>
              <a:rPr dirty="0" lang="en-US" smtClean="0"/>
              <a:t>1- exclusive breast feeding</a:t>
            </a:r>
          </a:p>
          <a:p>
            <a:pPr indent="0" marL="0">
              <a:buNone/>
            </a:pPr>
            <a:r>
              <a:rPr dirty="0" lang="en-US" smtClean="0"/>
              <a:t>2-there is amenorrhea (menses should not have resumed after delivery)</a:t>
            </a:r>
          </a:p>
          <a:p>
            <a:pPr indent="0" marL="0">
              <a:buNone/>
            </a:pPr>
            <a:r>
              <a:rPr dirty="0" lang="en-US" smtClean="0"/>
              <a:t>3- 6 months </a:t>
            </a:r>
            <a:endParaRPr dirty="0" lang="en-US"/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نسق Offic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Dividend">
  <a:themeElements>
    <a:clrScheme name="Dividend">
      <a:dk1>
        <a:sysClr lastClr="000000" val="windowText"/>
      </a:dk1>
      <a:lt1>
        <a:sysClr lastClr="FFFFFF" val="window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r="504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Dividend">
  <a:themeElements>
    <a:clrScheme name="Dividend">
      <a:dk1>
        <a:sysClr lastClr="000000" val="windowText"/>
      </a:dk1>
      <a:lt1>
        <a:sysClr lastClr="FFFFFF" val="window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r="504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2_Dividend">
  <a:themeElements>
    <a:clrScheme name="Dividend">
      <a:dk1>
        <a:sysClr lastClr="000000" val="windowText"/>
      </a:dk1>
      <a:lt1>
        <a:sysClr lastClr="FFFFFF" val="window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r="5040000" dist="381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contraception</dc:title>
  <dc:creator>Lenovo_i3_th8</dc:creator>
  <cp:lastModifiedBy>Lenovo_i3_th8</cp:lastModifiedBy>
  <dcterms:created xsi:type="dcterms:W3CDTF">٢٠٢٣-١٠-٢٢T١٠:١٧:٠٥Z</dcterms:created>
  <dcterms:modified xsi:type="dcterms:W3CDTF">٢٠٢٣-١٠-٢٥T٢١:٠٩:١٠Z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7d19d1e29c7740cca6a01ea46223ad94</vt:lpwstr>
  </property>
</Properties>
</file>