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9" r:id="rId6"/>
    <p:sldId id="270" r:id="rId7"/>
    <p:sldId id="260" r:id="rId8"/>
    <p:sldId id="261" r:id="rId9"/>
    <p:sldId id="262" r:id="rId10"/>
    <p:sldId id="263" r:id="rId11"/>
    <p:sldId id="272" r:id="rId12"/>
    <p:sldId id="273" r:id="rId13"/>
    <p:sldId id="271" r:id="rId14"/>
    <p:sldId id="274" r:id="rId15"/>
    <p:sldId id="265" r:id="rId16"/>
    <p:sldId id="266" r:id="rId17"/>
    <p:sldId id="264" r:id="rId18"/>
    <p:sldId id="267" r:id="rId19"/>
    <p:sldId id="268"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73" d="100"/>
          <a:sy n="73" d="100"/>
        </p:scale>
        <p:origin x="57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1D186DD-E123-4083-881E-24E7EDF8D05C}" type="datetimeFigureOut">
              <a:rPr lang="en-GB" smtClean="0"/>
              <a:t>01/08/2021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9BCBF-035F-44DE-BE86-5404ADD26503}" type="slidenum">
              <a:rPr lang="en-GB" smtClean="0"/>
              <a:t>‹#›</a:t>
            </a:fld>
            <a:endParaRPr lang="en-GB"/>
          </a:p>
        </p:txBody>
      </p:sp>
    </p:spTree>
    <p:extLst>
      <p:ext uri="{BB962C8B-B14F-4D97-AF65-F5344CB8AC3E}">
        <p14:creationId xmlns:p14="http://schemas.microsoft.com/office/powerpoint/2010/main" val="1133947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D186DD-E123-4083-881E-24E7EDF8D05C}" type="datetimeFigureOut">
              <a:rPr lang="en-GB" smtClean="0"/>
              <a:t>01/08/2021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9BCBF-035F-44DE-BE86-5404ADD26503}" type="slidenum">
              <a:rPr lang="en-GB" smtClean="0"/>
              <a:t>‹#›</a:t>
            </a:fld>
            <a:endParaRPr lang="en-GB"/>
          </a:p>
        </p:txBody>
      </p:sp>
    </p:spTree>
    <p:extLst>
      <p:ext uri="{BB962C8B-B14F-4D97-AF65-F5344CB8AC3E}">
        <p14:creationId xmlns:p14="http://schemas.microsoft.com/office/powerpoint/2010/main" val="3139922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D186DD-E123-4083-881E-24E7EDF8D05C}" type="datetimeFigureOut">
              <a:rPr lang="en-GB" smtClean="0"/>
              <a:t>01/08/2021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9BCBF-035F-44DE-BE86-5404ADD26503}" type="slidenum">
              <a:rPr lang="en-GB" smtClean="0"/>
              <a:t>‹#›</a:t>
            </a:fld>
            <a:endParaRPr lang="en-GB"/>
          </a:p>
        </p:txBody>
      </p:sp>
    </p:spTree>
    <p:extLst>
      <p:ext uri="{BB962C8B-B14F-4D97-AF65-F5344CB8AC3E}">
        <p14:creationId xmlns:p14="http://schemas.microsoft.com/office/powerpoint/2010/main" val="1432137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1D186DD-E123-4083-881E-24E7EDF8D05C}" type="datetimeFigureOut">
              <a:rPr lang="en-GB" smtClean="0"/>
              <a:t>01/08/2021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9BCBF-035F-44DE-BE86-5404ADD26503}" type="slidenum">
              <a:rPr lang="en-GB" smtClean="0"/>
              <a:t>‹#›</a:t>
            </a:fld>
            <a:endParaRPr lang="en-GB"/>
          </a:p>
        </p:txBody>
      </p:sp>
    </p:spTree>
    <p:extLst>
      <p:ext uri="{BB962C8B-B14F-4D97-AF65-F5344CB8AC3E}">
        <p14:creationId xmlns:p14="http://schemas.microsoft.com/office/powerpoint/2010/main" val="1924745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D186DD-E123-4083-881E-24E7EDF8D05C}" type="datetimeFigureOut">
              <a:rPr lang="en-GB" smtClean="0"/>
              <a:t>01/08/2021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9BCBF-035F-44DE-BE86-5404ADD26503}" type="slidenum">
              <a:rPr lang="en-GB" smtClean="0"/>
              <a:t>‹#›</a:t>
            </a:fld>
            <a:endParaRPr lang="en-GB"/>
          </a:p>
        </p:txBody>
      </p:sp>
    </p:spTree>
    <p:extLst>
      <p:ext uri="{BB962C8B-B14F-4D97-AF65-F5344CB8AC3E}">
        <p14:creationId xmlns:p14="http://schemas.microsoft.com/office/powerpoint/2010/main" val="3079878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1D186DD-E123-4083-881E-24E7EDF8D05C}" type="datetimeFigureOut">
              <a:rPr lang="en-GB" smtClean="0"/>
              <a:t>01/08/2021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49BCBF-035F-44DE-BE86-5404ADD26503}" type="slidenum">
              <a:rPr lang="en-GB" smtClean="0"/>
              <a:t>‹#›</a:t>
            </a:fld>
            <a:endParaRPr lang="en-GB"/>
          </a:p>
        </p:txBody>
      </p:sp>
    </p:spTree>
    <p:extLst>
      <p:ext uri="{BB962C8B-B14F-4D97-AF65-F5344CB8AC3E}">
        <p14:creationId xmlns:p14="http://schemas.microsoft.com/office/powerpoint/2010/main" val="1035945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1D186DD-E123-4083-881E-24E7EDF8D05C}" type="datetimeFigureOut">
              <a:rPr lang="en-GB" smtClean="0"/>
              <a:t>01/08/2021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49BCBF-035F-44DE-BE86-5404ADD26503}" type="slidenum">
              <a:rPr lang="en-GB" smtClean="0"/>
              <a:t>‹#›</a:t>
            </a:fld>
            <a:endParaRPr lang="en-GB"/>
          </a:p>
        </p:txBody>
      </p:sp>
    </p:spTree>
    <p:extLst>
      <p:ext uri="{BB962C8B-B14F-4D97-AF65-F5344CB8AC3E}">
        <p14:creationId xmlns:p14="http://schemas.microsoft.com/office/powerpoint/2010/main" val="302624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1D186DD-E123-4083-881E-24E7EDF8D05C}" type="datetimeFigureOut">
              <a:rPr lang="en-GB" smtClean="0"/>
              <a:t>01/08/2021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49BCBF-035F-44DE-BE86-5404ADD26503}" type="slidenum">
              <a:rPr lang="en-GB" smtClean="0"/>
              <a:t>‹#›</a:t>
            </a:fld>
            <a:endParaRPr lang="en-GB"/>
          </a:p>
        </p:txBody>
      </p:sp>
    </p:spTree>
    <p:extLst>
      <p:ext uri="{BB962C8B-B14F-4D97-AF65-F5344CB8AC3E}">
        <p14:creationId xmlns:p14="http://schemas.microsoft.com/office/powerpoint/2010/main" val="3264081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D186DD-E123-4083-881E-24E7EDF8D05C}" type="datetimeFigureOut">
              <a:rPr lang="en-GB" smtClean="0"/>
              <a:t>01/08/2021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49BCBF-035F-44DE-BE86-5404ADD26503}" type="slidenum">
              <a:rPr lang="en-GB" smtClean="0"/>
              <a:t>‹#›</a:t>
            </a:fld>
            <a:endParaRPr lang="en-GB"/>
          </a:p>
        </p:txBody>
      </p:sp>
    </p:spTree>
    <p:extLst>
      <p:ext uri="{BB962C8B-B14F-4D97-AF65-F5344CB8AC3E}">
        <p14:creationId xmlns:p14="http://schemas.microsoft.com/office/powerpoint/2010/main" val="416298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D186DD-E123-4083-881E-24E7EDF8D05C}" type="datetimeFigureOut">
              <a:rPr lang="en-GB" smtClean="0"/>
              <a:t>01/08/2021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49BCBF-035F-44DE-BE86-5404ADD26503}" type="slidenum">
              <a:rPr lang="en-GB" smtClean="0"/>
              <a:t>‹#›</a:t>
            </a:fld>
            <a:endParaRPr lang="en-GB"/>
          </a:p>
        </p:txBody>
      </p:sp>
    </p:spTree>
    <p:extLst>
      <p:ext uri="{BB962C8B-B14F-4D97-AF65-F5344CB8AC3E}">
        <p14:creationId xmlns:p14="http://schemas.microsoft.com/office/powerpoint/2010/main" val="846708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D186DD-E123-4083-881E-24E7EDF8D05C}" type="datetimeFigureOut">
              <a:rPr lang="en-GB" smtClean="0"/>
              <a:t>01/08/2021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49BCBF-035F-44DE-BE86-5404ADD26503}" type="slidenum">
              <a:rPr lang="en-GB" smtClean="0"/>
              <a:t>‹#›</a:t>
            </a:fld>
            <a:endParaRPr lang="en-GB"/>
          </a:p>
        </p:txBody>
      </p:sp>
    </p:spTree>
    <p:extLst>
      <p:ext uri="{BB962C8B-B14F-4D97-AF65-F5344CB8AC3E}">
        <p14:creationId xmlns:p14="http://schemas.microsoft.com/office/powerpoint/2010/main" val="2216333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186DD-E123-4083-881E-24E7EDF8D05C}" type="datetimeFigureOut">
              <a:rPr lang="en-GB" smtClean="0"/>
              <a:t>01/08/2021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9BCBF-035F-44DE-BE86-5404ADD26503}" type="slidenum">
              <a:rPr lang="en-GB" smtClean="0"/>
              <a:t>‹#›</a:t>
            </a:fld>
            <a:endParaRPr lang="en-GB"/>
          </a:p>
        </p:txBody>
      </p:sp>
    </p:spTree>
    <p:extLst>
      <p:ext uri="{BB962C8B-B14F-4D97-AF65-F5344CB8AC3E}">
        <p14:creationId xmlns:p14="http://schemas.microsoft.com/office/powerpoint/2010/main" val="1528678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patient.info/doctor/pulse-examinat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6062" y="1430214"/>
            <a:ext cx="9144000" cy="1728055"/>
          </a:xfrm>
        </p:spPr>
        <p:txBody>
          <a:bodyPr/>
          <a:lstStyle/>
          <a:p>
            <a:r>
              <a:rPr lang="en-GB" b="1" dirty="0"/>
              <a:t>Pulse Check</a:t>
            </a:r>
          </a:p>
        </p:txBody>
      </p:sp>
      <p:pic>
        <p:nvPicPr>
          <p:cNvPr id="4" name="Picture 3"/>
          <p:cNvPicPr>
            <a:picLocks noChangeAspect="1"/>
          </p:cNvPicPr>
          <p:nvPr/>
        </p:nvPicPr>
        <p:blipFill>
          <a:blip r:embed="rId2"/>
          <a:stretch>
            <a:fillRect/>
          </a:stretch>
        </p:blipFill>
        <p:spPr>
          <a:xfrm>
            <a:off x="500047" y="1122363"/>
            <a:ext cx="2932138" cy="2981007"/>
          </a:xfrm>
          <a:prstGeom prst="rect">
            <a:avLst/>
          </a:prstGeom>
        </p:spPr>
      </p:pic>
      <p:sp>
        <p:nvSpPr>
          <p:cNvPr id="7" name="Subtitle 2"/>
          <p:cNvSpPr>
            <a:spLocks noGrp="1"/>
          </p:cNvSpPr>
          <p:nvPr>
            <p:ph type="subTitle" idx="1"/>
          </p:nvPr>
        </p:nvSpPr>
        <p:spPr>
          <a:xfrm>
            <a:off x="2971800" y="3292475"/>
            <a:ext cx="7239000" cy="2057400"/>
          </a:xfrm>
        </p:spPr>
        <p:txBody>
          <a:bodyPr>
            <a:normAutofit/>
          </a:bodyPr>
          <a:lstStyle/>
          <a:p>
            <a:r>
              <a:rPr lang="en-GB" dirty="0" err="1" smtClean="0">
                <a:solidFill>
                  <a:schemeClr val="tx1"/>
                </a:solidFill>
              </a:rPr>
              <a:t>Dr.Mahmoud</a:t>
            </a:r>
            <a:r>
              <a:rPr lang="en-GB" dirty="0" smtClean="0">
                <a:solidFill>
                  <a:schemeClr val="tx1"/>
                </a:solidFill>
              </a:rPr>
              <a:t> Al-</a:t>
            </a:r>
            <a:r>
              <a:rPr lang="en-GB" dirty="0" err="1" smtClean="0">
                <a:solidFill>
                  <a:schemeClr val="tx1"/>
                </a:solidFill>
              </a:rPr>
              <a:t>Awaysheh</a:t>
            </a:r>
            <a:r>
              <a:rPr lang="en-GB" dirty="0" smtClean="0">
                <a:solidFill>
                  <a:schemeClr val="tx1"/>
                </a:solidFill>
              </a:rPr>
              <a:t/>
            </a:r>
            <a:br>
              <a:rPr lang="en-GB" dirty="0" smtClean="0">
                <a:solidFill>
                  <a:schemeClr val="tx1"/>
                </a:solidFill>
              </a:rPr>
            </a:br>
            <a:r>
              <a:rPr lang="en-GB" dirty="0" smtClean="0">
                <a:solidFill>
                  <a:schemeClr val="tx1"/>
                </a:solidFill>
              </a:rPr>
              <a:t>General &amp; Colorectal Surgeon</a:t>
            </a:r>
          </a:p>
          <a:p>
            <a:endParaRPr lang="en-GB" dirty="0">
              <a:solidFill>
                <a:schemeClr val="tx1"/>
              </a:solidFill>
            </a:endParaRPr>
          </a:p>
          <a:p>
            <a:r>
              <a:rPr lang="en-GB" b="1" dirty="0" err="1" smtClean="0">
                <a:solidFill>
                  <a:schemeClr val="tx1"/>
                </a:solidFill>
              </a:rPr>
              <a:t>Mutah</a:t>
            </a:r>
            <a:r>
              <a:rPr lang="en-GB" b="1" smtClean="0">
                <a:solidFill>
                  <a:schemeClr val="tx1"/>
                </a:solidFill>
              </a:rPr>
              <a:t> </a:t>
            </a:r>
            <a:r>
              <a:rPr lang="en-GB" b="1" dirty="0" smtClean="0">
                <a:solidFill>
                  <a:schemeClr val="tx1"/>
                </a:solidFill>
              </a:rPr>
              <a:t>University - Introductory </a:t>
            </a:r>
            <a:r>
              <a:rPr lang="en-GB" b="1" smtClean="0">
                <a:solidFill>
                  <a:schemeClr val="tx1"/>
                </a:solidFill>
              </a:rPr>
              <a:t>Course </a:t>
            </a:r>
            <a:r>
              <a:rPr lang="en-GB" b="1" smtClean="0">
                <a:solidFill>
                  <a:schemeClr val="tx1"/>
                </a:solidFill>
              </a:rPr>
              <a:t>2021</a:t>
            </a:r>
            <a:endParaRPr lang="en-US" b="1" dirty="0">
              <a:solidFill>
                <a:schemeClr val="tx1"/>
              </a:solidFill>
            </a:endParaRPr>
          </a:p>
        </p:txBody>
      </p:sp>
      <p:pic>
        <p:nvPicPr>
          <p:cNvPr id="8" name="Picture 2" descr="Mutah University Public Health Management Master Programm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1292" y="5043140"/>
            <a:ext cx="3200400" cy="1780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505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Specialized tests</a:t>
            </a:r>
          </a:p>
        </p:txBody>
      </p:sp>
      <p:sp>
        <p:nvSpPr>
          <p:cNvPr id="3" name="Content Placeholder 2"/>
          <p:cNvSpPr>
            <a:spLocks noGrp="1"/>
          </p:cNvSpPr>
          <p:nvPr>
            <p:ph idx="1"/>
          </p:nvPr>
        </p:nvSpPr>
        <p:spPr>
          <a:xfrm>
            <a:off x="838200" y="1577340"/>
            <a:ext cx="10515600" cy="4812029"/>
          </a:xfrm>
        </p:spPr>
        <p:txBody>
          <a:bodyPr>
            <a:normAutofit fontScale="77500" lnSpcReduction="20000"/>
          </a:bodyPr>
          <a:lstStyle/>
          <a:p>
            <a:r>
              <a:rPr lang="en-GB" dirty="0"/>
              <a:t>Collapsing pulse – hold radial pulse with hand and lift patients hand above their head (severe aortic regurgitation)</a:t>
            </a:r>
          </a:p>
          <a:p>
            <a:r>
              <a:rPr lang="en-GB" dirty="0"/>
              <a:t>Check for radial – femoral delay – palpate radial and femoral pulses (on same ipsilateral side) and check for delay (</a:t>
            </a:r>
            <a:r>
              <a:rPr lang="en-GB" dirty="0" err="1"/>
              <a:t>coarctation</a:t>
            </a:r>
            <a:r>
              <a:rPr lang="en-GB" dirty="0"/>
              <a:t> of aorta)</a:t>
            </a:r>
          </a:p>
          <a:p>
            <a:r>
              <a:rPr lang="en-GB" dirty="0" err="1"/>
              <a:t>Pulsus</a:t>
            </a:r>
            <a:r>
              <a:rPr lang="en-GB" dirty="0"/>
              <a:t> </a:t>
            </a:r>
            <a:r>
              <a:rPr lang="en-GB" dirty="0" err="1"/>
              <a:t>paradoxus</a:t>
            </a:r>
            <a:r>
              <a:rPr lang="en-GB" dirty="0"/>
              <a:t> – exaggerated normal phenomenon where increase in pulse volume on expiration and decreases in inspiration (asthma, cardiac tamponade with pericardial effusion)</a:t>
            </a:r>
          </a:p>
          <a:p>
            <a:r>
              <a:rPr lang="en-GB" dirty="0"/>
              <a:t>Auscultate for carotid bruits with bell of stethoscope - ?carotid stenosis if unilateral or radiating aortic systolic murmur if bilateral</a:t>
            </a:r>
          </a:p>
          <a:p>
            <a:r>
              <a:rPr lang="en-GB" dirty="0" err="1"/>
              <a:t>Buerger’s</a:t>
            </a:r>
            <a:r>
              <a:rPr lang="en-GB" dirty="0"/>
              <a:t> test - </a:t>
            </a:r>
            <a:r>
              <a:rPr lang="en-GB" i="1" dirty="0" err="1"/>
              <a:t>Buerger's</a:t>
            </a:r>
            <a:r>
              <a:rPr lang="en-GB" i="1" dirty="0"/>
              <a:t> angle</a:t>
            </a:r>
            <a:r>
              <a:rPr lang="en-GB" dirty="0"/>
              <a:t>, is the angle to which the leg has to be raised before it becomes pale, whilst the patient is supine. In a limb with a normal circulation the toes and sole of the foot, stay pink, even when the limb is raised by 90 degrees. In an ischaemic leg, elevation to 15 degrees or 30 degrees for 30 to 60 seconds may cause pallor.</a:t>
            </a:r>
          </a:p>
          <a:p>
            <a:r>
              <a:rPr lang="en-GB" dirty="0"/>
              <a:t>Ankle Brachial Pressure Index (ABPI) – Doppler used over brachial and DP pulses and ratio calculated (used to assess arterial and venous insufficiency)  </a:t>
            </a:r>
          </a:p>
          <a:p>
            <a:endParaRPr lang="en-GB" dirty="0"/>
          </a:p>
        </p:txBody>
      </p:sp>
    </p:spTree>
    <p:extLst>
      <p:ext uri="{BB962C8B-B14F-4D97-AF65-F5344CB8AC3E}">
        <p14:creationId xmlns:p14="http://schemas.microsoft.com/office/powerpoint/2010/main" val="19902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Sequencing of radial pulse assessment</a:t>
            </a:r>
          </a:p>
        </p:txBody>
      </p:sp>
      <p:sp>
        <p:nvSpPr>
          <p:cNvPr id="3" name="Content Placeholder 2"/>
          <p:cNvSpPr>
            <a:spLocks noGrp="1"/>
          </p:cNvSpPr>
          <p:nvPr>
            <p:ph idx="1"/>
          </p:nvPr>
        </p:nvSpPr>
        <p:spPr/>
        <p:txBody>
          <a:bodyPr>
            <a:normAutofit lnSpcReduction="10000"/>
          </a:bodyPr>
          <a:lstStyle/>
          <a:p>
            <a:r>
              <a:rPr lang="en-GB" dirty="0"/>
              <a:t>Place pads of index and middle finger over right radial artery</a:t>
            </a:r>
          </a:p>
          <a:p>
            <a:r>
              <a:rPr lang="en-GB" dirty="0"/>
              <a:t>Assess rate and rhythm</a:t>
            </a:r>
          </a:p>
          <a:p>
            <a:r>
              <a:rPr lang="en-GB" dirty="0"/>
              <a:t>Palpate both radial pulses – assess for any delay and any difference in volume</a:t>
            </a:r>
          </a:p>
          <a:p>
            <a:r>
              <a:rPr lang="en-GB" dirty="0"/>
              <a:t>Detect for radio-femoral delay – palpate radial and femoral pulses simultaneously (on ipsilateral side) noting for any timing and volume difference</a:t>
            </a:r>
          </a:p>
          <a:p>
            <a:r>
              <a:rPr lang="en-GB" dirty="0"/>
              <a:t>Detect for collapsing pulse (checking patient has no shoulder or arm pain or restriction) and feel pulse with base of fingers then lift arm vertically above head</a:t>
            </a:r>
          </a:p>
          <a:p>
            <a:endParaRPr lang="en-GB" dirty="0"/>
          </a:p>
        </p:txBody>
      </p:sp>
    </p:spTree>
    <p:extLst>
      <p:ext uri="{BB962C8B-B14F-4D97-AF65-F5344CB8AC3E}">
        <p14:creationId xmlns:p14="http://schemas.microsoft.com/office/powerpoint/2010/main" val="31555307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171950" y="492993"/>
            <a:ext cx="3918371" cy="5979245"/>
          </a:xfrm>
          <a:prstGeom prst="rect">
            <a:avLst/>
          </a:prstGeom>
        </p:spPr>
      </p:pic>
    </p:spTree>
    <p:extLst>
      <p:ext uri="{BB962C8B-B14F-4D97-AF65-F5344CB8AC3E}">
        <p14:creationId xmlns:p14="http://schemas.microsoft.com/office/powerpoint/2010/main" val="2034781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Clinical Scenario</a:t>
            </a:r>
          </a:p>
        </p:txBody>
      </p:sp>
      <p:sp>
        <p:nvSpPr>
          <p:cNvPr id="3" name="Content Placeholder 2"/>
          <p:cNvSpPr>
            <a:spLocks noGrp="1"/>
          </p:cNvSpPr>
          <p:nvPr>
            <p:ph idx="1"/>
          </p:nvPr>
        </p:nvSpPr>
        <p:spPr/>
        <p:txBody>
          <a:bodyPr/>
          <a:lstStyle/>
          <a:p>
            <a:pPr marL="0" indent="0">
              <a:buNone/>
            </a:pPr>
            <a:r>
              <a:rPr lang="en-GB" dirty="0"/>
              <a:t>74 year old gentleman Abdullah Abu </a:t>
            </a:r>
            <a:r>
              <a:rPr lang="en-GB" dirty="0" err="1"/>
              <a:t>Shemasani</a:t>
            </a:r>
            <a:r>
              <a:rPr lang="en-GB" dirty="0"/>
              <a:t> lifelong smoker has been developing right calf pain climbing the hill to his house.  He has to stop and then his pain eases off. What clinical assessment would you make of this man?</a:t>
            </a:r>
          </a:p>
          <a:p>
            <a:pPr marL="0" indent="0">
              <a:buNone/>
            </a:pPr>
            <a:endParaRPr lang="en-GB" dirty="0"/>
          </a:p>
        </p:txBody>
      </p:sp>
      <p:pic>
        <p:nvPicPr>
          <p:cNvPr id="4" name="Picture 3"/>
          <p:cNvPicPr>
            <a:picLocks noChangeAspect="1"/>
          </p:cNvPicPr>
          <p:nvPr/>
        </p:nvPicPr>
        <p:blipFill>
          <a:blip/>
          <a:stretch>
            <a:fillRect/>
          </a:stretch>
        </p:blipFill>
        <p:spPr>
          <a:xfrm>
            <a:off x="3344227" y="3431857"/>
            <a:ext cx="3756661" cy="2805608"/>
          </a:xfrm>
          <a:prstGeom prst="rect">
            <a:avLst/>
          </a:prstGeom>
        </p:spPr>
      </p:pic>
    </p:spTree>
    <p:extLst>
      <p:ext uri="{BB962C8B-B14F-4D97-AF65-F5344CB8AC3E}">
        <p14:creationId xmlns:p14="http://schemas.microsoft.com/office/powerpoint/2010/main" val="16318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Assessment for peripheral vascular assessment</a:t>
            </a:r>
          </a:p>
        </p:txBody>
      </p:sp>
      <p:sp>
        <p:nvSpPr>
          <p:cNvPr id="3" name="Content Placeholder 2"/>
          <p:cNvSpPr>
            <a:spLocks noGrp="1"/>
          </p:cNvSpPr>
          <p:nvPr>
            <p:ph idx="1"/>
          </p:nvPr>
        </p:nvSpPr>
        <p:spPr>
          <a:xfrm>
            <a:off x="838200" y="1444486"/>
            <a:ext cx="10515600" cy="5247861"/>
          </a:xfrm>
        </p:spPr>
        <p:txBody>
          <a:bodyPr>
            <a:normAutofit fontScale="55000" lnSpcReduction="20000"/>
          </a:bodyPr>
          <a:lstStyle/>
          <a:p>
            <a:r>
              <a:rPr lang="en-GB" sz="3600" dirty="0"/>
              <a:t>Begin by washing hands</a:t>
            </a:r>
          </a:p>
          <a:p>
            <a:r>
              <a:rPr lang="en-GB" sz="3600" dirty="0"/>
              <a:t>Introduce yourself and check ID of patient</a:t>
            </a:r>
          </a:p>
          <a:p>
            <a:r>
              <a:rPr lang="en-GB" sz="3600" dirty="0"/>
              <a:t>Explain procedure and gain consent / chaperone if necessary</a:t>
            </a:r>
          </a:p>
          <a:p>
            <a:r>
              <a:rPr lang="en-GB" sz="3600" b="1" dirty="0"/>
              <a:t>Inspection </a:t>
            </a:r>
          </a:p>
          <a:p>
            <a:pPr marL="0" indent="0">
              <a:buNone/>
            </a:pPr>
            <a:r>
              <a:rPr lang="en-GB" sz="3600" dirty="0"/>
              <a:t>General: nicotine staining, scars (CABG / AAA repair…)</a:t>
            </a:r>
          </a:p>
          <a:p>
            <a:pPr marL="0" indent="0">
              <a:buNone/>
            </a:pPr>
            <a:r>
              <a:rPr lang="en-GB" sz="3600" dirty="0"/>
              <a:t>Specific : gangrene, arterial / venous ulcers, varicose veins, check between toes 	and underneath legs, colour changes – black / brown (hemosiderin deposits) / pallor, shiny skin, loss of hair </a:t>
            </a:r>
          </a:p>
          <a:p>
            <a:r>
              <a:rPr lang="en-GB" sz="3600" b="1" dirty="0"/>
              <a:t>Palpation</a:t>
            </a:r>
            <a:r>
              <a:rPr lang="en-GB" sz="3600" dirty="0"/>
              <a:t> – test for temperature with back of hands – start distally and more proximally</a:t>
            </a:r>
          </a:p>
          <a:p>
            <a:r>
              <a:rPr lang="en-GB" sz="3600" dirty="0"/>
              <a:t>Check for capillary return (squeezing toe) and if more than 2secs go on to perform </a:t>
            </a:r>
            <a:r>
              <a:rPr lang="en-GB" sz="3600" dirty="0" err="1"/>
              <a:t>Buerger’s</a:t>
            </a:r>
            <a:r>
              <a:rPr lang="en-GB" sz="3600" dirty="0"/>
              <a:t> test</a:t>
            </a:r>
          </a:p>
          <a:p>
            <a:r>
              <a:rPr lang="en-GB" sz="3600" dirty="0"/>
              <a:t>Check for AAA, femoral, popliteal pulses, dorsalis </a:t>
            </a:r>
            <a:r>
              <a:rPr lang="en-GB" sz="3600" dirty="0" err="1"/>
              <a:t>pedis</a:t>
            </a:r>
            <a:r>
              <a:rPr lang="en-GB" sz="3600" dirty="0"/>
              <a:t>, posterior </a:t>
            </a:r>
            <a:r>
              <a:rPr lang="en-GB" sz="3600" dirty="0" err="1"/>
              <a:t>tibial</a:t>
            </a:r>
            <a:r>
              <a:rPr lang="en-GB" sz="3600" dirty="0"/>
              <a:t> – checking both sides to compare for presence and strength</a:t>
            </a:r>
          </a:p>
          <a:p>
            <a:r>
              <a:rPr lang="en-GB" sz="3600" dirty="0"/>
              <a:t>Check for radio-femoral delay on same side of body</a:t>
            </a:r>
          </a:p>
          <a:p>
            <a:r>
              <a:rPr lang="en-GB" sz="3600" dirty="0"/>
              <a:t>Check for sensation of light touch – cotton wool – testing with patient’s eyes closed and asking which foot / leg is being touched?</a:t>
            </a:r>
          </a:p>
          <a:p>
            <a:r>
              <a:rPr lang="en-GB" sz="3600" dirty="0" err="1"/>
              <a:t>Ausculate</a:t>
            </a:r>
            <a:r>
              <a:rPr lang="en-GB" sz="3600" dirty="0"/>
              <a:t> for abdominal aortic, femoral and popliteal bruits</a:t>
            </a:r>
            <a:endParaRPr lang="en-GB" dirty="0"/>
          </a:p>
        </p:txBody>
      </p:sp>
    </p:spTree>
    <p:extLst>
      <p:ext uri="{BB962C8B-B14F-4D97-AF65-F5344CB8AC3E}">
        <p14:creationId xmlns:p14="http://schemas.microsoft.com/office/powerpoint/2010/main" val="1442254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Jugular Venous Pressure</a:t>
            </a:r>
          </a:p>
        </p:txBody>
      </p:sp>
      <p:sp>
        <p:nvSpPr>
          <p:cNvPr id="3" name="Content Placeholder 2"/>
          <p:cNvSpPr>
            <a:spLocks noGrp="1"/>
          </p:cNvSpPr>
          <p:nvPr>
            <p:ph idx="1"/>
          </p:nvPr>
        </p:nvSpPr>
        <p:spPr>
          <a:xfrm>
            <a:off x="838200" y="1554480"/>
            <a:ext cx="10515600" cy="4622483"/>
          </a:xfrm>
        </p:spPr>
        <p:txBody>
          <a:bodyPr/>
          <a:lstStyle/>
          <a:p>
            <a:pPr marL="0" indent="0">
              <a:buNone/>
            </a:pPr>
            <a:r>
              <a:rPr lang="en-GB" dirty="0"/>
              <a:t>No valves between right atrium and internal jugular vein therefore the degree of distension of this vein is dictated by the right atrial pressure.  Measuring the JVP gives information about the cardiac function.</a:t>
            </a:r>
          </a:p>
        </p:txBody>
      </p:sp>
      <p:pic>
        <p:nvPicPr>
          <p:cNvPr id="4" name="Picture 3"/>
          <p:cNvPicPr>
            <a:picLocks noChangeAspect="1"/>
          </p:cNvPicPr>
          <p:nvPr/>
        </p:nvPicPr>
        <p:blipFill>
          <a:blip r:embed="rId2"/>
          <a:stretch>
            <a:fillRect/>
          </a:stretch>
        </p:blipFill>
        <p:spPr>
          <a:xfrm>
            <a:off x="685799" y="3264912"/>
            <a:ext cx="4583961" cy="2959266"/>
          </a:xfrm>
          <a:prstGeom prst="rect">
            <a:avLst/>
          </a:prstGeom>
        </p:spPr>
      </p:pic>
      <p:sp>
        <p:nvSpPr>
          <p:cNvPr id="5" name="TextBox 4"/>
          <p:cNvSpPr txBox="1"/>
          <p:nvPr/>
        </p:nvSpPr>
        <p:spPr>
          <a:xfrm>
            <a:off x="5775008" y="3264912"/>
            <a:ext cx="4457700" cy="3046988"/>
          </a:xfrm>
          <a:prstGeom prst="rect">
            <a:avLst/>
          </a:prstGeom>
          <a:noFill/>
        </p:spPr>
        <p:txBody>
          <a:bodyPr wrap="square" rtlCol="0">
            <a:spAutoFit/>
          </a:bodyPr>
          <a:lstStyle/>
          <a:p>
            <a:r>
              <a:rPr lang="en-GB" sz="2400" dirty="0"/>
              <a:t>a = atrial systole</a:t>
            </a:r>
          </a:p>
          <a:p>
            <a:r>
              <a:rPr lang="en-GB" sz="2400" dirty="0"/>
              <a:t>c = transmitted pulsation of carotid artery at onset of ventricular systole</a:t>
            </a:r>
          </a:p>
          <a:p>
            <a:r>
              <a:rPr lang="en-GB" sz="2400" dirty="0"/>
              <a:t>x = descent, due to atrial relaxation</a:t>
            </a:r>
          </a:p>
          <a:p>
            <a:r>
              <a:rPr lang="en-GB" sz="2400" dirty="0"/>
              <a:t>v-y = descent at commencement of ventricular filling</a:t>
            </a:r>
          </a:p>
        </p:txBody>
      </p:sp>
      <p:pic>
        <p:nvPicPr>
          <p:cNvPr id="6" name="Picture 5"/>
          <p:cNvPicPr>
            <a:picLocks noChangeAspect="1"/>
          </p:cNvPicPr>
          <p:nvPr/>
        </p:nvPicPr>
        <p:blipFill>
          <a:blip r:embed="rId3"/>
          <a:stretch>
            <a:fillRect/>
          </a:stretch>
        </p:blipFill>
        <p:spPr>
          <a:xfrm>
            <a:off x="786394" y="1507265"/>
            <a:ext cx="4382769" cy="2267939"/>
          </a:xfrm>
          <a:prstGeom prst="rect">
            <a:avLst/>
          </a:prstGeom>
        </p:spPr>
      </p:pic>
    </p:spTree>
    <p:extLst>
      <p:ext uri="{BB962C8B-B14F-4D97-AF65-F5344CB8AC3E}">
        <p14:creationId xmlns:p14="http://schemas.microsoft.com/office/powerpoint/2010/main" val="155728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examine for JVP</a:t>
            </a:r>
          </a:p>
        </p:txBody>
      </p:sp>
      <p:sp>
        <p:nvSpPr>
          <p:cNvPr id="3" name="Content Placeholder 2"/>
          <p:cNvSpPr>
            <a:spLocks noGrp="1"/>
          </p:cNvSpPr>
          <p:nvPr>
            <p:ph idx="1"/>
          </p:nvPr>
        </p:nvSpPr>
        <p:spPr/>
        <p:txBody>
          <a:bodyPr/>
          <a:lstStyle/>
          <a:p>
            <a:r>
              <a:rPr lang="en-GB" dirty="0"/>
              <a:t>Position patient at supine at 45 degrees</a:t>
            </a:r>
          </a:p>
          <a:p>
            <a:r>
              <a:rPr lang="en-GB" dirty="0"/>
              <a:t>Ensure neck muscles are relaxed by resting back of head on pillow and turn head away slightly</a:t>
            </a:r>
          </a:p>
          <a:p>
            <a:r>
              <a:rPr lang="en-GB" dirty="0"/>
              <a:t>Look across neck from right side of patient</a:t>
            </a:r>
          </a:p>
          <a:p>
            <a:r>
              <a:rPr lang="en-GB" dirty="0"/>
              <a:t>Identify internal jugular pulsation (use abdominojugular reflux if necessary)</a:t>
            </a:r>
          </a:p>
          <a:p>
            <a:r>
              <a:rPr lang="en-GB" dirty="0"/>
              <a:t>Estimate vertical height in cm between top of venous pulsation and sternal angle to give venous pressure</a:t>
            </a:r>
          </a:p>
          <a:p>
            <a:r>
              <a:rPr lang="en-GB" dirty="0"/>
              <a:t>Identify timing an form of pulsation and note any abnormality</a:t>
            </a:r>
          </a:p>
        </p:txBody>
      </p:sp>
    </p:spTree>
    <p:extLst>
      <p:ext uri="{BB962C8B-B14F-4D97-AF65-F5344CB8AC3E}">
        <p14:creationId xmlns:p14="http://schemas.microsoft.com/office/powerpoint/2010/main" val="20552491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GB"/>
              <a:t>Jugular Venous Pressure</a:t>
            </a:r>
            <a:endParaRPr lang="en-GB" dirty="0"/>
          </a:p>
        </p:txBody>
      </p:sp>
      <p:pic>
        <p:nvPicPr>
          <p:cNvPr id="4" name="Picture 3"/>
          <p:cNvPicPr>
            <a:picLocks noChangeAspect="1"/>
          </p:cNvPicPr>
          <p:nvPr/>
        </p:nvPicPr>
        <p:blipFill>
          <a:blip r:embed="rId2"/>
          <a:stretch>
            <a:fillRect/>
          </a:stretch>
        </p:blipFill>
        <p:spPr>
          <a:xfrm>
            <a:off x="204834" y="1393508"/>
            <a:ext cx="8408698" cy="3704272"/>
          </a:xfrm>
          <a:prstGeom prst="rect">
            <a:avLst/>
          </a:prstGeom>
        </p:spPr>
      </p:pic>
      <p:pic>
        <p:nvPicPr>
          <p:cNvPr id="5" name="Picture 4"/>
          <p:cNvPicPr>
            <a:picLocks noChangeAspect="1"/>
          </p:cNvPicPr>
          <p:nvPr/>
        </p:nvPicPr>
        <p:blipFill>
          <a:blip r:embed="rId3"/>
          <a:stretch>
            <a:fillRect/>
          </a:stretch>
        </p:blipFill>
        <p:spPr>
          <a:xfrm>
            <a:off x="8613532" y="2140744"/>
            <a:ext cx="2819400" cy="2209800"/>
          </a:xfrm>
          <a:prstGeom prst="rect">
            <a:avLst/>
          </a:prstGeom>
        </p:spPr>
      </p:pic>
      <p:sp>
        <p:nvSpPr>
          <p:cNvPr id="6" name="TextBox 5"/>
          <p:cNvSpPr txBox="1"/>
          <p:nvPr/>
        </p:nvSpPr>
        <p:spPr>
          <a:xfrm>
            <a:off x="8613532" y="4872038"/>
            <a:ext cx="2819400" cy="1384995"/>
          </a:xfrm>
          <a:prstGeom prst="rect">
            <a:avLst/>
          </a:prstGeom>
          <a:noFill/>
        </p:spPr>
        <p:txBody>
          <a:bodyPr wrap="square" rtlCol="0">
            <a:spAutoFit/>
          </a:bodyPr>
          <a:lstStyle/>
          <a:p>
            <a:r>
              <a:rPr lang="en-GB" sz="2800" dirty="0">
                <a:solidFill>
                  <a:srgbClr val="FF0000"/>
                </a:solidFill>
              </a:rPr>
              <a:t>Normal JVP up to 4cm above sternal angle</a:t>
            </a:r>
          </a:p>
        </p:txBody>
      </p:sp>
    </p:spTree>
    <p:extLst>
      <p:ext uri="{BB962C8B-B14F-4D97-AF65-F5344CB8AC3E}">
        <p14:creationId xmlns:p14="http://schemas.microsoft.com/office/powerpoint/2010/main" val="30225123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0068"/>
            <a:ext cx="10515600" cy="1325563"/>
          </a:xfrm>
        </p:spPr>
        <p:txBody>
          <a:bodyPr/>
          <a:lstStyle/>
          <a:p>
            <a:r>
              <a:rPr lang="en-GB" dirty="0"/>
              <a:t>Abnormal JVP</a:t>
            </a:r>
          </a:p>
        </p:txBody>
      </p:sp>
      <p:sp>
        <p:nvSpPr>
          <p:cNvPr id="3" name="Content Placeholder 2"/>
          <p:cNvSpPr>
            <a:spLocks noGrp="1"/>
          </p:cNvSpPr>
          <p:nvPr>
            <p:ph idx="1"/>
          </p:nvPr>
        </p:nvSpPr>
        <p:spPr>
          <a:xfrm>
            <a:off x="838200" y="1951355"/>
            <a:ext cx="10515600" cy="4351338"/>
          </a:xfrm>
        </p:spPr>
        <p:txBody>
          <a:bodyPr>
            <a:normAutofit fontScale="92500" lnSpcReduction="20000"/>
          </a:bodyPr>
          <a:lstStyle/>
          <a:p>
            <a:r>
              <a:rPr lang="en-GB" dirty="0"/>
              <a:t>Elevated JVP most commonly heart failure</a:t>
            </a:r>
          </a:p>
          <a:p>
            <a:pPr lvl="1"/>
            <a:r>
              <a:rPr lang="en-GB" dirty="0"/>
              <a:t>Other causes: pulmonary embolism, pericardial effusion, pericardial constriction, superior vena </a:t>
            </a:r>
            <a:r>
              <a:rPr lang="en-GB" dirty="0" err="1"/>
              <a:t>caval</a:t>
            </a:r>
            <a:r>
              <a:rPr lang="en-GB" dirty="0"/>
              <a:t> obstruction (loss of pulsation too)</a:t>
            </a:r>
          </a:p>
          <a:p>
            <a:r>
              <a:rPr lang="en-GB" dirty="0"/>
              <a:t>Absent `a’ waves (no atrial systole) – atrial fibrillation</a:t>
            </a:r>
          </a:p>
          <a:p>
            <a:r>
              <a:rPr lang="en-GB" dirty="0"/>
              <a:t>Giant `a’ waves (due to restriction of blood flow from atrial to right ventricle) – pulmonary hypertension, rarely tricuspid regurgitation</a:t>
            </a:r>
          </a:p>
          <a:p>
            <a:r>
              <a:rPr lang="en-GB" dirty="0"/>
              <a:t>Giant `v’ waves – severe tricuspid regurgitation</a:t>
            </a:r>
          </a:p>
          <a:p>
            <a:r>
              <a:rPr lang="en-GB" dirty="0"/>
              <a:t>Cannon waves (giant `a’ waves when right atrium contracts against closed tricuspid valve) – complete heart block, some VT and SVT</a:t>
            </a:r>
          </a:p>
          <a:p>
            <a:r>
              <a:rPr lang="en-GB" dirty="0" err="1"/>
              <a:t>Kussmaul’s</a:t>
            </a:r>
            <a:r>
              <a:rPr lang="en-GB" dirty="0"/>
              <a:t> sign – paradoxical rise of JVP on inspiration – pericardial constriction and tamponade, severe right ventricular failure and restrictive cardiomyopathy</a:t>
            </a:r>
          </a:p>
        </p:txBody>
      </p:sp>
      <p:pic>
        <p:nvPicPr>
          <p:cNvPr id="4" name="Picture 3"/>
          <p:cNvPicPr>
            <a:picLocks noChangeAspect="1"/>
          </p:cNvPicPr>
          <p:nvPr/>
        </p:nvPicPr>
        <p:blipFill>
          <a:blip r:embed="rId2"/>
          <a:stretch>
            <a:fillRect/>
          </a:stretch>
        </p:blipFill>
        <p:spPr>
          <a:xfrm>
            <a:off x="8515350" y="0"/>
            <a:ext cx="3340948" cy="2156815"/>
          </a:xfrm>
          <a:prstGeom prst="rect">
            <a:avLst/>
          </a:prstGeom>
        </p:spPr>
      </p:pic>
    </p:spTree>
    <p:extLst>
      <p:ext uri="{BB962C8B-B14F-4D97-AF65-F5344CB8AC3E}">
        <p14:creationId xmlns:p14="http://schemas.microsoft.com/office/powerpoint/2010/main" val="38694664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Abnormalities in pulses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6860951"/>
              </p:ext>
            </p:extLst>
          </p:nvPr>
        </p:nvGraphicFramePr>
        <p:xfrm>
          <a:off x="838200" y="1825625"/>
          <a:ext cx="10515600" cy="296672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732276219"/>
                    </a:ext>
                  </a:extLst>
                </a:gridCol>
                <a:gridCol w="5257800">
                  <a:extLst>
                    <a:ext uri="{9D8B030D-6E8A-4147-A177-3AD203B41FA5}">
                      <a16:colId xmlns:a16="http://schemas.microsoft.com/office/drawing/2014/main" val="4260926481"/>
                    </a:ext>
                  </a:extLst>
                </a:gridCol>
              </a:tblGrid>
              <a:tr h="370840">
                <a:tc>
                  <a:txBody>
                    <a:bodyPr/>
                    <a:lstStyle/>
                    <a:p>
                      <a:r>
                        <a:rPr lang="en-GB" dirty="0"/>
                        <a:t>Bradycardia (&gt;60 bpm)</a:t>
                      </a:r>
                    </a:p>
                  </a:txBody>
                  <a:tcPr/>
                </a:tc>
                <a:tc>
                  <a:txBody>
                    <a:bodyPr/>
                    <a:lstStyle/>
                    <a:p>
                      <a:r>
                        <a:rPr lang="en-GB" dirty="0"/>
                        <a:t>Tachycardia (&lt;100 bpm)</a:t>
                      </a:r>
                    </a:p>
                  </a:txBody>
                  <a:tcPr/>
                </a:tc>
                <a:extLst>
                  <a:ext uri="{0D108BD9-81ED-4DB2-BD59-A6C34878D82A}">
                    <a16:rowId xmlns:a16="http://schemas.microsoft.com/office/drawing/2014/main" val="4077292753"/>
                  </a:ext>
                </a:extLst>
              </a:tr>
              <a:tr h="370840">
                <a:tc>
                  <a:txBody>
                    <a:bodyPr/>
                    <a:lstStyle/>
                    <a:p>
                      <a:r>
                        <a:rPr lang="en-GB" dirty="0"/>
                        <a:t>Athletic training</a:t>
                      </a:r>
                    </a:p>
                  </a:txBody>
                  <a:tcPr/>
                </a:tc>
                <a:tc>
                  <a:txBody>
                    <a:bodyPr/>
                    <a:lstStyle/>
                    <a:p>
                      <a:r>
                        <a:rPr lang="en-GB" dirty="0"/>
                        <a:t>Exercise </a:t>
                      </a:r>
                    </a:p>
                  </a:txBody>
                  <a:tcPr/>
                </a:tc>
                <a:extLst>
                  <a:ext uri="{0D108BD9-81ED-4DB2-BD59-A6C34878D82A}">
                    <a16:rowId xmlns:a16="http://schemas.microsoft.com/office/drawing/2014/main" val="895281239"/>
                  </a:ext>
                </a:extLst>
              </a:tr>
              <a:tr h="370840">
                <a:tc>
                  <a:txBody>
                    <a:bodyPr/>
                    <a:lstStyle/>
                    <a:p>
                      <a:r>
                        <a:rPr lang="en-GB" dirty="0"/>
                        <a:t>Hypothyroidism</a:t>
                      </a:r>
                    </a:p>
                  </a:txBody>
                  <a:tcPr/>
                </a:tc>
                <a:tc>
                  <a:txBody>
                    <a:bodyPr/>
                    <a:lstStyle/>
                    <a:p>
                      <a:r>
                        <a:rPr lang="en-GB" dirty="0"/>
                        <a:t>Fever</a:t>
                      </a:r>
                    </a:p>
                  </a:txBody>
                  <a:tcPr/>
                </a:tc>
                <a:extLst>
                  <a:ext uri="{0D108BD9-81ED-4DB2-BD59-A6C34878D82A}">
                    <a16:rowId xmlns:a16="http://schemas.microsoft.com/office/drawing/2014/main" val="2986952700"/>
                  </a:ext>
                </a:extLst>
              </a:tr>
              <a:tr h="370840">
                <a:tc>
                  <a:txBody>
                    <a:bodyPr/>
                    <a:lstStyle/>
                    <a:p>
                      <a:r>
                        <a:rPr lang="en-GB" dirty="0"/>
                        <a:t>Medication e.g. beta-blockers, digoxin, verapamil</a:t>
                      </a:r>
                    </a:p>
                  </a:txBody>
                  <a:tcPr/>
                </a:tc>
                <a:tc>
                  <a:txBody>
                    <a:bodyPr/>
                    <a:lstStyle/>
                    <a:p>
                      <a:r>
                        <a:rPr lang="en-GB" dirty="0"/>
                        <a:t>Pain / Excitement / Anxiety</a:t>
                      </a:r>
                    </a:p>
                  </a:txBody>
                  <a:tcPr/>
                </a:tc>
                <a:extLst>
                  <a:ext uri="{0D108BD9-81ED-4DB2-BD59-A6C34878D82A}">
                    <a16:rowId xmlns:a16="http://schemas.microsoft.com/office/drawing/2014/main" val="2949996834"/>
                  </a:ext>
                </a:extLst>
              </a:tr>
              <a:tr h="370840">
                <a:tc>
                  <a:txBody>
                    <a:bodyPr/>
                    <a:lstStyle/>
                    <a:p>
                      <a:endParaRPr lang="en-GB" dirty="0"/>
                    </a:p>
                  </a:txBody>
                  <a:tcPr/>
                </a:tc>
                <a:tc>
                  <a:txBody>
                    <a:bodyPr/>
                    <a:lstStyle/>
                    <a:p>
                      <a:r>
                        <a:rPr lang="en-GB" dirty="0"/>
                        <a:t>Hyperthyroidism</a:t>
                      </a:r>
                    </a:p>
                  </a:txBody>
                  <a:tcPr/>
                </a:tc>
                <a:extLst>
                  <a:ext uri="{0D108BD9-81ED-4DB2-BD59-A6C34878D82A}">
                    <a16:rowId xmlns:a16="http://schemas.microsoft.com/office/drawing/2014/main" val="3422367366"/>
                  </a:ext>
                </a:extLst>
              </a:tr>
              <a:tr h="370840">
                <a:tc>
                  <a:txBody>
                    <a:bodyPr/>
                    <a:lstStyle/>
                    <a:p>
                      <a:endParaRPr lang="en-GB" dirty="0"/>
                    </a:p>
                  </a:txBody>
                  <a:tcPr/>
                </a:tc>
                <a:tc>
                  <a:txBody>
                    <a:bodyPr/>
                    <a:lstStyle/>
                    <a:p>
                      <a:r>
                        <a:rPr lang="en-GB" dirty="0"/>
                        <a:t>Medication e.g. Ventolin inhaler, vasodilators</a:t>
                      </a:r>
                    </a:p>
                  </a:txBody>
                  <a:tcPr/>
                </a:tc>
                <a:extLst>
                  <a:ext uri="{0D108BD9-81ED-4DB2-BD59-A6C34878D82A}">
                    <a16:rowId xmlns:a16="http://schemas.microsoft.com/office/drawing/2014/main" val="3962144389"/>
                  </a:ext>
                </a:extLst>
              </a:tr>
              <a:tr h="370840">
                <a:tc>
                  <a:txBody>
                    <a:bodyPr/>
                    <a:lstStyle/>
                    <a:p>
                      <a:endParaRPr lang="en-GB"/>
                    </a:p>
                  </a:txBody>
                  <a:tcPr/>
                </a:tc>
                <a:tc>
                  <a:txBody>
                    <a:bodyPr/>
                    <a:lstStyle/>
                    <a:p>
                      <a:r>
                        <a:rPr lang="en-GB" dirty="0"/>
                        <a:t>Arrhythmia e.g. AF, SVT, VT </a:t>
                      </a:r>
                    </a:p>
                  </a:txBody>
                  <a:tcPr/>
                </a:tc>
                <a:extLst>
                  <a:ext uri="{0D108BD9-81ED-4DB2-BD59-A6C34878D82A}">
                    <a16:rowId xmlns:a16="http://schemas.microsoft.com/office/drawing/2014/main" val="2222813027"/>
                  </a:ext>
                </a:extLst>
              </a:tr>
              <a:tr h="370840">
                <a:tc>
                  <a:txBody>
                    <a:bodyPr/>
                    <a:lstStyle/>
                    <a:p>
                      <a:endParaRPr lang="en-GB"/>
                    </a:p>
                  </a:txBody>
                  <a:tcPr/>
                </a:tc>
                <a:tc>
                  <a:txBody>
                    <a:bodyPr/>
                    <a:lstStyle/>
                    <a:p>
                      <a:endParaRPr lang="en-GB" dirty="0"/>
                    </a:p>
                  </a:txBody>
                  <a:tcPr/>
                </a:tc>
                <a:extLst>
                  <a:ext uri="{0D108BD9-81ED-4DB2-BD59-A6C34878D82A}">
                    <a16:rowId xmlns:a16="http://schemas.microsoft.com/office/drawing/2014/main" val="1086137046"/>
                  </a:ext>
                </a:extLst>
              </a:tr>
            </a:tbl>
          </a:graphicData>
        </a:graphic>
      </p:graphicFrame>
    </p:spTree>
    <p:extLst>
      <p:ext uri="{BB962C8B-B14F-4D97-AF65-F5344CB8AC3E}">
        <p14:creationId xmlns:p14="http://schemas.microsoft.com/office/powerpoint/2010/main" val="317583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Objectives</a:t>
            </a:r>
          </a:p>
        </p:txBody>
      </p:sp>
      <p:sp>
        <p:nvSpPr>
          <p:cNvPr id="3" name="Content Placeholder 2"/>
          <p:cNvSpPr>
            <a:spLocks noGrp="1"/>
          </p:cNvSpPr>
          <p:nvPr>
            <p:ph idx="1"/>
          </p:nvPr>
        </p:nvSpPr>
        <p:spPr/>
        <p:txBody>
          <a:bodyPr/>
          <a:lstStyle/>
          <a:p>
            <a:r>
              <a:rPr lang="en-GB" dirty="0"/>
              <a:t>Defining a pulse</a:t>
            </a:r>
          </a:p>
          <a:p>
            <a:r>
              <a:rPr lang="en-GB" dirty="0"/>
              <a:t>Assessing a pulse and location of pulses</a:t>
            </a:r>
          </a:p>
          <a:p>
            <a:r>
              <a:rPr lang="en-GB" dirty="0"/>
              <a:t>Specialized tests</a:t>
            </a:r>
          </a:p>
          <a:p>
            <a:r>
              <a:rPr lang="en-GB" dirty="0"/>
              <a:t>Assessing for peripheral vascular disease</a:t>
            </a:r>
          </a:p>
          <a:p>
            <a:r>
              <a:rPr lang="en-GB" dirty="0"/>
              <a:t>JVP and its assessment</a:t>
            </a:r>
          </a:p>
          <a:p>
            <a:r>
              <a:rPr lang="en-GB" dirty="0"/>
              <a:t>Pathological problems identified with pulse checks</a:t>
            </a:r>
          </a:p>
          <a:p>
            <a:endParaRPr lang="en-GB" dirty="0"/>
          </a:p>
        </p:txBody>
      </p:sp>
    </p:spTree>
    <p:extLst>
      <p:ext uri="{BB962C8B-B14F-4D97-AF65-F5344CB8AC3E}">
        <p14:creationId xmlns:p14="http://schemas.microsoft.com/office/powerpoint/2010/main" val="771361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rPr>
              <a:t>Resources</a:t>
            </a:r>
          </a:p>
        </p:txBody>
      </p:sp>
      <p:sp>
        <p:nvSpPr>
          <p:cNvPr id="3" name="Content Placeholder 2"/>
          <p:cNvSpPr>
            <a:spLocks noGrp="1"/>
          </p:cNvSpPr>
          <p:nvPr>
            <p:ph idx="1"/>
          </p:nvPr>
        </p:nvSpPr>
        <p:spPr/>
        <p:txBody>
          <a:bodyPr/>
          <a:lstStyle/>
          <a:p>
            <a:r>
              <a:rPr lang="en-GB" dirty="0"/>
              <a:t>Macleod’s Clinical Examination – Graham Douglas, Fiona Nicol, Colin Robertson.</a:t>
            </a:r>
          </a:p>
          <a:p>
            <a:r>
              <a:rPr lang="en-GB">
                <a:hlinkClick r:id="rId2"/>
              </a:rPr>
              <a:t>www</a:t>
            </a:r>
            <a:r>
              <a:rPr lang="en-GB" dirty="0">
                <a:hlinkClick r:id="rId2"/>
              </a:rPr>
              <a:t>.patient.info/doctor</a:t>
            </a:r>
            <a:r>
              <a:rPr lang="en-GB">
                <a:hlinkClick r:id="rId2"/>
              </a:rPr>
              <a:t>/pulse-examination</a:t>
            </a:r>
            <a:endParaRPr lang="en-GB"/>
          </a:p>
          <a:p>
            <a:endParaRPr lang="en-GB" dirty="0"/>
          </a:p>
          <a:p>
            <a:endParaRPr lang="en-GB" dirty="0"/>
          </a:p>
          <a:p>
            <a:endParaRPr lang="en-GB" dirty="0"/>
          </a:p>
        </p:txBody>
      </p:sp>
    </p:spTree>
    <p:extLst>
      <p:ext uri="{BB962C8B-B14F-4D97-AF65-F5344CB8AC3E}">
        <p14:creationId xmlns:p14="http://schemas.microsoft.com/office/powerpoint/2010/main" val="1397240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 pulse?</a:t>
            </a:r>
          </a:p>
        </p:txBody>
      </p:sp>
      <p:sp>
        <p:nvSpPr>
          <p:cNvPr id="3" name="Content Placeholder 2"/>
          <p:cNvSpPr>
            <a:spLocks noGrp="1"/>
          </p:cNvSpPr>
          <p:nvPr>
            <p:ph idx="1"/>
          </p:nvPr>
        </p:nvSpPr>
        <p:spPr/>
        <p:txBody>
          <a:bodyPr>
            <a:normAutofit/>
          </a:bodyPr>
          <a:lstStyle/>
          <a:p>
            <a:pPr marL="0" indent="0">
              <a:buNone/>
            </a:pPr>
            <a:r>
              <a:rPr lang="en-GB" dirty="0"/>
              <a:t>A pulse is a rhythmic beat felt in an artery. With each systolic beat of the heart, blood is ejected into the arteries. This pumping action (contraction) of the heart causes a rhythmic dilation of the arteries, which is palpable through light touch.</a:t>
            </a:r>
          </a:p>
          <a:p>
            <a:pPr marL="0" indent="0">
              <a:buNone/>
            </a:pPr>
            <a:endParaRPr lang="en-GB" dirty="0"/>
          </a:p>
          <a:p>
            <a:pPr marL="0" indent="0">
              <a:buNone/>
            </a:pPr>
            <a:endParaRPr lang="en-GB" dirty="0"/>
          </a:p>
        </p:txBody>
      </p:sp>
      <p:pic>
        <p:nvPicPr>
          <p:cNvPr id="5" name="Picture 4"/>
          <p:cNvPicPr>
            <a:picLocks noChangeAspect="1"/>
          </p:cNvPicPr>
          <p:nvPr/>
        </p:nvPicPr>
        <p:blipFill>
          <a:blip r:embed="rId2"/>
          <a:stretch>
            <a:fillRect/>
          </a:stretch>
        </p:blipFill>
        <p:spPr>
          <a:xfrm>
            <a:off x="1583054" y="3541986"/>
            <a:ext cx="5092065" cy="2634977"/>
          </a:xfrm>
          <a:prstGeom prst="rect">
            <a:avLst/>
          </a:prstGeom>
        </p:spPr>
      </p:pic>
      <p:pic>
        <p:nvPicPr>
          <p:cNvPr id="6" name="Picture 5"/>
          <p:cNvPicPr>
            <a:picLocks noChangeAspect="1"/>
          </p:cNvPicPr>
          <p:nvPr/>
        </p:nvPicPr>
        <p:blipFill>
          <a:blip r:embed="rId3"/>
          <a:stretch>
            <a:fillRect/>
          </a:stretch>
        </p:blipFill>
        <p:spPr>
          <a:xfrm>
            <a:off x="7769542" y="3692070"/>
            <a:ext cx="2466975" cy="2228850"/>
          </a:xfrm>
          <a:prstGeom prst="rect">
            <a:avLst/>
          </a:prstGeom>
        </p:spPr>
      </p:pic>
    </p:spTree>
    <p:extLst>
      <p:ext uri="{BB962C8B-B14F-4D97-AF65-F5344CB8AC3E}">
        <p14:creationId xmlns:p14="http://schemas.microsoft.com/office/powerpoint/2010/main" val="4207427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can you assess on a pulse check?</a:t>
            </a:r>
          </a:p>
        </p:txBody>
      </p:sp>
      <p:sp>
        <p:nvSpPr>
          <p:cNvPr id="3" name="Content Placeholder 2"/>
          <p:cNvSpPr>
            <a:spLocks noGrp="1"/>
          </p:cNvSpPr>
          <p:nvPr>
            <p:ph idx="1"/>
          </p:nvPr>
        </p:nvSpPr>
        <p:spPr/>
        <p:txBody>
          <a:bodyPr/>
          <a:lstStyle/>
          <a:p>
            <a:r>
              <a:rPr lang="en-GB" dirty="0" err="1"/>
              <a:t>Rate:Adult</a:t>
            </a:r>
            <a:r>
              <a:rPr lang="en-GB" dirty="0"/>
              <a:t>			60-100</a:t>
            </a:r>
          </a:p>
          <a:p>
            <a:pPr marL="0" indent="0">
              <a:buNone/>
            </a:pPr>
            <a:r>
              <a:rPr lang="en-GB" dirty="0"/>
              <a:t>	Neonate 		120-160</a:t>
            </a:r>
          </a:p>
          <a:p>
            <a:pPr marL="0" indent="0">
              <a:buNone/>
            </a:pPr>
            <a:r>
              <a:rPr lang="en-GB" dirty="0"/>
              <a:t>	Infant (1m-12m) 	80-140</a:t>
            </a:r>
          </a:p>
          <a:p>
            <a:pPr marL="0" indent="0">
              <a:buNone/>
            </a:pPr>
            <a:r>
              <a:rPr lang="en-GB" dirty="0"/>
              <a:t>	Toddler 1-5yr	80-130</a:t>
            </a:r>
          </a:p>
          <a:p>
            <a:r>
              <a:rPr lang="en-GB" dirty="0"/>
              <a:t>Rhythm: normal or irregular / dropped beats or extra beats</a:t>
            </a:r>
          </a:p>
          <a:p>
            <a:r>
              <a:rPr lang="en-GB" dirty="0"/>
              <a:t>Volume: volume of pulse (difference between systolic and diastolic pressure) best assessed at </a:t>
            </a:r>
            <a:r>
              <a:rPr lang="en-GB" dirty="0">
                <a:solidFill>
                  <a:srgbClr val="FF0000"/>
                </a:solidFill>
              </a:rPr>
              <a:t>carotid pulse</a:t>
            </a:r>
            <a:endParaRPr lang="en-GB" dirty="0"/>
          </a:p>
          <a:p>
            <a:r>
              <a:rPr lang="en-GB" dirty="0"/>
              <a:t>Character: waveform of arterial pulse e.g. collapsing, slow rising or </a:t>
            </a:r>
            <a:r>
              <a:rPr lang="en-GB" dirty="0" err="1"/>
              <a:t>pulsus</a:t>
            </a:r>
            <a:r>
              <a:rPr lang="en-GB" dirty="0"/>
              <a:t> </a:t>
            </a:r>
            <a:r>
              <a:rPr lang="en-GB" dirty="0" err="1"/>
              <a:t>paradoxus</a:t>
            </a:r>
            <a:r>
              <a:rPr lang="en-GB" dirty="0"/>
              <a:t>…</a:t>
            </a:r>
          </a:p>
        </p:txBody>
      </p:sp>
    </p:spTree>
    <p:extLst>
      <p:ext uri="{BB962C8B-B14F-4D97-AF65-F5344CB8AC3E}">
        <p14:creationId xmlns:p14="http://schemas.microsoft.com/office/powerpoint/2010/main" val="5448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770" y="639445"/>
            <a:ext cx="10515600" cy="1325563"/>
          </a:xfrm>
        </p:spPr>
        <p:txBody>
          <a:bodyPr/>
          <a:lstStyle/>
          <a:p>
            <a:r>
              <a:rPr lang="en-GB" dirty="0"/>
              <a:t>What do you expect to find on pulse check after you read the following ECG?</a:t>
            </a:r>
          </a:p>
        </p:txBody>
      </p:sp>
      <p:pic>
        <p:nvPicPr>
          <p:cNvPr id="4" name="Picture 3"/>
          <p:cNvPicPr>
            <a:picLocks noChangeAspect="1"/>
          </p:cNvPicPr>
          <p:nvPr/>
        </p:nvPicPr>
        <p:blipFill>
          <a:blip r:embed="rId2"/>
          <a:stretch>
            <a:fillRect/>
          </a:stretch>
        </p:blipFill>
        <p:spPr>
          <a:xfrm>
            <a:off x="2146757" y="2805112"/>
            <a:ext cx="8436170" cy="2166938"/>
          </a:xfrm>
          <a:prstGeom prst="rect">
            <a:avLst/>
          </a:prstGeom>
        </p:spPr>
      </p:pic>
    </p:spTree>
    <p:extLst>
      <p:ext uri="{BB962C8B-B14F-4D97-AF65-F5344CB8AC3E}">
        <p14:creationId xmlns:p14="http://schemas.microsoft.com/office/powerpoint/2010/main" val="3903937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Clinical Scenario</a:t>
            </a:r>
          </a:p>
        </p:txBody>
      </p:sp>
      <p:sp>
        <p:nvSpPr>
          <p:cNvPr id="3" name="Content Placeholder 2"/>
          <p:cNvSpPr>
            <a:spLocks noGrp="1"/>
          </p:cNvSpPr>
          <p:nvPr>
            <p:ph idx="1"/>
          </p:nvPr>
        </p:nvSpPr>
        <p:spPr/>
        <p:txBody>
          <a:bodyPr/>
          <a:lstStyle/>
          <a:p>
            <a:pPr marL="0" indent="0">
              <a:buNone/>
            </a:pPr>
            <a:r>
              <a:rPr lang="en-GB" dirty="0"/>
              <a:t>65 year old Mohammed Al-</a:t>
            </a:r>
            <a:r>
              <a:rPr lang="en-GB" dirty="0" err="1"/>
              <a:t>Sherif</a:t>
            </a:r>
            <a:r>
              <a:rPr lang="en-GB" dirty="0"/>
              <a:t> comes to you with new onset of palpitations.  He has suffered with hypertension for the last 15 years.  You find he has an irregular, irregular pulse of 120.</a:t>
            </a:r>
          </a:p>
          <a:p>
            <a:pPr marL="0" indent="0">
              <a:buNone/>
            </a:pPr>
            <a:r>
              <a:rPr lang="en-GB" dirty="0"/>
              <a:t>a) What is your likely diagnosis?</a:t>
            </a:r>
          </a:p>
          <a:p>
            <a:pPr marL="0" indent="0">
              <a:buNone/>
            </a:pPr>
            <a:r>
              <a:rPr lang="en-GB" dirty="0"/>
              <a:t>b) What risk factors does this man have for this condition?</a:t>
            </a:r>
            <a:br>
              <a:rPr lang="en-GB" dirty="0"/>
            </a:br>
            <a:r>
              <a:rPr lang="en-GB" dirty="0"/>
              <a:t>c) What other particular examinations and investigations would you make?</a:t>
            </a:r>
          </a:p>
        </p:txBody>
      </p:sp>
    </p:spTree>
    <p:extLst>
      <p:ext uri="{BB962C8B-B14F-4D97-AF65-F5344CB8AC3E}">
        <p14:creationId xmlns:p14="http://schemas.microsoft.com/office/powerpoint/2010/main" val="3479311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Where are your pulses?</a:t>
            </a:r>
          </a:p>
        </p:txBody>
      </p:sp>
      <p:sp>
        <p:nvSpPr>
          <p:cNvPr id="3" name="Content Placeholder 2"/>
          <p:cNvSpPr>
            <a:spLocks noGrp="1"/>
          </p:cNvSpPr>
          <p:nvPr>
            <p:ph idx="1"/>
          </p:nvPr>
        </p:nvSpPr>
        <p:spPr>
          <a:xfrm>
            <a:off x="838200" y="1825625"/>
            <a:ext cx="10877550" cy="4351338"/>
          </a:xfrm>
        </p:spPr>
        <p:txBody>
          <a:bodyPr>
            <a:normAutofit/>
          </a:bodyPr>
          <a:lstStyle/>
          <a:p>
            <a:r>
              <a:rPr lang="en-GB" dirty="0"/>
              <a:t>Radial pulse (lateral to flexor carpi </a:t>
            </a:r>
            <a:r>
              <a:rPr lang="en-GB" dirty="0" err="1"/>
              <a:t>radialis</a:t>
            </a:r>
            <a:r>
              <a:rPr lang="en-GB" dirty="0"/>
              <a:t> tendon - use 3 middle fingers)</a:t>
            </a:r>
          </a:p>
          <a:p>
            <a:r>
              <a:rPr lang="en-GB" dirty="0"/>
              <a:t>Brachial pulse (antecubital fossa medial to biceps tendon –use thumb)</a:t>
            </a:r>
          </a:p>
          <a:p>
            <a:r>
              <a:rPr lang="en-GB" dirty="0"/>
              <a:t>Carotid pulse (angle of jaw, anterior to sternocleidomastoid muscle and larynx - use right thumb for left carotid and vice versa)</a:t>
            </a:r>
          </a:p>
          <a:p>
            <a:r>
              <a:rPr lang="en-GB" dirty="0"/>
              <a:t>Abdominal aorta (abdominal midline above umbilicus–use flat of hands)</a:t>
            </a:r>
          </a:p>
          <a:p>
            <a:r>
              <a:rPr lang="en-GB" dirty="0"/>
              <a:t>Femoral artery (midline between ASIS and pubic tubercle – 1-3 finger(s)</a:t>
            </a:r>
          </a:p>
          <a:p>
            <a:pPr marL="0" indent="0">
              <a:buNone/>
            </a:pPr>
            <a:r>
              <a:rPr lang="en-GB" dirty="0"/>
              <a:t>(Remember </a:t>
            </a:r>
            <a:r>
              <a:rPr lang="en-GB" dirty="0">
                <a:solidFill>
                  <a:schemeClr val="accent1"/>
                </a:solidFill>
              </a:rPr>
              <a:t>NAVY </a:t>
            </a:r>
            <a:r>
              <a:rPr lang="en-GB" dirty="0"/>
              <a:t>for arterial blood gas or venous blood taking – Nerve, Artery, Vein and Y-fronts!)</a:t>
            </a:r>
          </a:p>
        </p:txBody>
      </p:sp>
    </p:spTree>
    <p:extLst>
      <p:ext uri="{BB962C8B-B14F-4D97-AF65-F5344CB8AC3E}">
        <p14:creationId xmlns:p14="http://schemas.microsoft.com/office/powerpoint/2010/main" val="362148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Femoral Artery</a:t>
            </a:r>
            <a:br>
              <a:rPr lang="en-GB" dirty="0"/>
            </a:br>
            <a:endParaRPr lang="en-GB" dirty="0"/>
          </a:p>
        </p:txBody>
      </p:sp>
      <p:pic>
        <p:nvPicPr>
          <p:cNvPr id="4" name="Picture 3"/>
          <p:cNvPicPr>
            <a:picLocks noChangeAspect="1"/>
          </p:cNvPicPr>
          <p:nvPr/>
        </p:nvPicPr>
        <p:blipFill>
          <a:blip r:embed="rId2"/>
          <a:stretch>
            <a:fillRect/>
          </a:stretch>
        </p:blipFill>
        <p:spPr>
          <a:xfrm>
            <a:off x="838201" y="1428750"/>
            <a:ext cx="6100150" cy="3457575"/>
          </a:xfrm>
          <a:prstGeom prst="rect">
            <a:avLst/>
          </a:prstGeom>
        </p:spPr>
      </p:pic>
      <p:pic>
        <p:nvPicPr>
          <p:cNvPr id="5" name="Picture 4"/>
          <p:cNvPicPr>
            <a:picLocks noChangeAspect="1"/>
          </p:cNvPicPr>
          <p:nvPr/>
        </p:nvPicPr>
        <p:blipFill>
          <a:blip r:embed="rId3"/>
          <a:stretch>
            <a:fillRect/>
          </a:stretch>
        </p:blipFill>
        <p:spPr>
          <a:xfrm>
            <a:off x="7334250" y="1257300"/>
            <a:ext cx="4229100" cy="4000500"/>
          </a:xfrm>
          <a:prstGeom prst="rect">
            <a:avLst/>
          </a:prstGeom>
        </p:spPr>
      </p:pic>
      <p:pic>
        <p:nvPicPr>
          <p:cNvPr id="6" name="Picture 5"/>
          <p:cNvPicPr>
            <a:picLocks noChangeAspect="1"/>
          </p:cNvPicPr>
          <p:nvPr/>
        </p:nvPicPr>
        <p:blipFill>
          <a:blip r:embed="rId4"/>
          <a:stretch>
            <a:fillRect/>
          </a:stretch>
        </p:blipFill>
        <p:spPr>
          <a:xfrm>
            <a:off x="9939338" y="3028950"/>
            <a:ext cx="1828800" cy="1314450"/>
          </a:xfrm>
          <a:prstGeom prst="rect">
            <a:avLst/>
          </a:prstGeom>
        </p:spPr>
      </p:pic>
      <p:sp>
        <p:nvSpPr>
          <p:cNvPr id="8" name="TextBox 7"/>
          <p:cNvSpPr txBox="1"/>
          <p:nvPr/>
        </p:nvSpPr>
        <p:spPr>
          <a:xfrm>
            <a:off x="8999220" y="5229225"/>
            <a:ext cx="2354580" cy="646331"/>
          </a:xfrm>
          <a:prstGeom prst="rect">
            <a:avLst/>
          </a:prstGeom>
          <a:noFill/>
        </p:spPr>
        <p:txBody>
          <a:bodyPr wrap="square" rtlCol="0">
            <a:spAutoFit/>
          </a:bodyPr>
          <a:lstStyle/>
          <a:p>
            <a:r>
              <a:rPr lang="en-GB" sz="3600" dirty="0">
                <a:solidFill>
                  <a:schemeClr val="accent1">
                    <a:lumMod val="50000"/>
                  </a:schemeClr>
                </a:solidFill>
              </a:rPr>
              <a:t>NAV-Y</a:t>
            </a:r>
          </a:p>
        </p:txBody>
      </p:sp>
    </p:spTree>
    <p:extLst>
      <p:ext uri="{BB962C8B-B14F-4D97-AF65-F5344CB8AC3E}">
        <p14:creationId xmlns:p14="http://schemas.microsoft.com/office/powerpoint/2010/main" val="168604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366425" y="4508734"/>
            <a:ext cx="4548107" cy="2139950"/>
          </a:xfrm>
          <a:prstGeom prst="rect">
            <a:avLst/>
          </a:prstGeom>
        </p:spPr>
      </p:pic>
      <p:pic>
        <p:nvPicPr>
          <p:cNvPr id="5" name="Picture 4"/>
          <p:cNvPicPr>
            <a:picLocks noChangeAspect="1"/>
          </p:cNvPicPr>
          <p:nvPr/>
        </p:nvPicPr>
        <p:blipFill>
          <a:blip r:embed="rId3"/>
          <a:stretch>
            <a:fillRect/>
          </a:stretch>
        </p:blipFill>
        <p:spPr>
          <a:xfrm>
            <a:off x="81536" y="2619375"/>
            <a:ext cx="2919791" cy="4124325"/>
          </a:xfrm>
          <a:prstGeom prst="rect">
            <a:avLst/>
          </a:prstGeom>
        </p:spPr>
      </p:pic>
      <p:sp>
        <p:nvSpPr>
          <p:cNvPr id="2" name="Title 1"/>
          <p:cNvSpPr>
            <a:spLocks noGrp="1"/>
          </p:cNvSpPr>
          <p:nvPr>
            <p:ph type="title"/>
          </p:nvPr>
        </p:nvSpPr>
        <p:spPr/>
        <p:txBody>
          <a:bodyPr/>
          <a:lstStyle/>
          <a:p>
            <a:r>
              <a:rPr lang="en-GB" dirty="0"/>
              <a:t>Where are your pulses?</a:t>
            </a:r>
          </a:p>
        </p:txBody>
      </p:sp>
      <p:sp>
        <p:nvSpPr>
          <p:cNvPr id="3" name="Content Placeholder 2"/>
          <p:cNvSpPr>
            <a:spLocks noGrp="1"/>
          </p:cNvSpPr>
          <p:nvPr>
            <p:ph idx="1"/>
          </p:nvPr>
        </p:nvSpPr>
        <p:spPr>
          <a:xfrm>
            <a:off x="838200" y="1690688"/>
            <a:ext cx="10877550" cy="4486275"/>
          </a:xfrm>
        </p:spPr>
        <p:txBody>
          <a:bodyPr>
            <a:normAutofit/>
          </a:bodyPr>
          <a:lstStyle/>
          <a:p>
            <a:r>
              <a:rPr lang="en-GB" dirty="0"/>
              <a:t>Popliteal pulse (deep in popliteal fossa with knee flexed at 30 degree –  thumbs on tibia anteriorly and press middle fingers firmly in midline pressing the artery against the back of the tibia)</a:t>
            </a:r>
          </a:p>
          <a:p>
            <a:pPr lvl="3"/>
            <a:endParaRPr lang="en-GB" sz="2800" dirty="0"/>
          </a:p>
          <a:p>
            <a:pPr lvl="3"/>
            <a:r>
              <a:rPr lang="en-GB" sz="2800" dirty="0"/>
              <a:t>Dorsalis </a:t>
            </a:r>
            <a:r>
              <a:rPr lang="en-GB" sz="2800" dirty="0" err="1"/>
              <a:t>pedis</a:t>
            </a:r>
            <a:r>
              <a:rPr lang="en-GB" sz="2800" dirty="0"/>
              <a:t> pulse (lateral to </a:t>
            </a:r>
            <a:r>
              <a:rPr lang="en-GB" sz="2800" dirty="0" err="1"/>
              <a:t>hallucis</a:t>
            </a:r>
            <a:r>
              <a:rPr lang="en-GB" sz="2800" dirty="0"/>
              <a:t> extensor longus 					– 3 middle fingers)</a:t>
            </a:r>
          </a:p>
          <a:p>
            <a:pPr lvl="3"/>
            <a:r>
              <a:rPr lang="en-GB" sz="2800" dirty="0"/>
              <a:t>Posterior Tibialis pulse (posterior to medial malleolus </a:t>
            </a:r>
          </a:p>
          <a:p>
            <a:pPr marL="3657600" lvl="8" indent="0">
              <a:buNone/>
            </a:pPr>
            <a:r>
              <a:rPr lang="en-GB" sz="2800" dirty="0"/>
              <a:t>	– 3 middle fingers</a:t>
            </a:r>
            <a:r>
              <a:rPr lang="en-GB" sz="2000" dirty="0"/>
              <a:t>)</a:t>
            </a:r>
          </a:p>
        </p:txBody>
      </p:sp>
    </p:spTree>
    <p:extLst>
      <p:ext uri="{BB962C8B-B14F-4D97-AF65-F5344CB8AC3E}">
        <p14:creationId xmlns:p14="http://schemas.microsoft.com/office/powerpoint/2010/main" val="6108963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D038223EA4B048BFB7C0E417E82C9B" ma:contentTypeVersion="2" ma:contentTypeDescription="Create a new document." ma:contentTypeScope="" ma:versionID="9845d7830d9a6d0cb1e07dad673584bc">
  <xsd:schema xmlns:xsd="http://www.w3.org/2001/XMLSchema" xmlns:xs="http://www.w3.org/2001/XMLSchema" xmlns:p="http://schemas.microsoft.com/office/2006/metadata/properties" xmlns:ns2="45500715-b3f9-42b0-bc72-b20bef4117f8" targetNamespace="http://schemas.microsoft.com/office/2006/metadata/properties" ma:root="true" ma:fieldsID="2352974ad68c12dd0c96eee9e3b4cff5" ns2:_="">
    <xsd:import namespace="45500715-b3f9-42b0-bc72-b20bef4117f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500715-b3f9-42b0-bc72-b20bef4117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9487EA-0B4C-4AC8-82B4-47EED010343E}"/>
</file>

<file path=customXml/itemProps2.xml><?xml version="1.0" encoding="utf-8"?>
<ds:datastoreItem xmlns:ds="http://schemas.openxmlformats.org/officeDocument/2006/customXml" ds:itemID="{FDBE08C0-F048-4085-B05C-A404379FBA9A}"/>
</file>

<file path=customXml/itemProps3.xml><?xml version="1.0" encoding="utf-8"?>
<ds:datastoreItem xmlns:ds="http://schemas.openxmlformats.org/officeDocument/2006/customXml" ds:itemID="{C569E192-C022-48A8-A9BE-89071AFB3FBC}"/>
</file>

<file path=docProps/app.xml><?xml version="1.0" encoding="utf-8"?>
<Properties xmlns="http://schemas.openxmlformats.org/officeDocument/2006/extended-properties" xmlns:vt="http://schemas.openxmlformats.org/officeDocument/2006/docPropsVTypes">
  <TotalTime>318</TotalTime>
  <Words>935</Words>
  <Application>Microsoft Office PowerPoint</Application>
  <PresentationFormat>Widescreen</PresentationFormat>
  <Paragraphs>108</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Pulse Check</vt:lpstr>
      <vt:lpstr>Learning Objectives</vt:lpstr>
      <vt:lpstr>What is a pulse?</vt:lpstr>
      <vt:lpstr>What can you assess on a pulse check?</vt:lpstr>
      <vt:lpstr>What do you expect to find on pulse check after you read the following ECG?</vt:lpstr>
      <vt:lpstr>Clinical Scenario</vt:lpstr>
      <vt:lpstr>Where are your pulses?</vt:lpstr>
      <vt:lpstr>Femoral Artery </vt:lpstr>
      <vt:lpstr>Where are your pulses?</vt:lpstr>
      <vt:lpstr>Specialized tests</vt:lpstr>
      <vt:lpstr>Sequencing of radial pulse assessment</vt:lpstr>
      <vt:lpstr>PowerPoint Presentation</vt:lpstr>
      <vt:lpstr>Clinical Scenario</vt:lpstr>
      <vt:lpstr>Assessment for peripheral vascular assessment</vt:lpstr>
      <vt:lpstr>Jugular Venous Pressure</vt:lpstr>
      <vt:lpstr>How to examine for JVP</vt:lpstr>
      <vt:lpstr>Jugular Venous Pressure</vt:lpstr>
      <vt:lpstr>Abnormal JVP</vt:lpstr>
      <vt:lpstr>Abnormalities in pulses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Peripheral Pulses</dc:title>
  <dc:creator>Dave</dc:creator>
  <cp:lastModifiedBy>HP</cp:lastModifiedBy>
  <cp:revision>38</cp:revision>
  <dcterms:created xsi:type="dcterms:W3CDTF">2017-03-11T18:59:37Z</dcterms:created>
  <dcterms:modified xsi:type="dcterms:W3CDTF">2021-08-01T16:42:14Z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0x010100F9D038223EA4B048BFB7C0E417E82C9B</vt:lpwstr>
  </property>
</Properties>
</file>