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82" r:id="rId5"/>
    <p:sldId id="283" r:id="rId6"/>
    <p:sldId id="284" r:id="rId7"/>
    <p:sldId id="285" r:id="rId8"/>
    <p:sldId id="310" r:id="rId9"/>
    <p:sldId id="313" r:id="rId10"/>
    <p:sldId id="314" r:id="rId11"/>
    <p:sldId id="311" r:id="rId12"/>
    <p:sldId id="302" r:id="rId13"/>
    <p:sldId id="286" r:id="rId14"/>
    <p:sldId id="287" r:id="rId15"/>
    <p:sldId id="300" r:id="rId16"/>
    <p:sldId id="298" r:id="rId17"/>
    <p:sldId id="299" r:id="rId18"/>
    <p:sldId id="281" r:id="rId19"/>
    <p:sldId id="301" r:id="rId20"/>
    <p:sldId id="259" r:id="rId21"/>
    <p:sldId id="265" r:id="rId22"/>
    <p:sldId id="315" r:id="rId23"/>
    <p:sldId id="264" r:id="rId24"/>
    <p:sldId id="268" r:id="rId25"/>
    <p:sldId id="304" r:id="rId26"/>
    <p:sldId id="278" r:id="rId27"/>
    <p:sldId id="303" r:id="rId28"/>
    <p:sldId id="292" r:id="rId29"/>
    <p:sldId id="293" r:id="rId30"/>
    <p:sldId id="294" r:id="rId31"/>
    <p:sldId id="267" r:id="rId32"/>
    <p:sldId id="295" r:id="rId33"/>
    <p:sldId id="296" r:id="rId34"/>
    <p:sldId id="297" r:id="rId35"/>
    <p:sldId id="290" r:id="rId36"/>
    <p:sldId id="275" r:id="rId37"/>
    <p:sldId id="261" r:id="rId38"/>
    <p:sldId id="262" r:id="rId39"/>
    <p:sldId id="305" r:id="rId40"/>
    <p:sldId id="266" r:id="rId41"/>
    <p:sldId id="280" r:id="rId4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4660"/>
  </p:normalViewPr>
  <p:slideViewPr>
    <p:cSldViewPr snapToGrid="0">
      <p:cViewPr varScale="1">
        <p:scale>
          <a:sx n="90" d="100"/>
          <a:sy n="90" d="100"/>
        </p:scale>
        <p:origin x="69"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D7A0-BB71-4634-9A30-D33DA55F2883}" type="datetimeFigureOut">
              <a:rPr lang="en-GB"/>
              <a:pPr/>
              <a:t>09/11/2022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FE18B-BBBC-4B5C-B8F7-A60F8F9EAC07}" type="slidenum">
              <a:rPr lang="en-GB"/>
              <a:pPr/>
              <a:t>‹#›</a:t>
            </a:fld>
            <a:endParaRPr lang="en-GB"/>
          </a:p>
        </p:txBody>
      </p:sp>
    </p:spTree>
    <p:extLst>
      <p:ext uri="{BB962C8B-B14F-4D97-AF65-F5344CB8AC3E}">
        <p14:creationId xmlns:p14="http://schemas.microsoft.com/office/powerpoint/2010/main" val="156881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 choice during controlled ventilation; </a:t>
            </a:r>
            <a:r>
              <a:rPr lang="en-US" dirty="0"/>
              <a:t>a very high fresh gas flows (greater than three times minute ventilation) are required to prevent </a:t>
            </a:r>
            <a:r>
              <a:rPr lang="en-US" dirty="0" err="1"/>
              <a:t>rebreathing</a:t>
            </a:r>
            <a:r>
              <a:rPr lang="en-US" dirty="0"/>
              <a:t> with a </a:t>
            </a:r>
            <a:r>
              <a:rPr lang="en-US" dirty="0" err="1"/>
              <a:t>Mapleson</a:t>
            </a:r>
            <a:r>
              <a:rPr lang="en-US" dirty="0"/>
              <a:t> A circuit during controlled ventilation.</a:t>
            </a:r>
          </a:p>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27</a:t>
            </a:fld>
            <a:endParaRPr lang="en-GB"/>
          </a:p>
        </p:txBody>
      </p:sp>
    </p:spTree>
    <p:extLst>
      <p:ext uri="{BB962C8B-B14F-4D97-AF65-F5344CB8AC3E}">
        <p14:creationId xmlns:p14="http://schemas.microsoft.com/office/powerpoint/2010/main" val="85526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40</a:t>
            </a:fld>
            <a:endParaRPr lang="en-GB"/>
          </a:p>
        </p:txBody>
      </p:sp>
    </p:spTree>
    <p:extLst>
      <p:ext uri="{BB962C8B-B14F-4D97-AF65-F5344CB8AC3E}">
        <p14:creationId xmlns:p14="http://schemas.microsoft.com/office/powerpoint/2010/main" val="86312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57FE18B-BBBC-4B5C-B8F7-A60F8F9EAC07}" type="slidenum">
              <a:rPr lang="en-GB"/>
              <a:pPr/>
              <a:t>41</a:t>
            </a:fld>
            <a:endParaRPr lang="en-GB"/>
          </a:p>
        </p:txBody>
      </p:sp>
    </p:spTree>
    <p:extLst>
      <p:ext uri="{BB962C8B-B14F-4D97-AF65-F5344CB8AC3E}">
        <p14:creationId xmlns:p14="http://schemas.microsoft.com/office/powerpoint/2010/main" val="185314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09/11/2022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pPr/>
              <a:t>09/11/2022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pPr/>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3.png" /></Relationships>
</file>

<file path=ppt/slides/_rels/slide2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29.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7.png" /><Relationship Id="rId1" Type="http://schemas.openxmlformats.org/officeDocument/2006/relationships/slideLayout" Target="../slideLayouts/slideLayout2.xml" /><Relationship Id="rId4" Type="http://schemas.openxmlformats.org/officeDocument/2006/relationships/image" Target="../media/image28.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9.png" /><Relationship Id="rId1" Type="http://schemas.openxmlformats.org/officeDocument/2006/relationships/slideLayout" Target="../slideLayouts/slideLayout2.xml" /><Relationship Id="rId4" Type="http://schemas.openxmlformats.org/officeDocument/2006/relationships/image" Target="../media/image30.png" /></Relationships>
</file>

<file path=ppt/slides/_rels/slide31.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png" /><Relationship Id="rId1" Type="http://schemas.openxmlformats.org/officeDocument/2006/relationships/slideLayout" Target="../slideLayouts/slideLayout2.xml" /><Relationship Id="rId5" Type="http://schemas.openxmlformats.org/officeDocument/2006/relationships/image" Target="../media/image34.png" /><Relationship Id="rId4" Type="http://schemas.openxmlformats.org/officeDocument/2006/relationships/image" Target="../media/image33.png" /></Relationships>
</file>

<file path=ppt/slides/_rels/slide32.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25.png" /><Relationship Id="rId1" Type="http://schemas.openxmlformats.org/officeDocument/2006/relationships/slideLayout" Target="../slideLayouts/slideLayout2.xml" /><Relationship Id="rId6" Type="http://schemas.openxmlformats.org/officeDocument/2006/relationships/image" Target="../media/image38.png" /><Relationship Id="rId5" Type="http://schemas.openxmlformats.org/officeDocument/2006/relationships/image" Target="../media/image37.png" /><Relationship Id="rId4" Type="http://schemas.openxmlformats.org/officeDocument/2006/relationships/image" Target="../media/image36.png" /></Relationships>
</file>

<file path=ppt/slides/_rels/slide33.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image" Target="../media/image25.png" /><Relationship Id="rId1" Type="http://schemas.openxmlformats.org/officeDocument/2006/relationships/slideLayout" Target="../slideLayouts/slideLayout2.xml" /><Relationship Id="rId5" Type="http://schemas.openxmlformats.org/officeDocument/2006/relationships/image" Target="../media/image41.png" /><Relationship Id="rId4" Type="http://schemas.openxmlformats.org/officeDocument/2006/relationships/image" Target="../media/image40.png" /></Relationships>
</file>

<file path=ppt/slides/_rels/slide34.xml.rels><?xml version="1.0" encoding="UTF-8" standalone="yes"?>
<Relationships xmlns="http://schemas.openxmlformats.org/package/2006/relationships"><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Medical_ventilator" TargetMode="External" /><Relationship Id="rId2" Type="http://schemas.openxmlformats.org/officeDocument/2006/relationships/hyperlink" Target="https://en.wikipedia.org/wiki/Negative_pressure_ventilator" TargetMode="External" /><Relationship Id="rId1" Type="http://schemas.openxmlformats.org/officeDocument/2006/relationships/slideLayout" Target="../slideLayouts/slideLayout2.xml" /><Relationship Id="rId5" Type="http://schemas.openxmlformats.org/officeDocument/2006/relationships/image" Target="../media/image49.png" /><Relationship Id="rId4" Type="http://schemas.openxmlformats.org/officeDocument/2006/relationships/image" Target="../media/image48.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51.jpeg"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36638"/>
            <a:ext cx="9715500" cy="2387600"/>
          </a:xfrm>
        </p:spPr>
        <p:txBody>
          <a:bodyPr vert="horz" lIns="91440" tIns="45720" rIns="91440" bIns="45720" rtlCol="0" anchor="ctr">
            <a:noAutofit/>
          </a:bodyPr>
          <a:lstStyle/>
          <a:p>
            <a:r>
              <a:rPr lang="en-GB" sz="8000" b="1">
                <a:cs typeface="Calibri Light"/>
              </a:rPr>
              <a:t>Anaesthesia Machine</a:t>
            </a:r>
            <a:endParaRPr lang="en-GB" sz="8000" b="1" dirty="0">
              <a:cs typeface="Calibri Light"/>
            </a:endParaRPr>
          </a:p>
        </p:txBody>
      </p:sp>
      <p:sp>
        <p:nvSpPr>
          <p:cNvPr id="4" name="Subtitle 3"/>
          <p:cNvSpPr>
            <a:spLocks noGrp="1"/>
          </p:cNvSpPr>
          <p:nvPr>
            <p:ph type="subTitle" idx="1"/>
          </p:nvPr>
        </p:nvSpPr>
        <p:spPr/>
        <p:txBody>
          <a:bodyPr/>
          <a:lstStyle/>
          <a:p>
            <a:endParaRPr lang="ar-JO"/>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US" dirty="0"/>
              <a:t>Valves used for pipelines and gases </a:t>
            </a:r>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sz="3200" b="1" u="sng" dirty="0">
                <a:ea typeface="+mn-lt"/>
                <a:cs typeface="+mn-lt"/>
              </a:rPr>
              <a:t>Valves</a:t>
            </a:r>
            <a:endParaRPr lang="en-GB" dirty="0"/>
          </a:p>
          <a:p>
            <a:r>
              <a:rPr lang="en-GB" dirty="0">
                <a:ea typeface="+mn-lt"/>
                <a:cs typeface="+mn-lt"/>
              </a:rPr>
              <a:t>As the valve is opened, the orifice around the needle becomes larger and flow increases.</a:t>
            </a:r>
            <a:endParaRPr lang="en-GB" dirty="0">
              <a:cs typeface="Calibri" panose="020F0502020204030204"/>
            </a:endParaRPr>
          </a:p>
          <a:p>
            <a:endParaRPr lang="en-GB" dirty="0">
              <a:cs typeface="Calibri" panose="020F0502020204030204"/>
            </a:endParaRPr>
          </a:p>
        </p:txBody>
      </p:sp>
      <p:pic>
        <p:nvPicPr>
          <p:cNvPr id="4" name="Picture 4">
            <a:extLst>
              <a:ext uri="{FF2B5EF4-FFF2-40B4-BE49-F238E27FC236}">
                <a16:creationId xmlns:a16="http://schemas.microsoft.com/office/drawing/2014/main" id="{3CD4B488-47BD-49B8-B5D9-BFC90799588C}"/>
              </a:ext>
            </a:extLst>
          </p:cNvPr>
          <p:cNvPicPr>
            <a:picLocks noChangeAspect="1"/>
          </p:cNvPicPr>
          <p:nvPr/>
        </p:nvPicPr>
        <p:blipFill>
          <a:blip r:embed="rId2"/>
          <a:stretch>
            <a:fillRect/>
          </a:stretch>
        </p:blipFill>
        <p:spPr>
          <a:xfrm>
            <a:off x="1457505" y="4001467"/>
            <a:ext cx="3876675" cy="2338880"/>
          </a:xfrm>
          <a:prstGeom prst="rect">
            <a:avLst/>
          </a:prstGeom>
        </p:spPr>
      </p:pic>
      <p:pic>
        <p:nvPicPr>
          <p:cNvPr id="5" name="Picture 5" descr="A picture containing icon&#10;&#10;Description automatically generated">
            <a:extLst>
              <a:ext uri="{FF2B5EF4-FFF2-40B4-BE49-F238E27FC236}">
                <a16:creationId xmlns:a16="http://schemas.microsoft.com/office/drawing/2014/main" id="{9AE12D80-73B2-41F5-B461-8CA8FB7753EE}"/>
              </a:ext>
            </a:extLst>
          </p:cNvPr>
          <p:cNvPicPr>
            <a:picLocks noChangeAspect="1"/>
          </p:cNvPicPr>
          <p:nvPr/>
        </p:nvPicPr>
        <p:blipFill>
          <a:blip r:embed="rId3"/>
          <a:stretch>
            <a:fillRect/>
          </a:stretch>
        </p:blipFill>
        <p:spPr>
          <a:xfrm>
            <a:off x="6258824" y="4581986"/>
            <a:ext cx="4000500" cy="1816376"/>
          </a:xfrm>
          <a:prstGeom prst="rect">
            <a:avLst/>
          </a:prstGeom>
        </p:spPr>
      </p:pic>
    </p:spTree>
    <p:extLst>
      <p:ext uri="{BB962C8B-B14F-4D97-AF65-F5344CB8AC3E}">
        <p14:creationId xmlns:p14="http://schemas.microsoft.com/office/powerpoint/2010/main" val="229788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93C8-D348-3BDE-CF45-5DAE3EEBB32D}"/>
              </a:ext>
            </a:extLst>
          </p:cNvPr>
          <p:cNvSpPr>
            <a:spLocks noGrp="1"/>
          </p:cNvSpPr>
          <p:nvPr>
            <p:ph type="title"/>
          </p:nvPr>
        </p:nvSpPr>
        <p:spPr/>
        <p:txBody>
          <a:bodyPr/>
          <a:lstStyle/>
          <a:p>
            <a:r>
              <a:rPr lang="en-US" dirty="0"/>
              <a:t>Doors as valves in the OR </a:t>
            </a:r>
          </a:p>
        </p:txBody>
      </p:sp>
      <p:sp>
        <p:nvSpPr>
          <p:cNvPr id="3" name="Content Placeholder 2">
            <a:extLst>
              <a:ext uri="{FF2B5EF4-FFF2-40B4-BE49-F238E27FC236}">
                <a16:creationId xmlns:a16="http://schemas.microsoft.com/office/drawing/2014/main" id="{4D679DFA-F1FA-67E9-0612-532BBF5CCF55}"/>
              </a:ext>
            </a:extLst>
          </p:cNvPr>
          <p:cNvSpPr>
            <a:spLocks noGrp="1"/>
          </p:cNvSpPr>
          <p:nvPr>
            <p:ph idx="1"/>
          </p:nvPr>
        </p:nvSpPr>
        <p:spPr/>
        <p:txBody>
          <a:bodyPr/>
          <a:lstStyle/>
          <a:p>
            <a:r>
              <a:rPr lang="en-US" dirty="0"/>
              <a:t>Positive pressure vs negative pressure </a:t>
            </a:r>
          </a:p>
        </p:txBody>
      </p:sp>
      <p:pic>
        <p:nvPicPr>
          <p:cNvPr id="4098" name="Picture 2" descr="static.dezeen.com/uploads/2014/03/PullClean-by-Age...">
            <a:extLst>
              <a:ext uri="{FF2B5EF4-FFF2-40B4-BE49-F238E27FC236}">
                <a16:creationId xmlns:a16="http://schemas.microsoft.com/office/drawing/2014/main" id="{DD900B8D-F5A6-6E70-5696-364441C5B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06" y="2035175"/>
            <a:ext cx="44577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3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F74236DB-C584-45C5-BF25-95A9F23B8653}"/>
              </a:ext>
            </a:extLst>
          </p:cNvPr>
          <p:cNvPicPr>
            <a:picLocks noGrp="1" noChangeAspect="1"/>
          </p:cNvPicPr>
          <p:nvPr>
            <p:ph idx="1"/>
          </p:nvPr>
        </p:nvPicPr>
        <p:blipFill>
          <a:blip r:embed="rId2" cstate="print"/>
          <a:stretch>
            <a:fillRect/>
          </a:stretch>
        </p:blipFill>
        <p:spPr>
          <a:xfrm>
            <a:off x="2100262" y="648494"/>
            <a:ext cx="7991475" cy="5562600"/>
          </a:xfrm>
        </p:spPr>
      </p:pic>
    </p:spTree>
    <p:extLst>
      <p:ext uri="{BB962C8B-B14F-4D97-AF65-F5344CB8AC3E}">
        <p14:creationId xmlns:p14="http://schemas.microsoft.com/office/powerpoint/2010/main" val="59597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Pipelines</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330200" y="1709511"/>
            <a:ext cx="6244771" cy="4351338"/>
          </a:xfrm>
        </p:spPr>
        <p:txBody>
          <a:bodyPr vert="horz" lIns="91440" tIns="45720" rIns="91440" bIns="45720" rtlCol="0" anchor="t">
            <a:normAutofit fontScale="92500" lnSpcReduction="10000"/>
          </a:bodyPr>
          <a:lstStyle/>
          <a:p>
            <a:r>
              <a:rPr lang="en-GB" dirty="0">
                <a:ea typeface="+mn-lt"/>
                <a:cs typeface="+mn-lt"/>
              </a:rPr>
              <a:t>Medical gases are delivered from their central supply source to the operating room through a piping network. </a:t>
            </a:r>
          </a:p>
          <a:p>
            <a:r>
              <a:rPr lang="en-GB" dirty="0">
                <a:ea typeface="+mn-lt"/>
                <a:cs typeface="+mn-lt"/>
              </a:rPr>
              <a:t>The tubing is </a:t>
            </a:r>
            <a:r>
              <a:rPr lang="en-GB" b="1" dirty="0">
                <a:ea typeface="+mn-lt"/>
                <a:cs typeface="+mn-lt"/>
              </a:rPr>
              <a:t>colour-coded</a:t>
            </a:r>
            <a:r>
              <a:rPr lang="en-GB" dirty="0">
                <a:ea typeface="+mn-lt"/>
                <a:cs typeface="+mn-lt"/>
              </a:rPr>
              <a:t> and connects to the anaesthesia machine through a non-interchangeable </a:t>
            </a:r>
            <a:r>
              <a:rPr lang="en-GB" b="1" dirty="0">
                <a:ea typeface="+mn-lt"/>
                <a:cs typeface="+mn-lt"/>
              </a:rPr>
              <a:t>diameter-index safety system (DISS)</a:t>
            </a:r>
            <a:r>
              <a:rPr lang="en-GB" dirty="0">
                <a:ea typeface="+mn-lt"/>
                <a:cs typeface="+mn-lt"/>
              </a:rPr>
              <a:t> fitting that prevents incorrect hose attachment. </a:t>
            </a:r>
          </a:p>
          <a:p>
            <a:r>
              <a:rPr lang="en-GB" dirty="0">
                <a:ea typeface="+mn-lt"/>
                <a:cs typeface="+mn-lt"/>
              </a:rPr>
              <a:t>The anaesthetist should check that the pipeline pressure displayed on the anaesthetic machine should indicate 400 kPa.</a:t>
            </a:r>
            <a:endParaRPr lang="en-GB" dirty="0"/>
          </a:p>
          <a:p>
            <a:endParaRPr lang="en-GB" dirty="0">
              <a:cs typeface="Calibri"/>
            </a:endParaRPr>
          </a:p>
        </p:txBody>
      </p:sp>
      <p:sp>
        <p:nvSpPr>
          <p:cNvPr id="32770" name="AutoShape 2" descr="blob:https://web.whatsapp.com/7e5347be-850a-4141-885a-e925330f5a9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5" name="Picture 4" descr="pip.jpg"/>
          <p:cNvPicPr>
            <a:picLocks noChangeAspect="1"/>
          </p:cNvPicPr>
          <p:nvPr/>
        </p:nvPicPr>
        <p:blipFill>
          <a:blip r:embed="rId2" cstate="print"/>
          <a:stretch>
            <a:fillRect/>
          </a:stretch>
        </p:blipFill>
        <p:spPr>
          <a:xfrm>
            <a:off x="6671056" y="1422399"/>
            <a:ext cx="5072361" cy="4477204"/>
          </a:xfrm>
          <a:prstGeom prst="rect">
            <a:avLst/>
          </a:prstGeom>
        </p:spPr>
      </p:pic>
    </p:spTree>
    <p:extLst>
      <p:ext uri="{BB962C8B-B14F-4D97-AF65-F5344CB8AC3E}">
        <p14:creationId xmlns:p14="http://schemas.microsoft.com/office/powerpoint/2010/main" val="165993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6DCE2995-B2FD-40D8-890D-2A4FD0E5BD63}"/>
              </a:ext>
            </a:extLst>
          </p:cNvPr>
          <p:cNvPicPr>
            <a:picLocks noGrp="1" noChangeAspect="1"/>
          </p:cNvPicPr>
          <p:nvPr>
            <p:ph idx="1"/>
          </p:nvPr>
        </p:nvPicPr>
        <p:blipFill>
          <a:blip r:embed="rId2" cstate="print"/>
          <a:stretch>
            <a:fillRect/>
          </a:stretch>
        </p:blipFill>
        <p:spPr>
          <a:xfrm>
            <a:off x="2403116" y="244116"/>
            <a:ext cx="7390441" cy="6378544"/>
          </a:xfrm>
        </p:spPr>
      </p:pic>
    </p:spTree>
    <p:extLst>
      <p:ext uri="{BB962C8B-B14F-4D97-AF65-F5344CB8AC3E}">
        <p14:creationId xmlns:p14="http://schemas.microsoft.com/office/powerpoint/2010/main" val="402042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485775" y="212725"/>
            <a:ext cx="10515600" cy="1325563"/>
          </a:xfrm>
        </p:spPr>
        <p:txBody>
          <a:bodyPr/>
          <a:lstStyle/>
          <a:p>
            <a:r>
              <a:rPr lang="en-GB" b="1" dirty="0">
                <a:ea typeface="+mj-lt"/>
                <a:cs typeface="+mj-lt"/>
              </a:rPr>
              <a:t>Flowmeters</a:t>
            </a:r>
            <a:endParaRPr lang="en-US" dirty="0"/>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838200" y="1825625"/>
            <a:ext cx="8589034" cy="4351338"/>
          </a:xfrm>
        </p:spPr>
        <p:txBody>
          <a:bodyPr vert="horz" lIns="91440" tIns="45720" rIns="91440" bIns="45720" rtlCol="0" anchor="t">
            <a:normAutofit lnSpcReduction="10000"/>
          </a:bodyPr>
          <a:lstStyle/>
          <a:p>
            <a:r>
              <a:rPr lang="en-GB" dirty="0">
                <a:ea typeface="+mn-lt"/>
                <a:cs typeface="+mn-lt"/>
              </a:rPr>
              <a:t>Tapered glass tube containing a bobbin or ball, which floats on the stream of moving gas. </a:t>
            </a:r>
          </a:p>
          <a:p>
            <a:r>
              <a:rPr lang="en-GB" dirty="0">
                <a:ea typeface="+mn-lt"/>
                <a:cs typeface="+mn-lt"/>
              </a:rPr>
              <a:t>Flowmeters are specifically constructed for each gas, since the flow rate depends on both the viscosity and density of the gas.</a:t>
            </a:r>
            <a:endParaRPr lang="en-GB" dirty="0">
              <a:cs typeface="Calibri" panose="020F0502020204030204"/>
            </a:endParaRPr>
          </a:p>
          <a:p>
            <a:r>
              <a:rPr lang="en-GB" b="1" dirty="0">
                <a:ea typeface="+mn-lt"/>
                <a:cs typeface="+mn-lt"/>
              </a:rPr>
              <a:t>Inaccuracy in flowmeters</a:t>
            </a:r>
            <a:r>
              <a:rPr lang="en-GB" dirty="0">
                <a:ea typeface="+mn-lt"/>
                <a:cs typeface="+mn-lt"/>
              </a:rPr>
              <a:t> are due to:</a:t>
            </a:r>
          </a:p>
          <a:p>
            <a:pPr marL="0" indent="0">
              <a:buNone/>
            </a:pPr>
            <a:r>
              <a:rPr lang="en-GB" dirty="0">
                <a:ea typeface="+mn-lt"/>
                <a:cs typeface="+mn-lt"/>
              </a:rPr>
              <a:t>    - The tube not being vertical.</a:t>
            </a:r>
          </a:p>
          <a:p>
            <a:pPr marL="0" indent="0">
              <a:buNone/>
            </a:pPr>
            <a:r>
              <a:rPr lang="en-GB" dirty="0">
                <a:ea typeface="+mn-lt"/>
                <a:cs typeface="+mn-lt"/>
              </a:rPr>
              <a:t>    - Back-pressure, from for example, a ventilator. </a:t>
            </a:r>
            <a:endParaRPr lang="en-GB">
              <a:cs typeface="Calibri"/>
            </a:endParaRPr>
          </a:p>
          <a:p>
            <a:pPr marL="0" indent="0">
              <a:buNone/>
            </a:pPr>
            <a:r>
              <a:rPr lang="en-GB" dirty="0">
                <a:ea typeface="+mn-lt"/>
                <a:cs typeface="+mn-lt"/>
              </a:rPr>
              <a:t>    - Static electricity causing the float to stick to the tube. </a:t>
            </a:r>
            <a:endParaRPr lang="en-GB">
              <a:cs typeface="Calibri" panose="020F0502020204030204"/>
            </a:endParaRPr>
          </a:p>
          <a:p>
            <a:pPr marL="0" indent="0">
              <a:buNone/>
            </a:pPr>
            <a:r>
              <a:rPr lang="en-GB" dirty="0">
                <a:ea typeface="+mn-lt"/>
                <a:cs typeface="+mn-lt"/>
              </a:rPr>
              <a:t>    - Dirt causing the float to stick to the tube</a:t>
            </a:r>
            <a:endParaRPr lang="en-GB" dirty="0">
              <a:cs typeface="Calibri" panose="020F0502020204030204"/>
            </a:endParaRPr>
          </a:p>
        </p:txBody>
      </p:sp>
      <p:pic>
        <p:nvPicPr>
          <p:cNvPr id="4" name="Picture 4">
            <a:extLst>
              <a:ext uri="{FF2B5EF4-FFF2-40B4-BE49-F238E27FC236}">
                <a16:creationId xmlns:a16="http://schemas.microsoft.com/office/drawing/2014/main" id="{DFA09BF5-6B89-422B-B1D1-BEFD6A53BBA1}"/>
              </a:ext>
            </a:extLst>
          </p:cNvPr>
          <p:cNvPicPr>
            <a:picLocks noChangeAspect="1"/>
          </p:cNvPicPr>
          <p:nvPr/>
        </p:nvPicPr>
        <p:blipFill>
          <a:blip r:embed="rId2" cstate="print"/>
          <a:stretch>
            <a:fillRect/>
          </a:stretch>
        </p:blipFill>
        <p:spPr>
          <a:xfrm>
            <a:off x="10458102" y="480563"/>
            <a:ext cx="1372297" cy="5829300"/>
          </a:xfrm>
          <a:prstGeom prst="rect">
            <a:avLst/>
          </a:prstGeom>
        </p:spPr>
      </p:pic>
    </p:spTree>
    <p:extLst>
      <p:ext uri="{BB962C8B-B14F-4D97-AF65-F5344CB8AC3E}">
        <p14:creationId xmlns:p14="http://schemas.microsoft.com/office/powerpoint/2010/main" val="59651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838200" y="127000"/>
            <a:ext cx="10515600" cy="1325563"/>
          </a:xfrm>
        </p:spPr>
        <p:txBody>
          <a:bodyPr>
            <a:normAutofit/>
          </a:bodyPr>
          <a:lstStyle/>
          <a:p>
            <a:pPr algn="ctr"/>
            <a:r>
              <a:rPr lang="en-GB" sz="4800" b="1" dirty="0">
                <a:ea typeface="+mj-lt"/>
                <a:cs typeface="+mj-lt"/>
              </a:rPr>
              <a:t>Bobbins and balls</a:t>
            </a:r>
            <a:endParaRPr lang="en-US" sz="4800">
              <a:cs typeface="Calibri Light" panose="020F0302020204030204"/>
            </a:endParaRPr>
          </a:p>
        </p:txBody>
      </p:sp>
      <p:pic>
        <p:nvPicPr>
          <p:cNvPr id="4" name="Picture 4" descr="A picture containing text, clock, bowed instrument&#10;&#10;Description automatically generated">
            <a:extLst>
              <a:ext uri="{FF2B5EF4-FFF2-40B4-BE49-F238E27FC236}">
                <a16:creationId xmlns:a16="http://schemas.microsoft.com/office/drawing/2014/main" id="{4B58FCCB-2C74-4146-ACB0-E7CB3147F775}"/>
              </a:ext>
            </a:extLst>
          </p:cNvPr>
          <p:cNvPicPr>
            <a:picLocks noGrp="1" noChangeAspect="1"/>
          </p:cNvPicPr>
          <p:nvPr>
            <p:ph idx="1"/>
          </p:nvPr>
        </p:nvPicPr>
        <p:blipFill>
          <a:blip r:embed="rId2" cstate="print"/>
          <a:stretch>
            <a:fillRect/>
          </a:stretch>
        </p:blipFill>
        <p:spPr>
          <a:xfrm>
            <a:off x="1478082" y="1456142"/>
            <a:ext cx="2247900" cy="4210050"/>
          </a:xfrm>
        </p:spPr>
      </p:pic>
      <p:pic>
        <p:nvPicPr>
          <p:cNvPr id="5" name="Picture 5" descr="Diagram, schematic&#10;&#10;Description automatically generated">
            <a:extLst>
              <a:ext uri="{FF2B5EF4-FFF2-40B4-BE49-F238E27FC236}">
                <a16:creationId xmlns:a16="http://schemas.microsoft.com/office/drawing/2014/main" id="{79E25207-8576-4A5C-81B1-5345CCE7F792}"/>
              </a:ext>
            </a:extLst>
          </p:cNvPr>
          <p:cNvPicPr>
            <a:picLocks noChangeAspect="1"/>
          </p:cNvPicPr>
          <p:nvPr/>
        </p:nvPicPr>
        <p:blipFill>
          <a:blip r:embed="rId3" cstate="print"/>
          <a:stretch>
            <a:fillRect/>
          </a:stretch>
        </p:blipFill>
        <p:spPr>
          <a:xfrm>
            <a:off x="8106764" y="1372678"/>
            <a:ext cx="2428875" cy="4295775"/>
          </a:xfrm>
          <a:prstGeom prst="rect">
            <a:avLst/>
          </a:prstGeom>
        </p:spPr>
      </p:pic>
      <p:sp>
        <p:nvSpPr>
          <p:cNvPr id="6" name="TextBox 5">
            <a:extLst>
              <a:ext uri="{FF2B5EF4-FFF2-40B4-BE49-F238E27FC236}">
                <a16:creationId xmlns:a16="http://schemas.microsoft.com/office/drawing/2014/main" id="{93D286C0-1E3F-4B21-9586-D0B998688820}"/>
              </a:ext>
            </a:extLst>
          </p:cNvPr>
          <p:cNvSpPr txBox="1"/>
          <p:nvPr/>
        </p:nvSpPr>
        <p:spPr>
          <a:xfrm>
            <a:off x="420538" y="5895256"/>
            <a:ext cx="114409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en-US" sz="2800" b="1" dirty="0"/>
              <a:t>Bobbin flowmeter, reading 2 L/min </a:t>
            </a:r>
            <a:r>
              <a:rPr lang="en-US" sz="2800" dirty="0"/>
              <a:t>       </a:t>
            </a:r>
            <a:r>
              <a:rPr lang="en-US" sz="2800" b="1" dirty="0"/>
              <a:t>Ball-float flowmeter, reading 2 L/min</a:t>
            </a:r>
            <a:endParaRPr lang="en-US" sz="2800" dirty="0"/>
          </a:p>
        </p:txBody>
      </p:sp>
    </p:spTree>
    <p:extLst>
      <p:ext uri="{BB962C8B-B14F-4D97-AF65-F5344CB8AC3E}">
        <p14:creationId xmlns:p14="http://schemas.microsoft.com/office/powerpoint/2010/main" val="25000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4027864" y="0"/>
            <a:ext cx="4215976" cy="859064"/>
          </a:xfrm>
        </p:spPr>
        <p:txBody>
          <a:bodyPr vert="horz" lIns="91440" tIns="45720" rIns="91440" bIns="45720" rtlCol="0" anchor="t">
            <a:normAutofit/>
          </a:bodyPr>
          <a:lstStyle/>
          <a:p>
            <a:r>
              <a:rPr lang="en-GB" sz="4800" b="1" dirty="0">
                <a:solidFill>
                  <a:srgbClr val="000000"/>
                </a:solidFill>
                <a:ea typeface="+mj-lt"/>
                <a:cs typeface="+mj-lt"/>
              </a:rPr>
              <a:t>Vaporisers</a:t>
            </a:r>
            <a:endParaRPr lang="en-US" sz="4800" dirty="0" err="1">
              <a:solidFill>
                <a:srgbClr val="000000"/>
              </a:solidFill>
              <a:cs typeface="Calibri Light"/>
            </a:endParaRPr>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0" y="1016000"/>
            <a:ext cx="6037943" cy="5412895"/>
          </a:xfrm>
        </p:spPr>
        <p:txBody>
          <a:bodyPr vert="horz" lIns="91440" tIns="45720" rIns="91440" bIns="45720" rtlCol="0" anchor="ctr">
            <a:normAutofit/>
          </a:bodyPr>
          <a:lstStyle/>
          <a:p>
            <a:r>
              <a:rPr lang="en-GB" sz="2400" dirty="0">
                <a:solidFill>
                  <a:srgbClr val="000000"/>
                </a:solidFill>
                <a:ea typeface="+mn-lt"/>
                <a:cs typeface="+mn-lt"/>
              </a:rPr>
              <a:t>The purpose of an anaesthetic vaporiser is to produce a controlled and predictable concentration of anaesthetic vapour in the carrier gas passing through the vaporiser. </a:t>
            </a:r>
            <a:endParaRPr lang="en-GB" sz="2400" dirty="0">
              <a:solidFill>
                <a:srgbClr val="000000"/>
              </a:solidFill>
              <a:cs typeface="Calibri" panose="020F0502020204030204"/>
            </a:endParaRPr>
          </a:p>
          <a:p>
            <a:r>
              <a:rPr lang="en-GB" sz="2400" dirty="0">
                <a:solidFill>
                  <a:srgbClr val="000000"/>
                </a:solidFill>
                <a:ea typeface="+mn-lt"/>
                <a:cs typeface="+mn-lt"/>
              </a:rPr>
              <a:t>Most vaporisers are of the plenum type, which consists of a vaporising chamber containing the liquid anaesthetic, and a bypass. </a:t>
            </a:r>
            <a:endParaRPr lang="en-GB" sz="2400" dirty="0">
              <a:solidFill>
                <a:srgbClr val="000000"/>
              </a:solidFill>
              <a:cs typeface="Calibri"/>
            </a:endParaRPr>
          </a:p>
          <a:p>
            <a:r>
              <a:rPr lang="en-GB" sz="2400" dirty="0">
                <a:solidFill>
                  <a:srgbClr val="000000"/>
                </a:solidFill>
                <a:ea typeface="+mn-lt"/>
                <a:cs typeface="+mn-lt"/>
              </a:rPr>
              <a:t>Gas passing through the vaporising chamber volatilises the anaesthetic and is then mixed with the anaesthetic-free gas bypassing the chamber, the proportion of vapour-containing gas and bypass gas being controlled by a tap.</a:t>
            </a:r>
            <a:endParaRPr lang="en-GB" sz="2400" dirty="0">
              <a:solidFill>
                <a:srgbClr val="000000"/>
              </a:solidFill>
              <a:cs typeface="Calibri"/>
            </a:endParaRPr>
          </a:p>
          <a:p>
            <a:endParaRPr lang="en-GB" sz="1900" dirty="0">
              <a:solidFill>
                <a:srgbClr val="000000"/>
              </a:solidFill>
              <a:cs typeface="Calibri"/>
            </a:endParaRPr>
          </a:p>
        </p:txBody>
      </p:sp>
      <p:sp>
        <p:nvSpPr>
          <p:cNvPr id="27650" name="AutoShape 2" descr="blob:https://web.whatsapp.com/7e5347be-850a-4141-885a-e925330f5a9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10" name="Picture 9" descr="vapo.jpg"/>
          <p:cNvPicPr>
            <a:picLocks noChangeAspect="1"/>
          </p:cNvPicPr>
          <p:nvPr/>
        </p:nvPicPr>
        <p:blipFill>
          <a:blip r:embed="rId2" cstate="print"/>
          <a:srcRect l="8916" t="16792" r="5783" b="8221"/>
          <a:stretch>
            <a:fillRect/>
          </a:stretch>
        </p:blipFill>
        <p:spPr>
          <a:xfrm>
            <a:off x="5907314" y="1248228"/>
            <a:ext cx="6284686" cy="5609771"/>
          </a:xfrm>
          <a:prstGeom prst="rect">
            <a:avLst/>
          </a:prstGeom>
        </p:spPr>
      </p:pic>
    </p:spTree>
    <p:extLst>
      <p:ext uri="{BB962C8B-B14F-4D97-AF65-F5344CB8AC3E}">
        <p14:creationId xmlns:p14="http://schemas.microsoft.com/office/powerpoint/2010/main" val="241461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wall, indoor, items, different&#10;&#10;Description automatically generated">
            <a:extLst>
              <a:ext uri="{FF2B5EF4-FFF2-40B4-BE49-F238E27FC236}">
                <a16:creationId xmlns:a16="http://schemas.microsoft.com/office/drawing/2014/main" id="{2A0ADEBA-B135-4CFA-A882-4824A595D961}"/>
              </a:ext>
            </a:extLst>
          </p:cNvPr>
          <p:cNvPicPr>
            <a:picLocks noGrp="1" noChangeAspect="1"/>
          </p:cNvPicPr>
          <p:nvPr>
            <p:ph idx="1"/>
          </p:nvPr>
        </p:nvPicPr>
        <p:blipFill>
          <a:blip r:embed="rId2" cstate="print"/>
          <a:stretch>
            <a:fillRect/>
          </a:stretch>
        </p:blipFill>
        <p:spPr>
          <a:xfrm>
            <a:off x="2547408" y="768350"/>
            <a:ext cx="7087659" cy="5313363"/>
          </a:xfrm>
        </p:spPr>
      </p:pic>
    </p:spTree>
    <p:extLst>
      <p:ext uri="{BB962C8B-B14F-4D97-AF65-F5344CB8AC3E}">
        <p14:creationId xmlns:p14="http://schemas.microsoft.com/office/powerpoint/2010/main" val="200941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438150" y="327025"/>
            <a:ext cx="10515600" cy="1325563"/>
          </a:xfrm>
        </p:spPr>
        <p:txBody>
          <a:bodyPr/>
          <a:lstStyle/>
          <a:p>
            <a:r>
              <a:rPr lang="en-GB" b="1" dirty="0">
                <a:ea typeface="+mj-lt"/>
                <a:cs typeface="+mj-lt"/>
              </a:rPr>
              <a:t>Factors affecting vaporiser output</a:t>
            </a:r>
            <a:endParaRPr lang="en-US" dirty="0"/>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942975" y="1978025"/>
            <a:ext cx="10515600" cy="4351338"/>
          </a:xfrm>
        </p:spPr>
        <p:txBody>
          <a:bodyPr vert="horz" lIns="91440" tIns="45720" rIns="91440" bIns="45720" rtlCol="0" anchor="t">
            <a:normAutofit/>
          </a:bodyPr>
          <a:lstStyle/>
          <a:p>
            <a:r>
              <a:rPr lang="en-GB" dirty="0">
                <a:ea typeface="+mn-lt"/>
                <a:cs typeface="+mn-lt"/>
              </a:rPr>
              <a:t>Flow through the vaporising chamber</a:t>
            </a:r>
            <a:endParaRPr lang="en-GB" dirty="0">
              <a:cs typeface="Calibri" panose="020F0502020204030204"/>
            </a:endParaRPr>
          </a:p>
          <a:p>
            <a:r>
              <a:rPr lang="en-GB" dirty="0">
                <a:ea typeface="+mn-lt"/>
                <a:cs typeface="+mn-lt"/>
              </a:rPr>
              <a:t>Efficiency of vaporization</a:t>
            </a:r>
            <a:endParaRPr lang="en-GB" dirty="0"/>
          </a:p>
          <a:p>
            <a:r>
              <a:rPr lang="en-GB" dirty="0">
                <a:ea typeface="+mn-lt"/>
                <a:cs typeface="+mn-lt"/>
              </a:rPr>
              <a:t>Temperature Time </a:t>
            </a:r>
            <a:endParaRPr lang="en-GB">
              <a:ea typeface="+mn-lt"/>
              <a:cs typeface="+mn-lt"/>
            </a:endParaRPr>
          </a:p>
          <a:p>
            <a:r>
              <a:rPr lang="en-GB" dirty="0">
                <a:ea typeface="+mn-lt"/>
                <a:cs typeface="+mn-lt"/>
              </a:rPr>
              <a:t>Gas flow rate</a:t>
            </a:r>
            <a:endParaRPr lang="en-GB" dirty="0"/>
          </a:p>
          <a:p>
            <a:r>
              <a:rPr lang="en-GB" dirty="0">
                <a:ea typeface="+mn-lt"/>
                <a:cs typeface="+mn-lt"/>
              </a:rPr>
              <a:t>Carrier gas composition </a:t>
            </a:r>
            <a:endParaRPr lang="en-GB"/>
          </a:p>
          <a:p>
            <a:r>
              <a:rPr lang="en-GB" dirty="0">
                <a:ea typeface="+mn-lt"/>
                <a:cs typeface="+mn-lt"/>
              </a:rPr>
              <a:t>Ambient pressure</a:t>
            </a:r>
            <a:endParaRPr lang="en-GB" dirty="0"/>
          </a:p>
          <a:p>
            <a:endParaRPr lang="en-GB" dirty="0">
              <a:cs typeface="Calibri"/>
            </a:endParaRPr>
          </a:p>
        </p:txBody>
      </p:sp>
    </p:spTree>
    <p:extLst>
      <p:ext uri="{BB962C8B-B14F-4D97-AF65-F5344CB8AC3E}">
        <p14:creationId xmlns:p14="http://schemas.microsoft.com/office/powerpoint/2010/main" val="177754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15AE-C6F5-4186-BE2B-856B41B8E13F}"/>
              </a:ext>
            </a:extLst>
          </p:cNvPr>
          <p:cNvSpPr>
            <a:spLocks noGrp="1"/>
          </p:cNvSpPr>
          <p:nvPr>
            <p:ph type="title"/>
          </p:nvPr>
        </p:nvSpPr>
        <p:spPr>
          <a:xfrm>
            <a:off x="695325" y="346075"/>
            <a:ext cx="10515600" cy="1325563"/>
          </a:xfrm>
        </p:spPr>
        <p:txBody>
          <a:bodyPr>
            <a:normAutofit/>
          </a:bodyPr>
          <a:lstStyle/>
          <a:p>
            <a:r>
              <a:rPr lang="en-GB" sz="5400" b="1" dirty="0">
                <a:ea typeface="+mj-lt"/>
                <a:cs typeface="+mj-lt"/>
              </a:rPr>
              <a:t>Anaesthesia Machine</a:t>
            </a:r>
            <a:endParaRPr lang="en-US" sz="5400" b="1" dirty="0"/>
          </a:p>
        </p:txBody>
      </p:sp>
      <p:sp>
        <p:nvSpPr>
          <p:cNvPr id="3" name="Content Placeholder 2">
            <a:extLst>
              <a:ext uri="{FF2B5EF4-FFF2-40B4-BE49-F238E27FC236}">
                <a16:creationId xmlns:a16="http://schemas.microsoft.com/office/drawing/2014/main" id="{294518C3-615D-40CD-A296-742EA18EE541}"/>
              </a:ext>
            </a:extLst>
          </p:cNvPr>
          <p:cNvSpPr>
            <a:spLocks noGrp="1"/>
          </p:cNvSpPr>
          <p:nvPr>
            <p:ph idx="1"/>
          </p:nvPr>
        </p:nvSpPr>
        <p:spPr>
          <a:xfrm>
            <a:off x="838200" y="1825625"/>
            <a:ext cx="10744200" cy="4351338"/>
          </a:xfrm>
        </p:spPr>
        <p:txBody>
          <a:bodyPr vert="horz" lIns="91440" tIns="45720" rIns="91440" bIns="45720" rtlCol="0" anchor="t">
            <a:normAutofit/>
          </a:bodyPr>
          <a:lstStyle/>
          <a:p>
            <a:r>
              <a:rPr lang="en-GB" dirty="0">
                <a:ea typeface="+mn-lt"/>
                <a:cs typeface="+mn-lt"/>
              </a:rPr>
              <a:t>In recent years, the anaesthesia machine has been renamed the anaesthesia delivery system, or anaesthesia workstation because modern devices do more than simply delivering inhalational anaesthesia.</a:t>
            </a:r>
            <a:endParaRPr lang="en-GB" dirty="0">
              <a:cs typeface="Calibri" panose="020F0502020204030204"/>
            </a:endParaRPr>
          </a:p>
          <a:p>
            <a:r>
              <a:rPr lang="en-GB" dirty="0">
                <a:ea typeface="+mn-lt"/>
                <a:cs typeface="+mn-lt"/>
              </a:rPr>
              <a:t>The term ‘‘Anaesthesia Machine’’ specifically refers to that component of the anaesthesia delivery system that precisely mixes the compressed and vaporized gases that are inhaled to control patient’s level of consciousness , analgesia or both during surgical procedures.</a:t>
            </a:r>
            <a:endParaRPr lang="en-GB" dirty="0"/>
          </a:p>
          <a:p>
            <a:endParaRPr lang="en-GB">
              <a:cs typeface="Calibri"/>
            </a:endParaRPr>
          </a:p>
        </p:txBody>
      </p:sp>
    </p:spTree>
    <p:extLst>
      <p:ext uri="{BB962C8B-B14F-4D97-AF65-F5344CB8AC3E}">
        <p14:creationId xmlns:p14="http://schemas.microsoft.com/office/powerpoint/2010/main" val="298820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BF05-4083-4D84-A2AE-C0335A75B15A}"/>
              </a:ext>
            </a:extLst>
          </p:cNvPr>
          <p:cNvSpPr>
            <a:spLocks noGrp="1"/>
          </p:cNvSpPr>
          <p:nvPr>
            <p:ph type="title"/>
          </p:nvPr>
        </p:nvSpPr>
        <p:spPr>
          <a:xfrm>
            <a:off x="647700" y="298450"/>
            <a:ext cx="10515600" cy="1325563"/>
          </a:xfrm>
        </p:spPr>
        <p:txBody>
          <a:bodyPr>
            <a:normAutofit fontScale="90000"/>
          </a:bodyPr>
          <a:lstStyle/>
          <a:p>
            <a:r>
              <a:rPr lang="en-GB" sz="5400" b="1">
                <a:cs typeface="Calibri Light"/>
              </a:rPr>
              <a:t>Breathing </a:t>
            </a:r>
            <a:r>
              <a:rPr lang="ar-SA" sz="5400" b="1">
                <a:cs typeface="Calibri Light"/>
              </a:rPr>
              <a:t>Circuits.</a:t>
            </a:r>
            <a:br>
              <a:rPr lang="ar-SA" sz="5400" b="1">
                <a:cs typeface="Calibri Light"/>
              </a:rPr>
            </a:br>
            <a:r>
              <a:rPr lang="ar-SA" sz="3600" b="1">
                <a:solidFill>
                  <a:schemeClr val="accent6"/>
                </a:solidFill>
                <a:cs typeface="Calibri Light"/>
              </a:rPr>
              <a:t>ibraheem alkhawaldeh</a:t>
            </a:r>
            <a:endParaRPr lang="en-GB" sz="3600" dirty="0">
              <a:solidFill>
                <a:schemeClr val="accent6"/>
              </a:solidFill>
              <a:cs typeface="Calibri Light" panose="020F0302020204030204"/>
            </a:endParaRPr>
          </a:p>
        </p:txBody>
      </p:sp>
      <p:sp>
        <p:nvSpPr>
          <p:cNvPr id="3" name="Content Placeholder 2">
            <a:extLst>
              <a:ext uri="{FF2B5EF4-FFF2-40B4-BE49-F238E27FC236}">
                <a16:creationId xmlns:a16="http://schemas.microsoft.com/office/drawing/2014/main" id="{FDBD81CD-7B95-410F-BE84-F35D39E4047D}"/>
              </a:ext>
            </a:extLst>
          </p:cNvPr>
          <p:cNvSpPr>
            <a:spLocks noGrp="1"/>
          </p:cNvSpPr>
          <p:nvPr>
            <p:ph idx="1"/>
          </p:nvPr>
        </p:nvSpPr>
        <p:spPr>
          <a:xfrm>
            <a:off x="481013" y="1623219"/>
            <a:ext cx="10258425" cy="5141913"/>
          </a:xfrm>
        </p:spPr>
        <p:txBody>
          <a:bodyPr vert="horz" lIns="91440" tIns="45720" rIns="91440" bIns="45720" rtlCol="0" anchor="t">
            <a:normAutofit lnSpcReduction="10000"/>
          </a:bodyPr>
          <a:lstStyle/>
          <a:p>
            <a:r>
              <a:rPr lang="en-GB" b="1" dirty="0">
                <a:ea typeface="+mn-lt"/>
                <a:cs typeface="+mn-lt"/>
              </a:rPr>
              <a:t>Breathing circuits</a:t>
            </a:r>
            <a:r>
              <a:rPr lang="en-GB" dirty="0">
                <a:ea typeface="+mn-lt"/>
                <a:cs typeface="+mn-lt"/>
              </a:rPr>
              <a:t> link the patient to the anaesthesia machine. Therefore, The function of the circuit is to; deliver </a:t>
            </a:r>
            <a:r>
              <a:rPr lang="en-GB" u="sng" dirty="0">
                <a:ea typeface="+mn-lt"/>
                <a:cs typeface="+mn-lt"/>
              </a:rPr>
              <a:t>Oxygen</a:t>
            </a:r>
            <a:r>
              <a:rPr lang="en-GB" dirty="0">
                <a:ea typeface="+mn-lt"/>
                <a:cs typeface="+mn-lt"/>
              </a:rPr>
              <a:t> and anaesthetic gases to the patient, providing  </a:t>
            </a:r>
            <a:r>
              <a:rPr lang="en-GB" u="sng" dirty="0">
                <a:ea typeface="+mn-lt"/>
                <a:cs typeface="+mn-lt"/>
              </a:rPr>
              <a:t>humidity and warmness </a:t>
            </a:r>
            <a:r>
              <a:rPr lang="en-GB" dirty="0">
                <a:ea typeface="+mn-lt"/>
                <a:cs typeface="+mn-lt"/>
              </a:rPr>
              <a:t>to inspired gases, and to eliminate </a:t>
            </a:r>
            <a:r>
              <a:rPr lang="en-GB" u="sng" dirty="0">
                <a:ea typeface="+mn-lt"/>
                <a:cs typeface="+mn-lt"/>
              </a:rPr>
              <a:t>Carbon Dioxide.</a:t>
            </a:r>
            <a:r>
              <a:rPr lang="en-GB" dirty="0">
                <a:ea typeface="+mn-lt"/>
                <a:cs typeface="+mn-lt"/>
              </a:rPr>
              <a:t> </a:t>
            </a:r>
          </a:p>
          <a:p>
            <a:endParaRPr lang="en-GB">
              <a:ea typeface="+mn-lt"/>
              <a:cs typeface="+mn-lt"/>
            </a:endParaRPr>
          </a:p>
          <a:p>
            <a:r>
              <a:rPr lang="en-GB" dirty="0">
                <a:ea typeface="+mn-lt"/>
                <a:cs typeface="+mn-lt"/>
              </a:rPr>
              <a:t>Types of Breathing Circuit:</a:t>
            </a:r>
            <a:endParaRPr lang="en-GB" dirty="0"/>
          </a:p>
          <a:p>
            <a:pPr marL="0" indent="0">
              <a:buNone/>
            </a:pPr>
            <a:r>
              <a:rPr lang="en-GB" dirty="0">
                <a:ea typeface="+mn-lt"/>
                <a:cs typeface="+mn-lt"/>
              </a:rPr>
              <a:t>     - Insufflation</a:t>
            </a:r>
            <a:endParaRPr lang="en-GB" dirty="0"/>
          </a:p>
          <a:p>
            <a:pPr marL="0" indent="0">
              <a:buNone/>
            </a:pPr>
            <a:r>
              <a:rPr lang="en-GB" dirty="0">
                <a:cs typeface="Calibri"/>
              </a:rPr>
              <a:t>     - Open-Drop Anaesthesia</a:t>
            </a:r>
          </a:p>
          <a:p>
            <a:pPr marL="0" indent="0">
              <a:buNone/>
            </a:pPr>
            <a:r>
              <a:rPr lang="en-GB" dirty="0">
                <a:cs typeface="Calibri"/>
              </a:rPr>
              <a:t>     - Draw-Over Anaesthesia</a:t>
            </a:r>
            <a:endParaRPr lang="en-GB" dirty="0"/>
          </a:p>
          <a:p>
            <a:pPr marL="0" indent="0">
              <a:buNone/>
            </a:pPr>
            <a:r>
              <a:rPr lang="en-GB" dirty="0">
                <a:cs typeface="Calibri"/>
              </a:rPr>
              <a:t>     - Mapleson's Circuits</a:t>
            </a:r>
            <a:endParaRPr lang="en-GB" dirty="0">
              <a:ea typeface="+mn-lt"/>
              <a:cs typeface="+mn-lt"/>
            </a:endParaRPr>
          </a:p>
          <a:p>
            <a:pPr marL="0" indent="0">
              <a:buNone/>
            </a:pPr>
            <a:r>
              <a:rPr lang="en-GB" dirty="0">
                <a:cs typeface="Calibri"/>
              </a:rPr>
              <a:t>     - The Circle System</a:t>
            </a:r>
            <a:endParaRPr lang="en-GB" dirty="0">
              <a:ea typeface="+mn-lt"/>
              <a:cs typeface="+mn-lt"/>
            </a:endParaRPr>
          </a:p>
          <a:p>
            <a:pPr marL="0" indent="0">
              <a:buNone/>
            </a:pPr>
            <a:endParaRPr lang="en-GB">
              <a:cs typeface="Calibri"/>
            </a:endParaRPr>
          </a:p>
          <a:p>
            <a:pPr marL="0" indent="0">
              <a:buNone/>
            </a:pPr>
            <a:endParaRPr lang="en-GB">
              <a:cs typeface="Calibri"/>
            </a:endParaRPr>
          </a:p>
        </p:txBody>
      </p:sp>
    </p:spTree>
    <p:extLst>
      <p:ext uri="{BB962C8B-B14F-4D97-AF65-F5344CB8AC3E}">
        <p14:creationId xmlns:p14="http://schemas.microsoft.com/office/powerpoint/2010/main" val="174378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BA311-C40D-4BFA-8048-7484C33D9B85}"/>
              </a:ext>
            </a:extLst>
          </p:cNvPr>
          <p:cNvSpPr>
            <a:spLocks noGrp="1"/>
          </p:cNvSpPr>
          <p:nvPr>
            <p:ph idx="1"/>
          </p:nvPr>
        </p:nvSpPr>
        <p:spPr>
          <a:xfrm>
            <a:off x="0" y="275771"/>
            <a:ext cx="7387771" cy="6380163"/>
          </a:xfrm>
        </p:spPr>
        <p:txBody>
          <a:bodyPr vert="horz" lIns="91440" tIns="45720" rIns="91440" bIns="45720" rtlCol="0" anchor="t">
            <a:normAutofit fontScale="85000" lnSpcReduction="20000"/>
          </a:bodyPr>
          <a:lstStyle/>
          <a:p>
            <a:r>
              <a:rPr lang="en-GB" b="1" dirty="0">
                <a:ea typeface="+mn-lt"/>
                <a:cs typeface="+mn-lt"/>
              </a:rPr>
              <a:t>INSUFFLATION:</a:t>
            </a:r>
            <a:r>
              <a:rPr lang="en-GB" dirty="0">
                <a:ea typeface="+mn-lt"/>
                <a:cs typeface="+mn-lt"/>
              </a:rPr>
              <a:t> the blowing of anaesthetic gases across a patient’s face, avoiding direct connection between a breathing circuit and a patient’s airway. It used mainly in children. </a:t>
            </a:r>
          </a:p>
          <a:p>
            <a:endParaRPr lang="en-GB" dirty="0">
              <a:ea typeface="+mn-lt"/>
              <a:cs typeface="+mn-lt"/>
            </a:endParaRPr>
          </a:p>
          <a:p>
            <a:r>
              <a:rPr lang="en-GB" b="1" dirty="0">
                <a:ea typeface="+mn-lt"/>
                <a:cs typeface="+mn-lt"/>
              </a:rPr>
              <a:t>OPEN-DROP ANESTHESIA:</a:t>
            </a:r>
            <a:r>
              <a:rPr lang="en-GB" dirty="0">
                <a:ea typeface="+mn-lt"/>
                <a:cs typeface="+mn-lt"/>
              </a:rPr>
              <a:t> Ether or Chloroform dripped onto a gauze-covered mask, then applied to the patient’s face. Not used in </a:t>
            </a:r>
            <a:r>
              <a:rPr lang="en-GB">
                <a:ea typeface="+mn-lt"/>
                <a:cs typeface="+mn-lt"/>
              </a:rPr>
              <a:t>modern medicine</a:t>
            </a:r>
            <a:r>
              <a:rPr lang="ar-SA">
                <a:ea typeface="+mn-lt"/>
                <a:cs typeface="+mn-lt"/>
              </a:rPr>
              <a:t>, not precise  , not applicable for long  surgeries. </a:t>
            </a:r>
            <a:endParaRPr lang="en-GB" dirty="0">
              <a:ea typeface="+mn-lt"/>
              <a:cs typeface="+mn-lt"/>
            </a:endParaRPr>
          </a:p>
          <a:p>
            <a:endParaRPr lang="en-GB" dirty="0">
              <a:ea typeface="+mn-lt"/>
              <a:cs typeface="+mn-lt"/>
            </a:endParaRPr>
          </a:p>
          <a:p>
            <a:r>
              <a:rPr lang="en-GB" b="1" dirty="0">
                <a:ea typeface="+mn-lt"/>
                <a:cs typeface="+mn-lt"/>
              </a:rPr>
              <a:t>DRAW-OVER ANESTHESIA:</a:t>
            </a:r>
            <a:r>
              <a:rPr lang="en-GB" dirty="0">
                <a:ea typeface="+mn-lt"/>
                <a:cs typeface="+mn-lt"/>
              </a:rPr>
              <a:t> nonrebreathing circuits that use ambient air as the carrier </a:t>
            </a:r>
            <a:r>
              <a:rPr lang="en-GB">
                <a:ea typeface="+mn-lt"/>
                <a:cs typeface="+mn-lt"/>
              </a:rPr>
              <a:t>gas. compact and portable</a:t>
            </a:r>
            <a:r>
              <a:rPr lang="ar-SA">
                <a:ea typeface="+mn-lt"/>
                <a:cs typeface="+mn-lt"/>
              </a:rPr>
              <a:t>, </a:t>
            </a:r>
            <a:r>
              <a:rPr lang="en-GB">
                <a:cs typeface="Calibri"/>
              </a:rPr>
              <a:t>Not dependent on compressed </a:t>
            </a:r>
            <a:r>
              <a:rPr lang="ar-SA">
                <a:cs typeface="Calibri"/>
              </a:rPr>
              <a:t>gase. </a:t>
            </a:r>
            <a:r>
              <a:rPr lang="en-US">
                <a:cs typeface="Calibri"/>
              </a:rPr>
              <a:t>The </a:t>
            </a:r>
            <a:r>
              <a:rPr lang="en-US" b="1" dirty="0">
                <a:cs typeface="Calibri"/>
              </a:rPr>
              <a:t>insufflation</a:t>
            </a:r>
            <a:r>
              <a:rPr lang="en-US" dirty="0">
                <a:cs typeface="Calibri"/>
              </a:rPr>
              <a:t> and </a:t>
            </a:r>
            <a:r>
              <a:rPr lang="en-US" b="1" dirty="0">
                <a:cs typeface="Calibri"/>
              </a:rPr>
              <a:t>draw-over systems</a:t>
            </a:r>
            <a:r>
              <a:rPr lang="en-US" dirty="0">
                <a:cs typeface="Calibri"/>
              </a:rPr>
              <a:t> have several disadvantages:</a:t>
            </a:r>
            <a:endParaRPr lang="en-GB" dirty="0">
              <a:ea typeface="+mn-lt"/>
              <a:cs typeface="+mn-lt"/>
            </a:endParaRPr>
          </a:p>
          <a:p>
            <a:pPr marL="0" indent="0">
              <a:buNone/>
            </a:pPr>
            <a:r>
              <a:rPr lang="en-US" dirty="0">
                <a:cs typeface="Calibri"/>
              </a:rPr>
              <a:t>   - poor control of inspired gas concentration (poor control of depth of anesthesia)</a:t>
            </a:r>
            <a:endParaRPr lang="en-GB" dirty="0">
              <a:ea typeface="+mn-lt"/>
              <a:cs typeface="+mn-lt"/>
            </a:endParaRPr>
          </a:p>
          <a:p>
            <a:pPr marL="0" indent="0">
              <a:buNone/>
            </a:pPr>
            <a:r>
              <a:rPr lang="en-US" dirty="0">
                <a:cs typeface="Calibri"/>
              </a:rPr>
              <a:t>   - mechanical drawbacks during head and neck surgery</a:t>
            </a:r>
            <a:endParaRPr lang="en-GB" dirty="0">
              <a:ea typeface="+mn-lt"/>
              <a:cs typeface="+mn-lt"/>
            </a:endParaRPr>
          </a:p>
          <a:p>
            <a:pPr marL="0" indent="0">
              <a:buNone/>
            </a:pPr>
            <a:r>
              <a:rPr lang="en-US" dirty="0">
                <a:cs typeface="Calibri"/>
              </a:rPr>
              <a:t>   - pollution of the operating room with large volumes of waste gas</a:t>
            </a:r>
            <a:endParaRPr lang="en-GB" dirty="0">
              <a:ea typeface="+mn-lt"/>
              <a:cs typeface="+mn-lt"/>
            </a:endParaRPr>
          </a:p>
          <a:p>
            <a:endParaRPr lang="en-GB" dirty="0">
              <a:cs typeface="Calibri"/>
            </a:endParaRPr>
          </a:p>
        </p:txBody>
      </p:sp>
      <p:pic>
        <p:nvPicPr>
          <p:cNvPr id="24580" name="Picture 4" descr="https://aneskey.com/wp-content/uploads/2016/06/m_butt5_c003f002.png"/>
          <p:cNvPicPr>
            <a:picLocks noChangeAspect="1" noChangeArrowheads="1"/>
          </p:cNvPicPr>
          <p:nvPr/>
        </p:nvPicPr>
        <p:blipFill>
          <a:blip r:embed="rId2" cstate="print"/>
          <a:srcRect/>
          <a:stretch>
            <a:fillRect/>
          </a:stretch>
        </p:blipFill>
        <p:spPr bwMode="auto">
          <a:xfrm>
            <a:off x="8852648" y="0"/>
            <a:ext cx="2802325" cy="2790273"/>
          </a:xfrm>
          <a:prstGeom prst="rect">
            <a:avLst/>
          </a:prstGeom>
          <a:noFill/>
          <a:effectLst>
            <a:glow rad="139700">
              <a:schemeClr val="accent2">
                <a:satMod val="175000"/>
                <a:alpha val="40000"/>
              </a:schemeClr>
            </a:glow>
          </a:effectLst>
        </p:spPr>
      </p:pic>
      <p:cxnSp>
        <p:nvCxnSpPr>
          <p:cNvPr id="7" name="Straight Arrow Connector 6"/>
          <p:cNvCxnSpPr>
            <a:endCxn id="24580" idx="1"/>
          </p:cNvCxnSpPr>
          <p:nvPr/>
        </p:nvCxnSpPr>
        <p:spPr>
          <a:xfrm>
            <a:off x="6792687" y="1117600"/>
            <a:ext cx="2059961" cy="277537"/>
          </a:xfrm>
          <a:prstGeom prst="straightConnector1">
            <a:avLst/>
          </a:prstGeom>
          <a:ln>
            <a:tailEnd type="arrow"/>
          </a:ln>
          <a:effectLst>
            <a:glow rad="139700">
              <a:schemeClr val="accent2">
                <a:satMod val="175000"/>
                <a:alpha val="40000"/>
              </a:schemeClr>
            </a:glow>
          </a:effectLst>
        </p:spPr>
        <p:style>
          <a:lnRef idx="2">
            <a:schemeClr val="accent2"/>
          </a:lnRef>
          <a:fillRef idx="0">
            <a:schemeClr val="accent2"/>
          </a:fillRef>
          <a:effectRef idx="1">
            <a:schemeClr val="accent2"/>
          </a:effectRef>
          <a:fontRef idx="minor">
            <a:schemeClr val="tx1"/>
          </a:fontRef>
        </p:style>
      </p:cxnSp>
      <p:sp>
        <p:nvSpPr>
          <p:cNvPr id="24582" name="AutoShape 6" descr="https://aneskey.com/wp-content/uploads/2016/06/m_butt5_c003f004.pn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4584" name="AutoShape 8" descr="https://aneskey.com/wp-content/uploads/2016/06/m_butt5_c003f004.png"/>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4586" name="Picture 10" descr="https://aneskey.com/wp-content/uploads/2016/06/m_butt5_c003f004.png"/>
          <p:cNvPicPr>
            <a:picLocks noChangeAspect="1" noChangeArrowheads="1"/>
          </p:cNvPicPr>
          <p:nvPr/>
        </p:nvPicPr>
        <p:blipFill>
          <a:blip r:embed="rId3" cstate="print"/>
          <a:srcRect/>
          <a:stretch>
            <a:fillRect/>
          </a:stretch>
        </p:blipFill>
        <p:spPr bwMode="auto">
          <a:xfrm>
            <a:off x="7437347" y="3033485"/>
            <a:ext cx="4493396" cy="3534229"/>
          </a:xfrm>
          <a:prstGeom prst="rect">
            <a:avLst/>
          </a:prstGeom>
          <a:noFill/>
          <a:effectLst>
            <a:glow rad="139700">
              <a:schemeClr val="accent6">
                <a:satMod val="175000"/>
                <a:alpha val="40000"/>
              </a:schemeClr>
            </a:glow>
          </a:effectLst>
        </p:spPr>
      </p:pic>
      <p:cxnSp>
        <p:nvCxnSpPr>
          <p:cNvPr id="12" name="Straight Arrow Connector 11"/>
          <p:cNvCxnSpPr>
            <a:endCxn id="24586" idx="1"/>
          </p:cNvCxnSpPr>
          <p:nvPr/>
        </p:nvCxnSpPr>
        <p:spPr>
          <a:xfrm>
            <a:off x="6516914" y="3396343"/>
            <a:ext cx="920433" cy="1404257"/>
          </a:xfrm>
          <a:prstGeom prst="straightConnector1">
            <a:avLst/>
          </a:prstGeom>
          <a:ln>
            <a:tailEnd type="arrow"/>
          </a:ln>
          <a:effectLst>
            <a:glow rad="1397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0259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F2CA96-18D1-EF8F-E3E3-632A06483146}"/>
              </a:ext>
            </a:extLst>
          </p:cNvPr>
          <p:cNvSpPr>
            <a:spLocks noGrp="1"/>
          </p:cNvSpPr>
          <p:nvPr>
            <p:ph type="title"/>
          </p:nvPr>
        </p:nvSpPr>
        <p:spPr/>
        <p:txBody>
          <a:bodyPr/>
          <a:lstStyle/>
          <a:p>
            <a:endParaRPr lang="ar-JO"/>
          </a:p>
        </p:txBody>
      </p:sp>
      <p:pic>
        <p:nvPicPr>
          <p:cNvPr id="4" name="صورة 4">
            <a:extLst>
              <a:ext uri="{FF2B5EF4-FFF2-40B4-BE49-F238E27FC236}">
                <a16:creationId xmlns:a16="http://schemas.microsoft.com/office/drawing/2014/main" id="{68C688BC-4676-3A9B-79D3-BE8B4C2DE6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6" y="-42258"/>
            <a:ext cx="12049124" cy="7003245"/>
          </a:xfrm>
        </p:spPr>
      </p:pic>
    </p:spTree>
    <p:extLst>
      <p:ext uri="{BB962C8B-B14F-4D97-AF65-F5344CB8AC3E}">
        <p14:creationId xmlns:p14="http://schemas.microsoft.com/office/powerpoint/2010/main" val="91386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11F1-B85B-4CC9-9809-9128E90D6485}"/>
              </a:ext>
            </a:extLst>
          </p:cNvPr>
          <p:cNvSpPr>
            <a:spLocks noGrp="1"/>
          </p:cNvSpPr>
          <p:nvPr>
            <p:ph type="title"/>
          </p:nvPr>
        </p:nvSpPr>
        <p:spPr>
          <a:xfrm>
            <a:off x="733425" y="384175"/>
            <a:ext cx="10515600" cy="1325563"/>
          </a:xfrm>
        </p:spPr>
        <p:txBody>
          <a:bodyPr/>
          <a:lstStyle/>
          <a:p>
            <a:r>
              <a:rPr lang="en-GB">
                <a:cs typeface="Calibri Light"/>
              </a:rPr>
              <a:t>Mapleson's Circuits</a:t>
            </a:r>
            <a:endParaRPr lang="en-GB"/>
          </a:p>
        </p:txBody>
      </p:sp>
      <p:sp>
        <p:nvSpPr>
          <p:cNvPr id="3" name="Content Placeholder 2">
            <a:extLst>
              <a:ext uri="{FF2B5EF4-FFF2-40B4-BE49-F238E27FC236}">
                <a16:creationId xmlns:a16="http://schemas.microsoft.com/office/drawing/2014/main" id="{F02A4307-DD06-43E4-A54B-7B8AAF51653B}"/>
              </a:ext>
            </a:extLst>
          </p:cNvPr>
          <p:cNvSpPr>
            <a:spLocks noGrp="1"/>
          </p:cNvSpPr>
          <p:nvPr>
            <p:ph idx="1"/>
          </p:nvPr>
        </p:nvSpPr>
        <p:spPr>
          <a:xfrm>
            <a:off x="773906" y="2111375"/>
            <a:ext cx="10753725" cy="4513263"/>
          </a:xfrm>
        </p:spPr>
        <p:txBody>
          <a:bodyPr vert="horz" lIns="91440" tIns="45720" rIns="91440" bIns="45720" rtlCol="0" anchor="t">
            <a:noAutofit/>
          </a:bodyPr>
          <a:lstStyle/>
          <a:p>
            <a:r>
              <a:rPr lang="en-GB" dirty="0">
                <a:ea typeface="+mn-lt"/>
                <a:cs typeface="+mn-lt"/>
              </a:rPr>
              <a:t>Is preferable than </a:t>
            </a:r>
            <a:r>
              <a:rPr lang="en-GB" dirty="0" err="1">
                <a:ea typeface="+mn-lt"/>
                <a:cs typeface="+mn-lt"/>
              </a:rPr>
              <a:t>Insufflation</a:t>
            </a:r>
            <a:r>
              <a:rPr lang="en-GB" dirty="0">
                <a:ea typeface="+mn-lt"/>
                <a:cs typeface="+mn-lt"/>
              </a:rPr>
              <a:t> and Draw-over systems; as it solves some of their disadvantages.</a:t>
            </a:r>
            <a:endParaRPr lang="en-US" dirty="0">
              <a:ea typeface="+mn-lt"/>
              <a:cs typeface="+mn-lt"/>
            </a:endParaRPr>
          </a:p>
          <a:p>
            <a:r>
              <a:rPr lang="en-GB" dirty="0">
                <a:ea typeface="+mn-lt"/>
                <a:cs typeface="+mn-lt"/>
              </a:rPr>
              <a:t>The </a:t>
            </a:r>
            <a:r>
              <a:rPr lang="en-GB" b="1" u="sng" dirty="0">
                <a:ea typeface="+mn-lt"/>
                <a:cs typeface="+mn-lt"/>
              </a:rPr>
              <a:t>relative location</a:t>
            </a:r>
            <a:r>
              <a:rPr lang="en-GB" u="sng" dirty="0">
                <a:ea typeface="+mn-lt"/>
                <a:cs typeface="+mn-lt"/>
              </a:rPr>
              <a:t> </a:t>
            </a:r>
            <a:r>
              <a:rPr lang="en-GB" dirty="0">
                <a:ea typeface="+mn-lt"/>
                <a:cs typeface="+mn-lt"/>
              </a:rPr>
              <a:t>of these </a:t>
            </a:r>
            <a:r>
              <a:rPr lang="en-GB" u="sng" dirty="0">
                <a:ea typeface="+mn-lt"/>
                <a:cs typeface="+mn-lt"/>
              </a:rPr>
              <a:t>components</a:t>
            </a:r>
            <a:r>
              <a:rPr lang="en-GB" dirty="0">
                <a:ea typeface="+mn-lt"/>
                <a:cs typeface="+mn-lt"/>
              </a:rPr>
              <a:t> determines circuit performance and is the basis of the </a:t>
            </a:r>
            <a:r>
              <a:rPr lang="en-GB" dirty="0" err="1">
                <a:ea typeface="+mn-lt"/>
                <a:cs typeface="+mn-lt"/>
              </a:rPr>
              <a:t>Mapleson's</a:t>
            </a:r>
            <a:r>
              <a:rPr lang="en-GB" dirty="0">
                <a:ea typeface="+mn-lt"/>
                <a:cs typeface="+mn-lt"/>
              </a:rPr>
              <a:t> classification.</a:t>
            </a:r>
            <a:endParaRPr lang="en-US" dirty="0">
              <a:ea typeface="+mn-lt"/>
              <a:cs typeface="+mn-lt"/>
            </a:endParaRPr>
          </a:p>
          <a:p>
            <a:r>
              <a:rPr lang="en-GB" dirty="0">
                <a:ea typeface="+mn-lt"/>
                <a:cs typeface="+mn-lt"/>
              </a:rPr>
              <a:t>Classified into </a:t>
            </a:r>
            <a:r>
              <a:rPr lang="en-GB" dirty="0">
                <a:solidFill>
                  <a:srgbClr val="C00000"/>
                </a:solidFill>
                <a:ea typeface="+mn-lt"/>
                <a:cs typeface="+mn-lt"/>
              </a:rPr>
              <a:t>6 types (A, B, C, D, E, and </a:t>
            </a:r>
            <a:r>
              <a:rPr lang="en-GB">
                <a:solidFill>
                  <a:srgbClr val="C00000"/>
                </a:solidFill>
                <a:ea typeface="+mn-lt"/>
                <a:cs typeface="+mn-lt"/>
              </a:rPr>
              <a:t>F).</a:t>
            </a:r>
            <a:endParaRPr lang="ar-SA">
              <a:solidFill>
                <a:srgbClr val="C00000"/>
              </a:solidFill>
              <a:ea typeface="+mn-lt"/>
              <a:cs typeface="+mn-lt"/>
            </a:endParaRPr>
          </a:p>
          <a:p>
            <a:r>
              <a:rPr lang="ar-SA">
                <a:solidFill>
                  <a:srgbClr val="C00000"/>
                </a:solidFill>
                <a:ea typeface="+mn-lt"/>
                <a:cs typeface="+mn-lt"/>
              </a:rPr>
              <a:t>E, F  is used in children, The rest is not used because of the  their high pressure . </a:t>
            </a:r>
            <a:endParaRPr lang="en-GB" dirty="0">
              <a:solidFill>
                <a:srgbClr val="C00000"/>
              </a:solidFill>
              <a:ea typeface="+mn-lt"/>
              <a:cs typeface="+mn-lt"/>
            </a:endParaRPr>
          </a:p>
          <a:p>
            <a:r>
              <a:rPr lang="en-GB" dirty="0">
                <a:ea typeface="+mn-lt"/>
                <a:cs typeface="+mn-lt"/>
              </a:rPr>
              <a:t>The main goal is to assist respiration and prevent </a:t>
            </a:r>
            <a:r>
              <a:rPr lang="en-GB" dirty="0" err="1">
                <a:ea typeface="+mn-lt"/>
                <a:cs typeface="+mn-lt"/>
              </a:rPr>
              <a:t>rebreathing</a:t>
            </a:r>
            <a:r>
              <a:rPr lang="en-GB" dirty="0">
                <a:ea typeface="+mn-lt"/>
                <a:cs typeface="+mn-lt"/>
              </a:rPr>
              <a:t>.</a:t>
            </a:r>
          </a:p>
          <a:p>
            <a:pPr marL="0" indent="0">
              <a:buNone/>
            </a:pPr>
            <a:endParaRPr lang="en-GB" dirty="0">
              <a:ea typeface="+mn-lt"/>
              <a:cs typeface="+mn-lt"/>
            </a:endParaRPr>
          </a:p>
          <a:p>
            <a:endParaRPr lang="en-GB" dirty="0">
              <a:ea typeface="+mn-lt"/>
              <a:cs typeface="+mn-lt"/>
            </a:endParaRPr>
          </a:p>
          <a:p>
            <a:endParaRPr lang="en-GB" dirty="0">
              <a:ea typeface="+mn-lt"/>
              <a:cs typeface="+mn-lt"/>
            </a:endParaRPr>
          </a:p>
        </p:txBody>
      </p:sp>
    </p:spTree>
    <p:extLst>
      <p:ext uri="{BB962C8B-B14F-4D97-AF65-F5344CB8AC3E}">
        <p14:creationId xmlns:p14="http://schemas.microsoft.com/office/powerpoint/2010/main" val="332572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F31174-92D3-48C4-9497-D6C5AA54E0BB}"/>
              </a:ext>
            </a:extLst>
          </p:cNvPr>
          <p:cNvSpPr>
            <a:spLocks noGrp="1"/>
          </p:cNvSpPr>
          <p:nvPr>
            <p:ph idx="1"/>
          </p:nvPr>
        </p:nvSpPr>
        <p:spPr>
          <a:xfrm>
            <a:off x="7529939" y="85214"/>
            <a:ext cx="4710390" cy="6699136"/>
          </a:xfrm>
        </p:spPr>
        <p:txBody>
          <a:bodyPr vert="horz" lIns="91440" tIns="45720" rIns="91440" bIns="45720" rtlCol="0" anchor="t">
            <a:noAutofit/>
          </a:bodyPr>
          <a:lstStyle/>
          <a:p>
            <a:r>
              <a:rPr lang="en-GB" sz="2000" b="1" dirty="0">
                <a:solidFill>
                  <a:schemeClr val="bg1"/>
                </a:solidFill>
                <a:ea typeface="+mn-lt"/>
                <a:cs typeface="+mn-lt"/>
              </a:rPr>
              <a:t>Components:-</a:t>
            </a:r>
          </a:p>
          <a:p>
            <a:pPr>
              <a:buNone/>
            </a:pPr>
            <a:r>
              <a:rPr lang="en-GB" sz="1800" b="1" dirty="0">
                <a:solidFill>
                  <a:schemeClr val="bg1"/>
                </a:solidFill>
                <a:cs typeface="Calibri"/>
              </a:rPr>
              <a:t>    </a:t>
            </a:r>
            <a:r>
              <a:rPr lang="en-GB" sz="2000" b="1" dirty="0">
                <a:solidFill>
                  <a:schemeClr val="bg1"/>
                </a:solidFill>
                <a:cs typeface="Calibri"/>
              </a:rPr>
              <a:t>Fresh Gas Inlet (FGI)</a:t>
            </a:r>
          </a:p>
          <a:p>
            <a:pPr marL="0" indent="0">
              <a:buNone/>
            </a:pPr>
            <a:r>
              <a:rPr lang="en-GB" sz="1800" b="1" dirty="0">
                <a:solidFill>
                  <a:schemeClr val="bg1"/>
                </a:solidFill>
                <a:cs typeface="Calibri"/>
              </a:rPr>
              <a:t>   </a:t>
            </a:r>
            <a:r>
              <a:rPr lang="en-GB" sz="2000" b="1" dirty="0">
                <a:solidFill>
                  <a:schemeClr val="bg1"/>
                </a:solidFill>
                <a:cs typeface="Calibri"/>
              </a:rPr>
              <a:t> Corrugated Breathing Tubes</a:t>
            </a:r>
            <a:r>
              <a:rPr lang="en-GB" sz="1800" b="1" dirty="0">
                <a:solidFill>
                  <a:schemeClr val="bg1"/>
                </a:solidFill>
                <a:cs typeface="Calibri"/>
              </a:rPr>
              <a:t> </a:t>
            </a:r>
            <a:r>
              <a:rPr lang="en-GB" sz="1800" dirty="0">
                <a:solidFill>
                  <a:schemeClr val="bg1"/>
                </a:solidFill>
                <a:cs typeface="Calibri"/>
              </a:rPr>
              <a:t>made of either; </a:t>
            </a:r>
            <a:r>
              <a:rPr lang="en-GB" sz="1800" u="sng" dirty="0">
                <a:solidFill>
                  <a:schemeClr val="bg1"/>
                </a:solidFill>
                <a:cs typeface="Calibri"/>
              </a:rPr>
              <a:t>rubber</a:t>
            </a:r>
            <a:r>
              <a:rPr lang="en-GB" sz="1800" dirty="0">
                <a:solidFill>
                  <a:schemeClr val="bg1"/>
                </a:solidFill>
                <a:cs typeface="Calibri"/>
              </a:rPr>
              <a:t> (reusable) or </a:t>
            </a:r>
            <a:r>
              <a:rPr lang="en-GB" sz="1800" u="sng" dirty="0">
                <a:solidFill>
                  <a:schemeClr val="bg1"/>
                </a:solidFill>
                <a:cs typeface="Calibri"/>
              </a:rPr>
              <a:t>plastic</a:t>
            </a:r>
            <a:r>
              <a:rPr lang="en-GB" sz="1800" dirty="0">
                <a:solidFill>
                  <a:schemeClr val="bg1"/>
                </a:solidFill>
                <a:cs typeface="Calibri"/>
              </a:rPr>
              <a:t> (disposable) ,</a:t>
            </a:r>
            <a:r>
              <a:rPr lang="en-GB" sz="1800" dirty="0">
                <a:solidFill>
                  <a:schemeClr val="bg1"/>
                </a:solidFill>
                <a:ea typeface="+mn-lt"/>
                <a:cs typeface="+mn-lt"/>
              </a:rPr>
              <a:t> this creates a </a:t>
            </a:r>
            <a:r>
              <a:rPr lang="en-GB" sz="1800" u="sng" dirty="0">
                <a:solidFill>
                  <a:schemeClr val="bg1"/>
                </a:solidFill>
                <a:ea typeface="+mn-lt"/>
                <a:cs typeface="+mn-lt"/>
              </a:rPr>
              <a:t>low-resistance pathway</a:t>
            </a:r>
            <a:r>
              <a:rPr lang="en-GB" sz="1800" dirty="0">
                <a:solidFill>
                  <a:schemeClr val="bg1"/>
                </a:solidFill>
                <a:ea typeface="+mn-lt"/>
                <a:cs typeface="+mn-lt"/>
              </a:rPr>
              <a:t>.</a:t>
            </a:r>
            <a:endParaRPr lang="en-US" sz="1800" dirty="0">
              <a:solidFill>
                <a:schemeClr val="bg1"/>
              </a:solidFill>
              <a:cs typeface="Calibri"/>
            </a:endParaRPr>
          </a:p>
          <a:p>
            <a:pPr marL="0" indent="0">
              <a:buNone/>
            </a:pPr>
            <a:r>
              <a:rPr lang="en-GB" sz="1800" b="1" dirty="0">
                <a:solidFill>
                  <a:schemeClr val="bg1"/>
                </a:solidFill>
                <a:cs typeface="Calibri"/>
              </a:rPr>
              <a:t>    </a:t>
            </a:r>
            <a:r>
              <a:rPr lang="en-GB" sz="2000" b="1" dirty="0">
                <a:solidFill>
                  <a:schemeClr val="bg1"/>
                </a:solidFill>
                <a:cs typeface="Calibri"/>
              </a:rPr>
              <a:t>Adjustable Pressure-Limiting Valve</a:t>
            </a:r>
            <a:r>
              <a:rPr lang="en-GB" sz="1800" dirty="0">
                <a:solidFill>
                  <a:schemeClr val="bg1"/>
                </a:solidFill>
                <a:cs typeface="Calibri"/>
              </a:rPr>
              <a:t> (</a:t>
            </a:r>
            <a:r>
              <a:rPr lang="en-GB" sz="1800" b="1" dirty="0">
                <a:solidFill>
                  <a:schemeClr val="bg1"/>
                </a:solidFill>
                <a:cs typeface="Calibri"/>
              </a:rPr>
              <a:t>APL</a:t>
            </a:r>
            <a:r>
              <a:rPr lang="en-GB" sz="1800" dirty="0">
                <a:solidFill>
                  <a:schemeClr val="bg1"/>
                </a:solidFill>
                <a:cs typeface="Calibri"/>
              </a:rPr>
              <a:t> Valve, Pressure-Relief Valve, Pop-Off Valve) ; allows gases to exit the circuit as pressure rises a</a:t>
            </a:r>
            <a:r>
              <a:rPr lang="en-GB" sz="1800" dirty="0">
                <a:solidFill>
                  <a:schemeClr val="bg1"/>
                </a:solidFill>
                <a:ea typeface="+mn-lt"/>
                <a:cs typeface="+mn-lt"/>
              </a:rPr>
              <a:t>nd </a:t>
            </a:r>
            <a:r>
              <a:rPr lang="en-US" sz="1800" dirty="0">
                <a:solidFill>
                  <a:schemeClr val="bg1"/>
                </a:solidFill>
                <a:cs typeface="Calibri"/>
              </a:rPr>
              <a:t>APL releases anesthetic gases into the scavenging system)</a:t>
            </a:r>
            <a:endParaRPr lang="en-GB" sz="1800" dirty="0">
              <a:solidFill>
                <a:schemeClr val="bg1"/>
              </a:solidFill>
              <a:ea typeface="+mn-lt"/>
              <a:cs typeface="+mn-lt"/>
            </a:endParaRPr>
          </a:p>
          <a:p>
            <a:pPr marL="0" indent="0">
              <a:buNone/>
            </a:pPr>
            <a:r>
              <a:rPr lang="en-GB" sz="1800" dirty="0">
                <a:solidFill>
                  <a:schemeClr val="bg1"/>
                </a:solidFill>
                <a:cs typeface="Calibri"/>
              </a:rPr>
              <a:t>  - Open in Spontaneous Breathing </a:t>
            </a:r>
          </a:p>
          <a:p>
            <a:pPr marL="0" indent="0">
              <a:buNone/>
            </a:pPr>
            <a:r>
              <a:rPr lang="en-GB" sz="1800" dirty="0">
                <a:solidFill>
                  <a:schemeClr val="bg1"/>
                </a:solidFill>
                <a:cs typeface="Calibri"/>
              </a:rPr>
              <a:t>  - Partially closed in Controlled Breathing</a:t>
            </a:r>
          </a:p>
          <a:p>
            <a:pPr marL="0" indent="0">
              <a:buNone/>
            </a:pPr>
            <a:r>
              <a:rPr lang="en-GB" sz="2000" b="1" dirty="0">
                <a:solidFill>
                  <a:schemeClr val="bg1"/>
                </a:solidFill>
                <a:cs typeface="Calibri"/>
              </a:rPr>
              <a:t>Waste-gas Scavenging System</a:t>
            </a:r>
            <a:r>
              <a:rPr lang="en-GB" sz="1800" dirty="0">
                <a:solidFill>
                  <a:schemeClr val="bg1"/>
                </a:solidFill>
                <a:cs typeface="Calibri"/>
              </a:rPr>
              <a:t>; for exiting gases.</a:t>
            </a:r>
            <a:endParaRPr lang="en-GB" sz="1800" dirty="0">
              <a:solidFill>
                <a:schemeClr val="bg1"/>
              </a:solidFill>
              <a:ea typeface="+mn-lt"/>
              <a:cs typeface="+mn-lt"/>
            </a:endParaRPr>
          </a:p>
          <a:p>
            <a:pPr marL="0" indent="0">
              <a:buNone/>
            </a:pPr>
            <a:r>
              <a:rPr lang="en-GB" sz="1800" dirty="0">
                <a:solidFill>
                  <a:schemeClr val="bg1"/>
                </a:solidFill>
                <a:cs typeface="Calibri"/>
              </a:rPr>
              <a:t>    </a:t>
            </a:r>
            <a:r>
              <a:rPr lang="en-GB" sz="2000" b="1" dirty="0">
                <a:solidFill>
                  <a:schemeClr val="bg1"/>
                </a:solidFill>
                <a:cs typeface="Calibri"/>
              </a:rPr>
              <a:t>Reservoir Bag</a:t>
            </a:r>
            <a:r>
              <a:rPr lang="en-GB" sz="1800" b="1" dirty="0">
                <a:solidFill>
                  <a:schemeClr val="bg1"/>
                </a:solidFill>
                <a:cs typeface="Calibri"/>
              </a:rPr>
              <a:t> (Breathing Bag)</a:t>
            </a:r>
            <a:r>
              <a:rPr lang="en-GB" sz="1800" dirty="0">
                <a:solidFill>
                  <a:schemeClr val="bg1"/>
                </a:solidFill>
                <a:cs typeface="Calibri"/>
              </a:rPr>
              <a:t>; a </a:t>
            </a:r>
            <a:r>
              <a:rPr lang="en-GB" sz="1800" u="sng" dirty="0">
                <a:solidFill>
                  <a:schemeClr val="bg1"/>
                </a:solidFill>
                <a:cs typeface="Calibri"/>
              </a:rPr>
              <a:t>reservoir</a:t>
            </a:r>
            <a:r>
              <a:rPr lang="en-GB" sz="1800" dirty="0">
                <a:solidFill>
                  <a:schemeClr val="bg1"/>
                </a:solidFill>
                <a:cs typeface="Calibri"/>
              </a:rPr>
              <a:t> for the anaesthetic gas, and a method for </a:t>
            </a:r>
            <a:r>
              <a:rPr lang="en-GB" sz="1800" u="sng" dirty="0">
                <a:solidFill>
                  <a:schemeClr val="bg1"/>
                </a:solidFill>
                <a:cs typeface="Calibri"/>
              </a:rPr>
              <a:t>positive pressure ventilation.</a:t>
            </a:r>
            <a:r>
              <a:rPr lang="en-GB" sz="1800" dirty="0">
                <a:solidFill>
                  <a:schemeClr val="bg1"/>
                </a:solidFill>
                <a:cs typeface="Calibri"/>
              </a:rPr>
              <a:t> </a:t>
            </a:r>
            <a:r>
              <a:rPr lang="ar-SA" sz="1800" dirty="0">
                <a:solidFill>
                  <a:schemeClr val="bg1"/>
                </a:solidFill>
                <a:cs typeface="Calibri"/>
              </a:rPr>
              <a:t>تخزين الغازات </a:t>
            </a:r>
            <a:endParaRPr lang="en-GB" sz="1800" dirty="0">
              <a:solidFill>
                <a:schemeClr val="bg1"/>
              </a:solidFill>
              <a:ea typeface="+mn-lt"/>
              <a:cs typeface="+mn-lt"/>
            </a:endParaRPr>
          </a:p>
          <a:p>
            <a:pPr marL="0" indent="0">
              <a:buNone/>
            </a:pPr>
            <a:r>
              <a:rPr lang="en-GB" sz="1800" b="1" dirty="0">
                <a:solidFill>
                  <a:schemeClr val="bg1"/>
                </a:solidFill>
                <a:cs typeface="Calibri"/>
              </a:rPr>
              <a:t>    </a:t>
            </a:r>
            <a:r>
              <a:rPr lang="en-GB" sz="2000" b="1" dirty="0">
                <a:solidFill>
                  <a:schemeClr val="bg1"/>
                </a:solidFill>
                <a:cs typeface="Calibri"/>
              </a:rPr>
              <a:t>Patient Connection</a:t>
            </a:r>
            <a:r>
              <a:rPr lang="en-GB" sz="1800" dirty="0">
                <a:solidFill>
                  <a:schemeClr val="bg1"/>
                </a:solidFill>
                <a:cs typeface="Calibri"/>
              </a:rPr>
              <a:t> (I.e., Face Mask)</a:t>
            </a:r>
          </a:p>
          <a:p>
            <a:endParaRPr lang="en-GB" sz="1800" dirty="0">
              <a:solidFill>
                <a:schemeClr val="bg1"/>
              </a:solidFill>
              <a:cs typeface="Calibri"/>
            </a:endParaRPr>
          </a:p>
        </p:txBody>
      </p:sp>
      <p:pic>
        <p:nvPicPr>
          <p:cNvPr id="2" name="Picture 4" descr="Diagram&#10;&#10;Description automatically generated">
            <a:extLst>
              <a:ext uri="{FF2B5EF4-FFF2-40B4-BE49-F238E27FC236}">
                <a16:creationId xmlns:a16="http://schemas.microsoft.com/office/drawing/2014/main" id="{1BFE2C94-1BF7-4230-81B0-7380FE341B08}"/>
              </a:ext>
            </a:extLst>
          </p:cNvPr>
          <p:cNvPicPr>
            <a:picLocks noChangeAspect="1"/>
          </p:cNvPicPr>
          <p:nvPr/>
        </p:nvPicPr>
        <p:blipFill>
          <a:blip r:embed="rId2" cstate="print"/>
          <a:stretch>
            <a:fillRect/>
          </a:stretch>
        </p:blipFill>
        <p:spPr>
          <a:xfrm>
            <a:off x="0" y="2755461"/>
            <a:ext cx="7391400" cy="4102539"/>
          </a:xfrm>
          <a:prstGeom prst="rect">
            <a:avLst/>
          </a:prstGeom>
        </p:spPr>
      </p:pic>
      <p:sp>
        <p:nvSpPr>
          <p:cNvPr id="5" name="Rectangle 4"/>
          <p:cNvSpPr/>
          <p:nvPr/>
        </p:nvSpPr>
        <p:spPr>
          <a:xfrm>
            <a:off x="5384800" y="1146627"/>
            <a:ext cx="319314" cy="2002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1506" name="Picture 2" descr="Scivena Scientific®: EVC554 F/air Canisters and EVC555 F/air Canister Kit"/>
          <p:cNvPicPr>
            <a:picLocks noChangeAspect="1" noChangeArrowheads="1"/>
          </p:cNvPicPr>
          <p:nvPr/>
        </p:nvPicPr>
        <p:blipFill>
          <a:blip r:embed="rId3" cstate="print"/>
          <a:srcRect/>
          <a:stretch>
            <a:fillRect/>
          </a:stretch>
        </p:blipFill>
        <p:spPr bwMode="auto">
          <a:xfrm>
            <a:off x="2025436" y="174172"/>
            <a:ext cx="2328849" cy="2623976"/>
          </a:xfrm>
          <a:prstGeom prst="rect">
            <a:avLst/>
          </a:prstGeom>
          <a:noFill/>
        </p:spPr>
      </p:pic>
      <p:sp>
        <p:nvSpPr>
          <p:cNvPr id="7" name="Rectangle 6"/>
          <p:cNvSpPr/>
          <p:nvPr/>
        </p:nvSpPr>
        <p:spPr>
          <a:xfrm>
            <a:off x="3483429" y="1161143"/>
            <a:ext cx="2235200" cy="2757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TextBox 8"/>
          <p:cNvSpPr txBox="1"/>
          <p:nvPr/>
        </p:nvSpPr>
        <p:spPr>
          <a:xfrm>
            <a:off x="2104571" y="188685"/>
            <a:ext cx="2104572" cy="369332"/>
          </a:xfrm>
          <a:prstGeom prst="rect">
            <a:avLst/>
          </a:prstGeom>
          <a:noFill/>
        </p:spPr>
        <p:txBody>
          <a:bodyPr wrap="square" rtlCol="1">
            <a:spAutoFit/>
          </a:bodyPr>
          <a:lstStyle/>
          <a:p>
            <a:r>
              <a:rPr lang="en-US" dirty="0"/>
              <a:t>Scavenging System</a:t>
            </a:r>
            <a:endParaRPr lang="ar-JO" dirty="0"/>
          </a:p>
        </p:txBody>
      </p:sp>
      <p:sp>
        <p:nvSpPr>
          <p:cNvPr id="10" name="Oval 9"/>
          <p:cNvSpPr/>
          <p:nvPr/>
        </p:nvSpPr>
        <p:spPr>
          <a:xfrm>
            <a:off x="5457371" y="256902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a:p>
        </p:txBody>
      </p:sp>
      <p:sp>
        <p:nvSpPr>
          <p:cNvPr id="11" name="Oval 10"/>
          <p:cNvSpPr/>
          <p:nvPr/>
        </p:nvSpPr>
        <p:spPr>
          <a:xfrm>
            <a:off x="5522687" y="227149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a:p>
        </p:txBody>
      </p:sp>
      <p:sp>
        <p:nvSpPr>
          <p:cNvPr id="13" name="Oval 12"/>
          <p:cNvSpPr/>
          <p:nvPr/>
        </p:nvSpPr>
        <p:spPr>
          <a:xfrm>
            <a:off x="5479145" y="192315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4" name="Oval 13"/>
          <p:cNvSpPr/>
          <p:nvPr/>
        </p:nvSpPr>
        <p:spPr>
          <a:xfrm>
            <a:off x="5529947" y="164013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5" name="Oval 14"/>
          <p:cNvSpPr/>
          <p:nvPr/>
        </p:nvSpPr>
        <p:spPr>
          <a:xfrm>
            <a:off x="5486405" y="1393401"/>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6" name="Oval 15"/>
          <p:cNvSpPr/>
          <p:nvPr/>
        </p:nvSpPr>
        <p:spPr>
          <a:xfrm>
            <a:off x="5138069" y="1248261"/>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7" name="Oval 16"/>
          <p:cNvSpPr/>
          <p:nvPr/>
        </p:nvSpPr>
        <p:spPr>
          <a:xfrm>
            <a:off x="4884077" y="1241007"/>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8" name="Oval 17"/>
          <p:cNvSpPr/>
          <p:nvPr/>
        </p:nvSpPr>
        <p:spPr>
          <a:xfrm>
            <a:off x="4644599" y="129180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19" name="Oval 18"/>
          <p:cNvSpPr/>
          <p:nvPr/>
        </p:nvSpPr>
        <p:spPr>
          <a:xfrm>
            <a:off x="4347065" y="1241013"/>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0" name="Oval 19"/>
          <p:cNvSpPr/>
          <p:nvPr/>
        </p:nvSpPr>
        <p:spPr>
          <a:xfrm>
            <a:off x="4093073" y="1233759"/>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1" name="Oval 20"/>
          <p:cNvSpPr/>
          <p:nvPr/>
        </p:nvSpPr>
        <p:spPr>
          <a:xfrm>
            <a:off x="3795539" y="122650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2" name="Oval 21"/>
          <p:cNvSpPr/>
          <p:nvPr/>
        </p:nvSpPr>
        <p:spPr>
          <a:xfrm>
            <a:off x="3541547" y="1277307"/>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
        <p:nvSpPr>
          <p:cNvPr id="23" name="Oval 22"/>
          <p:cNvSpPr/>
          <p:nvPr/>
        </p:nvSpPr>
        <p:spPr>
          <a:xfrm>
            <a:off x="5392085" y="1241025"/>
            <a:ext cx="130629" cy="1306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JO" b="1" dirty="0"/>
          </a:p>
        </p:txBody>
      </p:sp>
    </p:spTree>
    <p:extLst>
      <p:ext uri="{BB962C8B-B14F-4D97-AF65-F5344CB8AC3E}">
        <p14:creationId xmlns:p14="http://schemas.microsoft.com/office/powerpoint/2010/main" val="386989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ntroductory Lecture Series The Anesthesia Machine PORNSIRI WANNADILOK"/>
          <p:cNvPicPr>
            <a:picLocks noChangeAspect="1" noChangeArrowheads="1"/>
          </p:cNvPicPr>
          <p:nvPr/>
        </p:nvPicPr>
        <p:blipFill>
          <a:blip r:embed="rId2" cstate="print"/>
          <a:srcRect/>
          <a:stretch>
            <a:fillRect/>
          </a:stretch>
        </p:blipFill>
        <p:spPr bwMode="auto">
          <a:xfrm>
            <a:off x="1829537" y="0"/>
            <a:ext cx="9143999"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060937" y="4347634"/>
            <a:ext cx="10070124" cy="2368590"/>
          </a:xfrm>
        </p:spPr>
        <p:txBody>
          <a:bodyPr vert="horz" lIns="91440" tIns="45720" rIns="91440" bIns="45720" rtlCol="0" anchor="t">
            <a:normAutofit/>
          </a:bodyPr>
          <a:lstStyle/>
          <a:p>
            <a:r>
              <a:rPr lang="en-GB">
                <a:ea typeface="+mn-lt"/>
                <a:cs typeface="+mn-lt"/>
              </a:rPr>
              <a:t>It consist of a three-way T-tube connected to the fresh gas outlet (F), a breathing bag (B) and a reservoir tube (R). The other end of the reservoir tube is connected to the patient (P) and a spring-loaded expiratory valve (V).</a:t>
            </a:r>
            <a:endParaRPr lang="en-GB">
              <a:cs typeface="Calibri" panose="020F0502020204030204"/>
            </a:endParaRPr>
          </a:p>
          <a:p>
            <a:endParaRPr lang="en-GB" dirty="0">
              <a:cs typeface="Calibri"/>
            </a:endParaRPr>
          </a:p>
        </p:txBody>
      </p:sp>
      <p:pic>
        <p:nvPicPr>
          <p:cNvPr id="4" name="Picture 4" descr="A picture containing rectangle&#10;&#10;Description automatically generated">
            <a:extLst>
              <a:ext uri="{FF2B5EF4-FFF2-40B4-BE49-F238E27FC236}">
                <a16:creationId xmlns:a16="http://schemas.microsoft.com/office/drawing/2014/main" id="{87916C29-7743-4537-B26D-EF84D1B667F0}"/>
              </a:ext>
            </a:extLst>
          </p:cNvPr>
          <p:cNvPicPr>
            <a:picLocks noChangeAspect="1"/>
          </p:cNvPicPr>
          <p:nvPr/>
        </p:nvPicPr>
        <p:blipFill>
          <a:blip r:embed="rId2" cstate="print"/>
          <a:stretch>
            <a:fillRect/>
          </a:stretch>
        </p:blipFill>
        <p:spPr>
          <a:xfrm>
            <a:off x="1916391" y="1357749"/>
            <a:ext cx="7097105" cy="2762274"/>
          </a:xfrm>
          <a:prstGeom prst="rect">
            <a:avLst/>
          </a:prstGeom>
        </p:spPr>
      </p:pic>
      <p:sp>
        <p:nvSpPr>
          <p:cNvPr id="2" name="TextBox 1">
            <a:extLst>
              <a:ext uri="{FF2B5EF4-FFF2-40B4-BE49-F238E27FC236}">
                <a16:creationId xmlns:a16="http://schemas.microsoft.com/office/drawing/2014/main" id="{9B1BF338-1159-49D1-BC51-0C73EA597E13}"/>
              </a:ext>
            </a:extLst>
          </p:cNvPr>
          <p:cNvSpPr txBox="1"/>
          <p:nvPr/>
        </p:nvSpPr>
        <p:spPr>
          <a:xfrm>
            <a:off x="187569" y="422032"/>
            <a:ext cx="11183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2800" dirty="0">
              <a:cs typeface="Calibri"/>
            </a:endParaRPr>
          </a:p>
        </p:txBody>
      </p:sp>
    </p:spTree>
    <p:extLst>
      <p:ext uri="{BB962C8B-B14F-4D97-AF65-F5344CB8AC3E}">
        <p14:creationId xmlns:p14="http://schemas.microsoft.com/office/powerpoint/2010/main" val="420845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27892" y="201002"/>
            <a:ext cx="10515600" cy="1032487"/>
          </a:xfrm>
        </p:spPr>
        <p:txBody>
          <a:bodyPr/>
          <a:lstStyle/>
          <a:p>
            <a:r>
              <a:rPr lang="en-GB" dirty="0">
                <a:cs typeface="Calibri Light"/>
              </a:rPr>
              <a:t>Mapleson's A (</a:t>
            </a:r>
            <a:r>
              <a:rPr lang="en-GB" dirty="0">
                <a:ea typeface="+mj-lt"/>
                <a:cs typeface="+mj-lt"/>
              </a:rPr>
              <a:t>Magill Circuit</a:t>
            </a:r>
            <a:r>
              <a:rPr lang="en-GB" dirty="0">
                <a:cs typeface="Calibri Light"/>
              </a:rPr>
              <a:t>)</a:t>
            </a:r>
            <a:endParaRPr lang="en-GB" dirty="0"/>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348859" y="1172092"/>
            <a:ext cx="10804916" cy="3175712"/>
          </a:xfrm>
        </p:spPr>
        <p:txBody>
          <a:bodyPr vert="horz" lIns="91440" tIns="45720" rIns="91440" bIns="45720" rtlCol="0" anchor="t">
            <a:normAutofit/>
          </a:bodyPr>
          <a:lstStyle/>
          <a:p>
            <a:r>
              <a:rPr lang="en-GB" dirty="0">
                <a:solidFill>
                  <a:srgbClr val="C00000"/>
                </a:solidFill>
                <a:ea typeface="+mn-lt"/>
                <a:cs typeface="+mn-lt"/>
              </a:rPr>
              <a:t>FGI is near reservoir bag, APL valve is near face mask.</a:t>
            </a:r>
            <a:endParaRPr lang="en-GB" dirty="0">
              <a:solidFill>
                <a:srgbClr val="C00000"/>
              </a:solidFill>
            </a:endParaRPr>
          </a:p>
          <a:p>
            <a:r>
              <a:rPr lang="en-GB" dirty="0">
                <a:solidFill>
                  <a:srgbClr val="C00000"/>
                </a:solidFill>
                <a:ea typeface="+mn-lt"/>
                <a:cs typeface="+mn-lt"/>
              </a:rPr>
              <a:t>The most efficient </a:t>
            </a:r>
            <a:r>
              <a:rPr lang="en-GB" dirty="0" err="1">
                <a:solidFill>
                  <a:srgbClr val="C00000"/>
                </a:solidFill>
                <a:ea typeface="+mn-lt"/>
                <a:cs typeface="+mn-lt"/>
              </a:rPr>
              <a:t>Mapleson's</a:t>
            </a:r>
            <a:r>
              <a:rPr lang="en-GB" dirty="0">
                <a:solidFill>
                  <a:srgbClr val="C00000"/>
                </a:solidFill>
                <a:ea typeface="+mn-lt"/>
                <a:cs typeface="+mn-lt"/>
              </a:rPr>
              <a:t> circuit for </a:t>
            </a:r>
            <a:r>
              <a:rPr lang="en-GB" b="1" dirty="0">
                <a:solidFill>
                  <a:srgbClr val="C00000"/>
                </a:solidFill>
                <a:effectLst>
                  <a:glow rad="101600">
                    <a:schemeClr val="accent2">
                      <a:satMod val="175000"/>
                      <a:alpha val="40000"/>
                    </a:schemeClr>
                  </a:glow>
                </a:effectLst>
                <a:ea typeface="+mn-lt"/>
                <a:cs typeface="+mn-lt"/>
              </a:rPr>
              <a:t>spontaneous ventilation.</a:t>
            </a:r>
            <a:r>
              <a:rPr lang="en-GB" b="1" dirty="0">
                <a:solidFill>
                  <a:srgbClr val="C00000"/>
                </a:solidFill>
                <a:ea typeface="+mn-lt"/>
                <a:cs typeface="+mn-lt"/>
              </a:rPr>
              <a:t> </a:t>
            </a:r>
          </a:p>
          <a:p>
            <a:r>
              <a:rPr lang="en-GB" u="sng" dirty="0">
                <a:solidFill>
                  <a:srgbClr val="C00000"/>
                </a:solidFill>
                <a:cs typeface="Calibri"/>
              </a:rPr>
              <a:t>Not good </a:t>
            </a:r>
            <a:r>
              <a:rPr lang="en-GB" dirty="0">
                <a:solidFill>
                  <a:srgbClr val="C00000"/>
                </a:solidFill>
                <a:cs typeface="Calibri"/>
              </a:rPr>
              <a:t>for </a:t>
            </a:r>
            <a:r>
              <a:rPr lang="en-GB" dirty="0">
                <a:solidFill>
                  <a:srgbClr val="C00000"/>
                </a:solidFill>
                <a:ea typeface="+mn-lt"/>
                <a:cs typeface="+mn-lt"/>
              </a:rPr>
              <a:t>controlled ventilation</a:t>
            </a:r>
            <a:r>
              <a:rPr lang="en-US" dirty="0">
                <a:solidFill>
                  <a:srgbClr val="FF0000"/>
                </a:solidFill>
                <a:ea typeface="+mn-lt"/>
                <a:cs typeface="+mn-lt"/>
              </a:rPr>
              <a:t>.</a:t>
            </a:r>
            <a:endParaRPr lang="en-GB" dirty="0">
              <a:solidFill>
                <a:srgbClr val="FF0000"/>
              </a:solidFill>
              <a:ea typeface="+mn-lt"/>
              <a:cs typeface="+mn-lt"/>
            </a:endParaRPr>
          </a:p>
          <a:p>
            <a:r>
              <a:rPr lang="en-GB" dirty="0">
                <a:ea typeface="+mn-lt"/>
                <a:cs typeface="+mn-lt"/>
              </a:rPr>
              <a:t>Enclosed Magill system is a modification that improves efficiency. </a:t>
            </a:r>
            <a:endParaRPr lang="en-GB" dirty="0"/>
          </a:p>
          <a:p>
            <a:r>
              <a:rPr lang="en-GB" dirty="0">
                <a:ea typeface="+mn-lt"/>
                <a:cs typeface="+mn-lt"/>
              </a:rPr>
              <a:t>Coaxial </a:t>
            </a:r>
            <a:r>
              <a:rPr lang="en-GB" dirty="0" err="1">
                <a:solidFill>
                  <a:srgbClr val="C00000"/>
                </a:solidFill>
                <a:ea typeface="+mn-lt"/>
                <a:cs typeface="+mn-lt"/>
              </a:rPr>
              <a:t>Mapleson</a:t>
            </a:r>
            <a:r>
              <a:rPr lang="en-GB" dirty="0">
                <a:solidFill>
                  <a:srgbClr val="C00000"/>
                </a:solidFill>
                <a:ea typeface="+mn-lt"/>
                <a:cs typeface="+mn-lt"/>
              </a:rPr>
              <a:t> A modification (Lack's Circuit) </a:t>
            </a:r>
            <a:r>
              <a:rPr lang="en-GB" dirty="0">
                <a:ea typeface="+mn-lt"/>
                <a:cs typeface="+mn-lt"/>
              </a:rPr>
              <a:t>provides waste gas scavenging.</a:t>
            </a:r>
            <a:endParaRPr lang="en-GB" dirty="0">
              <a:cs typeface="Calibri"/>
            </a:endParaRPr>
          </a:p>
        </p:txBody>
      </p:sp>
      <p:pic>
        <p:nvPicPr>
          <p:cNvPr id="5" name="Picture 6" descr="Graphical user interface, application, chat or text message&#10;&#10;Description automatically generated">
            <a:extLst>
              <a:ext uri="{FF2B5EF4-FFF2-40B4-BE49-F238E27FC236}">
                <a16:creationId xmlns:a16="http://schemas.microsoft.com/office/drawing/2014/main" id="{7667C6D7-A803-43E4-852B-192C21D74E1D}"/>
              </a:ext>
            </a:extLst>
          </p:cNvPr>
          <p:cNvPicPr>
            <a:picLocks noChangeAspect="1"/>
          </p:cNvPicPr>
          <p:nvPr/>
        </p:nvPicPr>
        <p:blipFill>
          <a:blip r:embed="rId3" cstate="print"/>
          <a:stretch>
            <a:fillRect/>
          </a:stretch>
        </p:blipFill>
        <p:spPr>
          <a:xfrm>
            <a:off x="0" y="4107543"/>
            <a:ext cx="5950228" cy="2750457"/>
          </a:xfrm>
          <a:prstGeom prst="rect">
            <a:avLst/>
          </a:prstGeom>
        </p:spPr>
      </p:pic>
      <p:pic>
        <p:nvPicPr>
          <p:cNvPr id="4" name="Picture 5" descr="Diagram&#10;&#10;Description automatically generated">
            <a:extLst>
              <a:ext uri="{FF2B5EF4-FFF2-40B4-BE49-F238E27FC236}">
                <a16:creationId xmlns:a16="http://schemas.microsoft.com/office/drawing/2014/main" id="{B8BF1CF8-523D-42A1-8791-BB871318247A}"/>
              </a:ext>
            </a:extLst>
          </p:cNvPr>
          <p:cNvPicPr>
            <a:picLocks noChangeAspect="1"/>
          </p:cNvPicPr>
          <p:nvPr/>
        </p:nvPicPr>
        <p:blipFill>
          <a:blip r:embed="rId4" cstate="print"/>
          <a:stretch>
            <a:fillRect/>
          </a:stretch>
        </p:blipFill>
        <p:spPr>
          <a:xfrm>
            <a:off x="6024759" y="4025619"/>
            <a:ext cx="6167241" cy="2636438"/>
          </a:xfrm>
          <a:prstGeom prst="rect">
            <a:avLst/>
          </a:prstGeom>
        </p:spPr>
      </p:pic>
      <p:sp>
        <p:nvSpPr>
          <p:cNvPr id="8" name="Oval 7"/>
          <p:cNvSpPr/>
          <p:nvPr/>
        </p:nvSpPr>
        <p:spPr>
          <a:xfrm>
            <a:off x="8897257" y="6154056"/>
            <a:ext cx="2017486" cy="703943"/>
          </a:xfrm>
          <a:prstGeom prst="ellipse">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b="1" dirty="0">
              <a:effectLst>
                <a:glow rad="228600">
                  <a:schemeClr val="accent1">
                    <a:satMod val="175000"/>
                    <a:alpha val="40000"/>
                  </a:schemeClr>
                </a:glow>
              </a:effectLst>
            </a:endParaRPr>
          </a:p>
        </p:txBody>
      </p:sp>
      <p:sp>
        <p:nvSpPr>
          <p:cNvPr id="10" name="TextBox 9"/>
          <p:cNvSpPr txBox="1"/>
          <p:nvPr/>
        </p:nvSpPr>
        <p:spPr>
          <a:xfrm>
            <a:off x="232229" y="4354286"/>
            <a:ext cx="2394857" cy="369332"/>
          </a:xfrm>
          <a:prstGeom prst="rect">
            <a:avLst/>
          </a:prstGeom>
          <a:noFill/>
        </p:spPr>
        <p:txBody>
          <a:bodyPr wrap="square" rtlCol="1">
            <a:spAutoFit/>
          </a:bodyPr>
          <a:lstStyle/>
          <a:p>
            <a:r>
              <a:rPr lang="en-US" dirty="0">
                <a:ln>
                  <a:solidFill>
                    <a:sysClr val="windowText" lastClr="000000"/>
                  </a:solidFill>
                </a:ln>
                <a:solidFill>
                  <a:sysClr val="windowText" lastClr="000000"/>
                </a:solidFill>
              </a:rPr>
              <a:t>Magill Circuit</a:t>
            </a:r>
            <a:endParaRPr lang="ar-JO" dirty="0">
              <a:ln>
                <a:solidFill>
                  <a:sysClr val="windowText" lastClr="000000"/>
                </a:solidFill>
              </a:ln>
              <a:solidFill>
                <a:sysClr val="windowText" lastClr="000000"/>
              </a:solidFill>
            </a:endParaRPr>
          </a:p>
        </p:txBody>
      </p:sp>
      <p:sp>
        <p:nvSpPr>
          <p:cNvPr id="11" name="Oval 10"/>
          <p:cNvSpPr/>
          <p:nvPr/>
        </p:nvSpPr>
        <p:spPr>
          <a:xfrm>
            <a:off x="174172" y="4194629"/>
            <a:ext cx="1611085" cy="703943"/>
          </a:xfrm>
          <a:prstGeom prst="ellipse">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effectLst>
                <a:glow rad="228600">
                  <a:schemeClr val="accent1">
                    <a:satMod val="175000"/>
                    <a:alpha val="40000"/>
                  </a:schemeClr>
                </a:glow>
              </a:effectLst>
            </a:endParaRPr>
          </a:p>
        </p:txBody>
      </p:sp>
    </p:spTree>
    <p:extLst>
      <p:ext uri="{BB962C8B-B14F-4D97-AF65-F5344CB8AC3E}">
        <p14:creationId xmlns:p14="http://schemas.microsoft.com/office/powerpoint/2010/main" val="145965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95300" y="60325"/>
            <a:ext cx="10515600" cy="1325563"/>
          </a:xfrm>
        </p:spPr>
        <p:txBody>
          <a:bodyPr/>
          <a:lstStyle/>
          <a:p>
            <a:r>
              <a:rPr lang="en-GB">
                <a:cs typeface="Calibri Light"/>
              </a:rPr>
              <a:t>Mapleson's B</a:t>
            </a:r>
            <a:endParaRPr lang="en-GB"/>
          </a:p>
        </p:txBody>
      </p:sp>
      <p:pic>
        <p:nvPicPr>
          <p:cNvPr id="6" name="Picture 6">
            <a:extLst>
              <a:ext uri="{FF2B5EF4-FFF2-40B4-BE49-F238E27FC236}">
                <a16:creationId xmlns:a16="http://schemas.microsoft.com/office/drawing/2014/main" id="{68DC226F-74AA-47D5-9477-2DEF1FA131D8}"/>
              </a:ext>
            </a:extLst>
          </p:cNvPr>
          <p:cNvPicPr>
            <a:picLocks noGrp="1" noChangeAspect="1"/>
          </p:cNvPicPr>
          <p:nvPr>
            <p:ph idx="1"/>
          </p:nvPr>
        </p:nvPicPr>
        <p:blipFill>
          <a:blip r:embed="rId2" cstate="print"/>
          <a:stretch>
            <a:fillRect/>
          </a:stretch>
        </p:blipFill>
        <p:spPr>
          <a:xfrm>
            <a:off x="133089" y="3636473"/>
            <a:ext cx="7332683" cy="2569139"/>
          </a:xfrm>
        </p:spPr>
      </p:pic>
      <p:pic>
        <p:nvPicPr>
          <p:cNvPr id="5" name="Picture 6" descr="A picture containing text&#10;&#10;Description automatically generated">
            <a:extLst>
              <a:ext uri="{FF2B5EF4-FFF2-40B4-BE49-F238E27FC236}">
                <a16:creationId xmlns:a16="http://schemas.microsoft.com/office/drawing/2014/main" id="{EA8E2C89-4C81-4607-854E-DE7742BF5D58}"/>
              </a:ext>
            </a:extLst>
          </p:cNvPr>
          <p:cNvPicPr>
            <a:picLocks noChangeAspect="1"/>
          </p:cNvPicPr>
          <p:nvPr/>
        </p:nvPicPr>
        <p:blipFill>
          <a:blip r:embed="rId3" cstate="print"/>
          <a:stretch>
            <a:fillRect/>
          </a:stretch>
        </p:blipFill>
        <p:spPr>
          <a:xfrm>
            <a:off x="7779054" y="3734547"/>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B5D3DA49-7E1D-4072-8EE4-732F7EC6E776}"/>
              </a:ext>
            </a:extLst>
          </p:cNvPr>
          <p:cNvPicPr>
            <a:picLocks noChangeAspect="1"/>
          </p:cNvPicPr>
          <p:nvPr/>
        </p:nvPicPr>
        <p:blipFill>
          <a:blip r:embed="rId4" cstate="print"/>
          <a:stretch>
            <a:fillRect/>
          </a:stretch>
        </p:blipFill>
        <p:spPr>
          <a:xfrm>
            <a:off x="7782838" y="4623791"/>
            <a:ext cx="4131501" cy="1587433"/>
          </a:xfrm>
          <a:prstGeom prst="rect">
            <a:avLst/>
          </a:prstGeom>
        </p:spPr>
      </p:pic>
      <p:sp>
        <p:nvSpPr>
          <p:cNvPr id="3" name="TextBox 2">
            <a:extLst>
              <a:ext uri="{FF2B5EF4-FFF2-40B4-BE49-F238E27FC236}">
                <a16:creationId xmlns:a16="http://schemas.microsoft.com/office/drawing/2014/main" id="{7F491465-3BC1-4076-8B69-9BBB7308DD8B}"/>
              </a:ext>
            </a:extLst>
          </p:cNvPr>
          <p:cNvSpPr txBox="1"/>
          <p:nvPr/>
        </p:nvSpPr>
        <p:spPr>
          <a:xfrm>
            <a:off x="135548" y="1185497"/>
            <a:ext cx="11918705"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600" dirty="0">
                <a:solidFill>
                  <a:srgbClr val="C00000"/>
                </a:solidFill>
                <a:ea typeface="+mn-lt"/>
                <a:cs typeface="+mn-lt"/>
              </a:rPr>
              <a:t>FGI and APL valve are close to face mask (FGI being just distal to APL valve).</a:t>
            </a:r>
            <a:endParaRPr lang="en-US" sz="2600" dirty="0">
              <a:solidFill>
                <a:srgbClr val="C00000"/>
              </a:solidFill>
              <a:cs typeface="Calibri" panose="020F0502020204030204"/>
            </a:endParaRPr>
          </a:p>
          <a:p>
            <a:pPr marL="342900" indent="-342900">
              <a:buFont typeface="Arial"/>
              <a:buChar char="•"/>
            </a:pPr>
            <a:r>
              <a:rPr lang="en-US" sz="2600" dirty="0"/>
              <a:t>Fresh gas flows are conveniently available because the FGI is near the APL valve.  </a:t>
            </a:r>
            <a:endParaRPr lang="en-US" sz="2600" dirty="0">
              <a:cs typeface="Calibri"/>
            </a:endParaRPr>
          </a:p>
          <a:p>
            <a:pPr marL="342900" indent="-342900">
              <a:buFont typeface="Arial"/>
              <a:buChar char="•"/>
            </a:pPr>
            <a:r>
              <a:rPr lang="en-US" sz="2600" dirty="0">
                <a:cs typeface="Calibri"/>
              </a:rPr>
              <a:t>In order to prevent </a:t>
            </a:r>
            <a:r>
              <a:rPr lang="en-US" sz="2600" dirty="0" err="1">
                <a:cs typeface="Calibri"/>
              </a:rPr>
              <a:t>rebreathing</a:t>
            </a:r>
            <a:r>
              <a:rPr lang="en-US" sz="2600" dirty="0">
                <a:cs typeface="Calibri"/>
              </a:rPr>
              <a:t>, fresh gas flow should be around 20-25L/min.</a:t>
            </a:r>
          </a:p>
          <a:p>
            <a:pPr marL="342900" indent="-342900">
              <a:buFont typeface="Arial"/>
              <a:buChar char="•"/>
            </a:pPr>
            <a:r>
              <a:rPr lang="en-US" sz="2600" dirty="0">
                <a:cs typeface="Calibri"/>
              </a:rPr>
              <a:t>Mapleson's A is more efficient.</a:t>
            </a:r>
          </a:p>
        </p:txBody>
      </p:sp>
    </p:spTree>
    <p:extLst>
      <p:ext uri="{BB962C8B-B14F-4D97-AF65-F5344CB8AC3E}">
        <p14:creationId xmlns:p14="http://schemas.microsoft.com/office/powerpoint/2010/main" val="3734127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p:txBody>
          <a:bodyPr/>
          <a:lstStyle/>
          <a:p>
            <a:r>
              <a:rPr lang="en-GB">
                <a:cs typeface="Calibri Light"/>
              </a:rPr>
              <a:t>Mapleson's C (</a:t>
            </a:r>
            <a:r>
              <a:rPr lang="en-GB">
                <a:ea typeface="+mj-lt"/>
                <a:cs typeface="+mj-lt"/>
              </a:rPr>
              <a:t>Waters’ to-and-fro</a:t>
            </a:r>
            <a:r>
              <a:rPr lang="en-GB">
                <a:cs typeface="Calibri Light"/>
              </a:rPr>
              <a:t>)</a:t>
            </a:r>
            <a:endParaRPr lang="en-GB"/>
          </a:p>
        </p:txBody>
      </p:sp>
      <p:pic>
        <p:nvPicPr>
          <p:cNvPr id="6" name="Picture 6" descr="Diagram&#10;&#10;Description automatically generated">
            <a:extLst>
              <a:ext uri="{FF2B5EF4-FFF2-40B4-BE49-F238E27FC236}">
                <a16:creationId xmlns:a16="http://schemas.microsoft.com/office/drawing/2014/main" id="{60ED0908-C1C6-41ED-AD6C-E5BEF55793EC}"/>
              </a:ext>
            </a:extLst>
          </p:cNvPr>
          <p:cNvPicPr>
            <a:picLocks noGrp="1" noChangeAspect="1"/>
          </p:cNvPicPr>
          <p:nvPr>
            <p:ph idx="1"/>
          </p:nvPr>
        </p:nvPicPr>
        <p:blipFill>
          <a:blip r:embed="rId2" cstate="print"/>
          <a:stretch>
            <a:fillRect/>
          </a:stretch>
        </p:blipFill>
        <p:spPr>
          <a:xfrm>
            <a:off x="944840" y="3429000"/>
            <a:ext cx="4889847" cy="2850976"/>
          </a:xfrm>
        </p:spPr>
      </p:pic>
      <p:pic>
        <p:nvPicPr>
          <p:cNvPr id="5" name="Picture 6" descr="A picture containing text&#10;&#10;Description automatically generated">
            <a:extLst>
              <a:ext uri="{FF2B5EF4-FFF2-40B4-BE49-F238E27FC236}">
                <a16:creationId xmlns:a16="http://schemas.microsoft.com/office/drawing/2014/main" id="{E7B59694-C571-4667-850D-CD449B4E59C9}"/>
              </a:ext>
            </a:extLst>
          </p:cNvPr>
          <p:cNvPicPr>
            <a:picLocks noChangeAspect="1"/>
          </p:cNvPicPr>
          <p:nvPr/>
        </p:nvPicPr>
        <p:blipFill>
          <a:blip r:embed="rId3" cstate="print"/>
          <a:stretch>
            <a:fillRect/>
          </a:stretch>
        </p:blipFill>
        <p:spPr>
          <a:xfrm>
            <a:off x="7789493" y="3901561"/>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861919C7-7C3C-475E-8010-833F37B90185}"/>
              </a:ext>
            </a:extLst>
          </p:cNvPr>
          <p:cNvPicPr>
            <a:picLocks noChangeAspect="1"/>
          </p:cNvPicPr>
          <p:nvPr/>
        </p:nvPicPr>
        <p:blipFill>
          <a:blip r:embed="rId4" cstate="print"/>
          <a:stretch>
            <a:fillRect/>
          </a:stretch>
        </p:blipFill>
        <p:spPr>
          <a:xfrm>
            <a:off x="7793277" y="4793448"/>
            <a:ext cx="4131501" cy="1571707"/>
          </a:xfrm>
          <a:prstGeom prst="rect">
            <a:avLst/>
          </a:prstGeom>
        </p:spPr>
      </p:pic>
      <p:sp>
        <p:nvSpPr>
          <p:cNvPr id="3" name="TextBox 2">
            <a:extLst>
              <a:ext uri="{FF2B5EF4-FFF2-40B4-BE49-F238E27FC236}">
                <a16:creationId xmlns:a16="http://schemas.microsoft.com/office/drawing/2014/main" id="{BA1648DD-A08D-4C52-821B-351EE45F3937}"/>
              </a:ext>
            </a:extLst>
          </p:cNvPr>
          <p:cNvSpPr txBox="1"/>
          <p:nvPr/>
        </p:nvSpPr>
        <p:spPr>
          <a:xfrm>
            <a:off x="361217" y="1707173"/>
            <a:ext cx="115530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dirty="0">
                <a:solidFill>
                  <a:srgbClr val="C00000"/>
                </a:solidFill>
              </a:rPr>
              <a:t>Similar to </a:t>
            </a:r>
            <a:r>
              <a:rPr lang="en-GB" sz="2800" dirty="0" err="1">
                <a:solidFill>
                  <a:srgbClr val="C00000"/>
                </a:solidFill>
              </a:rPr>
              <a:t>Mapleson's</a:t>
            </a:r>
            <a:r>
              <a:rPr lang="en-GB" sz="2800" dirty="0">
                <a:solidFill>
                  <a:srgbClr val="C00000"/>
                </a:solidFill>
              </a:rPr>
              <a:t> B, but it has a shorter breathing tube.</a:t>
            </a:r>
            <a:endParaRPr lang="en-GB" sz="2800" dirty="0">
              <a:solidFill>
                <a:srgbClr val="C00000"/>
              </a:solidFill>
              <a:cs typeface="Calibri"/>
            </a:endParaRPr>
          </a:p>
          <a:p>
            <a:pPr marL="285750" indent="-285750">
              <a:buFont typeface="Arial"/>
              <a:buChar char="•"/>
            </a:pPr>
            <a:r>
              <a:rPr lang="en-GB" sz="2800" dirty="0">
                <a:solidFill>
                  <a:srgbClr val="C00000"/>
                </a:solidFill>
                <a:cs typeface="Calibri"/>
              </a:rPr>
              <a:t>It does not have a corrugated tube.</a:t>
            </a:r>
          </a:p>
        </p:txBody>
      </p:sp>
    </p:spTree>
    <p:extLst>
      <p:ext uri="{BB962C8B-B14F-4D97-AF65-F5344CB8AC3E}">
        <p14:creationId xmlns:p14="http://schemas.microsoft.com/office/powerpoint/2010/main" val="73573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Purposes of anaesthesia machine</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dirty="0">
                <a:ea typeface="+mn-lt"/>
                <a:cs typeface="+mn-lt"/>
              </a:rPr>
              <a:t>Provides oxygen </a:t>
            </a:r>
            <a:endParaRPr lang="en-GB">
              <a:cs typeface="Calibri" panose="020F0502020204030204"/>
            </a:endParaRPr>
          </a:p>
          <a:p>
            <a:r>
              <a:rPr lang="en-GB" dirty="0">
                <a:ea typeface="+mn-lt"/>
                <a:cs typeface="+mn-lt"/>
              </a:rPr>
              <a:t>Accurately mixes anaesthetic gases &amp; vapours </a:t>
            </a:r>
            <a:endParaRPr lang="en-GB"/>
          </a:p>
          <a:p>
            <a:r>
              <a:rPr lang="en-GB" dirty="0">
                <a:ea typeface="+mn-lt"/>
                <a:cs typeface="+mn-lt"/>
              </a:rPr>
              <a:t>Enables patient ventilation </a:t>
            </a:r>
            <a:endParaRPr lang="en-GB"/>
          </a:p>
          <a:p>
            <a:r>
              <a:rPr lang="en-GB" dirty="0">
                <a:ea typeface="+mn-lt"/>
                <a:cs typeface="+mn-lt"/>
              </a:rPr>
              <a:t>Minimizes anaesthesia related risks to patients &amp; staff </a:t>
            </a:r>
            <a:endParaRPr lang="en-GB" dirty="0"/>
          </a:p>
          <a:p>
            <a:endParaRPr lang="en-GB">
              <a:cs typeface="Calibri"/>
            </a:endParaRPr>
          </a:p>
        </p:txBody>
      </p:sp>
    </p:spTree>
    <p:extLst>
      <p:ext uri="{BB962C8B-B14F-4D97-AF65-F5344CB8AC3E}">
        <p14:creationId xmlns:p14="http://schemas.microsoft.com/office/powerpoint/2010/main" val="4284397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p:txBody>
          <a:bodyPr/>
          <a:lstStyle/>
          <a:p>
            <a:r>
              <a:rPr lang="en-GB">
                <a:cs typeface="Calibri Light"/>
              </a:rPr>
              <a:t>Mapleson's D</a:t>
            </a:r>
            <a:endParaRPr lang="en-GB"/>
          </a:p>
        </p:txBody>
      </p:sp>
      <p:pic>
        <p:nvPicPr>
          <p:cNvPr id="6" name="Picture 6">
            <a:extLst>
              <a:ext uri="{FF2B5EF4-FFF2-40B4-BE49-F238E27FC236}">
                <a16:creationId xmlns:a16="http://schemas.microsoft.com/office/drawing/2014/main" id="{51B9BB67-335E-4593-8BAD-DE495597949E}"/>
              </a:ext>
            </a:extLst>
          </p:cNvPr>
          <p:cNvPicPr>
            <a:picLocks noGrp="1" noChangeAspect="1"/>
          </p:cNvPicPr>
          <p:nvPr>
            <p:ph idx="1"/>
          </p:nvPr>
        </p:nvPicPr>
        <p:blipFill>
          <a:blip r:embed="rId2" cstate="print"/>
          <a:stretch>
            <a:fillRect/>
          </a:stretch>
        </p:blipFill>
        <p:spPr>
          <a:xfrm>
            <a:off x="295209" y="3588327"/>
            <a:ext cx="7374046" cy="2642208"/>
          </a:xfrm>
        </p:spPr>
      </p:pic>
      <p:pic>
        <p:nvPicPr>
          <p:cNvPr id="5" name="Picture 6" descr="A picture containing text&#10;&#10;Description automatically generated">
            <a:extLst>
              <a:ext uri="{FF2B5EF4-FFF2-40B4-BE49-F238E27FC236}">
                <a16:creationId xmlns:a16="http://schemas.microsoft.com/office/drawing/2014/main" id="{7503CE7D-62F1-4146-AE42-0B2E5E22EA95}"/>
              </a:ext>
            </a:extLst>
          </p:cNvPr>
          <p:cNvPicPr>
            <a:picLocks noChangeAspect="1"/>
          </p:cNvPicPr>
          <p:nvPr/>
        </p:nvPicPr>
        <p:blipFill>
          <a:blip r:embed="rId3" cstate="print"/>
          <a:stretch>
            <a:fillRect/>
          </a:stretch>
        </p:blipFill>
        <p:spPr>
          <a:xfrm>
            <a:off x="7935630" y="3661479"/>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44F1E84C-7752-42F4-AF7D-571FE9384685}"/>
              </a:ext>
            </a:extLst>
          </p:cNvPr>
          <p:cNvPicPr>
            <a:picLocks noChangeAspect="1"/>
          </p:cNvPicPr>
          <p:nvPr/>
        </p:nvPicPr>
        <p:blipFill>
          <a:blip r:embed="rId4" cstate="print"/>
          <a:stretch>
            <a:fillRect/>
          </a:stretch>
        </p:blipFill>
        <p:spPr>
          <a:xfrm>
            <a:off x="7939414" y="4551302"/>
            <a:ext cx="4131501" cy="1721971"/>
          </a:xfrm>
          <a:prstGeom prst="rect">
            <a:avLst/>
          </a:prstGeom>
        </p:spPr>
      </p:pic>
      <p:sp>
        <p:nvSpPr>
          <p:cNvPr id="8" name="TextBox 7">
            <a:extLst>
              <a:ext uri="{FF2B5EF4-FFF2-40B4-BE49-F238E27FC236}">
                <a16:creationId xmlns:a16="http://schemas.microsoft.com/office/drawing/2014/main" id="{8DA21AA3-F126-407E-890E-20A23EC4AB74}"/>
              </a:ext>
            </a:extLst>
          </p:cNvPr>
          <p:cNvSpPr txBox="1"/>
          <p:nvPr/>
        </p:nvSpPr>
        <p:spPr>
          <a:xfrm>
            <a:off x="361168" y="1645085"/>
            <a:ext cx="114627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C00000"/>
                </a:solidFill>
                <a:cs typeface="Calibri" panose="020F0502020204030204"/>
              </a:rPr>
              <a:t>Interchanging the position of APL and FGI transforms </a:t>
            </a:r>
            <a:r>
              <a:rPr lang="en-US" sz="2400" dirty="0" err="1">
                <a:solidFill>
                  <a:srgbClr val="C00000"/>
                </a:solidFill>
                <a:cs typeface="Calibri" panose="020F0502020204030204"/>
              </a:rPr>
              <a:t>Mapleson's</a:t>
            </a:r>
            <a:r>
              <a:rPr lang="en-US" sz="2400" dirty="0">
                <a:solidFill>
                  <a:srgbClr val="C00000"/>
                </a:solidFill>
                <a:cs typeface="Calibri" panose="020F0502020204030204"/>
              </a:rPr>
              <a:t> A into D.</a:t>
            </a:r>
          </a:p>
          <a:p>
            <a:pPr marL="342900" indent="-342900">
              <a:buFont typeface="Arial"/>
              <a:buChar char="•"/>
            </a:pPr>
            <a:r>
              <a:rPr lang="en-US" sz="2400" dirty="0">
                <a:cs typeface="Calibri" panose="020F0502020204030204"/>
              </a:rPr>
              <a:t>It is </a:t>
            </a:r>
            <a:r>
              <a:rPr lang="en-US" sz="2400" dirty="0">
                <a:solidFill>
                  <a:srgbClr val="C00000"/>
                </a:solidFill>
                <a:cs typeface="Calibri" panose="020F0502020204030204"/>
              </a:rPr>
              <a:t>efficient during </a:t>
            </a:r>
            <a:r>
              <a:rPr lang="en-US" sz="2400" b="1" dirty="0">
                <a:solidFill>
                  <a:srgbClr val="C00000"/>
                </a:solidFill>
                <a:effectLst>
                  <a:glow rad="101600">
                    <a:schemeClr val="accent2">
                      <a:satMod val="175000"/>
                      <a:alpha val="40000"/>
                    </a:schemeClr>
                  </a:glow>
                </a:effectLst>
                <a:cs typeface="Calibri" panose="020F0502020204030204"/>
              </a:rPr>
              <a:t>controlled ventilation</a:t>
            </a:r>
            <a:r>
              <a:rPr lang="en-US" sz="2400" dirty="0">
                <a:cs typeface="Calibri" panose="020F0502020204030204"/>
              </a:rPr>
              <a:t>; </a:t>
            </a:r>
            <a:r>
              <a:rPr lang="en-US" sz="2400" dirty="0">
                <a:ea typeface="+mn-lt"/>
                <a:cs typeface="+mn-lt"/>
              </a:rPr>
              <a:t>since fresh gas flow forces alveolar air away from the patient and toward the APL valve. This alters the fresh gas requirements.</a:t>
            </a:r>
          </a:p>
          <a:p>
            <a:pPr marL="342900" indent="-342900">
              <a:buFont typeface="Arial"/>
              <a:buChar char="•"/>
            </a:pPr>
            <a:r>
              <a:rPr lang="en-US" sz="2400" dirty="0">
                <a:solidFill>
                  <a:srgbClr val="C00000"/>
                </a:solidFill>
                <a:ea typeface="+mn-lt"/>
                <a:cs typeface="+mn-lt"/>
              </a:rPr>
              <a:t>It is also modified into Bain circuit. </a:t>
            </a:r>
            <a:endParaRPr lang="en-US" sz="2400" dirty="0">
              <a:solidFill>
                <a:srgbClr val="C00000"/>
              </a:solidFill>
              <a:cs typeface="Calibri" panose="020F0502020204030204"/>
            </a:endParaRPr>
          </a:p>
        </p:txBody>
      </p:sp>
    </p:spTree>
    <p:extLst>
      <p:ext uri="{BB962C8B-B14F-4D97-AF65-F5344CB8AC3E}">
        <p14:creationId xmlns:p14="http://schemas.microsoft.com/office/powerpoint/2010/main" val="165440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15FB-F788-4A25-B902-A1295D47EE14}"/>
              </a:ext>
            </a:extLst>
          </p:cNvPr>
          <p:cNvSpPr>
            <a:spLocks noGrp="1"/>
          </p:cNvSpPr>
          <p:nvPr>
            <p:ph type="title"/>
          </p:nvPr>
        </p:nvSpPr>
        <p:spPr>
          <a:xfrm>
            <a:off x="598118" y="386002"/>
            <a:ext cx="10515600" cy="1325563"/>
          </a:xfrm>
        </p:spPr>
        <p:txBody>
          <a:bodyPr/>
          <a:lstStyle/>
          <a:p>
            <a:r>
              <a:rPr lang="en-GB">
                <a:cs typeface="Calibri Light"/>
              </a:rPr>
              <a:t>Bain Circuit</a:t>
            </a:r>
            <a:endParaRPr lang="en-GB"/>
          </a:p>
        </p:txBody>
      </p:sp>
      <p:sp>
        <p:nvSpPr>
          <p:cNvPr id="3" name="Content Placeholder 2">
            <a:extLst>
              <a:ext uri="{FF2B5EF4-FFF2-40B4-BE49-F238E27FC236}">
                <a16:creationId xmlns:a16="http://schemas.microsoft.com/office/drawing/2014/main" id="{A1203AED-94C5-45DC-A621-688BC252F593}"/>
              </a:ext>
            </a:extLst>
          </p:cNvPr>
          <p:cNvSpPr>
            <a:spLocks noGrp="1"/>
          </p:cNvSpPr>
          <p:nvPr>
            <p:ph idx="1"/>
          </p:nvPr>
        </p:nvSpPr>
        <p:spPr>
          <a:xfrm>
            <a:off x="368474" y="1825625"/>
            <a:ext cx="6395183" cy="4696064"/>
          </a:xfrm>
        </p:spPr>
        <p:txBody>
          <a:bodyPr vert="horz" lIns="91440" tIns="45720" rIns="91440" bIns="45720" rtlCol="0" anchor="t">
            <a:normAutofit fontScale="92500"/>
          </a:bodyPr>
          <a:lstStyle/>
          <a:p>
            <a:r>
              <a:rPr lang="en-GB" dirty="0">
                <a:cs typeface="Calibri"/>
              </a:rPr>
              <a:t>It is a popular modification of the Mapleson's D system.</a:t>
            </a:r>
            <a:endParaRPr lang="en-US" dirty="0"/>
          </a:p>
          <a:p>
            <a:r>
              <a:rPr lang="en-GB" dirty="0">
                <a:ea typeface="+mn-lt"/>
                <a:cs typeface="+mn-lt"/>
              </a:rPr>
              <a:t>A coaxial version of the </a:t>
            </a:r>
            <a:r>
              <a:rPr lang="en-GB" dirty="0" err="1">
                <a:ea typeface="+mn-lt"/>
                <a:cs typeface="+mn-lt"/>
              </a:rPr>
              <a:t>Mapleson's</a:t>
            </a:r>
            <a:r>
              <a:rPr lang="en-GB" dirty="0">
                <a:ea typeface="+mn-lt"/>
                <a:cs typeface="+mn-lt"/>
              </a:rPr>
              <a:t> D system that incorporates the</a:t>
            </a:r>
            <a:r>
              <a:rPr lang="en-GB" dirty="0">
                <a:solidFill>
                  <a:srgbClr val="C00000"/>
                </a:solidFill>
                <a:ea typeface="+mn-lt"/>
                <a:cs typeface="+mn-lt"/>
              </a:rPr>
              <a:t> FGI tubing inside the breathing tube. </a:t>
            </a:r>
            <a:endParaRPr lang="en-GB" dirty="0">
              <a:solidFill>
                <a:srgbClr val="C00000"/>
              </a:solidFill>
              <a:cs typeface="Calibri"/>
            </a:endParaRPr>
          </a:p>
          <a:p>
            <a:r>
              <a:rPr lang="en-GB" dirty="0">
                <a:cs typeface="Calibri"/>
              </a:rPr>
              <a:t>This </a:t>
            </a:r>
            <a:r>
              <a:rPr lang="en-GB" dirty="0">
                <a:solidFill>
                  <a:srgbClr val="C00000"/>
                </a:solidFill>
                <a:cs typeface="Calibri"/>
              </a:rPr>
              <a:t>decreases circuit's bulk and retains efficiently the heat and humidity (inspired gas </a:t>
            </a:r>
            <a:r>
              <a:rPr lang="en-GB" dirty="0">
                <a:cs typeface="Calibri"/>
              </a:rPr>
              <a:t>is warmed by the expired gas).</a:t>
            </a:r>
            <a:endParaRPr lang="en-GB" dirty="0"/>
          </a:p>
          <a:p>
            <a:endParaRPr lang="en-GB" dirty="0">
              <a:cs typeface="Calibri"/>
            </a:endParaRPr>
          </a:p>
          <a:p>
            <a:r>
              <a:rPr lang="en-GB" dirty="0">
                <a:solidFill>
                  <a:srgbClr val="C00000"/>
                </a:solidFill>
                <a:cs typeface="Calibri"/>
              </a:rPr>
              <a:t>Disadvantage: the possibility of kinking or disconnection of FGI tube.</a:t>
            </a:r>
          </a:p>
        </p:txBody>
      </p:sp>
      <p:pic>
        <p:nvPicPr>
          <p:cNvPr id="4" name="Picture 4" descr="Diagram&#10;&#10;Description automatically generated">
            <a:extLst>
              <a:ext uri="{FF2B5EF4-FFF2-40B4-BE49-F238E27FC236}">
                <a16:creationId xmlns:a16="http://schemas.microsoft.com/office/drawing/2014/main" id="{A10E1417-FF00-4A41-BF10-FAF9C0532D47}"/>
              </a:ext>
            </a:extLst>
          </p:cNvPr>
          <p:cNvPicPr>
            <a:picLocks noChangeAspect="1"/>
          </p:cNvPicPr>
          <p:nvPr/>
        </p:nvPicPr>
        <p:blipFill>
          <a:blip r:embed="rId2" cstate="print"/>
          <a:stretch>
            <a:fillRect/>
          </a:stretch>
        </p:blipFill>
        <p:spPr>
          <a:xfrm>
            <a:off x="7611649" y="2566456"/>
            <a:ext cx="4580351" cy="1236845"/>
          </a:xfrm>
          <a:prstGeom prst="rect">
            <a:avLst/>
          </a:prstGeom>
        </p:spPr>
      </p:pic>
      <p:pic>
        <p:nvPicPr>
          <p:cNvPr id="5" name="Picture 5">
            <a:extLst>
              <a:ext uri="{FF2B5EF4-FFF2-40B4-BE49-F238E27FC236}">
                <a16:creationId xmlns:a16="http://schemas.microsoft.com/office/drawing/2014/main" id="{EA882FD5-58E5-470A-8CE5-EF485A00BF9C}"/>
              </a:ext>
            </a:extLst>
          </p:cNvPr>
          <p:cNvPicPr>
            <a:picLocks noChangeAspect="1"/>
          </p:cNvPicPr>
          <p:nvPr/>
        </p:nvPicPr>
        <p:blipFill>
          <a:blip r:embed="rId3" cstate="print"/>
          <a:stretch>
            <a:fillRect/>
          </a:stretch>
        </p:blipFill>
        <p:spPr>
          <a:xfrm>
            <a:off x="7725862" y="3719828"/>
            <a:ext cx="4079307" cy="1685980"/>
          </a:xfrm>
          <a:prstGeom prst="rect">
            <a:avLst/>
          </a:prstGeom>
        </p:spPr>
      </p:pic>
      <p:pic>
        <p:nvPicPr>
          <p:cNvPr id="6" name="Picture 6" descr="Diagram&#10;&#10;Description automatically generated">
            <a:extLst>
              <a:ext uri="{FF2B5EF4-FFF2-40B4-BE49-F238E27FC236}">
                <a16:creationId xmlns:a16="http://schemas.microsoft.com/office/drawing/2014/main" id="{CB83741D-2174-429F-B3A7-6F4E1C88DB62}"/>
              </a:ext>
            </a:extLst>
          </p:cNvPr>
          <p:cNvPicPr>
            <a:picLocks noChangeAspect="1"/>
          </p:cNvPicPr>
          <p:nvPr/>
        </p:nvPicPr>
        <p:blipFill>
          <a:blip r:embed="rId4" cstate="print"/>
          <a:stretch>
            <a:fillRect/>
          </a:stretch>
        </p:blipFill>
        <p:spPr>
          <a:xfrm>
            <a:off x="7824592" y="5265586"/>
            <a:ext cx="4047994" cy="1592414"/>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F10FA42D-35C2-46AB-A2F2-7EA7AE4A5178}"/>
              </a:ext>
            </a:extLst>
          </p:cNvPr>
          <p:cNvPicPr>
            <a:picLocks noChangeAspect="1"/>
          </p:cNvPicPr>
          <p:nvPr/>
        </p:nvPicPr>
        <p:blipFill>
          <a:blip r:embed="rId5" cstate="print"/>
          <a:stretch>
            <a:fillRect/>
          </a:stretch>
        </p:blipFill>
        <p:spPr>
          <a:xfrm>
            <a:off x="6212115" y="-1"/>
            <a:ext cx="5979886" cy="2583607"/>
          </a:xfrm>
          <a:prstGeom prst="rect">
            <a:avLst/>
          </a:prstGeom>
        </p:spPr>
      </p:pic>
    </p:spTree>
    <p:extLst>
      <p:ext uri="{BB962C8B-B14F-4D97-AF65-F5344CB8AC3E}">
        <p14:creationId xmlns:p14="http://schemas.microsoft.com/office/powerpoint/2010/main" val="1939414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09575" y="79375"/>
            <a:ext cx="10515600" cy="1325563"/>
          </a:xfrm>
        </p:spPr>
        <p:txBody>
          <a:bodyPr/>
          <a:lstStyle/>
          <a:p>
            <a:r>
              <a:rPr lang="en-GB">
                <a:cs typeface="Calibri Light"/>
              </a:rPr>
              <a:t>Mapleson's E (</a:t>
            </a:r>
            <a:r>
              <a:rPr lang="en-GB">
                <a:ea typeface="+mj-lt"/>
                <a:cs typeface="+mj-lt"/>
              </a:rPr>
              <a:t>Ayre’s T-piece</a:t>
            </a:r>
            <a:r>
              <a:rPr lang="en-GB">
                <a:cs typeface="Calibri Light"/>
              </a:rPr>
              <a:t>)</a:t>
            </a:r>
            <a:endParaRPr lang="en-GB"/>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190500" y="1263650"/>
            <a:ext cx="11677389" cy="2165414"/>
          </a:xfrm>
        </p:spPr>
        <p:txBody>
          <a:bodyPr vert="horz" lIns="91440" tIns="45720" rIns="91440" bIns="45720" rtlCol="0" anchor="t">
            <a:normAutofit fontScale="92500" lnSpcReduction="10000"/>
          </a:bodyPr>
          <a:lstStyle/>
          <a:p>
            <a:r>
              <a:rPr lang="en-GB" dirty="0">
                <a:solidFill>
                  <a:srgbClr val="C00000"/>
                </a:solidFill>
                <a:cs typeface="Calibri"/>
              </a:rPr>
              <a:t>Does not have an APL valve nor a Reservoir bag. FGI is near to patient's mask</a:t>
            </a:r>
            <a:r>
              <a:rPr lang="en-GB" dirty="0">
                <a:cs typeface="Calibri"/>
              </a:rPr>
              <a:t>.</a:t>
            </a:r>
          </a:p>
          <a:p>
            <a:r>
              <a:rPr lang="en-GB" dirty="0">
                <a:solidFill>
                  <a:srgbClr val="C00000"/>
                </a:solidFill>
                <a:cs typeface="Calibri"/>
              </a:rPr>
              <a:t>Exhalation tubing should provide a larger volume than tidal volume to prevent </a:t>
            </a:r>
            <a:r>
              <a:rPr lang="en-GB" dirty="0" err="1">
                <a:solidFill>
                  <a:srgbClr val="C00000"/>
                </a:solidFill>
                <a:cs typeface="Calibri"/>
              </a:rPr>
              <a:t>rebreathing</a:t>
            </a:r>
            <a:r>
              <a:rPr lang="en-GB" dirty="0">
                <a:cs typeface="Calibri"/>
              </a:rPr>
              <a:t>. Scavenging is difficult.</a:t>
            </a:r>
            <a:endParaRPr lang="en-GB" dirty="0">
              <a:ea typeface="+mn-lt"/>
              <a:cs typeface="+mn-lt"/>
            </a:endParaRPr>
          </a:p>
          <a:p>
            <a:r>
              <a:rPr lang="en-GB" u="sng" dirty="0">
                <a:solidFill>
                  <a:srgbClr val="C00000"/>
                </a:solidFill>
                <a:cs typeface="Calibri"/>
              </a:rPr>
              <a:t>Not good </a:t>
            </a:r>
            <a:r>
              <a:rPr lang="en-GB" dirty="0">
                <a:solidFill>
                  <a:srgbClr val="C00000"/>
                </a:solidFill>
                <a:cs typeface="Calibri"/>
              </a:rPr>
              <a:t>for </a:t>
            </a:r>
            <a:r>
              <a:rPr lang="en-GB" dirty="0">
                <a:solidFill>
                  <a:srgbClr val="C00000"/>
                </a:solidFill>
                <a:ea typeface="+mn-lt"/>
                <a:cs typeface="+mn-lt"/>
              </a:rPr>
              <a:t>spontaneous </a:t>
            </a:r>
            <a:r>
              <a:rPr lang="en-GB" dirty="0">
                <a:solidFill>
                  <a:srgbClr val="C00000"/>
                </a:solidFill>
                <a:cs typeface="Calibri"/>
              </a:rPr>
              <a:t>breathing.</a:t>
            </a:r>
          </a:p>
          <a:p>
            <a:r>
              <a:rPr lang="en-GB" dirty="0">
                <a:solidFill>
                  <a:srgbClr val="FF0000"/>
                </a:solidFill>
                <a:cs typeface="Calibri"/>
              </a:rPr>
              <a:t>Used for </a:t>
            </a:r>
            <a:r>
              <a:rPr lang="en-GB" dirty="0" err="1">
                <a:solidFill>
                  <a:srgbClr val="FF0000"/>
                </a:solidFill>
                <a:cs typeface="Calibri"/>
              </a:rPr>
              <a:t>pediatric</a:t>
            </a:r>
            <a:r>
              <a:rPr lang="en-GB" dirty="0">
                <a:solidFill>
                  <a:srgbClr val="FF0000"/>
                </a:solidFill>
                <a:cs typeface="Calibri"/>
              </a:rPr>
              <a:t> patients weighted up to 30 Kg.</a:t>
            </a:r>
          </a:p>
          <a:p>
            <a:endParaRPr lang="en-GB" dirty="0">
              <a:cs typeface="Calibri"/>
            </a:endParaRPr>
          </a:p>
          <a:p>
            <a:endParaRPr lang="en-GB" dirty="0">
              <a:cs typeface="Calibri"/>
            </a:endParaRPr>
          </a:p>
        </p:txBody>
      </p:sp>
      <p:pic>
        <p:nvPicPr>
          <p:cNvPr id="5" name="Picture 6" descr="A picture containing text&#10;&#10;Description automatically generated">
            <a:extLst>
              <a:ext uri="{FF2B5EF4-FFF2-40B4-BE49-F238E27FC236}">
                <a16:creationId xmlns:a16="http://schemas.microsoft.com/office/drawing/2014/main" id="{CF8C5B4B-CB08-4704-B7B6-8FBEDBDF73A2}"/>
              </a:ext>
            </a:extLst>
          </p:cNvPr>
          <p:cNvPicPr>
            <a:picLocks noChangeAspect="1"/>
          </p:cNvPicPr>
          <p:nvPr/>
        </p:nvPicPr>
        <p:blipFill>
          <a:blip r:embed="rId2" cstate="print"/>
          <a:stretch>
            <a:fillRect/>
          </a:stretch>
        </p:blipFill>
        <p:spPr>
          <a:xfrm>
            <a:off x="7831246" y="3943314"/>
            <a:ext cx="4124325" cy="893204"/>
          </a:xfrm>
          <a:prstGeom prst="rect">
            <a:avLst/>
          </a:prstGeom>
        </p:spPr>
      </p:pic>
      <p:pic>
        <p:nvPicPr>
          <p:cNvPr id="6" name="Picture 6" descr="Text&#10;&#10;Description automatically generated">
            <a:extLst>
              <a:ext uri="{FF2B5EF4-FFF2-40B4-BE49-F238E27FC236}">
                <a16:creationId xmlns:a16="http://schemas.microsoft.com/office/drawing/2014/main" id="{15D9A872-96E1-424D-B1E3-AC2B690554EA}"/>
              </a:ext>
            </a:extLst>
          </p:cNvPr>
          <p:cNvPicPr>
            <a:picLocks noChangeAspect="1"/>
          </p:cNvPicPr>
          <p:nvPr/>
        </p:nvPicPr>
        <p:blipFill>
          <a:blip r:embed="rId3" cstate="print"/>
          <a:stretch>
            <a:fillRect/>
          </a:stretch>
        </p:blipFill>
        <p:spPr>
          <a:xfrm>
            <a:off x="7829550" y="4835013"/>
            <a:ext cx="4121063" cy="1724483"/>
          </a:xfrm>
          <a:prstGeom prst="rect">
            <a:avLst/>
          </a:prstGeom>
        </p:spPr>
      </p:pic>
      <p:pic>
        <p:nvPicPr>
          <p:cNvPr id="7" name="Picture 7">
            <a:extLst>
              <a:ext uri="{FF2B5EF4-FFF2-40B4-BE49-F238E27FC236}">
                <a16:creationId xmlns:a16="http://schemas.microsoft.com/office/drawing/2014/main" id="{753BEAC4-C43A-4B40-90FB-561564F5F083}"/>
              </a:ext>
            </a:extLst>
          </p:cNvPr>
          <p:cNvPicPr>
            <a:picLocks noChangeAspect="1"/>
          </p:cNvPicPr>
          <p:nvPr/>
        </p:nvPicPr>
        <p:blipFill>
          <a:blip r:embed="rId4" cstate="print"/>
          <a:stretch>
            <a:fillRect/>
          </a:stretch>
        </p:blipFill>
        <p:spPr>
          <a:xfrm>
            <a:off x="116387" y="3508957"/>
            <a:ext cx="3453008" cy="1763353"/>
          </a:xfrm>
          <a:prstGeom prst="rect">
            <a:avLst/>
          </a:prstGeom>
        </p:spPr>
      </p:pic>
      <p:pic>
        <p:nvPicPr>
          <p:cNvPr id="8" name="Picture 8" descr="A picture containing metalware, screw&#10;&#10;Description automatically generated">
            <a:extLst>
              <a:ext uri="{FF2B5EF4-FFF2-40B4-BE49-F238E27FC236}">
                <a16:creationId xmlns:a16="http://schemas.microsoft.com/office/drawing/2014/main" id="{D67F04C8-1C55-4049-9B41-DDCA357E2153}"/>
              </a:ext>
            </a:extLst>
          </p:cNvPr>
          <p:cNvPicPr>
            <a:picLocks noChangeAspect="1"/>
          </p:cNvPicPr>
          <p:nvPr/>
        </p:nvPicPr>
        <p:blipFill>
          <a:blip r:embed="rId5" cstate="print"/>
          <a:stretch>
            <a:fillRect/>
          </a:stretch>
        </p:blipFill>
        <p:spPr>
          <a:xfrm>
            <a:off x="3617934" y="3663903"/>
            <a:ext cx="4225446" cy="1304713"/>
          </a:xfrm>
          <a:prstGeom prst="rect">
            <a:avLst/>
          </a:prstGeom>
        </p:spPr>
      </p:pic>
      <p:pic>
        <p:nvPicPr>
          <p:cNvPr id="9" name="Picture 9" descr="A picture containing text, metalware&#10;&#10;Description automatically generated">
            <a:extLst>
              <a:ext uri="{FF2B5EF4-FFF2-40B4-BE49-F238E27FC236}">
                <a16:creationId xmlns:a16="http://schemas.microsoft.com/office/drawing/2014/main" id="{EAE73509-0989-4DA3-81CA-CEFFBE4F5A0F}"/>
              </a:ext>
            </a:extLst>
          </p:cNvPr>
          <p:cNvPicPr>
            <a:picLocks noChangeAspect="1"/>
          </p:cNvPicPr>
          <p:nvPr/>
        </p:nvPicPr>
        <p:blipFill>
          <a:blip r:embed="rId6" cstate="print"/>
          <a:stretch>
            <a:fillRect/>
          </a:stretch>
        </p:blipFill>
        <p:spPr>
          <a:xfrm>
            <a:off x="705633" y="5361465"/>
            <a:ext cx="4695172" cy="1322930"/>
          </a:xfrm>
          <a:prstGeom prst="rect">
            <a:avLst/>
          </a:prstGeom>
        </p:spPr>
      </p:pic>
    </p:spTree>
    <p:extLst>
      <p:ext uri="{BB962C8B-B14F-4D97-AF65-F5344CB8AC3E}">
        <p14:creationId xmlns:p14="http://schemas.microsoft.com/office/powerpoint/2010/main" val="68295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FF9-EA0F-429A-A6DA-2D477ADB5E0D}"/>
              </a:ext>
            </a:extLst>
          </p:cNvPr>
          <p:cNvSpPr>
            <a:spLocks noGrp="1"/>
          </p:cNvSpPr>
          <p:nvPr>
            <p:ph type="title"/>
          </p:nvPr>
        </p:nvSpPr>
        <p:spPr>
          <a:xfrm>
            <a:off x="485775" y="146050"/>
            <a:ext cx="10515600" cy="1325563"/>
          </a:xfrm>
        </p:spPr>
        <p:txBody>
          <a:bodyPr/>
          <a:lstStyle/>
          <a:p>
            <a:r>
              <a:rPr lang="en-GB" dirty="0">
                <a:cs typeface="Calibri Light"/>
              </a:rPr>
              <a:t>Mapleson's F (</a:t>
            </a:r>
            <a:r>
              <a:rPr lang="en-GB">
                <a:ea typeface="+mj-lt"/>
                <a:cs typeface="+mj-lt"/>
              </a:rPr>
              <a:t>Jackson-Rees’ modification</a:t>
            </a:r>
            <a:r>
              <a:rPr lang="en-GB">
                <a:cs typeface="Calibri Light"/>
              </a:rPr>
              <a:t>)</a:t>
            </a:r>
            <a:endParaRPr lang="en-GB"/>
          </a:p>
        </p:txBody>
      </p:sp>
      <p:sp>
        <p:nvSpPr>
          <p:cNvPr id="3" name="Content Placeholder 2">
            <a:extLst>
              <a:ext uri="{FF2B5EF4-FFF2-40B4-BE49-F238E27FC236}">
                <a16:creationId xmlns:a16="http://schemas.microsoft.com/office/drawing/2014/main" id="{123EC2FC-A42B-47C6-9210-244F07183A18}"/>
              </a:ext>
            </a:extLst>
          </p:cNvPr>
          <p:cNvSpPr>
            <a:spLocks noGrp="1"/>
          </p:cNvSpPr>
          <p:nvPr>
            <p:ph idx="1"/>
          </p:nvPr>
        </p:nvSpPr>
        <p:spPr>
          <a:xfrm>
            <a:off x="115437" y="1354635"/>
            <a:ext cx="11172825" cy="3775844"/>
          </a:xfrm>
        </p:spPr>
        <p:txBody>
          <a:bodyPr vert="horz" lIns="91440" tIns="45720" rIns="91440" bIns="45720" rtlCol="0" anchor="t">
            <a:normAutofit/>
          </a:bodyPr>
          <a:lstStyle/>
          <a:p>
            <a:r>
              <a:rPr lang="en-GB" dirty="0">
                <a:ea typeface="+mn-lt"/>
                <a:cs typeface="+mn-lt"/>
              </a:rPr>
              <a:t>It is a </a:t>
            </a:r>
            <a:r>
              <a:rPr lang="en-GB" dirty="0" err="1">
                <a:ea typeface="+mn-lt"/>
                <a:cs typeface="+mn-lt"/>
              </a:rPr>
              <a:t>Mapleson</a:t>
            </a:r>
            <a:r>
              <a:rPr lang="en-GB" dirty="0">
                <a:ea typeface="+mn-lt"/>
                <a:cs typeface="+mn-lt"/>
              </a:rPr>
              <a:t> E with </a:t>
            </a:r>
            <a:r>
              <a:rPr lang="en-GB" dirty="0">
                <a:solidFill>
                  <a:srgbClr val="C00000"/>
                </a:solidFill>
                <a:ea typeface="+mn-lt"/>
                <a:cs typeface="+mn-lt"/>
              </a:rPr>
              <a:t>an open-ended reservoir bag connected to the end of the breathing tube (operator end) </a:t>
            </a:r>
            <a:r>
              <a:rPr lang="en-GB" dirty="0">
                <a:ea typeface="+mn-lt"/>
                <a:cs typeface="+mn-lt"/>
              </a:rPr>
              <a:t>, it </a:t>
            </a:r>
            <a:r>
              <a:rPr lang="en-GB" dirty="0">
                <a:solidFill>
                  <a:srgbClr val="C00000"/>
                </a:solidFill>
                <a:ea typeface="+mn-lt"/>
                <a:cs typeface="+mn-lt"/>
              </a:rPr>
              <a:t>allows </a:t>
            </a:r>
            <a:r>
              <a:rPr lang="en-GB" b="1" dirty="0">
                <a:solidFill>
                  <a:srgbClr val="C00000"/>
                </a:solidFill>
                <a:effectLst>
                  <a:glow rad="139700">
                    <a:schemeClr val="accent2">
                      <a:satMod val="175000"/>
                      <a:alpha val="40000"/>
                    </a:schemeClr>
                  </a:glow>
                </a:effectLst>
                <a:ea typeface="+mn-lt"/>
                <a:cs typeface="+mn-lt"/>
              </a:rPr>
              <a:t>controlled ventilation</a:t>
            </a:r>
            <a:r>
              <a:rPr lang="en-GB" dirty="0">
                <a:solidFill>
                  <a:srgbClr val="C00000"/>
                </a:solidFill>
                <a:effectLst>
                  <a:glow rad="139700">
                    <a:schemeClr val="accent2">
                      <a:satMod val="175000"/>
                      <a:alpha val="40000"/>
                    </a:schemeClr>
                  </a:glow>
                </a:effectLst>
                <a:ea typeface="+mn-lt"/>
                <a:cs typeface="+mn-lt"/>
              </a:rPr>
              <a:t> and </a:t>
            </a:r>
            <a:r>
              <a:rPr lang="en-GB" b="1" dirty="0">
                <a:solidFill>
                  <a:srgbClr val="C00000"/>
                </a:solidFill>
                <a:effectLst>
                  <a:glow rad="139700">
                    <a:schemeClr val="accent2">
                      <a:satMod val="175000"/>
                      <a:alpha val="40000"/>
                    </a:schemeClr>
                  </a:glow>
                </a:effectLst>
                <a:ea typeface="+mn-lt"/>
                <a:cs typeface="+mn-lt"/>
              </a:rPr>
              <a:t>scavenging</a:t>
            </a:r>
            <a:r>
              <a:rPr lang="en-GB" dirty="0">
                <a:solidFill>
                  <a:srgbClr val="C00000"/>
                </a:solidFill>
                <a:effectLst>
                  <a:glow rad="139700">
                    <a:schemeClr val="accent2">
                      <a:satMod val="175000"/>
                      <a:alpha val="40000"/>
                    </a:schemeClr>
                  </a:glow>
                </a:effectLst>
                <a:ea typeface="+mn-lt"/>
                <a:cs typeface="+mn-lt"/>
              </a:rPr>
              <a:t>.</a:t>
            </a:r>
          </a:p>
          <a:p>
            <a:r>
              <a:rPr lang="en-GB" dirty="0">
                <a:solidFill>
                  <a:srgbClr val="C00000"/>
                </a:solidFill>
                <a:ea typeface="+mn-lt"/>
                <a:cs typeface="+mn-lt"/>
              </a:rPr>
              <a:t>Does not have an APL valve.</a:t>
            </a:r>
          </a:p>
          <a:p>
            <a:r>
              <a:rPr lang="en-GB" dirty="0">
                <a:solidFill>
                  <a:srgbClr val="C00000"/>
                </a:solidFill>
                <a:ea typeface="+mn-lt"/>
                <a:cs typeface="+mn-lt"/>
              </a:rPr>
              <a:t>Requires higher fresh gas flow.</a:t>
            </a:r>
          </a:p>
          <a:p>
            <a:r>
              <a:rPr lang="en-GB" u="sng" dirty="0">
                <a:solidFill>
                  <a:srgbClr val="C00000"/>
                </a:solidFill>
                <a:ea typeface="+mn-lt"/>
                <a:cs typeface="+mn-lt"/>
              </a:rPr>
              <a:t>Not good </a:t>
            </a:r>
            <a:r>
              <a:rPr lang="en-GB" dirty="0">
                <a:solidFill>
                  <a:srgbClr val="C00000"/>
                </a:solidFill>
                <a:ea typeface="+mn-lt"/>
                <a:cs typeface="+mn-lt"/>
              </a:rPr>
              <a:t>for </a:t>
            </a:r>
            <a:r>
              <a:rPr lang="en-GB" dirty="0">
                <a:solidFill>
                  <a:srgbClr val="C00000"/>
                </a:solidFill>
                <a:cs typeface="Calibri"/>
              </a:rPr>
              <a:t>spontaneous </a:t>
            </a:r>
            <a:r>
              <a:rPr lang="en-GB" dirty="0">
                <a:solidFill>
                  <a:srgbClr val="C00000"/>
                </a:solidFill>
                <a:ea typeface="+mn-lt"/>
                <a:cs typeface="+mn-lt"/>
              </a:rPr>
              <a:t>breathing.</a:t>
            </a:r>
          </a:p>
        </p:txBody>
      </p:sp>
      <p:pic>
        <p:nvPicPr>
          <p:cNvPr id="5" name="Picture 6" descr="A picture containing text&#10;&#10;Description automatically generated">
            <a:extLst>
              <a:ext uri="{FF2B5EF4-FFF2-40B4-BE49-F238E27FC236}">
                <a16:creationId xmlns:a16="http://schemas.microsoft.com/office/drawing/2014/main" id="{0FD68627-93D4-4DDF-B121-4F522124C048}"/>
              </a:ext>
            </a:extLst>
          </p:cNvPr>
          <p:cNvPicPr>
            <a:picLocks noChangeAspect="1"/>
          </p:cNvPicPr>
          <p:nvPr/>
        </p:nvPicPr>
        <p:blipFill>
          <a:blip r:embed="rId2" cstate="print"/>
          <a:stretch>
            <a:fillRect/>
          </a:stretch>
        </p:blipFill>
        <p:spPr>
          <a:xfrm>
            <a:off x="7737301" y="3901561"/>
            <a:ext cx="4124325" cy="893204"/>
          </a:xfrm>
          <a:prstGeom prst="rect">
            <a:avLst/>
          </a:prstGeom>
        </p:spPr>
      </p:pic>
      <p:pic>
        <p:nvPicPr>
          <p:cNvPr id="7" name="Picture 7" descr="Text&#10;&#10;Description automatically generated">
            <a:extLst>
              <a:ext uri="{FF2B5EF4-FFF2-40B4-BE49-F238E27FC236}">
                <a16:creationId xmlns:a16="http://schemas.microsoft.com/office/drawing/2014/main" id="{E123EF6B-9F2A-4206-B98B-2B35FF992D81}"/>
              </a:ext>
            </a:extLst>
          </p:cNvPr>
          <p:cNvPicPr>
            <a:picLocks noChangeAspect="1"/>
          </p:cNvPicPr>
          <p:nvPr/>
        </p:nvPicPr>
        <p:blipFill>
          <a:blip r:embed="rId3" cstate="print"/>
          <a:stretch>
            <a:fillRect/>
          </a:stretch>
        </p:blipFill>
        <p:spPr>
          <a:xfrm>
            <a:off x="7741085" y="4793688"/>
            <a:ext cx="4131501" cy="1529473"/>
          </a:xfrm>
          <a:prstGeom prst="rect">
            <a:avLst/>
          </a:prstGeom>
        </p:spPr>
      </p:pic>
      <p:pic>
        <p:nvPicPr>
          <p:cNvPr id="8" name="Picture 8">
            <a:extLst>
              <a:ext uri="{FF2B5EF4-FFF2-40B4-BE49-F238E27FC236}">
                <a16:creationId xmlns:a16="http://schemas.microsoft.com/office/drawing/2014/main" id="{4A995021-E7BE-4440-816F-E46338BF32F2}"/>
              </a:ext>
            </a:extLst>
          </p:cNvPr>
          <p:cNvPicPr>
            <a:picLocks noChangeAspect="1"/>
          </p:cNvPicPr>
          <p:nvPr/>
        </p:nvPicPr>
        <p:blipFill>
          <a:blip r:embed="rId4" cstate="print"/>
          <a:stretch>
            <a:fillRect/>
          </a:stretch>
        </p:blipFill>
        <p:spPr>
          <a:xfrm>
            <a:off x="4002440" y="4211776"/>
            <a:ext cx="3670344" cy="1067407"/>
          </a:xfrm>
          <a:prstGeom prst="rect">
            <a:avLst/>
          </a:prstGeom>
        </p:spPr>
      </p:pic>
      <p:pic>
        <p:nvPicPr>
          <p:cNvPr id="4" name="Picture 8" descr="Diagram&#10;&#10;Description automatically generated">
            <a:extLst>
              <a:ext uri="{FF2B5EF4-FFF2-40B4-BE49-F238E27FC236}">
                <a16:creationId xmlns:a16="http://schemas.microsoft.com/office/drawing/2014/main" id="{BEE65F71-69C5-402A-A80D-8B22C3696E0E}"/>
              </a:ext>
            </a:extLst>
          </p:cNvPr>
          <p:cNvPicPr>
            <a:picLocks noChangeAspect="1"/>
          </p:cNvPicPr>
          <p:nvPr/>
        </p:nvPicPr>
        <p:blipFill>
          <a:blip r:embed="rId5" cstate="print"/>
          <a:stretch>
            <a:fillRect/>
          </a:stretch>
        </p:blipFill>
        <p:spPr>
          <a:xfrm>
            <a:off x="186520" y="4802283"/>
            <a:ext cx="4119348" cy="1836804"/>
          </a:xfrm>
          <a:prstGeom prst="rect">
            <a:avLst/>
          </a:prstGeom>
        </p:spPr>
      </p:pic>
    </p:spTree>
    <p:extLst>
      <p:ext uri="{BB962C8B-B14F-4D97-AF65-F5344CB8AC3E}">
        <p14:creationId xmlns:p14="http://schemas.microsoft.com/office/powerpoint/2010/main" val="9102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125E-EA85-440B-AA75-4ACA120EA4B3}"/>
              </a:ext>
            </a:extLst>
          </p:cNvPr>
          <p:cNvSpPr>
            <a:spLocks noGrp="1"/>
          </p:cNvSpPr>
          <p:nvPr>
            <p:ph type="title"/>
          </p:nvPr>
        </p:nvSpPr>
        <p:spPr>
          <a:xfrm>
            <a:off x="416169" y="318233"/>
            <a:ext cx="10515600" cy="1325563"/>
          </a:xfrm>
        </p:spPr>
        <p:txBody>
          <a:bodyPr/>
          <a:lstStyle/>
          <a:p>
            <a:r>
              <a:rPr lang="en-GB">
                <a:cs typeface="Calibri Light"/>
              </a:rPr>
              <a:t>The Circle System</a:t>
            </a:r>
          </a:p>
        </p:txBody>
      </p:sp>
      <p:sp>
        <p:nvSpPr>
          <p:cNvPr id="3" name="Content Placeholder 2">
            <a:extLst>
              <a:ext uri="{FF2B5EF4-FFF2-40B4-BE49-F238E27FC236}">
                <a16:creationId xmlns:a16="http://schemas.microsoft.com/office/drawing/2014/main" id="{AF18EE1B-25AA-4F5B-AFA5-3716A6141B35}"/>
              </a:ext>
            </a:extLst>
          </p:cNvPr>
          <p:cNvSpPr>
            <a:spLocks noGrp="1"/>
          </p:cNvSpPr>
          <p:nvPr>
            <p:ph idx="1"/>
          </p:nvPr>
        </p:nvSpPr>
        <p:spPr>
          <a:xfrm>
            <a:off x="111369" y="1579441"/>
            <a:ext cx="11676184" cy="5265737"/>
          </a:xfrm>
        </p:spPr>
        <p:txBody>
          <a:bodyPr vert="horz" lIns="91440" tIns="45720" rIns="91440" bIns="45720" rtlCol="0" anchor="t">
            <a:normAutofit fontScale="92500" lnSpcReduction="20000"/>
          </a:bodyPr>
          <a:lstStyle/>
          <a:p>
            <a:r>
              <a:rPr lang="en-GB">
                <a:ea typeface="+mn-lt"/>
                <a:cs typeface="+mn-lt"/>
              </a:rPr>
              <a:t>The </a:t>
            </a:r>
            <a:r>
              <a:rPr lang="en-GB" b="1">
                <a:ea typeface="+mn-lt"/>
                <a:cs typeface="+mn-lt"/>
              </a:rPr>
              <a:t>Circle System</a:t>
            </a:r>
            <a:r>
              <a:rPr lang="en-GB">
                <a:ea typeface="+mn-lt"/>
                <a:cs typeface="+mn-lt"/>
              </a:rPr>
              <a:t> aids the breathing system by avoiding the problems that are caused the Mapleson's circuits (as; waste of anaesthetic agent, pollution of the Operating Room, loss of patient's heat and humidity) and this is achieved by adding components to the breathing system, as:</a:t>
            </a:r>
            <a:endParaRPr lang="en-US" sz="2400">
              <a:ea typeface="+mn-lt"/>
              <a:cs typeface="+mn-lt"/>
            </a:endParaRPr>
          </a:p>
          <a:p>
            <a:pPr marL="0" indent="0">
              <a:buNone/>
            </a:pPr>
            <a:r>
              <a:rPr lang="en-GB" sz="2400" dirty="0">
                <a:ea typeface="+mn-lt"/>
                <a:cs typeface="+mn-lt"/>
              </a:rPr>
              <a:t>    </a:t>
            </a:r>
            <a:endParaRPr lang="en-US" sz="2400" dirty="0">
              <a:ea typeface="+mn-lt"/>
              <a:cs typeface="+mn-lt"/>
            </a:endParaRPr>
          </a:p>
          <a:p>
            <a:pPr marL="0" indent="0">
              <a:buNone/>
            </a:pPr>
            <a:r>
              <a:rPr lang="en-GB" sz="2400">
                <a:ea typeface="+mn-lt"/>
                <a:cs typeface="+mn-lt"/>
              </a:rPr>
              <a:t>     - CO2 Absorber &amp; Absorbent</a:t>
            </a:r>
            <a:endParaRPr lang="en-US" sz="2400">
              <a:ea typeface="+mn-lt"/>
              <a:cs typeface="+mn-lt"/>
            </a:endParaRPr>
          </a:p>
          <a:p>
            <a:pPr marL="0" indent="0">
              <a:buNone/>
            </a:pPr>
            <a:r>
              <a:rPr lang="en-GB" sz="2400">
                <a:ea typeface="+mn-lt"/>
                <a:cs typeface="+mn-lt"/>
              </a:rPr>
              <a:t>     - FGI</a:t>
            </a:r>
          </a:p>
          <a:p>
            <a:pPr marL="0" indent="0">
              <a:buNone/>
            </a:pPr>
            <a:r>
              <a:rPr lang="en-GB" sz="2400">
                <a:ea typeface="+mn-lt"/>
                <a:cs typeface="+mn-lt"/>
              </a:rPr>
              <a:t>     - Unidirectional Valves; Inspiratory &amp; Expiratory</a:t>
            </a:r>
            <a:endParaRPr lang="en-US" sz="2400">
              <a:ea typeface="+mn-lt"/>
              <a:cs typeface="+mn-lt"/>
            </a:endParaRPr>
          </a:p>
          <a:p>
            <a:pPr marL="0" indent="0">
              <a:buNone/>
            </a:pPr>
            <a:r>
              <a:rPr lang="en-GB" sz="2400">
                <a:ea typeface="+mn-lt"/>
                <a:cs typeface="+mn-lt"/>
              </a:rPr>
              <a:t>     - Breathing tubes; Inspiratory &amp; Expiratory</a:t>
            </a:r>
            <a:endParaRPr lang="en-US" sz="2400">
              <a:ea typeface="+mn-lt"/>
              <a:cs typeface="+mn-lt"/>
            </a:endParaRPr>
          </a:p>
          <a:p>
            <a:pPr marL="0" indent="0">
              <a:buNone/>
            </a:pPr>
            <a:r>
              <a:rPr lang="en-GB" sz="2400">
                <a:ea typeface="+mn-lt"/>
                <a:cs typeface="+mn-lt"/>
              </a:rPr>
              <a:t>     - Y-shaped connector</a:t>
            </a:r>
            <a:endParaRPr lang="en-US" sz="2400">
              <a:ea typeface="+mn-lt"/>
              <a:cs typeface="+mn-lt"/>
            </a:endParaRPr>
          </a:p>
          <a:p>
            <a:pPr marL="0" indent="0">
              <a:buNone/>
            </a:pPr>
            <a:r>
              <a:rPr lang="en-GB" sz="2400">
                <a:ea typeface="+mn-lt"/>
                <a:cs typeface="+mn-lt"/>
              </a:rPr>
              <a:t>     - APL Valve</a:t>
            </a:r>
          </a:p>
          <a:p>
            <a:pPr marL="0" indent="0">
              <a:buNone/>
            </a:pPr>
            <a:r>
              <a:rPr lang="en-GB" sz="2400">
                <a:ea typeface="+mn-lt"/>
                <a:cs typeface="+mn-lt"/>
              </a:rPr>
              <a:t>     - Reservoir Bag</a:t>
            </a:r>
          </a:p>
          <a:p>
            <a:pPr marL="0" indent="0">
              <a:buNone/>
            </a:pPr>
            <a:r>
              <a:rPr lang="en-GB" sz="2400">
                <a:ea typeface="+mn-lt"/>
                <a:cs typeface="+mn-lt"/>
              </a:rPr>
              <a:t>     - Right angle (90°) connector</a:t>
            </a:r>
            <a:endParaRPr lang="en-US" sz="2400">
              <a:ea typeface="+mn-lt"/>
              <a:cs typeface="+mn-lt"/>
            </a:endParaRPr>
          </a:p>
          <a:p>
            <a:pPr marL="0" indent="0">
              <a:buNone/>
            </a:pPr>
            <a:r>
              <a:rPr lang="en-GB" sz="2400">
                <a:ea typeface="+mn-lt"/>
                <a:cs typeface="+mn-lt"/>
              </a:rPr>
              <a:t>     - Ventilation Mask</a:t>
            </a:r>
            <a:endParaRPr lang="en-US" sz="2400">
              <a:ea typeface="+mn-lt"/>
              <a:cs typeface="+mn-lt"/>
            </a:endParaRPr>
          </a:p>
          <a:p>
            <a:endParaRPr lang="en-GB" dirty="0">
              <a:ea typeface="+mn-lt"/>
              <a:cs typeface="+mn-lt"/>
            </a:endParaRPr>
          </a:p>
          <a:p>
            <a:endParaRPr lang="en-GB" dirty="0">
              <a:cs typeface="Calibri"/>
            </a:endParaRPr>
          </a:p>
        </p:txBody>
      </p:sp>
      <p:pic>
        <p:nvPicPr>
          <p:cNvPr id="5" name="Picture 4" descr="Diagram&#10;&#10;Description automatically generated">
            <a:extLst>
              <a:ext uri="{FF2B5EF4-FFF2-40B4-BE49-F238E27FC236}">
                <a16:creationId xmlns:a16="http://schemas.microsoft.com/office/drawing/2014/main" id="{8E2C6A1D-5547-4B77-9762-8811347C3AAE}"/>
              </a:ext>
            </a:extLst>
          </p:cNvPr>
          <p:cNvPicPr>
            <a:picLocks noChangeAspect="1"/>
          </p:cNvPicPr>
          <p:nvPr/>
        </p:nvPicPr>
        <p:blipFill>
          <a:blip r:embed="rId2" cstate="print"/>
          <a:stretch>
            <a:fillRect/>
          </a:stretch>
        </p:blipFill>
        <p:spPr>
          <a:xfrm>
            <a:off x="5948113" y="2852253"/>
            <a:ext cx="6238987" cy="4001508"/>
          </a:xfrm>
          <a:prstGeom prst="rect">
            <a:avLst/>
          </a:prstGeom>
        </p:spPr>
      </p:pic>
    </p:spTree>
    <p:extLst>
      <p:ext uri="{BB962C8B-B14F-4D97-AF65-F5344CB8AC3E}">
        <p14:creationId xmlns:p14="http://schemas.microsoft.com/office/powerpoint/2010/main" val="320035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274529" y="944105"/>
            <a:ext cx="7928715" cy="5514693"/>
          </a:xfrm>
        </p:spPr>
        <p:txBody>
          <a:bodyPr vert="horz" lIns="91440" tIns="45720" rIns="91440" bIns="45720" rtlCol="0" anchor="t">
            <a:normAutofit/>
          </a:bodyPr>
          <a:lstStyle/>
          <a:p>
            <a:r>
              <a:rPr lang="en-GB" b="1">
                <a:cs typeface="Calibri"/>
              </a:rPr>
              <a:t>Carbon Dioxide Absorbent:</a:t>
            </a:r>
            <a:r>
              <a:rPr lang="en-GB">
                <a:cs typeface="Calibri"/>
              </a:rPr>
              <a:t> to avoid hypercapnia upon rebreathing alveolar gas (reserves heat and humidity). </a:t>
            </a:r>
            <a:endParaRPr lang="en-US"/>
          </a:p>
          <a:p>
            <a:pPr marL="0" indent="0">
              <a:buNone/>
            </a:pPr>
            <a:r>
              <a:rPr lang="en-GB">
                <a:cs typeface="Calibri"/>
              </a:rPr>
              <a:t>   Soda Lime (</a:t>
            </a:r>
            <a:r>
              <a:rPr lang="en-GB">
                <a:ea typeface="+mn-lt"/>
                <a:cs typeface="+mn-lt"/>
              </a:rPr>
              <a:t>more common</a:t>
            </a:r>
            <a:r>
              <a:rPr lang="en-GB">
                <a:cs typeface="Calibri"/>
              </a:rPr>
              <a:t>) and </a:t>
            </a:r>
            <a:r>
              <a:rPr lang="en-GB">
                <a:ea typeface="+mn-lt"/>
                <a:cs typeface="+mn-lt"/>
              </a:rPr>
              <a:t>Barium Hydroxide Lime</a:t>
            </a:r>
            <a:r>
              <a:rPr lang="en-GB">
                <a:cs typeface="Calibri"/>
              </a:rPr>
              <a:t> are known absorbents.</a:t>
            </a:r>
          </a:p>
          <a:p>
            <a:endParaRPr lang="en-GB" dirty="0">
              <a:cs typeface="Calibri"/>
            </a:endParaRPr>
          </a:p>
          <a:p>
            <a:endParaRPr lang="en-GB" b="1" dirty="0">
              <a:cs typeface="Calibri"/>
            </a:endParaRPr>
          </a:p>
          <a:p>
            <a:r>
              <a:rPr lang="en-GB" b="1">
                <a:cs typeface="Calibri"/>
              </a:rPr>
              <a:t>Unidirectional Valves:</a:t>
            </a:r>
            <a:r>
              <a:rPr lang="en-GB">
                <a:cs typeface="Calibri"/>
              </a:rPr>
              <a:t> contains a ceramic or mica disk resting horizontal on an annular valve seat, this prevents reflux of gas in the circuit.</a:t>
            </a:r>
            <a:endParaRPr lang="en-GB"/>
          </a:p>
        </p:txBody>
      </p:sp>
      <p:pic>
        <p:nvPicPr>
          <p:cNvPr id="4" name="Picture 4" descr="A picture containing kitchenware, pot, cooker&#10;&#10;Description automatically generated">
            <a:extLst>
              <a:ext uri="{FF2B5EF4-FFF2-40B4-BE49-F238E27FC236}">
                <a16:creationId xmlns:a16="http://schemas.microsoft.com/office/drawing/2014/main" id="{F7FA9270-B4EC-4261-A8A1-90F77DEF3840}"/>
              </a:ext>
            </a:extLst>
          </p:cNvPr>
          <p:cNvPicPr>
            <a:picLocks noChangeAspect="1"/>
          </p:cNvPicPr>
          <p:nvPr/>
        </p:nvPicPr>
        <p:blipFill>
          <a:blip r:embed="rId2" cstate="print"/>
          <a:stretch>
            <a:fillRect/>
          </a:stretch>
        </p:blipFill>
        <p:spPr>
          <a:xfrm>
            <a:off x="8729598" y="112544"/>
            <a:ext cx="2795391" cy="3831029"/>
          </a:xfrm>
          <a:prstGeom prst="rect">
            <a:avLst/>
          </a:prstGeom>
        </p:spPr>
      </p:pic>
      <p:pic>
        <p:nvPicPr>
          <p:cNvPr id="5" name="Picture 5" descr="Diagram, schematic&#10;&#10;Description automatically generated">
            <a:extLst>
              <a:ext uri="{FF2B5EF4-FFF2-40B4-BE49-F238E27FC236}">
                <a16:creationId xmlns:a16="http://schemas.microsoft.com/office/drawing/2014/main" id="{E23653A3-B434-459F-AD96-36BFA6D1D2B8}"/>
              </a:ext>
            </a:extLst>
          </p:cNvPr>
          <p:cNvPicPr>
            <a:picLocks noChangeAspect="1"/>
          </p:cNvPicPr>
          <p:nvPr/>
        </p:nvPicPr>
        <p:blipFill>
          <a:blip r:embed="rId3" cstate="print"/>
          <a:stretch>
            <a:fillRect/>
          </a:stretch>
        </p:blipFill>
        <p:spPr>
          <a:xfrm>
            <a:off x="8189935" y="3945075"/>
            <a:ext cx="3411254" cy="2736097"/>
          </a:xfrm>
          <a:prstGeom prst="rect">
            <a:avLst/>
          </a:prstGeom>
        </p:spPr>
      </p:pic>
    </p:spTree>
    <p:extLst>
      <p:ext uri="{BB962C8B-B14F-4D97-AF65-F5344CB8AC3E}">
        <p14:creationId xmlns:p14="http://schemas.microsoft.com/office/powerpoint/2010/main" val="121519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BDA1C-5ABE-4798-8C9A-9A5C6E8F6E51}"/>
              </a:ext>
            </a:extLst>
          </p:cNvPr>
          <p:cNvSpPr>
            <a:spLocks noGrp="1"/>
          </p:cNvSpPr>
          <p:nvPr>
            <p:ph idx="1"/>
          </p:nvPr>
        </p:nvSpPr>
        <p:spPr>
          <a:xfrm>
            <a:off x="214679" y="186592"/>
            <a:ext cx="7959306" cy="3894138"/>
          </a:xfrm>
        </p:spPr>
        <p:txBody>
          <a:bodyPr vert="horz" lIns="91440" tIns="45720" rIns="91440" bIns="45720" rtlCol="0" anchor="t">
            <a:normAutofit/>
          </a:bodyPr>
          <a:lstStyle/>
          <a:p>
            <a:r>
              <a:rPr lang="en-GB" b="1" dirty="0">
                <a:ea typeface="+mn-lt"/>
                <a:cs typeface="+mn-lt"/>
              </a:rPr>
              <a:t>The essential features of the circle absorber are:</a:t>
            </a:r>
            <a:endParaRPr lang="en-GB" dirty="0">
              <a:cs typeface="Calibri" panose="020F0502020204030204"/>
            </a:endParaRPr>
          </a:p>
          <a:p>
            <a:pPr marL="0" indent="0">
              <a:buNone/>
            </a:pPr>
            <a:r>
              <a:rPr lang="en-GB" dirty="0">
                <a:ea typeface="+mn-lt"/>
                <a:cs typeface="+mn-lt"/>
              </a:rPr>
              <a:t>    - Carbon dioxide absorber canister (C)</a:t>
            </a:r>
            <a:endParaRPr lang="en-GB" dirty="0">
              <a:cs typeface="Calibri" panose="020F0502020204030204"/>
            </a:endParaRPr>
          </a:p>
          <a:p>
            <a:pPr marL="0" indent="0">
              <a:buNone/>
            </a:pPr>
            <a:r>
              <a:rPr lang="en-GB" dirty="0">
                <a:ea typeface="+mn-lt"/>
                <a:cs typeface="+mn-lt"/>
              </a:rPr>
              <a:t>    - Breathing bag (B)</a:t>
            </a:r>
            <a:endParaRPr lang="en-GB" dirty="0">
              <a:cs typeface="Calibri" panose="020F0502020204030204"/>
            </a:endParaRPr>
          </a:p>
          <a:p>
            <a:pPr marL="0" indent="0">
              <a:buNone/>
            </a:pPr>
            <a:r>
              <a:rPr lang="en-GB" dirty="0">
                <a:ea typeface="+mn-lt"/>
                <a:cs typeface="+mn-lt"/>
              </a:rPr>
              <a:t>    - Unidirectional inspiratory (Vi) valve</a:t>
            </a:r>
            <a:endParaRPr lang="en-GB" dirty="0">
              <a:cs typeface="Calibri" panose="020F0502020204030204"/>
            </a:endParaRPr>
          </a:p>
          <a:p>
            <a:pPr marL="0" indent="0">
              <a:buNone/>
            </a:pPr>
            <a:r>
              <a:rPr lang="en-GB" dirty="0">
                <a:ea typeface="+mn-lt"/>
                <a:cs typeface="+mn-lt"/>
              </a:rPr>
              <a:t>    - Unidirectional expiratory (Ve) valve</a:t>
            </a:r>
            <a:endParaRPr lang="en-GB" dirty="0">
              <a:cs typeface="Calibri" panose="020F0502020204030204"/>
            </a:endParaRPr>
          </a:p>
          <a:p>
            <a:pPr marL="0" indent="0">
              <a:buNone/>
            </a:pPr>
            <a:r>
              <a:rPr lang="en-GB" dirty="0">
                <a:ea typeface="+mn-lt"/>
                <a:cs typeface="+mn-lt"/>
              </a:rPr>
              <a:t>    - Fresh gas supply (F)</a:t>
            </a:r>
            <a:endParaRPr lang="en-GB" dirty="0">
              <a:cs typeface="Calibri" panose="020F0502020204030204"/>
            </a:endParaRPr>
          </a:p>
          <a:p>
            <a:pPr marL="0" indent="0">
              <a:buNone/>
            </a:pPr>
            <a:r>
              <a:rPr lang="en-GB">
                <a:ea typeface="+mn-lt"/>
                <a:cs typeface="+mn-lt"/>
              </a:rPr>
              <a:t>    - Pressure-relief valve (V)  </a:t>
            </a:r>
            <a:endParaRPr lang="en-GB">
              <a:cs typeface="Calibri" panose="020F0502020204030204"/>
            </a:endParaRPr>
          </a:p>
          <a:p>
            <a:endParaRPr lang="en-GB" dirty="0">
              <a:cs typeface="Calibri"/>
            </a:endParaRPr>
          </a:p>
        </p:txBody>
      </p:sp>
      <p:pic>
        <p:nvPicPr>
          <p:cNvPr id="4" name="Picture 4" descr="Diagram&#10;&#10;Description automatically generated">
            <a:extLst>
              <a:ext uri="{FF2B5EF4-FFF2-40B4-BE49-F238E27FC236}">
                <a16:creationId xmlns:a16="http://schemas.microsoft.com/office/drawing/2014/main" id="{736395EA-C53C-40A3-A2EA-0BC3B354655D}"/>
              </a:ext>
            </a:extLst>
          </p:cNvPr>
          <p:cNvPicPr>
            <a:picLocks noChangeAspect="1"/>
          </p:cNvPicPr>
          <p:nvPr/>
        </p:nvPicPr>
        <p:blipFill>
          <a:blip r:embed="rId2" cstate="print"/>
          <a:stretch>
            <a:fillRect/>
          </a:stretch>
        </p:blipFill>
        <p:spPr>
          <a:xfrm>
            <a:off x="8254775" y="51122"/>
            <a:ext cx="3731602" cy="3719879"/>
          </a:xfrm>
          <a:prstGeom prst="rect">
            <a:avLst/>
          </a:prstGeom>
        </p:spPr>
      </p:pic>
      <p:pic>
        <p:nvPicPr>
          <p:cNvPr id="5" name="Picture 5" descr="A picture containing indoor, vacuum, appliance, cluttered&#10;&#10;Description automatically generated">
            <a:extLst>
              <a:ext uri="{FF2B5EF4-FFF2-40B4-BE49-F238E27FC236}">
                <a16:creationId xmlns:a16="http://schemas.microsoft.com/office/drawing/2014/main" id="{6407AC8B-7708-4602-9916-A58F39E769A1}"/>
              </a:ext>
            </a:extLst>
          </p:cNvPr>
          <p:cNvPicPr>
            <a:picLocks noChangeAspect="1"/>
          </p:cNvPicPr>
          <p:nvPr/>
        </p:nvPicPr>
        <p:blipFill>
          <a:blip r:embed="rId3" cstate="print"/>
          <a:stretch>
            <a:fillRect/>
          </a:stretch>
        </p:blipFill>
        <p:spPr>
          <a:xfrm>
            <a:off x="10363434" y="3781985"/>
            <a:ext cx="1709372" cy="1836208"/>
          </a:xfrm>
          <a:prstGeom prst="rect">
            <a:avLst/>
          </a:prstGeom>
        </p:spPr>
      </p:pic>
      <p:sp>
        <p:nvSpPr>
          <p:cNvPr id="2" name="TextBox 1">
            <a:extLst>
              <a:ext uri="{FF2B5EF4-FFF2-40B4-BE49-F238E27FC236}">
                <a16:creationId xmlns:a16="http://schemas.microsoft.com/office/drawing/2014/main" id="{A71C54F7-27EC-44FB-A48F-36DB7409FCA2}"/>
              </a:ext>
            </a:extLst>
          </p:cNvPr>
          <p:cNvSpPr txBox="1"/>
          <p:nvPr/>
        </p:nvSpPr>
        <p:spPr>
          <a:xfrm>
            <a:off x="211017" y="5275385"/>
            <a:ext cx="11641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b="1">
                <a:cs typeface="Calibri"/>
              </a:rPr>
              <a:t> N.B.</a:t>
            </a:r>
          </a:p>
          <a:p>
            <a:r>
              <a:rPr lang="en-GB" sz="2400">
                <a:cs typeface="Arial"/>
              </a:rPr>
              <a:t>   * The breathing system most used with anaesthesia machines is the </a:t>
            </a:r>
            <a:r>
              <a:rPr lang="en-GB" sz="2400" b="1">
                <a:cs typeface="Arial"/>
              </a:rPr>
              <a:t>Circle System</a:t>
            </a:r>
            <a:r>
              <a:rPr lang="en-GB" sz="2400" dirty="0">
                <a:cs typeface="Arial"/>
              </a:rPr>
              <a:t>.</a:t>
            </a:r>
            <a:r>
              <a:rPr lang="en-US" sz="2400" dirty="0">
                <a:cs typeface="Arial"/>
              </a:rPr>
              <a:t>​</a:t>
            </a:r>
            <a:endParaRPr lang="en-US" sz="2400">
              <a:cs typeface="Calibri"/>
            </a:endParaRPr>
          </a:p>
          <a:p>
            <a:r>
              <a:rPr lang="en-GB" sz="2400" b="1" dirty="0">
                <a:cs typeface="Arial"/>
              </a:rPr>
              <a:t>   </a:t>
            </a:r>
            <a:r>
              <a:rPr lang="en-GB" sz="2400">
                <a:cs typeface="Arial"/>
              </a:rPr>
              <a:t>*</a:t>
            </a:r>
            <a:r>
              <a:rPr lang="en-GB" sz="2400" b="1">
                <a:cs typeface="Arial"/>
              </a:rPr>
              <a:t> Bain circuit</a:t>
            </a:r>
            <a:r>
              <a:rPr lang="en-GB" sz="2400">
                <a:cs typeface="Arial"/>
              </a:rPr>
              <a:t> is occasionally used.​</a:t>
            </a:r>
            <a:endParaRPr lang="en-GB" sz="2400" dirty="0">
              <a:cs typeface="Arial"/>
            </a:endParaRPr>
          </a:p>
        </p:txBody>
      </p:sp>
    </p:spTree>
    <p:extLst>
      <p:ext uri="{BB962C8B-B14F-4D97-AF65-F5344CB8AC3E}">
        <p14:creationId xmlns:p14="http://schemas.microsoft.com/office/powerpoint/2010/main" val="384868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8148-C8A8-4218-B3A7-53AE191D8DC8}"/>
              </a:ext>
            </a:extLst>
          </p:cNvPr>
          <p:cNvSpPr>
            <a:spLocks noGrp="1"/>
          </p:cNvSpPr>
          <p:nvPr>
            <p:ph type="title"/>
          </p:nvPr>
        </p:nvSpPr>
        <p:spPr/>
        <p:txBody>
          <a:bodyPr>
            <a:normAutofit/>
          </a:bodyPr>
          <a:lstStyle/>
          <a:p>
            <a:r>
              <a:rPr lang="en-GB" sz="5400" b="1" dirty="0">
                <a:cs typeface="Calibri Light"/>
              </a:rPr>
              <a:t>Mechanical Ventilation </a:t>
            </a:r>
            <a:endParaRPr lang="en-GB" sz="5400" dirty="0">
              <a:cs typeface="Calibri Light" panose="020F0302020204030204"/>
            </a:endParaRPr>
          </a:p>
        </p:txBody>
      </p:sp>
      <p:sp>
        <p:nvSpPr>
          <p:cNvPr id="3" name="Content Placeholder 2">
            <a:extLst>
              <a:ext uri="{FF2B5EF4-FFF2-40B4-BE49-F238E27FC236}">
                <a16:creationId xmlns:a16="http://schemas.microsoft.com/office/drawing/2014/main" id="{3D743B96-7FFF-479A-9F94-AD188D6B5522}"/>
              </a:ext>
            </a:extLst>
          </p:cNvPr>
          <p:cNvSpPr>
            <a:spLocks noGrp="1"/>
          </p:cNvSpPr>
          <p:nvPr>
            <p:ph idx="1"/>
          </p:nvPr>
        </p:nvSpPr>
        <p:spPr/>
        <p:txBody>
          <a:bodyPr vert="horz" lIns="91440" tIns="45720" rIns="91440" bIns="45720" rtlCol="0" anchor="t">
            <a:normAutofit fontScale="92500" lnSpcReduction="10000"/>
          </a:bodyPr>
          <a:lstStyle/>
          <a:p>
            <a:r>
              <a:rPr lang="en-GB" dirty="0">
                <a:ea typeface="+mn-lt"/>
                <a:cs typeface="+mn-lt"/>
              </a:rPr>
              <a:t>Ventilators generate gas flow by creating a pressure gradient between the proximal airway and the alveoli.</a:t>
            </a:r>
          </a:p>
          <a:p>
            <a:r>
              <a:rPr lang="en-GB" dirty="0">
                <a:ea typeface="+mn-lt"/>
                <a:cs typeface="+mn-lt"/>
              </a:rPr>
              <a:t>All modern anaesthesia machines are equipped with a ventilator, and they usually have the double circuit system design (Pneumatically powered and electronically controlled).</a:t>
            </a:r>
          </a:p>
          <a:p>
            <a:r>
              <a:rPr lang="en-GB" dirty="0">
                <a:ea typeface="+mn-lt"/>
                <a:cs typeface="+mn-lt"/>
              </a:rPr>
              <a:t>Older units relied on the generation of negative pressure around and inside the chest (e.g., iron lungs), whereas modern ventilators generate positive pressure and gas flow in the upper airway.</a:t>
            </a:r>
          </a:p>
          <a:p>
            <a:r>
              <a:rPr lang="en-GB">
                <a:cs typeface="Calibri"/>
              </a:rPr>
              <a:t>Types:-</a:t>
            </a:r>
          </a:p>
          <a:p>
            <a:pPr marL="0" indent="0">
              <a:buNone/>
            </a:pPr>
            <a:r>
              <a:rPr lang="en-GB" dirty="0">
                <a:cs typeface="Calibri"/>
              </a:rPr>
              <a:t>   - Positive Pressure Ventilators</a:t>
            </a:r>
          </a:p>
          <a:p>
            <a:pPr marL="0" indent="0">
              <a:buNone/>
            </a:pPr>
            <a:r>
              <a:rPr lang="en-GB" dirty="0">
                <a:cs typeface="Calibri"/>
              </a:rPr>
              <a:t>   - Negative Pressure Ventilators</a:t>
            </a:r>
          </a:p>
        </p:txBody>
      </p:sp>
    </p:spTree>
    <p:extLst>
      <p:ext uri="{BB962C8B-B14F-4D97-AF65-F5344CB8AC3E}">
        <p14:creationId xmlns:p14="http://schemas.microsoft.com/office/powerpoint/2010/main" val="341851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50B9-2BA8-48DF-9FAA-BD98E5878727}"/>
              </a:ext>
            </a:extLst>
          </p:cNvPr>
          <p:cNvSpPr>
            <a:spLocks noGrp="1"/>
          </p:cNvSpPr>
          <p:nvPr>
            <p:ph type="title"/>
          </p:nvPr>
        </p:nvSpPr>
        <p:spPr/>
        <p:txBody>
          <a:bodyPr/>
          <a:lstStyle/>
          <a:p>
            <a:r>
              <a:rPr lang="en-GB" dirty="0">
                <a:cs typeface="Calibri Light"/>
              </a:rPr>
              <a:t>Positive Pressure </a:t>
            </a:r>
            <a:r>
              <a:rPr lang="en-GB">
                <a:ea typeface="+mj-lt"/>
                <a:cs typeface="+mj-lt"/>
              </a:rPr>
              <a:t>Ventilators</a:t>
            </a:r>
          </a:p>
        </p:txBody>
      </p:sp>
      <p:sp>
        <p:nvSpPr>
          <p:cNvPr id="3" name="Content Placeholder 2">
            <a:extLst>
              <a:ext uri="{FF2B5EF4-FFF2-40B4-BE49-F238E27FC236}">
                <a16:creationId xmlns:a16="http://schemas.microsoft.com/office/drawing/2014/main" id="{B0A81657-EE33-47A4-8BA6-9959BC97940C}"/>
              </a:ext>
            </a:extLst>
          </p:cNvPr>
          <p:cNvSpPr>
            <a:spLocks noGrp="1"/>
          </p:cNvSpPr>
          <p:nvPr>
            <p:ph idx="1"/>
          </p:nvPr>
        </p:nvSpPr>
        <p:spPr>
          <a:xfrm>
            <a:off x="742950" y="1635125"/>
            <a:ext cx="8286750" cy="4951413"/>
          </a:xfrm>
        </p:spPr>
        <p:txBody>
          <a:bodyPr vert="horz" lIns="91440" tIns="45720" rIns="91440" bIns="45720" rtlCol="0" anchor="t">
            <a:normAutofit lnSpcReduction="10000"/>
          </a:bodyPr>
          <a:lstStyle/>
          <a:p>
            <a:r>
              <a:rPr lang="en-GB">
                <a:ea typeface="+mn-lt"/>
                <a:cs typeface="+mn-lt"/>
              </a:rPr>
              <a:t>The lungs are intermittently inflated by positive pressure generated by a ventilator, and gas flow is delivered to the airway.</a:t>
            </a:r>
            <a:endParaRPr lang="en-GB" dirty="0">
              <a:ea typeface="+mn-lt"/>
              <a:cs typeface="+mn-lt"/>
            </a:endParaRPr>
          </a:p>
          <a:p>
            <a:r>
              <a:rPr lang="en-GB">
                <a:ea typeface="+mn-lt"/>
                <a:cs typeface="+mn-lt"/>
              </a:rPr>
              <a:t>Able to use endotracheal or tracheostomy </a:t>
            </a:r>
            <a:r>
              <a:rPr lang="en-GB" dirty="0">
                <a:ea typeface="+mn-lt"/>
                <a:cs typeface="+mn-lt"/>
              </a:rPr>
              <a:t>tube. </a:t>
            </a:r>
            <a:endParaRPr lang="en-GB">
              <a:cs typeface="Calibri" panose="020F0502020204030204"/>
            </a:endParaRPr>
          </a:p>
          <a:p>
            <a:r>
              <a:rPr lang="en-GB" b="1" u="sng">
                <a:ea typeface="+mn-lt"/>
                <a:cs typeface="+mn-lt"/>
              </a:rPr>
              <a:t>Volume-cycled ventilation </a:t>
            </a:r>
            <a:endParaRPr lang="en-GB">
              <a:cs typeface="Calibri"/>
            </a:endParaRPr>
          </a:p>
          <a:p>
            <a:pPr marL="0" indent="0">
              <a:buNone/>
            </a:pPr>
            <a:r>
              <a:rPr lang="en-GB">
                <a:ea typeface="+mn-lt"/>
                <a:cs typeface="+mn-lt"/>
              </a:rPr>
              <a:t>    The ventilator delivers a pre-set tidal volume regardless of the pressure generated. </a:t>
            </a:r>
            <a:endParaRPr lang="en-GB">
              <a:cs typeface="Calibri" panose="020F0502020204030204"/>
            </a:endParaRPr>
          </a:p>
          <a:p>
            <a:r>
              <a:rPr lang="en-GB" b="1" u="sng">
                <a:ea typeface="+mn-lt"/>
                <a:cs typeface="+mn-lt"/>
              </a:rPr>
              <a:t>Pressure-pre-set ventilation </a:t>
            </a:r>
            <a:endParaRPr lang="en-GB"/>
          </a:p>
          <a:p>
            <a:pPr marL="0" indent="0">
              <a:buNone/>
            </a:pPr>
            <a:r>
              <a:rPr lang="en-GB">
                <a:ea typeface="+mn-lt"/>
                <a:cs typeface="+mn-lt"/>
              </a:rPr>
              <a:t>    The ventilator delivers a pre-set target pressure to the airway during inspiration. The resulting tidal volume delivered is therefore determined by the lung compliance and the airway resistance.</a:t>
            </a:r>
            <a:endParaRPr lang="en-GB">
              <a:cs typeface="Calibri"/>
            </a:endParaRPr>
          </a:p>
          <a:p>
            <a:endParaRPr lang="en-GB">
              <a:cs typeface="Calibri"/>
            </a:endParaRPr>
          </a:p>
          <a:p>
            <a:endParaRPr lang="en-GB">
              <a:cs typeface="Calibri"/>
            </a:endParaRPr>
          </a:p>
        </p:txBody>
      </p:sp>
      <p:pic>
        <p:nvPicPr>
          <p:cNvPr id="4" name="Picture 4">
            <a:extLst>
              <a:ext uri="{FF2B5EF4-FFF2-40B4-BE49-F238E27FC236}">
                <a16:creationId xmlns:a16="http://schemas.microsoft.com/office/drawing/2014/main" id="{1A45D618-723F-4885-9D9F-35B59633312B}"/>
              </a:ext>
            </a:extLst>
          </p:cNvPr>
          <p:cNvPicPr>
            <a:picLocks noChangeAspect="1"/>
          </p:cNvPicPr>
          <p:nvPr/>
        </p:nvPicPr>
        <p:blipFill>
          <a:blip r:embed="rId2" cstate="print"/>
          <a:stretch>
            <a:fillRect/>
          </a:stretch>
        </p:blipFill>
        <p:spPr>
          <a:xfrm>
            <a:off x="9124950" y="2141393"/>
            <a:ext cx="2924175" cy="3784889"/>
          </a:xfrm>
          <a:prstGeom prst="rect">
            <a:avLst/>
          </a:prstGeom>
        </p:spPr>
      </p:pic>
    </p:spTree>
    <p:extLst>
      <p:ext uri="{BB962C8B-B14F-4D97-AF65-F5344CB8AC3E}">
        <p14:creationId xmlns:p14="http://schemas.microsoft.com/office/powerpoint/2010/main" val="2290654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 </a:t>
            </a:r>
            <a:r>
              <a:rPr lang="en-US" sz="3200" b="1" dirty="0"/>
              <a:t>iron lung</a:t>
            </a:r>
            <a:r>
              <a:rPr lang="en-US" sz="3200" dirty="0"/>
              <a:t>, also known as a </a:t>
            </a:r>
            <a:r>
              <a:rPr lang="en-US" sz="3200" b="1" dirty="0"/>
              <a:t>tank ventilator</a:t>
            </a:r>
            <a:r>
              <a:rPr lang="en-US" sz="3200" dirty="0"/>
              <a:t> or </a:t>
            </a:r>
            <a:r>
              <a:rPr lang="en-US" sz="3200" b="1" dirty="0"/>
              <a:t>Drinker tank</a:t>
            </a:r>
            <a:r>
              <a:rPr lang="en-US" sz="3200" dirty="0"/>
              <a:t>, is a type of </a:t>
            </a:r>
            <a:r>
              <a:rPr lang="en-US" sz="3200" dirty="0">
                <a:hlinkClick r:id="rId2" tooltip="Negative pressure ventilator"/>
              </a:rPr>
              <a:t>negative pressure ventilator</a:t>
            </a:r>
            <a:r>
              <a:rPr lang="en-US" sz="3200" dirty="0"/>
              <a:t> (NPV); a </a:t>
            </a:r>
            <a:r>
              <a:rPr lang="en-US" sz="3200" dirty="0">
                <a:hlinkClick r:id="rId3" tooltip="Medical ventilator"/>
              </a:rPr>
              <a:t>mechanical respirator</a:t>
            </a:r>
            <a:r>
              <a:rPr lang="en-US" sz="3200" dirty="0"/>
              <a:t> which encloses most of a person's body, and varies the air pressure in the enclosed space, to stimulate </a:t>
            </a:r>
            <a:r>
              <a:rPr lang="en-US" sz="3200" dirty="0" err="1"/>
              <a:t>breathin</a:t>
            </a:r>
            <a:endParaRPr lang="ar-JO" sz="3200" dirty="0"/>
          </a:p>
        </p:txBody>
      </p:sp>
      <p:pic>
        <p:nvPicPr>
          <p:cNvPr id="4" name="Picture 5">
            <a:extLst>
              <a:ext uri="{FF2B5EF4-FFF2-40B4-BE49-F238E27FC236}">
                <a16:creationId xmlns:a16="http://schemas.microsoft.com/office/drawing/2014/main" id="{966F5FEC-2B4D-41CF-9FDE-4E4F12C51511}"/>
              </a:ext>
            </a:extLst>
          </p:cNvPr>
          <p:cNvPicPr>
            <a:picLocks noGrp="1" noChangeAspect="1"/>
          </p:cNvPicPr>
          <p:nvPr>
            <p:ph idx="1"/>
          </p:nvPr>
        </p:nvPicPr>
        <p:blipFill>
          <a:blip r:embed="rId4" cstate="print"/>
          <a:stretch>
            <a:fillRect/>
          </a:stretch>
        </p:blipFill>
        <p:spPr>
          <a:xfrm>
            <a:off x="521027" y="2506662"/>
            <a:ext cx="6679545" cy="4351338"/>
          </a:xfrm>
          <a:prstGeom prst="rect">
            <a:avLst/>
          </a:prstGeom>
        </p:spPr>
      </p:pic>
      <p:pic>
        <p:nvPicPr>
          <p:cNvPr id="5" name="Picture 4" descr="A picture containing indoor, appliance, equipment, projector&#10;&#10;Description automatically generated">
            <a:extLst>
              <a:ext uri="{FF2B5EF4-FFF2-40B4-BE49-F238E27FC236}">
                <a16:creationId xmlns:a16="http://schemas.microsoft.com/office/drawing/2014/main" id="{1A537944-385A-4422-BB92-0FF664753A76}"/>
              </a:ext>
            </a:extLst>
          </p:cNvPr>
          <p:cNvPicPr>
            <a:picLocks noChangeAspect="1"/>
          </p:cNvPicPr>
          <p:nvPr/>
        </p:nvPicPr>
        <p:blipFill>
          <a:blip r:embed="rId5" cstate="print"/>
          <a:stretch>
            <a:fillRect/>
          </a:stretch>
        </p:blipFill>
        <p:spPr>
          <a:xfrm>
            <a:off x="7350691" y="2050524"/>
            <a:ext cx="4841309" cy="3157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p:txBody>
          <a:bodyPr/>
          <a:lstStyle/>
          <a:p>
            <a:r>
              <a:rPr lang="en-GB">
                <a:ea typeface="+mj-lt"/>
                <a:cs typeface="+mj-lt"/>
              </a:rPr>
              <a:t>Type of anaesthesia machine</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p:txBody>
          <a:bodyPr vert="horz" lIns="91440" tIns="45720" rIns="91440" bIns="45720" rtlCol="0" anchor="t">
            <a:normAutofit/>
          </a:bodyPr>
          <a:lstStyle/>
          <a:p>
            <a:r>
              <a:rPr lang="en-GB" b="1" dirty="0">
                <a:ea typeface="+mn-lt"/>
                <a:cs typeface="+mn-lt"/>
              </a:rPr>
              <a:t>Continuous-flow anaesthetic machine</a:t>
            </a:r>
            <a:r>
              <a:rPr lang="en-GB" dirty="0">
                <a:ea typeface="+mn-lt"/>
                <a:cs typeface="+mn-lt"/>
              </a:rPr>
              <a:t> or </a:t>
            </a:r>
            <a:r>
              <a:rPr lang="en-GB" b="1" dirty="0">
                <a:ea typeface="+mn-lt"/>
                <a:cs typeface="+mn-lt"/>
              </a:rPr>
              <a:t>Boyle's machine :</a:t>
            </a:r>
            <a:r>
              <a:rPr lang="en-GB" dirty="0">
                <a:ea typeface="+mn-lt"/>
                <a:cs typeface="+mn-lt"/>
              </a:rPr>
              <a:t>  which is designed to provide an accurate supply of medical gases mixed with an accurate concentration of anaesthetic vapour, and to deliver this continuously to the patient at a safe pressure and flow.</a:t>
            </a:r>
            <a:endParaRPr lang="en-GB" dirty="0">
              <a:cs typeface="Calibri" panose="020F0502020204030204"/>
            </a:endParaRPr>
          </a:p>
          <a:p>
            <a:r>
              <a:rPr lang="en-GB" b="1" dirty="0">
                <a:ea typeface="+mn-lt"/>
                <a:cs typeface="+mn-lt"/>
              </a:rPr>
              <a:t>Intermittent-flow anaesthetic machines :</a:t>
            </a:r>
            <a:r>
              <a:rPr lang="en-GB" dirty="0">
                <a:ea typeface="+mn-lt"/>
                <a:cs typeface="+mn-lt"/>
              </a:rPr>
              <a:t> which provide gas flow only on demand when triggered by the patient's own inspiration.</a:t>
            </a:r>
            <a:endParaRPr lang="en-GB" dirty="0"/>
          </a:p>
          <a:p>
            <a:endParaRPr lang="en-GB">
              <a:cs typeface="Calibri"/>
            </a:endParaRPr>
          </a:p>
        </p:txBody>
      </p:sp>
    </p:spTree>
    <p:extLst>
      <p:ext uri="{BB962C8B-B14F-4D97-AF65-F5344CB8AC3E}">
        <p14:creationId xmlns:p14="http://schemas.microsoft.com/office/powerpoint/2010/main" val="3816836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EC4C-63F1-49A6-B77E-458EEB0F9A39}"/>
              </a:ext>
            </a:extLst>
          </p:cNvPr>
          <p:cNvSpPr>
            <a:spLocks noGrp="1"/>
          </p:cNvSpPr>
          <p:nvPr>
            <p:ph type="title"/>
          </p:nvPr>
        </p:nvSpPr>
        <p:spPr/>
        <p:txBody>
          <a:bodyPr/>
          <a:lstStyle/>
          <a:p>
            <a:r>
              <a:rPr lang="en-GB">
                <a:cs typeface="Calibri Light"/>
              </a:rPr>
              <a:t>Humidification</a:t>
            </a:r>
            <a:endParaRPr lang="en-GB"/>
          </a:p>
        </p:txBody>
      </p:sp>
      <p:sp>
        <p:nvSpPr>
          <p:cNvPr id="3" name="Content Placeholder 2">
            <a:extLst>
              <a:ext uri="{FF2B5EF4-FFF2-40B4-BE49-F238E27FC236}">
                <a16:creationId xmlns:a16="http://schemas.microsoft.com/office/drawing/2014/main" id="{660F63B0-510B-4487-B4D5-796760BD64E7}"/>
              </a:ext>
            </a:extLst>
          </p:cNvPr>
          <p:cNvSpPr>
            <a:spLocks noGrp="1"/>
          </p:cNvSpPr>
          <p:nvPr>
            <p:ph idx="1"/>
          </p:nvPr>
        </p:nvSpPr>
        <p:spPr>
          <a:xfrm>
            <a:off x="581025" y="1520304"/>
            <a:ext cx="11204531" cy="5082022"/>
          </a:xfrm>
        </p:spPr>
        <p:txBody>
          <a:bodyPr vert="horz" lIns="91440" tIns="45720" rIns="91440" bIns="45720" rtlCol="0" anchor="t">
            <a:normAutofit/>
          </a:bodyPr>
          <a:lstStyle/>
          <a:p>
            <a:r>
              <a:rPr lang="en-GB" dirty="0">
                <a:ea typeface="+mn-lt"/>
                <a:cs typeface="+mn-lt"/>
              </a:rPr>
              <a:t>Prevention of cilial damage and reduced drying of secretions.</a:t>
            </a:r>
          </a:p>
          <a:p>
            <a:r>
              <a:rPr lang="en-GB" dirty="0">
                <a:ea typeface="+mn-lt"/>
                <a:cs typeface="+mn-lt"/>
              </a:rPr>
              <a:t>As prolonged severe dehydration of the bronchial tree leads to encrustation of mucus and bronchial or endotracheal obstruction, particularly in neonates and patients with respiratory infection.</a:t>
            </a:r>
            <a:endParaRPr lang="en-GB" dirty="0">
              <a:cs typeface="Calibri" panose="020F0502020204030204"/>
            </a:endParaRPr>
          </a:p>
          <a:p>
            <a:r>
              <a:rPr lang="en-GB" dirty="0">
                <a:ea typeface="+mn-lt"/>
                <a:cs typeface="+mn-lt"/>
              </a:rPr>
              <a:t>Humidifiers added to the breathing circuit minimize water and heat loss.</a:t>
            </a:r>
            <a:endParaRPr lang="en-GB" b="1" u="sng" dirty="0">
              <a:ea typeface="+mn-lt"/>
              <a:cs typeface="+mn-lt"/>
            </a:endParaRPr>
          </a:p>
          <a:p>
            <a:r>
              <a:rPr lang="en-GB" dirty="0">
                <a:ea typeface="+mn-lt"/>
                <a:cs typeface="+mn-lt"/>
              </a:rPr>
              <a:t>Prolonged humidification of gases by the lower respiratory tract leads to dehydration of mucosa, altered ciliary function, and, if excessively prolonged, could potentially lead to inspissation of secretions, atelectasis, and even ventilation/perfusion mismatching, particularly in patients with underlying lung disease.</a:t>
            </a:r>
            <a:endParaRPr lang="en-GB" dirty="0">
              <a:cs typeface="Calibri"/>
            </a:endParaRPr>
          </a:p>
        </p:txBody>
      </p:sp>
    </p:spTree>
    <p:extLst>
      <p:ext uri="{BB962C8B-B14F-4D97-AF65-F5344CB8AC3E}">
        <p14:creationId xmlns:p14="http://schemas.microsoft.com/office/powerpoint/2010/main" val="119163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58262" y="114056"/>
            <a:ext cx="8487507" cy="6742845"/>
          </a:xfrm>
        </p:spPr>
        <p:txBody>
          <a:bodyPr vert="horz" lIns="91440" tIns="45720" rIns="91440" bIns="45720" rtlCol="0" anchor="t">
            <a:noAutofit/>
          </a:bodyPr>
          <a:lstStyle/>
          <a:p>
            <a:pPr>
              <a:lnSpc>
                <a:spcPct val="100000"/>
              </a:lnSpc>
              <a:spcBef>
                <a:spcPts val="0"/>
              </a:spcBef>
            </a:pPr>
            <a:r>
              <a:rPr lang="en-US" sz="2000" b="1" dirty="0">
                <a:ea typeface="+mn-lt"/>
                <a:cs typeface="+mn-lt"/>
              </a:rPr>
              <a:t>Types:-</a:t>
            </a:r>
          </a:p>
          <a:p>
            <a:pPr>
              <a:lnSpc>
                <a:spcPct val="100000"/>
              </a:lnSpc>
              <a:spcBef>
                <a:spcPts val="0"/>
              </a:spcBef>
            </a:pPr>
            <a:endParaRPr lang="en-US" sz="2000" b="1" dirty="0">
              <a:ea typeface="+mn-lt"/>
              <a:cs typeface="+mn-lt"/>
            </a:endParaRPr>
          </a:p>
          <a:p>
            <a:pPr marL="0" indent="0">
              <a:lnSpc>
                <a:spcPct val="100000"/>
              </a:lnSpc>
              <a:spcBef>
                <a:spcPts val="0"/>
              </a:spcBef>
              <a:buNone/>
            </a:pPr>
            <a:r>
              <a:rPr lang="en-US" sz="1800" b="1" dirty="0">
                <a:ea typeface="+mn-lt"/>
                <a:cs typeface="+mn-lt"/>
              </a:rPr>
              <a:t>        Passive:</a:t>
            </a:r>
            <a:r>
              <a:rPr lang="en-US" sz="1800" dirty="0">
                <a:ea typeface="+mn-lt"/>
                <a:cs typeface="+mn-lt"/>
              </a:rPr>
              <a:t> The simplest designs are condenser humidifiers or heat and moisture exchanger (HME) units. They do not add heat or vapor but rather traps exhaled humidification and heat, which is released upon the subsequent inhalation.</a:t>
            </a:r>
          </a:p>
          <a:p>
            <a:pPr>
              <a:lnSpc>
                <a:spcPct val="100000"/>
              </a:lnSpc>
              <a:spcBef>
                <a:spcPts val="0"/>
              </a:spcBef>
            </a:pPr>
            <a:endParaRPr lang="en-US" sz="1800" dirty="0">
              <a:ea typeface="+mn-lt"/>
              <a:cs typeface="+mn-lt"/>
            </a:endParaRPr>
          </a:p>
          <a:p>
            <a:pPr marL="0" indent="0">
              <a:lnSpc>
                <a:spcPct val="100000"/>
              </a:lnSpc>
              <a:spcBef>
                <a:spcPts val="0"/>
              </a:spcBef>
              <a:buNone/>
            </a:pPr>
            <a:r>
              <a:rPr lang="en-US" sz="1800" b="1" dirty="0">
                <a:ea typeface="+mn-lt"/>
                <a:cs typeface="+mn-lt"/>
              </a:rPr>
              <a:t>        Active:</a:t>
            </a:r>
            <a:r>
              <a:rPr lang="en-US" sz="1800" dirty="0">
                <a:ea typeface="+mn-lt"/>
                <a:cs typeface="+mn-lt"/>
              </a:rPr>
              <a:t> More effective in preserving moisture and heat. They add water to gas, by; </a:t>
            </a:r>
          </a:p>
          <a:p>
            <a:pPr marL="0" indent="0">
              <a:lnSpc>
                <a:spcPct val="100000"/>
              </a:lnSpc>
              <a:spcBef>
                <a:spcPts val="0"/>
              </a:spcBef>
              <a:buNone/>
            </a:pPr>
            <a:r>
              <a:rPr lang="en-US" sz="1800" dirty="0">
                <a:ea typeface="+mn-lt"/>
                <a:cs typeface="+mn-lt"/>
              </a:rPr>
              <a:t>   - passing the gas over a water chamber (pass-over humidifier) </a:t>
            </a:r>
            <a:endParaRPr lang="en-US" dirty="0">
              <a:cs typeface="Calibri" panose="020F0502020204030204"/>
            </a:endParaRPr>
          </a:p>
          <a:p>
            <a:pPr marL="0" indent="0">
              <a:lnSpc>
                <a:spcPct val="100000"/>
              </a:lnSpc>
              <a:spcBef>
                <a:spcPts val="0"/>
              </a:spcBef>
              <a:buNone/>
            </a:pPr>
            <a:r>
              <a:rPr lang="en-US" sz="1800" dirty="0">
                <a:ea typeface="+mn-lt"/>
                <a:cs typeface="+mn-lt"/>
              </a:rPr>
              <a:t>   - saturated wick (wick humidifier)</a:t>
            </a:r>
            <a:endParaRPr lang="en-US" dirty="0">
              <a:ea typeface="+mn-lt"/>
              <a:cs typeface="+mn-lt"/>
            </a:endParaRPr>
          </a:p>
          <a:p>
            <a:pPr marL="0" indent="0">
              <a:lnSpc>
                <a:spcPct val="100000"/>
              </a:lnSpc>
              <a:spcBef>
                <a:spcPts val="0"/>
              </a:spcBef>
              <a:buNone/>
            </a:pPr>
            <a:r>
              <a:rPr lang="en-US" sz="1800" dirty="0">
                <a:ea typeface="+mn-lt"/>
                <a:cs typeface="+mn-lt"/>
              </a:rPr>
              <a:t>   - bubbling through water (bubble-through humidifier) </a:t>
            </a:r>
            <a:endParaRPr lang="en-US" dirty="0">
              <a:ea typeface="+mn-lt"/>
              <a:cs typeface="+mn-lt"/>
            </a:endParaRPr>
          </a:p>
          <a:p>
            <a:pPr marL="0" indent="0">
              <a:lnSpc>
                <a:spcPct val="100000"/>
              </a:lnSpc>
              <a:spcBef>
                <a:spcPts val="0"/>
              </a:spcBef>
              <a:buNone/>
            </a:pPr>
            <a:r>
              <a:rPr lang="en-US" sz="1800" dirty="0">
                <a:ea typeface="+mn-lt"/>
                <a:cs typeface="+mn-lt"/>
              </a:rPr>
              <a:t>   - mixing it with vaporized water (vapor-phase humidifier)</a:t>
            </a:r>
            <a:endParaRPr lang="en-US" dirty="0">
              <a:cs typeface="Calibri"/>
            </a:endParaRPr>
          </a:p>
          <a:p>
            <a:endParaRPr lang="en-GB" sz="1800" b="1" u="sng" dirty="0">
              <a:cs typeface="Calibri"/>
            </a:endParaRPr>
          </a:p>
          <a:p>
            <a:r>
              <a:rPr lang="en-GB" sz="2000" b="1" u="sng" dirty="0">
                <a:cs typeface="Calibri"/>
              </a:rPr>
              <a:t>Disadvantages of Humidifiers</a:t>
            </a:r>
            <a:endParaRPr lang="en-GB" sz="2000">
              <a:ea typeface="+mn-lt"/>
              <a:cs typeface="+mn-lt"/>
            </a:endParaRPr>
          </a:p>
          <a:p>
            <a:pPr marL="0" indent="0">
              <a:buNone/>
            </a:pPr>
            <a:r>
              <a:rPr lang="en-GB" sz="1800" dirty="0">
                <a:cs typeface="Calibri"/>
              </a:rPr>
              <a:t>  - Disconnection </a:t>
            </a:r>
            <a:endParaRPr lang="en-US" sz="1800" dirty="0">
              <a:ea typeface="+mn-lt"/>
              <a:cs typeface="+mn-lt"/>
            </a:endParaRPr>
          </a:p>
          <a:p>
            <a:pPr marL="0" indent="0">
              <a:buNone/>
            </a:pPr>
            <a:r>
              <a:rPr lang="en-GB" sz="1800" dirty="0">
                <a:cs typeface="Calibri"/>
              </a:rPr>
              <a:t>  - Overheating</a:t>
            </a:r>
            <a:endParaRPr lang="en-GB" sz="1800">
              <a:ea typeface="+mn-lt"/>
              <a:cs typeface="+mn-lt"/>
            </a:endParaRPr>
          </a:p>
          <a:p>
            <a:pPr marL="0" indent="0">
              <a:buNone/>
            </a:pPr>
            <a:r>
              <a:rPr lang="en-GB" sz="1800" dirty="0">
                <a:cs typeface="Calibri"/>
              </a:rPr>
              <a:t>  - Overhydration </a:t>
            </a:r>
            <a:endParaRPr lang="en-GB" sz="1800">
              <a:ea typeface="+mn-lt"/>
              <a:cs typeface="+mn-lt"/>
            </a:endParaRPr>
          </a:p>
          <a:p>
            <a:pPr marL="0" indent="0">
              <a:buNone/>
            </a:pPr>
            <a:r>
              <a:rPr lang="en-GB" sz="1800" dirty="0">
                <a:cs typeface="Calibri"/>
              </a:rPr>
              <a:t>  - Infection</a:t>
            </a:r>
            <a:endParaRPr lang="en-GB" sz="1800">
              <a:ea typeface="+mn-lt"/>
              <a:cs typeface="+mn-lt"/>
            </a:endParaRPr>
          </a:p>
          <a:p>
            <a:pPr marL="0" indent="0">
              <a:buNone/>
            </a:pPr>
            <a:r>
              <a:rPr lang="en-GB" sz="1800" dirty="0">
                <a:cs typeface="Calibri"/>
              </a:rPr>
              <a:t>  - Circuit resistance </a:t>
            </a:r>
            <a:endParaRPr lang="en-GB" sz="1800">
              <a:ea typeface="+mn-lt"/>
              <a:cs typeface="+mn-lt"/>
            </a:endParaRPr>
          </a:p>
          <a:p>
            <a:pPr marL="0" indent="0">
              <a:buNone/>
            </a:pPr>
            <a:r>
              <a:rPr lang="en-GB" sz="1800" dirty="0">
                <a:cs typeface="Calibri"/>
              </a:rPr>
              <a:t>  - Interference with other devices</a:t>
            </a:r>
            <a:endParaRPr lang="en-GB" sz="1800">
              <a:ea typeface="+mn-lt"/>
              <a:cs typeface="+mn-lt"/>
            </a:endParaRPr>
          </a:p>
          <a:p>
            <a:endParaRPr lang="en-GB" sz="1800" dirty="0">
              <a:cs typeface="Calibri"/>
            </a:endParaRPr>
          </a:p>
        </p:txBody>
      </p:sp>
      <p:pic>
        <p:nvPicPr>
          <p:cNvPr id="4" name="Picture 4" descr="A picture containing bottle&#10;&#10;Description automatically generated">
            <a:extLst>
              <a:ext uri="{FF2B5EF4-FFF2-40B4-BE49-F238E27FC236}">
                <a16:creationId xmlns:a16="http://schemas.microsoft.com/office/drawing/2014/main" id="{7FF24882-6286-44B2-A674-880648F45267}"/>
              </a:ext>
            </a:extLst>
          </p:cNvPr>
          <p:cNvPicPr>
            <a:picLocks noChangeAspect="1"/>
          </p:cNvPicPr>
          <p:nvPr/>
        </p:nvPicPr>
        <p:blipFill>
          <a:blip r:embed="rId3" cstate="print"/>
          <a:stretch>
            <a:fillRect/>
          </a:stretch>
        </p:blipFill>
        <p:spPr>
          <a:xfrm>
            <a:off x="9507049" y="3519854"/>
            <a:ext cx="1618517" cy="3217984"/>
          </a:xfrm>
          <a:prstGeom prst="rect">
            <a:avLst/>
          </a:prstGeom>
        </p:spPr>
      </p:pic>
      <p:pic>
        <p:nvPicPr>
          <p:cNvPr id="5" name="Picture 5">
            <a:extLst>
              <a:ext uri="{FF2B5EF4-FFF2-40B4-BE49-F238E27FC236}">
                <a16:creationId xmlns:a16="http://schemas.microsoft.com/office/drawing/2014/main" id="{9EB5A000-B9D0-4EAD-9F88-AE1E8F8DECE3}"/>
              </a:ext>
            </a:extLst>
          </p:cNvPr>
          <p:cNvPicPr>
            <a:picLocks noChangeAspect="1"/>
          </p:cNvPicPr>
          <p:nvPr/>
        </p:nvPicPr>
        <p:blipFill>
          <a:blip r:embed="rId4" cstate="print"/>
          <a:stretch>
            <a:fillRect/>
          </a:stretch>
        </p:blipFill>
        <p:spPr>
          <a:xfrm>
            <a:off x="8850923" y="203869"/>
            <a:ext cx="3141784" cy="3214693"/>
          </a:xfrm>
          <a:prstGeom prst="rect">
            <a:avLst/>
          </a:prstGeom>
        </p:spPr>
      </p:pic>
    </p:spTree>
    <p:extLst>
      <p:ext uri="{BB962C8B-B14F-4D97-AF65-F5344CB8AC3E}">
        <p14:creationId xmlns:p14="http://schemas.microsoft.com/office/powerpoint/2010/main" val="98040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1047280" y="759805"/>
            <a:ext cx="10306520" cy="1325563"/>
          </a:xfrm>
        </p:spPr>
        <p:txBody>
          <a:bodyPr>
            <a:normAutofit/>
          </a:bodyPr>
          <a:lstStyle/>
          <a:p>
            <a:r>
              <a:rPr lang="en-GB" sz="4000">
                <a:solidFill>
                  <a:srgbClr val="FFFFFF"/>
                </a:solidFill>
                <a:ea typeface="+mj-lt"/>
                <a:cs typeface="+mj-lt"/>
              </a:rPr>
              <a:t>Component of anaesthesia machine</a:t>
            </a:r>
            <a:endParaRPr lang="en-US" sz="4000">
              <a:solidFill>
                <a:srgbClr val="FFFFFF"/>
              </a:solidFill>
            </a:endParaRPr>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1329654" y="2494450"/>
            <a:ext cx="4491695" cy="3867959"/>
          </a:xfrm>
        </p:spPr>
        <p:txBody>
          <a:bodyPr vert="horz" lIns="91440" tIns="45720" rIns="91440" bIns="45720" rtlCol="0" anchor="t">
            <a:normAutofit/>
          </a:bodyPr>
          <a:lstStyle/>
          <a:p>
            <a:r>
              <a:rPr lang="en-GB" dirty="0">
                <a:ea typeface="+mn-lt"/>
                <a:cs typeface="+mn-lt"/>
              </a:rPr>
              <a:t>Oxygen source </a:t>
            </a:r>
            <a:endParaRPr lang="en-GB">
              <a:cs typeface="Calibri" panose="020F0502020204030204"/>
            </a:endParaRPr>
          </a:p>
          <a:p>
            <a:r>
              <a:rPr lang="en-GB" dirty="0">
                <a:ea typeface="+mn-lt"/>
                <a:cs typeface="+mn-lt"/>
              </a:rPr>
              <a:t>Flowmeter </a:t>
            </a:r>
          </a:p>
          <a:p>
            <a:r>
              <a:rPr lang="en-GB" dirty="0">
                <a:ea typeface="+mn-lt"/>
                <a:cs typeface="+mn-lt"/>
              </a:rPr>
              <a:t>Vaporizer </a:t>
            </a:r>
            <a:endParaRPr lang="en-GB">
              <a:cs typeface="Calibri"/>
            </a:endParaRPr>
          </a:p>
          <a:p>
            <a:r>
              <a:rPr lang="en-GB" dirty="0">
                <a:ea typeface="+mn-lt"/>
                <a:cs typeface="+mn-lt"/>
              </a:rPr>
              <a:t>Patient breathing circuit </a:t>
            </a:r>
            <a:endParaRPr lang="en-GB">
              <a:cs typeface="Calibri"/>
            </a:endParaRPr>
          </a:p>
          <a:p>
            <a:r>
              <a:rPr lang="en-GB" dirty="0">
                <a:ea typeface="+mn-lt"/>
                <a:cs typeface="+mn-lt"/>
              </a:rPr>
              <a:t>Scavenging system </a:t>
            </a:r>
            <a:endParaRPr lang="en-GB">
              <a:cs typeface="Calibri"/>
            </a:endParaRPr>
          </a:p>
          <a:p>
            <a:r>
              <a:rPr lang="en-GB" dirty="0">
                <a:ea typeface="+mn-lt"/>
                <a:cs typeface="+mn-lt"/>
              </a:rPr>
              <a:t>Heads-up display </a:t>
            </a:r>
            <a:endParaRPr lang="en-GB">
              <a:cs typeface="Calibri"/>
            </a:endParaRPr>
          </a:p>
          <a:p>
            <a:endParaRPr lang="en-GB" sz="2400">
              <a:cs typeface="Calibri"/>
            </a:endParaRPr>
          </a:p>
        </p:txBody>
      </p:sp>
      <p:pic>
        <p:nvPicPr>
          <p:cNvPr id="4" name="Picture 4" descr="Diagram&#10;&#10;Description automatically generated">
            <a:extLst>
              <a:ext uri="{FF2B5EF4-FFF2-40B4-BE49-F238E27FC236}">
                <a16:creationId xmlns:a16="http://schemas.microsoft.com/office/drawing/2014/main" id="{30EC4291-5526-4142-BA0E-8813613FA810}"/>
              </a:ext>
            </a:extLst>
          </p:cNvPr>
          <p:cNvPicPr>
            <a:picLocks noChangeAspect="1"/>
          </p:cNvPicPr>
          <p:nvPr/>
        </p:nvPicPr>
        <p:blipFill rotWithShape="1">
          <a:blip r:embed="rId2" cstate="print"/>
          <a:srcRect r="2966" b="1"/>
          <a:stretch/>
        </p:blipFill>
        <p:spPr>
          <a:xfrm>
            <a:off x="6158130" y="2492376"/>
            <a:ext cx="5202454" cy="3868172"/>
          </a:xfrm>
          <a:prstGeom prst="rect">
            <a:avLst/>
          </a:prstGeom>
        </p:spPr>
      </p:pic>
    </p:spTree>
    <p:extLst>
      <p:ext uri="{BB962C8B-B14F-4D97-AF65-F5344CB8AC3E}">
        <p14:creationId xmlns:p14="http://schemas.microsoft.com/office/powerpoint/2010/main" val="11115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838200" y="469900"/>
            <a:ext cx="10515600" cy="1325563"/>
          </a:xfrm>
        </p:spPr>
        <p:txBody>
          <a:bodyPr/>
          <a:lstStyle/>
          <a:p>
            <a:r>
              <a:rPr lang="en-GB" b="1">
                <a:ea typeface="+mj-lt"/>
                <a:cs typeface="+mj-lt"/>
              </a:rPr>
              <a:t>Medical gases</a:t>
            </a:r>
            <a:endParaRPr lang="en-US"/>
          </a:p>
        </p:txBody>
      </p:sp>
      <p:sp>
        <p:nvSpPr>
          <p:cNvPr id="3" name="Content Placeholder 2">
            <a:extLst>
              <a:ext uri="{FF2B5EF4-FFF2-40B4-BE49-F238E27FC236}">
                <a16:creationId xmlns:a16="http://schemas.microsoft.com/office/drawing/2014/main" id="{66E72C55-D392-48D5-8E33-796EC032F359}"/>
              </a:ext>
            </a:extLst>
          </p:cNvPr>
          <p:cNvSpPr>
            <a:spLocks noGrp="1"/>
          </p:cNvSpPr>
          <p:nvPr>
            <p:ph idx="1"/>
          </p:nvPr>
        </p:nvSpPr>
        <p:spPr>
          <a:xfrm>
            <a:off x="838200" y="2149475"/>
            <a:ext cx="10515600" cy="4027488"/>
          </a:xfrm>
        </p:spPr>
        <p:txBody>
          <a:bodyPr vert="horz" lIns="91440" tIns="45720" rIns="91440" bIns="45720" rtlCol="0" anchor="t">
            <a:normAutofit/>
          </a:bodyPr>
          <a:lstStyle/>
          <a:p>
            <a:r>
              <a:rPr lang="en-GB" dirty="0">
                <a:ea typeface="+mn-lt"/>
                <a:cs typeface="+mn-lt"/>
              </a:rPr>
              <a:t>The medical gases commonly used in operating rooms are oxygen, nitrous oxide, and air. </a:t>
            </a:r>
            <a:endParaRPr lang="en-GB" dirty="0">
              <a:cs typeface="Calibri" panose="020F0502020204030204"/>
            </a:endParaRPr>
          </a:p>
          <a:p>
            <a:r>
              <a:rPr lang="en-GB" dirty="0">
                <a:ea typeface="+mn-lt"/>
                <a:cs typeface="+mn-lt"/>
              </a:rPr>
              <a:t>Gases used in anaesthesia are usually supplied under high pressure either in </a:t>
            </a:r>
            <a:r>
              <a:rPr lang="en-GB" b="1" dirty="0">
                <a:ea typeface="+mn-lt"/>
                <a:cs typeface="+mn-lt"/>
              </a:rPr>
              <a:t>cylinders</a:t>
            </a:r>
            <a:r>
              <a:rPr lang="en-GB" dirty="0">
                <a:ea typeface="+mn-lt"/>
                <a:cs typeface="+mn-lt"/>
              </a:rPr>
              <a:t> or as a </a:t>
            </a:r>
            <a:r>
              <a:rPr lang="en-GB" b="1" dirty="0">
                <a:ea typeface="+mn-lt"/>
                <a:cs typeface="+mn-lt"/>
              </a:rPr>
              <a:t>piped gas supply</a:t>
            </a:r>
            <a:r>
              <a:rPr lang="en-GB" dirty="0">
                <a:ea typeface="+mn-lt"/>
                <a:cs typeface="+mn-lt"/>
              </a:rPr>
              <a:t>. </a:t>
            </a:r>
            <a:endParaRPr lang="en-GB" dirty="0"/>
          </a:p>
          <a:p>
            <a:endParaRPr lang="en-GB">
              <a:cs typeface="Calibri"/>
            </a:endParaRPr>
          </a:p>
        </p:txBody>
      </p:sp>
    </p:spTree>
    <p:extLst>
      <p:ext uri="{BB962C8B-B14F-4D97-AF65-F5344CB8AC3E}">
        <p14:creationId xmlns:p14="http://schemas.microsoft.com/office/powerpoint/2010/main" val="41195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928F0-5E4A-46BF-8625-1E558601627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Characteristics of Medical Gas Cylinders</a:t>
            </a:r>
          </a:p>
        </p:txBody>
      </p:sp>
      <p:pic>
        <p:nvPicPr>
          <p:cNvPr id="6" name="Picture 6" descr="Table&#10;&#10;Description automatically generated">
            <a:extLst>
              <a:ext uri="{FF2B5EF4-FFF2-40B4-BE49-F238E27FC236}">
                <a16:creationId xmlns:a16="http://schemas.microsoft.com/office/drawing/2014/main" id="{7395969D-F6B9-4132-9DB9-9E5225E18983}"/>
              </a:ext>
            </a:extLst>
          </p:cNvPr>
          <p:cNvPicPr>
            <a:picLocks noGrp="1" noChangeAspect="1"/>
          </p:cNvPicPr>
          <p:nvPr>
            <p:ph idx="1"/>
          </p:nvPr>
        </p:nvPicPr>
        <p:blipFill>
          <a:blip r:embed="rId2" cstate="print"/>
          <a:stretch>
            <a:fillRect/>
          </a:stretch>
        </p:blipFill>
        <p:spPr>
          <a:xfrm>
            <a:off x="1396761" y="1632625"/>
            <a:ext cx="8852139" cy="4464169"/>
          </a:xfrm>
        </p:spPr>
      </p:pic>
    </p:spTree>
    <p:extLst>
      <p:ext uri="{BB962C8B-B14F-4D97-AF65-F5344CB8AC3E}">
        <p14:creationId xmlns:p14="http://schemas.microsoft.com/office/powerpoint/2010/main" val="42356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4B33E-3318-A88F-AC5F-AC52F90C8EE8}"/>
              </a:ext>
            </a:extLst>
          </p:cNvPr>
          <p:cNvSpPr>
            <a:spLocks noGrp="1"/>
          </p:cNvSpPr>
          <p:nvPr>
            <p:ph type="title"/>
          </p:nvPr>
        </p:nvSpPr>
        <p:spPr/>
        <p:txBody>
          <a:bodyPr/>
          <a:lstStyle/>
          <a:p>
            <a:r>
              <a:rPr lang="en-US" dirty="0"/>
              <a:t>Valves </a:t>
            </a:r>
          </a:p>
        </p:txBody>
      </p:sp>
      <p:sp>
        <p:nvSpPr>
          <p:cNvPr id="5" name="Text Placeholder 4">
            <a:extLst>
              <a:ext uri="{FF2B5EF4-FFF2-40B4-BE49-F238E27FC236}">
                <a16:creationId xmlns:a16="http://schemas.microsoft.com/office/drawing/2014/main" id="{91A9924C-47E5-D3A8-A689-7A7B986A93E4}"/>
              </a:ext>
            </a:extLst>
          </p:cNvPr>
          <p:cNvSpPr>
            <a:spLocks noGrp="1"/>
          </p:cNvSpPr>
          <p:nvPr>
            <p:ph type="body" idx="1"/>
          </p:nvPr>
        </p:nvSpPr>
        <p:spPr/>
        <p:txBody>
          <a:bodyPr/>
          <a:lstStyle/>
          <a:p>
            <a:r>
              <a:rPr lang="en-US" dirty="0"/>
              <a:t>Raghad Amr </a:t>
            </a:r>
          </a:p>
        </p:txBody>
      </p:sp>
      <p:sp>
        <p:nvSpPr>
          <p:cNvPr id="6" name="AutoShape 2" descr="Best Aortic Valve GIFs | Gfycat">
            <a:extLst>
              <a:ext uri="{FF2B5EF4-FFF2-40B4-BE49-F238E27FC236}">
                <a16:creationId xmlns:a16="http://schemas.microsoft.com/office/drawing/2014/main" id="{34EBEB48-8F71-4D15-1C1B-C54E7CB9CFE1}"/>
              </a:ext>
            </a:extLst>
          </p:cNvPr>
          <p:cNvSpPr>
            <a:spLocks noChangeAspect="1" noChangeArrowheads="1"/>
          </p:cNvSpPr>
          <p:nvPr/>
        </p:nvSpPr>
        <p:spPr bwMode="auto">
          <a:xfrm>
            <a:off x="3687580" y="3276600"/>
            <a:ext cx="2560820" cy="25608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372 Operating Room Doors Stock Photos, Pictures &amp; Royalty-Free Images -  iStock">
            <a:extLst>
              <a:ext uri="{FF2B5EF4-FFF2-40B4-BE49-F238E27FC236}">
                <a16:creationId xmlns:a16="http://schemas.microsoft.com/office/drawing/2014/main" id="{33C151EE-4ECA-5B6A-9BD7-683726AD7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454" y="1098549"/>
            <a:ext cx="4075113" cy="407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9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31CD2C-2380-69B6-E9CF-F8D2E028AB43}"/>
              </a:ext>
            </a:extLst>
          </p:cNvPr>
          <p:cNvSpPr>
            <a:spLocks noGrp="1"/>
          </p:cNvSpPr>
          <p:nvPr>
            <p:ph type="title"/>
          </p:nvPr>
        </p:nvSpPr>
        <p:spPr/>
        <p:txBody>
          <a:bodyPr/>
          <a:lstStyle/>
          <a:p>
            <a:r>
              <a:rPr lang="en-US" dirty="0"/>
              <a:t>Functions of valves</a:t>
            </a:r>
          </a:p>
        </p:txBody>
      </p:sp>
      <p:sp>
        <p:nvSpPr>
          <p:cNvPr id="5" name="Content Placeholder 4">
            <a:extLst>
              <a:ext uri="{FF2B5EF4-FFF2-40B4-BE49-F238E27FC236}">
                <a16:creationId xmlns:a16="http://schemas.microsoft.com/office/drawing/2014/main" id="{2B4BF539-F45F-D293-BD35-513DA3D1964A}"/>
              </a:ext>
            </a:extLst>
          </p:cNvPr>
          <p:cNvSpPr>
            <a:spLocks noGrp="1"/>
          </p:cNvSpPr>
          <p:nvPr>
            <p:ph idx="1"/>
          </p:nvPr>
        </p:nvSpPr>
        <p:spPr/>
        <p:txBody>
          <a:bodyPr/>
          <a:lstStyle/>
          <a:p>
            <a:pPr algn="l">
              <a:buFont typeface="+mj-lt"/>
              <a:buAutoNum type="arabicPeriod"/>
            </a:pPr>
            <a:r>
              <a:rPr lang="en-US" b="1" i="0" dirty="0">
                <a:solidFill>
                  <a:srgbClr val="36424A"/>
                </a:solidFill>
                <a:effectLst/>
                <a:latin typeface="Noto Sans" panose="020B0502040204020203" pitchFamily="34" charset="0"/>
              </a:rPr>
              <a:t>On/off: </a:t>
            </a:r>
            <a:r>
              <a:rPr lang="en-US" b="0" i="0" dirty="0">
                <a:solidFill>
                  <a:srgbClr val="595959"/>
                </a:solidFill>
                <a:effectLst/>
                <a:latin typeface="Noto Sans" panose="020B0502040204020203" pitchFamily="34" charset="0"/>
              </a:rPr>
              <a:t>starts or stops flow within a system</a:t>
            </a:r>
          </a:p>
          <a:p>
            <a:pPr algn="l">
              <a:buFont typeface="+mj-lt"/>
              <a:buAutoNum type="arabicPeriod"/>
            </a:pPr>
            <a:r>
              <a:rPr lang="en-US" b="1" i="0" dirty="0">
                <a:solidFill>
                  <a:srgbClr val="36424A"/>
                </a:solidFill>
                <a:effectLst/>
                <a:latin typeface="Noto Sans" panose="020B0502040204020203" pitchFamily="34" charset="0"/>
              </a:rPr>
              <a:t>Flow control: </a:t>
            </a:r>
            <a:r>
              <a:rPr lang="en-US" b="0" i="0" dirty="0">
                <a:solidFill>
                  <a:srgbClr val="595959"/>
                </a:solidFill>
                <a:effectLst/>
                <a:latin typeface="Noto Sans" panose="020B0502040204020203" pitchFamily="34" charset="0"/>
              </a:rPr>
              <a:t>regulates flow</a:t>
            </a:r>
          </a:p>
          <a:p>
            <a:pPr algn="l">
              <a:buFont typeface="+mj-lt"/>
              <a:buAutoNum type="arabicPeriod"/>
            </a:pPr>
            <a:r>
              <a:rPr lang="en-US" b="1" i="0" dirty="0">
                <a:solidFill>
                  <a:srgbClr val="36424A"/>
                </a:solidFill>
                <a:effectLst/>
                <a:latin typeface="Noto Sans" panose="020B0502040204020203" pitchFamily="34" charset="0"/>
              </a:rPr>
              <a:t>Directional flow: </a:t>
            </a:r>
            <a:r>
              <a:rPr lang="en-US" b="0" i="0" dirty="0">
                <a:solidFill>
                  <a:srgbClr val="595959"/>
                </a:solidFill>
                <a:effectLst/>
                <a:latin typeface="Noto Sans" panose="020B0502040204020203" pitchFamily="34" charset="0"/>
              </a:rPr>
              <a:t>determines the direction of flow</a:t>
            </a:r>
          </a:p>
          <a:p>
            <a:pPr algn="l">
              <a:buFont typeface="+mj-lt"/>
              <a:buAutoNum type="arabicPeriod"/>
            </a:pPr>
            <a:r>
              <a:rPr lang="en-US" b="1" i="0" dirty="0">
                <a:solidFill>
                  <a:srgbClr val="36424A"/>
                </a:solidFill>
                <a:effectLst/>
                <a:latin typeface="Noto Sans" panose="020B0502040204020203" pitchFamily="34" charset="0"/>
              </a:rPr>
              <a:t>Over-pressure protection: </a:t>
            </a:r>
            <a:r>
              <a:rPr lang="en-US" b="0" i="0" dirty="0">
                <a:solidFill>
                  <a:srgbClr val="595959"/>
                </a:solidFill>
                <a:effectLst/>
                <a:latin typeface="Noto Sans" panose="020B0502040204020203" pitchFamily="34" charset="0"/>
              </a:rPr>
              <a:t>safely relieves system pressure if a pressure spike occurs</a:t>
            </a:r>
          </a:p>
          <a:p>
            <a:pPr algn="l">
              <a:buFont typeface="+mj-lt"/>
              <a:buAutoNum type="arabicPeriod"/>
            </a:pPr>
            <a:r>
              <a:rPr lang="en-US" b="1" i="0" dirty="0">
                <a:solidFill>
                  <a:srgbClr val="36424A"/>
                </a:solidFill>
                <a:effectLst/>
                <a:latin typeface="Noto Sans" panose="020B0502040204020203" pitchFamily="34" charset="0"/>
              </a:rPr>
              <a:t>Excess flow protection: </a:t>
            </a:r>
            <a:r>
              <a:rPr lang="en-US" b="0" i="0" dirty="0">
                <a:solidFill>
                  <a:srgbClr val="595959"/>
                </a:solidFill>
                <a:effectLst/>
                <a:latin typeface="Noto Sans" panose="020B0502040204020203" pitchFamily="34" charset="0"/>
              </a:rPr>
              <a:t>shuts off or restricts flow to prevent an uncontrolled release of process fluid</a:t>
            </a:r>
          </a:p>
          <a:p>
            <a:endParaRPr lang="en-US" dirty="0"/>
          </a:p>
        </p:txBody>
      </p:sp>
    </p:spTree>
    <p:extLst>
      <p:ext uri="{BB962C8B-B14F-4D97-AF65-F5344CB8AC3E}">
        <p14:creationId xmlns:p14="http://schemas.microsoft.com/office/powerpoint/2010/main" val="3549863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882</TotalTime>
  <Words>2138</Words>
  <Application>Microsoft Office PowerPoint</Application>
  <PresentationFormat>شاشة عريضة</PresentationFormat>
  <Paragraphs>200</Paragraphs>
  <Slides>41</Slides>
  <Notes>3</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office theme</vt:lpstr>
      <vt:lpstr>Anaesthesia Machine</vt:lpstr>
      <vt:lpstr>Anaesthesia Machine</vt:lpstr>
      <vt:lpstr>Purposes of anaesthesia machine</vt:lpstr>
      <vt:lpstr>Type of anaesthesia machine</vt:lpstr>
      <vt:lpstr>Component of anaesthesia machine</vt:lpstr>
      <vt:lpstr>Medical gases</vt:lpstr>
      <vt:lpstr>Characteristics of Medical Gas Cylinders</vt:lpstr>
      <vt:lpstr>Valves </vt:lpstr>
      <vt:lpstr>Functions of valves</vt:lpstr>
      <vt:lpstr>Valves used for pipelines and gases </vt:lpstr>
      <vt:lpstr>Doors as valves in the OR </vt:lpstr>
      <vt:lpstr>عرض تقديمي في PowerPoint</vt:lpstr>
      <vt:lpstr>Pipelines</vt:lpstr>
      <vt:lpstr>عرض تقديمي في PowerPoint</vt:lpstr>
      <vt:lpstr>Flowmeters</vt:lpstr>
      <vt:lpstr>Bobbins and balls</vt:lpstr>
      <vt:lpstr>Vaporisers</vt:lpstr>
      <vt:lpstr>عرض تقديمي في PowerPoint</vt:lpstr>
      <vt:lpstr>Factors affecting vaporiser output</vt:lpstr>
      <vt:lpstr>Breathing Circuits. ibraheem alkhawaldeh</vt:lpstr>
      <vt:lpstr>عرض تقديمي في PowerPoint</vt:lpstr>
      <vt:lpstr>عرض تقديمي في PowerPoint</vt:lpstr>
      <vt:lpstr>Mapleson's Circuits</vt:lpstr>
      <vt:lpstr>عرض تقديمي في PowerPoint</vt:lpstr>
      <vt:lpstr>عرض تقديمي في PowerPoint</vt:lpstr>
      <vt:lpstr>عرض تقديمي في PowerPoint</vt:lpstr>
      <vt:lpstr>Mapleson's A (Magill Circuit)</vt:lpstr>
      <vt:lpstr>Mapleson's B</vt:lpstr>
      <vt:lpstr>Mapleson's C (Waters’ to-and-fro)</vt:lpstr>
      <vt:lpstr>Mapleson's D</vt:lpstr>
      <vt:lpstr>Bain Circuit</vt:lpstr>
      <vt:lpstr>Mapleson's E (Ayre’s T-piece)</vt:lpstr>
      <vt:lpstr>Mapleson's F (Jackson-Rees’ modification)</vt:lpstr>
      <vt:lpstr>The Circle System</vt:lpstr>
      <vt:lpstr>عرض تقديمي في PowerPoint</vt:lpstr>
      <vt:lpstr>عرض تقديمي في PowerPoint</vt:lpstr>
      <vt:lpstr>Mechanical Ventilation </vt:lpstr>
      <vt:lpstr>Positive Pressure Ventilators</vt:lpstr>
      <vt:lpstr>An iron lung, also known as a tank ventilator or Drinker tank, is a type of negative pressure ventilator (NPV); a mechanical respirator which encloses most of a person's body, and varies the air pressure in the enclosed space, to stimulate breathin</vt:lpstr>
      <vt:lpstr>Humidification</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مستخدم غير معروف</cp:lastModifiedBy>
  <cp:revision>1177</cp:revision>
  <dcterms:created xsi:type="dcterms:W3CDTF">2021-03-20T11:18:40Z</dcterms:created>
  <dcterms:modified xsi:type="dcterms:W3CDTF">2022-11-09T02:56:00Z</dcterms:modified>
</cp:coreProperties>
</file>