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26"/>
  </p:notesMasterIdLst>
  <p:sldIdLst>
    <p:sldId id="277" r:id="rId10"/>
    <p:sldId id="291" r:id="rId11"/>
    <p:sldId id="258" r:id="rId12"/>
    <p:sldId id="287" r:id="rId13"/>
    <p:sldId id="259" r:id="rId14"/>
    <p:sldId id="260" r:id="rId15"/>
    <p:sldId id="262" r:id="rId16"/>
    <p:sldId id="283" r:id="rId17"/>
    <p:sldId id="294" r:id="rId18"/>
    <p:sldId id="293" r:id="rId19"/>
    <p:sldId id="292" r:id="rId20"/>
    <p:sldId id="286" r:id="rId21"/>
    <p:sldId id="281" r:id="rId22"/>
    <p:sldId id="289" r:id="rId23"/>
    <p:sldId id="285" r:id="rId24"/>
    <p:sldId id="290" r:id="rId2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A4260-4C26-4C08-AA68-B6E5DE474B61}" v="5" dt="2020-11-04T08:44:34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نور الدين خيرى ابراهيم البنا" userId="S::120201503116@mutah.edu.jo::ae6b0744-bde2-4b78-b5cc-d243756b17f9" providerId="AD" clId="Web-{5EEA4260-4C26-4C08-AA68-B6E5DE474B61}"/>
    <pc:docChg chg="modSld">
      <pc:chgData name="نور الدين خيرى ابراهيم البنا" userId="S::120201503116@mutah.edu.jo::ae6b0744-bde2-4b78-b5cc-d243756b17f9" providerId="AD" clId="Web-{5EEA4260-4C26-4C08-AA68-B6E5DE474B61}" dt="2020-11-04T08:44:34.936" v="4"/>
      <pc:docMkLst>
        <pc:docMk/>
      </pc:docMkLst>
      <pc:sldChg chg="addSp modSp">
        <pc:chgData name="نور الدين خيرى ابراهيم البنا" userId="S::120201503116@mutah.edu.jo::ae6b0744-bde2-4b78-b5cc-d243756b17f9" providerId="AD" clId="Web-{5EEA4260-4C26-4C08-AA68-B6E5DE474B61}" dt="2020-11-04T08:44:34.936" v="4"/>
        <pc:sldMkLst>
          <pc:docMk/>
          <pc:sldMk cId="671034183" sldId="277"/>
        </pc:sldMkLst>
        <pc:spChg chg="add mod">
          <ac:chgData name="نور الدين خيرى ابراهيم البنا" userId="S::120201503116@mutah.edu.jo::ae6b0744-bde2-4b78-b5cc-d243756b17f9" providerId="AD" clId="Web-{5EEA4260-4C26-4C08-AA68-B6E5DE474B61}" dt="2020-11-04T08:44:34.936" v="4"/>
          <ac:spMkLst>
            <pc:docMk/>
            <pc:sldMk cId="671034183" sldId="277"/>
            <ac:spMk id="2" creationId="{CED898CE-020C-45F3-A8E8-741DFF9E9C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28E350-B25E-4A10-94E7-14114E5B7005}" type="datetimeFigureOut">
              <a:rPr lang="ar-EG" smtClean="0"/>
              <a:t>19/03/1442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60D70B-695E-423D-9E9D-63C98A5A6FB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024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19A610-D63C-4521-92EB-8BA87DBF0A74}" type="slidenum">
              <a:rPr lang="ar-SA" altLang="ar-SA" b="0">
                <a:solidFill>
                  <a:prstClr val="black"/>
                </a:solidFill>
              </a:rPr>
              <a:pPr eaLnBrk="1" hangingPunct="1"/>
              <a:t>1</a:t>
            </a:fld>
            <a:endParaRPr lang="ar-SA" altLang="ar-SA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شكل حر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0522-A502-4BEC-877C-9CBFDF1F9949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7605-91AF-4039-8219-47F3FCB0A721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9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1CFF-AC2D-45D6-B51A-D0B731ABA3F5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4DCC-C56A-49B6-A083-A27BA3644130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6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3651-8453-4B6E-9262-720031471D7F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DE0E-D0BA-4929-8FEA-81FF4E1681FA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2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5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7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1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2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4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4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EBA1-D39A-4A20-9FE8-0A6F94BF75E1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9756-10E9-47C1-AAD5-094F8366B67F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37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6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3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87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2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49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45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9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69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3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شكل حر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DE1B-2F38-497E-97A2-34D6CE328593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67F9-1FCF-4E34-9688-C63C3831E85D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2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16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69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57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74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7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46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13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4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4A02-8135-4150-9E8B-A86A623AE293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7AF1-8764-4F6C-8F20-66AC2D586150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81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4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8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34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35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60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18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7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25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8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9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D5F7-9EF3-4C3B-9549-817344FC9E44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0FAA-0424-4BF8-BAA8-66B5EC604B63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06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26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00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7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6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81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3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5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50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D3641"/>
                </a:solidFill>
              </a:rPr>
              <a:pPr/>
              <a:t>11/4/2020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78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B2E8-943D-4772-84DF-48DE62A1DFDC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F857-64F4-48A6-822D-A15062E78235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0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12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1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8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872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6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6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721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88F-D6E9-4AA9-BD7E-160BCD853872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FE6D0"/>
                </a:solidFill>
              </a:rPr>
              <a:t>M. Zaharna Clini. Chem. 2009</a:t>
            </a:r>
          </a:p>
        </p:txBody>
      </p:sp>
    </p:spTree>
    <p:extLst>
      <p:ext uri="{BB962C8B-B14F-4D97-AF65-F5344CB8AC3E}">
        <p14:creationId xmlns:p14="http://schemas.microsoft.com/office/powerpoint/2010/main" val="3190099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82F8-B87F-4348-9261-3F7E523071DD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5F0D-5DE6-4F69-9C4D-2B942E13D542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38F2-6BFE-475B-BB92-8B50827D0C45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2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2BE9-C2D5-4ACC-B676-516462403C37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0E45-6236-4114-8E19-7C6124A274B8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5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5F0C-11F5-4898-9072-B785E62C4A24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0D5E-E706-4A3E-9D4B-BDF4181B2034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B336040-3D53-4BC0-A684-76972DF64FB2}" type="datetimeFigureOut">
              <a:rPr lang="en-US">
                <a:solidFill>
                  <a:srgbClr val="D4D2D0">
                    <a:shade val="50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11/4/2020</a:t>
            </a:fld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AA6F6C3-331A-4A23-88B4-739D309E95D8}" type="slidenum">
              <a:rPr lang="en-US">
                <a:solidFill>
                  <a:srgbClr val="D4D2D0">
                    <a:shade val="50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9pPr>
    </p:titleStyle>
    <p:bodyStyle>
      <a:lvl1pPr marL="419100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2231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04888" indent="-2555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79525" indent="-236538" algn="r" rtl="1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9075" indent="-182563" algn="r" rtl="1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19/03/1442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 rtl="0"/>
              <a:t>11/4/2020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srgbClr val="DFE6D0"/>
                </a:solidFill>
              </a:rPr>
              <a:pPr rtl="0"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2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547664" y="2276872"/>
            <a:ext cx="6480720" cy="144016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ar-SA" sz="36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DETECTION &amp;QUANTITATION OF PROTEINS</a:t>
            </a:r>
            <a:endParaRPr lang="es-ES" altLang="ar-SA" sz="3600" b="1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898CE-020C-45F3-A8E8-741DFF9E9C89}"/>
              </a:ext>
            </a:extLst>
          </p:cNvPr>
          <p:cNvSpPr/>
          <p:nvPr/>
        </p:nvSpPr>
        <p:spPr>
          <a:xfrm>
            <a:off x="3086495" y="3968464"/>
            <a:ext cx="917564" cy="917564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5299" name="Picture 3" descr="C:\Users\hp\Desktop\capture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5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Spectrophotometer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867"/>
            <a:ext cx="631414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482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6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C:\Users\SAMSUNG\Desktop\200px-Bradford_ass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6632"/>
            <a:ext cx="3500437" cy="3312368"/>
          </a:xfrm>
          <a:noFill/>
        </p:spPr>
      </p:pic>
      <p:sp>
        <p:nvSpPr>
          <p:cNvPr id="5" name="مستطيل 4"/>
          <p:cNvSpPr/>
          <p:nvPr/>
        </p:nvSpPr>
        <p:spPr bwMode="auto">
          <a:xfrm>
            <a:off x="4139952" y="116632"/>
            <a:ext cx="4103688" cy="331236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2">
                <a:lumMod val="20000"/>
                <a:lumOff val="80000"/>
              </a:schemeClr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Samples treated with the Bradford assay. The brown sample (lower absorbance) contains no protein, while the blue sample (higher absorbance) contains protein.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The amount of protein in the second sample can be determined by comparison to a standard curve</a:t>
            </a:r>
            <a:endParaRPr lang="ar-SA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89249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1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1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Spectrophotometer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867"/>
            <a:ext cx="631414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482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7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hp\Desktop\capture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0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8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20" y="548680"/>
            <a:ext cx="2338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What is protein ?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prstClr val="white"/>
                </a:solidFill>
              </a:rPr>
              <a:t>Amino acid chains are linked by peptide bonds in condensation reactions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410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704850" y="260350"/>
            <a:ext cx="7467600" cy="922338"/>
          </a:xfrm>
          <a:solidFill>
            <a:srgbClr val="00B050"/>
          </a:solidFill>
        </p:spPr>
        <p:txBody>
          <a:bodyPr/>
          <a:lstStyle/>
          <a:p>
            <a:pPr algn="ctr"/>
            <a:br>
              <a:rPr lang="ar-SA"/>
            </a:br>
            <a:r>
              <a:rPr lang="en-US" sz="3200" b="1" i="1">
                <a:solidFill>
                  <a:srgbClr val="C00000"/>
                </a:solidFill>
              </a:rPr>
              <a:t>Ninhydrin Test</a:t>
            </a:r>
            <a:br>
              <a:rPr lang="en-US"/>
            </a:br>
            <a:endParaRPr lang="ar-SA"/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468313" y="1341438"/>
            <a:ext cx="8207375" cy="5327650"/>
          </a:xfrm>
        </p:spPr>
        <p:txBody>
          <a:bodyPr/>
          <a:lstStyle/>
          <a:p>
            <a:pPr algn="l" rtl="0"/>
            <a:r>
              <a:rPr lang="en-US" dirty="0" err="1"/>
              <a:t>Ninhydrin</a:t>
            </a:r>
            <a:r>
              <a:rPr lang="en-US" dirty="0"/>
              <a:t> is a chemical used to detect free amino acid and proteins  </a:t>
            </a:r>
          </a:p>
          <a:p>
            <a:pPr algn="l" rtl="0"/>
            <a:r>
              <a:rPr lang="en-US" dirty="0"/>
              <a:t> Amino acids(NH2) also react with </a:t>
            </a:r>
            <a:r>
              <a:rPr lang="en-US" dirty="0" err="1"/>
              <a:t>ninhydrin</a:t>
            </a:r>
            <a:r>
              <a:rPr lang="en-US" dirty="0"/>
              <a:t> at pH=4. </a:t>
            </a:r>
          </a:p>
          <a:p>
            <a:pPr algn="just" rtl="0"/>
            <a:r>
              <a:rPr lang="en-US" dirty="0"/>
              <a:t>The reduction product obtained from </a:t>
            </a:r>
            <a:r>
              <a:rPr lang="en-US" dirty="0" err="1"/>
              <a:t>ninhydrin</a:t>
            </a:r>
            <a:r>
              <a:rPr lang="en-US" dirty="0"/>
              <a:t> then reacts with NH3 and excess </a:t>
            </a:r>
            <a:r>
              <a:rPr lang="en-US" dirty="0" err="1"/>
              <a:t>ninhydrin</a:t>
            </a:r>
            <a:r>
              <a:rPr lang="en-US" dirty="0"/>
              <a:t> to yield a </a:t>
            </a:r>
            <a:r>
              <a:rPr lang="en-US" dirty="0">
                <a:solidFill>
                  <a:srgbClr val="002060"/>
                </a:solidFill>
              </a:rPr>
              <a:t>dark blue </a:t>
            </a:r>
            <a:r>
              <a:rPr lang="en-US" dirty="0">
                <a:solidFill>
                  <a:srgbClr val="7030A0"/>
                </a:solidFill>
              </a:rPr>
              <a:t>or purple violet </a:t>
            </a:r>
            <a:r>
              <a:rPr lang="en-US" dirty="0"/>
              <a:t>colored substance. </a:t>
            </a:r>
          </a:p>
          <a:p>
            <a:pPr algn="just" rtl="0"/>
            <a:r>
              <a:rPr lang="en-US" dirty="0"/>
              <a:t>This reaction provides an extremely sensitive test for amino acids.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213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7" name="Picture 2" descr="C:\Users\SAMSUNG\Desktop\forechem1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7993062" cy="4464050"/>
          </a:xfrm>
          <a:noFill/>
        </p:spPr>
      </p:pic>
    </p:spTree>
    <p:extLst>
      <p:ext uri="{BB962C8B-B14F-4D97-AF65-F5344CB8AC3E}">
        <p14:creationId xmlns:p14="http://schemas.microsoft.com/office/powerpoint/2010/main" val="204133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813"/>
            <a:ext cx="8075613" cy="5721350"/>
          </a:xfrm>
        </p:spPr>
        <p:txBody>
          <a:bodyPr/>
          <a:lstStyle/>
          <a:p>
            <a:pPr algn="just" rtl="0">
              <a:defRPr/>
            </a:pPr>
            <a:r>
              <a:rPr lang="en-US" dirty="0"/>
              <a:t>With all amino acid will give purple violet or deep blue with exception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Proline</a:t>
            </a:r>
            <a:r>
              <a:rPr lang="en-US" dirty="0"/>
              <a:t> gives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yellow</a:t>
            </a:r>
            <a:r>
              <a:rPr lang="en-US" dirty="0"/>
              <a:t> not violet (why)</a:t>
            </a:r>
            <a:endParaRPr lang="ar-SA" dirty="0"/>
          </a:p>
        </p:txBody>
      </p:sp>
      <p:pic>
        <p:nvPicPr>
          <p:cNvPr id="29699" name="Picture 2" descr="C:\Users\SAMSUNG\Desktop\فهر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276475"/>
            <a:ext cx="28606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C:\Users\SAMSUNG\Desktop\ph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475"/>
            <a:ext cx="2952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8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9275"/>
            <a:ext cx="8147050" cy="5576888"/>
          </a:xfrm>
        </p:spPr>
        <p:txBody>
          <a:bodyPr/>
          <a:lstStyle/>
          <a:p>
            <a:pPr algn="just" rtl="0"/>
            <a:r>
              <a:rPr lang="en-US" dirty="0" err="1"/>
              <a:t>Proline</a:t>
            </a:r>
            <a:r>
              <a:rPr lang="en-US" dirty="0"/>
              <a:t> reacts with </a:t>
            </a:r>
            <a:r>
              <a:rPr lang="en-US" dirty="0" err="1"/>
              <a:t>ninhydrin</a:t>
            </a:r>
            <a:r>
              <a:rPr lang="en-US" dirty="0"/>
              <a:t>, but in a different way. While most </a:t>
            </a:r>
            <a:r>
              <a:rPr lang="en-US" dirty="0" err="1"/>
              <a:t>ninhydrin</a:t>
            </a:r>
            <a:r>
              <a:rPr lang="en-US" dirty="0"/>
              <a:t> tests result in a purple violet color, the </a:t>
            </a:r>
            <a:r>
              <a:rPr lang="en-US" dirty="0" err="1"/>
              <a:t>proline</a:t>
            </a:r>
            <a:r>
              <a:rPr lang="en-US" dirty="0"/>
              <a:t> reaction is more yellow due to substitution of the alpha amino group that </a:t>
            </a:r>
            <a:r>
              <a:rPr lang="en-US" dirty="0" err="1"/>
              <a:t>ninhydrin</a:t>
            </a:r>
            <a:r>
              <a:rPr lang="en-US" dirty="0"/>
              <a:t> reacts with carbon rings</a:t>
            </a:r>
            <a:endParaRPr lang="ar-SA" dirty="0"/>
          </a:p>
        </p:txBody>
      </p:sp>
      <p:pic>
        <p:nvPicPr>
          <p:cNvPr id="30723" name="Picture 2" descr="C:\Users\SAMSUNG\Desktop\pro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500438"/>
            <a:ext cx="19351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6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813"/>
            <a:ext cx="8435280" cy="5721350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  <a:cs typeface="+mn-cs"/>
              </a:rPr>
              <a:t>Procedure: </a:t>
            </a:r>
          </a:p>
          <a:p>
            <a:pPr algn="l" rtl="0">
              <a:spcBef>
                <a:spcPct val="0"/>
              </a:spcBef>
              <a:defRPr/>
            </a:pPr>
            <a:r>
              <a:rPr lang="en-US" dirty="0"/>
              <a:t>  To 1 mL  solution add 5 drops of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% </a:t>
            </a:r>
            <a:r>
              <a:rPr lang="en-US" dirty="0" err="1"/>
              <a:t>ninhydrine</a:t>
            </a:r>
            <a:r>
              <a:rPr lang="en-US" dirty="0"/>
              <a:t> solution </a:t>
            </a:r>
          </a:p>
          <a:p>
            <a:pPr algn="just" rtl="0">
              <a:defRPr/>
            </a:pPr>
            <a:r>
              <a:rPr lang="en-US" dirty="0"/>
              <a:t>  Boil over a water bath for 2 min. </a:t>
            </a:r>
          </a:p>
          <a:p>
            <a:pPr algn="just" rtl="0">
              <a:defRPr/>
            </a:pPr>
            <a:r>
              <a:rPr lang="en-US" dirty="0"/>
              <a:t>   Allow to cool and observe the purple color formed. </a:t>
            </a:r>
          </a:p>
          <a:p>
            <a:pPr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681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Bradford method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662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use of </a:t>
            </a:r>
            <a:r>
              <a:rPr lang="en-US" dirty="0" err="1">
                <a:solidFill>
                  <a:schemeClr val="bg1"/>
                </a:solidFill>
              </a:rPr>
              <a:t>coomassie</a:t>
            </a:r>
            <a:r>
              <a:rPr lang="en-US" dirty="0">
                <a:solidFill>
                  <a:schemeClr val="bg1"/>
                </a:solidFill>
              </a:rPr>
              <a:t> brilliant blue dye in a colorimetric reagent for the detection and quantitation of total protein.</a:t>
            </a:r>
          </a:p>
          <a:p>
            <a:pPr algn="just" rtl="0"/>
            <a:r>
              <a:rPr lang="en-US" dirty="0">
                <a:solidFill>
                  <a:schemeClr val="bg1"/>
                </a:solidFill>
              </a:rPr>
              <a:t>In the acidic environment of the reagent protein binds to the </a:t>
            </a:r>
            <a:r>
              <a:rPr lang="en-US" dirty="0" err="1">
                <a:solidFill>
                  <a:schemeClr val="bg1"/>
                </a:solidFill>
              </a:rPr>
              <a:t>coomassie</a:t>
            </a:r>
            <a:r>
              <a:rPr lang="en-US" dirty="0">
                <a:solidFill>
                  <a:schemeClr val="bg1"/>
                </a:solidFill>
              </a:rPr>
              <a:t> dye</a:t>
            </a:r>
          </a:p>
          <a:p>
            <a:pPr algn="just" rtl="0"/>
            <a:r>
              <a:rPr lang="en-US" dirty="0">
                <a:solidFill>
                  <a:schemeClr val="bg1"/>
                </a:solidFill>
              </a:rPr>
              <a:t>This results in a special shift from the reddish/brown form of the dye absorbance maximum at 465nm to the blue form of the dye absorbance </a:t>
            </a:r>
            <a:r>
              <a:rPr lang="en-US" dirty="0" err="1">
                <a:solidFill>
                  <a:schemeClr val="bg1"/>
                </a:solidFill>
              </a:rPr>
              <a:t>maximunm</a:t>
            </a:r>
            <a:r>
              <a:rPr lang="en-US" dirty="0">
                <a:solidFill>
                  <a:schemeClr val="bg1"/>
                </a:solidFill>
              </a:rPr>
              <a:t> at 610nm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6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530725"/>
          </a:xfrm>
        </p:spPr>
        <p:txBody>
          <a:bodyPr/>
          <a:lstStyle/>
          <a:p>
            <a:pPr algn="just" rtl="0"/>
            <a:r>
              <a:rPr lang="en-US" sz="2000" dirty="0">
                <a:solidFill>
                  <a:schemeClr val="bg1"/>
                </a:solidFill>
              </a:rPr>
              <a:t>The differences between the two forms of the dye is greatest at 595nm, so that is the optimal wavelength to measure the blue color from the </a:t>
            </a:r>
            <a:r>
              <a:rPr lang="en-US" sz="2000" dirty="0" err="1">
                <a:solidFill>
                  <a:schemeClr val="bg1"/>
                </a:solidFill>
              </a:rPr>
              <a:t>coomassie</a:t>
            </a:r>
            <a:r>
              <a:rPr lang="en-US" sz="2000" dirty="0">
                <a:solidFill>
                  <a:schemeClr val="bg1"/>
                </a:solidFill>
              </a:rPr>
              <a:t> dye protein complex.</a:t>
            </a:r>
          </a:p>
          <a:p>
            <a:pPr algn="just" rtl="0"/>
            <a:r>
              <a:rPr lang="en-US" sz="2000" dirty="0">
                <a:solidFill>
                  <a:schemeClr val="bg1"/>
                </a:solidFill>
              </a:rPr>
              <a:t> development of color in </a:t>
            </a:r>
            <a:r>
              <a:rPr lang="en-US" sz="2000" dirty="0" err="1">
                <a:solidFill>
                  <a:schemeClr val="bg1"/>
                </a:solidFill>
              </a:rPr>
              <a:t>coomassie</a:t>
            </a:r>
            <a:r>
              <a:rPr lang="en-US" sz="2000" dirty="0">
                <a:solidFill>
                  <a:schemeClr val="bg1"/>
                </a:solidFill>
              </a:rPr>
              <a:t> dye based </a:t>
            </a:r>
            <a:r>
              <a:rPr lang="en-US" sz="2000" dirty="0" err="1">
                <a:solidFill>
                  <a:schemeClr val="bg1"/>
                </a:solidFill>
              </a:rPr>
              <a:t>bradford</a:t>
            </a:r>
            <a:r>
              <a:rPr lang="en-US" sz="2000" dirty="0">
                <a:solidFill>
                  <a:schemeClr val="bg1"/>
                </a:solidFill>
              </a:rPr>
              <a:t> protein assays has been associated with the presence  of certain basic amino acids  primarily arginine, lysine ,</a:t>
            </a:r>
            <a:r>
              <a:rPr lang="en-US" sz="2000" dirty="0" err="1">
                <a:solidFill>
                  <a:schemeClr val="bg1"/>
                </a:solidFill>
              </a:rPr>
              <a:t>histidine</a:t>
            </a:r>
            <a:r>
              <a:rPr lang="en-US" sz="2000" dirty="0">
                <a:solidFill>
                  <a:schemeClr val="bg1"/>
                </a:solidFill>
              </a:rPr>
              <a:t> in the protein.</a:t>
            </a:r>
          </a:p>
          <a:p>
            <a:pPr marL="0" indent="0" algn="just" rtl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algn="just" rtl="0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</a:rPr>
              <a:t>dvantages</a:t>
            </a:r>
            <a:r>
              <a:rPr lang="en-US" sz="2000" b="1" dirty="0">
                <a:solidFill>
                  <a:schemeClr val="bg1"/>
                </a:solidFill>
              </a:rPr>
              <a:t> of the method include that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highly sensitive,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able to measure 1-20 µg of protein 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very fast.</a:t>
            </a:r>
          </a:p>
        </p:txBody>
      </p:sp>
    </p:spTree>
    <p:extLst>
      <p:ext uri="{BB962C8B-B14F-4D97-AF65-F5344CB8AC3E}">
        <p14:creationId xmlns:p14="http://schemas.microsoft.com/office/powerpoint/2010/main" val="3746646155"/>
      </p:ext>
    </p:extLst>
  </p:cSld>
  <p:clrMapOvr>
    <a:masterClrMapping/>
  </p:clrMapOvr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3" ma:contentTypeDescription="إنشاء مستند جديد." ma:contentTypeScope="" ma:versionID="c4e0787a1e96115fbf53b6550aba7f31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a3bd1af75b3c913f6b27a2ecaeb47709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398B35-64EB-4ED8-8358-FE3672CAAB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8CC281-D6C4-4302-BE9B-9BBAF631223D}"/>
</file>

<file path=customXml/itemProps3.xml><?xml version="1.0" encoding="utf-8"?>
<ds:datastoreItem xmlns:ds="http://schemas.openxmlformats.org/officeDocument/2006/customXml" ds:itemID="{A1699089-E624-433A-A019-704BEFA6752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386</Words>
  <Application>Microsoft Office PowerPoint</Application>
  <PresentationFormat>On-screen Show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تقنية</vt:lpstr>
      <vt:lpstr>2_Layers</vt:lpstr>
      <vt:lpstr>3_Layers</vt:lpstr>
      <vt:lpstr>4_Layers</vt:lpstr>
      <vt:lpstr>5_Layers</vt:lpstr>
      <vt:lpstr>1_Thatch</vt:lpstr>
      <vt:lpstr> DETECTION &amp;QUANTITATION OF PROTEINS</vt:lpstr>
      <vt:lpstr>PowerPoint Presentation</vt:lpstr>
      <vt:lpstr> Ninhydrin Test </vt:lpstr>
      <vt:lpstr>PowerPoint Presentation</vt:lpstr>
      <vt:lpstr>PowerPoint Presentation</vt:lpstr>
      <vt:lpstr>PowerPoint Presentation</vt:lpstr>
      <vt:lpstr>PowerPoint Presentation</vt:lpstr>
      <vt:lpstr>Bradford method</vt:lpstr>
      <vt:lpstr>PowerPoint Presentation</vt:lpstr>
      <vt:lpstr>PowerPoint Presentation</vt:lpstr>
      <vt:lpstr>Spectrophotometer</vt:lpstr>
      <vt:lpstr>PowerPoint Presentation</vt:lpstr>
      <vt:lpstr>PowerPoint Presentation</vt:lpstr>
      <vt:lpstr>Spectrophotometer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MCC</cp:lastModifiedBy>
  <cp:revision>28</cp:revision>
  <dcterms:created xsi:type="dcterms:W3CDTF">2018-11-11T14:39:36Z</dcterms:created>
  <dcterms:modified xsi:type="dcterms:W3CDTF">2020-11-04T08:44:37Z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