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7" r:id="rId2"/>
    <p:sldId id="257" r:id="rId3"/>
    <p:sldId id="258" r:id="rId4"/>
    <p:sldId id="266" r:id="rId5"/>
    <p:sldId id="395" r:id="rId6"/>
    <p:sldId id="268" r:id="rId7"/>
    <p:sldId id="271" r:id="rId8"/>
    <p:sldId id="396" r:id="rId9"/>
    <p:sldId id="397" r:id="rId10"/>
    <p:sldId id="274" r:id="rId11"/>
    <p:sldId id="275" r:id="rId12"/>
    <p:sldId id="276" r:id="rId13"/>
    <p:sldId id="277" r:id="rId14"/>
    <p:sldId id="414" r:id="rId15"/>
    <p:sldId id="278" r:id="rId16"/>
    <p:sldId id="279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2" r:id="rId25"/>
    <p:sldId id="394" r:id="rId26"/>
    <p:sldId id="296" r:id="rId27"/>
    <p:sldId id="299" r:id="rId28"/>
    <p:sldId id="301" r:id="rId29"/>
    <p:sldId id="303" r:id="rId30"/>
    <p:sldId id="304" r:id="rId31"/>
    <p:sldId id="306" r:id="rId32"/>
    <p:sldId id="310" r:id="rId33"/>
    <p:sldId id="314" r:id="rId34"/>
    <p:sldId id="316" r:id="rId35"/>
    <p:sldId id="327" r:id="rId36"/>
    <p:sldId id="329" r:id="rId37"/>
    <p:sldId id="331" r:id="rId38"/>
    <p:sldId id="335" r:id="rId39"/>
    <p:sldId id="338" r:id="rId40"/>
    <p:sldId id="348" r:id="rId41"/>
    <p:sldId id="351" r:id="rId42"/>
    <p:sldId id="368" r:id="rId43"/>
    <p:sldId id="398" r:id="rId44"/>
    <p:sldId id="374" r:id="rId45"/>
    <p:sldId id="399" r:id="rId46"/>
    <p:sldId id="371" r:id="rId47"/>
    <p:sldId id="356" r:id="rId48"/>
    <p:sldId id="400" r:id="rId49"/>
    <p:sldId id="401" r:id="rId50"/>
    <p:sldId id="375" r:id="rId51"/>
    <p:sldId id="358" r:id="rId52"/>
    <p:sldId id="359" r:id="rId53"/>
    <p:sldId id="377" r:id="rId54"/>
    <p:sldId id="381" r:id="rId55"/>
    <p:sldId id="384" r:id="rId56"/>
    <p:sldId id="387" r:id="rId57"/>
    <p:sldId id="388" r:id="rId58"/>
    <p:sldId id="390" r:id="rId59"/>
    <p:sldId id="360" r:id="rId60"/>
    <p:sldId id="416" r:id="rId61"/>
    <p:sldId id="417" r:id="rId62"/>
    <p:sldId id="418" r:id="rId63"/>
    <p:sldId id="413" r:id="rId64"/>
    <p:sldId id="415" r:id="rId65"/>
    <p:sldId id="346" r:id="rId66"/>
    <p:sldId id="362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presProps" Target="presProps.xml" /><Relationship Id="rId7" Type="http://schemas.openxmlformats.org/officeDocument/2006/relationships/slide" Target="slides/slide6.xml" /><Relationship Id="rId71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viewProps" Target="viewProp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2841A-1172-AEE8-C921-88C9D81CE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2310E-D9B9-544B-19C5-57C7C6F05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D8D19-0D05-24A9-5A79-788753C0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3939-05C1-FB46-8E79-32E988A5DBC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223FA-7456-95E8-AA3E-0EA3873E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8F529-2FDC-CB3F-6457-CB43CF05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1BD6-E016-C54A-8512-BDAAC9722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9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15EC4-AA69-8A96-1D48-35991A6A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BDA0A-0D29-F0BF-7912-C674468AC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53F4C-660F-0AC2-4FFA-42FFCF729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3939-05C1-FB46-8E79-32E988A5DBC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A7E58-73B3-C002-CED0-009BC4EA5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6C4AF-84DD-0653-18F0-60E9A69AD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1BD6-E016-C54A-8512-BDAAC9722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5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19F381-C80D-2539-77F7-546C97196A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25F77-0440-C833-69E9-3C6F207CC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E0226-DD8F-7D19-524D-DDCCE054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3939-05C1-FB46-8E79-32E988A5DBC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A240-2172-4074-90F8-EA5CDCEE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14316-87C2-5052-3AB4-B0663D8E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1BD6-E016-C54A-8512-BDAAC9722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6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FC04-D55F-8456-C333-5094B7A9A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EE2E0-058E-1FC7-D3AB-415409425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7D8C1-29AE-3F9B-1C5D-F0AF7924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3939-05C1-FB46-8E79-32E988A5DBC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C9A49-6720-3600-682D-22E1F3E5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9B9F0-0CCB-78FB-2B3D-F0B6F5B9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1BD6-E016-C54A-8512-BDAAC9722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A405-9F01-AA88-F23E-610E7837F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9592B-D22C-3AD8-4C66-5D1501332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38978-AD1B-A136-BD9F-05DBB8A0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3939-05C1-FB46-8E79-32E988A5DBC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7BCCA-3D3E-E954-5A5D-76B125AD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F0B0-30D0-E1F8-3F7D-BBBB56E5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1BD6-E016-C54A-8512-BDAAC9722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3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6E93-0FA8-E09A-1686-E57E13C5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C1686-28CB-024B-7AF8-5CE42E764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725DE-18DA-CB3B-AC2F-AFB10F348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C80DC-EED8-7B85-CC36-2F49303DD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3939-05C1-FB46-8E79-32E988A5DBC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10447-586C-328A-BFBB-C7EE1003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84834-B8F6-D327-DF55-51D90F8ED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1BD6-E016-C54A-8512-BDAAC9722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80484-8B07-D6E3-46CA-B97EC0FE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50DAA-874A-1324-D983-65CC4F77C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BA0A0-C3BC-EDDB-CD58-152A746DB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1CDD4-A2D1-E6B5-1493-91EB99D5B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094BAF-F4AF-C751-6010-51778825E1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179BD1-A9E3-0A8C-EBC3-B2647AC6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3939-05C1-FB46-8E79-32E988A5DBC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09A51-6FFA-73EA-0D0C-6BD2DC48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47426B-A77C-EDEA-084F-09152261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1BD6-E016-C54A-8512-BDAAC9722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4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48D0-9D2C-53E7-99C7-B6BC6B268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431C8-06C9-3AD2-711D-EC206A89D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3939-05C1-FB46-8E79-32E988A5DBC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1715E-835B-98A7-1BE6-82EE91272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E0676-5EB6-A871-2773-711FB50B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1BD6-E016-C54A-8512-BDAAC9722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8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7A609F-B99C-486F-2526-CA7910F96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3939-05C1-FB46-8E79-32E988A5DBC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FE83D5-1791-F843-F69C-CB30B68A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BB074-685D-C40E-58F5-898AD348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1BD6-E016-C54A-8512-BDAAC9722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3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74B5D-6252-ECFB-DD9B-D55A3909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8D5AC-BD89-17CB-BB44-2DBBDDD1E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B731F-F14F-73D2-E9F5-4693D9C0E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9DA35-111F-0354-C2AD-288F1F8C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3939-05C1-FB46-8E79-32E988A5DBC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C59C3-C882-0BF2-7AEC-6CA46C12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39887-7E40-44A0-1982-94544A45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1BD6-E016-C54A-8512-BDAAC9722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1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873AC-56A7-0B17-BE3D-8AB025FFB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4FAFF2-4641-7984-415B-EAC3BC293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CB2F1-2395-A14B-6962-01E6C08A4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9333D-45FF-B49D-DBC4-ED3D3EBB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3939-05C1-FB46-8E79-32E988A5DBC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7516F-7813-E232-17DE-50F040C8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201D1-E548-E414-C8E5-1C7D7FF9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1BD6-E016-C54A-8512-BDAAC9722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7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66B52-86E3-B36D-06ED-B12BB31C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AF31-3AB0-251C-F8C1-92F0B0496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64AE3-64C2-8694-86D9-BE32BC053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33939-05C1-FB46-8E79-32E988A5DBC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609D3-4E45-AB6B-99B9-6C475EDF2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89D1F-177A-295E-6BA4-A9444BA61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B1BD6-E016-C54A-8512-BDAAC9722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8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 /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5.jpeg" /><Relationship Id="rId4" Type="http://schemas.openxmlformats.org/officeDocument/2006/relationships/image" Target="../media/image44.jpe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 /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 /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 /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2.jpe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 /><Relationship Id="rId2" Type="http://schemas.openxmlformats.org/officeDocument/2006/relationships/image" Target="../media/image53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 /><Relationship Id="rId2" Type="http://schemas.openxmlformats.org/officeDocument/2006/relationships/image" Target="../media/image55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 /><Relationship Id="rId2" Type="http://schemas.openxmlformats.org/officeDocument/2006/relationships/image" Target="../media/image57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 /><Relationship Id="rId2" Type="http://schemas.openxmlformats.org/officeDocument/2006/relationships/image" Target="../media/image5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1.jpeg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 /><Relationship Id="rId2" Type="http://schemas.openxmlformats.org/officeDocument/2006/relationships/image" Target="../media/image6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 /><Relationship Id="rId2" Type="http://schemas.openxmlformats.org/officeDocument/2006/relationships/image" Target="../media/image64.jpe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 /><Relationship Id="rId2" Type="http://schemas.openxmlformats.org/officeDocument/2006/relationships/image" Target="../media/image66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 /><Relationship Id="rId2" Type="http://schemas.openxmlformats.org/officeDocument/2006/relationships/image" Target="../media/image68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1.jpeg" /><Relationship Id="rId4" Type="http://schemas.openxmlformats.org/officeDocument/2006/relationships/image" Target="../media/image70.jpeg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 /><Relationship Id="rId2" Type="http://schemas.openxmlformats.org/officeDocument/2006/relationships/image" Target="../media/image72.jpe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 /><Relationship Id="rId2" Type="http://schemas.openxmlformats.org/officeDocument/2006/relationships/image" Target="../media/image7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6.jpeg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 /><Relationship Id="rId2" Type="http://schemas.openxmlformats.org/officeDocument/2006/relationships/image" Target="../media/image77.jpe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 /><Relationship Id="rId2" Type="http://schemas.openxmlformats.org/officeDocument/2006/relationships/image" Target="../media/image7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1.png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 /><Relationship Id="rId2" Type="http://schemas.openxmlformats.org/officeDocument/2006/relationships/image" Target="../media/image82.jpe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 /><Relationship Id="rId2" Type="http://schemas.openxmlformats.org/officeDocument/2006/relationships/image" Target="../media/image84.jpeg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 /><Relationship Id="rId2" Type="http://schemas.openxmlformats.org/officeDocument/2006/relationships/image" Target="../media/image85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8.jpeg" /><Relationship Id="rId4" Type="http://schemas.openxmlformats.org/officeDocument/2006/relationships/image" Target="../media/image87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 /><Relationship Id="rId2" Type="http://schemas.openxmlformats.org/officeDocument/2006/relationships/image" Target="../media/image89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2.jpeg" /><Relationship Id="rId4" Type="http://schemas.openxmlformats.org/officeDocument/2006/relationships/image" Target="../media/image91.jpeg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 /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 /><Relationship Id="rId2" Type="http://schemas.openxmlformats.org/officeDocument/2006/relationships/image" Target="../media/image95.jpeg" /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 /><Relationship Id="rId2" Type="http://schemas.openxmlformats.org/officeDocument/2006/relationships/image" Target="../media/image97.jpeg" /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 /><Relationship Id="rId2" Type="http://schemas.openxmlformats.org/officeDocument/2006/relationships/image" Target="../media/image99.jpeg" /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 /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 /><Relationship Id="rId2" Type="http://schemas.openxmlformats.org/officeDocument/2006/relationships/image" Target="../media/image102.jpeg" /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 /><Relationship Id="rId2" Type="http://schemas.openxmlformats.org/officeDocument/2006/relationships/image" Target="../media/image104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7.jpeg" /><Relationship Id="rId4" Type="http://schemas.openxmlformats.org/officeDocument/2006/relationships/image" Target="../media/image106.jpeg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 /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 /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 /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 /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 /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20E44-1E70-185B-0971-E15BA13D4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0" y="165114"/>
            <a:ext cx="11630613" cy="2707865"/>
          </a:xfrm>
        </p:spPr>
        <p:txBody>
          <a:bodyPr>
            <a:normAutofit/>
          </a:bodyPr>
          <a:lstStyle/>
          <a:p>
            <a:r>
              <a:rPr lang="en-US" dirty="0"/>
              <a:t>                              </a:t>
            </a:r>
            <a:r>
              <a:rPr lang="en-US" sz="6700" dirty="0">
                <a:latin typeface="Amasis MT Pro Black" panose="02000000000000000000" pitchFamily="2" charset="0"/>
                <a:ea typeface="Amasis MT Pro Black" panose="02000000000000000000" pitchFamily="2" charset="0"/>
              </a:rPr>
              <a:t>Breast 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            </a:t>
            </a:r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</a:rPr>
              <a:t> ( Pathology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D8FA7-8800-579E-13EA-F698B6336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29000"/>
            <a:ext cx="10515600" cy="31041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</a:t>
            </a:r>
            <a:r>
              <a:rPr lang="en-US" i="1" dirty="0"/>
              <a:t>   </a:t>
            </a:r>
            <a:r>
              <a:rPr lang="en-US" b="1" i="1" dirty="0"/>
              <a:t>  </a:t>
            </a:r>
            <a:r>
              <a:rPr lang="en-US" sz="3600" b="1" i="1" dirty="0">
                <a:solidFill>
                  <a:srgbClr val="002060"/>
                </a:solidFill>
              </a:rPr>
              <a:t>  Dr. Tariq Khaled Aladwan, MD.</a:t>
            </a:r>
            <a:r>
              <a:rPr lang="en-US" b="1" i="1" dirty="0"/>
              <a:t> </a:t>
            </a:r>
          </a:p>
          <a:p>
            <a:pPr marL="0" indent="0">
              <a:buNone/>
            </a:pPr>
            <a:r>
              <a:rPr lang="en-US" dirty="0"/>
              <a:t>                                        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Consultant General, Laparoscopic and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Oncoplastic Breast Surgery 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Faculty of Medicine,  Mutah University. </a:t>
            </a:r>
          </a:p>
        </p:txBody>
      </p:sp>
    </p:spTree>
    <p:extLst>
      <p:ext uri="{BB962C8B-B14F-4D97-AF65-F5344CB8AC3E}">
        <p14:creationId xmlns:p14="http://schemas.microsoft.com/office/powerpoint/2010/main" val="158344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C5E5-DE13-935B-5B0A-3DEA2288E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126" y="1"/>
            <a:ext cx="11475405" cy="1865784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2.</a:t>
            </a:r>
            <a:r>
              <a:rPr lang="ar-SA" dirty="0"/>
              <a:t>     </a:t>
            </a:r>
            <a:r>
              <a:rPr lang="ar-SA" dirty="0">
                <a:solidFill>
                  <a:srgbClr val="00B0F0"/>
                </a:solidFill>
              </a:rPr>
              <a:t>Imaging  :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23CEC00E-73AC-EB6D-C682-D65568BB2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94" y="1332297"/>
            <a:ext cx="9237262" cy="552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7555EA60-735B-7289-16A4-2BC435CC2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6" y="314898"/>
            <a:ext cx="7709243" cy="532516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49AA27-F7A6-7DDF-8901-C85BE82A2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614" y="390240"/>
            <a:ext cx="7647386" cy="532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71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36F67CA-7365-10D8-FCC2-8D658127F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6" y="280693"/>
            <a:ext cx="10781928" cy="65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03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82D562-58E6-59F2-9C25-127B0248A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5" y="29607"/>
            <a:ext cx="6306205" cy="6987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C98681-A0A1-C99F-3A1C-285347BE9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58" y="-1206336"/>
            <a:ext cx="5403206" cy="80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67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9E57D6D2-879D-DC24-3F68-3EDB069DB0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03354" y="542134"/>
            <a:ext cx="4692646" cy="577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0333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57D25960-78F2-07A6-D516-8DD4FE10D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85" y="330229"/>
            <a:ext cx="10468212" cy="60761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5A687D1-C78A-8766-38EB-2C3F3C85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944"/>
            <a:ext cx="5257800" cy="59441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3. </a:t>
            </a:r>
            <a:r>
              <a:rPr lang="ar-SA" dirty="0">
                <a:solidFill>
                  <a:srgbClr val="00B0F0"/>
                </a:solidFill>
              </a:rPr>
              <a:t>Tissue Sampling  :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55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9520F8C-0256-C0CE-E3AE-048821ACE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52" y="2103437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ar-SA" sz="5400" b="1" u="sng" dirty="0">
                <a:solidFill>
                  <a:schemeClr val="accent6"/>
                </a:solidFill>
              </a:rPr>
              <a:t>Common Benign Breast Diseases  :</a:t>
            </a:r>
            <a:endParaRPr lang="en-US" sz="5400" b="1" u="sn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61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FBE1C072-D181-F5DB-4C34-3682A700A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8" y="1"/>
            <a:ext cx="11756098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C68CBFC-F4B1-DA2F-1807-1D76CEC86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49" y="115580"/>
            <a:ext cx="6281505" cy="1277903"/>
          </a:xfrm>
          <a:solidFill>
            <a:schemeClr val="bg1"/>
          </a:solidFill>
        </p:spPr>
        <p:txBody>
          <a:bodyPr/>
          <a:lstStyle/>
          <a:p>
            <a:r>
              <a:rPr lang="ar-SA" dirty="0">
                <a:solidFill>
                  <a:srgbClr val="00B0F0"/>
                </a:solidFill>
              </a:rPr>
              <a:t>Congenital Abnormalities  :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4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58C15EBE-B321-C1FC-5BDC-86525120D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3" y="253451"/>
            <a:ext cx="10798439" cy="55090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33BFC15-58BC-1E0F-D441-78AC101DB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451"/>
            <a:ext cx="5865419" cy="1437238"/>
          </a:xfrm>
          <a:solidFill>
            <a:schemeClr val="bg1"/>
          </a:solidFill>
        </p:spPr>
        <p:txBody>
          <a:bodyPr/>
          <a:lstStyle/>
          <a:p>
            <a:r>
              <a:rPr lang="ar-SA" dirty="0">
                <a:solidFill>
                  <a:srgbClr val="00B0F0"/>
                </a:solidFill>
              </a:rPr>
              <a:t>Diffuse Hypertrophy  :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62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858B3981-BF4E-56A6-7B12-0D754C508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2" y="-1029049"/>
            <a:ext cx="11072536" cy="8227525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99D5590-7AC5-C36F-9F8C-7FCCB0765A60}"/>
              </a:ext>
            </a:extLst>
          </p:cNvPr>
          <p:cNvSpPr txBox="1">
            <a:spLocks/>
          </p:cNvSpPr>
          <p:nvPr/>
        </p:nvSpPr>
        <p:spPr>
          <a:xfrm>
            <a:off x="73457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6"/>
                </a:solidFill>
              </a:rPr>
              <a:t>Breast Injuries ( Trauma) :</a:t>
            </a:r>
          </a:p>
        </p:txBody>
      </p:sp>
    </p:spTree>
    <p:extLst>
      <p:ext uri="{BB962C8B-B14F-4D97-AF65-F5344CB8AC3E}">
        <p14:creationId xmlns:p14="http://schemas.microsoft.com/office/powerpoint/2010/main" val="288964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3395EE1-6C3E-0D8E-D739-BF3768A9EE0D}"/>
              </a:ext>
            </a:extLst>
          </p:cNvPr>
          <p:cNvSpPr txBox="1">
            <a:spLocks/>
          </p:cNvSpPr>
          <p:nvPr/>
        </p:nvSpPr>
        <p:spPr>
          <a:xfrm>
            <a:off x="1328198" y="399689"/>
            <a:ext cx="11756099" cy="1569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/>
              <a:t>                  </a:t>
            </a:r>
            <a:r>
              <a:rPr lang="en-US" sz="4000" b="1" i="1">
                <a:solidFill>
                  <a:srgbClr val="00B0F0"/>
                </a:solidFill>
              </a:rPr>
              <a:t>Breast Pathology </a:t>
            </a:r>
            <a:br>
              <a:rPr lang="en-US" sz="4000" b="1" i="1">
                <a:solidFill>
                  <a:srgbClr val="00B0F0"/>
                </a:solidFill>
              </a:rPr>
            </a:br>
            <a:br>
              <a:rPr lang="en-US" sz="4000" b="1" i="1">
                <a:solidFill>
                  <a:srgbClr val="00B0F0"/>
                </a:solidFill>
              </a:rPr>
            </a:br>
            <a:r>
              <a:rPr lang="en-US" sz="4000" b="1" i="1">
                <a:solidFill>
                  <a:srgbClr val="00B0F0"/>
                </a:solidFill>
              </a:rPr>
              <a:t>( Non-Neoplasmatic &amp; Neoplasmatic Diseases )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69E9DB-6CC0-1BCA-73BA-07EB8035E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26" y="2153403"/>
            <a:ext cx="9918213" cy="470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70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4E4AF947-861E-6DCC-4BF0-ACBFA1FF8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03" y="-1304190"/>
            <a:ext cx="10880997" cy="88378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444077-2899-0D36-28A4-C842CB1EC6FA}"/>
              </a:ext>
            </a:extLst>
          </p:cNvPr>
          <p:cNvSpPr txBox="1"/>
          <p:nvPr/>
        </p:nvSpPr>
        <p:spPr>
          <a:xfrm>
            <a:off x="917806" y="468099"/>
            <a:ext cx="70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b. Traumatic fat necrosis </a:t>
            </a:r>
          </a:p>
        </p:txBody>
      </p:sp>
    </p:spTree>
    <p:extLst>
      <p:ext uri="{BB962C8B-B14F-4D97-AF65-F5344CB8AC3E}">
        <p14:creationId xmlns:p14="http://schemas.microsoft.com/office/powerpoint/2010/main" val="231180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414A9-9E8A-A69B-6591-FCDC262D7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C06C564-306B-33A3-9FA6-E3CEFB5FC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76" y="0"/>
            <a:ext cx="11577269" cy="680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41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625B-52FB-85C1-8771-F86CCA5E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9493E223-029C-AD3B-2ED0-BF05A4958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2" y="365125"/>
            <a:ext cx="10742878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6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EBB5-973E-7DE2-DFCA-6E2BDA331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D51BA9A-D5A4-B115-23ED-DABC49B19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6" y="-875103"/>
            <a:ext cx="10515600" cy="6538505"/>
          </a:xfrm>
        </p:spPr>
      </p:pic>
    </p:spTree>
    <p:extLst>
      <p:ext uri="{BB962C8B-B14F-4D97-AF65-F5344CB8AC3E}">
        <p14:creationId xmlns:p14="http://schemas.microsoft.com/office/powerpoint/2010/main" val="4282937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AD8D613D-C836-C609-AB1D-5E09D19FA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9" y="0"/>
            <a:ext cx="10656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22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84775A-23BA-1E7E-4BC5-2E9FAAFF4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330" y="471161"/>
            <a:ext cx="8585916" cy="614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24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D192-8C70-9C05-53A4-7853C5AB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043ADC0-9C74-F398-7D77-4CCABD0BE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1746193" cy="584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11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6732576-2251-8D85-6F4D-DB1314489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" r="4879" b="30840"/>
          <a:stretch/>
        </p:blipFill>
        <p:spPr>
          <a:xfrm>
            <a:off x="577328" y="365125"/>
            <a:ext cx="7416456" cy="3063875"/>
          </a:xfr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AB2676BA-C9B1-63C7-E12D-4688A7FD53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" t="19666" r="6994" b="26374"/>
          <a:stretch/>
        </p:blipFill>
        <p:spPr>
          <a:xfrm>
            <a:off x="577327" y="3612006"/>
            <a:ext cx="7416455" cy="249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59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661F200B-6536-86D7-3509-F6F3D8694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t="3684" r="7444"/>
          <a:stretch/>
        </p:blipFill>
        <p:spPr>
          <a:xfrm>
            <a:off x="763851" y="391846"/>
            <a:ext cx="6720699" cy="5144459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12A80DEE-EE4E-C955-29EF-665E222B5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5" r="13298"/>
          <a:stretch/>
        </p:blipFill>
        <p:spPr>
          <a:xfrm>
            <a:off x="7756930" y="3123497"/>
            <a:ext cx="4124200" cy="29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36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0AF5A7E8-54F0-AFDA-5EAA-2AC88EEFA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1" y="297206"/>
            <a:ext cx="10204030" cy="6356880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6ECE8BC-0C2B-9DE9-EF75-48CB7D760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Specific Benign Breast Diseases:</a:t>
            </a:r>
          </a:p>
        </p:txBody>
      </p:sp>
    </p:spTree>
    <p:extLst>
      <p:ext uri="{BB962C8B-B14F-4D97-AF65-F5344CB8AC3E}">
        <p14:creationId xmlns:p14="http://schemas.microsoft.com/office/powerpoint/2010/main" val="263022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39C8-F046-F5AF-2235-A78659D8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29" y="709989"/>
            <a:ext cx="8916142" cy="14925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Outlines: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46E6B-9578-18A1-3EA7-6EBF0451D228}"/>
              </a:ext>
            </a:extLst>
          </p:cNvPr>
          <p:cNvSpPr txBox="1"/>
          <p:nvPr/>
        </p:nvSpPr>
        <p:spPr>
          <a:xfrm>
            <a:off x="1997877" y="2690336"/>
            <a:ext cx="89161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i="1" dirty="0"/>
              <a:t>* How to deal with Breast Symptoms “ </a:t>
            </a:r>
            <a:r>
              <a:rPr lang="en-US" sz="2800" b="1" i="1" u="sng" dirty="0">
                <a:solidFill>
                  <a:schemeClr val="accent6"/>
                </a:solidFill>
              </a:rPr>
              <a:t>Triple Assessment</a:t>
            </a:r>
            <a:r>
              <a:rPr lang="en-US" sz="2800" b="1" i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/>
              <a:t>“</a:t>
            </a:r>
          </a:p>
          <a:p>
            <a:pPr algn="l"/>
            <a:endParaRPr lang="en-US" sz="2800" i="1" dirty="0"/>
          </a:p>
          <a:p>
            <a:pPr algn="l"/>
            <a:r>
              <a:rPr lang="en-US" sz="2800" i="1" dirty="0"/>
              <a:t>* Investigations In Breast Diseases.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i="1" dirty="0"/>
          </a:p>
          <a:p>
            <a:pPr algn="l"/>
            <a:r>
              <a:rPr lang="en-US" sz="2800" i="1" dirty="0"/>
              <a:t>* Specific Benign and Malignant Breast Diseases. </a:t>
            </a:r>
          </a:p>
        </p:txBody>
      </p:sp>
    </p:spTree>
    <p:extLst>
      <p:ext uri="{BB962C8B-B14F-4D97-AF65-F5344CB8AC3E}">
        <p14:creationId xmlns:p14="http://schemas.microsoft.com/office/powerpoint/2010/main" val="1144475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7106F580-4AC2-23D0-FF14-1311EDECE6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t="26218" r="5622" b="25996"/>
          <a:stretch/>
        </p:blipFill>
        <p:spPr>
          <a:xfrm>
            <a:off x="148033" y="4796270"/>
            <a:ext cx="7919767" cy="206173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7F0C536A-8F26-E8DA-43B3-70F5B4421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t="3276" b="11551"/>
          <a:stretch/>
        </p:blipFill>
        <p:spPr>
          <a:xfrm>
            <a:off x="455941" y="251656"/>
            <a:ext cx="11280117" cy="421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55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DD5055B9-F56C-6E8F-4F1A-4BF415A6C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r="6029"/>
          <a:stretch/>
        </p:blipFill>
        <p:spPr>
          <a:xfrm>
            <a:off x="7934570" y="375014"/>
            <a:ext cx="3863662" cy="3053986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1283DAB5-FCC0-F6A5-E94C-C34ED53B1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6062" r="9109" b="25452"/>
          <a:stretch/>
        </p:blipFill>
        <p:spPr>
          <a:xfrm>
            <a:off x="792715" y="148034"/>
            <a:ext cx="5639566" cy="2768217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18C7CEC4-4A7D-37E4-B9F9-7955523E6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474" y="3425600"/>
            <a:ext cx="5316855" cy="3432400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920DA6AB-0E86-0AC3-DDDC-521941AEA5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" t="6582" r="3041" b="12207"/>
          <a:stretch/>
        </p:blipFill>
        <p:spPr>
          <a:xfrm>
            <a:off x="841812" y="2916251"/>
            <a:ext cx="5639565" cy="34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54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C1BDB536-91D9-116C-07B4-38C135721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r="4912" b="25520"/>
          <a:stretch/>
        </p:blipFill>
        <p:spPr>
          <a:xfrm>
            <a:off x="325672" y="210901"/>
            <a:ext cx="10273493" cy="4141270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E2D0FB4F-A924-B166-E1C8-34FE1178E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" t="30703" r="6525" b="7652"/>
          <a:stretch/>
        </p:blipFill>
        <p:spPr>
          <a:xfrm>
            <a:off x="621738" y="3429000"/>
            <a:ext cx="9474114" cy="354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98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45173A41-4D68-6501-2678-1C709A46F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1" y="1"/>
            <a:ext cx="11062622" cy="4012264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E4CF6168-279F-914E-8675-C3B1A96DA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62" y="2773912"/>
            <a:ext cx="11062622" cy="449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94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FDA59134-D6F4-CB4B-CB96-D159C4F61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 b="8171"/>
          <a:stretch/>
        </p:blipFill>
        <p:spPr>
          <a:xfrm>
            <a:off x="592132" y="496315"/>
            <a:ext cx="6750305" cy="2987777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D0E0E1E2-60B4-C0F2-5992-DE0E5E1FDE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t="7120"/>
          <a:stretch/>
        </p:blipFill>
        <p:spPr>
          <a:xfrm>
            <a:off x="5988537" y="3738624"/>
            <a:ext cx="5773288" cy="2819239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8CE10094-9CD9-6290-D16D-2247ECF931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t="21709" r="7937" b="32684"/>
          <a:stretch/>
        </p:blipFill>
        <p:spPr>
          <a:xfrm>
            <a:off x="740166" y="4257361"/>
            <a:ext cx="4595824" cy="178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91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392EAC90-1FD7-E212-F775-1F597626B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b="17147"/>
          <a:stretch/>
        </p:blipFill>
        <p:spPr>
          <a:xfrm>
            <a:off x="651345" y="0"/>
            <a:ext cx="9431412" cy="3848859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27877754-7F40-4924-AF8A-0C88332479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t="6802" r="7277" b="23735"/>
          <a:stretch/>
        </p:blipFill>
        <p:spPr>
          <a:xfrm>
            <a:off x="651345" y="3848859"/>
            <a:ext cx="8926393" cy="300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32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E8649068-9D0A-4B1F-3E69-88237D942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5096"/>
          <a:stretch/>
        </p:blipFill>
        <p:spPr>
          <a:xfrm>
            <a:off x="310870" y="162835"/>
            <a:ext cx="7135192" cy="4978041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50A62781-2E82-1F9B-C0EB-25D62E158C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6552" r="1789" b="8276"/>
          <a:stretch/>
        </p:blipFill>
        <p:spPr>
          <a:xfrm>
            <a:off x="4473555" y="2504409"/>
            <a:ext cx="6628922" cy="43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59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6E5DD239-D74A-BE85-03AC-05A333AFA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4616"/>
            <a:ext cx="10717591" cy="5211839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03AF1BC2-F886-8DCC-F4A3-FF444C881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27" y="-34973"/>
            <a:ext cx="8147982" cy="311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530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FDAB4557-83C2-D0CB-014E-8E923B56D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r="13650" b="21141"/>
          <a:stretch/>
        </p:blipFill>
        <p:spPr>
          <a:xfrm>
            <a:off x="592132" y="251658"/>
            <a:ext cx="7224012" cy="3342534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6ECED22B-1CAA-646C-928B-2A4ED99B55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8" b="14705"/>
          <a:stretch/>
        </p:blipFill>
        <p:spPr>
          <a:xfrm>
            <a:off x="281263" y="3515465"/>
            <a:ext cx="4796270" cy="3342535"/>
          </a:xfrm>
          <a:prstGeom prst="rect">
            <a:avLst/>
          </a:prstGeom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33C115FC-246F-770B-292D-3FFA64DB99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1" t="9633" r="3497" b="49649"/>
          <a:stretch/>
        </p:blipFill>
        <p:spPr>
          <a:xfrm>
            <a:off x="7816144" y="554476"/>
            <a:ext cx="3108694" cy="2521928"/>
          </a:xfrm>
          <a:prstGeom prst="rect">
            <a:avLst/>
          </a:prstGeom>
        </p:spPr>
      </p:pic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BCA267BD-9830-7FAF-C346-E333E8806F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9633" r="49102" b="5142"/>
          <a:stretch/>
        </p:blipFill>
        <p:spPr>
          <a:xfrm>
            <a:off x="7114469" y="3379222"/>
            <a:ext cx="4796268" cy="347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50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6229B57-48F9-AE1E-60FA-CE3F7F68A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" r="34232" b="28367"/>
          <a:stretch/>
        </p:blipFill>
        <p:spPr>
          <a:xfrm>
            <a:off x="1539542" y="4179073"/>
            <a:ext cx="4677845" cy="2678927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8139827E-7CA8-4162-05F9-A30266209F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8782"/>
          <a:stretch/>
        </p:blipFill>
        <p:spPr>
          <a:xfrm>
            <a:off x="1731985" y="473052"/>
            <a:ext cx="7075979" cy="398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0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0E9AA38D-3F8D-8EB1-6481-8B8B864B1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68" y="0"/>
            <a:ext cx="10831463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6030235-2D9C-7D85-F707-56A31E7B8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25" y="0"/>
            <a:ext cx="10831463" cy="17502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   </a:t>
            </a:r>
            <a:r>
              <a:rPr lang="en-US" sz="3600" b="1" dirty="0">
                <a:solidFill>
                  <a:schemeClr val="accent6"/>
                </a:solidFill>
              </a:rPr>
              <a:t>Dealing with</a:t>
            </a:r>
            <a:r>
              <a:rPr lang="ar-SA" sz="3600" b="1" dirty="0">
                <a:solidFill>
                  <a:schemeClr val="accent6"/>
                </a:solidFill>
              </a:rPr>
              <a:t> Breast </a:t>
            </a:r>
            <a:r>
              <a:rPr lang="en-US" sz="3600" b="1" dirty="0">
                <a:solidFill>
                  <a:schemeClr val="accent6"/>
                </a:solidFill>
              </a:rPr>
              <a:t>Symptoms(</a:t>
            </a:r>
            <a:r>
              <a:rPr lang="ar-SA" sz="3600" b="1" dirty="0">
                <a:solidFill>
                  <a:schemeClr val="accent6"/>
                </a:solidFill>
              </a:rPr>
              <a:t> </a:t>
            </a:r>
            <a:r>
              <a:rPr lang="en-US" sz="4000" b="1" i="1" u="sng" dirty="0">
                <a:solidFill>
                  <a:schemeClr val="accent1">
                    <a:lumMod val="75000"/>
                  </a:schemeClr>
                </a:solidFill>
              </a:rPr>
              <a:t>Triple Assessment </a:t>
            </a:r>
            <a:r>
              <a:rPr lang="en-US" sz="3600" b="1" dirty="0">
                <a:solidFill>
                  <a:schemeClr val="accent6"/>
                </a:solidFill>
              </a:rPr>
              <a:t>):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4E4A4-CDAD-7AEC-3AF9-F2F7568A1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303" y="1613560"/>
            <a:ext cx="5832501" cy="459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75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652FED-64B5-5ACC-DDCE-FF55DBEC3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20204"/>
            <a:ext cx="10604753" cy="5972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137B02-423B-4463-A10C-F342F186C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t="8117"/>
          <a:stretch/>
        </p:blipFill>
        <p:spPr>
          <a:xfrm>
            <a:off x="7623701" y="4307761"/>
            <a:ext cx="4310429" cy="24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06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5DB181-462A-6147-3A17-8E45EBD3C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66" y="738216"/>
            <a:ext cx="5876385" cy="358842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3D9B019-674D-0A62-27C0-ABC577E66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t="5396" r="58876" b="26647"/>
          <a:stretch/>
        </p:blipFill>
        <p:spPr>
          <a:xfrm>
            <a:off x="8050985" y="2802548"/>
            <a:ext cx="4141015" cy="304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46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4C21D065-4BA5-A834-6756-F4BFE293C9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5" b="11610"/>
          <a:stretch/>
        </p:blipFill>
        <p:spPr>
          <a:xfrm>
            <a:off x="0" y="3723077"/>
            <a:ext cx="4687007" cy="3134923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C1B468B8-B1EF-E12F-94F6-8DC3D7179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" t="4324" r="6385" b="13881"/>
          <a:stretch/>
        </p:blipFill>
        <p:spPr>
          <a:xfrm>
            <a:off x="6560828" y="254578"/>
            <a:ext cx="4687006" cy="4315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113646-D7C8-DC08-C7D0-2E6DEAD420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t="24870" r="7260" b="20156"/>
          <a:stretch/>
        </p:blipFill>
        <p:spPr>
          <a:xfrm>
            <a:off x="6560828" y="4570531"/>
            <a:ext cx="4687006" cy="2468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8ABAA1-0BC3-7BED-BFA0-61B088156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95" y="516125"/>
            <a:ext cx="4888335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336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B29C24-A095-FCDD-EF79-40EAA48E1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3" y="187483"/>
            <a:ext cx="8106288" cy="5719419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CEDBEE45-A1D7-A77A-2C98-A790F0A1E2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6" t="4597"/>
          <a:stretch/>
        </p:blipFill>
        <p:spPr>
          <a:xfrm>
            <a:off x="127309" y="340476"/>
            <a:ext cx="3736354" cy="583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522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3A543AE2-1F40-2D11-9A35-65850B905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9417" r="6847" b="15969"/>
          <a:stretch/>
        </p:blipFill>
        <p:spPr>
          <a:xfrm>
            <a:off x="1126344" y="568560"/>
            <a:ext cx="4529811" cy="2860440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F429495A-D6E7-A49D-5710-3D17E0BB45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60473" r="9724" b="9341"/>
          <a:stretch/>
        </p:blipFill>
        <p:spPr>
          <a:xfrm>
            <a:off x="6766403" y="1061740"/>
            <a:ext cx="4830132" cy="1099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390709-12D9-A98A-B93C-80630F2252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-1" r="9724" b="39528"/>
          <a:stretch/>
        </p:blipFill>
        <p:spPr>
          <a:xfrm>
            <a:off x="1045946" y="3429000"/>
            <a:ext cx="4830131" cy="2202708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46C30A82-A7CE-FA39-2CE3-A000B56306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" t="4749" r="7365" b="20566"/>
          <a:stretch/>
        </p:blipFill>
        <p:spPr>
          <a:xfrm>
            <a:off x="6766403" y="2707223"/>
            <a:ext cx="5239075" cy="308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26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3FA4176E-4247-9252-03B0-49690A651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0" y="177640"/>
            <a:ext cx="9914230" cy="6680360"/>
          </a:xfrm>
          <a:prstGeom prst="rect">
            <a:avLst/>
          </a:prstGeom>
        </p:spPr>
      </p:pic>
      <p:pic>
        <p:nvPicPr>
          <p:cNvPr id="8" name="Content Placeholder 1">
            <a:extLst>
              <a:ext uri="{FF2B5EF4-FFF2-40B4-BE49-F238E27FC236}">
                <a16:creationId xmlns:a16="http://schemas.microsoft.com/office/drawing/2014/main" id="{E6220310-1809-82B7-8CFB-641D6AF39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36" y="4116236"/>
            <a:ext cx="5375590" cy="194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047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31027FC9-1291-98FB-DF3F-3F81D867D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89" b="83811"/>
          <a:stretch/>
        </p:blipFill>
        <p:spPr>
          <a:xfrm>
            <a:off x="1036233" y="0"/>
            <a:ext cx="4455794" cy="115616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321C08-2207-986F-C369-CEEB02532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6" b="4080"/>
          <a:stretch/>
        </p:blipFill>
        <p:spPr>
          <a:xfrm>
            <a:off x="6096000" y="2118153"/>
            <a:ext cx="4751975" cy="361095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CA40AB3-FBF0-B469-10A2-C5CB2A50A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233" y="1437430"/>
            <a:ext cx="4256036" cy="497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703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D42A9D-C027-49F2-FA8B-E8A38605A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9" y="448698"/>
            <a:ext cx="5598798" cy="6005542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3D663D0-D2CB-C08C-219E-32A4379C2A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t="3017" b="11390"/>
          <a:stretch/>
        </p:blipFill>
        <p:spPr bwMode="auto">
          <a:xfrm>
            <a:off x="6554505" y="1771030"/>
            <a:ext cx="4974496" cy="3315940"/>
          </a:xfrm>
          <a:prstGeom prst="roundRect">
            <a:avLst>
              <a:gd name="adj" fmla="val 1683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85954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D80D31-4D4E-61BE-82F7-E1B574937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5" y="719667"/>
            <a:ext cx="6807968" cy="5418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B41DE1-1229-C857-12D5-244D24C29A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3" t="21698" b="6556"/>
          <a:stretch/>
        </p:blipFill>
        <p:spPr>
          <a:xfrm>
            <a:off x="8067799" y="719667"/>
            <a:ext cx="3715630" cy="54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360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128C08-F612-45A6-73B2-01792E6338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8" r="40753" b="21459"/>
          <a:stretch/>
        </p:blipFill>
        <p:spPr>
          <a:xfrm>
            <a:off x="710559" y="106430"/>
            <a:ext cx="5206984" cy="3034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F50818-601B-405D-78E3-0F1B00F04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5" y="3140661"/>
            <a:ext cx="11354133" cy="4394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6486B6-A369-357A-B841-9F97667B2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430"/>
            <a:ext cx="3152767" cy="30342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0BD25C-0597-E3D7-9A3E-E9B32FD92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224" y="106430"/>
            <a:ext cx="2533844" cy="303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20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1DC00A-F74B-CFC7-D82A-BE7DD60EB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07" y="606935"/>
            <a:ext cx="9355687" cy="58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518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626B865-C5AE-A8CA-90A7-5BC4AE832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00" y="548961"/>
            <a:ext cx="3920994" cy="2663355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57D652-126E-D731-E429-6CDE29B534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 t="11384" r="8710"/>
          <a:stretch/>
        </p:blipFill>
        <p:spPr>
          <a:xfrm>
            <a:off x="8561212" y="1467604"/>
            <a:ext cx="3218347" cy="2776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656C5B-2564-AC60-A611-DA1DEC6DD3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0" b="10719"/>
          <a:stretch/>
        </p:blipFill>
        <p:spPr>
          <a:xfrm>
            <a:off x="6096000" y="1331539"/>
            <a:ext cx="2465212" cy="2097461"/>
          </a:xfrm>
          <a:prstGeom prst="rect">
            <a:avLst/>
          </a:prstGeom>
        </p:spPr>
      </p:pic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5622FB7A-4F94-69E5-DEBD-544920A923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8" y="3581648"/>
            <a:ext cx="10686832" cy="32763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C89E7D-38A4-3C3C-D40A-59107433FCFF}"/>
              </a:ext>
            </a:extLst>
          </p:cNvPr>
          <p:cNvSpPr txBox="1"/>
          <p:nvPr/>
        </p:nvSpPr>
        <p:spPr>
          <a:xfrm>
            <a:off x="6096000" y="86498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Early Stage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446F0C-5BA2-E037-212F-DDCD8F5EB0DE}"/>
              </a:ext>
            </a:extLst>
          </p:cNvPr>
          <p:cNvSpPr txBox="1"/>
          <p:nvPr/>
        </p:nvSpPr>
        <p:spPr>
          <a:xfrm>
            <a:off x="8869121" y="109827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Late stage </a:t>
            </a:r>
          </a:p>
        </p:txBody>
      </p:sp>
    </p:spTree>
    <p:extLst>
      <p:ext uri="{BB962C8B-B14F-4D97-AF65-F5344CB8AC3E}">
        <p14:creationId xmlns:p14="http://schemas.microsoft.com/office/powerpoint/2010/main" val="26805380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6CF70079-C8E0-5751-41AC-9664BC170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586208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AB20EA04-A2E3-12F6-E568-DBFFF1B84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37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292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806F0FD4-A919-3BB8-4F2D-7595DBA7D3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 t="5828" r="55428"/>
          <a:stretch/>
        </p:blipFill>
        <p:spPr>
          <a:xfrm>
            <a:off x="544762" y="251656"/>
            <a:ext cx="4855484" cy="5950928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D7F9511F-997D-8E76-DED6-B1443B526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7395" r="9625" b="7516"/>
          <a:stretch/>
        </p:blipFill>
        <p:spPr>
          <a:xfrm>
            <a:off x="6096000" y="1455442"/>
            <a:ext cx="4934673" cy="354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857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:a16="http://schemas.microsoft.com/office/drawing/2014/main" id="{28538511-2797-B152-51FF-2B66B092F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6" r="9263" b="11068"/>
          <a:stretch/>
        </p:blipFill>
        <p:spPr>
          <a:xfrm>
            <a:off x="271656" y="767842"/>
            <a:ext cx="5980534" cy="3570401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14682FFD-BEFD-E121-0C4A-B250C236CB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13815" b="8909"/>
          <a:stretch/>
        </p:blipFill>
        <p:spPr>
          <a:xfrm>
            <a:off x="6055276" y="2997773"/>
            <a:ext cx="6136724" cy="375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558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D26083-0F80-C709-731B-B12A17294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72" y="932609"/>
            <a:ext cx="6798628" cy="5244439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75F32EA4-097F-B962-2F40-78B2725A02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" t="11643" r="6091" b="15333"/>
          <a:stretch/>
        </p:blipFill>
        <p:spPr>
          <a:xfrm>
            <a:off x="597101" y="932608"/>
            <a:ext cx="4796271" cy="33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091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0D4BB4CC-8A0A-06F8-6262-76203C37F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05634" cy="6858000"/>
          </a:xfrm>
        </p:spPr>
      </p:pic>
    </p:spTree>
    <p:extLst>
      <p:ext uri="{BB962C8B-B14F-4D97-AF65-F5344CB8AC3E}">
        <p14:creationId xmlns:p14="http://schemas.microsoft.com/office/powerpoint/2010/main" val="39685375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DD658BB2-A2AB-0A93-1DEE-E5D73B101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6819"/>
          <a:stretch/>
        </p:blipFill>
        <p:spPr>
          <a:xfrm>
            <a:off x="1484009" y="378006"/>
            <a:ext cx="7412777" cy="4206674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26425336-0930-E167-FE86-4D667F8D3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7772" r="15156" b="41287"/>
          <a:stretch/>
        </p:blipFill>
        <p:spPr>
          <a:xfrm>
            <a:off x="1484009" y="4480280"/>
            <a:ext cx="6062835" cy="218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843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0E138FB2-1503-90D6-9006-4E472015C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 t="6044" r="6510" b="15385"/>
          <a:stretch/>
        </p:blipFill>
        <p:spPr>
          <a:xfrm>
            <a:off x="636541" y="325673"/>
            <a:ext cx="5849093" cy="2990267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313A756A-6F82-0646-BBC4-FA26C7AA36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t="9930" r="6982" b="11283"/>
          <a:stretch/>
        </p:blipFill>
        <p:spPr>
          <a:xfrm>
            <a:off x="636541" y="3671219"/>
            <a:ext cx="5025876" cy="260945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DFF9608-3A11-4B76-D9C1-11491E269C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t="9282" r="6516" b="9773"/>
          <a:stretch/>
        </p:blipFill>
        <p:spPr>
          <a:xfrm>
            <a:off x="6646683" y="325673"/>
            <a:ext cx="5184118" cy="2990267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D8F961D-E113-6C01-E6E6-FF256F316E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8203" r="6944" b="44093"/>
          <a:stretch/>
        </p:blipFill>
        <p:spPr>
          <a:xfrm>
            <a:off x="6646683" y="3936521"/>
            <a:ext cx="4642317" cy="207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073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8AFC9079-7531-41D9-16F4-A082A4104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t="9066" r="39271" b="32222"/>
          <a:stretch/>
        </p:blipFill>
        <p:spPr>
          <a:xfrm>
            <a:off x="1027166" y="1667407"/>
            <a:ext cx="6492582" cy="352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9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E381E656-44ED-5C00-B573-427168D3A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9" y="1027906"/>
            <a:ext cx="10108842" cy="67696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E17A4FE-121F-62F6-15D6-06240D17DC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4660" y="5575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B0F0"/>
                </a:solidFill>
              </a:rPr>
              <a:t>1. </a:t>
            </a:r>
            <a:r>
              <a:rPr lang="ar-SA" sz="3600" dirty="0">
                <a:solidFill>
                  <a:srgbClr val="00B0F0"/>
                </a:solidFill>
              </a:rPr>
              <a:t>Clinical Assessment</a:t>
            </a:r>
            <a:r>
              <a:rPr lang="ar-SA" sz="3200" dirty="0">
                <a:solidFill>
                  <a:srgbClr val="00B0F0"/>
                </a:solidFill>
              </a:rPr>
              <a:t>  :</a:t>
            </a:r>
            <a:br>
              <a:rPr lang="ar-SA" sz="3200" dirty="0">
                <a:solidFill>
                  <a:srgbClr val="00B0F0"/>
                </a:solidFill>
              </a:rPr>
            </a:br>
            <a:r>
              <a:rPr lang="ar-SA" sz="3200" dirty="0">
                <a:solidFill>
                  <a:srgbClr val="00B0F0"/>
                </a:solidFill>
              </a:rPr>
              <a:t>  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ar-SA" sz="3200" dirty="0">
                <a:solidFill>
                  <a:srgbClr val="FF0000"/>
                </a:solidFill>
              </a:rPr>
              <a:t> History   and   Examination    (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878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302CEAA3-1241-8D60-5C8A-31C10F9EB9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-1" t="3781" r="2693"/>
          <a:stretch/>
        </p:blipFill>
        <p:spPr bwMode="auto">
          <a:xfrm>
            <a:off x="812489" y="890233"/>
            <a:ext cx="11040725" cy="507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815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34B67AB4-7439-18D7-F8DA-18ACD6E5FB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3789" y="458904"/>
            <a:ext cx="10977492" cy="59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999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357F1-698F-A7D1-07FC-0F3AC15C1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# Recurrence of breast cancer: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392ED50-FE4F-AE01-D3EC-1103955343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r="17757" b="26563"/>
          <a:stretch>
            <a:fillRect/>
          </a:stretch>
        </p:blipFill>
        <p:spPr bwMode="auto">
          <a:xfrm>
            <a:off x="1021427" y="1690688"/>
            <a:ext cx="8985605" cy="491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4E24A6-6FD4-4AB3-C1F3-D9C658C99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5915" y="3429000"/>
            <a:ext cx="1622775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Consider Systemic Therapy (CT, preferably Single agent)</a:t>
            </a:r>
          </a:p>
        </p:txBody>
      </p:sp>
    </p:spTree>
    <p:extLst>
      <p:ext uri="{BB962C8B-B14F-4D97-AF65-F5344CB8AC3E}">
        <p14:creationId xmlns:p14="http://schemas.microsoft.com/office/powerpoint/2010/main" val="29025697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D670789-5833-D39B-89A6-CCFB048EBBD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6767" y="1435920"/>
            <a:ext cx="9281671" cy="499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1BA83BE-6DE1-99A7-5F7B-A5ACF3BA47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7890" y="1103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Follow-Up of Patients Treated with BCS &amp; RT</a:t>
            </a:r>
            <a:r>
              <a:rPr lang="ar-SA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 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04504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C759D81-057F-570E-D2D8-E4E7FFA573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755" y="325674"/>
            <a:ext cx="11028127" cy="169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Challenges of breast cancer treatment in Jordan </a:t>
            </a:r>
            <a:r>
              <a:rPr lang="ar-SA" b="1" dirty="0"/>
              <a:t>:</a:t>
            </a:r>
            <a:endParaRPr lang="en-US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7BF151-594B-5619-25BD-A39432D9425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0249" y="21809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000" dirty="0"/>
              <a:t> </a:t>
            </a:r>
            <a:r>
              <a:rPr lang="en-US" sz="2400" dirty="0"/>
              <a:t>low public awareness that breast cancer is treatable.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inadequate pathology services for diagnosis and staging.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Costly and  poor treatment availability, especially for radiotherapy and drug treatments.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Most of the doctors who do breast surgeries are often general surgeons, and are not well trained in cancer diagnosis and treatment 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After surgery, patients fail to receive the critical drug therapies that can prevent metastatic disease from becoming established.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These factors combined are the reason that breast cancer morbidity and mortality rates are high.</a:t>
            </a:r>
          </a:p>
        </p:txBody>
      </p:sp>
    </p:spTree>
    <p:extLst>
      <p:ext uri="{BB962C8B-B14F-4D97-AF65-F5344CB8AC3E}">
        <p14:creationId xmlns:p14="http://schemas.microsoft.com/office/powerpoint/2010/main" val="13607552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F43F8CB4-1E84-E5C1-4342-CA3448AE8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47" y="16511"/>
            <a:ext cx="11789123" cy="684148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4DDEC7-95AA-824D-D3F4-4BFE7C80B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i="1" dirty="0">
                <a:solidFill>
                  <a:srgbClr val="92D050"/>
                </a:solidFill>
              </a:rPr>
              <a:t>References :</a:t>
            </a:r>
          </a:p>
        </p:txBody>
      </p:sp>
    </p:spTree>
    <p:extLst>
      <p:ext uri="{BB962C8B-B14F-4D97-AF65-F5344CB8AC3E}">
        <p14:creationId xmlns:p14="http://schemas.microsoft.com/office/powerpoint/2010/main" val="23779613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A6F7A4-4D2C-4232-77BA-F69D21C82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9689"/>
            <a:ext cx="10746865" cy="594011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602CAD-4216-7BFB-4DDF-28E356EA6CEB}"/>
              </a:ext>
            </a:extLst>
          </p:cNvPr>
          <p:cNvSpPr txBox="1">
            <a:spLocks/>
          </p:cNvSpPr>
          <p:nvPr/>
        </p:nvSpPr>
        <p:spPr>
          <a:xfrm>
            <a:off x="-680952" y="2104104"/>
            <a:ext cx="9518524" cy="2975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                 </a:t>
            </a:r>
            <a:r>
              <a:rPr lang="en-US" sz="6000" b="1" i="1" dirty="0">
                <a:solidFill>
                  <a:srgbClr val="002060"/>
                </a:solidFill>
              </a:rPr>
              <a:t>God bless all Mothers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000" b="1" i="1" dirty="0">
                <a:solidFill>
                  <a:srgbClr val="002060"/>
                </a:solidFill>
              </a:rPr>
              <a:t>               &amp; Babies.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6000" b="1" i="1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000" b="1" i="1" dirty="0">
                <a:solidFill>
                  <a:srgbClr val="002060"/>
                </a:solidFill>
              </a:rPr>
              <a:t>                    </a:t>
            </a:r>
            <a:r>
              <a:rPr lang="en-US" sz="6000" i="1" dirty="0">
                <a:solidFill>
                  <a:schemeClr val="accent5">
                    <a:lumMod val="75000"/>
                  </a:schemeClr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525789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9C195F86-3C5F-DC61-EBB3-E5A3554FA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22" y="2708701"/>
            <a:ext cx="7100273" cy="4770166"/>
          </a:xfr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3ED5A5EC-7D90-1ED2-CC0A-3C20CDC80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80" y="-68793"/>
            <a:ext cx="9216535" cy="384597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C46D545-D6D9-FADC-B20B-F6D191AEA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8968"/>
            <a:ext cx="6510985" cy="45692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860C8E-129E-FB85-4BC6-B2E9D877C835}"/>
              </a:ext>
            </a:extLst>
          </p:cNvPr>
          <p:cNvSpPr txBox="1"/>
          <p:nvPr/>
        </p:nvSpPr>
        <p:spPr>
          <a:xfrm>
            <a:off x="828985" y="310869"/>
            <a:ext cx="2261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u="sng" dirty="0">
                <a:solidFill>
                  <a:srgbClr val="FF0000"/>
                </a:solidFill>
              </a:rPr>
              <a:t>History:</a:t>
            </a:r>
          </a:p>
        </p:txBody>
      </p:sp>
      <p:sp>
        <p:nvSpPr>
          <p:cNvPr id="17" name="Explosion: 8 Points 16">
            <a:extLst>
              <a:ext uri="{FF2B5EF4-FFF2-40B4-BE49-F238E27FC236}">
                <a16:creationId xmlns:a16="http://schemas.microsoft.com/office/drawing/2014/main" id="{47C55F09-6195-041B-47EF-BADED3614274}"/>
              </a:ext>
            </a:extLst>
          </p:cNvPr>
          <p:cNvSpPr/>
          <p:nvPr/>
        </p:nvSpPr>
        <p:spPr>
          <a:xfrm rot="20658229" flipH="1" flipV="1">
            <a:off x="4942894" y="1152775"/>
            <a:ext cx="439517" cy="65416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: 8 Points 17">
            <a:extLst>
              <a:ext uri="{FF2B5EF4-FFF2-40B4-BE49-F238E27FC236}">
                <a16:creationId xmlns:a16="http://schemas.microsoft.com/office/drawing/2014/main" id="{7460AEFE-E3D3-5F9D-6C58-A72207CA77D6}"/>
              </a:ext>
            </a:extLst>
          </p:cNvPr>
          <p:cNvSpPr/>
          <p:nvPr/>
        </p:nvSpPr>
        <p:spPr>
          <a:xfrm>
            <a:off x="10175068" y="4738768"/>
            <a:ext cx="531509" cy="59283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: 8 Points 18">
            <a:extLst>
              <a:ext uri="{FF2B5EF4-FFF2-40B4-BE49-F238E27FC236}">
                <a16:creationId xmlns:a16="http://schemas.microsoft.com/office/drawing/2014/main" id="{2273409B-2D0A-85DC-F103-9291B3D16403}"/>
              </a:ext>
            </a:extLst>
          </p:cNvPr>
          <p:cNvSpPr/>
          <p:nvPr/>
        </p:nvSpPr>
        <p:spPr>
          <a:xfrm>
            <a:off x="3090269" y="5552108"/>
            <a:ext cx="402720" cy="52714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811C-F147-AF02-1D69-708986A4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3024A2F-D1E4-5873-0E33-3244CD2E1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505" y="3922875"/>
            <a:ext cx="5777646" cy="3382546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1A1926-81D1-FAB3-98CE-6E411B69A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78" y="365125"/>
            <a:ext cx="5918148" cy="3557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654EF7-31C9-C48D-1BF7-294B39342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2" y="2368528"/>
            <a:ext cx="5619122" cy="49371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583ED0-E7BD-B755-7699-2F8A81E97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8" y="365125"/>
            <a:ext cx="5918149" cy="398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4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0C22A6-8FAF-A54F-F5DA-FE0072230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77" y="3429000"/>
            <a:ext cx="3821645" cy="3543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B0D7E2-E38B-EB0A-7608-4907B6EE5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90" y="180956"/>
            <a:ext cx="7253619" cy="40089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EE972-79B2-639D-5997-8D7A895C4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356" y="3286334"/>
            <a:ext cx="3821644" cy="339071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3DA0AA-5A7B-395D-9C63-015BA1090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Examination: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4CC9C8-BCF4-2990-27DD-3B2BE4519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77" y="4189901"/>
            <a:ext cx="4393979" cy="179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56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                              Breast 2                               ( Pathology )</vt:lpstr>
      <vt:lpstr>PowerPoint Presentation</vt:lpstr>
      <vt:lpstr>Outlines:</vt:lpstr>
      <vt:lpstr>   Dealing with Breast Symptoms( Triple Assessment ):</vt:lpstr>
      <vt:lpstr>PowerPoint Presentation</vt:lpstr>
      <vt:lpstr>1. Clinical Assessment  :   ( History   and   Examination    (</vt:lpstr>
      <vt:lpstr>PowerPoint Presentation</vt:lpstr>
      <vt:lpstr>PowerPoint Presentation</vt:lpstr>
      <vt:lpstr>Examination: </vt:lpstr>
      <vt:lpstr>2.     Imaging  :</vt:lpstr>
      <vt:lpstr>PowerPoint Presentation</vt:lpstr>
      <vt:lpstr>PowerPoint Presentation</vt:lpstr>
      <vt:lpstr>PowerPoint Presentation</vt:lpstr>
      <vt:lpstr>PowerPoint Presentation</vt:lpstr>
      <vt:lpstr>3. Tissue Sampling  :</vt:lpstr>
      <vt:lpstr>Common Benign Breast Diseases  :</vt:lpstr>
      <vt:lpstr>Congenital Abnormalities  :</vt:lpstr>
      <vt:lpstr>Diffuse Hypertrophy 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Specific Benign Breast Diseases: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 Recurrence of breast cancer:</vt:lpstr>
      <vt:lpstr>Follow-Up of Patients Treated with BCS &amp; RT :</vt:lpstr>
      <vt:lpstr>Challenges of breast cancer treatment in Jordan :</vt:lpstr>
      <vt:lpstr>References 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393427493703</dc:creator>
  <cp:lastModifiedBy>Tariq Khaled Salih Aladwan</cp:lastModifiedBy>
  <cp:revision>49</cp:revision>
  <dcterms:created xsi:type="dcterms:W3CDTF">2023-09-12T00:30:00Z</dcterms:created>
  <dcterms:modified xsi:type="dcterms:W3CDTF">2024-08-13T11:43:48Z</dcterms:modified>
</cp:coreProperties>
</file>