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64"/>
  </p:notesMasterIdLst>
  <p:sldIdLst>
    <p:sldId id="302" r:id="rId2"/>
    <p:sldId id="258" r:id="rId3"/>
    <p:sldId id="320" r:id="rId4"/>
    <p:sldId id="326" r:id="rId5"/>
    <p:sldId id="265" r:id="rId6"/>
    <p:sldId id="266" r:id="rId7"/>
    <p:sldId id="304" r:id="rId8"/>
    <p:sldId id="259" r:id="rId9"/>
    <p:sldId id="323" r:id="rId10"/>
    <p:sldId id="260" r:id="rId11"/>
    <p:sldId id="261" r:id="rId12"/>
    <p:sldId id="262" r:id="rId13"/>
    <p:sldId id="321" r:id="rId14"/>
    <p:sldId id="314" r:id="rId15"/>
    <p:sldId id="263" r:id="rId16"/>
    <p:sldId id="315" r:id="rId17"/>
    <p:sldId id="317" r:id="rId18"/>
    <p:sldId id="264" r:id="rId19"/>
    <p:sldId id="267" r:id="rId20"/>
    <p:sldId id="268" r:id="rId21"/>
    <p:sldId id="269" r:id="rId22"/>
    <p:sldId id="322" r:id="rId23"/>
    <p:sldId id="270" r:id="rId24"/>
    <p:sldId id="271" r:id="rId25"/>
    <p:sldId id="272" r:id="rId26"/>
    <p:sldId id="273" r:id="rId27"/>
    <p:sldId id="274" r:id="rId28"/>
    <p:sldId id="275" r:id="rId29"/>
    <p:sldId id="308" r:id="rId30"/>
    <p:sldId id="276" r:id="rId31"/>
    <p:sldId id="277" r:id="rId32"/>
    <p:sldId id="278" r:id="rId33"/>
    <p:sldId id="279" r:id="rId34"/>
    <p:sldId id="280" r:id="rId35"/>
    <p:sldId id="281" r:id="rId36"/>
    <p:sldId id="31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324" r:id="rId49"/>
    <p:sldId id="293" r:id="rId50"/>
    <p:sldId id="312" r:id="rId51"/>
    <p:sldId id="294" r:id="rId52"/>
    <p:sldId id="325" r:id="rId53"/>
    <p:sldId id="295" r:id="rId54"/>
    <p:sldId id="313" r:id="rId55"/>
    <p:sldId id="296" r:id="rId56"/>
    <p:sldId id="297" r:id="rId57"/>
    <p:sldId id="298" r:id="rId58"/>
    <p:sldId id="303" r:id="rId59"/>
    <p:sldId id="327" r:id="rId60"/>
    <p:sldId id="299" r:id="rId61"/>
    <p:sldId id="300" r:id="rId62"/>
    <p:sldId id="301" r:id="rId63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34" autoAdjust="0"/>
  </p:normalViewPr>
  <p:slideViewPr>
    <p:cSldViewPr>
      <p:cViewPr varScale="1">
        <p:scale>
          <a:sx n="67" d="100"/>
          <a:sy n="67" d="100"/>
        </p:scale>
        <p:origin x="66" y="3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slide" Target="slides/slide62.xml" /><Relationship Id="rId68" Type="http://schemas.openxmlformats.org/officeDocument/2006/relationships/theme" Target="theme/theme1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slide" Target="slides/slide60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commentAuthors" Target="commentAuthor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notesMaster" Target="notesMasters/notesMaster1.xml" /><Relationship Id="rId69" Type="http://schemas.openxmlformats.org/officeDocument/2006/relationships/tableStyles" Target="tableStyles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viewProps" Target="viewProps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B89F5-48A0-4E45-812B-18E6B705BC1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3702A-F1BD-4EFF-A58F-31AD546CC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71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3702A-F1BD-4EFF-A58F-31AD546CC0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25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haracterized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more than 75% villous features, where villous refers to finger-like or leaf-like epithelial projections.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3702A-F1BD-4EFF-A58F-31AD546CC0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39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61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53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0484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13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2403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0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31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2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0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98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0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81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81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6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1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1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 /><Relationship Id="rId2" Type="http://schemas.openxmlformats.org/officeDocument/2006/relationships/image" Target="../media/image14.jpg" /><Relationship Id="rId1" Type="http://schemas.openxmlformats.org/officeDocument/2006/relationships/slideLayout" Target="../slideLayouts/slideLayout6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 /><Relationship Id="rId2" Type="http://schemas.openxmlformats.org/officeDocument/2006/relationships/image" Target="../media/image18.jpg" /><Relationship Id="rId1" Type="http://schemas.openxmlformats.org/officeDocument/2006/relationships/slideLayout" Target="../slideLayouts/slideLayout6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 /><Relationship Id="rId1" Type="http://schemas.openxmlformats.org/officeDocument/2006/relationships/slideLayout" Target="../slideLayouts/slideLayout6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 /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 /><Relationship Id="rId1" Type="http://schemas.openxmlformats.org/officeDocument/2006/relationships/slideLayout" Target="../slideLayouts/slideLayout6.xml" 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 /><Relationship Id="rId1" Type="http://schemas.openxmlformats.org/officeDocument/2006/relationships/slideLayout" Target="../slideLayouts/slideLayout7.xml" 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 /><Relationship Id="rId1" Type="http://schemas.openxmlformats.org/officeDocument/2006/relationships/slideLayout" Target="../slideLayouts/slideLayout7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 /><Relationship Id="rId1" Type="http://schemas.openxmlformats.org/officeDocument/2006/relationships/slideLayout" Target="../slideLayouts/slideLayout7.xml" 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image" Target="../media/image31.jpg" /><Relationship Id="rId1" Type="http://schemas.openxmlformats.org/officeDocument/2006/relationships/slideLayout" Target="../slideLayouts/slideLayout6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 /><Relationship Id="rId1" Type="http://schemas.openxmlformats.org/officeDocument/2006/relationships/slideLayout" Target="../slideLayouts/slideLayout6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 /><Relationship Id="rId1" Type="http://schemas.openxmlformats.org/officeDocument/2006/relationships/slideLayout" Target="../slideLayouts/slideLayout6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6.xml" 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7.xml" 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6.xml" 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 /><Relationship Id="rId1" Type="http://schemas.openxmlformats.org/officeDocument/2006/relationships/slideLayout" Target="../slideLayouts/slideLayout6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7.xml" 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7.xml" 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 /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 /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.jpg" 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R="7620" algn="ctr">
              <a:lnSpc>
                <a:spcPct val="100000"/>
              </a:lnSpc>
              <a:spcBef>
                <a:spcPts val="105"/>
              </a:spcBef>
            </a:pPr>
            <a:r>
              <a:rPr lang="en-US" dirty="0"/>
              <a:t>Small </a:t>
            </a:r>
            <a:r>
              <a:rPr lang="en-US" spc="-5" dirty="0"/>
              <a:t>and Large</a:t>
            </a:r>
            <a:r>
              <a:rPr lang="en-US" spc="-60" dirty="0"/>
              <a:t> </a:t>
            </a:r>
            <a:r>
              <a:rPr lang="en-US" spc="-5" dirty="0"/>
              <a:t>Intestinal</a:t>
            </a:r>
            <a:br>
              <a:rPr lang="en-US" spc="-5" dirty="0"/>
            </a:br>
            <a:r>
              <a:rPr lang="en-US" spc="-55" dirty="0"/>
              <a:t>pathology, </a:t>
            </a:r>
            <a:r>
              <a:rPr lang="en-US" spc="-5"/>
              <a:t>part</a:t>
            </a:r>
            <a:r>
              <a:rPr lang="en-US" spc="-40"/>
              <a:t> </a:t>
            </a:r>
            <a:r>
              <a:rPr lang="en-US" dirty="0"/>
              <a:t>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80720" y="8142543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52400" y="563880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/>
                </a:solidFill>
              </a:rPr>
              <a:t>Dr</a:t>
            </a:r>
            <a:r>
              <a:rPr lang="en-US" sz="2400" b="1" dirty="0">
                <a:solidFill>
                  <a:prstClr val="black"/>
                </a:solidFill>
              </a:rPr>
              <a:t>, </a:t>
            </a:r>
            <a:r>
              <a:rPr lang="en-US" sz="2400" b="1" dirty="0" err="1">
                <a:solidFill>
                  <a:prstClr val="black"/>
                </a:solidFill>
              </a:rPr>
              <a:t>Sura</a:t>
            </a:r>
            <a:r>
              <a:rPr lang="en-US" sz="2400" b="1" dirty="0">
                <a:solidFill>
                  <a:prstClr val="black"/>
                </a:solidFill>
              </a:rPr>
              <a:t> Al </a:t>
            </a:r>
            <a:r>
              <a:rPr lang="en-US" sz="2400" b="1" dirty="0" err="1">
                <a:solidFill>
                  <a:prstClr val="black"/>
                </a:solidFill>
              </a:rPr>
              <a:t>Rawabdeh</a:t>
            </a:r>
            <a:r>
              <a:rPr lang="en-US" sz="2400" b="1" dirty="0">
                <a:solidFill>
                  <a:prstClr val="black"/>
                </a:solidFill>
              </a:rPr>
              <a:t>, MD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</a:rPr>
              <a:t>April  17 2023</a:t>
            </a:r>
          </a:p>
        </p:txBody>
      </p:sp>
    </p:spTree>
    <p:extLst>
      <p:ext uri="{BB962C8B-B14F-4D97-AF65-F5344CB8AC3E}">
        <p14:creationId xmlns:p14="http://schemas.microsoft.com/office/powerpoint/2010/main" val="2316531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46875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Hamartomatous</a:t>
            </a:r>
            <a:r>
              <a:rPr sz="3600" spc="-70" dirty="0"/>
              <a:t> </a:t>
            </a:r>
            <a:r>
              <a:rPr sz="3600" spc="-30" dirty="0"/>
              <a:t>Polyps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060797"/>
            <a:ext cx="7856855" cy="137730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Sporadic or</a:t>
            </a:r>
            <a:r>
              <a:rPr sz="2400" spc="-3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syndromatic.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Disorganized, tumor-like growth composed of mature cell types normally  </a:t>
            </a:r>
            <a:r>
              <a:rPr sz="24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present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at that</a:t>
            </a:r>
            <a:r>
              <a:rPr sz="24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site.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6310" y="3941190"/>
            <a:ext cx="6330290" cy="1007327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Juvenile</a:t>
            </a:r>
            <a:r>
              <a:rPr sz="2400" spc="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2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Polyps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Peutz-Jeghers</a:t>
            </a:r>
            <a:r>
              <a:rPr sz="2400" spc="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Syndrome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1470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Juvenile</a:t>
            </a:r>
            <a:r>
              <a:rPr sz="3600" spc="-110" dirty="0"/>
              <a:t> </a:t>
            </a:r>
            <a:r>
              <a:rPr sz="3600" spc="-30" dirty="0"/>
              <a:t>Polyps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136139"/>
            <a:ext cx="9530690" cy="38734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54965" algn="l"/>
              </a:tabLst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Most common hamartomatous</a:t>
            </a:r>
            <a:r>
              <a:rPr sz="2000" spc="-5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polyp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00" dirty="0">
              <a:latin typeface="Arial Rounded MT Bold" panose="020F070403050403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54965" algn="l"/>
              </a:tabLst>
            </a:pP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Sporadic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are</a:t>
            </a:r>
            <a:r>
              <a:rPr sz="2000" b="1" spc="-4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spc="-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solitary.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354965" algn="l"/>
              </a:tabLst>
            </a:pP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Children younger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than 5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years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</a:t>
            </a:r>
            <a:r>
              <a:rPr sz="2000" spc="-1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age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  <a:tabLst>
                <a:tab pos="354965" algn="l"/>
              </a:tabLst>
            </a:pP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Rectum.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 dirty="0">
              <a:latin typeface="Arial Rounded MT Bold" panose="020F070403050403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54965" algn="l"/>
              </a:tabLst>
            </a:pP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Syndromic are</a:t>
            </a:r>
            <a:r>
              <a:rPr sz="2000" b="1" spc="-3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multiple.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  <a:tabLst>
                <a:tab pos="354965" algn="l"/>
              </a:tabLst>
            </a:pP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3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to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as many as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100. Mean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age 5</a:t>
            </a:r>
            <a:r>
              <a:rPr sz="2000" spc="-13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years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  <a:tabLst>
                <a:tab pos="354965" algn="l"/>
              </a:tabLst>
            </a:pP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Autosomal dominant syndrome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juvenile</a:t>
            </a:r>
            <a:r>
              <a:rPr sz="2000" spc="-6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polyposis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354965" algn="l"/>
              </a:tabLst>
            </a:pP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2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Transforming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growth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factor-β (TGF-β)</a:t>
            </a:r>
            <a:r>
              <a:rPr sz="2000" spc="-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mutation.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  <a:tabLst>
                <a:tab pos="354965" algn="l"/>
              </a:tabLst>
            </a:pP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Increased risk for colonic</a:t>
            </a:r>
            <a:r>
              <a:rPr sz="20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adenocarcinoma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endParaRPr sz="17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1470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Juvenile</a:t>
            </a:r>
            <a:r>
              <a:rPr sz="3600" spc="-110" dirty="0"/>
              <a:t> </a:t>
            </a:r>
            <a:r>
              <a:rPr sz="3600" spc="-30" dirty="0"/>
              <a:t>Polyps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228600" y="2060797"/>
            <a:ext cx="4860035" cy="250068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Pedunculated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Reddish</a:t>
            </a:r>
            <a:r>
              <a:rPr sz="2000" spc="-2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lesions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  <a:tab pos="110172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Cystic</a:t>
            </a:r>
            <a:r>
              <a:rPr lang="en-US"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spaces on cut</a:t>
            </a:r>
            <a:r>
              <a:rPr sz="2000" spc="-5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sections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Dilated glands filled with mucin  and inflammatory</a:t>
            </a:r>
            <a:r>
              <a:rPr sz="2000" spc="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debris.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Granulation tissue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on</a:t>
            </a:r>
            <a:r>
              <a:rPr sz="2000" spc="-3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surface.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88635" y="407066"/>
            <a:ext cx="6231573" cy="53624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21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36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50241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/>
              <a:t>Peutz-Jeghers</a:t>
            </a:r>
            <a:r>
              <a:rPr sz="3600" spc="-90" dirty="0"/>
              <a:t> </a:t>
            </a:r>
            <a:r>
              <a:rPr sz="3600" dirty="0"/>
              <a:t>Syndrome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609600" y="1828800"/>
            <a:ext cx="8991600" cy="3769622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lang="en-US"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AD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Mean age: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10-15</a:t>
            </a:r>
            <a:r>
              <a:rPr sz="2000" spc="2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years.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Multiple gastrointestinal hamartomatous</a:t>
            </a:r>
            <a:r>
              <a:rPr sz="2000" spc="4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polyps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Most common in the small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intestine.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Mucocutaneous</a:t>
            </a:r>
            <a:r>
              <a:rPr sz="2000" spc="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hyperpigmentation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  <a:tab pos="147129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Increased</a:t>
            </a:r>
            <a:r>
              <a:rPr lang="en-US"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risk 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for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several malignancies: colon, pancreas,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breast,</a:t>
            </a:r>
            <a:r>
              <a:rPr sz="2000" spc="3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lung,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55600">
              <a:lnSpc>
                <a:spcPct val="100000"/>
              </a:lnSpc>
            </a:pP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ovaries, uterus, and</a:t>
            </a:r>
            <a:r>
              <a:rPr sz="2000" spc="3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testes,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 Rounded MT Bold" panose="020F070403050403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39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LKB1/STK11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gene</a:t>
            </a:r>
            <a:r>
              <a:rPr sz="2000" spc="3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mutation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74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29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41370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/>
              <a:t>Peutz-Jeghers</a:t>
            </a:r>
            <a:r>
              <a:rPr sz="3600" spc="-90" dirty="0"/>
              <a:t> </a:t>
            </a:r>
            <a:r>
              <a:rPr sz="3600" spc="-5" dirty="0"/>
              <a:t>polyp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0" y="2060797"/>
            <a:ext cx="6248400" cy="2741776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Large.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L="355600" marR="53975" indent="-3429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Arborizing network of </a:t>
            </a:r>
            <a:r>
              <a:rPr sz="24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connective 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tissue, smooth muscle, lamina  propria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Glands </a:t>
            </a:r>
            <a:r>
              <a:rPr sz="24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lined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by</a:t>
            </a:r>
            <a:r>
              <a:rPr sz="2400" spc="-6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normal-appearin</a:t>
            </a:r>
            <a:r>
              <a:rPr lang="en-US"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intestinal</a:t>
            </a:r>
            <a:r>
              <a:rPr sz="24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lang="en-US" sz="24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epithelium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R="1027430" algn="ctr">
              <a:lnSpc>
                <a:spcPct val="100000"/>
              </a:lnSpc>
              <a:spcBef>
                <a:spcPts val="1010"/>
              </a:spcBef>
              <a:tabLst>
                <a:tab pos="3422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Christmas tree</a:t>
            </a:r>
            <a:r>
              <a:rPr sz="2400" spc="-7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pattern.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691142" y="990600"/>
            <a:ext cx="2500858" cy="4946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96000" y="457200"/>
            <a:ext cx="3595142" cy="57271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21005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Adenom</a:t>
            </a:r>
            <a:r>
              <a:rPr sz="3600" spc="5" dirty="0"/>
              <a:t>a</a:t>
            </a:r>
            <a:r>
              <a:rPr sz="3600" dirty="0"/>
              <a:t>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1752600"/>
            <a:ext cx="10064090" cy="3500317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Most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common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and clinically</a:t>
            </a:r>
            <a:r>
              <a:rPr sz="2000" spc="-7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important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Increase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with</a:t>
            </a:r>
            <a:r>
              <a:rPr sz="2000" i="1" spc="-3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age.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Definition: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presence of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epithelial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dysplasia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(low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or</a:t>
            </a:r>
            <a:r>
              <a:rPr sz="2000" i="1" spc="-1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high).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Precursor for majority of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colorectal</a:t>
            </a:r>
            <a:r>
              <a:rPr sz="2000" b="1" spc="-8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adenocarcinomas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Most </a:t>
            </a:r>
            <a:r>
              <a:rPr sz="2000" b="1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adenomas DO </a:t>
            </a:r>
            <a:r>
              <a:rPr sz="2000" b="1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NOT </a:t>
            </a:r>
            <a:r>
              <a:rPr sz="2000" b="1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progress to</a:t>
            </a:r>
            <a:r>
              <a:rPr sz="2000" b="1" i="1" spc="-1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carcinoma.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USA: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screening colonoscopy starts at 50</a:t>
            </a:r>
            <a:r>
              <a:rPr sz="2000" i="1" spc="-1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yrs.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Earlier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screening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with family</a:t>
            </a:r>
            <a:r>
              <a:rPr sz="2000" i="1" spc="-7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spc="-3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history.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Western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diets and lifestyles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increase</a:t>
            </a:r>
            <a:r>
              <a:rPr sz="2000" b="1" spc="-15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risk.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440372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10" dirty="0"/>
              <a:t>COLONIC </a:t>
            </a:r>
            <a:r>
              <a:rPr sz="3600" spc="-85" dirty="0"/>
              <a:t>POLYPS</a:t>
            </a:r>
            <a:r>
              <a:rPr sz="3600" spc="-210" dirty="0"/>
              <a:t> </a:t>
            </a:r>
            <a:r>
              <a:rPr sz="3600" dirty="0"/>
              <a:t>AND  </a:t>
            </a:r>
            <a:r>
              <a:rPr sz="3600" spc="-10" dirty="0"/>
              <a:t>NEOPLASTIC</a:t>
            </a:r>
            <a:r>
              <a:rPr sz="3600" spc="5" dirty="0"/>
              <a:t> </a:t>
            </a:r>
            <a:r>
              <a:rPr sz="3600" spc="-10" dirty="0"/>
              <a:t>DISEASE</a:t>
            </a:r>
            <a:endParaRPr sz="3600" dirty="0"/>
          </a:p>
        </p:txBody>
      </p:sp>
      <p:sp>
        <p:nvSpPr>
          <p:cNvPr id="4" name="object 4"/>
          <p:cNvSpPr txBox="1"/>
          <p:nvPr/>
        </p:nvSpPr>
        <p:spPr>
          <a:xfrm>
            <a:off x="756310" y="2462529"/>
            <a:ext cx="9302090" cy="2261517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800" b="1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Colon </a:t>
            </a:r>
            <a:r>
              <a:rPr sz="28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is most common site </a:t>
            </a:r>
            <a:r>
              <a:rPr sz="2800" b="1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for </a:t>
            </a:r>
            <a:r>
              <a:rPr sz="28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polyps</a:t>
            </a:r>
            <a:r>
              <a:rPr lang="en-US" sz="28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:</a:t>
            </a:r>
          </a:p>
          <a:p>
            <a:pPr marL="469900" indent="-457200">
              <a:lnSpc>
                <a:spcPct val="100000"/>
              </a:lnSpc>
              <a:spcBef>
                <a:spcPts val="1095"/>
              </a:spcBef>
              <a:buFont typeface="Wingdings" panose="05000000000000000000" pitchFamily="2" charset="2"/>
              <a:buChar char="q"/>
              <a:tabLst>
                <a:tab pos="354965" algn="l"/>
              </a:tabLst>
            </a:pPr>
            <a:r>
              <a:rPr lang="en-US" sz="28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Flat </a:t>
            </a:r>
            <a:endParaRPr sz="2800" b="1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800" b="1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800" b="1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800" b="1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Sessile </a:t>
            </a:r>
            <a:r>
              <a:rPr sz="2800" b="1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polyp: </a:t>
            </a:r>
            <a:r>
              <a:rPr sz="28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no</a:t>
            </a:r>
            <a:r>
              <a:rPr sz="2800" b="1" spc="-5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8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stalk</a:t>
            </a:r>
            <a:endParaRPr sz="2800" b="1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2800" b="1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800" b="1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800" b="1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Pedunculated </a:t>
            </a:r>
            <a:r>
              <a:rPr sz="2800" b="1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polyp:</a:t>
            </a:r>
            <a:r>
              <a:rPr sz="2800" b="1" i="1" spc="-7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800" b="1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stalk.</a:t>
            </a:r>
            <a:endParaRPr sz="2800" b="1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0996" y="1623194"/>
            <a:ext cx="3851984" cy="4862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48139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Pedunculated </a:t>
            </a:r>
            <a:r>
              <a:rPr sz="3600" dirty="0"/>
              <a:t>or</a:t>
            </a:r>
            <a:r>
              <a:rPr sz="3600" spc="-65" dirty="0"/>
              <a:t> </a:t>
            </a:r>
            <a:r>
              <a:rPr sz="3600" spc="-5" dirty="0"/>
              <a:t>sessile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5486400" y="1623194"/>
            <a:ext cx="4043366" cy="48625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1737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Colon</a:t>
            </a:r>
            <a:r>
              <a:rPr sz="3600" spc="-55" dirty="0"/>
              <a:t> </a:t>
            </a:r>
            <a:r>
              <a:rPr sz="3600" spc="-5" dirty="0"/>
              <a:t>adenoma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462164" y="1653070"/>
            <a:ext cx="4871836" cy="3795911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Hallmark: epithelial</a:t>
            </a:r>
            <a:r>
              <a:rPr sz="2000" b="1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dysplasia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55600" marR="636905" indent="-3429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Dysplasia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: nuclear </a:t>
            </a:r>
            <a:r>
              <a:rPr sz="2000" spc="-5" dirty="0" err="1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hyperchromasia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, elongation,  stratification, high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N/C</a:t>
            </a:r>
            <a:r>
              <a:rPr sz="2000" spc="-8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ratio.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 Rounded MT Bold" panose="020F0704030504030204" pitchFamily="34" charset="0"/>
              <a:cs typeface="Times New Roman"/>
            </a:endParaRPr>
          </a:p>
          <a:p>
            <a:pPr marL="355600" marR="306070" indent="-342900">
              <a:lnSpc>
                <a:spcPct val="100000"/>
              </a:lnSpc>
              <a:spcBef>
                <a:spcPts val="175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Size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: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most important correlate 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with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risk for</a:t>
            </a:r>
            <a:r>
              <a:rPr sz="2000" b="1" spc="-4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malignancy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 Rounded MT Bold" panose="020F0704030504030204" pitchFamily="34" charset="0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spcBef>
                <a:spcPts val="1739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High-grade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dysplasia is the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second 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factor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34000" y="1295400"/>
            <a:ext cx="6713219" cy="5181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121158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10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531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75" dirty="0"/>
              <a:t>Tubular</a:t>
            </a:r>
            <a:r>
              <a:rPr sz="3600" spc="-70" dirty="0"/>
              <a:t> </a:t>
            </a:r>
            <a:r>
              <a:rPr sz="3600" spc="-5" dirty="0"/>
              <a:t>adenoma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457200" y="1533140"/>
            <a:ext cx="4501825" cy="5324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43601" y="1533012"/>
            <a:ext cx="4537790" cy="51402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571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0"/>
            <a:ext cx="115824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531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/>
              <a:t>Villous</a:t>
            </a:r>
            <a:r>
              <a:rPr sz="3600" spc="-60" dirty="0"/>
              <a:t> </a:t>
            </a:r>
            <a:r>
              <a:rPr sz="3600" spc="-5" dirty="0"/>
              <a:t>adenoma.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896110" y="2028450"/>
            <a:ext cx="3392069" cy="42961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571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169534" y="2462529"/>
            <a:ext cx="4812666" cy="884216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Long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slender</a:t>
            </a:r>
            <a:r>
              <a:rPr sz="2000" spc="-2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villi.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More frequent invasive</a:t>
            </a:r>
            <a:r>
              <a:rPr sz="2000" spc="-2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foci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69534" y="4019930"/>
            <a:ext cx="2287270" cy="1769745"/>
          </a:xfrm>
          <a:prstGeom prst="rect">
            <a:avLst/>
          </a:prstGeom>
        </p:spPr>
        <p:txBody>
          <a:bodyPr vert="horz" wrap="square" lIns="0" tIns="1854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60"/>
              </a:spcBef>
              <a:tabLst>
                <a:tab pos="354965" algn="l"/>
              </a:tabLst>
            </a:pPr>
            <a:r>
              <a:rPr sz="1900" spc="1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900" spc="1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400" b="1" spc="-5" dirty="0">
                <a:solidFill>
                  <a:srgbClr val="404040"/>
                </a:solidFill>
                <a:latin typeface="Trebuchet MS"/>
                <a:cs typeface="Trebuchet MS"/>
              </a:rPr>
              <a:t>Architecture:</a:t>
            </a:r>
            <a:endParaRPr sz="24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2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spc="-5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Tubular.</a:t>
            </a:r>
            <a:endParaRPr sz="18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b="1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Tubulovillous.</a:t>
            </a:r>
            <a:endParaRPr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b="1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Villous.</a:t>
            </a:r>
            <a:endParaRPr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0400" y="304800"/>
            <a:ext cx="33635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/>
              <a:t>Villous</a:t>
            </a:r>
            <a:r>
              <a:rPr sz="3600" spc="-75" dirty="0"/>
              <a:t> </a:t>
            </a:r>
            <a:r>
              <a:rPr sz="3600" spc="-5" dirty="0"/>
              <a:t>adenoma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685800" y="990600"/>
            <a:ext cx="9149690" cy="548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9795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Familial</a:t>
            </a:r>
            <a:r>
              <a:rPr sz="3600" spc="-114" dirty="0"/>
              <a:t> </a:t>
            </a:r>
            <a:r>
              <a:rPr sz="3600" dirty="0"/>
              <a:t>Syndromes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462529"/>
            <a:ext cx="9759290" cy="1376659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Syndromes associated with colonic polyps and </a:t>
            </a:r>
            <a:r>
              <a:rPr sz="2400" b="1" u="sng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increased rates of </a:t>
            </a:r>
            <a:r>
              <a:rPr sz="2400" b="1" u="sng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colon</a:t>
            </a:r>
            <a:r>
              <a:rPr sz="2400" b="1" u="sng" spc="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b="1" u="sng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cancer</a:t>
            </a:r>
            <a:endParaRPr sz="2400" b="1" u="sng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b="1" u="sng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Genetic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basis.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6310" y="4066590"/>
            <a:ext cx="7759700" cy="1009650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0"/>
              </a:spcBef>
              <a:tabLst>
                <a:tab pos="354965" algn="l"/>
              </a:tabLst>
            </a:pPr>
            <a:r>
              <a:rPr sz="1900" spc="1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900" spc="15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2400" b="1" spc="-15" dirty="0">
                <a:solidFill>
                  <a:srgbClr val="FF0000"/>
                </a:solidFill>
                <a:latin typeface="Trebuchet MS"/>
                <a:cs typeface="Trebuchet MS"/>
              </a:rPr>
              <a:t>Familial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Adenomatous </a:t>
            </a:r>
            <a:r>
              <a:rPr sz="2400" b="1" spc="-20" dirty="0">
                <a:solidFill>
                  <a:srgbClr val="FF0000"/>
                </a:solidFill>
                <a:latin typeface="Trebuchet MS"/>
                <a:cs typeface="Trebuchet MS"/>
              </a:rPr>
              <a:t>Polyps</a:t>
            </a:r>
            <a:r>
              <a:rPr sz="2400" b="1" spc="-13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35" dirty="0">
                <a:solidFill>
                  <a:srgbClr val="FF0000"/>
                </a:solidFill>
                <a:latin typeface="Trebuchet MS"/>
                <a:cs typeface="Trebuchet MS"/>
              </a:rPr>
              <a:t>(FAP)</a:t>
            </a:r>
            <a:endParaRPr sz="2400" dirty="0">
              <a:solidFill>
                <a:srgbClr val="FF0000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400" spc="1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2400" spc="1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400" b="1" dirty="0">
                <a:solidFill>
                  <a:srgbClr val="FF0000"/>
                </a:solidFill>
                <a:latin typeface="Trebuchet MS"/>
                <a:cs typeface="Trebuchet MS"/>
              </a:rPr>
              <a:t>Hereditary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Nonpolyposis Colorectal Cancer</a:t>
            </a:r>
            <a:r>
              <a:rPr sz="2400" b="1" spc="-5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rebuchet MS"/>
                <a:cs typeface="Trebuchet MS"/>
              </a:rPr>
              <a:t>(HNPCC)</a:t>
            </a:r>
            <a:endParaRPr sz="2400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736663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Familial </a:t>
            </a:r>
            <a:r>
              <a:rPr sz="3600" spc="-5" dirty="0"/>
              <a:t>adenomatous </a:t>
            </a:r>
            <a:r>
              <a:rPr sz="3600" spc="-10" dirty="0"/>
              <a:t>polyposis</a:t>
            </a:r>
            <a:r>
              <a:rPr sz="3600" spc="-25" dirty="0"/>
              <a:t> </a:t>
            </a:r>
            <a:r>
              <a:rPr lang="en-US" sz="3600" spc="-25" dirty="0"/>
              <a:t>(</a:t>
            </a:r>
            <a:r>
              <a:rPr sz="3600" spc="-130" dirty="0"/>
              <a:t>FAP</a:t>
            </a:r>
            <a:r>
              <a:rPr lang="en-US" sz="3600" spc="-130" dirty="0"/>
              <a:t>)</a:t>
            </a:r>
            <a:endParaRPr sz="3600" dirty="0"/>
          </a:p>
        </p:txBody>
      </p:sp>
      <p:sp>
        <p:nvSpPr>
          <p:cNvPr id="4" name="object 4"/>
          <p:cNvSpPr txBox="1"/>
          <p:nvPr/>
        </p:nvSpPr>
        <p:spPr>
          <a:xfrm>
            <a:off x="756310" y="2060797"/>
            <a:ext cx="8921090" cy="380873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  <a:tab pos="155765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Autosomal	dominant.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Numerous colorectal adenomas: teenage</a:t>
            </a:r>
            <a:r>
              <a:rPr sz="2000" spc="4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years.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Mutation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 APC</a:t>
            </a:r>
            <a:r>
              <a:rPr sz="2000" spc="-9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gene.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At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least 100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polyps are necessary 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for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diagnosis of classic</a:t>
            </a:r>
            <a:r>
              <a:rPr sz="2000" spc="-4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14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FAP.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Morphologically similar to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sporadic</a:t>
            </a:r>
            <a:r>
              <a:rPr sz="2000" spc="-6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adenomas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100% of patients develop colorectal carcinoma, IF </a:t>
            </a:r>
            <a:r>
              <a:rPr sz="2000" spc="-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UNTREATED,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often before  age of</a:t>
            </a:r>
            <a:r>
              <a:rPr sz="20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30.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Standard therapy: prophylactic colectomy before 20 </a:t>
            </a:r>
            <a:r>
              <a:rPr sz="2000" spc="-5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Year 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</a:t>
            </a:r>
            <a:r>
              <a:rPr sz="2000" spc="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lang="en-US" sz="2000" spc="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ge.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Risk for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extraintestinal</a:t>
            </a:r>
            <a:r>
              <a:rPr sz="2000" i="1" spc="-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manifestations,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98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866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2184603"/>
            <a:ext cx="1052129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900" spc="15" dirty="0">
                <a:latin typeface="Wingdings 3"/>
                <a:cs typeface="Wingdings 3"/>
              </a:rPr>
              <a:t></a:t>
            </a:r>
            <a:r>
              <a:rPr sz="1900" spc="15" dirty="0">
                <a:latin typeface="Times New Roman"/>
                <a:cs typeface="Times New Roman"/>
              </a:rPr>
              <a:t>	</a:t>
            </a:r>
            <a:r>
              <a:rPr sz="2400" spc="-30" dirty="0">
                <a:solidFill>
                  <a:srgbClr val="404040"/>
                </a:solidFill>
                <a:latin typeface="Arial Rounded MT Bold" panose="020F0704030504030204" pitchFamily="34" charset="0"/>
              </a:rPr>
              <a:t>Variants </a:t>
            </a:r>
            <a:r>
              <a:rPr sz="2400" dirty="0">
                <a:solidFill>
                  <a:srgbClr val="404040"/>
                </a:solidFill>
                <a:latin typeface="Arial Rounded MT Bold" panose="020F0704030504030204" pitchFamily="34" charset="0"/>
              </a:rPr>
              <a:t>of </a:t>
            </a:r>
            <a:r>
              <a:rPr sz="2400" spc="-65" dirty="0">
                <a:solidFill>
                  <a:srgbClr val="404040"/>
                </a:solidFill>
                <a:latin typeface="Arial Rounded MT Bold" panose="020F0704030504030204" pitchFamily="34" charset="0"/>
              </a:rPr>
              <a:t>FAP: </a:t>
            </a:r>
            <a:r>
              <a:rPr sz="2400" spc="-10" dirty="0">
                <a:solidFill>
                  <a:srgbClr val="404040"/>
                </a:solidFill>
                <a:latin typeface="Arial Rounded MT Bold" panose="020F0704030504030204" pitchFamily="34" charset="0"/>
              </a:rPr>
              <a:t>Gardner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</a:rPr>
              <a:t>syndrome and </a:t>
            </a:r>
            <a:r>
              <a:rPr sz="2400" spc="-60" dirty="0">
                <a:solidFill>
                  <a:srgbClr val="404040"/>
                </a:solidFill>
                <a:latin typeface="Arial Rounded MT Bold" panose="020F0704030504030204" pitchFamily="34" charset="0"/>
              </a:rPr>
              <a:t>Turcot</a:t>
            </a:r>
            <a:r>
              <a:rPr sz="2400" spc="190" dirty="0">
                <a:solidFill>
                  <a:srgbClr val="404040"/>
                </a:solidFill>
                <a:latin typeface="Arial Rounded MT Bold" panose="020F0704030504030204" pitchFamily="34" charset="0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</a:rPr>
              <a:t>syndrome</a:t>
            </a:r>
            <a:r>
              <a:rPr sz="2400" spc="-5" dirty="0">
                <a:solidFill>
                  <a:srgbClr val="404040"/>
                </a:solidFill>
              </a:rPr>
              <a:t>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6310" y="3481781"/>
            <a:ext cx="10521290" cy="16927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2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Gardner syndrome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: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intestinal polyps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+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osteomas (mandible, skull, and 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long 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bones); epidermal cysts; desmoid and 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thyroid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tumors; and dental  abnormalities.</a:t>
            </a:r>
            <a:endParaRPr lang="en-US" sz="2000" spc="-5" dirty="0">
              <a:solidFill>
                <a:srgbClr val="404040"/>
              </a:solidFill>
              <a:latin typeface="Arial Rounded MT Bold" panose="020F0704030504030204" pitchFamily="34" charset="0"/>
              <a:cs typeface="Trebuchet MS"/>
            </a:endParaRPr>
          </a:p>
          <a:p>
            <a:pPr marL="355600" marR="5080" indent="-342900">
              <a:lnSpc>
                <a:spcPct val="100200"/>
              </a:lnSpc>
              <a:spcBef>
                <a:spcPts val="100"/>
              </a:spcBef>
              <a:tabLst>
                <a:tab pos="354965" algn="l"/>
              </a:tabLst>
            </a:pP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0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spc="-3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Turcot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syndrome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: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intestinal adenomas and CNS tumors</a:t>
            </a:r>
            <a:r>
              <a:rPr sz="2000" spc="3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(medulloblastomas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  <a:tabLst>
                <a:tab pos="2190750" algn="l"/>
              </a:tabLst>
            </a:pP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&gt;&gt;</a:t>
            </a:r>
            <a:r>
              <a:rPr sz="2000" spc="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glioblastomas	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)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228600"/>
            <a:ext cx="11353800" cy="6629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00" y="381000"/>
            <a:ext cx="10591800" cy="609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724027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Hereditary </a:t>
            </a:r>
            <a:r>
              <a:rPr sz="3600" spc="-10" dirty="0"/>
              <a:t>Nonpolyposis </a:t>
            </a:r>
            <a:r>
              <a:rPr sz="3600" spc="-5" dirty="0"/>
              <a:t>Colorectal  Cancer</a:t>
            </a:r>
            <a:r>
              <a:rPr lang="en-US" sz="3600" spc="-5" dirty="0"/>
              <a:t> (</a:t>
            </a:r>
            <a:r>
              <a:rPr sz="3600" b="1" spc="-5" dirty="0"/>
              <a:t>HN</a:t>
            </a:r>
            <a:r>
              <a:rPr sz="3600" b="1" i="1" spc="-5" dirty="0">
                <a:latin typeface="Trebuchet MS"/>
                <a:cs typeface="Trebuchet MS"/>
              </a:rPr>
              <a:t>PCC, </a:t>
            </a:r>
            <a:r>
              <a:rPr sz="3600" b="1" spc="-65" dirty="0"/>
              <a:t>Ly</a:t>
            </a:r>
            <a:r>
              <a:rPr sz="3600" b="1" i="1" spc="-65" dirty="0">
                <a:latin typeface="Trebuchet MS"/>
                <a:cs typeface="Trebuchet MS"/>
              </a:rPr>
              <a:t>nch</a:t>
            </a:r>
            <a:r>
              <a:rPr sz="3600" b="1" i="1" spc="-30" dirty="0">
                <a:latin typeface="Trebuchet MS"/>
                <a:cs typeface="Trebuchet MS"/>
              </a:rPr>
              <a:t> </a:t>
            </a:r>
            <a:r>
              <a:rPr sz="3600" b="1" i="1" spc="-5" dirty="0">
                <a:latin typeface="Trebuchet MS"/>
                <a:cs typeface="Trebuchet MS"/>
              </a:rPr>
              <a:t>syndrome</a:t>
            </a:r>
            <a:r>
              <a:rPr lang="en-US" sz="3600" b="1" i="1" spc="-5" dirty="0">
                <a:latin typeface="Trebuchet MS"/>
                <a:cs typeface="Trebuchet MS"/>
              </a:rPr>
              <a:t>)</a:t>
            </a:r>
            <a:endParaRPr sz="3600" b="1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6310" y="2393950"/>
            <a:ext cx="10597490" cy="3484287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55600" marR="107314" indent="-342900">
              <a:lnSpc>
                <a:spcPct val="80000"/>
              </a:lnSpc>
              <a:spcBef>
                <a:spcPts val="53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Clustering of tumors: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Colorectum,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endometrium, stomach, </a:t>
            </a:r>
            <a:r>
              <a:rPr sz="2000" b="1" spc="-3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ovary,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ureters,  </a:t>
            </a:r>
            <a:r>
              <a:rPr sz="2000" b="1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brain,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small bowel,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hepatobiliary </a:t>
            </a:r>
            <a:r>
              <a:rPr sz="2000" b="1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tract,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and</a:t>
            </a:r>
            <a:r>
              <a:rPr sz="2000" b="1" spc="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skin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Colon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cancer at younger age than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sporadic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cancers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Right colon with excessive mucin production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Adenomas are present,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BUT </a:t>
            </a:r>
            <a:r>
              <a:rPr sz="2000" spc="-3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POLYPOSIS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IS</a:t>
            </a:r>
            <a:r>
              <a:rPr sz="2000" spc="-6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8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NOT.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00" dirty="0">
              <a:latin typeface="Arial Rounded MT Bold" panose="020F070403050403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Inherited germ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line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mutations in DNA mismatch repair</a:t>
            </a:r>
            <a:r>
              <a:rPr sz="2000" b="1" spc="-5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genes.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Accumulation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mutations in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microsatellite DNA (short repeating</a:t>
            </a:r>
            <a:r>
              <a:rPr sz="2000" i="1" spc="-7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sequences)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Resulting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microsatellite</a:t>
            </a:r>
            <a:r>
              <a:rPr sz="2000" i="1" spc="-2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instability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Majority of cases involve either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MSH2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or</a:t>
            </a:r>
            <a:r>
              <a:rPr sz="2000" spc="4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MLH1.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4799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Cecal polyps in</a:t>
            </a:r>
            <a:r>
              <a:rPr sz="3600" spc="-55" dirty="0"/>
              <a:t> </a:t>
            </a:r>
            <a:r>
              <a:rPr sz="3600" spc="-10" dirty="0"/>
              <a:t>HNPCC.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990600" y="1203198"/>
            <a:ext cx="9525000" cy="55024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50323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Colonic</a:t>
            </a:r>
            <a:r>
              <a:rPr sz="3600" spc="-215" dirty="0"/>
              <a:t> </a:t>
            </a:r>
            <a:r>
              <a:rPr sz="3600" spc="-5" dirty="0"/>
              <a:t>Adenocarcinoma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059901"/>
            <a:ext cx="10064090" cy="3064942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Most common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malignancy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the gastrointestinal</a:t>
            </a:r>
            <a:r>
              <a:rPr sz="2000" spc="-13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tract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Small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intestine is uncommonly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involved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by</a:t>
            </a:r>
            <a:r>
              <a:rPr sz="2000" spc="-1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neoplasia.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Peak: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60 to 70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years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20%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under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50</a:t>
            </a:r>
            <a:r>
              <a:rPr sz="2000" spc="-6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years.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Low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intake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vegetable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fiber</a:t>
            </a:r>
            <a:r>
              <a:rPr lang="en-US"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and high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intake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carbohydrates</a:t>
            </a:r>
            <a:r>
              <a:rPr sz="2000" b="1" spc="-15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and  fat.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Aspirin or other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NSAIDs have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protective</a:t>
            </a:r>
            <a:r>
              <a:rPr sz="2000" spc="-15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effect.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Cyclooxygenase-2 (COX-2)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promotes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epithelial</a:t>
            </a:r>
            <a:r>
              <a:rPr sz="2000" spc="-9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proliferation.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792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26555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Pathogenesis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861818"/>
            <a:ext cx="10216490" cy="3155351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Sporadic &gt;&gt;&gt;&gt;</a:t>
            </a:r>
            <a:r>
              <a:rPr sz="20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familial.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spc="-5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Two</a:t>
            </a:r>
            <a:r>
              <a:rPr sz="2000" b="1" spc="-2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pathways: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APC/β-catenin pathway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&gt;&gt; increased WNT</a:t>
            </a:r>
            <a:r>
              <a:rPr sz="2000" b="1" spc="-6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signaling</a:t>
            </a:r>
            <a:r>
              <a:rPr lang="en-US"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Microsatellite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instability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pathway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&gt;&gt;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defects in DNA mismatch</a:t>
            </a:r>
            <a:r>
              <a:rPr sz="2000" b="1" spc="-7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repair</a:t>
            </a:r>
            <a:r>
              <a:rPr lang="en-US"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739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Stepwise accumulation of multiple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mutations</a:t>
            </a:r>
            <a:r>
              <a:rPr lang="en-US"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595947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i="1" dirty="0">
                <a:latin typeface="Trebuchet MS"/>
                <a:cs typeface="Trebuchet MS"/>
              </a:rPr>
              <a:t>The </a:t>
            </a:r>
            <a:r>
              <a:rPr sz="3600" i="1" spc="-5" dirty="0">
                <a:latin typeface="Trebuchet MS"/>
                <a:cs typeface="Trebuchet MS"/>
              </a:rPr>
              <a:t>APC/β-catenin</a:t>
            </a:r>
            <a:r>
              <a:rPr sz="3600" i="1" spc="-190" dirty="0">
                <a:latin typeface="Trebuchet MS"/>
                <a:cs typeface="Trebuchet MS"/>
              </a:rPr>
              <a:t> </a:t>
            </a:r>
            <a:r>
              <a:rPr sz="3600" i="1" spc="-5" dirty="0">
                <a:latin typeface="Trebuchet MS"/>
                <a:cs typeface="Trebuchet MS"/>
              </a:rPr>
              <a:t>pathway:  chromosomal</a:t>
            </a:r>
            <a:r>
              <a:rPr sz="3600" i="1" spc="-10" dirty="0">
                <a:latin typeface="Trebuchet MS"/>
                <a:cs typeface="Trebuchet MS"/>
              </a:rPr>
              <a:t> </a:t>
            </a:r>
            <a:r>
              <a:rPr sz="3600" i="1" dirty="0">
                <a:latin typeface="Trebuchet MS"/>
                <a:cs typeface="Trebuchet MS"/>
              </a:rPr>
              <a:t>instability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454" y="1954756"/>
            <a:ext cx="10013290" cy="411587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95"/>
              </a:spcBef>
              <a:tabLst>
                <a:tab pos="3803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Classic </a:t>
            </a:r>
            <a:r>
              <a:rPr sz="2000" b="1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adenoma carcinoma</a:t>
            </a:r>
            <a:r>
              <a:rPr sz="2000" b="1" i="1" spc="-5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sequence.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8100">
              <a:lnSpc>
                <a:spcPct val="100000"/>
              </a:lnSpc>
              <a:spcBef>
                <a:spcPts val="994"/>
              </a:spcBef>
              <a:tabLst>
                <a:tab pos="3803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80%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</a:t>
            </a:r>
            <a:r>
              <a:rPr sz="2000" b="1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sporadic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colon</a:t>
            </a:r>
            <a:r>
              <a:rPr sz="2000" b="1" spc="-5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tumors</a:t>
            </a:r>
            <a:endParaRPr lang="en-US" sz="2000" b="1" spc="-5" dirty="0">
              <a:solidFill>
                <a:srgbClr val="404040"/>
              </a:solidFill>
              <a:latin typeface="Arial Rounded MT Bold" panose="020F0704030504030204" pitchFamily="34" charset="0"/>
              <a:cs typeface="Trebuchet MS"/>
            </a:endParaRPr>
          </a:p>
          <a:p>
            <a:pPr marL="38100">
              <a:lnSpc>
                <a:spcPct val="100000"/>
              </a:lnSpc>
              <a:spcBef>
                <a:spcPts val="994"/>
              </a:spcBef>
              <a:tabLst>
                <a:tab pos="380365" algn="l"/>
              </a:tabLst>
            </a:pP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8100">
              <a:lnSpc>
                <a:spcPct val="100000"/>
              </a:lnSpc>
              <a:spcBef>
                <a:spcPts val="1010"/>
              </a:spcBef>
              <a:tabLst>
                <a:tab pos="3803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Mutation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the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PC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tumor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suppressor gene: </a:t>
            </a:r>
            <a:r>
              <a:rPr sz="2000" spc="-5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EARLY</a:t>
            </a:r>
            <a:r>
              <a:rPr sz="2000" spc="-13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EVENT</a:t>
            </a:r>
            <a:endParaRPr lang="en-US" sz="2000" spc="-5" dirty="0">
              <a:solidFill>
                <a:srgbClr val="404040"/>
              </a:solidFill>
              <a:latin typeface="Arial Rounded MT Bold" panose="020F0704030504030204" pitchFamily="34" charset="0"/>
              <a:cs typeface="Trebuchet MS"/>
            </a:endParaRPr>
          </a:p>
          <a:p>
            <a:pPr marL="38100">
              <a:lnSpc>
                <a:spcPct val="100000"/>
              </a:lnSpc>
              <a:spcBef>
                <a:spcPts val="1010"/>
              </a:spcBef>
              <a:tabLst>
                <a:tab pos="380365" algn="l"/>
              </a:tabLst>
            </a:pP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81000" marR="707390" indent="-342900">
              <a:lnSpc>
                <a:spcPct val="100000"/>
              </a:lnSpc>
              <a:spcBef>
                <a:spcPts val="1000"/>
              </a:spcBef>
              <a:tabLst>
                <a:tab pos="3803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APC is a key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negative regulator of β-catenin,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component of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the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WNT 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signaling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spc="-3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pathway.</a:t>
            </a:r>
            <a:endParaRPr lang="en-US" sz="2000" i="1" spc="-30" dirty="0">
              <a:solidFill>
                <a:srgbClr val="404040"/>
              </a:solidFill>
              <a:latin typeface="Arial Rounded MT Bold" panose="020F0704030504030204" pitchFamily="34" charset="0"/>
              <a:cs typeface="Trebuchet MS"/>
            </a:endParaRPr>
          </a:p>
          <a:p>
            <a:pPr marL="381000" marR="707390" indent="-342900">
              <a:lnSpc>
                <a:spcPct val="100000"/>
              </a:lnSpc>
              <a:spcBef>
                <a:spcPts val="1000"/>
              </a:spcBef>
              <a:tabLst>
                <a:tab pos="380365" algn="l"/>
              </a:tabLst>
            </a:pP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81000" marR="30480" indent="-342900">
              <a:lnSpc>
                <a:spcPct val="100000"/>
              </a:lnSpc>
              <a:spcBef>
                <a:spcPts val="994"/>
              </a:spcBef>
              <a:tabLst>
                <a:tab pos="3803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Both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copies of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APC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should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be inactivated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for adenoma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to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develop </a:t>
            </a:r>
            <a:r>
              <a:rPr sz="2000" i="1" spc="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(1</a:t>
            </a:r>
            <a:r>
              <a:rPr sz="2000" i="1" spc="7" baseline="25462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st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and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2</a:t>
            </a:r>
            <a:r>
              <a:rPr sz="2000" i="1" baseline="25462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nd 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hits).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000" y="762000"/>
            <a:ext cx="10515600" cy="5103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27965" indent="-3429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Loss of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APC &gt;&gt;&gt;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accumulation </a:t>
            </a:r>
            <a:r>
              <a:rPr sz="2000" i="1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B-catenin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&gt;&gt; enters nucleus &gt;&gt; MYC and  cyclin-D1 transcription &gt;&gt;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promote proliferation.</a:t>
            </a:r>
            <a:endParaRPr lang="en-US" sz="2000" spc="-5" dirty="0">
              <a:solidFill>
                <a:srgbClr val="404040"/>
              </a:solidFill>
              <a:latin typeface="Arial Rounded MT Bold" panose="020F0704030504030204" pitchFamily="34" charset="0"/>
              <a:cs typeface="Trebuchet MS"/>
            </a:endParaRPr>
          </a:p>
          <a:p>
            <a:pPr marL="355600" marR="227965" indent="-3429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Additional mutations &gt;&gt; 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activation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KRA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 </a:t>
            </a:r>
            <a:r>
              <a:rPr sz="2000" i="1" spc="-4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(LATE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EVENT) &gt;&gt;</a:t>
            </a:r>
            <a:r>
              <a:rPr sz="2000" i="1" spc="9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inhibits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55600">
              <a:lnSpc>
                <a:spcPct val="100000"/>
              </a:lnSpc>
            </a:pP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apoptosis.</a:t>
            </a:r>
            <a:endParaRPr lang="en-US" sz="2000" i="1" spc="-5" dirty="0">
              <a:solidFill>
                <a:srgbClr val="404040"/>
              </a:solidFill>
              <a:latin typeface="Arial Rounded MT Bold" panose="020F0704030504030204" pitchFamily="34" charset="0"/>
              <a:cs typeface="Trebuchet MS"/>
            </a:endParaRPr>
          </a:p>
          <a:p>
            <a:pPr marL="355600">
              <a:lnSpc>
                <a:spcPct val="100000"/>
              </a:lnSpc>
            </a:pP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SMAD2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and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SMAD4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mutations (tumor suppressor</a:t>
            </a:r>
            <a:r>
              <a:rPr sz="2000" i="1" spc="-6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genes.)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 Rounded MT Bold" panose="020F070403050403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4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TP53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is mutated in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70%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-80% </a:t>
            </a:r>
            <a:r>
              <a:rPr sz="2000" b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colon cancers </a:t>
            </a:r>
            <a:r>
              <a:rPr sz="2000" b="1" spc="-4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(LATE </a:t>
            </a:r>
            <a:r>
              <a:rPr sz="20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EVENT IN</a:t>
            </a:r>
            <a:r>
              <a:rPr sz="2000" b="1" spc="-5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spc="-2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INVASIVE)</a:t>
            </a:r>
            <a:endParaRPr lang="en-US" sz="2000" b="1" spc="-20" dirty="0">
              <a:solidFill>
                <a:srgbClr val="404040"/>
              </a:solidFill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740"/>
              </a:spcBef>
              <a:tabLst>
                <a:tab pos="354965" algn="l"/>
              </a:tabLst>
            </a:pP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TP53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inactivation</a:t>
            </a:r>
            <a:r>
              <a:rPr sz="2000" spc="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mutation</a:t>
            </a:r>
            <a:endParaRPr lang="en-US" sz="2000" spc="-5" dirty="0">
              <a:solidFill>
                <a:srgbClr val="404040"/>
              </a:solidFill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Expression of telomerase also increases as the tumor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advances.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COLONIC POLYPS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	</a:t>
            </a:r>
            <a:r>
              <a:rPr lang="en-US" sz="2400" b="1" dirty="0"/>
              <a:t>Non neoplastic polyps:</a:t>
            </a:r>
            <a:endParaRPr lang="ar-JO" sz="2400" b="1" dirty="0"/>
          </a:p>
          <a:p>
            <a:r>
              <a:rPr lang="en-US" sz="2400" b="1" dirty="0"/>
              <a:t>1. Inflammatory,</a:t>
            </a:r>
            <a:endParaRPr lang="ar-JO" sz="2400" b="1" dirty="0"/>
          </a:p>
          <a:p>
            <a:r>
              <a:rPr lang="en-US" sz="2400" b="1" dirty="0"/>
              <a:t>2.  </a:t>
            </a:r>
            <a:r>
              <a:rPr lang="en-US" sz="2400" b="1" dirty="0" err="1"/>
              <a:t>Hamartomatous</a:t>
            </a:r>
            <a:r>
              <a:rPr lang="en-US" sz="2400" b="1" dirty="0"/>
              <a:t> </a:t>
            </a:r>
            <a:endParaRPr lang="ar-JO" sz="2400" b="1" dirty="0"/>
          </a:p>
          <a:p>
            <a:r>
              <a:rPr lang="en-US" sz="2400" b="1" dirty="0"/>
              <a:t>3.  Hyperplastic.</a:t>
            </a:r>
          </a:p>
          <a:p>
            <a:endParaRPr lang="en-US" sz="2400" b="1" dirty="0"/>
          </a:p>
          <a:p>
            <a:r>
              <a:rPr lang="en-US" sz="2400" b="1" dirty="0"/>
              <a:t>	Neoplastic polyps: adenoma.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001035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7556" y="1269491"/>
            <a:ext cx="11256264" cy="4504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79578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dirty="0">
                <a:latin typeface="Trebuchet MS"/>
                <a:cs typeface="Trebuchet MS"/>
              </a:rPr>
              <a:t>The </a:t>
            </a:r>
            <a:r>
              <a:rPr sz="3600" i="1" spc="-5" dirty="0">
                <a:latin typeface="Trebuchet MS"/>
                <a:cs typeface="Trebuchet MS"/>
              </a:rPr>
              <a:t>microsatellite </a:t>
            </a:r>
            <a:r>
              <a:rPr sz="3600" i="1" dirty="0">
                <a:latin typeface="Trebuchet MS"/>
                <a:cs typeface="Trebuchet MS"/>
              </a:rPr>
              <a:t>instability</a:t>
            </a:r>
            <a:r>
              <a:rPr sz="3600" i="1" spc="-110" dirty="0">
                <a:latin typeface="Trebuchet MS"/>
                <a:cs typeface="Trebuchet MS"/>
              </a:rPr>
              <a:t> </a:t>
            </a:r>
            <a:r>
              <a:rPr sz="3600" i="1" spc="-5" dirty="0">
                <a:latin typeface="Trebuchet MS"/>
                <a:cs typeface="Trebuchet MS"/>
              </a:rPr>
              <a:t>pathway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9493" y="1794027"/>
            <a:ext cx="10720507" cy="333360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DNA mismatch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repair</a:t>
            </a:r>
            <a:r>
              <a:rPr sz="2000" spc="-10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deficiency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Loss of mismatch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repair</a:t>
            </a:r>
            <a:r>
              <a:rPr sz="2000" spc="-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genes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Mutations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accumulate in microsatellite</a:t>
            </a:r>
            <a:r>
              <a:rPr sz="2000" spc="4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repeats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Microsatellite</a:t>
            </a:r>
            <a:r>
              <a:rPr sz="2000" i="1" spc="-4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instability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 Rounded MT Bold" panose="020F070403050403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45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Silent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if microsatellites located in noncoding</a:t>
            </a:r>
            <a:r>
              <a:rPr sz="20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regions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Uncontrolled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cell growth if located in coding or promoter regions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genes 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involved in cell growth and apoptosis (TGF-B and BAX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genes)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8808" y="1376172"/>
            <a:ext cx="11704320" cy="4264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"/>
            <a:ext cx="12192000" cy="670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28936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MORPHOLOGY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060797"/>
            <a:ext cx="7752080" cy="368049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Proximal 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colon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tumors: polypoid, exophytic</a:t>
            </a:r>
            <a:r>
              <a:rPr sz="20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masses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Proximal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colon: rarely cause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obstruction.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Distal colon: annular lesions “napkin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ring” 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constrictions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&amp;</a:t>
            </a:r>
            <a:r>
              <a:rPr sz="2000" spc="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narrowing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6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Tall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columnar cells of dysplastic epithelium forming GLANDS with strong  desmoplastic</a:t>
            </a:r>
            <a:r>
              <a:rPr sz="2000" spc="-3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response.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Necrotic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debris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are</a:t>
            </a:r>
            <a:r>
              <a:rPr sz="2000" spc="-3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typical.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Some tumors give abundant</a:t>
            </a:r>
            <a:r>
              <a:rPr sz="2000" spc="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mucin.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Some form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signet ring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cells.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788479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Rectosigmoid </a:t>
            </a:r>
            <a:r>
              <a:rPr sz="3600" spc="-5" dirty="0"/>
              <a:t>adenocarcinoma, napkin  </a:t>
            </a:r>
            <a:r>
              <a:rPr sz="3600" dirty="0"/>
              <a:t>ring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1293875" y="2046731"/>
            <a:ext cx="6626352" cy="43571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 descr="نتيجة بحث الصور عن meaning of napkin r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484" y="2663125"/>
            <a:ext cx="3931716" cy="312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55092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Exophytic</a:t>
            </a:r>
            <a:r>
              <a:rPr sz="3600" spc="-55" dirty="0"/>
              <a:t> </a:t>
            </a:r>
            <a:r>
              <a:rPr sz="3600" spc="-5" dirty="0"/>
              <a:t>adenocarcinoma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533400" y="1237834"/>
            <a:ext cx="10447020" cy="563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571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62350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Adenocarcinoma with</a:t>
            </a:r>
            <a:r>
              <a:rPr sz="3600" spc="-70" dirty="0"/>
              <a:t> </a:t>
            </a:r>
            <a:r>
              <a:rPr sz="3600" spc="-5" dirty="0"/>
              <a:t>necrosis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1193290" y="1203198"/>
            <a:ext cx="9550909" cy="55024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7364" cy="683029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72624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45630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Clinical</a:t>
            </a:r>
            <a:r>
              <a:rPr sz="3600" spc="-65" dirty="0"/>
              <a:t> </a:t>
            </a:r>
            <a:r>
              <a:rPr sz="3600" spc="-5" dirty="0"/>
              <a:t>Features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060797"/>
            <a:ext cx="10673690" cy="3206006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Endoscopic screening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&gt;&gt;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cancer</a:t>
            </a:r>
            <a:r>
              <a:rPr sz="2000" spc="-4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prevention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Early cancer is asymptomatic</a:t>
            </a:r>
            <a:r>
              <a:rPr sz="2000" spc="-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!!!!!!!!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Cecal and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right side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cancers: F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atigue and weakness </a:t>
            </a:r>
            <a:r>
              <a:rPr sz="2000" i="1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(iron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deficiency</a:t>
            </a:r>
            <a:r>
              <a:rPr sz="2000" i="1" spc="-4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anemia)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55600" marR="462280" indent="-3429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spc="-5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Iron-deficiency </a:t>
            </a:r>
            <a:r>
              <a:rPr sz="2000" b="1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anemia </a:t>
            </a:r>
            <a:r>
              <a:rPr sz="2000" b="1" spc="-5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in </a:t>
            </a:r>
            <a:r>
              <a:rPr sz="2000" b="1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an </a:t>
            </a:r>
            <a:r>
              <a:rPr sz="2000" b="1" spc="-5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older male </a:t>
            </a:r>
            <a:r>
              <a:rPr sz="2000" b="1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or </a:t>
            </a:r>
            <a:r>
              <a:rPr sz="2000" b="1" spc="-5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postmenopausal female </a:t>
            </a:r>
            <a:r>
              <a:rPr sz="2000" b="1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is  </a:t>
            </a:r>
            <a:r>
              <a:rPr sz="2000" b="1" spc="-5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gastrointestinal </a:t>
            </a:r>
            <a:r>
              <a:rPr sz="2000" b="1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cancer </a:t>
            </a:r>
            <a:r>
              <a:rPr sz="2000" b="1" spc="-5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until proven</a:t>
            </a:r>
            <a:r>
              <a:rPr sz="2000" b="1" spc="-25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Arial Rounded MT Bold" panose="020F0704030504030204" pitchFamily="34" charset="0"/>
                <a:cs typeface="Trebuchet MS"/>
              </a:rPr>
              <a:t>otherwise.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 Rounded MT Bold" panose="020F070403050403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39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Left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sided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carcinomas: occult bleeding, changes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bowel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habits,</a:t>
            </a:r>
            <a:r>
              <a:rPr sz="2000" i="1" spc="-9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cramping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355600">
              <a:lnSpc>
                <a:spcPct val="100000"/>
              </a:lnSpc>
            </a:pP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left lower-quadrant discomfort.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9998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Hyperplastic</a:t>
            </a:r>
            <a:r>
              <a:rPr sz="3600" spc="-90" dirty="0"/>
              <a:t> </a:t>
            </a:r>
            <a:r>
              <a:rPr sz="3600" spc="-30" dirty="0"/>
              <a:t>Polyps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30910" y="2060797"/>
            <a:ext cx="8451850" cy="2741776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0"/>
              </a:spcBef>
              <a:tabLst>
                <a:tab pos="3803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Common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L="38100">
              <a:lnSpc>
                <a:spcPct val="100000"/>
              </a:lnSpc>
              <a:spcBef>
                <a:spcPts val="1000"/>
              </a:spcBef>
              <a:tabLst>
                <a:tab pos="3803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5</a:t>
            </a:r>
            <a:r>
              <a:rPr sz="2400" spc="-7" baseline="25462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th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-6</a:t>
            </a:r>
            <a:r>
              <a:rPr sz="2400" spc="-7" baseline="25462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th</a:t>
            </a:r>
            <a:r>
              <a:rPr sz="2400" spc="225" baseline="25462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decade.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L="381000" marR="30480" indent="-342900">
              <a:lnSpc>
                <a:spcPct val="100000"/>
              </a:lnSpc>
              <a:spcBef>
                <a:spcPts val="994"/>
              </a:spcBef>
              <a:tabLst>
                <a:tab pos="3803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Decreased epithelial </a:t>
            </a:r>
            <a:r>
              <a:rPr sz="24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turnover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and delayed shedding of surface epithelium </a:t>
            </a:r>
            <a:r>
              <a:rPr sz="24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&gt;&gt;&gt; 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pileup of goblet cells </a:t>
            </a:r>
            <a:r>
              <a:rPr sz="24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&amp;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epithelial</a:t>
            </a:r>
            <a:r>
              <a:rPr sz="2400" spc="-5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overcrowding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L="38100">
              <a:lnSpc>
                <a:spcPct val="100000"/>
              </a:lnSpc>
              <a:spcBef>
                <a:spcPts val="1010"/>
              </a:spcBef>
              <a:tabLst>
                <a:tab pos="380365" algn="l"/>
                <a:tab pos="79819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No	</a:t>
            </a:r>
            <a:r>
              <a:rPr lang="en-US" sz="24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malignant</a:t>
            </a:r>
            <a:r>
              <a:rPr sz="2400" b="1" spc="-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b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potential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100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6310" y="1371600"/>
            <a:ext cx="8235290" cy="2039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3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Poor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differentiation and mucinous histology &gt;&gt; poor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prognosis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 Rounded MT Bold" panose="020F070403050403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5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Most </a:t>
            </a:r>
            <a:r>
              <a:rPr sz="2000" b="1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important two </a:t>
            </a:r>
            <a:r>
              <a:rPr sz="2000" b="1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prognostic factors</a:t>
            </a:r>
            <a:r>
              <a:rPr sz="2000" b="1" i="1" spc="-7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are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Depth </a:t>
            </a:r>
            <a:r>
              <a:rPr sz="2000" b="1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</a:t>
            </a:r>
            <a:r>
              <a:rPr sz="2000" b="1" i="1" spc="-3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invasion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b="1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Lymph node</a:t>
            </a:r>
            <a:r>
              <a:rPr sz="2000" b="1" i="1" spc="-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b="1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metastasis.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0" y="4267200"/>
            <a:ext cx="76200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Distant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metastases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(lung and </a:t>
            </a:r>
            <a:r>
              <a:rPr sz="2000" i="1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liver) can be</a:t>
            </a:r>
            <a:r>
              <a:rPr sz="2000" i="1" spc="-14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resected</a:t>
            </a:r>
            <a:r>
              <a:rPr sz="1800" i="1" spc="-5" dirty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050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49651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5032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Liver</a:t>
            </a:r>
            <a:r>
              <a:rPr sz="3600" spc="-45" dirty="0"/>
              <a:t> </a:t>
            </a:r>
            <a:r>
              <a:rPr sz="3600" spc="-5" dirty="0"/>
              <a:t>metastasis.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1822704" y="2362185"/>
            <a:ext cx="6268143" cy="3477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166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19189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Appendix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187651"/>
            <a:ext cx="777809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Normal true diverticulum of the</a:t>
            </a:r>
            <a:r>
              <a:rPr sz="2000" spc="-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cecum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6310" y="3666871"/>
            <a:ext cx="6254090" cy="1007327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ACUTE</a:t>
            </a:r>
            <a:r>
              <a:rPr sz="2400" spc="-1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APPENDICITIS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TUMORS </a:t>
            </a:r>
            <a:r>
              <a:rPr sz="24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THE</a:t>
            </a:r>
            <a:r>
              <a:rPr sz="2400" spc="-18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APPENDIX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42221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ACUTE</a:t>
            </a:r>
            <a:r>
              <a:rPr sz="3600" spc="-285" dirty="0"/>
              <a:t> </a:t>
            </a:r>
            <a:r>
              <a:rPr sz="3600" spc="-5" dirty="0"/>
              <a:t>APPENDICITIS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286355"/>
            <a:ext cx="7854290" cy="1165063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  <a:tabLst>
                <a:tab pos="354965" algn="l"/>
              </a:tabLst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Most common in adolescents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and young</a:t>
            </a:r>
            <a:r>
              <a:rPr sz="2000" spc="-1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adults.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  <a:tabLst>
                <a:tab pos="354965" algn="l"/>
              </a:tabLst>
            </a:pP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May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occur in </a:t>
            </a:r>
            <a:r>
              <a:rPr sz="20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any</a:t>
            </a:r>
            <a:r>
              <a:rPr sz="2000" spc="-6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age.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354965" algn="l"/>
              </a:tabLst>
            </a:pP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000"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Difficult to confirm</a:t>
            </a:r>
            <a:r>
              <a:rPr sz="20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preoperatively</a:t>
            </a:r>
            <a:endParaRPr sz="2000" dirty="0">
              <a:latin typeface="Arial Rounded MT Bold" panose="020F0704030504030204" pitchFamily="34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6310" y="3958564"/>
            <a:ext cx="6635090" cy="2134559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  <a:tabLst>
                <a:tab pos="354965" algn="l"/>
              </a:tabLst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DDx:</a:t>
            </a:r>
            <a:endParaRPr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  <a:tabLst>
                <a:tab pos="354965" algn="l"/>
              </a:tabLst>
            </a:pPr>
            <a:r>
              <a:rPr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Mesenteric</a:t>
            </a:r>
            <a:r>
              <a:rPr spc="-2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lymphadenitis,</a:t>
            </a:r>
            <a:endParaRPr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  <a:tabLst>
                <a:tab pos="354965" algn="l"/>
              </a:tabLst>
            </a:pPr>
            <a:r>
              <a:rPr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Acute</a:t>
            </a:r>
            <a:r>
              <a:rPr spc="-3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salpingitis,</a:t>
            </a:r>
            <a:endParaRPr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  <a:tabLst>
                <a:tab pos="354965" algn="l"/>
                <a:tab pos="1198245" algn="l"/>
              </a:tabLst>
            </a:pPr>
            <a:r>
              <a:rPr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Ectopic</a:t>
            </a:r>
            <a:r>
              <a:rPr lang="en-US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pc="-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pregnancy,</a:t>
            </a:r>
            <a:endParaRPr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  <a:tabLst>
                <a:tab pos="354965" algn="l"/>
              </a:tabLst>
            </a:pPr>
            <a:r>
              <a:rPr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Mittelschmerz (pain associated with</a:t>
            </a:r>
            <a:r>
              <a:rPr spc="-6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ovulation),</a:t>
            </a:r>
            <a:endParaRPr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  <a:tabLst>
                <a:tab pos="354965" algn="l"/>
              </a:tabLst>
            </a:pPr>
            <a:r>
              <a:rPr spc="5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pc="5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Meckel</a:t>
            </a:r>
            <a:r>
              <a:rPr spc="-3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diverticulitis.</a:t>
            </a:r>
            <a:endParaRPr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1998091"/>
            <a:ext cx="874712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tabLst>
                <a:tab pos="354965" algn="l"/>
              </a:tabLst>
            </a:pPr>
            <a:r>
              <a:rPr sz="1600" spc="-5" dirty="0">
                <a:latin typeface="Wingdings 3"/>
                <a:cs typeface="Wingdings 3"/>
              </a:rPr>
              <a:t></a:t>
            </a:r>
            <a:r>
              <a:rPr sz="1600" spc="-5" dirty="0"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</a:rPr>
              <a:t>Luminal obstruction in </a:t>
            </a:r>
            <a:r>
              <a:rPr sz="2000" dirty="0">
                <a:solidFill>
                  <a:srgbClr val="404040"/>
                </a:solidFill>
              </a:rPr>
              <a:t>50-80% of cases </a:t>
            </a:r>
            <a:r>
              <a:rPr sz="2000" spc="-5" dirty="0">
                <a:solidFill>
                  <a:srgbClr val="404040"/>
                </a:solidFill>
              </a:rPr>
              <a:t>&gt;&gt; </a:t>
            </a:r>
            <a:r>
              <a:rPr sz="2000" dirty="0">
                <a:solidFill>
                  <a:srgbClr val="404040"/>
                </a:solidFill>
              </a:rPr>
              <a:t>increased luminal </a:t>
            </a:r>
            <a:r>
              <a:rPr sz="2000" spc="-5" dirty="0">
                <a:solidFill>
                  <a:srgbClr val="404040"/>
                </a:solidFill>
              </a:rPr>
              <a:t>pressure &gt;&gt;  </a:t>
            </a:r>
            <a:r>
              <a:rPr sz="2000" dirty="0">
                <a:solidFill>
                  <a:srgbClr val="404040"/>
                </a:solidFill>
              </a:rPr>
              <a:t>impaired venous </a:t>
            </a:r>
            <a:r>
              <a:rPr sz="2000" spc="-5" dirty="0">
                <a:solidFill>
                  <a:srgbClr val="404040"/>
                </a:solidFill>
              </a:rPr>
              <a:t>drainage &gt;&gt; ischemic injury </a:t>
            </a:r>
            <a:r>
              <a:rPr sz="2000" dirty="0">
                <a:solidFill>
                  <a:srgbClr val="404040"/>
                </a:solidFill>
              </a:rPr>
              <a:t>&amp; stasis </a:t>
            </a:r>
            <a:r>
              <a:rPr sz="2000" spc="-5" dirty="0">
                <a:solidFill>
                  <a:srgbClr val="404040"/>
                </a:solidFill>
              </a:rPr>
              <a:t>associated bacterial  proliferation </a:t>
            </a:r>
            <a:r>
              <a:rPr sz="2000" dirty="0">
                <a:solidFill>
                  <a:srgbClr val="404040"/>
                </a:solidFill>
              </a:rPr>
              <a:t>&gt;&gt;&gt; </a:t>
            </a:r>
            <a:r>
              <a:rPr sz="2000" spc="-5" dirty="0">
                <a:solidFill>
                  <a:srgbClr val="404040"/>
                </a:solidFill>
              </a:rPr>
              <a:t>inflammatory </a:t>
            </a:r>
            <a:r>
              <a:rPr sz="2000" dirty="0">
                <a:solidFill>
                  <a:srgbClr val="404040"/>
                </a:solidFill>
              </a:rPr>
              <a:t>response rich </a:t>
            </a:r>
            <a:r>
              <a:rPr sz="2000" spc="-5" dirty="0">
                <a:solidFill>
                  <a:srgbClr val="404040"/>
                </a:solidFill>
              </a:rPr>
              <a:t>in neutrophils </a:t>
            </a:r>
            <a:r>
              <a:rPr sz="2000" dirty="0">
                <a:solidFill>
                  <a:srgbClr val="404040"/>
                </a:solidFill>
              </a:rPr>
              <a:t>&amp;</a:t>
            </a:r>
            <a:r>
              <a:rPr sz="2000" spc="-165" dirty="0">
                <a:solidFill>
                  <a:srgbClr val="404040"/>
                </a:solidFill>
              </a:rPr>
              <a:t> </a:t>
            </a:r>
            <a:r>
              <a:rPr sz="2000" spc="-5" dirty="0">
                <a:solidFill>
                  <a:srgbClr val="404040"/>
                </a:solidFill>
              </a:rPr>
              <a:t>edema.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6310" y="3472052"/>
            <a:ext cx="8180705" cy="268855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Obstruction </a:t>
            </a:r>
            <a:r>
              <a:rPr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by fecalith</a:t>
            </a:r>
            <a:r>
              <a:rPr lang="en-US"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 (</a:t>
            </a:r>
            <a:r>
              <a:rPr lang="en-US" sz="2000" dirty="0"/>
              <a:t>A </a:t>
            </a:r>
            <a:r>
              <a:rPr lang="en-US" sz="2000" b="1" dirty="0"/>
              <a:t>fecalith</a:t>
            </a:r>
            <a:r>
              <a:rPr lang="en-US" sz="2000" dirty="0"/>
              <a:t> is a stone made of feces)</a:t>
            </a:r>
            <a:r>
              <a:rPr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, less 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commonly : gallstone, </a:t>
            </a:r>
            <a:r>
              <a:rPr sz="2000" i="1" spc="-45" dirty="0">
                <a:solidFill>
                  <a:srgbClr val="404040"/>
                </a:solidFill>
                <a:latin typeface="Trebuchet MS"/>
                <a:cs typeface="Trebuchet MS"/>
              </a:rPr>
              <a:t>tumor,</a:t>
            </a:r>
            <a:r>
              <a:rPr sz="2000" i="1" spc="-1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worms….</a:t>
            </a:r>
            <a:endParaRPr sz="2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3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45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Diagnosis requires neutrophilic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infiltration of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the muscularis</a:t>
            </a:r>
            <a:r>
              <a:rPr sz="2000" spc="-11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propria</a:t>
            </a:r>
            <a:endParaRPr sz="2000" dirty="0">
              <a:latin typeface="Trebuchet MS"/>
              <a:cs typeface="Trebuchet MS"/>
            </a:endParaRPr>
          </a:p>
          <a:p>
            <a:pPr marL="355600" marR="211454" indent="-3429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Acute suppurative appendicitis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&gt;&gt; more severe &gt;&gt; focal</a:t>
            </a:r>
            <a:r>
              <a:rPr sz="2000" b="1" spc="-1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abscess 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formation.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Acute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gangrenous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appendicitis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&gt;&gt;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necrosis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and</a:t>
            </a:r>
            <a:r>
              <a:rPr sz="2000" b="1" spc="-9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404040"/>
                </a:solidFill>
                <a:latin typeface="Trebuchet MS"/>
                <a:cs typeface="Trebuchet MS"/>
              </a:rPr>
              <a:t>ulceration.</a:t>
            </a:r>
            <a:endParaRPr sz="20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نتيجة بحث الصور عن fecali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نتيجة بحث الصور عن fecali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338"/>
            <a:ext cx="7848600" cy="660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792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969"/>
            <a:ext cx="6238875" cy="473392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504" y="2190750"/>
            <a:ext cx="6191250" cy="466725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0390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835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Hyperplastic</a:t>
            </a:r>
            <a:r>
              <a:rPr sz="3600" spc="-95" dirty="0"/>
              <a:t> </a:t>
            </a:r>
            <a:r>
              <a:rPr sz="3600" spc="-5" dirty="0"/>
              <a:t>polyp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07968" y="1730015"/>
            <a:ext cx="5075634" cy="419602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Left</a:t>
            </a:r>
            <a:r>
              <a:rPr sz="24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colon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Rectosigmoid.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  <a:tab pos="1234440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Small</a:t>
            </a:r>
            <a:r>
              <a:rPr sz="2400" spc="-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&lt;	5</a:t>
            </a:r>
            <a:r>
              <a:rPr sz="2400" spc="-1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mm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Multiple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>
              <a:lnSpc>
                <a:spcPct val="100000"/>
              </a:lnSpc>
            </a:pPr>
            <a:endParaRPr sz="2400" dirty="0">
              <a:latin typeface="Arial Rounded MT Bold" panose="020F0704030504030204" pitchFamily="34" charset="0"/>
              <a:cs typeface="Times New Roman"/>
            </a:endParaRPr>
          </a:p>
          <a:p>
            <a:pPr marL="355600" marR="339090" indent="-342900">
              <a:lnSpc>
                <a:spcPct val="100000"/>
              </a:lnSpc>
              <a:spcBef>
                <a:spcPts val="1739"/>
              </a:spcBef>
              <a:tabLst>
                <a:tab pos="3549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Crowding of goblet </a:t>
            </a:r>
            <a:r>
              <a:rPr sz="24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&amp;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absorptive  cells.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4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Serrated surface: hallmark of</a:t>
            </a:r>
            <a:r>
              <a:rPr sz="24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these</a:t>
            </a:r>
            <a:r>
              <a:rPr lang="en-US"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lesions</a:t>
            </a:r>
            <a:endParaRPr sz="2400" dirty="0">
              <a:latin typeface="Arial Rounded MT Bold" panose="020F0704030504030204" pitchFamily="34" charset="0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23659" y="161560"/>
            <a:ext cx="4968472" cy="3379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41491" y="3762790"/>
            <a:ext cx="3075824" cy="29822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56192" y="3541876"/>
            <a:ext cx="2875996" cy="32031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345630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Clinical</a:t>
            </a:r>
            <a:r>
              <a:rPr sz="3600" spc="-65" dirty="0"/>
              <a:t> </a:t>
            </a:r>
            <a:r>
              <a:rPr sz="3600" spc="-5" dirty="0"/>
              <a:t>Features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461615"/>
            <a:ext cx="7992745" cy="248856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Early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acute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appendicitis: periumbilical</a:t>
            </a:r>
            <a:r>
              <a:rPr sz="2000" spc="-114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pain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Later: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pain localizes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to the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right lower</a:t>
            </a:r>
            <a:r>
              <a:rPr sz="2000" spc="-1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quadrant,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Nausea,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vomiting,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low-grade </a:t>
            </a:r>
            <a:r>
              <a:rPr sz="2000" spc="-50" dirty="0">
                <a:solidFill>
                  <a:srgbClr val="404040"/>
                </a:solidFill>
                <a:latin typeface="Trebuchet MS"/>
                <a:cs typeface="Trebuchet MS"/>
              </a:rPr>
              <a:t>fever,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mildly</a:t>
            </a:r>
            <a:r>
              <a:rPr sz="2000" spc="-9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leukocytosis.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A classic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physical finding is </a:t>
            </a:r>
            <a:r>
              <a:rPr sz="2000" i="1" spc="-15" dirty="0">
                <a:solidFill>
                  <a:srgbClr val="404040"/>
                </a:solidFill>
                <a:latin typeface="Trebuchet MS"/>
                <a:cs typeface="Trebuchet MS"/>
              </a:rPr>
              <a:t>McBurney’s 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sign </a:t>
            </a:r>
            <a:r>
              <a:rPr sz="2000" spc="-15" dirty="0">
                <a:solidFill>
                  <a:srgbClr val="404040"/>
                </a:solidFill>
                <a:latin typeface="Trebuchet MS"/>
                <a:cs typeface="Trebuchet MS"/>
              </a:rPr>
              <a:t>(McBurney’s</a:t>
            </a:r>
            <a:r>
              <a:rPr sz="2000" spc="-2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point).</a:t>
            </a:r>
            <a:endParaRPr sz="2000">
              <a:latin typeface="Trebuchet MS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Signs and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symptoms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are often absent, creating difficulty in clinical 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diagnosis.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54241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TUMORS OF THE</a:t>
            </a:r>
            <a:r>
              <a:rPr sz="3600" spc="-355" dirty="0"/>
              <a:t> </a:t>
            </a:r>
            <a:r>
              <a:rPr sz="3600" spc="-5" dirty="0"/>
              <a:t>APPENDIX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462529"/>
            <a:ext cx="8104505" cy="163068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The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most </a:t>
            </a:r>
            <a:r>
              <a:rPr sz="1800" b="1" dirty="0">
                <a:solidFill>
                  <a:srgbClr val="404040"/>
                </a:solidFill>
                <a:latin typeface="Trebuchet MS"/>
                <a:cs typeface="Trebuchet MS"/>
              </a:rPr>
              <a:t>common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tumor: </a:t>
            </a:r>
            <a:r>
              <a:rPr sz="1800" b="1" i="1" spc="-5" dirty="0">
                <a:solidFill>
                  <a:srgbClr val="404040"/>
                </a:solidFill>
                <a:latin typeface="Trebuchet MS"/>
                <a:cs typeface="Trebuchet MS"/>
              </a:rPr>
              <a:t>carcinoid (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neuroendocrine</a:t>
            </a:r>
            <a:r>
              <a:rPr sz="1800"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Trebuchet MS"/>
                <a:cs typeface="Trebuchet MS"/>
              </a:rPr>
              <a:t>tumor)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Incidentally found during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surgery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or on examination of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a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resected</a:t>
            </a:r>
            <a:r>
              <a:rPr sz="1800"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appendix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Distal tip of the</a:t>
            </a:r>
            <a:r>
              <a:rPr sz="18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appendix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Nodal metastases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&amp; distant spread </a:t>
            </a:r>
            <a:r>
              <a:rPr sz="1800" spc="-5" dirty="0">
                <a:solidFill>
                  <a:srgbClr val="404040"/>
                </a:solidFill>
                <a:latin typeface="Trebuchet MS"/>
                <a:cs typeface="Trebuchet MS"/>
              </a:rPr>
              <a:t>are</a:t>
            </a:r>
            <a:r>
              <a:rPr sz="1800"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04040"/>
                </a:solidFill>
                <a:latin typeface="Trebuchet MS"/>
                <a:cs typeface="Trebuchet MS"/>
              </a:rPr>
              <a:t>rare.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0847" y="0"/>
            <a:ext cx="8916924" cy="6694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000" r="20625"/>
          <a:stretch/>
        </p:blipFill>
        <p:spPr>
          <a:xfrm>
            <a:off x="228600" y="16995"/>
            <a:ext cx="116586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86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310" y="629158"/>
            <a:ext cx="41884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Inflammatory</a:t>
            </a:r>
            <a:r>
              <a:rPr sz="3600" spc="-90" dirty="0"/>
              <a:t> </a:t>
            </a:r>
            <a:r>
              <a:rPr sz="3600" spc="-30" dirty="0"/>
              <a:t>Polyps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6310" y="2462529"/>
            <a:ext cx="10445090" cy="3110467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8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Solitary rectal ulcer</a:t>
            </a:r>
            <a:r>
              <a:rPr sz="2800" i="1" spc="-2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800" i="1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syndrome.</a:t>
            </a:r>
            <a:endParaRPr sz="2800" dirty="0"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28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8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800" spc="-1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Recurrent </a:t>
            </a:r>
            <a:r>
              <a:rPr sz="280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abrasion </a:t>
            </a:r>
            <a:r>
              <a:rPr sz="28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and </a:t>
            </a:r>
            <a:r>
              <a:rPr sz="2800" spc="-10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ulceration </a:t>
            </a:r>
            <a:r>
              <a:rPr sz="28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of the overlying rectal</a:t>
            </a:r>
            <a:r>
              <a:rPr sz="2800" spc="7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mucosa.</a:t>
            </a:r>
            <a:endParaRPr lang="en-US" sz="2800" spc="-5" dirty="0">
              <a:solidFill>
                <a:srgbClr val="404040"/>
              </a:solidFill>
              <a:latin typeface="Arial Rounded MT Bold" panose="020F0704030504030204" pitchFamily="34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endParaRPr sz="2800" dirty="0">
              <a:latin typeface="Arial Rounded MT Bold" panose="020F0704030504030204" pitchFamily="34" charset="0"/>
              <a:cs typeface="Trebuchet MS"/>
            </a:endParaRPr>
          </a:p>
          <a:p>
            <a:pPr marL="355600" marR="5080" indent="-342900">
              <a:lnSpc>
                <a:spcPct val="100000"/>
              </a:lnSpc>
              <a:spcBef>
                <a:spcPts val="1010"/>
              </a:spcBef>
              <a:tabLst>
                <a:tab pos="354965" algn="l"/>
              </a:tabLst>
            </a:pPr>
            <a:r>
              <a:rPr sz="28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Wingdings 3"/>
              </a:rPr>
              <a:t></a:t>
            </a:r>
            <a:r>
              <a:rPr sz="2800" spc="-10" dirty="0">
                <a:solidFill>
                  <a:srgbClr val="90C225"/>
                </a:solidFill>
                <a:latin typeface="Arial Rounded MT Bold" panose="020F0704030504030204" pitchFamily="34" charset="0"/>
                <a:cs typeface="Times New Roman"/>
              </a:rPr>
              <a:t>	</a:t>
            </a:r>
            <a:r>
              <a:rPr sz="2800" b="1" u="sng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Chronic cycles of injury and healing give </a:t>
            </a:r>
            <a:r>
              <a:rPr sz="2800" b="1" u="sng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a </a:t>
            </a:r>
            <a:r>
              <a:rPr sz="2800" b="1" u="sng" spc="-5" dirty="0">
                <a:solidFill>
                  <a:srgbClr val="404040"/>
                </a:solidFill>
                <a:latin typeface="Arial Rounded MT Bold" panose="020F0704030504030204" pitchFamily="34" charset="0"/>
                <a:cs typeface="Trebuchet MS"/>
              </a:rPr>
              <a:t>polypoid mass of inflamed and  reactive mucosal tissue.</a:t>
            </a:r>
            <a:endParaRPr sz="2800" b="1" u="sng" dirty="0">
              <a:latin typeface="Arial Rounded MT Bold" panose="020F070403050403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0483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403</TotalTime>
  <Words>170</Words>
  <Application>Microsoft Office PowerPoint</Application>
  <PresentationFormat>Widescreen</PresentationFormat>
  <Paragraphs>232</Paragraphs>
  <Slides>62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Facet</vt:lpstr>
      <vt:lpstr>Small and Large Intestinal pathology, part 3</vt:lpstr>
      <vt:lpstr>COLONIC POLYPS AND  NEOPLASTIC DISEASE</vt:lpstr>
      <vt:lpstr>PowerPoint Presentation</vt:lpstr>
      <vt:lpstr>COLONIC POLYPS </vt:lpstr>
      <vt:lpstr>Hyperplastic Polyps</vt:lpstr>
      <vt:lpstr>Hyperplastic polyp</vt:lpstr>
      <vt:lpstr>PowerPoint Presentation</vt:lpstr>
      <vt:lpstr>Inflammatory Polyps</vt:lpstr>
      <vt:lpstr>PowerPoint Presentation</vt:lpstr>
      <vt:lpstr>Hamartomatous Polyps</vt:lpstr>
      <vt:lpstr>Juvenile Polyps</vt:lpstr>
      <vt:lpstr>Juvenile Polyps</vt:lpstr>
      <vt:lpstr>PowerPoint Presentation</vt:lpstr>
      <vt:lpstr>PowerPoint Presentation</vt:lpstr>
      <vt:lpstr>Peutz-Jeghers Syndrome</vt:lpstr>
      <vt:lpstr>PowerPoint Presentation</vt:lpstr>
      <vt:lpstr>PowerPoint Presentation</vt:lpstr>
      <vt:lpstr>Peutz-Jeghers polyp</vt:lpstr>
      <vt:lpstr>Adenomas</vt:lpstr>
      <vt:lpstr>Pedunculated or sessile</vt:lpstr>
      <vt:lpstr>Colon adenoma</vt:lpstr>
      <vt:lpstr>PowerPoint Presentation</vt:lpstr>
      <vt:lpstr>Tubular adenoma</vt:lpstr>
      <vt:lpstr>PowerPoint Presentation</vt:lpstr>
      <vt:lpstr>Villous adenoma.</vt:lpstr>
      <vt:lpstr>Villous adenoma</vt:lpstr>
      <vt:lpstr>Familial Syndromes</vt:lpstr>
      <vt:lpstr>Familial adenomatous polyposis (FAP)</vt:lpstr>
      <vt:lpstr>PowerPoint Presentation</vt:lpstr>
      <vt:lpstr> Variants of FAP: Gardner syndrome and Turcot syndrome.</vt:lpstr>
      <vt:lpstr>PowerPoint Presentation</vt:lpstr>
      <vt:lpstr>PowerPoint Presentation</vt:lpstr>
      <vt:lpstr>Hereditary Nonpolyposis Colorectal  Cancer (HNPCC, Lynch syndrome)</vt:lpstr>
      <vt:lpstr>Cecal polyps in HNPCC.</vt:lpstr>
      <vt:lpstr>Colonic Adenocarcinoma</vt:lpstr>
      <vt:lpstr>PowerPoint Presentation</vt:lpstr>
      <vt:lpstr>Pathogenesis</vt:lpstr>
      <vt:lpstr>The APC/β-catenin pathway:  chromosomal instability</vt:lpstr>
      <vt:lpstr>PowerPoint Presentation</vt:lpstr>
      <vt:lpstr>PowerPoint Presentation</vt:lpstr>
      <vt:lpstr>The microsatellite instability pathway</vt:lpstr>
      <vt:lpstr>PowerPoint Presentation</vt:lpstr>
      <vt:lpstr>PowerPoint Presentation</vt:lpstr>
      <vt:lpstr>MORPHOLOGY</vt:lpstr>
      <vt:lpstr>Rectosigmoid adenocarcinoma, napkin  ring</vt:lpstr>
      <vt:lpstr>Exophytic adenocarcinoma</vt:lpstr>
      <vt:lpstr>Adenocarcinoma with necrosis</vt:lpstr>
      <vt:lpstr>PowerPoint Presentation</vt:lpstr>
      <vt:lpstr>Clinical Features</vt:lpstr>
      <vt:lpstr>PowerPoint Presentation</vt:lpstr>
      <vt:lpstr>PowerPoint Presentation</vt:lpstr>
      <vt:lpstr>PowerPoint Presentation</vt:lpstr>
      <vt:lpstr>Liver metastasis.</vt:lpstr>
      <vt:lpstr>PowerPoint Presentation</vt:lpstr>
      <vt:lpstr>Appendix</vt:lpstr>
      <vt:lpstr>ACUTE APPENDICITIS</vt:lpstr>
      <vt:lpstr> Luminal obstruction in 50-80% of cases &gt;&gt; increased luminal pressure &gt;&gt;  impaired venous drainage &gt;&gt; ischemic injury &amp; stasis associated bacterial  proliferation &gt;&gt;&gt; inflammatory response rich in neutrophils &amp; edema.</vt:lpstr>
      <vt:lpstr>PowerPoint Presentation</vt:lpstr>
      <vt:lpstr>PowerPoint Presentation</vt:lpstr>
      <vt:lpstr>Clinical Features</vt:lpstr>
      <vt:lpstr>TUMORS OF THE APPENDIX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and Large Intestinal pathology, part 2</dc:title>
  <dc:creator>Manar</dc:creator>
  <cp:lastModifiedBy>razanemad852@gmail.com</cp:lastModifiedBy>
  <cp:revision>73</cp:revision>
  <dcterms:created xsi:type="dcterms:W3CDTF">2020-02-23T17:11:00Z</dcterms:created>
  <dcterms:modified xsi:type="dcterms:W3CDTF">2023-04-16T23:08:00Z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2019-03-26T00:00:00Z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2020-02-23T00:00:00Z</vt:filetime>
  </property>
</Properties>
</file>