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94" r:id="rId2"/>
    <p:sldMasterId id="2147483897" r:id="rId3"/>
  </p:sldMasterIdLst>
  <p:notesMasterIdLst>
    <p:notesMasterId r:id="rId71"/>
  </p:notesMasterIdLst>
  <p:sldIdLst>
    <p:sldId id="354" r:id="rId4"/>
    <p:sldId id="286" r:id="rId5"/>
    <p:sldId id="287" r:id="rId6"/>
    <p:sldId id="289" r:id="rId7"/>
    <p:sldId id="290" r:id="rId8"/>
    <p:sldId id="291" r:id="rId9"/>
    <p:sldId id="295" r:id="rId10"/>
    <p:sldId id="307" r:id="rId11"/>
    <p:sldId id="296" r:id="rId12"/>
    <p:sldId id="297" r:id="rId13"/>
    <p:sldId id="298" r:id="rId14"/>
    <p:sldId id="299" r:id="rId15"/>
    <p:sldId id="303" r:id="rId16"/>
    <p:sldId id="302" r:id="rId17"/>
    <p:sldId id="300" r:id="rId18"/>
    <p:sldId id="305" r:id="rId19"/>
    <p:sldId id="359" r:id="rId20"/>
    <p:sldId id="360" r:id="rId21"/>
    <p:sldId id="361" r:id="rId22"/>
    <p:sldId id="362" r:id="rId23"/>
    <p:sldId id="306" r:id="rId24"/>
    <p:sldId id="308" r:id="rId25"/>
    <p:sldId id="309" r:id="rId26"/>
    <p:sldId id="331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30" r:id="rId37"/>
    <p:sldId id="319" r:id="rId38"/>
    <p:sldId id="363" r:id="rId39"/>
    <p:sldId id="364" r:id="rId40"/>
    <p:sldId id="355" r:id="rId41"/>
    <p:sldId id="356" r:id="rId42"/>
    <p:sldId id="256" r:id="rId43"/>
    <p:sldId id="332" r:id="rId44"/>
    <p:sldId id="333" r:id="rId45"/>
    <p:sldId id="283" r:id="rId46"/>
    <p:sldId id="259" r:id="rId47"/>
    <p:sldId id="334" r:id="rId48"/>
    <p:sldId id="335" r:id="rId49"/>
    <p:sldId id="336" r:id="rId50"/>
    <p:sldId id="337" r:id="rId51"/>
    <p:sldId id="263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273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282" r:id="rId7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CB5A072-28B5-4BE2-9B06-92B2BD8BD110}">
          <p14:sldIdLst>
            <p14:sldId id="354"/>
            <p14:sldId id="286"/>
            <p14:sldId id="287"/>
            <p14:sldId id="289"/>
            <p14:sldId id="290"/>
            <p14:sldId id="291"/>
            <p14:sldId id="295"/>
            <p14:sldId id="307"/>
            <p14:sldId id="296"/>
            <p14:sldId id="297"/>
            <p14:sldId id="298"/>
            <p14:sldId id="299"/>
            <p14:sldId id="303"/>
            <p14:sldId id="302"/>
            <p14:sldId id="300"/>
            <p14:sldId id="305"/>
            <p14:sldId id="359"/>
            <p14:sldId id="360"/>
            <p14:sldId id="361"/>
            <p14:sldId id="362"/>
            <p14:sldId id="306"/>
            <p14:sldId id="308"/>
            <p14:sldId id="309"/>
            <p14:sldId id="331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30"/>
            <p14:sldId id="319"/>
            <p14:sldId id="363"/>
            <p14:sldId id="364"/>
            <p14:sldId id="355"/>
            <p14:sldId id="356"/>
            <p14:sldId id="256"/>
            <p14:sldId id="332"/>
            <p14:sldId id="333"/>
            <p14:sldId id="283"/>
            <p14:sldId id="259"/>
            <p14:sldId id="334"/>
            <p14:sldId id="335"/>
            <p14:sldId id="336"/>
            <p14:sldId id="337"/>
            <p14:sldId id="263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7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7F"/>
    <a:srgbClr val="C5A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4660"/>
  </p:normalViewPr>
  <p:slideViewPr>
    <p:cSldViewPr>
      <p:cViewPr varScale="1">
        <p:scale>
          <a:sx n="68" d="100"/>
          <a:sy n="68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slide" Target="slides/slide52.xml" /><Relationship Id="rId63" Type="http://schemas.openxmlformats.org/officeDocument/2006/relationships/slide" Target="slides/slide60.xml" /><Relationship Id="rId68" Type="http://schemas.openxmlformats.org/officeDocument/2006/relationships/slide" Target="slides/slide65.xml" /><Relationship Id="rId7" Type="http://schemas.openxmlformats.org/officeDocument/2006/relationships/slide" Target="slides/slide4.xml" /><Relationship Id="rId71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9" Type="http://schemas.openxmlformats.org/officeDocument/2006/relationships/slide" Target="slides/slide26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slide" Target="slides/slide50.xml" /><Relationship Id="rId58" Type="http://schemas.openxmlformats.org/officeDocument/2006/relationships/slide" Target="slides/slide55.xml" /><Relationship Id="rId66" Type="http://schemas.openxmlformats.org/officeDocument/2006/relationships/slide" Target="slides/slide63.xml" /><Relationship Id="rId74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57" Type="http://schemas.openxmlformats.org/officeDocument/2006/relationships/slide" Target="slides/slide54.xml" /><Relationship Id="rId61" Type="http://schemas.openxmlformats.org/officeDocument/2006/relationships/slide" Target="slides/slide58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slide" Target="slides/slide49.xml" /><Relationship Id="rId60" Type="http://schemas.openxmlformats.org/officeDocument/2006/relationships/slide" Target="slides/slide57.xml" /><Relationship Id="rId65" Type="http://schemas.openxmlformats.org/officeDocument/2006/relationships/slide" Target="slides/slide62.xml" /><Relationship Id="rId73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56" Type="http://schemas.openxmlformats.org/officeDocument/2006/relationships/slide" Target="slides/slide53.xml" /><Relationship Id="rId64" Type="http://schemas.openxmlformats.org/officeDocument/2006/relationships/slide" Target="slides/slide61.xml" /><Relationship Id="rId69" Type="http://schemas.openxmlformats.org/officeDocument/2006/relationships/slide" Target="slides/slide66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72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59" Type="http://schemas.openxmlformats.org/officeDocument/2006/relationships/slide" Target="slides/slide56.xml" /><Relationship Id="rId67" Type="http://schemas.openxmlformats.org/officeDocument/2006/relationships/slide" Target="slides/slide64.xml" /><Relationship Id="rId20" Type="http://schemas.openxmlformats.org/officeDocument/2006/relationships/slide" Target="slides/slide17.xml" /><Relationship Id="rId41" Type="http://schemas.openxmlformats.org/officeDocument/2006/relationships/slide" Target="slides/slide38.xml" /><Relationship Id="rId54" Type="http://schemas.openxmlformats.org/officeDocument/2006/relationships/slide" Target="slides/slide51.xml" /><Relationship Id="rId62" Type="http://schemas.openxmlformats.org/officeDocument/2006/relationships/slide" Target="slides/slide59.xml" /><Relationship Id="rId70" Type="http://schemas.openxmlformats.org/officeDocument/2006/relationships/slide" Target="slides/slide67.xml" /><Relationship Id="rId75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3868234-ED23-4327-A97F-3A1A00FE94D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2A13C7F-3700-4CD1-8BD2-6C7D9553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39EC-CC37-4C45-A780-2EE88A6C07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13C7F-3700-4CD1-8BD2-6C7D955397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1.xml" /><Relationship Id="rId4" Type="http://schemas.openxmlformats.org/officeDocument/2006/relationships/hyperlink" Target="http://bit.ly/2TtBDfr" TargetMode="Externa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214400" y="34223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5654075" y="-3741800"/>
            <a:ext cx="45111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7703125" y="-2196500"/>
            <a:ext cx="45111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-199467"/>
            <a:ext cx="4144800" cy="7074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33025" y="402634"/>
            <a:ext cx="6184424" cy="8812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5" name="Google Shape;15;p2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4433550" y="1094733"/>
            <a:ext cx="4488900" cy="3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4580122" y="4763100"/>
            <a:ext cx="37593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60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1"/>
          <p:cNvSpPr/>
          <p:nvPr/>
        </p:nvSpPr>
        <p:spPr>
          <a:xfrm rot="5400000">
            <a:off x="2381400" y="-5075350"/>
            <a:ext cx="4381200" cy="99999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16" name="Google Shape;716;p11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717" name="Google Shape;717;p11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94" name="Google Shape;794;p11"/>
          <p:cNvSpPr txBox="1">
            <a:spLocks noGrp="1"/>
          </p:cNvSpPr>
          <p:nvPr>
            <p:ph type="title" hasCustomPrompt="1"/>
          </p:nvPr>
        </p:nvSpPr>
        <p:spPr>
          <a:xfrm>
            <a:off x="2098500" y="2274500"/>
            <a:ext cx="4947000" cy="1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5" name="Google Shape;795;p11"/>
          <p:cNvSpPr txBox="1">
            <a:spLocks noGrp="1"/>
          </p:cNvSpPr>
          <p:nvPr>
            <p:ph type="subTitle" idx="1"/>
          </p:nvPr>
        </p:nvSpPr>
        <p:spPr>
          <a:xfrm>
            <a:off x="2402350" y="3920717"/>
            <a:ext cx="4339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6" name="Google Shape;796;p11"/>
          <p:cNvSpPr/>
          <p:nvPr/>
        </p:nvSpPr>
        <p:spPr>
          <a:xfrm rot="-5400000">
            <a:off x="2381400" y="1935050"/>
            <a:ext cx="4381200" cy="99999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7" name="Google Shape;797;p11"/>
          <p:cNvSpPr/>
          <p:nvPr/>
        </p:nvSpPr>
        <p:spPr>
          <a:xfrm>
            <a:off x="3886200" y="50038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8" name="Google Shape;798;p11"/>
          <p:cNvSpPr/>
          <p:nvPr/>
        </p:nvSpPr>
        <p:spPr>
          <a:xfrm>
            <a:off x="-1758300" y="-36750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9" name="Google Shape;799;p11"/>
          <p:cNvSpPr/>
          <p:nvPr/>
        </p:nvSpPr>
        <p:spPr>
          <a:xfrm>
            <a:off x="-3513587" y="2188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0" name="Google Shape;800;p11"/>
          <p:cNvSpPr/>
          <p:nvPr/>
        </p:nvSpPr>
        <p:spPr>
          <a:xfrm>
            <a:off x="6340963" y="-4371717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1" name="Google Shape;801;p11"/>
          <p:cNvSpPr/>
          <p:nvPr/>
        </p:nvSpPr>
        <p:spPr>
          <a:xfrm>
            <a:off x="6616825" y="18681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2" name="Google Shape;802;p11"/>
          <p:cNvSpPr/>
          <p:nvPr/>
        </p:nvSpPr>
        <p:spPr>
          <a:xfrm>
            <a:off x="939925" y="-41263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4012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6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3"/>
          <p:cNvSpPr/>
          <p:nvPr/>
        </p:nvSpPr>
        <p:spPr>
          <a:xfrm>
            <a:off x="5475150" y="-3632067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6" name="Google Shape;806;p13"/>
          <p:cNvSpPr/>
          <p:nvPr/>
        </p:nvSpPr>
        <p:spPr>
          <a:xfrm>
            <a:off x="7703125" y="11974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7" name="Google Shape;807;p13"/>
          <p:cNvSpPr/>
          <p:nvPr/>
        </p:nvSpPr>
        <p:spPr>
          <a:xfrm>
            <a:off x="-3307775" y="2323800"/>
            <a:ext cx="45111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8" name="Google Shape;808;p13"/>
          <p:cNvSpPr/>
          <p:nvPr/>
        </p:nvSpPr>
        <p:spPr>
          <a:xfrm>
            <a:off x="-2376000" y="-3632067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9" name="Google Shape;809;p13"/>
          <p:cNvSpPr/>
          <p:nvPr/>
        </p:nvSpPr>
        <p:spPr>
          <a:xfrm>
            <a:off x="1749750" y="4541033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10" name="Google Shape;810;p13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811" name="Google Shape;811;p13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8" name="Google Shape;888;p13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9" name="Google Shape;889;p13"/>
          <p:cNvSpPr txBox="1">
            <a:spLocks noGrp="1"/>
          </p:cNvSpPr>
          <p:nvPr>
            <p:ph type="title" idx="2"/>
          </p:nvPr>
        </p:nvSpPr>
        <p:spPr>
          <a:xfrm>
            <a:off x="751500" y="1780833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0" name="Google Shape;890;p13"/>
          <p:cNvSpPr txBox="1">
            <a:spLocks noGrp="1"/>
          </p:cNvSpPr>
          <p:nvPr>
            <p:ph type="subTitle" idx="1"/>
          </p:nvPr>
        </p:nvSpPr>
        <p:spPr>
          <a:xfrm>
            <a:off x="751500" y="2359667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3"/>
          </p:nvPr>
        </p:nvSpPr>
        <p:spPr>
          <a:xfrm>
            <a:off x="5078000" y="1780833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4"/>
          </p:nvPr>
        </p:nvSpPr>
        <p:spPr>
          <a:xfrm>
            <a:off x="5078000" y="2359667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5" hasCustomPrompt="1"/>
          </p:nvPr>
        </p:nvSpPr>
        <p:spPr>
          <a:xfrm>
            <a:off x="3229675" y="2070267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6" hasCustomPrompt="1"/>
          </p:nvPr>
        </p:nvSpPr>
        <p:spPr>
          <a:xfrm>
            <a:off x="7561650" y="2070267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title" idx="7"/>
          </p:nvPr>
        </p:nvSpPr>
        <p:spPr>
          <a:xfrm>
            <a:off x="751500" y="4850767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8"/>
          </p:nvPr>
        </p:nvSpPr>
        <p:spPr>
          <a:xfrm>
            <a:off x="751500" y="5429600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9"/>
          </p:nvPr>
        </p:nvSpPr>
        <p:spPr>
          <a:xfrm>
            <a:off x="5078000" y="4850767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13"/>
          </p:nvPr>
        </p:nvSpPr>
        <p:spPr>
          <a:xfrm>
            <a:off x="5078000" y="5429600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14" hasCustomPrompt="1"/>
          </p:nvPr>
        </p:nvSpPr>
        <p:spPr>
          <a:xfrm>
            <a:off x="3229675" y="5140200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5" hasCustomPrompt="1"/>
          </p:nvPr>
        </p:nvSpPr>
        <p:spPr>
          <a:xfrm>
            <a:off x="7561650" y="5140200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title" idx="16"/>
          </p:nvPr>
        </p:nvSpPr>
        <p:spPr>
          <a:xfrm>
            <a:off x="751500" y="3315800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ubTitle" idx="17"/>
          </p:nvPr>
        </p:nvSpPr>
        <p:spPr>
          <a:xfrm>
            <a:off x="751500" y="3894633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3" name="Google Shape;903;p13"/>
          <p:cNvSpPr txBox="1">
            <a:spLocks noGrp="1"/>
          </p:cNvSpPr>
          <p:nvPr>
            <p:ph type="title" idx="18"/>
          </p:nvPr>
        </p:nvSpPr>
        <p:spPr>
          <a:xfrm>
            <a:off x="5078000" y="3315800"/>
            <a:ext cx="23271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4" name="Google Shape;904;p13"/>
          <p:cNvSpPr txBox="1">
            <a:spLocks noGrp="1"/>
          </p:cNvSpPr>
          <p:nvPr>
            <p:ph type="subTitle" idx="19"/>
          </p:nvPr>
        </p:nvSpPr>
        <p:spPr>
          <a:xfrm>
            <a:off x="5078000" y="3894633"/>
            <a:ext cx="23271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5" name="Google Shape;905;p13"/>
          <p:cNvSpPr txBox="1">
            <a:spLocks noGrp="1"/>
          </p:cNvSpPr>
          <p:nvPr>
            <p:ph type="title" idx="20" hasCustomPrompt="1"/>
          </p:nvPr>
        </p:nvSpPr>
        <p:spPr>
          <a:xfrm>
            <a:off x="3229675" y="3605233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06" name="Google Shape;906;p13"/>
          <p:cNvSpPr txBox="1">
            <a:spLocks noGrp="1"/>
          </p:cNvSpPr>
          <p:nvPr>
            <p:ph type="title" idx="21" hasCustomPrompt="1"/>
          </p:nvPr>
        </p:nvSpPr>
        <p:spPr>
          <a:xfrm>
            <a:off x="7561650" y="3605233"/>
            <a:ext cx="74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26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4"/>
          <p:cNvSpPr/>
          <p:nvPr/>
        </p:nvSpPr>
        <p:spPr>
          <a:xfrm>
            <a:off x="-1674375" y="-2696867"/>
            <a:ext cx="48075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09" name="Google Shape;909;p14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910" name="Google Shape;910;p14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87" name="Google Shape;987;p14"/>
          <p:cNvSpPr txBox="1">
            <a:spLocks noGrp="1"/>
          </p:cNvSpPr>
          <p:nvPr>
            <p:ph type="title"/>
          </p:nvPr>
        </p:nvSpPr>
        <p:spPr>
          <a:xfrm>
            <a:off x="3009963" y="3789367"/>
            <a:ext cx="4360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8" name="Google Shape;988;p14"/>
          <p:cNvSpPr txBox="1">
            <a:spLocks noGrp="1"/>
          </p:cNvSpPr>
          <p:nvPr>
            <p:ph type="subTitle" idx="1"/>
          </p:nvPr>
        </p:nvSpPr>
        <p:spPr>
          <a:xfrm>
            <a:off x="3009975" y="2359400"/>
            <a:ext cx="43602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9" name="Google Shape;989;p14"/>
          <p:cNvSpPr/>
          <p:nvPr/>
        </p:nvSpPr>
        <p:spPr>
          <a:xfrm rot="10800000">
            <a:off x="7798800" y="-2696867"/>
            <a:ext cx="48075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0" name="Google Shape;990;p14"/>
          <p:cNvSpPr/>
          <p:nvPr/>
        </p:nvSpPr>
        <p:spPr>
          <a:xfrm>
            <a:off x="4664575" y="40774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1" name="Google Shape;991;p14"/>
          <p:cNvSpPr/>
          <p:nvPr/>
        </p:nvSpPr>
        <p:spPr>
          <a:xfrm>
            <a:off x="95250" y="3671049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2" name="Google Shape;992;p14"/>
          <p:cNvSpPr/>
          <p:nvPr/>
        </p:nvSpPr>
        <p:spPr>
          <a:xfrm>
            <a:off x="-979937" y="-41099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3" name="Google Shape;993;p14"/>
          <p:cNvSpPr/>
          <p:nvPr/>
        </p:nvSpPr>
        <p:spPr>
          <a:xfrm>
            <a:off x="3673963" y="-55935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4" name="Google Shape;994;p14"/>
          <p:cNvSpPr/>
          <p:nvPr/>
        </p:nvSpPr>
        <p:spPr>
          <a:xfrm>
            <a:off x="5739738" y="-49077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841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5"/>
          <p:cNvSpPr/>
          <p:nvPr/>
        </p:nvSpPr>
        <p:spPr>
          <a:xfrm flipH="1">
            <a:off x="4572075" y="-2696867"/>
            <a:ext cx="6915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97" name="Google Shape;997;p15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998" name="Google Shape;998;p15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75" name="Google Shape;1075;p15"/>
          <p:cNvSpPr txBox="1">
            <a:spLocks noGrp="1"/>
          </p:cNvSpPr>
          <p:nvPr>
            <p:ph type="title"/>
          </p:nvPr>
        </p:nvSpPr>
        <p:spPr>
          <a:xfrm>
            <a:off x="713100" y="1752400"/>
            <a:ext cx="3852000" cy="21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6" name="Google Shape;1076;p15"/>
          <p:cNvSpPr txBox="1">
            <a:spLocks noGrp="1"/>
          </p:cNvSpPr>
          <p:nvPr>
            <p:ph type="subTitle" idx="1"/>
          </p:nvPr>
        </p:nvSpPr>
        <p:spPr>
          <a:xfrm>
            <a:off x="713100" y="3766000"/>
            <a:ext cx="38520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7" name="Google Shape;1077;p15"/>
          <p:cNvSpPr/>
          <p:nvPr/>
        </p:nvSpPr>
        <p:spPr>
          <a:xfrm>
            <a:off x="2419350" y="40132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8" name="Google Shape;1078;p15"/>
          <p:cNvSpPr/>
          <p:nvPr/>
        </p:nvSpPr>
        <p:spPr>
          <a:xfrm>
            <a:off x="-920025" y="51056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9" name="Google Shape;1079;p15"/>
          <p:cNvSpPr/>
          <p:nvPr/>
        </p:nvSpPr>
        <p:spPr>
          <a:xfrm>
            <a:off x="3051013" y="-5486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0" name="Google Shape;1080;p15"/>
          <p:cNvSpPr/>
          <p:nvPr/>
        </p:nvSpPr>
        <p:spPr>
          <a:xfrm>
            <a:off x="-2841137" y="-5486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313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6"/>
          <p:cNvSpPr/>
          <p:nvPr/>
        </p:nvSpPr>
        <p:spPr>
          <a:xfrm rot="5400000">
            <a:off x="2514050" y="-5362400"/>
            <a:ext cx="3833200" cy="106896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83" name="Google Shape;1083;p16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084" name="Google Shape;1084;p16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1" name="Google Shape;1161;p16"/>
          <p:cNvSpPr txBox="1">
            <a:spLocks noGrp="1"/>
          </p:cNvSpPr>
          <p:nvPr>
            <p:ph type="title"/>
          </p:nvPr>
        </p:nvSpPr>
        <p:spPr>
          <a:xfrm>
            <a:off x="4928450" y="2499400"/>
            <a:ext cx="34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2" name="Google Shape;1162;p16"/>
          <p:cNvSpPr txBox="1">
            <a:spLocks noGrp="1"/>
          </p:cNvSpPr>
          <p:nvPr>
            <p:ph type="subTitle" idx="1"/>
          </p:nvPr>
        </p:nvSpPr>
        <p:spPr>
          <a:xfrm>
            <a:off x="4928450" y="3263000"/>
            <a:ext cx="3410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3" name="Google Shape;1163;p16"/>
          <p:cNvSpPr/>
          <p:nvPr/>
        </p:nvSpPr>
        <p:spPr>
          <a:xfrm rot="-5400000">
            <a:off x="2909000" y="1434750"/>
            <a:ext cx="3833200" cy="108849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4" name="Google Shape;1164;p16"/>
          <p:cNvSpPr/>
          <p:nvPr/>
        </p:nvSpPr>
        <p:spPr>
          <a:xfrm>
            <a:off x="5968350" y="43586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5" name="Google Shape;1165;p16"/>
          <p:cNvSpPr/>
          <p:nvPr/>
        </p:nvSpPr>
        <p:spPr>
          <a:xfrm>
            <a:off x="2550000" y="44684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6" name="Google Shape;1166;p16"/>
          <p:cNvSpPr/>
          <p:nvPr/>
        </p:nvSpPr>
        <p:spPr>
          <a:xfrm>
            <a:off x="-5710346" y="-2358005"/>
            <a:ext cx="7555500" cy="108848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7" name="Google Shape;1167;p16"/>
          <p:cNvSpPr/>
          <p:nvPr/>
        </p:nvSpPr>
        <p:spPr>
          <a:xfrm>
            <a:off x="6760063" y="-4978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21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7"/>
          <p:cNvSpPr/>
          <p:nvPr/>
        </p:nvSpPr>
        <p:spPr>
          <a:xfrm rot="5400000">
            <a:off x="2898700" y="-4404950"/>
            <a:ext cx="3345200" cy="91731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0" name="Google Shape;1170;p17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171" name="Google Shape;1171;p17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17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17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48" name="Google Shape;1248;p17"/>
          <p:cNvSpPr txBox="1">
            <a:spLocks noGrp="1"/>
          </p:cNvSpPr>
          <p:nvPr>
            <p:ph type="subTitle" idx="1"/>
          </p:nvPr>
        </p:nvSpPr>
        <p:spPr>
          <a:xfrm>
            <a:off x="713100" y="2432700"/>
            <a:ext cx="3858900" cy="2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9" name="Google Shape;1249;p17"/>
          <p:cNvSpPr txBox="1">
            <a:spLocks noGrp="1"/>
          </p:cNvSpPr>
          <p:nvPr>
            <p:ph type="title"/>
          </p:nvPr>
        </p:nvSpPr>
        <p:spPr>
          <a:xfrm>
            <a:off x="3210850" y="1344500"/>
            <a:ext cx="2722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0" name="Google Shape;1250;p17"/>
          <p:cNvSpPr/>
          <p:nvPr/>
        </p:nvSpPr>
        <p:spPr>
          <a:xfrm>
            <a:off x="4724400" y="42926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1" name="Google Shape;1251;p17"/>
          <p:cNvSpPr/>
          <p:nvPr/>
        </p:nvSpPr>
        <p:spPr>
          <a:xfrm>
            <a:off x="-1314450" y="40386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2" name="Google Shape;1252;p17"/>
          <p:cNvSpPr/>
          <p:nvPr/>
        </p:nvSpPr>
        <p:spPr>
          <a:xfrm>
            <a:off x="-3704087" y="-2289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3" name="Google Shape;1253;p17"/>
          <p:cNvSpPr/>
          <p:nvPr/>
        </p:nvSpPr>
        <p:spPr>
          <a:xfrm>
            <a:off x="6188563" y="-40929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4" name="Google Shape;1254;p17"/>
          <p:cNvSpPr/>
          <p:nvPr/>
        </p:nvSpPr>
        <p:spPr>
          <a:xfrm rot="5400000" flipH="1">
            <a:off x="2873300" y="2293050"/>
            <a:ext cx="3396000" cy="91731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5" name="Google Shape;1255;p17"/>
          <p:cNvSpPr txBox="1">
            <a:spLocks noGrp="1"/>
          </p:cNvSpPr>
          <p:nvPr>
            <p:ph type="subTitle" idx="2"/>
          </p:nvPr>
        </p:nvSpPr>
        <p:spPr>
          <a:xfrm>
            <a:off x="4572000" y="2432700"/>
            <a:ext cx="3858900" cy="2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580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18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258" name="Google Shape;1258;p18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35" name="Google Shape;1335;p18"/>
          <p:cNvSpPr txBox="1">
            <a:spLocks noGrp="1"/>
          </p:cNvSpPr>
          <p:nvPr>
            <p:ph type="title"/>
          </p:nvPr>
        </p:nvSpPr>
        <p:spPr>
          <a:xfrm>
            <a:off x="720075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6" name="Google Shape;1336;p18"/>
          <p:cNvSpPr txBox="1">
            <a:spLocks noGrp="1"/>
          </p:cNvSpPr>
          <p:nvPr>
            <p:ph type="title" idx="2"/>
          </p:nvPr>
        </p:nvSpPr>
        <p:spPr>
          <a:xfrm>
            <a:off x="937700" y="3835400"/>
            <a:ext cx="21753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7" name="Google Shape;1337;p18"/>
          <p:cNvSpPr txBox="1">
            <a:spLocks noGrp="1"/>
          </p:cNvSpPr>
          <p:nvPr>
            <p:ph type="subTitle" idx="1"/>
          </p:nvPr>
        </p:nvSpPr>
        <p:spPr>
          <a:xfrm>
            <a:off x="937700" y="4355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8" name="Google Shape;1338;p18"/>
          <p:cNvSpPr txBox="1">
            <a:spLocks noGrp="1"/>
          </p:cNvSpPr>
          <p:nvPr>
            <p:ph type="title" idx="3"/>
          </p:nvPr>
        </p:nvSpPr>
        <p:spPr>
          <a:xfrm>
            <a:off x="3484421" y="3835400"/>
            <a:ext cx="21753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9" name="Google Shape;1339;p18"/>
          <p:cNvSpPr txBox="1">
            <a:spLocks noGrp="1"/>
          </p:cNvSpPr>
          <p:nvPr>
            <p:ph type="subTitle" idx="4"/>
          </p:nvPr>
        </p:nvSpPr>
        <p:spPr>
          <a:xfrm>
            <a:off x="3484421" y="4355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0" name="Google Shape;1340;p18"/>
          <p:cNvSpPr txBox="1">
            <a:spLocks noGrp="1"/>
          </p:cNvSpPr>
          <p:nvPr>
            <p:ph type="title" idx="5"/>
          </p:nvPr>
        </p:nvSpPr>
        <p:spPr>
          <a:xfrm>
            <a:off x="6031149" y="3835400"/>
            <a:ext cx="21753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41" name="Google Shape;1341;p18"/>
          <p:cNvSpPr txBox="1">
            <a:spLocks noGrp="1"/>
          </p:cNvSpPr>
          <p:nvPr>
            <p:ph type="subTitle" idx="6"/>
          </p:nvPr>
        </p:nvSpPr>
        <p:spPr>
          <a:xfrm>
            <a:off x="6031149" y="4355433"/>
            <a:ext cx="21753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2" name="Google Shape;1342;p18"/>
          <p:cNvSpPr/>
          <p:nvPr/>
        </p:nvSpPr>
        <p:spPr>
          <a:xfrm rot="-5400000">
            <a:off x="2484875" y="1954283"/>
            <a:ext cx="4174400" cy="96777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3" name="Google Shape;1343;p18"/>
          <p:cNvSpPr/>
          <p:nvPr/>
        </p:nvSpPr>
        <p:spPr>
          <a:xfrm>
            <a:off x="7181850" y="29972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4" name="Google Shape;1344;p18"/>
          <p:cNvSpPr/>
          <p:nvPr/>
        </p:nvSpPr>
        <p:spPr>
          <a:xfrm>
            <a:off x="-3682200" y="3429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5" name="Google Shape;1345;p18"/>
          <p:cNvSpPr/>
          <p:nvPr/>
        </p:nvSpPr>
        <p:spPr>
          <a:xfrm>
            <a:off x="-3151637" y="-4851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6" name="Google Shape;1346;p18"/>
          <p:cNvSpPr/>
          <p:nvPr/>
        </p:nvSpPr>
        <p:spPr>
          <a:xfrm>
            <a:off x="6779113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3865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9"/>
          <p:cNvSpPr/>
          <p:nvPr/>
        </p:nvSpPr>
        <p:spPr>
          <a:xfrm rot="-5400000">
            <a:off x="2133875" y="2559417"/>
            <a:ext cx="4876400" cy="96777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49" name="Google Shape;1349;p19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350" name="Google Shape;1350;p19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7" name="Google Shape;1427;p19"/>
          <p:cNvSpPr txBox="1">
            <a:spLocks noGrp="1"/>
          </p:cNvSpPr>
          <p:nvPr>
            <p:ph type="title"/>
          </p:nvPr>
        </p:nvSpPr>
        <p:spPr>
          <a:xfrm>
            <a:off x="720075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8" name="Google Shape;1428;p19"/>
          <p:cNvSpPr txBox="1">
            <a:spLocks noGrp="1"/>
          </p:cNvSpPr>
          <p:nvPr>
            <p:ph type="title" idx="2"/>
          </p:nvPr>
        </p:nvSpPr>
        <p:spPr>
          <a:xfrm>
            <a:off x="937700" y="19398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9" name="Google Shape;1429;p19"/>
          <p:cNvSpPr txBox="1">
            <a:spLocks noGrp="1"/>
          </p:cNvSpPr>
          <p:nvPr>
            <p:ph type="subTitle" idx="1"/>
          </p:nvPr>
        </p:nvSpPr>
        <p:spPr>
          <a:xfrm>
            <a:off x="937700" y="4960067"/>
            <a:ext cx="2175300" cy="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0" name="Google Shape;1430;p19"/>
          <p:cNvSpPr txBox="1">
            <a:spLocks noGrp="1"/>
          </p:cNvSpPr>
          <p:nvPr>
            <p:ph type="title" idx="3"/>
          </p:nvPr>
        </p:nvSpPr>
        <p:spPr>
          <a:xfrm>
            <a:off x="3484419" y="19398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1" name="Google Shape;1431;p19"/>
          <p:cNvSpPr txBox="1">
            <a:spLocks noGrp="1"/>
          </p:cNvSpPr>
          <p:nvPr>
            <p:ph type="subTitle" idx="4"/>
          </p:nvPr>
        </p:nvSpPr>
        <p:spPr>
          <a:xfrm>
            <a:off x="3484422" y="4960067"/>
            <a:ext cx="2175300" cy="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2" name="Google Shape;1432;p19"/>
          <p:cNvSpPr txBox="1">
            <a:spLocks noGrp="1"/>
          </p:cNvSpPr>
          <p:nvPr>
            <p:ph type="title" idx="5"/>
          </p:nvPr>
        </p:nvSpPr>
        <p:spPr>
          <a:xfrm>
            <a:off x="6031146" y="19398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3" name="Google Shape;1433;p19"/>
          <p:cNvSpPr txBox="1">
            <a:spLocks noGrp="1"/>
          </p:cNvSpPr>
          <p:nvPr>
            <p:ph type="subTitle" idx="6"/>
          </p:nvPr>
        </p:nvSpPr>
        <p:spPr>
          <a:xfrm>
            <a:off x="6031150" y="4960067"/>
            <a:ext cx="2175300" cy="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4" name="Google Shape;1434;p19"/>
          <p:cNvSpPr/>
          <p:nvPr/>
        </p:nvSpPr>
        <p:spPr>
          <a:xfrm>
            <a:off x="6781800" y="37338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5" name="Google Shape;1435;p19"/>
          <p:cNvSpPr/>
          <p:nvPr/>
        </p:nvSpPr>
        <p:spPr>
          <a:xfrm>
            <a:off x="-1485900" y="4826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6" name="Google Shape;1436;p19"/>
          <p:cNvSpPr/>
          <p:nvPr/>
        </p:nvSpPr>
        <p:spPr>
          <a:xfrm>
            <a:off x="-3532637" y="-26531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7" name="Google Shape;1437;p19"/>
          <p:cNvSpPr/>
          <p:nvPr/>
        </p:nvSpPr>
        <p:spPr>
          <a:xfrm>
            <a:off x="7160113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398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0"/>
          <p:cNvSpPr/>
          <p:nvPr/>
        </p:nvSpPr>
        <p:spPr>
          <a:xfrm>
            <a:off x="-2484750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0" name="Google Shape;1440;p20"/>
          <p:cNvSpPr/>
          <p:nvPr/>
        </p:nvSpPr>
        <p:spPr>
          <a:xfrm rot="10800000">
            <a:off x="7971775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41" name="Google Shape;1441;p20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442" name="Google Shape;1442;p20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19" name="Google Shape;1519;p20"/>
          <p:cNvSpPr txBox="1">
            <a:spLocks noGrp="1"/>
          </p:cNvSpPr>
          <p:nvPr>
            <p:ph type="title"/>
          </p:nvPr>
        </p:nvSpPr>
        <p:spPr>
          <a:xfrm>
            <a:off x="720075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0" name="Google Shape;1520;p20"/>
          <p:cNvSpPr txBox="1">
            <a:spLocks noGrp="1"/>
          </p:cNvSpPr>
          <p:nvPr>
            <p:ph type="title" idx="2"/>
          </p:nvPr>
        </p:nvSpPr>
        <p:spPr>
          <a:xfrm>
            <a:off x="937700" y="44864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1" name="Google Shape;1521;p20"/>
          <p:cNvSpPr txBox="1">
            <a:spLocks noGrp="1"/>
          </p:cNvSpPr>
          <p:nvPr>
            <p:ph type="subTitle" idx="1"/>
          </p:nvPr>
        </p:nvSpPr>
        <p:spPr>
          <a:xfrm>
            <a:off x="937700" y="5088400"/>
            <a:ext cx="21753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2" name="Google Shape;1522;p20"/>
          <p:cNvSpPr txBox="1">
            <a:spLocks noGrp="1"/>
          </p:cNvSpPr>
          <p:nvPr>
            <p:ph type="title" idx="3"/>
          </p:nvPr>
        </p:nvSpPr>
        <p:spPr>
          <a:xfrm>
            <a:off x="3484419" y="44864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3" name="Google Shape;1523;p20"/>
          <p:cNvSpPr txBox="1">
            <a:spLocks noGrp="1"/>
          </p:cNvSpPr>
          <p:nvPr>
            <p:ph type="subTitle" idx="4"/>
          </p:nvPr>
        </p:nvSpPr>
        <p:spPr>
          <a:xfrm>
            <a:off x="3484422" y="5088400"/>
            <a:ext cx="21753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4" name="Google Shape;1524;p20"/>
          <p:cNvSpPr txBox="1">
            <a:spLocks noGrp="1"/>
          </p:cNvSpPr>
          <p:nvPr>
            <p:ph type="title" idx="5"/>
          </p:nvPr>
        </p:nvSpPr>
        <p:spPr>
          <a:xfrm>
            <a:off x="6031146" y="4486400"/>
            <a:ext cx="21753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5" name="Google Shape;1525;p20"/>
          <p:cNvSpPr txBox="1">
            <a:spLocks noGrp="1"/>
          </p:cNvSpPr>
          <p:nvPr>
            <p:ph type="subTitle" idx="6"/>
          </p:nvPr>
        </p:nvSpPr>
        <p:spPr>
          <a:xfrm>
            <a:off x="6031150" y="5088400"/>
            <a:ext cx="21753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6" name="Google Shape;1526;p20"/>
          <p:cNvSpPr txBox="1">
            <a:spLocks noGrp="1"/>
          </p:cNvSpPr>
          <p:nvPr>
            <p:ph type="title" idx="7" hasCustomPrompt="1"/>
          </p:nvPr>
        </p:nvSpPr>
        <p:spPr>
          <a:xfrm>
            <a:off x="1502000" y="3256351"/>
            <a:ext cx="1046700" cy="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27" name="Google Shape;1527;p20"/>
          <p:cNvSpPr txBox="1">
            <a:spLocks noGrp="1"/>
          </p:cNvSpPr>
          <p:nvPr>
            <p:ph type="title" idx="8" hasCustomPrompt="1"/>
          </p:nvPr>
        </p:nvSpPr>
        <p:spPr>
          <a:xfrm>
            <a:off x="4046975" y="3256451"/>
            <a:ext cx="1046700" cy="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28" name="Google Shape;1528;p20"/>
          <p:cNvSpPr txBox="1">
            <a:spLocks noGrp="1"/>
          </p:cNvSpPr>
          <p:nvPr>
            <p:ph type="title" idx="9" hasCustomPrompt="1"/>
          </p:nvPr>
        </p:nvSpPr>
        <p:spPr>
          <a:xfrm>
            <a:off x="6591950" y="3256451"/>
            <a:ext cx="1046700" cy="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29" name="Google Shape;1529;p20"/>
          <p:cNvSpPr/>
          <p:nvPr/>
        </p:nvSpPr>
        <p:spPr>
          <a:xfrm>
            <a:off x="4248150" y="47498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0" name="Google Shape;1530;p20"/>
          <p:cNvSpPr/>
          <p:nvPr/>
        </p:nvSpPr>
        <p:spPr>
          <a:xfrm>
            <a:off x="-190500" y="44864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782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 flipH="1">
            <a:off x="4818800" y="-199467"/>
            <a:ext cx="4461000" cy="7074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3"/>
          <p:cNvSpPr/>
          <p:nvPr/>
        </p:nvSpPr>
        <p:spPr>
          <a:xfrm>
            <a:off x="4248500" y="9022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3"/>
          <p:cNvSpPr/>
          <p:nvPr/>
        </p:nvSpPr>
        <p:spPr>
          <a:xfrm>
            <a:off x="2731013" y="-2988967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3"/>
          <p:cNvSpPr/>
          <p:nvPr/>
        </p:nvSpPr>
        <p:spPr>
          <a:xfrm>
            <a:off x="2986800" y="-3505300"/>
            <a:ext cx="61572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3"/>
          <p:cNvSpPr/>
          <p:nvPr/>
        </p:nvSpPr>
        <p:spPr>
          <a:xfrm>
            <a:off x="4744350" y="23814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3"/>
          <p:cNvSpPr/>
          <p:nvPr/>
        </p:nvSpPr>
        <p:spPr>
          <a:xfrm>
            <a:off x="-170212" y="5280433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3"/>
          <p:cNvSpPr/>
          <p:nvPr/>
        </p:nvSpPr>
        <p:spPr>
          <a:xfrm>
            <a:off x="6344425" y="2581000"/>
            <a:ext cx="122400" cy="16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3"/>
          <p:cNvSpPr/>
          <p:nvPr/>
        </p:nvSpPr>
        <p:spPr>
          <a:xfrm>
            <a:off x="-2164487" y="-3505300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3" name="Google Shape;103;p3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04" name="Google Shape;104;p3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972400" y="3568000"/>
            <a:ext cx="35589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 idx="2" hasCustomPrompt="1"/>
          </p:nvPr>
        </p:nvSpPr>
        <p:spPr>
          <a:xfrm>
            <a:off x="2147500" y="2113184"/>
            <a:ext cx="12087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3" name="Google Shape;183;p3"/>
          <p:cNvSpPr txBox="1">
            <a:spLocks noGrp="1"/>
          </p:cNvSpPr>
          <p:nvPr>
            <p:ph type="subTitle" idx="1"/>
          </p:nvPr>
        </p:nvSpPr>
        <p:spPr>
          <a:xfrm>
            <a:off x="972400" y="4571633"/>
            <a:ext cx="3558900" cy="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1049538" y="-3568800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18945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1"/>
          <p:cNvSpPr/>
          <p:nvPr/>
        </p:nvSpPr>
        <p:spPr>
          <a:xfrm>
            <a:off x="-2484750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3" name="Google Shape;1533;p21"/>
          <p:cNvSpPr/>
          <p:nvPr/>
        </p:nvSpPr>
        <p:spPr>
          <a:xfrm rot="10800000">
            <a:off x="7971775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34" name="Google Shape;1534;p21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535" name="Google Shape;1535;p21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2" name="Google Shape;1612;p21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3" name="Google Shape;1613;p21"/>
          <p:cNvSpPr txBox="1">
            <a:spLocks noGrp="1"/>
          </p:cNvSpPr>
          <p:nvPr>
            <p:ph type="title" idx="2"/>
          </p:nvPr>
        </p:nvSpPr>
        <p:spPr>
          <a:xfrm>
            <a:off x="1993138" y="2324000"/>
            <a:ext cx="231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4" name="Google Shape;1614;p21"/>
          <p:cNvSpPr txBox="1">
            <a:spLocks noGrp="1"/>
          </p:cNvSpPr>
          <p:nvPr>
            <p:ph type="subTitle" idx="1"/>
          </p:nvPr>
        </p:nvSpPr>
        <p:spPr>
          <a:xfrm>
            <a:off x="1993138" y="2843997"/>
            <a:ext cx="231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5" name="Google Shape;1615;p21"/>
          <p:cNvSpPr txBox="1">
            <a:spLocks noGrp="1"/>
          </p:cNvSpPr>
          <p:nvPr>
            <p:ph type="title" idx="3"/>
          </p:nvPr>
        </p:nvSpPr>
        <p:spPr>
          <a:xfrm>
            <a:off x="4834894" y="2324000"/>
            <a:ext cx="231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6" name="Google Shape;1616;p21"/>
          <p:cNvSpPr txBox="1">
            <a:spLocks noGrp="1"/>
          </p:cNvSpPr>
          <p:nvPr>
            <p:ph type="subTitle" idx="4"/>
          </p:nvPr>
        </p:nvSpPr>
        <p:spPr>
          <a:xfrm>
            <a:off x="4834891" y="2843997"/>
            <a:ext cx="231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7" name="Google Shape;1617;p21"/>
          <p:cNvSpPr txBox="1">
            <a:spLocks noGrp="1"/>
          </p:cNvSpPr>
          <p:nvPr>
            <p:ph type="title" idx="5"/>
          </p:nvPr>
        </p:nvSpPr>
        <p:spPr>
          <a:xfrm>
            <a:off x="1993125" y="4313073"/>
            <a:ext cx="231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8" name="Google Shape;1618;p21"/>
          <p:cNvSpPr txBox="1">
            <a:spLocks noGrp="1"/>
          </p:cNvSpPr>
          <p:nvPr>
            <p:ph type="subTitle" idx="6"/>
          </p:nvPr>
        </p:nvSpPr>
        <p:spPr>
          <a:xfrm>
            <a:off x="1993125" y="4833071"/>
            <a:ext cx="231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9" name="Google Shape;1619;p21"/>
          <p:cNvSpPr txBox="1">
            <a:spLocks noGrp="1"/>
          </p:cNvSpPr>
          <p:nvPr>
            <p:ph type="title" idx="7"/>
          </p:nvPr>
        </p:nvSpPr>
        <p:spPr>
          <a:xfrm>
            <a:off x="4834879" y="4313073"/>
            <a:ext cx="231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0" name="Google Shape;1620;p21"/>
          <p:cNvSpPr txBox="1">
            <a:spLocks noGrp="1"/>
          </p:cNvSpPr>
          <p:nvPr>
            <p:ph type="subTitle" idx="8"/>
          </p:nvPr>
        </p:nvSpPr>
        <p:spPr>
          <a:xfrm>
            <a:off x="4834877" y="4833071"/>
            <a:ext cx="231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1" name="Google Shape;1621;p21"/>
          <p:cNvSpPr/>
          <p:nvPr/>
        </p:nvSpPr>
        <p:spPr>
          <a:xfrm>
            <a:off x="3829050" y="54369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2" name="Google Shape;1622;p21"/>
          <p:cNvSpPr/>
          <p:nvPr/>
        </p:nvSpPr>
        <p:spPr>
          <a:xfrm>
            <a:off x="1420200" y="3970549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3" name="Google Shape;1623;p21"/>
          <p:cNvSpPr/>
          <p:nvPr/>
        </p:nvSpPr>
        <p:spPr>
          <a:xfrm>
            <a:off x="-3478362" y="-5033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4" name="Google Shape;1624;p21"/>
          <p:cNvSpPr/>
          <p:nvPr/>
        </p:nvSpPr>
        <p:spPr>
          <a:xfrm>
            <a:off x="6741013" y="-55371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724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2"/>
          <p:cNvSpPr/>
          <p:nvPr/>
        </p:nvSpPr>
        <p:spPr>
          <a:xfrm>
            <a:off x="-2484750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7" name="Google Shape;1627;p22"/>
          <p:cNvSpPr/>
          <p:nvPr/>
        </p:nvSpPr>
        <p:spPr>
          <a:xfrm rot="10800000">
            <a:off x="7971775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28" name="Google Shape;1628;p22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629" name="Google Shape;1629;p22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22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22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22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22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22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06" name="Google Shape;1706;p22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7" name="Google Shape;1707;p22"/>
          <p:cNvSpPr txBox="1">
            <a:spLocks noGrp="1"/>
          </p:cNvSpPr>
          <p:nvPr>
            <p:ph type="title" idx="2"/>
          </p:nvPr>
        </p:nvSpPr>
        <p:spPr>
          <a:xfrm>
            <a:off x="1101175" y="25034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8" name="Google Shape;1708;p22"/>
          <p:cNvSpPr txBox="1">
            <a:spLocks noGrp="1"/>
          </p:cNvSpPr>
          <p:nvPr>
            <p:ph type="subTitle" idx="1"/>
          </p:nvPr>
        </p:nvSpPr>
        <p:spPr>
          <a:xfrm>
            <a:off x="1101175" y="29218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9" name="Google Shape;1709;p22"/>
          <p:cNvSpPr txBox="1">
            <a:spLocks noGrp="1"/>
          </p:cNvSpPr>
          <p:nvPr>
            <p:ph type="title" idx="3"/>
          </p:nvPr>
        </p:nvSpPr>
        <p:spPr>
          <a:xfrm>
            <a:off x="3578950" y="25034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0" name="Google Shape;1710;p22"/>
          <p:cNvSpPr txBox="1">
            <a:spLocks noGrp="1"/>
          </p:cNvSpPr>
          <p:nvPr>
            <p:ph type="subTitle" idx="4"/>
          </p:nvPr>
        </p:nvSpPr>
        <p:spPr>
          <a:xfrm>
            <a:off x="3578950" y="29218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1" name="Google Shape;1711;p22"/>
          <p:cNvSpPr txBox="1">
            <a:spLocks noGrp="1"/>
          </p:cNvSpPr>
          <p:nvPr>
            <p:ph type="title" idx="5"/>
          </p:nvPr>
        </p:nvSpPr>
        <p:spPr>
          <a:xfrm>
            <a:off x="1101175" y="49226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2" name="Google Shape;1712;p22"/>
          <p:cNvSpPr txBox="1">
            <a:spLocks noGrp="1"/>
          </p:cNvSpPr>
          <p:nvPr>
            <p:ph type="subTitle" idx="6"/>
          </p:nvPr>
        </p:nvSpPr>
        <p:spPr>
          <a:xfrm>
            <a:off x="1101175" y="53410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3" name="Google Shape;1713;p22"/>
          <p:cNvSpPr txBox="1">
            <a:spLocks noGrp="1"/>
          </p:cNvSpPr>
          <p:nvPr>
            <p:ph type="title" idx="7"/>
          </p:nvPr>
        </p:nvSpPr>
        <p:spPr>
          <a:xfrm>
            <a:off x="3578947" y="49226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4" name="Google Shape;1714;p22"/>
          <p:cNvSpPr txBox="1">
            <a:spLocks noGrp="1"/>
          </p:cNvSpPr>
          <p:nvPr>
            <p:ph type="subTitle" idx="8"/>
          </p:nvPr>
        </p:nvSpPr>
        <p:spPr>
          <a:xfrm>
            <a:off x="3578997" y="53410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5" name="Google Shape;1715;p22"/>
          <p:cNvSpPr txBox="1">
            <a:spLocks noGrp="1"/>
          </p:cNvSpPr>
          <p:nvPr>
            <p:ph type="title" idx="9"/>
          </p:nvPr>
        </p:nvSpPr>
        <p:spPr>
          <a:xfrm>
            <a:off x="6056725" y="25034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6" name="Google Shape;1716;p22"/>
          <p:cNvSpPr txBox="1">
            <a:spLocks noGrp="1"/>
          </p:cNvSpPr>
          <p:nvPr>
            <p:ph type="subTitle" idx="13"/>
          </p:nvPr>
        </p:nvSpPr>
        <p:spPr>
          <a:xfrm>
            <a:off x="6056725" y="29218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7" name="Google Shape;1717;p22"/>
          <p:cNvSpPr txBox="1">
            <a:spLocks noGrp="1"/>
          </p:cNvSpPr>
          <p:nvPr>
            <p:ph type="title" idx="14"/>
          </p:nvPr>
        </p:nvSpPr>
        <p:spPr>
          <a:xfrm>
            <a:off x="6056725" y="4922667"/>
            <a:ext cx="1986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8" name="Google Shape;1718;p22"/>
          <p:cNvSpPr txBox="1">
            <a:spLocks noGrp="1"/>
          </p:cNvSpPr>
          <p:nvPr>
            <p:ph type="subTitle" idx="15"/>
          </p:nvPr>
        </p:nvSpPr>
        <p:spPr>
          <a:xfrm>
            <a:off x="6056825" y="5341067"/>
            <a:ext cx="19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9" name="Google Shape;1719;p22"/>
          <p:cNvSpPr/>
          <p:nvPr/>
        </p:nvSpPr>
        <p:spPr>
          <a:xfrm>
            <a:off x="2878975" y="55442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0" name="Google Shape;1720;p22"/>
          <p:cNvSpPr/>
          <p:nvPr/>
        </p:nvSpPr>
        <p:spPr>
          <a:xfrm>
            <a:off x="713100" y="5961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1" name="Google Shape;1721;p22"/>
          <p:cNvSpPr/>
          <p:nvPr/>
        </p:nvSpPr>
        <p:spPr>
          <a:xfrm>
            <a:off x="-3113537" y="-57657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2" name="Google Shape;1722;p22"/>
          <p:cNvSpPr/>
          <p:nvPr/>
        </p:nvSpPr>
        <p:spPr>
          <a:xfrm>
            <a:off x="5864713" y="-61724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1499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23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725" name="Google Shape;1725;p23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6" name="Google Shape;1726;p23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23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23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23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23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23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23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3" name="Google Shape;1733;p23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4" name="Google Shape;1734;p23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23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23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7" name="Google Shape;1737;p23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8" name="Google Shape;1738;p23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9" name="Google Shape;1739;p23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0" name="Google Shape;1740;p23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1" name="Google Shape;1741;p23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2" name="Google Shape;1742;p23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3" name="Google Shape;1743;p23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4" name="Google Shape;1744;p23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23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23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02" name="Google Shape;1802;p23"/>
          <p:cNvSpPr txBox="1">
            <a:spLocks noGrp="1"/>
          </p:cNvSpPr>
          <p:nvPr>
            <p:ph type="title" hasCustomPrompt="1"/>
          </p:nvPr>
        </p:nvSpPr>
        <p:spPr>
          <a:xfrm>
            <a:off x="769950" y="2608467"/>
            <a:ext cx="3328200" cy="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3" name="Google Shape;1803;p23"/>
          <p:cNvSpPr txBox="1">
            <a:spLocks noGrp="1"/>
          </p:cNvSpPr>
          <p:nvPr>
            <p:ph type="subTitle" idx="1"/>
          </p:nvPr>
        </p:nvSpPr>
        <p:spPr>
          <a:xfrm>
            <a:off x="769950" y="3469133"/>
            <a:ext cx="33282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4" name="Google Shape;1804;p23"/>
          <p:cNvSpPr txBox="1">
            <a:spLocks noGrp="1"/>
          </p:cNvSpPr>
          <p:nvPr>
            <p:ph type="title" idx="2" hasCustomPrompt="1"/>
          </p:nvPr>
        </p:nvSpPr>
        <p:spPr>
          <a:xfrm>
            <a:off x="2907900" y="4419200"/>
            <a:ext cx="3328200" cy="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5" name="Google Shape;1805;p23"/>
          <p:cNvSpPr txBox="1">
            <a:spLocks noGrp="1"/>
          </p:cNvSpPr>
          <p:nvPr>
            <p:ph type="subTitle" idx="3"/>
          </p:nvPr>
        </p:nvSpPr>
        <p:spPr>
          <a:xfrm>
            <a:off x="2907900" y="5278769"/>
            <a:ext cx="33282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6" name="Google Shape;1806;p23"/>
          <p:cNvSpPr txBox="1">
            <a:spLocks noGrp="1"/>
          </p:cNvSpPr>
          <p:nvPr>
            <p:ph type="title" idx="4" hasCustomPrompt="1"/>
          </p:nvPr>
        </p:nvSpPr>
        <p:spPr>
          <a:xfrm>
            <a:off x="5045850" y="2608467"/>
            <a:ext cx="3328200" cy="8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7" name="Google Shape;1807;p23"/>
          <p:cNvSpPr txBox="1">
            <a:spLocks noGrp="1"/>
          </p:cNvSpPr>
          <p:nvPr>
            <p:ph type="subTitle" idx="5"/>
          </p:nvPr>
        </p:nvSpPr>
        <p:spPr>
          <a:xfrm>
            <a:off x="5045850" y="3466833"/>
            <a:ext cx="33282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8" name="Google Shape;1808;p23"/>
          <p:cNvSpPr txBox="1">
            <a:spLocks noGrp="1"/>
          </p:cNvSpPr>
          <p:nvPr>
            <p:ph type="title" idx="6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9" name="Google Shape;1809;p23"/>
          <p:cNvSpPr/>
          <p:nvPr/>
        </p:nvSpPr>
        <p:spPr>
          <a:xfrm>
            <a:off x="-2408500" y="-26968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0" name="Google Shape;1810;p23"/>
          <p:cNvSpPr/>
          <p:nvPr/>
        </p:nvSpPr>
        <p:spPr>
          <a:xfrm rot="10800000">
            <a:off x="7893800" y="-2696933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1" name="Google Shape;1811;p23"/>
          <p:cNvSpPr/>
          <p:nvPr/>
        </p:nvSpPr>
        <p:spPr>
          <a:xfrm>
            <a:off x="6096000" y="-60590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2" name="Google Shape;1812;p23"/>
          <p:cNvSpPr/>
          <p:nvPr/>
        </p:nvSpPr>
        <p:spPr>
          <a:xfrm>
            <a:off x="-3402100" y="-5319917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3" name="Google Shape;1813;p23"/>
          <p:cNvSpPr/>
          <p:nvPr/>
        </p:nvSpPr>
        <p:spPr>
          <a:xfrm>
            <a:off x="-1434462" y="3429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4" name="Google Shape;1814;p23"/>
          <p:cNvSpPr/>
          <p:nvPr/>
        </p:nvSpPr>
        <p:spPr>
          <a:xfrm>
            <a:off x="4797888" y="3677449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5" name="Google Shape;1815;p23"/>
          <p:cNvSpPr/>
          <p:nvPr/>
        </p:nvSpPr>
        <p:spPr>
          <a:xfrm>
            <a:off x="6716450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3368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4"/>
          <p:cNvSpPr/>
          <p:nvPr/>
        </p:nvSpPr>
        <p:spPr>
          <a:xfrm>
            <a:off x="-2484750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8" name="Google Shape;1818;p24"/>
          <p:cNvSpPr/>
          <p:nvPr/>
        </p:nvSpPr>
        <p:spPr>
          <a:xfrm rot="10800000">
            <a:off x="7971775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819" name="Google Shape;1819;p24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820" name="Google Shape;1820;p24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97" name="Google Shape;1897;p24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98" name="Google Shape;1898;p24"/>
          <p:cNvSpPr/>
          <p:nvPr/>
        </p:nvSpPr>
        <p:spPr>
          <a:xfrm>
            <a:off x="4362450" y="48514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9" name="Google Shape;1899;p24"/>
          <p:cNvSpPr/>
          <p:nvPr/>
        </p:nvSpPr>
        <p:spPr>
          <a:xfrm>
            <a:off x="1749913" y="4699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0" name="Google Shape;1900;p24"/>
          <p:cNvSpPr/>
          <p:nvPr/>
        </p:nvSpPr>
        <p:spPr>
          <a:xfrm>
            <a:off x="-1466850" y="48514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1" name="Google Shape;1901;p24"/>
          <p:cNvSpPr/>
          <p:nvPr/>
        </p:nvSpPr>
        <p:spPr>
          <a:xfrm>
            <a:off x="-97937" y="-6324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2" name="Google Shape;1902;p24"/>
          <p:cNvSpPr/>
          <p:nvPr/>
        </p:nvSpPr>
        <p:spPr>
          <a:xfrm>
            <a:off x="5807563" y="-6324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1508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5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905" name="Google Shape;1905;p25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82" name="Google Shape;1982;p25"/>
          <p:cNvSpPr txBox="1">
            <a:spLocks noGrp="1"/>
          </p:cNvSpPr>
          <p:nvPr>
            <p:ph type="title"/>
          </p:nvPr>
        </p:nvSpPr>
        <p:spPr>
          <a:xfrm>
            <a:off x="713100" y="884300"/>
            <a:ext cx="34347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3" name="Google Shape;1983;p25"/>
          <p:cNvSpPr txBox="1">
            <a:spLocks noGrp="1"/>
          </p:cNvSpPr>
          <p:nvPr>
            <p:ph type="subTitle" idx="1"/>
          </p:nvPr>
        </p:nvSpPr>
        <p:spPr>
          <a:xfrm>
            <a:off x="713100" y="1985133"/>
            <a:ext cx="34347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84" name="Google Shape;1984;p25"/>
          <p:cNvSpPr/>
          <p:nvPr/>
        </p:nvSpPr>
        <p:spPr>
          <a:xfrm rot="10800000">
            <a:off x="2977275" y="-2696933"/>
            <a:ext cx="78411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5" name="Google Shape;1985;p25"/>
          <p:cNvSpPr/>
          <p:nvPr/>
        </p:nvSpPr>
        <p:spPr>
          <a:xfrm>
            <a:off x="4543050" y="43180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6" name="Google Shape;1986;p25"/>
          <p:cNvSpPr/>
          <p:nvPr/>
        </p:nvSpPr>
        <p:spPr>
          <a:xfrm>
            <a:off x="-1682100" y="46083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7" name="Google Shape;1987;p25"/>
          <p:cNvSpPr/>
          <p:nvPr/>
        </p:nvSpPr>
        <p:spPr>
          <a:xfrm>
            <a:off x="-3075437" y="-5359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8" name="Google Shape;1988;p25"/>
          <p:cNvSpPr/>
          <p:nvPr/>
        </p:nvSpPr>
        <p:spPr>
          <a:xfrm>
            <a:off x="3777400" y="-1979167"/>
            <a:ext cx="6624000" cy="95428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9" name="Google Shape;1989;p25"/>
          <p:cNvSpPr/>
          <p:nvPr/>
        </p:nvSpPr>
        <p:spPr>
          <a:xfrm>
            <a:off x="2786400" y="49131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0" name="Google Shape;1990;p25"/>
          <p:cNvSpPr txBox="1"/>
          <p:nvPr/>
        </p:nvSpPr>
        <p:spPr>
          <a:xfrm>
            <a:off x="720000" y="4608300"/>
            <a:ext cx="2802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2413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2" name="Google Shape;1992;p26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993" name="Google Shape;1993;p26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26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26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26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26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26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26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26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26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26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26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26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26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26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26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26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26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26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26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26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26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26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26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26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26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26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26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1" name="Google Shape;2051;p26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8" name="Google Shape;2058;p26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9" name="Google Shape;2059;p26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0" name="Google Shape;2060;p26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2" name="Google Shape;2062;p26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3" name="Google Shape;2063;p26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5" name="Google Shape;2065;p26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6" name="Google Shape;2066;p26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7" name="Google Shape;2067;p26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26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26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70" name="Google Shape;2070;p26"/>
          <p:cNvSpPr/>
          <p:nvPr/>
        </p:nvSpPr>
        <p:spPr>
          <a:xfrm>
            <a:off x="-1674375" y="-2696867"/>
            <a:ext cx="48075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1" name="Google Shape;2071;p26"/>
          <p:cNvSpPr/>
          <p:nvPr/>
        </p:nvSpPr>
        <p:spPr>
          <a:xfrm rot="10800000">
            <a:off x="7798800" y="-2696867"/>
            <a:ext cx="48075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2" name="Google Shape;2072;p26"/>
          <p:cNvSpPr/>
          <p:nvPr/>
        </p:nvSpPr>
        <p:spPr>
          <a:xfrm>
            <a:off x="4664575" y="40774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3" name="Google Shape;2073;p26"/>
          <p:cNvSpPr/>
          <p:nvPr/>
        </p:nvSpPr>
        <p:spPr>
          <a:xfrm>
            <a:off x="95250" y="3671049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4" name="Google Shape;2074;p26"/>
          <p:cNvSpPr/>
          <p:nvPr/>
        </p:nvSpPr>
        <p:spPr>
          <a:xfrm>
            <a:off x="-979937" y="-41099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5" name="Google Shape;2075;p26"/>
          <p:cNvSpPr/>
          <p:nvPr/>
        </p:nvSpPr>
        <p:spPr>
          <a:xfrm>
            <a:off x="3673963" y="-55935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6" name="Google Shape;2076;p26"/>
          <p:cNvSpPr/>
          <p:nvPr/>
        </p:nvSpPr>
        <p:spPr>
          <a:xfrm>
            <a:off x="5739738" y="-49077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18043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oogle Shape;2078;p27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2079" name="Google Shape;2079;p27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56" name="Google Shape;2156;p27"/>
          <p:cNvSpPr/>
          <p:nvPr/>
        </p:nvSpPr>
        <p:spPr>
          <a:xfrm>
            <a:off x="-855225" y="-26968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7" name="Google Shape;2157;p27"/>
          <p:cNvSpPr/>
          <p:nvPr/>
        </p:nvSpPr>
        <p:spPr>
          <a:xfrm rot="10800000">
            <a:off x="6322875" y="-2696933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8" name="Google Shape;2158;p27"/>
          <p:cNvSpPr/>
          <p:nvPr/>
        </p:nvSpPr>
        <p:spPr>
          <a:xfrm>
            <a:off x="4724400" y="42926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9" name="Google Shape;2159;p27"/>
          <p:cNvSpPr/>
          <p:nvPr/>
        </p:nvSpPr>
        <p:spPr>
          <a:xfrm>
            <a:off x="-1314450" y="40386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0" name="Google Shape;2160;p27"/>
          <p:cNvSpPr/>
          <p:nvPr/>
        </p:nvSpPr>
        <p:spPr>
          <a:xfrm>
            <a:off x="-3761237" y="-4851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1" name="Google Shape;2161;p27"/>
          <p:cNvSpPr/>
          <p:nvPr/>
        </p:nvSpPr>
        <p:spPr>
          <a:xfrm>
            <a:off x="6017113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6207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28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2164" name="Google Shape;2164;p28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5" name="Google Shape;2165;p28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6" name="Google Shape;2166;p28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7" name="Google Shape;2167;p28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8" name="Google Shape;2168;p28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9" name="Google Shape;2169;p28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0" name="Google Shape;2170;p28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1" name="Google Shape;2171;p28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2" name="Google Shape;2172;p28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3" name="Google Shape;2173;p28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4" name="Google Shape;2174;p28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5" name="Google Shape;2175;p28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6" name="Google Shape;2176;p28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7" name="Google Shape;2177;p28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8" name="Google Shape;2178;p28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9" name="Google Shape;2179;p28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0" name="Google Shape;2180;p28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1" name="Google Shape;2181;p28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2" name="Google Shape;2182;p28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28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4" name="Google Shape;2184;p28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5" name="Google Shape;2185;p28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28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28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28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28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28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28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28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28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28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28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28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28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28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28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4" name="Google Shape;2204;p28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5" name="Google Shape;2205;p28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28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28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28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28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28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28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28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28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28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28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41" name="Google Shape;2241;p28"/>
          <p:cNvSpPr/>
          <p:nvPr/>
        </p:nvSpPr>
        <p:spPr>
          <a:xfrm>
            <a:off x="-2408500" y="-26968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2" name="Google Shape;2242;p28"/>
          <p:cNvSpPr/>
          <p:nvPr/>
        </p:nvSpPr>
        <p:spPr>
          <a:xfrm rot="10800000">
            <a:off x="7893800" y="-2696933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3" name="Google Shape;2243;p28"/>
          <p:cNvSpPr/>
          <p:nvPr/>
        </p:nvSpPr>
        <p:spPr>
          <a:xfrm>
            <a:off x="6096000" y="-60590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4" name="Google Shape;2244;p28"/>
          <p:cNvSpPr/>
          <p:nvPr/>
        </p:nvSpPr>
        <p:spPr>
          <a:xfrm>
            <a:off x="-3402100" y="-5319917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5" name="Google Shape;2245;p28"/>
          <p:cNvSpPr/>
          <p:nvPr/>
        </p:nvSpPr>
        <p:spPr>
          <a:xfrm>
            <a:off x="-1434462" y="34290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6" name="Google Shape;2246;p28"/>
          <p:cNvSpPr/>
          <p:nvPr/>
        </p:nvSpPr>
        <p:spPr>
          <a:xfrm>
            <a:off x="4797888" y="3677449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7" name="Google Shape;2247;p28"/>
          <p:cNvSpPr/>
          <p:nvPr/>
        </p:nvSpPr>
        <p:spPr>
          <a:xfrm>
            <a:off x="6716450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9710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Google Shape;2249;p29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2250" name="Google Shape;2250;p29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1" name="Google Shape;2251;p29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2" name="Google Shape;2252;p29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3" name="Google Shape;2253;p29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4" name="Google Shape;2254;p29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5" name="Google Shape;2255;p29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6" name="Google Shape;2256;p29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7" name="Google Shape;2257;p29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8" name="Google Shape;2258;p29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9" name="Google Shape;2259;p29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0" name="Google Shape;2260;p29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1" name="Google Shape;2261;p29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2" name="Google Shape;2262;p29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3" name="Google Shape;2263;p29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4" name="Google Shape;2264;p29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5" name="Google Shape;2265;p29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6" name="Google Shape;2266;p29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7" name="Google Shape;2267;p29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8" name="Google Shape;2268;p29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9" name="Google Shape;2269;p29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0" name="Google Shape;2270;p29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1" name="Google Shape;2271;p29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2" name="Google Shape;2272;p29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3" name="Google Shape;2273;p29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4" name="Google Shape;2274;p29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5" name="Google Shape;2275;p29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6" name="Google Shape;2276;p29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7" name="Google Shape;2277;p29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8" name="Google Shape;2278;p29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9" name="Google Shape;2279;p29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0" name="Google Shape;2280;p29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1" name="Google Shape;2281;p29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2" name="Google Shape;2282;p29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3" name="Google Shape;2283;p29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8" name="Google Shape;2288;p29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9" name="Google Shape;2289;p29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0" name="Google Shape;2290;p29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5" name="Google Shape;2295;p29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6" name="Google Shape;2296;p29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9" name="Google Shape;2299;p29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0" name="Google Shape;2300;p29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1" name="Google Shape;2301;p29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27" name="Google Shape;2327;p29"/>
          <p:cNvSpPr/>
          <p:nvPr/>
        </p:nvSpPr>
        <p:spPr>
          <a:xfrm rot="10800000">
            <a:off x="5922075" y="-2696933"/>
            <a:ext cx="4896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8" name="Google Shape;2328;p29"/>
          <p:cNvSpPr/>
          <p:nvPr/>
        </p:nvSpPr>
        <p:spPr>
          <a:xfrm>
            <a:off x="4543050" y="43180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9" name="Google Shape;2329;p29"/>
          <p:cNvSpPr/>
          <p:nvPr/>
        </p:nvSpPr>
        <p:spPr>
          <a:xfrm>
            <a:off x="-1891650" y="46083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0" name="Google Shape;2330;p29"/>
          <p:cNvSpPr/>
          <p:nvPr/>
        </p:nvSpPr>
        <p:spPr>
          <a:xfrm>
            <a:off x="-3075437" y="-53593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1" name="Google Shape;2331;p29"/>
          <p:cNvSpPr/>
          <p:nvPr/>
        </p:nvSpPr>
        <p:spPr>
          <a:xfrm>
            <a:off x="4267188" y="-4702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5866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8D3F-8710-6288-1CA6-3EA095B6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BC00-E4DB-4421-C5B7-33B87826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0FC93-1FBF-98DC-0B8B-018D6DD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3225-6067-DAEB-7518-80817A8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27D9-D257-A7BB-671A-D8F52F6F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>
            <a:off x="4383638" y="42859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4"/>
          <p:cNvSpPr/>
          <p:nvPr/>
        </p:nvSpPr>
        <p:spPr>
          <a:xfrm rot="-1736881">
            <a:off x="7638234" y="-3472197"/>
            <a:ext cx="4511009" cy="6857951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4"/>
          <p:cNvSpPr/>
          <p:nvPr/>
        </p:nvSpPr>
        <p:spPr>
          <a:xfrm>
            <a:off x="-3061350" y="-2831733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4"/>
          <p:cNvSpPr/>
          <p:nvPr/>
        </p:nvSpPr>
        <p:spPr>
          <a:xfrm>
            <a:off x="7071475" y="941900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4"/>
          <p:cNvSpPr/>
          <p:nvPr/>
        </p:nvSpPr>
        <p:spPr>
          <a:xfrm>
            <a:off x="-2242662" y="41589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" name="Google Shape;191;p4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192" name="Google Shape;192;p4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720000" y="687851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720000" y="1621003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965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75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91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2"/>
          <p:cNvSpPr txBox="1">
            <a:spLocks noGrp="1"/>
          </p:cNvSpPr>
          <p:nvPr>
            <p:ph type="title"/>
          </p:nvPr>
        </p:nvSpPr>
        <p:spPr>
          <a:xfrm>
            <a:off x="1048350" y="431800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7357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CA8B-60F0-F680-0AD8-615A7D8B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1CA98-C636-D399-DA2F-2ECC12136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D7F81-1479-FBA6-D5D7-3179385C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AE08-C020-5EFA-C3CE-BAE28264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166B-725D-4663-B40F-21218618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4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8D3F-8710-6288-1CA6-3EA095B6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EBC00-E4DB-4421-C5B7-33B87826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0FC93-1FBF-98DC-0B8B-018D6DD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3225-6067-DAEB-7518-80817A8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27D9-D257-A7BB-671A-D8F52F6F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C2B-68D0-0640-47A0-858461A3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91A9-3ED8-5543-D972-C572EC51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5AF2-FD81-D188-570A-6960A2A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4632-09DD-C243-B31D-6D705F97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B5F9-368D-84F1-3148-01FFA46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0B75-55C0-5560-B6C5-1C14C3E3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418B-A6EC-C747-46EC-A4E8FF823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161E0-FE5A-DD7F-997B-EA76DC5D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80967-A964-8467-AF1A-66C8F9F8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45F68-ACB5-62E3-C65E-FADB83C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845EB-5343-6D50-BCFB-53BE0B10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2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0F58-71E7-8439-C1D8-D7BD1B09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92177-292B-1872-C584-65BA95CF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4CDB-B995-CB52-7E7D-AD8D0DEC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BCB32-0F56-0758-306D-11A231F75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0608B-255D-301C-8B5F-DCE5CB30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E78A0-4EF6-26F7-7D9B-4EC3B9DF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44DB5-EABB-1376-8291-F8E9E2B3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F1D2C-B0D7-4D1B-2CB0-43CFC08E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0F9F-C4F2-202D-04F8-BF300A8B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E8387-DAC3-E461-A6DD-5C50247D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7BE3-87EB-68B8-07CE-AE09DB99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4BA06-FC8D-0A28-701E-484ABAA4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AD5D7-4A75-EB2F-6D9F-C9E77FC2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355D9-9D36-9731-A00B-2EEB4ADE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3440-E664-A913-4B17-CF103501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/>
          <p:nvPr/>
        </p:nvSpPr>
        <p:spPr>
          <a:xfrm rot="-5400000">
            <a:off x="2484875" y="2462283"/>
            <a:ext cx="4174400" cy="96777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5"/>
          <p:cNvSpPr/>
          <p:nvPr/>
        </p:nvSpPr>
        <p:spPr>
          <a:xfrm>
            <a:off x="-2919250" y="-2860867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5"/>
          <p:cNvSpPr/>
          <p:nvPr/>
        </p:nvSpPr>
        <p:spPr>
          <a:xfrm>
            <a:off x="3658300" y="-55438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5"/>
          <p:cNvSpPr/>
          <p:nvPr/>
        </p:nvSpPr>
        <p:spPr>
          <a:xfrm>
            <a:off x="6214400" y="-843316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5"/>
          <p:cNvSpPr/>
          <p:nvPr/>
        </p:nvSpPr>
        <p:spPr>
          <a:xfrm>
            <a:off x="7703125" y="-2196500"/>
            <a:ext cx="45111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5"/>
          <p:cNvSpPr/>
          <p:nvPr/>
        </p:nvSpPr>
        <p:spPr>
          <a:xfrm>
            <a:off x="-3128800" y="-4302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5"/>
          <p:cNvSpPr/>
          <p:nvPr/>
        </p:nvSpPr>
        <p:spPr>
          <a:xfrm>
            <a:off x="1887700" y="4089400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79" name="Google Shape;279;p5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280" name="Google Shape;280;p5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7" name="Google Shape;357;p5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8" name="Google Shape;358;p5"/>
          <p:cNvSpPr txBox="1">
            <a:spLocks noGrp="1"/>
          </p:cNvSpPr>
          <p:nvPr>
            <p:ph type="title" idx="2"/>
          </p:nvPr>
        </p:nvSpPr>
        <p:spPr>
          <a:xfrm>
            <a:off x="1568000" y="3835400"/>
            <a:ext cx="27426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9" name="Google Shape;359;p5"/>
          <p:cNvSpPr txBox="1">
            <a:spLocks noGrp="1"/>
          </p:cNvSpPr>
          <p:nvPr>
            <p:ph type="title" idx="3"/>
          </p:nvPr>
        </p:nvSpPr>
        <p:spPr>
          <a:xfrm>
            <a:off x="4833399" y="3835400"/>
            <a:ext cx="27426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0" name="Google Shape;360;p5"/>
          <p:cNvSpPr txBox="1">
            <a:spLocks noGrp="1"/>
          </p:cNvSpPr>
          <p:nvPr>
            <p:ph type="subTitle" idx="1"/>
          </p:nvPr>
        </p:nvSpPr>
        <p:spPr>
          <a:xfrm>
            <a:off x="4877200" y="4355433"/>
            <a:ext cx="26550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1" name="Google Shape;361;p5"/>
          <p:cNvSpPr txBox="1">
            <a:spLocks noGrp="1"/>
          </p:cNvSpPr>
          <p:nvPr>
            <p:ph type="subTitle" idx="4"/>
          </p:nvPr>
        </p:nvSpPr>
        <p:spPr>
          <a:xfrm>
            <a:off x="1611825" y="4355433"/>
            <a:ext cx="26550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2825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BBA9-5B71-D79D-5B93-F236CE2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0EBD-D141-EAAA-7FA9-DA84546C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BCB4D-AC34-1AD4-B179-E0341123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6715B-BE25-AC8D-97D5-B8A026D4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78574-3F45-7B66-4308-E88830A0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FC892-486D-5329-0CA8-E8F5B9EB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8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B835-F438-00BB-92C5-66064703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D2706-D927-3F3C-46BD-221BF26FB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EFA5E-BE5D-E5D7-2322-6B9A1EF58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463F-940B-F12D-6CF1-77266216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91251-8C10-4ADE-068E-BEE7B0D1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54945-9E0E-122F-9568-37F971FF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9C17-EFFA-7BCB-6612-5F970BA0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FEB44-2323-DE2F-9594-FD5EDDB10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957F6-842C-EAE3-7894-1C96BD67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4F65C-BB8B-6268-75D6-2EB4CA8B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5651-30C2-9B99-4169-FFE4CC48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4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4B805-C0C4-8E59-B91C-3996FAF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0B19F-4B22-DE78-C426-05A2032C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9E9-62FB-720E-1A9A-AD45A0D5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44CD-7B5D-0773-6D07-74B89104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AC08-E6A2-322C-3B61-6C54E571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A7F-0C90-4A0E-880A-6910C60E263E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B284-A19A-46FD-909E-32FC06FA9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35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6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364" name="Google Shape;364;p6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720000" y="6878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-2484750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3" name="Google Shape;443;p6"/>
          <p:cNvSpPr/>
          <p:nvPr/>
        </p:nvSpPr>
        <p:spPr>
          <a:xfrm rot="10800000">
            <a:off x="7971775" y="-2595267"/>
            <a:ext cx="3657300" cy="12230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4" name="Google Shape;444;p6"/>
          <p:cNvSpPr/>
          <p:nvPr/>
        </p:nvSpPr>
        <p:spPr>
          <a:xfrm>
            <a:off x="4362450" y="48514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5" name="Google Shape;445;p6"/>
          <p:cNvSpPr/>
          <p:nvPr/>
        </p:nvSpPr>
        <p:spPr>
          <a:xfrm>
            <a:off x="-381000" y="50038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6" name="Google Shape;446;p6"/>
          <p:cNvSpPr/>
          <p:nvPr/>
        </p:nvSpPr>
        <p:spPr>
          <a:xfrm>
            <a:off x="-2370587" y="-57657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7" name="Google Shape;447;p6"/>
          <p:cNvSpPr/>
          <p:nvPr/>
        </p:nvSpPr>
        <p:spPr>
          <a:xfrm>
            <a:off x="6321913" y="-59435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296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"/>
          <p:cNvSpPr/>
          <p:nvPr/>
        </p:nvSpPr>
        <p:spPr>
          <a:xfrm flipH="1">
            <a:off x="4286400" y="-199467"/>
            <a:ext cx="4857600" cy="70748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50" name="Google Shape;450;p7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451" name="Google Shape;451;p7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28" name="Google Shape;528;p7"/>
          <p:cNvSpPr txBox="1">
            <a:spLocks noGrp="1"/>
          </p:cNvSpPr>
          <p:nvPr>
            <p:ph type="body" idx="1"/>
          </p:nvPr>
        </p:nvSpPr>
        <p:spPr>
          <a:xfrm>
            <a:off x="720000" y="2561984"/>
            <a:ext cx="3600000" cy="3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9" name="Google Shape;529;p7"/>
          <p:cNvSpPr txBox="1">
            <a:spLocks noGrp="1"/>
          </p:cNvSpPr>
          <p:nvPr>
            <p:ph type="title"/>
          </p:nvPr>
        </p:nvSpPr>
        <p:spPr>
          <a:xfrm>
            <a:off x="720000" y="1095200"/>
            <a:ext cx="3175800" cy="1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-2656325" y="35778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1" name="Google Shape;531;p7"/>
          <p:cNvSpPr/>
          <p:nvPr/>
        </p:nvSpPr>
        <p:spPr>
          <a:xfrm>
            <a:off x="-2751587" y="-53847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0534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/>
          <p:nvPr/>
        </p:nvSpPr>
        <p:spPr>
          <a:xfrm rot="5400000">
            <a:off x="2133775" y="-4873950"/>
            <a:ext cx="4876400" cy="91731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4" name="Google Shape;534;p8"/>
          <p:cNvSpPr/>
          <p:nvPr/>
        </p:nvSpPr>
        <p:spPr>
          <a:xfrm rot="-5400000">
            <a:off x="2133825" y="2537850"/>
            <a:ext cx="4876400" cy="91731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5" name="Google Shape;535;p8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536" name="Google Shape;536;p8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13" name="Google Shape;613;p8"/>
          <p:cNvSpPr txBox="1">
            <a:spLocks noGrp="1"/>
          </p:cNvSpPr>
          <p:nvPr>
            <p:ph type="title"/>
          </p:nvPr>
        </p:nvSpPr>
        <p:spPr>
          <a:xfrm>
            <a:off x="1932925" y="2150791"/>
            <a:ext cx="5278200" cy="2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92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"/>
          <p:cNvSpPr/>
          <p:nvPr/>
        </p:nvSpPr>
        <p:spPr>
          <a:xfrm>
            <a:off x="-818700" y="-2924467"/>
            <a:ext cx="5911500" cy="5682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9"/>
          <p:cNvSpPr/>
          <p:nvPr/>
        </p:nvSpPr>
        <p:spPr>
          <a:xfrm rot="5400000">
            <a:off x="1597775" y="-5036883"/>
            <a:ext cx="5948400" cy="91731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9"/>
          <p:cNvSpPr/>
          <p:nvPr/>
        </p:nvSpPr>
        <p:spPr>
          <a:xfrm>
            <a:off x="1869699" y="-498700"/>
            <a:ext cx="5304000" cy="5056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9"/>
          <p:cNvSpPr/>
          <p:nvPr/>
        </p:nvSpPr>
        <p:spPr>
          <a:xfrm>
            <a:off x="3064614" y="-498704"/>
            <a:ext cx="3754500" cy="5056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9"/>
          <p:cNvSpPr/>
          <p:nvPr/>
        </p:nvSpPr>
        <p:spPr>
          <a:xfrm>
            <a:off x="1492249" y="-554733"/>
            <a:ext cx="6159600" cy="5056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0" name="Google Shape;620;p9"/>
          <p:cNvSpPr/>
          <p:nvPr/>
        </p:nvSpPr>
        <p:spPr>
          <a:xfrm>
            <a:off x="304800" y="-44116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1" name="Google Shape;621;p9"/>
          <p:cNvSpPr/>
          <p:nvPr/>
        </p:nvSpPr>
        <p:spPr>
          <a:xfrm>
            <a:off x="-1634200" y="3664400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2" name="Google Shape;622;p9"/>
          <p:cNvSpPr/>
          <p:nvPr/>
        </p:nvSpPr>
        <p:spPr>
          <a:xfrm>
            <a:off x="3701075" y="-36432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3" name="Google Shape;623;p9"/>
          <p:cNvSpPr/>
          <p:nvPr/>
        </p:nvSpPr>
        <p:spPr>
          <a:xfrm>
            <a:off x="1975300" y="-46667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4" name="Google Shape;624;p9"/>
          <p:cNvSpPr/>
          <p:nvPr/>
        </p:nvSpPr>
        <p:spPr>
          <a:xfrm>
            <a:off x="6214400" y="3422367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9"/>
          <p:cNvSpPr/>
          <p:nvPr/>
        </p:nvSpPr>
        <p:spPr>
          <a:xfrm>
            <a:off x="4572000" y="-2924467"/>
            <a:ext cx="5429400" cy="54484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26" name="Google Shape;626;p9"/>
          <p:cNvGrpSpPr/>
          <p:nvPr/>
        </p:nvGrpSpPr>
        <p:grpSpPr>
          <a:xfrm>
            <a:off x="7540" y="9712"/>
            <a:ext cx="9127518" cy="6840173"/>
            <a:chOff x="7540" y="7284"/>
            <a:chExt cx="9127518" cy="5130130"/>
          </a:xfrm>
        </p:grpSpPr>
        <p:sp>
          <p:nvSpPr>
            <p:cNvPr id="627" name="Google Shape;627;p9"/>
            <p:cNvSpPr/>
            <p:nvPr/>
          </p:nvSpPr>
          <p:spPr>
            <a:xfrm>
              <a:off x="7540" y="49706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540" y="480999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7540" y="46493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540" y="4490032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540" y="43293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7540" y="416869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7540" y="400816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7540" y="384873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7540" y="368806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540" y="3527539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540" y="3366871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540" y="320744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540" y="304691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7540" y="2886243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540" y="272557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540" y="256628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540" y="240561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40" y="224494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540" y="2084417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540" y="1924987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7540" y="176431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7540" y="1603789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7540" y="1443122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7540" y="128369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7540" y="1123161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89"/>
                  </a:lnTo>
                  <a:lnTo>
                    <a:pt x="65374" y="89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7540" y="962493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540" y="80182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1"/>
                  </a:moveTo>
                  <a:lnTo>
                    <a:pt x="1" y="99"/>
                  </a:lnTo>
                  <a:lnTo>
                    <a:pt x="65374" y="99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7540" y="641296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7540" y="481865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0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7540" y="321198"/>
              <a:ext cx="9127518" cy="12369"/>
            </a:xfrm>
            <a:custGeom>
              <a:avLst/>
              <a:gdLst/>
              <a:ahLst/>
              <a:cxnLst/>
              <a:rect l="l" t="t" r="r" b="b"/>
              <a:pathLst>
                <a:path w="65374" h="90" extrusionOk="0">
                  <a:moveTo>
                    <a:pt x="1" y="1"/>
                  </a:moveTo>
                  <a:lnTo>
                    <a:pt x="1" y="90"/>
                  </a:lnTo>
                  <a:lnTo>
                    <a:pt x="65374" y="90"/>
                  </a:lnTo>
                  <a:lnTo>
                    <a:pt x="65374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540" y="160668"/>
              <a:ext cx="9127518" cy="13606"/>
            </a:xfrm>
            <a:custGeom>
              <a:avLst/>
              <a:gdLst/>
              <a:ahLst/>
              <a:cxnLst/>
              <a:rect l="l" t="t" r="r" b="b"/>
              <a:pathLst>
                <a:path w="65374" h="99" extrusionOk="0">
                  <a:moveTo>
                    <a:pt x="1" y="0"/>
                  </a:moveTo>
                  <a:lnTo>
                    <a:pt x="1" y="98"/>
                  </a:lnTo>
                  <a:lnTo>
                    <a:pt x="65374" y="98"/>
                  </a:lnTo>
                  <a:lnTo>
                    <a:pt x="65374" y="0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8566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865805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845807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25824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05840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785856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765996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746012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726028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706031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686047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666187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646203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626220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606236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586252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5662549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546394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5264110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506427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86443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664596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46352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26368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406370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86387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66403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46543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265594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065756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286591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266594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17" y="37326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2467342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226750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206766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86782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166799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1468153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1269415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1069577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869739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1" y="1"/>
                  </a:moveTo>
                  <a:lnTo>
                    <a:pt x="1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69901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8" y="3732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70064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71463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70388" y="7284"/>
              <a:ext cx="14843" cy="5130130"/>
            </a:xfrm>
            <a:custGeom>
              <a:avLst/>
              <a:gdLst/>
              <a:ahLst/>
              <a:cxnLst/>
              <a:rect l="l" t="t" r="r" b="b"/>
              <a:pathLst>
                <a:path w="108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07" y="3732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9056355" y="7284"/>
              <a:ext cx="16080" cy="5130130"/>
            </a:xfrm>
            <a:custGeom>
              <a:avLst/>
              <a:gdLst/>
              <a:ahLst/>
              <a:cxnLst/>
              <a:rect l="l" t="t" r="r" b="b"/>
              <a:pathLst>
                <a:path w="117" h="37327" extrusionOk="0">
                  <a:moveTo>
                    <a:pt x="0" y="1"/>
                  </a:moveTo>
                  <a:lnTo>
                    <a:pt x="0" y="37326"/>
                  </a:lnTo>
                  <a:lnTo>
                    <a:pt x="116" y="3732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7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04" name="Google Shape;704;p9"/>
          <p:cNvSpPr txBox="1">
            <a:spLocks noGrp="1"/>
          </p:cNvSpPr>
          <p:nvPr>
            <p:ph type="title"/>
          </p:nvPr>
        </p:nvSpPr>
        <p:spPr>
          <a:xfrm>
            <a:off x="2385725" y="3637367"/>
            <a:ext cx="43725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5" name="Google Shape;705;p9"/>
          <p:cNvSpPr txBox="1">
            <a:spLocks noGrp="1"/>
          </p:cNvSpPr>
          <p:nvPr>
            <p:ph type="subTitle" idx="1"/>
          </p:nvPr>
        </p:nvSpPr>
        <p:spPr>
          <a:xfrm>
            <a:off x="2385825" y="4658167"/>
            <a:ext cx="4372500" cy="1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75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"/>
          <p:cNvSpPr/>
          <p:nvPr/>
        </p:nvSpPr>
        <p:spPr>
          <a:xfrm rot="-5400000" flipH="1">
            <a:off x="742200" y="-4333167"/>
            <a:ext cx="7797600" cy="9282000"/>
          </a:xfrm>
          <a:prstGeom prst="rect">
            <a:avLst/>
          </a:prstGeom>
          <a:gradFill>
            <a:gsLst>
              <a:gs pos="0">
                <a:srgbClr val="FFF1F0">
                  <a:alpha val="0"/>
                </a:srgbClr>
              </a:gs>
              <a:gs pos="50000">
                <a:srgbClr val="FFFFFF">
                  <a:alpha val="74117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8" name="Google Shape;708;p10"/>
          <p:cNvSpPr txBox="1">
            <a:spLocks noGrp="1"/>
          </p:cNvSpPr>
          <p:nvPr>
            <p:ph type="title"/>
          </p:nvPr>
        </p:nvSpPr>
        <p:spPr>
          <a:xfrm>
            <a:off x="636900" y="3316635"/>
            <a:ext cx="3231600" cy="1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9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9" name="Google Shape;709;p10"/>
          <p:cNvSpPr/>
          <p:nvPr/>
        </p:nvSpPr>
        <p:spPr>
          <a:xfrm>
            <a:off x="5046300" y="3496733"/>
            <a:ext cx="5092800" cy="6858000"/>
          </a:xfrm>
          <a:prstGeom prst="ellipse">
            <a:avLst/>
          </a:prstGeom>
          <a:gradFill>
            <a:gsLst>
              <a:gs pos="0">
                <a:srgbClr val="FFFFFF">
                  <a:alpha val="58039"/>
                </a:srgb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0" name="Google Shape;710;p10"/>
          <p:cNvSpPr/>
          <p:nvPr/>
        </p:nvSpPr>
        <p:spPr>
          <a:xfrm>
            <a:off x="-2370575" y="42146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1" name="Google Shape;711;p10"/>
          <p:cNvSpPr/>
          <p:nvPr/>
        </p:nvSpPr>
        <p:spPr>
          <a:xfrm>
            <a:off x="-2999237" y="-4423184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2" name="Google Shape;712;p10"/>
          <p:cNvSpPr/>
          <p:nvPr/>
        </p:nvSpPr>
        <p:spPr>
          <a:xfrm>
            <a:off x="6302863" y="-3757951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3" name="Google Shape;713;p10"/>
          <p:cNvSpPr/>
          <p:nvPr/>
        </p:nvSpPr>
        <p:spPr>
          <a:xfrm>
            <a:off x="2378563" y="3987816"/>
            <a:ext cx="5644500" cy="8131600"/>
          </a:xfrm>
          <a:prstGeom prst="ellipse">
            <a:avLst/>
          </a:prstGeom>
          <a:gradFill>
            <a:gsLst>
              <a:gs pos="0">
                <a:schemeClr val="lt1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8166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31.xml" /><Relationship Id="rId4" Type="http://schemas.openxmlformats.org/officeDocument/2006/relationships/image" Target="../media/image1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35.xml" /><Relationship Id="rId7" Type="http://schemas.openxmlformats.org/officeDocument/2006/relationships/slideLayout" Target="../slideLayouts/slideLayout39.xml" /><Relationship Id="rId12" Type="http://schemas.openxmlformats.org/officeDocument/2006/relationships/slideLayout" Target="../slideLayouts/slideLayout44.xml" /><Relationship Id="rId2" Type="http://schemas.openxmlformats.org/officeDocument/2006/relationships/slideLayout" Target="../slideLayouts/slideLayout34.xml" /><Relationship Id="rId1" Type="http://schemas.openxmlformats.org/officeDocument/2006/relationships/slideLayout" Target="../slideLayouts/slideLayout33.xml" /><Relationship Id="rId6" Type="http://schemas.openxmlformats.org/officeDocument/2006/relationships/slideLayout" Target="../slideLayouts/slideLayout38.xml" /><Relationship Id="rId11" Type="http://schemas.openxmlformats.org/officeDocument/2006/relationships/slideLayout" Target="../slideLayouts/slideLayout43.xml" /><Relationship Id="rId5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42.xml" /><Relationship Id="rId4" Type="http://schemas.openxmlformats.org/officeDocument/2006/relationships/slideLayout" Target="../slideLayouts/slideLayout36.xml" /><Relationship Id="rId9" Type="http://schemas.openxmlformats.org/officeDocument/2006/relationships/slideLayout" Target="../slideLayouts/slideLayout41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687875"/>
            <a:ext cx="7717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oppins"/>
              <a:buNone/>
              <a:defRPr sz="2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536633"/>
            <a:ext cx="7717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01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3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334" name="Google Shape;2334;p3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3951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935570-6429-1E25-A8A6-49D33E52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C1C9B-BCF5-1EAA-2F93-676C1C4B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2EF7-2FE9-03AB-EE3F-CEB834E69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3BE3-FE79-43C7-AF10-9867080103F1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DBC4-C4E4-B8EF-DC96-678A6DF9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A733-E1B9-29BD-DB3F-DC6E11476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83D0-458D-4572-B97D-B7A93917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4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3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3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3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34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4.xml" /><Relationship Id="rId5" Type="http://schemas.openxmlformats.org/officeDocument/2006/relationships/image" Target="../media/image21.png" /><Relationship Id="rId4" Type="http://schemas.openxmlformats.org/officeDocument/2006/relationships/image" Target="../media/image20.jpe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4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osigmoid_colon" TargetMode="External" /><Relationship Id="rId2" Type="http://schemas.openxmlformats.org/officeDocument/2006/relationships/hyperlink" Target="https://en.wikipedia.org/wiki/Segmental_resection" TargetMode="External" /><Relationship Id="rId1" Type="http://schemas.openxmlformats.org/officeDocument/2006/relationships/slideLayout" Target="../slideLayouts/slideLayout34.xml" /><Relationship Id="rId4" Type="http://schemas.openxmlformats.org/officeDocument/2006/relationships/hyperlink" Target="https://en.wikipedia.org/wiki/Colostomy" TargetMode="Externa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4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34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4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4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3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4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3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3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34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34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34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81584-A086-7E08-1546-30F6DBA05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074257"/>
            <a:ext cx="7696200" cy="9006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85B837-5E5F-5CE4-B36F-0B28BD4B3F01}"/>
              </a:ext>
            </a:extLst>
          </p:cNvPr>
          <p:cNvSpPr/>
          <p:nvPr/>
        </p:nvSpPr>
        <p:spPr>
          <a:xfrm>
            <a:off x="0" y="533400"/>
            <a:ext cx="9144000" cy="838200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Colostomy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E5A31-C6EC-EC31-F15C-0DD9EE28A7F3}"/>
              </a:ext>
            </a:extLst>
          </p:cNvPr>
          <p:cNvSpPr/>
          <p:nvPr/>
        </p:nvSpPr>
        <p:spPr>
          <a:xfrm>
            <a:off x="0" y="2264036"/>
            <a:ext cx="9144000" cy="2720222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457200" lvl="1">
              <a:lnSpc>
                <a:spcPct val="90000"/>
              </a:lnSpc>
              <a:spcBef>
                <a:spcPts val="750"/>
              </a:spcBef>
              <a:buSzPts val="2100"/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Prepared by :</a:t>
            </a:r>
            <a:endParaRPr lang="en-GB" sz="1800" b="1" kern="1200" dirty="0">
              <a:solidFill>
                <a:schemeClr val="bg1"/>
              </a:solidFill>
              <a:effectLst/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Ragad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 al-</a:t>
            </a: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kuran</a:t>
            </a:r>
            <a:endParaRPr lang="en-GB" sz="1800" b="1" kern="1200" dirty="0">
              <a:solidFill>
                <a:schemeClr val="bg1"/>
              </a:solidFill>
              <a:effectLst/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A</a:t>
            </a:r>
            <a:r>
              <a:rPr lang="en-GB" sz="1800" b="1" kern="1200" dirty="0" err="1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nsam</a:t>
            </a:r>
            <a:r>
              <a:rPr lang="en-GB" sz="1800" b="1" kern="1200" dirty="0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 </a:t>
            </a:r>
            <a:r>
              <a:rPr lang="en-GB" sz="1800" b="1" kern="1200" dirty="0" err="1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kamal</a:t>
            </a: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Eman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 </a:t>
            </a: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odibat</a:t>
            </a: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Jood </a:t>
            </a: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sagarat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 </a:t>
            </a: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Sara </a:t>
            </a:r>
            <a:r>
              <a:rPr lang="en-GB" sz="1800" b="1" kern="1200" dirty="0" err="1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bilal</a:t>
            </a: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Jafar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 </a:t>
            </a: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radawneh</a:t>
            </a:r>
            <a:endParaRPr lang="en-GB" sz="1800" b="1" kern="1200" dirty="0">
              <a:solidFill>
                <a:schemeClr val="bg1"/>
              </a:solidFill>
              <a:effectLst/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Ahmad </a:t>
            </a:r>
            <a:r>
              <a:rPr lang="en-GB" sz="1800" b="1" kern="1200" dirty="0" err="1">
                <a:solidFill>
                  <a:schemeClr val="bg1"/>
                </a:solidFill>
                <a:latin typeface="Baskerville Old Face" panose="02020602080505020303" pitchFamily="18" charset="0"/>
                <a:ea typeface="Amasis MT Pro" panose="02000000000000000000" pitchFamily="2" charset="0"/>
              </a:rPr>
              <a:t>maaitah</a:t>
            </a:r>
            <a:endParaRPr lang="en-GB" sz="1800" b="1" kern="1200" dirty="0">
              <a:solidFill>
                <a:schemeClr val="bg1"/>
              </a:solidFill>
              <a:latin typeface="Baskerville Old Face" panose="02020602080505020303" pitchFamily="18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Rashed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 </a:t>
            </a:r>
            <a:r>
              <a:rPr lang="en-GB" sz="1800" b="1" kern="120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Amasis MT Pro" panose="02000000000000000000" pitchFamily="2" charset="0"/>
              </a:rPr>
              <a:t>bataineh</a:t>
            </a:r>
            <a:endParaRPr lang="en-US" sz="1800" b="1" kern="1200" dirty="0">
              <a:solidFill>
                <a:srgbClr val="FF7F7F"/>
              </a:solidFill>
              <a:effectLst/>
              <a:latin typeface="Bradley Hand ITC" panose="03070402050302030203" pitchFamily="66" charset="0"/>
              <a:ea typeface="Amasis MT Pro" panose="02000000000000000000" pitchFamily="2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SzPts val="2100"/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>
              <a:lnSpc>
                <a:spcPct val="90000"/>
              </a:lnSpc>
              <a:spcBef>
                <a:spcPts val="750"/>
              </a:spcBef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Supervised by : </a:t>
            </a:r>
            <a:endParaRPr lang="en-US" sz="1800" dirty="0">
              <a:solidFill>
                <a:schemeClr val="bg1"/>
              </a:solidFill>
              <a:effectLst/>
            </a:endParaRPr>
          </a:p>
          <a:p>
            <a:pPr marL="800100" lvl="1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Dr.Ali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Jad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US" sz="2000" dirty="0">
              <a:effectLst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2179" y="477184"/>
            <a:ext cx="7704667" cy="1981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Types of colostomy : 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2057400"/>
            <a:ext cx="7704667" cy="3332816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1- according to anatomical location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2- according to function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3- according to appearance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  <a:cs typeface="Aharoni" pitchFamily="2" charset="-79"/>
              </a:rPr>
              <a:t>4- according to duration </a:t>
            </a:r>
            <a:endParaRPr lang="ar-JO" b="1" dirty="0">
              <a:latin typeface="Arial Rounded MT Bold" pitchFamily="34" charset="0"/>
            </a:endParaRPr>
          </a:p>
          <a:p>
            <a:pPr>
              <a:buNone/>
            </a:pPr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57200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1 - According to anatomical location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1- end sigmoid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2- end descending colostomy : left iliac fossa 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3</a:t>
            </a:r>
            <a:r>
              <a:rPr lang="en-GB" b="1" dirty="0">
                <a:latin typeface="Arial Rounded MT Bold" pitchFamily="34" charset="0"/>
              </a:rPr>
              <a:t>-</a:t>
            </a:r>
            <a:r>
              <a:rPr lang="en-US" b="1" dirty="0">
                <a:latin typeface="Arial Rounded MT Bold" pitchFamily="34" charset="0"/>
              </a:rPr>
              <a:t> transverse colostomy : above and right to umbilicus</a:t>
            </a:r>
          </a:p>
          <a:p>
            <a:pPr>
              <a:buNone/>
            </a:pPr>
            <a:r>
              <a:rPr lang="en-US" b="1" dirty="0">
                <a:latin typeface="Arial Rounded MT Bold" pitchFamily="34" charset="0"/>
              </a:rPr>
              <a:t>4</a:t>
            </a:r>
            <a:r>
              <a:rPr lang="en-GB" b="1" dirty="0">
                <a:latin typeface="Arial Rounded MT Bold" pitchFamily="34" charset="0"/>
              </a:rPr>
              <a:t>- </a:t>
            </a:r>
            <a:r>
              <a:rPr lang="en-US" b="1" dirty="0" err="1">
                <a:latin typeface="Arial Rounded MT Bold" pitchFamily="34" charset="0"/>
              </a:rPr>
              <a:t>caecostomy</a:t>
            </a:r>
            <a:r>
              <a:rPr lang="en-US" b="1" dirty="0">
                <a:latin typeface="Arial Rounded MT Bold" pitchFamily="34" charset="0"/>
              </a:rPr>
              <a:t> : right iliac fossa  </a:t>
            </a:r>
          </a:p>
          <a:p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345" y="457200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 – according to duration  : 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 Rounded MT Bold" pitchFamily="34" charset="0"/>
              </a:rPr>
              <a:t>Temporary colostomy:</a:t>
            </a: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r>
              <a:rPr lang="en-US" b="1" dirty="0">
                <a:latin typeface="Arial Rounded MT Bold" pitchFamily="34" charset="0"/>
              </a:rPr>
              <a:t>May be required to give a portion of the bowel a chance to rest and heal. When healing has occurred, the colostomy can be reversed and normal bowel </a:t>
            </a:r>
            <a:endParaRPr lang="ar-JO" b="1" dirty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b="1" dirty="0">
                <a:latin typeface="Arial Rounded MT Bold" pitchFamily="34" charset="0"/>
              </a:rPr>
              <a:t>function restored.</a:t>
            </a:r>
            <a:br>
              <a:rPr lang="en-US" b="1" dirty="0">
                <a:latin typeface="Arial Rounded MT Bold" pitchFamily="34" charset="0"/>
              </a:rPr>
            </a:br>
            <a:r>
              <a:rPr lang="ar-JO" b="1" dirty="0">
                <a:latin typeface="Arial Rounded MT Bold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 Rounded MT Bold" pitchFamily="34" charset="0"/>
              </a:rPr>
              <a:t>Permanent colostomy:</a:t>
            </a:r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 </a:t>
            </a:r>
            <a:r>
              <a:rPr lang="en-US" b="1" dirty="0">
                <a:latin typeface="Arial Rounded MT Bold" pitchFamily="34" charset="0"/>
              </a:rPr>
              <a:t>May be required when a disease affects the end part of the colon or rectum .</a:t>
            </a:r>
          </a:p>
          <a:p>
            <a:pPr algn="ctr"/>
            <a:endParaRPr lang="ar-JO" b="1" dirty="0">
              <a:latin typeface="Arial Rounded MT Bold" pitchFamily="34" charset="0"/>
            </a:endParaRPr>
          </a:p>
          <a:p>
            <a:endParaRPr lang="ar-JO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133" y="492369"/>
            <a:ext cx="7704667" cy="198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3- according to morphology: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133600"/>
            <a:ext cx="3947159" cy="343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</a:rPr>
              <a:t>1</a:t>
            </a:r>
            <a:r>
              <a:rPr lang="en-GB" sz="3500" b="1" dirty="0">
                <a:solidFill>
                  <a:schemeClr val="bg1"/>
                </a:solidFill>
              </a:rPr>
              <a:t>)</a:t>
            </a:r>
            <a:r>
              <a:rPr lang="en-US" sz="3500" b="1" dirty="0">
                <a:solidFill>
                  <a:schemeClr val="bg1"/>
                </a:solidFill>
              </a:rPr>
              <a:t> end colostomy 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The proximal end of transected colon brought to the skin for stool drainage.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Single opening (permanent usually)</a:t>
            </a:r>
          </a:p>
          <a:p>
            <a:pPr algn="ctr"/>
            <a:r>
              <a:rPr lang="en-US" b="1" dirty="0">
                <a:cs typeface="Times New Roman" pitchFamily="18" charset="0"/>
              </a:rPr>
              <a:t>The site usually in the left iliac fossa.</a:t>
            </a:r>
            <a:r>
              <a:rPr lang="en-US" b="1" dirty="0"/>
              <a:t> </a:t>
            </a:r>
            <a:endParaRPr lang="ar-JO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881022" cy="27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7333" y="92786"/>
            <a:ext cx="7704667" cy="1981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2) Double barrel colostomy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86840" y="2362200"/>
            <a:ext cx="3870960" cy="3603812"/>
          </a:xfrm>
        </p:spPr>
        <p:txBody>
          <a:bodyPr>
            <a:normAutofit/>
          </a:bodyPr>
          <a:lstStyle/>
          <a:p>
            <a:pPr marL="365760" indent="-365760" algn="ctr">
              <a:defRPr/>
            </a:pPr>
            <a:r>
              <a:rPr lang="en-US" b="1" dirty="0"/>
              <a:t>Has two ends are brought out into the abdomen as 2 separate stoma  :</a:t>
            </a:r>
          </a:p>
          <a:p>
            <a:pPr marL="0" indent="0" algn="ctr">
              <a:buNone/>
              <a:defRPr/>
            </a:pPr>
            <a:r>
              <a:rPr lang="en-US" b="1" dirty="0"/>
              <a:t>     1 - (proximal end) : functional stoma </a:t>
            </a:r>
          </a:p>
          <a:p>
            <a:pPr marL="0" indent="0" algn="ctr">
              <a:buNone/>
              <a:defRPr/>
            </a:pPr>
            <a:r>
              <a:rPr lang="en-US" b="1" dirty="0"/>
              <a:t>     2 -(distal end) : non- functioning</a:t>
            </a:r>
          </a:p>
          <a:p>
            <a:pPr marL="0" indent="0" algn="ctr">
              <a:buNone/>
              <a:defRPr/>
            </a:pPr>
            <a:r>
              <a:rPr lang="en-US" b="1" dirty="0"/>
              <a:t> ( mucus fistula )</a:t>
            </a:r>
          </a:p>
          <a:p>
            <a:pPr marL="0" indent="0" algn="ctr"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ar-JO" b="1" dirty="0"/>
          </a:p>
          <a:p>
            <a:endParaRPr lang="ar-JO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4200" cy="34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3) Loop Colostomy :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0843" y="2119257"/>
            <a:ext cx="4826958" cy="3678560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effectLst/>
              </a:rPr>
              <a:t>Loop colostomy :</a:t>
            </a:r>
            <a:br>
              <a:rPr lang="en-GB" sz="2400" dirty="0"/>
            </a:br>
            <a:r>
              <a:rPr lang="en-GB" sz="2400" dirty="0">
                <a:effectLst/>
              </a:rPr>
              <a:t>-Loop of colon is pulled out through a cut in abdomen to form opening (stoma) .</a:t>
            </a:r>
            <a:br>
              <a:rPr lang="en-GB" sz="2400" dirty="0"/>
            </a:br>
            <a:r>
              <a:rPr lang="en-GB" sz="2400" dirty="0">
                <a:effectLst/>
              </a:rPr>
              <a:t>- stoma here has two openings: </a:t>
            </a:r>
            <a:br>
              <a:rPr lang="en-GB" sz="2400" dirty="0"/>
            </a:br>
            <a:r>
              <a:rPr lang="en-GB" sz="2400" dirty="0">
                <a:effectLst/>
              </a:rPr>
              <a:t>    1- Proximal end ( functional end ) </a:t>
            </a:r>
            <a:br>
              <a:rPr lang="en-GB" sz="2400" dirty="0"/>
            </a:br>
            <a:r>
              <a:rPr lang="en-GB" sz="2400" dirty="0">
                <a:effectLst/>
              </a:rPr>
              <a:t>    2-distal end</a:t>
            </a:r>
            <a:endParaRPr lang="ar-JO" sz="2400" b="1" dirty="0"/>
          </a:p>
        </p:txBody>
      </p:sp>
      <p:pic>
        <p:nvPicPr>
          <p:cNvPr id="4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907681" cy="367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7172" y="824876"/>
            <a:ext cx="7704667" cy="3332816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effectLst/>
              </a:rPr>
              <a:t> Disadvantages of loop colostomy :</a:t>
            </a:r>
            <a:br>
              <a:rPr lang="en-GB" sz="3200" dirty="0"/>
            </a:br>
            <a:r>
              <a:rPr lang="en-GB" sz="3200" dirty="0">
                <a:effectLst/>
              </a:rPr>
              <a:t>  1- difficult to manage.</a:t>
            </a:r>
            <a:br>
              <a:rPr lang="en-GB" sz="3200" dirty="0"/>
            </a:br>
            <a:r>
              <a:rPr lang="en-GB" sz="3200" dirty="0">
                <a:effectLst/>
              </a:rPr>
              <a:t>  2- disrupts the marginal arterial supply to the anastomosis. </a:t>
            </a:r>
            <a:br>
              <a:rPr lang="en-GB" sz="3200" dirty="0"/>
            </a:br>
            <a:r>
              <a:rPr lang="en-GB" sz="3200" dirty="0">
                <a:effectLst/>
              </a:rPr>
              <a:t>  3- prone to prolapse.</a:t>
            </a:r>
            <a:r>
              <a:rPr lang="en-GB" sz="3200" dirty="0"/>
              <a:t>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>
                <a:effectLst/>
              </a:rPr>
              <a:t>-It’s mostly done in transverse colon but according to disadvantages it’s now less commonly employed.</a:t>
            </a:r>
            <a:br>
              <a:rPr lang="en-GB" sz="3200" dirty="0"/>
            </a:br>
            <a:r>
              <a:rPr lang="en-GB" sz="3200" dirty="0">
                <a:effectLst/>
              </a:rPr>
              <a:t>- Loop ileostomy is now more commonly used</a:t>
            </a:r>
            <a:endParaRPr lang="ar-JO" sz="32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4C85-D339-D5B9-07D3-D31AAA7B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Loop Ileostomy: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0B0D-6B31-2593-00B3-BAB39B5A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Often used for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defunctioning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</a:t>
            </a:r>
            <a:r>
              <a:rPr lang="en-GB" b="0" i="0" dirty="0">
                <a:effectLst/>
                <a:latin typeface="Segoe UI Historic" panose="020B0502040204020203" pitchFamily="34" charset="0"/>
              </a:rPr>
              <a:t>of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low rectal anastomosis or an ileal pouch.</a:t>
            </a:r>
          </a:p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 A knuckle of ileum is pulled out through a skin trephine in the right iliac fossa.</a:t>
            </a:r>
          </a:p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 The advantages of a loop ileostomy over a loop colostomy are the ease with which the bowel can be brought to the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urface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and the absence of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odour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F370-3C9F-E39F-71AC-1F454B0C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69" y="243673"/>
            <a:ext cx="7886700" cy="1325563"/>
          </a:xfrm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End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lleostomy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FC2D-C0B6-B4C3-4010-5C06601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INDICATIONS:</a:t>
            </a:r>
          </a:p>
          <a:p>
            <a:pPr marL="457200" indent="-457200">
              <a:buFont typeface="+mj-lt"/>
              <a:buAutoNum type="arabicPeriod"/>
            </a:pPr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 After a subtotal colectomy without anastomosis when it may later be reversed 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err="1">
                <a:latin typeface="Segoe UI Historic" panose="020B0502040204020203" pitchFamily="34" charset="0"/>
              </a:rPr>
              <a:t>Permanant</a:t>
            </a:r>
            <a:r>
              <a:rPr lang="en-US" dirty="0">
                <a:latin typeface="Segoe UI Historic" panose="020B0502040204020203" pitchFamily="34" charset="0"/>
              </a:rPr>
              <a:t> after </a:t>
            </a:r>
            <a:r>
              <a:rPr lang="en-US" dirty="0" err="1">
                <a:latin typeface="Segoe UI Historic" panose="020B0502040204020203" pitchFamily="34" charset="0"/>
              </a:rPr>
              <a:t>panproctocolectomy</a:t>
            </a:r>
            <a:endParaRPr lang="en-US" dirty="0">
              <a:latin typeface="Segoe UI Historic" panose="020B0502040204020203" pitchFamily="34" charset="0"/>
            </a:endParaRPr>
          </a:p>
          <a:p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endParaRPr lang="en-US" dirty="0">
              <a:latin typeface="Segoe UI Historic" panose="020B0502040204020203" pitchFamily="34" charset="0"/>
            </a:endParaRPr>
          </a:p>
          <a:p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1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BE30-6A94-4297-1494-1FF9EC9C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57200"/>
            <a:ext cx="8458200" cy="5943600"/>
          </a:xfrm>
        </p:spPr>
        <p:txBody>
          <a:bodyPr>
            <a:noAutofit/>
          </a:bodyPr>
          <a:lstStyle/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 ileum is normally brought through the rectus abdominis muscle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Segoe UI Historic" panose="020B0502040204020203" pitchFamily="34" charset="0"/>
              </a:rPr>
              <a:t>. </a:t>
            </a: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There may be an 'ileostomy flux' while the ileum adapts to the loss of the colon.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While ileostomy output can amount to 4 or 5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per day, losses of 1-2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are more common.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A consistent ileostomy output in excess of 1.5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litres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is usually associated with dehydration and sodium depletion in the absence of intravenous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therapy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.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The stools thicken in a few weeks and are semisolid in a few months.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28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10200" y="2573396"/>
            <a:ext cx="5612780" cy="3492191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</a:rPr>
              <a:t>A colostomy</a:t>
            </a: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b="1" dirty="0">
                <a:latin typeface="Arial Rounded MT Bold" pitchFamily="34" charset="0"/>
              </a:rPr>
              <a:t>: </a:t>
            </a:r>
          </a:p>
          <a:p>
            <a:pPr>
              <a:buNone/>
            </a:pPr>
            <a:r>
              <a:rPr lang="en-US" b="1" dirty="0"/>
              <a:t>   </a:t>
            </a:r>
            <a:r>
              <a:rPr lang="en-US" sz="2400" b="1" dirty="0"/>
              <a:t>is an artificial opening made in the colon to divert faeces and flatus outside the abdomen where they can be collected in an external appliance</a:t>
            </a:r>
            <a:endParaRPr lang="ar-JO" sz="24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E597-C09F-16AF-F0CD-920C0767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Caecostomy</a:t>
            </a:r>
            <a:r>
              <a:rPr lang="en-US" b="0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5E079-33B0-DE02-B53F-4A96C98F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441939"/>
            <a:ext cx="7704667" cy="3332816"/>
          </a:xfrm>
        </p:spPr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In late cases of obstruction, the caecum may become so distended and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ischaemic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that rupture of the </a:t>
            </a:r>
            <a:r>
              <a:rPr lang="en-US" b="0" i="0" dirty="0" err="1">
                <a:effectLst/>
                <a:latin typeface="Segoe UI Historic" panose="020B0502040204020203" pitchFamily="34" charset="0"/>
              </a:rPr>
              <a:t>caecal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wall may be anticipated.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95500DE-A07A-114A-095D-961BA4D6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0" y="2059172"/>
            <a:ext cx="8262039" cy="47988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66FBB9-C394-4BE7-D81E-023855CCD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9" y="67584"/>
            <a:ext cx="8262039" cy="4640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A2FA58-7C57-426E-8EDE-4C2857A9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/>
              <a:t>Indications for colostomy.</a:t>
            </a:r>
          </a:p>
        </p:txBody>
      </p:sp>
    </p:spTree>
    <p:extLst>
      <p:ext uri="{BB962C8B-B14F-4D97-AF65-F5344CB8AC3E}">
        <p14:creationId xmlns:p14="http://schemas.microsoft.com/office/powerpoint/2010/main" val="392757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56063E-0982-4A8C-AC56-7D2B4585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556" y="2288649"/>
            <a:ext cx="5723468" cy="1371068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110000"/>
            </a:pPr>
            <a:r>
              <a:rPr lang="en-US" sz="3075" dirty="0"/>
              <a:t>A colostomy is created as a mean to treat various disorders of the large intestine.</a:t>
            </a:r>
          </a:p>
        </p:txBody>
      </p:sp>
    </p:spTree>
    <p:extLst>
      <p:ext uri="{BB962C8B-B14F-4D97-AF65-F5344CB8AC3E}">
        <p14:creationId xmlns:p14="http://schemas.microsoft.com/office/powerpoint/2010/main" val="24823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BCD521-5387-4CA8-8105-DBE4B2E0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Colostomy goals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4AC22-55B3-4AC2-B955-34F8B204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5334264" cy="4966481"/>
          </a:xfrm>
        </p:spPr>
        <p:txBody>
          <a:bodyPr>
            <a:normAutofit/>
          </a:bodyPr>
          <a:lstStyle/>
          <a:p>
            <a:r>
              <a:rPr lang="en-US" dirty="0"/>
              <a:t>1. to relive a distal obstruction of the sigmoid colon due to any cause</a:t>
            </a:r>
            <a:endParaRPr lang="ar-JO" dirty="0"/>
          </a:p>
          <a:p>
            <a:r>
              <a:rPr lang="en-US" dirty="0"/>
              <a:t>2. to defunction the distal colon</a:t>
            </a:r>
            <a:endParaRPr lang="ar-JO" dirty="0"/>
          </a:p>
          <a:p>
            <a:r>
              <a:rPr lang="en-US" dirty="0"/>
              <a:t>3. to prevent fecal peritonitis </a:t>
            </a:r>
          </a:p>
          <a:p>
            <a:r>
              <a:rPr lang="en-US" dirty="0"/>
              <a:t>4. to facilitate the operative repair of high fistula in </a:t>
            </a:r>
            <a:r>
              <a:rPr lang="en-US" dirty="0" err="1"/>
              <a:t>ano</a:t>
            </a:r>
            <a:endParaRPr lang="en-US" dirty="0"/>
          </a:p>
          <a:p>
            <a:r>
              <a:rPr lang="en-US" dirty="0"/>
              <a:t>5. to prevent spoiling of the urinary bladder in </a:t>
            </a:r>
            <a:r>
              <a:rPr lang="en-US" dirty="0" err="1"/>
              <a:t>vesico</a:t>
            </a:r>
            <a:r>
              <a:rPr lang="en-US" dirty="0"/>
              <a:t>-colic fistula or vagina in vagino-colic fistula.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3DF3DC-60DF-3265-6EC4-552FF7AE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56" y="1825624"/>
            <a:ext cx="2947242" cy="28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2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CCD131-9976-4B98-8995-AA141527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31410"/>
            <a:ext cx="7704667" cy="1981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 dirty="0"/>
              <a:t> </a:t>
            </a:r>
            <a:r>
              <a:rPr lang="en-GB" sz="2800" b="1" dirty="0"/>
              <a:t>Some of the most common conditions that</a:t>
            </a:r>
            <a:br>
              <a:rPr lang="en-GB" sz="2800" b="1" dirty="0"/>
            </a:br>
            <a:r>
              <a:rPr lang="en-GB" sz="2800" b="1" dirty="0"/>
              <a:t>might necessitate a stoma are:</a:t>
            </a:r>
            <a:br>
              <a:rPr lang="en-GB" sz="2800" b="1" dirty="0"/>
            </a:br>
            <a:endParaRPr lang="en-US" sz="1800" b="1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481D49-AAA1-48F6-8831-7529A059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2412610"/>
            <a:ext cx="7704667" cy="333281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 Imperforate anus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 err="1">
                <a:solidFill>
                  <a:schemeClr val="bg1"/>
                </a:solidFill>
              </a:rPr>
              <a:t>Hirschsprungs</a:t>
            </a:r>
            <a:r>
              <a:rPr lang="en-GB" sz="2800" b="1" dirty="0">
                <a:solidFill>
                  <a:schemeClr val="bg1"/>
                </a:solidFill>
              </a:rPr>
              <a:t>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Inflammatory bowel disease</a:t>
            </a:r>
          </a:p>
          <a:p>
            <a:pPr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Colitis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F5E2B0-A70C-44FB-945C-A1B7A243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519" y="-335667"/>
            <a:ext cx="7455931" cy="4234656"/>
          </a:xfrm>
        </p:spPr>
        <p:txBody>
          <a:bodyPr anchor="ctr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 Neonatal necrotising enterocolitis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Spina bifida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8FDE326-343B-E7FE-BC09-55BCB21D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1" y="2889661"/>
            <a:ext cx="6096000" cy="38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7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03AE53-A58B-4F90-A681-EA68F68C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00" y="466500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/>
              <a:t>A.Obstructions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26CBD3-0F5D-41A8-9E33-E1EBE38DE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120" y="1792063"/>
            <a:ext cx="3200400" cy="3602736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1. </a:t>
            </a:r>
            <a:r>
              <a:rPr lang="en-US" sz="2400" b="1" dirty="0">
                <a:solidFill>
                  <a:schemeClr val="bg1"/>
                </a:solidFill>
              </a:rPr>
              <a:t>congenital</a:t>
            </a:r>
            <a:r>
              <a:rPr lang="en-US" sz="2400" b="1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rectovesical/rectovaginal fistula.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-cloacal exstrophy.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-colonic atresia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2.</a:t>
            </a:r>
            <a:r>
              <a:rPr lang="en-US" sz="2400" b="1" i="1" dirty="0">
                <a:solidFill>
                  <a:schemeClr val="bg1"/>
                </a:solidFill>
              </a:rPr>
              <a:t>colon tumors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-colorectal/anorectal tumors.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i="1" dirty="0"/>
              <a:t>3.</a:t>
            </a:r>
            <a:r>
              <a:rPr lang="en-US" sz="2400" b="1" i="1" dirty="0">
                <a:solidFill>
                  <a:schemeClr val="bg1"/>
                </a:solidFill>
              </a:rPr>
              <a:t>gangrenous sigmoid volvulus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4259BE-DBB3-0564-63FB-26015126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12" y="1792063"/>
            <a:ext cx="340684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58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شخص, رضيع&#10;&#10;تم إنشاء الوصف تلقائياً">
            <a:extLst>
              <a:ext uri="{FF2B5EF4-FFF2-40B4-BE49-F238E27FC236}">
                <a16:creationId xmlns:a16="http://schemas.microsoft.com/office/drawing/2014/main" id="{504BCD32-39C2-449C-AE27-892CA901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1" r="35625" b="-1"/>
          <a:stretch/>
        </p:blipFill>
        <p:spPr>
          <a:xfrm>
            <a:off x="4685223" y="2077974"/>
            <a:ext cx="1662823" cy="2702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C8B052B-388A-44A2-976D-5B029F8B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9" r="21429"/>
          <a:stretch/>
        </p:blipFill>
        <p:spPr>
          <a:xfrm>
            <a:off x="784370" y="2077974"/>
            <a:ext cx="1665159" cy="2702052"/>
          </a:xfrm>
          <a:prstGeom prst="rect">
            <a:avLst/>
          </a:prstGeom>
        </p:spPr>
      </p:pic>
      <p:pic>
        <p:nvPicPr>
          <p:cNvPr id="11" name="صورة 10" descr="صورة تحتوي على صورة بالأشعة السينية, سلحفاة&#10;&#10;تم إنشاء الوصف تلقائياً">
            <a:extLst>
              <a:ext uri="{FF2B5EF4-FFF2-40B4-BE49-F238E27FC236}">
                <a16:creationId xmlns:a16="http://schemas.microsoft.com/office/drawing/2014/main" id="{E18E70C3-8814-4690-8051-40C3C6481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021" r="15345" b="-4"/>
          <a:stretch/>
        </p:blipFill>
        <p:spPr>
          <a:xfrm>
            <a:off x="2697020" y="2077974"/>
            <a:ext cx="1665317" cy="27020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EB5C82C-2879-47B9-A237-0DAA2396E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6" r="27234"/>
          <a:stretch/>
        </p:blipFill>
        <p:spPr>
          <a:xfrm>
            <a:off x="6694473" y="2077974"/>
            <a:ext cx="1665167" cy="27020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7D52E2D-FEF9-40CA-92F7-57B3CD6B5F1B}"/>
              </a:ext>
            </a:extLst>
          </p:cNvPr>
          <p:cNvSpPr txBox="1"/>
          <p:nvPr/>
        </p:nvSpPr>
        <p:spPr>
          <a:xfrm>
            <a:off x="7086600" y="4953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Colon tumor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B3208F-BEC8-4782-B577-0D0F8ACA1606}"/>
              </a:ext>
            </a:extLst>
          </p:cNvPr>
          <p:cNvSpPr txBox="1"/>
          <p:nvPr/>
        </p:nvSpPr>
        <p:spPr>
          <a:xfrm>
            <a:off x="4702156" y="4953000"/>
            <a:ext cx="185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Imperforate anus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5BD44E-B519-42FD-B997-A7519B7B82AF}"/>
              </a:ext>
            </a:extLst>
          </p:cNvPr>
          <p:cNvSpPr txBox="1"/>
          <p:nvPr/>
        </p:nvSpPr>
        <p:spPr>
          <a:xfrm>
            <a:off x="3083210" y="4953000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Volvuls</a:t>
            </a:r>
            <a:r>
              <a:rPr lang="en-US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61FCF3-388C-45A4-9695-9AB05545827D}"/>
              </a:ext>
            </a:extLst>
          </p:cNvPr>
          <p:cNvSpPr txBox="1"/>
          <p:nvPr/>
        </p:nvSpPr>
        <p:spPr>
          <a:xfrm>
            <a:off x="868903" y="4953000"/>
            <a:ext cx="158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/>
              <a:t>Hirschsprungs</a:t>
            </a:r>
            <a:endParaRPr lang="en-GB" sz="1800" dirty="0"/>
          </a:p>
          <a:p>
            <a:pPr algn="ctr"/>
            <a:r>
              <a:rPr lang="en-GB" sz="1800" dirty="0"/>
              <a:t>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2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B5236C-795B-41D7-8C1A-C03D3880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/>
              <a:t>B.Inflammation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801279-1CC5-40CA-AB21-A7884115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372" y="1690689"/>
            <a:ext cx="7704667" cy="3332816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1.</a:t>
            </a:r>
            <a:r>
              <a:rPr lang="en-US" sz="3200" b="1" dirty="0">
                <a:solidFill>
                  <a:schemeClr val="bg1"/>
                </a:solidFill>
              </a:rPr>
              <a:t>Crohn’s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3200" b="1" dirty="0"/>
              <a:t>2. </a:t>
            </a:r>
            <a:r>
              <a:rPr lang="en-GB" sz="3200" b="1" dirty="0">
                <a:solidFill>
                  <a:schemeClr val="bg1"/>
                </a:solidFill>
              </a:rPr>
              <a:t>ulcerative colitis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3200" b="1" dirty="0"/>
              <a:t>3. </a:t>
            </a:r>
            <a:r>
              <a:rPr lang="en-GB" sz="3200" b="1" dirty="0">
                <a:solidFill>
                  <a:schemeClr val="bg1"/>
                </a:solidFill>
              </a:rPr>
              <a:t>diverticular disease</a:t>
            </a:r>
            <a:r>
              <a:rPr lang="en-GB" sz="3200" b="1" dirty="0"/>
              <a:t> </a:t>
            </a:r>
            <a:r>
              <a:rPr lang="en-GB" sz="3200" dirty="0"/>
              <a:t>If </a:t>
            </a:r>
            <a:r>
              <a:rPr lang="en-GB" sz="3200" b="1" dirty="0">
                <a:solidFill>
                  <a:schemeClr val="bg1"/>
                </a:solidFill>
              </a:rPr>
              <a:t>diverticula</a:t>
            </a:r>
            <a:r>
              <a:rPr lang="en-GB" sz="3200" dirty="0"/>
              <a:t> become infected this is called </a:t>
            </a:r>
            <a:r>
              <a:rPr lang="en-GB" sz="3200" b="1" dirty="0">
                <a:solidFill>
                  <a:schemeClr val="bg1"/>
                </a:solidFill>
              </a:rPr>
              <a:t>diverticulitis</a:t>
            </a:r>
            <a:r>
              <a:rPr lang="en-GB" sz="1800" b="1" dirty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26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btee\Desktop\CDR415506-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85800"/>
            <a:ext cx="647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عنصر نائب للمحتوى 53">
            <a:extLst>
              <a:ext uri="{FF2B5EF4-FFF2-40B4-BE49-F238E27FC236}">
                <a16:creationId xmlns:a16="http://schemas.microsoft.com/office/drawing/2014/main" id="{14930D7B-67CA-462D-923E-5D7A05F65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9706" y="2515914"/>
            <a:ext cx="2484589" cy="1689520"/>
          </a:xfrm>
          <a:prstGeom prst="rect">
            <a:avLst/>
          </a:prstGeom>
        </p:spPr>
      </p:pic>
      <p:pic>
        <p:nvPicPr>
          <p:cNvPr id="84" name="صورة 8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76A11ED-8307-4317-A7A2-1408FE0445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83" y="2503492"/>
            <a:ext cx="2484588" cy="1851017"/>
          </a:xfrm>
          <a:prstGeom prst="rect">
            <a:avLst/>
          </a:prstGeom>
        </p:spPr>
      </p:pic>
      <p:pic>
        <p:nvPicPr>
          <p:cNvPr id="82" name="صورة 81" descr="صورة تحتوي على صورة بالأشعة السينية&#10;&#10;تم إنشاء الوصف تلقائياً">
            <a:extLst>
              <a:ext uri="{FF2B5EF4-FFF2-40B4-BE49-F238E27FC236}">
                <a16:creationId xmlns:a16="http://schemas.microsoft.com/office/drawing/2014/main" id="{6D84BD7C-F9DE-4777-894F-07BA20F70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929" y="2503492"/>
            <a:ext cx="2484588" cy="170194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0509E86-E339-43C1-82B9-EA92F3C9AEC1}"/>
              </a:ext>
            </a:extLst>
          </p:cNvPr>
          <p:cNvSpPr txBox="1"/>
          <p:nvPr/>
        </p:nvSpPr>
        <p:spPr>
          <a:xfrm>
            <a:off x="1267184" y="4495800"/>
            <a:ext cx="148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Crohn’s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94E8941-783E-4BA7-A6F8-B153EA37BDBF}"/>
              </a:ext>
            </a:extLst>
          </p:cNvPr>
          <p:cNvSpPr txBox="1"/>
          <p:nvPr/>
        </p:nvSpPr>
        <p:spPr>
          <a:xfrm>
            <a:off x="3695445" y="4495799"/>
            <a:ext cx="17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diverticulitis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A8A0851-30AE-4845-8E19-7B6AE0F16971}"/>
              </a:ext>
            </a:extLst>
          </p:cNvPr>
          <p:cNvSpPr txBox="1"/>
          <p:nvPr/>
        </p:nvSpPr>
        <p:spPr>
          <a:xfrm>
            <a:off x="6098759" y="4495798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705463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605F4-8330-4938-87AD-40954089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C.operative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AF8D5E74-D99B-4F7B-8DDA-03D306FAE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3279" y="2133600"/>
            <a:ext cx="3200400" cy="36027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1.</a:t>
            </a:r>
            <a:r>
              <a:rPr lang="en-US" sz="3200" dirty="0">
                <a:solidFill>
                  <a:schemeClr val="bg1"/>
                </a:solidFill>
              </a:rPr>
              <a:t>distal anastomosis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2.</a:t>
            </a:r>
            <a:r>
              <a:rPr lang="en-US" sz="3200" dirty="0">
                <a:solidFill>
                  <a:schemeClr val="bg1"/>
                </a:solidFill>
              </a:rPr>
              <a:t>distal repair</a:t>
            </a:r>
          </a:p>
          <a:p>
            <a:pPr marL="0" indent="0">
              <a:buNone/>
            </a:pPr>
            <a:r>
              <a:rPr lang="en-US" sz="3200" dirty="0"/>
              <a:t>3. </a:t>
            </a:r>
            <a:r>
              <a:rPr lang="en-US" sz="3200" dirty="0">
                <a:solidFill>
                  <a:schemeClr val="bg1"/>
                </a:solidFill>
              </a:rPr>
              <a:t>Hartmann's operation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205E12E5-D164-48F6-8030-C54B5A556D2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732931"/>
            <a:ext cx="3200400" cy="2131516"/>
          </a:xfrm>
        </p:spPr>
      </p:pic>
    </p:spTree>
    <p:extLst>
      <p:ext uri="{BB962C8B-B14F-4D97-AF65-F5344CB8AC3E}">
        <p14:creationId xmlns:p14="http://schemas.microsoft.com/office/powerpoint/2010/main" val="315301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3AA743-CE87-491A-9ADF-AE9D7DE9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Hartmann's operation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0961CE-E20D-4E0F-A112-5F2A316E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proctosigmoidectomy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operation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Hartmann's procedure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the surgical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 tooltip="Segmental rese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resection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rectosigmoid</a:t>
            </a:r>
            <a:r>
              <a:rPr lang="en-GB" sz="2800" b="0" i="0" u="none" strike="noStrike" dirty="0">
                <a:solidFill>
                  <a:srgbClr val="D83E2C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 tooltip="Rectosigmoid c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colon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with closure of the anorectal stump and formation of an end </a:t>
            </a: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Colostom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colostomy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7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2BFEE-FF90-4D91-8C5E-70F299BE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8" y="1995761"/>
            <a:ext cx="6965245" cy="901864"/>
          </a:xfrm>
        </p:spPr>
        <p:txBody>
          <a:bodyPr>
            <a:normAutofit fontScale="90000"/>
          </a:bodyPr>
          <a:lstStyle/>
          <a:p>
            <a:r>
              <a:rPr lang="en-GB" dirty="0"/>
              <a:t>The indications for this procedure include: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C70572-26B4-45B5-A435-B1CD6427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67000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/>
              <a:t>a. </a:t>
            </a:r>
            <a:r>
              <a:rPr lang="en-GB" sz="3200" dirty="0">
                <a:solidFill>
                  <a:schemeClr val="bg1"/>
                </a:solidFill>
              </a:rPr>
              <a:t>Localized or generalized peritonitis</a:t>
            </a:r>
          </a:p>
          <a:p>
            <a:pPr marL="0" indent="0">
              <a:buNone/>
            </a:pPr>
            <a:r>
              <a:rPr lang="en-GB" sz="3200" dirty="0"/>
              <a:t>b. </a:t>
            </a:r>
            <a:r>
              <a:rPr lang="en-GB" sz="3200" dirty="0">
                <a:solidFill>
                  <a:schemeClr val="bg1"/>
                </a:solidFill>
              </a:rPr>
              <a:t>Viable</a:t>
            </a:r>
            <a:r>
              <a:rPr lang="en-GB" sz="3200" dirty="0"/>
              <a:t> but </a:t>
            </a:r>
            <a:r>
              <a:rPr lang="en-GB" sz="3200" dirty="0">
                <a:solidFill>
                  <a:schemeClr val="bg1"/>
                </a:solidFill>
              </a:rPr>
              <a:t>injured</a:t>
            </a:r>
            <a:r>
              <a:rPr lang="en-GB" sz="3200" dirty="0"/>
              <a:t> proximal bowel.</a:t>
            </a:r>
          </a:p>
          <a:p>
            <a:pPr marL="0" indent="0">
              <a:buNone/>
            </a:pPr>
            <a:r>
              <a:rPr lang="en-GB" sz="3200" dirty="0"/>
              <a:t>c. </a:t>
            </a:r>
            <a:r>
              <a:rPr lang="en-GB" sz="3200" dirty="0">
                <a:solidFill>
                  <a:schemeClr val="bg1"/>
                </a:solidFill>
              </a:rPr>
              <a:t>Complicated diverticulitis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7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FEA44F-805C-478B-94B9-A0E30382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D.others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98F646-6864-40C6-87A3-98A98917E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4611" y="2133600"/>
            <a:ext cx="3200400" cy="36027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1. penetrating trauma to the colon</a:t>
            </a:r>
          </a:p>
          <a:p>
            <a:pPr marL="0" indent="0">
              <a:buNone/>
            </a:pPr>
            <a:r>
              <a:rPr lang="en-US" dirty="0"/>
              <a:t>2.perineal trauma</a:t>
            </a:r>
          </a:p>
          <a:p>
            <a:pPr marL="0" indent="0">
              <a:buNone/>
            </a:pPr>
            <a:r>
              <a:rPr lang="en-US" dirty="0"/>
              <a:t>3.perineal infection</a:t>
            </a:r>
          </a:p>
          <a:p>
            <a:pPr marL="0" indent="0">
              <a:buNone/>
            </a:pPr>
            <a:r>
              <a:rPr lang="en-US" dirty="0"/>
              <a:t>4.radiation injury</a:t>
            </a:r>
          </a:p>
          <a:p>
            <a:pPr marL="0" indent="0">
              <a:buNone/>
            </a:pPr>
            <a:r>
              <a:rPr lang="en-US" dirty="0"/>
              <a:t>5.incontinence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6BEF42D-1247-4780-A10A-AE856CE5DD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63679" y="2501340"/>
            <a:ext cx="3200400" cy="2594698"/>
          </a:xfrm>
        </p:spPr>
      </p:pic>
    </p:spTree>
    <p:extLst>
      <p:ext uri="{BB962C8B-B14F-4D97-AF65-F5344CB8AC3E}">
        <p14:creationId xmlns:p14="http://schemas.microsoft.com/office/powerpoint/2010/main" val="4215150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عنوان 1">
            <a:extLst>
              <a:ext uri="{FF2B5EF4-FFF2-40B4-BE49-F238E27FC236}">
                <a16:creationId xmlns:a16="http://schemas.microsoft.com/office/drawing/2014/main" id="{BC681602-4C4C-4D87-8C64-3990CBC7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41" y="1690189"/>
            <a:ext cx="2551471" cy="27645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825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most common indications for colostomy.</a:t>
            </a:r>
          </a:p>
        </p:txBody>
      </p:sp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58C5D2C-C914-4577-881C-D30840C63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"/>
          <a:stretch/>
        </p:blipFill>
        <p:spPr>
          <a:xfrm>
            <a:off x="796489" y="1533692"/>
            <a:ext cx="4483359" cy="3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5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0DE2-62DD-6682-5FAE-EEB1F0F9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ffectLst/>
              </a:rPr>
              <a:t>Stoma Bags and appliances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9DA1-4799-B4FE-DE64-6F76950A6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Stoma output is collected in disposable adhesive bags. </a:t>
            </a:r>
          </a:p>
          <a:p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Ileostomy appliances tend to be drainable bags, which are left in place for 48 hours. 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Colostomy appliances are simply changed two or three times each day. </a:t>
            </a:r>
          </a:p>
          <a:p>
            <a:endParaRPr lang="en-US" sz="2000">
              <a:solidFill>
                <a:srgbClr val="1024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1024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wide range of such bags is currently available. Many now incorporate an adhesive backing, which can be left in place for several days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AF94-23AF-58B3-DBEB-CA13CA56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Colostomy pouches </a:t>
            </a:r>
            <a:endParaRPr lang="en-US" b="1" dirty="0"/>
          </a:p>
        </p:txBody>
      </p:sp>
      <p:pic>
        <p:nvPicPr>
          <p:cNvPr id="6" name="صورة 6" descr="صورة تحتوي على مختلف, العديد  تم إنشاء الوصف تلقائياً">
            <a:extLst>
              <a:ext uri="{FF2B5EF4-FFF2-40B4-BE49-F238E27FC236}">
                <a16:creationId xmlns:a16="http://schemas.microsoft.com/office/drawing/2014/main" id="{74A584CE-DB72-61D9-BFD2-EE13539475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56706" y="1733685"/>
            <a:ext cx="4140301" cy="422803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A430723-037E-F27A-4267-9884CB1E6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" y="2127044"/>
            <a:ext cx="4592962" cy="37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5581-B5FC-983D-B58A-938047D3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1149758"/>
            <a:ext cx="7924800" cy="5029200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Bag should be emptied frequently, typically at 1\3 - 1\2 full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Never wait till it is full, because it might blow up or pull </a:t>
            </a:r>
            <a:r>
              <a:rPr lang="en-US" sz="2000" b="0" i="0" dirty="0" err="1">
                <a:effectLst/>
                <a:latin typeface="Segoe UI Historic" panose="020B0502040204020203" pitchFamily="34" charset="0"/>
              </a:rPr>
              <a:t>awayfrom</a:t>
            </a:r>
            <a:r>
              <a:rPr lang="en-US" sz="2000" b="0" i="0" dirty="0">
                <a:effectLst/>
                <a:latin typeface="Segoe UI Historic" panose="020B0502040204020203" pitchFamily="34" charset="0"/>
              </a:rPr>
              <a:t> the skin 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Appliance (adhesive disk that goes around the stoma to attach it to the skin</a:t>
            </a:r>
          </a:p>
          <a:p>
            <a:endParaRPr lang="en-US" sz="2000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sz="2000" b="0" i="0" dirty="0">
                <a:effectLst/>
                <a:latin typeface="Segoe UI Historic" panose="020B0502040204020203" pitchFamily="34" charset="0"/>
              </a:rPr>
              <a:t> Needs to be changed every 3-5 days or as needed to prevent leaking but we try to keep it in place for as long as possible to avoid causing damage to the skin around the stoma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30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1BB-9E01-60D1-21A1-CE03508E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29066"/>
            <a:ext cx="7704667" cy="1981200"/>
          </a:xfrm>
        </p:spPr>
        <p:txBody>
          <a:bodyPr/>
          <a:lstStyle/>
          <a:p>
            <a:r>
              <a:rPr lang="en-US" dirty="0"/>
              <a:t>Care of patient </a:t>
            </a:r>
            <a:r>
              <a:rPr lang="en-GB" dirty="0"/>
              <a:t>o</a:t>
            </a:r>
            <a:r>
              <a:rPr lang="en-US" dirty="0" err="1"/>
              <a:t>stomy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0A4F-30A0-6B42-4431-3101F944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82" y="2667000"/>
            <a:ext cx="7886700" cy="4351338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Psychological preparation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 Nutrition low in residue 1-2 days prior to surgery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b="0" i="0" dirty="0">
                <a:effectLst/>
                <a:latin typeface="Segoe UI Historic" panose="020B0502040204020203" pitchFamily="34" charset="0"/>
              </a:rPr>
              <a:t>Sterilization of bowel : Laxatives and enema </a:t>
            </a:r>
            <a:endParaRPr lang="en-GB" b="0" i="0" dirty="0">
              <a:effectLst/>
              <a:latin typeface="Segoe UI Historic" panose="020B0502040204020203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pPr>
              <a:buSzPct val="100000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Post-operative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 : Skin care around the stoma (Don’t use alcohol to clean the skin around the stoma, it may irritate or cause the skin to dry) use soap and water.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FEEED-85BA-2DFE-9929-4B49FE99E153}"/>
              </a:ext>
            </a:extLst>
          </p:cNvPr>
          <p:cNvSpPr txBox="1"/>
          <p:nvPr/>
        </p:nvSpPr>
        <p:spPr>
          <a:xfrm>
            <a:off x="941232" y="18870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</a:t>
            </a:r>
            <a:r>
              <a:rPr lang="en-GB" sz="2800" dirty="0"/>
              <a:t>-</a:t>
            </a:r>
            <a:r>
              <a:rPr lang="en-US" sz="2800" dirty="0"/>
              <a:t>operative care</a:t>
            </a:r>
          </a:p>
        </p:txBody>
      </p:sp>
    </p:spTree>
    <p:extLst>
      <p:ext uri="{BB962C8B-B14F-4D97-AF65-F5344CB8AC3E}">
        <p14:creationId xmlns:p14="http://schemas.microsoft.com/office/powerpoint/2010/main" val="276175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447800"/>
            <a:ext cx="6501205" cy="3886200"/>
          </a:xfrm>
        </p:spPr>
        <p:txBody>
          <a:bodyPr>
            <a:normAutofit fontScale="92500" lnSpcReduction="20000"/>
          </a:bodyPr>
          <a:lstStyle/>
          <a:p>
            <a:pPr marL="274320" lvl="1">
              <a:buNone/>
            </a:pPr>
            <a:r>
              <a:rPr lang="en-US" sz="4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Normal stoma </a:t>
            </a:r>
            <a:r>
              <a:rPr lang="en-US" sz="2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:</a:t>
            </a:r>
          </a:p>
          <a:p>
            <a:pPr marL="274320" lvl="1">
              <a:buNone/>
            </a:pPr>
            <a:endParaRPr lang="en-US" sz="28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Above the skin level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Red and moist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Normal surrounding skin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hnschrift SemiBold" panose="020B0502040204020203" pitchFamily="34" charset="0"/>
              </a:rPr>
              <a:t> </a:t>
            </a: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It has no nerve endings,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 so it is </a:t>
            </a:r>
            <a:r>
              <a:rPr lang="en-US" sz="2400" b="1" dirty="0">
                <a:solidFill>
                  <a:schemeClr val="bg1"/>
                </a:solidFill>
                <a:latin typeface="Bahnschrift SemiBold" panose="020B0502040204020203" pitchFamily="34" charset="0"/>
                <a:cs typeface="Aharoni" pitchFamily="2" charset="-79"/>
              </a:rPr>
              <a:t>not painful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Bahnschrift SemiBold" panose="020B0502040204020203" pitchFamily="34" charset="0"/>
                <a:cs typeface="Aharoni" pitchFamily="2" charset="-79"/>
              </a:rPr>
              <a:t> </a:t>
            </a:r>
            <a:r>
              <a:rPr lang="en-US" sz="2400" b="1" dirty="0">
                <a:latin typeface="Bahnschrift SemiBold" panose="020B0502040204020203" pitchFamily="34" charset="0"/>
                <a:cs typeface="Aharoni" pitchFamily="2" charset="-79"/>
              </a:rPr>
              <a:t>to touch.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Bahnschrift SemiBold" panose="020B0502040204020203" pitchFamily="34" charset="0"/>
            </a:endParaRPr>
          </a:p>
          <a:p>
            <a:pPr lvl="1"/>
            <a:endParaRPr lang="en-US" sz="2000" b="1" dirty="0">
              <a:latin typeface="Bahnschrift SemiBold" panose="020B0502040204020203" pitchFamily="34" charset="0"/>
            </a:endParaRPr>
          </a:p>
          <a:p>
            <a:endParaRPr lang="ar-JO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2" descr="ÙØªÙØ¬Ø© Ø¨Ø­Ø« Ø§ÙØµÙØ± Ø¹Ù âªnormal stomaâ¬â">
            <a:extLst>
              <a:ext uri="{FF2B5EF4-FFF2-40B4-BE49-F238E27FC236}">
                <a16:creationId xmlns:a16="http://schemas.microsoft.com/office/drawing/2014/main" id="{08DD9767-FE23-4B11-88A5-59AF5DF2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90072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500809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I. Intraoperative—</a:t>
            </a:r>
            <a:r>
              <a:rPr lang="en-US" sz="2800" dirty="0"/>
              <a:t>occurring immediately in the operative room.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II. Early—</a:t>
            </a:r>
            <a:r>
              <a:rPr lang="en-US" sz="2800" dirty="0"/>
              <a:t>occur 1–30 days after surgery.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III. Late—</a:t>
            </a:r>
            <a:r>
              <a:rPr lang="en-US" sz="2800" dirty="0"/>
              <a:t>occur after more than 1 month of surgery. </a:t>
            </a:r>
          </a:p>
        </p:txBody>
      </p:sp>
    </p:spTree>
    <p:extLst>
      <p:ext uri="{BB962C8B-B14F-4D97-AF65-F5344CB8AC3E}">
        <p14:creationId xmlns:p14="http://schemas.microsoft.com/office/powerpoint/2010/main" val="410884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400"/>
            <a:ext cx="6196405" cy="4267199"/>
          </a:xfrm>
        </p:spPr>
        <p:txBody>
          <a:bodyPr>
            <a:normAutofit/>
          </a:bodyPr>
          <a:lstStyle/>
          <a:p>
            <a:r>
              <a:rPr lang="en-US" sz="2800" dirty="0"/>
              <a:t>It is the most common stoma complication. It is characterized by skin irritation around the stoma.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9281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Peristomal dermatitis (causes):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25" y="1762592"/>
            <a:ext cx="7704667" cy="333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1- </a:t>
            </a:r>
            <a:r>
              <a:rPr lang="en-US" sz="2400" b="1" dirty="0">
                <a:solidFill>
                  <a:schemeClr val="bg1"/>
                </a:solidFill>
              </a:rPr>
              <a:t>Irritation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2- </a:t>
            </a:r>
            <a:r>
              <a:rPr lang="en-US" sz="2400" b="1" dirty="0">
                <a:solidFill>
                  <a:schemeClr val="bg1"/>
                </a:solidFill>
              </a:rPr>
              <a:t>Contact with the products used in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colostomy.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3- </a:t>
            </a:r>
            <a:r>
              <a:rPr lang="en-US" sz="2400" b="1" dirty="0">
                <a:solidFill>
                  <a:schemeClr val="bg1"/>
                </a:solidFill>
              </a:rPr>
              <a:t>Contact allergy.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4- </a:t>
            </a:r>
            <a:r>
              <a:rPr lang="en-US" sz="2400" b="1" dirty="0">
                <a:solidFill>
                  <a:schemeClr val="bg1"/>
                </a:solidFill>
              </a:rPr>
              <a:t>Mechanical trauma.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5-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Bacterial or fungal skin infection.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771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561" y="858091"/>
            <a:ext cx="7704667" cy="1981200"/>
          </a:xfrm>
        </p:spPr>
        <p:txBody>
          <a:bodyPr/>
          <a:lstStyle/>
          <a:p>
            <a:r>
              <a:rPr lang="en-US" dirty="0"/>
              <a:t>Peristomal dermatitis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62438"/>
            <a:ext cx="7704667" cy="3332816"/>
          </a:xfrm>
        </p:spPr>
        <p:txBody>
          <a:bodyPr/>
          <a:lstStyle/>
          <a:p>
            <a:r>
              <a:rPr lang="en-US" dirty="0"/>
              <a:t>The most common symptoms are </a:t>
            </a:r>
            <a:r>
              <a:rPr lang="en-US" b="1" dirty="0">
                <a:solidFill>
                  <a:schemeClr val="bg1"/>
                </a:solidFill>
              </a:rPr>
              <a:t>itching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burning sensation</a:t>
            </a:r>
            <a:r>
              <a:rPr lang="en-US" dirty="0"/>
              <a:t>, and </a:t>
            </a:r>
            <a:r>
              <a:rPr lang="en-US" b="1" dirty="0">
                <a:solidFill>
                  <a:schemeClr val="bg1"/>
                </a:solidFill>
              </a:rPr>
              <a:t>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7662"/>
            <a:ext cx="5744065" cy="33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Peristomal dermatitis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 of </a:t>
            </a:r>
            <a:r>
              <a:rPr lang="en-US" b="1" dirty="0">
                <a:solidFill>
                  <a:schemeClr val="bg1"/>
                </a:solidFill>
              </a:rPr>
              <a:t>azoles</a:t>
            </a:r>
            <a:r>
              <a:rPr lang="en-US" dirty="0"/>
              <a:t> is the best first-line treatment.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 If antifungal treatment does not clear the problem, it is likely to be bacterial and 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antibacterial powder</a:t>
            </a:r>
            <a:r>
              <a:rPr lang="en-US" dirty="0"/>
              <a:t> is indicated such as </a:t>
            </a:r>
            <a:r>
              <a:rPr lang="en-US" dirty="0" err="1"/>
              <a:t>sucralfate</a:t>
            </a:r>
            <a:r>
              <a:rPr lang="en-US" dirty="0"/>
              <a:t> powder.</a:t>
            </a:r>
          </a:p>
        </p:txBody>
      </p:sp>
    </p:spTree>
    <p:extLst>
      <p:ext uri="{BB962C8B-B14F-4D97-AF65-F5344CB8AC3E}">
        <p14:creationId xmlns:p14="http://schemas.microsoft.com/office/powerpoint/2010/main" val="324014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Necrosis/Ischemia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Necrosis may occur when the </a:t>
            </a:r>
            <a:r>
              <a:rPr lang="en-US" b="1" dirty="0">
                <a:solidFill>
                  <a:schemeClr val="bg1"/>
                </a:solidFill>
              </a:rPr>
              <a:t>blood flow </a:t>
            </a:r>
            <a:r>
              <a:rPr lang="en-US" dirty="0"/>
              <a:t>to or from the stoma </a:t>
            </a:r>
            <a:r>
              <a:rPr lang="en-US" b="1" dirty="0">
                <a:solidFill>
                  <a:schemeClr val="bg1"/>
                </a:solidFill>
              </a:rPr>
              <a:t>is impaired or interrupted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dirty="0"/>
              <a:t> resulting in severe tissue ischemia with </a:t>
            </a:r>
            <a:r>
              <a:rPr lang="en-US" b="1" dirty="0">
                <a:solidFill>
                  <a:schemeClr val="bg1"/>
                </a:solidFill>
              </a:rPr>
              <a:t>impairment of stoma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viability or </a:t>
            </a:r>
            <a:r>
              <a:rPr lang="en-US" b="1" dirty="0">
                <a:solidFill>
                  <a:schemeClr val="bg1"/>
                </a:solidFill>
              </a:rPr>
              <a:t>tissue death.</a:t>
            </a:r>
          </a:p>
          <a:p>
            <a:r>
              <a:rPr lang="en-US" dirty="0"/>
              <a:t>Initially the mucosa turns pale evolving to a purple, brown, and black color. The consistency becomes soft or hard and dry with loss of the characteristic brightness of a normal mucosa.</a:t>
            </a:r>
          </a:p>
        </p:txBody>
      </p:sp>
    </p:spTree>
    <p:extLst>
      <p:ext uri="{BB962C8B-B14F-4D97-AF65-F5344CB8AC3E}">
        <p14:creationId xmlns:p14="http://schemas.microsoft.com/office/powerpoint/2010/main" val="49669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tension or stripping 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Sutures too </a:t>
            </a:r>
            <a:r>
              <a:rPr lang="en-US" sz="2400" b="1" dirty="0">
                <a:solidFill>
                  <a:schemeClr val="bg1"/>
                </a:solidFill>
              </a:rPr>
              <a:t>narrowly spaced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chemeClr val="bg1"/>
                </a:solidFill>
              </a:rPr>
              <a:t>constricting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sutures.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1"/>
                </a:solidFill>
              </a:rPr>
              <a:t>embolization.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Abdominal structure anomalies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cases of </a:t>
            </a:r>
            <a:r>
              <a:rPr lang="en-US" sz="2400" b="1" dirty="0">
                <a:solidFill>
                  <a:schemeClr val="bg1"/>
                </a:solidFill>
              </a:rPr>
              <a:t>superficial or partial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mucosal necrosis </a:t>
            </a:r>
            <a:r>
              <a:rPr lang="en-US" sz="2400" b="1" dirty="0">
                <a:solidFill>
                  <a:schemeClr val="bg1"/>
                </a:solidFill>
              </a:rPr>
              <a:t>observation</a:t>
            </a:r>
            <a:r>
              <a:rPr lang="en-US" sz="2400" dirty="0"/>
              <a:t> is the best approach.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 In cases of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deep mucosal necrosis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/>
              <a:t> a </a:t>
            </a:r>
            <a:r>
              <a:rPr lang="en-US" sz="2400" b="1" dirty="0">
                <a:solidFill>
                  <a:schemeClr val="bg1"/>
                </a:solidFill>
              </a:rPr>
              <a:t>surgical intervention</a:t>
            </a:r>
            <a:r>
              <a:rPr lang="en-US" sz="2400" dirty="0"/>
              <a:t> is indicated.</a:t>
            </a:r>
          </a:p>
        </p:txBody>
      </p:sp>
    </p:spTree>
    <p:extLst>
      <p:ext uri="{BB962C8B-B14F-4D97-AF65-F5344CB8AC3E}">
        <p14:creationId xmlns:p14="http://schemas.microsoft.com/office/powerpoint/2010/main" val="128266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Necrosis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0" y="2996266"/>
            <a:ext cx="4906060" cy="2010056"/>
          </a:xfrm>
        </p:spPr>
      </p:pic>
      <p:sp>
        <p:nvSpPr>
          <p:cNvPr id="7" name="TextBox 6"/>
          <p:cNvSpPr txBox="1"/>
          <p:nvPr/>
        </p:nvSpPr>
        <p:spPr>
          <a:xfrm>
            <a:off x="2118970" y="211264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Partial necrosis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18512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Extensive necrosis </a:t>
            </a:r>
          </a:p>
        </p:txBody>
      </p:sp>
    </p:spTree>
    <p:extLst>
      <p:ext uri="{BB962C8B-B14F-4D97-AF65-F5344CB8AC3E}">
        <p14:creationId xmlns:p14="http://schemas.microsoft.com/office/powerpoint/2010/main" val="268518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Rounded MT Bold" pitchFamily="34" charset="0"/>
              </a:rPr>
              <a:t>Choosing a stoma site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chemeClr val="bg1"/>
                </a:solidFill>
              </a:rPr>
              <a:t>optimum site of stoma </a:t>
            </a:r>
            <a:r>
              <a:rPr lang="en-US" sz="2800" b="1" dirty="0"/>
              <a:t> will depend on the type of stoma, previous incisions, scars, the patient’s build, and clothing </a:t>
            </a:r>
            <a:r>
              <a:rPr lang="ar-JO" sz="2800" b="1" dirty="0"/>
              <a:t> </a:t>
            </a:r>
            <a:r>
              <a:rPr lang="en-US" sz="2800" b="1" dirty="0"/>
              <a:t> habits</a:t>
            </a:r>
          </a:p>
          <a:p>
            <a:pPr>
              <a:buNone/>
            </a:pPr>
            <a:endParaRPr lang="ar-JO" sz="2800" b="1" dirty="0"/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chemeClr val="bg1"/>
                </a:solidFill>
              </a:rPr>
              <a:t>optimum stoma site </a:t>
            </a:r>
            <a:r>
              <a:rPr lang="en-US" sz="2800" b="1" dirty="0"/>
              <a:t>must be accessible, visible, and comfortable to the patient. </a:t>
            </a:r>
          </a:p>
          <a:p>
            <a:pPr>
              <a:buNone/>
            </a:pPr>
            <a:endParaRPr lang="en-US" b="1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retraction of the stoma occurs when the stoma lays flat to the skin or below the skin surface level.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Can be </a:t>
            </a:r>
            <a:r>
              <a:rPr lang="en-US" sz="2400" b="1" dirty="0">
                <a:solidFill>
                  <a:schemeClr val="bg1"/>
                </a:solidFill>
              </a:rPr>
              <a:t>partial</a:t>
            </a:r>
            <a:r>
              <a:rPr lang="en-US" sz="2400" dirty="0"/>
              <a:t>  or </a:t>
            </a:r>
            <a:r>
              <a:rPr lang="en-US" sz="2400" b="1" dirty="0">
                <a:solidFill>
                  <a:schemeClr val="bg1"/>
                </a:solidFill>
              </a:rPr>
              <a:t>complete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 occur </a:t>
            </a:r>
            <a:r>
              <a:rPr lang="en-US" sz="2400" b="1" dirty="0">
                <a:solidFill>
                  <a:schemeClr val="bg1"/>
                </a:solidFill>
              </a:rPr>
              <a:t>early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bg1"/>
                </a:solidFill>
              </a:rPr>
              <a:t>late.</a:t>
            </a:r>
          </a:p>
        </p:txBody>
      </p:sp>
    </p:spTree>
    <p:extLst>
      <p:ext uri="{BB962C8B-B14F-4D97-AF65-F5344CB8AC3E}">
        <p14:creationId xmlns:p14="http://schemas.microsoft.com/office/powerpoint/2010/main" val="332238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Exteriorization of intestinal loop under </a:t>
            </a:r>
            <a:r>
              <a:rPr lang="en-US" sz="2400" b="1" dirty="0">
                <a:solidFill>
                  <a:schemeClr val="bg1"/>
                </a:solidFill>
              </a:rPr>
              <a:t>tension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1"/>
                </a:solidFill>
              </a:rPr>
              <a:t>insufficient stomal length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poor fixation of the loop to the abdominal wall</a:t>
            </a:r>
            <a:r>
              <a:rPr lang="en-US" sz="2400" dirty="0">
                <a:solidFill>
                  <a:schemeClr val="bg1"/>
                </a:solidFill>
              </a:rPr>
              <a:t>, or </a:t>
            </a:r>
            <a:r>
              <a:rPr lang="en-US" sz="2400" b="1" dirty="0">
                <a:solidFill>
                  <a:schemeClr val="bg1"/>
                </a:solidFill>
              </a:rPr>
              <a:t>lack of stoma support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Secondary to </a:t>
            </a:r>
            <a:r>
              <a:rPr lang="en-US" sz="2400" b="1" dirty="0">
                <a:solidFill>
                  <a:schemeClr val="bg1"/>
                </a:solidFill>
              </a:rPr>
              <a:t>abdominal structure anomalies.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chemeClr val="bg1"/>
                </a:solidFill>
              </a:rPr>
              <a:t>premature removal </a:t>
            </a:r>
            <a:r>
              <a:rPr lang="en-US" sz="2400" dirty="0"/>
              <a:t>of the loop device to support the intestine outside the abdominal wall.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chemeClr val="bg1"/>
                </a:solidFill>
              </a:rPr>
              <a:t>later scar formation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05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(consequences)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872"/>
            <a:ext cx="7704667" cy="3332816"/>
          </a:xfrm>
        </p:spPr>
        <p:txBody>
          <a:bodyPr/>
          <a:lstStyle/>
          <a:p>
            <a:r>
              <a:rPr lang="en-US" dirty="0"/>
              <a:t>Patients with retracted stomas present with </a:t>
            </a:r>
            <a:r>
              <a:rPr lang="en-US" b="1" dirty="0">
                <a:solidFill>
                  <a:schemeClr val="bg1"/>
                </a:solidFill>
              </a:rPr>
              <a:t>effluent undermining the pouching system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persistent leakage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shortened pouch wear time</a:t>
            </a:r>
            <a:r>
              <a:rPr lang="en-US" dirty="0"/>
              <a:t>, and resultant </a:t>
            </a:r>
            <a:r>
              <a:rPr lang="en-US" b="1" dirty="0" err="1">
                <a:solidFill>
                  <a:schemeClr val="bg1"/>
                </a:solidFill>
              </a:rPr>
              <a:t>peristomal</a:t>
            </a:r>
            <a:r>
              <a:rPr lang="en-US" b="1" dirty="0">
                <a:solidFill>
                  <a:schemeClr val="bg1"/>
                </a:solidFill>
              </a:rPr>
              <a:t> irritant dermatitis.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4" y="3886200"/>
            <a:ext cx="3571755" cy="2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Retraction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82" y="2286000"/>
            <a:ext cx="7704667" cy="333281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Conservative treatment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chemeClr val="bg1"/>
                </a:solidFill>
              </a:rPr>
              <a:t>convex devices </a:t>
            </a:r>
            <a:r>
              <a:rPr lang="en-US" sz="2400" dirty="0"/>
              <a:t>attached to the belt and </a:t>
            </a:r>
            <a:r>
              <a:rPr lang="en-US" sz="2400" b="1" dirty="0">
                <a:solidFill>
                  <a:schemeClr val="bg1"/>
                </a:solidFill>
              </a:rPr>
              <a:t>protective skin pastes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Surgical intervention (stoma revision).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80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Is the </a:t>
            </a:r>
            <a:r>
              <a:rPr lang="en-US" sz="2400" b="1" dirty="0">
                <a:solidFill>
                  <a:schemeClr val="bg1"/>
                </a:solidFill>
              </a:rPr>
              <a:t>telescoping</a:t>
            </a:r>
            <a:r>
              <a:rPr lang="en-US" sz="2400" dirty="0"/>
              <a:t>  of the bowel out through the stoma.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Prolapse can be </a:t>
            </a:r>
            <a:r>
              <a:rPr lang="en-US" sz="2400" b="1" dirty="0">
                <a:solidFill>
                  <a:schemeClr val="bg1"/>
                </a:solidFill>
              </a:rPr>
              <a:t>partial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chemeClr val="bg1"/>
                </a:solidFill>
              </a:rPr>
              <a:t>complete</a:t>
            </a:r>
            <a:r>
              <a:rPr lang="en-US" sz="2400" dirty="0"/>
              <a:t>, and either the </a:t>
            </a:r>
            <a:r>
              <a:rPr lang="en-US" sz="2400" b="1" dirty="0">
                <a:solidFill>
                  <a:schemeClr val="bg1"/>
                </a:solidFill>
              </a:rPr>
              <a:t>distal</a:t>
            </a:r>
            <a:r>
              <a:rPr lang="en-US" sz="2400" dirty="0"/>
              <a:t> or the </a:t>
            </a:r>
            <a:r>
              <a:rPr lang="en-US" sz="2400" b="1" dirty="0">
                <a:solidFill>
                  <a:schemeClr val="bg1"/>
                </a:solidFill>
              </a:rPr>
              <a:t>proximal</a:t>
            </a:r>
            <a:r>
              <a:rPr lang="en-US" sz="2400" dirty="0"/>
              <a:t> segment of the loop ostomy may prolapse.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 be classified as </a:t>
            </a:r>
            <a:r>
              <a:rPr lang="en-US" sz="2400" b="1" dirty="0">
                <a:solidFill>
                  <a:schemeClr val="bg1"/>
                </a:solidFill>
              </a:rPr>
              <a:t>sliding</a:t>
            </a:r>
            <a:r>
              <a:rPr lang="en-US" sz="2400" dirty="0"/>
              <a:t>  or </a:t>
            </a:r>
            <a:r>
              <a:rPr lang="en-US" sz="2400" b="1" dirty="0">
                <a:solidFill>
                  <a:schemeClr val="bg1"/>
                </a:solidFill>
              </a:rPr>
              <a:t>fixed.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2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9308"/>
            <a:ext cx="7704667" cy="1981200"/>
          </a:xfrm>
        </p:spPr>
        <p:txBody>
          <a:bodyPr/>
          <a:lstStyle/>
          <a:p>
            <a:r>
              <a:rPr lang="en-US" dirty="0"/>
              <a:t>Prolapse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177" y="1389243"/>
            <a:ext cx="7704667" cy="333281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Weak abdominal wall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Creation of excessively </a:t>
            </a:r>
            <a:r>
              <a:rPr lang="en-US" sz="2400" b="1" dirty="0">
                <a:solidFill>
                  <a:schemeClr val="bg1"/>
                </a:solidFill>
              </a:rPr>
              <a:t>large opening </a:t>
            </a:r>
            <a:r>
              <a:rPr lang="en-GB" sz="2400" b="1" dirty="0">
                <a:solidFill>
                  <a:schemeClr val="bg1"/>
                </a:solidFill>
              </a:rPr>
              <a:t>in</a:t>
            </a:r>
            <a:r>
              <a:rPr lang="en-US" sz="2400" dirty="0"/>
              <a:t> the abdominal wall.</a:t>
            </a:r>
          </a:p>
          <a:p>
            <a:endParaRPr lang="en-US" sz="2400" dirty="0"/>
          </a:p>
          <a:p>
            <a:r>
              <a:rPr lang="en-US" sz="2400" dirty="0"/>
              <a:t>Positioning the stoma </a:t>
            </a:r>
            <a:r>
              <a:rPr lang="en-US" sz="2400" b="1" dirty="0">
                <a:solidFill>
                  <a:schemeClr val="bg1"/>
                </a:solidFill>
              </a:rPr>
              <a:t>out of the rectus abdominal muscle.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Postoperative </a:t>
            </a:r>
            <a:r>
              <a:rPr lang="en-US" sz="2400" b="1" dirty="0">
                <a:solidFill>
                  <a:schemeClr val="bg1"/>
                </a:solidFill>
              </a:rPr>
              <a:t>increase of the abdominal pressure.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1"/>
                </a:solidFill>
              </a:rPr>
              <a:t>Bowel edema.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Inadequate </a:t>
            </a:r>
            <a:r>
              <a:rPr lang="en-US" sz="2400" b="1" dirty="0" err="1">
                <a:solidFill>
                  <a:schemeClr val="bg1"/>
                </a:solidFill>
              </a:rPr>
              <a:t>fixatio</a:t>
            </a:r>
            <a:r>
              <a:rPr lang="en-GB" sz="2400" b="1" dirty="0">
                <a:solidFill>
                  <a:schemeClr val="bg1"/>
                </a:solidFill>
              </a:rPr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3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Prolapse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Makes the stoma </a:t>
            </a:r>
            <a:r>
              <a:rPr lang="en-US" sz="2400" b="1" dirty="0">
                <a:solidFill>
                  <a:schemeClr val="bg1"/>
                </a:solidFill>
              </a:rPr>
              <a:t>longer and more susceptible to abrasion 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infection</a:t>
            </a:r>
            <a:r>
              <a:rPr lang="en-US" sz="2400" dirty="0"/>
              <a:t>.</a:t>
            </a:r>
          </a:p>
          <a:p>
            <a:r>
              <a:rPr lang="en-US" sz="2400" dirty="0"/>
              <a:t>Makes the patient’s ability to </a:t>
            </a:r>
            <a:r>
              <a:rPr lang="en-US" sz="2400" b="1" dirty="0">
                <a:solidFill>
                  <a:schemeClr val="bg1"/>
                </a:solidFill>
              </a:rPr>
              <a:t>conceal the stoma beneath clothing difficult.</a:t>
            </a:r>
          </a:p>
          <a:p>
            <a:r>
              <a:rPr lang="en-US" sz="2400" dirty="0"/>
              <a:t>Makes the stoma </a:t>
            </a:r>
            <a:r>
              <a:rPr lang="en-US" sz="2400" b="1" dirty="0">
                <a:solidFill>
                  <a:schemeClr val="bg1"/>
                </a:solidFill>
              </a:rPr>
              <a:t>more susceptible to bleeding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bg1"/>
                </a:solidFill>
              </a:rPr>
              <a:t>more prone to trauma.</a:t>
            </a:r>
          </a:p>
          <a:p>
            <a:r>
              <a:rPr lang="en-US" sz="2400" dirty="0"/>
              <a:t> A prolapsed stoma could also become </a:t>
            </a:r>
            <a:r>
              <a:rPr lang="en-US" sz="2400" b="1" dirty="0">
                <a:solidFill>
                  <a:schemeClr val="bg1"/>
                </a:solidFill>
              </a:rPr>
              <a:t>obstructed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3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304800"/>
            <a:ext cx="7704667" cy="1981200"/>
          </a:xfrm>
        </p:spPr>
        <p:txBody>
          <a:bodyPr/>
          <a:lstStyle/>
          <a:p>
            <a:r>
              <a:rPr lang="en-US" dirty="0"/>
              <a:t>Prolapse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62592"/>
            <a:ext cx="7704667" cy="333281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Conservative management.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Surgical correction </a:t>
            </a:r>
            <a:r>
              <a:rPr lang="en-US" sz="2400" dirty="0"/>
              <a:t>of prolapse.</a:t>
            </a:r>
          </a:p>
        </p:txBody>
      </p:sp>
    </p:spTree>
    <p:extLst>
      <p:ext uri="{BB962C8B-B14F-4D97-AF65-F5344CB8AC3E}">
        <p14:creationId xmlns:p14="http://schemas.microsoft.com/office/powerpoint/2010/main" val="201840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55462"/>
            <a:ext cx="2971800" cy="3555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63" y="3048000"/>
            <a:ext cx="415824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Parastomal hernia (PSH)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A </a:t>
            </a:r>
            <a:r>
              <a:rPr lang="en-US" sz="2400" b="1" dirty="0">
                <a:solidFill>
                  <a:schemeClr val="bg1"/>
                </a:solidFill>
              </a:rPr>
              <a:t>protrusion</a:t>
            </a:r>
            <a:r>
              <a:rPr lang="en-US" sz="2400" dirty="0"/>
              <a:t> of the bowel or loops of intestine through the fascial opening into the </a:t>
            </a:r>
            <a:r>
              <a:rPr lang="en-US" sz="2400" b="1" dirty="0">
                <a:solidFill>
                  <a:schemeClr val="bg1"/>
                </a:solidFill>
              </a:rPr>
              <a:t>subcutaneous tissue around the stoma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may be </a:t>
            </a:r>
            <a:r>
              <a:rPr lang="en-US" sz="2400" b="1" dirty="0">
                <a:solidFill>
                  <a:schemeClr val="bg1"/>
                </a:solidFill>
              </a:rPr>
              <a:t>partial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chemeClr val="bg1"/>
                </a:solidFill>
              </a:rPr>
              <a:t>circumferential.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The hernia change in position.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Occurs </a:t>
            </a:r>
            <a:r>
              <a:rPr lang="en-US" sz="2400" b="1" dirty="0">
                <a:solidFill>
                  <a:schemeClr val="bg1"/>
                </a:solidFill>
              </a:rPr>
              <a:t>months to years</a:t>
            </a:r>
            <a:r>
              <a:rPr lang="en-US" sz="2400" dirty="0"/>
              <a:t> after surgery because of </a:t>
            </a:r>
            <a:r>
              <a:rPr lang="en-US" sz="2400" b="1" dirty="0">
                <a:solidFill>
                  <a:schemeClr val="bg1"/>
                </a:solidFill>
              </a:rPr>
              <a:t>surgical technical error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or following </a:t>
            </a:r>
            <a:r>
              <a:rPr lang="en-US" sz="2400" b="1" dirty="0">
                <a:solidFill>
                  <a:schemeClr val="bg1"/>
                </a:solidFill>
              </a:rPr>
              <a:t>gradual enlargement of the fascial defect.</a:t>
            </a:r>
          </a:p>
        </p:txBody>
      </p:sp>
    </p:spTree>
    <p:extLst>
      <p:ext uri="{BB962C8B-B14F-4D97-AF65-F5344CB8AC3E}">
        <p14:creationId xmlns:p14="http://schemas.microsoft.com/office/powerpoint/2010/main" val="2169221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44177" cy="120248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 stoma site should have the following criteria: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ar-JO" sz="24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/>
          </a:bodyPr>
          <a:lstStyle/>
          <a:p>
            <a:r>
              <a:rPr lang="en-US" sz="2400" b="1" dirty="0"/>
              <a:t>It should be at least 5 cm away from the planned incision line  </a:t>
            </a:r>
            <a:r>
              <a:rPr lang="en-US" sz="2400" b="1" dirty="0">
                <a:solidFill>
                  <a:schemeClr val="bg1"/>
                </a:solidFill>
              </a:rPr>
              <a:t>to reduce the risk of prolapse, hernia, and stoma retraction . 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The stoma site should be </a:t>
            </a:r>
            <a:r>
              <a:rPr lang="en-US" sz="2400" b="1" dirty="0">
                <a:solidFill>
                  <a:schemeClr val="bg1"/>
                </a:solidFill>
              </a:rPr>
              <a:t>away from creases, scars, the umbilicus, and bony prominences . </a:t>
            </a:r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152400"/>
            <a:ext cx="7704667" cy="1981200"/>
          </a:xfrm>
        </p:spPr>
        <p:txBody>
          <a:bodyPr/>
          <a:lstStyle/>
          <a:p>
            <a:r>
              <a:rPr lang="en-US" dirty="0"/>
              <a:t>PSH (risk factors)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1999448"/>
            <a:ext cx="7704667" cy="3332816"/>
          </a:xfrm>
        </p:spPr>
        <p:txBody>
          <a:bodyPr>
            <a:noAutofit/>
          </a:bodyPr>
          <a:lstStyle/>
          <a:p>
            <a:r>
              <a:rPr lang="en-US" sz="2400" dirty="0"/>
              <a:t>Intra-abdominal pressure.</a:t>
            </a:r>
          </a:p>
          <a:p>
            <a:endParaRPr lang="en-US" sz="2400" dirty="0"/>
          </a:p>
          <a:p>
            <a:r>
              <a:rPr lang="en-US" sz="2400" dirty="0"/>
              <a:t>Advanced age.</a:t>
            </a:r>
          </a:p>
          <a:p>
            <a:endParaRPr lang="en-US" sz="2400" dirty="0"/>
          </a:p>
          <a:p>
            <a:r>
              <a:rPr lang="en-US" sz="2400" dirty="0"/>
              <a:t>Obesity.</a:t>
            </a:r>
          </a:p>
          <a:p>
            <a:endParaRPr lang="en-US" sz="2400" dirty="0"/>
          </a:p>
          <a:p>
            <a:r>
              <a:rPr lang="en-US" sz="2400" dirty="0"/>
              <a:t>Chronic cough.</a:t>
            </a:r>
          </a:p>
          <a:p>
            <a:endParaRPr lang="en-US" sz="2400" dirty="0"/>
          </a:p>
          <a:p>
            <a:r>
              <a:rPr lang="en-US" sz="2400" dirty="0"/>
              <a:t>Long-term use of corticosteroids. </a:t>
            </a:r>
          </a:p>
        </p:txBody>
      </p:sp>
    </p:spTree>
    <p:extLst>
      <p:ext uri="{BB962C8B-B14F-4D97-AF65-F5344CB8AC3E}">
        <p14:creationId xmlns:p14="http://schemas.microsoft.com/office/powerpoint/2010/main" val="177927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PSH (clinical manifestation)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065" y="2438401"/>
            <a:ext cx="7704667" cy="3332816"/>
          </a:xfrm>
        </p:spPr>
        <p:txBody>
          <a:bodyPr/>
          <a:lstStyle/>
          <a:p>
            <a:r>
              <a:rPr lang="en-US" sz="2400" dirty="0"/>
              <a:t>Most patients are </a:t>
            </a:r>
            <a:r>
              <a:rPr lang="en-US" sz="2400" b="1" dirty="0">
                <a:solidFill>
                  <a:schemeClr val="bg1"/>
                </a:solidFill>
              </a:rPr>
              <a:t>asymptomatic.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Symptoms include </a:t>
            </a:r>
            <a:r>
              <a:rPr lang="en-US" sz="2400" b="1" dirty="0">
                <a:solidFill>
                  <a:schemeClr val="bg1"/>
                </a:solidFill>
              </a:rPr>
              <a:t>mild </a:t>
            </a:r>
            <a:r>
              <a:rPr lang="en-US" sz="2400" b="1" dirty="0" err="1">
                <a:solidFill>
                  <a:schemeClr val="bg1"/>
                </a:solidFill>
              </a:rPr>
              <a:t>peristomal</a:t>
            </a:r>
            <a:r>
              <a:rPr lang="en-US" sz="2400" b="1" dirty="0">
                <a:solidFill>
                  <a:schemeClr val="bg1"/>
                </a:solidFill>
              </a:rPr>
              <a:t> discomfort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1"/>
                </a:solidFill>
              </a:rPr>
              <a:t>stoma appliance issues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b="1" dirty="0">
                <a:solidFill>
                  <a:schemeClr val="bg1"/>
                </a:solidFill>
              </a:rPr>
              <a:t>leaks and skin irritation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1"/>
                </a:solidFill>
              </a:rPr>
              <a:t>obstruction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chemeClr val="bg1"/>
                </a:solidFill>
              </a:rPr>
              <a:t>strangulation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CT scan with oral contrast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confirms the diagnosis.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1"/>
                </a:solidFill>
              </a:rPr>
              <a:t>Asymptomatic</a:t>
            </a:r>
            <a:r>
              <a:rPr lang="en-US" sz="2400" dirty="0"/>
              <a:t> patients can be treated </a:t>
            </a:r>
            <a:r>
              <a:rPr lang="en-US" sz="2400" b="1" dirty="0">
                <a:solidFill>
                  <a:schemeClr val="bg1"/>
                </a:solidFill>
              </a:rPr>
              <a:t>conservatively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If signs of obstruction, incarceration, perforation, or recurrent pouching difficulties are present, the patient should be referred to a surgeon.</a:t>
            </a:r>
          </a:p>
        </p:txBody>
      </p:sp>
    </p:spTree>
    <p:extLst>
      <p:ext uri="{BB962C8B-B14F-4D97-AF65-F5344CB8AC3E}">
        <p14:creationId xmlns:p14="http://schemas.microsoft.com/office/powerpoint/2010/main" val="351794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PSH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1" y="1762592"/>
            <a:ext cx="7704667" cy="3332816"/>
          </a:xfrm>
        </p:spPr>
        <p:txBody>
          <a:bodyPr>
            <a:normAutofit/>
          </a:bodyPr>
          <a:lstStyle/>
          <a:p>
            <a:r>
              <a:rPr lang="en-US" sz="2400" dirty="0"/>
              <a:t>Surgery repair of parastomal hernia can be done by </a:t>
            </a:r>
            <a:r>
              <a:rPr lang="en-US" sz="2400" b="1" dirty="0">
                <a:solidFill>
                  <a:schemeClr val="bg1"/>
                </a:solidFill>
              </a:rPr>
              <a:t>fascial repair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1"/>
                </a:solidFill>
              </a:rPr>
              <a:t>prosthetic mesh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chemeClr val="bg1"/>
                </a:solidFill>
              </a:rPr>
              <a:t>stoma relocation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9" y="3429000"/>
            <a:ext cx="5860473" cy="27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 a </a:t>
            </a:r>
            <a:r>
              <a:rPr lang="en-US" sz="2400" b="1" dirty="0">
                <a:solidFill>
                  <a:schemeClr val="bg1"/>
                </a:solidFill>
              </a:rPr>
              <a:t>stricture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chemeClr val="bg1"/>
                </a:solidFill>
              </a:rPr>
              <a:t>retraction</a:t>
            </a:r>
            <a:r>
              <a:rPr lang="en-US" sz="2400" dirty="0"/>
              <a:t> of the </a:t>
            </a:r>
            <a:r>
              <a:rPr lang="en-US" sz="2400" dirty="0" err="1"/>
              <a:t>stomal</a:t>
            </a:r>
            <a:r>
              <a:rPr lang="en-US" sz="2400" dirty="0"/>
              <a:t> opening.</a:t>
            </a:r>
          </a:p>
          <a:p>
            <a:endParaRPr lang="en-US" sz="2400" dirty="0"/>
          </a:p>
          <a:p>
            <a:r>
              <a:rPr lang="en-US" sz="2400" dirty="0"/>
              <a:t>The symptoms include </a:t>
            </a:r>
            <a:r>
              <a:rPr lang="en-US" sz="2400" b="1" dirty="0">
                <a:solidFill>
                  <a:schemeClr val="bg1"/>
                </a:solidFill>
              </a:rPr>
              <a:t>abdominal excess of gases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r>
              <a:rPr lang="en-US" sz="2400" dirty="0"/>
              <a:t> frequent </a:t>
            </a:r>
            <a:r>
              <a:rPr lang="en-US" sz="2400" b="1" dirty="0">
                <a:solidFill>
                  <a:schemeClr val="bg1"/>
                </a:solidFill>
              </a:rPr>
              <a:t>cramps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bg1"/>
                </a:solidFill>
              </a:rPr>
              <a:t>diarrhea</a:t>
            </a:r>
            <a:r>
              <a:rPr lang="en-US" sz="2400" dirty="0"/>
              <a:t>, as well as </a:t>
            </a:r>
            <a:r>
              <a:rPr lang="en-US" sz="2400" b="1" dirty="0">
                <a:solidFill>
                  <a:schemeClr val="bg1"/>
                </a:solidFill>
              </a:rPr>
              <a:t>thin feces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81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5" y="-151893"/>
            <a:ext cx="7704667" cy="1981200"/>
          </a:xfrm>
        </p:spPr>
        <p:txBody>
          <a:bodyPr/>
          <a:lstStyle/>
          <a:p>
            <a:r>
              <a:rPr lang="en-US" dirty="0"/>
              <a:t>Stenosis (causes)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5" y="1314854"/>
            <a:ext cx="7704667" cy="333281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Inadequate excision </a:t>
            </a:r>
            <a:r>
              <a:rPr lang="en-US" sz="2400" dirty="0"/>
              <a:t>of the skin during construction of a stoma or poor stoma site.</a:t>
            </a:r>
          </a:p>
          <a:p>
            <a:endParaRPr lang="en-US" sz="2400" dirty="0"/>
          </a:p>
          <a:p>
            <a:r>
              <a:rPr lang="en-US" sz="2400" dirty="0"/>
              <a:t>Stomal </a:t>
            </a:r>
            <a:r>
              <a:rPr lang="en-US" sz="2400" b="1" dirty="0">
                <a:solidFill>
                  <a:schemeClr val="bg1"/>
                </a:solidFill>
              </a:rPr>
              <a:t>ischemia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1"/>
                </a:solidFill>
              </a:rPr>
              <a:t>necrosis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chemeClr val="bg1"/>
                </a:solidFill>
              </a:rPr>
              <a:t>retraction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Recurrent disease.</a:t>
            </a:r>
          </a:p>
          <a:p>
            <a:endParaRPr lang="en-US" sz="2400" dirty="0"/>
          </a:p>
          <a:p>
            <a:r>
              <a:rPr lang="en-US" sz="2400" dirty="0"/>
              <a:t>Recurrent episodes of </a:t>
            </a:r>
            <a:r>
              <a:rPr lang="en-US" sz="2400" b="1" dirty="0">
                <a:solidFill>
                  <a:schemeClr val="bg1"/>
                </a:solidFill>
              </a:rPr>
              <a:t>skin irritation.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Weight gain.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Radiotherapy.</a:t>
            </a:r>
          </a:p>
        </p:txBody>
      </p:sp>
    </p:spTree>
    <p:extLst>
      <p:ext uri="{BB962C8B-B14F-4D97-AF65-F5344CB8AC3E}">
        <p14:creationId xmlns:p14="http://schemas.microsoft.com/office/powerpoint/2010/main" val="3258515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Stenosis (management)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351"/>
            <a:ext cx="7704667" cy="3332816"/>
          </a:xfrm>
        </p:spPr>
        <p:txBody>
          <a:bodyPr>
            <a:normAutofit/>
          </a:bodyPr>
          <a:lstStyle/>
          <a:p>
            <a:r>
              <a:rPr lang="en-US" sz="2400" dirty="0"/>
              <a:t>The best option for the treatment of this complication is </a:t>
            </a:r>
            <a:r>
              <a:rPr lang="en-US" sz="2400" b="1" dirty="0">
                <a:solidFill>
                  <a:schemeClr val="bg1"/>
                </a:solidFill>
              </a:rPr>
              <a:t>surgery.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05" y="3733800"/>
            <a:ext cx="6013595" cy="22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3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0183" y="2967335"/>
            <a:ext cx="390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891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1562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Examination of patient presenting with intestinal stoma </a:t>
            </a:r>
            <a:endParaRPr lang="ar-JO" sz="32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3603812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1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Inspection :</a:t>
            </a:r>
            <a:endParaRPr lang="en-US" sz="2400" b="1" u="sng" dirty="0">
              <a:solidFill>
                <a:srgbClr val="FF0000"/>
              </a:solidFill>
            </a:endParaRPr>
          </a:p>
          <a:p>
            <a:r>
              <a:rPr lang="en-US" sz="2400" b="1" dirty="0"/>
              <a:t> site  :</a:t>
            </a:r>
            <a:r>
              <a:rPr lang="en-GB" sz="2400" b="1" dirty="0"/>
              <a:t> usually </a:t>
            </a:r>
            <a:r>
              <a:rPr lang="en-US" sz="2400" b="1" dirty="0"/>
              <a:t>LIF</a:t>
            </a:r>
            <a:r>
              <a:rPr lang="en-GB" sz="2400" b="1" dirty="0"/>
              <a:t>,  RIF</a:t>
            </a:r>
          </a:p>
          <a:p>
            <a:r>
              <a:rPr lang="en-GB" sz="2400" b="1" dirty="0"/>
              <a:t>Shape : flush </a:t>
            </a:r>
          </a:p>
          <a:p>
            <a:r>
              <a:rPr lang="en-GB" sz="2400" b="1" dirty="0"/>
              <a:t>Effluent : solid or semisolid</a:t>
            </a:r>
            <a:endParaRPr lang="en-US" sz="2400" b="1" dirty="0"/>
          </a:p>
          <a:p>
            <a:r>
              <a:rPr lang="en-US" sz="2400" b="1" dirty="0"/>
              <a:t>Number  of opening </a:t>
            </a:r>
          </a:p>
          <a:p>
            <a:r>
              <a:rPr lang="en-US" sz="2400" b="1" dirty="0"/>
              <a:t>Color : Red , black </a:t>
            </a:r>
          </a:p>
          <a:p>
            <a:r>
              <a:rPr lang="en-US" sz="2400" b="1" dirty="0"/>
              <a:t>Output  : </a:t>
            </a:r>
            <a:r>
              <a:rPr lang="en-GB" sz="2400" b="1" dirty="0"/>
              <a:t>episodic, not continuous.</a:t>
            </a:r>
            <a:endParaRPr lang="en-US" sz="2400" b="1" dirty="0"/>
          </a:p>
          <a:p>
            <a:r>
              <a:rPr lang="en-US" sz="2400" b="1" dirty="0"/>
              <a:t>Surrounding skin  : clean and dry </a:t>
            </a:r>
          </a:p>
          <a:p>
            <a:r>
              <a:rPr lang="en-US" sz="2400" b="1" dirty="0"/>
              <a:t>Spout  : present or not </a:t>
            </a:r>
          </a:p>
          <a:p>
            <a:r>
              <a:rPr lang="en-US" sz="2400" b="1" dirty="0"/>
              <a:t>Any evidence of complication  : hernia, prolapse ,,,</a:t>
            </a:r>
          </a:p>
          <a:p>
            <a:pPr>
              <a:buNone/>
            </a:pPr>
            <a:r>
              <a:rPr lang="en-US" sz="1800" b="1" dirty="0"/>
              <a:t>  </a:t>
            </a:r>
          </a:p>
          <a:p>
            <a:endParaRPr lang="ar-JO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2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palpation :</a:t>
            </a:r>
          </a:p>
          <a:p>
            <a:r>
              <a:rPr lang="en-US" sz="2400" b="1" dirty="0"/>
              <a:t>Feel around the stoma site for any tenderness </a:t>
            </a:r>
          </a:p>
          <a:p>
            <a:r>
              <a:rPr lang="en-US" sz="2400" b="1" dirty="0"/>
              <a:t>Ask patient to cough and feel for a cough impulse for any </a:t>
            </a:r>
            <a:endParaRPr lang="ar-JO" sz="2400" b="1" dirty="0"/>
          </a:p>
          <a:p>
            <a:r>
              <a:rPr lang="en-US" sz="2400" b="1" dirty="0" err="1"/>
              <a:t>parastomal</a:t>
            </a:r>
            <a:r>
              <a:rPr lang="en-US" sz="2400" b="1" dirty="0"/>
              <a:t> hernia</a:t>
            </a:r>
          </a:p>
          <a:p>
            <a:pPr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3</a:t>
            </a:r>
            <a:r>
              <a:rPr lang="en-GB" sz="2400" b="1" u="sng" dirty="0">
                <a:solidFill>
                  <a:schemeClr val="bg1"/>
                </a:solidFill>
              </a:rPr>
              <a:t>.</a:t>
            </a:r>
            <a:r>
              <a:rPr lang="en-US" sz="2400" b="1" u="sng" dirty="0">
                <a:solidFill>
                  <a:schemeClr val="bg1"/>
                </a:solidFill>
              </a:rPr>
              <a:t>Auscultation : </a:t>
            </a:r>
          </a:p>
          <a:p>
            <a:r>
              <a:rPr lang="en-US" sz="2400" b="1" dirty="0" err="1"/>
              <a:t>Auscultate</a:t>
            </a:r>
            <a:r>
              <a:rPr lang="en-US" sz="2400" b="1" dirty="0"/>
              <a:t> for bowel sound   </a:t>
            </a:r>
          </a:p>
          <a:p>
            <a:pPr>
              <a:buNone/>
            </a:pPr>
            <a:r>
              <a:rPr lang="en-US" b="1" dirty="0"/>
              <a:t>  </a:t>
            </a:r>
          </a:p>
          <a:p>
            <a:endParaRPr lang="ar-JO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4131" y="533400"/>
            <a:ext cx="8048977" cy="120248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Digital examination of stoma </a:t>
            </a:r>
            <a:endParaRPr lang="ar-JO" sz="3600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2060"/>
              </a:solidFill>
              <a:latin typeface="Bahnschrift" pitchFamily="34" charset="0"/>
            </a:endParaRPr>
          </a:p>
          <a:p>
            <a:pPr algn="ctr"/>
            <a:r>
              <a:rPr lang="en-US" sz="2400" b="1" dirty="0">
                <a:latin typeface="Bahnschrift" pitchFamily="34" charset="0"/>
              </a:rPr>
              <a:t> It includes the insertion of a gloved lubricated index finger into the </a:t>
            </a:r>
            <a:r>
              <a:rPr lang="en-US" sz="2400" b="1" dirty="0">
                <a:solidFill>
                  <a:schemeClr val="bg1"/>
                </a:solidFill>
                <a:latin typeface="Bahnschrift" pitchFamily="34" charset="0"/>
              </a:rPr>
              <a:t>stoma lumen</a:t>
            </a:r>
            <a:r>
              <a:rPr lang="en-US" sz="2400" b="1" dirty="0">
                <a:latin typeface="Bahnschrift" pitchFamily="34" charset="0"/>
              </a:rPr>
              <a:t>.</a:t>
            </a:r>
          </a:p>
          <a:p>
            <a:pPr algn="ctr"/>
            <a:r>
              <a:rPr lang="en-US" sz="2400" b="1" dirty="0">
                <a:latin typeface="Bahnschrift" pitchFamily="34" charset="0"/>
              </a:rPr>
              <a:t>  At times, this may be all that is needed to </a:t>
            </a:r>
            <a:r>
              <a:rPr lang="en-US" sz="2400" b="1" dirty="0">
                <a:solidFill>
                  <a:schemeClr val="bg1"/>
                </a:solidFill>
                <a:latin typeface="Bahnschrift" pitchFamily="34" charset="0"/>
              </a:rPr>
              <a:t>relieve an obstruction</a:t>
            </a:r>
            <a:r>
              <a:rPr lang="en-US" sz="2400" b="1" dirty="0">
                <a:latin typeface="Bahnschrift" pitchFamily="34" charset="0"/>
              </a:rPr>
              <a:t> due to adhesions or fibrosis. </a:t>
            </a:r>
          </a:p>
          <a:p>
            <a:pPr algn="ctr"/>
            <a:r>
              <a:rPr lang="en-US" sz="2400" b="1" dirty="0">
                <a:latin typeface="Bahnschrift" pitchFamily="34" charset="0"/>
              </a:rPr>
              <a:t> The removed gloved finger is then inspected for feces, blood or mucus</a:t>
            </a:r>
            <a:r>
              <a:rPr lang="en-US" sz="2400" b="1" dirty="0"/>
              <a:t>.</a:t>
            </a:r>
            <a:endParaRPr lang="ar-JO" sz="2400" b="1" dirty="0"/>
          </a:p>
          <a:p>
            <a:pPr algn="ctr"/>
            <a:endParaRPr lang="ar-JO" b="1" dirty="0"/>
          </a:p>
          <a:p>
            <a:endParaRPr lang="ar-JO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rritable Bowel Syndrome (IBS) by Slidesgo">
  <a:themeElements>
    <a:clrScheme name="Simple Light">
      <a:dk1>
        <a:srgbClr val="414042"/>
      </a:dk1>
      <a:lt1>
        <a:srgbClr val="FFFFFF"/>
      </a:lt1>
      <a:dk2>
        <a:srgbClr val="FFB4AE"/>
      </a:dk2>
      <a:lt2>
        <a:srgbClr val="717D89"/>
      </a:lt2>
      <a:accent1>
        <a:srgbClr val="F59556"/>
      </a:accent1>
      <a:accent2>
        <a:srgbClr val="A15932"/>
      </a:accent2>
      <a:accent3>
        <a:srgbClr val="9B212D"/>
      </a:accent3>
      <a:accent4>
        <a:srgbClr val="DF645E"/>
      </a:accent4>
      <a:accent5>
        <a:srgbClr val="374957"/>
      </a:accent5>
      <a:accent6>
        <a:srgbClr val="FFAAA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ritable Bowel Syndrome (IBS) by Slidesgo.potx" id="{21630F60-9E32-4B58-AE1C-B310A526662A}" vid="{4819E18B-74F0-43FB-84D6-58779FE705E7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ritable Bowel Syndrome (IBS) by Slidesgo.potx" id="{21630F60-9E32-4B58-AE1C-B310A526662A}" vid="{41DA807B-E1FD-44BD-9A62-634FE36BBD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Irritable Bowel Syndrome (IBS) by Slidesgo</Template>
  <TotalTime>943</TotalTime>
  <Words>2098</Words>
  <Application>Microsoft Office PowerPoint</Application>
  <PresentationFormat>On-screen Show (4:3)</PresentationFormat>
  <Paragraphs>324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Irritable Bowel Syndrome (IBS) by Slidesgo</vt:lpstr>
      <vt:lpstr>Slidesgo Final Pages</vt:lpstr>
      <vt:lpstr>Office Theme</vt:lpstr>
      <vt:lpstr>PowerPoint Presentation</vt:lpstr>
      <vt:lpstr>PowerPoint Presentation</vt:lpstr>
      <vt:lpstr>PowerPoint Presentation</vt:lpstr>
      <vt:lpstr>PowerPoint Presentation</vt:lpstr>
      <vt:lpstr>Choosing a stoma site</vt:lpstr>
      <vt:lpstr> A stoma site should have the following criteria: </vt:lpstr>
      <vt:lpstr>Examination of patient presenting with intestinal stoma </vt:lpstr>
      <vt:lpstr>PowerPoint Presentation</vt:lpstr>
      <vt:lpstr>Digital examination of stoma </vt:lpstr>
      <vt:lpstr>Types of colostomy : </vt:lpstr>
      <vt:lpstr>1 - According to anatomical location :</vt:lpstr>
      <vt:lpstr>2 – according to duration  : </vt:lpstr>
      <vt:lpstr>3- according to morphology:</vt:lpstr>
      <vt:lpstr>2) Double barrel colostomy :</vt:lpstr>
      <vt:lpstr> 3) Loop Colostomy :</vt:lpstr>
      <vt:lpstr>PowerPoint Presentation</vt:lpstr>
      <vt:lpstr>Loop Ileostomy:</vt:lpstr>
      <vt:lpstr>End lleostomy:</vt:lpstr>
      <vt:lpstr>PowerPoint Presentation</vt:lpstr>
      <vt:lpstr>Caecostomy:</vt:lpstr>
      <vt:lpstr>PowerPoint Presentation</vt:lpstr>
      <vt:lpstr>Indications for colostomy.</vt:lpstr>
      <vt:lpstr>A colostomy is created as a mean to treat various disorders of the large intestine.</vt:lpstr>
      <vt:lpstr>Colostomy goals</vt:lpstr>
      <vt:lpstr> Some of the most common conditions that might necessitate a stoma are: </vt:lpstr>
      <vt:lpstr>PowerPoint Presentation</vt:lpstr>
      <vt:lpstr>A.Obstructions</vt:lpstr>
      <vt:lpstr>PowerPoint Presentation</vt:lpstr>
      <vt:lpstr>B.Inflammation</vt:lpstr>
      <vt:lpstr>PowerPoint Presentation</vt:lpstr>
      <vt:lpstr>C.operative</vt:lpstr>
      <vt:lpstr>Hartmann's operation</vt:lpstr>
      <vt:lpstr>The indications for this procedure include:  </vt:lpstr>
      <vt:lpstr>D.others</vt:lpstr>
      <vt:lpstr>The most common indications for colostomy.</vt:lpstr>
      <vt:lpstr>Stoma Bags and appliances</vt:lpstr>
      <vt:lpstr>Colostomy pouches </vt:lpstr>
      <vt:lpstr>PowerPoint Presentation</vt:lpstr>
      <vt:lpstr>Care of patient ostomy</vt:lpstr>
      <vt:lpstr>Complications </vt:lpstr>
      <vt:lpstr>Complications </vt:lpstr>
      <vt:lpstr>Peristomal dermatitis </vt:lpstr>
      <vt:lpstr>Peristomal dermatitis (causes):</vt:lpstr>
      <vt:lpstr>Peristomal dermatitis </vt:lpstr>
      <vt:lpstr>Peristomal dermatitis (management)</vt:lpstr>
      <vt:lpstr>Necrosis/Ischemia </vt:lpstr>
      <vt:lpstr>Necrosis (causes)</vt:lpstr>
      <vt:lpstr>Necrosis (management)</vt:lpstr>
      <vt:lpstr>Necrosis </vt:lpstr>
      <vt:lpstr>Retraction </vt:lpstr>
      <vt:lpstr>Retraction (causes)</vt:lpstr>
      <vt:lpstr>Retraction (consequences)</vt:lpstr>
      <vt:lpstr>Retraction (management)</vt:lpstr>
      <vt:lpstr>Prolapse </vt:lpstr>
      <vt:lpstr>Prolapse (causes)</vt:lpstr>
      <vt:lpstr>Prolapse (clinical manifestation)</vt:lpstr>
      <vt:lpstr>Prolapse (management)</vt:lpstr>
      <vt:lpstr>Prolapse</vt:lpstr>
      <vt:lpstr>Parastomal hernia (PSH)</vt:lpstr>
      <vt:lpstr>PSH (risk factors)</vt:lpstr>
      <vt:lpstr>PSH (clinical manifestation)</vt:lpstr>
      <vt:lpstr>PSH (management)</vt:lpstr>
      <vt:lpstr>PSH (management)</vt:lpstr>
      <vt:lpstr>stenosis</vt:lpstr>
      <vt:lpstr>Stenosis (causes)</vt:lpstr>
      <vt:lpstr>Stenosis (management)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</dc:title>
  <dc:creator>FDC</dc:creator>
  <cp:lastModifiedBy>roroyousuf22@gmail.com</cp:lastModifiedBy>
  <cp:revision>72</cp:revision>
  <dcterms:created xsi:type="dcterms:W3CDTF">2021-02-17T14:23:42Z</dcterms:created>
  <dcterms:modified xsi:type="dcterms:W3CDTF">2022-09-26T09:18:46Z</dcterms:modified>
</cp:coreProperties>
</file>