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98" r:id="rId2"/>
    <p:sldMasterId id="2147483816" r:id="rId3"/>
    <p:sldMasterId id="2147483828" r:id="rId4"/>
  </p:sldMasterIdLst>
  <p:notesMasterIdLst>
    <p:notesMasterId r:id="rId24"/>
  </p:notesMasterIdLst>
  <p:sldIdLst>
    <p:sldId id="270" r:id="rId5"/>
    <p:sldId id="271" r:id="rId6"/>
    <p:sldId id="257" r:id="rId7"/>
    <p:sldId id="272" r:id="rId8"/>
    <p:sldId id="274" r:id="rId9"/>
    <p:sldId id="287" r:id="rId10"/>
    <p:sldId id="276" r:id="rId11"/>
    <p:sldId id="275" r:id="rId12"/>
    <p:sldId id="278" r:id="rId13"/>
    <p:sldId id="265" r:id="rId14"/>
    <p:sldId id="266" r:id="rId15"/>
    <p:sldId id="281" r:id="rId16"/>
    <p:sldId id="282" r:id="rId17"/>
    <p:sldId id="283" r:id="rId18"/>
    <p:sldId id="284" r:id="rId19"/>
    <p:sldId id="290" r:id="rId20"/>
    <p:sldId id="288" r:id="rId21"/>
    <p:sldId id="289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f2oElUcdvJETck+3TV+Zw==" hashData="M5PqVMOvife4WRsbBBBq9a0NsckvIBYW/zgBgfdV5ql2pRK7nK6JdZMpdIPhmXh5OvBFEI04/v6aIFzOu3pM4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046"/>
    <a:srgbClr val="DFF74F"/>
    <a:srgbClr val="001132"/>
    <a:srgbClr val="996633"/>
    <a:srgbClr val="000000"/>
    <a:srgbClr val="002D86"/>
    <a:srgbClr val="FF0066"/>
    <a:srgbClr val="FFD85B"/>
    <a:srgbClr val="003760"/>
    <a:srgbClr val="00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EAEB1-8BF3-4D7C-BDD3-1AC2623F79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A3154-F0DF-4645-BBDB-F7974865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5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154-F0DF-4645-BBDB-F797486525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3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55462F-269A-4112-9921-D9B513D37B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092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84348-EF80-457D-A5C6-D9AE1BD417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312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51860F-A0D2-4757-BDF4-9A0451694F31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0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7E10-2FF0-439F-84B4-9CB6436DD199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1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CD15-24A5-4C10-B966-ECC134BCC4DB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21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E5C-5E32-45B6-B065-FD14162D350F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1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3337-B981-4B03-A1E4-CFFE3087403F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6080-1F8A-4F2E-997E-BCB66AD32D27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4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F7E5-10B8-47D3-9FDB-FDACC6632B1B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28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EACD-76C9-48C4-BA51-B554D0DBDC49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805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384B-371F-4063-8566-057196C1E17F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18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E45B-DDFE-4785-9D01-BE4FBD1940EF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36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7BF4-BAD3-48FD-BF14-87677EF61B88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2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3C86-FD55-402F-8161-0BC47EFF53FF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20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D896-ED50-43DD-9FE5-ED5A60DA928A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7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217E-EB7E-4689-A069-C87ABBB8390B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24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9DC0-632A-4726-9353-91291C3D10FD}" type="datetime1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0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F5BE-8179-440B-A0D5-55E6C6D734D4}" type="datetime1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01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96BA-8CA1-4231-AF08-DD1BFD7D7C14}" type="datetime1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19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03A-145B-44C9-9E2A-3FBE5372938E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4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77EB-C26B-4556-A633-2E879A157190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3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086-8279-4928-A501-4BA4FA67E5C9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9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02-ADFF-4D2F-9545-9553DFA48EB2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69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EA1-3A4D-4441-9F16-FA302E041E50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79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9D0D-C704-4666-87CB-90309437EA91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93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740B-6D23-4F0C-B939-2C40B2D08B00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CA51-2657-482C-873D-3E3096921DFC}" type="datetime1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26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694E-D0BC-4349-BF17-B6EDE78874F2}" type="datetime1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96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A69-C18F-431A-AD80-DC0C68C55DB0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04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840064B-8612-401C-8C23-9C55F22F1985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18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26FF395-EE2F-455A-AC29-EAD91AA7F925}" type="datetime1">
              <a:rPr lang="en-US" smtClean="0"/>
              <a:t>11/9/2019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3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4F9A-64A8-4A94-A6C6-9AF7AF190B94}" type="datetime1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34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4C2F889-080F-4BAA-B561-1E65625B4822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76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12BA-1AA6-46C1-84C7-BB5204397262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1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6C49-0A94-41FD-9C6B-9A10F8B198A5}" type="datetime1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03-6280-4D35-A3D1-3C81234CB99F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43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DA4B-59BB-4601-9EFD-64AF5C0AB5D4}" type="datetime1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1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17C9-D51D-4B95-BA9C-CF7FDDDB6599}" type="datetime1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99D-11D6-429F-8826-3E76E602024D}" type="datetime1">
              <a:rPr lang="en-US" smtClean="0"/>
              <a:t>11/9/2019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0632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FBC8EFD-9FC4-4B60-BACE-E7797D1EA2B1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5227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B176-CD60-4AE7-82C7-C18E5A269D6C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4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2BE-CF84-4111-B08C-95C5B46DAC5A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2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E91D-7ABB-4096-83CD-E4DE7C8D817E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72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E9E0-EF15-4058-8E69-8A9FDA6D84F7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68E-08D3-4D5D-9BD2-97ADC7205B27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00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3394-E012-44DC-A6B4-616D23933F2C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D856-6D26-4C36-A745-94EDDDAA0155}" type="datetime1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4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0569-77B0-46D5-824E-178644C90CAC}" type="datetime1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7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927-F957-4E68-B8D6-8AB3EB351C6C}" type="datetime1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11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FA97-F9F0-45C9-AF12-415EF29CFBEE}" type="datetime1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4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52A1-1301-4E48-8FFE-B13EEB2D2B3C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17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403C-7E25-4D0F-ACFB-666C80204B88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826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EE43-698C-47C4-A2E8-708A75BFC898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69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6A0B-820A-4572-B833-CEA6D8B8F3C4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528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D138-C401-4236-B7CD-B2B39A157F02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47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252-40EE-4704-85D3-6281FA2DD62E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858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EC01-B833-4FAC-82CE-F8AFBE539D2E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2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569B-FED8-4276-951D-B919C6E911FB}" type="datetime1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203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8E5F-7A3E-45D2-BC4C-BE4A157D24C3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86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8E8E-00A5-41B0-8CAF-7B8445A1FE89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A0F-6492-4F70-864A-6C7B2AE11F8C}" type="datetime1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259-5936-4AE7-AC2C-CA15756A7A40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88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33D-9FF6-4E48-9DC6-5C3A1E3C8302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5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F98BD8-03F5-4DD0-B734-A66215A3A8EA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6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207F-8A0F-4656-94E7-75C36F4B4EF7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1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9CBE19-4A89-4B63-A23D-537E037B7FAF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E8CF-1B46-42D3-BD1F-84DAE90A8D52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0A7095-3379-479F-9C58-E838CE58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2.png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650">
              <a:srgbClr val="EAFBDA"/>
            </a:gs>
            <a:gs pos="0">
              <a:schemeClr val="bg1">
                <a:tint val="96000"/>
                <a:shade val="100000"/>
                <a:hueMod val="270000"/>
                <a:satMod val="200000"/>
                <a:lumMod val="128000"/>
              </a:schemeClr>
            </a:gs>
            <a:gs pos="72000">
              <a:srgbClr val="B0CB62"/>
            </a:gs>
            <a:gs pos="35000">
              <a:schemeClr val="bg1">
                <a:shade val="100000"/>
                <a:hueMod val="100000"/>
                <a:satMod val="110000"/>
                <a:lumMod val="130000"/>
              </a:schemeClr>
            </a:gs>
            <a:gs pos="100000">
              <a:srgbClr val="A3812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صورة ذات صلة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10127" r="3238" b="11140"/>
          <a:stretch/>
        </p:blipFill>
        <p:spPr bwMode="auto">
          <a:xfrm>
            <a:off x="1774727" y="1766454"/>
            <a:ext cx="7221682" cy="332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69930" y="6102443"/>
            <a:ext cx="6870660" cy="365125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Ghada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Fahmy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85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87" y="3623310"/>
            <a:ext cx="9035416" cy="3234690"/>
          </a:xfrm>
        </p:spPr>
        <p:txBody>
          <a:bodyPr>
            <a:no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Innate immunity: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anatomic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barriers.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resistance: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non-permissive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cells.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inhibits viral replication.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767CE6-29DE-4DDD-BE9F-CF5C63D40502}"/>
              </a:ext>
            </a:extLst>
          </p:cNvPr>
          <p:cNvSpPr/>
          <p:nvPr/>
        </p:nvSpPr>
        <p:spPr>
          <a:xfrm>
            <a:off x="1295402" y="2724912"/>
            <a:ext cx="5480302" cy="633222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>
              <a:spcBef>
                <a:spcPct val="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Nonimmune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defenses: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75119" y="150091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8557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Host defense mechanisms </a:t>
            </a:r>
          </a:p>
        </p:txBody>
      </p:sp>
    </p:spTree>
    <p:extLst>
      <p:ext uri="{BB962C8B-B14F-4D97-AF65-F5344CB8AC3E}">
        <p14:creationId xmlns:p14="http://schemas.microsoft.com/office/powerpoint/2010/main" val="2807051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4632" y="1618488"/>
            <a:ext cx="11210544" cy="42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233" y="816103"/>
            <a:ext cx="4419599" cy="592074"/>
          </a:xfr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defenses: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18488"/>
            <a:ext cx="10290047" cy="41330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Humoral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immunity: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neutralizing (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non-neutralizing antibodies 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phagocytosis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opsonins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Cell-mediated immunity: </a:t>
            </a:r>
            <a:r>
              <a:rPr lang="en-US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Cytotoxic T lymphocytes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NKcells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activated macrophages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lymphokines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monokines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Viral-induced immunopathology: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antibody-antigen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complexes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Viral-induced immunosuppression: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lymphocyte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by the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9229" y="5231041"/>
            <a:ext cx="9953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4564" y="170872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49765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599663" y="715963"/>
            <a:ext cx="1655937" cy="1905000"/>
          </a:xfrm>
          <a:prstGeom prst="ellipse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76752" y="457201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5193" y="2514601"/>
            <a:ext cx="471315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Viral 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genetics includes: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4168" y="3099376"/>
            <a:ext cx="10222992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 2" pitchFamily="18" charset="2"/>
              <a:buBlip>
                <a:blip r:embed="rId4"/>
              </a:buBlip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Mutations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: effect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on </a:t>
            </a:r>
            <a:r>
              <a:rPr lang="en-US" sz="2800" b="1" dirty="0">
                <a:solidFill>
                  <a:srgbClr val="996633"/>
                </a:solidFill>
                <a:latin typeface="Arial" charset="0"/>
                <a:cs typeface="Arial" charset="0"/>
              </a:rPr>
              <a:t>replication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and </a:t>
            </a:r>
            <a:r>
              <a:rPr lang="en-US" sz="2800" b="1" dirty="0">
                <a:solidFill>
                  <a:srgbClr val="996633"/>
                </a:solidFill>
                <a:latin typeface="Arial" charset="0"/>
                <a:cs typeface="Arial" charset="0"/>
              </a:rPr>
              <a:t>pathogenesis.</a:t>
            </a: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Blip>
                <a:blip r:embed="rId4"/>
              </a:buBlip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Interactions:</a:t>
            </a:r>
            <a:r>
              <a:rPr lang="en-US" sz="2800" b="1" dirty="0" smtClean="0">
                <a:solidFill>
                  <a:srgbClr val="66FF33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sz="2800" b="1" dirty="0">
                <a:solidFill>
                  <a:srgbClr val="996633"/>
                </a:solidFill>
                <a:latin typeface="Arial" charset="0"/>
                <a:cs typeface="Arial" charset="0"/>
              </a:rPr>
              <a:t>two genetically distinct viruses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infect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the </a:t>
            </a:r>
            <a:r>
              <a:rPr lang="en-US" sz="2800" b="1" dirty="0">
                <a:solidFill>
                  <a:srgbClr val="996633"/>
                </a:solidFill>
                <a:latin typeface="Arial" charset="0"/>
                <a:cs typeface="Arial" charset="0"/>
              </a:rPr>
              <a:t>same cell.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5335" y="996696"/>
            <a:ext cx="7616953" cy="1264481"/>
          </a:xfrm>
          <a:prstGeom prst="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Viral Genetics</a:t>
            </a:r>
          </a:p>
        </p:txBody>
      </p:sp>
    </p:spTree>
    <p:extLst>
      <p:ext uri="{BB962C8B-B14F-4D97-AF65-F5344CB8AC3E}">
        <p14:creationId xmlns:p14="http://schemas.microsoft.com/office/powerpoint/2010/main" val="3760968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297680" y="810805"/>
            <a:ext cx="35269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ln w="900" cmpd="sng">
                  <a:solidFill>
                    <a:srgbClr val="001132"/>
                  </a:solidFill>
                  <a:prstDash val="solid"/>
                </a:ln>
                <a:solidFill>
                  <a:srgbClr val="DFF74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Mutations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3208" y="1946557"/>
            <a:ext cx="327365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u="sng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Types of mutation: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3208" y="2724476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Point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mutation ----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Deletion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-----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Frame shift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mutation.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3208" y="3259847"/>
            <a:ext cx="867096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Examples phenotypic changes seen in virus mutants: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8763" y="3902506"/>
            <a:ext cx="6553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Attenuated mutants.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Antigenic variants.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resistant mutants.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Conditional lethal mutants.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Defective interfering particles.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67600" y="5476373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159635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5006" y="1404696"/>
            <a:ext cx="9345700" cy="707886"/>
          </a:xfrm>
        </p:spPr>
        <p:txBody>
          <a:bodyPr wrap="none">
            <a:spAutoFit/>
          </a:bodyPr>
          <a:lstStyle/>
          <a:p>
            <a:r>
              <a:rPr lang="en-US" sz="40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EAFA8A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INTERACTIONS BETWEEN VIRUSES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6600" y="5558434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86999" y="2420112"/>
            <a:ext cx="792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3200" b="1" dirty="0">
                <a:ln w="11430"/>
                <a:solidFill>
                  <a:srgbClr val="002D8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Recombination/ Re-assortment.</a:t>
            </a:r>
          </a:p>
          <a:p>
            <a:pPr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3200" b="1" dirty="0">
                <a:ln w="11430"/>
                <a:solidFill>
                  <a:srgbClr val="002D8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Complementation.</a:t>
            </a:r>
          </a:p>
          <a:p>
            <a:pPr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3200" b="1" dirty="0">
                <a:ln w="11430"/>
                <a:solidFill>
                  <a:srgbClr val="002D8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Phenotypic mixing.</a:t>
            </a:r>
          </a:p>
        </p:txBody>
      </p:sp>
    </p:spTree>
    <p:extLst>
      <p:ext uri="{BB962C8B-B14F-4D97-AF65-F5344CB8AC3E}">
        <p14:creationId xmlns:p14="http://schemas.microsoft.com/office/powerpoint/2010/main" val="897903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20368" y="2341007"/>
            <a:ext cx="9543288" cy="15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Exchange of genetic information between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chromosomes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that is based on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crossing over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within regions of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significant base sequence homology.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5474" y="1350264"/>
            <a:ext cx="7707086" cy="9412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200000"/>
              </a:lnSpc>
              <a:buFontTx/>
              <a:buBlip>
                <a:blip r:embed="rId4"/>
              </a:buBlip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Recombination/ Re-assortment: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69008" y="3862675"/>
            <a:ext cx="855573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Blip>
                <a:blip r:embed="rId5"/>
              </a:buBlip>
              <a:tabLst>
                <a:tab pos="457200" algn="l"/>
              </a:tabLst>
            </a:pPr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"Classic" recombination</a:t>
            </a:r>
            <a:r>
              <a:rPr lang="en-US" sz="22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break/join recombination. </a:t>
            </a:r>
          </a:p>
          <a:p>
            <a:pPr eaLnBrk="0" hangingPunct="0">
              <a:lnSpc>
                <a:spcPct val="150000"/>
              </a:lnSpc>
              <a:buBlip>
                <a:blip r:embed="rId5"/>
              </a:buBlip>
              <a:tabLst>
                <a:tab pos="457200" algn="l"/>
              </a:tabLst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Reassortment: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viruses with segmented genomes, such as Influenza virus, exchange segments (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major antigenic changes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1104" y="5791201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05737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84" y="1435608"/>
            <a:ext cx="4679555" cy="42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686" t="16731" b="5308"/>
          <a:stretch/>
        </p:blipFill>
        <p:spPr>
          <a:xfrm>
            <a:off x="1408175" y="1435608"/>
            <a:ext cx="4864609" cy="4249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9533" y="832210"/>
            <a:ext cx="352741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Classic </a:t>
            </a:r>
            <a:r>
              <a:rPr lang="en-US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recombination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0234" y="832211"/>
            <a:ext cx="311645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Reassortment</a:t>
            </a:r>
          </a:p>
        </p:txBody>
      </p:sp>
    </p:spTree>
    <p:extLst>
      <p:ext uri="{BB962C8B-B14F-4D97-AF65-F5344CB8AC3E}">
        <p14:creationId xmlns:p14="http://schemas.microsoft.com/office/powerpoint/2010/main" val="29611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1" y="1414250"/>
            <a:ext cx="7707086" cy="9412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Complementation: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56932"/>
            <a:ext cx="9601196" cy="26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Interaction at a functional level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NOT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at the nucleic acid level.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occur when either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 both of the two viruses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infect the cell have a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results in 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non-functional protein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95216" y="5782057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311578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461268" cy="3318936"/>
          </a:xfrm>
        </p:spPr>
        <p:txBody>
          <a:bodyPr>
            <a:norm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two different viruses infect a cell, progeny viruses may contain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coat components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derived from both parents and so they will have coat properties of both parents.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involves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alteration in genetic material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9856" y="5875868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1" y="1411224"/>
            <a:ext cx="7707086" cy="9412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Phenotypic mixing:</a:t>
            </a:r>
          </a:p>
        </p:txBody>
      </p:sp>
    </p:spTree>
    <p:extLst>
      <p:ext uri="{BB962C8B-B14F-4D97-AF65-F5344CB8AC3E}">
        <p14:creationId xmlns:p14="http://schemas.microsoft.com/office/powerpoint/2010/main" val="30823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76000">
              <a:schemeClr val="bg1"/>
            </a:gs>
            <a:gs pos="94000">
              <a:schemeClr val="bg2">
                <a:lumMod val="25000"/>
              </a:schemeClr>
            </a:gs>
            <a:gs pos="54000">
              <a:schemeClr val="accent5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نتيجة بحث الصور عن بسم الله الرحمن الرحيم">
            <a:extLst>
              <a:ext uri="{FF2B5EF4-FFF2-40B4-BE49-F238E27FC236}">
                <a16:creationId xmlns:a16="http://schemas.microsoft.com/office/drawing/2014/main" id="{A62F7E98-7C61-4A26-A7A0-6CB9023B7B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5"/>
          <a:stretch/>
        </p:blipFill>
        <p:spPr bwMode="auto">
          <a:xfrm>
            <a:off x="0" y="0"/>
            <a:ext cx="6320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95BBC9-4CA3-4EE1-984B-0E045AB5E22A}"/>
              </a:ext>
            </a:extLst>
          </p:cNvPr>
          <p:cNvSpPr/>
          <p:nvPr/>
        </p:nvSpPr>
        <p:spPr>
          <a:xfrm rot="20450821">
            <a:off x="4545300" y="1711294"/>
            <a:ext cx="5659238" cy="1820801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-170"/>
              </a:avLst>
            </a:prstTxWarp>
            <a:spAutoFit/>
            <a:scene3d>
              <a:camera prst="orthographicFront"/>
              <a:lightRig rig="flood" dir="t"/>
            </a:scene3d>
            <a:sp3d extrusionH="31750" contourW="6350" prstMaterial="dkEdge">
              <a:bevelT w="1206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Freestyle Script" pitchFamily="66" charset="0"/>
                <a:cs typeface="Arial" charset="0"/>
              </a:rPr>
              <a:t>Thank You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460077" y="3429000"/>
            <a:ext cx="2406398" cy="365125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0593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610343" y="886520"/>
            <a:ext cx="1238631" cy="89656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man Old Style" panose="02050604050505020204" pitchFamily="18" charset="0"/>
              </a:rPr>
              <a:t>3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Image result for golden background">
            <a:extLst>
              <a:ext uri="{FF2B5EF4-FFF2-40B4-BE49-F238E27FC236}">
                <a16:creationId xmlns:a16="http://schemas.microsoft.com/office/drawing/2014/main" id="{4CE605FA-BBC8-45CD-B8EA-4B9E5D61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66863"/>
            <a:ext cx="11220449" cy="41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579" y="962997"/>
            <a:ext cx="9601196" cy="820084"/>
          </a:xfrm>
        </p:spPr>
        <p:txBody>
          <a:bodyPr>
            <a:noAutofit/>
            <a:scene3d>
              <a:camera prst="orthographicFront"/>
              <a:lightRig rig="flood" dir="t"/>
            </a:scene3d>
            <a:sp3d extrusionH="57150" prstMaterial="powder">
              <a:bevelT w="139700" h="50800"/>
            </a:sp3d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94713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GENERAL Virology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94713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730" y="2303851"/>
            <a:ext cx="10134599" cy="934413"/>
          </a:xfrm>
        </p:spPr>
        <p:txBody>
          <a:bodyPr>
            <a:noAutofit/>
            <a:scene3d>
              <a:camera prst="orthographicFront"/>
              <a:lightRig rig="morning" dir="t"/>
            </a:scene3d>
            <a:sp3d extrusionH="57150" prstMaterial="dkEdge">
              <a:bevelT w="44450" h="38100"/>
            </a:sp3d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</a:t>
            </a:r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Pathogenesis - Host </a:t>
            </a:r>
            <a:r>
              <a:rPr lang="en-US" sz="36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Defenses </a:t>
            </a:r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Genetics</a:t>
            </a:r>
            <a:endParaRPr lang="en-US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2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1118" y="4095706"/>
            <a:ext cx="71628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By: </a:t>
            </a:r>
          </a:p>
          <a:p>
            <a:pPr algn="ctr"/>
            <a:r>
              <a:rPr lang="en-US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Prof. Dr. Ghada Fahmy Helaly</a:t>
            </a:r>
          </a:p>
          <a:p>
            <a:pPr algn="ctr"/>
            <a:r>
              <a:rPr lang="en-US" sz="20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Microbiology  &amp; Immunology Department</a:t>
            </a:r>
          </a:p>
          <a:p>
            <a:pPr algn="ctr"/>
            <a:r>
              <a:rPr lang="en-US" sz="20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Faculty of Medicine</a:t>
            </a:r>
          </a:p>
          <a:p>
            <a:pPr algn="ctr"/>
            <a:r>
              <a:rPr lang="en-US" sz="20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Mu’tah University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98474" y="144738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Ghada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Fahmy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6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992" y="2367636"/>
            <a:ext cx="9439708" cy="10213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of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production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lead to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subclinical (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disease.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1992" y="810492"/>
            <a:ext cx="9439708" cy="1298864"/>
          </a:xfrm>
          <a:prstGeom prst="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Viral Pathogenesis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04955" y="77353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Ghada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Fahmy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24586" y="3553581"/>
            <a:ext cx="9601196" cy="24357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Blip>
                <a:blip r:embed="rId3"/>
              </a:buBlip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n w="12700" cmpd="sng">
                  <a:solidFill>
                    <a:srgbClr val="996633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 viral disease (subclinical infection): 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stimulate humoral and cellular immunity.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n w="12700" cmpd="sng">
                  <a:solidFill>
                    <a:srgbClr val="996633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viral disease: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viral effects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cytolysis, immunologic attack) 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the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inoculum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4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4632" y="1377826"/>
            <a:ext cx="11228832" cy="4510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0120" y="756299"/>
            <a:ext cx="9872871" cy="621527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aspects of pathogenesis: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1807294"/>
            <a:ext cx="10058400" cy="3822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entry into a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(Transmission):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Touch, saliva,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air.       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         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contaminated needles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Contaminated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and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      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contact   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Viral attachment proteins (VAPs): 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Interact with cellular receptor.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Neutralizing antibodies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Viral virulence: 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Genetically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determined-   with attenuated strains of virus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lvl="1" indent="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3C1AE8-ABB6-45CD-8A10-C0606543C820}"/>
              </a:ext>
            </a:extLst>
          </p:cNvPr>
          <p:cNvCxnSpPr>
            <a:cxnSpLocks/>
          </p:cNvCxnSpPr>
          <p:nvPr/>
        </p:nvCxnSpPr>
        <p:spPr>
          <a:xfrm>
            <a:off x="7045053" y="4705077"/>
            <a:ext cx="0" cy="337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46519" y="199993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60120" y="1377826"/>
            <a:ext cx="62544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66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EC41E6-4C72-41E9-B664-CA851772EF4D}"/>
              </a:ext>
            </a:extLst>
          </p:cNvPr>
          <p:cNvSpPr/>
          <p:nvPr/>
        </p:nvSpPr>
        <p:spPr>
          <a:xfrm>
            <a:off x="493776" y="1367163"/>
            <a:ext cx="11197873" cy="455424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564" y="636413"/>
            <a:ext cx="9601196" cy="651934"/>
          </a:xfrm>
          <a:ln>
            <a:noFill/>
          </a:ln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Cellular </a:t>
            </a:r>
            <a:r>
              <a:rPr lang="en-US" sz="32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aspects of 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pathogenesis:</a:t>
            </a:r>
            <a:endParaRPr lang="en-US" sz="32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523" y="1280160"/>
            <a:ext cx="7131085" cy="4125603"/>
          </a:xfrm>
        </p:spPr>
        <p:txBody>
          <a:bodyPr>
            <a:no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receptor sites.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organ.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tropism.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responses to viral infection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</a:t>
            </a:r>
            <a:r>
              <a:rPr lang="en-US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inapparent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include:</a:t>
            </a:r>
          </a:p>
          <a:p>
            <a:pPr lvl="1">
              <a:buBlip>
                <a:blip r:embed="rId3"/>
              </a:buBlip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Cytopathic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virus-induced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damage to the cell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e.g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multinucleated giant cells as in herpes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Blip>
                <a:blip r:embed="rId3"/>
              </a:buBlip>
            </a:pP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Cytolysis: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Non-enveloped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viruses.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CB6E7D-D76A-4E2E-958B-2D6DD89B7461}"/>
              </a:ext>
            </a:extLst>
          </p:cNvPr>
          <p:cNvCxnSpPr>
            <a:cxnSpLocks/>
          </p:cNvCxnSpPr>
          <p:nvPr/>
        </p:nvCxnSpPr>
        <p:spPr>
          <a:xfrm>
            <a:off x="1159564" y="1260629"/>
            <a:ext cx="6466532" cy="19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8083" y="109190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7" name="Picture 2" descr="Image result for multinucleated giant cells tzanck sm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368" y="2807208"/>
            <a:ext cx="2660904" cy="27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54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5923" y="947252"/>
            <a:ext cx="10360152" cy="4928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923" y="1097280"/>
            <a:ext cx="7962901" cy="4778588"/>
          </a:xfrm>
        </p:spPr>
        <p:txBody>
          <a:bodyPr>
            <a:normAutofit/>
          </a:bodyPr>
          <a:lstStyle/>
          <a:p>
            <a:pPr lvl="1">
              <a:buBlip>
                <a:blip r:embed="rId3"/>
              </a:buBlip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body formation: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Intracytoplasmic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eosinophilic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rabies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bodies. </a:t>
            </a:r>
            <a:r>
              <a:rPr lang="en-US" b="1" dirty="0" err="1">
                <a:solidFill>
                  <a:srgbClr val="460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Intranuclear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basophilic: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owl eyes in cytomegalovirus.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Transformation: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From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normal cells into abnormal ones 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with properties of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cancerous 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cells,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here the cell is not dead.</a:t>
            </a:r>
            <a:endParaRPr lang="ar-SA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complex diseases: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Antigen-Antibody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complex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 is produced that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deposit in different places 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of body.</a:t>
            </a:r>
            <a:endParaRPr lang="ar-SA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Interferon (IFN) synthesis.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64" y="947252"/>
            <a:ext cx="2295108" cy="17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Image result for Intranuclear basophilic: owl eyes in cytomegalovi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64" y="3015872"/>
            <a:ext cx="2305811" cy="193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4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40130"/>
            <a:ext cx="9601196" cy="11115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infections</a:t>
            </a:r>
            <a:b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499846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Inapparent infections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subclinical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cause immunity from further infections.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 inoculum is small.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Acute infections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Short IP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Ds/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disseminated.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Recovery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elimination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virus.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Persistent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latent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infections may follow.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60819" y="191654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274128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69000">
              <a:srgbClr val="7AC0AA"/>
            </a:gs>
            <a:gs pos="97000">
              <a:srgbClr val="A381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4347B7-524D-4166-96DB-7FCDBB87BD87}"/>
              </a:ext>
            </a:extLst>
          </p:cNvPr>
          <p:cNvSpPr/>
          <p:nvPr/>
        </p:nvSpPr>
        <p:spPr>
          <a:xfrm>
            <a:off x="893684" y="824474"/>
            <a:ext cx="10404629" cy="505139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82132"/>
            <a:ext cx="9601196" cy="5174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Persistent infections 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Clinical symptoms ??.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Carriers.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High antibody titers for some antigens.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Latent 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infections: 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Periodically reactivate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recurrent disease.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Slow 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infections: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Prolonged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 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/Ys).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 clinical symptoms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incubation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but can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produce some infectious agents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Chronic, progressive, fatal viral diseases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08865" y="181264"/>
            <a:ext cx="7305900" cy="279400"/>
          </a:xfrm>
        </p:spPr>
        <p:txBody>
          <a:bodyPr vert="horz" lIns="91440" tIns="45720" rIns="91440" bIns="45720" rtlCol="0" anchor="ctr"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737253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FCDB3-B2E5-479B-8EA3-8E957EAAC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75"/>
          <a:stretch/>
        </p:blipFill>
        <p:spPr bwMode="auto">
          <a:xfrm>
            <a:off x="461807" y="893618"/>
            <a:ext cx="11372296" cy="542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2896" y="512875"/>
            <a:ext cx="5212080" cy="274320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Ghada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Fahmy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50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rgbClr val="8CD6C0"/>
    </a:lt1>
    <a:dk2>
      <a:srgbClr val="1485A4"/>
    </a:dk2>
    <a:lt2>
      <a:srgbClr val="E3DED1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F49100"/>
    </a:hlink>
    <a:folHlink>
      <a:srgbClr val="739D9B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792</Words>
  <Application>Microsoft Office PowerPoint</Application>
  <PresentationFormat>Widescreen</PresentationFormat>
  <Paragraphs>124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Arial Unicode MS</vt:lpstr>
      <vt:lpstr>Arial</vt:lpstr>
      <vt:lpstr>Arial Rounded MT Bold</vt:lpstr>
      <vt:lpstr>Baskerville Old Face</vt:lpstr>
      <vt:lpstr>Bookman Old Style</vt:lpstr>
      <vt:lpstr>Calibri</vt:lpstr>
      <vt:lpstr>Century Gothic</vt:lpstr>
      <vt:lpstr>Corbel</vt:lpstr>
      <vt:lpstr>Freestyle Script</vt:lpstr>
      <vt:lpstr>Garamond</vt:lpstr>
      <vt:lpstr>Palatino Linotype</vt:lpstr>
      <vt:lpstr>Times New Roman</vt:lpstr>
      <vt:lpstr>Trebuchet MS</vt:lpstr>
      <vt:lpstr>Wingdings</vt:lpstr>
      <vt:lpstr>Wingdings 2</vt:lpstr>
      <vt:lpstr>Wingdings 3</vt:lpstr>
      <vt:lpstr>Organic</vt:lpstr>
      <vt:lpstr>Berlin</vt:lpstr>
      <vt:lpstr>Savon</vt:lpstr>
      <vt:lpstr>Wisp</vt:lpstr>
      <vt:lpstr>PowerPoint Presentation</vt:lpstr>
      <vt:lpstr>GENERAL Virology</vt:lpstr>
      <vt:lpstr>PowerPoint Presentation</vt:lpstr>
      <vt:lpstr>PowerPoint Presentation</vt:lpstr>
      <vt:lpstr>Cellular aspects of pathogenesis:</vt:lpstr>
      <vt:lpstr>PowerPoint Presentation</vt:lpstr>
      <vt:lpstr> Types of infections </vt:lpstr>
      <vt:lpstr>PowerPoint Presentation</vt:lpstr>
      <vt:lpstr>PowerPoint Presentation</vt:lpstr>
      <vt:lpstr>Host defense mechanisms </vt:lpstr>
      <vt:lpstr> immune defenses: </vt:lpstr>
      <vt:lpstr>PowerPoint Presentation</vt:lpstr>
      <vt:lpstr>PowerPoint Presentation</vt:lpstr>
      <vt:lpstr>INTERACTIONS BETWEEN VIRUSES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Ghada</cp:lastModifiedBy>
  <cp:revision>74</cp:revision>
  <dcterms:created xsi:type="dcterms:W3CDTF">2018-02-11T08:47:37Z</dcterms:created>
  <dcterms:modified xsi:type="dcterms:W3CDTF">2019-11-09T21:31:38Z</dcterms:modified>
</cp:coreProperties>
</file>