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9" r:id="rId12"/>
    <p:sldId id="270" r:id="rId13"/>
    <p:sldId id="271" r:id="rId14"/>
    <p:sldId id="272" r:id="rId15"/>
    <p:sldId id="303" r:id="rId16"/>
    <p:sldId id="304" r:id="rId17"/>
    <p:sldId id="305" r:id="rId18"/>
    <p:sldId id="306" r:id="rId19"/>
    <p:sldId id="307" r:id="rId20"/>
    <p:sldId id="311" r:id="rId21"/>
    <p:sldId id="313" r:id="rId22"/>
    <p:sldId id="314" r:id="rId23"/>
    <p:sldId id="315" r:id="rId24"/>
    <p:sldId id="316" r:id="rId25"/>
    <p:sldId id="317" r:id="rId26"/>
    <p:sldId id="318" r:id="rId27"/>
    <p:sldId id="320" r:id="rId28"/>
    <p:sldId id="321" r:id="rId29"/>
    <p:sldId id="322" r:id="rId30"/>
    <p:sldId id="323" r:id="rId31"/>
    <p:sldId id="324" r:id="rId32"/>
    <p:sldId id="325" r:id="rId33"/>
    <p:sldId id="26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7D3BD-16B4-49FF-9C25-B7659D68047B}" type="datetimeFigureOut">
              <a:rPr lang="en-MY" smtClean="0"/>
              <a:t>27/10/2020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C7BA-4A89-4CE6-990A-914CBD4CC0E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112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3D31-F611-4076-B275-45E6D2BB6CB2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137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331-028F-40C7-8A3E-78F6D2A33830}" type="datetimeFigureOut">
              <a:rPr lang="en-MY" smtClean="0"/>
              <a:t>27/10/2020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89C6-6E0F-4BF4-B516-042A4FEBA46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836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331-028F-40C7-8A3E-78F6D2A33830}" type="datetimeFigureOut">
              <a:rPr lang="en-MY" smtClean="0"/>
              <a:t>27/10/2020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89C6-6E0F-4BF4-B516-042A4FEBA46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391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331-028F-40C7-8A3E-78F6D2A33830}" type="datetimeFigureOut">
              <a:rPr lang="en-MY" smtClean="0"/>
              <a:t>27/10/2020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89C6-6E0F-4BF4-B516-042A4FEBA46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162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331-028F-40C7-8A3E-78F6D2A33830}" type="datetimeFigureOut">
              <a:rPr lang="en-MY" smtClean="0"/>
              <a:t>27/10/2020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89C6-6E0F-4BF4-B516-042A4FEBA46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427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331-028F-40C7-8A3E-78F6D2A33830}" type="datetimeFigureOut">
              <a:rPr lang="en-MY" smtClean="0"/>
              <a:t>27/10/2020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89C6-6E0F-4BF4-B516-042A4FEBA46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736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331-028F-40C7-8A3E-78F6D2A33830}" type="datetimeFigureOut">
              <a:rPr lang="en-MY" smtClean="0"/>
              <a:t>27/10/2020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89C6-6E0F-4BF4-B516-042A4FEBA46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1945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331-028F-40C7-8A3E-78F6D2A33830}" type="datetimeFigureOut">
              <a:rPr lang="en-MY" smtClean="0"/>
              <a:t>27/10/2020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89C6-6E0F-4BF4-B516-042A4FEBA46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015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331-028F-40C7-8A3E-78F6D2A33830}" type="datetimeFigureOut">
              <a:rPr lang="en-MY" smtClean="0"/>
              <a:t>27/10/2020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89C6-6E0F-4BF4-B516-042A4FEBA46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65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331-028F-40C7-8A3E-78F6D2A33830}" type="datetimeFigureOut">
              <a:rPr lang="en-MY" smtClean="0"/>
              <a:t>27/10/2020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89C6-6E0F-4BF4-B516-042A4FEBA46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602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331-028F-40C7-8A3E-78F6D2A33830}" type="datetimeFigureOut">
              <a:rPr lang="en-MY" smtClean="0"/>
              <a:t>27/10/2020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89C6-6E0F-4BF4-B516-042A4FEBA46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800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F331-028F-40C7-8A3E-78F6D2A33830}" type="datetimeFigureOut">
              <a:rPr lang="en-MY" smtClean="0"/>
              <a:t>27/10/2020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89C6-6E0F-4BF4-B516-042A4FEBA46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817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F331-028F-40C7-8A3E-78F6D2A33830}" type="datetimeFigureOut">
              <a:rPr lang="en-MY" smtClean="0"/>
              <a:t>27/10/2020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A89C6-6E0F-4BF4-B516-042A4FEBA46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695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F99DF348-92D1-4EC1-958B-8518E1FAE7F5}" type="datetime1">
              <a:rPr lang="en-US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10/27/2020</a:t>
            </a:fld>
            <a:endParaRPr lang="en-MY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4771FBD-862A-4194-B0AD-F7E920F19017}" type="slidenum">
              <a:rPr lang="ar-SA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</a:t>
            </a:fld>
            <a:endParaRPr lang="en-MY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1691680" y="333375"/>
            <a:ext cx="7128148" cy="213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AE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cs typeface="Arial"/>
              </a:rPr>
              <a:t>بِسْمِ اللّهِ الرَّحْمَنِ الرَّحِيمِ </a:t>
            </a:r>
            <a:endParaRPr lang="en-MY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  <a:cs typeface="Arial"/>
            </a:endParaRPr>
          </a:p>
        </p:txBody>
      </p:sp>
      <p:pic>
        <p:nvPicPr>
          <p:cNvPr id="9221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78" y="2984123"/>
            <a:ext cx="2952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2587496"/>
            <a:ext cx="5537413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ramond" pitchFamily="18" charset="0"/>
              </a:rPr>
              <a:t>Infectious process</a:t>
            </a:r>
          </a:p>
          <a:p>
            <a:pPr algn="ctr"/>
            <a:r>
              <a:rPr lang="en-US" sz="3200" b="1" dirty="0">
                <a:solidFill>
                  <a:srgbClr val="CC0000"/>
                </a:solidFill>
                <a:latin typeface="Garamond" pitchFamily="18" charset="0"/>
              </a:rPr>
              <a:t>(The Cycle Of Infection)</a:t>
            </a:r>
          </a:p>
          <a:p>
            <a:pPr algn="ctr"/>
            <a:r>
              <a:rPr lang="en-US" sz="3200" b="1" dirty="0">
                <a:solidFill>
                  <a:srgbClr val="CC0000"/>
                </a:solidFill>
                <a:latin typeface="Garamond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Chain of infection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 Chain of event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Garamond" pitchFamily="18" charset="0"/>
            </a:endParaRP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ramond" pitchFamily="18" charset="0"/>
              </a:rPr>
              <a:t>Part  III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6" descr="G: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3" y="96374"/>
            <a:ext cx="18589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75656" y="5811077"/>
            <a:ext cx="615719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nl-NL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Prof  DR. Waqar Al – Kubaisy</a:t>
            </a:r>
            <a:r>
              <a:rPr lang="nl-NL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en-MY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224" y="332656"/>
            <a:ext cx="914822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.5. 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Unclean hands and fingers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Hands are the most common medium by which pathogenic agents are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transferred to food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from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skin,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nose, bowel</a:t>
            </a:r>
            <a:r>
              <a:rPr lang="en-MY" sz="2400" b="1" dirty="0">
                <a:latin typeface="Garamond" pitchFamily="18" charset="0"/>
              </a:rPr>
              <a:t>,  </a:t>
            </a:r>
            <a:r>
              <a:rPr lang="en-MY" sz="2400" dirty="0" err="1">
                <a:latin typeface="Garamond" pitchFamily="18" charset="0"/>
              </a:rPr>
              <a:t>etc</a:t>
            </a:r>
            <a:r>
              <a:rPr lang="en-MY" sz="2400" dirty="0">
                <a:latin typeface="Garamond" pitchFamily="18" charset="0"/>
              </a:rPr>
              <a:t> as well </a:t>
            </a:r>
            <a:r>
              <a:rPr lang="en-MY" sz="2400" b="1" dirty="0">
                <a:latin typeface="Garamond" pitchFamily="18" charset="0"/>
              </a:rPr>
              <a:t>as from other foods. </a:t>
            </a:r>
          </a:p>
          <a:p>
            <a:pPr marL="457200" indent="-457200">
              <a:buFont typeface="Wingdings" pitchFamily="2" charset="2"/>
              <a:buChar char="v"/>
            </a:pPr>
            <a:endParaRPr lang="en-MY" sz="24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The transmission takes place both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</a:rPr>
              <a:t>directly (hand-to-mouth) and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</a:rPr>
              <a:t> indirectly.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</a:rPr>
              <a:t>   </a:t>
            </a:r>
            <a:r>
              <a:rPr lang="en-MY" sz="2000" b="1" i="1" dirty="0">
                <a:solidFill>
                  <a:schemeClr val="tx2"/>
                </a:solidFill>
                <a:latin typeface="Garamond" pitchFamily="18" charset="0"/>
              </a:rPr>
              <a:t>Examples include staphylococcal and streptococcal infections, typhoid fever, dysentery, hepatitis A and intestinal parasites</a:t>
            </a:r>
            <a:r>
              <a:rPr lang="en-MY" sz="2800" dirty="0">
                <a:latin typeface="Garamond" pitchFamily="18" charset="0"/>
              </a:rPr>
              <a:t>. </a:t>
            </a:r>
          </a:p>
          <a:p>
            <a:endParaRPr lang="en-MY" sz="28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</a:rPr>
              <a:t>Unclean hands and fingers </a:t>
            </a:r>
            <a:r>
              <a:rPr lang="en-MY" sz="2400" b="1" dirty="0">
                <a:latin typeface="Garamond" pitchFamily="18" charset="0"/>
              </a:rPr>
              <a:t>imply lack of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personal hygiene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en-MY" sz="2400" b="1" dirty="0">
                <a:latin typeface="Garamond" pitchFamily="18" charset="0"/>
              </a:rPr>
              <a:t>Lack of personal </a:t>
            </a:r>
            <a:r>
              <a:rPr lang="en-MY" sz="2400" dirty="0">
                <a:latin typeface="Garamond" pitchFamily="18" charset="0"/>
              </a:rPr>
              <a:t>hygiene coupled </a:t>
            </a:r>
            <a:r>
              <a:rPr lang="en-MY" sz="2400" b="1" dirty="0">
                <a:latin typeface="Garamond" pitchFamily="18" charset="0"/>
              </a:rPr>
              <a:t>with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poor sanitation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favour person-to-person transmission 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</a:rPr>
              <a:t>of infection, 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F7DC-375F-49EB-9437-040BD7F0FE97}" type="datetime1">
              <a:rPr lang="en-US" smtClean="0"/>
              <a:t>10/27/2020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7CCB-CE3E-4EDF-85A0-891F917C4E8F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710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14096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(5) PORTALS OF ENTRY TO NEW HOST</a:t>
            </a:r>
            <a:endParaRPr lang="ar-EG" sz="4000" dirty="0"/>
          </a:p>
        </p:txBody>
      </p:sp>
      <p:pic>
        <p:nvPicPr>
          <p:cNvPr id="3" name="Picture 2" descr="chain of inf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5258511" y="0"/>
            <a:ext cx="3692059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943F-171B-4905-9EB2-B9971D4BA026}" type="datetime1">
              <a:rPr lang="en-US" smtClean="0"/>
              <a:t>10/27/2020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7CCB-CE3E-4EDF-85A0-891F917C4E8F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56037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26211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Respiratory tract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Gastro-intestinal tract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chemeClr val="tx2"/>
                </a:solidFill>
                <a:latin typeface="Garamond" pitchFamily="18" charset="0"/>
              </a:rPr>
              <a:t>Genito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-urinary tract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Skin and </a:t>
            </a:r>
            <a:r>
              <a:rPr lang="en-US" sz="2400" b="1" dirty="0">
                <a:latin typeface="Garamond" pitchFamily="18" charset="0"/>
              </a:rPr>
              <a:t>mucous membranes through</a:t>
            </a:r>
            <a:r>
              <a:rPr lang="en-US" sz="2400" dirty="0">
                <a:latin typeface="Garamond" pitchFamily="18" charset="0"/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Affecting its layers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Affecting its layers then passing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to cause systemic infection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Piercing skin through inoculation by</a:t>
            </a:r>
            <a:r>
              <a:rPr lang="en-US" sz="2400" dirty="0">
                <a:latin typeface="Garamond" pitchFamily="18" charset="0"/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</a:rPr>
              <a:t>Insects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</a:rPr>
              <a:t>During blood letting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Trans-placental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260648"/>
            <a:ext cx="82089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CYCLE OF INFECTION)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5) PORTALS OF ENTRY TO NEW HOST</a:t>
            </a:r>
            <a:endParaRPr lang="en-MY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3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784976" cy="581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Note </a:t>
            </a:r>
            <a:r>
              <a:rPr lang="en-US" sz="2800" dirty="0">
                <a:latin typeface="Garamond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C0000"/>
                </a:solidFill>
                <a:latin typeface="Garamond" pitchFamily="18" charset="0"/>
              </a:rPr>
              <a:t>Some pathogens have:</a:t>
            </a:r>
            <a:r>
              <a:rPr lang="en-US" sz="2400" dirty="0">
                <a:latin typeface="Garamond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One portal </a:t>
            </a:r>
            <a:r>
              <a:rPr lang="en-US" sz="2400" dirty="0">
                <a:latin typeface="Garamond" pitchFamily="18" charset="0"/>
              </a:rPr>
              <a:t>of entry to new host.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2060"/>
                </a:solidFill>
                <a:latin typeface="Garamond" pitchFamily="18" charset="0"/>
              </a:rPr>
              <a:t>Two or more </a:t>
            </a:r>
            <a:r>
              <a:rPr lang="en-US" sz="2400" dirty="0">
                <a:latin typeface="Garamond" pitchFamily="18" charset="0"/>
              </a:rPr>
              <a:t>portals of exit from reservoir.</a:t>
            </a:r>
            <a:endParaRPr lang="en-US" sz="2800" b="1" dirty="0">
              <a:solidFill>
                <a:srgbClr val="CC0000"/>
              </a:solidFill>
              <a:latin typeface="Garamond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Examples: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aramond" pitchFamily="18" charset="0"/>
              </a:rPr>
              <a:t>Poliomyelitis viruses.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aramond" pitchFamily="18" charset="0"/>
              </a:rPr>
              <a:t>Salmonella </a:t>
            </a:r>
            <a:r>
              <a:rPr lang="en-US" sz="2400" dirty="0" err="1">
                <a:latin typeface="Garamond" pitchFamily="18" charset="0"/>
              </a:rPr>
              <a:t>typhi</a:t>
            </a:r>
            <a:r>
              <a:rPr lang="en-US" sz="2400" dirty="0">
                <a:latin typeface="Garamond" pitchFamily="18" charset="0"/>
              </a:rPr>
              <a:t>.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</a:rPr>
              <a:t>Time between entrance and start of manifestations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called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incubation period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SimSun" pitchFamily="2" charset="-122"/>
            </a:endParaRPr>
          </a:p>
          <a:p>
            <a:pPr>
              <a:defRPr/>
            </a:pPr>
            <a:endParaRPr lang="en-US" altLang="zh-CN" sz="2800" b="1" dirty="0">
              <a:solidFill>
                <a:srgbClr val="C00000"/>
              </a:solidFill>
              <a:latin typeface="Garamond" pitchFamily="18" charset="0"/>
              <a:ea typeface="SimSun" pitchFamily="2" charset="-12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Garamond" pitchFamily="18" charset="0"/>
                <a:ea typeface="SimSun" pitchFamily="2" charset="-122"/>
              </a:rPr>
              <a:t>Definition of incubation period</a:t>
            </a: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SimSun" pitchFamily="2" charset="-122"/>
              </a:rPr>
              <a:t>: </a:t>
            </a:r>
          </a:p>
          <a:p>
            <a:pPr>
              <a:defRPr/>
            </a:pPr>
            <a:r>
              <a:rPr lang="en-US" altLang="zh-CN" sz="2400" b="1" dirty="0">
                <a:latin typeface="Garamond" pitchFamily="18" charset="0"/>
                <a:ea typeface="SimSun" pitchFamily="2" charset="-122"/>
              </a:rPr>
              <a:t>Interval between time of contact and entry of agent and onset of illness</a:t>
            </a:r>
            <a:endParaRPr lang="en-US" sz="2400" b="1" dirty="0">
              <a:latin typeface="Garamond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8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89279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Garamond" pitchFamily="18" charset="0"/>
                <a:ea typeface="SimSun" pitchFamily="2" charset="-122"/>
              </a:rPr>
              <a:t>Intrinsic incubation period</a:t>
            </a:r>
            <a:endParaRPr lang="en-US" altLang="zh-CN" sz="2800" b="1" dirty="0">
              <a:latin typeface="Garamond" pitchFamily="18" charset="0"/>
              <a:ea typeface="SimSun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Garamond" pitchFamily="18" charset="0"/>
                <a:ea typeface="SimSun" pitchFamily="2" charset="-122"/>
              </a:rPr>
              <a:t>Interval between </a:t>
            </a:r>
            <a:r>
              <a:rPr lang="en-US" altLang="zh-CN" sz="2400" b="1" dirty="0">
                <a:solidFill>
                  <a:srgbClr val="FF0000"/>
                </a:solidFill>
                <a:latin typeface="Garamond" pitchFamily="18" charset="0"/>
                <a:ea typeface="SimSun" pitchFamily="2" charset="-122"/>
              </a:rPr>
              <a:t>infection</a:t>
            </a:r>
            <a:r>
              <a:rPr lang="en-US" altLang="zh-CN" sz="2400" b="1" dirty="0">
                <a:latin typeface="Garamond" pitchFamily="18" charset="0"/>
                <a:ea typeface="SimSun" pitchFamily="2" charset="-122"/>
              </a:rPr>
              <a:t> of a susceptible person or animal and </a:t>
            </a:r>
            <a:r>
              <a:rPr lang="en-US" altLang="zh-CN" sz="2400" b="1" dirty="0">
                <a:solidFill>
                  <a:srgbClr val="FF0000"/>
                </a:solidFill>
                <a:latin typeface="Garamond" pitchFamily="18" charset="0"/>
                <a:ea typeface="SimSun" pitchFamily="2" charset="-122"/>
              </a:rPr>
              <a:t>appearance of symptoms </a:t>
            </a:r>
            <a:r>
              <a:rPr lang="en-US" altLang="zh-CN" sz="2400" b="1" dirty="0">
                <a:latin typeface="Garamond" pitchFamily="18" charset="0"/>
                <a:ea typeface="SimSun" pitchFamily="2" charset="-122"/>
              </a:rPr>
              <a:t>or signs of disease caused by infecting pathogen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Garamond" pitchFamily="18" charset="0"/>
                <a:ea typeface="SimSun" pitchFamily="2" charset="-122"/>
              </a:rPr>
              <a:t>Extrinsic incubation period:</a:t>
            </a:r>
            <a:endParaRPr lang="en-US" altLang="zh-CN" sz="2800" b="1" dirty="0">
              <a:latin typeface="Garamond" pitchFamily="18" charset="0"/>
              <a:ea typeface="SimSun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Garamond" pitchFamily="18" charset="0"/>
                <a:ea typeface="SimSun" pitchFamily="2" charset="-122"/>
              </a:rPr>
              <a:t>Period between that time when </a:t>
            </a:r>
            <a:r>
              <a:rPr lang="en-US" altLang="zh-CN" sz="2400" b="1" dirty="0">
                <a:solidFill>
                  <a:srgbClr val="FF0000"/>
                </a:solidFill>
                <a:latin typeface="Garamond" pitchFamily="18" charset="0"/>
                <a:ea typeface="SimSun" pitchFamily="2" charset="-122"/>
              </a:rPr>
              <a:t>vector gets infected </a:t>
            </a:r>
            <a:r>
              <a:rPr lang="en-US" altLang="zh-CN" sz="2400" b="1" dirty="0">
                <a:latin typeface="Garamond" pitchFamily="18" charset="0"/>
                <a:ea typeface="SimSun" pitchFamily="2" charset="-122"/>
              </a:rPr>
              <a:t>and   time vector </a:t>
            </a:r>
            <a:r>
              <a:rPr lang="en-US" altLang="zh-CN" sz="2400" b="1" dirty="0">
                <a:solidFill>
                  <a:srgbClr val="FF0000"/>
                </a:solidFill>
                <a:latin typeface="Garamond" pitchFamily="18" charset="0"/>
                <a:ea typeface="SimSun" pitchFamily="2" charset="-122"/>
              </a:rPr>
              <a:t>becomes infective</a:t>
            </a:r>
            <a:endParaRPr lang="en-US" sz="24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990600" lvl="1" indent="-533400"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Garamond" pitchFamily="18" charset="0"/>
                <a:ea typeface="SimSun" pitchFamily="2" charset="-122"/>
              </a:rPr>
              <a:t>Variation in range and duration of </a:t>
            </a:r>
            <a:r>
              <a:rPr lang="en-US" altLang="zh-CN" sz="2800" b="1" dirty="0">
                <a:solidFill>
                  <a:schemeClr val="tx2"/>
                </a:solidFill>
                <a:latin typeface="Garamond" pitchFamily="18" charset="0"/>
                <a:ea typeface="SimSun" pitchFamily="2" charset="-122"/>
              </a:rPr>
              <a:t>incubation period depends on:</a:t>
            </a:r>
          </a:p>
          <a:p>
            <a:pPr marL="990600" lvl="1" indent="-533400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chemeClr val="tx2"/>
                </a:solidFill>
                <a:latin typeface="Garamond" pitchFamily="18" charset="0"/>
                <a:ea typeface="SimSun" pitchFamily="2" charset="-122"/>
              </a:rPr>
              <a:t>Resistance of host</a:t>
            </a:r>
          </a:p>
          <a:p>
            <a:pPr marL="990600" lvl="1" indent="-533400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chemeClr val="tx2"/>
                </a:solidFill>
                <a:latin typeface="Garamond" pitchFamily="18" charset="0"/>
                <a:ea typeface="SimSun" pitchFamily="2" charset="-122"/>
              </a:rPr>
              <a:t>Dosage and virulence of agent</a:t>
            </a:r>
          </a:p>
          <a:p>
            <a:pPr marL="990600" lvl="1" indent="-533400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chemeClr val="tx2"/>
                </a:solidFill>
                <a:latin typeface="Garamond" pitchFamily="18" charset="0"/>
                <a:ea typeface="SimSun" pitchFamily="2" charset="-122"/>
              </a:rPr>
              <a:t>Type of agent with regard to toxin production</a:t>
            </a:r>
          </a:p>
          <a:p>
            <a:pPr marL="990600" lvl="1" indent="-533400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chemeClr val="tx2"/>
                </a:solidFill>
                <a:latin typeface="Garamond" pitchFamily="18" charset="0"/>
                <a:ea typeface="SimSun" pitchFamily="2" charset="-122"/>
              </a:rPr>
              <a:t>Route of infection inside body</a:t>
            </a:r>
            <a:endParaRPr lang="en-US" sz="2400" b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6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492896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4800" b="1" dirty="0">
                <a:solidFill>
                  <a:srgbClr val="C00000"/>
                </a:solidFill>
                <a:latin typeface="Garamond" pitchFamily="18" charset="0"/>
              </a:rPr>
              <a:t>SUSCEPTIBLE HOST </a:t>
            </a:r>
            <a:endParaRPr lang="en-MY" sz="4800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16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334" y="1628800"/>
            <a:ext cx="89289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Successful parasitism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Four stages </a:t>
            </a:r>
            <a:r>
              <a:rPr lang="en-MY" sz="2400" b="1" dirty="0">
                <a:latin typeface="Garamond" pitchFamily="18" charset="0"/>
              </a:rPr>
              <a:t>have been described in successful parasitism :</a:t>
            </a:r>
          </a:p>
          <a:p>
            <a:pPr marL="514350" indent="-514350">
              <a:buAutoNum type="alphaLcParenBoth"/>
            </a:pPr>
            <a:r>
              <a:rPr lang="en-MY" sz="2400" dirty="0">
                <a:latin typeface="Garamond" pitchFamily="18" charset="0"/>
              </a:rPr>
              <a:t>First, the infectious agent must </a:t>
            </a:r>
            <a:r>
              <a:rPr lang="en-MY" sz="2400" b="1" dirty="0">
                <a:latin typeface="Garamond" pitchFamily="18" charset="0"/>
              </a:rPr>
              <a:t>find a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PORTAL OF ENTRY </a:t>
            </a:r>
            <a:r>
              <a:rPr lang="en-MY" sz="2400" b="1" dirty="0">
                <a:latin typeface="Garamond" pitchFamily="18" charset="0"/>
              </a:rPr>
              <a:t>by which it may enter the host. </a:t>
            </a:r>
          </a:p>
          <a:p>
            <a:r>
              <a:rPr lang="en-MY" sz="2400" dirty="0">
                <a:latin typeface="Garamond" pitchFamily="18" charset="0"/>
              </a:rPr>
              <a:t>There are many portals of entry, e.g., </a:t>
            </a:r>
            <a:r>
              <a:rPr lang="en-MY" sz="2400" i="1" dirty="0">
                <a:latin typeface="Garamond" pitchFamily="18" charset="0"/>
              </a:rPr>
              <a:t>respiratory tract, alimentary tract, genitourinary tract, skin, etc</a:t>
            </a:r>
            <a:r>
              <a:rPr lang="en-MY" sz="2400" dirty="0">
                <a:latin typeface="Garamond" pitchFamily="18" charset="0"/>
              </a:rPr>
              <a:t>. </a:t>
            </a:r>
          </a:p>
          <a:p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Some organisms may have more than one portal of entry</a:t>
            </a:r>
            <a:r>
              <a:rPr lang="en-MY" sz="2400" dirty="0">
                <a:latin typeface="Garamond" pitchFamily="18" charset="0"/>
              </a:rPr>
              <a:t>, </a:t>
            </a:r>
            <a:r>
              <a:rPr lang="en-MY" sz="2400" i="1" dirty="0">
                <a:latin typeface="Garamond" pitchFamily="18" charset="0"/>
              </a:rPr>
              <a:t>e.g., hepatitis B, Q fever, brucellosis.</a:t>
            </a:r>
          </a:p>
          <a:p>
            <a:r>
              <a:rPr lang="en-MY" sz="2400" dirty="0">
                <a:latin typeface="Garamond" pitchFamily="18" charset="0"/>
              </a:rPr>
              <a:t>b) </a:t>
            </a:r>
            <a:r>
              <a:rPr lang="en-MY" sz="2400" b="1" dirty="0">
                <a:latin typeface="Garamond" pitchFamily="18" charset="0"/>
              </a:rPr>
              <a:t>On gaining entry into the host, the organisms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must</a:t>
            </a:r>
            <a:r>
              <a:rPr lang="en-MY" sz="2400" b="1" dirty="0"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reach the appropriate </a:t>
            </a:r>
            <a:r>
              <a:rPr lang="en-MY" sz="2400" b="1" dirty="0">
                <a:latin typeface="Garamond" pitchFamily="18" charset="0"/>
              </a:rPr>
              <a:t>tissue o</a:t>
            </a:r>
            <a:r>
              <a:rPr lang="en-MY" sz="2400" dirty="0">
                <a:latin typeface="Garamond" pitchFamily="18" charset="0"/>
              </a:rPr>
              <a:t>r "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SITE OF ELECTION</a:t>
            </a:r>
            <a:r>
              <a:rPr lang="en-MY" sz="2400" dirty="0">
                <a:latin typeface="Garamond" pitchFamily="18" charset="0"/>
              </a:rPr>
              <a:t>“ in the body of the host </a:t>
            </a:r>
            <a:r>
              <a:rPr lang="en-MY" sz="2400" b="1" dirty="0">
                <a:latin typeface="Garamond" pitchFamily="18" charset="0"/>
              </a:rPr>
              <a:t>where it may find optimum conditions for its multiplication and survival.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835374" y="62468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42511" y="0"/>
            <a:ext cx="9043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The Host </a:t>
            </a:r>
          </a:p>
          <a:p>
            <a:pPr>
              <a:defRPr/>
            </a:pPr>
            <a:r>
              <a:rPr lang="en-US" sz="2400" dirty="0">
                <a:latin typeface="Garamond" pitchFamily="18" charset="0"/>
              </a:rPr>
              <a:t>is a person or other living animal including birds and arthropods that </a:t>
            </a:r>
            <a:r>
              <a:rPr lang="en-US" sz="2400" b="1" dirty="0">
                <a:latin typeface="Garamond" pitchFamily="18" charset="0"/>
              </a:rPr>
              <a:t>afford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maintenance, 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</a:rPr>
              <a:t>(survival )</a:t>
            </a:r>
            <a:r>
              <a:rPr lang="en-US" sz="2400" dirty="0">
                <a:latin typeface="Garamond" pitchFamily="18" charset="0"/>
              </a:rPr>
              <a:t> or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lodgment </a:t>
            </a:r>
            <a:r>
              <a:rPr lang="en-US" sz="2400" dirty="0">
                <a:latin typeface="Garamond" pitchFamily="18" charset="0"/>
              </a:rPr>
              <a:t>to an infectious agent under natural conditions</a:t>
            </a:r>
          </a:p>
        </p:txBody>
      </p:sp>
    </p:spTree>
    <p:extLst>
      <p:ext uri="{BB962C8B-B14F-4D97-AF65-F5344CB8AC3E}">
        <p14:creationId xmlns:p14="http://schemas.microsoft.com/office/powerpoint/2010/main" val="179718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188436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/>
              <a:t>Successful parasitism Cont. ..</a:t>
            </a:r>
            <a:endParaRPr lang="en-MY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764704"/>
            <a:ext cx="89644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latin typeface="Garamond" pitchFamily="18" charset="0"/>
              </a:rPr>
              <a:t> (c) </a:t>
            </a:r>
            <a:r>
              <a:rPr lang="en-MY" sz="2400" dirty="0">
                <a:latin typeface="Garamond" pitchFamily="18" charset="0"/>
              </a:rPr>
              <a:t>Thirdly, the disease agent must find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a way out </a:t>
            </a:r>
            <a:r>
              <a:rPr lang="en-MY" sz="2400" dirty="0">
                <a:latin typeface="Garamond" pitchFamily="18" charset="0"/>
              </a:rPr>
              <a:t>of the body </a:t>
            </a:r>
          </a:p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(PORTAL OF EXIT</a:t>
            </a:r>
            <a:r>
              <a:rPr lang="en-MY" sz="2400" b="1" dirty="0">
                <a:latin typeface="Garamond" pitchFamily="18" charset="0"/>
              </a:rPr>
              <a:t>) </a:t>
            </a:r>
            <a:r>
              <a:rPr lang="en-MY" sz="2400" dirty="0">
                <a:latin typeface="Garamond" pitchFamily="18" charset="0"/>
              </a:rPr>
              <a:t>in order that it </a:t>
            </a:r>
            <a:r>
              <a:rPr lang="en-MY" sz="2400" b="1" dirty="0">
                <a:latin typeface="Garamond" pitchFamily="18" charset="0"/>
              </a:rPr>
              <a:t>may reach a new host </a:t>
            </a:r>
            <a:r>
              <a:rPr lang="en-MY" sz="2400" dirty="0">
                <a:latin typeface="Garamond" pitchFamily="18" charset="0"/>
              </a:rPr>
              <a:t>and propagate its species.</a:t>
            </a:r>
          </a:p>
          <a:p>
            <a:r>
              <a:rPr lang="en-MY" sz="2400" dirty="0"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If there is no portal of exit, the infection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becomes a dead-end </a:t>
            </a:r>
            <a:r>
              <a:rPr lang="en-MY" sz="2400" dirty="0">
                <a:latin typeface="Garamond" pitchFamily="18" charset="0"/>
              </a:rPr>
              <a:t>infection as in </a:t>
            </a:r>
            <a:r>
              <a:rPr lang="en-MY" sz="2400" i="1" dirty="0">
                <a:latin typeface="Garamond" pitchFamily="18" charset="0"/>
              </a:rPr>
              <a:t>rabies, bubonic plague, tetanus and trichinosis</a:t>
            </a:r>
            <a:r>
              <a:rPr lang="en-MY" sz="2400" dirty="0">
                <a:latin typeface="Garamond" pitchFamily="18" charset="0"/>
              </a:rPr>
              <a:t>. </a:t>
            </a:r>
          </a:p>
          <a:p>
            <a:r>
              <a:rPr lang="en-MY" sz="2400" dirty="0">
                <a:latin typeface="Garamond" pitchFamily="18" charset="0"/>
              </a:rPr>
              <a:t>(d) </a:t>
            </a:r>
            <a:r>
              <a:rPr lang="en-MY" sz="2400" b="1" dirty="0">
                <a:latin typeface="Garamond" pitchFamily="18" charset="0"/>
              </a:rPr>
              <a:t>After leaving the human body, the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organism must </a:t>
            </a:r>
          </a:p>
          <a:p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survive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400" dirty="0">
                <a:latin typeface="Garamond" pitchFamily="18" charset="0"/>
              </a:rPr>
              <a:t>in 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</a:rPr>
              <a:t>the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external environment </a:t>
            </a:r>
            <a:r>
              <a:rPr lang="en-MY" sz="2400" b="1" dirty="0">
                <a:latin typeface="Garamond" pitchFamily="18" charset="0"/>
              </a:rPr>
              <a:t>for sufficient period till a </a:t>
            </a:r>
          </a:p>
          <a:p>
            <a:r>
              <a:rPr lang="en-MY" sz="2400" b="1" dirty="0">
                <a:latin typeface="Garamond" pitchFamily="18" charset="0"/>
              </a:rPr>
              <a:t>      new host is found.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b="1" dirty="0">
                <a:latin typeface="Garamond" pitchFamily="18" charset="0"/>
              </a:rPr>
              <a:t>In </a:t>
            </a:r>
            <a:r>
              <a:rPr lang="en-MY" sz="2400" dirty="0">
                <a:latin typeface="Garamond" pitchFamily="18" charset="0"/>
              </a:rPr>
              <a:t>addition, a </a:t>
            </a:r>
            <a:r>
              <a:rPr lang="en-MY" sz="2400" b="1" dirty="0">
                <a:latin typeface="Garamond" pitchFamily="18" charset="0"/>
              </a:rPr>
              <a:t>successful disease agent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should not cause the death of the ho</a:t>
            </a:r>
            <a:r>
              <a:rPr lang="en-MY" sz="2400" b="1" dirty="0">
                <a:latin typeface="Garamond" pitchFamily="18" charset="0"/>
              </a:rPr>
              <a:t>st but produce only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a low-grade immunity </a:t>
            </a:r>
            <a:r>
              <a:rPr lang="en-MY" sz="2400" b="1" dirty="0">
                <a:latin typeface="Garamond" pitchFamily="18" charset="0"/>
              </a:rPr>
              <a:t>so that the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host is vulnerable again and </a:t>
            </a:r>
            <a:r>
              <a:rPr lang="en-MY" sz="2400" b="1" dirty="0">
                <a:latin typeface="Garamond" pitchFamily="18" charset="0"/>
              </a:rPr>
              <a:t>again </a:t>
            </a:r>
            <a:r>
              <a:rPr lang="en-MY" sz="2400" dirty="0">
                <a:latin typeface="Garamond" pitchFamily="18" charset="0"/>
              </a:rPr>
              <a:t>to the same infection. </a:t>
            </a:r>
          </a:p>
          <a:p>
            <a:r>
              <a:rPr lang="en-MY" sz="2400" dirty="0">
                <a:latin typeface="Garamond" pitchFamily="18" charset="0"/>
              </a:rPr>
              <a:t>  </a:t>
            </a:r>
            <a:r>
              <a:rPr lang="en-MY" sz="2400" b="1" i="1" dirty="0">
                <a:latin typeface="Garamond" pitchFamily="18" charset="0"/>
              </a:rPr>
              <a:t>The best example is common cold virus.</a:t>
            </a:r>
          </a:p>
        </p:txBody>
      </p:sp>
    </p:spTree>
    <p:extLst>
      <p:ext uri="{BB962C8B-B14F-4D97-AF65-F5344CB8AC3E}">
        <p14:creationId xmlns:p14="http://schemas.microsoft.com/office/powerpoint/2010/main" val="456296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1609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Incubation period</a:t>
            </a:r>
            <a:endParaRPr lang="en-MY" sz="2800" dirty="0">
              <a:latin typeface="Garamond" pitchFamily="18" charset="0"/>
            </a:endParaRPr>
          </a:p>
          <a:p>
            <a:r>
              <a:rPr lang="en-MY" sz="2400" i="1" dirty="0">
                <a:latin typeface="Garamond" pitchFamily="18" charset="0"/>
              </a:rPr>
              <a:t>An infection becomes apparent only after a certain incubation period, which</a:t>
            </a: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is defined as </a:t>
            </a:r>
          </a:p>
          <a:p>
            <a:r>
              <a:rPr lang="en-MY" sz="2800" dirty="0">
                <a:latin typeface="Garamond" pitchFamily="18" charset="0"/>
              </a:rPr>
              <a:t>"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the time interval between invasion by an infectious agent and appearance of the first sign or symptom of the disease in </a:t>
            </a:r>
            <a:r>
              <a:rPr lang="en-MY" sz="2400" dirty="0">
                <a:solidFill>
                  <a:srgbClr val="0070C0"/>
                </a:solidFill>
                <a:latin typeface="Garamond" pitchFamily="18" charset="0"/>
              </a:rPr>
              <a:t>question" </a:t>
            </a:r>
            <a:r>
              <a:rPr lang="en-MY" sz="2400" i="1" dirty="0">
                <a:solidFill>
                  <a:srgbClr val="0070C0"/>
                </a:solidFill>
                <a:latin typeface="Garamond" pitchFamily="18" charset="0"/>
              </a:rPr>
              <a:t>.</a:t>
            </a:r>
            <a:endParaRPr lang="en-MY" sz="2400" dirty="0">
              <a:solidFill>
                <a:srgbClr val="0070C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</a:rPr>
              <a:t>During the incubation </a:t>
            </a:r>
            <a:r>
              <a:rPr lang="en-MY" sz="2400" dirty="0">
                <a:latin typeface="Garamond" pitchFamily="18" charset="0"/>
              </a:rPr>
              <a:t>period, the infectious agent undergoes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multiplication</a:t>
            </a:r>
            <a:r>
              <a:rPr lang="en-MY" sz="2400" b="1" dirty="0">
                <a:latin typeface="Garamond" pitchFamily="18" charset="0"/>
              </a:rPr>
              <a:t> </a:t>
            </a:r>
            <a:r>
              <a:rPr lang="en-MY" sz="2400" dirty="0">
                <a:latin typeface="Garamond" pitchFamily="18" charset="0"/>
              </a:rPr>
              <a:t>in the host. When a </a:t>
            </a:r>
            <a:r>
              <a:rPr lang="en-MY" sz="2400" b="1" dirty="0">
                <a:latin typeface="Garamond" pitchFamily="18" charset="0"/>
              </a:rPr>
              <a:t>sufficient density of the </a:t>
            </a:r>
            <a:r>
              <a:rPr lang="en-MY" sz="2400" dirty="0">
                <a:latin typeface="Garamond" pitchFamily="18" charset="0"/>
              </a:rPr>
              <a:t>disease agent </a:t>
            </a:r>
            <a:r>
              <a:rPr lang="en-MY" sz="2400" b="1" dirty="0">
                <a:latin typeface="Garamond" pitchFamily="18" charset="0"/>
              </a:rPr>
              <a:t>is built up </a:t>
            </a:r>
            <a:r>
              <a:rPr lang="en-MY" sz="2400" dirty="0">
                <a:latin typeface="Garamond" pitchFamily="18" charset="0"/>
              </a:rPr>
              <a:t>in the host, </a:t>
            </a:r>
            <a:r>
              <a:rPr lang="en-MY" sz="2400" b="1" dirty="0">
                <a:latin typeface="Garamond" pitchFamily="18" charset="0"/>
              </a:rPr>
              <a:t>the health equilibrium is disturbed </a:t>
            </a:r>
            <a:r>
              <a:rPr lang="en-MY" sz="2400" dirty="0">
                <a:latin typeface="Garamond" pitchFamily="18" charset="0"/>
              </a:rPr>
              <a:t>and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</a:rPr>
              <a:t> the </a:t>
            </a:r>
            <a:r>
              <a:rPr lang="en-MY" sz="2400" b="1" dirty="0">
                <a:latin typeface="Garamond" pitchFamily="18" charset="0"/>
              </a:rPr>
              <a:t>disease becomes overt. </a:t>
            </a:r>
          </a:p>
          <a:p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The factors which determine the incubation period include </a:t>
            </a:r>
            <a:endParaRPr lang="en-MY" sz="2400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>
                <a:latin typeface="Garamond" pitchFamily="18" charset="0"/>
              </a:rPr>
              <a:t>     the generation time of the particular pathogen,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>
                <a:latin typeface="Garamond" pitchFamily="18" charset="0"/>
              </a:rPr>
              <a:t>     infective dose,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>
                <a:latin typeface="Garamond" pitchFamily="18" charset="0"/>
              </a:rPr>
              <a:t>    portal of entry and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>
                <a:latin typeface="Garamond" pitchFamily="18" charset="0"/>
              </a:rPr>
              <a:t>     individual susceptibility.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115244" y="62110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455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06560" y="197170"/>
            <a:ext cx="92170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MY" sz="2400" dirty="0">
                <a:latin typeface="Garamond" pitchFamily="18" charset="0"/>
              </a:rPr>
              <a:t>In some, the incubation period is of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median length </a:t>
            </a:r>
            <a:r>
              <a:rPr lang="en-MY" sz="2400" dirty="0">
                <a:latin typeface="Garamond" pitchFamily="18" charset="0"/>
              </a:rPr>
              <a:t>ranging from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dirty="0"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10 days to 3 weeks</a:t>
            </a:r>
            <a:r>
              <a:rPr lang="en-MY" sz="2400" dirty="0">
                <a:latin typeface="Garamond" pitchFamily="18" charset="0"/>
              </a:rPr>
              <a:t>; in this category, </a:t>
            </a:r>
            <a:r>
              <a:rPr lang="en-MY" sz="2400" i="1" dirty="0">
                <a:latin typeface="Garamond" pitchFamily="18" charset="0"/>
              </a:rPr>
              <a:t>there are many examples </a:t>
            </a:r>
            <a:r>
              <a:rPr lang="en-MY" sz="2400" dirty="0">
                <a:latin typeface="Garamond" pitchFamily="18" charset="0"/>
              </a:rPr>
              <a:t>: </a:t>
            </a:r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</a:rPr>
              <a:t>typhoid infections</a:t>
            </a:r>
            <a:r>
              <a:rPr lang="en-MY" sz="2400" i="1" dirty="0">
                <a:latin typeface="Garamond" pitchFamily="18" charset="0"/>
              </a:rPr>
              <a:t>, virus diseases such as chickenpox, </a:t>
            </a:r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</a:rPr>
              <a:t>measles and mumps</a:t>
            </a:r>
            <a:r>
              <a:rPr lang="en-MY" sz="2400" i="1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dirty="0">
                <a:latin typeface="Garamond" pitchFamily="18" charset="0"/>
              </a:rPr>
              <a:t>Then there are infections with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longer incubation </a:t>
            </a:r>
            <a:r>
              <a:rPr lang="en-MY" sz="2400" dirty="0">
                <a:latin typeface="Garamond" pitchFamily="18" charset="0"/>
              </a:rPr>
              <a:t>periods (ranging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from weeks to months or years</a:t>
            </a:r>
            <a:r>
              <a:rPr lang="en-MY" sz="2400" dirty="0">
                <a:latin typeface="Garamond" pitchFamily="18" charset="0"/>
              </a:rPr>
              <a:t>) and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dirty="0">
                <a:latin typeface="Garamond" pitchFamily="18" charset="0"/>
              </a:rPr>
              <a:t>whose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incubation time is difficult to measure precisely</a:t>
            </a:r>
            <a:r>
              <a:rPr lang="en-MY" sz="2400" dirty="0">
                <a:latin typeface="Garamond" pitchFamily="18" charset="0"/>
              </a:rPr>
              <a:t>, e.g., hepatitis A and B, rabies</a:t>
            </a:r>
            <a:r>
              <a:rPr lang="en-MY" sz="2800" dirty="0">
                <a:latin typeface="Garamond" pitchFamily="18" charset="0"/>
              </a:rPr>
              <a:t>, leprosy and slow virus diseases.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587727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latin typeface="Garamond" pitchFamily="18" charset="0"/>
              </a:rPr>
              <a:t> Incubation period is of fundamental importance in epidemiological studies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115244" y="63645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685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13" y="1844824"/>
            <a:ext cx="7211144" cy="464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strike="sngStrike" dirty="0">
                <a:latin typeface="Garamond" pitchFamily="18" charset="0"/>
              </a:rPr>
              <a:t>Presence of the </a:t>
            </a:r>
            <a:r>
              <a:rPr lang="en-US" sz="2800" b="1" strike="sngStrike" dirty="0">
                <a:solidFill>
                  <a:srgbClr val="CC0000"/>
                </a:solidFill>
                <a:latin typeface="Garamond" pitchFamily="18" charset="0"/>
              </a:rPr>
              <a:t>microbiologic agent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>
                <a:latin typeface="Garamond" pitchFamily="18" charset="0"/>
              </a:rPr>
              <a:t>Presence of a 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reservoir and </a:t>
            </a:r>
            <a:r>
              <a:rPr lang="en-US" sz="2800" b="1" dirty="0">
                <a:latin typeface="Garamond" pitchFamily="18" charset="0"/>
              </a:rPr>
              <a:t>source.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>
                <a:latin typeface="Garamond" pitchFamily="18" charset="0"/>
              </a:rPr>
              <a:t>An 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outlet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(portal of exit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)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from reservoir.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>
                <a:latin typeface="Garamond" pitchFamily="18" charset="0"/>
              </a:rPr>
              <a:t>A suitable 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mode of transmission.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>
                <a:latin typeface="Garamond" pitchFamily="18" charset="0"/>
              </a:rPr>
              <a:t>An 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inlet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(portal of entry).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>
                <a:latin typeface="Garamond" pitchFamily="18" charset="0"/>
              </a:rPr>
              <a:t>A 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susceptible host</a:t>
            </a:r>
            <a:r>
              <a:rPr lang="en-US" sz="2800" dirty="0">
                <a:latin typeface="Garamond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Requisites for  Perpetuation  of Communicable Diseases </a:t>
            </a:r>
            <a:b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</a:b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(The Cycle Of Infection</a:t>
            </a:r>
            <a:endParaRPr lang="en-MY" sz="2800" dirty="0">
              <a:latin typeface="Garamond" pitchFamily="18" charset="0"/>
            </a:endParaRPr>
          </a:p>
        </p:txBody>
      </p:sp>
      <p:pic>
        <p:nvPicPr>
          <p:cNvPr id="5" name="Picture 4" descr="chain of inf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4608004" y="4077072"/>
            <a:ext cx="437791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7028" y="260648"/>
            <a:ext cx="9396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>
                <a:solidFill>
                  <a:srgbClr val="FF0000"/>
                </a:solidFill>
                <a:latin typeface="Garamond" pitchFamily="18" charset="0"/>
              </a:rPr>
              <a:t>          Serial interval</a:t>
            </a:r>
          </a:p>
          <a:p>
            <a:pPr algn="ctr"/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           In actual practice we seldom know precisely the     incubation period of a disease</a:t>
            </a:r>
            <a:r>
              <a:rPr lang="en-MY" sz="24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dirty="0">
                <a:latin typeface="Garamond" pitchFamily="18" charset="0"/>
              </a:rPr>
              <a:t>But we know, </a:t>
            </a:r>
            <a:r>
              <a:rPr lang="en-MY" sz="2400" b="1" dirty="0">
                <a:latin typeface="Garamond" pitchFamily="18" charset="0"/>
              </a:rPr>
              <a:t>when an outbreak of disease occurs</a:t>
            </a:r>
            <a:r>
              <a:rPr lang="en-MY" sz="2400" dirty="0">
                <a:latin typeface="Garamond" pitchFamily="18" charset="0"/>
              </a:rPr>
              <a:t>, say in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dirty="0">
                <a:latin typeface="Garamond" pitchFamily="18" charset="0"/>
              </a:rPr>
              <a:t> </a:t>
            </a:r>
            <a:r>
              <a:rPr lang="en-MY" sz="2400" dirty="0">
                <a:solidFill>
                  <a:srgbClr val="002060"/>
                </a:solidFill>
                <a:latin typeface="Garamond" pitchFamily="18" charset="0"/>
              </a:rPr>
              <a:t>a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family </a:t>
            </a:r>
            <a:r>
              <a:rPr lang="en-MY" sz="2400" b="1" dirty="0">
                <a:latin typeface="Garamond" pitchFamily="18" charset="0"/>
              </a:rPr>
              <a:t>which </a:t>
            </a:r>
            <a:r>
              <a:rPr lang="en-MY" sz="2400" dirty="0">
                <a:latin typeface="Garamond" pitchFamily="18" charset="0"/>
              </a:rPr>
              <a:t>is the smallest group and also a closed group,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there is an initial primary case</a:t>
            </a:r>
            <a:r>
              <a:rPr lang="en-MY" sz="24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b="1" dirty="0">
                <a:latin typeface="Garamond" pitchFamily="18" charset="0"/>
              </a:rPr>
              <a:t>The primary case is followed by 2 or 3 secondary cases within a short time</a:t>
            </a:r>
            <a:r>
              <a:rPr lang="en-MY" sz="24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</a:rPr>
              <a:t>The gap in time between the onset of the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primary c</a:t>
            </a:r>
            <a:r>
              <a:rPr lang="en-MY" sz="2400" b="1" dirty="0">
                <a:latin typeface="Garamond" pitchFamily="18" charset="0"/>
              </a:rPr>
              <a:t>ase and the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secondary case </a:t>
            </a:r>
            <a:r>
              <a:rPr lang="en-MY" sz="2400" b="1" dirty="0">
                <a:latin typeface="Garamond" pitchFamily="18" charset="0"/>
              </a:rPr>
              <a:t>is called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"serial interval".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By collecting information about a whole series of such onsets,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we get a distribution of secondary </a:t>
            </a:r>
            <a:r>
              <a:rPr lang="en-MY" sz="2400" b="1" dirty="0">
                <a:latin typeface="Garamond" pitchFamily="18" charset="0"/>
              </a:rPr>
              <a:t>cases from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</a:rPr>
              <a:t>which we can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guess the incubation period </a:t>
            </a:r>
            <a:r>
              <a:rPr lang="en-MY" sz="2400" b="1" dirty="0">
                <a:latin typeface="Garamond" pitchFamily="18" charset="0"/>
              </a:rPr>
              <a:t>of disease</a:t>
            </a:r>
          </a:p>
        </p:txBody>
      </p:sp>
    </p:spTree>
    <p:extLst>
      <p:ext uri="{BB962C8B-B14F-4D97-AF65-F5344CB8AC3E}">
        <p14:creationId xmlns:p14="http://schemas.microsoft.com/office/powerpoint/2010/main" val="1992218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52164"/>
            <a:ext cx="9036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Communicable period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400" dirty="0">
                <a:latin typeface="Garamond" pitchFamily="18" charset="0"/>
              </a:rPr>
              <a:t>The communicable period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is defined as </a:t>
            </a:r>
          </a:p>
          <a:p>
            <a:r>
              <a:rPr lang="en-MY" sz="2400" b="1" dirty="0">
                <a:latin typeface="Garamond" pitchFamily="18" charset="0"/>
              </a:rPr>
              <a:t>"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the time during which an infectious agent may be transferred directly or indirectly from an infected person to another person</a:t>
            </a:r>
            <a:r>
              <a:rPr lang="en-MY" sz="2400" b="1" dirty="0">
                <a:latin typeface="Garamond" pitchFamily="18" charset="0"/>
              </a:rPr>
              <a:t>, from an infected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animal to man</a:t>
            </a:r>
            <a:r>
              <a:rPr lang="en-MY" sz="2400" b="1" dirty="0">
                <a:latin typeface="Garamond" pitchFamily="18" charset="0"/>
              </a:rPr>
              <a:t>, or from an infected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person to an animal</a:t>
            </a:r>
            <a:r>
              <a:rPr lang="en-MY" sz="2400" b="1" dirty="0">
                <a:latin typeface="Garamond" pitchFamily="18" charset="0"/>
              </a:rPr>
              <a:t>, including arthropods"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Communicability varies in different diseases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>
                <a:latin typeface="Garamond" pitchFamily="18" charset="0"/>
              </a:rPr>
              <a:t>Some diseases are more communicable during the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incubation period than </a:t>
            </a:r>
            <a:r>
              <a:rPr lang="en-MY" sz="2400" b="1" dirty="0">
                <a:latin typeface="Garamond" pitchFamily="18" charset="0"/>
              </a:rPr>
              <a:t>during actual illness.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Communicability of some diseases can be reduced by early diagnosis and treatment</a:t>
            </a:r>
            <a:r>
              <a:rPr lang="en-MY" sz="2400" dirty="0">
                <a:latin typeface="Garamond" pitchFamily="18" charset="0"/>
              </a:rPr>
              <a:t>.</a:t>
            </a:r>
          </a:p>
          <a:p>
            <a:r>
              <a:rPr lang="en-MY" sz="2400" dirty="0"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An important measure of communicability is</a:t>
            </a:r>
          </a:p>
          <a:p>
            <a:r>
              <a:rPr lang="en-MY" sz="2400" b="1" dirty="0">
                <a:latin typeface="Garamond" pitchFamily="18" charset="0"/>
              </a:rPr>
              <a:t> 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Secondary attack rate</a:t>
            </a:r>
            <a:r>
              <a:rPr lang="en-MY" sz="2400" b="1" dirty="0">
                <a:latin typeface="Garamond" pitchFamily="18" charset="0"/>
              </a:rPr>
              <a:t>.</a:t>
            </a:r>
          </a:p>
          <a:p>
            <a:r>
              <a:rPr lang="en-MY" sz="2400" b="1" i="1" dirty="0">
                <a:solidFill>
                  <a:srgbClr val="002060"/>
                </a:solidFill>
                <a:latin typeface="Garamond" pitchFamily="18" charset="0"/>
              </a:rPr>
              <a:t>S</a:t>
            </a:r>
            <a:r>
              <a:rPr lang="en-MY" sz="2000" b="1" i="1" dirty="0">
                <a:solidFill>
                  <a:srgbClr val="002060"/>
                </a:solidFill>
                <a:latin typeface="Garamond" pitchFamily="18" charset="0"/>
              </a:rPr>
              <a:t>econdary attack rate (SAR) is defined as "the number of exposed persons developing the disease within the range of the incubation period, following exposure to the primary case"</a:t>
            </a:r>
          </a:p>
        </p:txBody>
      </p:sp>
    </p:spTree>
    <p:extLst>
      <p:ext uri="{BB962C8B-B14F-4D97-AF65-F5344CB8AC3E}">
        <p14:creationId xmlns:p14="http://schemas.microsoft.com/office/powerpoint/2010/main" val="3029583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4" y="188640"/>
            <a:ext cx="902722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       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HOST DEFENCES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     </a:t>
            </a:r>
            <a:r>
              <a:rPr lang="en-MY" sz="2400" b="1" dirty="0">
                <a:latin typeface="Garamond" pitchFamily="18" charset="0"/>
              </a:rPr>
              <a:t>Host defences against infection are at once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>
                <a:latin typeface="Garamond" pitchFamily="18" charset="0"/>
              </a:rPr>
              <a:t>        local and systemic,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>
                <a:latin typeface="Garamond" pitchFamily="18" charset="0"/>
              </a:rPr>
              <a:t>        non-specific and specific, and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>
                <a:latin typeface="Garamond" pitchFamily="18" charset="0"/>
              </a:rPr>
              <a:t>           humeral and cellular. </a:t>
            </a:r>
          </a:p>
          <a:p>
            <a:pPr algn="ctr"/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   It is difficult to identify any infectious agent that fails to         stimulate multiple host defence mechanisms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779" y="2989407"/>
            <a:ext cx="9027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Resistance:</a:t>
            </a:r>
          </a:p>
          <a:p>
            <a:pPr>
              <a:defRPr/>
            </a:pPr>
            <a:r>
              <a:rPr lang="en-US" sz="2400" b="1" dirty="0">
                <a:latin typeface="Garamond" pitchFamily="18" charset="0"/>
              </a:rPr>
              <a:t>It is the total body mechanisms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which act as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barriers </a:t>
            </a:r>
            <a:r>
              <a:rPr lang="en-US" sz="2400" b="1" dirty="0">
                <a:latin typeface="Garamond" pitchFamily="18" charset="0"/>
              </a:rPr>
              <a:t>to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invasion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multiplication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 of infectious agents </a:t>
            </a:r>
            <a:r>
              <a:rPr lang="en-US" sz="2400" b="1" dirty="0">
                <a:latin typeface="Garamond" pitchFamily="18" charset="0"/>
              </a:rPr>
              <a:t>or their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damaging effects </a:t>
            </a:r>
            <a:r>
              <a:rPr lang="en-US" sz="2400" b="1" dirty="0">
                <a:latin typeface="Garamond" pitchFamily="18" charset="0"/>
              </a:rPr>
              <a:t>of their toxins</a:t>
            </a:r>
          </a:p>
          <a:p>
            <a:pPr>
              <a:defRPr/>
            </a:pPr>
            <a:endParaRPr lang="en-US" sz="2400" dirty="0">
              <a:latin typeface="Garamond" pitchFamily="18" charset="0"/>
            </a:endParaRPr>
          </a:p>
          <a:p>
            <a:pPr>
              <a:buSzPct val="102000"/>
              <a:buFont typeface="Arial" charset="0"/>
              <a:buAutoNum type="arabicParenR"/>
              <a:defRPr/>
            </a:pPr>
            <a:r>
              <a:rPr lang="en-US" sz="2800" dirty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Natural barriers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(Inherent resistance or innate immunity).</a:t>
            </a:r>
          </a:p>
          <a:p>
            <a:pPr>
              <a:buSzPct val="102000"/>
              <a:buFont typeface="Arial" charset="0"/>
              <a:buAutoNum type="arabicParenR"/>
              <a:defRPr/>
            </a:pP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Acquired resistance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(immunity).</a:t>
            </a:r>
          </a:p>
        </p:txBody>
      </p:sp>
    </p:spTree>
    <p:extLst>
      <p:ext uri="{BB962C8B-B14F-4D97-AF65-F5344CB8AC3E}">
        <p14:creationId xmlns:p14="http://schemas.microsoft.com/office/powerpoint/2010/main" val="398677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44" y="260647"/>
            <a:ext cx="92242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SzPct val="100000"/>
              <a:buFont typeface="Arial" charset="0"/>
              <a:buAutoNum type="arabicParenR"/>
              <a:defRPr/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Inherent resistance </a:t>
            </a:r>
          </a:p>
          <a:p>
            <a:pPr>
              <a:lnSpc>
                <a:spcPct val="90000"/>
              </a:lnSpc>
              <a:buSzPct val="100000"/>
              <a:defRPr/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                  (innate immunity):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Non-specific </a:t>
            </a:r>
            <a:r>
              <a:rPr lang="en-US" sz="2400" b="1" dirty="0">
                <a:latin typeface="Garamond" pitchFamily="18" charset="0"/>
              </a:rPr>
              <a:t>resistance of the body against the invading organisms which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doesn’t depend </a:t>
            </a:r>
            <a:r>
              <a:rPr lang="en-US" sz="2400" dirty="0">
                <a:latin typeface="Garamond" pitchFamily="18" charset="0"/>
              </a:rPr>
              <a:t>on the presence of 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</a:rPr>
              <a:t>specific antibodies </a:t>
            </a:r>
            <a:r>
              <a:rPr lang="en-US" sz="2400" dirty="0">
                <a:latin typeface="Garamond" pitchFamily="18" charset="0"/>
              </a:rPr>
              <a:t>or 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</a:rPr>
              <a:t>antitoxin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rgbClr val="0070C0"/>
                </a:solidFill>
                <a:latin typeface="Garamond" pitchFamily="18" charset="0"/>
              </a:rPr>
              <a:t> f</a:t>
            </a:r>
            <a:r>
              <a:rPr lang="en-US" sz="2400" dirty="0">
                <a:latin typeface="Garamond" pitchFamily="18" charset="0"/>
              </a:rPr>
              <a:t>or protection, but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depends on the anatomical or physiological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characteristics </a:t>
            </a:r>
            <a:r>
              <a:rPr lang="en-US" sz="2400" dirty="0">
                <a:latin typeface="Garamond" pitchFamily="18" charset="0"/>
              </a:rPr>
              <a:t>of the host.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936" y="4005064"/>
            <a:ext cx="8626036" cy="203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buSzPct val="103000"/>
              <a:buFont typeface="Arial" charset="0"/>
              <a:buAutoNum type="arabicParenR"/>
              <a:defRPr/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Inherent resistance (innate immunity):</a:t>
            </a:r>
          </a:p>
          <a:p>
            <a:pPr marL="742950" indent="-742950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       Natural defensive mechanisms:</a:t>
            </a:r>
          </a:p>
          <a:p>
            <a:pPr marL="742950" indent="-7429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latin typeface="Garamond" pitchFamily="18" charset="0"/>
              </a:rPr>
              <a:t>The body surface</a:t>
            </a:r>
          </a:p>
          <a:p>
            <a:pPr marL="742950" indent="-7429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latin typeface="Garamond" pitchFamily="18" charset="0"/>
              </a:rPr>
              <a:t>Phagocytic cells lying in tissues</a:t>
            </a:r>
          </a:p>
          <a:p>
            <a:pPr marL="742950" indent="-7429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latin typeface="Garamond" pitchFamily="18" charset="0"/>
              </a:rPr>
              <a:t>Blood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0032" y="260647"/>
            <a:ext cx="4310073" cy="646331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SzPct val="102000"/>
              <a:buFont typeface="Arial" charset="0"/>
              <a:buAutoNum type="arabicParenR"/>
              <a:defRPr/>
            </a:pP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Natural barriers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(Inherent innate immunity</a:t>
            </a:r>
          </a:p>
          <a:p>
            <a:pPr>
              <a:buSzPct val="102000"/>
              <a:buFont typeface="Arial" charset="0"/>
              <a:buAutoNum type="arabicParenR"/>
              <a:defRPr/>
            </a:pPr>
            <a:r>
              <a:rPr lang="en-US" dirty="0">
                <a:latin typeface="Garamond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Acquired resistance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(immunity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97099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55607"/>
            <a:ext cx="56166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SzPct val="103000"/>
              <a:buFont typeface="+mj-lt"/>
              <a:buAutoNum type="arabicParenR" startAt="2"/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Acquired resistance (immunity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).</a:t>
            </a:r>
          </a:p>
          <a:p>
            <a:pPr marL="571500" indent="-571500">
              <a:buSzPct val="100000"/>
              <a:buFont typeface="+mj-lt"/>
              <a:buAutoNum type="romanLcPeriod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Passive immunity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 marL="571500" indent="-571500">
              <a:buSzPct val="100000"/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</a:rPr>
              <a:t>Natural</a:t>
            </a:r>
          </a:p>
          <a:p>
            <a:pPr marL="571500" indent="-571500">
              <a:buSzPct val="100000"/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</a:rPr>
              <a:t>Artificial</a:t>
            </a:r>
          </a:p>
          <a:p>
            <a:pPr marL="571500" indent="-571500">
              <a:buSzPct val="100000"/>
              <a:buFont typeface="+mj-lt"/>
              <a:buAutoNum type="romanLcPeriod" startAt="2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Active immunity</a:t>
            </a:r>
          </a:p>
          <a:p>
            <a:pPr marL="571500" indent="-571500">
              <a:buSzPct val="100000"/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</a:rPr>
              <a:t>Natural</a:t>
            </a:r>
          </a:p>
          <a:p>
            <a:pPr marL="571500" indent="-571500">
              <a:buSzPct val="100000"/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</a:rPr>
              <a:t>Artificial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2996952"/>
            <a:ext cx="78488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SzPct val="100000"/>
              <a:buFont typeface="Arial" charset="0"/>
              <a:buAutoNum type="romanLcPeriod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Passive immunity:</a:t>
            </a:r>
          </a:p>
          <a:p>
            <a:pPr marL="609600" indent="-609600">
              <a:defRPr/>
            </a:pPr>
            <a:r>
              <a:rPr lang="en-US" sz="2400" dirty="0">
                <a:latin typeface="Garamond" pitchFamily="18" charset="0"/>
              </a:rPr>
              <a:t>Type of resistance in which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ready made antibodies </a:t>
            </a:r>
            <a:r>
              <a:rPr lang="en-US" sz="2400" dirty="0">
                <a:latin typeface="Garamond" pitchFamily="18" charset="0"/>
              </a:rPr>
              <a:t>are gained</a:t>
            </a:r>
          </a:p>
          <a:p>
            <a:pPr marL="933450" lvl="1" indent="-533400">
              <a:lnSpc>
                <a:spcPct val="150000"/>
              </a:lnSpc>
              <a:buClr>
                <a:srgbClr val="A50021"/>
              </a:buClr>
              <a:buSzPct val="100000"/>
              <a:buFont typeface="Arial" charset="0"/>
              <a:buAutoNum type="arabicPeriod"/>
              <a:defRPr/>
            </a:pPr>
            <a:r>
              <a:rPr lang="en-US" sz="2400" b="1" dirty="0">
                <a:solidFill>
                  <a:srgbClr val="A50021"/>
                </a:solidFill>
                <a:latin typeface="Garamond" pitchFamily="18" charset="0"/>
              </a:rPr>
              <a:t>Natural passive:</a:t>
            </a:r>
            <a:r>
              <a:rPr lang="en-US" sz="2400" b="1" dirty="0">
                <a:solidFill>
                  <a:srgbClr val="1818FF"/>
                </a:solidFill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antibodies from the mother.</a:t>
            </a:r>
          </a:p>
          <a:p>
            <a:pPr marL="933450" lvl="1" indent="-533400">
              <a:buClr>
                <a:srgbClr val="A50021"/>
              </a:buClr>
              <a:buSzPct val="100000"/>
              <a:buFont typeface="Arial" charset="0"/>
              <a:buAutoNum type="arabicPeriod"/>
              <a:defRPr/>
            </a:pPr>
            <a:r>
              <a:rPr lang="en-US" sz="2400" b="1" dirty="0">
                <a:solidFill>
                  <a:srgbClr val="A50021"/>
                </a:solidFill>
                <a:latin typeface="Garamond" pitchFamily="18" charset="0"/>
              </a:rPr>
              <a:t>Artificial passive:</a:t>
            </a:r>
            <a:r>
              <a:rPr lang="en-US" sz="2400" b="1" dirty="0">
                <a:solidFill>
                  <a:srgbClr val="1818FF"/>
                </a:solidFill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by injecting immune serum or immunoglobulin </a:t>
            </a:r>
            <a:endParaRPr lang="ar-EG" sz="24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9504" y="764704"/>
            <a:ext cx="4310073" cy="646331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SzPct val="102000"/>
              <a:buFont typeface="Arial" charset="0"/>
              <a:buAutoNum type="arabicParenR"/>
              <a:defRPr/>
            </a:pP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Natural barriers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(Inherent innate immunity</a:t>
            </a:r>
          </a:p>
          <a:p>
            <a:pPr>
              <a:buSzPct val="102000"/>
              <a:buFont typeface="Arial" charset="0"/>
              <a:buAutoNum type="arabicParenR"/>
              <a:defRPr/>
            </a:pPr>
            <a:r>
              <a:rPr lang="en-US" dirty="0">
                <a:latin typeface="Garamond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Acquired resistance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(immunity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88302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95252"/>
            <a:ext cx="8712967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SzPct val="100000"/>
              <a:buFont typeface="Arial" charset="0"/>
              <a:buAutoNum type="romanLcPeriod"/>
              <a:defRPr/>
            </a:pPr>
            <a:r>
              <a:rPr lang="en-US" sz="2800" b="1" dirty="0">
                <a:latin typeface="Garamond" pitchFamily="18" charset="0"/>
              </a:rPr>
              <a:t>Passive immunity cont. .. :</a:t>
            </a:r>
          </a:p>
          <a:p>
            <a:pPr marL="571500" indent="-571500">
              <a:buClr>
                <a:srgbClr val="00005E"/>
              </a:buClr>
              <a:buSzPct val="100000"/>
              <a:buFont typeface="Arial" charset="0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Natural passive immunity</a:t>
            </a:r>
            <a:r>
              <a:rPr lang="en-US" sz="2400" b="1" dirty="0">
                <a:solidFill>
                  <a:srgbClr val="A50021"/>
                </a:solidFill>
                <a:latin typeface="Garamond" pitchFamily="18" charset="0"/>
              </a:rPr>
              <a:t>: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(Infant immunity</a:t>
            </a:r>
            <a:r>
              <a:rPr lang="en-US" sz="2400" b="1" dirty="0">
                <a:solidFill>
                  <a:srgbClr val="A50021"/>
                </a:solidFill>
                <a:latin typeface="Garamond" pitchFamily="18" charset="0"/>
              </a:rPr>
              <a:t>)</a:t>
            </a:r>
          </a:p>
          <a:p>
            <a:pPr marL="457200" indent="-457200">
              <a:buClr>
                <a:srgbClr val="00005E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</a:rPr>
              <a:t>Infant resistance due to antibodies passed to the fetus through the placenta. </a:t>
            </a:r>
          </a:p>
          <a:p>
            <a:pPr marL="457200" indent="-457200">
              <a:buClr>
                <a:srgbClr val="00005E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</a:rPr>
              <a:t>The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mother should have </a:t>
            </a:r>
            <a:r>
              <a:rPr lang="en-US" sz="2400" b="1" dirty="0">
                <a:latin typeface="Garamond" pitchFamily="18" charset="0"/>
              </a:rPr>
              <a:t>acquired the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infection</a:t>
            </a:r>
            <a:r>
              <a:rPr lang="en-US" sz="2400" b="1" dirty="0">
                <a:latin typeface="Garamond" pitchFamily="18" charset="0"/>
              </a:rPr>
              <a:t> and/or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vaccine</a:t>
            </a:r>
            <a:r>
              <a:rPr lang="en-US" sz="2400" b="1" dirty="0">
                <a:latin typeface="Garamond" pitchFamily="18" charset="0"/>
              </a:rPr>
              <a:t> &amp; developed specific antibodies against the disease.</a:t>
            </a:r>
          </a:p>
          <a:p>
            <a:pPr marL="457200" indent="-457200">
              <a:buClr>
                <a:srgbClr val="00005E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</a:rPr>
              <a:t>They are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at highest level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at birth </a:t>
            </a:r>
            <a:r>
              <a:rPr lang="en-US" sz="2400" dirty="0">
                <a:latin typeface="Garamond" pitchFamily="18" charset="0"/>
              </a:rPr>
              <a:t>and decline gradually till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disappearance by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the 6</a:t>
            </a:r>
            <a:r>
              <a:rPr lang="en-US" sz="2400" b="1" baseline="30000" dirty="0">
                <a:solidFill>
                  <a:srgbClr val="FF0000"/>
                </a:solidFill>
                <a:latin typeface="Garamond" pitchFamily="18" charset="0"/>
              </a:rPr>
              <a:t>th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 month.</a:t>
            </a:r>
            <a:r>
              <a:rPr lang="en-MY" sz="2400" b="1" dirty="0">
                <a:latin typeface="Garamond" pitchFamily="18" charset="0"/>
              </a:rPr>
              <a:t> </a:t>
            </a:r>
          </a:p>
          <a:p>
            <a:pPr marL="457200" indent="-457200">
              <a:buClr>
                <a:srgbClr val="00005E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b="1" dirty="0">
                <a:latin typeface="Garamond" pitchFamily="18" charset="0"/>
              </a:rPr>
              <a:t>Can be induced </a:t>
            </a:r>
            <a:r>
              <a:rPr lang="en-US" sz="2000" b="1" dirty="0">
                <a:solidFill>
                  <a:schemeClr val="tx2"/>
                </a:solidFill>
                <a:latin typeface="Garamond" pitchFamily="18" charset="0"/>
              </a:rPr>
              <a:t>by immunizing </a:t>
            </a:r>
            <a:r>
              <a:rPr lang="en-US" sz="2000" b="1" dirty="0">
                <a:latin typeface="Garamond" pitchFamily="18" charset="0"/>
              </a:rPr>
              <a:t>the mother during pregnancy by</a:t>
            </a:r>
          </a:p>
          <a:p>
            <a:pPr>
              <a:buClr>
                <a:srgbClr val="00005E"/>
              </a:buClr>
              <a:buSzPct val="100000"/>
              <a:defRPr/>
            </a:pPr>
            <a:r>
              <a:rPr lang="en-US" sz="2000" b="1" i="1" dirty="0">
                <a:solidFill>
                  <a:schemeClr val="tx2"/>
                </a:solidFill>
                <a:latin typeface="Garamond" pitchFamily="18" charset="0"/>
              </a:rPr>
              <a:t> tetanus toxoid to protect the infant against tetanus </a:t>
            </a:r>
            <a:r>
              <a:rPr lang="en-US" sz="2000" b="1" i="1" dirty="0" err="1">
                <a:solidFill>
                  <a:schemeClr val="tx2"/>
                </a:solidFill>
                <a:latin typeface="Garamond" pitchFamily="18" charset="0"/>
              </a:rPr>
              <a:t>neonatorum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.</a:t>
            </a:r>
            <a:r>
              <a:rPr lang="en-MY" sz="2000" b="1" dirty="0">
                <a:latin typeface="Garamond" pitchFamily="18" charset="0"/>
              </a:rPr>
              <a:t> </a:t>
            </a:r>
          </a:p>
          <a:p>
            <a:pPr>
              <a:buClr>
                <a:srgbClr val="00005E"/>
              </a:buClr>
              <a:buSzPct val="100000"/>
              <a:defRPr/>
            </a:pPr>
            <a:endParaRPr lang="en-US" sz="2000" b="1" dirty="0">
              <a:latin typeface="Garamond" pitchFamily="18" charset="0"/>
            </a:endParaRPr>
          </a:p>
          <a:p>
            <a:pPr lvl="1">
              <a:buClr>
                <a:srgbClr val="00005E"/>
              </a:buClr>
              <a:buSzPct val="100000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Breast milk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, specially the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colostrums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contains </a:t>
            </a:r>
          </a:p>
          <a:p>
            <a:pPr marL="800100" lvl="1" indent="-342900">
              <a:buClr>
                <a:srgbClr val="00005E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plenty of antibodies  (about 95% of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colostrums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’ proteins)</a:t>
            </a:r>
          </a:p>
          <a:p>
            <a:pPr marL="800100" lvl="1" indent="-342900">
              <a:buClr>
                <a:srgbClr val="00005E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Antibodies are continuously secreted in breast milk but at </a:t>
            </a:r>
          </a:p>
          <a:p>
            <a:pPr lvl="1">
              <a:buClr>
                <a:srgbClr val="00005E"/>
              </a:buClr>
              <a:buSzPct val="100000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lower levels  than the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colostrums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.</a:t>
            </a:r>
          </a:p>
          <a:p>
            <a:pPr>
              <a:buClr>
                <a:srgbClr val="00005E"/>
              </a:buClr>
              <a:buSzPct val="100000"/>
              <a:defRPr/>
            </a:pPr>
            <a:endParaRPr lang="en-US" sz="2000" b="1" dirty="0">
              <a:latin typeface="Garamond" pitchFamily="18" charset="0"/>
            </a:endParaRPr>
          </a:p>
          <a:p>
            <a:pPr>
              <a:buClr>
                <a:srgbClr val="00005E"/>
              </a:buClr>
              <a:buSzPct val="100000"/>
              <a:defRPr/>
            </a:pPr>
            <a:endParaRPr lang="en-US" sz="2000" b="1" dirty="0">
              <a:latin typeface="Garamond" pitchFamily="18" charset="0"/>
            </a:endParaRPr>
          </a:p>
          <a:p>
            <a:pPr>
              <a:buClr>
                <a:srgbClr val="00005E"/>
              </a:buClr>
              <a:buSzPct val="100000"/>
              <a:defRPr/>
            </a:pPr>
            <a:endParaRPr lang="en-US" sz="2000" b="1" dirty="0">
              <a:latin typeface="Garamond" pitchFamily="18" charset="0"/>
            </a:endParaRPr>
          </a:p>
          <a:p>
            <a:pPr>
              <a:buClr>
                <a:srgbClr val="00005E"/>
              </a:buClr>
              <a:buSzPct val="100000"/>
              <a:defRPr/>
            </a:pPr>
            <a:endParaRPr lang="en-US" sz="2000" b="1" dirty="0">
              <a:latin typeface="Garamond" pitchFamily="18" charset="0"/>
            </a:endParaRPr>
          </a:p>
          <a:p>
            <a:pPr>
              <a:buClr>
                <a:srgbClr val="00005E"/>
              </a:buClr>
              <a:buSzPct val="100000"/>
              <a:defRPr/>
            </a:pPr>
            <a:endParaRPr lang="en-US" sz="2000" b="1" dirty="0">
              <a:latin typeface="Garamond" pitchFamily="18" charset="0"/>
            </a:endParaRPr>
          </a:p>
          <a:p>
            <a:pPr>
              <a:buClr>
                <a:srgbClr val="00005E"/>
              </a:buClr>
              <a:buSzPct val="100000"/>
              <a:defRPr/>
            </a:pPr>
            <a:endParaRPr lang="en-MY" sz="20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6177" y="0"/>
            <a:ext cx="2334548" cy="13849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SzPct val="103000"/>
              <a:defRPr/>
            </a:pPr>
            <a:r>
              <a:rPr lang="en-US" sz="1200" b="1" dirty="0">
                <a:solidFill>
                  <a:srgbClr val="0070C0"/>
                </a:solidFill>
                <a:latin typeface="Garamond" pitchFamily="18" charset="0"/>
              </a:rPr>
              <a:t>Acquired resistance (immunity</a:t>
            </a:r>
            <a:r>
              <a:rPr lang="en-US" sz="1200" b="1" dirty="0">
                <a:solidFill>
                  <a:srgbClr val="C00000"/>
                </a:solidFill>
                <a:latin typeface="Garamond" pitchFamily="18" charset="0"/>
              </a:rPr>
              <a:t>).</a:t>
            </a:r>
          </a:p>
          <a:p>
            <a:pPr>
              <a:buSzPct val="100000"/>
              <a:defRPr/>
            </a:pPr>
            <a:r>
              <a:rPr lang="en-US" sz="1200" b="1" dirty="0">
                <a:solidFill>
                  <a:srgbClr val="FF0000"/>
                </a:solidFill>
                <a:latin typeface="Garamond" pitchFamily="18" charset="0"/>
              </a:rPr>
              <a:t>Passive immunity</a:t>
            </a:r>
            <a:r>
              <a:rPr lang="en-US" sz="1200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>
              <a:buSzPct val="100000"/>
              <a:defRPr/>
            </a:pPr>
            <a:r>
              <a:rPr lang="en-US" sz="1200" b="1" dirty="0">
                <a:solidFill>
                  <a:srgbClr val="FF0000"/>
                </a:solidFill>
                <a:latin typeface="Garamond" pitchFamily="18" charset="0"/>
              </a:rPr>
              <a:t>   Natural</a:t>
            </a:r>
          </a:p>
          <a:p>
            <a:pPr>
              <a:buSzPct val="100000"/>
              <a:defRPr/>
            </a:pPr>
            <a:r>
              <a:rPr lang="en-US" sz="1200" b="1" dirty="0">
                <a:latin typeface="Garamond" pitchFamily="18" charset="0"/>
              </a:rPr>
              <a:t>   Artificial</a:t>
            </a:r>
            <a:endParaRPr lang="en-US" sz="1200" b="1" dirty="0">
              <a:solidFill>
                <a:srgbClr val="002060"/>
              </a:solidFill>
              <a:latin typeface="Garamond" pitchFamily="18" charset="0"/>
            </a:endParaRPr>
          </a:p>
          <a:p>
            <a:pPr>
              <a:buSzPct val="100000"/>
              <a:defRPr/>
            </a:pPr>
            <a:r>
              <a:rPr lang="en-US" sz="1200" b="1" dirty="0">
                <a:solidFill>
                  <a:srgbClr val="002060"/>
                </a:solidFill>
                <a:latin typeface="Garamond" pitchFamily="18" charset="0"/>
              </a:rPr>
              <a:t>Active immunity</a:t>
            </a:r>
          </a:p>
          <a:p>
            <a:pPr>
              <a:buSzPct val="100000"/>
              <a:defRPr/>
            </a:pPr>
            <a:r>
              <a:rPr lang="en-US" sz="1200" b="1" dirty="0">
                <a:solidFill>
                  <a:srgbClr val="002060"/>
                </a:solidFill>
                <a:latin typeface="Garamond" pitchFamily="18" charset="0"/>
              </a:rPr>
              <a:t>     Natural</a:t>
            </a:r>
          </a:p>
          <a:p>
            <a:pPr>
              <a:buSzPct val="100000"/>
              <a:defRPr/>
            </a:pPr>
            <a:r>
              <a:rPr lang="en-US" sz="1200" b="1" dirty="0">
                <a:solidFill>
                  <a:srgbClr val="002060"/>
                </a:solidFill>
                <a:latin typeface="Garamond" pitchFamily="18" charset="0"/>
              </a:rPr>
              <a:t>    Artificial</a:t>
            </a:r>
          </a:p>
        </p:txBody>
      </p:sp>
    </p:spTree>
    <p:extLst>
      <p:ext uri="{BB962C8B-B14F-4D97-AF65-F5344CB8AC3E}">
        <p14:creationId xmlns:p14="http://schemas.microsoft.com/office/powerpoint/2010/main" val="785707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370" y="673851"/>
            <a:ext cx="89341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en-US" sz="2400" b="1" dirty="0">
                <a:solidFill>
                  <a:srgbClr val="A50021"/>
                </a:solidFill>
                <a:latin typeface="Garamond" pitchFamily="18" charset="0"/>
              </a:rPr>
              <a:t>2. Artificial passive immunity: (passive immunization or </a:t>
            </a:r>
          </a:p>
          <a:p>
            <a:pPr>
              <a:buSzPct val="100000"/>
              <a:defRPr/>
            </a:pPr>
            <a:r>
              <a:rPr lang="en-US" sz="2400" b="1" dirty="0">
                <a:solidFill>
                  <a:srgbClr val="A50021"/>
                </a:solidFill>
                <a:latin typeface="Garamond" pitchFamily="18" charset="0"/>
              </a:rPr>
              <a:t>                   </a:t>
            </a:r>
            <a:r>
              <a:rPr lang="en-US" sz="2400" b="1" dirty="0" err="1">
                <a:solidFill>
                  <a:srgbClr val="A50021"/>
                </a:solidFill>
                <a:latin typeface="Garamond" pitchFamily="18" charset="0"/>
              </a:rPr>
              <a:t>Immuno</a:t>
            </a:r>
            <a:r>
              <a:rPr lang="en-US" sz="2400" b="1" dirty="0">
                <a:solidFill>
                  <a:srgbClr val="A50021"/>
                </a:solidFill>
                <a:latin typeface="Garamond" pitchFamily="18" charset="0"/>
              </a:rPr>
              <a:t>-prophylaxis)</a:t>
            </a:r>
          </a:p>
          <a:p>
            <a:pPr marL="914400" lvl="1" indent="-514350">
              <a:buClr>
                <a:srgbClr val="00005E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Immunity induced by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injecting immune serum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or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immunoglobulin.</a:t>
            </a:r>
          </a:p>
          <a:p>
            <a:pPr marL="914400" lvl="1" indent="-514350">
              <a:buClr>
                <a:srgbClr val="00005E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Characterized by short duration (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for about 3 weeks</a:t>
            </a:r>
            <a:r>
              <a:rPr lang="en-US" sz="2400" b="1" dirty="0">
                <a:latin typeface="Garamond" pitchFamily="18" charset="0"/>
              </a:rPr>
              <a:t>)</a:t>
            </a:r>
            <a:r>
              <a:rPr lang="en-US" sz="2400" dirty="0">
                <a:latin typeface="Garamond" pitchFamily="18" charset="0"/>
              </a:rPr>
              <a:t> during which the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antibodies are gradually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eliminated</a:t>
            </a:r>
          </a:p>
          <a:p>
            <a:pPr lvl="1">
              <a:buClr>
                <a:srgbClr val="00005E"/>
              </a:buClr>
              <a:buSzPct val="100000"/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    A.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 Sera of artificially immunized animals</a:t>
            </a:r>
          </a:p>
          <a:p>
            <a:pPr lvl="1">
              <a:buClr>
                <a:srgbClr val="00005E"/>
              </a:buClr>
              <a:buSzPct val="100000"/>
              <a:defRPr/>
            </a:pPr>
            <a:r>
              <a:rPr lang="en-US" sz="2400" b="1" dirty="0">
                <a:latin typeface="Garamond" pitchFamily="18" charset="0"/>
              </a:rPr>
              <a:t>  used either for prophylaxis or </a:t>
            </a:r>
          </a:p>
          <a:p>
            <a:pPr lvl="1">
              <a:buClr>
                <a:srgbClr val="00005E"/>
              </a:buClr>
              <a:buSzPct val="100000"/>
              <a:defRPr/>
            </a:pPr>
            <a:r>
              <a:rPr lang="en-US" sz="2400" b="1" dirty="0">
                <a:latin typeface="Garamond" pitchFamily="18" charset="0"/>
              </a:rPr>
              <a:t> treatment as </a:t>
            </a:r>
            <a:r>
              <a:rPr lang="en-US" sz="2400" b="1" i="1" dirty="0">
                <a:solidFill>
                  <a:srgbClr val="0070C0"/>
                </a:solidFill>
                <a:latin typeface="Garamond" pitchFamily="18" charset="0"/>
              </a:rPr>
              <a:t>anti-tetanic or antidiphtheritic sera.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lvl="1">
              <a:buClr>
                <a:srgbClr val="00005E"/>
              </a:buClr>
              <a:buSzPct val="100000"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lvl="1">
              <a:buClr>
                <a:srgbClr val="00005E"/>
              </a:buClr>
              <a:buSzPct val="100000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B.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 Immunoglobulin:</a:t>
            </a:r>
          </a:p>
          <a:p>
            <a:pPr lvl="1">
              <a:buClr>
                <a:srgbClr val="00005E"/>
              </a:buClr>
              <a:buSzPct val="100000"/>
              <a:defRPr/>
            </a:pPr>
            <a:r>
              <a:rPr lang="en-US" sz="2400" b="1" dirty="0">
                <a:latin typeface="Garamond" pitchFamily="18" charset="0"/>
              </a:rPr>
              <a:t>This is the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plasma protein fraction </a:t>
            </a:r>
            <a:r>
              <a:rPr lang="en-US" sz="2400" b="1" dirty="0">
                <a:latin typeface="Garamond" pitchFamily="18" charset="0"/>
              </a:rPr>
              <a:t>that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carries most of antibodies </a:t>
            </a:r>
            <a:r>
              <a:rPr lang="en-US" sz="2400" b="1" dirty="0">
                <a:latin typeface="Garamond" pitchFamily="18" charset="0"/>
              </a:rPr>
              <a:t>and used as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prophylaxis </a:t>
            </a:r>
            <a:r>
              <a:rPr lang="en-US" sz="2400" b="1" dirty="0">
                <a:latin typeface="Garamond" pitchFamily="18" charset="0"/>
              </a:rPr>
              <a:t>as in hepatitis A.</a:t>
            </a:r>
          </a:p>
          <a:p>
            <a:pPr lvl="1">
              <a:buClr>
                <a:srgbClr val="00005E"/>
              </a:buClr>
              <a:buSzPct val="100000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5135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SzPct val="100000"/>
              <a:buFont typeface="Arial" charset="0"/>
              <a:buAutoNum type="romanLcPeriod"/>
              <a:defRPr/>
            </a:pPr>
            <a:r>
              <a:rPr lang="en-US" sz="2400" b="1" dirty="0">
                <a:latin typeface="Garamond" pitchFamily="18" charset="0"/>
              </a:rPr>
              <a:t>Passive immunity Cont. .. :</a:t>
            </a:r>
          </a:p>
        </p:txBody>
      </p:sp>
      <p:sp>
        <p:nvSpPr>
          <p:cNvPr id="4" name="Rectangle 3"/>
          <p:cNvSpPr/>
          <p:nvPr/>
        </p:nvSpPr>
        <p:spPr>
          <a:xfrm>
            <a:off x="7092280" y="-99392"/>
            <a:ext cx="2334548" cy="13849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SzPct val="103000"/>
              <a:defRPr/>
            </a:pPr>
            <a:r>
              <a:rPr lang="en-US" sz="1200" b="1" dirty="0">
                <a:solidFill>
                  <a:srgbClr val="0070C0"/>
                </a:solidFill>
                <a:latin typeface="Garamond" pitchFamily="18" charset="0"/>
              </a:rPr>
              <a:t>Acquired resistance (immunity</a:t>
            </a:r>
            <a:r>
              <a:rPr lang="en-US" sz="1200" b="1" dirty="0">
                <a:solidFill>
                  <a:srgbClr val="C00000"/>
                </a:solidFill>
                <a:latin typeface="Garamond" pitchFamily="18" charset="0"/>
              </a:rPr>
              <a:t>).</a:t>
            </a:r>
          </a:p>
          <a:p>
            <a:pPr>
              <a:buSzPct val="100000"/>
              <a:defRPr/>
            </a:pPr>
            <a:r>
              <a:rPr lang="en-US" sz="1200" b="1" dirty="0">
                <a:solidFill>
                  <a:srgbClr val="FF0000"/>
                </a:solidFill>
                <a:latin typeface="Garamond" pitchFamily="18" charset="0"/>
              </a:rPr>
              <a:t>Passive immunity</a:t>
            </a:r>
            <a:r>
              <a:rPr lang="en-US" sz="1200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>
              <a:buSzPct val="100000"/>
              <a:defRPr/>
            </a:pPr>
            <a:r>
              <a:rPr lang="en-US" sz="1200" b="1" dirty="0">
                <a:solidFill>
                  <a:srgbClr val="FF0000"/>
                </a:solidFill>
                <a:latin typeface="Garamond" pitchFamily="18" charset="0"/>
              </a:rPr>
              <a:t>   Natural</a:t>
            </a:r>
          </a:p>
          <a:p>
            <a:pPr>
              <a:buSzPct val="100000"/>
              <a:defRPr/>
            </a:pPr>
            <a:r>
              <a:rPr lang="en-US" sz="1200" b="1" dirty="0">
                <a:latin typeface="Garamond" pitchFamily="18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Garamond" pitchFamily="18" charset="0"/>
              </a:rPr>
              <a:t>Artificial</a:t>
            </a:r>
          </a:p>
          <a:p>
            <a:pPr>
              <a:buSzPct val="100000"/>
              <a:defRPr/>
            </a:pPr>
            <a:r>
              <a:rPr lang="en-US" sz="1200" b="1" dirty="0">
                <a:solidFill>
                  <a:srgbClr val="002060"/>
                </a:solidFill>
                <a:latin typeface="Garamond" pitchFamily="18" charset="0"/>
              </a:rPr>
              <a:t>Active immunity</a:t>
            </a:r>
          </a:p>
          <a:p>
            <a:pPr>
              <a:buSzPct val="100000"/>
              <a:defRPr/>
            </a:pPr>
            <a:r>
              <a:rPr lang="en-US" sz="1200" b="1" dirty="0">
                <a:solidFill>
                  <a:srgbClr val="002060"/>
                </a:solidFill>
                <a:latin typeface="Garamond" pitchFamily="18" charset="0"/>
              </a:rPr>
              <a:t>     Natural</a:t>
            </a:r>
          </a:p>
          <a:p>
            <a:pPr>
              <a:buSzPct val="100000"/>
              <a:defRPr/>
            </a:pPr>
            <a:r>
              <a:rPr lang="en-US" sz="1200" b="1" dirty="0">
                <a:solidFill>
                  <a:srgbClr val="002060"/>
                </a:solidFill>
                <a:latin typeface="Garamond" pitchFamily="18" charset="0"/>
              </a:rPr>
              <a:t>    Artificial</a:t>
            </a:r>
          </a:p>
        </p:txBody>
      </p:sp>
    </p:spTree>
    <p:extLst>
      <p:ext uri="{BB962C8B-B14F-4D97-AF65-F5344CB8AC3E}">
        <p14:creationId xmlns:p14="http://schemas.microsoft.com/office/powerpoint/2010/main" val="707514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75" y="404664"/>
            <a:ext cx="785719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SzPct val="100000"/>
              <a:buFont typeface="Arial" charset="0"/>
              <a:buAutoNum type="romanLcPeriod" startAt="2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Active immunity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:</a:t>
            </a:r>
          </a:p>
          <a:p>
            <a:pPr marL="571500" indent="-57150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Type of resistance in which the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person makes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or </a:t>
            </a:r>
          </a:p>
          <a:p>
            <a:pPr marL="571500" indent="-57150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                    develops his own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antibodies.</a:t>
            </a:r>
          </a:p>
          <a:p>
            <a:pPr marL="914400" lvl="1" indent="-514350">
              <a:buClr>
                <a:srgbClr val="00005E"/>
              </a:buClr>
              <a:buSzPct val="100000"/>
              <a:buFont typeface="Arial" charset="0"/>
              <a:buAutoNum type="arabicPeriod"/>
              <a:defRPr/>
            </a:pP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Natural active:</a:t>
            </a:r>
            <a:r>
              <a:rPr lang="en-US" sz="2400" b="1" dirty="0">
                <a:solidFill>
                  <a:srgbClr val="1818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post infection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immunity. </a:t>
            </a:r>
          </a:p>
          <a:p>
            <a:pPr marL="400050" lvl="1">
              <a:buClr>
                <a:srgbClr val="00005E"/>
              </a:buClr>
              <a:buSzPct val="100000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may be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solid,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long [mumps or measles], </a:t>
            </a:r>
          </a:p>
          <a:p>
            <a:pPr marL="400050" lvl="1">
              <a:buClr>
                <a:srgbClr val="00005E"/>
              </a:buClr>
              <a:buSzPct val="100000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moderate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[meningitis] or </a:t>
            </a:r>
          </a:p>
          <a:p>
            <a:pPr marL="400050" lvl="1">
              <a:buClr>
                <a:srgbClr val="00005E"/>
              </a:buClr>
              <a:buSzPct val="100000"/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short duration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[common cold])</a:t>
            </a:r>
          </a:p>
          <a:p>
            <a:pPr marL="400050" lvl="1">
              <a:buClr>
                <a:srgbClr val="00005E"/>
              </a:buClr>
              <a:buSzPct val="100000"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400050" lvl="1">
              <a:buClr>
                <a:srgbClr val="00005E"/>
              </a:buClr>
              <a:buSzPct val="100000"/>
              <a:defRPr/>
            </a:pP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2.Artificial active:</a:t>
            </a:r>
            <a:r>
              <a:rPr lang="en-US" sz="2400" b="1" dirty="0">
                <a:solidFill>
                  <a:srgbClr val="1818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post vaccination immunity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, </a:t>
            </a:r>
          </a:p>
          <a:p>
            <a:pPr marL="400050" lvl="1">
              <a:buClr>
                <a:srgbClr val="00005E"/>
              </a:buClr>
              <a:buSzPct val="100000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where the specific antigen when introduced in the body provoke the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formation of antibodies</a:t>
            </a:r>
            <a:endParaRPr lang="ar-EG" sz="24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80312" y="-106705"/>
            <a:ext cx="1578972" cy="13849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SzPct val="103000"/>
              <a:defRPr/>
            </a:pPr>
            <a:r>
              <a:rPr lang="en-US" sz="1200" b="1" dirty="0">
                <a:solidFill>
                  <a:srgbClr val="0070C0"/>
                </a:solidFill>
                <a:latin typeface="Garamond" pitchFamily="18" charset="0"/>
              </a:rPr>
              <a:t>Acquired(immunity</a:t>
            </a:r>
            <a:r>
              <a:rPr lang="en-US" sz="1200" b="1" dirty="0">
                <a:solidFill>
                  <a:srgbClr val="C00000"/>
                </a:solidFill>
                <a:latin typeface="Garamond" pitchFamily="18" charset="0"/>
              </a:rPr>
              <a:t>).</a:t>
            </a:r>
          </a:p>
          <a:p>
            <a:pPr>
              <a:buSzPct val="100000"/>
              <a:defRPr/>
            </a:pPr>
            <a:r>
              <a:rPr lang="en-US" sz="1200" b="1" dirty="0">
                <a:latin typeface="Garamond" pitchFamily="18" charset="0"/>
              </a:rPr>
              <a:t>Passive immunity</a:t>
            </a:r>
            <a:r>
              <a:rPr lang="en-US" sz="1200" dirty="0">
                <a:latin typeface="Garamond" pitchFamily="18" charset="0"/>
              </a:rPr>
              <a:t>:</a:t>
            </a:r>
          </a:p>
          <a:p>
            <a:pPr>
              <a:buSzPct val="100000"/>
              <a:defRPr/>
            </a:pPr>
            <a:r>
              <a:rPr lang="en-US" sz="1200" b="1" dirty="0">
                <a:latin typeface="Garamond" pitchFamily="18" charset="0"/>
              </a:rPr>
              <a:t>   Natural</a:t>
            </a:r>
          </a:p>
          <a:p>
            <a:pPr>
              <a:buSzPct val="100000"/>
              <a:defRPr/>
            </a:pPr>
            <a:r>
              <a:rPr lang="en-US" sz="1200" b="1" dirty="0">
                <a:latin typeface="Garamond" pitchFamily="18" charset="0"/>
              </a:rPr>
              <a:t>   Artificial</a:t>
            </a:r>
          </a:p>
          <a:p>
            <a:pPr>
              <a:buSzPct val="100000"/>
              <a:defRPr/>
            </a:pPr>
            <a:r>
              <a:rPr lang="en-US" sz="1200" b="1" dirty="0">
                <a:solidFill>
                  <a:srgbClr val="FF0000"/>
                </a:solidFill>
                <a:latin typeface="Garamond" pitchFamily="18" charset="0"/>
              </a:rPr>
              <a:t>Active immunity</a:t>
            </a:r>
          </a:p>
          <a:p>
            <a:pPr>
              <a:buSzPct val="100000"/>
              <a:defRPr/>
            </a:pPr>
            <a:r>
              <a:rPr lang="en-US" sz="1200" b="1" dirty="0">
                <a:solidFill>
                  <a:srgbClr val="FF0000"/>
                </a:solidFill>
                <a:latin typeface="Garamond" pitchFamily="18" charset="0"/>
              </a:rPr>
              <a:t>     Natural</a:t>
            </a:r>
          </a:p>
          <a:p>
            <a:pPr>
              <a:buSzPct val="100000"/>
              <a:defRPr/>
            </a:pPr>
            <a:r>
              <a:rPr lang="en-US" sz="1200" b="1" dirty="0">
                <a:solidFill>
                  <a:srgbClr val="FF0000"/>
                </a:solidFill>
                <a:latin typeface="Garamond" pitchFamily="18" charset="0"/>
              </a:rPr>
              <a:t>    Artificial</a:t>
            </a:r>
          </a:p>
        </p:txBody>
      </p:sp>
    </p:spTree>
    <p:extLst>
      <p:ext uri="{BB962C8B-B14F-4D97-AF65-F5344CB8AC3E}">
        <p14:creationId xmlns:p14="http://schemas.microsoft.com/office/powerpoint/2010/main" val="537836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0000"/>
                </a:solidFill>
                <a:latin typeface="Garamond" pitchFamily="18" charset="0"/>
              </a:rPr>
              <a:t>IDEAL IMMUNIZING AGENT:</a:t>
            </a:r>
            <a:r>
              <a:rPr lang="en-US" sz="2400" b="1" dirty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Minimal side effects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Antigenic stability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Durable immunity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Easy administration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Few injections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Reasonable cost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Availability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Good keeping quality (long shelf life)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Easy storage</a:t>
            </a:r>
          </a:p>
        </p:txBody>
      </p:sp>
    </p:spTree>
    <p:extLst>
      <p:ext uri="{BB962C8B-B14F-4D97-AF65-F5344CB8AC3E}">
        <p14:creationId xmlns:p14="http://schemas.microsoft.com/office/powerpoint/2010/main" val="4138934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4624"/>
            <a:ext cx="8496944" cy="4243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Attenuated vaccines:</a:t>
            </a:r>
            <a:r>
              <a:rPr lang="en-US" sz="2800" dirty="0">
                <a:latin typeface="Garamond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Garamond" pitchFamily="18" charset="0"/>
              </a:rPr>
              <a:t>Here, microorganisms lose their pathogenicity but retain their power of multiplication and </a:t>
            </a:r>
            <a:r>
              <a:rPr lang="en-US" sz="2800" dirty="0" err="1">
                <a:latin typeface="Garamond" pitchFamily="18" charset="0"/>
              </a:rPr>
              <a:t>antigencity</a:t>
            </a:r>
            <a:r>
              <a:rPr lang="en-US" sz="2800" dirty="0">
                <a:latin typeface="Garamond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rgbClr val="CC0000"/>
              </a:solidFill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Methods of attenuation: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>
                <a:latin typeface="Garamond" pitchFamily="18" charset="0"/>
              </a:rPr>
              <a:t> Repeated subcultures or passage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>
                <a:latin typeface="Garamond" pitchFamily="18" charset="0"/>
              </a:rPr>
              <a:t> Cultivation    under   unfavorable conditions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Examples: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Garamond" pitchFamily="18" charset="0"/>
              </a:rPr>
              <a:t>Polio Sabin vaccine.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Garamond" pitchFamily="18" charset="0"/>
              </a:rPr>
              <a:t>Measles vaccine.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Garamond" pitchFamily="18" charset="0"/>
              </a:rPr>
              <a:t>German measles vaccine.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Garamond" pitchFamily="18" charset="0"/>
              </a:rPr>
              <a:t>Mumps vaccine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4562547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Variant forms of living organisms vaccines:</a:t>
            </a:r>
            <a:r>
              <a:rPr lang="en-US" sz="2800" dirty="0">
                <a:latin typeface="Garamond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Garamond" pitchFamily="18" charset="0"/>
              </a:rPr>
              <a:t>Here, milder species of the organisms that are closely related </a:t>
            </a:r>
            <a:r>
              <a:rPr lang="en-US" sz="2800" dirty="0" err="1">
                <a:latin typeface="Garamond" pitchFamily="18" charset="0"/>
              </a:rPr>
              <a:t>antigenically</a:t>
            </a:r>
            <a:r>
              <a:rPr lang="en-US" sz="2800" dirty="0">
                <a:latin typeface="Garamond" pitchFamily="18" charset="0"/>
              </a:rPr>
              <a:t> to the human disease agent are used.</a:t>
            </a:r>
          </a:p>
          <a:p>
            <a:pPr>
              <a:lnSpc>
                <a:spcPct val="80000"/>
              </a:lnSpc>
            </a:pPr>
            <a:endParaRPr lang="en-US" sz="1000" b="1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C0000"/>
                </a:solidFill>
              </a:rPr>
              <a:t>Examples: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Garamond" pitchFamily="18" charset="0"/>
              </a:rPr>
              <a:t>Small pox vaccine using cow pox virus.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Garamond" pitchFamily="18" charset="0"/>
              </a:rPr>
              <a:t>BCG vaccine using bovine tubercle bacilli.</a:t>
            </a:r>
          </a:p>
        </p:txBody>
      </p:sp>
    </p:spTree>
    <p:extLst>
      <p:ext uri="{BB962C8B-B14F-4D97-AF65-F5344CB8AC3E}">
        <p14:creationId xmlns:p14="http://schemas.microsoft.com/office/powerpoint/2010/main" val="217837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89644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2. Vector-borne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latin typeface="Garamond" pitchFamily="18" charset="0"/>
              </a:rPr>
              <a:t>In infectious disease epidemiology</a:t>
            </a:r>
            <a:r>
              <a:rPr lang="en-MY" sz="2800" dirty="0">
                <a:latin typeface="Garamond" pitchFamily="18" charset="0"/>
              </a:rPr>
              <a:t>,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vector is defined </a:t>
            </a:r>
            <a:r>
              <a:rPr lang="en-MY" sz="2800" dirty="0">
                <a:latin typeface="Garamond" pitchFamily="18" charset="0"/>
              </a:rPr>
              <a:t>as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an </a:t>
            </a:r>
            <a:r>
              <a:rPr lang="en-MY" sz="2800" dirty="0">
                <a:solidFill>
                  <a:schemeClr val="accent1"/>
                </a:solidFill>
                <a:latin typeface="Garamond" pitchFamily="18" charset="0"/>
              </a:rPr>
              <a:t>arthropod </a:t>
            </a:r>
            <a:r>
              <a:rPr lang="en-MY" sz="2800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any living carrier</a:t>
            </a:r>
            <a:r>
              <a:rPr lang="en-MY" sz="2800" dirty="0">
                <a:latin typeface="Garamond" pitchFamily="18" charset="0"/>
              </a:rPr>
              <a:t> (</a:t>
            </a:r>
            <a:r>
              <a:rPr lang="en-MY" sz="2800" b="1" dirty="0">
                <a:latin typeface="Garamond" pitchFamily="18" charset="0"/>
              </a:rPr>
              <a:t>e.g., snail</a:t>
            </a:r>
            <a:r>
              <a:rPr lang="en-MY" sz="2800" dirty="0">
                <a:latin typeface="Garamond" pitchFamily="18" charset="0"/>
              </a:rPr>
              <a:t>) that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transports an infectious agent to a susceptible individual.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Transmission by a vector may be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 </a:t>
            </a:r>
            <a:r>
              <a:rPr lang="en-MY" sz="2400" b="1" dirty="0">
                <a:solidFill>
                  <a:schemeClr val="accent1"/>
                </a:solidFill>
                <a:latin typeface="Garamond" pitchFamily="18" charset="0"/>
              </a:rPr>
              <a:t>Mechanical or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solidFill>
                  <a:schemeClr val="accent1"/>
                </a:solidFill>
                <a:latin typeface="Garamond" pitchFamily="18" charset="0"/>
              </a:rPr>
              <a:t> Biological.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dirty="0">
                <a:latin typeface="Garamond" pitchFamily="18" charset="0"/>
              </a:rPr>
              <a:t>In the </a:t>
            </a:r>
            <a:r>
              <a:rPr lang="en-MY" sz="2400" b="1" dirty="0">
                <a:solidFill>
                  <a:schemeClr val="accent1"/>
                </a:solidFill>
                <a:latin typeface="Garamond" pitchFamily="18" charset="0"/>
              </a:rPr>
              <a:t>biological</a:t>
            </a:r>
            <a:r>
              <a:rPr lang="en-MY" sz="2400" dirty="0">
                <a:latin typeface="Garamond" pitchFamily="18" charset="0"/>
              </a:rPr>
              <a:t>, the disease agent passes through a </a:t>
            </a:r>
            <a:r>
              <a:rPr lang="en-MY" sz="2400" b="1" dirty="0">
                <a:solidFill>
                  <a:schemeClr val="accent1"/>
                </a:solidFill>
                <a:latin typeface="Garamond" pitchFamily="18" charset="0"/>
              </a:rPr>
              <a:t>developmental </a:t>
            </a:r>
            <a:r>
              <a:rPr lang="en-MY" sz="2400" dirty="0">
                <a:latin typeface="Garamond" pitchFamily="18" charset="0"/>
              </a:rPr>
              <a:t>cycle or </a:t>
            </a:r>
            <a:r>
              <a:rPr lang="en-MY" sz="2400" b="1" dirty="0">
                <a:solidFill>
                  <a:schemeClr val="accent1"/>
                </a:solidFill>
                <a:latin typeface="Garamond" pitchFamily="18" charset="0"/>
              </a:rPr>
              <a:t>multiplication </a:t>
            </a:r>
            <a:r>
              <a:rPr lang="en-MY" sz="2400" dirty="0">
                <a:latin typeface="Garamond" pitchFamily="18" charset="0"/>
              </a:rPr>
              <a:t>in the vector</a:t>
            </a:r>
          </a:p>
          <a:p>
            <a:r>
              <a:rPr lang="en-MY" sz="2400" dirty="0">
                <a:latin typeface="Garamond" pitchFamily="18" charset="0"/>
              </a:rPr>
              <a:t>                                     </a:t>
            </a:r>
            <a:r>
              <a:rPr lang="en-MY" sz="2400" b="1" dirty="0">
                <a:latin typeface="Garamond" pitchFamily="18" charset="0"/>
              </a:rPr>
              <a:t>Propagative, </a:t>
            </a:r>
          </a:p>
          <a:p>
            <a:r>
              <a:rPr lang="en-MY" sz="2400" b="1" dirty="0">
                <a:latin typeface="Garamond" pitchFamily="18" charset="0"/>
              </a:rPr>
              <a:t>                                      </a:t>
            </a:r>
            <a:r>
              <a:rPr lang="en-MY" sz="2400" b="1" dirty="0" err="1">
                <a:latin typeface="Garamond" pitchFamily="18" charset="0"/>
              </a:rPr>
              <a:t>Cyclo</a:t>
            </a:r>
            <a:r>
              <a:rPr lang="en-MY" sz="2400" b="1" dirty="0">
                <a:latin typeface="Garamond" pitchFamily="18" charset="0"/>
              </a:rPr>
              <a:t>-propagative,</a:t>
            </a:r>
          </a:p>
          <a:p>
            <a:r>
              <a:rPr lang="en-MY" sz="2400" b="1" dirty="0">
                <a:latin typeface="Garamond" pitchFamily="18" charset="0"/>
              </a:rPr>
              <a:t>                                      </a:t>
            </a:r>
            <a:r>
              <a:rPr lang="en-MY" sz="2400" b="1" dirty="0" err="1">
                <a:latin typeface="Garamond" pitchFamily="18" charset="0"/>
              </a:rPr>
              <a:t>Cyclo</a:t>
            </a:r>
            <a:r>
              <a:rPr lang="en-MY" sz="2400" b="1" dirty="0">
                <a:latin typeface="Garamond" pitchFamily="18" charset="0"/>
              </a:rPr>
              <a:t>-developmental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812360" y="55172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61940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25252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Clr>
                <a:srgbClr val="00005E"/>
              </a:buClr>
              <a:buSzPct val="103000"/>
              <a:buFont typeface="Arial" charset="0"/>
              <a:buAutoNum type="arabicPeriod"/>
              <a:defRPr/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Killed or inactivated vaccines:</a:t>
            </a:r>
            <a:r>
              <a:rPr lang="en-US" sz="2800" dirty="0">
                <a:latin typeface="Garamond" pitchFamily="18" charset="0"/>
              </a:rPr>
              <a:t> </a:t>
            </a:r>
          </a:p>
          <a:p>
            <a:pPr marL="990600" lvl="1" indent="-533400">
              <a:lnSpc>
                <a:spcPct val="80000"/>
              </a:lnSpc>
              <a:buClr>
                <a:srgbClr val="00005E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dirty="0">
                <a:latin typeface="Garamond" pitchFamily="18" charset="0"/>
              </a:rPr>
              <a:t>Killed bacterial organisms (using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heat </a:t>
            </a:r>
            <a:r>
              <a:rPr lang="en-US" sz="2800" dirty="0">
                <a:latin typeface="Garamond" pitchFamily="18" charset="0"/>
              </a:rPr>
              <a:t>or 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chemicals</a:t>
            </a:r>
            <a:r>
              <a:rPr lang="en-US" sz="2800" dirty="0">
                <a:latin typeface="Garamond" pitchFamily="18" charset="0"/>
              </a:rPr>
              <a:t> ) as typhoid or whooping cough vaccines</a:t>
            </a:r>
          </a:p>
          <a:p>
            <a:pPr marL="990600" lvl="1" indent="-533400">
              <a:lnSpc>
                <a:spcPct val="80000"/>
              </a:lnSpc>
              <a:buClr>
                <a:srgbClr val="00005E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dirty="0">
                <a:latin typeface="Garamond" pitchFamily="18" charset="0"/>
              </a:rPr>
              <a:t>Inactivated virus as polio </a:t>
            </a:r>
            <a:r>
              <a:rPr lang="en-US" sz="2800" dirty="0" err="1">
                <a:latin typeface="Garamond" pitchFamily="18" charset="0"/>
              </a:rPr>
              <a:t>salk</a:t>
            </a:r>
            <a:r>
              <a:rPr lang="en-US" sz="2800" dirty="0">
                <a:latin typeface="Garamond" pitchFamily="18" charset="0"/>
              </a:rPr>
              <a:t> vaccine.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endParaRPr lang="en-US" sz="2800" b="1" dirty="0">
              <a:solidFill>
                <a:srgbClr val="CC0000"/>
              </a:solidFill>
              <a:latin typeface="Garamond" pitchFamily="18" charset="0"/>
            </a:endParaRPr>
          </a:p>
          <a:p>
            <a:pPr marL="609600" indent="-609600">
              <a:lnSpc>
                <a:spcPct val="80000"/>
              </a:lnSpc>
              <a:buSzPct val="101000"/>
              <a:buFont typeface="Arial" charset="0"/>
              <a:buAutoNum type="arabicPeriod"/>
              <a:defRPr/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Products of organisms (toxoid):</a:t>
            </a:r>
          </a:p>
          <a:p>
            <a:pPr marL="990600" lvl="1" indent="-533400">
              <a:lnSpc>
                <a:spcPct val="80000"/>
              </a:lnSpc>
              <a:buClr>
                <a:srgbClr val="00005E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Garamond" pitchFamily="18" charset="0"/>
              </a:rPr>
              <a:t>It is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the toxins </a:t>
            </a:r>
            <a:r>
              <a:rPr lang="en-US" sz="2800" dirty="0">
                <a:latin typeface="Garamond" pitchFamily="18" charset="0"/>
              </a:rPr>
              <a:t>after </a:t>
            </a:r>
            <a:r>
              <a:rPr lang="en-US" sz="2800" b="1" dirty="0">
                <a:latin typeface="Garamond" pitchFamily="18" charset="0"/>
              </a:rPr>
              <a:t>losing their toxicity but retaining their </a:t>
            </a:r>
            <a:r>
              <a:rPr lang="en-US" sz="2800" b="1" dirty="0" err="1">
                <a:latin typeface="Garamond" pitchFamily="18" charset="0"/>
              </a:rPr>
              <a:t>antigencity</a:t>
            </a:r>
            <a:r>
              <a:rPr lang="en-US" sz="2800" b="1" dirty="0">
                <a:latin typeface="Garamond" pitchFamily="18" charset="0"/>
              </a:rPr>
              <a:t> as </a:t>
            </a:r>
            <a:r>
              <a:rPr lang="en-US" sz="2800" dirty="0">
                <a:latin typeface="Garamond" pitchFamily="18" charset="0"/>
              </a:rPr>
              <a:t>diphtheria and tetanus toxoid.</a:t>
            </a:r>
          </a:p>
          <a:p>
            <a:pPr marL="990600" lvl="1" indent="-533400">
              <a:lnSpc>
                <a:spcPct val="80000"/>
              </a:lnSpc>
              <a:buClr>
                <a:srgbClr val="00005E"/>
              </a:buClr>
              <a:buFont typeface="Wingdings" pitchFamily="2" charset="2"/>
              <a:buChar char="§"/>
              <a:defRPr/>
            </a:pPr>
            <a:endParaRPr lang="en-US" sz="2800" dirty="0">
              <a:latin typeface="Garamond" pitchFamily="18" charset="0"/>
            </a:endParaRPr>
          </a:p>
          <a:p>
            <a:pPr marL="609600" indent="-609600">
              <a:lnSpc>
                <a:spcPct val="80000"/>
              </a:lnSpc>
              <a:buClr>
                <a:srgbClr val="00005E"/>
              </a:buClr>
              <a:buFont typeface="Wingdings" pitchFamily="2" charset="2"/>
              <a:buAutoNum type="arabicPeriod"/>
              <a:defRPr/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Parts of the organisms:</a:t>
            </a:r>
          </a:p>
          <a:p>
            <a:pPr marL="990600" lvl="1" indent="-533400">
              <a:lnSpc>
                <a:spcPct val="80000"/>
              </a:lnSpc>
              <a:buClr>
                <a:srgbClr val="00005E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dirty="0" err="1">
                <a:latin typeface="Garamond" pitchFamily="18" charset="0"/>
              </a:rPr>
              <a:t>HBsAg</a:t>
            </a:r>
            <a:r>
              <a:rPr lang="en-US" sz="2800" dirty="0">
                <a:latin typeface="Garamond" pitchFamily="18" charset="0"/>
              </a:rPr>
              <a:t> subunit.</a:t>
            </a:r>
          </a:p>
          <a:p>
            <a:pPr marL="990600" lvl="1" indent="-533400">
              <a:lnSpc>
                <a:spcPct val="80000"/>
              </a:lnSpc>
              <a:buClr>
                <a:srgbClr val="00005E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800" dirty="0">
                <a:latin typeface="Garamond" pitchFamily="18" charset="0"/>
              </a:rPr>
              <a:t>Polysaccharide capsule of meningococcal.</a:t>
            </a:r>
          </a:p>
        </p:txBody>
      </p:sp>
    </p:spTree>
    <p:extLst>
      <p:ext uri="{BB962C8B-B14F-4D97-AF65-F5344CB8AC3E}">
        <p14:creationId xmlns:p14="http://schemas.microsoft.com/office/powerpoint/2010/main" val="401643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-15718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Herd immunity</a:t>
            </a:r>
            <a:endParaRPr lang="en-MY" sz="28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760" y="332656"/>
            <a:ext cx="91987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It’s the state of immunity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within the community.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</a:rPr>
              <a:t>It’s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the factor that decides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the epidemiological pattern </a:t>
            </a:r>
            <a:r>
              <a:rPr lang="en-US" sz="2400" b="1" dirty="0">
                <a:latin typeface="Garamond" pitchFamily="18" charset="0"/>
              </a:rPr>
              <a:t>of any infectious disease among that community</a:t>
            </a:r>
            <a:r>
              <a:rPr lang="en-US" sz="2800" b="1" dirty="0">
                <a:latin typeface="Garamond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Herd immunity theory</a:t>
            </a:r>
            <a:r>
              <a:rPr lang="en-MY" sz="2400" b="1" dirty="0">
                <a:latin typeface="Garamond" pitchFamily="18" charset="0"/>
              </a:rPr>
              <a:t> proposes that in diseases passed from individual to individual,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it is difficult </a:t>
            </a:r>
            <a:r>
              <a:rPr lang="en-MY" sz="2400" b="1" i="1" dirty="0">
                <a:solidFill>
                  <a:srgbClr val="FF0000"/>
                </a:solidFill>
                <a:latin typeface="Garamond" pitchFamily="18" charset="0"/>
              </a:rPr>
              <a:t>to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maintain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a chain of infection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400" b="1" dirty="0">
                <a:latin typeface="Garamond" pitchFamily="18" charset="0"/>
              </a:rPr>
              <a:t>when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 large numbers of </a:t>
            </a:r>
            <a:r>
              <a:rPr lang="en-MY" sz="2400" b="1" dirty="0">
                <a:latin typeface="Garamond" pitchFamily="18" charset="0"/>
              </a:rPr>
              <a:t>a population are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immune.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latin typeface="Garamond" pitchFamily="18" charset="0"/>
              </a:rPr>
              <a:t>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higher the number </a:t>
            </a:r>
            <a:r>
              <a:rPr lang="en-MY" sz="2400" b="1" dirty="0">
                <a:latin typeface="Garamond" pitchFamily="18" charset="0"/>
              </a:rPr>
              <a:t>of immune </a:t>
            </a:r>
            <a:r>
              <a:rPr lang="en-MY" sz="2400" dirty="0">
                <a:latin typeface="Garamond" pitchFamily="18" charset="0"/>
              </a:rPr>
              <a:t>individuals,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lower the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latin typeface="Garamond" pitchFamily="18" charset="0"/>
              </a:rPr>
              <a:t>likelihood that a susceptible person will come in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contact with an infectious agent </a:t>
            </a:r>
            <a:endParaRPr lang="en-MY" sz="2400" b="1" i="1" dirty="0">
              <a:solidFill>
                <a:srgbClr val="FF000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Herd immunity provides an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immunological barrier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to the</a:t>
            </a:r>
          </a:p>
          <a:p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       spread of disease in the human herd</a:t>
            </a:r>
            <a:endParaRPr lang="en-US" sz="24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population</a:t>
            </a:r>
            <a:r>
              <a:rPr lang="en-MY" sz="2400" b="1" dirty="0">
                <a:latin typeface="Garamond" pitchFamily="18" charset="0"/>
              </a:rPr>
              <a:t> with a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very low or no </a:t>
            </a:r>
            <a:r>
              <a:rPr lang="en-MY" sz="2400" b="1" dirty="0">
                <a:latin typeface="Garamond" pitchFamily="18" charset="0"/>
              </a:rPr>
              <a:t>immunity,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attack a</a:t>
            </a:r>
            <a:r>
              <a:rPr lang="en-MY" sz="2400" b="1" dirty="0">
                <a:latin typeface="Garamond" pitchFamily="18" charset="0"/>
              </a:rPr>
              <a:t>nd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case fatality rates </a:t>
            </a:r>
            <a:r>
              <a:rPr lang="en-MY" sz="2400" b="1" dirty="0">
                <a:latin typeface="Garamond" pitchFamily="18" charset="0"/>
              </a:rPr>
              <a:t>tend to be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very high </a:t>
            </a:r>
            <a:r>
              <a:rPr lang="en-MY" sz="2400" b="1" dirty="0">
                <a:latin typeface="Garamond" pitchFamily="18" charset="0"/>
              </a:rPr>
              <a:t>involving practically all susceptible</a:t>
            </a:r>
          </a:p>
          <a:p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The epidemic wave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declined with a build-up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of herd immunity following natural infection.</a:t>
            </a:r>
          </a:p>
        </p:txBody>
      </p:sp>
    </p:spTree>
    <p:extLst>
      <p:ext uri="{BB962C8B-B14F-4D97-AF65-F5344CB8AC3E}">
        <p14:creationId xmlns:p14="http://schemas.microsoft.com/office/powerpoint/2010/main" val="1553514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573016"/>
            <a:ext cx="8424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SzPct val="100000"/>
              <a:buFont typeface="Arial" pitchFamily="34" charset="0"/>
              <a:buAutoNum type="arabicPeriod"/>
              <a:defRPr/>
            </a:pP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Community protection is governed by: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514350" indent="-514350">
              <a:buSzPct val="100000"/>
              <a:buFont typeface="Arial" pitchFamily="34" charset="0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extent of coverage of the immunization program.</a:t>
            </a:r>
          </a:p>
          <a:p>
            <a:pPr marL="514350" indent="-514350">
              <a:buSzPct val="100000"/>
              <a:buFont typeface="Arial" pitchFamily="34" charset="0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degree of resistance to infection afforded by the vaccine.</a:t>
            </a:r>
          </a:p>
          <a:p>
            <a:pPr marL="514350" indent="-514350">
              <a:buSzPct val="100000"/>
              <a:buFont typeface="Arial" pitchFamily="34" charset="0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Duration and degree of infectivity of the organism.</a:t>
            </a:r>
          </a:p>
          <a:p>
            <a:pPr marL="514350" indent="-514350">
              <a:buSzPct val="100000"/>
              <a:buFont typeface="Arial" pitchFamily="34" charset="0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Past experience with different infections.</a:t>
            </a:r>
          </a:p>
          <a:p>
            <a:pPr marL="514350" indent="-514350">
              <a:buSzPct val="100000"/>
              <a:buFont typeface="Arial" pitchFamily="34" charset="0"/>
              <a:buAutoNum type="arabicPeriod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Overcrowding and environmental sanitation</a:t>
            </a:r>
            <a:endParaRPr lang="en-MY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464473"/>
            <a:ext cx="9324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Garamond" pitchFamily="18" charset="0"/>
              </a:rPr>
              <a:t>The disease incidence rises at times when the number of susceptible in the population is highest and the herd immunity is lowest.</a:t>
            </a:r>
          </a:p>
          <a:p>
            <a:pPr>
              <a:defRPr/>
            </a:pPr>
            <a:r>
              <a:rPr lang="en-US" sz="2400" b="1" dirty="0">
                <a:solidFill>
                  <a:srgbClr val="CC0000"/>
                </a:solidFill>
                <a:latin typeface="Garamond" pitchFamily="18" charset="0"/>
              </a:rPr>
              <a:t>Herd immunity </a:t>
            </a:r>
            <a:r>
              <a:rPr lang="en-US" sz="2400" b="1" dirty="0">
                <a:latin typeface="Garamond" pitchFamily="18" charset="0"/>
              </a:rPr>
              <a:t>results from </a:t>
            </a:r>
          </a:p>
          <a:p>
            <a:pPr>
              <a:defRPr/>
            </a:pPr>
            <a:r>
              <a:rPr lang="en-US" sz="2400" b="1" dirty="0">
                <a:latin typeface="Garamond" pitchFamily="18" charset="0"/>
              </a:rPr>
              <a:t>             either an epidemic or</a:t>
            </a:r>
          </a:p>
          <a:p>
            <a:pPr>
              <a:defRPr/>
            </a:pPr>
            <a:r>
              <a:rPr lang="en-US" sz="2400" b="1" dirty="0">
                <a:latin typeface="Garamond" pitchFamily="18" charset="0"/>
              </a:rPr>
              <a:t>            after obligatory immunization schedules</a:t>
            </a:r>
          </a:p>
          <a:p>
            <a:pPr>
              <a:defRPr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Herd immunity </a:t>
            </a:r>
            <a:r>
              <a:rPr lang="en-MY" sz="2400" b="1" dirty="0">
                <a:latin typeface="Garamond" pitchFamily="18" charset="0"/>
              </a:rPr>
              <a:t>may be determined by serological surveys (serological epidemiology).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1931" y="152930"/>
            <a:ext cx="3052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  <a:latin typeface="Garamond" pitchFamily="18" charset="0"/>
              </a:rPr>
              <a:t>Herd immunity  Cont. ..</a:t>
            </a:r>
            <a:endParaRPr lang="en-MY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89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5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892899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Mechanical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transmission </a:t>
            </a:r>
            <a:r>
              <a:rPr lang="en-MY" sz="2800" b="1" dirty="0">
                <a:latin typeface="Garamond" pitchFamily="18" charset="0"/>
              </a:rPr>
              <a:t>: </a:t>
            </a:r>
          </a:p>
          <a:p>
            <a:r>
              <a:rPr lang="en-MY" sz="2800" dirty="0">
                <a:latin typeface="Garamond" pitchFamily="18" charset="0"/>
              </a:rPr>
              <a:t>  </a:t>
            </a:r>
            <a:r>
              <a:rPr lang="en-MY" sz="2400" b="1" dirty="0">
                <a:latin typeface="Garamond" pitchFamily="18" charset="0"/>
              </a:rPr>
              <a:t>The infectious agent is mechanically transported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</a:rPr>
              <a:t> by a crawling or flying arthropod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latin typeface="Garamond" pitchFamily="18" charset="0"/>
              </a:rPr>
              <a:t>through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soiling of its feet </a:t>
            </a:r>
            <a:r>
              <a:rPr lang="en-MY" sz="2400" b="1" dirty="0">
                <a:latin typeface="Garamond" pitchFamily="18" charset="0"/>
              </a:rPr>
              <a:t>or proboscis; 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latin typeface="Garamond" pitchFamily="18" charset="0"/>
              </a:rPr>
              <a:t> by passage of organisms through its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gastrointestinal tract </a:t>
            </a:r>
            <a:r>
              <a:rPr lang="en-MY" sz="2400" b="1" dirty="0">
                <a:latin typeface="Garamond" pitchFamily="18" charset="0"/>
              </a:rPr>
              <a:t>and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passively excreted</a:t>
            </a:r>
            <a:r>
              <a:rPr lang="en-MY" sz="2400" b="1" dirty="0">
                <a:latin typeface="Garamond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</a:rPr>
              <a:t>There is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no development or multiplication </a:t>
            </a:r>
            <a:r>
              <a:rPr lang="en-MY" sz="2400" b="1" dirty="0">
                <a:latin typeface="Garamond" pitchFamily="18" charset="0"/>
              </a:rPr>
              <a:t>of the infectious agent on or within the vector.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b="1" dirty="0">
              <a:latin typeface="Garamond" pitchFamily="18" charset="0"/>
            </a:endParaRPr>
          </a:p>
          <a:p>
            <a:r>
              <a:rPr lang="en-MY" dirty="0">
                <a:solidFill>
                  <a:srgbClr val="FF0000"/>
                </a:solidFill>
              </a:rPr>
              <a:t>(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b)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Biological transmission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: </a:t>
            </a:r>
          </a:p>
          <a:p>
            <a:r>
              <a:rPr lang="en-MY" sz="2400" b="1" dirty="0">
                <a:latin typeface="Garamond" pitchFamily="18" charset="0"/>
              </a:rPr>
              <a:t>The infectious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agent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undergoing replication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or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developmen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 or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both in </a:t>
            </a:r>
            <a:r>
              <a:rPr lang="en-MY" sz="2400" b="1" dirty="0">
                <a:latin typeface="Garamond" pitchFamily="18" charset="0"/>
              </a:rPr>
              <a:t>vector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and requires an incubation period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before vector can transmit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.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(extrinsic incubation period)</a:t>
            </a:r>
            <a:endParaRPr lang="en-MY" sz="2400" b="1" dirty="0">
              <a:solidFill>
                <a:srgbClr val="0070C0"/>
              </a:solidFill>
              <a:latin typeface="Garamond" pitchFamily="18" charset="0"/>
            </a:endParaRPr>
          </a:p>
          <a:p>
            <a:pPr algn="ctr"/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Biological transmission is of three types : </a:t>
            </a:r>
          </a:p>
          <a:p>
            <a:endParaRPr lang="en-MY" sz="24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4393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  Con. …Vector-borne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899220" y="61705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479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8680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AutoNum type="romanLcParenBoth"/>
            </a:pP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Propagative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 algn="ctr"/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  </a:t>
            </a:r>
            <a:r>
              <a:rPr lang="en-MY" sz="2400" b="1" dirty="0">
                <a:latin typeface="Garamond" pitchFamily="18" charset="0"/>
              </a:rPr>
              <a:t>The agent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merely multiplies </a:t>
            </a:r>
            <a:r>
              <a:rPr lang="en-MY" sz="2400" b="1" dirty="0">
                <a:latin typeface="Garamond" pitchFamily="18" charset="0"/>
              </a:rPr>
              <a:t>in vector, but no change in form, e.g.,   plague bacilli in rat fleas.</a:t>
            </a:r>
          </a:p>
          <a:p>
            <a:r>
              <a:rPr lang="en-MY" dirty="0"/>
              <a:t> </a:t>
            </a:r>
            <a:r>
              <a:rPr lang="en-MY" sz="2800" dirty="0">
                <a:latin typeface="Garamond" pitchFamily="18" charset="0"/>
              </a:rPr>
              <a:t>(ii) </a:t>
            </a:r>
            <a:r>
              <a:rPr lang="en-MY" sz="2800" b="1" i="1" dirty="0" err="1">
                <a:solidFill>
                  <a:srgbClr val="FF0000"/>
                </a:solidFill>
                <a:latin typeface="Garamond" pitchFamily="18" charset="0"/>
              </a:rPr>
              <a:t>Cyclo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-propagative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r>
              <a:rPr lang="en-MY" sz="2400" dirty="0">
                <a:latin typeface="Garamond" pitchFamily="18" charset="0"/>
              </a:rPr>
              <a:t>The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agent changes in form and number</a:t>
            </a:r>
            <a:r>
              <a:rPr lang="en-MY" sz="2800" dirty="0">
                <a:latin typeface="Garamond" pitchFamily="18" charset="0"/>
              </a:rPr>
              <a:t>, </a:t>
            </a:r>
            <a:r>
              <a:rPr lang="en-MY" sz="2000" dirty="0">
                <a:latin typeface="Garamond" pitchFamily="18" charset="0"/>
              </a:rPr>
              <a:t>e.g., malaria parasites in mosquito.</a:t>
            </a:r>
          </a:p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(iii) </a:t>
            </a:r>
            <a:r>
              <a:rPr lang="en-MY" sz="2800" b="1" i="1" dirty="0" err="1">
                <a:solidFill>
                  <a:srgbClr val="FF0000"/>
                </a:solidFill>
                <a:latin typeface="Garamond" pitchFamily="18" charset="0"/>
              </a:rPr>
              <a:t>Cyclo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-developmental </a:t>
            </a:r>
            <a:r>
              <a:rPr lang="en-MY" sz="2800" dirty="0">
                <a:latin typeface="Garamond" pitchFamily="18" charset="0"/>
              </a:rPr>
              <a:t>: </a:t>
            </a:r>
          </a:p>
          <a:p>
            <a:r>
              <a:rPr lang="en-MY" sz="2800" b="1" dirty="0">
                <a:latin typeface="Garamond" pitchFamily="18" charset="0"/>
              </a:rPr>
              <a:t>The disease agent undergoes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only development but no multiplication</a:t>
            </a:r>
            <a:r>
              <a:rPr lang="en-MY" sz="2800" b="1" dirty="0">
                <a:latin typeface="Garamond" pitchFamily="18" charset="0"/>
              </a:rPr>
              <a:t>, e.g., microfilaria in mosquito</a:t>
            </a:r>
            <a:r>
              <a:rPr lang="en-MY" b="1" dirty="0">
                <a:latin typeface="Garamond" pitchFamily="18" charset="0"/>
              </a:rPr>
              <a:t>. </a:t>
            </a:r>
          </a:p>
          <a:p>
            <a:endParaRPr lang="en-MY" sz="2800" b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Trans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ovarian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transmission</a:t>
            </a:r>
          </a:p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700" b="1" dirty="0">
                <a:latin typeface="Garamond" pitchFamily="18" charset="0"/>
              </a:rPr>
              <a:t>when the infectious agent is transmitted </a:t>
            </a:r>
            <a:r>
              <a:rPr lang="en-MY" sz="2800" b="1" dirty="0">
                <a:latin typeface="Garamond" pitchFamily="18" charset="0"/>
              </a:rPr>
              <a:t>vertically from the infected female to her progeny in the vecto</a:t>
            </a:r>
            <a:r>
              <a:rPr lang="en-MY" b="1" dirty="0">
                <a:latin typeface="Garamond" pitchFamily="18" charset="0"/>
              </a:rPr>
              <a:t>r, </a:t>
            </a:r>
            <a:r>
              <a:rPr lang="en-MY" b="1" i="1" dirty="0">
                <a:latin typeface="Garamond" pitchFamily="18" charset="0"/>
              </a:rPr>
              <a:t>. </a:t>
            </a:r>
            <a:endParaRPr lang="en-MY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4393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  Con. …Vector-borne</a:t>
            </a:r>
          </a:p>
        </p:txBody>
      </p:sp>
    </p:spTree>
    <p:extLst>
      <p:ext uri="{BB962C8B-B14F-4D97-AF65-F5344CB8AC3E}">
        <p14:creationId xmlns:p14="http://schemas.microsoft.com/office/powerpoint/2010/main" val="293209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599" y="116632"/>
            <a:ext cx="89289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The factors which influence the ability of vectors to transmit disease are </a:t>
            </a:r>
            <a:r>
              <a:rPr lang="en-MY" sz="2800" b="1" dirty="0">
                <a:latin typeface="Garamond" pitchFamily="18" charset="0"/>
              </a:rPr>
              <a:t>: </a:t>
            </a:r>
          </a:p>
          <a:p>
            <a:pPr marL="514350" indent="-514350">
              <a:buAutoNum type="alphaLcParenBoth"/>
            </a:pPr>
            <a:r>
              <a:rPr lang="en-MY" sz="2400" dirty="0">
                <a:latin typeface="Garamond" pitchFamily="18" charset="0"/>
              </a:rPr>
              <a:t>host feeding preferences </a:t>
            </a:r>
          </a:p>
          <a:p>
            <a:pPr marL="514350" indent="-514350">
              <a:buAutoNum type="alphaLcParenBoth"/>
            </a:pPr>
            <a:r>
              <a:rPr lang="en-MY" sz="2400" dirty="0">
                <a:latin typeface="Garamond" pitchFamily="18" charset="0"/>
              </a:rPr>
              <a:t>infectivity, that is ability to transmit the disease agent </a:t>
            </a:r>
          </a:p>
          <a:p>
            <a:r>
              <a:rPr lang="en-MY" sz="2400" dirty="0">
                <a:latin typeface="Garamond" pitchFamily="18" charset="0"/>
              </a:rPr>
              <a:t>(c) susceptibility, that is ability to become infected </a:t>
            </a:r>
          </a:p>
          <a:p>
            <a:r>
              <a:rPr lang="en-MY" sz="2400" dirty="0">
                <a:latin typeface="Garamond" pitchFamily="18" charset="0"/>
              </a:rPr>
              <a:t>(d) survival rate of vectors in the environment </a:t>
            </a:r>
          </a:p>
          <a:p>
            <a:r>
              <a:rPr lang="en-MY" sz="2400" dirty="0">
                <a:latin typeface="Garamond" pitchFamily="18" charset="0"/>
              </a:rPr>
              <a:t>(e) domesticity, that is degree of association with man, and </a:t>
            </a:r>
          </a:p>
          <a:p>
            <a:r>
              <a:rPr lang="en-MY" sz="2400" dirty="0">
                <a:latin typeface="Garamond" pitchFamily="18" charset="0"/>
              </a:rPr>
              <a:t>(f) suitable environmental factors. </a:t>
            </a:r>
          </a:p>
          <a:p>
            <a:r>
              <a:rPr lang="en-MY" sz="2400" dirty="0">
                <a:latin typeface="Garamond" pitchFamily="18" charset="0"/>
              </a:rPr>
              <a:t>Seasonal occurrence of some diseases (e.g., malaria) may be related to intense breeding and thereby greater density of the insect vector during certain periods of the year.</a:t>
            </a:r>
          </a:p>
        </p:txBody>
      </p:sp>
    </p:spTree>
    <p:extLst>
      <p:ext uri="{BB962C8B-B14F-4D97-AF65-F5344CB8AC3E}">
        <p14:creationId xmlns:p14="http://schemas.microsoft.com/office/powerpoint/2010/main" val="387372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92" y="116631"/>
            <a:ext cx="90730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         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3. Airborne</a:t>
            </a:r>
          </a:p>
          <a:p>
            <a:r>
              <a:rPr lang="en-MY" sz="2400" i="1" dirty="0">
                <a:latin typeface="Garamond" pitchFamily="18" charset="0"/>
              </a:rPr>
              <a:t>           Droplet nuclei 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"</a:t>
            </a:r>
            <a:r>
              <a:rPr lang="en-MY" sz="2400" dirty="0">
                <a:latin typeface="Garamond" pitchFamily="18" charset="0"/>
              </a:rPr>
              <a:t>Droplet nuclei" are a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type of particles i</a:t>
            </a:r>
            <a:r>
              <a:rPr lang="en-MY" sz="2400" dirty="0">
                <a:latin typeface="Garamond" pitchFamily="18" charset="0"/>
              </a:rPr>
              <a:t>mplicated (</a:t>
            </a:r>
            <a:r>
              <a:rPr lang="en-MY" sz="2400" b="1" dirty="0">
                <a:latin typeface="Garamond" pitchFamily="18" charset="0"/>
              </a:rPr>
              <a:t>related)</a:t>
            </a:r>
          </a:p>
          <a:p>
            <a:r>
              <a:rPr lang="en-MY" sz="2400" dirty="0">
                <a:latin typeface="Garamond" pitchFamily="18" charset="0"/>
              </a:rPr>
              <a:t>           in the spread of airborne infection.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</a:rPr>
              <a:t>They are tiny particles (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1-10 microns range</a:t>
            </a:r>
            <a:r>
              <a:rPr lang="en-MY" sz="2400" dirty="0">
                <a:latin typeface="Garamond" pitchFamily="18" charset="0"/>
              </a:rPr>
              <a:t>) that represent the dried residue of droplets 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</a:rPr>
              <a:t>They may be formed by </a:t>
            </a:r>
            <a:r>
              <a:rPr lang="en-MY" sz="2400" b="1" dirty="0">
                <a:latin typeface="Garamond" pitchFamily="18" charset="0"/>
              </a:rPr>
              <a:t>evaporation of droplets </a:t>
            </a:r>
            <a:r>
              <a:rPr lang="en-MY" sz="2400" dirty="0">
                <a:latin typeface="Garamond" pitchFamily="18" charset="0"/>
              </a:rPr>
              <a:t>coughed or sneezed </a:t>
            </a:r>
          </a:p>
          <a:p>
            <a:r>
              <a:rPr lang="en-MY" sz="2400" dirty="0">
                <a:latin typeface="Garamond" pitchFamily="18" charset="0"/>
              </a:rPr>
              <a:t>                into the air or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</a:rPr>
              <a:t>The droplet nuclei </a:t>
            </a:r>
            <a:r>
              <a:rPr lang="en-MY" sz="2400" b="1" dirty="0">
                <a:latin typeface="Garamond" pitchFamily="18" charset="0"/>
              </a:rPr>
              <a:t>may remain airborne </a:t>
            </a:r>
            <a:r>
              <a:rPr lang="en-MY" sz="2400" dirty="0">
                <a:latin typeface="Garamond" pitchFamily="18" charset="0"/>
              </a:rPr>
              <a:t>for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long periods </a:t>
            </a:r>
            <a:r>
              <a:rPr lang="en-MY" sz="2400" dirty="0">
                <a:latin typeface="Garamond" pitchFamily="18" charset="0"/>
              </a:rPr>
              <a:t>of time, </a:t>
            </a:r>
          </a:p>
          <a:p>
            <a:r>
              <a:rPr lang="en-MY" sz="2400" dirty="0">
                <a:latin typeface="Garamond" pitchFamily="18" charset="0"/>
              </a:rPr>
              <a:t>            some retaining and others losing infectivity or virulence.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</a:rPr>
              <a:t> They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not only keep floating </a:t>
            </a:r>
            <a:r>
              <a:rPr lang="en-MY" sz="2400" dirty="0">
                <a:latin typeface="Garamond" pitchFamily="18" charset="0"/>
              </a:rPr>
              <a:t>in the air but may be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</a:rPr>
              <a:t> 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disseminated by air </a:t>
            </a:r>
            <a:r>
              <a:rPr lang="en-MY" sz="2400" dirty="0">
                <a:latin typeface="Garamond" pitchFamily="18" charset="0"/>
              </a:rPr>
              <a:t>currents from the point of their origin.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</a:rPr>
              <a:t>Particles in the 1-5 micron range are liable to be easily drawn into the alveoli of the lungs and may be retained there.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</a:rPr>
              <a:t>Diseases spread by droplet nuclei </a:t>
            </a:r>
            <a:r>
              <a:rPr lang="en-MY" sz="2400" dirty="0">
                <a:latin typeface="Garamond" pitchFamily="18" charset="0"/>
              </a:rPr>
              <a:t>include TB, </a:t>
            </a:r>
            <a:r>
              <a:rPr lang="en-MY" sz="2400" i="1" dirty="0">
                <a:latin typeface="Garamond" pitchFamily="18" charset="0"/>
              </a:rPr>
              <a:t>influenza, chickenpox, </a:t>
            </a:r>
          </a:p>
          <a:p>
            <a:r>
              <a:rPr lang="en-MY" sz="2400" i="1" dirty="0">
                <a:latin typeface="Garamond" pitchFamily="18" charset="0"/>
              </a:rPr>
              <a:t>                    measles, Q fever and many respiratory infections.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C64C-08DC-4734-A4D6-35F21DDDA994}" type="datetime1">
              <a:rPr lang="en-US" smtClean="0"/>
              <a:t>10/27/2020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7CCB-CE3E-4EDF-85A0-891F917C4E8F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866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3513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(2) Dust 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400" dirty="0">
                <a:latin typeface="Garamond" pitchFamily="18" charset="0"/>
              </a:rPr>
              <a:t>Some of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the larger droplets </a:t>
            </a:r>
            <a:r>
              <a:rPr lang="en-MY" sz="2400" dirty="0">
                <a:latin typeface="Garamond" pitchFamily="18" charset="0"/>
              </a:rPr>
              <a:t>which are expelled during talking,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>
                <a:latin typeface="Garamond" pitchFamily="18" charset="0"/>
              </a:rPr>
              <a:t> coughing or sneezing, 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settle down by </a:t>
            </a:r>
            <a:r>
              <a:rPr lang="en-MY" sz="2400" dirty="0">
                <a:latin typeface="Garamond" pitchFamily="18" charset="0"/>
              </a:rPr>
              <a:t>their sheer weight on the </a:t>
            </a:r>
            <a:r>
              <a:rPr lang="en-MY" sz="2400" b="1" dirty="0">
                <a:latin typeface="Garamond" pitchFamily="18" charset="0"/>
              </a:rPr>
              <a:t>floor,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</a:rPr>
              <a:t> carpets</a:t>
            </a:r>
            <a:r>
              <a:rPr lang="en-MY" sz="2400" dirty="0">
                <a:latin typeface="Garamond" pitchFamily="18" charset="0"/>
              </a:rPr>
              <a:t>, furniture, clothes, bedding, linen and other objects in the immediate environment 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and become part of the dust</a:t>
            </a:r>
            <a:r>
              <a:rPr lang="en-MY" sz="2400" dirty="0">
                <a:latin typeface="Garamond" pitchFamily="18" charset="0"/>
              </a:rPr>
              <a:t>. </a:t>
            </a:r>
          </a:p>
          <a:p>
            <a:r>
              <a:rPr lang="en-MY" sz="2400" dirty="0">
                <a:latin typeface="Garamond" pitchFamily="18" charset="0"/>
              </a:rPr>
              <a:t>Some of them (e.g., tubercle bacilli) </a:t>
            </a:r>
            <a:r>
              <a:rPr lang="en-MY" sz="2400" b="1" dirty="0">
                <a:solidFill>
                  <a:schemeClr val="accent1"/>
                </a:solidFill>
                <a:latin typeface="Garamond" pitchFamily="18" charset="0"/>
              </a:rPr>
              <a:t>may survive in the </a:t>
            </a:r>
            <a:r>
              <a:rPr lang="en-MY" sz="2400" dirty="0">
                <a:latin typeface="Garamond" pitchFamily="18" charset="0"/>
              </a:rPr>
              <a:t>dust for </a:t>
            </a:r>
            <a:r>
              <a:rPr lang="en-MY" sz="2400" b="1" dirty="0">
                <a:solidFill>
                  <a:schemeClr val="accent1"/>
                </a:solidFill>
                <a:latin typeface="Garamond" pitchFamily="18" charset="0"/>
              </a:rPr>
              <a:t>considerable periods under </a:t>
            </a:r>
            <a:r>
              <a:rPr lang="en-MY" sz="2400" dirty="0">
                <a:latin typeface="Garamond" pitchFamily="18" charset="0"/>
              </a:rPr>
              <a:t>optimum conditions of temperature and moisture.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000" dirty="0">
                <a:latin typeface="Garamond" pitchFamily="18" charset="0"/>
              </a:rPr>
              <a:t>. </a:t>
            </a:r>
            <a:r>
              <a:rPr lang="en-MY" sz="2800" dirty="0">
                <a:latin typeface="Garamond" pitchFamily="18" charset="0"/>
              </a:rPr>
              <a:t>Airborne dust is </a:t>
            </a:r>
            <a:r>
              <a:rPr lang="en-MY" sz="2800" b="1" dirty="0">
                <a:latin typeface="Garamond" pitchFamily="18" charset="0"/>
              </a:rPr>
              <a:t>primarily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inhaled,</a:t>
            </a: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but may settle on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 uncovered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food and milk.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i="1" dirty="0">
                <a:solidFill>
                  <a:schemeClr val="tx2"/>
                </a:solidFill>
                <a:latin typeface="Garamond" pitchFamily="18" charset="0"/>
              </a:rPr>
              <a:t>This type of transmission is most common in hospital acquired (nosocomial) infection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3A06-5384-4CE2-AE46-803072779B4B}" type="datetime1">
              <a:rPr lang="en-US" smtClean="0"/>
              <a:t>10/27/2020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7CCB-CE3E-4EDF-85A0-891F917C4E8F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571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718" y="36062"/>
            <a:ext cx="915071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4. Fomite-borne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dirty="0">
                <a:solidFill>
                  <a:srgbClr val="0070C0"/>
                </a:solidFill>
                <a:latin typeface="Garamond" pitchFamily="18" charset="0"/>
              </a:rPr>
              <a:t>Fomites</a:t>
            </a:r>
            <a:r>
              <a:rPr lang="en-MY" sz="2400" dirty="0">
                <a:latin typeface="Garamond" pitchFamily="18" charset="0"/>
              </a:rPr>
              <a:t> (singular; </a:t>
            </a:r>
            <a:r>
              <a:rPr lang="en-MY" sz="2400" dirty="0" err="1">
                <a:latin typeface="Garamond" pitchFamily="18" charset="0"/>
              </a:rPr>
              <a:t>fomes</a:t>
            </a:r>
            <a:r>
              <a:rPr lang="en-MY" sz="2400" dirty="0">
                <a:latin typeface="Garamond" pitchFamily="18" charset="0"/>
              </a:rPr>
              <a:t>) </a:t>
            </a:r>
            <a:r>
              <a:rPr lang="en-MY" sz="2400" b="1" dirty="0">
                <a:latin typeface="Garamond" pitchFamily="18" charset="0"/>
              </a:rPr>
              <a:t>are inanimate articles or substances other than water or food contaminated by the infectious discharges from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400" b="1" dirty="0">
                <a:latin typeface="Garamond" pitchFamily="18" charset="0"/>
              </a:rPr>
              <a:t> a patient </a:t>
            </a:r>
            <a:r>
              <a:rPr lang="en-MY" sz="2400" dirty="0">
                <a:latin typeface="Garamond" pitchFamily="18" charset="0"/>
              </a:rPr>
              <a:t>and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capable of harbouring and transferring the infectious agent to a healthy person</a:t>
            </a:r>
            <a:r>
              <a:rPr lang="en-MY" sz="2400" dirty="0">
                <a:latin typeface="Garamond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endParaRPr lang="en-MY" sz="2400" dirty="0">
              <a:latin typeface="Garamond" pitchFamily="18" charset="0"/>
            </a:endParaRPr>
          </a:p>
          <a:p>
            <a:r>
              <a:rPr lang="en-MY" sz="2200" b="1" dirty="0">
                <a:latin typeface="Garamond" pitchFamily="18" charset="0"/>
              </a:rPr>
              <a:t>Fomites include </a:t>
            </a:r>
            <a:r>
              <a:rPr lang="en-MY" sz="2000" b="1" i="1" dirty="0">
                <a:solidFill>
                  <a:schemeClr val="accent1"/>
                </a:solidFill>
                <a:latin typeface="Garamond" pitchFamily="18" charset="0"/>
              </a:rPr>
              <a:t>soiled clothes, towels, linen, handkerchiefs, cups, spoons, pencils, books, toys, drinking glasses, door handles, taps, lavatory chains, syringes, instruments and surgical dressings. </a:t>
            </a:r>
          </a:p>
          <a:p>
            <a:endParaRPr lang="en-MY" sz="2000" b="1" i="1" dirty="0">
              <a:solidFill>
                <a:schemeClr val="accent1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b="1" dirty="0">
                <a:solidFill>
                  <a:schemeClr val="accent1"/>
                </a:solidFill>
                <a:latin typeface="Garamond" pitchFamily="18" charset="0"/>
              </a:rPr>
              <a:t>The fomites </a:t>
            </a:r>
            <a:r>
              <a:rPr lang="en-MY" sz="2400" b="1" dirty="0">
                <a:latin typeface="Garamond" pitchFamily="18" charset="0"/>
              </a:rPr>
              <a:t>play an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important role in indirect </a:t>
            </a:r>
            <a:r>
              <a:rPr lang="en-MY" sz="2400" b="1" dirty="0">
                <a:latin typeface="Garamond" pitchFamily="18" charset="0"/>
              </a:rPr>
              <a:t>infection. </a:t>
            </a:r>
          </a:p>
          <a:p>
            <a:r>
              <a:rPr lang="en-MY" sz="2400" b="1" dirty="0">
                <a:latin typeface="Garamond" pitchFamily="18" charset="0"/>
              </a:rPr>
              <a:t>Diseases transmitted </a:t>
            </a:r>
            <a:r>
              <a:rPr lang="en-MY" sz="2000" dirty="0">
                <a:solidFill>
                  <a:schemeClr val="tx2"/>
                </a:solidFill>
                <a:latin typeface="Garamond" pitchFamily="18" charset="0"/>
              </a:rPr>
              <a:t>by </a:t>
            </a:r>
            <a:r>
              <a:rPr lang="en-MY" sz="2000" i="1" dirty="0">
                <a:solidFill>
                  <a:schemeClr val="tx2"/>
                </a:solidFill>
                <a:latin typeface="Garamond" pitchFamily="18" charset="0"/>
              </a:rPr>
              <a:t>fomites include diphtheria, typhoid fever, bacillary dysentery, hepatitis A, eye and skin infections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311C-D650-4ADA-A979-B78DF28CDBE4}" type="datetime1">
              <a:rPr lang="en-US" smtClean="0"/>
              <a:t>10/27/2020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7CCB-CE3E-4EDF-85A0-891F917C4E8F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775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2804</Words>
  <Application>Microsoft Office PowerPoint</Application>
  <PresentationFormat>عرض على الشاشة (4:3)</PresentationFormat>
  <Paragraphs>347</Paragraphs>
  <Slides>33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othman ali</cp:lastModifiedBy>
  <cp:revision>21</cp:revision>
  <dcterms:created xsi:type="dcterms:W3CDTF">2020-10-26T19:38:45Z</dcterms:created>
  <dcterms:modified xsi:type="dcterms:W3CDTF">2020-10-27T19:20:41Z</dcterms:modified>
</cp:coreProperties>
</file>