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8" r:id="rId4"/>
  </p:sldMasterIdLst>
  <p:notesMasterIdLst>
    <p:notesMasterId r:id="rId61"/>
  </p:notesMasterIdLst>
  <p:sldIdLst>
    <p:sldId id="256" r:id="rId5"/>
    <p:sldId id="257" r:id="rId6"/>
    <p:sldId id="258" r:id="rId7"/>
    <p:sldId id="259" r:id="rId8"/>
    <p:sldId id="260" r:id="rId9"/>
    <p:sldId id="261" r:id="rId10"/>
    <p:sldId id="262" r:id="rId11"/>
    <p:sldId id="263" r:id="rId12"/>
    <p:sldId id="264" r:id="rId13"/>
    <p:sldId id="267" r:id="rId14"/>
    <p:sldId id="268" r:id="rId15"/>
    <p:sldId id="269" r:id="rId16"/>
    <p:sldId id="270" r:id="rId17"/>
    <p:sldId id="271" r:id="rId18"/>
    <p:sldId id="272" r:id="rId19"/>
    <p:sldId id="273" r:id="rId20"/>
    <p:sldId id="274" r:id="rId21"/>
    <p:sldId id="275" r:id="rId22"/>
    <p:sldId id="276" r:id="rId23"/>
    <p:sldId id="277" r:id="rId24"/>
    <p:sldId id="281" r:id="rId25"/>
    <p:sldId id="278" r:id="rId26"/>
    <p:sldId id="280" r:id="rId27"/>
    <p:sldId id="279" r:id="rId28"/>
    <p:sldId id="282" r:id="rId29"/>
    <p:sldId id="283" r:id="rId30"/>
    <p:sldId id="284" r:id="rId31"/>
    <p:sldId id="285" r:id="rId32"/>
    <p:sldId id="286" r:id="rId33"/>
    <p:sldId id="305" r:id="rId34"/>
    <p:sldId id="304" r:id="rId35"/>
    <p:sldId id="302" r:id="rId36"/>
    <p:sldId id="312" r:id="rId37"/>
    <p:sldId id="303" r:id="rId38"/>
    <p:sldId id="306" r:id="rId39"/>
    <p:sldId id="307" r:id="rId40"/>
    <p:sldId id="308" r:id="rId41"/>
    <p:sldId id="309" r:id="rId42"/>
    <p:sldId id="310" r:id="rId43"/>
    <p:sldId id="311" r:id="rId44"/>
    <p:sldId id="265"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3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slide" Target="slides/slide51.xml" /><Relationship Id="rId63" Type="http://schemas.openxmlformats.org/officeDocument/2006/relationships/viewProps" Target="viewProps.xml" /><Relationship Id="rId7" Type="http://schemas.openxmlformats.org/officeDocument/2006/relationships/slide" Target="slides/slide3.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54" Type="http://schemas.openxmlformats.org/officeDocument/2006/relationships/slide" Target="slides/slide50.xml" /><Relationship Id="rId62" Type="http://schemas.openxmlformats.org/officeDocument/2006/relationships/presProps" Target="presProps.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slide" Target="slides/slide49.xml" /><Relationship Id="rId58" Type="http://schemas.openxmlformats.org/officeDocument/2006/relationships/slide" Target="slides/slide54.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slide" Target="slides/slide53.xml" /><Relationship Id="rId61" Type="http://schemas.openxmlformats.org/officeDocument/2006/relationships/notesMaster" Target="notesMasters/notesMaster1.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slide" Target="slides/slide48.xml" /><Relationship Id="rId60" Type="http://schemas.openxmlformats.org/officeDocument/2006/relationships/slide" Target="slides/slide56.xml" /><Relationship Id="rId65" Type="http://schemas.openxmlformats.org/officeDocument/2006/relationships/tableStyles" Target="tableStyles.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slide" Target="slides/slide52.xml" /><Relationship Id="rId64" Type="http://schemas.openxmlformats.org/officeDocument/2006/relationships/theme" Target="theme/theme1.xml" /><Relationship Id="rId8" Type="http://schemas.openxmlformats.org/officeDocument/2006/relationships/slide" Target="slides/slide4.xml" /><Relationship Id="rId51" Type="http://schemas.openxmlformats.org/officeDocument/2006/relationships/slide" Target="slides/slide47.xml" /><Relationship Id="rId3" Type="http://schemas.openxmlformats.org/officeDocument/2006/relationships/customXml" Target="../customXml/item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59" Type="http://schemas.openxmlformats.org/officeDocument/2006/relationships/slide" Target="slides/slide55.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62C813-2BDD-49CD-AF65-71294430F93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4B74645-01BC-420D-8903-D4588D298874}">
      <dgm:prSet/>
      <dgm:spPr/>
      <dgm:t>
        <a:bodyPr/>
        <a:lstStyle/>
        <a:p>
          <a:r>
            <a:rPr lang="en-US"/>
            <a:t>Diagnostic:</a:t>
          </a:r>
        </a:p>
      </dgm:t>
    </dgm:pt>
    <dgm:pt modelId="{09B3EAB5-7CFB-4262-9D6C-4EF861C0203B}" type="parTrans" cxnId="{650F5E59-969D-40B1-AAF8-38B7B2E5B8CE}">
      <dgm:prSet/>
      <dgm:spPr/>
      <dgm:t>
        <a:bodyPr/>
        <a:lstStyle/>
        <a:p>
          <a:endParaRPr lang="en-US"/>
        </a:p>
      </dgm:t>
    </dgm:pt>
    <dgm:pt modelId="{CDD720A3-4868-4414-87F9-78F633E15A54}" type="sibTrans" cxnId="{650F5E59-969D-40B1-AAF8-38B7B2E5B8CE}">
      <dgm:prSet/>
      <dgm:spPr/>
      <dgm:t>
        <a:bodyPr/>
        <a:lstStyle/>
        <a:p>
          <a:endParaRPr lang="en-US"/>
        </a:p>
      </dgm:t>
    </dgm:pt>
    <dgm:pt modelId="{7E7D59F3-1649-4E44-913B-5F50A94BE834}">
      <dgm:prSet/>
      <dgm:spPr/>
      <dgm:t>
        <a:bodyPr/>
        <a:lstStyle/>
        <a:p>
          <a:r>
            <a:rPr lang="en-US"/>
            <a:t>Visual</a:t>
          </a:r>
        </a:p>
      </dgm:t>
    </dgm:pt>
    <dgm:pt modelId="{7E8CC658-E672-459A-92D9-2382780CA421}" type="parTrans" cxnId="{018A6F84-2014-4DE4-A843-7E3137182D3E}">
      <dgm:prSet/>
      <dgm:spPr/>
      <dgm:t>
        <a:bodyPr/>
        <a:lstStyle/>
        <a:p>
          <a:endParaRPr lang="en-US"/>
        </a:p>
      </dgm:t>
    </dgm:pt>
    <dgm:pt modelId="{DAD0086E-9362-4804-9573-01AE9A31B1AD}" type="sibTrans" cxnId="{018A6F84-2014-4DE4-A843-7E3137182D3E}">
      <dgm:prSet/>
      <dgm:spPr/>
      <dgm:t>
        <a:bodyPr/>
        <a:lstStyle/>
        <a:p>
          <a:endParaRPr lang="en-US"/>
        </a:p>
      </dgm:t>
    </dgm:pt>
    <dgm:pt modelId="{5B3BD75D-8C9B-4B5A-92EC-BBC697DBE686}">
      <dgm:prSet/>
      <dgm:spPr/>
      <dgm:t>
        <a:bodyPr/>
        <a:lstStyle/>
        <a:p>
          <a:r>
            <a:rPr lang="en-US"/>
            <a:t>Biopsy</a:t>
          </a:r>
        </a:p>
      </dgm:t>
    </dgm:pt>
    <dgm:pt modelId="{5CADA343-9FEF-4671-A778-B94C63F976CB}" type="parTrans" cxnId="{DBE30614-8DDC-44F9-8AB4-1F369476126C}">
      <dgm:prSet/>
      <dgm:spPr/>
      <dgm:t>
        <a:bodyPr/>
        <a:lstStyle/>
        <a:p>
          <a:endParaRPr lang="en-US"/>
        </a:p>
      </dgm:t>
    </dgm:pt>
    <dgm:pt modelId="{A7F6FD76-A82C-482D-B55D-C2FDE2DBFF1B}" type="sibTrans" cxnId="{DBE30614-8DDC-44F9-8AB4-1F369476126C}">
      <dgm:prSet/>
      <dgm:spPr/>
      <dgm:t>
        <a:bodyPr/>
        <a:lstStyle/>
        <a:p>
          <a:endParaRPr lang="en-US"/>
        </a:p>
      </dgm:t>
    </dgm:pt>
    <dgm:pt modelId="{055647AE-EE62-4457-A152-6F663C1CBEBB}">
      <dgm:prSet/>
      <dgm:spPr/>
      <dgm:t>
        <a:bodyPr/>
        <a:lstStyle/>
        <a:p>
          <a:r>
            <a:rPr lang="en-US"/>
            <a:t>Therapeutic:</a:t>
          </a:r>
        </a:p>
      </dgm:t>
    </dgm:pt>
    <dgm:pt modelId="{07461810-A469-475A-94DB-5DBEB9B7511A}" type="parTrans" cxnId="{35C2336C-6F46-40A0-A255-830D12A270B6}">
      <dgm:prSet/>
      <dgm:spPr/>
      <dgm:t>
        <a:bodyPr/>
        <a:lstStyle/>
        <a:p>
          <a:endParaRPr lang="en-US"/>
        </a:p>
      </dgm:t>
    </dgm:pt>
    <dgm:pt modelId="{368BAB15-BCFA-45C8-BEB0-5C522F163006}" type="sibTrans" cxnId="{35C2336C-6F46-40A0-A255-830D12A270B6}">
      <dgm:prSet/>
      <dgm:spPr/>
      <dgm:t>
        <a:bodyPr/>
        <a:lstStyle/>
        <a:p>
          <a:endParaRPr lang="en-US"/>
        </a:p>
      </dgm:t>
    </dgm:pt>
    <dgm:pt modelId="{CE3FC4F0-1441-4CBE-AB8F-0B5325D85C87}">
      <dgm:prSet/>
      <dgm:spPr/>
      <dgm:t>
        <a:bodyPr/>
        <a:lstStyle/>
        <a:p>
          <a:r>
            <a:rPr lang="en-US"/>
            <a:t>Foreign body dissipation.</a:t>
          </a:r>
        </a:p>
      </dgm:t>
    </dgm:pt>
    <dgm:pt modelId="{1815452B-763C-4A18-8ECF-B93944E7B0E9}" type="parTrans" cxnId="{3498EA9A-6900-4A4A-A278-E48EA0507D72}">
      <dgm:prSet/>
      <dgm:spPr/>
      <dgm:t>
        <a:bodyPr/>
        <a:lstStyle/>
        <a:p>
          <a:endParaRPr lang="en-US"/>
        </a:p>
      </dgm:t>
    </dgm:pt>
    <dgm:pt modelId="{C6C054CA-962C-4BDC-B3FF-0646C6B54F01}" type="sibTrans" cxnId="{3498EA9A-6900-4A4A-A278-E48EA0507D72}">
      <dgm:prSet/>
      <dgm:spPr/>
      <dgm:t>
        <a:bodyPr/>
        <a:lstStyle/>
        <a:p>
          <a:endParaRPr lang="en-US"/>
        </a:p>
      </dgm:t>
    </dgm:pt>
    <dgm:pt modelId="{002BF2B1-3273-46B7-934E-2D4B8DA51FFA}">
      <dgm:prSet/>
      <dgm:spPr/>
      <dgm:t>
        <a:bodyPr/>
        <a:lstStyle/>
        <a:p>
          <a:r>
            <a:rPr lang="en-US"/>
            <a:t>Stenting</a:t>
          </a:r>
        </a:p>
      </dgm:t>
    </dgm:pt>
    <dgm:pt modelId="{8886B2F5-2423-4C6E-B8CC-354C7EA7E69C}" type="parTrans" cxnId="{EC6D653D-6317-42AF-8523-40EB6B7B9E6E}">
      <dgm:prSet/>
      <dgm:spPr/>
      <dgm:t>
        <a:bodyPr/>
        <a:lstStyle/>
        <a:p>
          <a:endParaRPr lang="en-US"/>
        </a:p>
      </dgm:t>
    </dgm:pt>
    <dgm:pt modelId="{C3AE7FB7-6933-42E0-B62F-57CBE2F8E835}" type="sibTrans" cxnId="{EC6D653D-6317-42AF-8523-40EB6B7B9E6E}">
      <dgm:prSet/>
      <dgm:spPr/>
      <dgm:t>
        <a:bodyPr/>
        <a:lstStyle/>
        <a:p>
          <a:endParaRPr lang="en-US"/>
        </a:p>
      </dgm:t>
    </dgm:pt>
    <dgm:pt modelId="{DC0DBA6F-5E1A-486E-A766-CEEF75752A95}">
      <dgm:prSet/>
      <dgm:spPr/>
      <dgm:t>
        <a:bodyPr/>
        <a:lstStyle/>
        <a:p>
          <a:r>
            <a:rPr lang="en-US"/>
            <a:t>dilatation</a:t>
          </a:r>
        </a:p>
      </dgm:t>
    </dgm:pt>
    <dgm:pt modelId="{23FF8DB8-B4F3-4B94-9897-8298C58DE68E}" type="parTrans" cxnId="{45E61953-9079-415B-9BB8-5666E0B1EB0A}">
      <dgm:prSet/>
      <dgm:spPr/>
      <dgm:t>
        <a:bodyPr/>
        <a:lstStyle/>
        <a:p>
          <a:endParaRPr lang="en-US"/>
        </a:p>
      </dgm:t>
    </dgm:pt>
    <dgm:pt modelId="{C690B364-DA45-4FA3-AC2B-48AB9E1B17E2}" type="sibTrans" cxnId="{45E61953-9079-415B-9BB8-5666E0B1EB0A}">
      <dgm:prSet/>
      <dgm:spPr/>
      <dgm:t>
        <a:bodyPr/>
        <a:lstStyle/>
        <a:p>
          <a:endParaRPr lang="en-US"/>
        </a:p>
      </dgm:t>
    </dgm:pt>
    <dgm:pt modelId="{8EF3C15D-E570-4FE7-9E54-3DE4EBBCD321}" type="pres">
      <dgm:prSet presAssocID="{4362C813-2BDD-49CD-AF65-71294430F93E}" presName="linear" presStyleCnt="0">
        <dgm:presLayoutVars>
          <dgm:animLvl val="lvl"/>
          <dgm:resizeHandles val="exact"/>
        </dgm:presLayoutVars>
      </dgm:prSet>
      <dgm:spPr/>
    </dgm:pt>
    <dgm:pt modelId="{B4CC920A-950D-4A1C-86C5-A69E1D910C8C}" type="pres">
      <dgm:prSet presAssocID="{84B74645-01BC-420D-8903-D4588D298874}" presName="parentText" presStyleLbl="node1" presStyleIdx="0" presStyleCnt="6">
        <dgm:presLayoutVars>
          <dgm:chMax val="0"/>
          <dgm:bulletEnabled val="1"/>
        </dgm:presLayoutVars>
      </dgm:prSet>
      <dgm:spPr/>
    </dgm:pt>
    <dgm:pt modelId="{BAD43CF3-37B9-4B3A-89C4-DE63BFE6D769}" type="pres">
      <dgm:prSet presAssocID="{CDD720A3-4868-4414-87F9-78F633E15A54}" presName="spacer" presStyleCnt="0"/>
      <dgm:spPr/>
    </dgm:pt>
    <dgm:pt modelId="{F14CF88D-38DA-435E-814E-397C086E45F0}" type="pres">
      <dgm:prSet presAssocID="{7E7D59F3-1649-4E44-913B-5F50A94BE834}" presName="parentText" presStyleLbl="node1" presStyleIdx="1" presStyleCnt="6">
        <dgm:presLayoutVars>
          <dgm:chMax val="0"/>
          <dgm:bulletEnabled val="1"/>
        </dgm:presLayoutVars>
      </dgm:prSet>
      <dgm:spPr/>
    </dgm:pt>
    <dgm:pt modelId="{BD989E5E-5E6A-4197-BB5C-A04318E0AEBD}" type="pres">
      <dgm:prSet presAssocID="{DAD0086E-9362-4804-9573-01AE9A31B1AD}" presName="spacer" presStyleCnt="0"/>
      <dgm:spPr/>
    </dgm:pt>
    <dgm:pt modelId="{3E202B2F-ECC8-453F-9F21-9B856E0AA2A2}" type="pres">
      <dgm:prSet presAssocID="{5B3BD75D-8C9B-4B5A-92EC-BBC697DBE686}" presName="parentText" presStyleLbl="node1" presStyleIdx="2" presStyleCnt="6">
        <dgm:presLayoutVars>
          <dgm:chMax val="0"/>
          <dgm:bulletEnabled val="1"/>
        </dgm:presLayoutVars>
      </dgm:prSet>
      <dgm:spPr/>
    </dgm:pt>
    <dgm:pt modelId="{8B2BDAEF-B53F-43B7-B149-41992895197A}" type="pres">
      <dgm:prSet presAssocID="{5B3BD75D-8C9B-4B5A-92EC-BBC697DBE686}" presName="childText" presStyleLbl="revTx" presStyleIdx="0" presStyleCnt="1">
        <dgm:presLayoutVars>
          <dgm:bulletEnabled val="1"/>
        </dgm:presLayoutVars>
      </dgm:prSet>
      <dgm:spPr/>
    </dgm:pt>
    <dgm:pt modelId="{B75992F0-1757-4178-9B62-B813ECA2EB91}" type="pres">
      <dgm:prSet presAssocID="{CE3FC4F0-1441-4CBE-AB8F-0B5325D85C87}" presName="parentText" presStyleLbl="node1" presStyleIdx="3" presStyleCnt="6">
        <dgm:presLayoutVars>
          <dgm:chMax val="0"/>
          <dgm:bulletEnabled val="1"/>
        </dgm:presLayoutVars>
      </dgm:prSet>
      <dgm:spPr/>
    </dgm:pt>
    <dgm:pt modelId="{6A44898E-BA45-434E-B9C5-9BB99AE2C3ED}" type="pres">
      <dgm:prSet presAssocID="{C6C054CA-962C-4BDC-B3FF-0646C6B54F01}" presName="spacer" presStyleCnt="0"/>
      <dgm:spPr/>
    </dgm:pt>
    <dgm:pt modelId="{B9EF8BA9-EC9F-44FB-947B-63A708D39C07}" type="pres">
      <dgm:prSet presAssocID="{002BF2B1-3273-46B7-934E-2D4B8DA51FFA}" presName="parentText" presStyleLbl="node1" presStyleIdx="4" presStyleCnt="6">
        <dgm:presLayoutVars>
          <dgm:chMax val="0"/>
          <dgm:bulletEnabled val="1"/>
        </dgm:presLayoutVars>
      </dgm:prSet>
      <dgm:spPr/>
    </dgm:pt>
    <dgm:pt modelId="{4EF2B1B2-1D20-458D-8E17-B3A0311F11C5}" type="pres">
      <dgm:prSet presAssocID="{C3AE7FB7-6933-42E0-B62F-57CBE2F8E835}" presName="spacer" presStyleCnt="0"/>
      <dgm:spPr/>
    </dgm:pt>
    <dgm:pt modelId="{4B844D81-257B-482A-AC0F-6F55ED53FD6B}" type="pres">
      <dgm:prSet presAssocID="{DC0DBA6F-5E1A-486E-A766-CEEF75752A95}" presName="parentText" presStyleLbl="node1" presStyleIdx="5" presStyleCnt="6">
        <dgm:presLayoutVars>
          <dgm:chMax val="0"/>
          <dgm:bulletEnabled val="1"/>
        </dgm:presLayoutVars>
      </dgm:prSet>
      <dgm:spPr/>
    </dgm:pt>
  </dgm:ptLst>
  <dgm:cxnLst>
    <dgm:cxn modelId="{DBE30614-8DDC-44F9-8AB4-1F369476126C}" srcId="{4362C813-2BDD-49CD-AF65-71294430F93E}" destId="{5B3BD75D-8C9B-4B5A-92EC-BBC697DBE686}" srcOrd="2" destOrd="0" parTransId="{5CADA343-9FEF-4671-A778-B94C63F976CB}" sibTransId="{A7F6FD76-A82C-482D-B55D-C2FDE2DBFF1B}"/>
    <dgm:cxn modelId="{EC6D653D-6317-42AF-8523-40EB6B7B9E6E}" srcId="{4362C813-2BDD-49CD-AF65-71294430F93E}" destId="{002BF2B1-3273-46B7-934E-2D4B8DA51FFA}" srcOrd="4" destOrd="0" parTransId="{8886B2F5-2423-4C6E-B8CC-354C7EA7E69C}" sibTransId="{C3AE7FB7-6933-42E0-B62F-57CBE2F8E835}"/>
    <dgm:cxn modelId="{35C2336C-6F46-40A0-A255-830D12A270B6}" srcId="{5B3BD75D-8C9B-4B5A-92EC-BBC697DBE686}" destId="{055647AE-EE62-4457-A152-6F663C1CBEBB}" srcOrd="0" destOrd="0" parTransId="{07461810-A469-475A-94DB-5DBEB9B7511A}" sibTransId="{368BAB15-BCFA-45C8-BEB0-5C522F163006}"/>
    <dgm:cxn modelId="{AF097A6E-891F-4CA2-A2A3-08C7B1FFC018}" type="presOf" srcId="{4362C813-2BDD-49CD-AF65-71294430F93E}" destId="{8EF3C15D-E570-4FE7-9E54-3DE4EBBCD321}" srcOrd="0" destOrd="0" presId="urn:microsoft.com/office/officeart/2005/8/layout/vList2"/>
    <dgm:cxn modelId="{6D95456F-A41F-4C6F-972B-29BFD63DBF6C}" type="presOf" srcId="{5B3BD75D-8C9B-4B5A-92EC-BBC697DBE686}" destId="{3E202B2F-ECC8-453F-9F21-9B856E0AA2A2}" srcOrd="0" destOrd="0" presId="urn:microsoft.com/office/officeart/2005/8/layout/vList2"/>
    <dgm:cxn modelId="{45E61953-9079-415B-9BB8-5666E0B1EB0A}" srcId="{4362C813-2BDD-49CD-AF65-71294430F93E}" destId="{DC0DBA6F-5E1A-486E-A766-CEEF75752A95}" srcOrd="5" destOrd="0" parTransId="{23FF8DB8-B4F3-4B94-9897-8298C58DE68E}" sibTransId="{C690B364-DA45-4FA3-AC2B-48AB9E1B17E2}"/>
    <dgm:cxn modelId="{650F5E59-969D-40B1-AAF8-38B7B2E5B8CE}" srcId="{4362C813-2BDD-49CD-AF65-71294430F93E}" destId="{84B74645-01BC-420D-8903-D4588D298874}" srcOrd="0" destOrd="0" parTransId="{09B3EAB5-7CFB-4262-9D6C-4EF861C0203B}" sibTransId="{CDD720A3-4868-4414-87F9-78F633E15A54}"/>
    <dgm:cxn modelId="{018A6F84-2014-4DE4-A843-7E3137182D3E}" srcId="{4362C813-2BDD-49CD-AF65-71294430F93E}" destId="{7E7D59F3-1649-4E44-913B-5F50A94BE834}" srcOrd="1" destOrd="0" parTransId="{7E8CC658-E672-459A-92D9-2382780CA421}" sibTransId="{DAD0086E-9362-4804-9573-01AE9A31B1AD}"/>
    <dgm:cxn modelId="{3498EA9A-6900-4A4A-A278-E48EA0507D72}" srcId="{4362C813-2BDD-49CD-AF65-71294430F93E}" destId="{CE3FC4F0-1441-4CBE-AB8F-0B5325D85C87}" srcOrd="3" destOrd="0" parTransId="{1815452B-763C-4A18-8ECF-B93944E7B0E9}" sibTransId="{C6C054CA-962C-4BDC-B3FF-0646C6B54F01}"/>
    <dgm:cxn modelId="{5D218BC4-A92A-43CD-B17D-F22FD79840E6}" type="presOf" srcId="{CE3FC4F0-1441-4CBE-AB8F-0B5325D85C87}" destId="{B75992F0-1757-4178-9B62-B813ECA2EB91}" srcOrd="0" destOrd="0" presId="urn:microsoft.com/office/officeart/2005/8/layout/vList2"/>
    <dgm:cxn modelId="{7C9290D4-6BE5-414F-8ADA-963FBBB603B8}" type="presOf" srcId="{DC0DBA6F-5E1A-486E-A766-CEEF75752A95}" destId="{4B844D81-257B-482A-AC0F-6F55ED53FD6B}" srcOrd="0" destOrd="0" presId="urn:microsoft.com/office/officeart/2005/8/layout/vList2"/>
    <dgm:cxn modelId="{77BBCAD6-1328-41CE-ACE2-FC82D3F107A0}" type="presOf" srcId="{055647AE-EE62-4457-A152-6F663C1CBEBB}" destId="{8B2BDAEF-B53F-43B7-B149-41992895197A}" srcOrd="0" destOrd="0" presId="urn:microsoft.com/office/officeart/2005/8/layout/vList2"/>
    <dgm:cxn modelId="{97992EDE-C92D-4198-9DE3-CADF19395E39}" type="presOf" srcId="{002BF2B1-3273-46B7-934E-2D4B8DA51FFA}" destId="{B9EF8BA9-EC9F-44FB-947B-63A708D39C07}" srcOrd="0" destOrd="0" presId="urn:microsoft.com/office/officeart/2005/8/layout/vList2"/>
    <dgm:cxn modelId="{48E637E2-BA1F-488D-85A3-3C473CD059D3}" type="presOf" srcId="{7E7D59F3-1649-4E44-913B-5F50A94BE834}" destId="{F14CF88D-38DA-435E-814E-397C086E45F0}" srcOrd="0" destOrd="0" presId="urn:microsoft.com/office/officeart/2005/8/layout/vList2"/>
    <dgm:cxn modelId="{341488F2-47F7-4468-B79C-F07926C9BC4F}" type="presOf" srcId="{84B74645-01BC-420D-8903-D4588D298874}" destId="{B4CC920A-950D-4A1C-86C5-A69E1D910C8C}" srcOrd="0" destOrd="0" presId="urn:microsoft.com/office/officeart/2005/8/layout/vList2"/>
    <dgm:cxn modelId="{D26BB979-010E-4919-9227-4DFC02138460}" type="presParOf" srcId="{8EF3C15D-E570-4FE7-9E54-3DE4EBBCD321}" destId="{B4CC920A-950D-4A1C-86C5-A69E1D910C8C}" srcOrd="0" destOrd="0" presId="urn:microsoft.com/office/officeart/2005/8/layout/vList2"/>
    <dgm:cxn modelId="{57EAA5B9-5579-4923-BC5B-FD2948827358}" type="presParOf" srcId="{8EF3C15D-E570-4FE7-9E54-3DE4EBBCD321}" destId="{BAD43CF3-37B9-4B3A-89C4-DE63BFE6D769}" srcOrd="1" destOrd="0" presId="urn:microsoft.com/office/officeart/2005/8/layout/vList2"/>
    <dgm:cxn modelId="{AFAF1E73-5898-40A2-A1AE-468EEDD82F18}" type="presParOf" srcId="{8EF3C15D-E570-4FE7-9E54-3DE4EBBCD321}" destId="{F14CF88D-38DA-435E-814E-397C086E45F0}" srcOrd="2" destOrd="0" presId="urn:microsoft.com/office/officeart/2005/8/layout/vList2"/>
    <dgm:cxn modelId="{CF4BB071-7C18-439D-914B-CD1D4B18A1C6}" type="presParOf" srcId="{8EF3C15D-E570-4FE7-9E54-3DE4EBBCD321}" destId="{BD989E5E-5E6A-4197-BB5C-A04318E0AEBD}" srcOrd="3" destOrd="0" presId="urn:microsoft.com/office/officeart/2005/8/layout/vList2"/>
    <dgm:cxn modelId="{43F08FD6-6CE4-4527-B9A7-B0E698475AF8}" type="presParOf" srcId="{8EF3C15D-E570-4FE7-9E54-3DE4EBBCD321}" destId="{3E202B2F-ECC8-453F-9F21-9B856E0AA2A2}" srcOrd="4" destOrd="0" presId="urn:microsoft.com/office/officeart/2005/8/layout/vList2"/>
    <dgm:cxn modelId="{BCB84BA7-AF82-44D8-816B-21739DF74D0E}" type="presParOf" srcId="{8EF3C15D-E570-4FE7-9E54-3DE4EBBCD321}" destId="{8B2BDAEF-B53F-43B7-B149-41992895197A}" srcOrd="5" destOrd="0" presId="urn:microsoft.com/office/officeart/2005/8/layout/vList2"/>
    <dgm:cxn modelId="{7E31EDF3-3AE8-468A-83BD-B5F9A96BDCBE}" type="presParOf" srcId="{8EF3C15D-E570-4FE7-9E54-3DE4EBBCD321}" destId="{B75992F0-1757-4178-9B62-B813ECA2EB91}" srcOrd="6" destOrd="0" presId="urn:microsoft.com/office/officeart/2005/8/layout/vList2"/>
    <dgm:cxn modelId="{FB5DFCAD-6AAD-412F-A383-F044DC9AB09D}" type="presParOf" srcId="{8EF3C15D-E570-4FE7-9E54-3DE4EBBCD321}" destId="{6A44898E-BA45-434E-B9C5-9BB99AE2C3ED}" srcOrd="7" destOrd="0" presId="urn:microsoft.com/office/officeart/2005/8/layout/vList2"/>
    <dgm:cxn modelId="{7934A9F0-AAAF-4E44-BF4A-34EE3AD12123}" type="presParOf" srcId="{8EF3C15D-E570-4FE7-9E54-3DE4EBBCD321}" destId="{B9EF8BA9-EC9F-44FB-947B-63A708D39C07}" srcOrd="8" destOrd="0" presId="urn:microsoft.com/office/officeart/2005/8/layout/vList2"/>
    <dgm:cxn modelId="{4E5AF249-4A12-49C7-958F-4F047F943B76}" type="presParOf" srcId="{8EF3C15D-E570-4FE7-9E54-3DE4EBBCD321}" destId="{4EF2B1B2-1D20-458D-8E17-B3A0311F11C5}" srcOrd="9" destOrd="0" presId="urn:microsoft.com/office/officeart/2005/8/layout/vList2"/>
    <dgm:cxn modelId="{AFB69C21-EA4B-40F1-9B27-1A4E8CDC3157}" type="presParOf" srcId="{8EF3C15D-E570-4FE7-9E54-3DE4EBBCD321}" destId="{4B844D81-257B-482A-AC0F-6F55ED53FD6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C920A-950D-4A1C-86C5-A69E1D910C8C}">
      <dsp:nvSpPr>
        <dsp:cNvPr id="0" name=""/>
        <dsp:cNvSpPr/>
      </dsp:nvSpPr>
      <dsp:spPr>
        <a:xfrm>
          <a:off x="0" y="5005"/>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Diagnostic:</a:t>
          </a:r>
        </a:p>
      </dsp:txBody>
      <dsp:txXfrm>
        <a:off x="22246" y="27251"/>
        <a:ext cx="5171452" cy="411223"/>
      </dsp:txXfrm>
    </dsp:sp>
    <dsp:sp modelId="{F14CF88D-38DA-435E-814E-397C086E45F0}">
      <dsp:nvSpPr>
        <dsp:cNvPr id="0" name=""/>
        <dsp:cNvSpPr/>
      </dsp:nvSpPr>
      <dsp:spPr>
        <a:xfrm>
          <a:off x="0" y="515440"/>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Visual</a:t>
          </a:r>
        </a:p>
      </dsp:txBody>
      <dsp:txXfrm>
        <a:off x="22246" y="537686"/>
        <a:ext cx="5171452" cy="411223"/>
      </dsp:txXfrm>
    </dsp:sp>
    <dsp:sp modelId="{3E202B2F-ECC8-453F-9F21-9B856E0AA2A2}">
      <dsp:nvSpPr>
        <dsp:cNvPr id="0" name=""/>
        <dsp:cNvSpPr/>
      </dsp:nvSpPr>
      <dsp:spPr>
        <a:xfrm>
          <a:off x="0" y="1025875"/>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Biopsy</a:t>
          </a:r>
        </a:p>
      </dsp:txBody>
      <dsp:txXfrm>
        <a:off x="22246" y="1048121"/>
        <a:ext cx="5171452" cy="411223"/>
      </dsp:txXfrm>
    </dsp:sp>
    <dsp:sp modelId="{8B2BDAEF-B53F-43B7-B149-41992895197A}">
      <dsp:nvSpPr>
        <dsp:cNvPr id="0" name=""/>
        <dsp:cNvSpPr/>
      </dsp:nvSpPr>
      <dsp:spPr>
        <a:xfrm>
          <a:off x="0" y="1481590"/>
          <a:ext cx="5215944"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60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Therapeutic:</a:t>
          </a:r>
        </a:p>
      </dsp:txBody>
      <dsp:txXfrm>
        <a:off x="0" y="1481590"/>
        <a:ext cx="5215944" cy="314640"/>
      </dsp:txXfrm>
    </dsp:sp>
    <dsp:sp modelId="{B75992F0-1757-4178-9B62-B813ECA2EB91}">
      <dsp:nvSpPr>
        <dsp:cNvPr id="0" name=""/>
        <dsp:cNvSpPr/>
      </dsp:nvSpPr>
      <dsp:spPr>
        <a:xfrm>
          <a:off x="0" y="1796230"/>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Foreign body dissipation.</a:t>
          </a:r>
        </a:p>
      </dsp:txBody>
      <dsp:txXfrm>
        <a:off x="22246" y="1818476"/>
        <a:ext cx="5171452" cy="411223"/>
      </dsp:txXfrm>
    </dsp:sp>
    <dsp:sp modelId="{B9EF8BA9-EC9F-44FB-947B-63A708D39C07}">
      <dsp:nvSpPr>
        <dsp:cNvPr id="0" name=""/>
        <dsp:cNvSpPr/>
      </dsp:nvSpPr>
      <dsp:spPr>
        <a:xfrm>
          <a:off x="0" y="2306665"/>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Stenting</a:t>
          </a:r>
        </a:p>
      </dsp:txBody>
      <dsp:txXfrm>
        <a:off x="22246" y="2328911"/>
        <a:ext cx="5171452" cy="411223"/>
      </dsp:txXfrm>
    </dsp:sp>
    <dsp:sp modelId="{4B844D81-257B-482A-AC0F-6F55ED53FD6B}">
      <dsp:nvSpPr>
        <dsp:cNvPr id="0" name=""/>
        <dsp:cNvSpPr/>
      </dsp:nvSpPr>
      <dsp:spPr>
        <a:xfrm>
          <a:off x="0" y="2817100"/>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dilatation</a:t>
          </a:r>
        </a:p>
      </dsp:txBody>
      <dsp:txXfrm>
        <a:off x="22246" y="2839346"/>
        <a:ext cx="5171452" cy="4112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4D966-5F00-4432-802C-E3461BC1BD76}"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82096-BF66-4A62-B75D-0A39000FB4E8}" type="slidenum">
              <a:rPr lang="en-US" smtClean="0"/>
              <a:t>‹#›</a:t>
            </a:fld>
            <a:endParaRPr lang="en-US"/>
          </a:p>
        </p:txBody>
      </p:sp>
    </p:spTree>
    <p:extLst>
      <p:ext uri="{BB962C8B-B14F-4D97-AF65-F5344CB8AC3E}">
        <p14:creationId xmlns:p14="http://schemas.microsoft.com/office/powerpoint/2010/main" val="1103216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CVA: cerebrovascular accident ‘stroke’, it occurs when a lesion occurs in the brain stem or cortex affecting swallowing muscles’ nerve fibers.</a:t>
            </a:r>
          </a:p>
          <a:p>
            <a:pPr algn="l"/>
            <a:r>
              <a:rPr lang="en-US" dirty="0"/>
              <a:t>MI: by compression of the left atrium on the esophagus.</a:t>
            </a:r>
          </a:p>
          <a:p>
            <a:pPr algn="l"/>
            <a:r>
              <a:rPr lang="en-US" dirty="0"/>
              <a:t>Plummer-</a:t>
            </a:r>
            <a:r>
              <a:rPr lang="en-US" dirty="0" err="1"/>
              <a:t>vinson</a:t>
            </a:r>
            <a:r>
              <a:rPr lang="en-US" dirty="0"/>
              <a:t> syndrome: occurs due to prolonged chronic iron deficiency anemia forming webs in the esophagus making it hard to swallow.</a:t>
            </a:r>
          </a:p>
          <a:p>
            <a:endParaRPr lang="en-US" dirty="0"/>
          </a:p>
        </p:txBody>
      </p:sp>
      <p:sp>
        <p:nvSpPr>
          <p:cNvPr id="4" name="Slide Number Placeholder 3"/>
          <p:cNvSpPr>
            <a:spLocks noGrp="1"/>
          </p:cNvSpPr>
          <p:nvPr>
            <p:ph type="sldNum" sz="quarter" idx="5"/>
          </p:nvPr>
        </p:nvSpPr>
        <p:spPr/>
        <p:txBody>
          <a:bodyPr/>
          <a:lstStyle/>
          <a:p>
            <a:fld id="{E2D82096-BF66-4A62-B75D-0A39000FB4E8}" type="slidenum">
              <a:rPr lang="en-US" smtClean="0"/>
              <a:t>8</a:t>
            </a:fld>
            <a:endParaRPr lang="en-US"/>
          </a:p>
        </p:txBody>
      </p:sp>
    </p:spTree>
    <p:extLst>
      <p:ext uri="{BB962C8B-B14F-4D97-AF65-F5344CB8AC3E}">
        <p14:creationId xmlns:p14="http://schemas.microsoft.com/office/powerpoint/2010/main" val="2100463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Nutcracker esophagus: strong abnormal esophageal contractions mainly due to GERD.</a:t>
            </a:r>
          </a:p>
          <a:p>
            <a:pPr algn="l"/>
            <a:r>
              <a:rPr lang="en-US" dirty="0"/>
              <a:t>Scleroderma : </a:t>
            </a:r>
            <a:r>
              <a:rPr lang="en-US" b="0" i="0" dirty="0">
                <a:solidFill>
                  <a:srgbClr val="FFFFFF"/>
                </a:solidFill>
                <a:effectLst/>
                <a:latin typeface="Google Sans"/>
              </a:rPr>
              <a:t>a condition in which the smooth muscles of the esophagus are damaged and replaced with scar tissue</a:t>
            </a:r>
            <a:r>
              <a:rPr lang="en-US" dirty="0"/>
              <a:t> esophageal dysfunction and aperistalsis and hypotensive LES.</a:t>
            </a:r>
          </a:p>
          <a:p>
            <a:pPr algn="l"/>
            <a:r>
              <a:rPr lang="en-US" dirty="0"/>
              <a:t>Schatzki’s rings: is a thin circular membrane of tissue that is formed at the lower esophagus causing esophageal narrowing. </a:t>
            </a:r>
          </a:p>
          <a:p>
            <a:endParaRPr lang="en-US" dirty="0"/>
          </a:p>
        </p:txBody>
      </p:sp>
      <p:sp>
        <p:nvSpPr>
          <p:cNvPr id="4" name="Slide Number Placeholder 3"/>
          <p:cNvSpPr>
            <a:spLocks noGrp="1"/>
          </p:cNvSpPr>
          <p:nvPr>
            <p:ph type="sldNum" sz="quarter" idx="5"/>
          </p:nvPr>
        </p:nvSpPr>
        <p:spPr/>
        <p:txBody>
          <a:bodyPr/>
          <a:lstStyle/>
          <a:p>
            <a:fld id="{E2D82096-BF66-4A62-B75D-0A39000FB4E8}" type="slidenum">
              <a:rPr lang="en-US" smtClean="0"/>
              <a:t>9</a:t>
            </a:fld>
            <a:endParaRPr lang="en-US"/>
          </a:p>
        </p:txBody>
      </p:sp>
    </p:spTree>
    <p:extLst>
      <p:ext uri="{BB962C8B-B14F-4D97-AF65-F5344CB8AC3E}">
        <p14:creationId xmlns:p14="http://schemas.microsoft.com/office/powerpoint/2010/main" val="330527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2D82096-BF66-4A62-B75D-0A39000FB4E8}" type="slidenum">
              <a:rPr lang="en-US" smtClean="0"/>
              <a:t>11</a:t>
            </a:fld>
            <a:endParaRPr lang="en-US"/>
          </a:p>
        </p:txBody>
      </p:sp>
    </p:spTree>
    <p:extLst>
      <p:ext uri="{BB962C8B-B14F-4D97-AF65-F5344CB8AC3E}">
        <p14:creationId xmlns:p14="http://schemas.microsoft.com/office/powerpoint/2010/main" val="111418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and diagnosis similar to DES </a:t>
            </a:r>
          </a:p>
        </p:txBody>
      </p:sp>
      <p:sp>
        <p:nvSpPr>
          <p:cNvPr id="4" name="Slide Number Placeholder 3"/>
          <p:cNvSpPr>
            <a:spLocks noGrp="1"/>
          </p:cNvSpPr>
          <p:nvPr>
            <p:ph type="sldNum" sz="quarter" idx="5"/>
          </p:nvPr>
        </p:nvSpPr>
        <p:spPr/>
        <p:txBody>
          <a:bodyPr/>
          <a:lstStyle/>
          <a:p>
            <a:fld id="{E2D82096-BF66-4A62-B75D-0A39000FB4E8}" type="slidenum">
              <a:rPr lang="en-US" smtClean="0"/>
              <a:t>17</a:t>
            </a:fld>
            <a:endParaRPr lang="en-US"/>
          </a:p>
        </p:txBody>
      </p:sp>
    </p:spTree>
    <p:extLst>
      <p:ext uri="{BB962C8B-B14F-4D97-AF65-F5344CB8AC3E}">
        <p14:creationId xmlns:p14="http://schemas.microsoft.com/office/powerpoint/2010/main" val="3956207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82096-BF66-4A62-B75D-0A39000FB4E8}" type="slidenum">
              <a:rPr lang="en-US" smtClean="0"/>
              <a:t>18</a:t>
            </a:fld>
            <a:endParaRPr lang="en-US"/>
          </a:p>
        </p:txBody>
      </p:sp>
    </p:spTree>
    <p:extLst>
      <p:ext uri="{BB962C8B-B14F-4D97-AF65-F5344CB8AC3E}">
        <p14:creationId xmlns:p14="http://schemas.microsoft.com/office/powerpoint/2010/main" val="1801009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10/24/2024</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147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10/24/2024</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441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10/24/2024</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806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10/24/2024</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96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10/24/2024</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69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10/24/2024</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6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10/24/2024</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003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10/24/2024</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532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10/24/2024</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585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10/24/2024</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641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10/24/2024</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52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10/24/2024</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152234719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1" r:id="rId6"/>
    <p:sldLayoutId id="2147483827" r:id="rId7"/>
    <p:sldLayoutId id="2147483828" r:id="rId8"/>
    <p:sldLayoutId id="2147483829" r:id="rId9"/>
    <p:sldLayoutId id="2147483830" r:id="rId10"/>
    <p:sldLayoutId id="2147483832"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image" Target="../media/image8.png" /><Relationship Id="rId1" Type="http://schemas.openxmlformats.org/officeDocument/2006/relationships/slideLayout" Target="../slideLayouts/slideLayout8.xml" /></Relationships>
</file>

<file path=ppt/slides/_rels/slide14.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6.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png" /><Relationship Id="rId1" Type="http://schemas.openxmlformats.org/officeDocument/2006/relationships/slideLayout" Target="../slideLayouts/slideLayout6.xml" /></Relationships>
</file>

<file path=ppt/slides/_rels/slide17.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notesSlide" Target="../notesSlides/notesSlide4.xml" /><Relationship Id="rId1" Type="http://schemas.openxmlformats.org/officeDocument/2006/relationships/slideLayout" Target="../slideLayouts/slideLayout7.xml" /><Relationship Id="rId4" Type="http://schemas.openxmlformats.org/officeDocument/2006/relationships/image" Target="../media/image14.png" /></Relationships>
</file>

<file path=ppt/slides/_rels/slide18.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notesSlide" Target="../notesSlides/notesSlide5.xml" /><Relationship Id="rId1" Type="http://schemas.openxmlformats.org/officeDocument/2006/relationships/slideLayout" Target="../slideLayouts/slideLayout9.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6.xml" /></Relationships>
</file>

<file path=ppt/slides/_rels/slide20.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image" Target="../media/image16.png" /><Relationship Id="rId1" Type="http://schemas.openxmlformats.org/officeDocument/2006/relationships/slideLayout" Target="../slideLayouts/slideLayout8.xml" /></Relationships>
</file>

<file path=ppt/slides/_rels/slide21.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8.xml" /></Relationships>
</file>

<file path=ppt/slides/_rels/slide22.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9.xml" /></Relationships>
</file>

<file path=ppt/slides/_rels/slide23.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6.xml" /></Relationships>
</file>

<file path=ppt/slides/_rels/slide24.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6.xml" /></Relationships>
</file>

<file path=ppt/slides/_rels/slide25.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8.xml" /></Relationships>
</file>

<file path=ppt/slides/_rels/slide26.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8.xml" /></Relationships>
</file>

<file path=ppt/slides/_rels/slide28.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8.xml" /></Relationships>
</file>

<file path=ppt/slides/_rels/slide29.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8.xml" /></Relationships>
</file>

<file path=ppt/slides/_rels/slide3.xml.rels><?xml version="1.0" encoding="UTF-8" standalone="yes"?>
<Relationships xmlns="http://schemas.openxmlformats.org/package/2006/relationships"><Relationship Id="rId3" Type="http://schemas.openxmlformats.org/officeDocument/2006/relationships/hyperlink" Target="https://www.kenhub.com/en/library/anatomy/the-pharynx" TargetMode="External" /><Relationship Id="rId2" Type="http://schemas.openxmlformats.org/officeDocument/2006/relationships/image" Target="../media/image3.jpeg" /><Relationship Id="rId1" Type="http://schemas.openxmlformats.org/officeDocument/2006/relationships/slideLayout" Target="../slideLayouts/slideLayout8.xml" /><Relationship Id="rId4" Type="http://schemas.openxmlformats.org/officeDocument/2006/relationships/hyperlink" Target="https://www.kenhub.com/en/library/anatomy/the-stomach" TargetMode="Externa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1.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27.png" /><Relationship Id="rId1" Type="http://schemas.openxmlformats.org/officeDocument/2006/relationships/slideLayout" Target="../slideLayouts/slideLayout8.xml" /></Relationships>
</file>

<file path=ppt/slides/_rels/slide32.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png" /><Relationship Id="rId1" Type="http://schemas.openxmlformats.org/officeDocument/2006/relationships/slideLayout" Target="../slideLayouts/slideLayout8.xml" /></Relationships>
</file>

<file path=ppt/slides/_rels/slide33.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image" Target="../media/image31.png" /><Relationship Id="rId1" Type="http://schemas.openxmlformats.org/officeDocument/2006/relationships/slideLayout" Target="../slideLayouts/slideLayout8.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8.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8.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4.xml.rels><?xml version="1.0" encoding="UTF-8" standalone="yes"?>
<Relationships xmlns="http://schemas.openxmlformats.org/package/2006/relationships"><Relationship Id="rId2" Type="http://schemas.openxmlformats.org/officeDocument/2006/relationships/image" Target="../media/image4.gif" /><Relationship Id="rId1" Type="http://schemas.openxmlformats.org/officeDocument/2006/relationships/slideLayout" Target="../slideLayouts/slideLayout8.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41.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7.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6.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7.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8.xml.rels><?xml version="1.0" encoding="UTF-8" standalone="yes"?>
<Relationships xmlns="http://schemas.openxmlformats.org/package/2006/relationships"><Relationship Id="rId2" Type="http://schemas.openxmlformats.org/officeDocument/2006/relationships/image" Target="../media/image36.jpg" /><Relationship Id="rId1" Type="http://schemas.openxmlformats.org/officeDocument/2006/relationships/slideLayout" Target="../slideLayouts/slideLayout7.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50.xml.rels><?xml version="1.0" encoding="UTF-8" standalone="yes"?>
<Relationships xmlns="http://schemas.openxmlformats.org/package/2006/relationships"><Relationship Id="rId3" Type="http://schemas.openxmlformats.org/officeDocument/2006/relationships/image" Target="../media/image38.jpg" /><Relationship Id="rId2" Type="http://schemas.openxmlformats.org/officeDocument/2006/relationships/image" Target="../media/image37.gif" /><Relationship Id="rId1" Type="http://schemas.openxmlformats.org/officeDocument/2006/relationships/slideLayout" Target="../slideLayouts/slideLayout7.xml" /></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image" Target="../media/image39.jpg" /><Relationship Id="rId1" Type="http://schemas.openxmlformats.org/officeDocument/2006/relationships/slideLayout" Target="../slideLayouts/slideLayout7.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52.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7.xml" /></Relationships>
</file>

<file path=ppt/slides/_rels/slide53.xml.rels><?xml version="1.0" encoding="UTF-8" standalone="yes"?>
<Relationships xmlns="http://schemas.openxmlformats.org/package/2006/relationships"><Relationship Id="rId2" Type="http://schemas.openxmlformats.org/officeDocument/2006/relationships/image" Target="../media/image41.jpg" /><Relationship Id="rId1" Type="http://schemas.openxmlformats.org/officeDocument/2006/relationships/slideLayout" Target="../slideLayouts/slideLayout7.xml" /></Relationships>
</file>

<file path=ppt/slides/_rels/slide54.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7.xml" /></Relationships>
</file>

<file path=ppt/slides/_rels/slide55.xml.rels><?xml version="1.0" encoding="UTF-8" standalone="yes"?>
<Relationships xmlns="http://schemas.openxmlformats.org/package/2006/relationships"><Relationship Id="rId2" Type="http://schemas.openxmlformats.org/officeDocument/2006/relationships/image" Target="../media/image43.jpeg" /><Relationship Id="rId1" Type="http://schemas.openxmlformats.org/officeDocument/2006/relationships/slideLayout" Target="../slideLayouts/slideLayout7.xml" /></Relationships>
</file>

<file path=ppt/slides/_rels/slide56.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6.xml" /></Relationships>
</file>

<file path=ppt/slides/_rels/slide9.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xml" /><Relationship Id="rId1" Type="http://schemas.openxmlformats.org/officeDocument/2006/relationships/slideLayout" Target="../slideLayouts/slideLayout6.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1D7EC86-7CB9-431D-8AC3-8AAF0440B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D4B9777F-B610-419B-9193-80306388F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c">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640F92-BC8F-80E4-F5C3-053DFF21BA53}"/>
              </a:ext>
            </a:extLst>
          </p:cNvPr>
          <p:cNvSpPr>
            <a:spLocks noGrp="1"/>
          </p:cNvSpPr>
          <p:nvPr>
            <p:ph type="ctrTitle"/>
          </p:nvPr>
        </p:nvSpPr>
        <p:spPr>
          <a:xfrm>
            <a:off x="860742" y="1124988"/>
            <a:ext cx="4425962" cy="1657541"/>
          </a:xfrm>
        </p:spPr>
        <p:txBody>
          <a:bodyPr>
            <a:normAutofit/>
          </a:bodyPr>
          <a:lstStyle/>
          <a:p>
            <a:pPr algn="l"/>
            <a:r>
              <a:rPr lang="en-US" dirty="0"/>
              <a:t>Dysphagia </a:t>
            </a:r>
          </a:p>
        </p:txBody>
      </p:sp>
      <p:sp>
        <p:nvSpPr>
          <p:cNvPr id="3" name="Subtitle 2">
            <a:extLst>
              <a:ext uri="{FF2B5EF4-FFF2-40B4-BE49-F238E27FC236}">
                <a16:creationId xmlns:a16="http://schemas.microsoft.com/office/drawing/2014/main" id="{10DD73D1-CFAB-44F9-F0C1-918D077383C9}"/>
              </a:ext>
            </a:extLst>
          </p:cNvPr>
          <p:cNvSpPr>
            <a:spLocks noGrp="1"/>
          </p:cNvSpPr>
          <p:nvPr>
            <p:ph type="subTitle" idx="1"/>
          </p:nvPr>
        </p:nvSpPr>
        <p:spPr>
          <a:xfrm>
            <a:off x="860742" y="3204632"/>
            <a:ext cx="4425962" cy="2445053"/>
          </a:xfrm>
        </p:spPr>
        <p:txBody>
          <a:bodyPr>
            <a:normAutofit fontScale="85000" lnSpcReduction="20000"/>
          </a:bodyPr>
          <a:lstStyle/>
          <a:p>
            <a:pPr algn="l"/>
            <a:r>
              <a:rPr lang="en-US" b="1" dirty="0"/>
              <a:t>Done by:</a:t>
            </a:r>
          </a:p>
          <a:p>
            <a:r>
              <a:rPr lang="en-US" dirty="0" err="1"/>
              <a:t>Malak</a:t>
            </a:r>
            <a:r>
              <a:rPr lang="en-US" dirty="0"/>
              <a:t> A AL-</a:t>
            </a:r>
            <a:r>
              <a:rPr lang="en-US" dirty="0" err="1"/>
              <a:t>maaitah</a:t>
            </a:r>
            <a:endParaRPr lang="ar-JO" dirty="0"/>
          </a:p>
          <a:p>
            <a:r>
              <a:rPr lang="en-US" dirty="0" err="1"/>
              <a:t>Toqa</a:t>
            </a:r>
            <a:r>
              <a:rPr lang="en-US" dirty="0"/>
              <a:t> Mohammad</a:t>
            </a:r>
            <a:endParaRPr lang="ar-JO" dirty="0"/>
          </a:p>
          <a:p>
            <a:r>
              <a:rPr lang="en-US" dirty="0" err="1"/>
              <a:t>Mais</a:t>
            </a:r>
            <a:r>
              <a:rPr lang="en-US" dirty="0"/>
              <a:t> </a:t>
            </a:r>
            <a:r>
              <a:rPr lang="en-US" dirty="0" err="1"/>
              <a:t>Jameel</a:t>
            </a:r>
            <a:endParaRPr lang="ar-JO" dirty="0"/>
          </a:p>
          <a:p>
            <a:r>
              <a:rPr lang="en-US" dirty="0" err="1"/>
              <a:t>Tasneem</a:t>
            </a:r>
            <a:r>
              <a:rPr lang="en-US" dirty="0"/>
              <a:t> </a:t>
            </a:r>
            <a:r>
              <a:rPr lang="en-US" dirty="0" err="1"/>
              <a:t>Abuolaim</a:t>
            </a:r>
            <a:endParaRPr lang="en-US" dirty="0"/>
          </a:p>
          <a:p>
            <a:pPr algn="l"/>
            <a:endParaRPr lang="en-US" dirty="0"/>
          </a:p>
          <a:p>
            <a:pPr algn="l"/>
            <a:r>
              <a:rPr lang="en-US" sz="2400" b="1" dirty="0"/>
              <a:t>Supervised by: </a:t>
            </a:r>
            <a:r>
              <a:rPr lang="en-US" sz="2400" dirty="0" err="1"/>
              <a:t>Dr.Mohammad</a:t>
            </a:r>
            <a:r>
              <a:rPr lang="en-US" sz="2400" dirty="0"/>
              <a:t> Nofal</a:t>
            </a:r>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p:txBody>
      </p:sp>
      <p:sp>
        <p:nvSpPr>
          <p:cNvPr id="22" name="!!Rectangle">
            <a:extLst>
              <a:ext uri="{FF2B5EF4-FFF2-40B4-BE49-F238E27FC236}">
                <a16:creationId xmlns:a16="http://schemas.microsoft.com/office/drawing/2014/main" id="{95106A28-883A-4993-BF9E-C403B81A8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269" y="4274457"/>
            <a:ext cx="825256"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a:extLst>
              <a:ext uri="{FF2B5EF4-FFF2-40B4-BE49-F238E27FC236}">
                <a16:creationId xmlns:a16="http://schemas.microsoft.com/office/drawing/2014/main" id="{F5AE4E4F-9F4C-43ED-8299-9BD63B74E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صورة 5"/>
          <p:cNvPicPr>
            <a:picLocks noChangeAspect="1"/>
          </p:cNvPicPr>
          <p:nvPr/>
        </p:nvPicPr>
        <p:blipFill>
          <a:blip r:embed="rId2"/>
          <a:stretch>
            <a:fillRect/>
          </a:stretch>
        </p:blipFill>
        <p:spPr>
          <a:xfrm>
            <a:off x="7481455" y="910591"/>
            <a:ext cx="4163894" cy="5228449"/>
          </a:xfrm>
          <a:prstGeom prst="rect">
            <a:avLst/>
          </a:prstGeom>
          <a:ln>
            <a:noFill/>
          </a:ln>
          <a:effectLst>
            <a:softEdge rad="112500"/>
          </a:effectLst>
        </p:spPr>
      </p:pic>
    </p:spTree>
    <p:extLst>
      <p:ext uri="{BB962C8B-B14F-4D97-AF65-F5344CB8AC3E}">
        <p14:creationId xmlns:p14="http://schemas.microsoft.com/office/powerpoint/2010/main" val="3197789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5F8990-888B-C3B0-D27C-B68A05320C02}"/>
              </a:ext>
            </a:extLst>
          </p:cNvPr>
          <p:cNvSpPr>
            <a:spLocks noGrp="1"/>
          </p:cNvSpPr>
          <p:nvPr>
            <p:ph type="title"/>
          </p:nvPr>
        </p:nvSpPr>
        <p:spPr>
          <a:xfrm>
            <a:off x="838201" y="3998018"/>
            <a:ext cx="3981854" cy="2216513"/>
          </a:xfrm>
        </p:spPr>
        <p:txBody>
          <a:bodyPr>
            <a:normAutofit/>
          </a:bodyPr>
          <a:lstStyle/>
          <a:p>
            <a:r>
              <a:rPr lang="en-US" dirty="0"/>
              <a:t>Achalasia</a:t>
            </a:r>
          </a:p>
        </p:txBody>
      </p:sp>
      <p:sp>
        <p:nvSpPr>
          <p:cNvPr id="20" name="Arc 19">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05F97CD-C98D-5B0C-A596-306906C80804}"/>
              </a:ext>
            </a:extLst>
          </p:cNvPr>
          <p:cNvPicPr>
            <a:picLocks noChangeAspect="1"/>
          </p:cNvPicPr>
          <p:nvPr/>
        </p:nvPicPr>
        <p:blipFill>
          <a:blip r:embed="rId2"/>
          <a:stretch>
            <a:fillRect/>
          </a:stretch>
        </p:blipFill>
        <p:spPr>
          <a:xfrm>
            <a:off x="3332008" y="704504"/>
            <a:ext cx="5527984"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Content Placeholder 2">
            <a:extLst>
              <a:ext uri="{FF2B5EF4-FFF2-40B4-BE49-F238E27FC236}">
                <a16:creationId xmlns:a16="http://schemas.microsoft.com/office/drawing/2014/main" id="{103D683A-5841-2268-5F42-1CC3352C582F}"/>
              </a:ext>
            </a:extLst>
          </p:cNvPr>
          <p:cNvSpPr>
            <a:spLocks noGrp="1"/>
          </p:cNvSpPr>
          <p:nvPr>
            <p:ph idx="1"/>
          </p:nvPr>
        </p:nvSpPr>
        <p:spPr>
          <a:xfrm>
            <a:off x="4970835" y="3998019"/>
            <a:ext cx="6382966" cy="2216512"/>
          </a:xfrm>
        </p:spPr>
        <p:txBody>
          <a:bodyPr>
            <a:normAutofit/>
          </a:bodyPr>
          <a:lstStyle/>
          <a:p>
            <a:r>
              <a:rPr lang="en-US" sz="1500"/>
              <a:t>Is a rare swallowing disorder that affects the esophagus (the tube between the throat and the stomach).</a:t>
            </a:r>
          </a:p>
          <a:p>
            <a:pPr marL="0" indent="0">
              <a:buNone/>
            </a:pPr>
            <a:r>
              <a:rPr lang="en-US" sz="1500"/>
              <a:t>  </a:t>
            </a:r>
          </a:p>
          <a:p>
            <a:r>
              <a:rPr lang="en-US" sz="1500"/>
              <a:t>People with achalasia, the esophagus muscles do not contract properly and do not help propel food down toward the stomach. At the same time, the ring of muscle at the bottom end of the esophagus, called the lower esophageal sphincter (LES), is unable to relax to let the food into the stomach</a:t>
            </a:r>
          </a:p>
        </p:txBody>
      </p:sp>
      <p:sp>
        <p:nvSpPr>
          <p:cNvPr id="5" name="TextBox 4">
            <a:extLst>
              <a:ext uri="{FF2B5EF4-FFF2-40B4-BE49-F238E27FC236}">
                <a16:creationId xmlns:a16="http://schemas.microsoft.com/office/drawing/2014/main" id="{28114E49-5374-6BC5-A858-531BC72E646E}"/>
              </a:ext>
            </a:extLst>
          </p:cNvPr>
          <p:cNvSpPr txBox="1"/>
          <p:nvPr/>
        </p:nvSpPr>
        <p:spPr>
          <a:xfrm>
            <a:off x="7358031" y="2092628"/>
            <a:ext cx="3003921" cy="276999"/>
          </a:xfrm>
          <a:prstGeom prst="rect">
            <a:avLst/>
          </a:prstGeom>
          <a:noFill/>
        </p:spPr>
        <p:txBody>
          <a:bodyPr wrap="square" rtlCol="0">
            <a:spAutoFit/>
          </a:bodyPr>
          <a:lstStyle/>
          <a:p>
            <a:r>
              <a:rPr lang="en-US" sz="1200" dirty="0">
                <a:latin typeface="Comic Sans MS" panose="030F0702030302020204" pitchFamily="66" charset="0"/>
              </a:rPr>
              <a:t>Weight loss &amp; Heart burn </a:t>
            </a:r>
          </a:p>
        </p:txBody>
      </p:sp>
      <p:sp>
        <p:nvSpPr>
          <p:cNvPr id="6" name="TextBox 5">
            <a:extLst>
              <a:ext uri="{FF2B5EF4-FFF2-40B4-BE49-F238E27FC236}">
                <a16:creationId xmlns:a16="http://schemas.microsoft.com/office/drawing/2014/main" id="{0DE18E9C-3996-9903-BEA0-9CE40B6A0AA0}"/>
              </a:ext>
            </a:extLst>
          </p:cNvPr>
          <p:cNvSpPr txBox="1"/>
          <p:nvPr/>
        </p:nvSpPr>
        <p:spPr>
          <a:xfrm>
            <a:off x="8162318" y="1479586"/>
            <a:ext cx="1814219" cy="276999"/>
          </a:xfrm>
          <a:prstGeom prst="rect">
            <a:avLst/>
          </a:prstGeom>
          <a:noFill/>
        </p:spPr>
        <p:txBody>
          <a:bodyPr wrap="square" rtlCol="0">
            <a:spAutoFit/>
          </a:bodyPr>
          <a:lstStyle/>
          <a:p>
            <a:r>
              <a:rPr lang="en-US" sz="1200" dirty="0">
                <a:solidFill>
                  <a:schemeClr val="accent1"/>
                </a:solidFill>
                <a:latin typeface="Comic Sans MS" panose="030F0702030302020204" pitchFamily="66" charset="0"/>
              </a:rPr>
              <a:t>Solids and liquids</a:t>
            </a:r>
          </a:p>
        </p:txBody>
      </p:sp>
    </p:spTree>
    <p:extLst>
      <p:ext uri="{BB962C8B-B14F-4D97-AF65-F5344CB8AC3E}">
        <p14:creationId xmlns:p14="http://schemas.microsoft.com/office/powerpoint/2010/main" val="4143047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54AAA73-8900-359B-56B4-F60FB3C6F40C}"/>
              </a:ext>
            </a:extLst>
          </p:cNvPr>
          <p:cNvPicPr>
            <a:picLocks noChangeAspect="1"/>
          </p:cNvPicPr>
          <p:nvPr/>
        </p:nvPicPr>
        <p:blipFill>
          <a:blip r:embed="rId3"/>
          <a:stretch>
            <a:fillRect/>
          </a:stretch>
        </p:blipFill>
        <p:spPr>
          <a:xfrm>
            <a:off x="6541053" y="834834"/>
            <a:ext cx="4777381" cy="501562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3" name="Arc 12">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2CC87D-83CF-3181-8019-84A8061B4E39}"/>
              </a:ext>
            </a:extLst>
          </p:cNvPr>
          <p:cNvSpPr>
            <a:spLocks noGrp="1"/>
          </p:cNvSpPr>
          <p:nvPr>
            <p:ph type="title"/>
          </p:nvPr>
        </p:nvSpPr>
        <p:spPr>
          <a:xfrm>
            <a:off x="838201" y="479493"/>
            <a:ext cx="5257800" cy="1325563"/>
          </a:xfrm>
        </p:spPr>
        <p:txBody>
          <a:bodyPr>
            <a:normAutofit/>
          </a:bodyPr>
          <a:lstStyle/>
          <a:p>
            <a:r>
              <a:rPr lang="en-US" dirty="0"/>
              <a:t>Achalasia</a:t>
            </a:r>
          </a:p>
        </p:txBody>
      </p:sp>
      <p:sp>
        <p:nvSpPr>
          <p:cNvPr id="3" name="Content Placeholder 2">
            <a:extLst>
              <a:ext uri="{FF2B5EF4-FFF2-40B4-BE49-F238E27FC236}">
                <a16:creationId xmlns:a16="http://schemas.microsoft.com/office/drawing/2014/main" id="{A919FA9F-D91C-3ED9-060F-B2BC1981BD78}"/>
              </a:ext>
            </a:extLst>
          </p:cNvPr>
          <p:cNvSpPr>
            <a:spLocks noGrp="1"/>
          </p:cNvSpPr>
          <p:nvPr>
            <p:ph idx="1"/>
          </p:nvPr>
        </p:nvSpPr>
        <p:spPr>
          <a:xfrm>
            <a:off x="838201" y="1984443"/>
            <a:ext cx="5257800" cy="4192520"/>
          </a:xfrm>
        </p:spPr>
        <p:txBody>
          <a:bodyPr>
            <a:normAutofit lnSpcReduction="10000"/>
          </a:bodyPr>
          <a:lstStyle/>
          <a:p>
            <a:r>
              <a:rPr lang="en-US" sz="2400" b="1" dirty="0"/>
              <a:t>Diagnosis – Based on Symptoms</a:t>
            </a:r>
          </a:p>
          <a:p>
            <a:pPr marL="457200" indent="-457200">
              <a:buFont typeface="+mj-lt"/>
              <a:buAutoNum type="arabicPeriod"/>
            </a:pPr>
            <a:r>
              <a:rPr lang="en-US" sz="2400" b="1" dirty="0"/>
              <a:t>Barium Swallowing Test : </a:t>
            </a:r>
            <a:r>
              <a:rPr lang="en-US" sz="2400" dirty="0"/>
              <a:t>will show  a </a:t>
            </a:r>
            <a:r>
              <a:rPr lang="en-US" sz="2400" b="1" dirty="0"/>
              <a:t>bird’s beak appearance </a:t>
            </a:r>
            <a:r>
              <a:rPr lang="en-US" sz="2400" dirty="0"/>
              <a:t>( Dilation of the esophagus and a narrow region at the End LES )</a:t>
            </a:r>
          </a:p>
          <a:p>
            <a:pPr marL="457200" indent="-457200">
              <a:buFont typeface="+mj-lt"/>
              <a:buAutoNum type="arabicPeriod"/>
            </a:pPr>
            <a:r>
              <a:rPr lang="en-US" sz="2400" b="1" dirty="0">
                <a:highlight>
                  <a:srgbClr val="FFFF00"/>
                </a:highlight>
              </a:rPr>
              <a:t>Esophageal Manometry </a:t>
            </a:r>
            <a:r>
              <a:rPr lang="en-US" sz="2400" b="1" dirty="0"/>
              <a:t> :</a:t>
            </a:r>
          </a:p>
          <a:p>
            <a:pPr marL="0" indent="0">
              <a:buNone/>
            </a:pPr>
            <a:r>
              <a:rPr lang="en-US" sz="2400" dirty="0"/>
              <a:t>measures strength and coordination of esophageal contraction when an individual swallows </a:t>
            </a:r>
          </a:p>
          <a:p>
            <a:pPr marL="0" indent="0">
              <a:buNone/>
            </a:pPr>
            <a:r>
              <a:rPr lang="en-US" sz="2600" b="0" i="0" u="none" strike="noStrike" baseline="0" dirty="0">
                <a:solidFill>
                  <a:srgbClr val="000000"/>
                </a:solidFill>
                <a:latin typeface="Cambria" panose="02040503050406030204" pitchFamily="18" charset="0"/>
                <a:ea typeface="Cambria" panose="02040503050406030204" pitchFamily="18" charset="0"/>
              </a:rPr>
              <a:t>there is no peristalsis and there is a raised resting pressure in esophagus</a:t>
            </a:r>
          </a:p>
          <a:p>
            <a:pPr marL="0" indent="0">
              <a:buNone/>
            </a:pPr>
            <a:endParaRPr lang="en-US" dirty="0"/>
          </a:p>
          <a:p>
            <a:pPr marL="0" indent="0">
              <a:buNone/>
            </a:pPr>
            <a:endParaRPr lang="en-US" sz="2400" dirty="0"/>
          </a:p>
        </p:txBody>
      </p:sp>
    </p:spTree>
    <p:extLst>
      <p:ext uri="{BB962C8B-B14F-4D97-AF65-F5344CB8AC3E}">
        <p14:creationId xmlns:p14="http://schemas.microsoft.com/office/powerpoint/2010/main" val="1465801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EA26-F3E1-A9D0-41B5-F47292942051}"/>
              </a:ext>
            </a:extLst>
          </p:cNvPr>
          <p:cNvSpPr>
            <a:spLocks noGrp="1"/>
          </p:cNvSpPr>
          <p:nvPr>
            <p:ph type="title"/>
          </p:nvPr>
        </p:nvSpPr>
        <p:spPr/>
        <p:txBody>
          <a:bodyPr>
            <a:normAutofit/>
          </a:bodyPr>
          <a:lstStyle/>
          <a:p>
            <a:r>
              <a:rPr lang="en-US" sz="4400" dirty="0"/>
              <a:t>Achalasia </a:t>
            </a:r>
          </a:p>
        </p:txBody>
      </p:sp>
      <p:sp>
        <p:nvSpPr>
          <p:cNvPr id="3" name="Content Placeholder 2">
            <a:extLst>
              <a:ext uri="{FF2B5EF4-FFF2-40B4-BE49-F238E27FC236}">
                <a16:creationId xmlns:a16="http://schemas.microsoft.com/office/drawing/2014/main" id="{D31690AB-37B6-053C-C063-AB33B4BF37EA}"/>
              </a:ext>
            </a:extLst>
          </p:cNvPr>
          <p:cNvSpPr>
            <a:spLocks noGrp="1"/>
          </p:cNvSpPr>
          <p:nvPr>
            <p:ph idx="1"/>
          </p:nvPr>
        </p:nvSpPr>
        <p:spPr/>
        <p:txBody>
          <a:bodyPr/>
          <a:lstStyle/>
          <a:p>
            <a:pPr marL="0" indent="0">
              <a:buNone/>
            </a:pPr>
            <a:r>
              <a:rPr lang="en-US" b="1" dirty="0"/>
              <a:t>3.</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p:txBody>
      </p:sp>
      <p:sp>
        <p:nvSpPr>
          <p:cNvPr id="4" name="TextBox 3">
            <a:extLst>
              <a:ext uri="{FF2B5EF4-FFF2-40B4-BE49-F238E27FC236}">
                <a16:creationId xmlns:a16="http://schemas.microsoft.com/office/drawing/2014/main" id="{7F1FBC25-133B-686C-78DA-3072519A9EDB}"/>
              </a:ext>
            </a:extLst>
          </p:cNvPr>
          <p:cNvSpPr txBox="1"/>
          <p:nvPr/>
        </p:nvSpPr>
        <p:spPr>
          <a:xfrm>
            <a:off x="1306285" y="1825625"/>
            <a:ext cx="7119258" cy="1569660"/>
          </a:xfrm>
          <a:prstGeom prst="rect">
            <a:avLst/>
          </a:prstGeom>
          <a:noFill/>
        </p:spPr>
        <p:txBody>
          <a:bodyPr wrap="square" rtlCol="0">
            <a:spAutoFit/>
          </a:bodyPr>
          <a:lstStyle/>
          <a:p>
            <a:r>
              <a:rPr lang="en-US" sz="3200" b="1" dirty="0"/>
              <a:t>Upper GI endoscopy: </a:t>
            </a:r>
            <a:r>
              <a:rPr lang="en-US" sz="3200" dirty="0"/>
              <a:t>done to rule out esophageal cancer or secondary causes </a:t>
            </a:r>
          </a:p>
        </p:txBody>
      </p:sp>
    </p:spTree>
    <p:extLst>
      <p:ext uri="{BB962C8B-B14F-4D97-AF65-F5344CB8AC3E}">
        <p14:creationId xmlns:p14="http://schemas.microsoft.com/office/powerpoint/2010/main" val="508565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9760A3-F824-7A67-A50A-F710E32A36E4}"/>
              </a:ext>
            </a:extLst>
          </p:cNvPr>
          <p:cNvSpPr>
            <a:spLocks noGrp="1"/>
          </p:cNvSpPr>
          <p:nvPr>
            <p:ph type="title"/>
          </p:nvPr>
        </p:nvSpPr>
        <p:spPr>
          <a:xfrm>
            <a:off x="633456" y="486184"/>
            <a:ext cx="5397237" cy="1325563"/>
          </a:xfrm>
        </p:spPr>
        <p:txBody>
          <a:bodyPr vert="horz" lIns="91440" tIns="45720" rIns="91440" bIns="45720" rtlCol="0" anchor="ctr">
            <a:normAutofit/>
          </a:bodyPr>
          <a:lstStyle/>
          <a:p>
            <a:r>
              <a:rPr lang="en-US" sz="4400" kern="1200">
                <a:solidFill>
                  <a:schemeClr val="tx1"/>
                </a:solidFill>
                <a:latin typeface="+mj-lt"/>
                <a:ea typeface="+mj-ea"/>
                <a:cs typeface="+mj-cs"/>
              </a:rPr>
              <a:t>Achalasia treatment </a:t>
            </a:r>
          </a:p>
        </p:txBody>
      </p:sp>
      <p:sp>
        <p:nvSpPr>
          <p:cNvPr id="4" name="Text Placeholder 3">
            <a:extLst>
              <a:ext uri="{FF2B5EF4-FFF2-40B4-BE49-F238E27FC236}">
                <a16:creationId xmlns:a16="http://schemas.microsoft.com/office/drawing/2014/main" id="{62728EFD-ADBC-EBCE-ACCA-6193632EB787}"/>
              </a:ext>
            </a:extLst>
          </p:cNvPr>
          <p:cNvSpPr>
            <a:spLocks noGrp="1"/>
          </p:cNvSpPr>
          <p:nvPr>
            <p:ph type="body" sz="half" idx="2"/>
          </p:nvPr>
        </p:nvSpPr>
        <p:spPr>
          <a:xfrm>
            <a:off x="633456" y="1946684"/>
            <a:ext cx="5397237" cy="4351338"/>
          </a:xfrm>
        </p:spPr>
        <p:txBody>
          <a:bodyPr vert="horz" lIns="91440" tIns="45720" rIns="91440" bIns="45720" rtlCol="0">
            <a:normAutofit/>
          </a:bodyPr>
          <a:lstStyle/>
          <a:p>
            <a:pPr indent="-228600">
              <a:buFont typeface="Arial" panose="020B0604020202020204" pitchFamily="34" charset="0"/>
              <a:buChar char="•"/>
            </a:pPr>
            <a:r>
              <a:rPr lang="en-US" sz="2400" dirty="0"/>
              <a:t>Food eating changes increased amount of chewing) </a:t>
            </a:r>
          </a:p>
          <a:p>
            <a:pPr indent="-228600">
              <a:buFont typeface="Arial" panose="020B0604020202020204" pitchFamily="34" charset="0"/>
              <a:buChar char="•"/>
            </a:pPr>
            <a:r>
              <a:rPr lang="en-US" sz="2400" dirty="0"/>
              <a:t>Medications such as calcium channel blockers </a:t>
            </a:r>
          </a:p>
          <a:p>
            <a:pPr indent="-228600">
              <a:buFont typeface="Arial" panose="020B0604020202020204" pitchFamily="34" charset="0"/>
              <a:buChar char="•"/>
            </a:pPr>
            <a:r>
              <a:rPr lang="en-US" sz="2400" dirty="0"/>
              <a:t>Botox injection during endoscopy</a:t>
            </a:r>
          </a:p>
          <a:p>
            <a:pPr indent="-228600">
              <a:buFont typeface="Arial" panose="020B0604020202020204" pitchFamily="34" charset="0"/>
              <a:buChar char="•"/>
            </a:pPr>
            <a:r>
              <a:rPr lang="en-US" sz="2400" dirty="0"/>
              <a:t>Esophageal dilation ( pneumatic balloon ) </a:t>
            </a:r>
          </a:p>
          <a:p>
            <a:pPr indent="-228600">
              <a:buFont typeface="Arial" panose="020B0604020202020204" pitchFamily="34" charset="0"/>
              <a:buChar char="•"/>
            </a:pPr>
            <a:r>
              <a:rPr lang="en-US" sz="2400" dirty="0"/>
              <a:t>Surgery; heller myotomy</a:t>
            </a:r>
          </a:p>
        </p:txBody>
      </p:sp>
      <p:pic>
        <p:nvPicPr>
          <p:cNvPr id="6" name="Picture 5">
            <a:extLst>
              <a:ext uri="{FF2B5EF4-FFF2-40B4-BE49-F238E27FC236}">
                <a16:creationId xmlns:a16="http://schemas.microsoft.com/office/drawing/2014/main" id="{2837AA77-A9D2-4BE3-862C-7528BE48505E}"/>
              </a:ext>
            </a:extLst>
          </p:cNvPr>
          <p:cNvPicPr>
            <a:picLocks noChangeAspect="1"/>
          </p:cNvPicPr>
          <p:nvPr/>
        </p:nvPicPr>
        <p:blipFill>
          <a:blip r:embed="rId2"/>
          <a:stretch>
            <a:fillRect/>
          </a:stretch>
        </p:blipFill>
        <p:spPr>
          <a:xfrm>
            <a:off x="6798100" y="985848"/>
            <a:ext cx="4555700" cy="2366952"/>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17" name="Freeform: Shape 16">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D38B0681-989A-4DD4-A645-BAC8F40CD0C8}"/>
              </a:ext>
            </a:extLst>
          </p:cNvPr>
          <p:cNvPicPr>
            <a:picLocks noGrp="1" noChangeAspect="1"/>
          </p:cNvPicPr>
          <p:nvPr>
            <p:ph idx="1"/>
          </p:nvPr>
        </p:nvPicPr>
        <p:blipFill>
          <a:blip r:embed="rId3"/>
          <a:stretch>
            <a:fillRect/>
          </a:stretch>
        </p:blipFill>
        <p:spPr>
          <a:xfrm>
            <a:off x="6798100" y="3594301"/>
            <a:ext cx="4555700" cy="259674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9" name="Arc 18">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504802" flipH="1">
            <a:off x="6443172"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57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EE0FD2-71B0-5BC3-D4CA-064BF7E2A8D5}"/>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kern="1200">
                <a:solidFill>
                  <a:schemeClr val="tx1"/>
                </a:solidFill>
                <a:latin typeface="+mj-lt"/>
                <a:ea typeface="+mj-ea"/>
                <a:cs typeface="+mj-cs"/>
              </a:rPr>
              <a:t>Diffuse esophageal spasms</a:t>
            </a:r>
          </a:p>
        </p:txBody>
      </p:sp>
      <p:sp>
        <p:nvSpPr>
          <p:cNvPr id="17" name="Freeform: Shape 1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78612DD-E012-482F-E981-3B314CAD50F1}"/>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400" b="1" dirty="0"/>
              <a:t>Esophageal spasms </a:t>
            </a:r>
            <a:r>
              <a:rPr lang="en-US" sz="2400" dirty="0"/>
              <a:t>are abnormal muscle contractions in the esophagus. These spasms make it harder for food to reach your stomach. </a:t>
            </a:r>
            <a:r>
              <a:rPr lang="en-US" sz="2400" b="1" dirty="0"/>
              <a:t>They can be painful</a:t>
            </a:r>
            <a:r>
              <a:rPr lang="en-US" sz="2400" dirty="0"/>
              <a:t>.</a:t>
            </a:r>
          </a:p>
        </p:txBody>
      </p:sp>
      <p:pic>
        <p:nvPicPr>
          <p:cNvPr id="5" name="صورة 4"/>
          <p:cNvPicPr>
            <a:picLocks noChangeAspect="1"/>
          </p:cNvPicPr>
          <p:nvPr/>
        </p:nvPicPr>
        <p:blipFill>
          <a:blip r:embed="rId2"/>
          <a:stretch>
            <a:fillRect/>
          </a:stretch>
        </p:blipFill>
        <p:spPr>
          <a:xfrm>
            <a:off x="807522" y="492173"/>
            <a:ext cx="4505968" cy="4895907"/>
          </a:xfrm>
          <a:prstGeom prst="rect">
            <a:avLst/>
          </a:prstGeom>
        </p:spPr>
      </p:pic>
    </p:spTree>
    <p:extLst>
      <p:ext uri="{BB962C8B-B14F-4D97-AF65-F5344CB8AC3E}">
        <p14:creationId xmlns:p14="http://schemas.microsoft.com/office/powerpoint/2010/main" val="715800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D9EEC7-0D41-4AF1-C401-4B834D3F1C85}"/>
              </a:ext>
            </a:extLst>
          </p:cNvPr>
          <p:cNvSpPr txBox="1"/>
          <p:nvPr/>
        </p:nvSpPr>
        <p:spPr>
          <a:xfrm>
            <a:off x="1012372" y="1674674"/>
            <a:ext cx="10493828" cy="3785652"/>
          </a:xfrm>
          <a:prstGeom prst="rect">
            <a:avLst/>
          </a:prstGeom>
          <a:noFill/>
        </p:spPr>
        <p:txBody>
          <a:bodyPr wrap="square">
            <a:spAutoFit/>
          </a:bodyPr>
          <a:lstStyle/>
          <a:p>
            <a:r>
              <a:rPr lang="en-US" b="1" dirty="0"/>
              <a:t>•</a:t>
            </a:r>
            <a:r>
              <a:rPr lang="en-US" sz="2400" b="1" dirty="0"/>
              <a:t>Chest pain or discomfort</a:t>
            </a:r>
            <a:r>
              <a:rPr lang="en-US" sz="2400" dirty="0"/>
              <a:t>, often resembling angina (heart-related chest pain). </a:t>
            </a:r>
          </a:p>
          <a:p>
            <a:endParaRPr lang="en-US" sz="2400" dirty="0"/>
          </a:p>
          <a:p>
            <a:r>
              <a:rPr lang="en-US" sz="2400" dirty="0"/>
              <a:t>•</a:t>
            </a:r>
            <a:r>
              <a:rPr lang="en-US" sz="2400" b="1" dirty="0"/>
              <a:t>Difficulty swallowing </a:t>
            </a:r>
            <a:r>
              <a:rPr lang="en-US" sz="2400" dirty="0"/>
              <a:t>(dysphagia) or the sensation of food getting stuck in the throat.</a:t>
            </a:r>
          </a:p>
          <a:p>
            <a:endParaRPr lang="en-US" sz="2400" dirty="0"/>
          </a:p>
          <a:p>
            <a:r>
              <a:rPr lang="en-US" sz="2400" dirty="0"/>
              <a:t>•</a:t>
            </a:r>
            <a:r>
              <a:rPr lang="en-US" sz="2400" b="1" dirty="0"/>
              <a:t>Regurgitation of food or liquids</a:t>
            </a:r>
            <a:r>
              <a:rPr lang="en-US" sz="2400" dirty="0"/>
              <a:t>. </a:t>
            </a:r>
          </a:p>
          <a:p>
            <a:endParaRPr lang="en-US" sz="2400" dirty="0"/>
          </a:p>
          <a:p>
            <a:r>
              <a:rPr lang="en-US" sz="2400" dirty="0"/>
              <a:t>•</a:t>
            </a:r>
            <a:r>
              <a:rPr lang="en-US" sz="2400" b="1" dirty="0"/>
              <a:t>Heartburn or acid reflux </a:t>
            </a:r>
            <a:r>
              <a:rPr lang="en-US" sz="2400" dirty="0"/>
              <a:t>(though this is less common in DES compared to gastroesophageal reflux disease, or GERD)</a:t>
            </a:r>
          </a:p>
        </p:txBody>
      </p:sp>
      <p:sp>
        <p:nvSpPr>
          <p:cNvPr id="4" name="TextBox 3">
            <a:extLst>
              <a:ext uri="{FF2B5EF4-FFF2-40B4-BE49-F238E27FC236}">
                <a16:creationId xmlns:a16="http://schemas.microsoft.com/office/drawing/2014/main" id="{CAE68175-D834-9B51-40BE-F12CF63E0E29}"/>
              </a:ext>
            </a:extLst>
          </p:cNvPr>
          <p:cNvSpPr txBox="1"/>
          <p:nvPr/>
        </p:nvSpPr>
        <p:spPr>
          <a:xfrm>
            <a:off x="1143000" y="620485"/>
            <a:ext cx="6128657" cy="707886"/>
          </a:xfrm>
          <a:prstGeom prst="rect">
            <a:avLst/>
          </a:prstGeom>
          <a:noFill/>
        </p:spPr>
        <p:txBody>
          <a:bodyPr wrap="square" rtlCol="0">
            <a:spAutoFit/>
          </a:bodyPr>
          <a:lstStyle/>
          <a:p>
            <a:r>
              <a:rPr lang="en-US" sz="4000" dirty="0"/>
              <a:t>Symptoms of DES</a:t>
            </a:r>
          </a:p>
        </p:txBody>
      </p:sp>
    </p:spTree>
    <p:extLst>
      <p:ext uri="{BB962C8B-B14F-4D97-AF65-F5344CB8AC3E}">
        <p14:creationId xmlns:p14="http://schemas.microsoft.com/office/powerpoint/2010/main" val="1178642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0319-5530-1B9E-18A3-2D41031ED958}"/>
              </a:ext>
            </a:extLst>
          </p:cNvPr>
          <p:cNvSpPr>
            <a:spLocks noGrp="1"/>
          </p:cNvSpPr>
          <p:nvPr>
            <p:ph type="title"/>
          </p:nvPr>
        </p:nvSpPr>
        <p:spPr/>
        <p:txBody>
          <a:bodyPr/>
          <a:lstStyle/>
          <a:p>
            <a:r>
              <a:rPr lang="en-US" dirty="0"/>
              <a:t>Diagnosis of DES </a:t>
            </a:r>
          </a:p>
        </p:txBody>
      </p:sp>
      <p:sp>
        <p:nvSpPr>
          <p:cNvPr id="4" name="TextBox 3">
            <a:extLst>
              <a:ext uri="{FF2B5EF4-FFF2-40B4-BE49-F238E27FC236}">
                <a16:creationId xmlns:a16="http://schemas.microsoft.com/office/drawing/2014/main" id="{89C901F4-C2C8-82B9-4797-CA3F887FCBBE}"/>
              </a:ext>
            </a:extLst>
          </p:cNvPr>
          <p:cNvSpPr txBox="1"/>
          <p:nvPr/>
        </p:nvSpPr>
        <p:spPr>
          <a:xfrm>
            <a:off x="838199" y="1900535"/>
            <a:ext cx="7097485" cy="4647426"/>
          </a:xfrm>
          <a:prstGeom prst="rect">
            <a:avLst/>
          </a:prstGeom>
          <a:noFill/>
        </p:spPr>
        <p:txBody>
          <a:bodyPr wrap="square">
            <a:spAutoFit/>
          </a:bodyPr>
          <a:lstStyle/>
          <a:p>
            <a:r>
              <a:rPr lang="en-US" sz="2400" dirty="0"/>
              <a:t>Diagnosis: Diagnosing DES typically involves a combination of tests, which may include:</a:t>
            </a:r>
          </a:p>
          <a:p>
            <a:endParaRPr lang="en-US" sz="2400" dirty="0"/>
          </a:p>
          <a:p>
            <a:r>
              <a:rPr lang="en-US" sz="2400" b="1" dirty="0"/>
              <a:t>1. Barium swallow: </a:t>
            </a:r>
            <a:r>
              <a:rPr lang="en-US" sz="2400" b="1" dirty="0">
                <a:solidFill>
                  <a:srgbClr val="FF0000"/>
                </a:solidFill>
              </a:rPr>
              <a:t>corkscrew esophagus  </a:t>
            </a:r>
          </a:p>
          <a:p>
            <a:r>
              <a:rPr lang="en-US" sz="2400" b="1" dirty="0"/>
              <a:t>2. Esophageal manometry</a:t>
            </a:r>
          </a:p>
          <a:p>
            <a:r>
              <a:rPr lang="en-US" sz="2400" b="1" dirty="0"/>
              <a:t>3. Endoscopy</a:t>
            </a:r>
          </a:p>
          <a:p>
            <a:endParaRPr lang="en-US" sz="2400" b="1" dirty="0"/>
          </a:p>
          <a:p>
            <a:r>
              <a:rPr lang="en-US" sz="3600" b="1" dirty="0">
                <a:solidFill>
                  <a:schemeClr val="accent3">
                    <a:lumMod val="50000"/>
                  </a:schemeClr>
                </a:solidFill>
              </a:rPr>
              <a:t>Treatment:</a:t>
            </a:r>
            <a:r>
              <a:rPr lang="en-US" sz="2400" b="1" dirty="0">
                <a:solidFill>
                  <a:schemeClr val="accent3">
                    <a:lumMod val="50000"/>
                  </a:schemeClr>
                </a:solidFill>
              </a:rPr>
              <a:t> </a:t>
            </a:r>
            <a:r>
              <a:rPr lang="en-US" sz="3600" b="1" dirty="0"/>
              <a:t>NO CURE!</a:t>
            </a:r>
          </a:p>
          <a:p>
            <a:r>
              <a:rPr lang="en-US" sz="2400" dirty="0">
                <a:latin typeface="Cambria Math" panose="02040503050406030204" pitchFamily="18" charset="0"/>
                <a:ea typeface="Cambria Math" panose="02040503050406030204" pitchFamily="18" charset="0"/>
              </a:rPr>
              <a:t>Calcium channel antagonists, vasodilators and endoscopic dilatation have only transient effects.</a:t>
            </a:r>
          </a:p>
          <a:p>
            <a:endParaRPr lang="en-US" sz="2400" b="1" dirty="0"/>
          </a:p>
          <a:p>
            <a:endParaRPr lang="en-US" sz="2000" b="1" dirty="0">
              <a:solidFill>
                <a:schemeClr val="accent3">
                  <a:lumMod val="50000"/>
                </a:schemeClr>
              </a:solidFill>
            </a:endParaRPr>
          </a:p>
        </p:txBody>
      </p:sp>
      <p:pic>
        <p:nvPicPr>
          <p:cNvPr id="5" name="Picture 4">
            <a:extLst>
              <a:ext uri="{FF2B5EF4-FFF2-40B4-BE49-F238E27FC236}">
                <a16:creationId xmlns:a16="http://schemas.microsoft.com/office/drawing/2014/main" id="{8DDAFC1F-C5BF-45DB-99CA-37C7E7E19632}"/>
              </a:ext>
            </a:extLst>
          </p:cNvPr>
          <p:cNvPicPr>
            <a:picLocks noChangeAspect="1"/>
          </p:cNvPicPr>
          <p:nvPr/>
        </p:nvPicPr>
        <p:blipFill>
          <a:blip r:embed="rId2"/>
          <a:stretch>
            <a:fillRect/>
          </a:stretch>
        </p:blipFill>
        <p:spPr>
          <a:xfrm flipH="1">
            <a:off x="7683334" y="190005"/>
            <a:ext cx="3871356" cy="4096987"/>
          </a:xfrm>
          <a:prstGeom prst="rect">
            <a:avLst/>
          </a:prstGeom>
        </p:spPr>
      </p:pic>
      <p:pic>
        <p:nvPicPr>
          <p:cNvPr id="3" name="صورة 2"/>
          <p:cNvPicPr>
            <a:picLocks noChangeAspect="1"/>
          </p:cNvPicPr>
          <p:nvPr/>
        </p:nvPicPr>
        <p:blipFill>
          <a:blip r:embed="rId3"/>
          <a:stretch>
            <a:fillRect/>
          </a:stretch>
        </p:blipFill>
        <p:spPr>
          <a:xfrm>
            <a:off x="8743205" y="4325715"/>
            <a:ext cx="2811485" cy="2532285"/>
          </a:xfrm>
          <a:prstGeom prst="rect">
            <a:avLst/>
          </a:prstGeom>
        </p:spPr>
      </p:pic>
    </p:spTree>
    <p:extLst>
      <p:ext uri="{BB962C8B-B14F-4D97-AF65-F5344CB8AC3E}">
        <p14:creationId xmlns:p14="http://schemas.microsoft.com/office/powerpoint/2010/main" val="1268151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Shape 103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Freeform: Shape 103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035" name="Rectangle 103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Arc 103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4BA2DB5-B96D-6AA6-10D3-4C0E85124059}"/>
              </a:ext>
            </a:extLst>
          </p:cNvPr>
          <p:cNvSpPr txBox="1"/>
          <p:nvPr/>
        </p:nvSpPr>
        <p:spPr>
          <a:xfrm>
            <a:off x="5894962" y="479493"/>
            <a:ext cx="5458838"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kern="1200">
                <a:solidFill>
                  <a:schemeClr val="tx1"/>
                </a:solidFill>
                <a:latin typeface="+mj-lt"/>
                <a:ea typeface="+mj-ea"/>
                <a:cs typeface="+mj-cs"/>
              </a:rPr>
              <a:t>Nutcracker Esophagus</a:t>
            </a:r>
            <a:endParaRPr lang="en-US" sz="4400" kern="1200">
              <a:solidFill>
                <a:schemeClr val="tx1"/>
              </a:solidFill>
              <a:latin typeface="+mj-lt"/>
              <a:ea typeface="+mj-ea"/>
              <a:cs typeface="+mj-cs"/>
            </a:endParaRPr>
          </a:p>
        </p:txBody>
      </p:sp>
      <p:sp>
        <p:nvSpPr>
          <p:cNvPr id="1039" name="Freeform: Shape 103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Esophageal Spasms: Symptoms, Causes, Treatment &amp; Medication">
            <a:extLst>
              <a:ext uri="{FF2B5EF4-FFF2-40B4-BE49-F238E27FC236}">
                <a16:creationId xmlns:a16="http://schemas.microsoft.com/office/drawing/2014/main" id="{F9D8AA1A-BC89-9E5A-3847-DE3AF32F04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3182" y="704691"/>
            <a:ext cx="3785691" cy="378912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B81066-2A39-4E44-544F-1CD6D0F7F4C7}"/>
              </a:ext>
            </a:extLst>
          </p:cNvPr>
          <p:cNvSpPr txBox="1"/>
          <p:nvPr/>
        </p:nvSpPr>
        <p:spPr>
          <a:xfrm>
            <a:off x="5894962" y="1984443"/>
            <a:ext cx="5458838" cy="4394064"/>
          </a:xfrm>
          <a:prstGeom prst="rect">
            <a:avLst/>
          </a:prstGeom>
        </p:spPr>
        <p:txBody>
          <a:bodyPr vert="horz" lIns="91440" tIns="45720" rIns="91440" bIns="45720" rtlCol="0">
            <a:normAutofit fontScale="92500" lnSpcReduction="10000"/>
          </a:bodyPr>
          <a:lstStyle/>
          <a:p>
            <a:pPr indent="-228600" defTabSz="914400">
              <a:lnSpc>
                <a:spcPct val="90000"/>
              </a:lnSpc>
              <a:spcAft>
                <a:spcPts val="600"/>
              </a:spcAft>
              <a:buFont typeface="Arial" panose="020B0604020202020204" pitchFamily="34" charset="0"/>
              <a:buChar char="•"/>
            </a:pPr>
            <a:r>
              <a:rPr lang="en-US" sz="2400" b="1" dirty="0"/>
              <a:t>Described as an esophagus with hypertensive peristalsis or high amplitude peristaltic contractions in which peristaltic pressures of more than 180 mmHg develop</a:t>
            </a:r>
          </a:p>
          <a:p>
            <a:pPr indent="-228600" defTabSz="914400">
              <a:lnSpc>
                <a:spcPct val="90000"/>
              </a:lnSpc>
              <a:spcAft>
                <a:spcPts val="600"/>
              </a:spcAft>
              <a:buFont typeface="Arial" panose="020B0604020202020204" pitchFamily="34" charset="0"/>
              <a:buChar char="•"/>
            </a:pPr>
            <a:endParaRPr lang="en-US" sz="2400" b="1" dirty="0"/>
          </a:p>
          <a:p>
            <a:pPr algn="l" rtl="0"/>
            <a:r>
              <a:rPr lang="en-US" sz="2400" b="1" dirty="0"/>
              <a:t>Symptoms: </a:t>
            </a:r>
          </a:p>
          <a:p>
            <a:pPr algn="l" rtl="0"/>
            <a:r>
              <a:rPr lang="en-US" sz="2400" dirty="0">
                <a:solidFill>
                  <a:schemeClr val="tx1">
                    <a:lumMod val="95000"/>
                    <a:lumOff val="5000"/>
                  </a:schemeClr>
                </a:solidFill>
                <a:latin typeface="Cambria Math" panose="02040503050406030204" pitchFamily="18" charset="0"/>
                <a:ea typeface="Cambria Math" panose="02040503050406030204" pitchFamily="18" charset="0"/>
              </a:rPr>
              <a:t>1.episodic chest pain(most severe pain of all esophageal disorders)</a:t>
            </a:r>
          </a:p>
          <a:p>
            <a:pPr algn="l" rtl="0"/>
            <a:endParaRPr lang="en-US" sz="2400" dirty="0">
              <a:solidFill>
                <a:schemeClr val="tx1">
                  <a:lumMod val="95000"/>
                  <a:lumOff val="5000"/>
                </a:schemeClr>
              </a:solidFill>
              <a:latin typeface="Cambria Math" panose="02040503050406030204" pitchFamily="18" charset="0"/>
              <a:ea typeface="Cambria Math" panose="02040503050406030204" pitchFamily="18" charset="0"/>
            </a:endParaRPr>
          </a:p>
          <a:p>
            <a:pPr algn="l" rtl="0"/>
            <a:r>
              <a:rPr lang="en-US" sz="2400" dirty="0">
                <a:solidFill>
                  <a:schemeClr val="tx1">
                    <a:lumMod val="95000"/>
                    <a:lumOff val="5000"/>
                  </a:schemeClr>
                </a:solidFill>
                <a:latin typeface="Cambria Math" panose="02040503050406030204" pitchFamily="18" charset="0"/>
                <a:ea typeface="Cambria Math" panose="02040503050406030204" pitchFamily="18" charset="0"/>
              </a:rPr>
              <a:t>2</a:t>
            </a:r>
            <a:r>
              <a:rPr lang="en-US" sz="2400" b="1" dirty="0">
                <a:solidFill>
                  <a:schemeClr val="tx1">
                    <a:lumMod val="95000"/>
                    <a:lumOff val="5000"/>
                  </a:schemeClr>
                </a:solidFill>
                <a:latin typeface="Cambria Math" panose="02040503050406030204" pitchFamily="18" charset="0"/>
                <a:ea typeface="Cambria Math" panose="02040503050406030204" pitchFamily="18" charset="0"/>
              </a:rPr>
              <a:t>.</a:t>
            </a:r>
            <a:r>
              <a:rPr lang="en-US" sz="2400" dirty="0">
                <a:solidFill>
                  <a:schemeClr val="tx1">
                    <a:lumMod val="95000"/>
                    <a:lumOff val="5000"/>
                  </a:schemeClr>
                </a:solidFill>
                <a:latin typeface="Cambria Math" panose="02040503050406030204" pitchFamily="18" charset="0"/>
                <a:ea typeface="Cambria Math" panose="02040503050406030204" pitchFamily="18" charset="0"/>
              </a:rPr>
              <a:t>dysphagia.</a:t>
            </a:r>
          </a:p>
          <a:p>
            <a:pPr algn="l" rtl="0"/>
            <a:endParaRPr lang="en-US" sz="2400" dirty="0">
              <a:solidFill>
                <a:schemeClr val="tx1">
                  <a:lumMod val="95000"/>
                  <a:lumOff val="5000"/>
                </a:schemeClr>
              </a:solidFill>
              <a:latin typeface="Cambria Math" panose="02040503050406030204" pitchFamily="18" charset="0"/>
              <a:ea typeface="Cambria Math" panose="02040503050406030204" pitchFamily="18" charset="0"/>
            </a:endParaRPr>
          </a:p>
          <a:p>
            <a:pPr algn="l" rtl="0"/>
            <a:r>
              <a:rPr lang="en-US" sz="2400" dirty="0">
                <a:solidFill>
                  <a:schemeClr val="tx1">
                    <a:lumMod val="95000"/>
                    <a:lumOff val="5000"/>
                  </a:schemeClr>
                </a:solidFill>
                <a:latin typeface="Cambria Math" panose="02040503050406030204" pitchFamily="18" charset="0"/>
                <a:ea typeface="Cambria Math" panose="02040503050406030204" pitchFamily="18" charset="0"/>
              </a:rPr>
              <a:t>3.</a:t>
            </a:r>
            <a:r>
              <a:rPr lang="en-US" sz="2400" b="1" dirty="0">
                <a:solidFill>
                  <a:schemeClr val="tx1">
                    <a:lumMod val="95000"/>
                    <a:lumOff val="5000"/>
                  </a:schemeClr>
                </a:solidFill>
                <a:latin typeface="Cambria Math" panose="02040503050406030204" pitchFamily="18" charset="0"/>
                <a:ea typeface="Cambria Math" panose="02040503050406030204" pitchFamily="18" charset="0"/>
              </a:rPr>
              <a:t> NO FOOD REGURGITATION.</a:t>
            </a:r>
            <a:endParaRPr lang="en-US" sz="2400" b="1" dirty="0"/>
          </a:p>
        </p:txBody>
      </p:sp>
      <p:pic>
        <p:nvPicPr>
          <p:cNvPr id="2" name="صورة 1"/>
          <p:cNvPicPr>
            <a:picLocks noChangeAspect="1"/>
          </p:cNvPicPr>
          <p:nvPr/>
        </p:nvPicPr>
        <p:blipFill>
          <a:blip r:embed="rId4"/>
          <a:stretch>
            <a:fillRect/>
          </a:stretch>
        </p:blipFill>
        <p:spPr>
          <a:xfrm>
            <a:off x="0" y="4556084"/>
            <a:ext cx="5583013" cy="2328664"/>
          </a:xfrm>
          <a:prstGeom prst="rect">
            <a:avLst/>
          </a:prstGeom>
        </p:spPr>
      </p:pic>
    </p:spTree>
    <p:extLst>
      <p:ext uri="{BB962C8B-B14F-4D97-AF65-F5344CB8AC3E}">
        <p14:creationId xmlns:p14="http://schemas.microsoft.com/office/powerpoint/2010/main" val="865685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Freeform: Shape 2054">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7" name="Freeform: Shape 2056">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059" name="Rectangle 205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1" name="Arc 206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FD1356-2213-00E0-9235-82CDD895FDB9}"/>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Benign esophageal stricture</a:t>
            </a:r>
          </a:p>
        </p:txBody>
      </p:sp>
      <p:sp>
        <p:nvSpPr>
          <p:cNvPr id="2063" name="Freeform: Shape 206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Endoscopic Therapy for Refractory Benign Esophageal Strictures - Practical  Gastro">
            <a:extLst>
              <a:ext uri="{FF2B5EF4-FFF2-40B4-BE49-F238E27FC236}">
                <a16:creationId xmlns:a16="http://schemas.microsoft.com/office/drawing/2014/main" id="{E54BB3CD-DFF0-E301-B9F9-9B26C927883D}"/>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1704" r="11704"/>
          <a:stretch>
            <a:fillRect/>
          </a:stretch>
        </p:blipFill>
        <p:spPr bwMode="auto">
          <a:xfrm>
            <a:off x="703182" y="545077"/>
            <a:ext cx="4777381" cy="559810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A13383EB-89BB-1B36-A504-9B44906B5D5D}"/>
              </a:ext>
            </a:extLst>
          </p:cNvPr>
          <p:cNvSpPr>
            <a:spLocks noGrp="1"/>
          </p:cNvSpPr>
          <p:nvPr>
            <p:ph type="body" sz="half" idx="2"/>
          </p:nvPr>
        </p:nvSpPr>
        <p:spPr>
          <a:xfrm>
            <a:off x="5894962" y="1984443"/>
            <a:ext cx="5458838" cy="4192520"/>
          </a:xfrm>
        </p:spPr>
        <p:txBody>
          <a:bodyPr vert="horz" lIns="91440" tIns="45720" rIns="91440" bIns="45720" rtlCol="0">
            <a:normAutofit/>
          </a:bodyPr>
          <a:lstStyle/>
          <a:p>
            <a:pPr indent="-228600">
              <a:buFont typeface="Arial" panose="020B0604020202020204" pitchFamily="34" charset="0"/>
              <a:buChar char="•"/>
            </a:pPr>
            <a:r>
              <a:rPr lang="en-US" sz="2400" dirty="0"/>
              <a:t>narrowing of the esophagus, occurs when stomach acid and other irritants damage the lining of the esophagus, over time this leads to inflammation (</a:t>
            </a:r>
            <a:r>
              <a:rPr lang="en-US" sz="2400" b="1" dirty="0"/>
              <a:t>esophagitis</a:t>
            </a:r>
            <a:r>
              <a:rPr lang="en-US" sz="2400" dirty="0"/>
              <a:t>) and scar tissue which causes the esophagus to narrow.</a:t>
            </a:r>
          </a:p>
          <a:p>
            <a:pPr indent="-228600">
              <a:buFont typeface="Arial" panose="020B0604020202020204" pitchFamily="34" charset="0"/>
              <a:buChar char="•"/>
            </a:pPr>
            <a:endParaRPr lang="en-US" sz="2400" dirty="0"/>
          </a:p>
          <a:p>
            <a:pPr indent="-228600">
              <a:buFont typeface="Arial" panose="020B0604020202020204" pitchFamily="34" charset="0"/>
              <a:buChar char="•"/>
            </a:pPr>
            <a:r>
              <a:rPr lang="en-US" sz="2400" cap="none" dirty="0">
                <a:solidFill>
                  <a:srgbClr val="FF0000"/>
                </a:solidFill>
                <a:latin typeface="Andalus" panose="02020603050405020304" pitchFamily="18" charset="-78"/>
                <a:cs typeface="Andalus" panose="02020603050405020304" pitchFamily="18" charset="-78"/>
              </a:rPr>
              <a:t>The most common cause of stricture 80%  is (GERD), also known as acid reflux</a:t>
            </a:r>
            <a:r>
              <a:rPr lang="en-US" sz="2400" dirty="0">
                <a:solidFill>
                  <a:srgbClr val="FF0000"/>
                </a:solidFill>
                <a:latin typeface="Andalus" panose="02020603050405020304" pitchFamily="18" charset="-78"/>
                <a:cs typeface="Andalus" panose="02020603050405020304" pitchFamily="18" charset="-78"/>
              </a:rPr>
              <a:t>.</a:t>
            </a:r>
          </a:p>
          <a:p>
            <a:pPr indent="-228600">
              <a:buFont typeface="Arial" panose="020B0604020202020204" pitchFamily="34" charset="0"/>
              <a:buChar char="•"/>
            </a:pPr>
            <a:endParaRPr lang="en-US" sz="2400" dirty="0"/>
          </a:p>
        </p:txBody>
      </p:sp>
    </p:spTree>
    <p:extLst>
      <p:ext uri="{BB962C8B-B14F-4D97-AF65-F5344CB8AC3E}">
        <p14:creationId xmlns:p14="http://schemas.microsoft.com/office/powerpoint/2010/main" val="3371677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3893-BFC9-9CFA-251E-2C685CFB9AC0}"/>
              </a:ext>
            </a:extLst>
          </p:cNvPr>
          <p:cNvSpPr>
            <a:spLocks noGrp="1"/>
          </p:cNvSpPr>
          <p:nvPr>
            <p:ph type="title"/>
          </p:nvPr>
        </p:nvSpPr>
        <p:spPr>
          <a:xfrm>
            <a:off x="838200" y="365125"/>
            <a:ext cx="5780314" cy="1325563"/>
          </a:xfrm>
        </p:spPr>
        <p:txBody>
          <a:bodyPr/>
          <a:lstStyle/>
          <a:p>
            <a:r>
              <a:rPr lang="en-US" sz="4000" b="1" dirty="0">
                <a:solidFill>
                  <a:schemeClr val="tx1">
                    <a:lumMod val="95000"/>
                    <a:lumOff val="5000"/>
                  </a:schemeClr>
                </a:solidFill>
              </a:rPr>
              <a:t>Symptoms of benign esophageal stricture</a:t>
            </a:r>
            <a:endParaRPr lang="en-US" dirty="0"/>
          </a:p>
        </p:txBody>
      </p:sp>
      <p:sp>
        <p:nvSpPr>
          <p:cNvPr id="3" name="Content Placeholder 2">
            <a:extLst>
              <a:ext uri="{FF2B5EF4-FFF2-40B4-BE49-F238E27FC236}">
                <a16:creationId xmlns:a16="http://schemas.microsoft.com/office/drawing/2014/main" id="{3A4E62BA-D666-E30C-C98C-1ACD7A5381ED}"/>
              </a:ext>
            </a:extLst>
          </p:cNvPr>
          <p:cNvSpPr>
            <a:spLocks noGrp="1"/>
          </p:cNvSpPr>
          <p:nvPr>
            <p:ph idx="1"/>
          </p:nvPr>
        </p:nvSpPr>
        <p:spPr>
          <a:xfrm>
            <a:off x="838200" y="1825625"/>
            <a:ext cx="3929743" cy="3859742"/>
          </a:xfrm>
        </p:spPr>
        <p:txBody>
          <a:bodyPr/>
          <a:lstStyle/>
          <a:p>
            <a:pPr marL="0" indent="0">
              <a:buNone/>
            </a:pPr>
            <a:r>
              <a:rPr lang="en-US" sz="3200" dirty="0">
                <a:solidFill>
                  <a:schemeClr val="tx1">
                    <a:lumMod val="95000"/>
                    <a:lumOff val="5000"/>
                  </a:schemeClr>
                </a:solidFill>
              </a:rPr>
              <a:t>- Dysphagia                                    </a:t>
            </a:r>
            <a:br>
              <a:rPr lang="en-US" sz="3200" dirty="0">
                <a:solidFill>
                  <a:schemeClr val="tx1">
                    <a:lumMod val="95000"/>
                    <a:lumOff val="5000"/>
                  </a:schemeClr>
                </a:solidFill>
              </a:rPr>
            </a:br>
            <a:r>
              <a:rPr lang="en-US" sz="3200" dirty="0">
                <a:solidFill>
                  <a:schemeClr val="tx1">
                    <a:lumMod val="95000"/>
                    <a:lumOff val="5000"/>
                  </a:schemeClr>
                </a:solidFill>
              </a:rPr>
              <a:t>- Weight loss                                    </a:t>
            </a:r>
            <a:br>
              <a:rPr lang="en-US" sz="3200" dirty="0">
                <a:solidFill>
                  <a:schemeClr val="tx1">
                    <a:lumMod val="95000"/>
                    <a:lumOff val="5000"/>
                  </a:schemeClr>
                </a:solidFill>
              </a:rPr>
            </a:br>
            <a:r>
              <a:rPr lang="en-US" sz="3200" dirty="0">
                <a:solidFill>
                  <a:schemeClr val="tx1">
                    <a:lumMod val="95000"/>
                    <a:lumOff val="5000"/>
                  </a:schemeClr>
                </a:solidFill>
              </a:rPr>
              <a:t>- Regurgitation</a:t>
            </a:r>
            <a:br>
              <a:rPr lang="en-US" sz="3200" dirty="0">
                <a:solidFill>
                  <a:schemeClr val="tx1">
                    <a:lumMod val="95000"/>
                    <a:lumOff val="5000"/>
                  </a:schemeClr>
                </a:solidFill>
              </a:rPr>
            </a:br>
            <a:r>
              <a:rPr lang="en-US" sz="3200" dirty="0">
                <a:solidFill>
                  <a:schemeClr val="tx1">
                    <a:lumMod val="95000"/>
                    <a:lumOff val="5000"/>
                  </a:schemeClr>
                </a:solidFill>
              </a:rPr>
              <a:t>- Hiccups</a:t>
            </a:r>
            <a:br>
              <a:rPr lang="en-US" sz="3200" dirty="0">
                <a:solidFill>
                  <a:schemeClr val="tx1">
                    <a:lumMod val="95000"/>
                    <a:lumOff val="5000"/>
                  </a:schemeClr>
                </a:solidFill>
              </a:rPr>
            </a:br>
            <a:r>
              <a:rPr lang="en-US" sz="3200" dirty="0">
                <a:solidFill>
                  <a:schemeClr val="tx1">
                    <a:lumMod val="95000"/>
                    <a:lumOff val="5000"/>
                  </a:schemeClr>
                </a:solidFill>
              </a:rPr>
              <a:t>- Heartburn</a:t>
            </a:r>
            <a:endParaRPr lang="en-US" dirty="0"/>
          </a:p>
        </p:txBody>
      </p:sp>
      <p:sp>
        <p:nvSpPr>
          <p:cNvPr id="4" name="TextBox 3">
            <a:extLst>
              <a:ext uri="{FF2B5EF4-FFF2-40B4-BE49-F238E27FC236}">
                <a16:creationId xmlns:a16="http://schemas.microsoft.com/office/drawing/2014/main" id="{13FD41AD-1352-D561-A3F8-B78BC46AF5FA}"/>
              </a:ext>
            </a:extLst>
          </p:cNvPr>
          <p:cNvSpPr txBox="1"/>
          <p:nvPr/>
        </p:nvSpPr>
        <p:spPr>
          <a:xfrm>
            <a:off x="6749142" y="533515"/>
            <a:ext cx="4386943" cy="707886"/>
          </a:xfrm>
          <a:prstGeom prst="rect">
            <a:avLst/>
          </a:prstGeom>
          <a:noFill/>
        </p:spPr>
        <p:txBody>
          <a:bodyPr wrap="square" rtlCol="0">
            <a:spAutoFit/>
          </a:bodyPr>
          <a:lstStyle/>
          <a:p>
            <a:r>
              <a:rPr lang="en-US" sz="4000" b="1" dirty="0"/>
              <a:t>Investigation</a:t>
            </a:r>
            <a:r>
              <a:rPr lang="en-US" dirty="0"/>
              <a:t> </a:t>
            </a:r>
          </a:p>
        </p:txBody>
      </p:sp>
      <p:sp>
        <p:nvSpPr>
          <p:cNvPr id="5" name="TextBox 4">
            <a:extLst>
              <a:ext uri="{FF2B5EF4-FFF2-40B4-BE49-F238E27FC236}">
                <a16:creationId xmlns:a16="http://schemas.microsoft.com/office/drawing/2014/main" id="{8CFAB71B-D7D0-54B8-8685-A6E6DC80BEA8}"/>
              </a:ext>
            </a:extLst>
          </p:cNvPr>
          <p:cNvSpPr txBox="1"/>
          <p:nvPr/>
        </p:nvSpPr>
        <p:spPr>
          <a:xfrm>
            <a:off x="6934198" y="1825625"/>
            <a:ext cx="3483429" cy="3046988"/>
          </a:xfrm>
          <a:prstGeom prst="rect">
            <a:avLst/>
          </a:prstGeom>
          <a:noFill/>
        </p:spPr>
        <p:txBody>
          <a:bodyPr wrap="square" rtlCol="0">
            <a:spAutoFit/>
          </a:bodyPr>
          <a:lstStyle/>
          <a:p>
            <a:r>
              <a:rPr lang="en-US" sz="3200" dirty="0"/>
              <a:t>1-barium swallow </a:t>
            </a:r>
          </a:p>
          <a:p>
            <a:endParaRPr lang="en-US" sz="3200" dirty="0"/>
          </a:p>
          <a:p>
            <a:r>
              <a:rPr lang="en-US" sz="3200" dirty="0"/>
              <a:t>2-endoscopy</a:t>
            </a:r>
          </a:p>
          <a:p>
            <a:endParaRPr lang="en-US" sz="3200" dirty="0"/>
          </a:p>
          <a:p>
            <a:r>
              <a:rPr lang="en-US" sz="3200" dirty="0"/>
              <a:t>3-</a:t>
            </a:r>
            <a:r>
              <a:rPr lang="en-US" sz="3200" dirty="0">
                <a:solidFill>
                  <a:prstClr val="black"/>
                </a:solidFill>
              </a:rPr>
              <a:t>Esophageal pH monitoring</a:t>
            </a:r>
            <a:endParaRPr lang="en-US" sz="3200" dirty="0"/>
          </a:p>
        </p:txBody>
      </p:sp>
    </p:spTree>
    <p:extLst>
      <p:ext uri="{BB962C8B-B14F-4D97-AF65-F5344CB8AC3E}">
        <p14:creationId xmlns:p14="http://schemas.microsoft.com/office/powerpoint/2010/main" val="380177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78AE3-49F2-855A-60DD-616D5557F5F7}"/>
              </a:ext>
            </a:extLst>
          </p:cNvPr>
          <p:cNvSpPr>
            <a:spLocks noGrp="1"/>
          </p:cNvSpPr>
          <p:nvPr>
            <p:ph type="title"/>
          </p:nvPr>
        </p:nvSpPr>
        <p:spPr/>
        <p:txBody>
          <a:bodyPr/>
          <a:lstStyle/>
          <a:p>
            <a:r>
              <a:rPr lang="en-US" dirty="0"/>
              <a:t>Pharynx </a:t>
            </a:r>
          </a:p>
        </p:txBody>
      </p:sp>
      <p:pic>
        <p:nvPicPr>
          <p:cNvPr id="3" name="Picture 2" descr="Diagram">
            <a:extLst>
              <a:ext uri="{FF2B5EF4-FFF2-40B4-BE49-F238E27FC236}">
                <a16:creationId xmlns:a16="http://schemas.microsoft.com/office/drawing/2014/main" id="{B44CB1E7-ED7B-FAF1-CD01-18B0CEC54578}"/>
              </a:ext>
            </a:extLst>
          </p:cNvPr>
          <p:cNvPicPr>
            <a:picLocks noChangeAspect="1"/>
          </p:cNvPicPr>
          <p:nvPr/>
        </p:nvPicPr>
        <p:blipFill>
          <a:blip r:embed="rId2"/>
          <a:stretch>
            <a:fillRect/>
          </a:stretch>
        </p:blipFill>
        <p:spPr>
          <a:xfrm>
            <a:off x="5879688" y="1690688"/>
            <a:ext cx="6095593" cy="45564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72DB515D-6228-EDEE-6E54-1D5193841021}"/>
              </a:ext>
            </a:extLst>
          </p:cNvPr>
          <p:cNvSpPr txBox="1"/>
          <p:nvPr/>
        </p:nvSpPr>
        <p:spPr>
          <a:xfrm>
            <a:off x="550607" y="2007080"/>
            <a:ext cx="4886632" cy="1200329"/>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Comic Sans MS" panose="030F0702030302020204" pitchFamily="66" charset="0"/>
              </a:rPr>
              <a:t>The pharynx, more commonly known as the </a:t>
            </a:r>
            <a:r>
              <a:rPr lang="en-US" sz="2400" b="1" i="0" dirty="0">
                <a:effectLst/>
                <a:latin typeface="Comic Sans MS" panose="030F0702030302020204" pitchFamily="66" charset="0"/>
              </a:rPr>
              <a:t>(throat)</a:t>
            </a:r>
            <a:r>
              <a:rPr lang="en-US" sz="2400" b="0" i="0" dirty="0">
                <a:effectLst/>
                <a:latin typeface="Comic Sans MS" panose="030F0702030302020204" pitchFamily="66" charset="0"/>
              </a:rPr>
              <a:t>, is a 12-14 cm, or 5-inch, long tube </a:t>
            </a:r>
          </a:p>
        </p:txBody>
      </p:sp>
    </p:spTree>
    <p:extLst>
      <p:ext uri="{BB962C8B-B14F-4D97-AF65-F5344CB8AC3E}">
        <p14:creationId xmlns:p14="http://schemas.microsoft.com/office/powerpoint/2010/main" val="188226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BCED4C-1E62-89D7-2087-971F9E758C88}"/>
              </a:ext>
            </a:extLst>
          </p:cNvPr>
          <p:cNvSpPr>
            <a:spLocks noGrp="1"/>
          </p:cNvSpPr>
          <p:nvPr>
            <p:ph type="title"/>
          </p:nvPr>
        </p:nvSpPr>
        <p:spPr>
          <a:xfrm>
            <a:off x="6151294" y="486184"/>
            <a:ext cx="5397237" cy="1325563"/>
          </a:xfrm>
        </p:spPr>
        <p:txBody>
          <a:bodyPr vert="horz" lIns="91440" tIns="45720" rIns="91440" bIns="45720" rtlCol="0" anchor="ctr">
            <a:normAutofit/>
          </a:bodyPr>
          <a:lstStyle/>
          <a:p>
            <a:r>
              <a:rPr lang="en-US" sz="4100" kern="1200">
                <a:solidFill>
                  <a:schemeClr val="tx1"/>
                </a:solidFill>
                <a:latin typeface="+mj-lt"/>
                <a:ea typeface="+mj-ea"/>
                <a:cs typeface="+mj-cs"/>
              </a:rPr>
              <a:t>Treatment of esophageal stricture</a:t>
            </a:r>
          </a:p>
        </p:txBody>
      </p:sp>
      <p:pic>
        <p:nvPicPr>
          <p:cNvPr id="5" name="صورة 3">
            <a:extLst>
              <a:ext uri="{FF2B5EF4-FFF2-40B4-BE49-F238E27FC236}">
                <a16:creationId xmlns:a16="http://schemas.microsoft.com/office/drawing/2014/main" id="{721CDD24-6C62-4541-A191-84ACFFBEA1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025" y="598677"/>
            <a:ext cx="3493027" cy="2733294"/>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17" name="Freeform: Shape 16">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عنصر نائب للمحتوى 4">
            <a:extLst>
              <a:ext uri="{FF2B5EF4-FFF2-40B4-BE49-F238E27FC236}">
                <a16:creationId xmlns:a16="http://schemas.microsoft.com/office/drawing/2014/main" id="{A5BE617C-6AD9-594A-8F59-9A9A6EF43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445" y="3526029"/>
            <a:ext cx="2339608" cy="2733293"/>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4" name="Text Placeholder 3">
            <a:extLst>
              <a:ext uri="{FF2B5EF4-FFF2-40B4-BE49-F238E27FC236}">
                <a16:creationId xmlns:a16="http://schemas.microsoft.com/office/drawing/2014/main" id="{C5EF68AB-95D6-AAB1-07FF-DCA47A7B47EF}"/>
              </a:ext>
            </a:extLst>
          </p:cNvPr>
          <p:cNvSpPr>
            <a:spLocks noGrp="1"/>
          </p:cNvSpPr>
          <p:nvPr>
            <p:ph type="body" sz="half" idx="2"/>
          </p:nvPr>
        </p:nvSpPr>
        <p:spPr>
          <a:xfrm>
            <a:off x="6151294" y="1946684"/>
            <a:ext cx="5397237" cy="4351338"/>
          </a:xfrm>
        </p:spPr>
        <p:txBody>
          <a:bodyPr vert="horz" lIns="91440" tIns="45720" rIns="91440" bIns="45720" rtlCol="0">
            <a:normAutofit/>
          </a:bodyPr>
          <a:lstStyle/>
          <a:p>
            <a:pPr marL="457200" indent="-228600">
              <a:buFont typeface="Arial" panose="020B0604020202020204" pitchFamily="34" charset="0"/>
              <a:buChar char="•"/>
            </a:pPr>
            <a:r>
              <a:rPr lang="en-US" sz="2400" b="1"/>
              <a:t>Esophageal dilatation</a:t>
            </a:r>
          </a:p>
          <a:p>
            <a:pPr indent="-228600">
              <a:buFont typeface="Arial" panose="020B0604020202020204" pitchFamily="34" charset="0"/>
              <a:buChar char="•"/>
            </a:pPr>
            <a:endParaRPr lang="en-US" sz="2400" b="1"/>
          </a:p>
          <a:p>
            <a:pPr marL="457200" indent="-228600">
              <a:buFont typeface="Arial" panose="020B0604020202020204" pitchFamily="34" charset="0"/>
              <a:buChar char="•"/>
            </a:pPr>
            <a:r>
              <a:rPr lang="en-US" sz="2400" b="1"/>
              <a:t>Esophageal stent  </a:t>
            </a:r>
          </a:p>
          <a:p>
            <a:pPr indent="-228600">
              <a:buFont typeface="Arial" panose="020B0604020202020204" pitchFamily="34" charset="0"/>
              <a:buChar char="•"/>
            </a:pPr>
            <a:endParaRPr lang="en-US" sz="2400" b="1"/>
          </a:p>
          <a:p>
            <a:pPr indent="-228600">
              <a:buFont typeface="Arial" panose="020B0604020202020204" pitchFamily="34" charset="0"/>
              <a:buChar char="•"/>
            </a:pPr>
            <a:endParaRPr lang="en-US" sz="2400"/>
          </a:p>
        </p:txBody>
      </p:sp>
      <p:sp>
        <p:nvSpPr>
          <p:cNvPr id="19" name="Arc 18">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734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Freeform: Shape 3078">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1" name="Freeform: Shape 3080">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3083" name="Rectangle 308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5" name="Arc 308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480900-7A46-F682-FC24-962DEC6FE954}"/>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kern="1200">
                <a:solidFill>
                  <a:schemeClr val="tx1"/>
                </a:solidFill>
                <a:latin typeface="+mj-lt"/>
                <a:ea typeface="+mj-ea"/>
                <a:cs typeface="+mj-cs"/>
              </a:rPr>
              <a:t>Hiatus Hernia</a:t>
            </a:r>
          </a:p>
        </p:txBody>
      </p:sp>
      <p:sp>
        <p:nvSpPr>
          <p:cNvPr id="3087" name="Freeform: Shape 308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ealthitis: Hiatus Hernia | Hiatus hernia, Hernia symptoms, Health info">
            <a:extLst>
              <a:ext uri="{FF2B5EF4-FFF2-40B4-BE49-F238E27FC236}">
                <a16:creationId xmlns:a16="http://schemas.microsoft.com/office/drawing/2014/main" id="{FE211DD4-2178-CD29-0071-E5FFB2CC2C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03182" y="1719818"/>
            <a:ext cx="4777381" cy="324861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CCA8CB62-6233-55C0-A20B-D01BAF5F2894}"/>
              </a:ext>
            </a:extLst>
          </p:cNvPr>
          <p:cNvSpPr>
            <a:spLocks noGrp="1"/>
          </p:cNvSpPr>
          <p:nvPr>
            <p:ph type="body" sz="half" idx="2"/>
          </p:nvPr>
        </p:nvSpPr>
        <p:spPr>
          <a:xfrm>
            <a:off x="5894962" y="1984443"/>
            <a:ext cx="5458838" cy="4192520"/>
          </a:xfrm>
        </p:spPr>
        <p:txBody>
          <a:bodyPr vert="horz" lIns="91440" tIns="45720" rIns="91440" bIns="45720" rtlCol="0">
            <a:normAutofit/>
          </a:bodyPr>
          <a:lstStyle/>
          <a:p>
            <a:pPr indent="-228600">
              <a:buFont typeface="Arial" panose="020B0604020202020204" pitchFamily="34" charset="0"/>
              <a:buChar char="•"/>
            </a:pPr>
            <a:r>
              <a:rPr lang="en-US" sz="2400" dirty="0"/>
              <a:t>It is a condition that occurs when the </a:t>
            </a:r>
            <a:r>
              <a:rPr lang="en-US" sz="2400" b="1" dirty="0"/>
              <a:t>lower part of the esophagus and the cardia </a:t>
            </a:r>
            <a:r>
              <a:rPr lang="en-US" sz="2400" dirty="0"/>
              <a:t>of the stomach or other organs move up in the chest through the hiatus of the diaphragm.</a:t>
            </a:r>
          </a:p>
        </p:txBody>
      </p:sp>
    </p:spTree>
    <p:extLst>
      <p:ext uri="{BB962C8B-B14F-4D97-AF65-F5344CB8AC3E}">
        <p14:creationId xmlns:p14="http://schemas.microsoft.com/office/powerpoint/2010/main" val="1240738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240B-3F1F-8E57-1F5E-BD333896A54B}"/>
              </a:ext>
            </a:extLst>
          </p:cNvPr>
          <p:cNvSpPr>
            <a:spLocks noGrp="1"/>
          </p:cNvSpPr>
          <p:nvPr>
            <p:ph type="title"/>
          </p:nvPr>
        </p:nvSpPr>
        <p:spPr/>
        <p:txBody>
          <a:bodyPr/>
          <a:lstStyle/>
          <a:p>
            <a:r>
              <a:rPr lang="en-US" dirty="0"/>
              <a:t>Schatzki’s ring</a:t>
            </a:r>
          </a:p>
        </p:txBody>
      </p:sp>
      <p:sp>
        <p:nvSpPr>
          <p:cNvPr id="4" name="Text Placeholder 3">
            <a:extLst>
              <a:ext uri="{FF2B5EF4-FFF2-40B4-BE49-F238E27FC236}">
                <a16:creationId xmlns:a16="http://schemas.microsoft.com/office/drawing/2014/main" id="{6D5B14DB-7151-B3EC-C6D6-12492E4198F1}"/>
              </a:ext>
            </a:extLst>
          </p:cNvPr>
          <p:cNvSpPr>
            <a:spLocks noGrp="1"/>
          </p:cNvSpPr>
          <p:nvPr>
            <p:ph type="body" sz="half" idx="2"/>
          </p:nvPr>
        </p:nvSpPr>
        <p:spPr/>
        <p:txBody>
          <a:bodyPr>
            <a:normAutofit/>
          </a:bodyPr>
          <a:lstStyle/>
          <a:p>
            <a:pPr algn="l" rtl="0"/>
            <a:r>
              <a:rPr lang="en-US" sz="2000" b="1" dirty="0">
                <a:latin typeface="Cambria" panose="02040503050406030204" pitchFamily="18" charset="0"/>
                <a:ea typeface="Cambria" panose="02040503050406030204" pitchFamily="18" charset="0"/>
              </a:rPr>
              <a:t>Schatzki ring is a benign</a:t>
            </a:r>
            <a:r>
              <a:rPr lang="en-US" sz="2000" dirty="0">
                <a:latin typeface="Cambria" panose="02040503050406030204" pitchFamily="18" charset="0"/>
                <a:ea typeface="Cambria" panose="02040503050406030204" pitchFamily="18" charset="0"/>
              </a:rPr>
              <a:t>, thin,</a:t>
            </a:r>
          </a:p>
          <a:p>
            <a:pPr algn="l" rtl="0">
              <a:buNone/>
            </a:pPr>
            <a:r>
              <a:rPr lang="en-US" sz="2000" dirty="0">
                <a:latin typeface="Cambria" panose="02040503050406030204" pitchFamily="18" charset="0"/>
                <a:ea typeface="Cambria" panose="02040503050406030204" pitchFamily="18" charset="0"/>
              </a:rPr>
              <a:t> circular mucosal and submucosal</a:t>
            </a:r>
          </a:p>
          <a:p>
            <a:pPr algn="l" rtl="0">
              <a:buNone/>
            </a:pPr>
            <a:r>
              <a:rPr lang="en-US" sz="2000" dirty="0">
                <a:latin typeface="Cambria" panose="02040503050406030204" pitchFamily="18" charset="0"/>
                <a:ea typeface="Cambria" panose="02040503050406030204" pitchFamily="18" charset="0"/>
              </a:rPr>
              <a:t> membrane seen at the</a:t>
            </a:r>
          </a:p>
          <a:p>
            <a:pPr algn="l" rtl="0">
              <a:buNone/>
            </a:pPr>
            <a:r>
              <a:rPr lang="en-US" sz="2000" dirty="0">
                <a:latin typeface="Cambria" panose="02040503050406030204" pitchFamily="18" charset="0"/>
                <a:ea typeface="Cambria" panose="02040503050406030204" pitchFamily="18" charset="0"/>
              </a:rPr>
              <a:t> lower esophagus.</a:t>
            </a:r>
          </a:p>
          <a:p>
            <a:pPr algn="l" rtl="0">
              <a:buNone/>
            </a:pPr>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Its located approximately </a:t>
            </a:r>
            <a:r>
              <a:rPr lang="en-US" sz="2000" b="1" dirty="0">
                <a:latin typeface="Cambria" panose="02040503050406030204" pitchFamily="18" charset="0"/>
                <a:ea typeface="Cambria" panose="02040503050406030204" pitchFamily="18" charset="0"/>
              </a:rPr>
              <a:t>2cm</a:t>
            </a:r>
            <a:r>
              <a:rPr lang="en-US" sz="2000" dirty="0">
                <a:latin typeface="Cambria" panose="02040503050406030204" pitchFamily="18" charset="0"/>
                <a:ea typeface="Cambria" panose="02040503050406030204" pitchFamily="18" charset="0"/>
              </a:rPr>
              <a:t> above gastro esophageal junction.</a:t>
            </a:r>
          </a:p>
          <a:p>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It is often associated with a </a:t>
            </a:r>
            <a:r>
              <a:rPr lang="en-US" sz="2000" dirty="0">
                <a:solidFill>
                  <a:srgbClr val="C00000"/>
                </a:solidFill>
                <a:latin typeface="Cambria" panose="02040503050406030204" pitchFamily="18" charset="0"/>
                <a:ea typeface="Cambria" panose="02040503050406030204" pitchFamily="18" charset="0"/>
              </a:rPr>
              <a:t>hiatal hernia</a:t>
            </a:r>
          </a:p>
          <a:p>
            <a:pPr algn="l" rtl="0">
              <a:buNone/>
            </a:pPr>
            <a:endParaRPr lang="en-US" sz="2000" dirty="0"/>
          </a:p>
        </p:txBody>
      </p:sp>
      <p:pic>
        <p:nvPicPr>
          <p:cNvPr id="5" name="Picture Placeholder 4">
            <a:extLst>
              <a:ext uri="{FF2B5EF4-FFF2-40B4-BE49-F238E27FC236}">
                <a16:creationId xmlns:a16="http://schemas.microsoft.com/office/drawing/2014/main" id="{4C21F419-568A-D2A9-AB88-3C105AD3A83C}"/>
              </a:ext>
            </a:extLst>
          </p:cNvPr>
          <p:cNvPicPr>
            <a:picLocks noGrp="1" noChangeAspect="1" noChangeArrowheads="1"/>
          </p:cNvPicPr>
          <p:nvPr>
            <p:ph type="pic" idx="1"/>
          </p:nvPr>
        </p:nvPicPr>
        <p:blipFill>
          <a:blip r:embed="rId2"/>
          <a:srcRect t="10520" b="10520"/>
          <a:stretch>
            <a:fillRect/>
          </a:stretch>
        </p:blipFill>
        <p:spPr bwMode="auto">
          <a:prstGeom prst="rect">
            <a:avLst/>
          </a:prstGeom>
          <a:noFill/>
          <a:ln w="9525">
            <a:noFill/>
            <a:miter lim="800000"/>
            <a:headEnd/>
            <a:tailEnd/>
          </a:ln>
          <a:effectLst/>
        </p:spPr>
      </p:pic>
    </p:spTree>
    <p:extLst>
      <p:ext uri="{BB962C8B-B14F-4D97-AF65-F5344CB8AC3E}">
        <p14:creationId xmlns:p14="http://schemas.microsoft.com/office/powerpoint/2010/main" val="2054226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6B00-5DA4-44F4-A926-A7E3DDE05C79}"/>
              </a:ext>
            </a:extLst>
          </p:cNvPr>
          <p:cNvSpPr>
            <a:spLocks noGrp="1"/>
          </p:cNvSpPr>
          <p:nvPr>
            <p:ph type="title"/>
          </p:nvPr>
        </p:nvSpPr>
        <p:spPr/>
        <p:txBody>
          <a:bodyPr/>
          <a:lstStyle/>
          <a:p>
            <a:r>
              <a:rPr lang="en-US" dirty="0"/>
              <a:t>Pathophysiology </a:t>
            </a:r>
          </a:p>
        </p:txBody>
      </p:sp>
      <p:sp>
        <p:nvSpPr>
          <p:cNvPr id="4" name="TextBox 3">
            <a:extLst>
              <a:ext uri="{FF2B5EF4-FFF2-40B4-BE49-F238E27FC236}">
                <a16:creationId xmlns:a16="http://schemas.microsoft.com/office/drawing/2014/main" id="{1CA520EE-1F6A-DFF0-4B69-F411EF0F0A16}"/>
              </a:ext>
            </a:extLst>
          </p:cNvPr>
          <p:cNvSpPr txBox="1"/>
          <p:nvPr/>
        </p:nvSpPr>
        <p:spPr>
          <a:xfrm>
            <a:off x="914400" y="1841250"/>
            <a:ext cx="5058888" cy="3970318"/>
          </a:xfrm>
          <a:prstGeom prst="rect">
            <a:avLst/>
          </a:prstGeom>
          <a:noFill/>
        </p:spPr>
        <p:txBody>
          <a:bodyPr wrap="square">
            <a:spAutoFit/>
          </a:bodyPr>
          <a:lstStyle/>
          <a:p>
            <a:pPr algn="l" rtl="0"/>
            <a:r>
              <a:rPr lang="en-US" sz="2800" dirty="0">
                <a:latin typeface="Cambria" panose="02040503050406030204" pitchFamily="18" charset="0"/>
                <a:ea typeface="Cambria" panose="02040503050406030204" pitchFamily="18" charset="0"/>
              </a:rPr>
              <a:t>The pathogenesis is not clear but there are many hypotheses as :</a:t>
            </a:r>
          </a:p>
          <a:p>
            <a:pPr algn="l" rtl="0"/>
            <a:endParaRPr lang="en-US" sz="2800" dirty="0">
              <a:latin typeface="Cambria" panose="02040503050406030204" pitchFamily="18" charset="0"/>
              <a:ea typeface="Cambria" panose="02040503050406030204" pitchFamily="18" charset="0"/>
            </a:endParaRPr>
          </a:p>
          <a:p>
            <a:pPr algn="l" rtl="0"/>
            <a:r>
              <a:rPr lang="en-US" sz="2800" dirty="0">
                <a:latin typeface="Cambria" panose="02040503050406030204" pitchFamily="18" charset="0"/>
                <a:ea typeface="Cambria" panose="02040503050406030204" pitchFamily="18" charset="0"/>
              </a:rPr>
              <a:t>The ring is congenital in origin.</a:t>
            </a:r>
          </a:p>
          <a:p>
            <a:pPr algn="l" rtl="0"/>
            <a:endParaRPr lang="en-US" sz="2800" dirty="0">
              <a:latin typeface="Cambria" panose="02040503050406030204" pitchFamily="18" charset="0"/>
              <a:ea typeface="Cambria" panose="02040503050406030204" pitchFamily="18" charset="0"/>
            </a:endParaRPr>
          </a:p>
          <a:p>
            <a:pPr algn="l" rtl="0"/>
            <a:r>
              <a:rPr lang="en-US" sz="2800" dirty="0">
                <a:latin typeface="Cambria" panose="02040503050406030204" pitchFamily="18" charset="0"/>
                <a:ea typeface="Cambria" panose="02040503050406030204" pitchFamily="18" charset="0"/>
              </a:rPr>
              <a:t>The ring is a complication of gastroesophageal reflux disease or pill induced esophagitis.</a:t>
            </a:r>
          </a:p>
        </p:txBody>
      </p:sp>
      <p:pic>
        <p:nvPicPr>
          <p:cNvPr id="3" name="صورة 2"/>
          <p:cNvPicPr>
            <a:picLocks noChangeAspect="1"/>
          </p:cNvPicPr>
          <p:nvPr/>
        </p:nvPicPr>
        <p:blipFill>
          <a:blip r:embed="rId2"/>
          <a:stretch>
            <a:fillRect/>
          </a:stretch>
        </p:blipFill>
        <p:spPr>
          <a:xfrm>
            <a:off x="7695161" y="683522"/>
            <a:ext cx="3327944" cy="5723216"/>
          </a:xfrm>
          <a:prstGeom prst="rect">
            <a:avLst/>
          </a:prstGeom>
        </p:spPr>
      </p:pic>
    </p:spTree>
    <p:extLst>
      <p:ext uri="{BB962C8B-B14F-4D97-AF65-F5344CB8AC3E}">
        <p14:creationId xmlns:p14="http://schemas.microsoft.com/office/powerpoint/2010/main" val="4093454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Freeform: Shape 4102">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5" name="Freeform: Shape 4104">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4107" name="Rectangle 4106">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96F381-BC6D-F33F-7A7C-F4B57169BF40}"/>
              </a:ext>
            </a:extLst>
          </p:cNvPr>
          <p:cNvSpPr>
            <a:spLocks noGrp="1"/>
          </p:cNvSpPr>
          <p:nvPr>
            <p:ph type="title"/>
          </p:nvPr>
        </p:nvSpPr>
        <p:spPr>
          <a:xfrm>
            <a:off x="838201" y="3998018"/>
            <a:ext cx="3981854" cy="2216513"/>
          </a:xfrm>
        </p:spPr>
        <p:txBody>
          <a:bodyPr vert="horz" lIns="91440" tIns="45720" rIns="91440" bIns="45720" rtlCol="0" anchor="ctr">
            <a:normAutofit/>
          </a:bodyPr>
          <a:lstStyle/>
          <a:p>
            <a:r>
              <a:rPr lang="en-US" sz="4400" b="1" kern="1200">
                <a:solidFill>
                  <a:schemeClr val="tx1"/>
                </a:solidFill>
                <a:latin typeface="+mj-lt"/>
                <a:ea typeface="+mj-ea"/>
                <a:cs typeface="+mj-cs"/>
              </a:rPr>
              <a:t>Management &amp; Investigation </a:t>
            </a:r>
            <a:endParaRPr lang="en-US" sz="4400" kern="1200">
              <a:solidFill>
                <a:schemeClr val="tx1"/>
              </a:solidFill>
              <a:latin typeface="+mj-lt"/>
              <a:ea typeface="+mj-ea"/>
              <a:cs typeface="+mj-cs"/>
            </a:endParaRPr>
          </a:p>
        </p:txBody>
      </p:sp>
      <p:sp>
        <p:nvSpPr>
          <p:cNvPr id="4109" name="Arc 4108">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098" name="Picture 2" descr="Endoscopic management of esophageal strictures - Gastrointestinal Endoscopy">
            <a:extLst>
              <a:ext uri="{FF2B5EF4-FFF2-40B4-BE49-F238E27FC236}">
                <a16:creationId xmlns:a16="http://schemas.microsoft.com/office/drawing/2014/main" id="{22EADDB8-300E-5BDB-539A-C86C55F55B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01600" y="704504"/>
            <a:ext cx="9388800"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D10598-1827-BF6D-7518-5C8C2EA30E30}"/>
              </a:ext>
            </a:extLst>
          </p:cNvPr>
          <p:cNvSpPr txBox="1"/>
          <p:nvPr/>
        </p:nvSpPr>
        <p:spPr>
          <a:xfrm>
            <a:off x="4970835" y="3998019"/>
            <a:ext cx="6382966" cy="2216512"/>
          </a:xfrm>
          <a:prstGeom prst="rect">
            <a:avLst/>
          </a:prstGeom>
        </p:spPr>
        <p:txBody>
          <a:bodyPr vert="horz" lIns="91440" tIns="45720" rIns="91440" bIns="45720" rtlCol="0">
            <a:normAutofit/>
          </a:bodyPr>
          <a:lstStyle/>
          <a:p>
            <a:pPr marL="0" indent="-228600" defTabSz="914400">
              <a:lnSpc>
                <a:spcPct val="90000"/>
              </a:lnSpc>
              <a:spcAft>
                <a:spcPts val="600"/>
              </a:spcAft>
              <a:buFont typeface="Arial" panose="020B0604020202020204" pitchFamily="34" charset="0"/>
              <a:buChar char="•"/>
            </a:pPr>
            <a:r>
              <a:rPr lang="en-US" sz="2000" dirty="0"/>
              <a:t>-</a:t>
            </a:r>
            <a:r>
              <a:rPr lang="en-US" sz="2000" b="1" dirty="0"/>
              <a:t>Investigation:</a:t>
            </a:r>
          </a:p>
          <a:p>
            <a:pPr marL="0" indent="-228600" defTabSz="914400">
              <a:lnSpc>
                <a:spcPct val="90000"/>
              </a:lnSpc>
              <a:spcAft>
                <a:spcPts val="600"/>
              </a:spcAft>
              <a:buFont typeface="Arial" panose="020B0604020202020204" pitchFamily="34" charset="0"/>
              <a:buChar char="•"/>
            </a:pPr>
            <a:r>
              <a:rPr lang="en-US" sz="2000" dirty="0"/>
              <a:t>dysphagia</a:t>
            </a:r>
          </a:p>
          <a:p>
            <a:pPr marL="0" indent="-228600" defTabSz="914400">
              <a:lnSpc>
                <a:spcPct val="90000"/>
              </a:lnSpc>
              <a:spcAft>
                <a:spcPts val="600"/>
              </a:spcAft>
              <a:buFont typeface="Arial" panose="020B0604020202020204" pitchFamily="34" charset="0"/>
              <a:buChar char="•"/>
            </a:pPr>
            <a:r>
              <a:rPr lang="en-US" sz="2000" dirty="0"/>
              <a:t>upper esophageal webs</a:t>
            </a:r>
          </a:p>
          <a:p>
            <a:pPr marL="0" indent="-228600" defTabSz="914400">
              <a:lnSpc>
                <a:spcPct val="90000"/>
              </a:lnSpc>
              <a:spcAft>
                <a:spcPts val="600"/>
              </a:spcAft>
              <a:buFont typeface="Arial" panose="020B0604020202020204" pitchFamily="34" charset="0"/>
              <a:buChar char="•"/>
            </a:pPr>
            <a:endParaRPr lang="en-US" sz="2000" dirty="0"/>
          </a:p>
          <a:p>
            <a:pPr marL="0" indent="-228600" defTabSz="914400">
              <a:lnSpc>
                <a:spcPct val="90000"/>
              </a:lnSpc>
              <a:spcAft>
                <a:spcPts val="600"/>
              </a:spcAft>
              <a:buFont typeface="Arial" panose="020B0604020202020204" pitchFamily="34" charset="0"/>
              <a:buChar char="•"/>
            </a:pPr>
            <a:r>
              <a:rPr lang="en-US" sz="2000" dirty="0"/>
              <a:t>-</a:t>
            </a:r>
            <a:r>
              <a:rPr lang="en-US" sz="2000" b="1" dirty="0"/>
              <a:t>Treatment:</a:t>
            </a:r>
          </a:p>
          <a:p>
            <a:pPr marL="0" indent="-228600" defTabSz="914400">
              <a:lnSpc>
                <a:spcPct val="90000"/>
              </a:lnSpc>
              <a:spcAft>
                <a:spcPts val="600"/>
              </a:spcAft>
              <a:buFont typeface="Arial" panose="020B0604020202020204" pitchFamily="34" charset="0"/>
              <a:buChar char="•"/>
            </a:pPr>
            <a:r>
              <a:rPr lang="en-US" sz="2000" dirty="0"/>
              <a:t>Balloon and bougie.</a:t>
            </a:r>
          </a:p>
          <a:p>
            <a:pPr marL="0" indent="-228600" defTabSz="9144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766883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Freeform: Shape 5126">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9" name="Freeform: Shape 5128">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5131" name="Rectangle 51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3" name="Arc 51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4F0F3A-75A1-D8A7-05B8-E6CA2ABB7295}"/>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b="1" kern="1200">
                <a:solidFill>
                  <a:schemeClr val="tx1"/>
                </a:solidFill>
                <a:latin typeface="+mj-lt"/>
                <a:ea typeface="+mj-ea"/>
                <a:cs typeface="+mj-cs"/>
              </a:rPr>
              <a:t>Plummer Vinson syndrome</a:t>
            </a:r>
            <a:endParaRPr lang="en-US" sz="4400" kern="1200">
              <a:solidFill>
                <a:schemeClr val="tx1"/>
              </a:solidFill>
              <a:latin typeface="+mj-lt"/>
              <a:ea typeface="+mj-ea"/>
              <a:cs typeface="+mj-cs"/>
            </a:endParaRPr>
          </a:p>
        </p:txBody>
      </p:sp>
      <p:sp>
        <p:nvSpPr>
          <p:cNvPr id="5135" name="Freeform: Shape 51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Plummer-Vinson Syndrome in a Crohn's disease patient - ScienceDirect">
            <a:extLst>
              <a:ext uri="{FF2B5EF4-FFF2-40B4-BE49-F238E27FC236}">
                <a16:creationId xmlns:a16="http://schemas.microsoft.com/office/drawing/2014/main" id="{72E3EA89-1D1D-3888-942F-DBC5A4A0A0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03182" y="1427204"/>
            <a:ext cx="4777381" cy="383384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D7A00422-7CEF-7685-D255-BE9C9B488B9B}"/>
              </a:ext>
            </a:extLst>
          </p:cNvPr>
          <p:cNvSpPr>
            <a:spLocks noGrp="1"/>
          </p:cNvSpPr>
          <p:nvPr>
            <p:ph type="body" sz="half" idx="2"/>
          </p:nvPr>
        </p:nvSpPr>
        <p:spPr>
          <a:xfrm>
            <a:off x="5858056" y="1984442"/>
            <a:ext cx="5458838" cy="1444558"/>
          </a:xfrm>
        </p:spPr>
        <p:txBody>
          <a:bodyPr vert="horz" lIns="91440" tIns="45720" rIns="91440" bIns="45720" rtlCol="0">
            <a:normAutofit/>
          </a:bodyPr>
          <a:lstStyle/>
          <a:p>
            <a:pPr indent="-228600">
              <a:buFont typeface="Arial" panose="020B0604020202020204" pitchFamily="34" charset="0"/>
              <a:buChar char="•"/>
            </a:pPr>
            <a:r>
              <a:rPr lang="en-US" sz="2400" dirty="0"/>
              <a:t>Prolonged iron deficiency anemia causes </a:t>
            </a:r>
            <a:r>
              <a:rPr lang="en-US" sz="2400" dirty="0" err="1"/>
              <a:t>postcricoid</a:t>
            </a:r>
            <a:r>
              <a:rPr lang="en-US" sz="2400" dirty="0"/>
              <a:t> dysphagia and upper esophageal webs causing dysphagia, with unknown etiology.</a:t>
            </a:r>
          </a:p>
          <a:p>
            <a:pPr indent="-228600">
              <a:buFont typeface="Arial" panose="020B0604020202020204" pitchFamily="34" charset="0"/>
              <a:buChar char="•"/>
            </a:pPr>
            <a:endParaRPr lang="en-US" sz="2400" dirty="0"/>
          </a:p>
          <a:p>
            <a:pPr indent="-228600">
              <a:buFont typeface="Arial" panose="020B0604020202020204" pitchFamily="34" charset="0"/>
              <a:buChar char="•"/>
            </a:pPr>
            <a:endParaRPr lang="en-US" sz="2400" dirty="0"/>
          </a:p>
        </p:txBody>
      </p:sp>
      <p:sp>
        <p:nvSpPr>
          <p:cNvPr id="5" name="TextBox 4">
            <a:extLst>
              <a:ext uri="{FF2B5EF4-FFF2-40B4-BE49-F238E27FC236}">
                <a16:creationId xmlns:a16="http://schemas.microsoft.com/office/drawing/2014/main" id="{50A0B03A-0DC0-F9C5-3EFE-2CEFFCC92F3A}"/>
              </a:ext>
            </a:extLst>
          </p:cNvPr>
          <p:cNvSpPr txBox="1"/>
          <p:nvPr/>
        </p:nvSpPr>
        <p:spPr>
          <a:xfrm>
            <a:off x="5894962" y="3612160"/>
            <a:ext cx="2427515" cy="2339102"/>
          </a:xfrm>
          <a:prstGeom prst="rect">
            <a:avLst/>
          </a:prstGeom>
          <a:noFill/>
        </p:spPr>
        <p:txBody>
          <a:bodyPr wrap="square" rtlCol="0">
            <a:spAutoFit/>
          </a:bodyPr>
          <a:lstStyle/>
          <a:p>
            <a:pPr marL="0" lvl="0" indent="0" algn="l" rtl="0">
              <a:buClr>
                <a:srgbClr val="A53010"/>
              </a:buClr>
              <a:buNone/>
            </a:pPr>
            <a:r>
              <a:rPr lang="en-US" sz="2800" b="1" dirty="0">
                <a:solidFill>
                  <a:schemeClr val="tx2">
                    <a:lumMod val="75000"/>
                  </a:schemeClr>
                </a:solidFill>
                <a:latin typeface="Cambria" panose="02040503050406030204" pitchFamily="18" charset="0"/>
                <a:ea typeface="Cambria" panose="02040503050406030204" pitchFamily="18" charset="0"/>
              </a:rPr>
              <a:t>Signs</a:t>
            </a:r>
            <a:r>
              <a:rPr lang="en-US" sz="1200" dirty="0">
                <a:solidFill>
                  <a:prstClr val="black">
                    <a:lumMod val="65000"/>
                    <a:lumOff val="35000"/>
                  </a:prstClr>
                </a:solidFill>
              </a:rPr>
              <a:t>:</a:t>
            </a:r>
          </a:p>
          <a:p>
            <a:pPr lvl="0" algn="l" rtl="0">
              <a:buClr>
                <a:srgbClr val="A53010"/>
              </a:buClr>
            </a:pPr>
            <a:r>
              <a:rPr lang="en-US" sz="2000" dirty="0">
                <a:solidFill>
                  <a:prstClr val="black">
                    <a:lumMod val="65000"/>
                    <a:lumOff val="35000"/>
                  </a:prstClr>
                </a:solidFill>
                <a:latin typeface="Cambria" panose="02040503050406030204" pitchFamily="18" charset="0"/>
                <a:ea typeface="Cambria" panose="02040503050406030204" pitchFamily="18" charset="0"/>
              </a:rPr>
              <a:t>Angular stomatitis </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Glossitis</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Koilonychias</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Pallor</a:t>
            </a:r>
          </a:p>
          <a:p>
            <a:pPr marL="0" lvl="0" indent="0" algn="l" rtl="0">
              <a:buClr>
                <a:srgbClr val="A53010"/>
              </a:buClr>
              <a:buNone/>
            </a:pPr>
            <a:r>
              <a:rPr lang="en-US" sz="2000" dirty="0" err="1">
                <a:solidFill>
                  <a:prstClr val="black">
                    <a:lumMod val="65000"/>
                    <a:lumOff val="35000"/>
                  </a:prstClr>
                </a:solidFill>
                <a:latin typeface="Cambria" panose="02040503050406030204" pitchFamily="18" charset="0"/>
                <a:ea typeface="Cambria" panose="02040503050406030204" pitchFamily="18" charset="0"/>
              </a:rPr>
              <a:t>Postcricoid</a:t>
            </a:r>
            <a:r>
              <a:rPr lang="en-US" sz="2000" dirty="0">
                <a:solidFill>
                  <a:prstClr val="black">
                    <a:lumMod val="65000"/>
                    <a:lumOff val="35000"/>
                  </a:prstClr>
                </a:solidFill>
                <a:latin typeface="Cambria" panose="02040503050406030204" pitchFamily="18" charset="0"/>
                <a:ea typeface="Cambria" panose="02040503050406030204" pitchFamily="18" charset="0"/>
              </a:rPr>
              <a:t> webs</a:t>
            </a:r>
          </a:p>
          <a:p>
            <a:endParaRPr lang="en-US" dirty="0"/>
          </a:p>
        </p:txBody>
      </p:sp>
      <p:sp>
        <p:nvSpPr>
          <p:cNvPr id="6" name="TextBox 5">
            <a:extLst>
              <a:ext uri="{FF2B5EF4-FFF2-40B4-BE49-F238E27FC236}">
                <a16:creationId xmlns:a16="http://schemas.microsoft.com/office/drawing/2014/main" id="{DD462288-C598-88F1-8AC9-AAA5502CCDC0}"/>
              </a:ext>
            </a:extLst>
          </p:cNvPr>
          <p:cNvSpPr txBox="1"/>
          <p:nvPr/>
        </p:nvSpPr>
        <p:spPr>
          <a:xfrm>
            <a:off x="8795335" y="3608386"/>
            <a:ext cx="2296396" cy="2031325"/>
          </a:xfrm>
          <a:prstGeom prst="rect">
            <a:avLst/>
          </a:prstGeom>
          <a:noFill/>
        </p:spPr>
        <p:txBody>
          <a:bodyPr wrap="square" rtlCol="0">
            <a:spAutoFit/>
          </a:bodyPr>
          <a:lstStyle/>
          <a:p>
            <a:pPr marL="0" lvl="0" indent="0" algn="l" rtl="0">
              <a:buClr>
                <a:srgbClr val="A53010"/>
              </a:buClr>
              <a:buNone/>
            </a:pPr>
            <a:r>
              <a:rPr lang="en-US" sz="2800" b="1" dirty="0">
                <a:solidFill>
                  <a:schemeClr val="tx2">
                    <a:lumMod val="75000"/>
                  </a:schemeClr>
                </a:solidFill>
                <a:latin typeface="Cambria" panose="02040503050406030204" pitchFamily="18" charset="0"/>
                <a:ea typeface="Cambria" panose="02040503050406030204" pitchFamily="18" charset="0"/>
              </a:rPr>
              <a:t>Symptoms:</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dysphagia</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odynophagia </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Weakness , fatigue and dyspnea</a:t>
            </a:r>
          </a:p>
          <a:p>
            <a:endParaRPr lang="en-US" dirty="0"/>
          </a:p>
        </p:txBody>
      </p:sp>
    </p:spTree>
    <p:extLst>
      <p:ext uri="{BB962C8B-B14F-4D97-AF65-F5344CB8AC3E}">
        <p14:creationId xmlns:p14="http://schemas.microsoft.com/office/powerpoint/2010/main" val="343338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X-ray of a person's shoulder&#10;&#10;Description automatically generated">
            <a:extLst>
              <a:ext uri="{FF2B5EF4-FFF2-40B4-BE49-F238E27FC236}">
                <a16:creationId xmlns:a16="http://schemas.microsoft.com/office/drawing/2014/main" id="{B252E7EB-008B-A749-E2A1-6ECCAA8BAD1B}"/>
              </a:ext>
            </a:extLst>
          </p:cNvPr>
          <p:cNvPicPr>
            <a:picLocks noChangeAspect="1"/>
          </p:cNvPicPr>
          <p:nvPr/>
        </p:nvPicPr>
        <p:blipFill>
          <a:blip r:embed="rId2"/>
          <a:srcRect l="1448" r="-2" b="-2"/>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1D1F06-3E1E-36EB-8B5D-A50EC600A989}"/>
              </a:ext>
            </a:extLst>
          </p:cNvPr>
          <p:cNvSpPr>
            <a:spLocks noGrp="1"/>
          </p:cNvSpPr>
          <p:nvPr>
            <p:ph type="title"/>
          </p:nvPr>
        </p:nvSpPr>
        <p:spPr>
          <a:xfrm>
            <a:off x="5827048" y="407987"/>
            <a:ext cx="5721484" cy="1325563"/>
          </a:xfrm>
        </p:spPr>
        <p:txBody>
          <a:bodyPr>
            <a:normAutofit/>
          </a:bodyPr>
          <a:lstStyle/>
          <a:p>
            <a:r>
              <a:rPr lang="en-US" b="1"/>
              <a:t>Plummer Vinson syndrome</a:t>
            </a:r>
            <a:endParaRPr lang="en-US" dirty="0"/>
          </a:p>
        </p:txBody>
      </p:sp>
      <p:sp>
        <p:nvSpPr>
          <p:cNvPr id="3" name="Content Placeholder 2">
            <a:extLst>
              <a:ext uri="{FF2B5EF4-FFF2-40B4-BE49-F238E27FC236}">
                <a16:creationId xmlns:a16="http://schemas.microsoft.com/office/drawing/2014/main" id="{F18DB31C-D41D-DDF8-AD66-73C43F2A12EE}"/>
              </a:ext>
            </a:extLst>
          </p:cNvPr>
          <p:cNvSpPr>
            <a:spLocks noGrp="1"/>
          </p:cNvSpPr>
          <p:nvPr>
            <p:ph idx="1"/>
          </p:nvPr>
        </p:nvSpPr>
        <p:spPr>
          <a:xfrm>
            <a:off x="5827048" y="1868487"/>
            <a:ext cx="5721484" cy="4351338"/>
          </a:xfrm>
        </p:spPr>
        <p:txBody>
          <a:bodyPr>
            <a:normAutofit/>
          </a:bodyPr>
          <a:lstStyle/>
          <a:p>
            <a:pPr marL="0" indent="0">
              <a:buNone/>
            </a:pPr>
            <a:r>
              <a:rPr lang="en-US" sz="2000" b="1">
                <a:latin typeface="Cambria" panose="02040503050406030204" pitchFamily="18" charset="0"/>
                <a:ea typeface="Cambria" panose="02040503050406030204" pitchFamily="18" charset="0"/>
              </a:rPr>
              <a:t>Investigation:</a:t>
            </a:r>
          </a:p>
          <a:p>
            <a:pPr marL="0" indent="0">
              <a:buNone/>
            </a:pPr>
            <a:r>
              <a:rPr lang="en-US" sz="2000" dirty="0"/>
              <a:t>1- </a:t>
            </a:r>
            <a:r>
              <a:rPr lang="en-US" sz="2000" b="1">
                <a:latin typeface="Cambria" panose="02040503050406030204" pitchFamily="18" charset="0"/>
                <a:ea typeface="Cambria" panose="02040503050406030204" pitchFamily="18" charset="0"/>
              </a:rPr>
              <a:t>complete blood cell (CBC) counts</a:t>
            </a:r>
            <a:r>
              <a:rPr lang="en-US" sz="2000" dirty="0">
                <a:latin typeface="Cambria" panose="02040503050406030204" pitchFamily="18" charset="0"/>
                <a:ea typeface="Cambria" panose="02040503050406030204" pitchFamily="18" charset="0"/>
              </a:rPr>
              <a:t>: decrease value of </a:t>
            </a:r>
            <a:r>
              <a:rPr lang="en-US" sz="2000" dirty="0" err="1">
                <a:latin typeface="Cambria" panose="02040503050406030204" pitchFamily="18" charset="0"/>
                <a:ea typeface="Cambria" panose="02040503050406030204" pitchFamily="18" charset="0"/>
              </a:rPr>
              <a:t>hemoglobin,hematocrit,mean</a:t>
            </a:r>
            <a:r>
              <a:rPr lang="en-US" sz="2000" dirty="0">
                <a:latin typeface="Cambria" panose="02040503050406030204" pitchFamily="18" charset="0"/>
                <a:ea typeface="Cambria" panose="02040503050406030204" pitchFamily="18" charset="0"/>
              </a:rPr>
              <a:t> corpuscular volume</a:t>
            </a:r>
            <a:endParaRPr lang="en-US" sz="2000">
              <a:latin typeface="Cambria" panose="02040503050406030204" pitchFamily="18" charset="0"/>
              <a:ea typeface="Cambria" panose="02040503050406030204" pitchFamily="18" charset="0"/>
            </a:endParaRPr>
          </a:p>
          <a:p>
            <a:pPr marL="0" indent="0">
              <a:buNone/>
            </a:pPr>
            <a:r>
              <a:rPr lang="en-US" sz="2000" b="1" dirty="0">
                <a:latin typeface="Cambria" panose="02040503050406030204" pitchFamily="18" charset="0"/>
                <a:ea typeface="Cambria" panose="02040503050406030204" pitchFamily="18" charset="0"/>
              </a:rPr>
              <a:t>2-Peripheral blood smear</a:t>
            </a:r>
            <a:r>
              <a:rPr lang="en-US" sz="2000" dirty="0">
                <a:latin typeface="Cambria" panose="02040503050406030204" pitchFamily="18" charset="0"/>
                <a:ea typeface="Cambria" panose="02040503050406030204" pitchFamily="18" charset="0"/>
              </a:rPr>
              <a:t>: microcytic hypochromic anemia</a:t>
            </a:r>
            <a:endParaRPr lang="en-US" sz="2000">
              <a:latin typeface="Cambria" panose="02040503050406030204" pitchFamily="18" charset="0"/>
              <a:ea typeface="Cambria" panose="02040503050406030204" pitchFamily="18" charset="0"/>
            </a:endParaRPr>
          </a:p>
          <a:p>
            <a:pPr marL="0" indent="0">
              <a:buNone/>
            </a:pPr>
            <a:r>
              <a:rPr lang="en-US" sz="2000" dirty="0">
                <a:latin typeface="Cambria" panose="02040503050406030204" pitchFamily="18" charset="0"/>
                <a:ea typeface="Cambria" panose="02040503050406030204" pitchFamily="18" charset="0"/>
              </a:rPr>
              <a:t>Decrease value of iron and ferritin</a:t>
            </a:r>
            <a:endParaRPr lang="en-US" sz="2000">
              <a:latin typeface="Cambria" panose="02040503050406030204" pitchFamily="18" charset="0"/>
              <a:ea typeface="Cambria" panose="02040503050406030204" pitchFamily="18" charset="0"/>
            </a:endParaRPr>
          </a:p>
          <a:p>
            <a:pPr marL="0" indent="0">
              <a:buNone/>
            </a:pPr>
            <a:r>
              <a:rPr lang="en-US" sz="2000" b="1">
                <a:latin typeface="Cambria" panose="02040503050406030204" pitchFamily="18" charset="0"/>
                <a:ea typeface="Cambria" panose="02040503050406030204" pitchFamily="18" charset="0"/>
              </a:rPr>
              <a:t>Imaging studies:</a:t>
            </a:r>
          </a:p>
          <a:p>
            <a:pPr marL="0" indent="0">
              <a:buNone/>
            </a:pPr>
            <a:r>
              <a:rPr lang="en-US" sz="2000" b="1">
                <a:latin typeface="Cambria" panose="02040503050406030204" pitchFamily="18" charset="0"/>
                <a:ea typeface="Cambria" panose="02040503050406030204" pitchFamily="18" charset="0"/>
              </a:rPr>
              <a:t>Barium swallow:</a:t>
            </a:r>
            <a:r>
              <a:rPr lang="en-US" sz="2000">
                <a:latin typeface="Cambria" panose="02040503050406030204" pitchFamily="18" charset="0"/>
                <a:ea typeface="Cambria" panose="02040503050406030204" pitchFamily="18" charset="0"/>
              </a:rPr>
              <a:t> it</a:t>
            </a:r>
            <a:r>
              <a:rPr lang="en-US" sz="2000" b="1">
                <a:latin typeface="Cambria" panose="02040503050406030204" pitchFamily="18" charset="0"/>
                <a:ea typeface="Cambria" panose="02040503050406030204" pitchFamily="18" charset="0"/>
              </a:rPr>
              <a:t> </a:t>
            </a:r>
            <a:r>
              <a:rPr lang="en-US" sz="2000">
                <a:latin typeface="Cambria" panose="02040503050406030204" pitchFamily="18" charset="0"/>
                <a:ea typeface="Cambria" panose="02040503050406030204" pitchFamily="18" charset="0"/>
              </a:rPr>
              <a:t>may detect the web,</a:t>
            </a:r>
          </a:p>
          <a:p>
            <a:pPr marL="0" indent="0">
              <a:buNone/>
            </a:pPr>
            <a:r>
              <a:rPr lang="en-US" sz="2000">
                <a:latin typeface="Cambria" panose="02040503050406030204" pitchFamily="18" charset="0"/>
                <a:ea typeface="Cambria" panose="02040503050406030204" pitchFamily="18" charset="0"/>
              </a:rPr>
              <a:t> which characteristically appears as a thin projection of the </a:t>
            </a:r>
            <a:r>
              <a:rPr lang="en-US" sz="2000" err="1">
                <a:latin typeface="Cambria" panose="02040503050406030204" pitchFamily="18" charset="0"/>
                <a:ea typeface="Cambria" panose="02040503050406030204" pitchFamily="18" charset="0"/>
              </a:rPr>
              <a:t>postcricoid</a:t>
            </a:r>
            <a:r>
              <a:rPr lang="en-US" sz="2000">
                <a:latin typeface="Cambria" panose="02040503050406030204" pitchFamily="18" charset="0"/>
                <a:ea typeface="Cambria" panose="02040503050406030204" pitchFamily="18" charset="0"/>
              </a:rPr>
              <a:t>,  anterior esophageal wall</a:t>
            </a:r>
            <a:endParaRPr lang="ar-JO" sz="2000">
              <a:latin typeface="Cambria" panose="02040503050406030204" pitchFamily="18" charset="0"/>
              <a:ea typeface="Cambria" panose="02040503050406030204" pitchFamily="18" charset="0"/>
            </a:endParaRPr>
          </a:p>
          <a:p>
            <a:pPr marL="0" indent="0">
              <a:buNone/>
            </a:pPr>
            <a:endParaRPr lang="en-US" sz="2000">
              <a:latin typeface="Cambria" panose="02040503050406030204" pitchFamily="18" charset="0"/>
              <a:ea typeface="Cambria" panose="02040503050406030204" pitchFamily="18" charset="0"/>
            </a:endParaRPr>
          </a:p>
          <a:p>
            <a:endParaRPr lang="en-US" sz="2000"/>
          </a:p>
        </p:txBody>
      </p:sp>
    </p:spTree>
    <p:extLst>
      <p:ext uri="{BB962C8B-B14F-4D97-AF65-F5344CB8AC3E}">
        <p14:creationId xmlns:p14="http://schemas.microsoft.com/office/powerpoint/2010/main" val="3884318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0EC0DA-4680-DE9B-A094-1CC886D2EB70}"/>
              </a:ext>
            </a:extLst>
          </p:cNvPr>
          <p:cNvSpPr>
            <a:spLocks noGrp="1"/>
          </p:cNvSpPr>
          <p:nvPr>
            <p:ph type="title"/>
          </p:nvPr>
        </p:nvSpPr>
        <p:spPr>
          <a:xfrm>
            <a:off x="838201" y="3998018"/>
            <a:ext cx="3981854" cy="2216513"/>
          </a:xfrm>
        </p:spPr>
        <p:txBody>
          <a:bodyPr vert="horz" lIns="91440" tIns="45720" rIns="91440" bIns="45720" rtlCol="0" anchor="ctr">
            <a:normAutofit/>
          </a:bodyPr>
          <a:lstStyle/>
          <a:p>
            <a:r>
              <a:rPr lang="en-US" sz="4400" kern="1200">
                <a:solidFill>
                  <a:schemeClr val="tx1"/>
                </a:solidFill>
                <a:latin typeface="+mj-lt"/>
                <a:ea typeface="+mj-ea"/>
                <a:cs typeface="+mj-cs"/>
              </a:rPr>
              <a:t>Pulmmer-vinson syndrome</a:t>
            </a:r>
          </a:p>
        </p:txBody>
      </p:sp>
      <p:sp>
        <p:nvSpPr>
          <p:cNvPr id="16" name="Arc 15">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Close-up of a human body&#10;&#10;Description automatically generated">
            <a:extLst>
              <a:ext uri="{FF2B5EF4-FFF2-40B4-BE49-F238E27FC236}">
                <a16:creationId xmlns:a16="http://schemas.microsoft.com/office/drawing/2014/main" id="{B48FDB20-1E69-B129-2C11-973857BB6FBE}"/>
              </a:ext>
            </a:extLst>
          </p:cNvPr>
          <p:cNvPicPr>
            <a:picLocks noGrp="1" noChangeAspect="1"/>
          </p:cNvPicPr>
          <p:nvPr>
            <p:ph idx="1"/>
          </p:nvPr>
        </p:nvPicPr>
        <p:blipFill>
          <a:blip r:embed="rId2"/>
          <a:stretch>
            <a:fillRect/>
          </a:stretch>
        </p:blipFill>
        <p:spPr>
          <a:xfrm>
            <a:off x="4124352" y="704504"/>
            <a:ext cx="3943296"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4" name="Text Placeholder 3">
            <a:extLst>
              <a:ext uri="{FF2B5EF4-FFF2-40B4-BE49-F238E27FC236}">
                <a16:creationId xmlns:a16="http://schemas.microsoft.com/office/drawing/2014/main" id="{2F91B157-9CA2-B17E-6FE9-791B4AD0E86E}"/>
              </a:ext>
            </a:extLst>
          </p:cNvPr>
          <p:cNvSpPr>
            <a:spLocks noGrp="1"/>
          </p:cNvSpPr>
          <p:nvPr>
            <p:ph type="body" sz="half" idx="2"/>
          </p:nvPr>
        </p:nvSpPr>
        <p:spPr>
          <a:xfrm>
            <a:off x="4970835" y="3998019"/>
            <a:ext cx="6382966" cy="2216512"/>
          </a:xfrm>
        </p:spPr>
        <p:txBody>
          <a:bodyPr vert="horz" lIns="91440" tIns="45720" rIns="91440" bIns="45720" rtlCol="0">
            <a:normAutofit/>
          </a:bodyPr>
          <a:lstStyle/>
          <a:p>
            <a:pPr indent="-228600">
              <a:buFont typeface="Arial" panose="020B0604020202020204" pitchFamily="34" charset="0"/>
              <a:buChar char="•"/>
            </a:pPr>
            <a:r>
              <a:rPr lang="en-US" sz="2400" b="0" i="0">
                <a:effectLst/>
              </a:rPr>
              <a:t>Esophagogastroduodenoscopy (EGD):</a:t>
            </a:r>
          </a:p>
          <a:p>
            <a:pPr indent="-228600">
              <a:buFont typeface="Arial" panose="020B0604020202020204" pitchFamily="34" charset="0"/>
              <a:buChar char="•"/>
            </a:pPr>
            <a:r>
              <a:rPr lang="en-US" sz="2400"/>
              <a:t>If webbing is suspected, the endoscope should be advanced carefully.</a:t>
            </a:r>
          </a:p>
        </p:txBody>
      </p:sp>
    </p:spTree>
    <p:extLst>
      <p:ext uri="{BB962C8B-B14F-4D97-AF65-F5344CB8AC3E}">
        <p14:creationId xmlns:p14="http://schemas.microsoft.com/office/powerpoint/2010/main" val="486900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8A8867-CEDC-753E-6861-31C49C4826D8}"/>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b="1" kern="1200" dirty="0" err="1">
                <a:solidFill>
                  <a:schemeClr val="tx1"/>
                </a:solidFill>
                <a:latin typeface="+mj-lt"/>
                <a:ea typeface="+mj-ea"/>
                <a:cs typeface="+mj-cs"/>
              </a:rPr>
              <a:t>Zenker</a:t>
            </a:r>
            <a:r>
              <a:rPr lang="en-US" sz="4400" b="1" kern="1200" dirty="0">
                <a:solidFill>
                  <a:schemeClr val="tx1"/>
                </a:solidFill>
                <a:latin typeface="+mj-lt"/>
                <a:ea typeface="+mj-ea"/>
                <a:cs typeface="+mj-cs"/>
              </a:rPr>
              <a:t> diverticulum</a:t>
            </a:r>
            <a:endParaRPr lang="en-US" sz="4400" kern="1200" dirty="0">
              <a:solidFill>
                <a:schemeClr val="tx1"/>
              </a:solidFill>
              <a:latin typeface="+mj-lt"/>
              <a:ea typeface="+mj-ea"/>
              <a:cs typeface="+mj-cs"/>
            </a:endParaRPr>
          </a:p>
        </p:txBody>
      </p:sp>
      <p:sp>
        <p:nvSpPr>
          <p:cNvPr id="18" name="Freeform: Shape 1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0CC59091-6766-3E7B-C5E3-94241748EEC9}"/>
              </a:ext>
            </a:extLst>
          </p:cNvPr>
          <p:cNvPicPr>
            <a:picLocks noGrp="1" noChangeAspect="1" noChangeArrowheads="1"/>
          </p:cNvPicPr>
          <p:nvPr>
            <p:ph idx="1"/>
          </p:nvPr>
        </p:nvPicPr>
        <p:blipFill>
          <a:blip r:embed="rId2"/>
          <a:stretch>
            <a:fillRect/>
          </a:stretch>
        </p:blipFill>
        <p:spPr bwMode="auto">
          <a:xfrm>
            <a:off x="703182" y="1534885"/>
            <a:ext cx="4777381" cy="384265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4" name="Text Placeholder 3">
            <a:extLst>
              <a:ext uri="{FF2B5EF4-FFF2-40B4-BE49-F238E27FC236}">
                <a16:creationId xmlns:a16="http://schemas.microsoft.com/office/drawing/2014/main" id="{DBE57EE4-A719-D8D5-9192-44453D6F45B4}"/>
              </a:ext>
            </a:extLst>
          </p:cNvPr>
          <p:cNvSpPr>
            <a:spLocks noGrp="1"/>
          </p:cNvSpPr>
          <p:nvPr>
            <p:ph type="body" sz="half" idx="2"/>
          </p:nvPr>
        </p:nvSpPr>
        <p:spPr>
          <a:xfrm>
            <a:off x="5894962" y="1984443"/>
            <a:ext cx="5458838" cy="4192520"/>
          </a:xfrm>
        </p:spPr>
        <p:txBody>
          <a:bodyPr vert="horz" lIns="91440" tIns="45720" rIns="91440" bIns="45720" rtlCol="0">
            <a:normAutofit/>
          </a:bodyPr>
          <a:lstStyle/>
          <a:p>
            <a:pPr indent="-228600">
              <a:buFont typeface="Arial" panose="020B0604020202020204" pitchFamily="34" charset="0"/>
              <a:buChar char="•"/>
            </a:pPr>
            <a:r>
              <a:rPr lang="en-US" sz="2400" dirty="0"/>
              <a:t>A pulsion diverticulum of the hypopharynx, is a rare lesion that occurs in elderly populations. The pathologic process in </a:t>
            </a:r>
            <a:r>
              <a:rPr lang="en-US" sz="2400" dirty="0" err="1"/>
              <a:t>Zenker</a:t>
            </a:r>
            <a:r>
              <a:rPr lang="en-US" sz="2400" dirty="0"/>
              <a:t> diverticulum involves herniation of the esophageal mucosa posteriorly between the cricopharyngeal (CP) muscle and the inferior pharyngeal constrictor muscles. </a:t>
            </a:r>
          </a:p>
          <a:p>
            <a:pPr indent="-228600">
              <a:buFont typeface="Arial" panose="020B0604020202020204" pitchFamily="34" charset="0"/>
              <a:buChar char="•"/>
            </a:pPr>
            <a:endParaRPr lang="en-US" sz="2400" dirty="0"/>
          </a:p>
        </p:txBody>
      </p:sp>
    </p:spTree>
    <p:extLst>
      <p:ext uri="{BB962C8B-B14F-4D97-AF65-F5344CB8AC3E}">
        <p14:creationId xmlns:p14="http://schemas.microsoft.com/office/powerpoint/2010/main" val="2267783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8FC9FB-3CA4-5836-C344-C5E36EF0041D}"/>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b="1" kern="1200">
                <a:solidFill>
                  <a:schemeClr val="tx1"/>
                </a:solidFill>
                <a:latin typeface="+mj-lt"/>
                <a:ea typeface="+mj-ea"/>
                <a:cs typeface="+mj-cs"/>
              </a:rPr>
              <a:t>Diagnosis</a:t>
            </a:r>
            <a:endParaRPr lang="en-US" sz="4400" kern="1200">
              <a:solidFill>
                <a:schemeClr val="tx1"/>
              </a:solidFill>
              <a:latin typeface="+mj-lt"/>
              <a:ea typeface="+mj-ea"/>
              <a:cs typeface="+mj-cs"/>
            </a:endParaRPr>
          </a:p>
        </p:txBody>
      </p:sp>
      <p:sp>
        <p:nvSpPr>
          <p:cNvPr id="18" name="Freeform: Shape 1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F7F70D83-C83D-EC77-5C36-9E5A1F8AC649}"/>
              </a:ext>
            </a:extLst>
          </p:cNvPr>
          <p:cNvPicPr>
            <a:picLocks noGrp="1" noChangeAspect="1" noChangeArrowheads="1"/>
          </p:cNvPicPr>
          <p:nvPr>
            <p:ph idx="1"/>
          </p:nvPr>
        </p:nvPicPr>
        <p:blipFill>
          <a:blip r:embed="rId2"/>
          <a:stretch>
            <a:fillRect/>
          </a:stretch>
        </p:blipFill>
        <p:spPr bwMode="auto">
          <a:xfrm>
            <a:off x="967246" y="511293"/>
            <a:ext cx="4249252"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4" name="Text Placeholder 3">
            <a:extLst>
              <a:ext uri="{FF2B5EF4-FFF2-40B4-BE49-F238E27FC236}">
                <a16:creationId xmlns:a16="http://schemas.microsoft.com/office/drawing/2014/main" id="{5397C678-B047-0791-DEC2-D61B7C49629B}"/>
              </a:ext>
            </a:extLst>
          </p:cNvPr>
          <p:cNvSpPr>
            <a:spLocks noGrp="1"/>
          </p:cNvSpPr>
          <p:nvPr>
            <p:ph type="body" sz="half" idx="2"/>
          </p:nvPr>
        </p:nvSpPr>
        <p:spPr>
          <a:xfrm>
            <a:off x="5894962" y="1984443"/>
            <a:ext cx="5458838" cy="4192520"/>
          </a:xfrm>
        </p:spPr>
        <p:txBody>
          <a:bodyPr vert="horz" lIns="91440" tIns="45720" rIns="91440" bIns="45720" rtlCol="0">
            <a:normAutofit fontScale="92500" lnSpcReduction="10000"/>
          </a:bodyPr>
          <a:lstStyle/>
          <a:p>
            <a:pPr marL="0" indent="-228600">
              <a:buFont typeface="Arial" panose="020B0604020202020204" pitchFamily="34" charset="0"/>
              <a:buChar char="•"/>
            </a:pPr>
            <a:r>
              <a:rPr lang="en-US" sz="2400" dirty="0"/>
              <a:t>Gold standard is Barium Swallow. </a:t>
            </a:r>
          </a:p>
          <a:p>
            <a:pPr marL="0" indent="-228600">
              <a:buFont typeface="Arial" panose="020B0604020202020204" pitchFamily="34" charset="0"/>
              <a:buChar char="•"/>
            </a:pPr>
            <a:r>
              <a:rPr lang="en-US" sz="2400" b="1" dirty="0"/>
              <a:t>*Symptoms:</a:t>
            </a:r>
          </a:p>
          <a:p>
            <a:pPr marL="0" indent="-228600">
              <a:buFont typeface="Arial" panose="020B0604020202020204" pitchFamily="34" charset="0"/>
              <a:buChar char="•"/>
            </a:pPr>
            <a:r>
              <a:rPr lang="en-US" sz="2400" dirty="0">
                <a:solidFill>
                  <a:srgbClr val="C00000"/>
                </a:solidFill>
              </a:rPr>
              <a:t>-Halitosis</a:t>
            </a:r>
          </a:p>
          <a:p>
            <a:pPr marL="0" indent="-228600">
              <a:buFont typeface="Arial" panose="020B0604020202020204" pitchFamily="34" charset="0"/>
              <a:buChar char="•"/>
            </a:pPr>
            <a:r>
              <a:rPr lang="en-US" sz="2400" dirty="0"/>
              <a:t> -regurgitation</a:t>
            </a:r>
          </a:p>
          <a:p>
            <a:pPr marL="0" indent="-228600">
              <a:buFont typeface="Arial" panose="020B0604020202020204" pitchFamily="34" charset="0"/>
              <a:buChar char="•"/>
            </a:pPr>
            <a:r>
              <a:rPr lang="en-US" sz="2400" dirty="0"/>
              <a:t> -aspiration</a:t>
            </a:r>
          </a:p>
          <a:p>
            <a:pPr marL="0" indent="-228600">
              <a:buFont typeface="Arial" panose="020B0604020202020204" pitchFamily="34" charset="0"/>
              <a:buChar char="•"/>
            </a:pPr>
            <a:r>
              <a:rPr lang="en-US" sz="2400" dirty="0"/>
              <a:t>-Dysphagia</a:t>
            </a:r>
          </a:p>
          <a:p>
            <a:pPr marL="0" indent="-228600">
              <a:buFont typeface="Arial" panose="020B0604020202020204" pitchFamily="34" charset="0"/>
              <a:buChar char="•"/>
            </a:pPr>
            <a:r>
              <a:rPr lang="en-US" sz="2400" b="1" dirty="0"/>
              <a:t>*Treatment:</a:t>
            </a:r>
          </a:p>
          <a:p>
            <a:pPr marL="0" indent="-228600">
              <a:buFont typeface="Arial" panose="020B0604020202020204" pitchFamily="34" charset="0"/>
              <a:buChar char="•"/>
            </a:pPr>
            <a:r>
              <a:rPr lang="en-US" sz="2400" dirty="0"/>
              <a:t>Only symptomatic lesions need treatment; lesions less than 2 centimeters rarely require treatment.</a:t>
            </a:r>
          </a:p>
          <a:p>
            <a:pPr marL="0" indent="-228600">
              <a:buFont typeface="Arial" panose="020B0604020202020204" pitchFamily="34" charset="0"/>
              <a:buChar char="•"/>
            </a:pPr>
            <a:r>
              <a:rPr lang="en-US" sz="2400" dirty="0"/>
              <a:t>-surgery </a:t>
            </a:r>
          </a:p>
          <a:p>
            <a:endParaRPr lang="en-US" sz="2400" dirty="0"/>
          </a:p>
          <a:p>
            <a:pPr indent="-228600">
              <a:buFont typeface="Arial" panose="020B0604020202020204" pitchFamily="34" charset="0"/>
              <a:buChar char="•"/>
            </a:pPr>
            <a:endParaRPr lang="en-US" sz="2400" dirty="0"/>
          </a:p>
        </p:txBody>
      </p:sp>
    </p:spTree>
    <p:extLst>
      <p:ext uri="{BB962C8B-B14F-4D97-AF65-F5344CB8AC3E}">
        <p14:creationId xmlns:p14="http://schemas.microsoft.com/office/powerpoint/2010/main" val="1385584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Shape 103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Freeform: Shape 103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035" name="Rectangle 103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Arc 103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A3ADB6-30A4-A698-9266-31F624D33A8B}"/>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kern="1200">
                <a:solidFill>
                  <a:schemeClr val="tx1"/>
                </a:solidFill>
                <a:latin typeface="+mj-lt"/>
                <a:ea typeface="+mj-ea"/>
                <a:cs typeface="+mj-cs"/>
              </a:rPr>
              <a:t>Anatomy</a:t>
            </a:r>
          </a:p>
        </p:txBody>
      </p:sp>
      <p:sp>
        <p:nvSpPr>
          <p:cNvPr id="1039" name="Freeform: Shape 103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Esophagus - Knowledge @ AMBOSS">
            <a:extLst>
              <a:ext uri="{FF2B5EF4-FFF2-40B4-BE49-F238E27FC236}">
                <a16:creationId xmlns:a16="http://schemas.microsoft.com/office/drawing/2014/main" id="{9A4F97F0-6CB8-4653-DB7E-31CFEC8E90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94968" y="1293881"/>
            <a:ext cx="5368413" cy="419252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D3EBAA2F-CF14-28D2-B564-357D2E38E093}"/>
              </a:ext>
            </a:extLst>
          </p:cNvPr>
          <p:cNvSpPr>
            <a:spLocks noGrp="1"/>
          </p:cNvSpPr>
          <p:nvPr>
            <p:ph type="body" sz="half" idx="2"/>
          </p:nvPr>
        </p:nvSpPr>
        <p:spPr>
          <a:xfrm>
            <a:off x="5894962" y="1984443"/>
            <a:ext cx="5458838" cy="4192520"/>
          </a:xfrm>
        </p:spPr>
        <p:txBody>
          <a:bodyPr vert="horz" lIns="91440" tIns="45720" rIns="91440" bIns="45720" rtlCol="0">
            <a:normAutofit/>
          </a:bodyPr>
          <a:lstStyle/>
          <a:p>
            <a:pPr marL="285750" indent="-228600">
              <a:buFont typeface="Arial" panose="020B0604020202020204" pitchFamily="34" charset="0"/>
              <a:buChar char="•"/>
            </a:pPr>
            <a:r>
              <a:rPr lang="en-US" sz="2400" b="0" i="0" dirty="0">
                <a:effectLst/>
                <a:latin typeface="Comic Sans MS" panose="030F0702030302020204" pitchFamily="66" charset="0"/>
              </a:rPr>
              <a:t>The esophagus (</a:t>
            </a:r>
            <a:r>
              <a:rPr lang="en-US" sz="2400" b="0" i="0" dirty="0" err="1">
                <a:effectLst/>
                <a:latin typeface="Comic Sans MS" panose="030F0702030302020204" pitchFamily="66" charset="0"/>
              </a:rPr>
              <a:t>oesophagus</a:t>
            </a:r>
            <a:r>
              <a:rPr lang="en-US" sz="2400" b="0" i="0" dirty="0">
                <a:effectLst/>
                <a:latin typeface="Comic Sans MS" panose="030F0702030302020204" pitchFamily="66" charset="0"/>
              </a:rPr>
              <a:t>) is a 25 cm long fibromuscular tube extending from the </a:t>
            </a:r>
            <a:r>
              <a:rPr lang="en-US" sz="2400" b="0" i="0" u="sng" dirty="0">
                <a:effectLst/>
                <a:latin typeface="Comic Sans MS" panose="030F0702030302020204" pitchFamily="66" charset="0"/>
                <a:hlinkClick r:id="rId3">
                  <a:extLst>
                    <a:ext uri="{A12FA001-AC4F-418D-AE19-62706E023703}">
                      <ahyp:hlinkClr xmlns:ahyp="http://schemas.microsoft.com/office/drawing/2018/hyperlinkcolor" val="tx"/>
                    </a:ext>
                  </a:extLst>
                </a:hlinkClick>
              </a:rPr>
              <a:t>pharynx</a:t>
            </a:r>
            <a:r>
              <a:rPr lang="en-US" sz="2400" b="0" i="0" dirty="0">
                <a:effectLst/>
                <a:latin typeface="Comic Sans MS" panose="030F0702030302020204" pitchFamily="66" charset="0"/>
              </a:rPr>
              <a:t> (C6 level) to the </a:t>
            </a:r>
            <a:r>
              <a:rPr lang="en-US" sz="2400" b="0" i="0" u="sng" dirty="0">
                <a:effectLst/>
                <a:latin typeface="Comic Sans MS" panose="030F0702030302020204" pitchFamily="66" charset="0"/>
                <a:hlinkClick r:id="rId4">
                  <a:extLst>
                    <a:ext uri="{A12FA001-AC4F-418D-AE19-62706E023703}">
                      <ahyp:hlinkClr xmlns:ahyp="http://schemas.microsoft.com/office/drawing/2018/hyperlinkcolor" val="tx"/>
                    </a:ext>
                  </a:extLst>
                </a:hlinkClick>
              </a:rPr>
              <a:t>stomach</a:t>
            </a:r>
            <a:r>
              <a:rPr lang="en-US" sz="2400" b="0" i="0" dirty="0">
                <a:effectLst/>
                <a:latin typeface="Comic Sans MS" panose="030F0702030302020204" pitchFamily="66" charset="0"/>
              </a:rPr>
              <a:t> (T11 level)</a:t>
            </a:r>
          </a:p>
          <a:p>
            <a:pPr marL="285750" indent="-228600">
              <a:buFont typeface="Arial" panose="020B0604020202020204" pitchFamily="34" charset="0"/>
              <a:buChar char="•"/>
            </a:pPr>
            <a:endParaRPr lang="en-US" sz="2400" dirty="0">
              <a:latin typeface="Comic Sans MS" panose="030F0702030302020204" pitchFamily="66" charset="0"/>
            </a:endParaRPr>
          </a:p>
          <a:p>
            <a:pPr marL="285750" indent="-228600">
              <a:buFont typeface="Arial" panose="020B0604020202020204" pitchFamily="34" charset="0"/>
              <a:buChar char="•"/>
            </a:pPr>
            <a:endParaRPr lang="en-US" sz="2400" dirty="0">
              <a:latin typeface="Comic Sans MS" panose="030F0702030302020204" pitchFamily="66" charset="0"/>
            </a:endParaRPr>
          </a:p>
          <a:p>
            <a:pPr marL="285750" indent="-228600">
              <a:buFont typeface="Arial" panose="020B0604020202020204" pitchFamily="34" charset="0"/>
              <a:buChar char="•"/>
            </a:pPr>
            <a:r>
              <a:rPr lang="en-US" sz="2400" b="0" i="0" dirty="0">
                <a:effectLst/>
                <a:latin typeface="Comic Sans MS" panose="030F0702030302020204" pitchFamily="66" charset="0"/>
              </a:rPr>
              <a:t>It actively facilitates the passage of the food bolus into the stomach</a:t>
            </a:r>
            <a:endParaRPr lang="en-US" sz="2400" dirty="0">
              <a:latin typeface="Comic Sans MS" panose="030F0702030302020204" pitchFamily="66" charset="0"/>
            </a:endParaRPr>
          </a:p>
        </p:txBody>
      </p:sp>
    </p:spTree>
    <p:extLst>
      <p:ext uri="{BB962C8B-B14F-4D97-AF65-F5344CB8AC3E}">
        <p14:creationId xmlns:p14="http://schemas.microsoft.com/office/powerpoint/2010/main" val="1231957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نص 3"/>
          <p:cNvSpPr>
            <a:spLocks noGrp="1"/>
          </p:cNvSpPr>
          <p:nvPr>
            <p:ph type="body" sz="half" idx="2"/>
          </p:nvPr>
        </p:nvSpPr>
        <p:spPr>
          <a:xfrm>
            <a:off x="0" y="249381"/>
            <a:ext cx="12192000" cy="6608619"/>
          </a:xfrm>
        </p:spPr>
        <p:txBody>
          <a:bodyPr/>
          <a:lstStyle/>
          <a:p>
            <a:r>
              <a:rPr lang="en-US" sz="3600" b="1" dirty="0"/>
              <a:t>Esophageal cancer</a:t>
            </a:r>
          </a:p>
          <a:p>
            <a:endParaRPr lang="en-US" dirty="0"/>
          </a:p>
          <a:p>
            <a:endParaRPr lang="en-US" dirty="0"/>
          </a:p>
          <a:p>
            <a:r>
              <a:rPr lang="en-US" dirty="0"/>
              <a:t> </a:t>
            </a:r>
            <a:r>
              <a:rPr lang="en-US" sz="2400" b="1" dirty="0"/>
              <a:t>Pathology:</a:t>
            </a:r>
            <a:endParaRPr lang="en-US" dirty="0"/>
          </a:p>
          <a:p>
            <a:r>
              <a:rPr lang="en-US" dirty="0"/>
              <a:t> </a:t>
            </a:r>
            <a:r>
              <a:rPr lang="en-US" sz="3200" dirty="0"/>
              <a:t>• </a:t>
            </a:r>
            <a:r>
              <a:rPr lang="en-US" sz="3200" dirty="0" err="1"/>
              <a:t>Age:old</a:t>
            </a:r>
            <a:r>
              <a:rPr lang="en-US" sz="3200" dirty="0"/>
              <a:t> age &gt;50 years     • </a:t>
            </a:r>
            <a:r>
              <a:rPr lang="en-US" sz="3200" dirty="0" err="1"/>
              <a:t>Sex:males</a:t>
            </a:r>
            <a:r>
              <a:rPr lang="en-US" sz="3200" dirty="0"/>
              <a:t> &gt;females                           • Predisposing factors: </a:t>
            </a:r>
          </a:p>
          <a:p>
            <a:pPr marL="514350" indent="-514350">
              <a:buAutoNum type="arabicPeriod"/>
            </a:pPr>
            <a:r>
              <a:rPr lang="en-US" sz="3200" dirty="0" err="1"/>
              <a:t>Barrets</a:t>
            </a:r>
            <a:r>
              <a:rPr lang="en-US" sz="3200" dirty="0"/>
              <a:t> esophagus (most important) </a:t>
            </a:r>
          </a:p>
          <a:p>
            <a:pPr marL="514350" indent="-514350">
              <a:buAutoNum type="arabicPeriod"/>
            </a:pPr>
            <a:r>
              <a:rPr lang="en-US" sz="3200" dirty="0"/>
              <a:t>achalasia  </a:t>
            </a:r>
          </a:p>
          <a:p>
            <a:r>
              <a:rPr lang="en-US" sz="3200" dirty="0"/>
              <a:t>3.long standing reflux esophagitis.</a:t>
            </a:r>
          </a:p>
          <a:p>
            <a:r>
              <a:rPr lang="en-US" sz="3200" dirty="0"/>
              <a:t> 4. Corrosive Stricture of the esophagus </a:t>
            </a:r>
          </a:p>
          <a:p>
            <a:r>
              <a:rPr lang="en-US" sz="3200" dirty="0"/>
              <a:t>5. Plummer Vinson syndrome</a:t>
            </a:r>
          </a:p>
          <a:p>
            <a:r>
              <a:rPr lang="en-US" sz="3200" dirty="0"/>
              <a:t> 6. Spicy </a:t>
            </a:r>
            <a:r>
              <a:rPr lang="en-US" sz="3200" dirty="0" err="1"/>
              <a:t>food,smoking</a:t>
            </a:r>
            <a:r>
              <a:rPr lang="en-US" sz="3200" dirty="0"/>
              <a:t>, alcohol. </a:t>
            </a:r>
            <a:endParaRPr lang="ar-JO" sz="3200" dirty="0"/>
          </a:p>
        </p:txBody>
      </p:sp>
    </p:spTree>
    <p:extLst>
      <p:ext uri="{BB962C8B-B14F-4D97-AF65-F5344CB8AC3E}">
        <p14:creationId xmlns:p14="http://schemas.microsoft.com/office/powerpoint/2010/main" val="3257573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10349143" cy="1600200"/>
          </a:xfrm>
        </p:spPr>
        <p:txBody>
          <a:bodyPr>
            <a:normAutofit/>
          </a:bodyPr>
          <a:lstStyle/>
          <a:p>
            <a:r>
              <a:rPr lang="en-US" b="1" dirty="0"/>
              <a:t>Barret`s Esophagus                                 Achalasia</a:t>
            </a:r>
            <a:endParaRPr lang="ar-JO" b="1" dirty="0"/>
          </a:p>
        </p:txBody>
      </p:sp>
      <p:pic>
        <p:nvPicPr>
          <p:cNvPr id="5" name="صورة 4"/>
          <p:cNvPicPr>
            <a:picLocks noChangeAspect="1"/>
          </p:cNvPicPr>
          <p:nvPr/>
        </p:nvPicPr>
        <p:blipFill>
          <a:blip r:embed="rId2"/>
          <a:stretch>
            <a:fillRect/>
          </a:stretch>
        </p:blipFill>
        <p:spPr>
          <a:xfrm>
            <a:off x="483097" y="2323071"/>
            <a:ext cx="4179520" cy="3134640"/>
          </a:xfrm>
          <a:prstGeom prst="rect">
            <a:avLst/>
          </a:prstGeom>
        </p:spPr>
      </p:pic>
      <p:pic>
        <p:nvPicPr>
          <p:cNvPr id="6" name="صورة 5"/>
          <p:cNvPicPr>
            <a:picLocks noChangeAspect="1"/>
          </p:cNvPicPr>
          <p:nvPr/>
        </p:nvPicPr>
        <p:blipFill>
          <a:blip r:embed="rId3"/>
          <a:stretch>
            <a:fillRect/>
          </a:stretch>
        </p:blipFill>
        <p:spPr>
          <a:xfrm>
            <a:off x="5643398" y="2018342"/>
            <a:ext cx="5703520" cy="4111957"/>
          </a:xfrm>
          <a:prstGeom prst="rect">
            <a:avLst/>
          </a:prstGeom>
        </p:spPr>
      </p:pic>
    </p:spTree>
    <p:extLst>
      <p:ext uri="{BB962C8B-B14F-4D97-AF65-F5344CB8AC3E}">
        <p14:creationId xmlns:p14="http://schemas.microsoft.com/office/powerpoint/2010/main" val="4246553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4480357" cy="1600200"/>
          </a:xfrm>
        </p:spPr>
        <p:txBody>
          <a:bodyPr>
            <a:normAutofit fontScale="90000"/>
          </a:bodyPr>
          <a:lstStyle/>
          <a:p>
            <a:r>
              <a:rPr lang="en-US" dirty="0"/>
              <a:t>Esophageal web resolved by endoscopic incision in a patient with Plummer-Vinson syndrome</a:t>
            </a:r>
            <a:endParaRPr lang="ar-JO" dirty="0"/>
          </a:p>
        </p:txBody>
      </p:sp>
      <p:sp>
        <p:nvSpPr>
          <p:cNvPr id="3" name="عنصر نائب للمحتوى 2"/>
          <p:cNvSpPr>
            <a:spLocks noGrp="1"/>
          </p:cNvSpPr>
          <p:nvPr>
            <p:ph idx="1"/>
          </p:nvPr>
        </p:nvSpPr>
        <p:spPr>
          <a:xfrm>
            <a:off x="5898083" y="771294"/>
            <a:ext cx="6172200" cy="4873625"/>
          </a:xfrm>
        </p:spPr>
        <p:txBody>
          <a:bodyPr/>
          <a:lstStyle/>
          <a:p>
            <a:r>
              <a:rPr lang="en-US" dirty="0"/>
              <a:t>Corrosive Stricture of the esophagus </a:t>
            </a:r>
          </a:p>
          <a:p>
            <a:endParaRPr lang="ar-JO" dirty="0"/>
          </a:p>
        </p:txBody>
      </p:sp>
      <p:pic>
        <p:nvPicPr>
          <p:cNvPr id="5" name="صورة 4"/>
          <p:cNvPicPr>
            <a:picLocks noChangeAspect="1"/>
          </p:cNvPicPr>
          <p:nvPr/>
        </p:nvPicPr>
        <p:blipFill>
          <a:blip r:embed="rId2"/>
          <a:stretch>
            <a:fillRect/>
          </a:stretch>
        </p:blipFill>
        <p:spPr>
          <a:xfrm>
            <a:off x="575719" y="2167226"/>
            <a:ext cx="4810589" cy="4505424"/>
          </a:xfrm>
          <a:prstGeom prst="rect">
            <a:avLst/>
          </a:prstGeom>
        </p:spPr>
      </p:pic>
      <p:pic>
        <p:nvPicPr>
          <p:cNvPr id="6" name="صورة 5"/>
          <p:cNvPicPr>
            <a:picLocks noChangeAspect="1"/>
          </p:cNvPicPr>
          <p:nvPr/>
        </p:nvPicPr>
        <p:blipFill>
          <a:blip r:embed="rId3"/>
          <a:stretch>
            <a:fillRect/>
          </a:stretch>
        </p:blipFill>
        <p:spPr>
          <a:xfrm>
            <a:off x="7039606" y="2167226"/>
            <a:ext cx="3438924" cy="4596021"/>
          </a:xfrm>
          <a:prstGeom prst="rect">
            <a:avLst/>
          </a:prstGeom>
        </p:spPr>
      </p:pic>
    </p:spTree>
    <p:extLst>
      <p:ext uri="{BB962C8B-B14F-4D97-AF65-F5344CB8AC3E}">
        <p14:creationId xmlns:p14="http://schemas.microsoft.com/office/powerpoint/2010/main" val="3777213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a:stretch>
            <a:fillRect/>
          </a:stretch>
        </p:blipFill>
        <p:spPr>
          <a:xfrm>
            <a:off x="614193" y="133911"/>
            <a:ext cx="4157832" cy="853514"/>
          </a:xfrm>
          <a:prstGeom prst="rect">
            <a:avLst/>
          </a:prstGeom>
        </p:spPr>
      </p:pic>
      <p:pic>
        <p:nvPicPr>
          <p:cNvPr id="6" name="صورة 5"/>
          <p:cNvPicPr>
            <a:picLocks noChangeAspect="1"/>
          </p:cNvPicPr>
          <p:nvPr/>
        </p:nvPicPr>
        <p:blipFill>
          <a:blip r:embed="rId3"/>
          <a:stretch>
            <a:fillRect/>
          </a:stretch>
        </p:blipFill>
        <p:spPr>
          <a:xfrm>
            <a:off x="420129" y="1507524"/>
            <a:ext cx="11318789" cy="4691170"/>
          </a:xfrm>
          <a:prstGeom prst="rect">
            <a:avLst/>
          </a:prstGeom>
        </p:spPr>
      </p:pic>
    </p:spTree>
    <p:extLst>
      <p:ext uri="{BB962C8B-B14F-4D97-AF65-F5344CB8AC3E}">
        <p14:creationId xmlns:p14="http://schemas.microsoft.com/office/powerpoint/2010/main" val="3629630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33004" y="-296892"/>
            <a:ext cx="3932237" cy="1600200"/>
          </a:xfrm>
        </p:spPr>
        <p:txBody>
          <a:bodyPr/>
          <a:lstStyle/>
          <a:p>
            <a:pPr lvl="0">
              <a:spcBef>
                <a:spcPts val="1000"/>
              </a:spcBef>
            </a:pPr>
            <a:r>
              <a:rPr lang="en-US" sz="2800" b="1" dirty="0">
                <a:solidFill>
                  <a:srgbClr val="000000"/>
                </a:solidFill>
                <a:latin typeface="Avenir Next LT Pro"/>
                <a:ea typeface="+mn-ea"/>
                <a:cs typeface="+mn-cs"/>
              </a:rPr>
              <a:t>Microscopic pictures: </a:t>
            </a:r>
            <a:br>
              <a:rPr lang="en-US" sz="2400" dirty="0">
                <a:solidFill>
                  <a:srgbClr val="000000"/>
                </a:solidFill>
                <a:latin typeface="Avenir Next LT Pro"/>
                <a:ea typeface="+mn-ea"/>
                <a:cs typeface="+mn-cs"/>
              </a:rPr>
            </a:br>
            <a:endParaRPr lang="ar-JO" b="1" dirty="0"/>
          </a:p>
        </p:txBody>
      </p:sp>
      <p:sp>
        <p:nvSpPr>
          <p:cNvPr id="4" name="عنصر نائب للنص 3"/>
          <p:cNvSpPr>
            <a:spLocks noGrp="1"/>
          </p:cNvSpPr>
          <p:nvPr>
            <p:ph type="body" sz="half" idx="2"/>
          </p:nvPr>
        </p:nvSpPr>
        <p:spPr>
          <a:xfrm>
            <a:off x="249382" y="987425"/>
            <a:ext cx="6517177" cy="4881563"/>
          </a:xfrm>
        </p:spPr>
        <p:txBody>
          <a:bodyPr>
            <a:normAutofit/>
          </a:bodyPr>
          <a:lstStyle/>
          <a:p>
            <a:r>
              <a:rPr lang="en-US" sz="2400" dirty="0">
                <a:solidFill>
                  <a:srgbClr val="FF0000"/>
                </a:solidFill>
              </a:rPr>
              <a:t>Site: </a:t>
            </a:r>
          </a:p>
          <a:p>
            <a:r>
              <a:rPr lang="en-US" sz="2400" dirty="0"/>
              <a:t>1.Middle 1/3 →50%(commonest)</a:t>
            </a:r>
          </a:p>
          <a:p>
            <a:r>
              <a:rPr lang="en-US" sz="2400" dirty="0"/>
              <a:t> 2. Lower 1/3→33% </a:t>
            </a:r>
          </a:p>
          <a:p>
            <a:r>
              <a:rPr lang="en-US" sz="2400" dirty="0"/>
              <a:t>3. Upper 1/3 →15% </a:t>
            </a:r>
          </a:p>
          <a:p>
            <a:r>
              <a:rPr lang="en-US" sz="2400" dirty="0">
                <a:solidFill>
                  <a:srgbClr val="FF0000"/>
                </a:solidFill>
              </a:rPr>
              <a:t>Gross appearance:</a:t>
            </a:r>
          </a:p>
          <a:p>
            <a:r>
              <a:rPr lang="en-US" sz="2400" dirty="0"/>
              <a:t> Ulcer.</a:t>
            </a:r>
          </a:p>
          <a:p>
            <a:r>
              <a:rPr lang="en-US" sz="2400" dirty="0"/>
              <a:t> </a:t>
            </a:r>
            <a:r>
              <a:rPr lang="en-US" sz="2400" dirty="0" err="1"/>
              <a:t>Fungating</a:t>
            </a:r>
            <a:r>
              <a:rPr lang="en-US" sz="2400" dirty="0"/>
              <a:t> mass.</a:t>
            </a:r>
          </a:p>
          <a:p>
            <a:r>
              <a:rPr lang="en-US" sz="2400" dirty="0"/>
              <a:t> Stricture.</a:t>
            </a:r>
            <a:endParaRPr lang="ar-JO" sz="2400" dirty="0"/>
          </a:p>
        </p:txBody>
      </p:sp>
    </p:spTree>
    <p:extLst>
      <p:ext uri="{BB962C8B-B14F-4D97-AF65-F5344CB8AC3E}">
        <p14:creationId xmlns:p14="http://schemas.microsoft.com/office/powerpoint/2010/main" val="455982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5278379" cy="1600200"/>
          </a:xfrm>
        </p:spPr>
        <p:txBody>
          <a:bodyPr>
            <a:normAutofit/>
          </a:bodyPr>
          <a:lstStyle/>
          <a:p>
            <a:r>
              <a:rPr lang="en-US" sz="4000" b="1" dirty="0"/>
              <a:t>Esophageal Cancer</a:t>
            </a:r>
            <a:endParaRPr lang="ar-JO" sz="4000" b="1" dirty="0"/>
          </a:p>
        </p:txBody>
      </p:sp>
      <p:sp>
        <p:nvSpPr>
          <p:cNvPr id="4" name="عنصر نائب للنص 3"/>
          <p:cNvSpPr>
            <a:spLocks noGrp="1"/>
          </p:cNvSpPr>
          <p:nvPr>
            <p:ph type="body" sz="half" idx="2"/>
          </p:nvPr>
        </p:nvSpPr>
        <p:spPr>
          <a:xfrm>
            <a:off x="199506" y="2053244"/>
            <a:ext cx="11853949" cy="3811588"/>
          </a:xfrm>
        </p:spPr>
        <p:txBody>
          <a:bodyPr>
            <a:normAutofit/>
          </a:bodyPr>
          <a:lstStyle/>
          <a:p>
            <a:r>
              <a:rPr lang="en-US" sz="3200" dirty="0"/>
              <a:t>1.Squamous cell carcinoma : the most common (middle esophageal </a:t>
            </a:r>
          </a:p>
          <a:p>
            <a:endParaRPr lang="en-US" sz="3200" dirty="0"/>
          </a:p>
          <a:p>
            <a:r>
              <a:rPr lang="en-US" sz="3200" dirty="0"/>
              <a:t>2. Adenocarcinoma: On top of </a:t>
            </a:r>
            <a:r>
              <a:rPr lang="en-US" sz="3200" dirty="0" err="1"/>
              <a:t>baretts</a:t>
            </a:r>
            <a:r>
              <a:rPr lang="en-US" sz="3200" dirty="0"/>
              <a:t> esophagus And upward spread from </a:t>
            </a:r>
            <a:r>
              <a:rPr lang="en-US" sz="3200" dirty="0" err="1"/>
              <a:t>gastriccrcinoma</a:t>
            </a:r>
            <a:endParaRPr lang="ar-JO" sz="3200" dirty="0"/>
          </a:p>
        </p:txBody>
      </p:sp>
    </p:spTree>
    <p:extLst>
      <p:ext uri="{BB962C8B-B14F-4D97-AF65-F5344CB8AC3E}">
        <p14:creationId xmlns:p14="http://schemas.microsoft.com/office/powerpoint/2010/main" val="3243313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61729" y="-380018"/>
            <a:ext cx="9983383" cy="1600200"/>
          </a:xfrm>
        </p:spPr>
        <p:txBody>
          <a:bodyPr>
            <a:normAutofit/>
          </a:bodyPr>
          <a:lstStyle/>
          <a:p>
            <a:r>
              <a:rPr lang="en-US" sz="3600" b="1" dirty="0"/>
              <a:t>Esophageal Cancer/ Symptoms</a:t>
            </a:r>
            <a:endParaRPr lang="ar-JO" sz="3600" b="1" dirty="0"/>
          </a:p>
        </p:txBody>
      </p:sp>
      <p:sp>
        <p:nvSpPr>
          <p:cNvPr id="4" name="عنصر نائب للنص 3"/>
          <p:cNvSpPr>
            <a:spLocks noGrp="1"/>
          </p:cNvSpPr>
          <p:nvPr>
            <p:ph type="body" sz="half" idx="2"/>
          </p:nvPr>
        </p:nvSpPr>
        <p:spPr>
          <a:xfrm>
            <a:off x="365760" y="1496291"/>
            <a:ext cx="9975273" cy="4372697"/>
          </a:xfrm>
        </p:spPr>
        <p:txBody>
          <a:bodyPr>
            <a:noAutofit/>
          </a:bodyPr>
          <a:lstStyle/>
          <a:p>
            <a:r>
              <a:rPr lang="en-US" sz="1800" dirty="0"/>
              <a:t> Progressive dysphagia is most common</a:t>
            </a:r>
          </a:p>
          <a:p>
            <a:r>
              <a:rPr lang="en-US" sz="1800" dirty="0"/>
              <a:t>  Initially with meat, then soft foods and liquids </a:t>
            </a:r>
          </a:p>
          <a:p>
            <a:r>
              <a:rPr lang="en-US" sz="1800" dirty="0"/>
              <a:t> Dysphagia present late only when more than 60% of the esophageal circumference is infiltrated with cancer. With tumors of the cardia, anorexia and weight loss usually precede the dysphagia</a:t>
            </a:r>
          </a:p>
          <a:p>
            <a:r>
              <a:rPr lang="en-US" sz="1800" dirty="0"/>
              <a:t>  - Pain develops late  Substernal, epigastric, or back area Increases with swallowing</a:t>
            </a:r>
          </a:p>
          <a:p>
            <a:r>
              <a:rPr lang="en-US" sz="1800" dirty="0"/>
              <a:t>  asymptomatic</a:t>
            </a:r>
          </a:p>
          <a:p>
            <a:r>
              <a:rPr lang="en-US" sz="1800" dirty="0"/>
              <a:t>  nonspecific upper GI symptoms</a:t>
            </a:r>
          </a:p>
          <a:p>
            <a:r>
              <a:rPr lang="en-US" sz="1800" dirty="0"/>
              <a:t>  stridor, tracheoesophageal fistula and coughing, choking, and aspiration pneumonia :Extension of the primary tumor into the tracheobronchial tree </a:t>
            </a:r>
          </a:p>
          <a:p>
            <a:r>
              <a:rPr lang="en-US" sz="1800" dirty="0"/>
              <a:t> severe bleeding : from the primary tumor or from erosion into the aorta or pulmonary vessels occurs</a:t>
            </a:r>
          </a:p>
          <a:p>
            <a:r>
              <a:rPr lang="en-US" sz="1800" dirty="0"/>
              <a:t>  Vocal cord paralysis</a:t>
            </a:r>
            <a:endParaRPr lang="ar-JO" sz="1800" dirty="0"/>
          </a:p>
        </p:txBody>
      </p:sp>
    </p:spTree>
    <p:extLst>
      <p:ext uri="{BB962C8B-B14F-4D97-AF65-F5344CB8AC3E}">
        <p14:creationId xmlns:p14="http://schemas.microsoft.com/office/powerpoint/2010/main" val="3663632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612775"/>
            <a:ext cx="6841172" cy="1600200"/>
          </a:xfrm>
        </p:spPr>
        <p:txBody>
          <a:bodyPr/>
          <a:lstStyle/>
          <a:p>
            <a:r>
              <a:rPr lang="en-US" b="1" dirty="0" err="1"/>
              <a:t>DIAGNOSTICTESTING&amp;findings</a:t>
            </a:r>
            <a:endParaRPr lang="ar-JO" b="1" dirty="0"/>
          </a:p>
        </p:txBody>
      </p:sp>
      <p:sp>
        <p:nvSpPr>
          <p:cNvPr id="4" name="عنصر نائب للنص 3"/>
          <p:cNvSpPr>
            <a:spLocks noGrp="1"/>
          </p:cNvSpPr>
          <p:nvPr>
            <p:ph type="body" sz="half" idx="2"/>
          </p:nvPr>
        </p:nvSpPr>
        <p:spPr>
          <a:xfrm>
            <a:off x="216132" y="1213659"/>
            <a:ext cx="9210502" cy="4655330"/>
          </a:xfrm>
        </p:spPr>
        <p:txBody>
          <a:bodyPr>
            <a:normAutofit/>
          </a:bodyPr>
          <a:lstStyle/>
          <a:p>
            <a:r>
              <a:rPr lang="en-US" sz="2400" dirty="0"/>
              <a:t> we should start with barium swallow for </a:t>
            </a:r>
            <a:r>
              <a:rPr lang="en-US" sz="2400" dirty="0" err="1"/>
              <a:t>prescence</a:t>
            </a:r>
            <a:r>
              <a:rPr lang="en-US" sz="2400" dirty="0"/>
              <a:t> then followed by endoscope for diagnosis.</a:t>
            </a:r>
          </a:p>
          <a:p>
            <a:r>
              <a:rPr lang="en-US" sz="2400" dirty="0"/>
              <a:t>  Findings:</a:t>
            </a:r>
          </a:p>
          <a:p>
            <a:r>
              <a:rPr lang="en-US" sz="2400" dirty="0"/>
              <a:t>  Early esophageal cancers appear endoscopically as superficial plaques, nodules, or ulcerations . </a:t>
            </a:r>
          </a:p>
          <a:p>
            <a:r>
              <a:rPr lang="en-US" sz="2400" dirty="0"/>
              <a:t> Advanced lesions appear as strictures , ulcerated masses , circumferential masses , or large ulcerations</a:t>
            </a:r>
            <a:endParaRPr lang="ar-JO" sz="2400" dirty="0"/>
          </a:p>
        </p:txBody>
      </p:sp>
    </p:spTree>
    <p:extLst>
      <p:ext uri="{BB962C8B-B14F-4D97-AF65-F5344CB8AC3E}">
        <p14:creationId xmlns:p14="http://schemas.microsoft.com/office/powerpoint/2010/main" val="3132024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a:stretch>
            <a:fillRect/>
          </a:stretch>
        </p:blipFill>
        <p:spPr>
          <a:xfrm>
            <a:off x="-145674" y="345990"/>
            <a:ext cx="12337674" cy="5703264"/>
          </a:xfrm>
          <a:prstGeom prst="rect">
            <a:avLst/>
          </a:prstGeom>
        </p:spPr>
      </p:pic>
    </p:spTree>
    <p:extLst>
      <p:ext uri="{BB962C8B-B14F-4D97-AF65-F5344CB8AC3E}">
        <p14:creationId xmlns:p14="http://schemas.microsoft.com/office/powerpoint/2010/main" val="3629468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612775"/>
            <a:ext cx="3932237" cy="1600200"/>
          </a:xfrm>
        </p:spPr>
        <p:txBody>
          <a:bodyPr>
            <a:normAutofit/>
          </a:bodyPr>
          <a:lstStyle/>
          <a:p>
            <a:r>
              <a:rPr lang="en-US" sz="4400" b="1" dirty="0"/>
              <a:t>Staging </a:t>
            </a:r>
            <a:endParaRPr lang="ar-JO" sz="4400" b="1" dirty="0"/>
          </a:p>
        </p:txBody>
      </p:sp>
      <p:sp>
        <p:nvSpPr>
          <p:cNvPr id="4" name="عنصر نائب للنص 3"/>
          <p:cNvSpPr>
            <a:spLocks noGrp="1"/>
          </p:cNvSpPr>
          <p:nvPr>
            <p:ph type="body" sz="half" idx="2"/>
          </p:nvPr>
        </p:nvSpPr>
        <p:spPr>
          <a:xfrm>
            <a:off x="282633" y="1280160"/>
            <a:ext cx="7747461" cy="4049871"/>
          </a:xfrm>
        </p:spPr>
        <p:txBody>
          <a:bodyPr>
            <a:normAutofit/>
          </a:bodyPr>
          <a:lstStyle/>
          <a:p>
            <a:r>
              <a:rPr lang="en-US" sz="3200" dirty="0"/>
              <a:t> Computed tomographic (CT) </a:t>
            </a:r>
          </a:p>
          <a:p>
            <a:r>
              <a:rPr lang="en-US" sz="3200" dirty="0"/>
              <a:t> positron emission tomography (PET)</a:t>
            </a:r>
          </a:p>
          <a:p>
            <a:r>
              <a:rPr lang="en-US" sz="3200" dirty="0"/>
              <a:t>  Endoscopic ultrasonography</a:t>
            </a:r>
          </a:p>
          <a:p>
            <a:r>
              <a:rPr lang="en-US" sz="3200" dirty="0"/>
              <a:t>  Laparoscopy and </a:t>
            </a:r>
            <a:r>
              <a:rPr lang="en-US" sz="3200" dirty="0" err="1"/>
              <a:t>thoracoscopy</a:t>
            </a:r>
            <a:endParaRPr lang="ar-JO" sz="3200" dirty="0"/>
          </a:p>
        </p:txBody>
      </p:sp>
    </p:spTree>
    <p:extLst>
      <p:ext uri="{BB962C8B-B14F-4D97-AF65-F5344CB8AC3E}">
        <p14:creationId xmlns:p14="http://schemas.microsoft.com/office/powerpoint/2010/main" val="1439623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F4AD-FEAC-FAF5-31C3-4AECF53F7853}"/>
              </a:ext>
            </a:extLst>
          </p:cNvPr>
          <p:cNvSpPr>
            <a:spLocks noGrp="1"/>
          </p:cNvSpPr>
          <p:nvPr>
            <p:ph type="title"/>
          </p:nvPr>
        </p:nvSpPr>
        <p:spPr>
          <a:xfrm>
            <a:off x="839788" y="457200"/>
            <a:ext cx="3932237" cy="1184787"/>
          </a:xfrm>
        </p:spPr>
        <p:txBody>
          <a:bodyPr/>
          <a:lstStyle/>
          <a:p>
            <a:r>
              <a:rPr lang="en-US" dirty="0"/>
              <a:t>Swallowing </a:t>
            </a:r>
          </a:p>
        </p:txBody>
      </p:sp>
      <p:sp>
        <p:nvSpPr>
          <p:cNvPr id="4" name="Text Placeholder 3">
            <a:extLst>
              <a:ext uri="{FF2B5EF4-FFF2-40B4-BE49-F238E27FC236}">
                <a16:creationId xmlns:a16="http://schemas.microsoft.com/office/drawing/2014/main" id="{8CCF3AB5-F625-E93C-5D5F-AF01FB81B482}"/>
              </a:ext>
            </a:extLst>
          </p:cNvPr>
          <p:cNvSpPr>
            <a:spLocks noGrp="1"/>
          </p:cNvSpPr>
          <p:nvPr>
            <p:ph type="body" sz="half" idx="2"/>
          </p:nvPr>
        </p:nvSpPr>
        <p:spPr/>
        <p:txBody>
          <a:bodyPr>
            <a:normAutofit/>
          </a:bodyPr>
          <a:lstStyle/>
          <a:p>
            <a:r>
              <a:rPr lang="en-US" sz="2400" b="1" i="0" dirty="0">
                <a:effectLst/>
                <a:latin typeface="Comic Sans MS" panose="030F0702030302020204" pitchFamily="66" charset="0"/>
              </a:rPr>
              <a:t>Swallowing</a:t>
            </a:r>
            <a:r>
              <a:rPr lang="en-US" sz="2400" b="0" i="0" dirty="0">
                <a:effectLst/>
                <a:latin typeface="Comic Sans MS" panose="030F0702030302020204" pitchFamily="66" charset="0"/>
              </a:rPr>
              <a:t>, or deglutition, is a complex reflex mechanism by which </a:t>
            </a:r>
            <a:r>
              <a:rPr lang="en-US" sz="2400" b="1" i="0" dirty="0">
                <a:effectLst/>
                <a:latin typeface="Comic Sans MS" panose="030F0702030302020204" pitchFamily="66" charset="0"/>
              </a:rPr>
              <a:t>food is pushed from the oral cavity into the esophagus and then pushed to the stomach.</a:t>
            </a:r>
            <a:endParaRPr lang="en-US" sz="2400" dirty="0">
              <a:latin typeface="Comic Sans MS" panose="030F0702030302020204" pitchFamily="66" charset="0"/>
            </a:endParaRPr>
          </a:p>
        </p:txBody>
      </p:sp>
      <p:pic>
        <p:nvPicPr>
          <p:cNvPr id="5" name="Content Placeholder 4">
            <a:extLst>
              <a:ext uri="{FF2B5EF4-FFF2-40B4-BE49-F238E27FC236}">
                <a16:creationId xmlns:a16="http://schemas.microsoft.com/office/drawing/2014/main" id="{0567FD91-FE50-2FEF-DBE0-D5CA0FD31834}"/>
              </a:ext>
            </a:extLst>
          </p:cNvPr>
          <p:cNvPicPr>
            <a:picLocks noGrp="1" noChangeAspect="1"/>
          </p:cNvPicPr>
          <p:nvPr>
            <p:ph idx="1"/>
          </p:nvPr>
        </p:nvPicPr>
        <p:blipFill>
          <a:blip r:embed="rId2"/>
          <a:stretch>
            <a:fillRect/>
          </a:stretch>
        </p:blipFill>
        <p:spPr>
          <a:xfrm>
            <a:off x="6174659" y="1133680"/>
            <a:ext cx="4385186" cy="4401881"/>
          </a:xfrm>
          <a:prstGeom prst="rect">
            <a:avLst/>
          </a:prstGeom>
        </p:spPr>
      </p:pic>
    </p:spTree>
    <p:extLst>
      <p:ext uri="{BB962C8B-B14F-4D97-AF65-F5344CB8AC3E}">
        <p14:creationId xmlns:p14="http://schemas.microsoft.com/office/powerpoint/2010/main" val="1626842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8145" y="-800100"/>
            <a:ext cx="5594263" cy="1600200"/>
          </a:xfrm>
        </p:spPr>
        <p:txBody>
          <a:bodyPr>
            <a:normAutofit/>
          </a:bodyPr>
          <a:lstStyle/>
          <a:p>
            <a:r>
              <a:rPr lang="en-US" sz="4000" b="1" dirty="0"/>
              <a:t>Treatment</a:t>
            </a:r>
            <a:endParaRPr lang="ar-JO" sz="4000" b="1" dirty="0"/>
          </a:p>
        </p:txBody>
      </p:sp>
      <p:sp>
        <p:nvSpPr>
          <p:cNvPr id="4" name="عنصر نائب للنص 3"/>
          <p:cNvSpPr>
            <a:spLocks noGrp="1"/>
          </p:cNvSpPr>
          <p:nvPr>
            <p:ph type="body" sz="half" idx="2"/>
          </p:nvPr>
        </p:nvSpPr>
        <p:spPr>
          <a:xfrm>
            <a:off x="448887" y="1030778"/>
            <a:ext cx="11471563" cy="4838210"/>
          </a:xfrm>
        </p:spPr>
        <p:txBody>
          <a:bodyPr>
            <a:normAutofit/>
          </a:bodyPr>
          <a:lstStyle/>
          <a:p>
            <a:r>
              <a:rPr lang="en-US" sz="2000" dirty="0"/>
              <a:t>*Therapy of esophageal cancer is dictated by the stage of the cancer at the time</a:t>
            </a:r>
          </a:p>
          <a:p>
            <a:r>
              <a:rPr lang="en-US" sz="2000" dirty="0"/>
              <a:t>of diagnosis and (age, health, tumor location and extent):</a:t>
            </a:r>
          </a:p>
          <a:p>
            <a:r>
              <a:rPr lang="en-US" sz="2000" dirty="0"/>
              <a:t> Stage I: resection of the tumor with adjacent lymph nodes.</a:t>
            </a:r>
          </a:p>
          <a:p>
            <a:r>
              <a:rPr lang="en-US" sz="2000" dirty="0"/>
              <a:t> Stage II&amp;III: </a:t>
            </a:r>
            <a:r>
              <a:rPr lang="en-US" sz="2000" dirty="0" err="1"/>
              <a:t>resectionwith</a:t>
            </a:r>
            <a:r>
              <a:rPr lang="en-US" sz="2000" dirty="0"/>
              <a:t> adjuvant/ neoadjuvant chemotherapy.</a:t>
            </a:r>
          </a:p>
          <a:p>
            <a:r>
              <a:rPr lang="en-US" sz="2000" dirty="0"/>
              <a:t> Stage IV: </a:t>
            </a:r>
            <a:r>
              <a:rPr lang="en-US" sz="2000" dirty="0" err="1"/>
              <a:t>palliativetherapy,for</a:t>
            </a:r>
            <a:r>
              <a:rPr lang="en-US" sz="2000" dirty="0"/>
              <a:t> dysphagia(</a:t>
            </a:r>
            <a:r>
              <a:rPr lang="en-US" sz="2000" dirty="0" err="1"/>
              <a:t>endoscopicplacement</a:t>
            </a:r>
            <a:r>
              <a:rPr lang="en-US" sz="2000" dirty="0"/>
              <a:t> of an</a:t>
            </a:r>
          </a:p>
          <a:p>
            <a:r>
              <a:rPr lang="en-US" sz="2000" dirty="0"/>
              <a:t>expandable stent)</a:t>
            </a:r>
          </a:p>
          <a:p>
            <a:r>
              <a:rPr lang="en-US" sz="2000" dirty="0"/>
              <a:t>*Surgery must be done with</a:t>
            </a:r>
          </a:p>
          <a:p>
            <a:r>
              <a:rPr lang="en-US" sz="2000" dirty="0" err="1"/>
              <a:t>thoracoscope</a:t>
            </a:r>
            <a:r>
              <a:rPr lang="en-US" sz="2000" dirty="0"/>
              <a:t>(VATS) or thoracotomy.</a:t>
            </a:r>
          </a:p>
          <a:p>
            <a:r>
              <a:rPr lang="en-US" sz="2000" dirty="0"/>
              <a:t>*It’s preferred by surgeons to do trans</a:t>
            </a:r>
          </a:p>
          <a:p>
            <a:r>
              <a:rPr lang="en-US" sz="2000" dirty="0"/>
              <a:t>hiatal </a:t>
            </a:r>
            <a:r>
              <a:rPr lang="en-US" sz="2000" dirty="0" err="1"/>
              <a:t>esophagectomy</a:t>
            </a:r>
            <a:r>
              <a:rPr lang="en-US" sz="2000" dirty="0"/>
              <a:t> for all tumor</a:t>
            </a:r>
          </a:p>
          <a:p>
            <a:r>
              <a:rPr lang="en-US" sz="2000" dirty="0"/>
              <a:t>locations</a:t>
            </a:r>
            <a:endParaRPr lang="ar-JO" sz="2000" dirty="0"/>
          </a:p>
        </p:txBody>
      </p:sp>
    </p:spTree>
    <p:extLst>
      <p:ext uri="{BB962C8B-B14F-4D97-AF65-F5344CB8AC3E}">
        <p14:creationId xmlns:p14="http://schemas.microsoft.com/office/powerpoint/2010/main" val="2993690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7AD5F-3091-EC20-0197-3B053EAC8725}"/>
              </a:ext>
            </a:extLst>
          </p:cNvPr>
          <p:cNvPicPr>
            <a:picLocks noChangeAspect="1"/>
          </p:cNvPicPr>
          <p:nvPr/>
        </p:nvPicPr>
        <p:blipFill>
          <a:blip r:embed="rId2">
            <a:alphaModFix amt="42000"/>
          </a:blip>
          <a:stretch>
            <a:fillRect/>
          </a:stretch>
        </p:blipFill>
        <p:spPr>
          <a:xfrm>
            <a:off x="0" y="-14288"/>
            <a:ext cx="3797559" cy="4161453"/>
          </a:xfrm>
          <a:prstGeom prst="rect">
            <a:avLst/>
          </a:prstGeom>
        </p:spPr>
      </p:pic>
      <p:sp>
        <p:nvSpPr>
          <p:cNvPr id="4" name="TextBox 3">
            <a:extLst>
              <a:ext uri="{FF2B5EF4-FFF2-40B4-BE49-F238E27FC236}">
                <a16:creationId xmlns:a16="http://schemas.microsoft.com/office/drawing/2014/main" id="{07EDEFCE-3807-4645-DA52-ED669FA51931}"/>
              </a:ext>
            </a:extLst>
          </p:cNvPr>
          <p:cNvSpPr txBox="1"/>
          <p:nvPr/>
        </p:nvSpPr>
        <p:spPr>
          <a:xfrm>
            <a:off x="4719484" y="1881772"/>
            <a:ext cx="6096000" cy="1015663"/>
          </a:xfrm>
          <a:prstGeom prst="rect">
            <a:avLst/>
          </a:prstGeom>
          <a:noFill/>
        </p:spPr>
        <p:txBody>
          <a:bodyPr wrap="square">
            <a:spAutoFit/>
          </a:bodyPr>
          <a:lstStyle/>
          <a:p>
            <a:r>
              <a:rPr lang="en-US" sz="6000" b="1" dirty="0">
                <a:solidFill>
                  <a:schemeClr val="accent5"/>
                </a:solidFill>
                <a:latin typeface="Arial Black" panose="020B0A04020102020204" pitchFamily="34" charset="0"/>
              </a:rPr>
              <a:t>Approach:</a:t>
            </a:r>
            <a:endParaRPr lang="ar-JO" sz="6000" dirty="0">
              <a:solidFill>
                <a:schemeClr val="accent5"/>
              </a:solidFill>
            </a:endParaRPr>
          </a:p>
        </p:txBody>
      </p:sp>
      <p:sp>
        <p:nvSpPr>
          <p:cNvPr id="6" name="TextBox 5">
            <a:extLst>
              <a:ext uri="{FF2B5EF4-FFF2-40B4-BE49-F238E27FC236}">
                <a16:creationId xmlns:a16="http://schemas.microsoft.com/office/drawing/2014/main" id="{6677F041-FCD4-645D-7386-88517FE61762}"/>
              </a:ext>
            </a:extLst>
          </p:cNvPr>
          <p:cNvSpPr txBox="1"/>
          <p:nvPr/>
        </p:nvSpPr>
        <p:spPr>
          <a:xfrm>
            <a:off x="5112774" y="3685500"/>
            <a:ext cx="6096000" cy="2585323"/>
          </a:xfrm>
          <a:prstGeom prst="rect">
            <a:avLst/>
          </a:prstGeom>
          <a:noFill/>
        </p:spPr>
        <p:txBody>
          <a:bodyPr wrap="square">
            <a:spAutoFit/>
          </a:bodyPr>
          <a:lstStyle/>
          <a:p>
            <a:pPr marL="685800" indent="-685800">
              <a:buFont typeface="Arial" panose="020B0604020202020204" pitchFamily="34" charset="0"/>
              <a:buChar char="•"/>
            </a:pPr>
            <a:r>
              <a:rPr lang="en-GB" sz="5400" dirty="0">
                <a:solidFill>
                  <a:schemeClr val="accent1">
                    <a:lumMod val="50000"/>
                  </a:schemeClr>
                </a:solidFill>
                <a:latin typeface="Andalus" panose="02020603050405020304" pitchFamily="18" charset="-78"/>
                <a:cs typeface="Andalus" panose="02020603050405020304" pitchFamily="18" charset="-78"/>
              </a:rPr>
              <a:t>HISTORY</a:t>
            </a:r>
          </a:p>
          <a:p>
            <a:pPr marL="685800" indent="-685800">
              <a:buFont typeface="Arial" panose="020B0604020202020204" pitchFamily="34" charset="0"/>
              <a:buChar char="•"/>
            </a:pPr>
            <a:r>
              <a:rPr lang="en-GB" sz="5400" dirty="0">
                <a:solidFill>
                  <a:schemeClr val="accent1">
                    <a:lumMod val="50000"/>
                  </a:schemeClr>
                </a:solidFill>
                <a:latin typeface="Andalus" panose="02020603050405020304" pitchFamily="18" charset="-78"/>
                <a:cs typeface="Andalus" panose="02020603050405020304" pitchFamily="18" charset="-78"/>
              </a:rPr>
              <a:t>EXAMINATION</a:t>
            </a:r>
          </a:p>
          <a:p>
            <a:pPr marL="685800" indent="-685800">
              <a:buFont typeface="Arial" panose="020B0604020202020204" pitchFamily="34" charset="0"/>
              <a:buChar char="•"/>
            </a:pPr>
            <a:r>
              <a:rPr lang="en-GB" sz="5400" dirty="0">
                <a:solidFill>
                  <a:schemeClr val="accent1">
                    <a:lumMod val="50000"/>
                  </a:schemeClr>
                </a:solidFill>
                <a:latin typeface="Andalus" panose="02020603050405020304" pitchFamily="18" charset="-78"/>
                <a:cs typeface="Andalus" panose="02020603050405020304" pitchFamily="18" charset="-78"/>
              </a:rPr>
              <a:t>INVESTIGATION</a:t>
            </a:r>
            <a:endParaRPr lang="en-US" sz="5400" dirty="0">
              <a:solidFill>
                <a:schemeClr val="accent1">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574244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7BF4-B465-720C-BB31-5EC0356E84F5}"/>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F50C5599-08DC-68CC-06C6-5CE7185E7CA4}"/>
              </a:ext>
            </a:extLst>
          </p:cNvPr>
          <p:cNvSpPr>
            <a:spLocks noGrp="1"/>
          </p:cNvSpPr>
          <p:nvPr>
            <p:ph idx="1"/>
          </p:nvPr>
        </p:nvSpPr>
        <p:spPr>
          <a:xfrm>
            <a:off x="718457" y="1792968"/>
            <a:ext cx="10515600" cy="3859742"/>
          </a:xfrm>
        </p:spPr>
        <p:txBody>
          <a:bodyPr/>
          <a:lstStyle/>
          <a:p>
            <a:pPr marL="0" indent="0" algn="ctr">
              <a:buNone/>
            </a:pPr>
            <a:r>
              <a:rPr lang="en-US" sz="2800" b="1" dirty="0"/>
              <a:t>* Age of patient</a:t>
            </a:r>
            <a:r>
              <a:rPr lang="en-US" b="1" dirty="0"/>
              <a:t>:</a:t>
            </a:r>
            <a:endParaRPr lang="ar-JO" b="1" dirty="0"/>
          </a:p>
          <a:p>
            <a:pPr marL="0" indent="0">
              <a:buNone/>
            </a:pPr>
            <a:endParaRPr lang="en-US" dirty="0"/>
          </a:p>
          <a:p>
            <a:r>
              <a:rPr lang="en-US" b="1" dirty="0"/>
              <a:t>Children</a:t>
            </a:r>
            <a:r>
              <a:rPr lang="en-US" dirty="0"/>
              <a:t>: foreign body or congenital malformations.</a:t>
            </a:r>
          </a:p>
          <a:p>
            <a:r>
              <a:rPr lang="en-US" b="1" dirty="0"/>
              <a:t>Middle</a:t>
            </a:r>
            <a:r>
              <a:rPr lang="en-US" dirty="0"/>
              <a:t> aged patient: reflux esophagitis , hiatus hernia , anemia or achalasia. </a:t>
            </a:r>
          </a:p>
          <a:p>
            <a:r>
              <a:rPr lang="en-US" b="1" dirty="0"/>
              <a:t>Elderly</a:t>
            </a:r>
            <a:r>
              <a:rPr lang="en-US" dirty="0"/>
              <a:t> patient : malignancy , strictures, motility disorders ass. With aging and neurological disorders..</a:t>
            </a:r>
          </a:p>
        </p:txBody>
      </p:sp>
    </p:spTree>
    <p:extLst>
      <p:ext uri="{BB962C8B-B14F-4D97-AF65-F5344CB8AC3E}">
        <p14:creationId xmlns:p14="http://schemas.microsoft.com/office/powerpoint/2010/main" val="2602522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54A6-479E-E4C8-85E7-119058704F70}"/>
              </a:ext>
            </a:extLst>
          </p:cNvPr>
          <p:cNvSpPr>
            <a:spLocks noGrp="1"/>
          </p:cNvSpPr>
          <p:nvPr>
            <p:ph type="title"/>
          </p:nvPr>
        </p:nvSpPr>
        <p:spPr/>
        <p:txBody>
          <a:bodyPr/>
          <a:lstStyle/>
          <a:p>
            <a:r>
              <a:rPr lang="en-US" dirty="0"/>
              <a:t>History </a:t>
            </a:r>
          </a:p>
        </p:txBody>
      </p:sp>
      <p:sp>
        <p:nvSpPr>
          <p:cNvPr id="5" name="TextBox 2">
            <a:extLst>
              <a:ext uri="{FF2B5EF4-FFF2-40B4-BE49-F238E27FC236}">
                <a16:creationId xmlns:a16="http://schemas.microsoft.com/office/drawing/2014/main" id="{B3CEB294-E83D-327F-8EA2-6A8699AB3B70}"/>
              </a:ext>
            </a:extLst>
          </p:cNvPr>
          <p:cNvSpPr txBox="1"/>
          <p:nvPr/>
        </p:nvSpPr>
        <p:spPr>
          <a:xfrm>
            <a:off x="276923" y="2730386"/>
            <a:ext cx="5008432"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*Difficulty in initiating swallow</a:t>
            </a:r>
            <a:endParaRPr lang="ar-JO" sz="2400" dirty="0"/>
          </a:p>
        </p:txBody>
      </p:sp>
      <p:sp>
        <p:nvSpPr>
          <p:cNvPr id="6" name="TextBox 3">
            <a:extLst>
              <a:ext uri="{FF2B5EF4-FFF2-40B4-BE49-F238E27FC236}">
                <a16:creationId xmlns:a16="http://schemas.microsoft.com/office/drawing/2014/main" id="{F03DA431-F6A3-0C5F-F623-6D290278C517}"/>
              </a:ext>
            </a:extLst>
          </p:cNvPr>
          <p:cNvSpPr txBox="1"/>
          <p:nvPr/>
        </p:nvSpPr>
        <p:spPr>
          <a:xfrm>
            <a:off x="276923" y="3441372"/>
            <a:ext cx="5447763"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*Food stuck after swallow in chest</a:t>
            </a:r>
            <a:endParaRPr lang="ar-JO" sz="2400" dirty="0"/>
          </a:p>
        </p:txBody>
      </p:sp>
      <p:sp>
        <p:nvSpPr>
          <p:cNvPr id="7" name="Right Arrow 12">
            <a:extLst>
              <a:ext uri="{FF2B5EF4-FFF2-40B4-BE49-F238E27FC236}">
                <a16:creationId xmlns:a16="http://schemas.microsoft.com/office/drawing/2014/main" id="{3D18D5D4-9884-EEC3-8433-43EDE3AEC686}"/>
              </a:ext>
            </a:extLst>
          </p:cNvPr>
          <p:cNvSpPr/>
          <p:nvPr/>
        </p:nvSpPr>
        <p:spPr>
          <a:xfrm>
            <a:off x="5537191" y="2826161"/>
            <a:ext cx="1931831" cy="372659"/>
          </a:xfrm>
          <a:prstGeom prst="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8" name="Right Arrow 14">
            <a:extLst>
              <a:ext uri="{FF2B5EF4-FFF2-40B4-BE49-F238E27FC236}">
                <a16:creationId xmlns:a16="http://schemas.microsoft.com/office/drawing/2014/main" id="{CF60717D-B267-D413-959A-0799E572E452}"/>
              </a:ext>
            </a:extLst>
          </p:cNvPr>
          <p:cNvSpPr/>
          <p:nvPr/>
        </p:nvSpPr>
        <p:spPr>
          <a:xfrm>
            <a:off x="5537190" y="4251889"/>
            <a:ext cx="1931831" cy="37266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9" name="Right Arrow 15">
            <a:extLst>
              <a:ext uri="{FF2B5EF4-FFF2-40B4-BE49-F238E27FC236}">
                <a16:creationId xmlns:a16="http://schemas.microsoft.com/office/drawing/2014/main" id="{4CDDFB04-E53A-F3A3-B58F-F76D16F21C0B}"/>
              </a:ext>
            </a:extLst>
          </p:cNvPr>
          <p:cNvSpPr/>
          <p:nvPr/>
        </p:nvSpPr>
        <p:spPr>
          <a:xfrm>
            <a:off x="5537189" y="4888605"/>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10" name="Right Arrow 19">
            <a:extLst>
              <a:ext uri="{FF2B5EF4-FFF2-40B4-BE49-F238E27FC236}">
                <a16:creationId xmlns:a16="http://schemas.microsoft.com/office/drawing/2014/main" id="{449A37C9-DE08-AE1D-C349-D3D8D08EC021}"/>
              </a:ext>
            </a:extLst>
          </p:cNvPr>
          <p:cNvSpPr/>
          <p:nvPr/>
        </p:nvSpPr>
        <p:spPr>
          <a:xfrm>
            <a:off x="5537190" y="3485874"/>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11" name="TextBox 21">
            <a:extLst>
              <a:ext uri="{FF2B5EF4-FFF2-40B4-BE49-F238E27FC236}">
                <a16:creationId xmlns:a16="http://schemas.microsoft.com/office/drawing/2014/main" id="{CB3F623D-BCDA-240F-AD9C-8AD1DB499785}"/>
              </a:ext>
            </a:extLst>
          </p:cNvPr>
          <p:cNvSpPr txBox="1"/>
          <p:nvPr/>
        </p:nvSpPr>
        <p:spPr>
          <a:xfrm>
            <a:off x="7720858" y="2788644"/>
            <a:ext cx="4194219"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Oropharyngeal dysphagia</a:t>
            </a:r>
            <a:endParaRPr lang="ar-JO" sz="2400" dirty="0"/>
          </a:p>
        </p:txBody>
      </p:sp>
      <p:sp>
        <p:nvSpPr>
          <p:cNvPr id="12" name="TextBox 22">
            <a:extLst>
              <a:ext uri="{FF2B5EF4-FFF2-40B4-BE49-F238E27FC236}">
                <a16:creationId xmlns:a16="http://schemas.microsoft.com/office/drawing/2014/main" id="{698B6C75-2BB0-3C53-170D-02D5C181DDDD}"/>
              </a:ext>
            </a:extLst>
          </p:cNvPr>
          <p:cNvSpPr txBox="1"/>
          <p:nvPr/>
        </p:nvSpPr>
        <p:spPr>
          <a:xfrm>
            <a:off x="7720858" y="3475764"/>
            <a:ext cx="3726981"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Esophageal dysphagia</a:t>
            </a:r>
            <a:endParaRPr lang="ar-JO" sz="2400" dirty="0"/>
          </a:p>
        </p:txBody>
      </p:sp>
      <p:sp>
        <p:nvSpPr>
          <p:cNvPr id="13" name="Rectangle 12">
            <a:extLst>
              <a:ext uri="{FF2B5EF4-FFF2-40B4-BE49-F238E27FC236}">
                <a16:creationId xmlns:a16="http://schemas.microsoft.com/office/drawing/2014/main" id="{ACA8981B-8A39-E108-24F8-BEA8FDA2BAD0}"/>
              </a:ext>
            </a:extLst>
          </p:cNvPr>
          <p:cNvSpPr/>
          <p:nvPr/>
        </p:nvSpPr>
        <p:spPr>
          <a:xfrm>
            <a:off x="276923" y="4152101"/>
            <a:ext cx="5094664"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*Dysphagia related to solid food </a:t>
            </a:r>
            <a:endParaRPr lang="ar-JO" sz="2400" dirty="0"/>
          </a:p>
        </p:txBody>
      </p:sp>
      <p:sp>
        <p:nvSpPr>
          <p:cNvPr id="14" name="Rectangle 13">
            <a:extLst>
              <a:ext uri="{FF2B5EF4-FFF2-40B4-BE49-F238E27FC236}">
                <a16:creationId xmlns:a16="http://schemas.microsoft.com/office/drawing/2014/main" id="{B7E6DAEE-CD9A-ABAA-25C7-F91B33D263F4}"/>
              </a:ext>
            </a:extLst>
          </p:cNvPr>
          <p:cNvSpPr/>
          <p:nvPr/>
        </p:nvSpPr>
        <p:spPr>
          <a:xfrm>
            <a:off x="276923" y="4799599"/>
            <a:ext cx="2661306"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*Solid and liquid </a:t>
            </a:r>
            <a:endParaRPr lang="ar-JO" sz="2400" dirty="0"/>
          </a:p>
        </p:txBody>
      </p:sp>
      <p:sp>
        <p:nvSpPr>
          <p:cNvPr id="15" name="Rectangle 14">
            <a:extLst>
              <a:ext uri="{FF2B5EF4-FFF2-40B4-BE49-F238E27FC236}">
                <a16:creationId xmlns:a16="http://schemas.microsoft.com/office/drawing/2014/main" id="{45A0BF95-68F6-727E-CF5E-47CF27C78200}"/>
              </a:ext>
            </a:extLst>
          </p:cNvPr>
          <p:cNvSpPr/>
          <p:nvPr/>
        </p:nvSpPr>
        <p:spPr>
          <a:xfrm>
            <a:off x="7720858" y="4162884"/>
            <a:ext cx="1901483"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Obstructive</a:t>
            </a:r>
            <a:endParaRPr lang="ar-JO" sz="2400" dirty="0"/>
          </a:p>
        </p:txBody>
      </p:sp>
      <p:sp>
        <p:nvSpPr>
          <p:cNvPr id="16" name="Rectangle 15">
            <a:extLst>
              <a:ext uri="{FF2B5EF4-FFF2-40B4-BE49-F238E27FC236}">
                <a16:creationId xmlns:a16="http://schemas.microsoft.com/office/drawing/2014/main" id="{568FAD8B-9423-50E9-EE36-DB2C3E5B0BD3}"/>
              </a:ext>
            </a:extLst>
          </p:cNvPr>
          <p:cNvSpPr/>
          <p:nvPr/>
        </p:nvSpPr>
        <p:spPr>
          <a:xfrm>
            <a:off x="7720858" y="4799599"/>
            <a:ext cx="2401619"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neuromuscular</a:t>
            </a:r>
            <a:endParaRPr lang="ar-JO" sz="2400" dirty="0"/>
          </a:p>
        </p:txBody>
      </p:sp>
    </p:spTree>
    <p:extLst>
      <p:ext uri="{BB962C8B-B14F-4D97-AF65-F5344CB8AC3E}">
        <p14:creationId xmlns:p14="http://schemas.microsoft.com/office/powerpoint/2010/main" val="123795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 calcmode="lin" valueType="num">
                                      <p:cBhvr additive="base">
                                        <p:cTn id="3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 calcmode="lin" valueType="num">
                                      <p:cBhvr additive="base">
                                        <p:cTn id="5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4">
                                            <p:txEl>
                                              <p:pRg st="0" end="0"/>
                                            </p:txEl>
                                          </p:spTgt>
                                        </p:tgtEl>
                                        <p:attrNameLst>
                                          <p:attrName>style.visibility</p:attrName>
                                        </p:attrNameLst>
                                      </p:cBhvr>
                                      <p:to>
                                        <p:strVal val="visible"/>
                                      </p:to>
                                    </p:set>
                                    <p:anim calcmode="lin" valueType="num">
                                      <p:cBhvr additive="base">
                                        <p:cTn id="6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xEl>
                                              <p:pRg st="0" end="0"/>
                                            </p:txEl>
                                          </p:spTgt>
                                        </p:tgtEl>
                                        <p:attrNameLst>
                                          <p:attrName>style.visibility</p:attrName>
                                        </p:attrNameLst>
                                      </p:cBhvr>
                                      <p:to>
                                        <p:strVal val="visible"/>
                                      </p:to>
                                    </p:set>
                                    <p:anim calcmode="lin" valueType="num">
                                      <p:cBhvr additive="base">
                                        <p:cTn id="7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88DFD8-22B8-BA70-DD95-79E114602A21}"/>
              </a:ext>
            </a:extLst>
          </p:cNvPr>
          <p:cNvSpPr/>
          <p:nvPr/>
        </p:nvSpPr>
        <p:spPr>
          <a:xfrm>
            <a:off x="710881" y="3655978"/>
            <a:ext cx="5069397"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dirty="0">
                <a:solidFill>
                  <a:srgbClr val="FF0000"/>
                </a:solidFill>
              </a:rPr>
              <a:t>Ass. Symptoms:</a:t>
            </a:r>
          </a:p>
          <a:p>
            <a:endParaRPr lang="en-US" sz="3200" b="1" dirty="0">
              <a:solidFill>
                <a:srgbClr val="FF0000"/>
              </a:solidFill>
            </a:endParaRPr>
          </a:p>
          <a:p>
            <a:r>
              <a:rPr lang="en-US" sz="2400" dirty="0"/>
              <a:t>aspiration , chocking ,drooling or nasopharyngeal regurgitation</a:t>
            </a:r>
          </a:p>
        </p:txBody>
      </p:sp>
      <p:sp>
        <p:nvSpPr>
          <p:cNvPr id="3" name="Right Arrow 5">
            <a:extLst>
              <a:ext uri="{FF2B5EF4-FFF2-40B4-BE49-F238E27FC236}">
                <a16:creationId xmlns:a16="http://schemas.microsoft.com/office/drawing/2014/main" id="{3F902943-46DA-2E9C-35F3-A3889E42481A}"/>
              </a:ext>
            </a:extLst>
          </p:cNvPr>
          <p:cNvSpPr/>
          <p:nvPr/>
        </p:nvSpPr>
        <p:spPr>
          <a:xfrm>
            <a:off x="5936437" y="5683380"/>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4" name="Rectangle 3">
            <a:extLst>
              <a:ext uri="{FF2B5EF4-FFF2-40B4-BE49-F238E27FC236}">
                <a16:creationId xmlns:a16="http://schemas.microsoft.com/office/drawing/2014/main" id="{4BC46B92-6C07-D5F7-4FD5-4D51C91FFD39}"/>
              </a:ext>
            </a:extLst>
          </p:cNvPr>
          <p:cNvSpPr/>
          <p:nvPr/>
        </p:nvSpPr>
        <p:spPr>
          <a:xfrm>
            <a:off x="710881" y="5596402"/>
            <a:ext cx="4201380" cy="46166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Weight loss: </a:t>
            </a:r>
          </a:p>
        </p:txBody>
      </p:sp>
      <p:sp>
        <p:nvSpPr>
          <p:cNvPr id="5" name="Rectangle 4">
            <a:extLst>
              <a:ext uri="{FF2B5EF4-FFF2-40B4-BE49-F238E27FC236}">
                <a16:creationId xmlns:a16="http://schemas.microsoft.com/office/drawing/2014/main" id="{02B15A41-203C-9B36-AD1C-D5A89E76733A}"/>
              </a:ext>
            </a:extLst>
          </p:cNvPr>
          <p:cNvSpPr/>
          <p:nvPr/>
        </p:nvSpPr>
        <p:spPr>
          <a:xfrm>
            <a:off x="2470172" y="5612055"/>
            <a:ext cx="2539478"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In elder patient </a:t>
            </a:r>
          </a:p>
        </p:txBody>
      </p:sp>
      <p:sp>
        <p:nvSpPr>
          <p:cNvPr id="6" name="Rectangle 5">
            <a:extLst>
              <a:ext uri="{FF2B5EF4-FFF2-40B4-BE49-F238E27FC236}">
                <a16:creationId xmlns:a16="http://schemas.microsoft.com/office/drawing/2014/main" id="{8FDA0959-DAE8-DD87-B677-EFA58932137D}"/>
              </a:ext>
            </a:extLst>
          </p:cNvPr>
          <p:cNvSpPr/>
          <p:nvPr/>
        </p:nvSpPr>
        <p:spPr>
          <a:xfrm>
            <a:off x="8024427" y="5638876"/>
            <a:ext cx="1970411"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Carcinoma </a:t>
            </a:r>
            <a:endParaRPr lang="ar-JO" sz="2400" dirty="0"/>
          </a:p>
        </p:txBody>
      </p:sp>
      <p:sp>
        <p:nvSpPr>
          <p:cNvPr id="7" name="Right Arrow 15">
            <a:extLst>
              <a:ext uri="{FF2B5EF4-FFF2-40B4-BE49-F238E27FC236}">
                <a16:creationId xmlns:a16="http://schemas.microsoft.com/office/drawing/2014/main" id="{55490BBF-8448-A756-5EB3-92AA20F92C04}"/>
              </a:ext>
            </a:extLst>
          </p:cNvPr>
          <p:cNvSpPr/>
          <p:nvPr/>
        </p:nvSpPr>
        <p:spPr>
          <a:xfrm>
            <a:off x="4428759" y="1591369"/>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8" name="TextBox 16">
            <a:extLst>
              <a:ext uri="{FF2B5EF4-FFF2-40B4-BE49-F238E27FC236}">
                <a16:creationId xmlns:a16="http://schemas.microsoft.com/office/drawing/2014/main" id="{97522CB3-7BF6-87EC-0AF7-183AC18F4FE3}"/>
              </a:ext>
            </a:extLst>
          </p:cNvPr>
          <p:cNvSpPr txBox="1"/>
          <p:nvPr/>
        </p:nvSpPr>
        <p:spPr>
          <a:xfrm>
            <a:off x="8024427" y="4563919"/>
            <a:ext cx="2897747" cy="830997"/>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Oropharyngeal dysphagia</a:t>
            </a:r>
            <a:endParaRPr lang="ar-JO" sz="2400" dirty="0"/>
          </a:p>
        </p:txBody>
      </p:sp>
      <p:sp>
        <p:nvSpPr>
          <p:cNvPr id="9" name="Rectangle 8">
            <a:extLst>
              <a:ext uri="{FF2B5EF4-FFF2-40B4-BE49-F238E27FC236}">
                <a16:creationId xmlns:a16="http://schemas.microsoft.com/office/drawing/2014/main" id="{225B7CAD-D36F-F22C-2723-428AA568E1D7}"/>
              </a:ext>
            </a:extLst>
          </p:cNvPr>
          <p:cNvSpPr/>
          <p:nvPr/>
        </p:nvSpPr>
        <p:spPr>
          <a:xfrm>
            <a:off x="710881" y="757458"/>
            <a:ext cx="1428596" cy="58477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dirty="0">
                <a:solidFill>
                  <a:srgbClr val="FF0000"/>
                </a:solidFill>
              </a:rPr>
              <a:t>Onset</a:t>
            </a:r>
            <a:r>
              <a:rPr lang="en-US" sz="2400" dirty="0"/>
              <a:t>:</a:t>
            </a:r>
            <a:endParaRPr lang="ar-JO" sz="2400" dirty="0"/>
          </a:p>
        </p:txBody>
      </p:sp>
      <p:sp>
        <p:nvSpPr>
          <p:cNvPr id="10" name="Rectangle 9">
            <a:extLst>
              <a:ext uri="{FF2B5EF4-FFF2-40B4-BE49-F238E27FC236}">
                <a16:creationId xmlns:a16="http://schemas.microsoft.com/office/drawing/2014/main" id="{17F08396-9D92-29E6-40E0-38BFD5B46290}"/>
              </a:ext>
            </a:extLst>
          </p:cNvPr>
          <p:cNvSpPr/>
          <p:nvPr/>
        </p:nvSpPr>
        <p:spPr>
          <a:xfrm>
            <a:off x="710881" y="1497926"/>
            <a:ext cx="3501280"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Progressive dysphagia</a:t>
            </a:r>
            <a:endParaRPr lang="ar-JO" sz="2400" dirty="0"/>
          </a:p>
        </p:txBody>
      </p:sp>
      <p:sp>
        <p:nvSpPr>
          <p:cNvPr id="11" name="Rectangle 10">
            <a:extLst>
              <a:ext uri="{FF2B5EF4-FFF2-40B4-BE49-F238E27FC236}">
                <a16:creationId xmlns:a16="http://schemas.microsoft.com/office/drawing/2014/main" id="{0D2DE027-B1B1-289D-E916-094F5D5BC638}"/>
              </a:ext>
            </a:extLst>
          </p:cNvPr>
          <p:cNvSpPr/>
          <p:nvPr/>
        </p:nvSpPr>
        <p:spPr>
          <a:xfrm>
            <a:off x="710881" y="2045660"/>
            <a:ext cx="3004349"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Sudden dysphagia</a:t>
            </a:r>
            <a:endParaRPr lang="ar-JO" sz="2400" dirty="0"/>
          </a:p>
        </p:txBody>
      </p:sp>
      <p:sp>
        <p:nvSpPr>
          <p:cNvPr id="12" name="TextBox 23">
            <a:extLst>
              <a:ext uri="{FF2B5EF4-FFF2-40B4-BE49-F238E27FC236}">
                <a16:creationId xmlns:a16="http://schemas.microsoft.com/office/drawing/2014/main" id="{AF7AADA5-4929-3AC2-F2BE-86BF283429E9}"/>
              </a:ext>
            </a:extLst>
          </p:cNvPr>
          <p:cNvSpPr txBox="1"/>
          <p:nvPr/>
        </p:nvSpPr>
        <p:spPr>
          <a:xfrm>
            <a:off x="710881" y="2593394"/>
            <a:ext cx="4198513"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Intermittent dysphagia </a:t>
            </a:r>
            <a:endParaRPr lang="ar-JO" sz="2400" dirty="0"/>
          </a:p>
        </p:txBody>
      </p:sp>
      <p:sp>
        <p:nvSpPr>
          <p:cNvPr id="13" name="TextBox 24">
            <a:extLst>
              <a:ext uri="{FF2B5EF4-FFF2-40B4-BE49-F238E27FC236}">
                <a16:creationId xmlns:a16="http://schemas.microsoft.com/office/drawing/2014/main" id="{8229118C-3DEF-7D71-B4C9-07F7F5CBC5E2}"/>
              </a:ext>
            </a:extLst>
          </p:cNvPr>
          <p:cNvSpPr txBox="1"/>
          <p:nvPr/>
        </p:nvSpPr>
        <p:spPr>
          <a:xfrm>
            <a:off x="6530645" y="1541385"/>
            <a:ext cx="4426039"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Neuromuscular , carcinoma</a:t>
            </a:r>
            <a:endParaRPr lang="ar-JO" sz="2400" dirty="0"/>
          </a:p>
        </p:txBody>
      </p:sp>
      <p:sp>
        <p:nvSpPr>
          <p:cNvPr id="14" name="TextBox 25">
            <a:extLst>
              <a:ext uri="{FF2B5EF4-FFF2-40B4-BE49-F238E27FC236}">
                <a16:creationId xmlns:a16="http://schemas.microsoft.com/office/drawing/2014/main" id="{3F03F7F0-3F98-A0A0-859A-7E6408363A43}"/>
              </a:ext>
            </a:extLst>
          </p:cNvPr>
          <p:cNvSpPr txBox="1"/>
          <p:nvPr/>
        </p:nvSpPr>
        <p:spPr>
          <a:xfrm>
            <a:off x="6530645" y="2045659"/>
            <a:ext cx="4696496"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Foreign body , esophagitis</a:t>
            </a:r>
            <a:endParaRPr lang="ar-JO" sz="2400" dirty="0"/>
          </a:p>
        </p:txBody>
      </p:sp>
      <p:sp>
        <p:nvSpPr>
          <p:cNvPr id="15" name="TextBox 26">
            <a:extLst>
              <a:ext uri="{FF2B5EF4-FFF2-40B4-BE49-F238E27FC236}">
                <a16:creationId xmlns:a16="http://schemas.microsoft.com/office/drawing/2014/main" id="{F3D165AB-2A6E-9D33-95B7-B9BEEFE33EDB}"/>
              </a:ext>
            </a:extLst>
          </p:cNvPr>
          <p:cNvSpPr txBox="1"/>
          <p:nvPr/>
        </p:nvSpPr>
        <p:spPr>
          <a:xfrm>
            <a:off x="6530645" y="2592743"/>
            <a:ext cx="4950474" cy="1200329"/>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Rings and webs , diffuse esophageal spasm , nutcracker esophagus </a:t>
            </a:r>
            <a:endParaRPr lang="ar-JO" sz="2400" dirty="0"/>
          </a:p>
        </p:txBody>
      </p:sp>
      <p:sp>
        <p:nvSpPr>
          <p:cNvPr id="16" name="Right Arrow 27">
            <a:extLst>
              <a:ext uri="{FF2B5EF4-FFF2-40B4-BE49-F238E27FC236}">
                <a16:creationId xmlns:a16="http://schemas.microsoft.com/office/drawing/2014/main" id="{B3FA36B2-2A73-1725-3A7D-F722C3AA13EB}"/>
              </a:ext>
            </a:extLst>
          </p:cNvPr>
          <p:cNvSpPr/>
          <p:nvPr/>
        </p:nvSpPr>
        <p:spPr>
          <a:xfrm>
            <a:off x="4428758" y="2124557"/>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17" name="Right Arrow 28">
            <a:extLst>
              <a:ext uri="{FF2B5EF4-FFF2-40B4-BE49-F238E27FC236}">
                <a16:creationId xmlns:a16="http://schemas.microsoft.com/office/drawing/2014/main" id="{2E517BFE-8BA2-429E-7D03-53C46AB6783C}"/>
              </a:ext>
            </a:extLst>
          </p:cNvPr>
          <p:cNvSpPr/>
          <p:nvPr/>
        </p:nvSpPr>
        <p:spPr>
          <a:xfrm>
            <a:off x="4428758" y="2743283"/>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18" name="Right Arrow 29">
            <a:extLst>
              <a:ext uri="{FF2B5EF4-FFF2-40B4-BE49-F238E27FC236}">
                <a16:creationId xmlns:a16="http://schemas.microsoft.com/office/drawing/2014/main" id="{37C8A299-C898-FF0C-8426-DB3700364928}"/>
              </a:ext>
            </a:extLst>
          </p:cNvPr>
          <p:cNvSpPr/>
          <p:nvPr/>
        </p:nvSpPr>
        <p:spPr>
          <a:xfrm>
            <a:off x="5936437" y="4900810"/>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Tree>
    <p:extLst>
      <p:ext uri="{BB962C8B-B14F-4D97-AF65-F5344CB8AC3E}">
        <p14:creationId xmlns:p14="http://schemas.microsoft.com/office/powerpoint/2010/main" val="295695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1C64FA69-34FA-32FE-0546-B318F1C95935}"/>
              </a:ext>
            </a:extLst>
          </p:cNvPr>
          <p:cNvSpPr txBox="1"/>
          <p:nvPr/>
        </p:nvSpPr>
        <p:spPr>
          <a:xfrm>
            <a:off x="1418606" y="2481065"/>
            <a:ext cx="4790941"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Pain after swallowing</a:t>
            </a:r>
            <a:endParaRPr lang="ar-JO" sz="2400" dirty="0"/>
          </a:p>
        </p:txBody>
      </p:sp>
      <p:sp>
        <p:nvSpPr>
          <p:cNvPr id="3" name="TextBox 3">
            <a:extLst>
              <a:ext uri="{FF2B5EF4-FFF2-40B4-BE49-F238E27FC236}">
                <a16:creationId xmlns:a16="http://schemas.microsoft.com/office/drawing/2014/main" id="{299EE3F8-81EF-0ED9-ED50-04334E951F65}"/>
              </a:ext>
            </a:extLst>
          </p:cNvPr>
          <p:cNvSpPr txBox="1"/>
          <p:nvPr/>
        </p:nvSpPr>
        <p:spPr>
          <a:xfrm>
            <a:off x="1418606" y="3421527"/>
            <a:ext cx="4230710" cy="830997"/>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Regurgitation of old food with halitosis</a:t>
            </a:r>
            <a:endParaRPr lang="ar-JO" sz="2400" dirty="0"/>
          </a:p>
        </p:txBody>
      </p:sp>
      <p:sp>
        <p:nvSpPr>
          <p:cNvPr id="4" name="TextBox 4">
            <a:extLst>
              <a:ext uri="{FF2B5EF4-FFF2-40B4-BE49-F238E27FC236}">
                <a16:creationId xmlns:a16="http://schemas.microsoft.com/office/drawing/2014/main" id="{D4F6318A-18D0-4495-4F16-016D7D6DDBC2}"/>
              </a:ext>
            </a:extLst>
          </p:cNvPr>
          <p:cNvSpPr txBox="1"/>
          <p:nvPr/>
        </p:nvSpPr>
        <p:spPr>
          <a:xfrm>
            <a:off x="1418606" y="4731321"/>
            <a:ext cx="6555347"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History of heartburn</a:t>
            </a:r>
            <a:endParaRPr lang="ar-JO" sz="2400" dirty="0"/>
          </a:p>
        </p:txBody>
      </p:sp>
      <p:sp>
        <p:nvSpPr>
          <p:cNvPr id="5" name="Right Arrow 6">
            <a:extLst>
              <a:ext uri="{FF2B5EF4-FFF2-40B4-BE49-F238E27FC236}">
                <a16:creationId xmlns:a16="http://schemas.microsoft.com/office/drawing/2014/main" id="{6155CC57-9962-C434-11EA-009451A7D499}"/>
              </a:ext>
            </a:extLst>
          </p:cNvPr>
          <p:cNvSpPr/>
          <p:nvPr/>
        </p:nvSpPr>
        <p:spPr>
          <a:xfrm>
            <a:off x="5900385" y="2619932"/>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6" name="Right Arrow 7">
            <a:extLst>
              <a:ext uri="{FF2B5EF4-FFF2-40B4-BE49-F238E27FC236}">
                <a16:creationId xmlns:a16="http://schemas.microsoft.com/office/drawing/2014/main" id="{F4B8D761-6408-E2A4-B9A1-6CB28E854F7B}"/>
              </a:ext>
            </a:extLst>
          </p:cNvPr>
          <p:cNvSpPr/>
          <p:nvPr/>
        </p:nvSpPr>
        <p:spPr>
          <a:xfrm>
            <a:off x="5900384" y="3625765"/>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7" name="Right Arrow 8">
            <a:extLst>
              <a:ext uri="{FF2B5EF4-FFF2-40B4-BE49-F238E27FC236}">
                <a16:creationId xmlns:a16="http://schemas.microsoft.com/office/drawing/2014/main" id="{EE0313DE-C375-CF38-FDE3-DDCDAA03A8F9}"/>
              </a:ext>
            </a:extLst>
          </p:cNvPr>
          <p:cNvSpPr/>
          <p:nvPr/>
        </p:nvSpPr>
        <p:spPr>
          <a:xfrm>
            <a:off x="5900387" y="4775823"/>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8" name="TextBox 12">
            <a:extLst>
              <a:ext uri="{FF2B5EF4-FFF2-40B4-BE49-F238E27FC236}">
                <a16:creationId xmlns:a16="http://schemas.microsoft.com/office/drawing/2014/main" id="{06D0BEFD-E704-DB96-DE1E-891AA970CE52}"/>
              </a:ext>
            </a:extLst>
          </p:cNvPr>
          <p:cNvSpPr txBox="1"/>
          <p:nvPr/>
        </p:nvSpPr>
        <p:spPr>
          <a:xfrm>
            <a:off x="8498127" y="2619932"/>
            <a:ext cx="2248373"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Esophagitis </a:t>
            </a:r>
            <a:endParaRPr lang="ar-JO" sz="2400" dirty="0"/>
          </a:p>
        </p:txBody>
      </p:sp>
      <p:sp>
        <p:nvSpPr>
          <p:cNvPr id="9" name="TextBox 13">
            <a:extLst>
              <a:ext uri="{FF2B5EF4-FFF2-40B4-BE49-F238E27FC236}">
                <a16:creationId xmlns:a16="http://schemas.microsoft.com/office/drawing/2014/main" id="{AA6987DE-EC6A-B855-59D0-6B6D2DD2C143}"/>
              </a:ext>
            </a:extLst>
          </p:cNvPr>
          <p:cNvSpPr txBox="1"/>
          <p:nvPr/>
        </p:nvSpPr>
        <p:spPr>
          <a:xfrm>
            <a:off x="8498127" y="3488775"/>
            <a:ext cx="2275266" cy="830997"/>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err="1"/>
              <a:t>Zenker’s</a:t>
            </a:r>
            <a:r>
              <a:rPr lang="en-US" sz="2400" dirty="0"/>
              <a:t> diverticulum</a:t>
            </a:r>
            <a:endParaRPr lang="ar-JO" sz="2400" dirty="0"/>
          </a:p>
        </p:txBody>
      </p:sp>
      <p:sp>
        <p:nvSpPr>
          <p:cNvPr id="10" name="TextBox 14">
            <a:extLst>
              <a:ext uri="{FF2B5EF4-FFF2-40B4-BE49-F238E27FC236}">
                <a16:creationId xmlns:a16="http://schemas.microsoft.com/office/drawing/2014/main" id="{BCD6A308-B5D2-C388-C0E3-1242010108D2}"/>
              </a:ext>
            </a:extLst>
          </p:cNvPr>
          <p:cNvSpPr txBox="1"/>
          <p:nvPr/>
        </p:nvSpPr>
        <p:spPr>
          <a:xfrm>
            <a:off x="8498127" y="4546653"/>
            <a:ext cx="1834232" cy="830997"/>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Peptic stricture</a:t>
            </a:r>
            <a:endParaRPr lang="ar-JO" sz="2400" dirty="0"/>
          </a:p>
        </p:txBody>
      </p:sp>
      <p:sp>
        <p:nvSpPr>
          <p:cNvPr id="11" name="Rectangle 10">
            <a:extLst>
              <a:ext uri="{FF2B5EF4-FFF2-40B4-BE49-F238E27FC236}">
                <a16:creationId xmlns:a16="http://schemas.microsoft.com/office/drawing/2014/main" id="{774D1328-3CA8-34CB-854F-3688C9C144CD}"/>
              </a:ext>
            </a:extLst>
          </p:cNvPr>
          <p:cNvSpPr/>
          <p:nvPr/>
        </p:nvSpPr>
        <p:spPr>
          <a:xfrm>
            <a:off x="2301584" y="1480350"/>
            <a:ext cx="2244525" cy="70788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4000" dirty="0">
                <a:solidFill>
                  <a:schemeClr val="bg2">
                    <a:lumMod val="50000"/>
                  </a:schemeClr>
                </a:solidFill>
                <a:latin typeface="Andalus" panose="02020603050405020304" pitchFamily="18" charset="-78"/>
                <a:cs typeface="Andalus" panose="02020603050405020304" pitchFamily="18" charset="-78"/>
              </a:rPr>
              <a:t>HISTORY</a:t>
            </a:r>
            <a:r>
              <a:rPr lang="ar-JO" sz="4000" dirty="0">
                <a:solidFill>
                  <a:schemeClr val="bg2">
                    <a:lumMod val="50000"/>
                  </a:schemeClr>
                </a:solidFill>
                <a:latin typeface="Andalus" panose="02020603050405020304" pitchFamily="18" charset="-78"/>
                <a:cs typeface="Andalus" panose="02020603050405020304" pitchFamily="18" charset="-78"/>
              </a:rPr>
              <a:t>:</a:t>
            </a:r>
            <a:endParaRPr lang="en-GB" sz="4000"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189329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33" name="Rectangle 32">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F74AE7C-D4E5-5216-D58F-A50D64E94796}"/>
              </a:ext>
            </a:extLst>
          </p:cNvPr>
          <p:cNvSpPr txBox="1"/>
          <p:nvPr/>
        </p:nvSpPr>
        <p:spPr>
          <a:xfrm>
            <a:off x="838200" y="1825625"/>
            <a:ext cx="5393361" cy="4351338"/>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3200" b="1" dirty="0"/>
              <a:t>Surgical </a:t>
            </a:r>
            <a:r>
              <a:rPr lang="en-US" sz="3200" b="1" dirty="0" err="1"/>
              <a:t>hx</a:t>
            </a:r>
            <a:endParaRPr lang="en-US" sz="3200" b="1" dirty="0"/>
          </a:p>
          <a:p>
            <a:pPr marL="285750" indent="-228600" defTabSz="914400">
              <a:lnSpc>
                <a:spcPct val="90000"/>
              </a:lnSpc>
              <a:spcAft>
                <a:spcPts val="600"/>
              </a:spcAft>
              <a:buFont typeface="Arial" panose="020B0604020202020204" pitchFamily="34" charset="0"/>
              <a:buChar char="•"/>
            </a:pPr>
            <a:endParaRPr lang="en-US" sz="3200" b="1" dirty="0"/>
          </a:p>
          <a:p>
            <a:pPr marL="285750" indent="-228600" defTabSz="914400">
              <a:lnSpc>
                <a:spcPct val="90000"/>
              </a:lnSpc>
              <a:spcAft>
                <a:spcPts val="600"/>
              </a:spcAft>
              <a:buFont typeface="Arial" panose="020B0604020202020204" pitchFamily="34" charset="0"/>
              <a:buChar char="•"/>
            </a:pPr>
            <a:r>
              <a:rPr lang="en-US" sz="3200" b="1" dirty="0"/>
              <a:t>medical </a:t>
            </a:r>
            <a:r>
              <a:rPr lang="en-US" sz="3200" b="1" dirty="0" err="1"/>
              <a:t>hx</a:t>
            </a:r>
            <a:endParaRPr lang="en-US" sz="3200" b="1" dirty="0"/>
          </a:p>
          <a:p>
            <a:pPr marL="285750" indent="-228600" defTabSz="914400">
              <a:lnSpc>
                <a:spcPct val="90000"/>
              </a:lnSpc>
              <a:spcAft>
                <a:spcPts val="600"/>
              </a:spcAft>
              <a:buFont typeface="Arial" panose="020B0604020202020204" pitchFamily="34" charset="0"/>
              <a:buChar char="•"/>
            </a:pPr>
            <a:endParaRPr lang="en-US" sz="3200" b="1" dirty="0"/>
          </a:p>
          <a:p>
            <a:pPr marL="285750" indent="-228600" defTabSz="914400">
              <a:lnSpc>
                <a:spcPct val="90000"/>
              </a:lnSpc>
              <a:spcAft>
                <a:spcPts val="600"/>
              </a:spcAft>
              <a:buFont typeface="Arial" panose="020B0604020202020204" pitchFamily="34" charset="0"/>
              <a:buChar char="•"/>
            </a:pPr>
            <a:r>
              <a:rPr lang="en-US" sz="3200" b="1" dirty="0"/>
              <a:t>Drug </a:t>
            </a:r>
            <a:r>
              <a:rPr lang="en-US" sz="3200" b="1" dirty="0" err="1"/>
              <a:t>hx</a:t>
            </a:r>
            <a:endParaRPr lang="en-US" sz="3200" b="1" dirty="0"/>
          </a:p>
        </p:txBody>
      </p:sp>
      <p:pic>
        <p:nvPicPr>
          <p:cNvPr id="14" name="Picture 13">
            <a:extLst>
              <a:ext uri="{FF2B5EF4-FFF2-40B4-BE49-F238E27FC236}">
                <a16:creationId xmlns:a16="http://schemas.microsoft.com/office/drawing/2014/main" id="{37BCFD60-1753-20B0-BC4C-B629AD9CD057}"/>
              </a:ext>
            </a:extLst>
          </p:cNvPr>
          <p:cNvPicPr>
            <a:picLocks noChangeAspect="1"/>
          </p:cNvPicPr>
          <p:nvPr/>
        </p:nvPicPr>
        <p:blipFill>
          <a:blip r:embed="rId2">
            <a:extLst>
              <a:ext uri="{28A0092B-C50C-407E-A947-70E740481C1C}">
                <a14:useLocalDpi xmlns:a14="http://schemas.microsoft.com/office/drawing/2010/main" val="0"/>
              </a:ext>
            </a:extLst>
          </a:blip>
          <a:srcRect l="16479" r="19523" b="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135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CBDF3F-18F6-9C83-C09F-9A6BAF89AA78}"/>
              </a:ext>
            </a:extLst>
          </p:cNvPr>
          <p:cNvSpPr/>
          <p:nvPr/>
        </p:nvSpPr>
        <p:spPr>
          <a:xfrm>
            <a:off x="3139479" y="395962"/>
            <a:ext cx="5148589" cy="58477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solidFill>
                  <a:schemeClr val="tx1">
                    <a:lumMod val="95000"/>
                    <a:lumOff val="5000"/>
                  </a:schemeClr>
                </a:solidFill>
                <a:latin typeface="Arial Black" panose="020B0A04020102020204" pitchFamily="34" charset="0"/>
              </a:rPr>
              <a:t>Physical Examination:</a:t>
            </a:r>
            <a:endParaRPr lang="ar-JO" sz="3200" dirty="0">
              <a:solidFill>
                <a:schemeClr val="tx1">
                  <a:lumMod val="95000"/>
                  <a:lumOff val="5000"/>
                </a:schemeClr>
              </a:solidFill>
            </a:endParaRPr>
          </a:p>
        </p:txBody>
      </p:sp>
      <p:sp>
        <p:nvSpPr>
          <p:cNvPr id="3" name="Rectangle 2">
            <a:extLst>
              <a:ext uri="{FF2B5EF4-FFF2-40B4-BE49-F238E27FC236}">
                <a16:creationId xmlns:a16="http://schemas.microsoft.com/office/drawing/2014/main" id="{A276DB94-BA7B-FBE6-49A6-AA773F98DFA2}"/>
              </a:ext>
            </a:extLst>
          </p:cNvPr>
          <p:cNvSpPr/>
          <p:nvPr/>
        </p:nvSpPr>
        <p:spPr>
          <a:xfrm>
            <a:off x="3048000" y="1568391"/>
            <a:ext cx="6096000" cy="4893647"/>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nSpc>
                <a:spcPct val="200000"/>
              </a:lnSpc>
              <a:buFont typeface="Arial" panose="020B0604020202020204" pitchFamily="34" charset="0"/>
              <a:buChar char="•"/>
            </a:pPr>
            <a:r>
              <a:rPr lang="en-US" sz="2400" b="1" dirty="0">
                <a:solidFill>
                  <a:schemeClr val="tx1">
                    <a:lumMod val="95000"/>
                    <a:lumOff val="5000"/>
                  </a:schemeClr>
                </a:solidFill>
                <a:latin typeface="Arial" panose="020B0604020202020204" pitchFamily="34" charset="0"/>
                <a:cs typeface="Arial" panose="020B0604020202020204" pitchFamily="34" charset="0"/>
              </a:rPr>
              <a:t>Genaral inspection: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Cranial nerve examination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Neurological examination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Oral cavity examination</a:t>
            </a:r>
          </a:p>
          <a:p>
            <a:pPr marL="342900" indent="-342900">
              <a:lnSpc>
                <a:spcPct val="200000"/>
              </a:lnSpc>
              <a:buFont typeface="Arial" panose="020B0604020202020204" pitchFamily="34" charset="0"/>
              <a:buChar char="•"/>
            </a:pPr>
            <a:r>
              <a:rPr lang="en-US" sz="2400" b="1" dirty="0">
                <a:solidFill>
                  <a:schemeClr val="tx1">
                    <a:lumMod val="95000"/>
                    <a:lumOff val="5000"/>
                  </a:schemeClr>
                </a:solidFill>
                <a:latin typeface="Arial" panose="020B0604020202020204" pitchFamily="34" charset="0"/>
                <a:cs typeface="Arial" panose="020B0604020202020204" pitchFamily="34" charset="0"/>
              </a:rPr>
              <a:t>direct observation of the act of swallowing  </a:t>
            </a:r>
          </a:p>
          <a:p>
            <a:endParaRPr lang="en-AU" sz="240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578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151A3-EF3A-4E18-40C7-94EF8B5E1E04}"/>
              </a:ext>
            </a:extLst>
          </p:cNvPr>
          <p:cNvSpPr/>
          <p:nvPr/>
        </p:nvSpPr>
        <p:spPr>
          <a:xfrm>
            <a:off x="908787" y="1670827"/>
            <a:ext cx="6096000" cy="461665"/>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chemeClr val="tx1">
                    <a:lumMod val="95000"/>
                    <a:lumOff val="5000"/>
                  </a:schemeClr>
                </a:solidFill>
                <a:latin typeface="Arial" panose="020B0604020202020204" pitchFamily="34" charset="0"/>
                <a:cs typeface="Arial" panose="020B0604020202020204" pitchFamily="34" charset="0"/>
              </a:rPr>
              <a:t>Neck examination:</a:t>
            </a:r>
            <a:endParaRPr lang="en-AU" sz="24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C48BA28-D03E-D347-B9D1-87071BF9329D}"/>
              </a:ext>
            </a:extLst>
          </p:cNvPr>
          <p:cNvSpPr/>
          <p:nvPr/>
        </p:nvSpPr>
        <p:spPr>
          <a:xfrm>
            <a:off x="908787" y="550572"/>
            <a:ext cx="5148589" cy="58477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solidFill>
                  <a:schemeClr val="tx1">
                    <a:lumMod val="95000"/>
                    <a:lumOff val="5000"/>
                  </a:schemeClr>
                </a:solidFill>
                <a:latin typeface="Arial Black" panose="020B0A04020102020204" pitchFamily="34" charset="0"/>
              </a:rPr>
              <a:t>Physical Examination:</a:t>
            </a:r>
            <a:endParaRPr lang="ar-JO" sz="3200" dirty="0">
              <a:solidFill>
                <a:schemeClr val="tx1">
                  <a:lumMod val="95000"/>
                  <a:lumOff val="5000"/>
                </a:schemeClr>
              </a:solidFill>
            </a:endParaRPr>
          </a:p>
        </p:txBody>
      </p:sp>
      <p:sp>
        <p:nvSpPr>
          <p:cNvPr id="4" name="TextBox 4">
            <a:extLst>
              <a:ext uri="{FF2B5EF4-FFF2-40B4-BE49-F238E27FC236}">
                <a16:creationId xmlns:a16="http://schemas.microsoft.com/office/drawing/2014/main" id="{30EA8E0B-961C-4889-2A47-886D484928C9}"/>
              </a:ext>
            </a:extLst>
          </p:cNvPr>
          <p:cNvSpPr txBox="1"/>
          <p:nvPr/>
        </p:nvSpPr>
        <p:spPr>
          <a:xfrm>
            <a:off x="908787" y="2599455"/>
            <a:ext cx="7421031" cy="2191947"/>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14350" indent="-514350">
              <a:lnSpc>
                <a:spcPct val="200000"/>
              </a:lnSpc>
              <a:buFont typeface="+mj-lt"/>
              <a:buAutoNum type="romanUcPeriod"/>
            </a:pPr>
            <a:r>
              <a:rPr lang="en-US" sz="2400" dirty="0"/>
              <a:t>Lymph node enlargement </a:t>
            </a:r>
          </a:p>
          <a:p>
            <a:pPr marL="514350" indent="-514350">
              <a:lnSpc>
                <a:spcPct val="200000"/>
              </a:lnSpc>
              <a:buFont typeface="+mj-lt"/>
              <a:buAutoNum type="romanUcPeriod"/>
            </a:pPr>
            <a:r>
              <a:rPr lang="en-US" sz="2400" dirty="0"/>
              <a:t>Neck mases </a:t>
            </a:r>
          </a:p>
          <a:p>
            <a:pPr marL="514350" indent="-514350">
              <a:lnSpc>
                <a:spcPct val="200000"/>
              </a:lnSpc>
              <a:buFont typeface="+mj-lt"/>
              <a:buAutoNum type="romanUcPeriod"/>
            </a:pPr>
            <a:r>
              <a:rPr lang="en-US" sz="2400" dirty="0"/>
              <a:t>Thyroid enlargement </a:t>
            </a:r>
          </a:p>
        </p:txBody>
      </p:sp>
      <p:pic>
        <p:nvPicPr>
          <p:cNvPr id="5" name="Picture 4">
            <a:extLst>
              <a:ext uri="{FF2B5EF4-FFF2-40B4-BE49-F238E27FC236}">
                <a16:creationId xmlns:a16="http://schemas.microsoft.com/office/drawing/2014/main" id="{7C58583A-8FD8-E040-8BF0-B462135DB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532" y="550572"/>
            <a:ext cx="4730681" cy="5756856"/>
          </a:xfrm>
          <a:prstGeom prst="rect">
            <a:avLst/>
          </a:prstGeom>
        </p:spPr>
      </p:pic>
    </p:spTree>
    <p:extLst>
      <p:ext uri="{BB962C8B-B14F-4D97-AF65-F5344CB8AC3E}">
        <p14:creationId xmlns:p14="http://schemas.microsoft.com/office/powerpoint/2010/main" val="1297376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373557-CB63-AD61-632F-868CC4EF8569}"/>
              </a:ext>
            </a:extLst>
          </p:cNvPr>
          <p:cNvSpPr txBox="1"/>
          <p:nvPr/>
        </p:nvSpPr>
        <p:spPr>
          <a:xfrm>
            <a:off x="2702417" y="641525"/>
            <a:ext cx="5151549" cy="861774"/>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3200" b="1" dirty="0"/>
              <a:t>Radiographic studies</a:t>
            </a:r>
            <a:r>
              <a:rPr lang="en-US" dirty="0"/>
              <a:t>:</a:t>
            </a:r>
          </a:p>
          <a:p>
            <a:endParaRPr lang="ar-JO" dirty="0"/>
          </a:p>
        </p:txBody>
      </p:sp>
      <p:sp>
        <p:nvSpPr>
          <p:cNvPr id="3" name="TextBox 2">
            <a:extLst>
              <a:ext uri="{FF2B5EF4-FFF2-40B4-BE49-F238E27FC236}">
                <a16:creationId xmlns:a16="http://schemas.microsoft.com/office/drawing/2014/main" id="{4D32547B-B063-B56D-4F82-4097375EA2FB}"/>
              </a:ext>
            </a:extLst>
          </p:cNvPr>
          <p:cNvSpPr txBox="1"/>
          <p:nvPr/>
        </p:nvSpPr>
        <p:spPr>
          <a:xfrm>
            <a:off x="2844084" y="1736229"/>
            <a:ext cx="6645499" cy="3693319"/>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US" sz="2400" dirty="0"/>
              <a:t>Plain  X-ray</a:t>
            </a:r>
          </a:p>
          <a:p>
            <a:pPr marL="342900" indent="-342900">
              <a:lnSpc>
                <a:spcPct val="150000"/>
              </a:lnSpc>
              <a:buFont typeface="Arial" panose="020B0604020202020204" pitchFamily="34" charset="0"/>
              <a:buChar char="•"/>
            </a:pPr>
            <a:r>
              <a:rPr lang="en-US" sz="2400" dirty="0"/>
              <a:t>Barium esophagus</a:t>
            </a:r>
          </a:p>
          <a:p>
            <a:pPr marL="342900" indent="-342900">
              <a:lnSpc>
                <a:spcPct val="150000"/>
              </a:lnSpc>
              <a:buFont typeface="Arial" panose="020B0604020202020204" pitchFamily="34" charset="0"/>
              <a:buChar char="•"/>
            </a:pPr>
            <a:r>
              <a:rPr lang="en-US" sz="2400" dirty="0"/>
              <a:t>Modified barium swallow(gold standard)</a:t>
            </a:r>
          </a:p>
          <a:p>
            <a:pPr marL="342900" indent="-342900">
              <a:lnSpc>
                <a:spcPct val="150000"/>
              </a:lnSpc>
              <a:buFont typeface="Arial" panose="020B0604020202020204" pitchFamily="34" charset="0"/>
              <a:buChar char="•"/>
            </a:pPr>
            <a:r>
              <a:rPr lang="en-US" sz="2400" dirty="0"/>
              <a:t>MRI</a:t>
            </a:r>
          </a:p>
          <a:p>
            <a:pPr marL="342900" indent="-342900">
              <a:lnSpc>
                <a:spcPct val="150000"/>
              </a:lnSpc>
              <a:buFont typeface="Arial" panose="020B0604020202020204" pitchFamily="34" charset="0"/>
              <a:buChar char="•"/>
            </a:pPr>
            <a:r>
              <a:rPr lang="en-US" sz="2400" dirty="0"/>
              <a:t>CT</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endParaRPr lang="ar-JO" dirty="0"/>
          </a:p>
        </p:txBody>
      </p:sp>
      <p:sp>
        <p:nvSpPr>
          <p:cNvPr id="4" name="TextBox 3">
            <a:extLst>
              <a:ext uri="{FF2B5EF4-FFF2-40B4-BE49-F238E27FC236}">
                <a16:creationId xmlns:a16="http://schemas.microsoft.com/office/drawing/2014/main" id="{8C413920-E230-418B-88ED-71BE2213C44F}"/>
              </a:ext>
            </a:extLst>
          </p:cNvPr>
          <p:cNvSpPr txBox="1"/>
          <p:nvPr/>
        </p:nvSpPr>
        <p:spPr>
          <a:xfrm>
            <a:off x="2702416" y="4800704"/>
            <a:ext cx="5151549" cy="1415772"/>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3200" b="1" dirty="0"/>
              <a:t>Lab tests</a:t>
            </a:r>
            <a:r>
              <a:rPr lang="en-US" dirty="0"/>
              <a:t>:</a:t>
            </a:r>
          </a:p>
          <a:p>
            <a:r>
              <a:rPr lang="en-US" dirty="0"/>
              <a:t>    </a:t>
            </a:r>
          </a:p>
          <a:p>
            <a:r>
              <a:rPr lang="en-US" dirty="0"/>
              <a:t>    .LFT, KFT, CBC, Thyroid function.</a:t>
            </a:r>
          </a:p>
          <a:p>
            <a:endParaRPr lang="ar-JO" dirty="0"/>
          </a:p>
        </p:txBody>
      </p:sp>
    </p:spTree>
    <p:extLst>
      <p:ext uri="{BB962C8B-B14F-4D97-AF65-F5344CB8AC3E}">
        <p14:creationId xmlns:p14="http://schemas.microsoft.com/office/powerpoint/2010/main" val="2088393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E1C95-D7F1-54A0-A8A4-B40BFEAA08AC}"/>
              </a:ext>
            </a:extLst>
          </p:cNvPr>
          <p:cNvSpPr>
            <a:spLocks noGrp="1"/>
          </p:cNvSpPr>
          <p:nvPr>
            <p:ph type="title"/>
          </p:nvPr>
        </p:nvSpPr>
        <p:spPr/>
        <p:txBody>
          <a:bodyPr/>
          <a:lstStyle/>
          <a:p>
            <a:r>
              <a:rPr lang="en-US" dirty="0"/>
              <a:t>Swallowing phases </a:t>
            </a:r>
          </a:p>
        </p:txBody>
      </p:sp>
      <p:sp>
        <p:nvSpPr>
          <p:cNvPr id="4" name="TextBox 3">
            <a:extLst>
              <a:ext uri="{FF2B5EF4-FFF2-40B4-BE49-F238E27FC236}">
                <a16:creationId xmlns:a16="http://schemas.microsoft.com/office/drawing/2014/main" id="{29361247-FADC-95FB-8739-DF4C0FD47A0E}"/>
              </a:ext>
            </a:extLst>
          </p:cNvPr>
          <p:cNvSpPr txBox="1"/>
          <p:nvPr/>
        </p:nvSpPr>
        <p:spPr>
          <a:xfrm>
            <a:off x="838200" y="1941303"/>
            <a:ext cx="10754032" cy="3785652"/>
          </a:xfrm>
          <a:prstGeom prst="rect">
            <a:avLst/>
          </a:prstGeom>
          <a:noFill/>
        </p:spPr>
        <p:txBody>
          <a:bodyPr wrap="square">
            <a:spAutoFit/>
          </a:bodyPr>
          <a:lstStyle/>
          <a:p>
            <a:pPr marL="342900" indent="-342900">
              <a:buFont typeface="Arial" panose="020B0604020202020204" pitchFamily="34" charset="0"/>
              <a:buChar char="•"/>
            </a:pPr>
            <a:r>
              <a:rPr lang="en-US" sz="2400" b="1" dirty="0"/>
              <a:t>Oral phase</a:t>
            </a:r>
            <a:r>
              <a:rPr lang="en-US" sz="2400" dirty="0"/>
              <a:t>: food moistens with saliva and chewed forming bolus , tongue push the food backward to the pharynx.</a:t>
            </a:r>
          </a:p>
          <a:p>
            <a:endParaRPr lang="en-US" sz="2400" dirty="0"/>
          </a:p>
          <a:p>
            <a:pPr marL="342900" indent="-342900">
              <a:buFont typeface="Arial" panose="020B0604020202020204" pitchFamily="34" charset="0"/>
              <a:buChar char="•"/>
            </a:pPr>
            <a:r>
              <a:rPr lang="en-US" sz="2400" b="1" dirty="0"/>
              <a:t>Pharyngeal phase</a:t>
            </a:r>
            <a:r>
              <a:rPr lang="en-US" sz="2400" dirty="0"/>
              <a:t>: food bolus stimulate involuntary neuromuscular swallow reflex which leads to closure of the oral cavity and the nasopharynx by the tongue and soft palate respectively , </a:t>
            </a:r>
            <a:r>
              <a:rPr lang="en-US" sz="2400" b="1" dirty="0">
                <a:solidFill>
                  <a:srgbClr val="FF0000"/>
                </a:solidFill>
              </a:rPr>
              <a:t>epiglottis closes trachea preventing food from entering  the lungs.</a:t>
            </a:r>
          </a:p>
          <a:p>
            <a:endParaRPr lang="en-US" sz="2400" b="1" dirty="0">
              <a:solidFill>
                <a:srgbClr val="FF0000"/>
              </a:solidFill>
            </a:endParaRPr>
          </a:p>
          <a:p>
            <a:pPr marL="342900" indent="-342900">
              <a:buFont typeface="Arial" panose="020B0604020202020204" pitchFamily="34" charset="0"/>
              <a:buChar char="•"/>
            </a:pPr>
            <a:r>
              <a:rPr lang="en-US" sz="2400" b="1" dirty="0"/>
              <a:t>Esophageal phase</a:t>
            </a:r>
            <a:r>
              <a:rPr lang="en-US" sz="2400" dirty="0"/>
              <a:t>: food bolus propelled down the esophagus by peristalsis to reach stomach.  </a:t>
            </a:r>
          </a:p>
        </p:txBody>
      </p:sp>
    </p:spTree>
    <p:extLst>
      <p:ext uri="{BB962C8B-B14F-4D97-AF65-F5344CB8AC3E}">
        <p14:creationId xmlns:p14="http://schemas.microsoft.com/office/powerpoint/2010/main" val="2260009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3452AF-47A1-9ECA-D69B-10CFDE66B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5545" y="64395"/>
            <a:ext cx="5962917" cy="6729211"/>
          </a:xfrm>
          <a:prstGeom prst="rect">
            <a:avLst/>
          </a:prstGeom>
        </p:spPr>
      </p:pic>
      <p:pic>
        <p:nvPicPr>
          <p:cNvPr id="3" name="Picture 2">
            <a:extLst>
              <a:ext uri="{FF2B5EF4-FFF2-40B4-BE49-F238E27FC236}">
                <a16:creationId xmlns:a16="http://schemas.microsoft.com/office/drawing/2014/main" id="{312B3605-2B4D-E471-E40F-8B62F8F22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7" y="64395"/>
            <a:ext cx="5716688" cy="6729211"/>
          </a:xfrm>
          <a:prstGeom prst="rect">
            <a:avLst/>
          </a:prstGeom>
        </p:spPr>
      </p:pic>
    </p:spTree>
    <p:extLst>
      <p:ext uri="{BB962C8B-B14F-4D97-AF65-F5344CB8AC3E}">
        <p14:creationId xmlns:p14="http://schemas.microsoft.com/office/powerpoint/2010/main" val="1503133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4F0F2-3B06-EF76-F803-62C01EB8BD96}"/>
              </a:ext>
            </a:extLst>
          </p:cNvPr>
          <p:cNvSpPr txBox="1"/>
          <p:nvPr/>
        </p:nvSpPr>
        <p:spPr>
          <a:xfrm>
            <a:off x="938011" y="653602"/>
            <a:ext cx="6053071" cy="707886"/>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t>Endoscopy:</a:t>
            </a:r>
            <a:endParaRPr lang="ar-JO" sz="4000" b="1" dirty="0"/>
          </a:p>
        </p:txBody>
      </p:sp>
      <p:sp>
        <p:nvSpPr>
          <p:cNvPr id="3" name="TextBox 2">
            <a:extLst>
              <a:ext uri="{FF2B5EF4-FFF2-40B4-BE49-F238E27FC236}">
                <a16:creationId xmlns:a16="http://schemas.microsoft.com/office/drawing/2014/main" id="{A7AB993E-0DCC-A033-5049-60DDCFBF2619}"/>
              </a:ext>
            </a:extLst>
          </p:cNvPr>
          <p:cNvSpPr txBox="1"/>
          <p:nvPr/>
        </p:nvSpPr>
        <p:spPr>
          <a:xfrm>
            <a:off x="1272861" y="1542245"/>
            <a:ext cx="4494727" cy="1301959"/>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2800" dirty="0"/>
              <a:t>Rigid</a:t>
            </a:r>
          </a:p>
          <a:p>
            <a:pPr marL="285750" indent="-285750">
              <a:lnSpc>
                <a:spcPct val="150000"/>
              </a:lnSpc>
              <a:buFont typeface="Arial" panose="020B0604020202020204" pitchFamily="34" charset="0"/>
              <a:buChar char="•"/>
            </a:pPr>
            <a:r>
              <a:rPr lang="en-US" sz="2800" dirty="0"/>
              <a:t>flexible</a:t>
            </a:r>
            <a:endParaRPr lang="ar-JO" sz="2800" dirty="0"/>
          </a:p>
        </p:txBody>
      </p:sp>
      <p:pic>
        <p:nvPicPr>
          <p:cNvPr id="5" name="Picture 4">
            <a:extLst>
              <a:ext uri="{FF2B5EF4-FFF2-40B4-BE49-F238E27FC236}">
                <a16:creationId xmlns:a16="http://schemas.microsoft.com/office/drawing/2014/main" id="{D337A752-C185-8C71-14FF-7AED579D3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3480" y="241479"/>
            <a:ext cx="5189852" cy="6375042"/>
          </a:xfrm>
          <a:prstGeom prst="rect">
            <a:avLst/>
          </a:prstGeom>
        </p:spPr>
      </p:pic>
      <p:graphicFrame>
        <p:nvGraphicFramePr>
          <p:cNvPr id="7" name="TextBox 3">
            <a:extLst>
              <a:ext uri="{FF2B5EF4-FFF2-40B4-BE49-F238E27FC236}">
                <a16:creationId xmlns:a16="http://schemas.microsoft.com/office/drawing/2014/main" id="{96B17CEB-B107-B192-638F-D5D2E7E045B8}"/>
              </a:ext>
            </a:extLst>
          </p:cNvPr>
          <p:cNvGraphicFramePr/>
          <p:nvPr/>
        </p:nvGraphicFramePr>
        <p:xfrm>
          <a:off x="1466044" y="3024961"/>
          <a:ext cx="5215944" cy="3277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7488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8A5319F-311C-1254-762C-6BADB87AD374}"/>
              </a:ext>
            </a:extLst>
          </p:cNvPr>
          <p:cNvSpPr txBox="1"/>
          <p:nvPr/>
        </p:nvSpPr>
        <p:spPr>
          <a:xfrm>
            <a:off x="5894962" y="479493"/>
            <a:ext cx="5458838" cy="1325563"/>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71500" indent="-571500" defTabSz="914400">
              <a:lnSpc>
                <a:spcPct val="90000"/>
              </a:lnSpc>
              <a:spcBef>
                <a:spcPct val="0"/>
              </a:spcBef>
              <a:spcAft>
                <a:spcPts val="600"/>
              </a:spcAft>
            </a:pPr>
            <a:r>
              <a:rPr lang="en-US" sz="4400" b="1" kern="1200">
                <a:solidFill>
                  <a:schemeClr val="tx1"/>
                </a:solidFill>
                <a:latin typeface="+mj-lt"/>
                <a:ea typeface="+mj-ea"/>
                <a:cs typeface="+mj-cs"/>
              </a:rPr>
              <a:t>Manometry:</a:t>
            </a:r>
          </a:p>
        </p:txBody>
      </p:sp>
      <p:sp>
        <p:nvSpPr>
          <p:cNvPr id="17" name="Freeform: Shape 1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doctor examining a patient&#10;&#10;Description automatically generated">
            <a:extLst>
              <a:ext uri="{FF2B5EF4-FFF2-40B4-BE49-F238E27FC236}">
                <a16:creationId xmlns:a16="http://schemas.microsoft.com/office/drawing/2014/main" id="{CFE7A8A3-8F42-F166-B5BA-3FA2F2E03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82" y="1045013"/>
            <a:ext cx="4777381" cy="459822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F167072E-C3AF-260A-54F9-29D25D2C5DF9}"/>
              </a:ext>
            </a:extLst>
          </p:cNvPr>
          <p:cNvSpPr txBox="1"/>
          <p:nvPr/>
        </p:nvSpPr>
        <p:spPr>
          <a:xfrm>
            <a:off x="5894962" y="1984443"/>
            <a:ext cx="5458838" cy="4192520"/>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28600" defTabSz="914400">
              <a:lnSpc>
                <a:spcPct val="90000"/>
              </a:lnSpc>
              <a:spcAft>
                <a:spcPts val="600"/>
              </a:spcAft>
              <a:buFont typeface="Arial" panose="020B0604020202020204" pitchFamily="34" charset="0"/>
              <a:buChar char="•"/>
            </a:pPr>
            <a:r>
              <a:rPr lang="en-US" sz="2400"/>
              <a:t>Indications:</a:t>
            </a:r>
          </a:p>
          <a:p>
            <a:pPr marL="285750" indent="-228600" defTabSz="914400">
              <a:lnSpc>
                <a:spcPct val="90000"/>
              </a:lnSpc>
              <a:spcAft>
                <a:spcPts val="600"/>
              </a:spcAft>
              <a:buFont typeface="Arial" panose="020B0604020202020204" pitchFamily="34" charset="0"/>
              <a:buChar char="•"/>
            </a:pPr>
            <a:r>
              <a:rPr lang="en-US" sz="2400"/>
              <a:t>Achalasia of the cardia</a:t>
            </a:r>
          </a:p>
          <a:p>
            <a:pPr marL="285750" indent="-228600" defTabSz="914400">
              <a:lnSpc>
                <a:spcPct val="90000"/>
              </a:lnSpc>
              <a:spcAft>
                <a:spcPts val="600"/>
              </a:spcAft>
              <a:buFont typeface="Arial" panose="020B0604020202020204" pitchFamily="34" charset="0"/>
              <a:buChar char="•"/>
            </a:pPr>
            <a:r>
              <a:rPr lang="en-US" sz="2400"/>
              <a:t>diffuse esophageal spasm</a:t>
            </a:r>
          </a:p>
          <a:p>
            <a:pPr marL="285750" indent="-228600" defTabSz="914400">
              <a:lnSpc>
                <a:spcPct val="90000"/>
              </a:lnSpc>
              <a:spcAft>
                <a:spcPts val="600"/>
              </a:spcAft>
              <a:buFont typeface="Arial" panose="020B0604020202020204" pitchFamily="34" charset="0"/>
              <a:buChar char="•"/>
            </a:pPr>
            <a:r>
              <a:rPr lang="en-US" sz="2400"/>
              <a:t>nutcracker esophagus</a:t>
            </a:r>
          </a:p>
          <a:p>
            <a:pPr marL="285750" indent="-228600" defTabSz="914400">
              <a:lnSpc>
                <a:spcPct val="90000"/>
              </a:lnSpc>
              <a:spcAft>
                <a:spcPts val="600"/>
              </a:spcAft>
              <a:buFont typeface="Arial" panose="020B0604020202020204" pitchFamily="34" charset="0"/>
              <a:buChar char="•"/>
            </a:pPr>
            <a:r>
              <a:rPr lang="en-US" sz="2400"/>
              <a:t>Hypertensive esophageal sphincter</a:t>
            </a:r>
          </a:p>
          <a:p>
            <a:pPr indent="-228600" defTabSz="914400">
              <a:lnSpc>
                <a:spcPct val="90000"/>
              </a:lnSpc>
              <a:spcAft>
                <a:spcPts val="600"/>
              </a:spcAft>
              <a:buFont typeface="Arial" panose="020B0604020202020204" pitchFamily="34" charset="0"/>
              <a:buChar char="•"/>
            </a:pPr>
            <a:endParaRPr lang="en-US" sz="2400"/>
          </a:p>
          <a:p>
            <a:pPr indent="-228600" defTabSz="914400">
              <a:lnSpc>
                <a:spcPct val="90000"/>
              </a:lnSpc>
              <a:spcAft>
                <a:spcPts val="600"/>
              </a:spcAft>
              <a:buFont typeface="Arial" panose="020B0604020202020204" pitchFamily="34" charset="0"/>
              <a:buChar char="•"/>
            </a:pPr>
            <a:endParaRPr lang="en-US" sz="2400"/>
          </a:p>
        </p:txBody>
      </p:sp>
    </p:spTree>
    <p:extLst>
      <p:ext uri="{BB962C8B-B14F-4D97-AF65-F5344CB8AC3E}">
        <p14:creationId xmlns:p14="http://schemas.microsoft.com/office/powerpoint/2010/main" val="2715234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A7AD5A-4C11-4474-D8FB-6673FFDEB810}"/>
              </a:ext>
            </a:extLst>
          </p:cNvPr>
          <p:cNvSpPr txBox="1"/>
          <p:nvPr/>
        </p:nvSpPr>
        <p:spPr>
          <a:xfrm>
            <a:off x="1169832" y="381850"/>
            <a:ext cx="6671256" cy="861774"/>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2800" b="1" dirty="0"/>
              <a:t>Endoscopic ultrasound</a:t>
            </a:r>
            <a:r>
              <a:rPr lang="en-US" sz="3200" b="1" dirty="0"/>
              <a:t>:</a:t>
            </a:r>
          </a:p>
          <a:p>
            <a:endParaRPr lang="ar-JO" dirty="0"/>
          </a:p>
        </p:txBody>
      </p:sp>
      <p:sp>
        <p:nvSpPr>
          <p:cNvPr id="3" name="TextBox 2">
            <a:extLst>
              <a:ext uri="{FF2B5EF4-FFF2-40B4-BE49-F238E27FC236}">
                <a16:creationId xmlns:a16="http://schemas.microsoft.com/office/drawing/2014/main" id="{79F95D1B-F038-AC58-7837-523DC3E171E4}"/>
              </a:ext>
            </a:extLst>
          </p:cNvPr>
          <p:cNvSpPr txBox="1"/>
          <p:nvPr/>
        </p:nvSpPr>
        <p:spPr>
          <a:xfrm>
            <a:off x="1002406" y="1425038"/>
            <a:ext cx="7984901" cy="1131848"/>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Used for dysphagia due to carcinoma for T,N staging</a:t>
            </a:r>
          </a:p>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Biopsy can also be taken</a:t>
            </a:r>
            <a:endParaRPr lang="ar-JO"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4D2FB68-0623-6FBD-0208-98ACDC20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2441" y="2625367"/>
            <a:ext cx="5087154" cy="3850783"/>
          </a:xfrm>
          <a:prstGeom prst="rect">
            <a:avLst/>
          </a:prstGeom>
        </p:spPr>
      </p:pic>
      <p:sp>
        <p:nvSpPr>
          <p:cNvPr id="5" name="TextBox 4">
            <a:extLst>
              <a:ext uri="{FF2B5EF4-FFF2-40B4-BE49-F238E27FC236}">
                <a16:creationId xmlns:a16="http://schemas.microsoft.com/office/drawing/2014/main" id="{F93EB95B-AEC5-0564-5BE5-5576F72666C1}"/>
              </a:ext>
            </a:extLst>
          </p:cNvPr>
          <p:cNvSpPr txBox="1"/>
          <p:nvPr/>
        </p:nvSpPr>
        <p:spPr>
          <a:xfrm>
            <a:off x="1298621" y="3395506"/>
            <a:ext cx="4803820" cy="523220"/>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2800" b="1" dirty="0"/>
              <a:t>24 hour PH monitoring</a:t>
            </a:r>
            <a:endParaRPr lang="ar-JO" sz="2800" b="1" dirty="0"/>
          </a:p>
        </p:txBody>
      </p:sp>
    </p:spTree>
    <p:extLst>
      <p:ext uri="{BB962C8B-B14F-4D97-AF65-F5344CB8AC3E}">
        <p14:creationId xmlns:p14="http://schemas.microsoft.com/office/powerpoint/2010/main" val="21229822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EED7C-DF35-E127-1588-FCC904F9D233}"/>
              </a:ext>
            </a:extLst>
          </p:cNvPr>
          <p:cNvPicPr>
            <a:picLocks noChangeAspect="1"/>
          </p:cNvPicPr>
          <p:nvPr/>
        </p:nvPicPr>
        <p:blipFill>
          <a:blip r:embed="rId2"/>
          <a:stretch>
            <a:fillRect/>
          </a:stretch>
        </p:blipFill>
        <p:spPr>
          <a:xfrm>
            <a:off x="2416969" y="1938197"/>
            <a:ext cx="7358063" cy="4129087"/>
          </a:xfrm>
          <a:prstGeom prst="rect">
            <a:avLst/>
          </a:prstGeom>
        </p:spPr>
      </p:pic>
      <p:sp>
        <p:nvSpPr>
          <p:cNvPr id="3" name="Title 2">
            <a:extLst>
              <a:ext uri="{FF2B5EF4-FFF2-40B4-BE49-F238E27FC236}">
                <a16:creationId xmlns:a16="http://schemas.microsoft.com/office/drawing/2014/main" id="{28072699-5365-3F84-B65D-B313030A8C77}"/>
              </a:ext>
            </a:extLst>
          </p:cNvPr>
          <p:cNvSpPr>
            <a:spLocks noGrp="1"/>
          </p:cNvSpPr>
          <p:nvPr/>
        </p:nvSpPr>
        <p:spPr>
          <a:xfrm>
            <a:off x="1393638" y="790715"/>
            <a:ext cx="9404723" cy="140053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PH MONITORING</a:t>
            </a:r>
          </a:p>
        </p:txBody>
      </p:sp>
    </p:spTree>
    <p:extLst>
      <p:ext uri="{BB962C8B-B14F-4D97-AF65-F5344CB8AC3E}">
        <p14:creationId xmlns:p14="http://schemas.microsoft.com/office/powerpoint/2010/main" val="55213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ymptom differential of common causes of esophageal dysphagia ...">
            <a:extLst>
              <a:ext uri="{FF2B5EF4-FFF2-40B4-BE49-F238E27FC236}">
                <a16:creationId xmlns:a16="http://schemas.microsoft.com/office/drawing/2014/main" id="{89A8CE66-D08A-3B1F-AE46-61D30800A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914" y="257175"/>
            <a:ext cx="10254343" cy="634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743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ECBFEF8-9038-4E5E-A5F1-E4DC23035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ECAA4F5-C330-8FB4-9604-EF1AECE019D8}"/>
              </a:ext>
            </a:extLst>
          </p:cNvPr>
          <p:cNvPicPr>
            <a:picLocks noChangeAspect="1"/>
          </p:cNvPicPr>
          <p:nvPr/>
        </p:nvPicPr>
        <p:blipFill>
          <a:blip r:embed="rId2"/>
          <a:srcRect t="34826" r="-1" b="-1"/>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6" name="Arc 15">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AutoShape 4" descr="Generated from prompt">
            <a:extLst>
              <a:ext uri="{FF2B5EF4-FFF2-40B4-BE49-F238E27FC236}">
                <a16:creationId xmlns:a16="http://schemas.microsoft.com/office/drawing/2014/main" id="{6E0EBB60-862C-46E1-B05A-21FD5A475B6B}"/>
              </a:ext>
            </a:extLst>
          </p:cNvPr>
          <p:cNvSpPr>
            <a:spLocks noChangeAspect="1" noChangeArrowheads="1"/>
          </p:cNvSpPr>
          <p:nvPr/>
        </p:nvSpPr>
        <p:spPr bwMode="auto">
          <a:xfrm>
            <a:off x="3722913" y="1055913"/>
            <a:ext cx="5627915" cy="56279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17012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08B652-61B2-8377-703B-99B1560500CB}"/>
              </a:ext>
            </a:extLst>
          </p:cNvPr>
          <p:cNvSpPr txBox="1"/>
          <p:nvPr/>
        </p:nvSpPr>
        <p:spPr>
          <a:xfrm>
            <a:off x="1199536" y="1120878"/>
            <a:ext cx="4296696" cy="4098558"/>
          </a:xfrm>
          <a:prstGeom prst="rect">
            <a:avLst/>
          </a:prstGeom>
          <a:noFill/>
        </p:spPr>
        <p:txBody>
          <a:bodyPr wrap="square" rtlCol="0">
            <a:spAutoFit/>
          </a:bodyPr>
          <a:lstStyle/>
          <a:p>
            <a:pPr algn="ctr"/>
            <a:r>
              <a:rPr lang="en-US" sz="2800" b="1" dirty="0"/>
              <a:t>Dysphagia      </a:t>
            </a:r>
          </a:p>
          <a:p>
            <a:pPr algn="ctr"/>
            <a:endParaRPr lang="en-US" sz="2800" b="1" dirty="0"/>
          </a:p>
          <a:p>
            <a:pPr marL="0" marR="0" lvl="0" indent="0" algn="ctr" defTabSz="914400" rtl="0" eaLnBrk="1" fontAlgn="auto" latinLnBrk="0" hangingPunct="1">
              <a:lnSpc>
                <a:spcPct val="100000"/>
              </a:lnSpc>
              <a:spcBef>
                <a:spcPts val="0"/>
              </a:spcBef>
              <a:spcAft>
                <a:spcPts val="1000"/>
              </a:spcAft>
              <a:buClr>
                <a:prstClr val="white"/>
              </a:buClr>
              <a:buSzPct val="100000"/>
              <a:buFont typeface="Arial"/>
              <a:buNone/>
              <a:tabLst/>
              <a:defRPr/>
            </a:pPr>
            <a:r>
              <a:rPr kumimoji="0" lang="en-US" sz="2400" b="0" i="0" u="none" strike="noStrike" kern="1200" cap="none" spc="0" normalizeH="0" baseline="0" noProof="0" dirty="0">
                <a:ln>
                  <a:noFill/>
                </a:ln>
                <a:effectLst/>
                <a:uLnTx/>
                <a:uFillTx/>
                <a:latin typeface="Comic Sans MS" panose="030F0702030302020204" pitchFamily="66" charset="0"/>
                <a:cs typeface="Andalus" panose="02020603050405020304" pitchFamily="18" charset="-78"/>
              </a:rPr>
              <a:t>sensation of difficulty or abnormality of swallowing or transferring food from the mouth to the stomach</a:t>
            </a:r>
            <a:r>
              <a:rPr kumimoji="0" lang="en-US" sz="2400" b="0" i="0" u="none" strike="noStrike" kern="1200" cap="none" spc="0" normalizeH="0" baseline="0" noProof="0" dirty="0">
                <a:ln>
                  <a:noFill/>
                </a:ln>
                <a:effectLst/>
                <a:uLnTx/>
                <a:uFillTx/>
                <a:latin typeface="Helvetica Neue"/>
                <a:ea typeface="+mn-ea"/>
                <a:cs typeface="Andalus" panose="02020603050405020304" pitchFamily="18" charset="-78"/>
              </a:rPr>
              <a:t>.</a:t>
            </a:r>
            <a:r>
              <a:rPr kumimoji="0" lang="en-US" sz="2400" b="0" i="0" u="none" strike="noStrike" kern="1200" cap="none" spc="0" normalizeH="0" baseline="0" noProof="0" dirty="0">
                <a:ln>
                  <a:noFill/>
                </a:ln>
                <a:effectLst/>
                <a:uLnTx/>
                <a:uFillTx/>
                <a:latin typeface="Calibri" panose="020F0502020204030204"/>
                <a:ea typeface="+mn-ea"/>
                <a:cs typeface="+mn-cs"/>
              </a:rPr>
              <a:t> </a:t>
            </a:r>
          </a:p>
          <a:p>
            <a:endParaRPr lang="en-US" sz="2400" dirty="0"/>
          </a:p>
          <a:p>
            <a:endParaRPr lang="en-US" sz="2400" dirty="0"/>
          </a:p>
          <a:p>
            <a:pPr algn="ctr"/>
            <a:endParaRPr lang="en-US" sz="2800" b="1" dirty="0"/>
          </a:p>
          <a:p>
            <a:pPr algn="ctr"/>
            <a:endParaRPr lang="en-US" sz="2400" b="1" dirty="0"/>
          </a:p>
        </p:txBody>
      </p:sp>
      <p:sp>
        <p:nvSpPr>
          <p:cNvPr id="5" name="TextBox 4">
            <a:extLst>
              <a:ext uri="{FF2B5EF4-FFF2-40B4-BE49-F238E27FC236}">
                <a16:creationId xmlns:a16="http://schemas.microsoft.com/office/drawing/2014/main" id="{451A1919-C327-CF01-C109-D1BE29654C01}"/>
              </a:ext>
            </a:extLst>
          </p:cNvPr>
          <p:cNvSpPr txBox="1"/>
          <p:nvPr/>
        </p:nvSpPr>
        <p:spPr>
          <a:xfrm>
            <a:off x="6617109" y="1120878"/>
            <a:ext cx="4375355" cy="2123658"/>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Odynophagia</a:t>
            </a:r>
          </a:p>
          <a:p>
            <a:pPr algn="ctr"/>
            <a:endParaRPr lang="en-US" sz="2800" b="1" dirty="0">
              <a:effectLst>
                <a:outerShdw blurRad="38100" dist="38100" dir="2700000" algn="tl">
                  <a:srgbClr val="000000">
                    <a:alpha val="43137"/>
                  </a:srgbClr>
                </a:outerShdw>
              </a:effectLst>
            </a:endParaRPr>
          </a:p>
          <a:p>
            <a:pPr algn="ctr"/>
            <a:r>
              <a:rPr lang="en-US" sz="2400" dirty="0">
                <a:latin typeface="Comic Sans MS" panose="030F0702030302020204" pitchFamily="66" charset="0"/>
              </a:rPr>
              <a:t>pain during swallowing</a:t>
            </a:r>
            <a:endParaRPr lang="en-US" sz="2400" b="1" dirty="0">
              <a:effectLst>
                <a:outerShdw blurRad="38100" dist="38100" dir="2700000" algn="tl">
                  <a:srgbClr val="000000">
                    <a:alpha val="43137"/>
                  </a:srgbClr>
                </a:outerShdw>
              </a:effectLst>
              <a:latin typeface="Comic Sans MS" panose="030F0702030302020204" pitchFamily="66" charset="0"/>
            </a:endParaRPr>
          </a:p>
          <a:p>
            <a:pPr algn="ctr"/>
            <a:endParaRPr lang="en-US" sz="2400" b="1" dirty="0">
              <a:effectLst>
                <a:outerShdw blurRad="38100" dist="38100" dir="2700000" algn="tl">
                  <a:srgbClr val="000000">
                    <a:alpha val="43137"/>
                  </a:srgbClr>
                </a:outerShdw>
              </a:effectLst>
            </a:endParaRPr>
          </a:p>
          <a:p>
            <a:pPr algn="ct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762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3BA8-F186-33A2-E468-903E05ED975D}"/>
              </a:ext>
            </a:extLst>
          </p:cNvPr>
          <p:cNvSpPr>
            <a:spLocks noGrp="1"/>
          </p:cNvSpPr>
          <p:nvPr>
            <p:ph type="title"/>
          </p:nvPr>
        </p:nvSpPr>
        <p:spPr/>
        <p:txBody>
          <a:bodyPr/>
          <a:lstStyle/>
          <a:p>
            <a:r>
              <a:rPr lang="en-US" dirty="0"/>
              <a:t>Types of dysphagia </a:t>
            </a:r>
          </a:p>
        </p:txBody>
      </p:sp>
      <p:sp>
        <p:nvSpPr>
          <p:cNvPr id="3" name="TextBox 2">
            <a:extLst>
              <a:ext uri="{FF2B5EF4-FFF2-40B4-BE49-F238E27FC236}">
                <a16:creationId xmlns:a16="http://schemas.microsoft.com/office/drawing/2014/main" id="{6CA3F831-D122-7C8E-50D2-BF2446EB04AF}"/>
              </a:ext>
            </a:extLst>
          </p:cNvPr>
          <p:cNvSpPr txBox="1"/>
          <p:nvPr/>
        </p:nvSpPr>
        <p:spPr>
          <a:xfrm>
            <a:off x="838199" y="1961401"/>
            <a:ext cx="10026445" cy="4216539"/>
          </a:xfrm>
          <a:prstGeom prst="rect">
            <a:avLst/>
          </a:prstGeom>
          <a:noFill/>
        </p:spPr>
        <p:txBody>
          <a:bodyPr wrap="square" rtlCol="0">
            <a:spAutoFit/>
          </a:bodyPr>
          <a:lstStyle/>
          <a:p>
            <a:pPr marL="457200" indent="-457200">
              <a:buFont typeface="Arial" panose="020B0604020202020204" pitchFamily="34" charset="0"/>
              <a:buChar char="•"/>
            </a:pPr>
            <a:r>
              <a:rPr lang="en-US" sz="3600" dirty="0"/>
              <a:t>Oropharyngeal</a:t>
            </a:r>
            <a:r>
              <a:rPr lang="en-US" sz="3600" b="1" dirty="0"/>
              <a:t> </a:t>
            </a:r>
            <a:r>
              <a:rPr lang="en-US" sz="3600" dirty="0"/>
              <a:t>dysphagia</a:t>
            </a:r>
          </a:p>
          <a:p>
            <a:r>
              <a:rPr lang="en-US" sz="2400" dirty="0"/>
              <a:t>occurs when a person has </a:t>
            </a:r>
            <a:r>
              <a:rPr lang="en-US" sz="2400" b="1" dirty="0">
                <a:solidFill>
                  <a:srgbClr val="FF0000"/>
                </a:solidFill>
              </a:rPr>
              <a:t>difficulty in INITIATING the swallowing </a:t>
            </a:r>
            <a:r>
              <a:rPr lang="en-US" sz="2400" dirty="0"/>
              <a:t>process or moving food or liquid from the mouth to the throat.</a:t>
            </a:r>
            <a:endParaRPr lang="en-US" sz="2400" b="1" dirty="0"/>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3600" dirty="0"/>
              <a:t>Esophageal  dysphagia</a:t>
            </a:r>
          </a:p>
          <a:p>
            <a:r>
              <a:rPr lang="en-US" sz="2400" dirty="0"/>
              <a:t>occurs when food or liquid </a:t>
            </a:r>
            <a:r>
              <a:rPr lang="en-US" sz="2400" b="1" dirty="0">
                <a:solidFill>
                  <a:srgbClr val="FF0000"/>
                </a:solidFill>
              </a:rPr>
              <a:t>stops in the esophagus</a:t>
            </a:r>
            <a:r>
              <a:rPr lang="en-US" sz="2400" dirty="0"/>
              <a:t>, usually because of a blockage or irritation</a:t>
            </a:r>
            <a:r>
              <a:rPr lang="en-US" sz="3200" dirty="0"/>
              <a:t>.</a:t>
            </a:r>
          </a:p>
          <a:p>
            <a:pPr marL="457200" indent="-457200">
              <a:buFont typeface="Arial" panose="020B0604020202020204" pitchFamily="34" charset="0"/>
              <a:buChar char="•"/>
            </a:pPr>
            <a:endParaRPr lang="en-US" sz="3600" dirty="0"/>
          </a:p>
        </p:txBody>
      </p:sp>
      <p:sp>
        <p:nvSpPr>
          <p:cNvPr id="4" name="TextBox 3">
            <a:extLst>
              <a:ext uri="{FF2B5EF4-FFF2-40B4-BE49-F238E27FC236}">
                <a16:creationId xmlns:a16="http://schemas.microsoft.com/office/drawing/2014/main" id="{4EC5CE18-4A68-852B-B228-3C402985A188}"/>
              </a:ext>
            </a:extLst>
          </p:cNvPr>
          <p:cNvSpPr txBox="1"/>
          <p:nvPr/>
        </p:nvSpPr>
        <p:spPr>
          <a:xfrm>
            <a:off x="1917291" y="5377721"/>
            <a:ext cx="5112774"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1713596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EAC07-3AB3-6002-D705-6981D4C90BB2}"/>
              </a:ext>
            </a:extLst>
          </p:cNvPr>
          <p:cNvSpPr>
            <a:spLocks noGrp="1"/>
          </p:cNvSpPr>
          <p:nvPr>
            <p:ph type="title"/>
          </p:nvPr>
        </p:nvSpPr>
        <p:spPr/>
        <p:txBody>
          <a:bodyPr/>
          <a:lstStyle/>
          <a:p>
            <a:r>
              <a:rPr lang="en-US" dirty="0"/>
              <a:t>Oropharyngeal dysphagia </a:t>
            </a:r>
          </a:p>
        </p:txBody>
      </p:sp>
      <p:sp>
        <p:nvSpPr>
          <p:cNvPr id="4" name="TextBox 3">
            <a:extLst>
              <a:ext uri="{FF2B5EF4-FFF2-40B4-BE49-F238E27FC236}">
                <a16:creationId xmlns:a16="http://schemas.microsoft.com/office/drawing/2014/main" id="{5CBB5817-6CFD-3E65-0E52-D22390C43263}"/>
              </a:ext>
            </a:extLst>
          </p:cNvPr>
          <p:cNvSpPr txBox="1"/>
          <p:nvPr/>
        </p:nvSpPr>
        <p:spPr>
          <a:xfrm>
            <a:off x="1005347" y="1582340"/>
            <a:ext cx="10950677" cy="5262979"/>
          </a:xfrm>
          <a:prstGeom prst="rect">
            <a:avLst/>
          </a:prstGeom>
          <a:noFill/>
        </p:spPr>
        <p:txBody>
          <a:bodyPr wrap="square">
            <a:spAutoFit/>
          </a:bodyPr>
          <a:lstStyle/>
          <a:p>
            <a:pPr marL="0" indent="0">
              <a:buNone/>
            </a:pPr>
            <a:r>
              <a:rPr lang="en-US" sz="2400" b="1" dirty="0"/>
              <a:t>A . Neuromuscular disorders :</a:t>
            </a:r>
          </a:p>
          <a:p>
            <a:pPr marL="285750" indent="-285750">
              <a:buFont typeface="Arial" panose="020B0604020202020204" pitchFamily="34" charset="0"/>
              <a:buChar char="•"/>
            </a:pPr>
            <a:r>
              <a:rPr lang="en-US" sz="2400" dirty="0"/>
              <a:t>CVA</a:t>
            </a:r>
          </a:p>
          <a:p>
            <a:pPr marL="285750" indent="-285750">
              <a:buFont typeface="Arial" panose="020B0604020202020204" pitchFamily="34" charset="0"/>
              <a:buChar char="•"/>
            </a:pPr>
            <a:r>
              <a:rPr lang="en-US" sz="2400" dirty="0"/>
              <a:t>MI</a:t>
            </a:r>
          </a:p>
          <a:p>
            <a:pPr marL="285750" indent="-285750">
              <a:buFont typeface="Arial" panose="020B0604020202020204" pitchFamily="34" charset="0"/>
              <a:buChar char="•"/>
            </a:pPr>
            <a:r>
              <a:rPr lang="en-US" sz="2400" dirty="0"/>
              <a:t>Myasthenia gravis</a:t>
            </a:r>
          </a:p>
          <a:p>
            <a:pPr marL="285750" indent="-285750">
              <a:buFont typeface="Arial" panose="020B0604020202020204" pitchFamily="34" charset="0"/>
              <a:buChar char="•"/>
            </a:pPr>
            <a:r>
              <a:rPr lang="en-US" sz="2400" dirty="0"/>
              <a:t>Poliomyelitis </a:t>
            </a:r>
          </a:p>
          <a:p>
            <a:pPr marL="285750" indent="-285750">
              <a:buFont typeface="Arial" panose="020B0604020202020204" pitchFamily="34" charset="0"/>
              <a:buChar char="•"/>
            </a:pPr>
            <a:r>
              <a:rPr lang="en-US" sz="2400" dirty="0"/>
              <a:t>Primary myositis </a:t>
            </a:r>
          </a:p>
          <a:p>
            <a:pPr marL="285750" indent="-285750">
              <a:buFont typeface="Arial" panose="020B0604020202020204" pitchFamily="34" charset="0"/>
              <a:buChar char="•"/>
            </a:pPr>
            <a:r>
              <a:rPr lang="en-US" sz="2400" dirty="0"/>
              <a:t>Oculopharyngeal muscular dystrophy</a:t>
            </a:r>
          </a:p>
          <a:p>
            <a:pPr marL="285750" indent="-285750">
              <a:buFont typeface="Arial" panose="020B0604020202020204" pitchFamily="34" charset="0"/>
              <a:buChar char="•"/>
            </a:pPr>
            <a:endParaRPr lang="ar-JO" sz="2400" dirty="0"/>
          </a:p>
          <a:p>
            <a:pPr marL="0" indent="0">
              <a:buNone/>
            </a:pPr>
            <a:r>
              <a:rPr lang="en-US" sz="2400" b="1" dirty="0"/>
              <a:t>B. Mechanical or obstructive lesions :</a:t>
            </a:r>
          </a:p>
          <a:p>
            <a:pPr marL="285750" indent="-285750">
              <a:buFont typeface="Arial" panose="020B0604020202020204" pitchFamily="34" charset="0"/>
              <a:buChar char="•"/>
            </a:pPr>
            <a:r>
              <a:rPr lang="en-US" sz="2400" dirty="0"/>
              <a:t>Inflammatory(pharyngitis , abscess)</a:t>
            </a:r>
          </a:p>
          <a:p>
            <a:pPr marL="285750" indent="-285750">
              <a:buFont typeface="Arial" panose="020B0604020202020204" pitchFamily="34" charset="0"/>
              <a:buChar char="•"/>
            </a:pPr>
            <a:r>
              <a:rPr lang="en-US" sz="2400" dirty="0"/>
              <a:t>Neoplastic</a:t>
            </a:r>
          </a:p>
          <a:p>
            <a:pPr marL="285750" indent="-285750">
              <a:buFont typeface="Arial" panose="020B0604020202020204" pitchFamily="34" charset="0"/>
              <a:buChar char="•"/>
            </a:pPr>
            <a:r>
              <a:rPr lang="en-US" sz="2400" dirty="0"/>
              <a:t>Plummer-Vinson syndrome </a:t>
            </a:r>
          </a:p>
          <a:p>
            <a:pPr marL="285750" indent="-285750">
              <a:buFont typeface="Arial" panose="020B0604020202020204" pitchFamily="34" charset="0"/>
              <a:buChar char="•"/>
            </a:pPr>
            <a:r>
              <a:rPr lang="en-US" sz="2400" dirty="0"/>
              <a:t>Extrinsic compression (goiter , cervical osteophytes)</a:t>
            </a:r>
          </a:p>
          <a:p>
            <a:pPr marL="285750" indent="-285750">
              <a:buFont typeface="Arial" panose="020B0604020202020204" pitchFamily="34" charset="0"/>
              <a:buChar char="•"/>
            </a:pPr>
            <a:r>
              <a:rPr lang="en-US" sz="2400" dirty="0"/>
              <a:t>Disorder of upper esophageal sphincter.</a:t>
            </a:r>
            <a:endParaRPr lang="ar-JO" sz="2400" dirty="0"/>
          </a:p>
        </p:txBody>
      </p:sp>
    </p:spTree>
    <p:extLst>
      <p:ext uri="{BB962C8B-B14F-4D97-AF65-F5344CB8AC3E}">
        <p14:creationId xmlns:p14="http://schemas.microsoft.com/office/powerpoint/2010/main" val="3643232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0005-5943-3926-A964-1ED2AD5F42E3}"/>
              </a:ext>
            </a:extLst>
          </p:cNvPr>
          <p:cNvSpPr>
            <a:spLocks noGrp="1"/>
          </p:cNvSpPr>
          <p:nvPr>
            <p:ph type="title"/>
          </p:nvPr>
        </p:nvSpPr>
        <p:spPr/>
        <p:txBody>
          <a:bodyPr/>
          <a:lstStyle/>
          <a:p>
            <a:r>
              <a:rPr lang="en-US" dirty="0"/>
              <a:t>Esophageal dysphagia  </a:t>
            </a:r>
          </a:p>
        </p:txBody>
      </p:sp>
      <p:sp>
        <p:nvSpPr>
          <p:cNvPr id="4" name="TextBox 3">
            <a:extLst>
              <a:ext uri="{FF2B5EF4-FFF2-40B4-BE49-F238E27FC236}">
                <a16:creationId xmlns:a16="http://schemas.microsoft.com/office/drawing/2014/main" id="{73F8B79C-9475-8B8C-5735-55B5DD52FE52}"/>
              </a:ext>
            </a:extLst>
          </p:cNvPr>
          <p:cNvSpPr txBox="1"/>
          <p:nvPr/>
        </p:nvSpPr>
        <p:spPr>
          <a:xfrm>
            <a:off x="838199" y="1374591"/>
            <a:ext cx="10183761" cy="4247317"/>
          </a:xfrm>
          <a:prstGeom prst="rect">
            <a:avLst/>
          </a:prstGeom>
          <a:noFill/>
        </p:spPr>
        <p:txBody>
          <a:bodyPr wrap="square">
            <a:spAutoFit/>
          </a:bodyPr>
          <a:lstStyle/>
          <a:p>
            <a:r>
              <a:rPr lang="en-US" sz="2000" b="1" dirty="0"/>
              <a:t>A. Neuromuscular disorders :</a:t>
            </a:r>
            <a:endParaRPr lang="ar-JO" sz="2000" b="1" dirty="0"/>
          </a:p>
          <a:p>
            <a:pPr marL="285750" indent="-285750">
              <a:lnSpc>
                <a:spcPct val="150000"/>
              </a:lnSpc>
              <a:buFont typeface="Arial" panose="020B0604020202020204" pitchFamily="34" charset="0"/>
              <a:buChar char="•"/>
            </a:pPr>
            <a:r>
              <a:rPr lang="en-US" sz="2000" dirty="0"/>
              <a:t>Achalasia</a:t>
            </a:r>
          </a:p>
          <a:p>
            <a:pPr marL="285750" indent="-285750">
              <a:lnSpc>
                <a:spcPct val="150000"/>
              </a:lnSpc>
              <a:buFont typeface="Arial" panose="020B0604020202020204" pitchFamily="34" charset="0"/>
              <a:buChar char="•"/>
            </a:pPr>
            <a:r>
              <a:rPr lang="en-US" sz="2000" dirty="0"/>
              <a:t>Diffuse esophageal spasm </a:t>
            </a:r>
          </a:p>
          <a:p>
            <a:pPr marL="285750" indent="-285750">
              <a:lnSpc>
                <a:spcPct val="150000"/>
              </a:lnSpc>
              <a:buFont typeface="Arial" panose="020B0604020202020204" pitchFamily="34" charset="0"/>
              <a:buChar char="•"/>
            </a:pPr>
            <a:r>
              <a:rPr lang="en-US" sz="2000" dirty="0"/>
              <a:t>Nutcracker esophagus </a:t>
            </a:r>
          </a:p>
          <a:p>
            <a:pPr marL="285750" indent="-285750">
              <a:lnSpc>
                <a:spcPct val="150000"/>
              </a:lnSpc>
              <a:buFont typeface="Arial" panose="020B0604020202020204" pitchFamily="34" charset="0"/>
              <a:buChar char="•"/>
            </a:pPr>
            <a:r>
              <a:rPr lang="en-US" sz="2000" dirty="0"/>
              <a:t>Hypertensive lower esophageal sphincter </a:t>
            </a:r>
          </a:p>
          <a:p>
            <a:pPr marL="285750" indent="-285750">
              <a:lnSpc>
                <a:spcPct val="150000"/>
              </a:lnSpc>
              <a:buFont typeface="Arial" panose="020B0604020202020204" pitchFamily="34" charset="0"/>
              <a:buChar char="•"/>
            </a:pPr>
            <a:r>
              <a:rPr lang="en-US" sz="2000" dirty="0"/>
              <a:t>scleroderma</a:t>
            </a:r>
            <a:endParaRPr lang="ar-JO" sz="2000" dirty="0"/>
          </a:p>
          <a:p>
            <a:r>
              <a:rPr lang="en-US" sz="2000" b="1" dirty="0"/>
              <a:t>B</a:t>
            </a:r>
            <a:r>
              <a:rPr lang="en-US" sz="2000" dirty="0"/>
              <a:t>. </a:t>
            </a:r>
            <a:r>
              <a:rPr lang="en-US" sz="2000" b="1" dirty="0"/>
              <a:t>Mechanical or obstructive </a:t>
            </a:r>
            <a:r>
              <a:rPr lang="en-US" sz="2000" dirty="0"/>
              <a:t>:</a:t>
            </a:r>
            <a:endParaRPr lang="ar-JO" sz="2000" dirty="0"/>
          </a:p>
          <a:p>
            <a:pPr marL="285750" indent="-285750">
              <a:lnSpc>
                <a:spcPct val="150000"/>
              </a:lnSpc>
              <a:buFont typeface="Arial" panose="020B0604020202020204" pitchFamily="34" charset="0"/>
              <a:buChar char="•"/>
            </a:pPr>
            <a:r>
              <a:rPr lang="en-US" sz="2000" dirty="0"/>
              <a:t>Disorders of wall (esophageal stricture , diverticula)</a:t>
            </a:r>
          </a:p>
          <a:p>
            <a:pPr marL="285750" indent="-285750">
              <a:lnSpc>
                <a:spcPct val="150000"/>
              </a:lnSpc>
              <a:buFont typeface="Arial" panose="020B0604020202020204" pitchFamily="34" charset="0"/>
              <a:buChar char="•"/>
            </a:pPr>
            <a:r>
              <a:rPr lang="en-US" sz="2000" dirty="0"/>
              <a:t>External compression(hiatus hernia , mediastinal growth)</a:t>
            </a:r>
          </a:p>
          <a:p>
            <a:pPr marL="285750" indent="-285750">
              <a:buFont typeface="Arial" panose="020B0604020202020204" pitchFamily="34" charset="0"/>
              <a:buChar char="•"/>
            </a:pPr>
            <a:r>
              <a:rPr lang="en-US" sz="2000" dirty="0"/>
              <a:t>Luminal obstruction (foreign bodies , esophageal webs , </a:t>
            </a:r>
            <a:r>
              <a:rPr lang="en-US" sz="2000" dirty="0" err="1"/>
              <a:t>schatzki</a:t>
            </a:r>
            <a:r>
              <a:rPr lang="en-US" sz="2000" dirty="0"/>
              <a:t> rings)</a:t>
            </a:r>
            <a:endParaRPr lang="ar-JO" sz="2000" dirty="0"/>
          </a:p>
        </p:txBody>
      </p:sp>
      <p:pic>
        <p:nvPicPr>
          <p:cNvPr id="5" name="Picture 4">
            <a:extLst>
              <a:ext uri="{FF2B5EF4-FFF2-40B4-BE49-F238E27FC236}">
                <a16:creationId xmlns:a16="http://schemas.microsoft.com/office/drawing/2014/main" id="{7AFD68BF-8A37-FD30-FAA2-A3B4715E6FC8}"/>
              </a:ext>
            </a:extLst>
          </p:cNvPr>
          <p:cNvPicPr>
            <a:picLocks noChangeAspect="1"/>
          </p:cNvPicPr>
          <p:nvPr/>
        </p:nvPicPr>
        <p:blipFill>
          <a:blip r:embed="rId3"/>
          <a:stretch>
            <a:fillRect/>
          </a:stretch>
        </p:blipFill>
        <p:spPr>
          <a:xfrm>
            <a:off x="7144378" y="1027906"/>
            <a:ext cx="5047622" cy="3383320"/>
          </a:xfrm>
          <a:prstGeom prst="rect">
            <a:avLst/>
          </a:prstGeom>
        </p:spPr>
      </p:pic>
    </p:spTree>
    <p:extLst>
      <p:ext uri="{BB962C8B-B14F-4D97-AF65-F5344CB8AC3E}">
        <p14:creationId xmlns:p14="http://schemas.microsoft.com/office/powerpoint/2010/main" val="2980158010"/>
      </p:ext>
    </p:extLst>
  </p:cSld>
  <p:clrMapOvr>
    <a:masterClrMapping/>
  </p:clrMapOvr>
</p:sld>
</file>

<file path=ppt/theme/theme1.xml><?xml version="1.0" encoding="utf-8"?>
<a:theme xmlns:a="http://schemas.openxmlformats.org/drawingml/2006/main" name="ShapesVTI">
  <a:themeElements>
    <a:clrScheme name="AnalogousFromLightSeedRightStep">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مستند" ma:contentTypeID="0x010100E41899E68192A741808B0D2B6ECECD9A" ma:contentTypeVersion="5" ma:contentTypeDescription="إنشاء مستند جديد." ma:contentTypeScope="" ma:versionID="1fb2e56d8dab64520a4b8aad3c0136f5">
  <xsd:schema xmlns:xsd="http://www.w3.org/2001/XMLSchema" xmlns:xs="http://www.w3.org/2001/XMLSchema" xmlns:p="http://schemas.microsoft.com/office/2006/metadata/properties" xmlns:ns3="6e911dbd-7f4a-47fb-9275-683e1815eb99" targetNamespace="http://schemas.microsoft.com/office/2006/metadata/properties" ma:root="true" ma:fieldsID="ad159e760944543c7024d92e00368797" ns3:_="">
    <xsd:import namespace="6e911dbd-7f4a-47fb-9275-683e1815eb9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911dbd-7f4a-47fb-9275-683e1815eb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1B8C7F-2DA0-416E-91D7-49EC89FD3B27}">
  <ds:schemaRefs>
    <ds:schemaRef ds:uri="http://schemas.microsoft.com/office/2006/metadata/properties"/>
    <ds:schemaRef ds:uri="http://www.w3.org/2000/xmlns/"/>
  </ds:schemaRefs>
</ds:datastoreItem>
</file>

<file path=customXml/itemProps2.xml><?xml version="1.0" encoding="utf-8"?>
<ds:datastoreItem xmlns:ds="http://schemas.openxmlformats.org/officeDocument/2006/customXml" ds:itemID="{3E453566-E8D0-437D-AC7D-29F19FE6C3A8}">
  <ds:schemaRefs>
    <ds:schemaRef ds:uri="http://schemas.microsoft.com/sharepoint/v3/contenttype/forms"/>
  </ds:schemaRefs>
</ds:datastoreItem>
</file>

<file path=customXml/itemProps3.xml><?xml version="1.0" encoding="utf-8"?>
<ds:datastoreItem xmlns:ds="http://schemas.openxmlformats.org/officeDocument/2006/customXml" ds:itemID="{F7043C7F-800E-4A5F-8091-777BD6624340}">
  <ds:schemaRefs>
    <ds:schemaRef ds:uri="http://schemas.microsoft.com/office/2006/metadata/contentType"/>
    <ds:schemaRef ds:uri="http://schemas.microsoft.com/office/2006/metadata/properties/metaAttributes"/>
    <ds:schemaRef ds:uri="http://www.w3.org/2000/xmlns/"/>
    <ds:schemaRef ds:uri="http://www.w3.org/2001/XMLSchema"/>
    <ds:schemaRef ds:uri="6e911dbd-7f4a-47fb-9275-683e1815eb99"/>
  </ds:schemaRefs>
</ds:datastoreItem>
</file>

<file path=docProps/app.xml><?xml version="1.0" encoding="utf-8"?>
<Properties xmlns="http://schemas.openxmlformats.org/officeDocument/2006/extended-properties" xmlns:vt="http://schemas.openxmlformats.org/officeDocument/2006/docPropsVTypes">
  <Template/>
  <TotalTime>559</TotalTime>
  <Words>1844</Words>
  <Application>Microsoft Office PowerPoint</Application>
  <PresentationFormat>شاشة عريضة</PresentationFormat>
  <Paragraphs>355</Paragraphs>
  <Slides>56</Slides>
  <Notes>5</Notes>
  <HiddenSlides>0</HiddenSlides>
  <MMClips>0</MMClips>
  <ScaleCrop>false</ScaleCrop>
  <HeadingPairs>
    <vt:vector size="4" baseType="variant">
      <vt:variant>
        <vt:lpstr>نسق</vt:lpstr>
      </vt:variant>
      <vt:variant>
        <vt:i4>1</vt:i4>
      </vt:variant>
      <vt:variant>
        <vt:lpstr>عناوين الشرائح</vt:lpstr>
      </vt:variant>
      <vt:variant>
        <vt:i4>56</vt:i4>
      </vt:variant>
    </vt:vector>
  </HeadingPairs>
  <TitlesOfParts>
    <vt:vector size="57" baseType="lpstr">
      <vt:lpstr>ShapesVTI</vt:lpstr>
      <vt:lpstr>Dysphagia </vt:lpstr>
      <vt:lpstr>Pharynx </vt:lpstr>
      <vt:lpstr>Anatomy</vt:lpstr>
      <vt:lpstr>Swallowing </vt:lpstr>
      <vt:lpstr>Swallowing phases </vt:lpstr>
      <vt:lpstr>عرض تقديمي في PowerPoint</vt:lpstr>
      <vt:lpstr>Types of dysphagia </vt:lpstr>
      <vt:lpstr>Oropharyngeal dysphagia </vt:lpstr>
      <vt:lpstr>Esophageal dysphagia  </vt:lpstr>
      <vt:lpstr>Achalasia</vt:lpstr>
      <vt:lpstr>Achalasia</vt:lpstr>
      <vt:lpstr>Achalasia </vt:lpstr>
      <vt:lpstr>Achalasia treatment </vt:lpstr>
      <vt:lpstr>Diffuse esophageal spasms</vt:lpstr>
      <vt:lpstr>عرض تقديمي في PowerPoint</vt:lpstr>
      <vt:lpstr>Diagnosis of DES </vt:lpstr>
      <vt:lpstr>عرض تقديمي في PowerPoint</vt:lpstr>
      <vt:lpstr>Benign esophageal stricture</vt:lpstr>
      <vt:lpstr>Symptoms of benign esophageal stricture</vt:lpstr>
      <vt:lpstr>Treatment of esophageal stricture</vt:lpstr>
      <vt:lpstr>Hiatus Hernia</vt:lpstr>
      <vt:lpstr>Schatzki’s ring</vt:lpstr>
      <vt:lpstr>Pathophysiology </vt:lpstr>
      <vt:lpstr>Management &amp; Investigation </vt:lpstr>
      <vt:lpstr>Plummer Vinson syndrome</vt:lpstr>
      <vt:lpstr>Plummer Vinson syndrome</vt:lpstr>
      <vt:lpstr>Pulmmer-vinson syndrome</vt:lpstr>
      <vt:lpstr>Zenker diverticulum</vt:lpstr>
      <vt:lpstr>Diagnosis</vt:lpstr>
      <vt:lpstr>عرض تقديمي في PowerPoint</vt:lpstr>
      <vt:lpstr>Barret`s Esophagus                                 Achalasia</vt:lpstr>
      <vt:lpstr>Esophageal web resolved by endoscopic incision in a patient with Plummer-Vinson syndrome</vt:lpstr>
      <vt:lpstr>عرض تقديمي في PowerPoint</vt:lpstr>
      <vt:lpstr>Microscopic pictures:  </vt:lpstr>
      <vt:lpstr>Esophageal Cancer</vt:lpstr>
      <vt:lpstr>Esophageal Cancer/ Symptoms</vt:lpstr>
      <vt:lpstr>DIAGNOSTICTESTING&amp;findings</vt:lpstr>
      <vt:lpstr>عرض تقديمي في PowerPoint</vt:lpstr>
      <vt:lpstr>Staging </vt:lpstr>
      <vt:lpstr>Treatment</vt:lpstr>
      <vt:lpstr>عرض تقديمي في PowerPoint</vt:lpstr>
      <vt:lpstr>History</vt:lpstr>
      <vt:lpstr>History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Dysphagia</dc:title>
  <dc:creator>عمر نزيه احمد ربابعه</dc:creator>
  <cp:lastModifiedBy>Toqa Alkatatbah</cp:lastModifiedBy>
  <cp:revision>13</cp:revision>
  <dcterms:created xsi:type="dcterms:W3CDTF">2024-09-23T21:58:32Z</dcterms:created>
  <dcterms:modified xsi:type="dcterms:W3CDTF">2024-10-23T22:28:44Z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0x010100E41899E68192A741808B0D2B6ECECD9A</vt:lpwstr>
  </property>
</Properties>
</file>