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58" r:id="rId4"/>
    <p:sldId id="259" r:id="rId5"/>
    <p:sldId id="260" r:id="rId6"/>
    <p:sldId id="280" r:id="rId7"/>
    <p:sldId id="261" r:id="rId8"/>
    <p:sldId id="262" r:id="rId9"/>
    <p:sldId id="278" r:id="rId10"/>
    <p:sldId id="281" r:id="rId11"/>
    <p:sldId id="282" r:id="rId12"/>
    <p:sldId id="273" r:id="rId13"/>
    <p:sldId id="263" r:id="rId14"/>
    <p:sldId id="267" r:id="rId15"/>
    <p:sldId id="283" r:id="rId16"/>
    <p:sldId id="284" r:id="rId17"/>
    <p:sldId id="285" r:id="rId18"/>
    <p:sldId id="286" r:id="rId19"/>
    <p:sldId id="264" r:id="rId20"/>
    <p:sldId id="265" r:id="rId21"/>
    <p:sldId id="266" r:id="rId22"/>
    <p:sldId id="276" r:id="rId23"/>
    <p:sldId id="268" r:id="rId24"/>
    <p:sldId id="269" r:id="rId25"/>
    <p:sldId id="270" r:id="rId26"/>
    <p:sldId id="271" r:id="rId27"/>
    <p:sldId id="287" r:id="rId28"/>
    <p:sldId id="295" r:id="rId29"/>
    <p:sldId id="288" r:id="rId30"/>
    <p:sldId id="289" r:id="rId31"/>
    <p:sldId id="290" r:id="rId32"/>
    <p:sldId id="291" r:id="rId33"/>
    <p:sldId id="292" r:id="rId34"/>
    <p:sldId id="293" r:id="rId35"/>
    <p:sldId id="2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C6F7850-6833-4C2A-A709-300559D77040}" type="datetimeFigureOut">
              <a:rPr lang="ar-JO" smtClean="0"/>
              <a:t>23/02/1444</a:t>
            </a:fld>
            <a:endParaRPr lang="ar-JO"/>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6E21E5A-4274-435C-AF6C-30B6E88E6E1F}" type="slidenum">
              <a:rPr lang="ar-JO" smtClean="0"/>
              <a:t>‹#›</a:t>
            </a:fld>
            <a:endParaRPr lang="ar-JO"/>
          </a:p>
        </p:txBody>
      </p:sp>
    </p:spTree>
    <p:extLst>
      <p:ext uri="{BB962C8B-B14F-4D97-AF65-F5344CB8AC3E}">
        <p14:creationId xmlns:p14="http://schemas.microsoft.com/office/powerpoint/2010/main" val="29795529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21E5A-4274-435C-AF6C-30B6E88E6E1F}" type="slidenum">
              <a:rPr lang="ar-JO" smtClean="0"/>
              <a:t>27</a:t>
            </a:fld>
            <a:endParaRPr lang="ar-JO"/>
          </a:p>
        </p:txBody>
      </p:sp>
    </p:spTree>
    <p:extLst>
      <p:ext uri="{BB962C8B-B14F-4D97-AF65-F5344CB8AC3E}">
        <p14:creationId xmlns:p14="http://schemas.microsoft.com/office/powerpoint/2010/main" val="133632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[1]: </a:t>
            </a:r>
            <a:r>
              <a:rPr lang="en-US" b="0" i="0" dirty="0">
                <a:solidFill>
                  <a:srgbClr val="212121"/>
                </a:solidFill>
                <a:effectLst/>
                <a:latin typeface="BlinkMacSystemFont"/>
              </a:rPr>
              <a:t>Steed DL. Debridement. Am J Surg. 2004 May;187(5A):71S-74S. </a:t>
            </a:r>
            <a:r>
              <a:rPr lang="en-US" b="0" i="0" dirty="0" err="1">
                <a:solidFill>
                  <a:srgbClr val="212121"/>
                </a:solidFill>
                <a:effectLst/>
                <a:latin typeface="BlinkMacSystemFont"/>
              </a:rPr>
              <a:t>doi</a:t>
            </a:r>
            <a:r>
              <a:rPr lang="en-US" b="0" i="0" dirty="0">
                <a:solidFill>
                  <a:srgbClr val="212121"/>
                </a:solidFill>
                <a:effectLst/>
                <a:latin typeface="BlinkMacSystemFont"/>
              </a:rPr>
              <a:t>: 10.1016/S0002-9610(03)00307-6. PMID: 15147995.</a:t>
            </a:r>
          </a:p>
          <a:p>
            <a:br>
              <a:rPr lang="en-US" b="0" i="0" dirty="0">
                <a:solidFill>
                  <a:srgbClr val="212121"/>
                </a:solidFill>
                <a:effectLst/>
                <a:latin typeface="BlinkMacSystemFont"/>
              </a:rPr>
            </a:br>
            <a:endParaRPr lang="en-US" dirty="0"/>
          </a:p>
        </p:txBody>
      </p:sp>
      <p:sp>
        <p:nvSpPr>
          <p:cNvPr id="4" name="Slide Number Placeholder 3"/>
          <p:cNvSpPr>
            <a:spLocks noGrp="1"/>
          </p:cNvSpPr>
          <p:nvPr>
            <p:ph type="sldNum" sz="quarter" idx="5"/>
          </p:nvPr>
        </p:nvSpPr>
        <p:spPr/>
        <p:txBody>
          <a:bodyPr/>
          <a:lstStyle/>
          <a:p>
            <a:fld id="{76E21E5A-4274-435C-AF6C-30B6E88E6E1F}" type="slidenum">
              <a:rPr lang="ar-JO" smtClean="0"/>
              <a:t>29</a:t>
            </a:fld>
            <a:endParaRPr lang="ar-JO"/>
          </a:p>
        </p:txBody>
      </p:sp>
    </p:spTree>
    <p:extLst>
      <p:ext uri="{BB962C8B-B14F-4D97-AF65-F5344CB8AC3E}">
        <p14:creationId xmlns:p14="http://schemas.microsoft.com/office/powerpoint/2010/main" val="193093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[2]: Reekers JA. The Role of Interventional Radiology in the Treatment of Arterial Diabetic Foot Disease. </a:t>
            </a:r>
            <a:r>
              <a:rPr lang="en-US" i="1" dirty="0">
                <a:effectLst/>
              </a:rPr>
              <a:t>Cardiovasc </a:t>
            </a:r>
            <a:r>
              <a:rPr lang="en-US" i="1" dirty="0" err="1">
                <a:effectLst/>
              </a:rPr>
              <a:t>Intervent</a:t>
            </a:r>
            <a:r>
              <a:rPr lang="en-US" i="1" dirty="0">
                <a:effectLst/>
              </a:rPr>
              <a:t> </a:t>
            </a:r>
            <a:r>
              <a:rPr lang="en-US" i="1" dirty="0" err="1">
                <a:effectLst/>
              </a:rPr>
              <a:t>Radiol</a:t>
            </a:r>
            <a:r>
              <a:rPr lang="en-US" dirty="0">
                <a:effectLst/>
              </a:rPr>
              <a:t>. 2016;39(10):1369-1371. doi:10.1007/s00270-016-1337-y</a:t>
            </a:r>
            <a:br>
              <a:rPr lang="en-US" dirty="0"/>
            </a:br>
            <a:endParaRPr lang="en-US" dirty="0"/>
          </a:p>
        </p:txBody>
      </p:sp>
      <p:sp>
        <p:nvSpPr>
          <p:cNvPr id="4" name="Slide Number Placeholder 3"/>
          <p:cNvSpPr>
            <a:spLocks noGrp="1"/>
          </p:cNvSpPr>
          <p:nvPr>
            <p:ph type="sldNum" sz="quarter" idx="5"/>
          </p:nvPr>
        </p:nvSpPr>
        <p:spPr/>
        <p:txBody>
          <a:bodyPr/>
          <a:lstStyle/>
          <a:p>
            <a:fld id="{76E21E5A-4274-435C-AF6C-30B6E88E6E1F}" type="slidenum">
              <a:rPr lang="ar-JO" smtClean="0"/>
              <a:t>33</a:t>
            </a:fld>
            <a:endParaRPr lang="ar-JO"/>
          </a:p>
        </p:txBody>
      </p:sp>
    </p:spTree>
    <p:extLst>
      <p:ext uri="{BB962C8B-B14F-4D97-AF65-F5344CB8AC3E}">
        <p14:creationId xmlns:p14="http://schemas.microsoft.com/office/powerpoint/2010/main" val="3228391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9/19/2022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2.xml" /><Relationship Id="rId4" Type="http://schemas.openxmlformats.org/officeDocument/2006/relationships/image" Target="../media/image26.jpeg" /></Relationships>
</file>

<file path=ppt/slides/_rels/slide18.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2.xml" /><Relationship Id="rId6" Type="http://schemas.openxmlformats.org/officeDocument/2006/relationships/image" Target="../media/image31.jpg" /><Relationship Id="rId5" Type="http://schemas.openxmlformats.org/officeDocument/2006/relationships/image" Target="../media/image30.jfif" /><Relationship Id="rId4" Type="http://schemas.openxmlformats.org/officeDocument/2006/relationships/image" Target="../media/image29.jpeg" /></Relationships>
</file>

<file path=ppt/slides/_rels/slide19.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9.xml" /></Relationships>
</file>

<file path=ppt/slides/_rels/slide2.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image" Target="../media/image34.jpeg" /><Relationship Id="rId1" Type="http://schemas.openxmlformats.org/officeDocument/2006/relationships/slideLayout" Target="../slideLayouts/slideLayout2.xml" /><Relationship Id="rId5" Type="http://schemas.openxmlformats.org/officeDocument/2006/relationships/image" Target="../media/image37.jpeg" /><Relationship Id="rId4" Type="http://schemas.openxmlformats.org/officeDocument/2006/relationships/image" Target="../media/image36.jpe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image" Target="../media/image39.jpeg" /><Relationship Id="rId1" Type="http://schemas.openxmlformats.org/officeDocument/2006/relationships/slideLayout" Target="../slideLayouts/slideLayout2.xml" /><Relationship Id="rId4" Type="http://schemas.openxmlformats.org/officeDocument/2006/relationships/image" Target="../media/image41.jpeg" /></Relationships>
</file>

<file path=ppt/slides/_rels/slide26.xml.rels><?xml version="1.0" encoding="UTF-8" standalone="yes"?>
<Relationships xmlns="http://schemas.openxmlformats.org/package/2006/relationships"><Relationship Id="rId2" Type="http://schemas.openxmlformats.org/officeDocument/2006/relationships/image" Target="../media/image42.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44.jpg" /><Relationship Id="rId2" Type="http://schemas.openxmlformats.org/officeDocument/2006/relationships/image" Target="../media/image43.jpg" /><Relationship Id="rId1" Type="http://schemas.openxmlformats.org/officeDocument/2006/relationships/slideLayout" Target="../slideLayouts/slideLayout7.xml" /><Relationship Id="rId5" Type="http://schemas.openxmlformats.org/officeDocument/2006/relationships/image" Target="../media/image46.jpg" /><Relationship Id="rId4" Type="http://schemas.openxmlformats.org/officeDocument/2006/relationships/image" Target="../media/image45.png"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48.jpg" /><Relationship Id="rId2" Type="http://schemas.openxmlformats.org/officeDocument/2006/relationships/image" Target="../media/image47.jp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50.jpg" /><Relationship Id="rId2" Type="http://schemas.openxmlformats.org/officeDocument/2006/relationships/image" Target="../media/image49.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 Id="rId4"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0D7814-B796-4491-90D9-21285FA5A368}"/>
              </a:ext>
            </a:extLst>
          </p:cNvPr>
          <p:cNvSpPr>
            <a:spLocks noGrp="1"/>
          </p:cNvSpPr>
          <p:nvPr>
            <p:ph type="ctrTitle"/>
          </p:nvPr>
        </p:nvSpPr>
        <p:spPr/>
        <p:txBody>
          <a:bodyPr/>
          <a:lstStyle/>
          <a:p>
            <a:pPr algn="ctr"/>
            <a:r>
              <a:rPr lang="en-US" sz="4800" b="1" dirty="0"/>
              <a:t>Diabetic foot </a:t>
            </a:r>
            <a:endParaRPr lang="ar-JO" dirty="0"/>
          </a:p>
        </p:txBody>
      </p:sp>
      <p:sp>
        <p:nvSpPr>
          <p:cNvPr id="3" name="عنوان فرعي 2">
            <a:extLst>
              <a:ext uri="{FF2B5EF4-FFF2-40B4-BE49-F238E27FC236}">
                <a16:creationId xmlns:a16="http://schemas.microsoft.com/office/drawing/2014/main" id="{FC95F024-3FBF-4113-AF41-A5A0712AD433}"/>
              </a:ext>
            </a:extLst>
          </p:cNvPr>
          <p:cNvSpPr>
            <a:spLocks noGrp="1"/>
          </p:cNvSpPr>
          <p:nvPr>
            <p:ph type="subTitle" idx="1"/>
          </p:nvPr>
        </p:nvSpPr>
        <p:spPr>
          <a:xfrm>
            <a:off x="3962399" y="4385732"/>
            <a:ext cx="7197726" cy="2026073"/>
          </a:xfrm>
        </p:spPr>
        <p:txBody>
          <a:bodyPr>
            <a:normAutofit fontScale="70000" lnSpcReduction="20000"/>
          </a:bodyPr>
          <a:lstStyle/>
          <a:p>
            <a:pPr algn="ctr"/>
            <a:r>
              <a:rPr lang="en-US" sz="2300" dirty="0"/>
              <a:t>Done </a:t>
            </a:r>
            <a:r>
              <a:rPr lang="ar-SA" sz="2300" dirty="0"/>
              <a:t>BY : MOATH alzoubi</a:t>
            </a:r>
          </a:p>
          <a:p>
            <a:pPr algn="ctr"/>
            <a:r>
              <a:rPr lang="en-US" sz="2300" dirty="0"/>
              <a:t>K</a:t>
            </a:r>
            <a:r>
              <a:rPr lang="ar-SA" sz="2300" dirty="0"/>
              <a:t>halil abuawad</a:t>
            </a:r>
          </a:p>
          <a:p>
            <a:pPr algn="ctr"/>
            <a:r>
              <a:rPr lang="ar-SA" sz="2300" dirty="0"/>
              <a:t>Yousef abu halaweh</a:t>
            </a:r>
          </a:p>
          <a:p>
            <a:pPr algn="ctr"/>
            <a:r>
              <a:rPr lang="en-US" sz="2300" dirty="0"/>
              <a:t>Ahmad </a:t>
            </a:r>
            <a:r>
              <a:rPr lang="en-US" sz="2300" dirty="0" err="1"/>
              <a:t>alsarayreh</a:t>
            </a:r>
            <a:endParaRPr lang="ar-SA" sz="2300" dirty="0"/>
          </a:p>
          <a:p>
            <a:pPr algn="ctr"/>
            <a:r>
              <a:rPr lang="ar-SA" sz="2300" dirty="0"/>
              <a:t>Moath alharases</a:t>
            </a:r>
            <a:endParaRPr lang="en-US" sz="2300" dirty="0"/>
          </a:p>
          <a:p>
            <a:pPr algn="ctr"/>
            <a:r>
              <a:rPr lang="en-US" sz="1800" b="1" dirty="0">
                <a:solidFill>
                  <a:srgbClr val="FF0000"/>
                </a:solidFill>
              </a:rPr>
              <a:t>Supervised by : dr. </a:t>
            </a:r>
            <a:r>
              <a:rPr lang="en-US" sz="1800" b="1" dirty="0" err="1">
                <a:solidFill>
                  <a:srgbClr val="FF0000"/>
                </a:solidFill>
              </a:rPr>
              <a:t>ali</a:t>
            </a:r>
            <a:r>
              <a:rPr lang="en-US" sz="1800" b="1" dirty="0">
                <a:solidFill>
                  <a:srgbClr val="FF0000"/>
                </a:solidFill>
              </a:rPr>
              <a:t> </a:t>
            </a:r>
            <a:r>
              <a:rPr lang="en-US" sz="1800" b="1" dirty="0" err="1">
                <a:solidFill>
                  <a:srgbClr val="FF0000"/>
                </a:solidFill>
              </a:rPr>
              <a:t>jad</a:t>
            </a:r>
            <a:endParaRPr lang="en-US" sz="1800" b="1" dirty="0">
              <a:solidFill>
                <a:srgbClr val="FF0000"/>
              </a:solidFill>
            </a:endParaRPr>
          </a:p>
          <a:p>
            <a:pPr algn="ctr"/>
            <a:endParaRPr lang="en-US" sz="1800" dirty="0">
              <a:solidFill>
                <a:schemeClr val="tx2">
                  <a:lumMod val="50000"/>
                </a:schemeClr>
              </a:solidFill>
            </a:endParaRPr>
          </a:p>
          <a:p>
            <a:pPr algn="ctr"/>
            <a:endParaRPr lang="en-US" sz="1800" dirty="0">
              <a:solidFill>
                <a:schemeClr val="tx2">
                  <a:lumMod val="50000"/>
                </a:schemeClr>
              </a:solidFill>
            </a:endParaRPr>
          </a:p>
          <a:p>
            <a:pPr algn="ctr"/>
            <a:endParaRPr lang="ar-JO" dirty="0"/>
          </a:p>
        </p:txBody>
      </p:sp>
    </p:spTree>
    <p:extLst>
      <p:ext uri="{BB962C8B-B14F-4D97-AF65-F5344CB8AC3E}">
        <p14:creationId xmlns:p14="http://schemas.microsoft.com/office/powerpoint/2010/main" val="407384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180093-155E-3B4F-9D72-55D3A7B77774}"/>
              </a:ext>
            </a:extLst>
          </p:cNvPr>
          <p:cNvSpPr>
            <a:spLocks noGrp="1"/>
          </p:cNvSpPr>
          <p:nvPr>
            <p:ph type="title"/>
          </p:nvPr>
        </p:nvSpPr>
        <p:spPr>
          <a:xfrm>
            <a:off x="838200" y="2"/>
            <a:ext cx="10515600" cy="575210"/>
          </a:xfrm>
        </p:spPr>
        <p:txBody>
          <a:bodyPr>
            <a:noAutofit/>
          </a:bodyPr>
          <a:lstStyle/>
          <a:p>
            <a:pPr algn="ctr" rtl="0"/>
            <a:r>
              <a:rPr lang="en-US" sz="5400" b="1" dirty="0">
                <a:solidFill>
                  <a:srgbClr val="7030A0"/>
                </a:solidFill>
              </a:rPr>
              <a:t>HISTORY</a:t>
            </a:r>
            <a:endParaRPr lang="ar-AE" sz="5400" b="1" dirty="0">
              <a:solidFill>
                <a:srgbClr val="7030A0"/>
              </a:solidFill>
            </a:endParaRPr>
          </a:p>
        </p:txBody>
      </p:sp>
      <p:sp>
        <p:nvSpPr>
          <p:cNvPr id="3" name="عنوان فرعي 2">
            <a:extLst>
              <a:ext uri="{FF2B5EF4-FFF2-40B4-BE49-F238E27FC236}">
                <a16:creationId xmlns:a16="http://schemas.microsoft.com/office/drawing/2014/main" id="{C6AD183D-E4E9-5949-807A-F87C25F7A393}"/>
              </a:ext>
            </a:extLst>
          </p:cNvPr>
          <p:cNvSpPr>
            <a:spLocks noGrp="1"/>
          </p:cNvSpPr>
          <p:nvPr>
            <p:ph idx="1"/>
          </p:nvPr>
        </p:nvSpPr>
        <p:spPr>
          <a:xfrm>
            <a:off x="148442" y="185552"/>
            <a:ext cx="12043558" cy="6486896"/>
          </a:xfrm>
        </p:spPr>
        <p:txBody>
          <a:bodyPr>
            <a:normAutofit fontScale="25000" lnSpcReduction="20000"/>
          </a:bodyPr>
          <a:lstStyle/>
          <a:p>
            <a:pPr algn="l" rtl="0"/>
            <a:r>
              <a:rPr lang="en-US" sz="7600" b="1" dirty="0"/>
              <a:t>Patient profile </a:t>
            </a:r>
          </a:p>
          <a:p>
            <a:pPr algn="l" rtl="0"/>
            <a:r>
              <a:rPr lang="en-US" sz="7600" b="1" dirty="0"/>
              <a:t>Diabetic History</a:t>
            </a:r>
            <a:endParaRPr lang="ar-SA" sz="7600" b="1" dirty="0"/>
          </a:p>
          <a:p>
            <a:pPr marL="1371600" indent="-1371600" algn="l" rtl="0">
              <a:buFont typeface="+mj-lt"/>
              <a:buAutoNum type="arabicPeriod"/>
            </a:pPr>
            <a:r>
              <a:rPr lang="ar-SA" sz="7600" b="1" dirty="0"/>
              <a:t>Duration of diabetes</a:t>
            </a:r>
          </a:p>
          <a:p>
            <a:pPr marL="1371600" indent="-1371600" algn="l" rtl="0">
              <a:buFont typeface="+mj-lt"/>
              <a:buAutoNum type="arabicPeriod"/>
            </a:pPr>
            <a:r>
              <a:rPr lang="ar-SA" sz="7600" b="1" dirty="0"/>
              <a:t>Type of treatment </a:t>
            </a:r>
          </a:p>
          <a:p>
            <a:pPr marL="1371600" indent="-1371600" algn="l" rtl="0">
              <a:buFont typeface="+mj-lt"/>
              <a:buAutoNum type="arabicPeriod"/>
            </a:pPr>
            <a:r>
              <a:rPr lang="ar-SA" sz="7600" b="1" dirty="0"/>
              <a:t>Diabetes complications:Renal insufficiency, visual impairment</a:t>
            </a:r>
            <a:endParaRPr lang="en-US" sz="7600" b="1" dirty="0"/>
          </a:p>
          <a:p>
            <a:pPr algn="l" rtl="0"/>
            <a:r>
              <a:rPr lang="en-US" sz="7600" b="1" dirty="0"/>
              <a:t>Previous ulcer or amputation </a:t>
            </a:r>
          </a:p>
          <a:p>
            <a:pPr algn="l" rtl="0"/>
            <a:r>
              <a:rPr lang="en-US" sz="7600" b="1" dirty="0"/>
              <a:t>Symptoms of peripheral neuropathy </a:t>
            </a:r>
            <a:r>
              <a:rPr lang="ar-SA" sz="7600" b="1" dirty="0"/>
              <a:t>:</a:t>
            </a:r>
          </a:p>
          <a:p>
            <a:pPr marL="0" indent="0" algn="l" rtl="0">
              <a:buNone/>
            </a:pPr>
            <a:r>
              <a:rPr lang="ar-SA" sz="7600" b="1" dirty="0"/>
              <a:t> Neuropatic symptoms:Burning or shooting pain, electrical or sharp sensations , numbness</a:t>
            </a:r>
          </a:p>
          <a:p>
            <a:pPr algn="l" rtl="0"/>
            <a:r>
              <a:rPr lang="en-US" sz="7600" b="1" dirty="0"/>
              <a:t>Symptom</a:t>
            </a:r>
            <a:r>
              <a:rPr lang="ar-SA" sz="7600" b="1" dirty="0"/>
              <a:t>s</a:t>
            </a:r>
            <a:r>
              <a:rPr lang="en-US" sz="7600" b="1" dirty="0"/>
              <a:t> of peripheral vascular /ischemic problem</a:t>
            </a:r>
            <a:r>
              <a:rPr lang="ar-SA" sz="7600" b="1" dirty="0"/>
              <a:t>:</a:t>
            </a:r>
          </a:p>
          <a:p>
            <a:pPr marL="1371600" indent="-1371600" algn="l" rtl="0">
              <a:buFont typeface="+mj-lt"/>
              <a:buAutoNum type="arabicPeriod"/>
            </a:pPr>
            <a:r>
              <a:rPr lang="af-ZA" sz="7600" b="1" dirty="0"/>
              <a:t>C</a:t>
            </a:r>
            <a:r>
              <a:rPr lang="ar-SA" sz="7600" b="1" dirty="0"/>
              <a:t>laudication</a:t>
            </a:r>
          </a:p>
          <a:p>
            <a:pPr marL="1371600" indent="-1371600" algn="l" rtl="0">
              <a:buFont typeface="+mj-lt"/>
              <a:buAutoNum type="arabicPeriod"/>
            </a:pPr>
            <a:r>
              <a:rPr lang="ar-SA" sz="7600" b="1" dirty="0"/>
              <a:t>Rest pain</a:t>
            </a:r>
          </a:p>
          <a:p>
            <a:pPr marL="1371600" indent="-1371600" algn="l" rtl="0">
              <a:buFont typeface="+mj-lt"/>
              <a:buAutoNum type="arabicPeriod"/>
            </a:pPr>
            <a:r>
              <a:rPr lang="ar-SA" sz="7600" b="1" dirty="0"/>
              <a:t>Nonhealing ulcer </a:t>
            </a:r>
          </a:p>
          <a:p>
            <a:pPr algn="l" rtl="0"/>
            <a:r>
              <a:rPr lang="en-US" sz="7600" b="1" dirty="0"/>
              <a:t>Contributing factor </a:t>
            </a:r>
          </a:p>
          <a:p>
            <a:pPr algn="l" rtl="0"/>
            <a:r>
              <a:rPr lang="en-US" sz="7600" b="1" dirty="0"/>
              <a:t>Current ulcer </a:t>
            </a:r>
          </a:p>
          <a:p>
            <a:pPr marL="0" indent="0" algn="l" rtl="0">
              <a:buNone/>
            </a:pPr>
            <a:r>
              <a:rPr lang="en-US" sz="5100" i="1" dirty="0"/>
              <a:t>☆</a:t>
            </a:r>
            <a:r>
              <a:rPr lang="en-US" sz="6400" i="1" dirty="0"/>
              <a:t>When and how was the ulcer first noticed ?</a:t>
            </a:r>
          </a:p>
          <a:p>
            <a:pPr marL="0" indent="0" algn="l" rtl="0">
              <a:buNone/>
            </a:pPr>
            <a:r>
              <a:rPr lang="en-US" sz="6400" i="1" dirty="0"/>
              <a:t>☆Pain</a:t>
            </a:r>
          </a:p>
          <a:p>
            <a:pPr marL="0" indent="0" algn="l" rtl="0">
              <a:buNone/>
            </a:pPr>
            <a:r>
              <a:rPr lang="en-US" sz="6400" i="1" dirty="0"/>
              <a:t>☆Discharge </a:t>
            </a:r>
          </a:p>
          <a:p>
            <a:pPr marL="0" indent="0" algn="l" rtl="0">
              <a:buNone/>
            </a:pPr>
            <a:r>
              <a:rPr lang="en-US" sz="6400" i="1" dirty="0"/>
              <a:t>☆Progression : How t</a:t>
            </a:r>
            <a:r>
              <a:rPr lang="ar-SA" sz="6400" i="1" dirty="0"/>
              <a:t>h</a:t>
            </a:r>
            <a:r>
              <a:rPr lang="en-US" sz="6400" i="1" dirty="0"/>
              <a:t>e ulcer change in size ,depth,shape….</a:t>
            </a:r>
          </a:p>
          <a:p>
            <a:pPr marL="0" indent="0" algn="l" rtl="0">
              <a:buNone/>
            </a:pPr>
            <a:r>
              <a:rPr lang="en-US" sz="6400" i="1" dirty="0"/>
              <a:t>☆Associated symptoms</a:t>
            </a:r>
          </a:p>
          <a:p>
            <a:pPr algn="l" rtl="0"/>
            <a:r>
              <a:rPr lang="en-US" sz="8000" b="1" dirty="0"/>
              <a:t>Social History :Smoking</a:t>
            </a:r>
            <a:r>
              <a:rPr lang="ar-SA" sz="8000" b="1" dirty="0"/>
              <a:t> and </a:t>
            </a:r>
            <a:r>
              <a:rPr lang="en-US" sz="8000" b="1" dirty="0"/>
              <a:t>Medical History : Hypertension </a:t>
            </a:r>
            <a:endParaRPr lang="ar-AE" sz="8000" b="1" dirty="0"/>
          </a:p>
        </p:txBody>
      </p:sp>
      <p:pic>
        <p:nvPicPr>
          <p:cNvPr id="6" name="صورة 6">
            <a:extLst>
              <a:ext uri="{FF2B5EF4-FFF2-40B4-BE49-F238E27FC236}">
                <a16:creationId xmlns:a16="http://schemas.microsoft.com/office/drawing/2014/main" id="{B5F373D2-E56D-C34C-BCFC-82BFCB22C939}"/>
              </a:ext>
            </a:extLst>
          </p:cNvPr>
          <p:cNvPicPr>
            <a:picLocks noChangeAspect="1"/>
          </p:cNvPicPr>
          <p:nvPr/>
        </p:nvPicPr>
        <p:blipFill rotWithShape="1">
          <a:blip r:embed="rId2">
            <a:extLst>
              <a:ext uri="{28A0092B-C50C-407E-A947-70E740481C1C}">
                <a14:useLocalDpi xmlns:a14="http://schemas.microsoft.com/office/drawing/2010/main" val="0"/>
              </a:ext>
            </a:extLst>
          </a:blip>
          <a:srcRect l="4155" r="-458" b="-1410"/>
          <a:stretch/>
        </p:blipFill>
        <p:spPr>
          <a:xfrm>
            <a:off x="8203191" y="3437091"/>
            <a:ext cx="3150609" cy="2764725"/>
          </a:xfrm>
          <a:prstGeom prst="rect">
            <a:avLst/>
          </a:prstGeom>
        </p:spPr>
      </p:pic>
      <p:sp>
        <p:nvSpPr>
          <p:cNvPr id="4" name="مربع نص 3">
            <a:extLst>
              <a:ext uri="{FF2B5EF4-FFF2-40B4-BE49-F238E27FC236}">
                <a16:creationId xmlns:a16="http://schemas.microsoft.com/office/drawing/2014/main" id="{B11F0A79-B8A7-D240-B2DA-CBEC26547C64}"/>
              </a:ext>
            </a:extLst>
          </p:cNvPr>
          <p:cNvSpPr txBox="1"/>
          <p:nvPr/>
        </p:nvSpPr>
        <p:spPr>
          <a:xfrm>
            <a:off x="5088205" y="2676029"/>
            <a:ext cx="1828800" cy="1828800"/>
          </a:xfrm>
          <a:prstGeom prst="rect">
            <a:avLst/>
          </a:prstGeom>
          <a:noFill/>
        </p:spPr>
        <p:txBody>
          <a:bodyPr wrap="square" rtlCol="1">
            <a:spAutoFit/>
          </a:bodyPr>
          <a:lstStyle/>
          <a:p>
            <a:pPr algn="r"/>
            <a:endParaRPr lang="ar-AE" dirty="0"/>
          </a:p>
        </p:txBody>
      </p:sp>
    </p:spTree>
    <p:extLst>
      <p:ext uri="{BB962C8B-B14F-4D97-AF65-F5344CB8AC3E}">
        <p14:creationId xmlns:p14="http://schemas.microsoft.com/office/powerpoint/2010/main" val="153384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837132-5979-C243-BB0F-90AADF374C9F}"/>
              </a:ext>
            </a:extLst>
          </p:cNvPr>
          <p:cNvSpPr>
            <a:spLocks noGrp="1"/>
          </p:cNvSpPr>
          <p:nvPr>
            <p:ph type="title"/>
          </p:nvPr>
        </p:nvSpPr>
        <p:spPr>
          <a:xfrm>
            <a:off x="838200" y="-4226"/>
            <a:ext cx="10515600" cy="699737"/>
          </a:xfrm>
        </p:spPr>
        <p:txBody>
          <a:bodyPr>
            <a:normAutofit fontScale="90000"/>
          </a:bodyPr>
          <a:lstStyle/>
          <a:p>
            <a:pPr algn="ctr" rtl="0"/>
            <a:r>
              <a:rPr lang="ar-SA" sz="5400" b="1" dirty="0"/>
              <a:t>PHYSICAL  EXAMINATION</a:t>
            </a:r>
            <a:endParaRPr lang="ar-AE" sz="5400" b="1" dirty="0"/>
          </a:p>
        </p:txBody>
      </p:sp>
      <p:sp>
        <p:nvSpPr>
          <p:cNvPr id="3" name="عنصر نائب للمحتوى 2">
            <a:extLst>
              <a:ext uri="{FF2B5EF4-FFF2-40B4-BE49-F238E27FC236}">
                <a16:creationId xmlns:a16="http://schemas.microsoft.com/office/drawing/2014/main" id="{A2DA245D-7A64-8540-8909-ED60A53EE4CC}"/>
              </a:ext>
            </a:extLst>
          </p:cNvPr>
          <p:cNvSpPr>
            <a:spLocks noGrp="1"/>
          </p:cNvSpPr>
          <p:nvPr>
            <p:ph idx="1"/>
          </p:nvPr>
        </p:nvSpPr>
        <p:spPr>
          <a:xfrm>
            <a:off x="408214" y="695511"/>
            <a:ext cx="11783786" cy="6087635"/>
          </a:xfrm>
        </p:spPr>
        <p:txBody>
          <a:bodyPr>
            <a:normAutofit fontScale="92500" lnSpcReduction="20000"/>
          </a:bodyPr>
          <a:lstStyle/>
          <a:p>
            <a:pPr algn="l" rtl="0"/>
            <a:r>
              <a:rPr lang="ar-SA" sz="4800" b="1" u="sng" dirty="0">
                <a:solidFill>
                  <a:srgbClr val="7030A0"/>
                </a:solidFill>
              </a:rPr>
              <a:t>Inspection</a:t>
            </a:r>
            <a:r>
              <a:rPr lang="ar-SA" dirty="0"/>
              <a:t> </a:t>
            </a:r>
          </a:p>
          <a:p>
            <a:pPr marL="0" indent="0" algn="l" rtl="0">
              <a:buNone/>
            </a:pPr>
            <a:r>
              <a:rPr lang="ar-SA" sz="3200" b="1" dirty="0">
                <a:solidFill>
                  <a:srgbClr val="FF0000"/>
                </a:solidFill>
              </a:rPr>
              <a:t>Firstly , remember  always   to expose  both legs .</a:t>
            </a:r>
          </a:p>
          <a:p>
            <a:pPr marL="0" indent="0" algn="l" rtl="0">
              <a:buNone/>
            </a:pPr>
            <a:r>
              <a:rPr lang="ar-SA" sz="3200" b="1" dirty="0">
                <a:solidFill>
                  <a:srgbClr val="FF0000"/>
                </a:solidFill>
              </a:rPr>
              <a:t> </a:t>
            </a:r>
            <a:r>
              <a:rPr lang="ar-SA" sz="3600" b="1" dirty="0"/>
              <a:t>☆</a:t>
            </a:r>
            <a:r>
              <a:rPr lang="ar-SA" sz="3200" dirty="0"/>
              <a:t>look for symmetry ,amputation  and oedema</a:t>
            </a:r>
            <a:endParaRPr lang="ar-SA" sz="3200" b="1" dirty="0"/>
          </a:p>
          <a:p>
            <a:pPr marL="0" indent="0" algn="l" rtl="0">
              <a:buNone/>
            </a:pPr>
            <a:r>
              <a:rPr lang="ar-SA" sz="3600" b="1" dirty="0"/>
              <a:t>☆</a:t>
            </a:r>
            <a:r>
              <a:rPr lang="ar-SA" sz="4000" b="1" dirty="0"/>
              <a:t>Skin</a:t>
            </a:r>
            <a:r>
              <a:rPr lang="ar-SA" sz="3600" dirty="0"/>
              <a:t> :assess the skin on  the foot ;</a:t>
            </a:r>
          </a:p>
          <a:p>
            <a:pPr marL="0" indent="0" algn="l" rtl="0">
              <a:buNone/>
            </a:pPr>
            <a:r>
              <a:rPr lang="ar-SA" sz="3600" dirty="0"/>
              <a:t>top ,bottom and on the sides</a:t>
            </a:r>
          </a:p>
          <a:p>
            <a:pPr marL="0" indent="0" algn="l" rtl="0">
              <a:buNone/>
            </a:pPr>
            <a:r>
              <a:rPr lang="ar-SA" sz="3600" dirty="0"/>
              <a:t> including between toes:intact ,callus</a:t>
            </a:r>
          </a:p>
          <a:p>
            <a:pPr marL="0" indent="0" algn="l" rtl="0">
              <a:buNone/>
            </a:pPr>
            <a:r>
              <a:rPr lang="ar-SA" sz="3600" dirty="0"/>
              <a:t> and fungus formation ,hair loss and gangrene.</a:t>
            </a:r>
          </a:p>
          <a:p>
            <a:pPr marL="0" indent="0" algn="l" rtl="0">
              <a:buNone/>
            </a:pPr>
            <a:r>
              <a:rPr lang="ar-SA" sz="3600" b="1" dirty="0"/>
              <a:t>☆</a:t>
            </a:r>
            <a:r>
              <a:rPr lang="ar-SA" sz="4000" b="1" dirty="0"/>
              <a:t>Color changes</a:t>
            </a:r>
            <a:r>
              <a:rPr lang="ar-SA" sz="3600" dirty="0"/>
              <a:t>:erythema,pallor ,pigmentation or cyanosis.</a:t>
            </a:r>
          </a:p>
          <a:p>
            <a:pPr marL="0" indent="0" algn="l" rtl="0">
              <a:buNone/>
            </a:pPr>
            <a:r>
              <a:rPr lang="ar-SA" sz="3600" b="1" dirty="0"/>
              <a:t>☆</a:t>
            </a:r>
            <a:r>
              <a:rPr lang="ar-SA" sz="4000" b="1" dirty="0"/>
              <a:t>Nails</a:t>
            </a:r>
            <a:r>
              <a:rPr lang="ar-SA" sz="3600" dirty="0"/>
              <a:t> :assess the toenails to determines how  they are being managed.</a:t>
            </a:r>
          </a:p>
          <a:p>
            <a:pPr marL="0" indent="0" algn="l" rtl="0">
              <a:buNone/>
            </a:pPr>
            <a:r>
              <a:rPr lang="ar-SA" sz="3600" dirty="0"/>
              <a:t> </a:t>
            </a:r>
          </a:p>
        </p:txBody>
      </p:sp>
      <p:pic>
        <p:nvPicPr>
          <p:cNvPr id="4" name="صورة 5">
            <a:extLst>
              <a:ext uri="{FF2B5EF4-FFF2-40B4-BE49-F238E27FC236}">
                <a16:creationId xmlns:a16="http://schemas.microsoft.com/office/drawing/2014/main" id="{3F922937-130F-C446-B476-4B30BBD88F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4358" y="-41558"/>
            <a:ext cx="2047642" cy="2679156"/>
          </a:xfrm>
          <a:prstGeom prst="rect">
            <a:avLst/>
          </a:prstGeom>
        </p:spPr>
      </p:pic>
      <p:pic>
        <p:nvPicPr>
          <p:cNvPr id="6" name="صورة 6">
            <a:extLst>
              <a:ext uri="{FF2B5EF4-FFF2-40B4-BE49-F238E27FC236}">
                <a16:creationId xmlns:a16="http://schemas.microsoft.com/office/drawing/2014/main" id="{247227AE-578F-DD48-9907-B68833FB7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684" y="2303135"/>
            <a:ext cx="2036316" cy="2251729"/>
          </a:xfrm>
          <a:prstGeom prst="rect">
            <a:avLst/>
          </a:prstGeom>
        </p:spPr>
      </p:pic>
    </p:spTree>
    <p:extLst>
      <p:ext uri="{BB962C8B-B14F-4D97-AF65-F5344CB8AC3E}">
        <p14:creationId xmlns:p14="http://schemas.microsoft.com/office/powerpoint/2010/main" val="55218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C8AD0BF-DDC6-6440-89C3-FC62BCADC403}"/>
              </a:ext>
            </a:extLst>
          </p:cNvPr>
          <p:cNvSpPr>
            <a:spLocks noGrp="1"/>
          </p:cNvSpPr>
          <p:nvPr>
            <p:ph idx="1"/>
          </p:nvPr>
        </p:nvSpPr>
        <p:spPr>
          <a:xfrm>
            <a:off x="102545" y="26039"/>
            <a:ext cx="6788449" cy="4800485"/>
          </a:xfrm>
        </p:spPr>
        <p:txBody>
          <a:bodyPr/>
          <a:lstStyle/>
          <a:p>
            <a:pPr marL="0" indent="0" algn="l" rtl="0">
              <a:buNone/>
            </a:pPr>
            <a:r>
              <a:rPr lang="ar-SA" sz="4000" b="1" dirty="0"/>
              <a:t>☆</a:t>
            </a:r>
            <a:r>
              <a:rPr lang="ar-SA" dirty="0"/>
              <a:t>Assess  the </a:t>
            </a:r>
            <a:r>
              <a:rPr lang="ar-SA" sz="3200" b="1" dirty="0"/>
              <a:t>foot deformitiy:</a:t>
            </a:r>
          </a:p>
          <a:p>
            <a:pPr marL="514350" indent="-514350" algn="l" rtl="0">
              <a:buFont typeface="+mj-lt"/>
              <a:buAutoNum type="arabicPeriod"/>
            </a:pPr>
            <a:r>
              <a:rPr lang="ar-SA" dirty="0"/>
              <a:t>Claw toes </a:t>
            </a:r>
          </a:p>
          <a:p>
            <a:pPr marL="514350" indent="-514350" algn="l" rtl="0">
              <a:buFont typeface="+mj-lt"/>
              <a:buAutoNum type="arabicPeriod"/>
            </a:pPr>
            <a:r>
              <a:rPr lang="ar-SA" dirty="0"/>
              <a:t>Hammer toes </a:t>
            </a:r>
          </a:p>
          <a:p>
            <a:pPr marL="514350" indent="-514350" algn="l" rtl="0">
              <a:buFont typeface="+mj-lt"/>
              <a:buAutoNum type="arabicPeriod"/>
            </a:pPr>
            <a:r>
              <a:rPr lang="ar-SA" dirty="0"/>
              <a:t>Rocker bottom foot </a:t>
            </a:r>
          </a:p>
          <a:p>
            <a:pPr marL="514350" indent="-514350" algn="l" rtl="0">
              <a:buFont typeface="+mj-lt"/>
              <a:buAutoNum type="arabicPeriod"/>
            </a:pPr>
            <a:r>
              <a:rPr lang="ar-SA" dirty="0"/>
              <a:t>Charcot changes </a:t>
            </a:r>
          </a:p>
          <a:p>
            <a:pPr marL="514350" indent="-514350" algn="l" rtl="0">
              <a:buFont typeface="+mj-lt"/>
              <a:buAutoNum type="arabicPeriod"/>
            </a:pPr>
            <a:r>
              <a:rPr lang="af-ZA" dirty="0"/>
              <a:t>L</a:t>
            </a:r>
            <a:r>
              <a:rPr lang="ar-SA" dirty="0"/>
              <a:t>oss of arch </a:t>
            </a:r>
          </a:p>
          <a:p>
            <a:pPr marL="0" indent="0" algn="l" rtl="0">
              <a:buNone/>
            </a:pPr>
            <a:r>
              <a:rPr lang="ar-SA" sz="4000" b="1" dirty="0"/>
              <a:t>☆</a:t>
            </a:r>
            <a:r>
              <a:rPr lang="ar-SA" dirty="0"/>
              <a:t>Look for </a:t>
            </a:r>
            <a:r>
              <a:rPr lang="ar-SA" sz="3200" b="1" dirty="0"/>
              <a:t>callus</a:t>
            </a:r>
            <a:r>
              <a:rPr lang="ar-SA" dirty="0"/>
              <a:t> :</a:t>
            </a:r>
          </a:p>
          <a:p>
            <a:pPr marL="0" indent="0" algn="l" rtl="0">
              <a:buNone/>
            </a:pPr>
            <a:r>
              <a:rPr lang="ar-SA" dirty="0"/>
              <a:t>Ulcer  may be embedded under thickened callus  over area </a:t>
            </a:r>
          </a:p>
          <a:p>
            <a:pPr marL="0" indent="0" algn="l" rtl="0">
              <a:buNone/>
            </a:pPr>
            <a:r>
              <a:rPr lang="af-ZA" dirty="0"/>
              <a:t>L</a:t>
            </a:r>
            <a:r>
              <a:rPr lang="ar-SA" dirty="0"/>
              <a:t>ike big toes ,heel and metatarsal head.</a:t>
            </a:r>
            <a:endParaRPr lang="ar-AE" dirty="0"/>
          </a:p>
        </p:txBody>
      </p:sp>
      <p:pic>
        <p:nvPicPr>
          <p:cNvPr id="4" name="صورة 4">
            <a:extLst>
              <a:ext uri="{FF2B5EF4-FFF2-40B4-BE49-F238E27FC236}">
                <a16:creationId xmlns:a16="http://schemas.microsoft.com/office/drawing/2014/main" id="{300176CF-F7E6-4646-9176-6337CEF9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43" y="5065568"/>
            <a:ext cx="11185566" cy="1792432"/>
          </a:xfrm>
          <a:prstGeom prst="rect">
            <a:avLst/>
          </a:prstGeom>
        </p:spPr>
      </p:pic>
      <p:pic>
        <p:nvPicPr>
          <p:cNvPr id="5" name="صورة 5">
            <a:extLst>
              <a:ext uri="{FF2B5EF4-FFF2-40B4-BE49-F238E27FC236}">
                <a16:creationId xmlns:a16="http://schemas.microsoft.com/office/drawing/2014/main" id="{7EAB99B7-6CC8-1E46-A13E-69E9BBACA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010" y="1356822"/>
            <a:ext cx="7317799" cy="2081011"/>
          </a:xfrm>
          <a:prstGeom prst="rect">
            <a:avLst/>
          </a:prstGeom>
        </p:spPr>
      </p:pic>
    </p:spTree>
    <p:extLst>
      <p:ext uri="{BB962C8B-B14F-4D97-AF65-F5344CB8AC3E}">
        <p14:creationId xmlns:p14="http://schemas.microsoft.com/office/powerpoint/2010/main" val="133699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5">
            <a:extLst>
              <a:ext uri="{FF2B5EF4-FFF2-40B4-BE49-F238E27FC236}">
                <a16:creationId xmlns:a16="http://schemas.microsoft.com/office/drawing/2014/main" id="{533293A9-FFF0-BA40-9BEE-55BBFD853E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1822" y="233795"/>
            <a:ext cx="4180177" cy="3429000"/>
          </a:xfrm>
        </p:spPr>
      </p:pic>
      <p:pic>
        <p:nvPicPr>
          <p:cNvPr id="6" name="صورة 6">
            <a:extLst>
              <a:ext uri="{FF2B5EF4-FFF2-40B4-BE49-F238E27FC236}">
                <a16:creationId xmlns:a16="http://schemas.microsoft.com/office/drawing/2014/main" id="{127F1EA8-59BF-2A43-988E-68A7F9E44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823" y="3755571"/>
            <a:ext cx="4180178" cy="3102429"/>
          </a:xfrm>
          <a:prstGeom prst="rect">
            <a:avLst/>
          </a:prstGeom>
        </p:spPr>
      </p:pic>
      <p:sp>
        <p:nvSpPr>
          <p:cNvPr id="10" name="مربع نص 9">
            <a:extLst>
              <a:ext uri="{FF2B5EF4-FFF2-40B4-BE49-F238E27FC236}">
                <a16:creationId xmlns:a16="http://schemas.microsoft.com/office/drawing/2014/main" id="{EF54CFD4-3E41-BE42-80E6-AF749F00E74E}"/>
              </a:ext>
            </a:extLst>
          </p:cNvPr>
          <p:cNvSpPr txBox="1"/>
          <p:nvPr/>
        </p:nvSpPr>
        <p:spPr>
          <a:xfrm>
            <a:off x="167617" y="339251"/>
            <a:ext cx="6864802" cy="3970318"/>
          </a:xfrm>
          <a:prstGeom prst="rect">
            <a:avLst/>
          </a:prstGeom>
          <a:noFill/>
        </p:spPr>
        <p:txBody>
          <a:bodyPr wrap="square">
            <a:spAutoFit/>
          </a:bodyPr>
          <a:lstStyle/>
          <a:p>
            <a:pPr algn="l" rtl="0"/>
            <a:r>
              <a:rPr lang="af-ZA" sz="3600" b="1" i="0" dirty="0">
                <a:solidFill>
                  <a:srgbClr val="202122"/>
                </a:solidFill>
                <a:effectLst/>
                <a:latin typeface="-apple-system"/>
              </a:rPr>
              <a:t>A hammer toe or contracted toe</a:t>
            </a:r>
            <a:r>
              <a:rPr lang="af-ZA" sz="3600" i="0" dirty="0">
                <a:solidFill>
                  <a:srgbClr val="202122"/>
                </a:solidFill>
                <a:effectLst/>
                <a:latin typeface="-apple-system"/>
              </a:rPr>
              <a:t> is a </a:t>
            </a:r>
            <a:r>
              <a:rPr lang="ar-SA" sz="3600" i="0" dirty="0">
                <a:solidFill>
                  <a:srgbClr val="202122"/>
                </a:solidFill>
                <a:effectLst/>
                <a:latin typeface="-apple-system"/>
              </a:rPr>
              <a:t>deformity</a:t>
            </a:r>
            <a:r>
              <a:rPr lang="af-ZA" sz="3600" i="0" dirty="0">
                <a:solidFill>
                  <a:srgbClr val="202122"/>
                </a:solidFill>
                <a:effectLst/>
                <a:latin typeface="-apple-system"/>
              </a:rPr>
              <a:t> of the muscles and ligaments of the </a:t>
            </a:r>
            <a:r>
              <a:rPr lang="ar-SA" sz="3600" i="0" dirty="0">
                <a:solidFill>
                  <a:srgbClr val="202122"/>
                </a:solidFill>
                <a:effectLst/>
                <a:latin typeface="-apple-system"/>
              </a:rPr>
              <a:t>proximal</a:t>
            </a:r>
            <a:r>
              <a:rPr lang="af-ZA" sz="3600" i="0" dirty="0">
                <a:solidFill>
                  <a:srgbClr val="202122"/>
                </a:solidFill>
                <a:effectLst/>
                <a:latin typeface="-apple-system"/>
              </a:rPr>
              <a:t> </a:t>
            </a:r>
            <a:r>
              <a:rPr lang="ar-SA" sz="3600" i="0" dirty="0">
                <a:solidFill>
                  <a:srgbClr val="202122"/>
                </a:solidFill>
                <a:effectLst/>
                <a:latin typeface="-apple-system"/>
              </a:rPr>
              <a:t> interphalangeal</a:t>
            </a:r>
            <a:r>
              <a:rPr lang="af-ZA" sz="3600" dirty="0">
                <a:solidFill>
                  <a:srgbClr val="3366CC"/>
                </a:solidFill>
                <a:latin typeface="-apple-system"/>
              </a:rPr>
              <a:t> </a:t>
            </a:r>
            <a:r>
              <a:rPr lang="ar-SA" sz="3600" i="0" u="none" strike="noStrike" dirty="0">
                <a:effectLst/>
                <a:latin typeface="-apple-system"/>
              </a:rPr>
              <a:t>joint</a:t>
            </a:r>
            <a:r>
              <a:rPr lang="af-ZA" sz="3600" i="0" dirty="0">
                <a:solidFill>
                  <a:srgbClr val="202122"/>
                </a:solidFill>
                <a:effectLst/>
                <a:latin typeface="-apple-system"/>
              </a:rPr>
              <a:t> of the second, third, fourt</a:t>
            </a:r>
            <a:r>
              <a:rPr lang="ar-SA" sz="3600" i="0" dirty="0">
                <a:solidFill>
                  <a:srgbClr val="202122"/>
                </a:solidFill>
                <a:effectLst/>
                <a:latin typeface="-apple-system"/>
              </a:rPr>
              <a:t>h toes</a:t>
            </a:r>
            <a:r>
              <a:rPr lang="af-ZA" sz="3600" i="0" dirty="0">
                <a:solidFill>
                  <a:srgbClr val="202122"/>
                </a:solidFill>
                <a:effectLst/>
                <a:latin typeface="-apple-system"/>
              </a:rPr>
              <a:t> causing it to be bent, resembling a </a:t>
            </a:r>
            <a:r>
              <a:rPr lang="ar-SA" sz="3600" dirty="0">
                <a:latin typeface="-apple-system"/>
              </a:rPr>
              <a:t>hammer</a:t>
            </a:r>
            <a:r>
              <a:rPr lang="af-ZA" sz="2400" b="1" i="0" dirty="0">
                <a:solidFill>
                  <a:srgbClr val="202122"/>
                </a:solidFill>
                <a:effectLst/>
                <a:latin typeface="-apple-system"/>
              </a:rPr>
              <a:t>.</a:t>
            </a:r>
            <a:endParaRPr lang="ar-AE" sz="2400" b="1" dirty="0"/>
          </a:p>
        </p:txBody>
      </p:sp>
    </p:spTree>
    <p:extLst>
      <p:ext uri="{BB962C8B-B14F-4D97-AF65-F5344CB8AC3E}">
        <p14:creationId xmlns:p14="http://schemas.microsoft.com/office/powerpoint/2010/main" val="97461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8CE6F8-18CD-4A4D-A268-797EAB716048}"/>
              </a:ext>
            </a:extLst>
          </p:cNvPr>
          <p:cNvSpPr>
            <a:spLocks noGrp="1"/>
          </p:cNvSpPr>
          <p:nvPr>
            <p:ph type="title"/>
          </p:nvPr>
        </p:nvSpPr>
        <p:spPr>
          <a:xfrm>
            <a:off x="838200" y="20720"/>
            <a:ext cx="10515600" cy="1325563"/>
          </a:xfrm>
        </p:spPr>
        <p:txBody>
          <a:bodyPr>
            <a:normAutofit/>
          </a:bodyPr>
          <a:lstStyle/>
          <a:p>
            <a:pPr algn="ctr"/>
            <a:r>
              <a:rPr lang="ar-SA" sz="6000" b="1" dirty="0"/>
              <a:t>Structural deformities</a:t>
            </a:r>
            <a:endParaRPr lang="ar-AE" sz="6000" b="1" dirty="0"/>
          </a:p>
        </p:txBody>
      </p:sp>
      <p:pic>
        <p:nvPicPr>
          <p:cNvPr id="4" name="صورة 4">
            <a:extLst>
              <a:ext uri="{FF2B5EF4-FFF2-40B4-BE49-F238E27FC236}">
                <a16:creationId xmlns:a16="http://schemas.microsoft.com/office/drawing/2014/main" id="{B5C71523-867E-6D4F-A308-207D9EF0D8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46283"/>
            <a:ext cx="4805694" cy="5333587"/>
          </a:xfrm>
        </p:spPr>
      </p:pic>
      <p:pic>
        <p:nvPicPr>
          <p:cNvPr id="6" name="صورة 6">
            <a:extLst>
              <a:ext uri="{FF2B5EF4-FFF2-40B4-BE49-F238E27FC236}">
                <a16:creationId xmlns:a16="http://schemas.microsoft.com/office/drawing/2014/main" id="{B9448975-1467-9C42-8489-F9A93252F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695" y="1346283"/>
            <a:ext cx="4273105" cy="5129480"/>
          </a:xfrm>
          <a:prstGeom prst="rect">
            <a:avLst/>
          </a:prstGeom>
        </p:spPr>
      </p:pic>
      <p:sp>
        <p:nvSpPr>
          <p:cNvPr id="3" name="مربع نص 2">
            <a:extLst>
              <a:ext uri="{FF2B5EF4-FFF2-40B4-BE49-F238E27FC236}">
                <a16:creationId xmlns:a16="http://schemas.microsoft.com/office/drawing/2014/main" id="{4EC92916-9867-A347-A9C0-6D287D346764}"/>
              </a:ext>
            </a:extLst>
          </p:cNvPr>
          <p:cNvSpPr txBox="1"/>
          <p:nvPr/>
        </p:nvSpPr>
        <p:spPr>
          <a:xfrm>
            <a:off x="5180981" y="2490478"/>
            <a:ext cx="1828800" cy="1828800"/>
          </a:xfrm>
          <a:prstGeom prst="rect">
            <a:avLst/>
          </a:prstGeom>
          <a:noFill/>
        </p:spPr>
        <p:txBody>
          <a:bodyPr wrap="square" rtlCol="1">
            <a:spAutoFit/>
          </a:bodyPr>
          <a:lstStyle/>
          <a:p>
            <a:pPr algn="r"/>
            <a:endParaRPr lang="ar-AE" dirty="0"/>
          </a:p>
        </p:txBody>
      </p:sp>
    </p:spTree>
    <p:extLst>
      <p:ext uri="{BB962C8B-B14F-4D97-AF65-F5344CB8AC3E}">
        <p14:creationId xmlns:p14="http://schemas.microsoft.com/office/powerpoint/2010/main" val="158107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F33EB0-2EC9-A74F-A147-2868865E5473}"/>
              </a:ext>
            </a:extLst>
          </p:cNvPr>
          <p:cNvSpPr>
            <a:spLocks noGrp="1"/>
          </p:cNvSpPr>
          <p:nvPr>
            <p:ph type="title"/>
          </p:nvPr>
        </p:nvSpPr>
        <p:spPr>
          <a:xfrm>
            <a:off x="983425" y="0"/>
            <a:ext cx="8591055" cy="742208"/>
          </a:xfrm>
        </p:spPr>
        <p:txBody>
          <a:bodyPr>
            <a:noAutofit/>
          </a:bodyPr>
          <a:lstStyle/>
          <a:p>
            <a:pPr algn="ctr"/>
            <a:r>
              <a:rPr lang="ar-SA" sz="4800" b="1" dirty="0">
                <a:solidFill>
                  <a:srgbClr val="7030A0"/>
                </a:solidFill>
              </a:rPr>
              <a:t>ULCER</a:t>
            </a:r>
            <a:endParaRPr lang="ar-AE" sz="4800" b="1" dirty="0">
              <a:solidFill>
                <a:srgbClr val="7030A0"/>
              </a:solidFill>
            </a:endParaRPr>
          </a:p>
        </p:txBody>
      </p:sp>
      <p:sp>
        <p:nvSpPr>
          <p:cNvPr id="3" name="عنصر نائب للمحتوى 2">
            <a:extLst>
              <a:ext uri="{FF2B5EF4-FFF2-40B4-BE49-F238E27FC236}">
                <a16:creationId xmlns:a16="http://schemas.microsoft.com/office/drawing/2014/main" id="{9A7825BC-F549-B141-A7D2-CD6428DF81F0}"/>
              </a:ext>
            </a:extLst>
          </p:cNvPr>
          <p:cNvSpPr>
            <a:spLocks noGrp="1"/>
          </p:cNvSpPr>
          <p:nvPr>
            <p:ph idx="1"/>
          </p:nvPr>
        </p:nvSpPr>
        <p:spPr>
          <a:xfrm>
            <a:off x="603316" y="857838"/>
            <a:ext cx="6872140" cy="5464279"/>
          </a:xfrm>
        </p:spPr>
        <p:txBody>
          <a:bodyPr>
            <a:noAutofit/>
          </a:bodyPr>
          <a:lstStyle/>
          <a:p>
            <a:pPr algn="l" rtl="0"/>
            <a:r>
              <a:rPr lang="ar-SA" sz="2400" dirty="0"/>
              <a:t>If there are any  ulcers , comment on :</a:t>
            </a:r>
          </a:p>
          <a:p>
            <a:pPr marL="0" indent="0" algn="l" rtl="0">
              <a:buNone/>
            </a:pPr>
            <a:r>
              <a:rPr lang="ar-SA" sz="2400" b="1" dirty="0"/>
              <a:t>☆Site ,shape , size,margin</a:t>
            </a:r>
            <a:r>
              <a:rPr lang="ar-SA" sz="2400" dirty="0"/>
              <a:t>(the skin around</a:t>
            </a:r>
          </a:p>
          <a:p>
            <a:pPr marL="0" indent="0" algn="l" rtl="0">
              <a:buNone/>
            </a:pPr>
            <a:r>
              <a:rPr lang="ar-SA" sz="2400" dirty="0"/>
              <a:t> the ulcer whether it’s healthy</a:t>
            </a:r>
          </a:p>
          <a:p>
            <a:pPr marL="0" indent="0" algn="l" rtl="0">
              <a:buNone/>
            </a:pPr>
            <a:r>
              <a:rPr lang="ar-SA" sz="2400" dirty="0"/>
              <a:t>  or unhealthy :cyanosed ,gangrenous ,</a:t>
            </a:r>
          </a:p>
          <a:p>
            <a:pPr marL="0" indent="0" algn="l" rtl="0">
              <a:buNone/>
            </a:pPr>
            <a:r>
              <a:rPr lang="ar-SA" sz="2400" dirty="0"/>
              <a:t>hyperemic,hyperkeratosis.</a:t>
            </a:r>
          </a:p>
          <a:p>
            <a:pPr marL="0" indent="0" algn="l" rtl="0">
              <a:buNone/>
            </a:pPr>
            <a:r>
              <a:rPr lang="ar-SA" sz="2400" b="1" dirty="0"/>
              <a:t>☆Edge </a:t>
            </a:r>
            <a:r>
              <a:rPr lang="ar-SA" sz="2400" dirty="0"/>
              <a:t>:sloping ,punched out ,</a:t>
            </a:r>
          </a:p>
          <a:p>
            <a:pPr marL="0" indent="0" algn="l" rtl="0">
              <a:buNone/>
            </a:pPr>
            <a:r>
              <a:rPr lang="ar-SA" sz="2400" dirty="0"/>
              <a:t>undermined , rolled </a:t>
            </a:r>
          </a:p>
          <a:p>
            <a:pPr marL="0" indent="0" algn="l" rtl="0">
              <a:buNone/>
            </a:pPr>
            <a:r>
              <a:rPr lang="ar-SA" sz="2400" b="1" dirty="0"/>
              <a:t>☆</a:t>
            </a:r>
            <a:r>
              <a:rPr lang="ar-SA" sz="2400" b="1" dirty="0" err="1"/>
              <a:t>Floor</a:t>
            </a:r>
            <a:r>
              <a:rPr lang="ar-SA" sz="2400" dirty="0"/>
              <a:t> </a:t>
            </a:r>
            <a:r>
              <a:rPr lang="ar-SA" sz="2400" dirty="0" err="1"/>
              <a:t>what</a:t>
            </a:r>
            <a:r>
              <a:rPr lang="ar-SA" sz="2400" dirty="0"/>
              <a:t> you se</a:t>
            </a:r>
            <a:r>
              <a:rPr lang="en-US" sz="2400" dirty="0"/>
              <a:t>e </a:t>
            </a:r>
          </a:p>
          <a:p>
            <a:pPr marL="0" indent="0" algn="l" rtl="0">
              <a:buNone/>
            </a:pPr>
            <a:r>
              <a:rPr lang="ar-SA" sz="2400" dirty="0"/>
              <a:t>necrotic tissue ,granulation tissue , discharge </a:t>
            </a:r>
          </a:p>
          <a:p>
            <a:pPr marL="0" indent="0" algn="l" rtl="0">
              <a:buNone/>
            </a:pPr>
            <a:r>
              <a:rPr lang="ar-SA" sz="2400" b="1" dirty="0"/>
              <a:t>☆Base </a:t>
            </a:r>
            <a:r>
              <a:rPr lang="ar-SA" sz="2400" dirty="0"/>
              <a:t>:what you palpate</a:t>
            </a:r>
          </a:p>
          <a:p>
            <a:pPr marL="0" indent="0" algn="l" rtl="0">
              <a:buNone/>
            </a:pPr>
            <a:r>
              <a:rPr lang="ar-SA" sz="2400" b="1" u="sng" dirty="0"/>
              <a:t>Bad smell is an indication of infection</a:t>
            </a:r>
            <a:endParaRPr lang="ar-AE" sz="2400" b="1" u="sng" dirty="0"/>
          </a:p>
        </p:txBody>
      </p:sp>
      <p:pic>
        <p:nvPicPr>
          <p:cNvPr id="4" name="صورة 4">
            <a:extLst>
              <a:ext uri="{FF2B5EF4-FFF2-40B4-BE49-F238E27FC236}">
                <a16:creationId xmlns:a16="http://schemas.microsoft.com/office/drawing/2014/main" id="{D9ADA7EF-F9BC-FE4F-A201-9C50912F4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13" y="1396416"/>
            <a:ext cx="4341916" cy="3673927"/>
          </a:xfrm>
          <a:prstGeom prst="rect">
            <a:avLst/>
          </a:prstGeom>
        </p:spPr>
      </p:pic>
    </p:spTree>
    <p:extLst>
      <p:ext uri="{BB962C8B-B14F-4D97-AF65-F5344CB8AC3E}">
        <p14:creationId xmlns:p14="http://schemas.microsoft.com/office/powerpoint/2010/main" val="417846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FA7298-D810-194C-914E-432DE6FD00AD}"/>
              </a:ext>
            </a:extLst>
          </p:cNvPr>
          <p:cNvSpPr>
            <a:spLocks noGrp="1"/>
          </p:cNvSpPr>
          <p:nvPr>
            <p:ph type="title"/>
          </p:nvPr>
        </p:nvSpPr>
        <p:spPr>
          <a:xfrm>
            <a:off x="838200" y="114630"/>
            <a:ext cx="10645487" cy="1406896"/>
          </a:xfrm>
        </p:spPr>
        <p:txBody>
          <a:bodyPr>
            <a:normAutofit/>
          </a:bodyPr>
          <a:lstStyle/>
          <a:p>
            <a:pPr algn="l" rtl="0"/>
            <a:r>
              <a:rPr lang="ar-SA" sz="6600" b="1" u="sng" dirty="0">
                <a:solidFill>
                  <a:srgbClr val="7030A0"/>
                </a:solidFill>
              </a:rPr>
              <a:t>Palpation</a:t>
            </a:r>
            <a:endParaRPr lang="ar-AE" sz="6600" b="1" u="sng" dirty="0">
              <a:solidFill>
                <a:srgbClr val="7030A0"/>
              </a:solidFill>
            </a:endParaRPr>
          </a:p>
        </p:txBody>
      </p:sp>
      <p:sp>
        <p:nvSpPr>
          <p:cNvPr id="3" name="عنصر نائب للمحتوى 2">
            <a:extLst>
              <a:ext uri="{FF2B5EF4-FFF2-40B4-BE49-F238E27FC236}">
                <a16:creationId xmlns:a16="http://schemas.microsoft.com/office/drawing/2014/main" id="{DA922F3A-B438-8E42-A711-7F18E7560707}"/>
              </a:ext>
            </a:extLst>
          </p:cNvPr>
          <p:cNvSpPr>
            <a:spLocks noGrp="1"/>
          </p:cNvSpPr>
          <p:nvPr>
            <p:ph idx="1"/>
          </p:nvPr>
        </p:nvSpPr>
        <p:spPr>
          <a:xfrm>
            <a:off x="575212" y="1521526"/>
            <a:ext cx="10778588" cy="5221844"/>
          </a:xfrm>
        </p:spPr>
        <p:txBody>
          <a:bodyPr>
            <a:normAutofit lnSpcReduction="10000"/>
          </a:bodyPr>
          <a:lstStyle/>
          <a:p>
            <a:pPr algn="l" rtl="0"/>
            <a:r>
              <a:rPr lang="ar-SA" sz="3600" dirty="0"/>
              <a:t>Temperature :cold /warm</a:t>
            </a:r>
          </a:p>
          <a:p>
            <a:pPr algn="l" rtl="0"/>
            <a:r>
              <a:rPr lang="ar-SA" sz="3600" dirty="0"/>
              <a:t>Tenderness of ulcer and th</a:t>
            </a:r>
            <a:r>
              <a:rPr lang="en-US" sz="3600" dirty="0"/>
              <a:t>e</a:t>
            </a:r>
          </a:p>
          <a:p>
            <a:pPr marL="0" indent="0" algn="l" rtl="0">
              <a:buNone/>
            </a:pPr>
            <a:r>
              <a:rPr lang="ar-SA" sz="3600" dirty="0"/>
              <a:t> surrounding skin</a:t>
            </a:r>
          </a:p>
          <a:p>
            <a:pPr algn="l" rtl="0"/>
            <a:r>
              <a:rPr lang="ar-SA" sz="3600" dirty="0"/>
              <a:t>Edema </a:t>
            </a:r>
          </a:p>
          <a:p>
            <a:pPr algn="l" rtl="0"/>
            <a:r>
              <a:rPr lang="ar-SA" sz="3600" dirty="0"/>
              <a:t>Base of ulcer (squeezing</a:t>
            </a:r>
            <a:r>
              <a:rPr lang="en-US" sz="3600" dirty="0"/>
              <a:t> )</a:t>
            </a:r>
            <a:endParaRPr lang="ar-SA" sz="3600" dirty="0"/>
          </a:p>
          <a:p>
            <a:pPr marL="514350" indent="-514350" algn="l" rtl="0">
              <a:buFont typeface="+mj-lt"/>
              <a:buAutoNum type="arabicPeriod"/>
            </a:pPr>
            <a:r>
              <a:rPr lang="ar-SA" sz="3600" dirty="0"/>
              <a:t>Pus oozing </a:t>
            </a:r>
          </a:p>
          <a:p>
            <a:pPr marL="514350" indent="-514350" algn="l" rtl="0">
              <a:buFont typeface="+mj-lt"/>
              <a:buAutoNum type="arabicPeriod"/>
            </a:pPr>
            <a:r>
              <a:rPr lang="ar-SA" sz="3600" dirty="0"/>
              <a:t>Contact bleeding</a:t>
            </a:r>
          </a:p>
          <a:p>
            <a:pPr marL="514350" indent="-514350" algn="l" rtl="0">
              <a:buFont typeface="+mj-lt"/>
              <a:buAutoNum type="arabicPeriod"/>
            </a:pPr>
            <a:r>
              <a:rPr lang="ar-SA" sz="3600" dirty="0"/>
              <a:t>Indurated ,fluctuate,fixation(mobilit</a:t>
            </a:r>
            <a:r>
              <a:rPr lang="en-US" sz="3600" dirty="0"/>
              <a:t>y)</a:t>
            </a:r>
            <a:endParaRPr lang="ar-AE" sz="3600" dirty="0"/>
          </a:p>
        </p:txBody>
      </p:sp>
      <p:pic>
        <p:nvPicPr>
          <p:cNvPr id="4" name="صورة 4">
            <a:extLst>
              <a:ext uri="{FF2B5EF4-FFF2-40B4-BE49-F238E27FC236}">
                <a16:creationId xmlns:a16="http://schemas.microsoft.com/office/drawing/2014/main" id="{BD2E356D-20DC-9942-82D6-7A716DE6922F}"/>
              </a:ext>
            </a:extLst>
          </p:cNvPr>
          <p:cNvPicPr>
            <a:picLocks noChangeAspect="1"/>
          </p:cNvPicPr>
          <p:nvPr/>
        </p:nvPicPr>
        <p:blipFill rotWithShape="1">
          <a:blip r:embed="rId2">
            <a:extLst>
              <a:ext uri="{28A0092B-C50C-407E-A947-70E740481C1C}">
                <a14:useLocalDpi xmlns:a14="http://schemas.microsoft.com/office/drawing/2010/main" val="0"/>
              </a:ext>
            </a:extLst>
          </a:blip>
          <a:srcRect t="3872"/>
          <a:stretch/>
        </p:blipFill>
        <p:spPr>
          <a:xfrm>
            <a:off x="8758052" y="4074721"/>
            <a:ext cx="3433947" cy="2763460"/>
          </a:xfrm>
          <a:prstGeom prst="rect">
            <a:avLst/>
          </a:prstGeom>
        </p:spPr>
      </p:pic>
      <p:pic>
        <p:nvPicPr>
          <p:cNvPr id="5" name="صورة 5">
            <a:extLst>
              <a:ext uri="{FF2B5EF4-FFF2-40B4-BE49-F238E27FC236}">
                <a16:creationId xmlns:a16="http://schemas.microsoft.com/office/drawing/2014/main" id="{50BCA709-C119-CD4A-9287-5D2386559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052" y="-1"/>
            <a:ext cx="3538098" cy="3960091"/>
          </a:xfrm>
          <a:prstGeom prst="rect">
            <a:avLst/>
          </a:prstGeom>
        </p:spPr>
      </p:pic>
    </p:spTree>
    <p:extLst>
      <p:ext uri="{BB962C8B-B14F-4D97-AF65-F5344CB8AC3E}">
        <p14:creationId xmlns:p14="http://schemas.microsoft.com/office/powerpoint/2010/main" val="221270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7ACCD8-B07F-C747-9BD1-83A616EDC8E7}"/>
              </a:ext>
            </a:extLst>
          </p:cNvPr>
          <p:cNvSpPr>
            <a:spLocks noGrp="1"/>
          </p:cNvSpPr>
          <p:nvPr>
            <p:ph type="title"/>
          </p:nvPr>
        </p:nvSpPr>
        <p:spPr>
          <a:xfrm>
            <a:off x="429986" y="-42932"/>
            <a:ext cx="6825095" cy="1596380"/>
          </a:xfrm>
        </p:spPr>
        <p:txBody>
          <a:bodyPr>
            <a:normAutofit fontScale="90000"/>
          </a:bodyPr>
          <a:lstStyle/>
          <a:p>
            <a:pPr algn="l" rtl="0"/>
            <a:r>
              <a:rPr lang="ar-SA" sz="6700" b="1" u="sng" dirty="0">
                <a:solidFill>
                  <a:srgbClr val="7030A0"/>
                </a:solidFill>
              </a:rPr>
              <a:t>Vascular examination</a:t>
            </a:r>
            <a:r>
              <a:rPr lang="ar-SA" sz="5400" b="1" dirty="0"/>
              <a:t> </a:t>
            </a:r>
            <a:endParaRPr lang="ar-AE" sz="5400" b="1" dirty="0"/>
          </a:p>
        </p:txBody>
      </p:sp>
      <p:sp>
        <p:nvSpPr>
          <p:cNvPr id="3" name="عنصر نائب للمحتوى 2">
            <a:extLst>
              <a:ext uri="{FF2B5EF4-FFF2-40B4-BE49-F238E27FC236}">
                <a16:creationId xmlns:a16="http://schemas.microsoft.com/office/drawing/2014/main" id="{A88F1A8C-4AB8-5A4B-A4CB-83BFA1137640}"/>
              </a:ext>
            </a:extLst>
          </p:cNvPr>
          <p:cNvSpPr>
            <a:spLocks noGrp="1"/>
          </p:cNvSpPr>
          <p:nvPr>
            <p:ph idx="1"/>
          </p:nvPr>
        </p:nvSpPr>
        <p:spPr>
          <a:xfrm>
            <a:off x="429986" y="1113312"/>
            <a:ext cx="10515600" cy="5744688"/>
          </a:xfrm>
        </p:spPr>
        <p:txBody>
          <a:bodyPr>
            <a:normAutofit/>
          </a:bodyPr>
          <a:lstStyle/>
          <a:p>
            <a:pPr algn="l" rtl="0"/>
            <a:r>
              <a:rPr lang="ar-SA" sz="3200" b="1" dirty="0"/>
              <a:t>Capillary re-filling time</a:t>
            </a:r>
            <a:r>
              <a:rPr lang="ar-SA" sz="3200" b="1" dirty="0">
                <a:solidFill>
                  <a:schemeClr val="accent2"/>
                </a:solidFill>
              </a:rPr>
              <a:t> </a:t>
            </a:r>
            <a:endParaRPr lang="ar-SA" sz="3200" dirty="0">
              <a:solidFill>
                <a:schemeClr val="accent2"/>
              </a:solidFill>
            </a:endParaRPr>
          </a:p>
          <a:p>
            <a:pPr marL="0" indent="0" algn="l" rtl="0">
              <a:buNone/>
            </a:pPr>
            <a:r>
              <a:rPr lang="ar-SA" sz="1800" b="1" dirty="0"/>
              <a:t>*</a:t>
            </a:r>
            <a:r>
              <a:rPr lang="ar-SA" dirty="0"/>
              <a:t>Normal</a:t>
            </a:r>
            <a:r>
              <a:rPr lang="ar-JO" dirty="0"/>
              <a:t>&gt; </a:t>
            </a:r>
            <a:r>
              <a:rPr lang="en-US" dirty="0"/>
              <a:t> 2</a:t>
            </a:r>
            <a:r>
              <a:rPr lang="ar-SA" dirty="0"/>
              <a:t> seconds</a:t>
            </a:r>
            <a:endParaRPr lang="ar-SA" b="1" dirty="0"/>
          </a:p>
          <a:p>
            <a:pPr algn="l" rtl="0"/>
            <a:r>
              <a:rPr lang="af-ZA" sz="3200" dirty="0"/>
              <a:t>P</a:t>
            </a:r>
            <a:r>
              <a:rPr lang="ar-SA" sz="3200" dirty="0"/>
              <a:t>alpation of </a:t>
            </a:r>
            <a:r>
              <a:rPr lang="ar-SA" sz="3200" b="1" dirty="0"/>
              <a:t>pulses</a:t>
            </a:r>
            <a:r>
              <a:rPr lang="ar-SA" sz="3200" dirty="0"/>
              <a:t> </a:t>
            </a:r>
          </a:p>
          <a:p>
            <a:pPr marL="514350" indent="-514350" algn="l" rtl="0">
              <a:buFont typeface="+mj-lt"/>
              <a:buAutoNum type="arabicPeriod"/>
            </a:pPr>
            <a:r>
              <a:rPr lang="ar-SA" dirty="0"/>
              <a:t>Dorsalis pedis </a:t>
            </a:r>
          </a:p>
          <a:p>
            <a:pPr marL="514350" indent="-514350" algn="l" rtl="0">
              <a:buFont typeface="+mj-lt"/>
              <a:buAutoNum type="arabicPeriod"/>
            </a:pPr>
            <a:r>
              <a:rPr lang="ar-SA" dirty="0"/>
              <a:t>Posterior tibial</a:t>
            </a:r>
          </a:p>
          <a:p>
            <a:pPr marL="514350" indent="-514350" algn="l" rtl="0">
              <a:buFont typeface="+mj-lt"/>
              <a:buAutoNum type="arabicPeriod"/>
            </a:pPr>
            <a:r>
              <a:rPr lang="af-ZA" dirty="0"/>
              <a:t>P</a:t>
            </a:r>
            <a:r>
              <a:rPr lang="ar-SA" dirty="0"/>
              <a:t>opliteal</a:t>
            </a:r>
          </a:p>
          <a:p>
            <a:pPr marL="514350" indent="-514350" algn="l" rtl="0">
              <a:buFont typeface="+mj-lt"/>
              <a:buAutoNum type="arabicPeriod"/>
            </a:pPr>
            <a:r>
              <a:rPr lang="af-ZA" dirty="0"/>
              <a:t>F</a:t>
            </a:r>
            <a:r>
              <a:rPr lang="ar-SA" dirty="0"/>
              <a:t>emoral</a:t>
            </a:r>
          </a:p>
          <a:p>
            <a:pPr algn="l" rtl="0"/>
            <a:r>
              <a:rPr lang="ar-SA" dirty="0"/>
              <a:t>Changes of  </a:t>
            </a:r>
            <a:r>
              <a:rPr lang="ar-SA" sz="3200" b="1" dirty="0"/>
              <a:t>ischemia</a:t>
            </a:r>
            <a:r>
              <a:rPr lang="ar-SA" dirty="0"/>
              <a:t>: skin atrophy,</a:t>
            </a:r>
          </a:p>
          <a:p>
            <a:pPr marL="0" indent="0" algn="l" rtl="0">
              <a:buNone/>
            </a:pPr>
            <a:r>
              <a:rPr lang="ar-SA" dirty="0"/>
              <a:t>nail atrophy,</a:t>
            </a:r>
            <a:r>
              <a:rPr lang="af-ZA" dirty="0"/>
              <a:t>D</a:t>
            </a:r>
            <a:r>
              <a:rPr lang="ar-SA" dirty="0"/>
              <a:t>ecreased pedal hair,</a:t>
            </a:r>
          </a:p>
          <a:p>
            <a:pPr marL="0" indent="0" algn="l" rtl="0">
              <a:buNone/>
            </a:pPr>
            <a:r>
              <a:rPr lang="ar-SA" dirty="0"/>
              <a:t>abnormal wrinkling.</a:t>
            </a:r>
          </a:p>
        </p:txBody>
      </p:sp>
      <p:pic>
        <p:nvPicPr>
          <p:cNvPr id="4" name="صورة 4">
            <a:extLst>
              <a:ext uri="{FF2B5EF4-FFF2-40B4-BE49-F238E27FC236}">
                <a16:creationId xmlns:a16="http://schemas.microsoft.com/office/drawing/2014/main" id="{CBA21652-A7A5-3D4C-B3D7-A083323CD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0828" y="2291019"/>
            <a:ext cx="3341172" cy="2263734"/>
          </a:xfrm>
          <a:prstGeom prst="rect">
            <a:avLst/>
          </a:prstGeom>
        </p:spPr>
      </p:pic>
      <p:pic>
        <p:nvPicPr>
          <p:cNvPr id="5" name="صورة 5">
            <a:extLst>
              <a:ext uri="{FF2B5EF4-FFF2-40B4-BE49-F238E27FC236}">
                <a16:creationId xmlns:a16="http://schemas.microsoft.com/office/drawing/2014/main" id="{F9D077CA-DC5F-1A41-8ECB-9821102FA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0828" y="0"/>
            <a:ext cx="3341172" cy="2263734"/>
          </a:xfrm>
          <a:prstGeom prst="rect">
            <a:avLst/>
          </a:prstGeom>
        </p:spPr>
      </p:pic>
      <p:pic>
        <p:nvPicPr>
          <p:cNvPr id="6" name="صورة 6">
            <a:extLst>
              <a:ext uri="{FF2B5EF4-FFF2-40B4-BE49-F238E27FC236}">
                <a16:creationId xmlns:a16="http://schemas.microsoft.com/office/drawing/2014/main" id="{D8F0681C-FD45-F747-9A26-C8A3E32D5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0829" y="4582038"/>
            <a:ext cx="3341172" cy="2290808"/>
          </a:xfrm>
          <a:prstGeom prst="rect">
            <a:avLst/>
          </a:prstGeom>
        </p:spPr>
      </p:pic>
    </p:spTree>
    <p:extLst>
      <p:ext uri="{BB962C8B-B14F-4D97-AF65-F5344CB8AC3E}">
        <p14:creationId xmlns:p14="http://schemas.microsoft.com/office/powerpoint/2010/main" val="133263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0398C99-B280-114C-B35F-EA594784E923}"/>
              </a:ext>
            </a:extLst>
          </p:cNvPr>
          <p:cNvSpPr>
            <a:spLocks noGrp="1"/>
          </p:cNvSpPr>
          <p:nvPr>
            <p:ph idx="1"/>
          </p:nvPr>
        </p:nvSpPr>
        <p:spPr>
          <a:xfrm>
            <a:off x="244813" y="-2780349"/>
            <a:ext cx="9017396" cy="12418697"/>
          </a:xfrm>
        </p:spPr>
        <p:txBody>
          <a:bodyPr/>
          <a:lstStyle/>
          <a:p>
            <a:pPr marL="0" indent="0" algn="l" rtl="0">
              <a:buNone/>
            </a:pPr>
            <a:r>
              <a:rPr lang="ar-SA" sz="4800" b="1" u="sng" dirty="0">
                <a:solidFill>
                  <a:srgbClr val="7030A0"/>
                </a:solidFill>
              </a:rPr>
              <a:t>Neurological examination</a:t>
            </a:r>
            <a:r>
              <a:rPr lang="ar-SA" sz="4800" u="sng" dirty="0">
                <a:solidFill>
                  <a:srgbClr val="7030A0"/>
                </a:solidFill>
              </a:rPr>
              <a:t>:</a:t>
            </a:r>
          </a:p>
          <a:p>
            <a:pPr marL="0" indent="0" algn="l" rtl="0">
              <a:buNone/>
            </a:pPr>
            <a:r>
              <a:rPr lang="ar-SA" sz="2800" b="1" dirty="0"/>
              <a:t>Sensory</a:t>
            </a:r>
            <a:r>
              <a:rPr lang="ar-SA" sz="2800" dirty="0"/>
              <a:t>:</a:t>
            </a:r>
          </a:p>
          <a:p>
            <a:pPr marL="514350" indent="-514350" algn="l" rtl="0">
              <a:buFont typeface="+mj-lt"/>
              <a:buAutoNum type="arabicPeriod"/>
            </a:pPr>
            <a:r>
              <a:rPr lang="ar-SA" sz="2800" dirty="0"/>
              <a:t>Vibration perception :Tuning fork </a:t>
            </a:r>
            <a:r>
              <a:rPr lang="en-US" sz="2800" dirty="0"/>
              <a:t>128</a:t>
            </a:r>
            <a:r>
              <a:rPr lang="ar-SA" sz="2800" dirty="0"/>
              <a:t>HZ</a:t>
            </a:r>
          </a:p>
          <a:p>
            <a:pPr marL="514350" indent="-514350" algn="l" rtl="0">
              <a:buFont typeface="+mj-lt"/>
              <a:buAutoNum type="arabicPeriod"/>
            </a:pPr>
            <a:r>
              <a:rPr lang="ar-SA" sz="2800" dirty="0"/>
              <a:t> Pressure and touch:Cotton wool(light),Simmes Weinstein </a:t>
            </a:r>
            <a:r>
              <a:rPr lang="en-US" sz="2800" dirty="0"/>
              <a:t>10</a:t>
            </a:r>
            <a:r>
              <a:rPr lang="ar-SA" sz="2800" dirty="0"/>
              <a:t>gram monofilament.</a:t>
            </a:r>
          </a:p>
          <a:p>
            <a:pPr marL="514350" indent="-514350" algn="l" rtl="0">
              <a:buFont typeface="+mj-lt"/>
              <a:buAutoNum type="arabicPeriod"/>
            </a:pPr>
            <a:r>
              <a:rPr lang="ar-SA" sz="2800" dirty="0"/>
              <a:t>Two point discrimination </a:t>
            </a:r>
          </a:p>
          <a:p>
            <a:pPr marL="514350" indent="-514350" algn="l" rtl="0">
              <a:buFont typeface="+mj-lt"/>
              <a:buAutoNum type="arabicPeriod"/>
            </a:pPr>
            <a:r>
              <a:rPr lang="ar-SA" sz="2800" dirty="0"/>
              <a:t>Pain (pin prirk) ;using sharp and blunt tool</a:t>
            </a:r>
          </a:p>
          <a:p>
            <a:pPr marL="514350" indent="-514350" algn="l" rtl="0">
              <a:buFont typeface="+mj-lt"/>
              <a:buAutoNum type="arabicPeriod"/>
            </a:pPr>
            <a:r>
              <a:rPr lang="ar-SA" sz="2800" dirty="0"/>
              <a:t>Temprature perception(Hot/Cold</a:t>
            </a:r>
            <a:r>
              <a:rPr lang="en-US" sz="2800" dirty="0"/>
              <a:t>)</a:t>
            </a:r>
            <a:endParaRPr lang="ar-SA" sz="2800" dirty="0"/>
          </a:p>
          <a:p>
            <a:pPr marL="0" indent="0" algn="l" rtl="0">
              <a:buNone/>
            </a:pPr>
            <a:endParaRPr lang="ar-SA" sz="2800" dirty="0"/>
          </a:p>
          <a:p>
            <a:pPr marL="0" indent="0" algn="l" rtl="0">
              <a:buNone/>
            </a:pPr>
            <a:endParaRPr lang="ar-SA" dirty="0"/>
          </a:p>
          <a:p>
            <a:pPr marL="0" indent="0" algn="l" rtl="0">
              <a:buNone/>
            </a:pPr>
            <a:endParaRPr lang="ar-AE" dirty="0"/>
          </a:p>
        </p:txBody>
      </p:sp>
      <p:pic>
        <p:nvPicPr>
          <p:cNvPr id="4" name="صورة 4">
            <a:extLst>
              <a:ext uri="{FF2B5EF4-FFF2-40B4-BE49-F238E27FC236}">
                <a16:creationId xmlns:a16="http://schemas.microsoft.com/office/drawing/2014/main" id="{98D5A45F-2F76-1B4B-ADDF-655B8AA69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137" y="2996612"/>
            <a:ext cx="2536842" cy="2238995"/>
          </a:xfrm>
          <a:prstGeom prst="rect">
            <a:avLst/>
          </a:prstGeom>
        </p:spPr>
      </p:pic>
      <p:pic>
        <p:nvPicPr>
          <p:cNvPr id="5" name="صورة 5">
            <a:extLst>
              <a:ext uri="{FF2B5EF4-FFF2-40B4-BE49-F238E27FC236}">
                <a16:creationId xmlns:a16="http://schemas.microsoft.com/office/drawing/2014/main" id="{6CEA82F8-5C6B-264C-99D8-95F2838F5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203" y="5013410"/>
            <a:ext cx="2574228" cy="1844590"/>
          </a:xfrm>
          <a:prstGeom prst="rect">
            <a:avLst/>
          </a:prstGeom>
        </p:spPr>
      </p:pic>
      <p:pic>
        <p:nvPicPr>
          <p:cNvPr id="6" name="صورة 6">
            <a:extLst>
              <a:ext uri="{FF2B5EF4-FFF2-40B4-BE49-F238E27FC236}">
                <a16:creationId xmlns:a16="http://schemas.microsoft.com/office/drawing/2014/main" id="{BB937C5C-90DE-734F-AB44-511C65480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3137" y="5031420"/>
            <a:ext cx="2568548" cy="1844589"/>
          </a:xfrm>
          <a:prstGeom prst="rect">
            <a:avLst/>
          </a:prstGeom>
        </p:spPr>
      </p:pic>
      <p:pic>
        <p:nvPicPr>
          <p:cNvPr id="7" name="Picture 6">
            <a:extLst>
              <a:ext uri="{FF2B5EF4-FFF2-40B4-BE49-F238E27FC236}">
                <a16:creationId xmlns:a16="http://schemas.microsoft.com/office/drawing/2014/main" id="{DBA913AA-FB88-B865-317C-D94DF93C9F03}"/>
              </a:ext>
            </a:extLst>
          </p:cNvPr>
          <p:cNvPicPr>
            <a:picLocks noChangeAspect="1"/>
          </p:cNvPicPr>
          <p:nvPr/>
        </p:nvPicPr>
        <p:blipFill>
          <a:blip r:embed="rId5"/>
          <a:stretch>
            <a:fillRect/>
          </a:stretch>
        </p:blipFill>
        <p:spPr>
          <a:xfrm>
            <a:off x="7248695" y="2870285"/>
            <a:ext cx="2143125" cy="2143125"/>
          </a:xfrm>
          <a:prstGeom prst="rect">
            <a:avLst/>
          </a:prstGeom>
        </p:spPr>
      </p:pic>
      <p:pic>
        <p:nvPicPr>
          <p:cNvPr id="9" name="Picture 8">
            <a:extLst>
              <a:ext uri="{FF2B5EF4-FFF2-40B4-BE49-F238E27FC236}">
                <a16:creationId xmlns:a16="http://schemas.microsoft.com/office/drawing/2014/main" id="{D72A7E87-58B6-1C6F-79E4-2AECAF3568FF}"/>
              </a:ext>
            </a:extLst>
          </p:cNvPr>
          <p:cNvPicPr>
            <a:picLocks noChangeAspect="1"/>
          </p:cNvPicPr>
          <p:nvPr/>
        </p:nvPicPr>
        <p:blipFill>
          <a:blip r:embed="rId6"/>
          <a:stretch>
            <a:fillRect/>
          </a:stretch>
        </p:blipFill>
        <p:spPr>
          <a:xfrm>
            <a:off x="8107727" y="216264"/>
            <a:ext cx="3695497" cy="2592318"/>
          </a:xfrm>
          <a:prstGeom prst="rect">
            <a:avLst/>
          </a:prstGeom>
        </p:spPr>
      </p:pic>
    </p:spTree>
    <p:extLst>
      <p:ext uri="{BB962C8B-B14F-4D97-AF65-F5344CB8AC3E}">
        <p14:creationId xmlns:p14="http://schemas.microsoft.com/office/powerpoint/2010/main" val="296574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D19316-9E65-E94B-9B97-EFB29C1FF639}"/>
              </a:ext>
            </a:extLst>
          </p:cNvPr>
          <p:cNvSpPr>
            <a:spLocks noGrp="1"/>
          </p:cNvSpPr>
          <p:nvPr>
            <p:ph type="title"/>
          </p:nvPr>
        </p:nvSpPr>
        <p:spPr/>
        <p:txBody>
          <a:bodyPr>
            <a:normAutofit/>
          </a:bodyPr>
          <a:lstStyle/>
          <a:p>
            <a:pPr algn="ctr" rtl="0"/>
            <a:r>
              <a:rPr lang="ar-SA" sz="3600" b="1" u="sng" dirty="0" err="1">
                <a:solidFill>
                  <a:srgbClr val="7030A0"/>
                </a:solidFill>
              </a:rPr>
              <a:t>Monofilament</a:t>
            </a:r>
            <a:r>
              <a:rPr lang="ar-SA" sz="3600" b="1" u="sng" dirty="0">
                <a:solidFill>
                  <a:srgbClr val="7030A0"/>
                </a:solidFill>
              </a:rPr>
              <a:t> </a:t>
            </a:r>
            <a:r>
              <a:rPr lang="ar-SA" sz="3600" b="1" u="sng" dirty="0" err="1">
                <a:solidFill>
                  <a:srgbClr val="7030A0"/>
                </a:solidFill>
              </a:rPr>
              <a:t>test</a:t>
            </a:r>
            <a:endParaRPr lang="ar-AE" sz="3600" b="1" u="sng" dirty="0">
              <a:solidFill>
                <a:srgbClr val="7030A0"/>
              </a:solidFill>
            </a:endParaRPr>
          </a:p>
        </p:txBody>
      </p:sp>
      <p:pic>
        <p:nvPicPr>
          <p:cNvPr id="4" name="صورة 4">
            <a:extLst>
              <a:ext uri="{FF2B5EF4-FFF2-40B4-BE49-F238E27FC236}">
                <a16:creationId xmlns:a16="http://schemas.microsoft.com/office/drawing/2014/main" id="{E9988997-BF35-4242-9DC3-994A5F805A2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239" b="4239"/>
          <a:stretch/>
        </p:blipFill>
        <p:spPr/>
      </p:pic>
      <p:sp>
        <p:nvSpPr>
          <p:cNvPr id="3" name="عنوان فرعي 2">
            <a:extLst>
              <a:ext uri="{FF2B5EF4-FFF2-40B4-BE49-F238E27FC236}">
                <a16:creationId xmlns:a16="http://schemas.microsoft.com/office/drawing/2014/main" id="{073259A0-CD2E-FC47-8AB4-8BD273C63922}"/>
              </a:ext>
            </a:extLst>
          </p:cNvPr>
          <p:cNvSpPr>
            <a:spLocks noGrp="1"/>
          </p:cNvSpPr>
          <p:nvPr>
            <p:ph type="body" sz="half" idx="2"/>
          </p:nvPr>
        </p:nvSpPr>
        <p:spPr/>
        <p:txBody>
          <a:bodyPr>
            <a:noAutofit/>
          </a:bodyPr>
          <a:lstStyle/>
          <a:p>
            <a:pPr marL="285750" indent="-285750" algn="l" rtl="0">
              <a:buFont typeface="Arial" panose="020B0604020202020204" pitchFamily="34" charset="0"/>
              <a:buChar char="•"/>
            </a:pPr>
            <a:r>
              <a:rPr lang="en-US" sz="2400" b="1" dirty="0"/>
              <a:t>10</a:t>
            </a:r>
            <a:r>
              <a:rPr lang="ar-SA" sz="2400" b="1" dirty="0"/>
              <a:t>g  monofilament test , the device is palaced  perpendicular to the  skin, with pressure applied until the monfilament buckles.It shouldbe held in place   for</a:t>
            </a:r>
            <a:r>
              <a:rPr lang="en-US" sz="2400" b="1" dirty="0"/>
              <a:t> </a:t>
            </a:r>
            <a:r>
              <a:rPr lang="ar-SA" sz="2400" b="1" dirty="0"/>
              <a:t>&lt;</a:t>
            </a:r>
            <a:r>
              <a:rPr lang="en-US" sz="2400" b="1" dirty="0"/>
              <a:t> 1 </a:t>
            </a:r>
            <a:r>
              <a:rPr lang="ar-SA" sz="2400" b="1" dirty="0"/>
              <a:t>second and then released </a:t>
            </a:r>
            <a:endParaRPr lang="ar-AE" sz="2400" b="1" dirty="0"/>
          </a:p>
        </p:txBody>
      </p:sp>
    </p:spTree>
    <p:extLst>
      <p:ext uri="{BB962C8B-B14F-4D97-AF65-F5344CB8AC3E}">
        <p14:creationId xmlns:p14="http://schemas.microsoft.com/office/powerpoint/2010/main" val="61028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D420917-C5FC-4E4F-834C-1EE00BA77BFE}"/>
              </a:ext>
            </a:extLst>
          </p:cNvPr>
          <p:cNvSpPr>
            <a:spLocks noGrp="1"/>
          </p:cNvSpPr>
          <p:nvPr>
            <p:ph type="title"/>
          </p:nvPr>
        </p:nvSpPr>
        <p:spPr>
          <a:xfrm>
            <a:off x="685802" y="609600"/>
            <a:ext cx="6282266" cy="1456267"/>
          </a:xfrm>
        </p:spPr>
        <p:txBody>
          <a:bodyPr>
            <a:normAutofit/>
          </a:bodyPr>
          <a:lstStyle/>
          <a:p>
            <a:r>
              <a:rPr lang="en-US" b="1" dirty="0">
                <a:solidFill>
                  <a:schemeClr val="bg1">
                    <a:lumMod val="95000"/>
                    <a:lumOff val="5000"/>
                  </a:schemeClr>
                </a:solidFill>
              </a:rPr>
              <a:t>introduction</a:t>
            </a:r>
            <a:endParaRPr lang="ar-JO" b="1"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4E576A94-DA22-4216-9263-90A74D32CA36}"/>
              </a:ext>
            </a:extLst>
          </p:cNvPr>
          <p:cNvSpPr>
            <a:spLocks noGrp="1"/>
          </p:cNvSpPr>
          <p:nvPr>
            <p:ph idx="1"/>
          </p:nvPr>
        </p:nvSpPr>
        <p:spPr>
          <a:xfrm>
            <a:off x="685802" y="2142067"/>
            <a:ext cx="6282266" cy="3649133"/>
          </a:xfrm>
        </p:spPr>
        <p:txBody>
          <a:bodyPr>
            <a:normAutofit/>
          </a:bodyPr>
          <a:lstStyle/>
          <a:p>
            <a:pPr marL="0" indent="0" algn="l" rtl="0">
              <a:buNone/>
            </a:pPr>
            <a:r>
              <a:rPr lang="en-US" dirty="0"/>
              <a:t>Diabetes mellitus (DM) is a complex disease affecting almost all the vital organs in the body</a:t>
            </a:r>
          </a:p>
          <a:p>
            <a:pPr marL="0" indent="0" algn="l" rtl="0">
              <a:buNone/>
            </a:pPr>
            <a:r>
              <a:rPr lang="en-US" dirty="0"/>
              <a:t>DM is known to have many complications and one of the most distressing is Diabetic Foot Ulcer (DFU) .</a:t>
            </a:r>
          </a:p>
          <a:p>
            <a:pPr marL="0" indent="0" algn="l" rtl="0">
              <a:buNone/>
            </a:pPr>
            <a:endParaRPr lang="en-US" dirty="0"/>
          </a:p>
        </p:txBody>
      </p:sp>
      <p:pic>
        <p:nvPicPr>
          <p:cNvPr id="7" name="صورة 6">
            <a:extLst>
              <a:ext uri="{FF2B5EF4-FFF2-40B4-BE49-F238E27FC236}">
                <a16:creationId xmlns:a16="http://schemas.microsoft.com/office/drawing/2014/main" id="{046C4B0B-F3E6-442B-A7BA-880B6C4C8D8F}"/>
              </a:ext>
            </a:extLst>
          </p:cNvPr>
          <p:cNvPicPr>
            <a:picLocks noChangeAspect="1"/>
          </p:cNvPicPr>
          <p:nvPr/>
        </p:nvPicPr>
        <p:blipFill>
          <a:blip r:embed="rId3"/>
          <a:stretch>
            <a:fillRect/>
          </a:stretch>
        </p:blipFill>
        <p:spPr>
          <a:xfrm>
            <a:off x="7590936" y="2012614"/>
            <a:ext cx="3445714" cy="275657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6369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8B6EEED-AE3B-2940-AA3D-C69EE014D0B1}"/>
              </a:ext>
            </a:extLst>
          </p:cNvPr>
          <p:cNvSpPr>
            <a:spLocks noGrp="1"/>
          </p:cNvSpPr>
          <p:nvPr>
            <p:ph idx="1"/>
          </p:nvPr>
        </p:nvSpPr>
        <p:spPr>
          <a:xfrm>
            <a:off x="838200" y="1298865"/>
            <a:ext cx="10515600" cy="4878098"/>
          </a:xfrm>
        </p:spPr>
        <p:txBody>
          <a:bodyPr/>
          <a:lstStyle/>
          <a:p>
            <a:pPr algn="l" rtl="0"/>
            <a:r>
              <a:rPr lang="ar-SA" sz="3200" b="1" u="sng" dirty="0">
                <a:solidFill>
                  <a:srgbClr val="7030A0"/>
                </a:solidFill>
              </a:rPr>
              <a:t>Neurological examination</a:t>
            </a:r>
            <a:r>
              <a:rPr lang="ar-SA" u="sng" dirty="0">
                <a:solidFill>
                  <a:srgbClr val="7030A0"/>
                </a:solidFill>
              </a:rPr>
              <a:t>:</a:t>
            </a:r>
            <a:endParaRPr lang="en-US" u="sng" dirty="0">
              <a:solidFill>
                <a:srgbClr val="7030A0"/>
              </a:solidFill>
            </a:endParaRPr>
          </a:p>
          <a:p>
            <a:pPr marL="0" indent="0" algn="l" rtl="0">
              <a:buNone/>
            </a:pPr>
            <a:r>
              <a:rPr lang="en-US" b="1" dirty="0"/>
              <a:t>Motor:</a:t>
            </a:r>
            <a:endParaRPr lang="ar-SA" b="1" dirty="0"/>
          </a:p>
          <a:p>
            <a:pPr marL="514350" indent="-514350" algn="l" rtl="0">
              <a:buFont typeface="+mj-lt"/>
              <a:buAutoNum type="arabicPeriod"/>
            </a:pPr>
            <a:r>
              <a:rPr lang="ar-SA" dirty="0"/>
              <a:t>Deep Tendon Reflex(DTR)-achilles tendon</a:t>
            </a:r>
          </a:p>
          <a:p>
            <a:pPr marL="514350" indent="-514350" algn="l" rtl="0">
              <a:buFont typeface="+mj-lt"/>
              <a:buAutoNum type="arabicPeriod"/>
            </a:pPr>
            <a:r>
              <a:rPr lang="ar-SA" dirty="0"/>
              <a:t>Abnormal gait </a:t>
            </a:r>
          </a:p>
          <a:p>
            <a:pPr marL="0" indent="0" algn="l" rtl="0">
              <a:buNone/>
            </a:pPr>
            <a:endParaRPr lang="ar-SA" dirty="0"/>
          </a:p>
        </p:txBody>
      </p:sp>
      <p:pic>
        <p:nvPicPr>
          <p:cNvPr id="4" name="صورة 4">
            <a:extLst>
              <a:ext uri="{FF2B5EF4-FFF2-40B4-BE49-F238E27FC236}">
                <a16:creationId xmlns:a16="http://schemas.microsoft.com/office/drawing/2014/main" id="{921430CA-460B-F143-9372-9ABC6BA8B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2204" y="1168979"/>
            <a:ext cx="3405916" cy="3429000"/>
          </a:xfrm>
          <a:prstGeom prst="rect">
            <a:avLst/>
          </a:prstGeom>
        </p:spPr>
      </p:pic>
    </p:spTree>
    <p:extLst>
      <p:ext uri="{BB962C8B-B14F-4D97-AF65-F5344CB8AC3E}">
        <p14:creationId xmlns:p14="http://schemas.microsoft.com/office/powerpoint/2010/main" val="345190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63865AD-5F4E-4C4A-B0BE-2B370CCCAB43}"/>
              </a:ext>
            </a:extLst>
          </p:cNvPr>
          <p:cNvSpPr>
            <a:spLocks noGrp="1"/>
          </p:cNvSpPr>
          <p:nvPr>
            <p:ph idx="1"/>
          </p:nvPr>
        </p:nvSpPr>
        <p:spPr>
          <a:xfrm>
            <a:off x="667988" y="872094"/>
            <a:ext cx="8887938" cy="5304869"/>
          </a:xfrm>
        </p:spPr>
        <p:txBody>
          <a:bodyPr>
            <a:normAutofit fontScale="92500" lnSpcReduction="10000"/>
          </a:bodyPr>
          <a:lstStyle/>
          <a:p>
            <a:pPr algn="l" rtl="0"/>
            <a:r>
              <a:rPr lang="ar-SA" sz="5200" b="1" u="sng" dirty="0">
                <a:solidFill>
                  <a:srgbClr val="7030A0"/>
                </a:solidFill>
              </a:rPr>
              <a:t>MSS examination</a:t>
            </a:r>
            <a:endParaRPr lang="en-US" sz="5200" b="1" u="sng" dirty="0">
              <a:solidFill>
                <a:srgbClr val="7030A0"/>
              </a:solidFill>
            </a:endParaRPr>
          </a:p>
          <a:p>
            <a:pPr marL="0" indent="0" algn="l" rtl="0">
              <a:buNone/>
            </a:pPr>
            <a:r>
              <a:rPr lang="en-US" sz="3900" b="1" dirty="0"/>
              <a:t>☆</a:t>
            </a:r>
            <a:r>
              <a:rPr lang="ar-SA" sz="3900" dirty="0"/>
              <a:t>Structural deformities:</a:t>
            </a:r>
          </a:p>
          <a:p>
            <a:pPr algn="l" rtl="0"/>
            <a:r>
              <a:rPr lang="ar-SA" dirty="0"/>
              <a:t>Hammer toes</a:t>
            </a:r>
          </a:p>
          <a:p>
            <a:pPr algn="l" rtl="0"/>
            <a:r>
              <a:rPr lang="ar-SA" dirty="0"/>
              <a:t>Charcoot deformity</a:t>
            </a:r>
          </a:p>
          <a:p>
            <a:pPr algn="l" rtl="0"/>
            <a:r>
              <a:rPr lang="af-ZA" dirty="0"/>
              <a:t>L</a:t>
            </a:r>
            <a:r>
              <a:rPr lang="ar-SA" dirty="0"/>
              <a:t>oss of arch</a:t>
            </a:r>
          </a:p>
          <a:p>
            <a:pPr marL="0" indent="0" algn="l" rtl="0">
              <a:buNone/>
            </a:pPr>
            <a:r>
              <a:rPr lang="en-US" sz="3900" b="1" dirty="0"/>
              <a:t>☆</a:t>
            </a:r>
            <a:r>
              <a:rPr lang="ar-SA" sz="3900" dirty="0"/>
              <a:t>Small muscle atrophy </a:t>
            </a:r>
            <a:endParaRPr lang="en-US" sz="3900" dirty="0"/>
          </a:p>
          <a:p>
            <a:pPr marL="0" indent="0" algn="l" rtl="0">
              <a:buNone/>
            </a:pPr>
            <a:r>
              <a:rPr lang="en-US" sz="3900" b="1" dirty="0"/>
              <a:t>☆</a:t>
            </a:r>
            <a:r>
              <a:rPr lang="ar-SA" sz="3900" dirty="0"/>
              <a:t>Limited joint movement </a:t>
            </a:r>
          </a:p>
          <a:p>
            <a:pPr marL="0" indent="0" algn="l" rtl="0">
              <a:buNone/>
            </a:pPr>
            <a:r>
              <a:rPr lang="en-US" sz="3900" b="1" dirty="0"/>
              <a:t>☆</a:t>
            </a:r>
            <a:r>
              <a:rPr lang="ar-SA" sz="3900" dirty="0"/>
              <a:t>Probe to bone test </a:t>
            </a:r>
          </a:p>
          <a:p>
            <a:pPr marL="0" indent="0" algn="l" rtl="0">
              <a:buNone/>
            </a:pPr>
            <a:r>
              <a:rPr lang="en-US" sz="3900" b="1" dirty="0"/>
              <a:t>☆</a:t>
            </a:r>
            <a:r>
              <a:rPr lang="ar-SA" sz="3900" dirty="0"/>
              <a:t>Prior amputation</a:t>
            </a:r>
          </a:p>
          <a:p>
            <a:pPr marL="0" indent="0" algn="l" rtl="0">
              <a:buNone/>
            </a:pPr>
            <a:endParaRPr lang="ar-AE" dirty="0"/>
          </a:p>
        </p:txBody>
      </p:sp>
      <p:pic>
        <p:nvPicPr>
          <p:cNvPr id="4" name="صورة 4">
            <a:extLst>
              <a:ext uri="{FF2B5EF4-FFF2-40B4-BE49-F238E27FC236}">
                <a16:creationId xmlns:a16="http://schemas.microsoft.com/office/drawing/2014/main" id="{3CEC00A1-3493-3046-A3F8-A90CB376B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714" y="1"/>
            <a:ext cx="3211286" cy="2523505"/>
          </a:xfrm>
          <a:prstGeom prst="rect">
            <a:avLst/>
          </a:prstGeom>
        </p:spPr>
      </p:pic>
      <p:pic>
        <p:nvPicPr>
          <p:cNvPr id="5" name="صورة 5">
            <a:extLst>
              <a:ext uri="{FF2B5EF4-FFF2-40B4-BE49-F238E27FC236}">
                <a16:creationId xmlns:a16="http://schemas.microsoft.com/office/drawing/2014/main" id="{BC18B3A7-7B32-D544-980C-54F210F43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714" y="2513113"/>
            <a:ext cx="3211286" cy="1929002"/>
          </a:xfrm>
          <a:prstGeom prst="rect">
            <a:avLst/>
          </a:prstGeom>
        </p:spPr>
      </p:pic>
      <p:pic>
        <p:nvPicPr>
          <p:cNvPr id="6" name="صورة 6">
            <a:extLst>
              <a:ext uri="{FF2B5EF4-FFF2-40B4-BE49-F238E27FC236}">
                <a16:creationId xmlns:a16="http://schemas.microsoft.com/office/drawing/2014/main" id="{36E60237-3245-4E45-801D-5C7C668E5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715" y="4442114"/>
            <a:ext cx="3211286" cy="2422337"/>
          </a:xfrm>
          <a:prstGeom prst="rect">
            <a:avLst/>
          </a:prstGeom>
        </p:spPr>
      </p:pic>
      <p:pic>
        <p:nvPicPr>
          <p:cNvPr id="7" name="صورة 7">
            <a:extLst>
              <a:ext uri="{FF2B5EF4-FFF2-40B4-BE49-F238E27FC236}">
                <a16:creationId xmlns:a16="http://schemas.microsoft.com/office/drawing/2014/main" id="{BEDE122D-62D7-46DB-85A7-8495F3F92B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7320" y="2513113"/>
            <a:ext cx="2653393" cy="4392922"/>
          </a:xfrm>
          <a:prstGeom prst="rect">
            <a:avLst/>
          </a:prstGeom>
        </p:spPr>
      </p:pic>
    </p:spTree>
    <p:extLst>
      <p:ext uri="{BB962C8B-B14F-4D97-AF65-F5344CB8AC3E}">
        <p14:creationId xmlns:p14="http://schemas.microsoft.com/office/powerpoint/2010/main" val="244425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1F1F08-1EA7-D349-B308-B5C9C357AA0F}"/>
              </a:ext>
            </a:extLst>
          </p:cNvPr>
          <p:cNvSpPr>
            <a:spLocks noGrp="1"/>
          </p:cNvSpPr>
          <p:nvPr>
            <p:ph type="title"/>
          </p:nvPr>
        </p:nvSpPr>
        <p:spPr/>
        <p:txBody>
          <a:bodyPr>
            <a:normAutofit/>
          </a:bodyPr>
          <a:lstStyle/>
          <a:p>
            <a:pPr algn="ctr" rtl="0"/>
            <a:r>
              <a:rPr lang="ar-SA" sz="5400" b="1" dirty="0">
                <a:solidFill>
                  <a:srgbClr val="7030A0"/>
                </a:solidFill>
              </a:rPr>
              <a:t>Classification and staging</a:t>
            </a:r>
            <a:r>
              <a:rPr lang="ar-SA" sz="5400" b="1" dirty="0"/>
              <a:t> </a:t>
            </a:r>
            <a:endParaRPr lang="ar-AE" sz="5400" b="1" dirty="0"/>
          </a:p>
        </p:txBody>
      </p:sp>
      <p:sp>
        <p:nvSpPr>
          <p:cNvPr id="3" name="عنصر نائب للمحتوى 2">
            <a:extLst>
              <a:ext uri="{FF2B5EF4-FFF2-40B4-BE49-F238E27FC236}">
                <a16:creationId xmlns:a16="http://schemas.microsoft.com/office/drawing/2014/main" id="{2F8A1E19-2F04-894B-BD28-36EFE22FA693}"/>
              </a:ext>
            </a:extLst>
          </p:cNvPr>
          <p:cNvSpPr>
            <a:spLocks noGrp="1"/>
          </p:cNvSpPr>
          <p:nvPr>
            <p:ph idx="1"/>
          </p:nvPr>
        </p:nvSpPr>
        <p:spPr/>
        <p:txBody>
          <a:bodyPr/>
          <a:lstStyle/>
          <a:p>
            <a:pPr algn="l" rtl="0"/>
            <a:r>
              <a:rPr lang="ar-SA" sz="3200" b="1" dirty="0"/>
              <a:t>A standard  classification  of diabetic foot is useful  to :</a:t>
            </a:r>
          </a:p>
          <a:p>
            <a:pPr marL="514350" indent="-514350" algn="l" rtl="0">
              <a:buFont typeface="+mj-lt"/>
              <a:buAutoNum type="arabicPeriod"/>
            </a:pPr>
            <a:r>
              <a:rPr lang="ar-SA" sz="3200" b="1" dirty="0"/>
              <a:t>Assess the etiology</a:t>
            </a:r>
          </a:p>
          <a:p>
            <a:pPr marL="514350" indent="-514350" algn="l" rtl="0">
              <a:buFont typeface="+mj-lt"/>
              <a:buAutoNum type="arabicPeriod"/>
            </a:pPr>
            <a:r>
              <a:rPr lang="ar-SA" sz="3200" b="1" dirty="0"/>
              <a:t>Find prognosis</a:t>
            </a:r>
          </a:p>
          <a:p>
            <a:pPr marL="514350" indent="-514350" algn="l" rtl="0">
              <a:buFont typeface="+mj-lt"/>
              <a:buAutoNum type="arabicPeriod"/>
            </a:pPr>
            <a:r>
              <a:rPr lang="ar-SA" sz="3200" b="1" dirty="0"/>
              <a:t>Facilitate  appropriate  treatment </a:t>
            </a:r>
          </a:p>
          <a:p>
            <a:pPr marL="514350" indent="-514350" algn="l" rtl="0">
              <a:buFont typeface="+mj-lt"/>
              <a:buAutoNum type="arabicPeriod"/>
            </a:pPr>
            <a:r>
              <a:rPr lang="af-ZA" sz="3200" b="1" dirty="0"/>
              <a:t>M</a:t>
            </a:r>
            <a:r>
              <a:rPr lang="ar-SA" sz="3200" b="1" dirty="0"/>
              <a:t>onitor progress</a:t>
            </a:r>
          </a:p>
          <a:p>
            <a:pPr marL="0" indent="0" algn="l" rtl="0">
              <a:buNone/>
            </a:pPr>
            <a:endParaRPr lang="ar-SA" dirty="0"/>
          </a:p>
        </p:txBody>
      </p:sp>
    </p:spTree>
    <p:extLst>
      <p:ext uri="{BB962C8B-B14F-4D97-AF65-F5344CB8AC3E}">
        <p14:creationId xmlns:p14="http://schemas.microsoft.com/office/powerpoint/2010/main" val="2341693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34010A-0C4B-1A4D-8D32-6F93C548E878}"/>
              </a:ext>
            </a:extLst>
          </p:cNvPr>
          <p:cNvSpPr>
            <a:spLocks noGrp="1"/>
          </p:cNvSpPr>
          <p:nvPr>
            <p:ph type="title"/>
          </p:nvPr>
        </p:nvSpPr>
        <p:spPr/>
        <p:txBody>
          <a:bodyPr/>
          <a:lstStyle/>
          <a:p>
            <a:pPr algn="l" rtl="0"/>
            <a:r>
              <a:rPr lang="ar-SA" b="1" dirty="0">
                <a:solidFill>
                  <a:srgbClr val="7030A0"/>
                </a:solidFill>
              </a:rPr>
              <a:t>Stages of ulcer development</a:t>
            </a:r>
            <a:r>
              <a:rPr lang="ar-SA" dirty="0">
                <a:solidFill>
                  <a:srgbClr val="7030A0"/>
                </a:solidFill>
              </a:rPr>
              <a:t> </a:t>
            </a:r>
            <a:endParaRPr lang="ar-AE" dirty="0">
              <a:solidFill>
                <a:srgbClr val="7030A0"/>
              </a:solidFill>
            </a:endParaRPr>
          </a:p>
        </p:txBody>
      </p:sp>
      <p:sp>
        <p:nvSpPr>
          <p:cNvPr id="3" name="عنصر نائب للمحتوى 2">
            <a:extLst>
              <a:ext uri="{FF2B5EF4-FFF2-40B4-BE49-F238E27FC236}">
                <a16:creationId xmlns:a16="http://schemas.microsoft.com/office/drawing/2014/main" id="{110A4347-3562-4B48-ADBC-5C0B101D5A70}"/>
              </a:ext>
            </a:extLst>
          </p:cNvPr>
          <p:cNvSpPr>
            <a:spLocks noGrp="1"/>
          </p:cNvSpPr>
          <p:nvPr>
            <p:ph idx="1"/>
          </p:nvPr>
        </p:nvSpPr>
        <p:spPr/>
        <p:txBody>
          <a:bodyPr/>
          <a:lstStyle/>
          <a:p>
            <a:pPr algn="l" rtl="0"/>
            <a:r>
              <a:rPr lang="ar-SA" sz="3200" b="1" dirty="0"/>
              <a:t>According to natural History </a:t>
            </a:r>
          </a:p>
          <a:p>
            <a:pPr marL="0" indent="0" algn="l" rtl="0">
              <a:buNone/>
            </a:pPr>
            <a:endParaRPr lang="ar-AE" dirty="0"/>
          </a:p>
        </p:txBody>
      </p:sp>
      <p:graphicFrame>
        <p:nvGraphicFramePr>
          <p:cNvPr id="5" name="جدول 5">
            <a:extLst>
              <a:ext uri="{FF2B5EF4-FFF2-40B4-BE49-F238E27FC236}">
                <a16:creationId xmlns:a16="http://schemas.microsoft.com/office/drawing/2014/main" id="{787A6B6C-87DF-FB47-857F-C6585B250316}"/>
              </a:ext>
            </a:extLst>
          </p:cNvPr>
          <p:cNvGraphicFramePr>
            <a:graphicFrameLocks noGrp="1"/>
          </p:cNvGraphicFramePr>
          <p:nvPr>
            <p:extLst>
              <p:ext uri="{D42A27DB-BD31-4B8C-83A1-F6EECF244321}">
                <p14:modId xmlns:p14="http://schemas.microsoft.com/office/powerpoint/2010/main" val="149715689"/>
              </p:ext>
            </p:extLst>
          </p:nvPr>
        </p:nvGraphicFramePr>
        <p:xfrm>
          <a:off x="838200" y="2581028"/>
          <a:ext cx="5418666" cy="4276972"/>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3968979503"/>
                    </a:ext>
                  </a:extLst>
                </a:gridCol>
                <a:gridCol w="2709333">
                  <a:extLst>
                    <a:ext uri="{9D8B030D-6E8A-4147-A177-3AD203B41FA5}">
                      <a16:colId xmlns:a16="http://schemas.microsoft.com/office/drawing/2014/main" val="3009559884"/>
                    </a:ext>
                  </a:extLst>
                </a:gridCol>
              </a:tblGrid>
              <a:tr h="610996">
                <a:tc>
                  <a:txBody>
                    <a:bodyPr/>
                    <a:lstStyle/>
                    <a:p>
                      <a:pPr algn="ctr" rtl="1"/>
                      <a:r>
                        <a:rPr lang="ar-SA" sz="2400" dirty="0"/>
                        <a:t>Clinical condition</a:t>
                      </a:r>
                      <a:endParaRPr lang="ar-AE" sz="2400" dirty="0"/>
                    </a:p>
                  </a:txBody>
                  <a:tcPr/>
                </a:tc>
                <a:tc>
                  <a:txBody>
                    <a:bodyPr/>
                    <a:lstStyle/>
                    <a:p>
                      <a:pPr algn="ctr" rtl="0"/>
                      <a:r>
                        <a:rPr lang="ar-SA" sz="3200" b="1" dirty="0"/>
                        <a:t>Stage</a:t>
                      </a:r>
                      <a:endParaRPr lang="ar-AE" sz="3200" b="1" dirty="0"/>
                    </a:p>
                  </a:txBody>
                  <a:tcPr/>
                </a:tc>
                <a:extLst>
                  <a:ext uri="{0D108BD9-81ED-4DB2-BD59-A6C34878D82A}">
                    <a16:rowId xmlns:a16="http://schemas.microsoft.com/office/drawing/2014/main" val="1147999643"/>
                  </a:ext>
                </a:extLst>
              </a:tr>
              <a:tr h="610996">
                <a:tc>
                  <a:txBody>
                    <a:bodyPr/>
                    <a:lstStyle/>
                    <a:p>
                      <a:pPr algn="l" rtl="0"/>
                      <a:r>
                        <a:rPr lang="ar-SA" sz="2800" b="1" dirty="0"/>
                        <a:t>normal</a:t>
                      </a:r>
                      <a:endParaRPr lang="ar-AE" sz="2800" b="1" dirty="0"/>
                    </a:p>
                  </a:txBody>
                  <a:tcPr/>
                </a:tc>
                <a:tc>
                  <a:txBody>
                    <a:bodyPr/>
                    <a:lstStyle/>
                    <a:p>
                      <a:pPr algn="ctr" rtl="0"/>
                      <a:r>
                        <a:rPr lang="ar-SA" sz="2800" b="1" dirty="0">
                          <a:solidFill>
                            <a:schemeClr val="bg1">
                              <a:lumMod val="95000"/>
                              <a:lumOff val="5000"/>
                            </a:schemeClr>
                          </a:solidFill>
                        </a:rPr>
                        <a:t>1</a:t>
                      </a:r>
                      <a:endParaRPr lang="ar-AE" sz="2800" b="1" dirty="0">
                        <a:solidFill>
                          <a:schemeClr val="bg1">
                            <a:lumMod val="95000"/>
                            <a:lumOff val="5000"/>
                          </a:schemeClr>
                        </a:solidFill>
                      </a:endParaRPr>
                    </a:p>
                  </a:txBody>
                  <a:tcPr/>
                </a:tc>
                <a:extLst>
                  <a:ext uri="{0D108BD9-81ED-4DB2-BD59-A6C34878D82A}">
                    <a16:rowId xmlns:a16="http://schemas.microsoft.com/office/drawing/2014/main" val="2228050111"/>
                  </a:ext>
                </a:extLst>
              </a:tr>
              <a:tr h="610996">
                <a:tc>
                  <a:txBody>
                    <a:bodyPr/>
                    <a:lstStyle/>
                    <a:p>
                      <a:pPr algn="l" rtl="1"/>
                      <a:r>
                        <a:rPr lang="ar-SA" sz="2800" b="1" dirty="0"/>
                        <a:t>High risk</a:t>
                      </a:r>
                      <a:endParaRPr lang="ar-AE" sz="2800" b="1" dirty="0"/>
                    </a:p>
                  </a:txBody>
                  <a:tcPr/>
                </a:tc>
                <a:tc>
                  <a:txBody>
                    <a:bodyPr/>
                    <a:lstStyle/>
                    <a:p>
                      <a:pPr algn="ctr" rtl="1"/>
                      <a:r>
                        <a:rPr lang="ar-SA" sz="2800" b="1" dirty="0"/>
                        <a:t>2</a:t>
                      </a:r>
                      <a:endParaRPr lang="ar-AE" sz="2800" b="1" dirty="0"/>
                    </a:p>
                  </a:txBody>
                  <a:tcPr/>
                </a:tc>
                <a:extLst>
                  <a:ext uri="{0D108BD9-81ED-4DB2-BD59-A6C34878D82A}">
                    <a16:rowId xmlns:a16="http://schemas.microsoft.com/office/drawing/2014/main" val="889156550"/>
                  </a:ext>
                </a:extLst>
              </a:tr>
              <a:tr h="610996">
                <a:tc>
                  <a:txBody>
                    <a:bodyPr/>
                    <a:lstStyle/>
                    <a:p>
                      <a:pPr algn="l" rtl="1"/>
                      <a:r>
                        <a:rPr lang="ar-SA" sz="2800" b="1" dirty="0"/>
                        <a:t>ulcerated</a:t>
                      </a:r>
                      <a:endParaRPr lang="ar-AE" sz="2800" b="1" dirty="0"/>
                    </a:p>
                  </a:txBody>
                  <a:tcPr/>
                </a:tc>
                <a:tc>
                  <a:txBody>
                    <a:bodyPr/>
                    <a:lstStyle/>
                    <a:p>
                      <a:pPr algn="ctr" rtl="1"/>
                      <a:r>
                        <a:rPr lang="ar-SA" sz="2800" b="1" dirty="0"/>
                        <a:t>3</a:t>
                      </a:r>
                      <a:endParaRPr lang="ar-AE" sz="2800" b="1" dirty="0"/>
                    </a:p>
                  </a:txBody>
                  <a:tcPr/>
                </a:tc>
                <a:extLst>
                  <a:ext uri="{0D108BD9-81ED-4DB2-BD59-A6C34878D82A}">
                    <a16:rowId xmlns:a16="http://schemas.microsoft.com/office/drawing/2014/main" val="3653401108"/>
                  </a:ext>
                </a:extLst>
              </a:tr>
              <a:tr h="610996">
                <a:tc>
                  <a:txBody>
                    <a:bodyPr/>
                    <a:lstStyle/>
                    <a:p>
                      <a:pPr algn="l" rtl="1"/>
                      <a:r>
                        <a:rPr lang="ar-SA" sz="2800" b="1" dirty="0"/>
                        <a:t>Cellulitic</a:t>
                      </a:r>
                      <a:endParaRPr lang="ar-AE" sz="2800" b="1" dirty="0"/>
                    </a:p>
                  </a:txBody>
                  <a:tcPr/>
                </a:tc>
                <a:tc>
                  <a:txBody>
                    <a:bodyPr/>
                    <a:lstStyle/>
                    <a:p>
                      <a:pPr algn="ctr" rtl="1"/>
                      <a:r>
                        <a:rPr lang="ar-SA" sz="2800" b="1" dirty="0"/>
                        <a:t>4</a:t>
                      </a:r>
                      <a:endParaRPr lang="ar-AE" sz="2800" b="1" dirty="0"/>
                    </a:p>
                  </a:txBody>
                  <a:tcPr/>
                </a:tc>
                <a:extLst>
                  <a:ext uri="{0D108BD9-81ED-4DB2-BD59-A6C34878D82A}">
                    <a16:rowId xmlns:a16="http://schemas.microsoft.com/office/drawing/2014/main" val="3789267440"/>
                  </a:ext>
                </a:extLst>
              </a:tr>
              <a:tr h="610996">
                <a:tc>
                  <a:txBody>
                    <a:bodyPr/>
                    <a:lstStyle/>
                    <a:p>
                      <a:pPr algn="l" rtl="1"/>
                      <a:r>
                        <a:rPr lang="ar-SA" sz="2800" b="1" dirty="0"/>
                        <a:t>Necrotic</a:t>
                      </a:r>
                      <a:endParaRPr lang="ar-AE" sz="2800" b="1" dirty="0"/>
                    </a:p>
                  </a:txBody>
                  <a:tcPr/>
                </a:tc>
                <a:tc>
                  <a:txBody>
                    <a:bodyPr/>
                    <a:lstStyle/>
                    <a:p>
                      <a:pPr algn="ctr" rtl="1"/>
                      <a:r>
                        <a:rPr lang="ar-SA" sz="2800" b="1" dirty="0"/>
                        <a:t>5</a:t>
                      </a:r>
                      <a:endParaRPr lang="ar-AE" sz="2800" b="1" dirty="0"/>
                    </a:p>
                  </a:txBody>
                  <a:tcPr/>
                </a:tc>
                <a:extLst>
                  <a:ext uri="{0D108BD9-81ED-4DB2-BD59-A6C34878D82A}">
                    <a16:rowId xmlns:a16="http://schemas.microsoft.com/office/drawing/2014/main" val="545693904"/>
                  </a:ext>
                </a:extLst>
              </a:tr>
              <a:tr h="610996">
                <a:tc>
                  <a:txBody>
                    <a:bodyPr/>
                    <a:lstStyle/>
                    <a:p>
                      <a:pPr algn="l" rtl="1"/>
                      <a:r>
                        <a:rPr lang="ar-SA" sz="2400" b="1" dirty="0"/>
                        <a:t>Major amputation</a:t>
                      </a:r>
                      <a:endParaRPr lang="ar-AE" sz="2400" b="1" dirty="0"/>
                    </a:p>
                  </a:txBody>
                  <a:tcPr/>
                </a:tc>
                <a:tc>
                  <a:txBody>
                    <a:bodyPr/>
                    <a:lstStyle/>
                    <a:p>
                      <a:pPr algn="ctr" rtl="1"/>
                      <a:r>
                        <a:rPr lang="ar-SA" sz="2800" b="1" dirty="0"/>
                        <a:t>6</a:t>
                      </a:r>
                      <a:endParaRPr lang="ar-AE" sz="2800" b="1" dirty="0"/>
                    </a:p>
                  </a:txBody>
                  <a:tcPr/>
                </a:tc>
                <a:extLst>
                  <a:ext uri="{0D108BD9-81ED-4DB2-BD59-A6C34878D82A}">
                    <a16:rowId xmlns:a16="http://schemas.microsoft.com/office/drawing/2014/main" val="2846401601"/>
                  </a:ext>
                </a:extLst>
              </a:tr>
            </a:tbl>
          </a:graphicData>
        </a:graphic>
      </p:graphicFrame>
    </p:spTree>
    <p:extLst>
      <p:ext uri="{BB962C8B-B14F-4D97-AF65-F5344CB8AC3E}">
        <p14:creationId xmlns:p14="http://schemas.microsoft.com/office/powerpoint/2010/main" val="181574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38BE268E-B72D-AB47-829A-F544556EB5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29510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727BC0-D4C7-1C4D-9D7C-6CDCF23589E7}"/>
              </a:ext>
            </a:extLst>
          </p:cNvPr>
          <p:cNvSpPr>
            <a:spLocks noGrp="1"/>
          </p:cNvSpPr>
          <p:nvPr>
            <p:ph type="title"/>
          </p:nvPr>
        </p:nvSpPr>
        <p:spPr>
          <a:xfrm>
            <a:off x="578427" y="0"/>
            <a:ext cx="10515600" cy="983425"/>
          </a:xfrm>
        </p:spPr>
        <p:txBody>
          <a:bodyPr/>
          <a:lstStyle/>
          <a:p>
            <a:pPr algn="ctr" rtl="0"/>
            <a:r>
              <a:rPr lang="ar-SA" b="1" dirty="0">
                <a:solidFill>
                  <a:srgbClr val="7030A0"/>
                </a:solidFill>
              </a:rPr>
              <a:t>Classification of DF  ulcer</a:t>
            </a:r>
            <a:endParaRPr lang="ar-AE" b="1" dirty="0">
              <a:solidFill>
                <a:srgbClr val="7030A0"/>
              </a:solidFill>
            </a:endParaRPr>
          </a:p>
        </p:txBody>
      </p:sp>
      <p:sp>
        <p:nvSpPr>
          <p:cNvPr id="3" name="عنصر نائب للمحتوى 2">
            <a:extLst>
              <a:ext uri="{FF2B5EF4-FFF2-40B4-BE49-F238E27FC236}">
                <a16:creationId xmlns:a16="http://schemas.microsoft.com/office/drawing/2014/main" id="{E6C75A96-E0D1-014F-AF68-6FD559F786E8}"/>
              </a:ext>
            </a:extLst>
          </p:cNvPr>
          <p:cNvSpPr>
            <a:spLocks noGrp="1"/>
          </p:cNvSpPr>
          <p:nvPr>
            <p:ph idx="1"/>
          </p:nvPr>
        </p:nvSpPr>
        <p:spPr>
          <a:xfrm>
            <a:off x="239062" y="983425"/>
            <a:ext cx="10515600" cy="5614800"/>
          </a:xfrm>
        </p:spPr>
        <p:txBody>
          <a:bodyPr>
            <a:normAutofit/>
          </a:bodyPr>
          <a:lstStyle/>
          <a:p>
            <a:pPr marL="0" indent="0" algn="l">
              <a:buNone/>
            </a:pPr>
            <a:r>
              <a:rPr lang="ar-SA" sz="3200" b="1" u="sng" dirty="0" err="1">
                <a:solidFill>
                  <a:srgbClr val="7030A0"/>
                </a:solidFill>
              </a:rPr>
              <a:t>Wagner’classification</a:t>
            </a:r>
            <a:r>
              <a:rPr lang="ar-SA" sz="3200" b="1" u="sng" dirty="0">
                <a:solidFill>
                  <a:srgbClr val="7030A0"/>
                </a:solidFill>
              </a:rPr>
              <a:t> </a:t>
            </a:r>
            <a:r>
              <a:rPr lang="ar-SA" sz="3200" b="1" u="sng" dirty="0" err="1">
                <a:solidFill>
                  <a:srgbClr val="7030A0"/>
                </a:solidFill>
              </a:rPr>
              <a:t>of</a:t>
            </a:r>
            <a:r>
              <a:rPr lang="ar-SA" sz="3200" b="1" u="sng" dirty="0">
                <a:solidFill>
                  <a:srgbClr val="7030A0"/>
                </a:solidFill>
              </a:rPr>
              <a:t> diabetic ulcer</a:t>
            </a:r>
          </a:p>
          <a:p>
            <a:pPr algn="l" rtl="0"/>
            <a:r>
              <a:rPr lang="ar-SA" sz="3200" dirty="0"/>
              <a:t> </a:t>
            </a:r>
            <a:r>
              <a:rPr lang="ar-SA" sz="3200" b="1" dirty="0"/>
              <a:t>Grade </a:t>
            </a:r>
            <a:r>
              <a:rPr lang="en-US" sz="3200" b="1" dirty="0"/>
              <a:t>0</a:t>
            </a:r>
            <a:r>
              <a:rPr lang="ar-SA" sz="3200" dirty="0"/>
              <a:t>: Skin intact but  "foot at risk"</a:t>
            </a:r>
          </a:p>
          <a:p>
            <a:pPr algn="l" rtl="0"/>
            <a:r>
              <a:rPr lang="ar-SA" sz="3200" b="1" dirty="0"/>
              <a:t>Grade </a:t>
            </a:r>
            <a:r>
              <a:rPr lang="en-US" sz="3200" b="1" dirty="0"/>
              <a:t>1</a:t>
            </a:r>
            <a:r>
              <a:rPr lang="ar-SA" sz="3200" dirty="0"/>
              <a:t>:Superficial  diabetic  ulcer and localised </a:t>
            </a:r>
          </a:p>
          <a:p>
            <a:pPr algn="l" rtl="0"/>
            <a:r>
              <a:rPr lang="ar-SA" sz="3200" b="1" dirty="0"/>
              <a:t>Grade </a:t>
            </a:r>
            <a:r>
              <a:rPr lang="en-US" sz="3200" b="1" dirty="0"/>
              <a:t>2</a:t>
            </a:r>
            <a:r>
              <a:rPr lang="ar-SA" sz="3200" dirty="0"/>
              <a:t>:Deep ulcer and extension</a:t>
            </a:r>
          </a:p>
          <a:p>
            <a:pPr marL="0" indent="0" algn="l" rtl="0">
              <a:buNone/>
            </a:pPr>
            <a:r>
              <a:rPr lang="ar-SA" sz="3200" dirty="0"/>
              <a:t>▪Involves ligament ,tendon,Joint capsule and fascia</a:t>
            </a:r>
          </a:p>
          <a:p>
            <a:pPr marL="0" indent="0" algn="l" rtl="0">
              <a:buNone/>
            </a:pPr>
            <a:r>
              <a:rPr lang="ar-SA" sz="3200" dirty="0"/>
              <a:t>▪No abscess or osteomyelitis</a:t>
            </a:r>
          </a:p>
          <a:p>
            <a:pPr algn="l" rtl="0"/>
            <a:r>
              <a:rPr lang="ar-SA" sz="3200" b="1" dirty="0"/>
              <a:t>Grade </a:t>
            </a:r>
            <a:r>
              <a:rPr lang="en-US" sz="3200" b="1" dirty="0"/>
              <a:t>3</a:t>
            </a:r>
            <a:r>
              <a:rPr lang="ar-SA" sz="3200" dirty="0"/>
              <a:t>:Deep ulcer with abscess  or osteomyelitis </a:t>
            </a:r>
          </a:p>
          <a:p>
            <a:pPr algn="l" rtl="0"/>
            <a:r>
              <a:rPr lang="ar-SA" sz="3200" b="1" dirty="0"/>
              <a:t>Grade </a:t>
            </a:r>
            <a:r>
              <a:rPr lang="en-US" sz="3200" b="1" dirty="0"/>
              <a:t>4</a:t>
            </a:r>
            <a:r>
              <a:rPr lang="ar-SA" sz="3200" dirty="0"/>
              <a:t>:Gangrene to portion of forefoot</a:t>
            </a:r>
          </a:p>
          <a:p>
            <a:pPr algn="l" rtl="0"/>
            <a:r>
              <a:rPr lang="ar-SA" sz="3200" b="1" dirty="0"/>
              <a:t>Grade </a:t>
            </a:r>
            <a:r>
              <a:rPr lang="en-US" sz="3200" b="1" dirty="0"/>
              <a:t>5</a:t>
            </a:r>
            <a:r>
              <a:rPr lang="ar-SA" sz="3200" dirty="0"/>
              <a:t>: Extension of gangrene of entire foot</a:t>
            </a:r>
            <a:endParaRPr lang="ar-AE" sz="3200" dirty="0"/>
          </a:p>
        </p:txBody>
      </p:sp>
      <p:pic>
        <p:nvPicPr>
          <p:cNvPr id="4" name="صورة 4">
            <a:extLst>
              <a:ext uri="{FF2B5EF4-FFF2-40B4-BE49-F238E27FC236}">
                <a16:creationId xmlns:a16="http://schemas.microsoft.com/office/drawing/2014/main" id="{A1A47EE2-0148-E84D-B70A-EB09F036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772" y="0"/>
            <a:ext cx="3032228" cy="2375065"/>
          </a:xfrm>
          <a:prstGeom prst="rect">
            <a:avLst/>
          </a:prstGeom>
        </p:spPr>
      </p:pic>
      <p:pic>
        <p:nvPicPr>
          <p:cNvPr id="5" name="صورة 5">
            <a:extLst>
              <a:ext uri="{FF2B5EF4-FFF2-40B4-BE49-F238E27FC236}">
                <a16:creationId xmlns:a16="http://schemas.microsoft.com/office/drawing/2014/main" id="{4647CA58-2F69-6647-8B6E-D965EB022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771" y="2375065"/>
            <a:ext cx="3032229" cy="2107871"/>
          </a:xfrm>
          <a:prstGeom prst="rect">
            <a:avLst/>
          </a:prstGeom>
        </p:spPr>
      </p:pic>
      <p:pic>
        <p:nvPicPr>
          <p:cNvPr id="6" name="صورة 6">
            <a:extLst>
              <a:ext uri="{FF2B5EF4-FFF2-40B4-BE49-F238E27FC236}">
                <a16:creationId xmlns:a16="http://schemas.microsoft.com/office/drawing/2014/main" id="{C5B18F7D-F2CC-664D-8815-71D270A60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770" y="4456960"/>
            <a:ext cx="3032229" cy="2401040"/>
          </a:xfrm>
          <a:prstGeom prst="rect">
            <a:avLst/>
          </a:prstGeom>
        </p:spPr>
      </p:pic>
    </p:spTree>
    <p:extLst>
      <p:ext uri="{BB962C8B-B14F-4D97-AF65-F5344CB8AC3E}">
        <p14:creationId xmlns:p14="http://schemas.microsoft.com/office/powerpoint/2010/main" val="1534162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E479C00-15D9-B847-888C-D6358C7E0A3B}"/>
              </a:ext>
            </a:extLst>
          </p:cNvPr>
          <p:cNvSpPr>
            <a:spLocks noGrp="1"/>
          </p:cNvSpPr>
          <p:nvPr>
            <p:ph type="title"/>
          </p:nvPr>
        </p:nvSpPr>
        <p:spPr/>
        <p:txBody>
          <a:bodyPr/>
          <a:lstStyle/>
          <a:p>
            <a:endParaRPr lang="ar-AE" dirty="0"/>
          </a:p>
        </p:txBody>
      </p:sp>
      <p:pic>
        <p:nvPicPr>
          <p:cNvPr id="6" name="صورة 6">
            <a:extLst>
              <a:ext uri="{FF2B5EF4-FFF2-40B4-BE49-F238E27FC236}">
                <a16:creationId xmlns:a16="http://schemas.microsoft.com/office/drawing/2014/main" id="{A5F5A122-6653-1B4E-B310-F78F592D39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609621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090F-FD7C-4BE8-9678-CCC6FCFBF37A}"/>
              </a:ext>
            </a:extLst>
          </p:cNvPr>
          <p:cNvSpPr>
            <a:spLocks noGrp="1"/>
          </p:cNvSpPr>
          <p:nvPr>
            <p:ph type="title"/>
          </p:nvPr>
        </p:nvSpPr>
        <p:spPr>
          <a:xfrm>
            <a:off x="299302" y="100587"/>
            <a:ext cx="10131425" cy="595286"/>
          </a:xfrm>
        </p:spPr>
        <p:txBody>
          <a:bodyPr>
            <a:normAutofit fontScale="90000"/>
          </a:bodyPr>
          <a:lstStyle/>
          <a:p>
            <a:r>
              <a:rPr lang="en-US" dirty="0"/>
              <a:t>treatment</a:t>
            </a:r>
          </a:p>
        </p:txBody>
      </p:sp>
      <p:sp>
        <p:nvSpPr>
          <p:cNvPr id="5" name="TextBox 4">
            <a:extLst>
              <a:ext uri="{FF2B5EF4-FFF2-40B4-BE49-F238E27FC236}">
                <a16:creationId xmlns:a16="http://schemas.microsoft.com/office/drawing/2014/main" id="{F4CEA635-E84C-41EE-AB60-0EF656B66F32}"/>
              </a:ext>
            </a:extLst>
          </p:cNvPr>
          <p:cNvSpPr txBox="1"/>
          <p:nvPr/>
        </p:nvSpPr>
        <p:spPr>
          <a:xfrm>
            <a:off x="299302" y="889843"/>
            <a:ext cx="11587898" cy="5078313"/>
          </a:xfrm>
          <a:prstGeom prst="rect">
            <a:avLst/>
          </a:prstGeom>
          <a:noFill/>
        </p:spPr>
        <p:txBody>
          <a:bodyPr wrap="square">
            <a:spAutoFit/>
          </a:bodyPr>
          <a:lstStyle/>
          <a:p>
            <a:r>
              <a:rPr lang="en-US" dirty="0">
                <a:latin typeface="Times New Roman" panose="02020603050405020304" pitchFamily="18" charset="0"/>
              </a:rPr>
              <a:t>The gold standard is:</a:t>
            </a:r>
          </a:p>
          <a:p>
            <a:endParaRPr lang="en-US" dirty="0">
              <a:latin typeface="Times New Roman" panose="02020603050405020304" pitchFamily="18" charset="0"/>
            </a:endParaRPr>
          </a:p>
          <a:p>
            <a:r>
              <a:rPr lang="en-US" dirty="0"/>
              <a:t>-----A)</a:t>
            </a:r>
            <a:r>
              <a:rPr lang="en-US" i="0" dirty="0">
                <a:effectLst/>
                <a:latin typeface="Times New Roman" panose="02020603050405020304" pitchFamily="18" charset="0"/>
              </a:rPr>
              <a:t>debridement of the wound </a:t>
            </a:r>
          </a:p>
          <a:p>
            <a:r>
              <a:rPr lang="en-US" dirty="0"/>
              <a:t>-----B)</a:t>
            </a:r>
            <a:r>
              <a:rPr lang="en-US" dirty="0">
                <a:latin typeface="Times New Roman" panose="02020603050405020304" pitchFamily="18" charset="0"/>
              </a:rPr>
              <a:t>off-loading of the ulcer</a:t>
            </a:r>
            <a:endParaRPr lang="en-US" i="0" dirty="0">
              <a:effectLst/>
              <a:latin typeface="Times New Roman" panose="02020603050405020304" pitchFamily="18" charset="0"/>
            </a:endParaRPr>
          </a:p>
          <a:p>
            <a:r>
              <a:rPr lang="en-US" dirty="0"/>
              <a:t>-----C)</a:t>
            </a:r>
            <a:r>
              <a:rPr lang="en-US" dirty="0">
                <a:latin typeface="Times New Roman" panose="02020603050405020304" pitchFamily="18" charset="0"/>
              </a:rPr>
              <a:t>revascularization –when indicated-</a:t>
            </a:r>
          </a:p>
          <a:p>
            <a:r>
              <a:rPr lang="en-US" dirty="0"/>
              <a:t>-----D)</a:t>
            </a:r>
            <a:r>
              <a:rPr lang="en-US" dirty="0">
                <a:latin typeface="Times New Roman" panose="02020603050405020304" pitchFamily="18" charset="0"/>
              </a:rPr>
              <a:t> management of infection</a:t>
            </a:r>
          </a:p>
          <a:p>
            <a:endParaRPr lang="en-US" b="1"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Other methods are used as an “add-on” to the gold standard therapy, such as:</a:t>
            </a:r>
          </a:p>
          <a:p>
            <a:endParaRPr lang="en-US" dirty="0">
              <a:latin typeface="Times New Roman" panose="02020603050405020304" pitchFamily="18" charset="0"/>
            </a:endParaRPr>
          </a:p>
          <a:p>
            <a:r>
              <a:rPr lang="en-US" dirty="0"/>
              <a:t>-----</a:t>
            </a:r>
            <a:r>
              <a:rPr lang="en-US" b="0" i="0" dirty="0">
                <a:effectLst/>
                <a:latin typeface="Times New Roman" panose="02020603050405020304" pitchFamily="18" charset="0"/>
              </a:rPr>
              <a:t>hyperbaric oxygen therapy</a:t>
            </a:r>
            <a:endParaRPr lang="en-US" dirty="0"/>
          </a:p>
          <a:p>
            <a:r>
              <a:rPr lang="en-US" dirty="0"/>
              <a:t>-----</a:t>
            </a:r>
            <a:r>
              <a:rPr lang="en-US" b="0" i="0" dirty="0">
                <a:effectLst/>
                <a:latin typeface="Times New Roman" panose="02020603050405020304" pitchFamily="18" charset="0"/>
              </a:rPr>
              <a:t>use of advanced wound care products</a:t>
            </a:r>
            <a:endParaRPr lang="en-US" dirty="0"/>
          </a:p>
          <a:p>
            <a:r>
              <a:rPr lang="en-US" dirty="0"/>
              <a:t>-----</a:t>
            </a:r>
            <a:r>
              <a:rPr lang="en-US" b="0" i="0" dirty="0">
                <a:effectLst/>
                <a:latin typeface="Times New Roman" panose="02020603050405020304" pitchFamily="18" charset="0"/>
              </a:rPr>
              <a:t>negative-pressure wound therapy (NPWT)</a:t>
            </a: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                                                                                                                                                                   PMID of the article:</a:t>
            </a:r>
          </a:p>
          <a:p>
            <a:r>
              <a:rPr lang="en-US" dirty="0">
                <a:latin typeface="Times New Roman" panose="02020603050405020304" pitchFamily="18" charset="0"/>
              </a:rPr>
              <a:t>                                                                                                                                                                            22529027</a:t>
            </a:r>
            <a:endParaRPr lang="en-US" dirty="0"/>
          </a:p>
        </p:txBody>
      </p:sp>
    </p:spTree>
    <p:extLst>
      <p:ext uri="{BB962C8B-B14F-4D97-AF65-F5344CB8AC3E}">
        <p14:creationId xmlns:p14="http://schemas.microsoft.com/office/powerpoint/2010/main" val="225346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3018"/>
            <a:ext cx="3200399" cy="31449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23854" cy="37130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938" y="0"/>
            <a:ext cx="4032062" cy="37130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854" y="0"/>
            <a:ext cx="4336473" cy="3713018"/>
          </a:xfrm>
          <a:prstGeom prst="rect">
            <a:avLst/>
          </a:prstGeom>
        </p:spPr>
      </p:pic>
    </p:spTree>
    <p:extLst>
      <p:ext uri="{BB962C8B-B14F-4D97-AF65-F5344CB8AC3E}">
        <p14:creationId xmlns:p14="http://schemas.microsoft.com/office/powerpoint/2010/main" val="2928481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32EA-211C-4B89-8092-35E18B025E3E}"/>
              </a:ext>
            </a:extLst>
          </p:cNvPr>
          <p:cNvSpPr>
            <a:spLocks noGrp="1"/>
          </p:cNvSpPr>
          <p:nvPr>
            <p:ph type="title"/>
          </p:nvPr>
        </p:nvSpPr>
        <p:spPr>
          <a:xfrm>
            <a:off x="433633" y="192957"/>
            <a:ext cx="10131425" cy="457200"/>
          </a:xfrm>
        </p:spPr>
        <p:txBody>
          <a:bodyPr>
            <a:normAutofit fontScale="90000"/>
          </a:bodyPr>
          <a:lstStyle/>
          <a:p>
            <a:r>
              <a:rPr lang="en-US" dirty="0"/>
              <a:t>A)Debridement</a:t>
            </a:r>
          </a:p>
        </p:txBody>
      </p:sp>
      <p:sp>
        <p:nvSpPr>
          <p:cNvPr id="8" name="TextBox 7">
            <a:extLst>
              <a:ext uri="{FF2B5EF4-FFF2-40B4-BE49-F238E27FC236}">
                <a16:creationId xmlns:a16="http://schemas.microsoft.com/office/drawing/2014/main" id="{6FC6357F-00DC-495A-823A-AB9E532890A4}"/>
              </a:ext>
            </a:extLst>
          </p:cNvPr>
          <p:cNvSpPr txBox="1"/>
          <p:nvPr/>
        </p:nvSpPr>
        <p:spPr>
          <a:xfrm>
            <a:off x="433633" y="881148"/>
            <a:ext cx="8717437" cy="563231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Debridement: removal of dead tissue to improve the healing potential of the remaining healthy tissue</a:t>
            </a:r>
            <a:r>
              <a:rPr lang="en-US" baseline="30000" dirty="0">
                <a:latin typeface="Times New Roman" panose="02020603050405020304" pitchFamily="18" charset="0"/>
                <a:cs typeface="Times New Roman" panose="02020603050405020304" pitchFamily="18" charset="0"/>
              </a:rPr>
              <a:t>[</a:t>
            </a:r>
            <a:r>
              <a:rPr lang="en-US" b="0" i="0" baseline="30000" dirty="0">
                <a:effectLst/>
                <a:latin typeface="Times New Roman" panose="02020603050405020304" pitchFamily="18" charset="0"/>
              </a:rPr>
              <a:t>1]</a:t>
            </a:r>
          </a:p>
          <a:p>
            <a:r>
              <a:rPr lang="en-US" dirty="0">
                <a:latin typeface="Times New Roman" panose="02020603050405020304" pitchFamily="18" charset="0"/>
                <a:cs typeface="Times New Roman" panose="02020603050405020304" pitchFamily="18" charset="0"/>
              </a:rPr>
              <a:t>It enhances the production of granulation tissue, and thus promote the healing process</a:t>
            </a:r>
          </a:p>
          <a:p>
            <a:r>
              <a:rPr lang="en-US" dirty="0">
                <a:latin typeface="Times New Roman" panose="02020603050405020304" pitchFamily="18" charset="0"/>
                <a:cs typeface="Times New Roman" panose="02020603050405020304" pitchFamily="18" charset="0"/>
              </a:rPr>
              <a:t>The dead tissue interfere with healing by decrease blood supply to the tissue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Can be: Surgical, Enzymatic, Biological or Autolytic</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1)Surgical Debridement:</a:t>
            </a:r>
          </a:p>
          <a:p>
            <a:r>
              <a:rPr lang="en-US" dirty="0">
                <a:latin typeface="Times New Roman" panose="02020603050405020304" pitchFamily="18" charset="0"/>
                <a:cs typeface="Times New Roman" panose="02020603050405020304" pitchFamily="18" charset="0"/>
              </a:rPr>
              <a:t>It removes dead tissue and hyperkeratosis rapidly and quickly.</a:t>
            </a:r>
          </a:p>
          <a:p>
            <a:r>
              <a:rPr lang="en-US" dirty="0">
                <a:latin typeface="Times New Roman" panose="02020603050405020304" pitchFamily="18" charset="0"/>
                <a:cs typeface="Times New Roman" panose="02020603050405020304" pitchFamily="18" charset="0"/>
              </a:rPr>
              <a:t>Blade is used to remove all the nonviable tissue until ulcer bleeds (granulation tissue is produced)</a:t>
            </a:r>
            <a:r>
              <a:rPr lang="ar-S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 severe cases of ischemia, vascular examination should be done before extensive debridement is carried out.</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2)Enzymatic Debridement:</a:t>
            </a:r>
          </a:p>
          <a:p>
            <a:r>
              <a:rPr lang="en-US" dirty="0">
                <a:latin typeface="Times New Roman" panose="02020603050405020304" pitchFamily="18" charset="0"/>
                <a:cs typeface="Times New Roman" panose="02020603050405020304" pitchFamily="18" charset="0"/>
              </a:rPr>
              <a:t>Enzymes such: collagenase, streptokinase and streptodornase are used.</a:t>
            </a:r>
          </a:p>
          <a:p>
            <a:r>
              <a:rPr lang="en-US" dirty="0">
                <a:latin typeface="Times New Roman" panose="02020603050405020304" pitchFamily="18" charset="0"/>
                <a:cs typeface="Times New Roman" panose="02020603050405020304" pitchFamily="18" charset="0"/>
              </a:rPr>
              <a:t>It’s used for cases in which, surgical debridement is painful –ischemic ulcers-.</a:t>
            </a:r>
          </a:p>
          <a:p>
            <a:r>
              <a:rPr lang="en-US" dirty="0">
                <a:latin typeface="Times New Roman" panose="02020603050405020304" pitchFamily="18" charset="0"/>
                <a:cs typeface="Times New Roman" panose="02020603050405020304" pitchFamily="18" charset="0"/>
              </a:rPr>
              <a:t>Enzymes remove dead tissue without damaging healthy tissues</a:t>
            </a:r>
            <a:endParaRPr lang="ar-SA"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It’s expensive</a:t>
            </a:r>
          </a:p>
        </p:txBody>
      </p:sp>
    </p:spTree>
    <p:extLst>
      <p:ext uri="{BB962C8B-B14F-4D97-AF65-F5344CB8AC3E}">
        <p14:creationId xmlns:p14="http://schemas.microsoft.com/office/powerpoint/2010/main" val="260591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4D042E-B2A1-4DDB-B8A7-937CF664EABA}"/>
              </a:ext>
            </a:extLst>
          </p:cNvPr>
          <p:cNvSpPr>
            <a:spLocks noGrp="1"/>
          </p:cNvSpPr>
          <p:nvPr>
            <p:ph type="title"/>
          </p:nvPr>
        </p:nvSpPr>
        <p:spPr>
          <a:xfrm>
            <a:off x="685802" y="609600"/>
            <a:ext cx="6282266" cy="1456267"/>
          </a:xfrm>
        </p:spPr>
        <p:txBody>
          <a:bodyPr>
            <a:normAutofit/>
          </a:bodyPr>
          <a:lstStyle/>
          <a:p>
            <a:r>
              <a:rPr lang="en-US" b="1" dirty="0">
                <a:solidFill>
                  <a:schemeClr val="bg1">
                    <a:lumMod val="95000"/>
                    <a:lumOff val="5000"/>
                  </a:schemeClr>
                </a:solidFill>
              </a:rPr>
              <a:t>Definition</a:t>
            </a:r>
            <a:r>
              <a:rPr lang="en-US" dirty="0"/>
              <a:t> </a:t>
            </a:r>
            <a:endParaRPr lang="ar-JO" dirty="0"/>
          </a:p>
        </p:txBody>
      </p:sp>
      <p:sp>
        <p:nvSpPr>
          <p:cNvPr id="3" name="عنصر نائب للمحتوى 2">
            <a:extLst>
              <a:ext uri="{FF2B5EF4-FFF2-40B4-BE49-F238E27FC236}">
                <a16:creationId xmlns:a16="http://schemas.microsoft.com/office/drawing/2014/main" id="{9EC229FB-3A29-46B3-A3A8-0B4FF62C8553}"/>
              </a:ext>
            </a:extLst>
          </p:cNvPr>
          <p:cNvSpPr>
            <a:spLocks noGrp="1"/>
          </p:cNvSpPr>
          <p:nvPr>
            <p:ph idx="1"/>
          </p:nvPr>
        </p:nvSpPr>
        <p:spPr>
          <a:xfrm>
            <a:off x="685802" y="2142067"/>
            <a:ext cx="6282266" cy="3649133"/>
          </a:xfrm>
        </p:spPr>
        <p:txBody>
          <a:bodyPr>
            <a:normAutofit/>
          </a:bodyPr>
          <a:lstStyle/>
          <a:p>
            <a:pPr algn="l" rtl="0"/>
            <a:r>
              <a:rPr lang="en-US" dirty="0"/>
              <a:t>Diabetic Foot Ulcer (DFU): is as a foot affected by ulceration that associated with neuropathy and/or peripheral arterial disease of the lower limb in a patient with diabetes</a:t>
            </a:r>
          </a:p>
          <a:p>
            <a:pPr algn="l" rtl="0"/>
            <a:r>
              <a:rPr lang="en-US" dirty="0"/>
              <a:t>The classical triad of DFU is neuropathy, ischemia, and infection</a:t>
            </a:r>
          </a:p>
        </p:txBody>
      </p:sp>
      <p:pic>
        <p:nvPicPr>
          <p:cNvPr id="4" name="صورة 3">
            <a:extLst>
              <a:ext uri="{FF2B5EF4-FFF2-40B4-BE49-F238E27FC236}">
                <a16:creationId xmlns:a16="http://schemas.microsoft.com/office/drawing/2014/main" id="{D58625D5-A921-4F21-A67E-BAE45B0A3125}"/>
              </a:ext>
            </a:extLst>
          </p:cNvPr>
          <p:cNvPicPr>
            <a:picLocks noChangeAspect="1"/>
          </p:cNvPicPr>
          <p:nvPr/>
        </p:nvPicPr>
        <p:blipFill>
          <a:blip r:embed="rId3"/>
          <a:stretch>
            <a:fillRect/>
          </a:stretch>
        </p:blipFill>
        <p:spPr>
          <a:xfrm>
            <a:off x="7590936" y="2240892"/>
            <a:ext cx="3445714" cy="23000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82063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F9D61F-61E4-4267-84FA-3AFDC66CFF3C}"/>
              </a:ext>
            </a:extLst>
          </p:cNvPr>
          <p:cNvSpPr txBox="1"/>
          <p:nvPr/>
        </p:nvSpPr>
        <p:spPr>
          <a:xfrm>
            <a:off x="434592" y="699588"/>
            <a:ext cx="9503228" cy="3970318"/>
          </a:xfrm>
          <a:prstGeom prst="rect">
            <a:avLst/>
          </a:prstGeom>
          <a:noFill/>
        </p:spPr>
        <p:txBody>
          <a:bodyPr wrap="square">
            <a:spAutoFit/>
          </a:bodyPr>
          <a:lstStyle/>
          <a:p>
            <a:r>
              <a:rPr lang="en-US" b="1" i="0" dirty="0">
                <a:effectLst/>
                <a:latin typeface="Times New Roman" panose="02020603050405020304" pitchFamily="18" charset="0"/>
              </a:rPr>
              <a:t>3)Biological Debridement:</a:t>
            </a:r>
          </a:p>
          <a:p>
            <a:r>
              <a:rPr lang="en-US" dirty="0">
                <a:latin typeface="Times New Roman" panose="02020603050405020304" pitchFamily="18" charset="0"/>
                <a:cs typeface="Times New Roman" panose="02020603050405020304" pitchFamily="18" charset="0"/>
              </a:rPr>
              <a:t>Done by using sterile Maggots, which are capable of digesting bacteria and necrotic tissue and leaving healthy tissue intact</a:t>
            </a:r>
          </a:p>
          <a:p>
            <a:r>
              <a:rPr lang="en-US" dirty="0">
                <a:latin typeface="Times New Roman" panose="02020603050405020304" pitchFamily="18" charset="0"/>
                <a:cs typeface="Times New Roman" panose="02020603050405020304" pitchFamily="18" charset="0"/>
              </a:rPr>
              <a:t>Recently, it has been reported that this method is effective for eliminating drug resistant pathogens, e.g., MRSA.</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4)</a:t>
            </a:r>
            <a:r>
              <a:rPr lang="en-US" b="1" i="0" dirty="0">
                <a:effectLst/>
                <a:latin typeface="Times New Roman" panose="02020603050405020304" pitchFamily="18" charset="0"/>
              </a:rPr>
              <a:t>Autolytic debridement:</a:t>
            </a:r>
          </a:p>
          <a:p>
            <a:r>
              <a:rPr lang="en-US" dirty="0">
                <a:latin typeface="Times New Roman" panose="02020603050405020304" pitchFamily="18" charset="0"/>
                <a:cs typeface="Times New Roman" panose="02020603050405020304" pitchFamily="18" charset="0"/>
              </a:rPr>
              <a:t>It promotes healing by dressing, which provides moist environment for the wound</a:t>
            </a:r>
          </a:p>
          <a:p>
            <a:r>
              <a:rPr lang="en-US" dirty="0">
                <a:latin typeface="Times New Roman" panose="02020603050405020304" pitchFamily="18" charset="0"/>
                <a:cs typeface="Times New Roman" panose="02020603050405020304" pitchFamily="18" charset="0"/>
              </a:rPr>
              <a:t>It’s highly selective and prevents damage for the healthy tissue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Debridement, especially the surgical one, is considered as a gold standard procedure that contributes greatly to healing of diabetic ulcer</a:t>
            </a:r>
          </a:p>
        </p:txBody>
      </p:sp>
    </p:spTree>
    <p:extLst>
      <p:ext uri="{BB962C8B-B14F-4D97-AF65-F5344CB8AC3E}">
        <p14:creationId xmlns:p14="http://schemas.microsoft.com/office/powerpoint/2010/main" val="3427797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E2F6-BCFF-4851-991F-14D288D7F76E}"/>
              </a:ext>
            </a:extLst>
          </p:cNvPr>
          <p:cNvSpPr>
            <a:spLocks noGrp="1"/>
          </p:cNvSpPr>
          <p:nvPr>
            <p:ph type="title"/>
          </p:nvPr>
        </p:nvSpPr>
        <p:spPr>
          <a:xfrm>
            <a:off x="685801" y="247861"/>
            <a:ext cx="10131425" cy="457200"/>
          </a:xfrm>
        </p:spPr>
        <p:txBody>
          <a:bodyPr>
            <a:normAutofit fontScale="90000"/>
          </a:bodyPr>
          <a:lstStyle/>
          <a:p>
            <a:r>
              <a:rPr lang="en-US" dirty="0"/>
              <a:t>b)Off-Loading the ulcer</a:t>
            </a:r>
          </a:p>
        </p:txBody>
      </p:sp>
      <p:sp>
        <p:nvSpPr>
          <p:cNvPr id="7" name="TextBox 6">
            <a:extLst>
              <a:ext uri="{FF2B5EF4-FFF2-40B4-BE49-F238E27FC236}">
                <a16:creationId xmlns:a16="http://schemas.microsoft.com/office/drawing/2014/main" id="{69D68440-FB49-48DC-9091-927988D99D29}"/>
              </a:ext>
            </a:extLst>
          </p:cNvPr>
          <p:cNvSpPr txBox="1"/>
          <p:nvPr/>
        </p:nvSpPr>
        <p:spPr>
          <a:xfrm>
            <a:off x="685800" y="965870"/>
            <a:ext cx="9834823" cy="3970318"/>
          </a:xfrm>
          <a:prstGeom prst="rect">
            <a:avLst/>
          </a:prstGeom>
          <a:noFill/>
        </p:spPr>
        <p:txBody>
          <a:bodyPr wrap="square">
            <a:spAutoFit/>
          </a:bodyPr>
          <a:lstStyle/>
          <a:p>
            <a:r>
              <a:rPr lang="en-US" dirty="0">
                <a:latin typeface="Times New Roman" panose="02020603050405020304" pitchFamily="18" charset="0"/>
              </a:rPr>
              <a:t>Hence it has been proposed that elevation of the plantar pressure greatly contributes to plantar ulceration. This method is critical in treating the plantar ulcers.</a:t>
            </a:r>
          </a:p>
          <a:p>
            <a:endParaRPr lang="en-US" dirty="0">
              <a:latin typeface="Times New Roman" panose="02020603050405020304" pitchFamily="18" charset="0"/>
            </a:endParaRPr>
          </a:p>
          <a:p>
            <a:r>
              <a:rPr lang="en-US" dirty="0">
                <a:latin typeface="Times New Roman" panose="02020603050405020304" pitchFamily="18" charset="0"/>
              </a:rPr>
              <a:t>Interestingly, it has also been proposed that even in adequately perfused planter ulcers, inadequate planter off-loading can significantly delay the healing.</a:t>
            </a: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Types of off-loading techniques:</a:t>
            </a:r>
          </a:p>
          <a:p>
            <a:endParaRPr lang="en-US" dirty="0">
              <a:latin typeface="Times New Roman" panose="02020603050405020304" pitchFamily="18" charset="0"/>
            </a:endParaRPr>
          </a:p>
          <a:p>
            <a:pPr marL="342900" indent="-342900">
              <a:buAutoNum type="arabicParenR"/>
            </a:pPr>
            <a:r>
              <a:rPr lang="en-US" b="0" i="0" dirty="0">
                <a:effectLst/>
                <a:latin typeface="Times New Roman" panose="02020603050405020304" pitchFamily="18" charset="0"/>
              </a:rPr>
              <a:t>nonremovable total-contact cast (TCC).</a:t>
            </a:r>
          </a:p>
          <a:p>
            <a:pPr marL="342900" indent="-342900">
              <a:buAutoNum type="arabicParenR"/>
            </a:pPr>
            <a:endParaRPr lang="en-US" b="0" i="0" dirty="0">
              <a:effectLst/>
              <a:latin typeface="Times New Roman" panose="02020603050405020304" pitchFamily="18" charset="0"/>
            </a:endParaRPr>
          </a:p>
          <a:p>
            <a:pPr marL="342900" indent="-342900">
              <a:buAutoNum type="arabicParenR"/>
            </a:pPr>
            <a:r>
              <a:rPr lang="en-US" b="0" i="0" dirty="0">
                <a:effectLst/>
                <a:latin typeface="Times New Roman" panose="02020603050405020304" pitchFamily="18" charset="0"/>
              </a:rPr>
              <a:t>removable cast walkers (RCW).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744" y="2757054"/>
            <a:ext cx="1936729" cy="16071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3289" y="2757054"/>
            <a:ext cx="1766455" cy="1766455"/>
          </a:xfrm>
          <a:prstGeom prst="rect">
            <a:avLst/>
          </a:prstGeom>
        </p:spPr>
      </p:pic>
    </p:spTree>
    <p:extLst>
      <p:ext uri="{BB962C8B-B14F-4D97-AF65-F5344CB8AC3E}">
        <p14:creationId xmlns:p14="http://schemas.microsoft.com/office/powerpoint/2010/main" val="845692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E9AA-D659-4C4A-B7AD-D04D344DA063}"/>
              </a:ext>
            </a:extLst>
          </p:cNvPr>
          <p:cNvSpPr>
            <a:spLocks noGrp="1"/>
          </p:cNvSpPr>
          <p:nvPr>
            <p:ph type="title"/>
          </p:nvPr>
        </p:nvSpPr>
        <p:spPr>
          <a:xfrm>
            <a:off x="685801" y="177522"/>
            <a:ext cx="10131425" cy="706734"/>
          </a:xfrm>
        </p:spPr>
        <p:txBody>
          <a:bodyPr/>
          <a:lstStyle/>
          <a:p>
            <a:endParaRPr lang="en-US" dirty="0"/>
          </a:p>
        </p:txBody>
      </p:sp>
      <p:sp>
        <p:nvSpPr>
          <p:cNvPr id="5" name="TextBox 4">
            <a:extLst>
              <a:ext uri="{FF2B5EF4-FFF2-40B4-BE49-F238E27FC236}">
                <a16:creationId xmlns:a16="http://schemas.microsoft.com/office/drawing/2014/main" id="{500DA4B4-9441-4780-984E-55B55D422D44}"/>
              </a:ext>
            </a:extLst>
          </p:cNvPr>
          <p:cNvSpPr txBox="1"/>
          <p:nvPr/>
        </p:nvSpPr>
        <p:spPr>
          <a:xfrm>
            <a:off x="685800" y="1257273"/>
            <a:ext cx="9724291" cy="4524315"/>
          </a:xfrm>
          <a:prstGeom prst="rect">
            <a:avLst/>
          </a:prstGeom>
          <a:noFill/>
        </p:spPr>
        <p:txBody>
          <a:bodyPr wrap="square">
            <a:spAutoFit/>
          </a:bodyPr>
          <a:lstStyle/>
          <a:p>
            <a:r>
              <a:rPr lang="en-US" b="1" i="0" dirty="0">
                <a:effectLst/>
                <a:latin typeface="Times New Roman" panose="02020603050405020304" pitchFamily="18" charset="0"/>
              </a:rPr>
              <a:t>1)nonremovable total-contact cast (TCC):</a:t>
            </a:r>
          </a:p>
          <a:p>
            <a:endParaRPr lang="en-US" b="0" i="0" dirty="0">
              <a:effectLst/>
              <a:latin typeface="Times New Roman" panose="02020603050405020304" pitchFamily="18" charset="0"/>
            </a:endParaRPr>
          </a:p>
          <a:p>
            <a:r>
              <a:rPr lang="en-US" dirty="0">
                <a:latin typeface="Times New Roman" panose="02020603050405020304" pitchFamily="18" charset="0"/>
              </a:rPr>
              <a:t>It’s the most effective method and considered to be the gold standard regarding off-loading</a:t>
            </a:r>
          </a:p>
          <a:p>
            <a:r>
              <a:rPr lang="en-US" dirty="0">
                <a:latin typeface="Times New Roman" panose="02020603050405020304" pitchFamily="18" charset="0"/>
              </a:rPr>
              <a:t>Made of plaster. Thus, it’s cost is low, and it permits limited range of motion.</a:t>
            </a:r>
          </a:p>
          <a:p>
            <a:endParaRPr lang="en-US" dirty="0">
              <a:latin typeface="Times New Roman" panose="02020603050405020304" pitchFamily="18" charset="0"/>
            </a:endParaRPr>
          </a:p>
          <a:p>
            <a:r>
              <a:rPr lang="en-US" dirty="0">
                <a:latin typeface="Times New Roman" panose="02020603050405020304" pitchFamily="18" charset="0"/>
              </a:rPr>
              <a:t>It distributes planter pressure from the fore and mid foot to the heel, so it only makes sense that it’s used for ulcers located on these two areas.</a:t>
            </a:r>
          </a:p>
          <a:p>
            <a:endParaRPr lang="en-US" b="0" i="0" dirty="0">
              <a:effectLst/>
              <a:latin typeface="Times New Roman" panose="02020603050405020304" pitchFamily="18" charset="0"/>
            </a:endParaRPr>
          </a:p>
          <a:p>
            <a:r>
              <a:rPr lang="en-US" b="0" i="0" dirty="0">
                <a:effectLst/>
                <a:latin typeface="Times New Roman" panose="02020603050405020304" pitchFamily="18" charset="0"/>
              </a:rPr>
              <a:t>Severe foot ischemia, deep abscess, osteomyelitis and poor skin quality are absolute contraindications.</a:t>
            </a:r>
          </a:p>
          <a:p>
            <a:endParaRPr lang="en-US" b="0" i="0" dirty="0">
              <a:effectLst/>
              <a:latin typeface="Times New Roman" panose="02020603050405020304" pitchFamily="18" charset="0"/>
            </a:endParaRPr>
          </a:p>
          <a:p>
            <a:endParaRPr lang="en-US" dirty="0">
              <a:latin typeface="Times New Roman" panose="02020603050405020304" pitchFamily="18" charset="0"/>
            </a:endParaRPr>
          </a:p>
          <a:p>
            <a:r>
              <a:rPr lang="en-US" b="1" dirty="0">
                <a:latin typeface="Times New Roman" panose="02020603050405020304" pitchFamily="18" charset="0"/>
              </a:rPr>
              <a:t>2)</a:t>
            </a:r>
            <a:r>
              <a:rPr lang="en-US" b="1" i="0" dirty="0">
                <a:effectLst/>
                <a:latin typeface="Times New Roman" panose="02020603050405020304" pitchFamily="18" charset="0"/>
              </a:rPr>
              <a:t>removable cast walkers (RCW):</a:t>
            </a:r>
          </a:p>
          <a:p>
            <a:endParaRPr lang="en-US" dirty="0">
              <a:latin typeface="Times New Roman" panose="02020603050405020304" pitchFamily="18" charset="0"/>
            </a:endParaRPr>
          </a:p>
          <a:p>
            <a:r>
              <a:rPr lang="en-US" dirty="0">
                <a:latin typeface="Times New Roman" panose="02020603050405020304" pitchFamily="18" charset="0"/>
              </a:rPr>
              <a:t>It’s light-weighted and semi-rigid. it reduced load on forefoot.</a:t>
            </a:r>
          </a:p>
          <a:p>
            <a:r>
              <a:rPr lang="en-US" dirty="0">
                <a:latin typeface="Times New Roman" panose="02020603050405020304" pitchFamily="18" charset="0"/>
              </a:rPr>
              <a:t>It’s also wide at the base, providing a room for dressing.</a:t>
            </a:r>
          </a:p>
          <a:p>
            <a:r>
              <a:rPr lang="en-US" dirty="0">
                <a:latin typeface="Times New Roman" panose="02020603050405020304" pitchFamily="18" charset="0"/>
              </a:rPr>
              <a:t>Some types can aid in edema reduction/</a:t>
            </a:r>
          </a:p>
        </p:txBody>
      </p:sp>
      <p:pic>
        <p:nvPicPr>
          <p:cNvPr id="7" name="Picture 6">
            <a:extLst>
              <a:ext uri="{FF2B5EF4-FFF2-40B4-BE49-F238E27FC236}">
                <a16:creationId xmlns:a16="http://schemas.microsoft.com/office/drawing/2014/main" id="{25850F6E-803C-42AE-9151-C1160BC5683E}"/>
              </a:ext>
            </a:extLst>
          </p:cNvPr>
          <p:cNvPicPr>
            <a:picLocks noChangeAspect="1"/>
          </p:cNvPicPr>
          <p:nvPr/>
        </p:nvPicPr>
        <p:blipFill>
          <a:blip r:embed="rId2"/>
          <a:stretch>
            <a:fillRect/>
          </a:stretch>
        </p:blipFill>
        <p:spPr>
          <a:xfrm>
            <a:off x="10017066" y="4281943"/>
            <a:ext cx="1600319" cy="1862613"/>
          </a:xfrm>
          <a:prstGeom prst="rect">
            <a:avLst/>
          </a:prstGeom>
        </p:spPr>
      </p:pic>
      <p:pic>
        <p:nvPicPr>
          <p:cNvPr id="9" name="Picture 8" descr="A person wearing a black shoe&#10;&#10;Description automatically generated with low confidence">
            <a:extLst>
              <a:ext uri="{FF2B5EF4-FFF2-40B4-BE49-F238E27FC236}">
                <a16:creationId xmlns:a16="http://schemas.microsoft.com/office/drawing/2014/main" id="{57E4773B-2398-4408-AA27-A8D0FE551038}"/>
              </a:ext>
            </a:extLst>
          </p:cNvPr>
          <p:cNvPicPr>
            <a:picLocks noChangeAspect="1"/>
          </p:cNvPicPr>
          <p:nvPr/>
        </p:nvPicPr>
        <p:blipFill>
          <a:blip r:embed="rId3"/>
          <a:stretch>
            <a:fillRect/>
          </a:stretch>
        </p:blipFill>
        <p:spPr>
          <a:xfrm>
            <a:off x="7898420" y="4291991"/>
            <a:ext cx="1822704" cy="1862613"/>
          </a:xfrm>
          <a:prstGeom prst="rect">
            <a:avLst/>
          </a:prstGeom>
        </p:spPr>
      </p:pic>
    </p:spTree>
    <p:extLst>
      <p:ext uri="{BB962C8B-B14F-4D97-AF65-F5344CB8AC3E}">
        <p14:creationId xmlns:p14="http://schemas.microsoft.com/office/powerpoint/2010/main" val="169473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370-9AD1-49EF-86AE-F08721BB768E}"/>
              </a:ext>
            </a:extLst>
          </p:cNvPr>
          <p:cNvSpPr>
            <a:spLocks noGrp="1"/>
          </p:cNvSpPr>
          <p:nvPr>
            <p:ph type="title"/>
          </p:nvPr>
        </p:nvSpPr>
        <p:spPr>
          <a:xfrm>
            <a:off x="685801" y="298102"/>
            <a:ext cx="10131425" cy="457200"/>
          </a:xfrm>
        </p:spPr>
        <p:txBody>
          <a:bodyPr>
            <a:normAutofit fontScale="90000"/>
          </a:bodyPr>
          <a:lstStyle/>
          <a:p>
            <a:r>
              <a:rPr lang="en-US" dirty="0"/>
              <a:t>C)REVASCULARIZATION</a:t>
            </a:r>
          </a:p>
        </p:txBody>
      </p:sp>
      <p:sp>
        <p:nvSpPr>
          <p:cNvPr id="5" name="TextBox 4">
            <a:extLst>
              <a:ext uri="{FF2B5EF4-FFF2-40B4-BE49-F238E27FC236}">
                <a16:creationId xmlns:a16="http://schemas.microsoft.com/office/drawing/2014/main" id="{4B4B3486-9735-43DB-BD8D-4C5BFCAD8B73}"/>
              </a:ext>
            </a:extLst>
          </p:cNvPr>
          <p:cNvSpPr txBox="1"/>
          <p:nvPr/>
        </p:nvSpPr>
        <p:spPr>
          <a:xfrm>
            <a:off x="685801" y="927587"/>
            <a:ext cx="10950190" cy="5632311"/>
          </a:xfrm>
          <a:prstGeom prst="rect">
            <a:avLst/>
          </a:prstGeom>
          <a:noFill/>
        </p:spPr>
        <p:txBody>
          <a:bodyPr wrap="square">
            <a:spAutoFit/>
          </a:bodyPr>
          <a:lstStyle/>
          <a:p>
            <a:r>
              <a:rPr lang="en-US" b="0" i="0" dirty="0">
                <a:effectLst/>
                <a:latin typeface="Times New Roman" panose="02020603050405020304" pitchFamily="18" charset="0"/>
              </a:rPr>
              <a:t>Revascularization is a procedure that aims to restore the blood flow to at least one of the foot arteries</a:t>
            </a:r>
            <a:r>
              <a:rPr lang="en-US" dirty="0">
                <a:latin typeface="Times New Roman" panose="02020603050405020304" pitchFamily="18" charset="0"/>
              </a:rPr>
              <a:t>, especially the one that supplies the ulcerated lesion.</a:t>
            </a:r>
            <a:r>
              <a:rPr lang="en-US" b="0" i="0" baseline="30000" dirty="0">
                <a:effectLst/>
                <a:latin typeface="Times New Roman" panose="02020603050405020304" pitchFamily="18" charset="0"/>
              </a:rPr>
              <a:t>[</a:t>
            </a:r>
            <a:r>
              <a:rPr lang="en-US" baseline="30000" dirty="0">
                <a:latin typeface="Times New Roman" panose="02020603050405020304" pitchFamily="18" charset="0"/>
              </a:rPr>
              <a:t>2]</a:t>
            </a:r>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It’s only done when indicated e.g., in</a:t>
            </a:r>
            <a:r>
              <a:rPr lang="ar-SA" dirty="0">
                <a:latin typeface="Times New Roman" panose="02020603050405020304" pitchFamily="18" charset="0"/>
              </a:rPr>
              <a:t> </a:t>
            </a:r>
            <a:r>
              <a:rPr lang="en-US" dirty="0">
                <a:latin typeface="Times New Roman" panose="02020603050405020304" pitchFamily="18" charset="0"/>
              </a:rPr>
              <a:t>confirmed severe ischemia.</a:t>
            </a:r>
          </a:p>
          <a:p>
            <a:endParaRPr lang="en-US" dirty="0">
              <a:latin typeface="Times New Roman" panose="02020603050405020304" pitchFamily="18" charset="0"/>
            </a:endParaRPr>
          </a:p>
          <a:p>
            <a:r>
              <a:rPr lang="en-US" dirty="0">
                <a:latin typeface="Times New Roman" panose="02020603050405020304" pitchFamily="18" charset="0"/>
              </a:rPr>
              <a:t>Evaluation of the arterial network is done with the properly chosen radiological method (MR,CT angiography)</a:t>
            </a:r>
          </a:p>
          <a:p>
            <a:endParaRPr lang="en-US" dirty="0">
              <a:latin typeface="Times New Roman" panose="02020603050405020304" pitchFamily="18" charset="0"/>
            </a:endParaRPr>
          </a:p>
          <a:p>
            <a:r>
              <a:rPr lang="en-US" dirty="0">
                <a:latin typeface="Times New Roman" panose="02020603050405020304" pitchFamily="18" charset="0"/>
              </a:rPr>
              <a:t>It’s done by either:</a:t>
            </a:r>
          </a:p>
          <a:p>
            <a:endParaRPr lang="en-US" dirty="0">
              <a:latin typeface="Times New Roman" panose="02020603050405020304" pitchFamily="18" charset="0"/>
            </a:endParaRPr>
          </a:p>
          <a:p>
            <a:pPr marL="342900" indent="-342900">
              <a:buAutoNum type="arabicParenR"/>
            </a:pPr>
            <a:r>
              <a:rPr lang="en-US" b="1" dirty="0">
                <a:latin typeface="Times New Roman" panose="02020603050405020304" pitchFamily="18" charset="0"/>
              </a:rPr>
              <a:t>Transluminal angioplasty with or without stenting:</a:t>
            </a:r>
          </a:p>
          <a:p>
            <a:r>
              <a:rPr lang="en-US" dirty="0">
                <a:latin typeface="Times New Roman" panose="02020603050405020304" pitchFamily="18" charset="0"/>
              </a:rPr>
              <a:t>It’s indicated in cases of stenosis or brief arterial thrombus.</a:t>
            </a:r>
          </a:p>
          <a:p>
            <a:r>
              <a:rPr lang="en-US" dirty="0">
                <a:latin typeface="Times New Roman" panose="02020603050405020304" pitchFamily="18" charset="0"/>
              </a:rPr>
              <a:t>Could be done under local anesthesia which ensures early recovery to the patient.</a:t>
            </a:r>
          </a:p>
          <a:p>
            <a:endParaRPr lang="en-US" dirty="0">
              <a:latin typeface="Times New Roman" panose="02020603050405020304" pitchFamily="18" charset="0"/>
            </a:endParaRPr>
          </a:p>
          <a:p>
            <a:r>
              <a:rPr lang="en-US" dirty="0">
                <a:latin typeface="Times New Roman" panose="02020603050405020304" pitchFamily="18" charset="0"/>
              </a:rPr>
              <a:t>Or</a:t>
            </a:r>
          </a:p>
          <a:p>
            <a:endParaRPr lang="en-US" dirty="0">
              <a:latin typeface="Times New Roman" panose="02020603050405020304" pitchFamily="18" charset="0"/>
            </a:endParaRPr>
          </a:p>
          <a:p>
            <a:pPr marL="342900" indent="-342900">
              <a:buAutoNum type="arabicParenR" startAt="2"/>
            </a:pPr>
            <a:r>
              <a:rPr lang="en-US" b="1" dirty="0">
                <a:latin typeface="Times New Roman" panose="02020603050405020304" pitchFamily="18" charset="0"/>
              </a:rPr>
              <a:t>Bypass:</a:t>
            </a:r>
          </a:p>
          <a:p>
            <a:r>
              <a:rPr lang="en-US" dirty="0">
                <a:latin typeface="Times New Roman" panose="02020603050405020304" pitchFamily="18" charset="0"/>
              </a:rPr>
              <a:t>It’s done in the late stages associated with stenosis or in extended arterial thrombus</a:t>
            </a:r>
          </a:p>
          <a:p>
            <a:r>
              <a:rPr lang="en-US" dirty="0">
                <a:latin typeface="Times New Roman" panose="02020603050405020304" pitchFamily="18" charset="0"/>
              </a:rPr>
              <a:t>A receiving trunk must be present    </a:t>
            </a:r>
          </a:p>
          <a:p>
            <a:r>
              <a:rPr lang="en-US" dirty="0">
                <a:latin typeface="Times New Roman" panose="02020603050405020304" pitchFamily="18" charset="0"/>
              </a:rPr>
              <a:t> The great saphenous vein is usually used</a:t>
            </a:r>
          </a:p>
          <a:p>
            <a:r>
              <a:rPr lang="en-US" dirty="0">
                <a:latin typeface="Times New Roman" panose="02020603050405020304" pitchFamily="18" charset="0"/>
              </a:rPr>
              <a:t>The procedure should only be done when the infection is controlled</a:t>
            </a:r>
          </a:p>
        </p:txBody>
      </p:sp>
    </p:spTree>
    <p:extLst>
      <p:ext uri="{BB962C8B-B14F-4D97-AF65-F5344CB8AC3E}">
        <p14:creationId xmlns:p14="http://schemas.microsoft.com/office/powerpoint/2010/main" val="3204058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50B2-7A4E-45E9-B319-7BD0829FCE41}"/>
              </a:ext>
            </a:extLst>
          </p:cNvPr>
          <p:cNvSpPr>
            <a:spLocks noGrp="1"/>
          </p:cNvSpPr>
          <p:nvPr>
            <p:ph type="title"/>
          </p:nvPr>
        </p:nvSpPr>
        <p:spPr>
          <a:xfrm>
            <a:off x="685801" y="424934"/>
            <a:ext cx="10131425" cy="369333"/>
          </a:xfrm>
        </p:spPr>
        <p:txBody>
          <a:bodyPr>
            <a:normAutofit fontScale="90000"/>
          </a:bodyPr>
          <a:lstStyle/>
          <a:p>
            <a:r>
              <a:rPr lang="en-US"/>
              <a:t>D)Management of infection</a:t>
            </a:r>
            <a:endParaRPr lang="en-US" dirty="0"/>
          </a:p>
        </p:txBody>
      </p:sp>
      <p:sp>
        <p:nvSpPr>
          <p:cNvPr id="7" name="TextBox 6">
            <a:extLst>
              <a:ext uri="{FF2B5EF4-FFF2-40B4-BE49-F238E27FC236}">
                <a16:creationId xmlns:a16="http://schemas.microsoft.com/office/drawing/2014/main" id="{D1B3890B-441C-48E6-AE1C-5D01D80A4091}"/>
              </a:ext>
            </a:extLst>
          </p:cNvPr>
          <p:cNvSpPr txBox="1"/>
          <p:nvPr/>
        </p:nvSpPr>
        <p:spPr>
          <a:xfrm>
            <a:off x="685801" y="1083938"/>
            <a:ext cx="11221496" cy="590931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Infected diabetic foot should be classified into either superficial or deep infection depending on depth of infection, involvement of bone, presence of fever, elevated levels of laboratory markers,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Bacterial culture should be performed on a collected biopsy because it provides more accurate information regarding the causative agent and the antibiotic </a:t>
            </a:r>
            <a:r>
              <a:rPr lang="en-US" b="0" i="0" dirty="0">
                <a:effectLst/>
                <a:latin typeface="Times New Roman" panose="02020603050405020304" pitchFamily="18" charset="0"/>
              </a:rPr>
              <a:t>susceptibilities than wound swabs.</a:t>
            </a:r>
          </a:p>
          <a:p>
            <a:r>
              <a:rPr lang="en-US" dirty="0">
                <a:latin typeface="Times New Roman" panose="02020603050405020304" pitchFamily="18" charset="0"/>
                <a:cs typeface="Times New Roman" panose="02020603050405020304" pitchFamily="18" charset="0"/>
              </a:rPr>
              <a:t>N.B. in osteomyelitis bone culture is even more accurate</a:t>
            </a:r>
          </a:p>
          <a:p>
            <a:r>
              <a:rPr lang="en-US" dirty="0">
                <a:latin typeface="Times New Roman" panose="02020603050405020304" pitchFamily="18" charset="0"/>
                <a:cs typeface="Times New Roman" panose="02020603050405020304" pitchFamily="18" charset="0"/>
              </a:rPr>
              <a:t>N.B. blood culture should only be performed when sepsis is evident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Empirical therapy should begin ASAP to target S. aureus and Streptococci in cases of superficial infection.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the deep infections, IV antibiotics are given, and limb amputation is considered.</a:t>
            </a:r>
          </a:p>
          <a:p>
            <a:endParaRPr lang="ar-J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Due  to the high rate </a:t>
            </a:r>
            <a:r>
              <a:rPr lang="en-US">
                <a:latin typeface="Times New Roman" panose="02020603050405020304" pitchFamily="18" charset="0"/>
                <a:cs typeface="Times New Roman" panose="02020603050405020304" pitchFamily="18" charset="0"/>
              </a:rPr>
              <a:t>of re-occurrence</a:t>
            </a:r>
          </a:p>
          <a:p>
            <a:endParaRPr lang="en-US" dirty="0">
              <a:latin typeface="Times New Roman" panose="02020603050405020304" pitchFamily="18" charset="0"/>
              <a:cs typeface="Times New Roman" panose="02020603050405020304" pitchFamily="18" charset="0"/>
            </a:endParaRPr>
          </a:p>
          <a:p>
            <a:r>
              <a:rPr lang="ar-J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doctor should educate the patient about the importance of controlling blood sugar levels and taking care of his foot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58195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3948878D-A7F5-42D8-91F4-7071A9CAF3C1}"/>
              </a:ext>
            </a:extLst>
          </p:cNvPr>
          <p:cNvSpPr/>
          <p:nvPr/>
        </p:nvSpPr>
        <p:spPr>
          <a:xfrm>
            <a:off x="4512585" y="2967335"/>
            <a:ext cx="31668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endParaRPr lang="ar-JO"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7240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478333-F1BD-4ED7-AECC-A137DE44F0D0}"/>
              </a:ext>
            </a:extLst>
          </p:cNvPr>
          <p:cNvSpPr>
            <a:spLocks noGrp="1"/>
          </p:cNvSpPr>
          <p:nvPr>
            <p:ph type="title"/>
          </p:nvPr>
        </p:nvSpPr>
        <p:spPr/>
        <p:txBody>
          <a:bodyPr/>
          <a:lstStyle/>
          <a:p>
            <a:r>
              <a:rPr lang="en-US" b="1" dirty="0">
                <a:solidFill>
                  <a:schemeClr val="bg1">
                    <a:lumMod val="95000"/>
                    <a:lumOff val="5000"/>
                  </a:schemeClr>
                </a:solidFill>
              </a:rPr>
              <a:t>Epidemiology</a:t>
            </a:r>
            <a:endParaRPr lang="ar-JO" b="1"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5874056B-912D-4B86-BD7C-7170462904BC}"/>
              </a:ext>
            </a:extLst>
          </p:cNvPr>
          <p:cNvSpPr>
            <a:spLocks noGrp="1"/>
          </p:cNvSpPr>
          <p:nvPr>
            <p:ph idx="1"/>
          </p:nvPr>
        </p:nvSpPr>
        <p:spPr/>
        <p:txBody>
          <a:bodyPr/>
          <a:lstStyle/>
          <a:p>
            <a:pPr algn="l" rtl="0"/>
            <a:r>
              <a:rPr lang="en-US" dirty="0"/>
              <a:t>Diabetic foot disease associated with major morbidity, mortality, costs, and reduced quality of life</a:t>
            </a:r>
          </a:p>
          <a:p>
            <a:pPr algn="l" rtl="0"/>
            <a:r>
              <a:rPr lang="en-US" dirty="0"/>
              <a:t>5-15% of  Diabetics develop foot ulcers</a:t>
            </a:r>
          </a:p>
          <a:p>
            <a:pPr algn="l" rtl="0"/>
            <a:r>
              <a:rPr lang="en-US" dirty="0"/>
              <a:t>70% of healed Diabetic ulcer are likely to recur within  5 years</a:t>
            </a:r>
          </a:p>
          <a:p>
            <a:pPr algn="l" rtl="0"/>
            <a:r>
              <a:rPr lang="en-US" dirty="0"/>
              <a:t>while the proportion of amputation was 15-30%</a:t>
            </a:r>
            <a:endParaRPr lang="ar-JO" dirty="0"/>
          </a:p>
        </p:txBody>
      </p:sp>
    </p:spTree>
    <p:extLst>
      <p:ext uri="{BB962C8B-B14F-4D97-AF65-F5344CB8AC3E}">
        <p14:creationId xmlns:p14="http://schemas.microsoft.com/office/powerpoint/2010/main" val="183256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B77398-388D-4AAF-84B3-A40BD2585310}"/>
              </a:ext>
            </a:extLst>
          </p:cNvPr>
          <p:cNvSpPr>
            <a:spLocks noGrp="1"/>
          </p:cNvSpPr>
          <p:nvPr>
            <p:ph type="title"/>
          </p:nvPr>
        </p:nvSpPr>
        <p:spPr>
          <a:xfrm>
            <a:off x="685802" y="609600"/>
            <a:ext cx="6282266" cy="1456267"/>
          </a:xfrm>
        </p:spPr>
        <p:txBody>
          <a:bodyPr>
            <a:normAutofit/>
          </a:bodyPr>
          <a:lstStyle/>
          <a:p>
            <a:r>
              <a:rPr lang="en-US" b="1" dirty="0">
                <a:solidFill>
                  <a:schemeClr val="bg1">
                    <a:lumMod val="95000"/>
                    <a:lumOff val="5000"/>
                  </a:schemeClr>
                </a:solidFill>
              </a:rPr>
              <a:t>Risk factor</a:t>
            </a:r>
            <a:endParaRPr lang="ar-JO" b="1"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094A28AE-54AB-47E8-ADAB-64D66F3A5592}"/>
              </a:ext>
            </a:extLst>
          </p:cNvPr>
          <p:cNvSpPr>
            <a:spLocks noGrp="1"/>
          </p:cNvSpPr>
          <p:nvPr>
            <p:ph idx="1"/>
          </p:nvPr>
        </p:nvSpPr>
        <p:spPr>
          <a:xfrm>
            <a:off x="685802" y="2142067"/>
            <a:ext cx="6282266" cy="3649133"/>
          </a:xfrm>
        </p:spPr>
        <p:txBody>
          <a:bodyPr>
            <a:normAutofit/>
          </a:bodyPr>
          <a:lstStyle/>
          <a:p>
            <a:pPr algn="l" rtl="0"/>
            <a:endParaRPr lang="en-US" dirty="0"/>
          </a:p>
          <a:p>
            <a:pPr algn="l" rtl="0"/>
            <a:r>
              <a:rPr lang="en-US" dirty="0"/>
              <a:t>Presence of neuropathy &amp; peripheral vascular disease  </a:t>
            </a:r>
          </a:p>
          <a:p>
            <a:pPr algn="l" rtl="0"/>
            <a:r>
              <a:rPr lang="en-US" dirty="0"/>
              <a:t>Smoking ( because daily tissue hypoxia )</a:t>
            </a:r>
          </a:p>
          <a:p>
            <a:pPr algn="l" rtl="0"/>
            <a:r>
              <a:rPr lang="en-US" dirty="0"/>
              <a:t>Obesity </a:t>
            </a:r>
          </a:p>
          <a:p>
            <a:pPr algn="l" rtl="0"/>
            <a:r>
              <a:rPr lang="en-US" dirty="0"/>
              <a:t>Male more common than female (because increased physical work in males )</a:t>
            </a:r>
          </a:p>
          <a:p>
            <a:pPr algn="l" rtl="0"/>
            <a:r>
              <a:rPr lang="en-US" dirty="0"/>
              <a:t>History of ulceration </a:t>
            </a:r>
          </a:p>
          <a:p>
            <a:pPr algn="l" rtl="0"/>
            <a:r>
              <a:rPr lang="en-US" dirty="0"/>
              <a:t>Presence of foot deformity  </a:t>
            </a:r>
          </a:p>
          <a:p>
            <a:pPr algn="l" rtl="0"/>
            <a:r>
              <a:rPr lang="en-US" dirty="0"/>
              <a:t>Skin lesion  </a:t>
            </a:r>
          </a:p>
          <a:p>
            <a:pPr algn="l" rtl="0"/>
            <a:endParaRPr lang="en-US" dirty="0"/>
          </a:p>
          <a:p>
            <a:pPr algn="l" rtl="0"/>
            <a:endParaRPr lang="ar-JO" dirty="0"/>
          </a:p>
        </p:txBody>
      </p:sp>
      <p:pic>
        <p:nvPicPr>
          <p:cNvPr id="4" name="عنصر نائب للمحتوى 3" descr="صورة تحتوي على شخص, قدم&#10;&#10;تم إنشاء الوصف تلقائياً">
            <a:extLst>
              <a:ext uri="{FF2B5EF4-FFF2-40B4-BE49-F238E27FC236}">
                <a16:creationId xmlns:a16="http://schemas.microsoft.com/office/drawing/2014/main" id="{3C856E33-00F1-451F-B3CC-95BF2B0E0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936" y="2028473"/>
            <a:ext cx="3445714" cy="272485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638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BE619C8-5063-4ACD-ACBA-72E7013069F6}"/>
              </a:ext>
            </a:extLst>
          </p:cNvPr>
          <p:cNvSpPr>
            <a:spLocks noGrp="1"/>
          </p:cNvSpPr>
          <p:nvPr>
            <p:ph type="title"/>
          </p:nvPr>
        </p:nvSpPr>
        <p:spPr/>
        <p:txBody>
          <a:bodyPr/>
          <a:lstStyle/>
          <a:p>
            <a:r>
              <a:rPr lang="en-US" b="1" dirty="0">
                <a:solidFill>
                  <a:schemeClr val="bg1">
                    <a:lumMod val="95000"/>
                    <a:lumOff val="5000"/>
                  </a:schemeClr>
                </a:solidFill>
              </a:rPr>
              <a:t>Pathogenesis of </a:t>
            </a:r>
            <a:r>
              <a:rPr lang="en-US" b="1" dirty="0" err="1">
                <a:solidFill>
                  <a:schemeClr val="bg1">
                    <a:lumMod val="95000"/>
                    <a:lumOff val="5000"/>
                  </a:schemeClr>
                </a:solidFill>
              </a:rPr>
              <a:t>Immunopathy</a:t>
            </a:r>
            <a:r>
              <a:rPr lang="en-US" b="1" dirty="0">
                <a:solidFill>
                  <a:schemeClr val="bg1">
                    <a:lumMod val="95000"/>
                    <a:lumOff val="5000"/>
                  </a:schemeClr>
                </a:solidFill>
              </a:rPr>
              <a:t> </a:t>
            </a:r>
            <a:endParaRPr lang="ar-JO" b="1"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C9922BCF-3D11-4D17-922C-FEF137AA08CC}"/>
              </a:ext>
            </a:extLst>
          </p:cNvPr>
          <p:cNvSpPr>
            <a:spLocks noGrp="1"/>
          </p:cNvSpPr>
          <p:nvPr>
            <p:ph idx="1"/>
          </p:nvPr>
        </p:nvSpPr>
        <p:spPr>
          <a:xfrm>
            <a:off x="685801" y="2142067"/>
            <a:ext cx="10131425" cy="3649133"/>
          </a:xfrm>
        </p:spPr>
        <p:txBody>
          <a:bodyPr/>
          <a:lstStyle/>
          <a:p>
            <a:pPr algn="l" rtl="0"/>
            <a:r>
              <a:rPr lang="en-US" b="1" dirty="0"/>
              <a:t>High blood glucose is a good medium for the growth of bacteria, </a:t>
            </a:r>
            <a:r>
              <a:rPr lang="en-US" dirty="0"/>
              <a:t>mainly aerobic gram-positive cocci like S. Aureus and β-hemolytic streptococci </a:t>
            </a:r>
          </a:p>
          <a:p>
            <a:pPr algn="l" rtl="0"/>
            <a:r>
              <a:rPr lang="en-US" dirty="0"/>
              <a:t>The immune system of a patient with diabetes is </a:t>
            </a:r>
            <a:r>
              <a:rPr lang="en-US" b="1" dirty="0"/>
              <a:t>much weaker than the healthy people</a:t>
            </a:r>
            <a:r>
              <a:rPr lang="en-US" dirty="0"/>
              <a:t>. Thus, foot infection in a patient with diabetes is a limb-threatening. </a:t>
            </a:r>
          </a:p>
          <a:p>
            <a:pPr algn="l" rtl="0"/>
            <a:r>
              <a:rPr lang="en-US" dirty="0" err="1"/>
              <a:t>hyperglycaemic</a:t>
            </a:r>
            <a:r>
              <a:rPr lang="en-US" dirty="0"/>
              <a:t> state causes an </a:t>
            </a:r>
            <a:r>
              <a:rPr lang="en-US" b="1" dirty="0"/>
              <a:t>elevation of pro-inflammatory cytokines and impairment of neutrophile functions </a:t>
            </a:r>
            <a:r>
              <a:rPr lang="en-US" dirty="0"/>
              <a:t>like chemotaxis, adherence, phagocytosis and intracellular killing which lead to lowered leukocyte activity, inappropriate inflammatory response and the disruption of cellular immunity (inhibition of fibroblast proliferation)</a:t>
            </a:r>
          </a:p>
          <a:p>
            <a:pPr algn="l" rtl="0"/>
            <a:r>
              <a:rPr lang="en-US" b="1" dirty="0"/>
              <a:t>All of these lead to </a:t>
            </a:r>
            <a:r>
              <a:rPr lang="en-US" dirty="0"/>
              <a:t>increase the risk of infection and poor wound healing</a:t>
            </a:r>
            <a:endParaRPr lang="en-US" b="1" dirty="0"/>
          </a:p>
          <a:p>
            <a:pPr algn="l" rtl="0"/>
            <a:endParaRPr lang="ar-JO" dirty="0"/>
          </a:p>
        </p:txBody>
      </p:sp>
    </p:spTree>
    <p:extLst>
      <p:ext uri="{BB962C8B-B14F-4D97-AF65-F5344CB8AC3E}">
        <p14:creationId xmlns:p14="http://schemas.microsoft.com/office/powerpoint/2010/main" val="162419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AF5DA8-5727-4C86-852F-9E0401B65409}"/>
              </a:ext>
            </a:extLst>
          </p:cNvPr>
          <p:cNvSpPr>
            <a:spLocks noGrp="1"/>
          </p:cNvSpPr>
          <p:nvPr>
            <p:ph type="title"/>
          </p:nvPr>
        </p:nvSpPr>
        <p:spPr>
          <a:xfrm>
            <a:off x="685802" y="609600"/>
            <a:ext cx="6282266" cy="1456267"/>
          </a:xfrm>
        </p:spPr>
        <p:txBody>
          <a:bodyPr>
            <a:normAutofit/>
          </a:bodyPr>
          <a:lstStyle/>
          <a:p>
            <a:r>
              <a:rPr lang="en-US" b="1" dirty="0">
                <a:solidFill>
                  <a:schemeClr val="bg1">
                    <a:lumMod val="95000"/>
                    <a:lumOff val="5000"/>
                  </a:schemeClr>
                </a:solidFill>
              </a:rPr>
              <a:t>Pathogenesis of ischemia </a:t>
            </a:r>
            <a:endParaRPr lang="ar-JO"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0C726C46-A890-4BA4-8D99-8870442F1298}"/>
              </a:ext>
            </a:extLst>
          </p:cNvPr>
          <p:cNvSpPr>
            <a:spLocks noGrp="1"/>
          </p:cNvSpPr>
          <p:nvPr>
            <p:ph idx="1"/>
          </p:nvPr>
        </p:nvSpPr>
        <p:spPr>
          <a:xfrm>
            <a:off x="685802" y="2142067"/>
            <a:ext cx="6282266" cy="3649133"/>
          </a:xfrm>
        </p:spPr>
        <p:txBody>
          <a:bodyPr>
            <a:normAutofit/>
          </a:bodyPr>
          <a:lstStyle/>
          <a:p>
            <a:pPr algn="l" rtl="0"/>
            <a:r>
              <a:rPr lang="en-US" b="1" dirty="0"/>
              <a:t>Non-enzymatic amino acid glycosylation</a:t>
            </a:r>
            <a:r>
              <a:rPr lang="en-US" dirty="0"/>
              <a:t> </a:t>
            </a:r>
            <a:r>
              <a:rPr lang="en-US" b="1" dirty="0"/>
              <a:t>of proteins </a:t>
            </a:r>
            <a:r>
              <a:rPr lang="en-US" dirty="0"/>
              <a:t>forming unstable then stable bonding between the glucose and amino acids lead to defect in protein structure which lead to damage the proteins in the BV wall and facilitate inflammatory cellular infiltration causing : </a:t>
            </a:r>
          </a:p>
          <a:p>
            <a:pPr marL="0" indent="0" algn="l" rtl="0">
              <a:buNone/>
            </a:pPr>
            <a:r>
              <a:rPr lang="en-US" dirty="0"/>
              <a:t>    1 Small BV : Diffuse thickening of the basement membrane (ex.  retinopathy , glomerulosclerosis )</a:t>
            </a:r>
          </a:p>
          <a:p>
            <a:pPr marL="0" indent="0" algn="l" rtl="0">
              <a:buNone/>
            </a:pPr>
            <a:r>
              <a:rPr lang="en-US" dirty="0"/>
              <a:t>    2 Large BV : Atherosclerosis (ex. coronary artery disease , </a:t>
            </a:r>
            <a:r>
              <a:rPr lang="en-US" b="1" dirty="0"/>
              <a:t>peripheral vascular disease </a:t>
            </a:r>
            <a:r>
              <a:rPr lang="en-US" dirty="0"/>
              <a:t>( gangrene lead to limb loss ) </a:t>
            </a:r>
          </a:p>
        </p:txBody>
      </p:sp>
      <p:pic>
        <p:nvPicPr>
          <p:cNvPr id="5" name="صورة 4">
            <a:extLst>
              <a:ext uri="{FF2B5EF4-FFF2-40B4-BE49-F238E27FC236}">
                <a16:creationId xmlns:a16="http://schemas.microsoft.com/office/drawing/2014/main" id="{2DB79D27-83CD-4832-9F22-AA9B859613F3}"/>
              </a:ext>
            </a:extLst>
          </p:cNvPr>
          <p:cNvPicPr>
            <a:picLocks noChangeAspect="1"/>
          </p:cNvPicPr>
          <p:nvPr/>
        </p:nvPicPr>
        <p:blipFill>
          <a:blip r:embed="rId3"/>
          <a:stretch>
            <a:fillRect/>
          </a:stretch>
        </p:blipFill>
        <p:spPr>
          <a:xfrm>
            <a:off x="7590936" y="1543332"/>
            <a:ext cx="3445714" cy="369513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6247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AD2A4C-0447-4305-BC9E-0431B34D8D56}"/>
              </a:ext>
            </a:extLst>
          </p:cNvPr>
          <p:cNvSpPr>
            <a:spLocks noGrp="1"/>
          </p:cNvSpPr>
          <p:nvPr>
            <p:ph type="title"/>
          </p:nvPr>
        </p:nvSpPr>
        <p:spPr>
          <a:xfrm>
            <a:off x="685802" y="609600"/>
            <a:ext cx="6282266" cy="1456267"/>
          </a:xfrm>
        </p:spPr>
        <p:txBody>
          <a:bodyPr>
            <a:normAutofit/>
          </a:bodyPr>
          <a:lstStyle/>
          <a:p>
            <a:r>
              <a:rPr lang="en-US" b="1" dirty="0">
                <a:solidFill>
                  <a:schemeClr val="bg1">
                    <a:lumMod val="95000"/>
                    <a:lumOff val="5000"/>
                  </a:schemeClr>
                </a:solidFill>
              </a:rPr>
              <a:t>Pathogenesis of neuropathy </a:t>
            </a:r>
            <a:endParaRPr lang="ar-JO"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3D1B1A7E-AC4C-47BA-B05A-072200E0AA5B}"/>
              </a:ext>
            </a:extLst>
          </p:cNvPr>
          <p:cNvSpPr>
            <a:spLocks noGrp="1"/>
          </p:cNvSpPr>
          <p:nvPr>
            <p:ph idx="1"/>
          </p:nvPr>
        </p:nvSpPr>
        <p:spPr>
          <a:xfrm>
            <a:off x="685802" y="2142067"/>
            <a:ext cx="6282266" cy="3649133"/>
          </a:xfrm>
        </p:spPr>
        <p:txBody>
          <a:bodyPr>
            <a:normAutofit/>
          </a:bodyPr>
          <a:lstStyle/>
          <a:p>
            <a:pPr algn="l" rtl="0"/>
            <a:r>
              <a:rPr lang="en-US" b="1" dirty="0"/>
              <a:t>Osmotic damage : Glucose is converted by some tissues into sorbitol</a:t>
            </a:r>
            <a:r>
              <a:rPr lang="en-US" dirty="0"/>
              <a:t> by aldose reductase enzyme then sorbitol is converted to fructose → Accumulation of sorbitol and fructose lead to osmotic destruction of these tissue ex. Lens, </a:t>
            </a:r>
            <a:r>
              <a:rPr lang="en-US" b="1" dirty="0"/>
              <a:t>peripheral nerves </a:t>
            </a:r>
            <a:r>
              <a:rPr lang="en-US" dirty="0"/>
              <a:t>and kidney</a:t>
            </a:r>
          </a:p>
          <a:p>
            <a:pPr marL="0" indent="0" algn="l" rtl="0">
              <a:buNone/>
            </a:pPr>
            <a:endParaRPr lang="ar-JO" dirty="0"/>
          </a:p>
        </p:txBody>
      </p:sp>
      <p:pic>
        <p:nvPicPr>
          <p:cNvPr id="5" name="صورة 4">
            <a:extLst>
              <a:ext uri="{FF2B5EF4-FFF2-40B4-BE49-F238E27FC236}">
                <a16:creationId xmlns:a16="http://schemas.microsoft.com/office/drawing/2014/main" id="{758A13AE-DE9C-4CA9-9FAD-0F8A06E38E21}"/>
              </a:ext>
            </a:extLst>
          </p:cNvPr>
          <p:cNvPicPr>
            <a:picLocks noChangeAspect="1"/>
          </p:cNvPicPr>
          <p:nvPr/>
        </p:nvPicPr>
        <p:blipFill>
          <a:blip r:embed="rId3"/>
          <a:stretch>
            <a:fillRect/>
          </a:stretch>
        </p:blipFill>
        <p:spPr>
          <a:xfrm>
            <a:off x="7590936" y="2395950"/>
            <a:ext cx="3445714" cy="19898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745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9A55EC-8EA8-0843-BD9E-5AA1308E1603}"/>
              </a:ext>
            </a:extLst>
          </p:cNvPr>
          <p:cNvSpPr>
            <a:spLocks noGrp="1"/>
          </p:cNvSpPr>
          <p:nvPr>
            <p:ph type="title"/>
          </p:nvPr>
        </p:nvSpPr>
        <p:spPr>
          <a:xfrm>
            <a:off x="838200" y="1"/>
            <a:ext cx="10515600" cy="914399"/>
          </a:xfrm>
        </p:spPr>
        <p:txBody>
          <a:bodyPr>
            <a:normAutofit fontScale="90000"/>
          </a:bodyPr>
          <a:lstStyle/>
          <a:p>
            <a:pPr algn="ctr" rtl="0"/>
            <a:r>
              <a:rPr lang="ar-SA" sz="5400" b="1" dirty="0">
                <a:solidFill>
                  <a:srgbClr val="7030A0"/>
                </a:solidFill>
              </a:rPr>
              <a:t>Clinical presentation</a:t>
            </a:r>
            <a:endParaRPr lang="ar-AE" sz="5400" b="1" dirty="0">
              <a:solidFill>
                <a:srgbClr val="7030A0"/>
              </a:solidFill>
            </a:endParaRPr>
          </a:p>
        </p:txBody>
      </p:sp>
      <p:sp>
        <p:nvSpPr>
          <p:cNvPr id="3" name="عنصر نائب للمحتوى 2">
            <a:extLst>
              <a:ext uri="{FF2B5EF4-FFF2-40B4-BE49-F238E27FC236}">
                <a16:creationId xmlns:a16="http://schemas.microsoft.com/office/drawing/2014/main" id="{FE677D4A-AC47-7143-94DF-0374D99A21AD}"/>
              </a:ext>
            </a:extLst>
          </p:cNvPr>
          <p:cNvSpPr>
            <a:spLocks noGrp="1"/>
          </p:cNvSpPr>
          <p:nvPr>
            <p:ph idx="1"/>
          </p:nvPr>
        </p:nvSpPr>
        <p:spPr>
          <a:xfrm>
            <a:off x="0" y="457200"/>
            <a:ext cx="11353800" cy="6096000"/>
          </a:xfrm>
        </p:spPr>
        <p:txBody>
          <a:bodyPr>
            <a:normAutofit/>
          </a:bodyPr>
          <a:lstStyle/>
          <a:p>
            <a:pPr algn="l" rtl="0"/>
            <a:r>
              <a:rPr lang="ar-SA" sz="2400" dirty="0" err="1"/>
              <a:t>Soft</a:t>
            </a:r>
            <a:r>
              <a:rPr lang="ar-SA" sz="2400" dirty="0"/>
              <a:t> </a:t>
            </a:r>
            <a:r>
              <a:rPr lang="ar-SA" sz="2400" dirty="0" err="1"/>
              <a:t>tissue</a:t>
            </a:r>
            <a:r>
              <a:rPr lang="ar-SA" sz="2400" dirty="0"/>
              <a:t> infections(superficial to deep </a:t>
            </a:r>
            <a:r>
              <a:rPr lang="ar-SA" sz="2400" dirty="0" err="1"/>
              <a:t>tissue</a:t>
            </a:r>
            <a:r>
              <a:rPr lang="ar-SA" sz="2400" dirty="0"/>
              <a:t> </a:t>
            </a:r>
            <a:r>
              <a:rPr lang="ar-SA" sz="2400" dirty="0" err="1"/>
              <a:t>infection</a:t>
            </a:r>
            <a:endParaRPr lang="ar-SA" sz="2400" dirty="0"/>
          </a:p>
          <a:p>
            <a:pPr marL="0" indent="0" algn="l" rtl="0">
              <a:buNone/>
            </a:pPr>
            <a:r>
              <a:rPr lang="ar-SA" sz="2400" dirty="0"/>
              <a:t>  e.g cellulitis ,necrotizing fasciitis...</a:t>
            </a:r>
            <a:r>
              <a:rPr lang="en-US" sz="2400" dirty="0"/>
              <a:t>)</a:t>
            </a:r>
            <a:endParaRPr lang="ar-SA" sz="2400" dirty="0"/>
          </a:p>
          <a:p>
            <a:pPr algn="l" rtl="0"/>
            <a:r>
              <a:rPr lang="ar-SA" sz="2400" dirty="0" err="1"/>
              <a:t>Osteomyelitis</a:t>
            </a:r>
            <a:r>
              <a:rPr lang="ar-SA" sz="2400" dirty="0"/>
              <a:t> (bone infection</a:t>
            </a:r>
            <a:r>
              <a:rPr lang="en-US" sz="2400" dirty="0"/>
              <a:t>)</a:t>
            </a:r>
            <a:endParaRPr lang="ar-SA" sz="2400" dirty="0"/>
          </a:p>
          <a:p>
            <a:pPr algn="l" rtl="0"/>
            <a:r>
              <a:rPr lang="ar-SA" sz="2400" dirty="0" err="1"/>
              <a:t>Septic</a:t>
            </a:r>
            <a:r>
              <a:rPr lang="ar-SA" sz="2400" dirty="0"/>
              <a:t> </a:t>
            </a:r>
            <a:r>
              <a:rPr lang="ar-SA" sz="2400" dirty="0" err="1"/>
              <a:t>arthritis</a:t>
            </a:r>
            <a:r>
              <a:rPr lang="ar-SA" sz="2400" dirty="0"/>
              <a:t> (Joint infection</a:t>
            </a:r>
            <a:r>
              <a:rPr lang="en-US" sz="2400" dirty="0"/>
              <a:t> )</a:t>
            </a:r>
            <a:endParaRPr lang="ar-SA" sz="2400" dirty="0"/>
          </a:p>
          <a:p>
            <a:pPr algn="l" rtl="0"/>
            <a:r>
              <a:rPr lang="ar-SA" sz="2400" dirty="0"/>
              <a:t>Gangrene (dry or wet</a:t>
            </a:r>
            <a:r>
              <a:rPr lang="en-US" sz="2400" dirty="0"/>
              <a:t>)</a:t>
            </a:r>
            <a:endParaRPr lang="ar-SA" sz="2400" dirty="0"/>
          </a:p>
          <a:p>
            <a:pPr algn="l" rtl="0"/>
            <a:r>
              <a:rPr lang="ar-SA" sz="2400" dirty="0"/>
              <a:t>Chronic non healing ulcer</a:t>
            </a:r>
          </a:p>
          <a:p>
            <a:pPr marL="0" indent="0" algn="l" rtl="0">
              <a:buNone/>
            </a:pPr>
            <a:endParaRPr lang="ar-AE" sz="1400" dirty="0"/>
          </a:p>
        </p:txBody>
      </p:sp>
      <p:pic>
        <p:nvPicPr>
          <p:cNvPr id="4" name="صورة 4">
            <a:extLst>
              <a:ext uri="{FF2B5EF4-FFF2-40B4-BE49-F238E27FC236}">
                <a16:creationId xmlns:a16="http://schemas.microsoft.com/office/drawing/2014/main" id="{5F57E102-69BC-2E4B-9565-FCD869BCB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711" y="1439333"/>
            <a:ext cx="3044289" cy="2364482"/>
          </a:xfrm>
          <a:prstGeom prst="rect">
            <a:avLst/>
          </a:prstGeom>
        </p:spPr>
      </p:pic>
      <p:pic>
        <p:nvPicPr>
          <p:cNvPr id="5" name="صورة 5">
            <a:extLst>
              <a:ext uri="{FF2B5EF4-FFF2-40B4-BE49-F238E27FC236}">
                <a16:creationId xmlns:a16="http://schemas.microsoft.com/office/drawing/2014/main" id="{EE49DB92-D138-9A46-AD10-A6A57F545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09443" y="3855770"/>
            <a:ext cx="3638268" cy="3002229"/>
          </a:xfrm>
          <a:prstGeom prst="rect">
            <a:avLst/>
          </a:prstGeom>
        </p:spPr>
      </p:pic>
      <p:pic>
        <p:nvPicPr>
          <p:cNvPr id="6" name="صورة 6">
            <a:extLst>
              <a:ext uri="{FF2B5EF4-FFF2-40B4-BE49-F238E27FC236}">
                <a16:creationId xmlns:a16="http://schemas.microsoft.com/office/drawing/2014/main" id="{A5D77809-800A-CE44-B52A-BB58096548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7711" y="3803815"/>
            <a:ext cx="3044289" cy="3106139"/>
          </a:xfrm>
          <a:prstGeom prst="rect">
            <a:avLst/>
          </a:prstGeom>
        </p:spPr>
      </p:pic>
    </p:spTree>
    <p:extLst>
      <p:ext uri="{BB962C8B-B14F-4D97-AF65-F5344CB8AC3E}">
        <p14:creationId xmlns:p14="http://schemas.microsoft.com/office/powerpoint/2010/main" val="1217045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سماوي">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2053</Words>
  <Application>Microsoft Office PowerPoint</Application>
  <PresentationFormat>شاشة عريضة</PresentationFormat>
  <Paragraphs>299</Paragraphs>
  <Slides>35</Slides>
  <Notes>3</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سماوي</vt:lpstr>
      <vt:lpstr>Diabetic foot </vt:lpstr>
      <vt:lpstr>introduction</vt:lpstr>
      <vt:lpstr>Definition </vt:lpstr>
      <vt:lpstr>Epidemiology</vt:lpstr>
      <vt:lpstr>Risk factor</vt:lpstr>
      <vt:lpstr>Pathogenesis of Immunopathy </vt:lpstr>
      <vt:lpstr>Pathogenesis of ischemia </vt:lpstr>
      <vt:lpstr>Pathogenesis of neuropathy </vt:lpstr>
      <vt:lpstr>Clinical presentation</vt:lpstr>
      <vt:lpstr>HISTORY</vt:lpstr>
      <vt:lpstr>PHYSICAL  EXAMINATION</vt:lpstr>
      <vt:lpstr>عرض تقديمي في PowerPoint</vt:lpstr>
      <vt:lpstr>عرض تقديمي في PowerPoint</vt:lpstr>
      <vt:lpstr>Structural deformities</vt:lpstr>
      <vt:lpstr>ULCER</vt:lpstr>
      <vt:lpstr>Palpation</vt:lpstr>
      <vt:lpstr>Vascular examination </vt:lpstr>
      <vt:lpstr>عرض تقديمي في PowerPoint</vt:lpstr>
      <vt:lpstr>Monofilament test</vt:lpstr>
      <vt:lpstr>عرض تقديمي في PowerPoint</vt:lpstr>
      <vt:lpstr>عرض تقديمي في PowerPoint</vt:lpstr>
      <vt:lpstr>Classification and staging </vt:lpstr>
      <vt:lpstr>Stages of ulcer development </vt:lpstr>
      <vt:lpstr>عرض تقديمي في PowerPoint</vt:lpstr>
      <vt:lpstr>Classification of DF  ulcer</vt:lpstr>
      <vt:lpstr>عرض تقديمي في PowerPoint</vt:lpstr>
      <vt:lpstr>treatment</vt:lpstr>
      <vt:lpstr>عرض تقديمي في PowerPoint</vt:lpstr>
      <vt:lpstr>A)Debridement</vt:lpstr>
      <vt:lpstr>عرض تقديمي في PowerPoint</vt:lpstr>
      <vt:lpstr>b)Off-Loading the ulcer</vt:lpstr>
      <vt:lpstr>عرض تقديمي في PowerPoint</vt:lpstr>
      <vt:lpstr>C)REVASCULARIZATION</vt:lpstr>
      <vt:lpstr>D)Management of infection</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foot </dc:title>
  <dc:creator>عبدالرحمن ابو قبع</dc:creator>
  <cp:lastModifiedBy>بشرى احمد</cp:lastModifiedBy>
  <cp:revision>35</cp:revision>
  <dcterms:created xsi:type="dcterms:W3CDTF">2021-02-01T13:55:25Z</dcterms:created>
  <dcterms:modified xsi:type="dcterms:W3CDTF">2022-09-19T19:01:50Z</dcterms:modified>
</cp:coreProperties>
</file>