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 /><Relationship Id="rId2" Type="http://schemas.openxmlformats.org/package/2006/relationships/metadata/thumbnail" Target="docProps/thumbnail.jpeg" /><Relationship Id="rId1" Type="http://schemas.openxmlformats.org/officeDocument/2006/relationships/officeDocument" Target="ppt/presentation.xml" /><Relationship Id="rId4" Type="http://schemas.openxmlformats.org/officeDocument/2006/relationships/extended-properties" Target="docProps/app.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sldIdLst>
    <p:sldId id="301" r:id="rId2"/>
    <p:sldId id="298" r:id="rId3"/>
    <p:sldId id="299" r:id="rId4"/>
    <p:sldId id="386" r:id="rId5"/>
    <p:sldId id="369" r:id="rId6"/>
    <p:sldId id="370" r:id="rId7"/>
    <p:sldId id="300" r:id="rId8"/>
    <p:sldId id="303" r:id="rId9"/>
    <p:sldId id="379" r:id="rId10"/>
    <p:sldId id="304" r:id="rId11"/>
    <p:sldId id="384" r:id="rId12"/>
    <p:sldId id="302" r:id="rId13"/>
    <p:sldId id="271" r:id="rId14"/>
    <p:sldId id="307" r:id="rId15"/>
    <p:sldId id="367" r:id="rId16"/>
    <p:sldId id="380" r:id="rId17"/>
    <p:sldId id="283" r:id="rId18"/>
    <p:sldId id="284" r:id="rId19"/>
    <p:sldId id="281" r:id="rId20"/>
    <p:sldId id="286" r:id="rId21"/>
    <p:sldId id="273" r:id="rId22"/>
    <p:sldId id="381" r:id="rId23"/>
    <p:sldId id="274" r:id="rId24"/>
    <p:sldId id="288" r:id="rId25"/>
    <p:sldId id="287" r:id="rId26"/>
    <p:sldId id="275" r:id="rId27"/>
    <p:sldId id="289" r:id="rId28"/>
    <p:sldId id="290" r:id="rId29"/>
    <p:sldId id="296" r:id="rId30"/>
    <p:sldId id="383" r:id="rId31"/>
    <p:sldId id="382" r:id="rId32"/>
    <p:sldId id="293" r:id="rId33"/>
    <p:sldId id="279" r:id="rId34"/>
    <p:sldId id="294" r:id="rId35"/>
    <p:sldId id="295" r:id="rId36"/>
    <p:sldId id="366" r:id="rId37"/>
    <p:sldId id="309" r:id="rId38"/>
    <p:sldId id="372" r:id="rId39"/>
    <p:sldId id="265" r:id="rId40"/>
    <p:sldId id="264" r:id="rId41"/>
    <p:sldId id="268" r:id="rId42"/>
    <p:sldId id="266" r:id="rId43"/>
    <p:sldId id="310" r:id="rId44"/>
    <p:sldId id="267" r:id="rId45"/>
    <p:sldId id="278" r:id="rId46"/>
    <p:sldId id="269" r:id="rId47"/>
    <p:sldId id="373" r:id="rId48"/>
    <p:sldId id="311" r:id="rId49"/>
    <p:sldId id="374" r:id="rId50"/>
    <p:sldId id="329" r:id="rId51"/>
    <p:sldId id="332" r:id="rId52"/>
    <p:sldId id="375" r:id="rId53"/>
    <p:sldId id="333" r:id="rId54"/>
    <p:sldId id="376" r:id="rId55"/>
    <p:sldId id="334" r:id="rId56"/>
    <p:sldId id="385" r:id="rId57"/>
    <p:sldId id="377" r:id="rId58"/>
    <p:sldId id="335" r:id="rId59"/>
    <p:sldId id="336" r:id="rId60"/>
    <p:sldId id="337" r:id="rId61"/>
    <p:sldId id="330" r:id="rId62"/>
    <p:sldId id="331" r:id="rId63"/>
    <p:sldId id="378" r:id="rId64"/>
    <p:sldId id="297" r:id="rId65"/>
    <p:sldId id="368" r:id="rId6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5" d="100"/>
          <a:sy n="65" d="100"/>
        </p:scale>
        <p:origin x="102" y="22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 /><Relationship Id="rId18" Type="http://schemas.openxmlformats.org/officeDocument/2006/relationships/slide" Target="slides/slide17.xml" /><Relationship Id="rId26" Type="http://schemas.openxmlformats.org/officeDocument/2006/relationships/slide" Target="slides/slide25.xml" /><Relationship Id="rId39" Type="http://schemas.openxmlformats.org/officeDocument/2006/relationships/slide" Target="slides/slide38.xml" /><Relationship Id="rId21" Type="http://schemas.openxmlformats.org/officeDocument/2006/relationships/slide" Target="slides/slide20.xml" /><Relationship Id="rId34" Type="http://schemas.openxmlformats.org/officeDocument/2006/relationships/slide" Target="slides/slide33.xml" /><Relationship Id="rId42" Type="http://schemas.openxmlformats.org/officeDocument/2006/relationships/slide" Target="slides/slide41.xml" /><Relationship Id="rId47" Type="http://schemas.openxmlformats.org/officeDocument/2006/relationships/slide" Target="slides/slide46.xml" /><Relationship Id="rId50" Type="http://schemas.openxmlformats.org/officeDocument/2006/relationships/slide" Target="slides/slide49.xml" /><Relationship Id="rId55" Type="http://schemas.openxmlformats.org/officeDocument/2006/relationships/slide" Target="slides/slide54.xml" /><Relationship Id="rId63" Type="http://schemas.openxmlformats.org/officeDocument/2006/relationships/slide" Target="slides/slide62.xml" /><Relationship Id="rId68" Type="http://schemas.openxmlformats.org/officeDocument/2006/relationships/viewProps" Target="viewProps.xml" /><Relationship Id="rId7" Type="http://schemas.openxmlformats.org/officeDocument/2006/relationships/slide" Target="slides/slide6.xml" /><Relationship Id="rId2" Type="http://schemas.openxmlformats.org/officeDocument/2006/relationships/slide" Target="slides/slide1.xml" /><Relationship Id="rId16" Type="http://schemas.openxmlformats.org/officeDocument/2006/relationships/slide" Target="slides/slide15.xml" /><Relationship Id="rId29" Type="http://schemas.openxmlformats.org/officeDocument/2006/relationships/slide" Target="slides/slide28.xml" /><Relationship Id="rId1" Type="http://schemas.openxmlformats.org/officeDocument/2006/relationships/slideMaster" Target="slideMasters/slideMaster1.xml" /><Relationship Id="rId6" Type="http://schemas.openxmlformats.org/officeDocument/2006/relationships/slide" Target="slides/slide5.xml" /><Relationship Id="rId11" Type="http://schemas.openxmlformats.org/officeDocument/2006/relationships/slide" Target="slides/slide10.xml" /><Relationship Id="rId24" Type="http://schemas.openxmlformats.org/officeDocument/2006/relationships/slide" Target="slides/slide23.xml" /><Relationship Id="rId32" Type="http://schemas.openxmlformats.org/officeDocument/2006/relationships/slide" Target="slides/slide31.xml" /><Relationship Id="rId37" Type="http://schemas.openxmlformats.org/officeDocument/2006/relationships/slide" Target="slides/slide36.xml" /><Relationship Id="rId40" Type="http://schemas.openxmlformats.org/officeDocument/2006/relationships/slide" Target="slides/slide39.xml" /><Relationship Id="rId45" Type="http://schemas.openxmlformats.org/officeDocument/2006/relationships/slide" Target="slides/slide44.xml" /><Relationship Id="rId53" Type="http://schemas.openxmlformats.org/officeDocument/2006/relationships/slide" Target="slides/slide52.xml" /><Relationship Id="rId58" Type="http://schemas.openxmlformats.org/officeDocument/2006/relationships/slide" Target="slides/slide57.xml" /><Relationship Id="rId66" Type="http://schemas.openxmlformats.org/officeDocument/2006/relationships/slide" Target="slides/slide65.xml" /><Relationship Id="rId5" Type="http://schemas.openxmlformats.org/officeDocument/2006/relationships/slide" Target="slides/slide4.xml" /><Relationship Id="rId15" Type="http://schemas.openxmlformats.org/officeDocument/2006/relationships/slide" Target="slides/slide14.xml" /><Relationship Id="rId23" Type="http://schemas.openxmlformats.org/officeDocument/2006/relationships/slide" Target="slides/slide22.xml" /><Relationship Id="rId28" Type="http://schemas.openxmlformats.org/officeDocument/2006/relationships/slide" Target="slides/slide27.xml" /><Relationship Id="rId36" Type="http://schemas.openxmlformats.org/officeDocument/2006/relationships/slide" Target="slides/slide35.xml" /><Relationship Id="rId49" Type="http://schemas.openxmlformats.org/officeDocument/2006/relationships/slide" Target="slides/slide48.xml" /><Relationship Id="rId57" Type="http://schemas.openxmlformats.org/officeDocument/2006/relationships/slide" Target="slides/slide56.xml" /><Relationship Id="rId61" Type="http://schemas.openxmlformats.org/officeDocument/2006/relationships/slide" Target="slides/slide60.xml" /><Relationship Id="rId10" Type="http://schemas.openxmlformats.org/officeDocument/2006/relationships/slide" Target="slides/slide9.xml" /><Relationship Id="rId19" Type="http://schemas.openxmlformats.org/officeDocument/2006/relationships/slide" Target="slides/slide18.xml" /><Relationship Id="rId31" Type="http://schemas.openxmlformats.org/officeDocument/2006/relationships/slide" Target="slides/slide30.xml" /><Relationship Id="rId44" Type="http://schemas.openxmlformats.org/officeDocument/2006/relationships/slide" Target="slides/slide43.xml" /><Relationship Id="rId52" Type="http://schemas.openxmlformats.org/officeDocument/2006/relationships/slide" Target="slides/slide51.xml" /><Relationship Id="rId60" Type="http://schemas.openxmlformats.org/officeDocument/2006/relationships/slide" Target="slides/slide59.xml" /><Relationship Id="rId65" Type="http://schemas.openxmlformats.org/officeDocument/2006/relationships/slide" Target="slides/slide64.xml" /><Relationship Id="rId4" Type="http://schemas.openxmlformats.org/officeDocument/2006/relationships/slide" Target="slides/slide3.xml" /><Relationship Id="rId9" Type="http://schemas.openxmlformats.org/officeDocument/2006/relationships/slide" Target="slides/slide8.xml" /><Relationship Id="rId14" Type="http://schemas.openxmlformats.org/officeDocument/2006/relationships/slide" Target="slides/slide13.xml" /><Relationship Id="rId22" Type="http://schemas.openxmlformats.org/officeDocument/2006/relationships/slide" Target="slides/slide21.xml" /><Relationship Id="rId27" Type="http://schemas.openxmlformats.org/officeDocument/2006/relationships/slide" Target="slides/slide26.xml" /><Relationship Id="rId30" Type="http://schemas.openxmlformats.org/officeDocument/2006/relationships/slide" Target="slides/slide29.xml" /><Relationship Id="rId35" Type="http://schemas.openxmlformats.org/officeDocument/2006/relationships/slide" Target="slides/slide34.xml" /><Relationship Id="rId43" Type="http://schemas.openxmlformats.org/officeDocument/2006/relationships/slide" Target="slides/slide42.xml" /><Relationship Id="rId48" Type="http://schemas.openxmlformats.org/officeDocument/2006/relationships/slide" Target="slides/slide47.xml" /><Relationship Id="rId56" Type="http://schemas.openxmlformats.org/officeDocument/2006/relationships/slide" Target="slides/slide55.xml" /><Relationship Id="rId64" Type="http://schemas.openxmlformats.org/officeDocument/2006/relationships/slide" Target="slides/slide63.xml" /><Relationship Id="rId69" Type="http://schemas.openxmlformats.org/officeDocument/2006/relationships/theme" Target="theme/theme1.xml" /><Relationship Id="rId8" Type="http://schemas.openxmlformats.org/officeDocument/2006/relationships/slide" Target="slides/slide7.xml" /><Relationship Id="rId51" Type="http://schemas.openxmlformats.org/officeDocument/2006/relationships/slide" Target="slides/slide50.xml" /><Relationship Id="rId3" Type="http://schemas.openxmlformats.org/officeDocument/2006/relationships/slide" Target="slides/slide2.xml" /><Relationship Id="rId12" Type="http://schemas.openxmlformats.org/officeDocument/2006/relationships/slide" Target="slides/slide11.xml" /><Relationship Id="rId17" Type="http://schemas.openxmlformats.org/officeDocument/2006/relationships/slide" Target="slides/slide16.xml" /><Relationship Id="rId25" Type="http://schemas.openxmlformats.org/officeDocument/2006/relationships/slide" Target="slides/slide24.xml" /><Relationship Id="rId33" Type="http://schemas.openxmlformats.org/officeDocument/2006/relationships/slide" Target="slides/slide32.xml" /><Relationship Id="rId38" Type="http://schemas.openxmlformats.org/officeDocument/2006/relationships/slide" Target="slides/slide37.xml" /><Relationship Id="rId46" Type="http://schemas.openxmlformats.org/officeDocument/2006/relationships/slide" Target="slides/slide45.xml" /><Relationship Id="rId59" Type="http://schemas.openxmlformats.org/officeDocument/2006/relationships/slide" Target="slides/slide58.xml" /><Relationship Id="rId67" Type="http://schemas.openxmlformats.org/officeDocument/2006/relationships/presProps" Target="presProps.xml" /><Relationship Id="rId20" Type="http://schemas.openxmlformats.org/officeDocument/2006/relationships/slide" Target="slides/slide19.xml" /><Relationship Id="rId41" Type="http://schemas.openxmlformats.org/officeDocument/2006/relationships/slide" Target="slides/slide40.xml" /><Relationship Id="rId54" Type="http://schemas.openxmlformats.org/officeDocument/2006/relationships/slide" Target="slides/slide53.xml" /><Relationship Id="rId62" Type="http://schemas.openxmlformats.org/officeDocument/2006/relationships/slide" Target="slides/slide61.xml" /><Relationship Id="rId70" Type="http://schemas.openxmlformats.org/officeDocument/2006/relationships/tableStyles" Target="tableStyles.xml"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814321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8446178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4422227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5776415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1040498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648499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6528434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673127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6197600" y="1600201"/>
            <a:ext cx="53848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smtClean="0"/>
              <a:pPr/>
              <a:t>8/5/2023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
        <p:nvSpPr>
          <p:cNvPr id="9" name="Content Placeholder 8"/>
          <p:cNvSpPr>
            <a:spLocks noGrp="1"/>
          </p:cNvSpPr>
          <p:nvPr>
            <p:ph sz="quarter" idx="13"/>
          </p:nvPr>
        </p:nvSpPr>
        <p:spPr>
          <a:xfrm>
            <a:off x="487680" y="1600200"/>
            <a:ext cx="5388864" cy="4526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7122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42180715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6017173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4118066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52365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0544692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37999144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28570279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ECE2F8E-5526-48BE-B134-FD0E1A4D47AA}" type="datetimeFigureOut">
              <a:rPr lang="en-US" smtClean="0"/>
              <a:t>8/5/2023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5E933AD-969D-4B31-8699-BF9AE04B372A}" type="slidenum">
              <a:rPr lang="en-US" smtClean="0"/>
              <a:t>‹#›</a:t>
            </a:fld>
            <a:endParaRPr lang="en-US" dirty="0"/>
          </a:p>
        </p:txBody>
      </p:sp>
    </p:spTree>
    <p:extLst>
      <p:ext uri="{BB962C8B-B14F-4D97-AF65-F5344CB8AC3E}">
        <p14:creationId xmlns:p14="http://schemas.microsoft.com/office/powerpoint/2010/main" val="122474661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 /><Relationship Id="rId13" Type="http://schemas.openxmlformats.org/officeDocument/2006/relationships/slideLayout" Target="../slideLayouts/slideLayout13.xml" /><Relationship Id="rId18" Type="http://schemas.openxmlformats.org/officeDocument/2006/relationships/theme" Target="../theme/theme1.xml" /><Relationship Id="rId3" Type="http://schemas.openxmlformats.org/officeDocument/2006/relationships/slideLayout" Target="../slideLayouts/slideLayout3.xml" /><Relationship Id="rId7" Type="http://schemas.openxmlformats.org/officeDocument/2006/relationships/slideLayout" Target="../slideLayouts/slideLayout7.xml" /><Relationship Id="rId12" Type="http://schemas.openxmlformats.org/officeDocument/2006/relationships/slideLayout" Target="../slideLayouts/slideLayout12.xml" /><Relationship Id="rId17" Type="http://schemas.openxmlformats.org/officeDocument/2006/relationships/slideLayout" Target="../slideLayouts/slideLayout17.xml" /><Relationship Id="rId2" Type="http://schemas.openxmlformats.org/officeDocument/2006/relationships/slideLayout" Target="../slideLayouts/slideLayout2.xml" /><Relationship Id="rId16" Type="http://schemas.openxmlformats.org/officeDocument/2006/relationships/slideLayout" Target="../slideLayouts/slideLayout16.xml" /><Relationship Id="rId1" Type="http://schemas.openxmlformats.org/officeDocument/2006/relationships/slideLayout" Target="../slideLayouts/slideLayout1.xml" /><Relationship Id="rId6" Type="http://schemas.openxmlformats.org/officeDocument/2006/relationships/slideLayout" Target="../slideLayouts/slideLayout6.xml" /><Relationship Id="rId11" Type="http://schemas.openxmlformats.org/officeDocument/2006/relationships/slideLayout" Target="../slideLayouts/slideLayout11.xml" /><Relationship Id="rId5" Type="http://schemas.openxmlformats.org/officeDocument/2006/relationships/slideLayout" Target="../slideLayouts/slideLayout5.xml" /><Relationship Id="rId15" Type="http://schemas.openxmlformats.org/officeDocument/2006/relationships/slideLayout" Target="../slideLayouts/slideLayout15.xml" /><Relationship Id="rId10" Type="http://schemas.openxmlformats.org/officeDocument/2006/relationships/slideLayout" Target="../slideLayouts/slideLayout10.xml" /><Relationship Id="rId4" Type="http://schemas.openxmlformats.org/officeDocument/2006/relationships/slideLayout" Target="../slideLayouts/slideLayout4.xml" /><Relationship Id="rId9" Type="http://schemas.openxmlformats.org/officeDocument/2006/relationships/slideLayout" Target="../slideLayouts/slideLayout9.xml" /><Relationship Id="rId14" Type="http://schemas.openxmlformats.org/officeDocument/2006/relationships/slideLayout" Target="../slideLayouts/slideLayout14.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37000">
              <a:schemeClr val="accent3">
                <a:lumMod val="40000"/>
                <a:lumOff val="60000"/>
              </a:schemeClr>
            </a:gs>
            <a:gs pos="77000">
              <a:schemeClr val="accent1">
                <a:lumMod val="45000"/>
                <a:lumOff val="55000"/>
              </a:schemeClr>
            </a:gs>
            <a:gs pos="100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DECE2F8E-5526-48BE-B134-FD0E1A4D47AA}" type="datetimeFigureOut">
              <a:rPr lang="en-US" smtClean="0"/>
              <a:t>8/5/2023</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25E933AD-969D-4B31-8699-BF9AE04B372A}" type="slidenum">
              <a:rPr lang="en-US" smtClean="0"/>
              <a:t>‹#›</a:t>
            </a:fld>
            <a:endParaRPr lang="en-US" dirty="0"/>
          </a:p>
        </p:txBody>
      </p:sp>
    </p:spTree>
    <p:extLst>
      <p:ext uri="{BB962C8B-B14F-4D97-AF65-F5344CB8AC3E}">
        <p14:creationId xmlns:p14="http://schemas.microsoft.com/office/powerpoint/2010/main" val="424647257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1.xml.rels><?xml version="1.0" encoding="UTF-8" standalone="yes"?>
<Relationships xmlns="http://schemas.openxmlformats.org/package/2006/relationships"><Relationship Id="rId2" Type="http://schemas.openxmlformats.org/officeDocument/2006/relationships/image" Target="../media/image1.jpeg" /><Relationship Id="rId1" Type="http://schemas.openxmlformats.org/officeDocument/2006/relationships/slideLayout" Target="../slideLayouts/slideLayout2.xml" /></Relationships>
</file>

<file path=ppt/slides/_rels/slide12.xml.rels><?xml version="1.0" encoding="UTF-8" standalone="yes"?>
<Relationships xmlns="http://schemas.openxmlformats.org/package/2006/relationships"><Relationship Id="rId2" Type="http://schemas.openxmlformats.org/officeDocument/2006/relationships/image" Target="../media/image2.png" /><Relationship Id="rId1" Type="http://schemas.openxmlformats.org/officeDocument/2006/relationships/slideLayout" Target="../slideLayouts/slideLayout2.xml" /></Relationships>
</file>

<file path=ppt/slides/_rels/slide13.xml.rels><?xml version="1.0" encoding="UTF-8" standalone="yes"?>
<Relationships xmlns="http://schemas.openxmlformats.org/package/2006/relationships"><Relationship Id="rId2" Type="http://schemas.openxmlformats.org/officeDocument/2006/relationships/image" Target="../media/image3.png" /><Relationship Id="rId1" Type="http://schemas.openxmlformats.org/officeDocument/2006/relationships/slideLayout" Target="../slideLayouts/slideLayout2.xml" /></Relationships>
</file>

<file path=ppt/slides/_rels/slide14.xml.rels><?xml version="1.0" encoding="UTF-8" standalone="yes"?>
<Relationships xmlns="http://schemas.openxmlformats.org/package/2006/relationships"><Relationship Id="rId2" Type="http://schemas.openxmlformats.org/officeDocument/2006/relationships/image" Target="../media/image4.png" /><Relationship Id="rId1" Type="http://schemas.openxmlformats.org/officeDocument/2006/relationships/slideLayout" Target="../slideLayouts/slideLayout2.xml" /></Relationships>
</file>

<file path=ppt/slides/_rels/slide15.xml.rels><?xml version="1.0" encoding="UTF-8" standalone="yes"?>
<Relationships xmlns="http://schemas.openxmlformats.org/package/2006/relationships"><Relationship Id="rId2" Type="http://schemas.openxmlformats.org/officeDocument/2006/relationships/image" Target="../media/image5.png" /><Relationship Id="rId1" Type="http://schemas.openxmlformats.org/officeDocument/2006/relationships/slideLayout" Target="../slideLayouts/slideLayout2.xml" /></Relationships>
</file>

<file path=ppt/slides/_rels/slide16.xml.rels><?xml version="1.0" encoding="UTF-8" standalone="yes"?>
<Relationships xmlns="http://schemas.openxmlformats.org/package/2006/relationships"><Relationship Id="rId2" Type="http://schemas.openxmlformats.org/officeDocument/2006/relationships/image" Target="../media/image6.png" /><Relationship Id="rId1" Type="http://schemas.openxmlformats.org/officeDocument/2006/relationships/slideLayout" Target="../slideLayouts/slideLayout2.xml" /></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18.xml.rels><?xml version="1.0" encoding="UTF-8" standalone="yes"?>
<Relationships xmlns="http://schemas.openxmlformats.org/package/2006/relationships"><Relationship Id="rId3" Type="http://schemas.openxmlformats.org/officeDocument/2006/relationships/image" Target="../media/image8.png" /><Relationship Id="rId2" Type="http://schemas.openxmlformats.org/officeDocument/2006/relationships/image" Target="../media/image7.png" /><Relationship Id="rId1" Type="http://schemas.openxmlformats.org/officeDocument/2006/relationships/slideLayout" Target="../slideLayouts/slideLayout2.xml" /></Relationships>
</file>

<file path=ppt/slides/_rels/slide19.xml.rels><?xml version="1.0" encoding="UTF-8" standalone="yes"?>
<Relationships xmlns="http://schemas.openxmlformats.org/package/2006/relationships"><Relationship Id="rId2" Type="http://schemas.openxmlformats.org/officeDocument/2006/relationships/image" Target="../media/image9.png" /><Relationship Id="rId1" Type="http://schemas.openxmlformats.org/officeDocument/2006/relationships/slideLayout" Target="../slideLayouts/slideLayout2.xml" /></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0.xml.rels><?xml version="1.0" encoding="UTF-8" standalone="yes"?>
<Relationships xmlns="http://schemas.openxmlformats.org/package/2006/relationships"><Relationship Id="rId2" Type="http://schemas.openxmlformats.org/officeDocument/2006/relationships/image" Target="../media/image10.png" /><Relationship Id="rId1" Type="http://schemas.openxmlformats.org/officeDocument/2006/relationships/slideLayout" Target="../slideLayouts/slideLayout2.xml" /></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2.xml.rels><?xml version="1.0" encoding="UTF-8" standalone="yes"?>
<Relationships xmlns="http://schemas.openxmlformats.org/package/2006/relationships"><Relationship Id="rId3" Type="http://schemas.openxmlformats.org/officeDocument/2006/relationships/image" Target="../media/image12.png" /><Relationship Id="rId2" Type="http://schemas.openxmlformats.org/officeDocument/2006/relationships/image" Target="../media/image11.png" /><Relationship Id="rId1" Type="http://schemas.openxmlformats.org/officeDocument/2006/relationships/slideLayout" Target="../slideLayouts/slideLayout2.xml" /></Relationships>
</file>

<file path=ppt/slides/_rels/slide23.xml.rels><?xml version="1.0" encoding="UTF-8" standalone="yes"?>
<Relationships xmlns="http://schemas.openxmlformats.org/package/2006/relationships"><Relationship Id="rId3" Type="http://schemas.openxmlformats.org/officeDocument/2006/relationships/image" Target="../media/image14.png" /><Relationship Id="rId2" Type="http://schemas.openxmlformats.org/officeDocument/2006/relationships/image" Target="../media/image13.png" /><Relationship Id="rId1" Type="http://schemas.openxmlformats.org/officeDocument/2006/relationships/slideLayout" Target="../slideLayouts/slideLayout2.xml" /></Relationships>
</file>

<file path=ppt/slides/_rels/slide24.xml.rels><?xml version="1.0" encoding="UTF-8" standalone="yes"?>
<Relationships xmlns="http://schemas.openxmlformats.org/package/2006/relationships"><Relationship Id="rId3" Type="http://schemas.openxmlformats.org/officeDocument/2006/relationships/image" Target="../media/image16.png" /><Relationship Id="rId2" Type="http://schemas.openxmlformats.org/officeDocument/2006/relationships/image" Target="../media/image15.png" /><Relationship Id="rId1" Type="http://schemas.openxmlformats.org/officeDocument/2006/relationships/slideLayout" Target="../slideLayouts/slideLayout2.xml" /></Relationships>
</file>

<file path=ppt/slides/_rels/slide25.xml.rels><?xml version="1.0" encoding="UTF-8" standalone="yes"?>
<Relationships xmlns="http://schemas.openxmlformats.org/package/2006/relationships"><Relationship Id="rId2" Type="http://schemas.openxmlformats.org/officeDocument/2006/relationships/image" Target="../media/image17.jpeg" /><Relationship Id="rId1" Type="http://schemas.openxmlformats.org/officeDocument/2006/relationships/slideLayout" Target="../slideLayouts/slideLayout2.xml" /></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7.xml.rels><?xml version="1.0" encoding="UTF-8" standalone="yes"?>
<Relationships xmlns="http://schemas.openxmlformats.org/package/2006/relationships"><Relationship Id="rId3" Type="http://schemas.openxmlformats.org/officeDocument/2006/relationships/image" Target="../media/image19.png" /><Relationship Id="rId2" Type="http://schemas.openxmlformats.org/officeDocument/2006/relationships/image" Target="../media/image18.png" /><Relationship Id="rId1" Type="http://schemas.openxmlformats.org/officeDocument/2006/relationships/slideLayout" Target="../slideLayouts/slideLayout2.xml" /><Relationship Id="rId4" Type="http://schemas.openxmlformats.org/officeDocument/2006/relationships/image" Target="../media/image20.png" /></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1.xml.rels><?xml version="1.0" encoding="UTF-8" standalone="yes"?>
<Relationships xmlns="http://schemas.openxmlformats.org/package/2006/relationships"><Relationship Id="rId2" Type="http://schemas.openxmlformats.org/officeDocument/2006/relationships/image" Target="../media/image21.png" /><Relationship Id="rId1" Type="http://schemas.openxmlformats.org/officeDocument/2006/relationships/slideLayout" Target="../slideLayouts/slideLayout2.xml" /></Relationships>
</file>

<file path=ppt/slides/_rels/slide32.xml.rels><?xml version="1.0" encoding="UTF-8" standalone="yes"?>
<Relationships xmlns="http://schemas.openxmlformats.org/package/2006/relationships"><Relationship Id="rId2" Type="http://schemas.openxmlformats.org/officeDocument/2006/relationships/image" Target="../media/image22.png" /><Relationship Id="rId1" Type="http://schemas.openxmlformats.org/officeDocument/2006/relationships/slideLayout" Target="../slideLayouts/slideLayout2.xml" /></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5.xml.rels><?xml version="1.0" encoding="UTF-8" standalone="yes"?>
<Relationships xmlns="http://schemas.openxmlformats.org/package/2006/relationships"><Relationship Id="rId2" Type="http://schemas.openxmlformats.org/officeDocument/2006/relationships/image" Target="../media/image23.png" /><Relationship Id="rId1" Type="http://schemas.openxmlformats.org/officeDocument/2006/relationships/slideLayout" Target="../slideLayouts/slideLayout2.xml" /></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37.xml.rels><?xml version="1.0" encoding="UTF-8" standalone="yes"?>
<Relationships xmlns="http://schemas.openxmlformats.org/package/2006/relationships"><Relationship Id="rId2" Type="http://schemas.openxmlformats.org/officeDocument/2006/relationships/image" Target="../media/image24.png" /><Relationship Id="rId1" Type="http://schemas.openxmlformats.org/officeDocument/2006/relationships/slideLayout" Target="../slideLayouts/slideLayout17.xml" /></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39.xml.rels><?xml version="1.0" encoding="UTF-8" standalone="yes"?>
<Relationships xmlns="http://schemas.openxmlformats.org/package/2006/relationships"><Relationship Id="rId3" Type="http://schemas.openxmlformats.org/officeDocument/2006/relationships/image" Target="../media/image26.jpeg" /><Relationship Id="rId2" Type="http://schemas.openxmlformats.org/officeDocument/2006/relationships/image" Target="../media/image25.jpeg" /><Relationship Id="rId1" Type="http://schemas.openxmlformats.org/officeDocument/2006/relationships/slideLayout" Target="../slideLayouts/slideLayout17.xml" /></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4.xml.rels><?xml version="1.0" encoding="UTF-8" standalone="yes"?>
<Relationships xmlns="http://schemas.openxmlformats.org/package/2006/relationships"><Relationship Id="rId2" Type="http://schemas.openxmlformats.org/officeDocument/2006/relationships/image" Target="../media/image27.jpeg" /><Relationship Id="rId1" Type="http://schemas.openxmlformats.org/officeDocument/2006/relationships/slideLayout" Target="../slideLayouts/slideLayout17.xml" /></Relationships>
</file>

<file path=ppt/slides/_rels/slide45.xml.rels><?xml version="1.0" encoding="UTF-8" standalone="yes"?>
<Relationships xmlns="http://schemas.openxmlformats.org/package/2006/relationships"><Relationship Id="rId2" Type="http://schemas.openxmlformats.org/officeDocument/2006/relationships/image" Target="../media/image28.jpeg" /><Relationship Id="rId1" Type="http://schemas.openxmlformats.org/officeDocument/2006/relationships/slideLayout" Target="../slideLayouts/slideLayout17.xml" /></Relationships>
</file>

<file path=ppt/slides/_rels/slide46.xml.rels><?xml version="1.0" encoding="UTF-8" standalone="yes"?>
<Relationships xmlns="http://schemas.openxmlformats.org/package/2006/relationships"><Relationship Id="rId2" Type="http://schemas.openxmlformats.org/officeDocument/2006/relationships/image" Target="../media/image29.jpeg" /><Relationship Id="rId1" Type="http://schemas.openxmlformats.org/officeDocument/2006/relationships/slideLayout" Target="../slideLayouts/slideLayout17.xml" /></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0.xml.rels><?xml version="1.0" encoding="UTF-8" standalone="yes"?>
<Relationships xmlns="http://schemas.openxmlformats.org/package/2006/relationships"><Relationship Id="rId3" Type="http://schemas.openxmlformats.org/officeDocument/2006/relationships/image" Target="../media/image31.jpeg" /><Relationship Id="rId2" Type="http://schemas.openxmlformats.org/officeDocument/2006/relationships/image" Target="../media/image30.jpeg" /><Relationship Id="rId1" Type="http://schemas.openxmlformats.org/officeDocument/2006/relationships/slideLayout" Target="../slideLayouts/slideLayout17.xml" /></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3.xml.rels><?xml version="1.0" encoding="UTF-8" standalone="yes"?>
<Relationships xmlns="http://schemas.openxmlformats.org/package/2006/relationships"><Relationship Id="rId3" Type="http://schemas.openxmlformats.org/officeDocument/2006/relationships/image" Target="../media/image33.png" /><Relationship Id="rId2" Type="http://schemas.openxmlformats.org/officeDocument/2006/relationships/image" Target="../media/image32.jpeg" /><Relationship Id="rId1" Type="http://schemas.openxmlformats.org/officeDocument/2006/relationships/slideLayout" Target="../slideLayouts/slideLayout17.xml" /></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59.xml.rels><?xml version="1.0" encoding="UTF-8" standalone="yes"?>
<Relationships xmlns="http://schemas.openxmlformats.org/package/2006/relationships"><Relationship Id="rId3" Type="http://schemas.openxmlformats.org/officeDocument/2006/relationships/image" Target="../media/image35.jpeg" /><Relationship Id="rId2" Type="http://schemas.openxmlformats.org/officeDocument/2006/relationships/image" Target="../media/image34.jpeg" /><Relationship Id="rId1" Type="http://schemas.openxmlformats.org/officeDocument/2006/relationships/slideLayout" Target="../slideLayouts/slideLayout17.xml" /></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 /></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7.xml" /></Relationships>
</file>

<file path=ppt/slides/_rels/slide61.xml.rels><?xml version="1.0" encoding="UTF-8" standalone="yes"?>
<Relationships xmlns="http://schemas.openxmlformats.org/package/2006/relationships"><Relationship Id="rId3" Type="http://schemas.openxmlformats.org/officeDocument/2006/relationships/hyperlink" Target="http://www.mayoclinic.org/diseases-conditions/prolactinoma/basics/definition/con-20028094" TargetMode="External" /><Relationship Id="rId2" Type="http://schemas.openxmlformats.org/officeDocument/2006/relationships/hyperlink" Target="http://www.mayfieldclinic.com/PE-EndoPitSurg.htm#.VhbJfvlVhBc" TargetMode="External" /><Relationship Id="rId1" Type="http://schemas.openxmlformats.org/officeDocument/2006/relationships/slideLayout" Target="../slideLayouts/slideLayout17.xml" /><Relationship Id="rId4" Type="http://schemas.openxmlformats.org/officeDocument/2006/relationships/hyperlink" Target="https://en.wikipedia.org/wiki/Dopamine_agonist" TargetMode="External" /></Relationships>
</file>

<file path=ppt/slides/_rels/slide62.xml.rels><?xml version="1.0" encoding="UTF-8" standalone="yes"?>
<Relationships xmlns="http://schemas.openxmlformats.org/package/2006/relationships"><Relationship Id="rId3" Type="http://schemas.openxmlformats.org/officeDocument/2006/relationships/image" Target="../media/image37.png" /><Relationship Id="rId2" Type="http://schemas.openxmlformats.org/officeDocument/2006/relationships/image" Target="../media/image36.png" /><Relationship Id="rId1" Type="http://schemas.openxmlformats.org/officeDocument/2006/relationships/slideLayout" Target="../slideLayouts/slideLayout7.xml" /></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 /></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 /></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C5B8E2-7F8F-6451-3AA9-DAD287FF1C0B}"/>
              </a:ext>
            </a:extLst>
          </p:cNvPr>
          <p:cNvSpPr>
            <a:spLocks noGrp="1"/>
          </p:cNvSpPr>
          <p:nvPr>
            <p:ph type="title"/>
          </p:nvPr>
        </p:nvSpPr>
        <p:spPr>
          <a:xfrm>
            <a:off x="838200" y="1450976"/>
            <a:ext cx="10515600" cy="2166868"/>
          </a:xfrm>
        </p:spPr>
        <p:txBody>
          <a:bodyPr>
            <a:normAutofit/>
          </a:bodyPr>
          <a:lstStyle/>
          <a:p>
            <a:pPr algn="ctr"/>
            <a:r>
              <a:rPr lang="en-US" sz="9600" b="1" dirty="0"/>
              <a:t>Brain Tumors</a:t>
            </a:r>
          </a:p>
        </p:txBody>
      </p:sp>
    </p:spTree>
    <p:extLst>
      <p:ext uri="{BB962C8B-B14F-4D97-AF65-F5344CB8AC3E}">
        <p14:creationId xmlns:p14="http://schemas.microsoft.com/office/powerpoint/2010/main" val="259498028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E7C7E8A-959F-5057-0689-E8520629DA9D}"/>
              </a:ext>
            </a:extLst>
          </p:cNvPr>
          <p:cNvSpPr>
            <a:spLocks noGrp="1"/>
          </p:cNvSpPr>
          <p:nvPr>
            <p:ph idx="1"/>
          </p:nvPr>
        </p:nvSpPr>
        <p:spPr>
          <a:xfrm>
            <a:off x="677333" y="490331"/>
            <a:ext cx="10109937" cy="5857460"/>
          </a:xfrm>
        </p:spPr>
        <p:txBody>
          <a:bodyPr>
            <a:normAutofit/>
          </a:bodyPr>
          <a:lstStyle/>
          <a:p>
            <a:r>
              <a:rPr lang="en-US" sz="2000" dirty="0"/>
              <a:t>Types of brain edema : </a:t>
            </a:r>
          </a:p>
          <a:p>
            <a:pPr marL="0" indent="0">
              <a:buNone/>
            </a:pPr>
            <a:r>
              <a:rPr lang="en-US" sz="2400" dirty="0"/>
              <a:t>1. </a:t>
            </a:r>
            <a:r>
              <a:rPr lang="en-US" sz="2000" dirty="0"/>
              <a:t>Cytotoxic : Accumulation of fluid inside the cells(intra-cellular)</a:t>
            </a:r>
          </a:p>
          <a:p>
            <a:pPr marL="514350" indent="-514350">
              <a:buFont typeface="+mj-lt"/>
              <a:buAutoNum type="arabicPeriod"/>
            </a:pPr>
            <a:endParaRPr lang="en-US" sz="2000" dirty="0"/>
          </a:p>
          <a:p>
            <a:pPr marL="0" indent="0">
              <a:buNone/>
            </a:pPr>
            <a:r>
              <a:rPr lang="en-US" sz="2400" dirty="0"/>
              <a:t>2. </a:t>
            </a:r>
            <a:r>
              <a:rPr lang="en-US" sz="2000" dirty="0"/>
              <a:t>vasogenic : Accumulation of fluid Intra/extra cellular due to many  underlying mechanisms(Breakdown of blood brain barrier due to brain tumor which releases cytotoxins making the </a:t>
            </a:r>
            <a:r>
              <a:rPr lang="en-US" sz="2000" dirty="0">
                <a:solidFill>
                  <a:srgbClr val="FF0000"/>
                </a:solidFill>
              </a:rPr>
              <a:t>vessels leaky  .</a:t>
            </a:r>
          </a:p>
          <a:p>
            <a:pPr marL="0" indent="0">
              <a:buNone/>
            </a:pPr>
            <a:r>
              <a:rPr lang="en-US" sz="2000" dirty="0"/>
              <a:t> </a:t>
            </a:r>
            <a:r>
              <a:rPr lang="en-US" sz="2000" dirty="0">
                <a:highlight>
                  <a:srgbClr val="FFFF00"/>
                </a:highlight>
              </a:rPr>
              <a:t>Treatment is by glucocorticoids in acute stage, which stabilizes Blood Brain Barrier.</a:t>
            </a:r>
          </a:p>
          <a:p>
            <a:pPr marL="0" indent="0">
              <a:buNone/>
            </a:pPr>
            <a:r>
              <a:rPr lang="en-US" sz="2000" dirty="0"/>
              <a:t>So it treat vasogenic edema thus </a:t>
            </a:r>
            <a:r>
              <a:rPr lang="en-US" sz="2000" dirty="0">
                <a:solidFill>
                  <a:srgbClr val="FF0000"/>
                </a:solidFill>
              </a:rPr>
              <a:t>decreasing the ICP causing by vasogenic edema</a:t>
            </a:r>
            <a:r>
              <a:rPr lang="en-US" sz="2000" dirty="0"/>
              <a:t> ,so it’s a symptomatic treatment.</a:t>
            </a:r>
          </a:p>
          <a:p>
            <a:pPr marL="0" indent="0">
              <a:buNone/>
            </a:pPr>
            <a:r>
              <a:rPr lang="en-US" sz="2000" dirty="0">
                <a:highlight>
                  <a:srgbClr val="FFFF00"/>
                </a:highlight>
              </a:rPr>
              <a:t>-BUT its not </a:t>
            </a:r>
            <a:r>
              <a:rPr lang="en-US" sz="2000" dirty="0" err="1">
                <a:highlight>
                  <a:srgbClr val="FFFF00"/>
                </a:highlight>
              </a:rPr>
              <a:t>ttt</a:t>
            </a:r>
            <a:r>
              <a:rPr lang="en-US" sz="2000" dirty="0">
                <a:highlight>
                  <a:srgbClr val="FFFF00"/>
                </a:highlight>
              </a:rPr>
              <a:t> for increase ICP itself.</a:t>
            </a:r>
          </a:p>
          <a:p>
            <a:pPr marL="0" indent="0">
              <a:buNone/>
            </a:pPr>
            <a:r>
              <a:rPr lang="en-US" sz="2400" dirty="0"/>
              <a:t>3</a:t>
            </a:r>
            <a:r>
              <a:rPr lang="en-US" sz="2000" dirty="0"/>
              <a:t>.interstitial : extracellular due to CSF leakage between cells ( main cause is acute hydrocephalus not increase in intracranial pressure)</a:t>
            </a:r>
          </a:p>
          <a:p>
            <a:pPr marL="0" indent="0">
              <a:buNone/>
            </a:pPr>
            <a:r>
              <a:rPr lang="en-US" sz="2000" dirty="0"/>
              <a:t>Sign on CT: CSF seepage ,appear as hypodense in frontal, temporal , occipital bones </a:t>
            </a:r>
          </a:p>
        </p:txBody>
      </p:sp>
    </p:spTree>
    <p:extLst>
      <p:ext uri="{BB962C8B-B14F-4D97-AF65-F5344CB8AC3E}">
        <p14:creationId xmlns:p14="http://schemas.microsoft.com/office/powerpoint/2010/main" val="12453081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mage">
            <a:extLst>
              <a:ext uri="{FF2B5EF4-FFF2-40B4-BE49-F238E27FC236}">
                <a16:creationId xmlns:a16="http://schemas.microsoft.com/office/drawing/2014/main" id="{82581E71-FDCF-AE6D-442D-7DC7507C164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136"/>
          <a:stretch/>
        </p:blipFill>
        <p:spPr bwMode="auto">
          <a:xfrm>
            <a:off x="1519311" y="20571"/>
            <a:ext cx="9551963" cy="67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1190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E3CB04-C771-C334-B6BE-245B3E16052A}"/>
              </a:ext>
            </a:extLst>
          </p:cNvPr>
          <p:cNvSpPr>
            <a:spLocks noGrp="1"/>
          </p:cNvSpPr>
          <p:nvPr>
            <p:ph type="title"/>
          </p:nvPr>
        </p:nvSpPr>
        <p:spPr>
          <a:xfrm>
            <a:off x="0" y="288925"/>
            <a:ext cx="10515600" cy="1325563"/>
          </a:xfrm>
        </p:spPr>
        <p:txBody>
          <a:bodyPr/>
          <a:lstStyle/>
          <a:p>
            <a:r>
              <a:rPr lang="en-US" dirty="0"/>
              <a:t>Brain Metastasis</a:t>
            </a:r>
          </a:p>
        </p:txBody>
      </p:sp>
      <p:sp>
        <p:nvSpPr>
          <p:cNvPr id="3" name="Content Placeholder 2">
            <a:extLst>
              <a:ext uri="{FF2B5EF4-FFF2-40B4-BE49-F238E27FC236}">
                <a16:creationId xmlns:a16="http://schemas.microsoft.com/office/drawing/2014/main" id="{B65F3141-E77B-13BE-161C-8B86BFBC666A}"/>
              </a:ext>
            </a:extLst>
          </p:cNvPr>
          <p:cNvSpPr>
            <a:spLocks noGrp="1"/>
          </p:cNvSpPr>
          <p:nvPr>
            <p:ph idx="1"/>
          </p:nvPr>
        </p:nvSpPr>
        <p:spPr>
          <a:xfrm>
            <a:off x="0" y="1378226"/>
            <a:ext cx="10515600" cy="4827312"/>
          </a:xfrm>
        </p:spPr>
        <p:txBody>
          <a:bodyPr>
            <a:normAutofit lnSpcReduction="10000"/>
          </a:bodyPr>
          <a:lstStyle/>
          <a:p>
            <a:r>
              <a:rPr lang="en-US" sz="2000" dirty="0"/>
              <a:t>One or more lesions</a:t>
            </a:r>
          </a:p>
          <a:p>
            <a:r>
              <a:rPr lang="en-US" sz="2000" dirty="0"/>
              <a:t> Usually at gray-white matter junction</a:t>
            </a:r>
          </a:p>
          <a:p>
            <a:r>
              <a:rPr lang="en-US" sz="2000" dirty="0"/>
              <a:t> Generally very poor survival (months)</a:t>
            </a:r>
          </a:p>
          <a:p>
            <a:endParaRPr lang="en-US" sz="2000" dirty="0"/>
          </a:p>
          <a:p>
            <a:r>
              <a:rPr lang="en-US" sz="2000" dirty="0"/>
              <a:t>Good survival predictors: age &lt; 65, limited extracranial disease</a:t>
            </a:r>
          </a:p>
          <a:p>
            <a:r>
              <a:rPr lang="en-US" sz="2000" dirty="0"/>
              <a:t>1-3 lesions can be removed by </a:t>
            </a:r>
            <a:r>
              <a:rPr lang="en-US" sz="2000" dirty="0">
                <a:solidFill>
                  <a:srgbClr val="FF0000"/>
                </a:solidFill>
              </a:rPr>
              <a:t>surgery (&gt;3 is palliative) .</a:t>
            </a:r>
          </a:p>
          <a:p>
            <a:r>
              <a:rPr lang="en-US" sz="2000" dirty="0"/>
              <a:t>Can significantly improve prognosis ,followed by radiation.</a:t>
            </a:r>
          </a:p>
          <a:p>
            <a:r>
              <a:rPr lang="en-US" sz="2000" dirty="0"/>
              <a:t> Multiple lesions often treated with radiation</a:t>
            </a:r>
          </a:p>
          <a:p>
            <a:pPr marL="0" indent="0">
              <a:buNone/>
            </a:pPr>
            <a:endParaRPr lang="en-US" sz="2000" dirty="0"/>
          </a:p>
          <a:p>
            <a:r>
              <a:rPr lang="en-US" b="1" dirty="0"/>
              <a:t>Note :"The lung is the most common origin of primary tumors that metastasize to the brain.</a:t>
            </a:r>
          </a:p>
          <a:p>
            <a:r>
              <a:rPr lang="en-US" b="1" dirty="0"/>
              <a:t> Melanoma has the highest propensity to metastasize to the brain. Therefore, if you detect melanoma, it is advisable to perform a direct brain CT."</a:t>
            </a:r>
          </a:p>
        </p:txBody>
      </p:sp>
      <p:pic>
        <p:nvPicPr>
          <p:cNvPr id="4" name="Picture 3">
            <a:extLst>
              <a:ext uri="{FF2B5EF4-FFF2-40B4-BE49-F238E27FC236}">
                <a16:creationId xmlns:a16="http://schemas.microsoft.com/office/drawing/2014/main" id="{0FC828E0-9B95-5B6B-8F59-9CEF86724524}"/>
              </a:ext>
            </a:extLst>
          </p:cNvPr>
          <p:cNvPicPr>
            <a:picLocks noChangeAspect="1"/>
          </p:cNvPicPr>
          <p:nvPr/>
        </p:nvPicPr>
        <p:blipFill>
          <a:blip r:embed="rId2"/>
          <a:stretch>
            <a:fillRect/>
          </a:stretch>
        </p:blipFill>
        <p:spPr>
          <a:xfrm>
            <a:off x="8624974" y="112713"/>
            <a:ext cx="3448858" cy="3809930"/>
          </a:xfrm>
          <a:prstGeom prst="rect">
            <a:avLst/>
          </a:prstGeom>
        </p:spPr>
      </p:pic>
    </p:spTree>
    <p:extLst>
      <p:ext uri="{BB962C8B-B14F-4D97-AF65-F5344CB8AC3E}">
        <p14:creationId xmlns:p14="http://schemas.microsoft.com/office/powerpoint/2010/main" val="9210697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897AC-04D1-F306-2889-ED87414285E4}"/>
              </a:ext>
            </a:extLst>
          </p:cNvPr>
          <p:cNvSpPr>
            <a:spLocks noGrp="1"/>
          </p:cNvSpPr>
          <p:nvPr>
            <p:ph type="title"/>
          </p:nvPr>
        </p:nvSpPr>
        <p:spPr/>
        <p:txBody>
          <a:bodyPr/>
          <a:lstStyle/>
          <a:p>
            <a:r>
              <a:rPr lang="en-US" dirty="0"/>
              <a:t>CNS Tumors</a:t>
            </a:r>
            <a:br>
              <a:rPr lang="en-US" dirty="0"/>
            </a:br>
            <a:endParaRPr lang="en-US" dirty="0"/>
          </a:p>
        </p:txBody>
      </p:sp>
      <p:pic>
        <p:nvPicPr>
          <p:cNvPr id="4" name="Picture 3">
            <a:extLst>
              <a:ext uri="{FF2B5EF4-FFF2-40B4-BE49-F238E27FC236}">
                <a16:creationId xmlns:a16="http://schemas.microsoft.com/office/drawing/2014/main" id="{1CDC3185-50BC-D33D-6468-D42AFEC6703E}"/>
              </a:ext>
            </a:extLst>
          </p:cNvPr>
          <p:cNvPicPr>
            <a:picLocks noChangeAspect="1"/>
          </p:cNvPicPr>
          <p:nvPr/>
        </p:nvPicPr>
        <p:blipFill rotWithShape="1">
          <a:blip r:embed="rId2"/>
          <a:srcRect l="7021" r="8380" b="10004"/>
          <a:stretch/>
        </p:blipFill>
        <p:spPr>
          <a:xfrm>
            <a:off x="909703" y="237338"/>
            <a:ext cx="10604963" cy="6176714"/>
          </a:xfrm>
          <a:prstGeom prst="rect">
            <a:avLst/>
          </a:prstGeom>
        </p:spPr>
      </p:pic>
    </p:spTree>
    <p:extLst>
      <p:ext uri="{BB962C8B-B14F-4D97-AF65-F5344CB8AC3E}">
        <p14:creationId xmlns:p14="http://schemas.microsoft.com/office/powerpoint/2010/main" val="144830621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A21FE0D-2F36-718B-E80A-819DE18CAD4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02175" y="899617"/>
            <a:ext cx="11187650" cy="5058765"/>
          </a:xfrm>
        </p:spPr>
      </p:pic>
    </p:spTree>
    <p:extLst>
      <p:ext uri="{BB962C8B-B14F-4D97-AF65-F5344CB8AC3E}">
        <p14:creationId xmlns:p14="http://schemas.microsoft.com/office/powerpoint/2010/main" val="22926112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0C950C6-3126-9624-F268-F649E6F159FB}"/>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0646" y="400206"/>
            <a:ext cx="10530707" cy="6057587"/>
          </a:xfrm>
        </p:spPr>
      </p:pic>
    </p:spTree>
    <p:extLst>
      <p:ext uri="{BB962C8B-B14F-4D97-AF65-F5344CB8AC3E}">
        <p14:creationId xmlns:p14="http://schemas.microsoft.com/office/powerpoint/2010/main" val="42395610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B2E743-A0DE-8A92-92DD-94ED93CCADC0}"/>
              </a:ext>
            </a:extLst>
          </p:cNvPr>
          <p:cNvSpPr>
            <a:spLocks noGrp="1"/>
          </p:cNvSpPr>
          <p:nvPr>
            <p:ph type="title"/>
          </p:nvPr>
        </p:nvSpPr>
        <p:spPr>
          <a:xfrm>
            <a:off x="677334" y="609600"/>
            <a:ext cx="8596668" cy="1320800"/>
          </a:xfrm>
        </p:spPr>
        <p:txBody>
          <a:bodyPr anchor="t">
            <a:normAutofit/>
          </a:bodyPr>
          <a:lstStyle/>
          <a:p>
            <a:r>
              <a:rPr lang="en-US" dirty="0"/>
              <a:t>Pilocytic astrocytoma</a:t>
            </a:r>
            <a:br>
              <a:rPr lang="en-US" dirty="0"/>
            </a:br>
            <a:endParaRPr lang="en-US" dirty="0"/>
          </a:p>
        </p:txBody>
      </p:sp>
      <p:sp>
        <p:nvSpPr>
          <p:cNvPr id="3" name="Content Placeholder 2">
            <a:extLst>
              <a:ext uri="{FF2B5EF4-FFF2-40B4-BE49-F238E27FC236}">
                <a16:creationId xmlns:a16="http://schemas.microsoft.com/office/drawing/2014/main" id="{0ED19A24-ACEB-878D-7813-B995C497DB9F}"/>
              </a:ext>
            </a:extLst>
          </p:cNvPr>
          <p:cNvSpPr>
            <a:spLocks noGrp="1"/>
          </p:cNvSpPr>
          <p:nvPr>
            <p:ph idx="1"/>
          </p:nvPr>
        </p:nvSpPr>
        <p:spPr>
          <a:xfrm>
            <a:off x="4063160" y="1589649"/>
            <a:ext cx="6079646" cy="4937760"/>
          </a:xfrm>
        </p:spPr>
        <p:txBody>
          <a:bodyPr>
            <a:normAutofit/>
          </a:bodyPr>
          <a:lstStyle/>
          <a:p>
            <a:pPr>
              <a:lnSpc>
                <a:spcPct val="90000"/>
              </a:lnSpc>
            </a:pPr>
            <a:r>
              <a:rPr lang="en-US" sz="2000" dirty="0">
                <a:cs typeface="+mj-cs"/>
              </a:rPr>
              <a:t>Most common </a:t>
            </a:r>
            <a:r>
              <a:rPr lang="en-US" sz="2000" dirty="0">
                <a:solidFill>
                  <a:srgbClr val="FF0000"/>
                </a:solidFill>
                <a:cs typeface="+mj-cs"/>
              </a:rPr>
              <a:t>benign</a:t>
            </a:r>
            <a:r>
              <a:rPr lang="en-US" sz="2000" dirty="0">
                <a:cs typeface="+mj-cs"/>
              </a:rPr>
              <a:t> primary brain tumor in childhood, Astrocyte origin  </a:t>
            </a:r>
          </a:p>
          <a:p>
            <a:pPr>
              <a:lnSpc>
                <a:spcPct val="90000"/>
              </a:lnSpc>
            </a:pPr>
            <a:r>
              <a:rPr lang="en-US" sz="2000" dirty="0">
                <a:cs typeface="+mj-cs"/>
              </a:rPr>
              <a:t>Low-grade astrocytoma( WHO grade 1 ) </a:t>
            </a:r>
          </a:p>
          <a:p>
            <a:pPr>
              <a:lnSpc>
                <a:spcPct val="90000"/>
              </a:lnSpc>
            </a:pPr>
            <a:r>
              <a:rPr lang="en-US" sz="2000" dirty="0">
                <a:cs typeface="+mj-cs"/>
              </a:rPr>
              <a:t>It has a good prognosis.</a:t>
            </a:r>
          </a:p>
          <a:p>
            <a:pPr>
              <a:lnSpc>
                <a:spcPct val="90000"/>
              </a:lnSpc>
            </a:pPr>
            <a:endParaRPr lang="en-US" sz="2000" dirty="0">
              <a:cs typeface="+mj-cs"/>
            </a:endParaRPr>
          </a:p>
          <a:p>
            <a:pPr>
              <a:lnSpc>
                <a:spcPct val="90000"/>
              </a:lnSpc>
            </a:pPr>
            <a:r>
              <a:rPr lang="en-US" sz="2000" dirty="0">
                <a:cs typeface="+mj-cs"/>
              </a:rPr>
              <a:t>• Pilocytic: fiber-like cells</a:t>
            </a:r>
          </a:p>
          <a:p>
            <a:pPr>
              <a:lnSpc>
                <a:spcPct val="90000"/>
              </a:lnSpc>
            </a:pPr>
            <a:r>
              <a:rPr lang="en-US" sz="2000" dirty="0">
                <a:cs typeface="+mj-cs"/>
              </a:rPr>
              <a:t>• Usually in posterior fossa (cerebellum)</a:t>
            </a:r>
          </a:p>
          <a:p>
            <a:pPr>
              <a:lnSpc>
                <a:spcPct val="90000"/>
              </a:lnSpc>
            </a:pPr>
            <a:r>
              <a:rPr lang="en-US" sz="2000" dirty="0">
                <a:cs typeface="+mj-cs"/>
              </a:rPr>
              <a:t>• Presents with cerebellar dysfunction: ataxia</a:t>
            </a:r>
          </a:p>
          <a:p>
            <a:pPr>
              <a:lnSpc>
                <a:spcPct val="90000"/>
              </a:lnSpc>
            </a:pPr>
            <a:r>
              <a:rPr lang="en-US" sz="2000" dirty="0">
                <a:cs typeface="+mj-cs"/>
              </a:rPr>
              <a:t>• Usually slow-growing, well-defined circumscribed </a:t>
            </a:r>
          </a:p>
          <a:p>
            <a:pPr>
              <a:lnSpc>
                <a:spcPct val="90000"/>
              </a:lnSpc>
            </a:pPr>
            <a:r>
              <a:rPr lang="en-US" sz="2000" dirty="0">
                <a:cs typeface="+mj-cs"/>
              </a:rPr>
              <a:t>• Often successfully treated with surgery</a:t>
            </a:r>
          </a:p>
          <a:p>
            <a:pPr>
              <a:lnSpc>
                <a:spcPct val="90000"/>
              </a:lnSpc>
            </a:pPr>
            <a:r>
              <a:rPr lang="en-US" sz="2000" dirty="0">
                <a:cs typeface="+mj-cs"/>
              </a:rPr>
              <a:t>• Cure rates of 90 to 95%</a:t>
            </a:r>
            <a:endParaRPr lang="ar-JO" sz="2000" dirty="0">
              <a:cs typeface="+mj-cs"/>
            </a:endParaRPr>
          </a:p>
          <a:p>
            <a:pPr>
              <a:lnSpc>
                <a:spcPct val="90000"/>
              </a:lnSpc>
            </a:pPr>
            <a:endParaRPr lang="en-US" sz="1500" dirty="0"/>
          </a:p>
        </p:txBody>
      </p:sp>
      <p:pic>
        <p:nvPicPr>
          <p:cNvPr id="4" name="Picture 3">
            <a:extLst>
              <a:ext uri="{FF2B5EF4-FFF2-40B4-BE49-F238E27FC236}">
                <a16:creationId xmlns:a16="http://schemas.microsoft.com/office/drawing/2014/main" id="{C29F1344-8B08-476C-1888-9EFDCE35E92A}"/>
              </a:ext>
            </a:extLst>
          </p:cNvPr>
          <p:cNvPicPr>
            <a:picLocks noChangeAspect="1"/>
          </p:cNvPicPr>
          <p:nvPr/>
        </p:nvPicPr>
        <p:blipFill rotWithShape="1">
          <a:blip r:embed="rId2"/>
          <a:srcRect l="10284" r="4456" b="1"/>
          <a:stretch/>
        </p:blipFill>
        <p:spPr>
          <a:xfrm>
            <a:off x="677334" y="2159331"/>
            <a:ext cx="3144597" cy="3882362"/>
          </a:xfrm>
          <a:prstGeom prst="rect">
            <a:avLst/>
          </a:prstGeom>
        </p:spPr>
      </p:pic>
    </p:spTree>
    <p:extLst>
      <p:ext uri="{BB962C8B-B14F-4D97-AF65-F5344CB8AC3E}">
        <p14:creationId xmlns:p14="http://schemas.microsoft.com/office/powerpoint/2010/main" val="866622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8F0914-0E8D-DFAB-C4B2-47D2FC9F4F49}"/>
              </a:ext>
            </a:extLst>
          </p:cNvPr>
          <p:cNvSpPr>
            <a:spLocks noGrp="1"/>
          </p:cNvSpPr>
          <p:nvPr>
            <p:ph type="title"/>
          </p:nvPr>
        </p:nvSpPr>
        <p:spPr>
          <a:xfrm>
            <a:off x="715978" y="338966"/>
            <a:ext cx="8596668" cy="1320800"/>
          </a:xfrm>
        </p:spPr>
        <p:txBody>
          <a:bodyPr/>
          <a:lstStyle/>
          <a:p>
            <a:r>
              <a:rPr lang="en-US" dirty="0"/>
              <a:t>Pilocytic astrocytoma</a:t>
            </a:r>
          </a:p>
        </p:txBody>
      </p:sp>
      <p:sp>
        <p:nvSpPr>
          <p:cNvPr id="4" name="Content Placeholder 3">
            <a:extLst>
              <a:ext uri="{FF2B5EF4-FFF2-40B4-BE49-F238E27FC236}">
                <a16:creationId xmlns:a16="http://schemas.microsoft.com/office/drawing/2014/main" id="{C0B7D7E2-57FF-E7C2-8713-C6FF52A028AF}"/>
              </a:ext>
            </a:extLst>
          </p:cNvPr>
          <p:cNvSpPr>
            <a:spLocks noGrp="1"/>
          </p:cNvSpPr>
          <p:nvPr>
            <p:ph idx="1"/>
          </p:nvPr>
        </p:nvSpPr>
        <p:spPr/>
        <p:txBody>
          <a:bodyPr>
            <a:normAutofit/>
          </a:bodyPr>
          <a:lstStyle/>
          <a:p>
            <a:r>
              <a:rPr lang="en-US" sz="3200" dirty="0"/>
              <a:t>Even the tumor is benign and has good prognosis but it has a mass effect and we should resect it .</a:t>
            </a:r>
          </a:p>
          <a:p>
            <a:r>
              <a:rPr lang="en-US" sz="3200" dirty="0"/>
              <a:t>Pilocytic astrocytoma has solid (called a mural nodule “in the wall”) and cystic component .</a:t>
            </a:r>
          </a:p>
        </p:txBody>
      </p:sp>
    </p:spTree>
    <p:extLst>
      <p:ext uri="{BB962C8B-B14F-4D97-AF65-F5344CB8AC3E}">
        <p14:creationId xmlns:p14="http://schemas.microsoft.com/office/powerpoint/2010/main" val="14379542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4AA2831-9BDC-B54B-7BAE-CAD1DFDE626A}"/>
              </a:ext>
            </a:extLst>
          </p:cNvPr>
          <p:cNvSpPr>
            <a:spLocks noGrp="1"/>
          </p:cNvSpPr>
          <p:nvPr>
            <p:ph idx="1"/>
          </p:nvPr>
        </p:nvSpPr>
        <p:spPr>
          <a:xfrm>
            <a:off x="515228" y="450861"/>
            <a:ext cx="10515600" cy="2292757"/>
          </a:xfrm>
        </p:spPr>
        <p:txBody>
          <a:bodyPr>
            <a:normAutofit/>
          </a:bodyPr>
          <a:lstStyle/>
          <a:p>
            <a:r>
              <a:rPr lang="en-US" dirty="0"/>
              <a:t>MRI head (a: T1-weighted; with contrast; sagittal plane; b: T2-weighted; axial plane) of a child</a:t>
            </a:r>
          </a:p>
          <a:p>
            <a:endParaRPr lang="en-US" dirty="0"/>
          </a:p>
          <a:p>
            <a:r>
              <a:rPr lang="en-US" dirty="0"/>
              <a:t>A large lesion in the right cerebellar hemisphere displaces the vermis to the left of midline. It has a large cystic component (T1 hypointense and T2 hyperintense; red overlay) and a heterogeneously enhancing solid nodular component (green overlay)</a:t>
            </a:r>
          </a:p>
        </p:txBody>
      </p:sp>
      <p:pic>
        <p:nvPicPr>
          <p:cNvPr id="2" name="Picture 1">
            <a:extLst>
              <a:ext uri="{FF2B5EF4-FFF2-40B4-BE49-F238E27FC236}">
                <a16:creationId xmlns:a16="http://schemas.microsoft.com/office/drawing/2014/main" id="{24D4D085-6C72-78AF-2F84-ECDBA33E4E58}"/>
              </a:ext>
            </a:extLst>
          </p:cNvPr>
          <p:cNvPicPr>
            <a:picLocks noChangeAspect="1"/>
          </p:cNvPicPr>
          <p:nvPr/>
        </p:nvPicPr>
        <p:blipFill>
          <a:blip r:embed="rId2"/>
          <a:stretch>
            <a:fillRect/>
          </a:stretch>
        </p:blipFill>
        <p:spPr>
          <a:xfrm>
            <a:off x="5556011" y="2505079"/>
            <a:ext cx="6291432" cy="3902765"/>
          </a:xfrm>
          <a:prstGeom prst="rect">
            <a:avLst/>
          </a:prstGeom>
        </p:spPr>
      </p:pic>
      <p:pic>
        <p:nvPicPr>
          <p:cNvPr id="4" name="Picture 3">
            <a:extLst>
              <a:ext uri="{FF2B5EF4-FFF2-40B4-BE49-F238E27FC236}">
                <a16:creationId xmlns:a16="http://schemas.microsoft.com/office/drawing/2014/main" id="{6C833B42-7EA1-89F4-74F9-9A2198EA144E}"/>
              </a:ext>
            </a:extLst>
          </p:cNvPr>
          <p:cNvPicPr>
            <a:picLocks noChangeAspect="1"/>
          </p:cNvPicPr>
          <p:nvPr/>
        </p:nvPicPr>
        <p:blipFill>
          <a:blip r:embed="rId3"/>
          <a:stretch>
            <a:fillRect/>
          </a:stretch>
        </p:blipFill>
        <p:spPr>
          <a:xfrm>
            <a:off x="843714" y="2505079"/>
            <a:ext cx="3895682" cy="4041495"/>
          </a:xfrm>
          <a:prstGeom prst="rect">
            <a:avLst/>
          </a:prstGeom>
        </p:spPr>
      </p:pic>
    </p:spTree>
    <p:extLst>
      <p:ext uri="{BB962C8B-B14F-4D97-AF65-F5344CB8AC3E}">
        <p14:creationId xmlns:p14="http://schemas.microsoft.com/office/powerpoint/2010/main" val="599577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F20DED-D999-AF0C-369B-249DEDF70698}"/>
              </a:ext>
            </a:extLst>
          </p:cNvPr>
          <p:cNvSpPr>
            <a:spLocks noGrp="1"/>
          </p:cNvSpPr>
          <p:nvPr>
            <p:ph idx="1"/>
          </p:nvPr>
        </p:nvSpPr>
        <p:spPr>
          <a:xfrm>
            <a:off x="533400" y="530225"/>
            <a:ext cx="10515600" cy="4351338"/>
          </a:xfrm>
        </p:spPr>
        <p:txBody>
          <a:bodyPr/>
          <a:lstStyle/>
          <a:p>
            <a:pPr marL="0" indent="0">
              <a:buNone/>
            </a:pPr>
            <a:r>
              <a:rPr lang="en-US" dirty="0"/>
              <a:t>B:Coronal T1 contrast enhanced  MRI showing ring enhancement</a:t>
            </a:r>
          </a:p>
          <a:p>
            <a:pPr marL="0" indent="0">
              <a:buNone/>
            </a:pPr>
            <a:r>
              <a:rPr lang="en-US" dirty="0"/>
              <a:t>A:Axial T1 Contrast enhanced MRI showing a hyperintense mural nodule   </a:t>
            </a:r>
          </a:p>
          <a:p>
            <a:endParaRPr lang="en-US" dirty="0"/>
          </a:p>
        </p:txBody>
      </p:sp>
      <p:pic>
        <p:nvPicPr>
          <p:cNvPr id="4" name="Picture 3">
            <a:extLst>
              <a:ext uri="{FF2B5EF4-FFF2-40B4-BE49-F238E27FC236}">
                <a16:creationId xmlns:a16="http://schemas.microsoft.com/office/drawing/2014/main" id="{090677A1-0A96-A683-3701-6C8D533E5D04}"/>
              </a:ext>
            </a:extLst>
          </p:cNvPr>
          <p:cNvPicPr>
            <a:picLocks noChangeAspect="1"/>
          </p:cNvPicPr>
          <p:nvPr/>
        </p:nvPicPr>
        <p:blipFill>
          <a:blip r:embed="rId2"/>
          <a:stretch>
            <a:fillRect/>
          </a:stretch>
        </p:blipFill>
        <p:spPr>
          <a:xfrm>
            <a:off x="2239617" y="1719262"/>
            <a:ext cx="7972711" cy="4627012"/>
          </a:xfrm>
          <a:prstGeom prst="rect">
            <a:avLst/>
          </a:prstGeom>
        </p:spPr>
      </p:pic>
    </p:spTree>
    <p:extLst>
      <p:ext uri="{BB962C8B-B14F-4D97-AF65-F5344CB8AC3E}">
        <p14:creationId xmlns:p14="http://schemas.microsoft.com/office/powerpoint/2010/main" val="204708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227FB9-B936-A0E7-751A-83EAC2A06257}"/>
              </a:ext>
            </a:extLst>
          </p:cNvPr>
          <p:cNvSpPr>
            <a:spLocks noGrp="1"/>
          </p:cNvSpPr>
          <p:nvPr>
            <p:ph idx="1"/>
          </p:nvPr>
        </p:nvSpPr>
        <p:spPr>
          <a:xfrm>
            <a:off x="665922" y="690838"/>
            <a:ext cx="10515600" cy="5476324"/>
          </a:xfrm>
        </p:spPr>
        <p:txBody>
          <a:bodyPr>
            <a:normAutofit fontScale="92500"/>
          </a:bodyPr>
          <a:lstStyle/>
          <a:p>
            <a:r>
              <a:rPr lang="en-US" sz="2400" dirty="0">
                <a:solidFill>
                  <a:schemeClr val="tx1"/>
                </a:solidFill>
                <a:cs typeface="+mj-cs"/>
              </a:rPr>
              <a:t>Brain tumors are neoplastic growth within the brain.</a:t>
            </a:r>
          </a:p>
          <a:p>
            <a:r>
              <a:rPr lang="en-US" sz="2400" dirty="0"/>
              <a:t> They can be primary(30%) or Secondary metastatic(70%), benign or malignant.</a:t>
            </a:r>
          </a:p>
          <a:p>
            <a:pPr marL="0" indent="0">
              <a:buNone/>
            </a:pPr>
            <a:endParaRPr lang="en-US" sz="2400" dirty="0"/>
          </a:p>
          <a:p>
            <a:r>
              <a:rPr lang="en-US" sz="2400" dirty="0"/>
              <a:t>Meningioma is the most common benign tumor overall in cadaveric studies ,while in clinical studies most common primary benign tumor is GBM.</a:t>
            </a:r>
          </a:p>
          <a:p>
            <a:pPr marL="0" indent="0">
              <a:buNone/>
            </a:pPr>
            <a:endParaRPr lang="en-US" sz="2400" dirty="0"/>
          </a:p>
          <a:p>
            <a:r>
              <a:rPr lang="en-US" sz="2400" dirty="0"/>
              <a:t>Most common sources of </a:t>
            </a:r>
            <a:r>
              <a:rPr lang="en-US" sz="2400" dirty="0" err="1"/>
              <a:t>mets</a:t>
            </a:r>
            <a:r>
              <a:rPr lang="en-US" sz="2400" dirty="0"/>
              <a:t>:</a:t>
            </a:r>
          </a:p>
          <a:p>
            <a:r>
              <a:rPr lang="en-US" sz="2400" dirty="0"/>
              <a:t> Lung</a:t>
            </a:r>
          </a:p>
          <a:p>
            <a:r>
              <a:rPr lang="en-US" sz="2400" dirty="0"/>
              <a:t> Breast</a:t>
            </a:r>
          </a:p>
          <a:p>
            <a:r>
              <a:rPr lang="en-US" sz="2400" dirty="0"/>
              <a:t> GI tract</a:t>
            </a:r>
          </a:p>
          <a:p>
            <a:r>
              <a:rPr lang="en-US" sz="2400" dirty="0"/>
              <a:t> Kidney</a:t>
            </a:r>
          </a:p>
          <a:p>
            <a:r>
              <a:rPr lang="en-US" sz="2400" dirty="0"/>
              <a:t> Melanoma</a:t>
            </a:r>
          </a:p>
        </p:txBody>
      </p:sp>
    </p:spTree>
    <p:extLst>
      <p:ext uri="{BB962C8B-B14F-4D97-AF65-F5344CB8AC3E}">
        <p14:creationId xmlns:p14="http://schemas.microsoft.com/office/powerpoint/2010/main" val="6700652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A17C9-ACE1-4418-10B5-BF2C36F9AE97}"/>
              </a:ext>
            </a:extLst>
          </p:cNvPr>
          <p:cNvSpPr>
            <a:spLocks noGrp="1"/>
          </p:cNvSpPr>
          <p:nvPr>
            <p:ph type="title"/>
          </p:nvPr>
        </p:nvSpPr>
        <p:spPr/>
        <p:txBody>
          <a:bodyPr/>
          <a:lstStyle/>
          <a:p>
            <a:r>
              <a:rPr lang="en-US" dirty="0"/>
              <a:t>Rosenthal fibers</a:t>
            </a:r>
          </a:p>
        </p:txBody>
      </p:sp>
      <p:sp>
        <p:nvSpPr>
          <p:cNvPr id="3" name="Content Placeholder 2">
            <a:extLst>
              <a:ext uri="{FF2B5EF4-FFF2-40B4-BE49-F238E27FC236}">
                <a16:creationId xmlns:a16="http://schemas.microsoft.com/office/drawing/2014/main" id="{6BEAED4B-0C09-B86A-AB01-56509B08E28F}"/>
              </a:ext>
            </a:extLst>
          </p:cNvPr>
          <p:cNvSpPr>
            <a:spLocks noGrp="1"/>
          </p:cNvSpPr>
          <p:nvPr>
            <p:ph idx="1"/>
          </p:nvPr>
        </p:nvSpPr>
        <p:spPr/>
        <p:txBody>
          <a:bodyPr/>
          <a:lstStyle/>
          <a:p>
            <a:r>
              <a:rPr lang="en-US" dirty="0"/>
              <a:t> The bright red-pink bodies in astrocytes and indicate intense gliosis.</a:t>
            </a:r>
          </a:p>
        </p:txBody>
      </p:sp>
      <p:pic>
        <p:nvPicPr>
          <p:cNvPr id="4" name="Picture 3">
            <a:extLst>
              <a:ext uri="{FF2B5EF4-FFF2-40B4-BE49-F238E27FC236}">
                <a16:creationId xmlns:a16="http://schemas.microsoft.com/office/drawing/2014/main" id="{9F20C3FA-E26E-D5BE-67A6-3A2A45598167}"/>
              </a:ext>
            </a:extLst>
          </p:cNvPr>
          <p:cNvPicPr>
            <a:picLocks noChangeAspect="1"/>
          </p:cNvPicPr>
          <p:nvPr/>
        </p:nvPicPr>
        <p:blipFill>
          <a:blip r:embed="rId2"/>
          <a:stretch>
            <a:fillRect/>
          </a:stretch>
        </p:blipFill>
        <p:spPr>
          <a:xfrm>
            <a:off x="6272355" y="2955234"/>
            <a:ext cx="4801016" cy="3497883"/>
          </a:xfrm>
          <a:prstGeom prst="rect">
            <a:avLst/>
          </a:prstGeom>
        </p:spPr>
      </p:pic>
    </p:spTree>
    <p:extLst>
      <p:ext uri="{BB962C8B-B14F-4D97-AF65-F5344CB8AC3E}">
        <p14:creationId xmlns:p14="http://schemas.microsoft.com/office/powerpoint/2010/main" val="368096265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E58A3C-4C99-876A-FBCF-88C0012A2825}"/>
              </a:ext>
            </a:extLst>
          </p:cNvPr>
          <p:cNvSpPr>
            <a:spLocks noGrp="1"/>
          </p:cNvSpPr>
          <p:nvPr>
            <p:ph type="title"/>
          </p:nvPr>
        </p:nvSpPr>
        <p:spPr>
          <a:xfrm>
            <a:off x="0" y="153192"/>
            <a:ext cx="10515600" cy="1325563"/>
          </a:xfrm>
        </p:spPr>
        <p:txBody>
          <a:bodyPr/>
          <a:lstStyle/>
          <a:p>
            <a:r>
              <a:rPr lang="en-US" dirty="0"/>
              <a:t>Medulloblastoma</a:t>
            </a:r>
            <a:br>
              <a:rPr lang="en-US" dirty="0"/>
            </a:br>
            <a:endParaRPr lang="en-US" dirty="0"/>
          </a:p>
        </p:txBody>
      </p:sp>
      <p:sp>
        <p:nvSpPr>
          <p:cNvPr id="3" name="Content Placeholder 2">
            <a:extLst>
              <a:ext uri="{FF2B5EF4-FFF2-40B4-BE49-F238E27FC236}">
                <a16:creationId xmlns:a16="http://schemas.microsoft.com/office/drawing/2014/main" id="{E9EAA955-EB51-70B7-95BD-0309D5836558}"/>
              </a:ext>
            </a:extLst>
          </p:cNvPr>
          <p:cNvSpPr>
            <a:spLocks noGrp="1"/>
          </p:cNvSpPr>
          <p:nvPr>
            <p:ph idx="1"/>
          </p:nvPr>
        </p:nvSpPr>
        <p:spPr>
          <a:xfrm>
            <a:off x="583096" y="1385888"/>
            <a:ext cx="9932504" cy="4683608"/>
          </a:xfrm>
        </p:spPr>
        <p:txBody>
          <a:bodyPr>
            <a:normAutofit/>
          </a:bodyPr>
          <a:lstStyle/>
          <a:p>
            <a:pPr marL="0" indent="0">
              <a:buNone/>
            </a:pPr>
            <a:r>
              <a:rPr lang="en-US" sz="2400" dirty="0"/>
              <a:t>•Originates from the </a:t>
            </a:r>
            <a:r>
              <a:rPr lang="en-US" sz="2400" dirty="0">
                <a:solidFill>
                  <a:srgbClr val="FF0000"/>
                </a:solidFill>
              </a:rPr>
              <a:t>roof</a:t>
            </a:r>
            <a:r>
              <a:rPr lang="en-US" sz="2400" dirty="0"/>
              <a:t> of the 4</a:t>
            </a:r>
            <a:r>
              <a:rPr lang="en-US" sz="2400" baseline="30000" dirty="0"/>
              <a:t>th</a:t>
            </a:r>
            <a:r>
              <a:rPr lang="en-US" sz="2400" dirty="0"/>
              <a:t> ventricle</a:t>
            </a:r>
          </a:p>
          <a:p>
            <a:pPr marL="0" indent="0">
              <a:buNone/>
            </a:pPr>
            <a:r>
              <a:rPr lang="en-US" sz="2400" dirty="0"/>
              <a:t> Most common childhood </a:t>
            </a:r>
            <a:r>
              <a:rPr lang="en-US" sz="2400" b="1" dirty="0">
                <a:solidFill>
                  <a:srgbClr val="FF0000"/>
                </a:solidFill>
              </a:rPr>
              <a:t>malignant</a:t>
            </a:r>
            <a:r>
              <a:rPr lang="en-US" sz="2400" dirty="0"/>
              <a:t> brain tumor</a:t>
            </a:r>
          </a:p>
          <a:p>
            <a:pPr marL="0" indent="0">
              <a:buNone/>
            </a:pPr>
            <a:r>
              <a:rPr lang="en-US" sz="2400" dirty="0"/>
              <a:t>• Usually occurs in children</a:t>
            </a:r>
          </a:p>
          <a:p>
            <a:r>
              <a:rPr lang="en-US" sz="2400" dirty="0"/>
              <a:t>Associated conditions:- </a:t>
            </a:r>
            <a:r>
              <a:rPr lang="en-US" sz="2400" b="1" dirty="0">
                <a:solidFill>
                  <a:srgbClr val="FF0000"/>
                </a:solidFill>
              </a:rPr>
              <a:t>Turcot syndrome (Brain tumor-polyposis syndrome)</a:t>
            </a:r>
          </a:p>
          <a:p>
            <a:pPr marL="0" indent="0">
              <a:buNone/>
            </a:pPr>
            <a:r>
              <a:rPr lang="en-US" sz="2400" dirty="0"/>
              <a:t>• Usually occurs in </a:t>
            </a:r>
            <a:r>
              <a:rPr lang="en-US" sz="2400" dirty="0">
                <a:solidFill>
                  <a:srgbClr val="FF0000"/>
                </a:solidFill>
              </a:rPr>
              <a:t>cerebellum</a:t>
            </a:r>
          </a:p>
          <a:p>
            <a:pPr marL="0" indent="0">
              <a:buNone/>
            </a:pPr>
            <a:r>
              <a:rPr lang="en-US" sz="2400" dirty="0"/>
              <a:t>• Often midline causing </a:t>
            </a:r>
            <a:r>
              <a:rPr lang="en-US" sz="2400" dirty="0">
                <a:solidFill>
                  <a:srgbClr val="FF0000"/>
                </a:solidFill>
              </a:rPr>
              <a:t>Truncal ataxia</a:t>
            </a:r>
          </a:p>
          <a:p>
            <a:pPr marL="0" indent="0">
              <a:buNone/>
            </a:pPr>
            <a:r>
              <a:rPr lang="en-US" sz="2400" dirty="0">
                <a:solidFill>
                  <a:srgbClr val="FF0000"/>
                </a:solidFill>
              </a:rPr>
              <a:t>Truncal ataxia :A lack of coordination of voluntary movements that primarily affects the central body. Most commonly presents with an inability to sit upright and/or stand without support.</a:t>
            </a:r>
          </a:p>
          <a:p>
            <a:endParaRPr lang="en-US" sz="2400" dirty="0"/>
          </a:p>
        </p:txBody>
      </p:sp>
    </p:spTree>
    <p:extLst>
      <p:ext uri="{BB962C8B-B14F-4D97-AF65-F5344CB8AC3E}">
        <p14:creationId xmlns:p14="http://schemas.microsoft.com/office/powerpoint/2010/main" val="1349410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D2E7-D176-B06D-9696-67071014BB49}"/>
              </a:ext>
            </a:extLst>
          </p:cNvPr>
          <p:cNvSpPr>
            <a:spLocks noGrp="1"/>
          </p:cNvSpPr>
          <p:nvPr>
            <p:ph type="title"/>
          </p:nvPr>
        </p:nvSpPr>
        <p:spPr>
          <a:xfrm>
            <a:off x="1619869" y="598228"/>
            <a:ext cx="7763282" cy="660400"/>
          </a:xfrm>
        </p:spPr>
        <p:txBody>
          <a:bodyPr/>
          <a:lstStyle/>
          <a:p>
            <a:r>
              <a:rPr lang="en-US" sz="3600" b="1" dirty="0">
                <a:solidFill>
                  <a:schemeClr val="tx1"/>
                </a:solidFill>
              </a:rPr>
              <a:t>Homer-Wright rosettes</a:t>
            </a:r>
            <a:endParaRPr lang="en-US" dirty="0"/>
          </a:p>
        </p:txBody>
      </p:sp>
      <p:pic>
        <p:nvPicPr>
          <p:cNvPr id="4" name="Content Placeholder 3">
            <a:extLst>
              <a:ext uri="{FF2B5EF4-FFF2-40B4-BE49-F238E27FC236}">
                <a16:creationId xmlns:a16="http://schemas.microsoft.com/office/drawing/2014/main" id="{6E991D28-F441-0F23-3A01-A3CB10AE6894}"/>
              </a:ext>
            </a:extLst>
          </p:cNvPr>
          <p:cNvPicPr>
            <a:picLocks noGrp="1" noChangeAspect="1"/>
          </p:cNvPicPr>
          <p:nvPr>
            <p:ph idx="1"/>
          </p:nvPr>
        </p:nvPicPr>
        <p:blipFill>
          <a:blip r:embed="rId2"/>
          <a:stretch>
            <a:fillRect/>
          </a:stretch>
        </p:blipFill>
        <p:spPr>
          <a:xfrm>
            <a:off x="5729491" y="1969086"/>
            <a:ext cx="3782509" cy="3881437"/>
          </a:xfrm>
          <a:prstGeom prst="rect">
            <a:avLst/>
          </a:prstGeom>
        </p:spPr>
      </p:pic>
      <p:pic>
        <p:nvPicPr>
          <p:cNvPr id="5" name="Picture 4">
            <a:extLst>
              <a:ext uri="{FF2B5EF4-FFF2-40B4-BE49-F238E27FC236}">
                <a16:creationId xmlns:a16="http://schemas.microsoft.com/office/drawing/2014/main" id="{EC196A7C-6A42-7CDF-DF2F-2301AE0707E3}"/>
              </a:ext>
            </a:extLst>
          </p:cNvPr>
          <p:cNvPicPr>
            <a:picLocks noChangeAspect="1"/>
          </p:cNvPicPr>
          <p:nvPr/>
        </p:nvPicPr>
        <p:blipFill>
          <a:blip r:embed="rId3"/>
          <a:stretch>
            <a:fillRect/>
          </a:stretch>
        </p:blipFill>
        <p:spPr>
          <a:xfrm>
            <a:off x="783527" y="1717935"/>
            <a:ext cx="4296701" cy="4541837"/>
          </a:xfrm>
          <a:prstGeom prst="rect">
            <a:avLst/>
          </a:prstGeom>
        </p:spPr>
      </p:pic>
    </p:spTree>
    <p:extLst>
      <p:ext uri="{BB962C8B-B14F-4D97-AF65-F5344CB8AC3E}">
        <p14:creationId xmlns:p14="http://schemas.microsoft.com/office/powerpoint/2010/main" val="3487989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4667FA0-EDC7-8482-DF09-5470A2194FB0}"/>
              </a:ext>
            </a:extLst>
          </p:cNvPr>
          <p:cNvSpPr>
            <a:spLocks noGrp="1"/>
          </p:cNvSpPr>
          <p:nvPr>
            <p:ph idx="1"/>
          </p:nvPr>
        </p:nvSpPr>
        <p:spPr>
          <a:xfrm>
            <a:off x="245925" y="328731"/>
            <a:ext cx="8943744" cy="3990050"/>
          </a:xfrm>
        </p:spPr>
        <p:txBody>
          <a:bodyPr>
            <a:normAutofit/>
          </a:bodyPr>
          <a:lstStyle/>
          <a:p>
            <a:r>
              <a:rPr lang="en-US" sz="2000" dirty="0"/>
              <a:t>Can compress 4th ventricle → </a:t>
            </a:r>
            <a:r>
              <a:rPr lang="en-US" sz="2800" dirty="0">
                <a:solidFill>
                  <a:srgbClr val="FF0000"/>
                </a:solidFill>
              </a:rPr>
              <a:t>Non-communicating hydrocephalus</a:t>
            </a:r>
            <a:endParaRPr lang="en-US" sz="1600" dirty="0">
              <a:solidFill>
                <a:srgbClr val="FF0000"/>
              </a:solidFill>
            </a:endParaRPr>
          </a:p>
          <a:p>
            <a:r>
              <a:rPr lang="en-US" sz="2000" dirty="0"/>
              <a:t>Symptoms of ↑ ICP:  Headache, nausea, vomiting </a:t>
            </a:r>
          </a:p>
          <a:p>
            <a:r>
              <a:rPr lang="en-US" sz="2000" dirty="0"/>
              <a:t> Can spread to CSF causing </a:t>
            </a:r>
            <a:r>
              <a:rPr lang="en-US" sz="2000" b="1" dirty="0">
                <a:solidFill>
                  <a:srgbClr val="FF0000"/>
                </a:solidFill>
              </a:rPr>
              <a:t>DROP METASTASIS </a:t>
            </a:r>
            <a:r>
              <a:rPr lang="en-US" sz="2000" dirty="0">
                <a:solidFill>
                  <a:srgbClr val="FF0000"/>
                </a:solidFill>
                <a:sym typeface="Wingdings" panose="05000000000000000000" pitchFamily="2" charset="2"/>
              </a:rPr>
              <a:t> Paraplegia</a:t>
            </a:r>
            <a:endParaRPr lang="en-US" sz="2000" dirty="0">
              <a:solidFill>
                <a:srgbClr val="FF0000"/>
              </a:solidFill>
            </a:endParaRPr>
          </a:p>
          <a:p>
            <a:r>
              <a:rPr lang="en-US" sz="2000" dirty="0">
                <a:solidFill>
                  <a:srgbClr val="FF0000"/>
                </a:solidFill>
              </a:rPr>
              <a:t>Drop metastasis :The metastasis of a primary central nervous system (CNS) neoplasm inferiorly, typically </a:t>
            </a:r>
            <a:r>
              <a:rPr lang="en-US" sz="2000" b="1" dirty="0">
                <a:solidFill>
                  <a:schemeClr val="tx1"/>
                </a:solidFill>
              </a:rPr>
              <a:t>via cerebrospinal fluid (CSF). </a:t>
            </a:r>
            <a:r>
              <a:rPr lang="en-US" sz="2000" dirty="0">
                <a:solidFill>
                  <a:srgbClr val="FF0000"/>
                </a:solidFill>
              </a:rPr>
              <a:t>Typically presents as nodules along the spine and cauda equina that can cause </a:t>
            </a:r>
            <a:r>
              <a:rPr lang="en-US" sz="2000" dirty="0">
                <a:solidFill>
                  <a:schemeClr val="tx1"/>
                </a:solidFill>
              </a:rPr>
              <a:t>back pain </a:t>
            </a:r>
            <a:r>
              <a:rPr lang="en-US" sz="2000" dirty="0">
                <a:solidFill>
                  <a:srgbClr val="FF0000"/>
                </a:solidFill>
              </a:rPr>
              <a:t>with </a:t>
            </a:r>
            <a:r>
              <a:rPr lang="en-US" sz="2000" dirty="0">
                <a:solidFill>
                  <a:schemeClr val="tx1"/>
                </a:solidFill>
              </a:rPr>
              <a:t>neurologic symptoms </a:t>
            </a:r>
            <a:r>
              <a:rPr lang="en-US" sz="2000" dirty="0">
                <a:solidFill>
                  <a:srgbClr val="FF0000"/>
                </a:solidFill>
              </a:rPr>
              <a:t>(e.g., limb weakness). Can be detected by lumbar puncture.</a:t>
            </a:r>
          </a:p>
          <a:p>
            <a:r>
              <a:rPr lang="en-US" sz="2000" dirty="0">
                <a:solidFill>
                  <a:srgbClr val="FF0000"/>
                </a:solidFill>
              </a:rPr>
              <a:t>ON MRI T1 contrast enhanced : </a:t>
            </a:r>
            <a:r>
              <a:rPr lang="en-US" sz="2000" b="1" dirty="0">
                <a:solidFill>
                  <a:srgbClr val="FF0000"/>
                </a:solidFill>
              </a:rPr>
              <a:t>sugar coating</a:t>
            </a:r>
          </a:p>
        </p:txBody>
      </p:sp>
      <p:pic>
        <p:nvPicPr>
          <p:cNvPr id="5" name="Picture 4">
            <a:extLst>
              <a:ext uri="{FF2B5EF4-FFF2-40B4-BE49-F238E27FC236}">
                <a16:creationId xmlns:a16="http://schemas.microsoft.com/office/drawing/2014/main" id="{41A7EBC1-6815-69C1-61E5-D4A5C8E81CAF}"/>
              </a:ext>
            </a:extLst>
          </p:cNvPr>
          <p:cNvPicPr>
            <a:picLocks noChangeAspect="1"/>
          </p:cNvPicPr>
          <p:nvPr/>
        </p:nvPicPr>
        <p:blipFill>
          <a:blip r:embed="rId2"/>
          <a:stretch>
            <a:fillRect/>
          </a:stretch>
        </p:blipFill>
        <p:spPr>
          <a:xfrm>
            <a:off x="8994227" y="3403058"/>
            <a:ext cx="2103347" cy="3611009"/>
          </a:xfrm>
          <a:prstGeom prst="rect">
            <a:avLst/>
          </a:prstGeom>
        </p:spPr>
      </p:pic>
      <p:pic>
        <p:nvPicPr>
          <p:cNvPr id="7" name="Picture 6">
            <a:extLst>
              <a:ext uri="{FF2B5EF4-FFF2-40B4-BE49-F238E27FC236}">
                <a16:creationId xmlns:a16="http://schemas.microsoft.com/office/drawing/2014/main" id="{5D8F6B86-09AD-D14D-34EF-EE4C15F42EA2}"/>
              </a:ext>
            </a:extLst>
          </p:cNvPr>
          <p:cNvPicPr>
            <a:picLocks noChangeAspect="1"/>
          </p:cNvPicPr>
          <p:nvPr/>
        </p:nvPicPr>
        <p:blipFill>
          <a:blip r:embed="rId3"/>
          <a:stretch>
            <a:fillRect/>
          </a:stretch>
        </p:blipFill>
        <p:spPr>
          <a:xfrm>
            <a:off x="6002855" y="3559126"/>
            <a:ext cx="2275100" cy="3298874"/>
          </a:xfrm>
          <a:prstGeom prst="rect">
            <a:avLst/>
          </a:prstGeom>
        </p:spPr>
      </p:pic>
    </p:spTree>
    <p:extLst>
      <p:ext uri="{BB962C8B-B14F-4D97-AF65-F5344CB8AC3E}">
        <p14:creationId xmlns:p14="http://schemas.microsoft.com/office/powerpoint/2010/main" val="33549132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8F19D-36C3-FDE5-1DA6-1509298FCFD3}"/>
              </a:ext>
            </a:extLst>
          </p:cNvPr>
          <p:cNvSpPr>
            <a:spLocks noGrp="1"/>
          </p:cNvSpPr>
          <p:nvPr>
            <p:ph type="title"/>
          </p:nvPr>
        </p:nvSpPr>
        <p:spPr>
          <a:xfrm>
            <a:off x="0" y="22225"/>
            <a:ext cx="10515600" cy="1325563"/>
          </a:xfrm>
        </p:spPr>
        <p:txBody>
          <a:bodyPr/>
          <a:lstStyle/>
          <a:p>
            <a:r>
              <a:rPr lang="en-US" dirty="0"/>
              <a:t>Medulloblastoma: most common pediatric CNS malignant tumor.</a:t>
            </a:r>
          </a:p>
        </p:txBody>
      </p:sp>
      <p:pic>
        <p:nvPicPr>
          <p:cNvPr id="5" name="Content Placeholder 4">
            <a:extLst>
              <a:ext uri="{FF2B5EF4-FFF2-40B4-BE49-F238E27FC236}">
                <a16:creationId xmlns:a16="http://schemas.microsoft.com/office/drawing/2014/main" id="{EA6505AA-914F-D850-FC85-19357C1555C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41163" y="2119100"/>
            <a:ext cx="4353979" cy="3822571"/>
          </a:xfrm>
        </p:spPr>
      </p:pic>
      <p:sp>
        <p:nvSpPr>
          <p:cNvPr id="6" name="Rectangle 5">
            <a:extLst>
              <a:ext uri="{FF2B5EF4-FFF2-40B4-BE49-F238E27FC236}">
                <a16:creationId xmlns:a16="http://schemas.microsoft.com/office/drawing/2014/main" id="{C870A30B-22A9-8401-149B-FBCFE130361A}"/>
              </a:ext>
            </a:extLst>
          </p:cNvPr>
          <p:cNvSpPr/>
          <p:nvPr/>
        </p:nvSpPr>
        <p:spPr>
          <a:xfrm>
            <a:off x="262558" y="2014330"/>
            <a:ext cx="3805859" cy="3341619"/>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n w="0"/>
                <a:solidFill>
                  <a:schemeClr val="tx1"/>
                </a:solidFill>
                <a:effectLst>
                  <a:outerShdw blurRad="38100" dist="19050" dir="2700000" algn="tl" rotWithShape="0">
                    <a:schemeClr val="dk1">
                      <a:alpha val="40000"/>
                    </a:schemeClr>
                  </a:outerShdw>
                </a:effectLst>
              </a:rPr>
              <a:t>• Treatment: surgery, radiation, chemo</a:t>
            </a:r>
          </a:p>
          <a:p>
            <a:pPr algn="ctr"/>
            <a:r>
              <a:rPr lang="en-US" sz="2400" dirty="0">
                <a:ln w="0"/>
                <a:solidFill>
                  <a:schemeClr val="tx1"/>
                </a:solidFill>
                <a:effectLst>
                  <a:outerShdw blurRad="38100" dist="19050" dir="2700000" algn="tl" rotWithShape="0">
                    <a:schemeClr val="dk1">
                      <a:alpha val="40000"/>
                    </a:schemeClr>
                  </a:outerShdw>
                </a:effectLst>
              </a:rPr>
              <a:t>• 75% children survive to adulthood</a:t>
            </a:r>
          </a:p>
        </p:txBody>
      </p:sp>
      <p:pic>
        <p:nvPicPr>
          <p:cNvPr id="4" name="Picture 3">
            <a:extLst>
              <a:ext uri="{FF2B5EF4-FFF2-40B4-BE49-F238E27FC236}">
                <a16:creationId xmlns:a16="http://schemas.microsoft.com/office/drawing/2014/main" id="{EF727E1B-D3DF-6B5D-7496-4BBE84EDE73F}"/>
              </a:ext>
            </a:extLst>
          </p:cNvPr>
          <p:cNvPicPr>
            <a:picLocks noChangeAspect="1"/>
          </p:cNvPicPr>
          <p:nvPr/>
        </p:nvPicPr>
        <p:blipFill>
          <a:blip r:embed="rId3"/>
          <a:stretch>
            <a:fillRect/>
          </a:stretch>
        </p:blipFill>
        <p:spPr>
          <a:xfrm>
            <a:off x="9419960" y="914399"/>
            <a:ext cx="2509482" cy="5302397"/>
          </a:xfrm>
          <a:prstGeom prst="rect">
            <a:avLst/>
          </a:prstGeom>
        </p:spPr>
      </p:pic>
    </p:spTree>
    <p:extLst>
      <p:ext uri="{BB962C8B-B14F-4D97-AF65-F5344CB8AC3E}">
        <p14:creationId xmlns:p14="http://schemas.microsoft.com/office/powerpoint/2010/main" val="38613914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80B86A7-A1EC-475B-9166-88902B033A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Isosceles Triangle 9">
            <a:extLst>
              <a:ext uri="{FF2B5EF4-FFF2-40B4-BE49-F238E27FC236}">
                <a16:creationId xmlns:a16="http://schemas.microsoft.com/office/drawing/2014/main" id="{C2C29CB1-9F74-4879-A6AF-AEA67B6F1F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 name="Content Placeholder 2">
            <a:extLst>
              <a:ext uri="{FF2B5EF4-FFF2-40B4-BE49-F238E27FC236}">
                <a16:creationId xmlns:a16="http://schemas.microsoft.com/office/drawing/2014/main" id="{28CA1E58-2E8F-3D3B-6572-0E5575FA99A4}"/>
              </a:ext>
            </a:extLst>
          </p:cNvPr>
          <p:cNvSpPr>
            <a:spLocks noGrp="1"/>
          </p:cNvSpPr>
          <p:nvPr>
            <p:ph idx="1"/>
          </p:nvPr>
        </p:nvSpPr>
        <p:spPr>
          <a:xfrm>
            <a:off x="307686" y="278296"/>
            <a:ext cx="6503931" cy="6149008"/>
          </a:xfrm>
        </p:spPr>
        <p:txBody>
          <a:bodyPr>
            <a:normAutofit/>
          </a:bodyPr>
          <a:lstStyle/>
          <a:p>
            <a:r>
              <a:rPr lang="en-US" sz="2800" dirty="0"/>
              <a:t>T2-weighted cranial MRI (axial view) of a 7-year-old boy with medulloblastoma</a:t>
            </a:r>
          </a:p>
          <a:p>
            <a:r>
              <a:rPr lang="en-US" sz="2800" dirty="0"/>
              <a:t>A lobulated heterogeneous mass in the midline at the level of the fourth ventricle shows intermediate-to-high T2 signal.</a:t>
            </a:r>
          </a:p>
          <a:p>
            <a:r>
              <a:rPr lang="en-US" sz="2800" dirty="0"/>
              <a:t>ON CT (or MRI) : banana sign</a:t>
            </a:r>
          </a:p>
        </p:txBody>
      </p:sp>
      <p:sp>
        <p:nvSpPr>
          <p:cNvPr id="12" name="Isosceles Triangle 11">
            <a:extLst>
              <a:ext uri="{FF2B5EF4-FFF2-40B4-BE49-F238E27FC236}">
                <a16:creationId xmlns:a16="http://schemas.microsoft.com/office/drawing/2014/main" id="{7E2C7115-5336-410C-AD71-0F0952A2E5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43267"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2050" name="Picture 2">
            <a:extLst>
              <a:ext uri="{FF2B5EF4-FFF2-40B4-BE49-F238E27FC236}">
                <a16:creationId xmlns:a16="http://schemas.microsoft.com/office/drawing/2014/main" id="{CF9972A0-4383-C0C1-2E78-0C3F45A48AF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75" r="-2875" b="13222"/>
          <a:stretch/>
        </p:blipFill>
        <p:spPr bwMode="auto">
          <a:xfrm>
            <a:off x="7285261" y="2467604"/>
            <a:ext cx="4906739" cy="42579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04233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21096-8508-F44D-32B4-AB13A518BE71}"/>
              </a:ext>
            </a:extLst>
          </p:cNvPr>
          <p:cNvSpPr>
            <a:spLocks noGrp="1"/>
          </p:cNvSpPr>
          <p:nvPr>
            <p:ph type="title"/>
          </p:nvPr>
        </p:nvSpPr>
        <p:spPr/>
        <p:txBody>
          <a:bodyPr/>
          <a:lstStyle/>
          <a:p>
            <a:r>
              <a:rPr lang="en-US" dirty="0"/>
              <a:t> Ependymoma</a:t>
            </a:r>
            <a:br>
              <a:rPr lang="en-US" dirty="0"/>
            </a:br>
            <a:endParaRPr lang="en-US" dirty="0"/>
          </a:p>
        </p:txBody>
      </p:sp>
      <p:sp>
        <p:nvSpPr>
          <p:cNvPr id="3" name="Content Placeholder 2">
            <a:extLst>
              <a:ext uri="{FF2B5EF4-FFF2-40B4-BE49-F238E27FC236}">
                <a16:creationId xmlns:a16="http://schemas.microsoft.com/office/drawing/2014/main" id="{621F9C7F-B7FE-21AA-3BAD-5B1AF70FB91E}"/>
              </a:ext>
            </a:extLst>
          </p:cNvPr>
          <p:cNvSpPr>
            <a:spLocks noGrp="1"/>
          </p:cNvSpPr>
          <p:nvPr>
            <p:ph idx="1"/>
          </p:nvPr>
        </p:nvSpPr>
        <p:spPr>
          <a:xfrm>
            <a:off x="677334" y="1325217"/>
            <a:ext cx="10613518" cy="5075583"/>
          </a:xfrm>
        </p:spPr>
        <p:txBody>
          <a:bodyPr>
            <a:normAutofit/>
          </a:bodyPr>
          <a:lstStyle/>
          <a:p>
            <a:r>
              <a:rPr lang="en-US" dirty="0"/>
              <a:t>Ependymoma originates from the </a:t>
            </a:r>
            <a:r>
              <a:rPr lang="en-US" b="1" dirty="0">
                <a:solidFill>
                  <a:srgbClr val="FF0000"/>
                </a:solidFill>
              </a:rPr>
              <a:t>base</a:t>
            </a:r>
            <a:r>
              <a:rPr lang="en-US" dirty="0"/>
              <a:t> of the 4th ventricle .</a:t>
            </a:r>
          </a:p>
          <a:p>
            <a:r>
              <a:rPr lang="en-US" dirty="0"/>
              <a:t> Arises from ependymal cells of the ventricular system.</a:t>
            </a:r>
          </a:p>
          <a:p>
            <a:r>
              <a:rPr lang="en-US" dirty="0"/>
              <a:t>Associated conditions: </a:t>
            </a:r>
            <a:r>
              <a:rPr lang="en-US" b="1" dirty="0">
                <a:solidFill>
                  <a:srgbClr val="FF0000"/>
                </a:solidFill>
              </a:rPr>
              <a:t>neurofibromatosis type II .</a:t>
            </a:r>
          </a:p>
          <a:p>
            <a:endParaRPr lang="en-US" b="1" dirty="0">
              <a:solidFill>
                <a:srgbClr val="FF0000"/>
              </a:solidFill>
            </a:endParaRPr>
          </a:p>
          <a:p>
            <a:r>
              <a:rPr lang="en-US" dirty="0"/>
              <a:t>Clinical features: 4th ventricle is the most common location in children → noncommunicating hydrocephalus → features of increased intracranial pressure (e.g., papilledema, headache)</a:t>
            </a:r>
          </a:p>
          <a:p>
            <a:r>
              <a:rPr lang="en-US" dirty="0"/>
              <a:t>Imaging: intra-parenchymal tumor with calcifications and cystic components .</a:t>
            </a:r>
            <a:endParaRPr lang="ar-SA" dirty="0"/>
          </a:p>
          <a:p>
            <a:r>
              <a:rPr lang="en-US" dirty="0"/>
              <a:t>Both </a:t>
            </a:r>
            <a:r>
              <a:rPr lang="en-US" dirty="0" err="1"/>
              <a:t>medullo</a:t>
            </a:r>
            <a:r>
              <a:rPr lang="en-US" dirty="0"/>
              <a:t> and ependymoma intraventricular within 4</a:t>
            </a:r>
            <a:r>
              <a:rPr lang="en-US" baseline="30000" dirty="0"/>
              <a:t>th</a:t>
            </a:r>
            <a:r>
              <a:rPr lang="en-US" dirty="0"/>
              <a:t> ventricle . Both cause obstructive hydrocephalus .</a:t>
            </a:r>
          </a:p>
          <a:p>
            <a:r>
              <a:rPr lang="en-US" dirty="0"/>
              <a:t>Less likely to cause </a:t>
            </a:r>
            <a:r>
              <a:rPr lang="en-US" dirty="0" err="1"/>
              <a:t>mets</a:t>
            </a:r>
            <a:r>
              <a:rPr lang="en-US" dirty="0"/>
              <a:t> in contrast with medulloblastoma that cause drop </a:t>
            </a:r>
            <a:r>
              <a:rPr lang="en-US" dirty="0" err="1"/>
              <a:t>mets</a:t>
            </a:r>
            <a:r>
              <a:rPr lang="en-US" dirty="0"/>
              <a:t>. </a:t>
            </a:r>
          </a:p>
          <a:p>
            <a:pPr marL="0" indent="0">
              <a:buNone/>
            </a:pPr>
            <a:endParaRPr lang="en-US" dirty="0"/>
          </a:p>
          <a:p>
            <a:r>
              <a:rPr lang="en-US" dirty="0"/>
              <a:t>The expansion to ependymoma usually like to exist and inter foramen of </a:t>
            </a:r>
            <a:r>
              <a:rPr lang="en-US" dirty="0" err="1"/>
              <a:t>luschka</a:t>
            </a:r>
            <a:r>
              <a:rPr lang="en-US" dirty="0"/>
              <a:t> and </a:t>
            </a:r>
            <a:r>
              <a:rPr lang="en-US" dirty="0" err="1"/>
              <a:t>magendie</a:t>
            </a:r>
            <a:r>
              <a:rPr lang="en-US" dirty="0"/>
              <a:t> while </a:t>
            </a:r>
            <a:r>
              <a:rPr lang="en-US" dirty="0" err="1"/>
              <a:t>medullo</a:t>
            </a:r>
            <a:r>
              <a:rPr lang="en-US" dirty="0"/>
              <a:t> not likely to see this expansion with it. </a:t>
            </a:r>
          </a:p>
          <a:p>
            <a:endParaRPr lang="en-US" dirty="0"/>
          </a:p>
          <a:p>
            <a:endParaRPr lang="en-US" dirty="0"/>
          </a:p>
        </p:txBody>
      </p:sp>
    </p:spTree>
    <p:extLst>
      <p:ext uri="{BB962C8B-B14F-4D97-AF65-F5344CB8AC3E}">
        <p14:creationId xmlns:p14="http://schemas.microsoft.com/office/powerpoint/2010/main" val="18593145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FF12E51-CDC4-F830-4E33-9890EBCFE537}"/>
              </a:ext>
            </a:extLst>
          </p:cNvPr>
          <p:cNvSpPr/>
          <p:nvPr/>
        </p:nvSpPr>
        <p:spPr>
          <a:xfrm>
            <a:off x="238539" y="4002564"/>
            <a:ext cx="2930517" cy="1285053"/>
          </a:xfrm>
          <a:prstGeom prst="rect">
            <a:avLst/>
          </a:prstGeom>
        </p:spPr>
        <p:style>
          <a:lnRef idx="2">
            <a:schemeClr val="accent6"/>
          </a:lnRef>
          <a:fillRef idx="1">
            <a:schemeClr val="lt1"/>
          </a:fillRef>
          <a:effectRef idx="0">
            <a:schemeClr val="accent6"/>
          </a:effectRef>
          <a:fontRef idx="minor">
            <a:schemeClr val="dk1"/>
          </a:fontRef>
        </p:style>
        <p:txBody>
          <a:bodyPr vert="horz" lIns="91440" tIns="45720" rIns="91440" bIns="45720" rtlCol="0">
            <a:normAutofit/>
          </a:bodyPr>
          <a:lstStyle/>
          <a:p>
            <a:pPr>
              <a:spcBef>
                <a:spcPts val="1000"/>
              </a:spcBef>
              <a:buClr>
                <a:schemeClr val="accent1"/>
              </a:buClr>
              <a:buSzPct val="80000"/>
              <a:buFont typeface="Wingdings 3" charset="2"/>
              <a:buChar char=""/>
            </a:pPr>
            <a:r>
              <a:rPr lang="en-US" dirty="0">
                <a:ln w="0"/>
                <a:solidFill>
                  <a:schemeClr val="tx1">
                    <a:lumMod val="75000"/>
                    <a:lumOff val="25000"/>
                  </a:schemeClr>
                </a:solidFill>
                <a:effectLst>
                  <a:outerShdw blurRad="38100" dist="19050" dir="2700000" algn="tl" rotWithShape="0">
                    <a:schemeClr val="dk1">
                      <a:alpha val="40000"/>
                    </a:schemeClr>
                  </a:outerShdw>
                </a:effectLst>
              </a:rPr>
              <a:t>Prognosis :usually poor</a:t>
            </a:r>
          </a:p>
          <a:p>
            <a:pPr>
              <a:spcBef>
                <a:spcPts val="1000"/>
              </a:spcBef>
              <a:buClr>
                <a:schemeClr val="accent1"/>
              </a:buClr>
              <a:buSzPct val="80000"/>
              <a:buFont typeface="Wingdings 3" charset="2"/>
              <a:buChar char=""/>
            </a:pPr>
            <a:r>
              <a:rPr lang="en-US" dirty="0">
                <a:ln w="0"/>
                <a:solidFill>
                  <a:schemeClr val="tx1">
                    <a:lumMod val="75000"/>
                    <a:lumOff val="25000"/>
                  </a:schemeClr>
                </a:solidFill>
                <a:effectLst>
                  <a:outerShdw blurRad="38100" dist="19050" dir="2700000" algn="tl" rotWithShape="0">
                    <a:schemeClr val="dk1">
                      <a:alpha val="40000"/>
                    </a:schemeClr>
                  </a:outerShdw>
                </a:effectLst>
              </a:rPr>
              <a:t>Treatment : surgery and radiation</a:t>
            </a:r>
          </a:p>
        </p:txBody>
      </p:sp>
      <p:pic>
        <p:nvPicPr>
          <p:cNvPr id="4" name="Picture 3">
            <a:extLst>
              <a:ext uri="{FF2B5EF4-FFF2-40B4-BE49-F238E27FC236}">
                <a16:creationId xmlns:a16="http://schemas.microsoft.com/office/drawing/2014/main" id="{8981C683-4A3D-B28E-2819-2145BB4FB4AC}"/>
              </a:ext>
            </a:extLst>
          </p:cNvPr>
          <p:cNvPicPr>
            <a:picLocks noChangeAspect="1"/>
          </p:cNvPicPr>
          <p:nvPr/>
        </p:nvPicPr>
        <p:blipFill>
          <a:blip r:embed="rId2"/>
          <a:stretch>
            <a:fillRect/>
          </a:stretch>
        </p:blipFill>
        <p:spPr>
          <a:xfrm>
            <a:off x="4097685" y="609600"/>
            <a:ext cx="2106598" cy="2075000"/>
          </a:xfrm>
          <a:prstGeom prst="rect">
            <a:avLst/>
          </a:prstGeom>
        </p:spPr>
      </p:pic>
      <p:pic>
        <p:nvPicPr>
          <p:cNvPr id="5" name="Content Placeholder 4">
            <a:extLst>
              <a:ext uri="{FF2B5EF4-FFF2-40B4-BE49-F238E27FC236}">
                <a16:creationId xmlns:a16="http://schemas.microsoft.com/office/drawing/2014/main" id="{5E202CA1-EE43-7E43-29A1-1AAF21C886E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969483" y="609600"/>
            <a:ext cx="2648581" cy="2730497"/>
          </a:xfrm>
          <a:prstGeom prst="rect">
            <a:avLst/>
          </a:prstGeom>
        </p:spPr>
      </p:pic>
      <p:pic>
        <p:nvPicPr>
          <p:cNvPr id="8" name="Picture 7">
            <a:extLst>
              <a:ext uri="{FF2B5EF4-FFF2-40B4-BE49-F238E27FC236}">
                <a16:creationId xmlns:a16="http://schemas.microsoft.com/office/drawing/2014/main" id="{FED7A212-D4EA-23D7-39F9-B8B9F3D32731}"/>
              </a:ext>
            </a:extLst>
          </p:cNvPr>
          <p:cNvPicPr>
            <a:picLocks noChangeAspect="1"/>
          </p:cNvPicPr>
          <p:nvPr/>
        </p:nvPicPr>
        <p:blipFill>
          <a:blip r:embed="rId4"/>
          <a:stretch>
            <a:fillRect/>
          </a:stretch>
        </p:blipFill>
        <p:spPr>
          <a:xfrm>
            <a:off x="4097685" y="3700210"/>
            <a:ext cx="5748680" cy="3003685"/>
          </a:xfrm>
          <a:prstGeom prst="rect">
            <a:avLst/>
          </a:prstGeom>
        </p:spPr>
      </p:pic>
      <p:sp>
        <p:nvSpPr>
          <p:cNvPr id="9" name="TextBox 8">
            <a:extLst>
              <a:ext uri="{FF2B5EF4-FFF2-40B4-BE49-F238E27FC236}">
                <a16:creationId xmlns:a16="http://schemas.microsoft.com/office/drawing/2014/main" id="{33873ACD-27E1-AB7F-879E-0FF07E4DD201}"/>
              </a:ext>
            </a:extLst>
          </p:cNvPr>
          <p:cNvSpPr txBox="1"/>
          <p:nvPr/>
        </p:nvSpPr>
        <p:spPr>
          <a:xfrm>
            <a:off x="238539" y="969687"/>
            <a:ext cx="3369308" cy="2585323"/>
          </a:xfrm>
          <a:prstGeom prst="rect">
            <a:avLst/>
          </a:prstGeom>
          <a:noFill/>
        </p:spPr>
        <p:txBody>
          <a:bodyPr wrap="square" rtlCol="0">
            <a:spAutoFit/>
          </a:bodyPr>
          <a:lstStyle/>
          <a:p>
            <a:r>
              <a:rPr lang="en-US" dirty="0"/>
              <a:t>Histology : </a:t>
            </a:r>
          </a:p>
          <a:p>
            <a:endParaRPr lang="en-US" dirty="0"/>
          </a:p>
          <a:p>
            <a:r>
              <a:rPr lang="en-US" dirty="0"/>
              <a:t>• Ependymal cell origin. </a:t>
            </a:r>
          </a:p>
          <a:p>
            <a:endParaRPr lang="en-US" dirty="0"/>
          </a:p>
          <a:p>
            <a:r>
              <a:rPr lang="en-US" dirty="0"/>
              <a:t>• </a:t>
            </a:r>
            <a:r>
              <a:rPr lang="en-US" b="1" dirty="0">
                <a:solidFill>
                  <a:srgbClr val="FF0000"/>
                </a:solidFill>
              </a:rPr>
              <a:t>Characteristic perivascular </a:t>
            </a:r>
          </a:p>
          <a:p>
            <a:r>
              <a:rPr lang="en-US" b="1" dirty="0" err="1">
                <a:solidFill>
                  <a:srgbClr val="FF0000"/>
                </a:solidFill>
              </a:rPr>
              <a:t>pseudorosettes</a:t>
            </a:r>
            <a:r>
              <a:rPr lang="en-US" b="1" dirty="0">
                <a:solidFill>
                  <a:srgbClr val="FF0000"/>
                </a:solidFill>
              </a:rPr>
              <a:t> .</a:t>
            </a:r>
          </a:p>
          <a:p>
            <a:r>
              <a:rPr lang="en-US" dirty="0"/>
              <a:t>• Rod-shaped blepharoplasts (basal ciliary bodies) found </a:t>
            </a:r>
          </a:p>
          <a:p>
            <a:r>
              <a:rPr lang="en-US" dirty="0"/>
              <a:t>near the nucleus.</a:t>
            </a:r>
          </a:p>
        </p:txBody>
      </p:sp>
    </p:spTree>
    <p:extLst>
      <p:ext uri="{BB962C8B-B14F-4D97-AF65-F5344CB8AC3E}">
        <p14:creationId xmlns:p14="http://schemas.microsoft.com/office/powerpoint/2010/main" val="26095735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8F3779B-86EB-59BF-A98D-98F57A756F09}"/>
              </a:ext>
            </a:extLst>
          </p:cNvPr>
          <p:cNvSpPr>
            <a:spLocks noGrp="1"/>
          </p:cNvSpPr>
          <p:nvPr>
            <p:ph idx="1"/>
          </p:nvPr>
        </p:nvSpPr>
        <p:spPr>
          <a:xfrm>
            <a:off x="677334" y="940905"/>
            <a:ext cx="9526840" cy="5618922"/>
          </a:xfrm>
        </p:spPr>
        <p:txBody>
          <a:bodyPr>
            <a:normAutofit/>
          </a:bodyPr>
          <a:lstStyle/>
          <a:p>
            <a:r>
              <a:rPr lang="en-US" sz="2800" dirty="0"/>
              <a:t>Cranial MRI (FLAIR-sequence, sagittal view)</a:t>
            </a:r>
          </a:p>
          <a:p>
            <a:endParaRPr lang="en-US" sz="2800" dirty="0"/>
          </a:p>
          <a:p>
            <a:r>
              <a:rPr lang="en-US" sz="2800" dirty="0"/>
              <a:t>A hyperintense, heterogeneous, extended mass is visible on the roof of the 4th ventricle .At the superior aspect of the tumor, multiple cysts are present .As a result of an obstructed circulation of the cerebrospinal fluid, the 3rd ventricle appears widened</a:t>
            </a:r>
          </a:p>
        </p:txBody>
      </p:sp>
    </p:spTree>
    <p:extLst>
      <p:ext uri="{BB962C8B-B14F-4D97-AF65-F5344CB8AC3E}">
        <p14:creationId xmlns:p14="http://schemas.microsoft.com/office/powerpoint/2010/main" val="336188944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AD9364-134D-9202-A372-00E064D22329}"/>
              </a:ext>
            </a:extLst>
          </p:cNvPr>
          <p:cNvSpPr>
            <a:spLocks noGrp="1"/>
          </p:cNvSpPr>
          <p:nvPr>
            <p:ph type="title"/>
          </p:nvPr>
        </p:nvSpPr>
        <p:spPr/>
        <p:txBody>
          <a:bodyPr/>
          <a:lstStyle/>
          <a:p>
            <a:r>
              <a:rPr lang="en-US" dirty="0"/>
              <a:t>Craniopharyngioma</a:t>
            </a:r>
          </a:p>
        </p:txBody>
      </p:sp>
      <p:sp>
        <p:nvSpPr>
          <p:cNvPr id="3" name="Content Placeholder 2">
            <a:extLst>
              <a:ext uri="{FF2B5EF4-FFF2-40B4-BE49-F238E27FC236}">
                <a16:creationId xmlns:a16="http://schemas.microsoft.com/office/drawing/2014/main" id="{964C4756-8A31-5720-4F4C-8194C17FB616}"/>
              </a:ext>
            </a:extLst>
          </p:cNvPr>
          <p:cNvSpPr>
            <a:spLocks noGrp="1"/>
          </p:cNvSpPr>
          <p:nvPr>
            <p:ph idx="1"/>
          </p:nvPr>
        </p:nvSpPr>
        <p:spPr>
          <a:xfrm>
            <a:off x="677334" y="1696279"/>
            <a:ext cx="8596668" cy="4876800"/>
          </a:xfrm>
        </p:spPr>
        <p:txBody>
          <a:bodyPr>
            <a:normAutofit/>
          </a:bodyPr>
          <a:lstStyle/>
          <a:p>
            <a:r>
              <a:rPr lang="en-US" sz="2200" b="1" dirty="0"/>
              <a:t>Craniopharyngiomas are approximately equally common in males and females. There is a bimodal age distribution, with one peak in children between 5 and 14 years old and a second peak in adults between 50 and 75 years of age.</a:t>
            </a:r>
          </a:p>
          <a:p>
            <a:r>
              <a:rPr lang="en-US" sz="2200" b="1" dirty="0"/>
              <a:t>There are two types of craniopharyngioma: </a:t>
            </a:r>
            <a:r>
              <a:rPr lang="en-US" sz="2200" b="1" dirty="0">
                <a:solidFill>
                  <a:srgbClr val="FF0000"/>
                </a:solidFill>
              </a:rPr>
              <a:t>adamantinomatous craniopharyngioma </a:t>
            </a:r>
            <a:r>
              <a:rPr lang="en-US" sz="2200" b="1" dirty="0">
                <a:solidFill>
                  <a:schemeClr val="tx1"/>
                </a:solidFill>
              </a:rPr>
              <a:t>for pediatrics</a:t>
            </a:r>
            <a:r>
              <a:rPr lang="en-US" sz="2200" b="1" dirty="0"/>
              <a:t> and </a:t>
            </a:r>
            <a:r>
              <a:rPr lang="en-US" sz="2200" b="1" dirty="0">
                <a:solidFill>
                  <a:srgbClr val="FF0000"/>
                </a:solidFill>
              </a:rPr>
              <a:t>papillary</a:t>
            </a:r>
            <a:r>
              <a:rPr lang="en-US" sz="2200" b="1" dirty="0"/>
              <a:t> </a:t>
            </a:r>
            <a:r>
              <a:rPr lang="en-US" sz="2200" b="1" dirty="0">
                <a:solidFill>
                  <a:srgbClr val="FF0000"/>
                </a:solidFill>
              </a:rPr>
              <a:t>craniopharyngioma </a:t>
            </a:r>
            <a:r>
              <a:rPr lang="en-US" sz="2200" b="1" dirty="0">
                <a:solidFill>
                  <a:schemeClr val="tx1"/>
                </a:solidFill>
              </a:rPr>
              <a:t>for adult </a:t>
            </a:r>
            <a:r>
              <a:rPr lang="en-US" sz="2200" b="1" dirty="0"/>
              <a:t>.</a:t>
            </a:r>
          </a:p>
          <a:p>
            <a:endParaRPr lang="en-US" dirty="0"/>
          </a:p>
          <a:p>
            <a:pPr>
              <a:buClr>
                <a:schemeClr val="tx1"/>
              </a:buClr>
              <a:buSzPct val="101000"/>
              <a:buFont typeface="Wingdings" panose="05000000000000000000" pitchFamily="2" charset="2"/>
              <a:buChar char="v"/>
            </a:pPr>
            <a:r>
              <a:rPr lang="en-US" sz="3100" b="1" dirty="0">
                <a:solidFill>
                  <a:schemeClr val="tx1"/>
                </a:solidFill>
              </a:rPr>
              <a:t>Pediatric type :</a:t>
            </a:r>
          </a:p>
          <a:p>
            <a:r>
              <a:rPr lang="en-US" dirty="0"/>
              <a:t>Most common childhood supratentorial tumor.</a:t>
            </a:r>
          </a:p>
          <a:p>
            <a:r>
              <a:rPr lang="en-US" dirty="0"/>
              <a:t>Craniopharyngiomas usually arise along the pituitary stalk in the suprasellar region adjacent to the optic chiasm .</a:t>
            </a:r>
          </a:p>
          <a:p>
            <a:endParaRPr lang="en-US" dirty="0"/>
          </a:p>
        </p:txBody>
      </p:sp>
    </p:spTree>
    <p:extLst>
      <p:ext uri="{BB962C8B-B14F-4D97-AF65-F5344CB8AC3E}">
        <p14:creationId xmlns:p14="http://schemas.microsoft.com/office/powerpoint/2010/main" val="1784643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0CDAB-C1C5-3FEB-CC8E-7B4DC42B53C2}"/>
              </a:ext>
            </a:extLst>
          </p:cNvPr>
          <p:cNvSpPr>
            <a:spLocks noGrp="1"/>
          </p:cNvSpPr>
          <p:nvPr>
            <p:ph type="title"/>
          </p:nvPr>
        </p:nvSpPr>
        <p:spPr/>
        <p:txBody>
          <a:bodyPr/>
          <a:lstStyle/>
          <a:p>
            <a:r>
              <a:rPr lang="en-US" dirty="0"/>
              <a:t>Clinical evaluation</a:t>
            </a:r>
          </a:p>
        </p:txBody>
      </p:sp>
      <p:sp>
        <p:nvSpPr>
          <p:cNvPr id="3" name="Content Placeholder 2">
            <a:extLst>
              <a:ext uri="{FF2B5EF4-FFF2-40B4-BE49-F238E27FC236}">
                <a16:creationId xmlns:a16="http://schemas.microsoft.com/office/drawing/2014/main" id="{3C82CC0F-ECB3-4585-4AD9-6424EDEC0C0E}"/>
              </a:ext>
            </a:extLst>
          </p:cNvPr>
          <p:cNvSpPr>
            <a:spLocks noGrp="1"/>
          </p:cNvSpPr>
          <p:nvPr>
            <p:ph idx="1"/>
          </p:nvPr>
        </p:nvSpPr>
        <p:spPr>
          <a:xfrm>
            <a:off x="677334" y="1378226"/>
            <a:ext cx="8596668" cy="4870173"/>
          </a:xfrm>
        </p:spPr>
        <p:txBody>
          <a:bodyPr>
            <a:normAutofit fontScale="92500" lnSpcReduction="10000"/>
          </a:bodyPr>
          <a:lstStyle/>
          <a:p>
            <a:r>
              <a:rPr lang="en-US" sz="2400" dirty="0"/>
              <a:t>Obtain a thorough patient history and neurological examination.</a:t>
            </a:r>
          </a:p>
          <a:p>
            <a:r>
              <a:rPr lang="en-US" sz="2400" dirty="0"/>
              <a:t>Suspect a brain tumor in patients with clinical features including:</a:t>
            </a:r>
          </a:p>
          <a:p>
            <a:pPr marL="0" indent="0">
              <a:buNone/>
            </a:pPr>
            <a:r>
              <a:rPr lang="en-US" sz="2400" dirty="0">
                <a:solidFill>
                  <a:srgbClr val="FF0000"/>
                </a:solidFill>
              </a:rPr>
              <a:t>-Headaches</a:t>
            </a:r>
            <a:r>
              <a:rPr lang="en-US" sz="2400" dirty="0"/>
              <a:t> (especially with headache red flags):</a:t>
            </a:r>
          </a:p>
          <a:p>
            <a:pPr marL="514350" indent="-514350">
              <a:buFont typeface="+mj-lt"/>
              <a:buAutoNum type="arabicPeriod"/>
            </a:pPr>
            <a:r>
              <a:rPr lang="en-US" sz="2400" dirty="0"/>
              <a:t>Recurrent vomiting</a:t>
            </a:r>
          </a:p>
          <a:p>
            <a:pPr marL="514350" indent="-514350">
              <a:buFont typeface="+mj-lt"/>
              <a:buAutoNum type="arabicPeriod"/>
            </a:pPr>
            <a:r>
              <a:rPr lang="en-US" sz="2400" dirty="0"/>
              <a:t>Change in sensorium(Level of consciousness) </a:t>
            </a:r>
          </a:p>
          <a:p>
            <a:pPr marL="514350" indent="-514350">
              <a:buFont typeface="+mj-lt"/>
              <a:buAutoNum type="arabicPeriod"/>
            </a:pPr>
            <a:r>
              <a:rPr lang="en-US" sz="2400" dirty="0"/>
              <a:t>Other signs of elevated intracranial pressure (ICP), e.g., </a:t>
            </a:r>
            <a:r>
              <a:rPr lang="en-US" sz="2400" dirty="0">
                <a:solidFill>
                  <a:srgbClr val="FF0000"/>
                </a:solidFill>
              </a:rPr>
              <a:t>papilledema</a:t>
            </a:r>
          </a:p>
          <a:p>
            <a:pPr marL="514350" indent="-514350">
              <a:buFont typeface="+mj-lt"/>
              <a:buAutoNum type="arabicPeriod"/>
            </a:pPr>
            <a:r>
              <a:rPr lang="en-US" sz="2400" dirty="0"/>
              <a:t>New onset seizures </a:t>
            </a:r>
          </a:p>
          <a:p>
            <a:pPr marL="514350" indent="-514350">
              <a:buFont typeface="+mj-lt"/>
              <a:buAutoNum type="arabicPeriod"/>
            </a:pPr>
            <a:r>
              <a:rPr lang="en-US" sz="2400" dirty="0"/>
              <a:t>Focal neurological deficits depending on tumor location, e.g., sensory deficits or focal motor weakness</a:t>
            </a:r>
          </a:p>
          <a:p>
            <a:pPr marL="514350" indent="-514350">
              <a:buFont typeface="+mj-lt"/>
              <a:buAutoNum type="arabicPeriod"/>
            </a:pPr>
            <a:r>
              <a:rPr lang="en-US" sz="2400" dirty="0"/>
              <a:t>Cognitive, behavioral, and personality changes</a:t>
            </a:r>
          </a:p>
        </p:txBody>
      </p:sp>
    </p:spTree>
    <p:extLst>
      <p:ext uri="{BB962C8B-B14F-4D97-AF65-F5344CB8AC3E}">
        <p14:creationId xmlns:p14="http://schemas.microsoft.com/office/powerpoint/2010/main" val="26394503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2568D0A-26E9-B541-69CF-D23E28208260}"/>
              </a:ext>
            </a:extLst>
          </p:cNvPr>
          <p:cNvSpPr>
            <a:spLocks noGrp="1"/>
          </p:cNvSpPr>
          <p:nvPr>
            <p:ph idx="1"/>
          </p:nvPr>
        </p:nvSpPr>
        <p:spPr>
          <a:xfrm>
            <a:off x="677334" y="768627"/>
            <a:ext cx="8596668" cy="5272736"/>
          </a:xfrm>
        </p:spPr>
        <p:txBody>
          <a:bodyPr>
            <a:normAutofit lnSpcReduction="10000"/>
          </a:bodyPr>
          <a:lstStyle/>
          <a:p>
            <a:r>
              <a:rPr lang="en-US" sz="2800" dirty="0"/>
              <a:t>Compression of the pituitary gland due to intrasellar extension (stalk effect) → </a:t>
            </a:r>
            <a:r>
              <a:rPr lang="en-US" sz="2800" dirty="0">
                <a:solidFill>
                  <a:srgbClr val="FF0000"/>
                </a:solidFill>
              </a:rPr>
              <a:t>hypopituitarism </a:t>
            </a:r>
          </a:p>
          <a:p>
            <a:r>
              <a:rPr lang="en-US" sz="2800" dirty="0"/>
              <a:t>Hypogonadotropic hypogonadism </a:t>
            </a:r>
          </a:p>
          <a:p>
            <a:r>
              <a:rPr lang="en-US" sz="2800" dirty="0"/>
              <a:t>Failure to thrive.</a:t>
            </a:r>
          </a:p>
          <a:p>
            <a:r>
              <a:rPr lang="en-US" sz="2800" dirty="0"/>
              <a:t>Central diabetes insipidus.</a:t>
            </a:r>
          </a:p>
          <a:p>
            <a:r>
              <a:rPr lang="en-US" sz="2800" dirty="0"/>
              <a:t>Compression of the infundibular stalk → </a:t>
            </a:r>
            <a:r>
              <a:rPr lang="en-US" sz="2800" dirty="0">
                <a:solidFill>
                  <a:srgbClr val="FF0000"/>
                </a:solidFill>
              </a:rPr>
              <a:t>disconnection hyperprolactinemia</a:t>
            </a:r>
          </a:p>
          <a:p>
            <a:r>
              <a:rPr lang="en-US" sz="2800" dirty="0"/>
              <a:t>Compression of the optic chiasm → </a:t>
            </a:r>
            <a:r>
              <a:rPr lang="en-US" sz="2800" dirty="0">
                <a:solidFill>
                  <a:srgbClr val="FF0000"/>
                </a:solidFill>
              </a:rPr>
              <a:t>bitemporal hemianopsia</a:t>
            </a:r>
            <a:r>
              <a:rPr lang="en-US" sz="2800" dirty="0"/>
              <a:t>(visual fields are lost in outer portion of both eyes in temporal field)</a:t>
            </a:r>
          </a:p>
          <a:p>
            <a:endParaRPr lang="en-US" sz="2800" dirty="0"/>
          </a:p>
          <a:p>
            <a:endParaRPr lang="en-US" sz="2800" dirty="0"/>
          </a:p>
        </p:txBody>
      </p:sp>
    </p:spTree>
    <p:extLst>
      <p:ext uri="{BB962C8B-B14F-4D97-AF65-F5344CB8AC3E}">
        <p14:creationId xmlns:p14="http://schemas.microsoft.com/office/powerpoint/2010/main" val="37297843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23E182C-FA4B-9187-C4DE-314CD9092437}"/>
              </a:ext>
            </a:extLst>
          </p:cNvPr>
          <p:cNvPicPr>
            <a:picLocks noGrp="1" noChangeAspect="1"/>
          </p:cNvPicPr>
          <p:nvPr>
            <p:ph idx="1"/>
          </p:nvPr>
        </p:nvPicPr>
        <p:blipFill rotWithShape="1">
          <a:blip r:embed="rId2"/>
          <a:srcRect l="4919" r="13873"/>
          <a:stretch/>
        </p:blipFill>
        <p:spPr>
          <a:xfrm>
            <a:off x="1219200" y="1"/>
            <a:ext cx="9447244" cy="6858000"/>
          </a:xfrm>
          <a:prstGeom prst="rect">
            <a:avLst/>
          </a:prstGeom>
        </p:spPr>
      </p:pic>
    </p:spTree>
    <p:extLst>
      <p:ext uri="{BB962C8B-B14F-4D97-AF65-F5344CB8AC3E}">
        <p14:creationId xmlns:p14="http://schemas.microsoft.com/office/powerpoint/2010/main" val="20601755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8D545-0E09-5E63-980B-4078737EB0B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2E066E0-5A93-4DE9-5EE7-CD4827D8DEB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617091" y="1930400"/>
            <a:ext cx="3900534" cy="3881437"/>
          </a:xfrm>
        </p:spPr>
      </p:pic>
      <p:sp>
        <p:nvSpPr>
          <p:cNvPr id="6" name="Rectangle 5">
            <a:extLst>
              <a:ext uri="{FF2B5EF4-FFF2-40B4-BE49-F238E27FC236}">
                <a16:creationId xmlns:a16="http://schemas.microsoft.com/office/drawing/2014/main" id="{80FFC1F1-413B-E0E5-1820-C14B8F1CC751}"/>
              </a:ext>
            </a:extLst>
          </p:cNvPr>
          <p:cNvSpPr/>
          <p:nvPr/>
        </p:nvSpPr>
        <p:spPr>
          <a:xfrm>
            <a:off x="1095375" y="2390775"/>
            <a:ext cx="4650776" cy="392430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dirty="0">
                <a:ln w="0"/>
                <a:solidFill>
                  <a:schemeClr val="tx1"/>
                </a:solidFill>
                <a:effectLst>
                  <a:outerShdw blurRad="38100" dist="19050" dir="2700000" algn="tl" rotWithShape="0">
                    <a:schemeClr val="dk1">
                      <a:alpha val="40000"/>
                    </a:schemeClr>
                  </a:outerShdw>
                </a:effectLst>
              </a:rPr>
              <a:t>MRI head (T1 weighted; with contrast; sagittal plane) of a patient with acute visual loss in the right eye</a:t>
            </a:r>
          </a:p>
          <a:p>
            <a:pPr algn="ctr"/>
            <a:endParaRPr lang="en-US" sz="2000" dirty="0">
              <a:ln w="0"/>
              <a:solidFill>
                <a:schemeClr val="tx1"/>
              </a:solidFill>
              <a:effectLst>
                <a:outerShdw blurRad="38100" dist="19050" dir="2700000" algn="tl" rotWithShape="0">
                  <a:schemeClr val="dk1">
                    <a:alpha val="40000"/>
                  </a:schemeClr>
                </a:outerShdw>
              </a:effectLst>
            </a:endParaRPr>
          </a:p>
          <a:p>
            <a:pPr algn="ctr"/>
            <a:r>
              <a:rPr lang="en-US" sz="2000" dirty="0">
                <a:ln w="0"/>
                <a:solidFill>
                  <a:schemeClr val="tx1"/>
                </a:solidFill>
                <a:effectLst>
                  <a:outerShdw blurRad="38100" dist="19050" dir="2700000" algn="tl" rotWithShape="0">
                    <a:schemeClr val="dk1">
                      <a:alpha val="40000"/>
                    </a:schemeClr>
                  </a:outerShdw>
                </a:effectLst>
              </a:rPr>
              <a:t>There is an intrasellar and suprasellar mass  with both cystic and solid portions. The solid portions show strong contrast enhancement.</a:t>
            </a:r>
          </a:p>
        </p:txBody>
      </p:sp>
    </p:spTree>
    <p:extLst>
      <p:ext uri="{BB962C8B-B14F-4D97-AF65-F5344CB8AC3E}">
        <p14:creationId xmlns:p14="http://schemas.microsoft.com/office/powerpoint/2010/main" val="4787929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EE3F73-7664-A369-0981-A6E7DA553C08}"/>
              </a:ext>
            </a:extLst>
          </p:cNvPr>
          <p:cNvSpPr>
            <a:spLocks noGrp="1"/>
          </p:cNvSpPr>
          <p:nvPr>
            <p:ph type="title"/>
          </p:nvPr>
        </p:nvSpPr>
        <p:spPr>
          <a:xfrm>
            <a:off x="677334" y="609600"/>
            <a:ext cx="8596668" cy="901148"/>
          </a:xfrm>
        </p:spPr>
        <p:txBody>
          <a:bodyPr/>
          <a:lstStyle/>
          <a:p>
            <a:r>
              <a:rPr lang="en-US" dirty="0"/>
              <a:t>Pinealoma </a:t>
            </a:r>
          </a:p>
        </p:txBody>
      </p:sp>
      <p:sp>
        <p:nvSpPr>
          <p:cNvPr id="3" name="Content Placeholder 2">
            <a:extLst>
              <a:ext uri="{FF2B5EF4-FFF2-40B4-BE49-F238E27FC236}">
                <a16:creationId xmlns:a16="http://schemas.microsoft.com/office/drawing/2014/main" id="{68C3775B-BC6E-49FB-0304-5EFFF9402E1C}"/>
              </a:ext>
            </a:extLst>
          </p:cNvPr>
          <p:cNvSpPr>
            <a:spLocks noGrp="1"/>
          </p:cNvSpPr>
          <p:nvPr>
            <p:ph idx="1"/>
          </p:nvPr>
        </p:nvSpPr>
        <p:spPr>
          <a:xfrm>
            <a:off x="677333" y="1391479"/>
            <a:ext cx="10083432" cy="5062330"/>
          </a:xfrm>
        </p:spPr>
        <p:txBody>
          <a:bodyPr>
            <a:normAutofit/>
          </a:bodyPr>
          <a:lstStyle/>
          <a:p>
            <a:r>
              <a:rPr lang="en-US" sz="2400" dirty="0"/>
              <a:t>Pineal gland :A gland located along the midline on the dorsal surface of the midbrain. Secretes melatonin and plays a role in the control of circadian rhythm.</a:t>
            </a:r>
          </a:p>
          <a:p>
            <a:r>
              <a:rPr lang="en-US" sz="2400" dirty="0"/>
              <a:t>Pinealoma : Most commonly extragonadal germ cell tumors. ↑ incidence in males. </a:t>
            </a:r>
          </a:p>
          <a:p>
            <a:endParaRPr lang="en-US" sz="2400" dirty="0"/>
          </a:p>
          <a:p>
            <a:r>
              <a:rPr lang="en-US" sz="2400" dirty="0"/>
              <a:t> a tumor that forms in or near the pineal gland, and also called third eye tumor. </a:t>
            </a:r>
          </a:p>
          <a:p>
            <a:endParaRPr lang="en-US" sz="2400" dirty="0"/>
          </a:p>
          <a:p>
            <a:r>
              <a:rPr lang="en-US" sz="2400" dirty="0"/>
              <a:t>Occur in children 1 to 12 years old</a:t>
            </a:r>
          </a:p>
          <a:p>
            <a:r>
              <a:rPr lang="en-US" sz="2400" dirty="0"/>
              <a:t>They are often germ cell tumors (</a:t>
            </a:r>
            <a:r>
              <a:rPr lang="en-US" sz="2400" dirty="0">
                <a:solidFill>
                  <a:srgbClr val="FF0000"/>
                </a:solidFill>
              </a:rPr>
              <a:t>extra-gonadal tumors</a:t>
            </a:r>
            <a:r>
              <a:rPr lang="en-US" sz="2400" dirty="0"/>
              <a:t>)</a:t>
            </a:r>
          </a:p>
        </p:txBody>
      </p:sp>
    </p:spTree>
    <p:extLst>
      <p:ext uri="{BB962C8B-B14F-4D97-AF65-F5344CB8AC3E}">
        <p14:creationId xmlns:p14="http://schemas.microsoft.com/office/powerpoint/2010/main" val="306107154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E8BDCF-AF41-500E-277A-F202986CF047}"/>
              </a:ext>
            </a:extLst>
          </p:cNvPr>
          <p:cNvSpPr>
            <a:spLocks noGrp="1"/>
          </p:cNvSpPr>
          <p:nvPr>
            <p:ph type="title"/>
          </p:nvPr>
        </p:nvSpPr>
        <p:spPr/>
        <p:txBody>
          <a:bodyPr/>
          <a:lstStyle/>
          <a:p>
            <a:r>
              <a:rPr lang="en-US" dirty="0"/>
              <a:t>Clinical features and treatment</a:t>
            </a:r>
          </a:p>
        </p:txBody>
      </p:sp>
      <p:sp>
        <p:nvSpPr>
          <p:cNvPr id="3" name="Content Placeholder 2">
            <a:extLst>
              <a:ext uri="{FF2B5EF4-FFF2-40B4-BE49-F238E27FC236}">
                <a16:creationId xmlns:a16="http://schemas.microsoft.com/office/drawing/2014/main" id="{4EEFE7D7-289C-81A7-CC5F-3F3A26DDCD27}"/>
              </a:ext>
            </a:extLst>
          </p:cNvPr>
          <p:cNvSpPr>
            <a:spLocks noGrp="1"/>
          </p:cNvSpPr>
          <p:nvPr>
            <p:ph idx="1"/>
          </p:nvPr>
        </p:nvSpPr>
        <p:spPr>
          <a:xfrm>
            <a:off x="342900" y="1524000"/>
            <a:ext cx="11010900" cy="4652963"/>
          </a:xfrm>
        </p:spPr>
        <p:txBody>
          <a:bodyPr>
            <a:normAutofit lnSpcReduction="10000"/>
          </a:bodyPr>
          <a:lstStyle/>
          <a:p>
            <a:r>
              <a:rPr lang="en-US" sz="2400" dirty="0"/>
              <a:t>Compression of dorsal midbrain leads to:</a:t>
            </a:r>
          </a:p>
          <a:p>
            <a:r>
              <a:rPr lang="en-US" sz="2400" dirty="0"/>
              <a:t>Compression of tectum(important for coordinating upward gaze) → vertical gaze palsy (Parinaud syndrome)</a:t>
            </a:r>
          </a:p>
          <a:p>
            <a:r>
              <a:rPr lang="en-US" sz="2400" dirty="0"/>
              <a:t>Compression of cerebral aqueduct → noncommunicating hydrocephalus</a:t>
            </a:r>
          </a:p>
          <a:p>
            <a:r>
              <a:rPr lang="en-US" sz="2400" dirty="0"/>
              <a:t>Compression of hypothalamic inhibiting pathways → increased </a:t>
            </a:r>
            <a:r>
              <a:rPr lang="en-US" sz="2400" dirty="0" err="1"/>
              <a:t>hCG</a:t>
            </a:r>
            <a:r>
              <a:rPr lang="en-US" sz="2400" dirty="0"/>
              <a:t> secretion → precocious puberty</a:t>
            </a:r>
          </a:p>
          <a:p>
            <a:endParaRPr lang="en-US" sz="2400" dirty="0"/>
          </a:p>
          <a:p>
            <a:r>
              <a:rPr lang="en-US" sz="2400" dirty="0"/>
              <a:t>Histology :Approx. 70% are germinomas (similar appearance to testicular seminoma)</a:t>
            </a:r>
          </a:p>
          <a:p>
            <a:r>
              <a:rPr lang="en-US" sz="2400" b="1" dirty="0">
                <a:solidFill>
                  <a:srgbClr val="FF0000"/>
                </a:solidFill>
              </a:rPr>
              <a:t>Highly responsive to radiation therapy . </a:t>
            </a:r>
          </a:p>
          <a:p>
            <a:r>
              <a:rPr lang="en-US" sz="2400" dirty="0">
                <a:solidFill>
                  <a:srgbClr val="FF0000"/>
                </a:solidFill>
              </a:rPr>
              <a:t> Survival rates &gt; 90% in localized cases .</a:t>
            </a:r>
          </a:p>
          <a:p>
            <a:endParaRPr lang="en-US" sz="2400" dirty="0">
              <a:solidFill>
                <a:srgbClr val="FF0000"/>
              </a:solidFill>
            </a:endParaRPr>
          </a:p>
          <a:p>
            <a:endParaRPr lang="en-US" sz="2400" dirty="0"/>
          </a:p>
          <a:p>
            <a:endParaRPr lang="en-US" sz="2400" dirty="0"/>
          </a:p>
        </p:txBody>
      </p:sp>
    </p:spTree>
    <p:extLst>
      <p:ext uri="{BB962C8B-B14F-4D97-AF65-F5344CB8AC3E}">
        <p14:creationId xmlns:p14="http://schemas.microsoft.com/office/powerpoint/2010/main" val="3832715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E5F68C5D-47E1-B5EE-B3D0-5140828E9384}"/>
              </a:ext>
            </a:extLst>
          </p:cNvPr>
          <p:cNvPicPr>
            <a:picLocks noGrp="1" noChangeAspect="1"/>
          </p:cNvPicPr>
          <p:nvPr>
            <p:ph idx="1"/>
          </p:nvPr>
        </p:nvPicPr>
        <p:blipFill>
          <a:blip r:embed="rId2"/>
          <a:stretch>
            <a:fillRect/>
          </a:stretch>
        </p:blipFill>
        <p:spPr>
          <a:xfrm>
            <a:off x="7591425" y="1755709"/>
            <a:ext cx="4482685" cy="4318066"/>
          </a:xfrm>
          <a:prstGeom prst="rect">
            <a:avLst/>
          </a:prstGeom>
        </p:spPr>
      </p:pic>
      <p:sp>
        <p:nvSpPr>
          <p:cNvPr id="6" name="Rectangle 5">
            <a:extLst>
              <a:ext uri="{FF2B5EF4-FFF2-40B4-BE49-F238E27FC236}">
                <a16:creationId xmlns:a16="http://schemas.microsoft.com/office/drawing/2014/main" id="{10A98DD0-B09C-3AB4-86AF-2FDCBFC5F851}"/>
              </a:ext>
            </a:extLst>
          </p:cNvPr>
          <p:cNvSpPr/>
          <p:nvPr/>
        </p:nvSpPr>
        <p:spPr>
          <a:xfrm>
            <a:off x="1476375" y="1086677"/>
            <a:ext cx="4871416" cy="5088835"/>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r>
              <a:rPr lang="en-US" sz="2400" b="1" dirty="0">
                <a:ln w="0"/>
                <a:solidFill>
                  <a:schemeClr val="tx1"/>
                </a:solidFill>
                <a:effectLst>
                  <a:outerShdw blurRad="38100" dist="19050" dir="2700000" algn="tl" rotWithShape="0">
                    <a:schemeClr val="dk1">
                      <a:alpha val="40000"/>
                    </a:schemeClr>
                  </a:outerShdw>
                </a:effectLst>
              </a:rPr>
              <a:t>Parinaud syndrome:</a:t>
            </a:r>
          </a:p>
          <a:p>
            <a:endParaRPr lang="en-US" sz="2400" dirty="0"/>
          </a:p>
          <a:p>
            <a:r>
              <a:rPr lang="en-US" sz="2400" dirty="0"/>
              <a:t>(compression of dorsal </a:t>
            </a:r>
          </a:p>
          <a:p>
            <a:r>
              <a:rPr lang="en-US" sz="2400" dirty="0"/>
              <a:t>midbrain)—triad of </a:t>
            </a:r>
            <a:r>
              <a:rPr lang="en-US" sz="2400" dirty="0">
                <a:solidFill>
                  <a:srgbClr val="FF0000"/>
                </a:solidFill>
              </a:rPr>
              <a:t>upward gaze palsy</a:t>
            </a:r>
            <a:r>
              <a:rPr lang="en-US" sz="2400" dirty="0"/>
              <a:t>, </a:t>
            </a:r>
            <a:r>
              <a:rPr lang="en-US" sz="2400" dirty="0">
                <a:solidFill>
                  <a:srgbClr val="FF0000"/>
                </a:solidFill>
              </a:rPr>
              <a:t>convergence-retraction </a:t>
            </a:r>
          </a:p>
          <a:p>
            <a:r>
              <a:rPr lang="en-US" sz="2400" dirty="0">
                <a:solidFill>
                  <a:srgbClr val="FF0000"/>
                </a:solidFill>
              </a:rPr>
              <a:t>nystagmus</a:t>
            </a:r>
            <a:r>
              <a:rPr lang="en-US" sz="2400" dirty="0"/>
              <a:t>, and </a:t>
            </a:r>
            <a:r>
              <a:rPr lang="en-US" sz="2400" dirty="0">
                <a:solidFill>
                  <a:srgbClr val="FF0000"/>
                </a:solidFill>
              </a:rPr>
              <a:t>light-near </a:t>
            </a:r>
          </a:p>
          <a:p>
            <a:r>
              <a:rPr lang="en-US" sz="2400" dirty="0">
                <a:solidFill>
                  <a:srgbClr val="FF0000"/>
                </a:solidFill>
              </a:rPr>
              <a:t>dissociation</a:t>
            </a:r>
            <a:r>
              <a:rPr lang="en-US" sz="2400" dirty="0"/>
              <a:t>.</a:t>
            </a:r>
            <a:r>
              <a:rPr lang="en-US" sz="2400" dirty="0">
                <a:ln w="0"/>
                <a:solidFill>
                  <a:schemeClr val="tx1"/>
                </a:solidFill>
                <a:effectLst>
                  <a:outerShdw blurRad="38100" dist="19050" dir="2700000" algn="tl" rotWithShape="0">
                    <a:schemeClr val="dk1">
                      <a:alpha val="40000"/>
                    </a:schemeClr>
                  </a:outerShdw>
                </a:effectLst>
              </a:rPr>
              <a:t>(</a:t>
            </a:r>
            <a:r>
              <a:rPr lang="en-US" dirty="0">
                <a:ln w="0"/>
                <a:solidFill>
                  <a:schemeClr val="tx1"/>
                </a:solidFill>
                <a:effectLst>
                  <a:outerShdw blurRad="38100" dist="19050" dir="2700000" algn="tl" rotWithShape="0">
                    <a:schemeClr val="dk1">
                      <a:alpha val="40000"/>
                    </a:schemeClr>
                  </a:outerShdw>
                </a:effectLst>
              </a:rPr>
              <a:t>Pseudo-Argyll-Robertson pupils: react to accommodation but not light.)</a:t>
            </a:r>
          </a:p>
        </p:txBody>
      </p:sp>
    </p:spTree>
    <p:extLst>
      <p:ext uri="{BB962C8B-B14F-4D97-AF65-F5344CB8AC3E}">
        <p14:creationId xmlns:p14="http://schemas.microsoft.com/office/powerpoint/2010/main" val="385816285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680A5E-B1AE-5D0F-0A8D-C8B7434DB50D}"/>
              </a:ext>
            </a:extLst>
          </p:cNvPr>
          <p:cNvSpPr>
            <a:spLocks noGrp="1"/>
          </p:cNvSpPr>
          <p:nvPr>
            <p:ph type="title"/>
          </p:nvPr>
        </p:nvSpPr>
        <p:spPr>
          <a:xfrm>
            <a:off x="838200" y="2766218"/>
            <a:ext cx="10515600" cy="1325563"/>
          </a:xfrm>
        </p:spPr>
        <p:txBody>
          <a:bodyPr/>
          <a:lstStyle/>
          <a:p>
            <a:pPr algn="ctr"/>
            <a:r>
              <a:rPr lang="en-US" dirty="0"/>
              <a:t>Adult tumors</a:t>
            </a:r>
          </a:p>
        </p:txBody>
      </p:sp>
    </p:spTree>
    <p:extLst>
      <p:ext uri="{BB962C8B-B14F-4D97-AF65-F5344CB8AC3E}">
        <p14:creationId xmlns:p14="http://schemas.microsoft.com/office/powerpoint/2010/main" val="3851054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F3C450-E263-4CA0-80BD-6524B618AE0B}"/>
              </a:ext>
            </a:extLst>
          </p:cNvPr>
          <p:cNvSpPr>
            <a:spLocks noGrp="1"/>
          </p:cNvSpPr>
          <p:nvPr>
            <p:ph type="title"/>
          </p:nvPr>
        </p:nvSpPr>
        <p:spPr>
          <a:xfrm>
            <a:off x="1141414" y="609602"/>
            <a:ext cx="5259386" cy="539151"/>
          </a:xfrm>
        </p:spPr>
        <p:txBody>
          <a:bodyPr>
            <a:normAutofit fontScale="90000"/>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 </a:t>
            </a:r>
            <a:endParaRPr lang="en-US" dirty="0"/>
          </a:p>
        </p:txBody>
      </p:sp>
      <p:sp>
        <p:nvSpPr>
          <p:cNvPr id="3" name="Content Placeholder 2">
            <a:extLst>
              <a:ext uri="{FF2B5EF4-FFF2-40B4-BE49-F238E27FC236}">
                <a16:creationId xmlns:a16="http://schemas.microsoft.com/office/drawing/2014/main" id="{9D4E4F8C-B111-4C22-9B3E-39533DA8BACD}"/>
              </a:ext>
            </a:extLst>
          </p:cNvPr>
          <p:cNvSpPr>
            <a:spLocks noGrp="1"/>
          </p:cNvSpPr>
          <p:nvPr>
            <p:ph sz="half" idx="2"/>
          </p:nvPr>
        </p:nvSpPr>
        <p:spPr>
          <a:xfrm>
            <a:off x="307528" y="1718095"/>
            <a:ext cx="8025441" cy="4073107"/>
          </a:xfrm>
        </p:spPr>
        <p:txBody>
          <a:bodyPr>
            <a:noAutofit/>
          </a:bodyPr>
          <a:lstStyle/>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Most common primary brain tumor in adults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Derives from astrocytes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Occurs in cerebral cortex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Butterfly appearance on MRI </a:t>
            </a:r>
          </a:p>
          <a:p>
            <a:pPr marL="0" indent="0">
              <a:buNone/>
            </a:pPr>
            <a:r>
              <a:rPr lang="en-US" sz="280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Tumor spanning corpus callosum</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 Rapidly progressive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Usually fatal &lt; 1 year • Half of patients &gt; 65 years old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Older age = worse prognosis</a:t>
            </a:r>
            <a:endParaRPr lang="en-US" sz="280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Picture 5" descr="Graphical user interface, text, application&#10;&#10;Description automatically generated">
            <a:extLst>
              <a:ext uri="{FF2B5EF4-FFF2-40B4-BE49-F238E27FC236}">
                <a16:creationId xmlns:a16="http://schemas.microsoft.com/office/drawing/2014/main" id="{2CB0B323-A21B-406A-95C8-C44461978BB2}"/>
              </a:ext>
            </a:extLst>
          </p:cNvPr>
          <p:cNvPicPr>
            <a:picLocks noChangeAspect="1"/>
          </p:cNvPicPr>
          <p:nvPr/>
        </p:nvPicPr>
        <p:blipFill rotWithShape="1">
          <a:blip r:embed="rId2"/>
          <a:srcRect l="64089" t="25637" r="13156" b="24522"/>
          <a:stretch/>
        </p:blipFill>
        <p:spPr>
          <a:xfrm>
            <a:off x="8347497" y="1057436"/>
            <a:ext cx="3682287" cy="4506751"/>
          </a:xfrm>
          <a:prstGeom prst="rect">
            <a:avLst/>
          </a:prstGeom>
        </p:spPr>
      </p:pic>
    </p:spTree>
    <p:extLst>
      <p:ext uri="{BB962C8B-B14F-4D97-AF65-F5344CB8AC3E}">
        <p14:creationId xmlns:p14="http://schemas.microsoft.com/office/powerpoint/2010/main" val="6069032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109182" y="736979"/>
            <a:ext cx="11150221" cy="4062651"/>
          </a:xfrm>
          <a:prstGeom prst="rect">
            <a:avLst/>
          </a:prstGeom>
          <a:noFill/>
        </p:spPr>
        <p:txBody>
          <a:bodyPr wrap="square" rtlCol="1">
            <a:spAutoFit/>
          </a:bodyPr>
          <a:lstStyle/>
          <a:p>
            <a:pPr marL="285750" indent="-285750">
              <a:buFont typeface="Arial" pitchFamily="34" charset="0"/>
              <a:buChar char="•"/>
            </a:pPr>
            <a:r>
              <a:rPr lang="en-GB" sz="2400" dirty="0"/>
              <a:t>GBM</a:t>
            </a:r>
            <a:r>
              <a:rPr lang="en-GB" sz="2400" i="1" dirty="0"/>
              <a:t> </a:t>
            </a:r>
            <a:r>
              <a:rPr lang="en-GB" sz="2400" dirty="0"/>
              <a:t>: Grade 4 </a:t>
            </a:r>
          </a:p>
          <a:p>
            <a:pPr marL="285750" indent="-285750">
              <a:buFont typeface="Arial" pitchFamily="34" charset="0"/>
              <a:buChar char="•"/>
            </a:pPr>
            <a:r>
              <a:rPr lang="en-GB" sz="2400" dirty="0"/>
              <a:t> highly vascularized , necrotic  because  of high mitotic index ,so blood supply isn’t enough for all the cells .</a:t>
            </a:r>
          </a:p>
          <a:p>
            <a:endParaRPr lang="en-GB" sz="2400" dirty="0"/>
          </a:p>
          <a:p>
            <a:pPr marL="285750" indent="-285750">
              <a:buFont typeface="Arial" pitchFamily="34" charset="0"/>
              <a:buChar char="•"/>
            </a:pPr>
            <a:r>
              <a:rPr lang="en-GB" sz="2400" dirty="0"/>
              <a:t>On MRI ring enhancing lesion .</a:t>
            </a:r>
          </a:p>
          <a:p>
            <a:pPr marL="285750" indent="-285750">
              <a:buFont typeface="Arial" pitchFamily="34" charset="0"/>
              <a:buChar char="•"/>
            </a:pPr>
            <a:r>
              <a:rPr lang="en-GB" sz="2400" dirty="0"/>
              <a:t>Buttery appearance on MRI  ( only occur late </a:t>
            </a:r>
          </a:p>
          <a:p>
            <a:pPr marL="285750" indent="-285750">
              <a:buFont typeface="Arial" pitchFamily="34" charset="0"/>
              <a:buChar char="•"/>
            </a:pPr>
            <a:r>
              <a:rPr lang="en-GB" sz="2400" dirty="0"/>
              <a:t>Gliomas are infiltrate with axons </a:t>
            </a:r>
          </a:p>
          <a:p>
            <a:pPr marL="285750" indent="-285750">
              <a:buFont typeface="Arial" pitchFamily="34" charset="0"/>
              <a:buChar char="•"/>
            </a:pPr>
            <a:r>
              <a:rPr lang="en-GB" sz="2400" dirty="0"/>
              <a:t>Corpus  callosum connect right with left hemisphere</a:t>
            </a:r>
          </a:p>
          <a:p>
            <a:pPr marL="285750" indent="-285750">
              <a:buFont typeface="Arial" pitchFamily="34" charset="0"/>
              <a:buChar char="•"/>
            </a:pPr>
            <a:r>
              <a:rPr lang="en-GB" sz="2400" dirty="0"/>
              <a:t>Hallmark for GBM IS on MRI is ring enhancement</a:t>
            </a:r>
          </a:p>
          <a:p>
            <a:pPr marL="285750" indent="-285750">
              <a:buFont typeface="Arial" pitchFamily="34" charset="0"/>
              <a:buChar char="•"/>
            </a:pPr>
            <a:r>
              <a:rPr lang="en-GB" sz="2400" dirty="0"/>
              <a:t>The gold standard modality for brain tumours is MRI</a:t>
            </a:r>
          </a:p>
          <a:p>
            <a:pPr marL="285750" indent="-285750">
              <a:buFont typeface="Arial" pitchFamily="34" charset="0"/>
              <a:buChar char="•"/>
            </a:pPr>
            <a:endParaRPr lang="ar-JO" dirty="0"/>
          </a:p>
        </p:txBody>
      </p:sp>
    </p:spTree>
    <p:extLst>
      <p:ext uri="{BB962C8B-B14F-4D97-AF65-F5344CB8AC3E}">
        <p14:creationId xmlns:p14="http://schemas.microsoft.com/office/powerpoint/2010/main" val="19136638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itle 7"/>
          <p:cNvSpPr>
            <a:spLocks noGrp="1"/>
          </p:cNvSpPr>
          <p:nvPr>
            <p:ph type="title"/>
          </p:nvPr>
        </p:nvSpPr>
        <p:spPr>
          <a:xfrm>
            <a:off x="945624" y="506286"/>
            <a:ext cx="3845560" cy="918210"/>
          </a:xfrm>
        </p:spPr>
        <p:txBody>
          <a:bodyPr>
            <a:normAutofit/>
          </a:bodyPr>
          <a:lstStyle/>
          <a:p>
            <a:r>
              <a:rPr lang="en-US" altLang="ar-JO" sz="3600" dirty="0" err="1">
                <a:sym typeface="+mn-ea"/>
              </a:rPr>
              <a:t>Pseudopalisading</a:t>
            </a:r>
            <a:endParaRPr lang="en-US" sz="3600" dirty="0"/>
          </a:p>
        </p:txBody>
      </p:sp>
      <p:pic>
        <p:nvPicPr>
          <p:cNvPr id="5" name="Content Placeholder 4" descr="Pseudo"/>
          <p:cNvPicPr>
            <a:picLocks noGrp="1" noChangeAspect="1"/>
          </p:cNvPicPr>
          <p:nvPr>
            <p:ph sz="half" idx="2"/>
          </p:nvPr>
        </p:nvPicPr>
        <p:blipFill>
          <a:blip r:embed="rId2"/>
          <a:stretch>
            <a:fillRect/>
          </a:stretch>
        </p:blipFill>
        <p:spPr>
          <a:xfrm>
            <a:off x="1" y="1691005"/>
            <a:ext cx="6011545" cy="5071110"/>
          </a:xfrm>
          <a:prstGeom prst="rect">
            <a:avLst/>
          </a:prstGeom>
        </p:spPr>
      </p:pic>
      <p:pic>
        <p:nvPicPr>
          <p:cNvPr id="7" name="Content Placeholder 6" descr="Butterfly"/>
          <p:cNvPicPr>
            <a:picLocks noGrp="1" noChangeAspect="1"/>
          </p:cNvPicPr>
          <p:nvPr>
            <p:ph sz="quarter" idx="13"/>
          </p:nvPr>
        </p:nvPicPr>
        <p:blipFill>
          <a:blip r:embed="rId3"/>
          <a:stretch>
            <a:fillRect/>
          </a:stretch>
        </p:blipFill>
        <p:spPr>
          <a:xfrm>
            <a:off x="6323162" y="2027208"/>
            <a:ext cx="5650302" cy="3528203"/>
          </a:xfrm>
          <a:prstGeom prst="rect">
            <a:avLst/>
          </a:prstGeom>
        </p:spPr>
      </p:pic>
      <p:sp>
        <p:nvSpPr>
          <p:cNvPr id="9" name="Text Box 8"/>
          <p:cNvSpPr txBox="1"/>
          <p:nvPr/>
        </p:nvSpPr>
        <p:spPr>
          <a:xfrm>
            <a:off x="6955791" y="890272"/>
            <a:ext cx="4782820" cy="707886"/>
          </a:xfrm>
          <a:prstGeom prst="rect">
            <a:avLst/>
          </a:prstGeom>
          <a:noFill/>
        </p:spPr>
        <p:txBody>
          <a:bodyPr wrap="square" rtlCol="0">
            <a:spAutoFit/>
          </a:bodyPr>
          <a:lstStyle/>
          <a:p>
            <a:r>
              <a:rPr lang="en-US" altLang="ar-JO" sz="4000">
                <a:sym typeface="+mn-ea"/>
              </a:rPr>
              <a:t>butterfly glioma</a:t>
            </a:r>
            <a:endParaRPr lang="en-US" sz="4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71BD34B-6013-0775-40C3-0D1DD96C746C}"/>
              </a:ext>
            </a:extLst>
          </p:cNvPr>
          <p:cNvSpPr>
            <a:spLocks noGrp="1"/>
          </p:cNvSpPr>
          <p:nvPr>
            <p:ph idx="1"/>
          </p:nvPr>
        </p:nvSpPr>
        <p:spPr>
          <a:xfrm>
            <a:off x="677334" y="1007165"/>
            <a:ext cx="8596668" cy="5034197"/>
          </a:xfrm>
        </p:spPr>
        <p:txBody>
          <a:bodyPr>
            <a:normAutofit/>
          </a:bodyPr>
          <a:lstStyle/>
          <a:p>
            <a:pPr marL="285750" indent="-285750">
              <a:buFont typeface="Arial" pitchFamily="34" charset="0"/>
              <a:buChar char="•"/>
            </a:pPr>
            <a:r>
              <a:rPr lang="en-GB" sz="3200" dirty="0">
                <a:solidFill>
                  <a:schemeClr val="accent6">
                    <a:lumMod val="50000"/>
                  </a:schemeClr>
                </a:solidFill>
                <a:latin typeface="+mj-lt"/>
              </a:rPr>
              <a:t>Grade vs. Stage: grade describes the appearance , stage describes size of tumour + how far it has spread from where it originated . </a:t>
            </a:r>
          </a:p>
          <a:p>
            <a:pPr marL="285750" indent="-285750">
              <a:buFont typeface="Arial" pitchFamily="34" charset="0"/>
              <a:buChar char="•"/>
            </a:pPr>
            <a:r>
              <a:rPr lang="en-GB" sz="3200" dirty="0">
                <a:solidFill>
                  <a:schemeClr val="accent6">
                    <a:lumMod val="50000"/>
                  </a:schemeClr>
                </a:solidFill>
                <a:latin typeface="+mj-lt"/>
              </a:rPr>
              <a:t>Also we classify them into : intra-axial, extra –axial tumours </a:t>
            </a:r>
          </a:p>
          <a:p>
            <a:pPr marL="285750" indent="-285750">
              <a:buFont typeface="Arial" pitchFamily="34" charset="0"/>
              <a:buChar char="•"/>
            </a:pPr>
            <a:r>
              <a:rPr lang="en-GB" sz="3200" dirty="0">
                <a:solidFill>
                  <a:schemeClr val="accent6">
                    <a:lumMod val="50000"/>
                  </a:schemeClr>
                </a:solidFill>
                <a:latin typeface="+mj-lt"/>
              </a:rPr>
              <a:t>WHO classification is according to :</a:t>
            </a:r>
          </a:p>
          <a:p>
            <a:pPr marL="285750" indent="-285750">
              <a:buFont typeface="Arial" pitchFamily="34" charset="0"/>
              <a:buChar char="•"/>
            </a:pPr>
            <a:r>
              <a:rPr lang="en-GB" sz="3200" dirty="0">
                <a:solidFill>
                  <a:schemeClr val="accent6">
                    <a:lumMod val="50000"/>
                  </a:schemeClr>
                </a:solidFill>
                <a:latin typeface="+mj-lt"/>
              </a:rPr>
              <a:t>1) histological appearance , into grades </a:t>
            </a:r>
          </a:p>
          <a:p>
            <a:pPr marL="285750" indent="-285750">
              <a:buFont typeface="Arial" pitchFamily="34" charset="0"/>
              <a:buChar char="•"/>
            </a:pPr>
            <a:r>
              <a:rPr lang="en-GB" sz="3200" dirty="0">
                <a:solidFill>
                  <a:schemeClr val="accent6">
                    <a:lumMod val="50000"/>
                  </a:schemeClr>
                </a:solidFill>
                <a:latin typeface="+mj-lt"/>
              </a:rPr>
              <a:t>2) Genetic mutation </a:t>
            </a:r>
          </a:p>
          <a:p>
            <a:pPr marL="285750" indent="-285750">
              <a:buFont typeface="Arial" pitchFamily="34" charset="0"/>
              <a:buChar char="•"/>
            </a:pPr>
            <a:endParaRPr lang="en-GB" sz="3200" dirty="0">
              <a:solidFill>
                <a:schemeClr val="accent6">
                  <a:lumMod val="50000"/>
                </a:schemeClr>
              </a:solidFill>
              <a:latin typeface="+mj-lt"/>
            </a:endParaRPr>
          </a:p>
        </p:txBody>
      </p:sp>
    </p:spTree>
    <p:extLst>
      <p:ext uri="{BB962C8B-B14F-4D97-AF65-F5344CB8AC3E}">
        <p14:creationId xmlns:p14="http://schemas.microsoft.com/office/powerpoint/2010/main" val="33998193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FF577C-936C-4F90-B49C-E50281837A98}"/>
              </a:ext>
            </a:extLst>
          </p:cNvPr>
          <p:cNvSpPr>
            <a:spLocks noGrp="1"/>
          </p:cNvSpPr>
          <p:nvPr>
            <p:ph type="title"/>
          </p:nvPr>
        </p:nvSpPr>
        <p:spPr>
          <a:xfrm>
            <a:off x="678464" y="74764"/>
            <a:ext cx="8008187" cy="812321"/>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Histopathology</a:t>
            </a:r>
            <a:endParaRPr lang="en-US" dirty="0"/>
          </a:p>
        </p:txBody>
      </p:sp>
      <p:sp>
        <p:nvSpPr>
          <p:cNvPr id="3" name="Content Placeholder 2"/>
          <p:cNvSpPr>
            <a:spLocks noGrp="1"/>
          </p:cNvSpPr>
          <p:nvPr>
            <p:ph sz="half" idx="2"/>
          </p:nvPr>
        </p:nvSpPr>
        <p:spPr>
          <a:xfrm>
            <a:off x="550643" y="1658729"/>
            <a:ext cx="10612755" cy="4351655"/>
          </a:xfrm>
        </p:spPr>
        <p:txBody>
          <a:bodyPr vert="horz" lIns="91440" tIns="45720" rIns="91440" bIns="45720" rtlCol="0" anchor="ctr">
            <a:noAutofit/>
          </a:bodyPr>
          <a:lstStyle/>
          <a:p>
            <a:r>
              <a:rPr lang="en-US" altLang="ar-JO" sz="3200" dirty="0">
                <a:cs typeface="Tahoma"/>
                <a:sym typeface="+mn-ea"/>
              </a:rPr>
              <a:t>“ </a:t>
            </a:r>
            <a:r>
              <a:rPr lang="en-US" altLang="ar-JO" sz="3200" dirty="0" err="1">
                <a:cs typeface="Tahoma"/>
                <a:sym typeface="+mn-ea"/>
              </a:rPr>
              <a:t>Pseudopalisading</a:t>
            </a:r>
            <a:r>
              <a:rPr lang="en-US" altLang="ar-JO" sz="3200" dirty="0">
                <a:cs typeface="Tahoma"/>
                <a:sym typeface="+mn-ea"/>
              </a:rPr>
              <a:t>”  cancer cells typically recruit BV to provide nourishment in a process called </a:t>
            </a:r>
            <a:r>
              <a:rPr lang="en-US" altLang="ar-JO" sz="3200" dirty="0" err="1">
                <a:cs typeface="Tahoma"/>
                <a:sym typeface="+mn-ea"/>
              </a:rPr>
              <a:t>angiogensis</a:t>
            </a:r>
            <a:r>
              <a:rPr lang="en-US" altLang="ar-JO" sz="3200" dirty="0">
                <a:cs typeface="Tahoma"/>
                <a:sym typeface="+mn-ea"/>
              </a:rPr>
              <a:t> , but </a:t>
            </a:r>
            <a:r>
              <a:rPr lang="en-US" altLang="ar-JO" sz="3200" dirty="0" err="1">
                <a:cs typeface="Tahoma"/>
                <a:sym typeface="+mn-ea"/>
              </a:rPr>
              <a:t>gliobalstoma</a:t>
            </a:r>
            <a:r>
              <a:rPr lang="en-US" altLang="ar-JO" sz="3200" dirty="0">
                <a:cs typeface="Tahoma"/>
                <a:sym typeface="+mn-ea"/>
              </a:rPr>
              <a:t> proliferates so fast that even with </a:t>
            </a:r>
            <a:r>
              <a:rPr lang="en-US" altLang="ar-JO" sz="3200" dirty="0" err="1">
                <a:cs typeface="Tahoma"/>
                <a:sym typeface="+mn-ea"/>
              </a:rPr>
              <a:t>angiogensis</a:t>
            </a:r>
            <a:r>
              <a:rPr lang="en-US" altLang="ar-JO" sz="3200" dirty="0">
                <a:cs typeface="Tahoma"/>
                <a:sym typeface="+mn-ea"/>
              </a:rPr>
              <a:t> the </a:t>
            </a:r>
            <a:r>
              <a:rPr lang="en-US" altLang="ar-JO" sz="3200" dirty="0" err="1">
                <a:cs typeface="Tahoma"/>
                <a:sym typeface="+mn-ea"/>
              </a:rPr>
              <a:t>neuitrient</a:t>
            </a:r>
            <a:r>
              <a:rPr lang="en-US" altLang="ar-JO" sz="3200" dirty="0">
                <a:cs typeface="Tahoma"/>
                <a:sym typeface="+mn-ea"/>
              </a:rPr>
              <a:t> demand outpaces blood supply , as a result because the blood supply serves peripheral tumor cells first , the tumor cells in the center die first because the are the furthest from blood supply , the remaining viable tumor collect along edges of necrotic region ( </a:t>
            </a:r>
            <a:r>
              <a:rPr lang="en-US" altLang="ar-JO" sz="3200" dirty="0" err="1">
                <a:cs typeface="Tahoma"/>
                <a:sym typeface="+mn-ea"/>
              </a:rPr>
              <a:t>neucli</a:t>
            </a:r>
            <a:r>
              <a:rPr lang="en-US" altLang="ar-JO" sz="3200" dirty="0">
                <a:cs typeface="Tahoma"/>
                <a:sym typeface="+mn-ea"/>
              </a:rPr>
              <a:t> are lining up on the edges because they are being pushed out from something in the middle which is the </a:t>
            </a:r>
            <a:r>
              <a:rPr lang="en-US" altLang="ar-JO" sz="3200" dirty="0" err="1">
                <a:cs typeface="Tahoma"/>
                <a:sym typeface="+mn-ea"/>
              </a:rPr>
              <a:t>necotic</a:t>
            </a:r>
            <a:r>
              <a:rPr lang="en-US" altLang="ar-JO" sz="3200" dirty="0">
                <a:cs typeface="Tahoma"/>
                <a:sym typeface="+mn-ea"/>
              </a:rPr>
              <a:t> cells ) </a:t>
            </a:r>
            <a:endParaRPr lang="en-US" sz="3200" dirty="0"/>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435375" y="316302"/>
            <a:ext cx="5380157" cy="984850"/>
          </a:xfrm>
        </p:spPr>
        <p:txBody>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Glioblastoma</a:t>
            </a:r>
            <a:endParaRPr lang="en-US" dirty="0"/>
          </a:p>
        </p:txBody>
      </p:sp>
      <p:sp>
        <p:nvSpPr>
          <p:cNvPr id="3" name="Content Placeholder 2"/>
          <p:cNvSpPr>
            <a:spLocks noGrp="1"/>
          </p:cNvSpPr>
          <p:nvPr>
            <p:ph sz="half" idx="2"/>
          </p:nvPr>
        </p:nvSpPr>
        <p:spPr>
          <a:xfrm>
            <a:off x="838201" y="1825627"/>
            <a:ext cx="10516235" cy="4351655"/>
          </a:xfrm>
        </p:spPr>
        <p:txBody>
          <a:bodyPr vert="horz" lIns="91440" tIns="45720" rIns="91440" bIns="45720" rtlCol="0" anchor="ctr">
            <a:noAutofit/>
          </a:bodyPr>
          <a:lstStyle/>
          <a:p>
            <a:r>
              <a:rPr lang="en-US" sz="2800" dirty="0"/>
              <a:t>Diagnosis : Neurologic exam , imaging test , </a:t>
            </a:r>
            <a:r>
              <a:rPr lang="en-US" sz="2800" dirty="0" err="1"/>
              <a:t>biobsy</a:t>
            </a:r>
            <a:r>
              <a:rPr lang="en-US" sz="2800" dirty="0"/>
              <a:t>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Treatment :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Surgical resection </a:t>
            </a:r>
          </a:p>
          <a:p>
            <a:r>
              <a:rPr lang="en-US" sz="2800" dirty="0" err="1">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Neoadjuvant</a:t>
            </a: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(pre-surgery)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a:t>
            </a:r>
            <a:r>
              <a:rPr lang="en-US" sz="2800" b="1" dirty="0" err="1">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Temozolomide</a:t>
            </a:r>
            <a:endParaRPr lang="en-US" sz="2800" b="1"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Oral alkylating agent</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Given daily during radiation</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Followed by post-radiation cycles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386492" y="-156712"/>
            <a:ext cx="6800489" cy="1200510"/>
          </a:xfrm>
        </p:spPr>
        <p:txBody>
          <a:bodyPr>
            <a:normAutofit/>
          </a:bodyPr>
          <a:lstStyle/>
          <a:p>
            <a:r>
              <a:rPr lang="en-US" dirty="0">
                <a:sym typeface="+mn-ea"/>
              </a:rPr>
              <a:t>Meningioma </a:t>
            </a:r>
            <a:endParaRPr lang="en-US" dirty="0"/>
          </a:p>
        </p:txBody>
      </p:sp>
      <p:sp>
        <p:nvSpPr>
          <p:cNvPr id="4" name="TextBox 3">
            <a:extLst>
              <a:ext uri="{FF2B5EF4-FFF2-40B4-BE49-F238E27FC236}">
                <a16:creationId xmlns:a16="http://schemas.microsoft.com/office/drawing/2014/main" id="{6612F9FE-8E84-41A8-889E-6B0072C92BCD}"/>
              </a:ext>
            </a:extLst>
          </p:cNvPr>
          <p:cNvSpPr txBox="1"/>
          <p:nvPr/>
        </p:nvSpPr>
        <p:spPr>
          <a:xfrm>
            <a:off x="166778" y="1043798"/>
            <a:ext cx="11800935" cy="569386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cap="small" dirty="0"/>
              <a:t>A meningioma is a tumor that arises from the meninges (the membranes that surround your brain and spinal cord). Although not technically a brain tumor, it is included in this category because it may compress or squeeze the adjacent brain, nerves and vessels. </a:t>
            </a:r>
            <a:endParaRPr lang="en-US" sz="2800" dirty="0"/>
          </a:p>
          <a:p>
            <a:r>
              <a:rPr lang="en-US" sz="3200" dirty="0"/>
              <a:t>• Second most common brain tumor in adults</a:t>
            </a:r>
            <a:endParaRPr lang="en-US" dirty="0"/>
          </a:p>
          <a:p>
            <a:r>
              <a:rPr lang="en-US" sz="3200" dirty="0"/>
              <a:t> • From arachnoid cells </a:t>
            </a:r>
          </a:p>
          <a:p>
            <a:r>
              <a:rPr lang="en-US" sz="3200" dirty="0"/>
              <a:t>• Forms along dura </a:t>
            </a:r>
          </a:p>
          <a:p>
            <a:r>
              <a:rPr lang="en-US" sz="3200" dirty="0"/>
              <a:t>• “Extra-axial” - external to brain </a:t>
            </a:r>
          </a:p>
          <a:p>
            <a:r>
              <a:rPr lang="en-US" sz="3200" dirty="0"/>
              <a:t>• Can have </a:t>
            </a:r>
            <a:r>
              <a:rPr lang="en-US" sz="3200" dirty="0" err="1"/>
              <a:t>dural</a:t>
            </a:r>
            <a:r>
              <a:rPr lang="en-US" sz="3200" dirty="0"/>
              <a:t> attachment ("tail")</a:t>
            </a:r>
          </a:p>
          <a:p>
            <a:r>
              <a:rPr lang="en-US" sz="3200" dirty="0"/>
              <a:t> • Usually benign (no metastasis) and </a:t>
            </a:r>
            <a:r>
              <a:rPr lang="en-US" sz="3200" dirty="0" err="1"/>
              <a:t>resectable</a:t>
            </a:r>
            <a:endParaRPr lang="en-US" sz="3200" dirty="0"/>
          </a:p>
          <a:p>
            <a:r>
              <a:rPr lang="en-US" sz="3200" dirty="0"/>
              <a:t> • Treatment: observation or surgical resection</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9F7A2-12A0-4A6C-9949-AA5D85989C44}"/>
              </a:ext>
            </a:extLst>
          </p:cNvPr>
          <p:cNvSpPr>
            <a:spLocks noGrp="1"/>
          </p:cNvSpPr>
          <p:nvPr>
            <p:ph type="title"/>
          </p:nvPr>
        </p:nvSpPr>
        <p:spPr>
          <a:xfrm>
            <a:off x="2418121" y="531964"/>
            <a:ext cx="6383547" cy="900021"/>
          </a:xfrm>
        </p:spPr>
        <p:txBody>
          <a:bodyPr>
            <a:no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rPr>
              <a:t>meningioma</a:t>
            </a:r>
            <a:endParaRPr lang="en-US" dirty="0"/>
          </a:p>
        </p:txBody>
      </p:sp>
      <p:sp>
        <p:nvSpPr>
          <p:cNvPr id="14" name="TextBox 13">
            <a:extLst>
              <a:ext uri="{FF2B5EF4-FFF2-40B4-BE49-F238E27FC236}">
                <a16:creationId xmlns:a16="http://schemas.microsoft.com/office/drawing/2014/main" id="{E571A6EE-681F-40A5-B551-374E9EDBD7A1}"/>
              </a:ext>
            </a:extLst>
          </p:cNvPr>
          <p:cNvSpPr txBox="1"/>
          <p:nvPr/>
        </p:nvSpPr>
        <p:spPr>
          <a:xfrm>
            <a:off x="506083" y="1765540"/>
            <a:ext cx="11079191"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dirty="0"/>
              <a:t>• Often asymptomatic, typically benign </a:t>
            </a:r>
          </a:p>
          <a:p>
            <a:r>
              <a:rPr lang="en-US" sz="3200" dirty="0"/>
              <a:t>• Tissue compression can cause focal defects or seizures </a:t>
            </a:r>
          </a:p>
          <a:p>
            <a:r>
              <a:rPr lang="en-US" sz="3200" dirty="0"/>
              <a:t>• Classically affects female more than males</a:t>
            </a:r>
          </a:p>
          <a:p>
            <a:r>
              <a:rPr lang="en-US" sz="3200" dirty="0"/>
              <a:t>     • Expresses estrogen receptors</a:t>
            </a:r>
          </a:p>
          <a:p>
            <a:r>
              <a:rPr lang="en-US" sz="3200" dirty="0"/>
              <a:t> • Prior radiation to head is risk factor </a:t>
            </a:r>
          </a:p>
          <a:p>
            <a:r>
              <a:rPr lang="en-US" sz="3200" dirty="0"/>
              <a:t>     • Childhood malignancies </a:t>
            </a:r>
          </a:p>
          <a:p>
            <a:r>
              <a:rPr lang="en-US" sz="3200" dirty="0"/>
              <a:t>     • Latency period ~20 years</a:t>
            </a:r>
          </a:p>
        </p:txBody>
      </p:sp>
    </p:spTree>
    <p:extLst>
      <p:ext uri="{BB962C8B-B14F-4D97-AF65-F5344CB8AC3E}">
        <p14:creationId xmlns:p14="http://schemas.microsoft.com/office/powerpoint/2010/main" val="16964831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ym typeface="+mn-ea"/>
              </a:rPr>
              <a:t>Meningioma </a:t>
            </a:r>
            <a:endParaRPr lang="en-US" dirty="0"/>
          </a:p>
        </p:txBody>
      </p:sp>
      <p:sp>
        <p:nvSpPr>
          <p:cNvPr id="3" name="Content Placeholder 2"/>
          <p:cNvSpPr>
            <a:spLocks noGrp="1"/>
          </p:cNvSpPr>
          <p:nvPr>
            <p:ph sz="half" idx="2"/>
          </p:nvPr>
        </p:nvSpPr>
        <p:spPr>
          <a:xfrm>
            <a:off x="710092" y="2278810"/>
            <a:ext cx="5868837" cy="3124201"/>
          </a:xfrm>
        </p:spPr>
        <p:txBody>
          <a:bodyPr vert="horz" lIns="91440" tIns="45720" rIns="91440" bIns="45720" rtlCol="0" anchor="ctr">
            <a:noAutofit/>
          </a:bodyPr>
          <a:lstStyle/>
          <a:p>
            <a:pPr marL="0" indent="0">
              <a:buNone/>
            </a:pPr>
            <a:r>
              <a:rPr lang="en-US" sz="3200" dirty="0"/>
              <a:t>Histology:</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Psammoma bodies (laminated calcifications)</a:t>
            </a:r>
            <a:endParaRPr lang="en-US" sz="32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3200" dirty="0"/>
              <a:t>Spindle cells concentrically arranged in whorled pattern.</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psamoma"/>
          <p:cNvPicPr>
            <a:picLocks noGrp="1" noChangeAspect="1"/>
          </p:cNvPicPr>
          <p:nvPr>
            <p:ph sz="quarter" idx="13"/>
          </p:nvPr>
        </p:nvPicPr>
        <p:blipFill>
          <a:blip r:embed="rId2"/>
          <a:stretch>
            <a:fillRect/>
          </a:stretch>
        </p:blipFill>
        <p:spPr>
          <a:xfrm>
            <a:off x="7712014" y="2084858"/>
            <a:ext cx="3999947" cy="2996100"/>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p:cNvSpPr>
            <a:spLocks noGrp="1"/>
          </p:cNvSpPr>
          <p:nvPr>
            <p:ph type="title"/>
          </p:nvPr>
        </p:nvSpPr>
        <p:spPr>
          <a:xfrm>
            <a:off x="592347" y="-146649"/>
            <a:ext cx="10972800" cy="1600200"/>
          </a:xfrm>
        </p:spPr>
        <p:txBody>
          <a:bodyPr/>
          <a:lstStyle/>
          <a:p>
            <a:r>
              <a:rPr lang="en-US" dirty="0">
                <a:sym typeface="+mn-ea"/>
              </a:rPr>
              <a:t>Meningioma </a:t>
            </a:r>
            <a:endParaRPr lang="en-US" dirty="0"/>
          </a:p>
        </p:txBody>
      </p:sp>
      <p:pic>
        <p:nvPicPr>
          <p:cNvPr id="5" name="Content Placeholder 4" descr="tail"/>
          <p:cNvPicPr>
            <a:picLocks noGrp="1" noChangeAspect="1"/>
          </p:cNvPicPr>
          <p:nvPr>
            <p:ph sz="half" idx="2"/>
          </p:nvPr>
        </p:nvPicPr>
        <p:blipFill rotWithShape="1">
          <a:blip r:embed="rId2"/>
          <a:srcRect r="5775"/>
          <a:stretch/>
        </p:blipFill>
        <p:spPr>
          <a:xfrm>
            <a:off x="5433484" y="1152940"/>
            <a:ext cx="6698131" cy="5292426"/>
          </a:xfrm>
          <a:prstGeom prst="rect">
            <a:avLst/>
          </a:prstGeom>
        </p:spPr>
      </p:pic>
      <p:sp>
        <p:nvSpPr>
          <p:cNvPr id="7" name="Content Placeholder 6"/>
          <p:cNvSpPr>
            <a:spLocks noGrp="1"/>
          </p:cNvSpPr>
          <p:nvPr>
            <p:ph sz="quarter" idx="13"/>
          </p:nvPr>
        </p:nvSpPr>
        <p:spPr>
          <a:xfrm>
            <a:off x="60385" y="1565574"/>
            <a:ext cx="6113731" cy="5292426"/>
          </a:xfrm>
        </p:spPr>
        <p:txBody>
          <a:bodyPr/>
          <a:lstStyle/>
          <a:p>
            <a:r>
              <a:rPr lang="en-US" sz="2800" dirty="0"/>
              <a:t>CT scan :</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sym typeface="+mn-ea"/>
              </a:rPr>
              <a:t>Extra-axial ( external to brain parenchyma ) so can attach to dura and have this ” tail” of thickened dura from the meningioma cells.</a:t>
            </a:r>
            <a:endParaRPr lang="en-US" sz="2800"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436922" y="92015"/>
            <a:ext cx="9905999" cy="1905000"/>
          </a:xfrm>
        </p:spPr>
        <p:txBody>
          <a:bodyPr>
            <a:normAutofit/>
          </a:bodyPr>
          <a:lstStyle/>
          <a:p>
            <a:r>
              <a:rPr lang="en-US" dirty="0">
                <a:sym typeface="+mn-ea"/>
              </a:rPr>
              <a:t>Meningioma </a:t>
            </a:r>
            <a:br>
              <a:rPr lang="en-US" dirty="0"/>
            </a:br>
            <a:endParaRPr lang="en-US" dirty="0"/>
          </a:p>
        </p:txBody>
      </p:sp>
      <p:sp>
        <p:nvSpPr>
          <p:cNvPr id="3" name="Content Placeholder 2"/>
          <p:cNvSpPr>
            <a:spLocks noGrp="1"/>
          </p:cNvSpPr>
          <p:nvPr>
            <p:ph sz="half" idx="2"/>
          </p:nvPr>
        </p:nvSpPr>
        <p:spPr>
          <a:xfrm>
            <a:off x="187840" y="1362904"/>
            <a:ext cx="6791864" cy="5104765"/>
          </a:xfrm>
        </p:spPr>
        <p:txBody>
          <a:bodyPr vert="horz" lIns="91440" tIns="45720" rIns="91440" bIns="45720" rtlCol="0" anchor="ctr">
            <a:noAutofit/>
          </a:bodyPr>
          <a:lstStyle/>
          <a:p>
            <a:r>
              <a:rPr lang="en-US" sz="2800" dirty="0"/>
              <a:t>Characteristic of meningioma on CT scan : it appears on the outside pushing its way in, no little fingers of growth diving into the cortex because it is extra-axial.</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Treatment : Because most meningiomas grow slowly, often without any significant signs and symptoms, they do not always require immediate treatment and may be monitored over time.</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pic>
        <p:nvPicPr>
          <p:cNvPr id="5" name="Content Placeholder 4" descr="meningioma ct"/>
          <p:cNvPicPr>
            <a:picLocks noGrp="1" noChangeAspect="1"/>
          </p:cNvPicPr>
          <p:nvPr>
            <p:ph sz="quarter" idx="13"/>
          </p:nvPr>
        </p:nvPicPr>
        <p:blipFill>
          <a:blip r:embed="rId2"/>
          <a:stretch>
            <a:fillRect/>
          </a:stretch>
        </p:blipFill>
        <p:spPr>
          <a:xfrm>
            <a:off x="7292997" y="1319840"/>
            <a:ext cx="4334384" cy="4675517"/>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954157" y="131341"/>
            <a:ext cx="10632792" cy="5262979"/>
          </a:xfrm>
          <a:prstGeom prst="rect">
            <a:avLst/>
          </a:prstGeom>
          <a:noFill/>
        </p:spPr>
        <p:txBody>
          <a:bodyPr wrap="square" rtlCol="1">
            <a:spAutoFit/>
          </a:bodyPr>
          <a:lstStyle/>
          <a:p>
            <a:pPr marL="285750" indent="-285750">
              <a:buFont typeface="Arial" pitchFamily="34" charset="0"/>
              <a:buChar char="•"/>
            </a:pPr>
            <a:r>
              <a:rPr lang="en-GB" sz="2400" dirty="0">
                <a:latin typeface="+mj-lt"/>
              </a:rPr>
              <a:t>Meningioma's come from arachnoid cap cells</a:t>
            </a:r>
          </a:p>
          <a:p>
            <a:pPr marL="285750" indent="-285750">
              <a:buFont typeface="Arial" pitchFamily="34" charset="0"/>
              <a:buChar char="•"/>
            </a:pPr>
            <a:r>
              <a:rPr lang="en-GB" sz="2400" dirty="0">
                <a:latin typeface="+mj-lt"/>
              </a:rPr>
              <a:t>Appear on MRI as Dural tail + vivid enhancement ( on T1 with contrast)</a:t>
            </a:r>
          </a:p>
          <a:p>
            <a:pPr marL="285750" indent="-285750">
              <a:buFont typeface="Arial" pitchFamily="34" charset="0"/>
              <a:buChar char="•"/>
            </a:pPr>
            <a:r>
              <a:rPr lang="en-GB" sz="2400" dirty="0">
                <a:latin typeface="+mj-lt"/>
              </a:rPr>
              <a:t>axial T1 without contrast</a:t>
            </a:r>
          </a:p>
          <a:p>
            <a:pPr marL="285750" indent="-285750">
              <a:buFont typeface="Arial" pitchFamily="34" charset="0"/>
              <a:buChar char="•"/>
            </a:pPr>
            <a:r>
              <a:rPr lang="en-GB" sz="2400" dirty="0">
                <a:latin typeface="+mj-lt"/>
              </a:rPr>
              <a:t>Dural tail : mean that there is expansion </a:t>
            </a:r>
          </a:p>
          <a:p>
            <a:pPr marL="285750" indent="-285750">
              <a:buFont typeface="Arial" pitchFamily="34" charset="0"/>
              <a:buChar char="•"/>
            </a:pPr>
            <a:r>
              <a:rPr lang="en-GB" sz="2400" dirty="0">
                <a:latin typeface="+mj-lt"/>
              </a:rPr>
              <a:t>On MRI without contrast meningioma appears as </a:t>
            </a:r>
            <a:r>
              <a:rPr lang="en-GB" sz="2400" dirty="0" err="1">
                <a:latin typeface="+mj-lt"/>
              </a:rPr>
              <a:t>iso</a:t>
            </a:r>
            <a:r>
              <a:rPr lang="en-GB" sz="2400" dirty="0">
                <a:latin typeface="+mj-lt"/>
              </a:rPr>
              <a:t>-intense on both T1 and T2</a:t>
            </a:r>
          </a:p>
          <a:p>
            <a:pPr marL="285750" indent="-285750">
              <a:buFont typeface="Arial" pitchFamily="34" charset="0"/>
              <a:buChar char="•"/>
            </a:pPr>
            <a:r>
              <a:rPr lang="en-GB" sz="2400" dirty="0">
                <a:latin typeface="+mj-lt"/>
              </a:rPr>
              <a:t>If you found blood vessels are hyper-intense , then this is with contrast</a:t>
            </a:r>
          </a:p>
          <a:p>
            <a:pPr marL="285750" indent="-285750">
              <a:buFont typeface="Arial" pitchFamily="34" charset="0"/>
              <a:buChar char="•"/>
            </a:pPr>
            <a:r>
              <a:rPr lang="en-GB" sz="2400" dirty="0">
                <a:latin typeface="+mj-lt"/>
              </a:rPr>
              <a:t>CT with contrast because sagittal sinus is enhanced</a:t>
            </a:r>
          </a:p>
          <a:p>
            <a:pPr marL="285750" indent="-285750">
              <a:buFont typeface="Arial" pitchFamily="34" charset="0"/>
              <a:buChar char="•"/>
            </a:pPr>
            <a:r>
              <a:rPr lang="en-GB" sz="2400" dirty="0">
                <a:latin typeface="+mj-lt"/>
              </a:rPr>
              <a:t>Note: meningioma is highly vascular </a:t>
            </a:r>
          </a:p>
          <a:p>
            <a:pPr marL="285750" indent="-285750">
              <a:buFont typeface="Arial" pitchFamily="34" charset="0"/>
              <a:buChar char="•"/>
            </a:pPr>
            <a:r>
              <a:rPr lang="en-GB" sz="2400" dirty="0">
                <a:latin typeface="+mj-lt"/>
              </a:rPr>
              <a:t>Note: in digital substraction angiography (DSA) , what is substracted is the bone</a:t>
            </a:r>
          </a:p>
          <a:p>
            <a:pPr marL="285750" indent="-285750">
              <a:buFont typeface="Arial" pitchFamily="34" charset="0"/>
              <a:buChar char="•"/>
            </a:pPr>
            <a:r>
              <a:rPr lang="en-GB" sz="2400" dirty="0">
                <a:latin typeface="+mj-lt"/>
              </a:rPr>
              <a:t>Note: meningioma on DSA , mother in law sign (as you give contrast , when it comes out of the vessel it vanishes, comes early goes late</a:t>
            </a:r>
          </a:p>
          <a:p>
            <a:pPr marL="285750" indent="-285750">
              <a:buFont typeface="Arial" pitchFamily="34" charset="0"/>
              <a:buChar char="•"/>
            </a:pPr>
            <a:r>
              <a:rPr lang="en-GB" sz="2400" dirty="0">
                <a:latin typeface="+mj-lt"/>
              </a:rPr>
              <a:t>Meningioma : ( grade1)</a:t>
            </a:r>
          </a:p>
        </p:txBody>
      </p:sp>
    </p:spTree>
    <p:extLst>
      <p:ext uri="{BB962C8B-B14F-4D97-AF65-F5344CB8AC3E}">
        <p14:creationId xmlns:p14="http://schemas.microsoft.com/office/powerpoint/2010/main" val="301608748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C1870-EF48-4F1F-8112-E61E361F1445}"/>
              </a:ext>
            </a:extLst>
          </p:cNvPr>
          <p:cNvSpPr>
            <a:spLocks noGrp="1"/>
          </p:cNvSpPr>
          <p:nvPr>
            <p:ph type="title"/>
          </p:nvPr>
        </p:nvSpPr>
        <p:spPr>
          <a:xfrm>
            <a:off x="897000" y="207034"/>
            <a:ext cx="6383545" cy="754812"/>
          </a:xfrm>
        </p:spPr>
        <p:txBody>
          <a:bodyPr>
            <a:normAutofit/>
          </a:bodyPr>
          <a:lstStyle/>
          <a:p>
            <a:r>
              <a:rPr lang="en-US" dirty="0">
                <a:effectLst>
                  <a:glow rad="38100">
                    <a:prstClr val="black">
                      <a:lumMod val="65000"/>
                      <a:lumOff val="35000"/>
                      <a:alpha val="40000"/>
                    </a:prstClr>
                  </a:glow>
                  <a:outerShdw blurRad="28575" dist="38100" dir="14040000" algn="tl" rotWithShape="0">
                    <a:srgbClr val="000000">
                      <a:alpha val="25000"/>
                    </a:srgbClr>
                  </a:outerShdw>
                </a:effectLst>
                <a:ea typeface="+mj-lt"/>
                <a:cs typeface="+mj-lt"/>
              </a:rPr>
              <a:t>Schwannoma </a:t>
            </a:r>
            <a:endParaRPr lang="en-US" dirty="0"/>
          </a:p>
        </p:txBody>
      </p:sp>
      <p:sp>
        <p:nvSpPr>
          <p:cNvPr id="7" name="Content Placeholder 6">
            <a:extLst>
              <a:ext uri="{FF2B5EF4-FFF2-40B4-BE49-F238E27FC236}">
                <a16:creationId xmlns:a16="http://schemas.microsoft.com/office/drawing/2014/main" id="{9EA10029-9694-4398-94D9-89FC71F28402}"/>
              </a:ext>
            </a:extLst>
          </p:cNvPr>
          <p:cNvSpPr>
            <a:spLocks noGrp="1"/>
          </p:cNvSpPr>
          <p:nvPr>
            <p:ph sz="half" idx="2"/>
          </p:nvPr>
        </p:nvSpPr>
        <p:spPr>
          <a:xfrm>
            <a:off x="149375" y="1433420"/>
            <a:ext cx="12108611" cy="3368616"/>
          </a:xfrm>
        </p:spPr>
        <p:txBody>
          <a:bodyPr>
            <a:noAutofit/>
          </a:bodyPr>
          <a:lstStyle/>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third most common adult primary brain tumor</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Derives from Schwann cells of PNS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Classically at cerebellopontine angle involving both CN 7 and 8 , but can be along any periphral nerve . Often localized to CN 8 in internal acoustic meatus , leading to vestibular schwannoma that presents as:</a:t>
            </a:r>
            <a:endParaRPr lang="en-US" sz="2800" dirty="0">
              <a:solidFill>
                <a:srgbClr val="5AD0B8"/>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Cochlear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hearing loss, tinnitus </a:t>
            </a:r>
            <a:endPar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ndParaRP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Vestibular nerve lesions: </a:t>
            </a:r>
            <a:r>
              <a:rPr lang="en-US" sz="2800" dirty="0">
                <a:solidFill>
                  <a:schemeClr val="accent1"/>
                </a:solidFill>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ataxia, rarely vertigo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Rarely compresses trigeminal (V) or facial (VII) nerves </a:t>
            </a:r>
          </a:p>
          <a:p>
            <a:pPr marL="0" indent="0">
              <a:buNone/>
            </a:pPr>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Facial paralysis or paresthesias </a:t>
            </a:r>
          </a:p>
          <a:p>
            <a:r>
              <a:rPr lang="en-US" sz="2800" dirty="0">
                <a:effectLst>
                  <a:glow rad="38100">
                    <a:prstClr val="black">
                      <a:lumMod val="50000"/>
                      <a:lumOff val="50000"/>
                      <a:alpha val="20000"/>
                    </a:prstClr>
                  </a:glow>
                  <a:outerShdw blurRad="44450" dist="12700" dir="13860000" algn="tl" rotWithShape="0">
                    <a:srgbClr val="000000">
                      <a:alpha val="20000"/>
                    </a:srgbClr>
                  </a:outerShdw>
                </a:effectLst>
                <a:ea typeface="+mn-lt"/>
                <a:cs typeface="+mn-lt"/>
              </a:rPr>
              <a:t> Treatable with surgery for resection and radiation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extLst>
      <p:ext uri="{BB962C8B-B14F-4D97-AF65-F5344CB8AC3E}">
        <p14:creationId xmlns:p14="http://schemas.microsoft.com/office/powerpoint/2010/main" val="396449236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397564" y="259307"/>
            <a:ext cx="11421397" cy="4832092"/>
          </a:xfrm>
          <a:prstGeom prst="rect">
            <a:avLst/>
          </a:prstGeom>
          <a:noFill/>
        </p:spPr>
        <p:txBody>
          <a:bodyPr wrap="square" rtlCol="1">
            <a:spAutoFit/>
          </a:bodyPr>
          <a:lstStyle/>
          <a:p>
            <a:pPr marL="285750" indent="-285750">
              <a:buFont typeface="Arial" pitchFamily="34" charset="0"/>
              <a:buChar char="•"/>
            </a:pPr>
            <a:r>
              <a:rPr lang="en-GB" sz="2800" dirty="0">
                <a:latin typeface="+mj-lt"/>
              </a:rPr>
              <a:t>Internal acoustic meatus is a ring neuro-vascular bundle  passes from it CN7 (UP) and CN8 , divided into vestibular and cochlear</a:t>
            </a:r>
          </a:p>
          <a:p>
            <a:pPr marL="285750" indent="-285750">
              <a:buFont typeface="Arial" pitchFamily="34" charset="0"/>
              <a:buChar char="•"/>
            </a:pPr>
            <a:endParaRPr lang="en-GB" sz="2800" dirty="0">
              <a:latin typeface="+mj-lt"/>
            </a:endParaRPr>
          </a:p>
          <a:p>
            <a:pPr marL="285750" indent="-285750">
              <a:buFont typeface="Arial" pitchFamily="34" charset="0"/>
              <a:buChar char="•"/>
            </a:pPr>
            <a:r>
              <a:rPr lang="en-GB" sz="2800" dirty="0">
                <a:latin typeface="+mj-lt"/>
              </a:rPr>
              <a:t>Facial palsy is always  late presentation of schwannoma</a:t>
            </a:r>
          </a:p>
          <a:p>
            <a:pPr marL="285750" indent="-285750">
              <a:buFont typeface="Arial" pitchFamily="34" charset="0"/>
              <a:buChar char="•"/>
            </a:pPr>
            <a:r>
              <a:rPr lang="en-GB" sz="2800" dirty="0">
                <a:latin typeface="+mj-lt"/>
              </a:rPr>
              <a:t>Note : sensory effect  of any nerve Is affected sooner than motor.</a:t>
            </a:r>
          </a:p>
          <a:p>
            <a:pPr marL="285750" indent="-285750">
              <a:buFont typeface="Arial" pitchFamily="34" charset="0"/>
              <a:buChar char="•"/>
            </a:pPr>
            <a:r>
              <a:rPr lang="en-GB" sz="2800" dirty="0">
                <a:latin typeface="+mj-lt"/>
              </a:rPr>
              <a:t>Labyrinthine  artery moves with this neurovascular bundle</a:t>
            </a:r>
          </a:p>
          <a:p>
            <a:pPr marL="285750" indent="-285750">
              <a:buFont typeface="Arial" pitchFamily="34" charset="0"/>
              <a:buChar char="•"/>
            </a:pPr>
            <a:endParaRPr lang="en-GB" sz="2800" dirty="0">
              <a:latin typeface="+mj-lt"/>
            </a:endParaRPr>
          </a:p>
          <a:p>
            <a:pPr marL="285750" indent="-285750">
              <a:buFont typeface="Arial" pitchFamily="34" charset="0"/>
              <a:buChar char="•"/>
            </a:pPr>
            <a:r>
              <a:rPr lang="en-GB" sz="2800" dirty="0" err="1">
                <a:latin typeface="+mj-lt"/>
              </a:rPr>
              <a:t>Shwanomma</a:t>
            </a:r>
            <a:r>
              <a:rPr lang="en-GB" sz="2800" dirty="0">
                <a:latin typeface="+mj-lt"/>
              </a:rPr>
              <a:t>: (grade 1) </a:t>
            </a:r>
          </a:p>
          <a:p>
            <a:pPr marL="285750" indent="-285750">
              <a:buFont typeface="Arial" pitchFamily="34" charset="0"/>
              <a:buChar char="•"/>
            </a:pPr>
            <a:r>
              <a:rPr lang="en-GB" sz="2800" dirty="0">
                <a:latin typeface="+mj-lt"/>
              </a:rPr>
              <a:t>Most common schwannoma is vestibular schwannoma</a:t>
            </a:r>
          </a:p>
          <a:p>
            <a:pPr marL="285750" indent="-285750">
              <a:buFont typeface="Arial" pitchFamily="34" charset="0"/>
              <a:buChar char="•"/>
            </a:pPr>
            <a:r>
              <a:rPr lang="en-GB" sz="2800" dirty="0">
                <a:latin typeface="+mj-lt"/>
              </a:rPr>
              <a:t>CN5,CN7,CN8: are bundle nerves , schwannoma comes out of them .</a:t>
            </a:r>
          </a:p>
          <a:p>
            <a:pPr marL="285750" indent="-285750">
              <a:buFont typeface="Arial" pitchFamily="34" charset="0"/>
              <a:buChar char="•"/>
            </a:pPr>
            <a:endParaRPr lang="ar-JO" sz="2800" dirty="0">
              <a:latin typeface="+mj-lt"/>
            </a:endParaRPr>
          </a:p>
        </p:txBody>
      </p:sp>
    </p:spTree>
    <p:extLst>
      <p:ext uri="{BB962C8B-B14F-4D97-AF65-F5344CB8AC3E}">
        <p14:creationId xmlns:p14="http://schemas.microsoft.com/office/powerpoint/2010/main" val="3189196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p:cNvSpPr txBox="1"/>
          <p:nvPr/>
        </p:nvSpPr>
        <p:spPr>
          <a:xfrm>
            <a:off x="544626" y="378372"/>
            <a:ext cx="9328244" cy="6124754"/>
          </a:xfrm>
          <a:prstGeom prst="rect">
            <a:avLst/>
          </a:prstGeom>
          <a:noFill/>
        </p:spPr>
        <p:txBody>
          <a:bodyPr wrap="square" rtlCol="1">
            <a:spAutoFit/>
          </a:bodyPr>
          <a:lstStyle/>
          <a:p>
            <a:r>
              <a:rPr lang="en-GB" sz="2800" dirty="0"/>
              <a:t>Grading; 4 grades</a:t>
            </a:r>
          </a:p>
          <a:p>
            <a:pPr marL="285750" indent="-285750">
              <a:buFont typeface="Arial" pitchFamily="34" charset="0"/>
              <a:buChar char="•"/>
            </a:pPr>
            <a:r>
              <a:rPr lang="en-GB" sz="2800" dirty="0"/>
              <a:t>Grade 1: cells looks like normal  cells  , slowly growing and likely to spread .Surgery is the only treatment you need .</a:t>
            </a:r>
          </a:p>
          <a:p>
            <a:pPr marL="285750" indent="-285750">
              <a:buFont typeface="Arial" pitchFamily="34" charset="0"/>
              <a:buChar char="•"/>
            </a:pPr>
            <a:r>
              <a:rPr lang="en-GB" sz="2800" dirty="0"/>
              <a:t>Grade 2: cells  look less normal, slowly growing  but grow into near brain tissue .They have high recurrence  rate after surgery comparing  to grade 1 and some can develop into malignant tumour.</a:t>
            </a:r>
          </a:p>
          <a:p>
            <a:pPr marL="285750" indent="-285750">
              <a:buFont typeface="Arial" pitchFamily="34" charset="0"/>
              <a:buChar char="•"/>
            </a:pPr>
            <a:r>
              <a:rPr lang="en-GB" sz="2800" dirty="0"/>
              <a:t>Grade 3 : tumour  grows quickly, likely to spread into nearby tissue , cells are very different from normal cells</a:t>
            </a:r>
          </a:p>
          <a:p>
            <a:pPr marL="285750" indent="-285750">
              <a:buFont typeface="Arial" pitchFamily="34" charset="0"/>
              <a:buChar char="•"/>
            </a:pPr>
            <a:r>
              <a:rPr lang="en-GB" sz="2800" dirty="0"/>
              <a:t>Grade 4:Tumor grows + spread very quickly , tumour  cells  doesn’t  look like  normal cell. ( there  are necrotic cells)</a:t>
            </a:r>
            <a:endParaRPr lang="ar-JO" sz="2800" dirty="0"/>
          </a:p>
        </p:txBody>
      </p:sp>
    </p:spTree>
    <p:extLst>
      <p:ext uri="{BB962C8B-B14F-4D97-AF65-F5344CB8AC3E}">
        <p14:creationId xmlns:p14="http://schemas.microsoft.com/office/powerpoint/2010/main" val="24117380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905775" y="269979"/>
            <a:ext cx="4599305" cy="1032272"/>
          </a:xfrm>
        </p:spPr>
        <p:txBody>
          <a:bodyPr>
            <a:normAutofit fontScale="90000"/>
          </a:bodyPr>
          <a:lstStyle/>
          <a:p>
            <a:r>
              <a:rPr lang="en-US" sz="2220" dirty="0"/>
              <a:t>Histology : dense , hypercellular areas containing spindle cells alternating with hypocellular , myxoid areas</a:t>
            </a:r>
          </a:p>
        </p:txBody>
      </p:sp>
      <p:pic>
        <p:nvPicPr>
          <p:cNvPr id="8" name="Content Placeholder 7" descr="Schwannoma_AntoniA_1"/>
          <p:cNvPicPr>
            <a:picLocks noGrp="1" noChangeAspect="1"/>
          </p:cNvPicPr>
          <p:nvPr>
            <p:ph sz="half" idx="2"/>
          </p:nvPr>
        </p:nvPicPr>
        <p:blipFill>
          <a:blip r:embed="rId2"/>
          <a:stretch>
            <a:fillRect/>
          </a:stretch>
        </p:blipFill>
        <p:spPr>
          <a:xfrm>
            <a:off x="6634921" y="2283173"/>
            <a:ext cx="5384800" cy="4042742"/>
          </a:xfrm>
          <a:prstGeom prst="rect">
            <a:avLst/>
          </a:prstGeom>
        </p:spPr>
      </p:pic>
      <p:pic>
        <p:nvPicPr>
          <p:cNvPr id="5" name="Content Placeholder 4" descr="vestibular"/>
          <p:cNvPicPr>
            <a:picLocks noGrp="1" noChangeAspect="1"/>
          </p:cNvPicPr>
          <p:nvPr>
            <p:ph sz="quarter" idx="13"/>
          </p:nvPr>
        </p:nvPicPr>
        <p:blipFill>
          <a:blip r:embed="rId3"/>
          <a:stretch>
            <a:fillRect/>
          </a:stretch>
        </p:blipFill>
        <p:spPr>
          <a:xfrm>
            <a:off x="494736" y="1379736"/>
            <a:ext cx="5384800" cy="5384800"/>
          </a:xfrm>
          <a:prstGeom prst="rect">
            <a:avLst/>
          </a:prstGeom>
        </p:spPr>
      </p:pic>
      <p:sp>
        <p:nvSpPr>
          <p:cNvPr id="10" name="Text Box 9"/>
          <p:cNvSpPr txBox="1"/>
          <p:nvPr/>
        </p:nvSpPr>
        <p:spPr>
          <a:xfrm>
            <a:off x="7045961" y="1195070"/>
            <a:ext cx="184731" cy="369332"/>
          </a:xfrm>
          <a:prstGeom prst="rect">
            <a:avLst/>
          </a:prstGeom>
          <a:noFill/>
        </p:spPr>
        <p:txBody>
          <a:bodyPr wrap="none" rtlCol="0">
            <a:spAutoFit/>
          </a:bodyPr>
          <a:lstStyle/>
          <a:p>
            <a:endParaRPr lang="en-US" dirty="0"/>
          </a:p>
        </p:txBody>
      </p:sp>
      <p:sp>
        <p:nvSpPr>
          <p:cNvPr id="11" name="Text Box 10"/>
          <p:cNvSpPr txBox="1"/>
          <p:nvPr/>
        </p:nvSpPr>
        <p:spPr>
          <a:xfrm>
            <a:off x="6966585" y="938531"/>
            <a:ext cx="4104640" cy="523220"/>
          </a:xfrm>
          <a:prstGeom prst="rect">
            <a:avLst/>
          </a:prstGeom>
          <a:noFill/>
        </p:spPr>
        <p:txBody>
          <a:bodyPr wrap="square" rtlCol="0">
            <a:spAutoFit/>
          </a:bodyPr>
          <a:lstStyle/>
          <a:p>
            <a:r>
              <a:rPr lang="en-US" sz="2800" dirty="0">
                <a:sym typeface="+mn-ea"/>
              </a:rPr>
              <a:t>vestibular schwannoma</a:t>
            </a:r>
            <a:endParaRPr lang="en-US" sz="2800" dirty="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AF13DD-CBE5-44E4-98DD-64E5EAB3A1AB}"/>
              </a:ext>
            </a:extLst>
          </p:cNvPr>
          <p:cNvSpPr>
            <a:spLocks noGrp="1"/>
          </p:cNvSpPr>
          <p:nvPr>
            <p:ph type="title"/>
          </p:nvPr>
        </p:nvSpPr>
        <p:spPr/>
        <p:txBody>
          <a:bodyPr/>
          <a:lstStyle/>
          <a:p>
            <a:r>
              <a:rPr lang="en-US" dirty="0"/>
              <a:t>Neurofibromatosis</a:t>
            </a:r>
          </a:p>
        </p:txBody>
      </p:sp>
      <p:sp>
        <p:nvSpPr>
          <p:cNvPr id="4" name="Content Placeholder 3">
            <a:extLst>
              <a:ext uri="{FF2B5EF4-FFF2-40B4-BE49-F238E27FC236}">
                <a16:creationId xmlns:a16="http://schemas.microsoft.com/office/drawing/2014/main" id="{9D5FECBA-B48A-4C43-B266-F86A3FA5CB8F}"/>
              </a:ext>
            </a:extLst>
          </p:cNvPr>
          <p:cNvSpPr>
            <a:spLocks noGrp="1"/>
          </p:cNvSpPr>
          <p:nvPr>
            <p:ph sz="half" idx="2"/>
          </p:nvPr>
        </p:nvSpPr>
        <p:spPr>
          <a:xfrm>
            <a:off x="502057" y="1959634"/>
            <a:ext cx="8609391" cy="4526280"/>
          </a:xfrm>
        </p:spPr>
        <p:txBody>
          <a:bodyPr vert="horz" lIns="91440" tIns="45720" rIns="91440" bIns="45720" rtlCol="0" anchor="t">
            <a:normAutofit fontScale="92500" lnSpcReduction="20000"/>
          </a:bodyPr>
          <a:lstStyle/>
          <a:p>
            <a:r>
              <a:rPr lang="en-US" dirty="0"/>
              <a:t>Type 2 (less common)is ass/w :</a:t>
            </a:r>
          </a:p>
          <a:p>
            <a:pPr marL="0" indent="0">
              <a:buNone/>
            </a:pPr>
            <a:endParaRPr lang="en-US" dirty="0">
              <a:ea typeface="+mj-lt"/>
              <a:cs typeface="+mj-lt"/>
            </a:endParaRPr>
          </a:p>
          <a:p>
            <a:pPr marL="0" indent="0">
              <a:buNone/>
            </a:pPr>
            <a:r>
              <a:rPr lang="en-US" dirty="0">
                <a:ea typeface="+mj-lt"/>
                <a:cs typeface="+mj-lt"/>
              </a:rPr>
              <a:t> • </a:t>
            </a:r>
            <a:r>
              <a:rPr lang="en-US" b="1" dirty="0">
                <a:ea typeface="+mj-lt"/>
                <a:cs typeface="+mj-lt"/>
              </a:rPr>
              <a:t>Bilateral schwannomas: </a:t>
            </a:r>
            <a:r>
              <a:rPr lang="en-US" dirty="0">
                <a:ea typeface="+mj-lt"/>
                <a:cs typeface="+mj-lt"/>
              </a:rPr>
              <a:t>almost all patients with Neurofibromatosis develop Bilateral schwannomas.</a:t>
            </a:r>
          </a:p>
          <a:p>
            <a:pPr marL="0" indent="0">
              <a:buNone/>
            </a:pPr>
            <a:endParaRPr lang="en-US" b="1" dirty="0">
              <a:ea typeface="+mj-lt"/>
              <a:cs typeface="+mj-lt"/>
            </a:endParaRPr>
          </a:p>
          <a:p>
            <a:pPr marL="0" indent="0">
              <a:buNone/>
            </a:pPr>
            <a:r>
              <a:rPr lang="en-US" dirty="0">
                <a:ea typeface="+mj-lt"/>
                <a:cs typeface="+mj-lt"/>
              </a:rPr>
              <a:t> • Many patients also develop </a:t>
            </a:r>
            <a:r>
              <a:rPr lang="en-US" b="1" dirty="0">
                <a:ea typeface="+mj-lt"/>
                <a:cs typeface="+mj-lt"/>
              </a:rPr>
              <a:t>Meningioma.</a:t>
            </a:r>
          </a:p>
          <a:p>
            <a:endParaRPr lang="en-GB" dirty="0"/>
          </a:p>
          <a:p>
            <a:endParaRPr lang="en-GB" dirty="0"/>
          </a:p>
          <a:p>
            <a:r>
              <a:rPr lang="en-GB" dirty="0"/>
              <a:t>•</a:t>
            </a:r>
            <a:r>
              <a:rPr lang="en-GB" dirty="0">
                <a:solidFill>
                  <a:srgbClr val="FF0000"/>
                </a:solidFill>
              </a:rPr>
              <a:t>Neurofibromas</a:t>
            </a:r>
          </a:p>
          <a:p>
            <a:r>
              <a:rPr lang="en-GB" dirty="0">
                <a:solidFill>
                  <a:srgbClr val="FF0000"/>
                </a:solidFill>
              </a:rPr>
              <a:t>•Lisch nodules</a:t>
            </a:r>
          </a:p>
          <a:p>
            <a:r>
              <a:rPr lang="en-GB" dirty="0">
                <a:solidFill>
                  <a:srgbClr val="FF0000"/>
                </a:solidFill>
              </a:rPr>
              <a:t>•Café-au-lait spots</a:t>
            </a:r>
          </a:p>
          <a:p>
            <a:pPr marL="0" indent="0">
              <a:buNone/>
            </a:pPr>
            <a:endParaRPr lang="en-US" b="1" dirty="0"/>
          </a:p>
        </p:txBody>
      </p:sp>
    </p:spTree>
    <p:extLst>
      <p:ext uri="{BB962C8B-B14F-4D97-AF65-F5344CB8AC3E}">
        <p14:creationId xmlns:p14="http://schemas.microsoft.com/office/powerpoint/2010/main" val="24194484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08383" y="409433"/>
            <a:ext cx="10906540" cy="3231654"/>
          </a:xfrm>
          <a:prstGeom prst="rect">
            <a:avLst/>
          </a:prstGeom>
          <a:noFill/>
        </p:spPr>
        <p:txBody>
          <a:bodyPr wrap="square" rtlCol="1">
            <a:spAutoFit/>
          </a:bodyPr>
          <a:lstStyle/>
          <a:p>
            <a:pPr marL="285750" indent="-285750">
              <a:buFont typeface="Arial" pitchFamily="34" charset="0"/>
              <a:buChar char="•"/>
            </a:pPr>
            <a:r>
              <a:rPr lang="en-GB" sz="2800" dirty="0"/>
              <a:t>Neurofibromatosis type2</a:t>
            </a:r>
          </a:p>
          <a:p>
            <a:pPr marL="285750" indent="-285750">
              <a:buFont typeface="Arial" pitchFamily="34" charset="0"/>
              <a:buChar char="•"/>
            </a:pPr>
            <a:r>
              <a:rPr lang="en-GB" sz="2800" dirty="0"/>
              <a:t>Lisch nodules :hamartoma in iris</a:t>
            </a:r>
          </a:p>
          <a:p>
            <a:pPr marL="285750" indent="-285750">
              <a:buFont typeface="Arial" pitchFamily="34" charset="0"/>
              <a:buChar char="•"/>
            </a:pPr>
            <a:r>
              <a:rPr lang="en-GB" sz="2800" dirty="0"/>
              <a:t>Note: schwannomas  are typically benign tumours that occur sporadically in neurofibromatosis type2 or in an intially called schwannomatosis </a:t>
            </a:r>
          </a:p>
          <a:p>
            <a:pPr marL="285750" indent="-285750">
              <a:buFont typeface="Arial" pitchFamily="34" charset="0"/>
              <a:buChar char="•"/>
            </a:pPr>
            <a:r>
              <a:rPr lang="en-GB" sz="2800" dirty="0"/>
              <a:t>If NF2 is pathognomonic for bilateral schwannoma </a:t>
            </a:r>
          </a:p>
          <a:p>
            <a:endParaRPr lang="en-GB" dirty="0"/>
          </a:p>
          <a:p>
            <a:endParaRPr lang="ar-JO" dirty="0"/>
          </a:p>
        </p:txBody>
      </p:sp>
    </p:spTree>
    <p:extLst>
      <p:ext uri="{BB962C8B-B14F-4D97-AF65-F5344CB8AC3E}">
        <p14:creationId xmlns:p14="http://schemas.microsoft.com/office/powerpoint/2010/main" val="399013909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250018" y="77638"/>
            <a:ext cx="9905999" cy="1181819"/>
          </a:xfrm>
        </p:spPr>
        <p:txBody>
          <a:bodyPr/>
          <a:lstStyle/>
          <a:p>
            <a:r>
              <a:rPr lang="en-US" dirty="0"/>
              <a:t>Oligodendroglioma</a:t>
            </a:r>
          </a:p>
        </p:txBody>
      </p:sp>
      <p:pic>
        <p:nvPicPr>
          <p:cNvPr id="5" name="Content Placeholder 4" descr="egg"/>
          <p:cNvPicPr>
            <a:picLocks noGrp="1" noChangeAspect="1"/>
          </p:cNvPicPr>
          <p:nvPr>
            <p:ph sz="half" idx="2"/>
          </p:nvPr>
        </p:nvPicPr>
        <p:blipFill>
          <a:blip r:embed="rId2"/>
          <a:stretch>
            <a:fillRect/>
          </a:stretch>
        </p:blipFill>
        <p:spPr>
          <a:xfrm>
            <a:off x="7790922" y="4716885"/>
            <a:ext cx="2619375" cy="1743075"/>
          </a:xfrm>
          <a:prstGeom prst="rect">
            <a:avLst/>
          </a:prstGeom>
        </p:spPr>
      </p:pic>
      <p:sp>
        <p:nvSpPr>
          <p:cNvPr id="4" name="TextBox 3">
            <a:extLst>
              <a:ext uri="{FF2B5EF4-FFF2-40B4-BE49-F238E27FC236}">
                <a16:creationId xmlns:a16="http://schemas.microsoft.com/office/drawing/2014/main" id="{A04F104A-F287-4AA5-8127-641F83D67974}"/>
              </a:ext>
            </a:extLst>
          </p:cNvPr>
          <p:cNvSpPr txBox="1"/>
          <p:nvPr/>
        </p:nvSpPr>
        <p:spPr>
          <a:xfrm>
            <a:off x="250018" y="1259457"/>
            <a:ext cx="9126747" cy="53799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dirty="0"/>
              <a:t>• Rare, slow-growing tumors of oligodendrocytes </a:t>
            </a:r>
          </a:p>
          <a:p>
            <a:r>
              <a:rPr lang="en-US" sz="2800" dirty="0"/>
              <a:t>• </a:t>
            </a:r>
            <a:r>
              <a:rPr lang="en-US" sz="2800" b="1" dirty="0">
                <a:solidFill>
                  <a:schemeClr val="accent1"/>
                </a:solidFill>
              </a:rPr>
              <a:t>Most patients 25 to 45 years old </a:t>
            </a:r>
          </a:p>
          <a:p>
            <a:r>
              <a:rPr lang="en-US" sz="2800" dirty="0"/>
              <a:t>• White matter of the cerebral hemispheres </a:t>
            </a:r>
          </a:p>
          <a:p>
            <a:r>
              <a:rPr lang="en-US" sz="2800" dirty="0"/>
              <a:t>• Usually in frontal lobe </a:t>
            </a:r>
          </a:p>
          <a:p>
            <a:r>
              <a:rPr lang="en-US" sz="2800" dirty="0"/>
              <a:t>• Most common presenting symptom: </a:t>
            </a:r>
            <a:r>
              <a:rPr lang="en-US" sz="3200" b="1" dirty="0">
                <a:solidFill>
                  <a:schemeClr val="accent1"/>
                </a:solidFill>
              </a:rPr>
              <a:t>seizure </a:t>
            </a:r>
          </a:p>
          <a:p>
            <a:r>
              <a:rPr lang="en-US" sz="2800" dirty="0"/>
              <a:t>• Contrast with glioblastoma </a:t>
            </a:r>
          </a:p>
          <a:p>
            <a:r>
              <a:rPr lang="en-US" sz="2800" dirty="0"/>
              <a:t>• Older patient </a:t>
            </a:r>
          </a:p>
          <a:p>
            <a:r>
              <a:rPr lang="en-US" sz="2800" dirty="0"/>
              <a:t>• Fast growing </a:t>
            </a:r>
          </a:p>
          <a:p>
            <a:r>
              <a:rPr lang="en-US" sz="2800" dirty="0"/>
              <a:t>• Worse prognosis</a:t>
            </a:r>
          </a:p>
          <a:p>
            <a:pPr marL="285750" indent="-285750">
              <a:spcBef>
                <a:spcPct val="20000"/>
              </a:spcBef>
              <a:spcAft>
                <a:spcPts val="600"/>
              </a:spcAft>
              <a:buFont typeface="Arial"/>
              <a:buChar char="•"/>
            </a:pPr>
            <a:r>
              <a:rPr lang="en-US" sz="2800" cap="small" dirty="0"/>
              <a:t>Histology :“  Fried egg”  “ Chicken-wire “ capillary pattern </a:t>
            </a:r>
            <a:endParaRPr lang="en-US" sz="2800" dirty="0">
              <a:ea typeface="+mn-lt"/>
              <a:cs typeface="+mn-lt"/>
            </a:endParaRPr>
          </a:p>
          <a:p>
            <a:pPr marL="285750" indent="-285750">
              <a:spcBef>
                <a:spcPct val="20000"/>
              </a:spcBef>
              <a:spcAft>
                <a:spcPts val="600"/>
              </a:spcAft>
              <a:buFont typeface="Arial"/>
              <a:buChar char="•"/>
            </a:pPr>
            <a:endParaRPr lang="en-US" sz="2000" dirty="0">
              <a:ea typeface="+mn-lt"/>
              <a:cs typeface="+mn-lt"/>
            </a:endParaRPr>
          </a:p>
          <a:p>
            <a:endParaRPr lang="en-US" sz="2000" dirty="0"/>
          </a:p>
        </p:txBody>
      </p:sp>
      <p:pic>
        <p:nvPicPr>
          <p:cNvPr id="8" name="Picture 8" descr="Graphical user interface, application&#10;&#10;Description automatically generated">
            <a:extLst>
              <a:ext uri="{FF2B5EF4-FFF2-40B4-BE49-F238E27FC236}">
                <a16:creationId xmlns:a16="http://schemas.microsoft.com/office/drawing/2014/main" id="{2CD26C60-4293-4B49-BF0A-0CBD76F203C1}"/>
              </a:ext>
            </a:extLst>
          </p:cNvPr>
          <p:cNvPicPr>
            <a:picLocks noChangeAspect="1"/>
          </p:cNvPicPr>
          <p:nvPr/>
        </p:nvPicPr>
        <p:blipFill rotWithShape="1">
          <a:blip r:embed="rId3"/>
          <a:srcRect l="64829" t="30233" r="10499" b="10622"/>
          <a:stretch/>
        </p:blipFill>
        <p:spPr>
          <a:xfrm>
            <a:off x="8836326" y="271210"/>
            <a:ext cx="3147943" cy="4266244"/>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p:cNvSpPr txBox="1"/>
          <p:nvPr/>
        </p:nvSpPr>
        <p:spPr>
          <a:xfrm>
            <a:off x="901147" y="122493"/>
            <a:ext cx="10658507" cy="1754326"/>
          </a:xfrm>
          <a:prstGeom prst="rect">
            <a:avLst/>
          </a:prstGeom>
          <a:noFill/>
        </p:spPr>
        <p:txBody>
          <a:bodyPr wrap="square" rtlCol="1">
            <a:spAutoFit/>
          </a:bodyPr>
          <a:lstStyle/>
          <a:p>
            <a:pPr marL="285750" indent="-285750">
              <a:buFont typeface="Arial" pitchFamily="34" charset="0"/>
              <a:buChar char="•"/>
            </a:pPr>
            <a:r>
              <a:rPr lang="en-GB" sz="3600" dirty="0"/>
              <a:t>Oligodendroglioma most common location prefrontal cortex</a:t>
            </a:r>
          </a:p>
          <a:p>
            <a:pPr marL="285750" indent="-285750">
              <a:buFont typeface="Arial" pitchFamily="34" charset="0"/>
              <a:buChar char="•"/>
            </a:pPr>
            <a:endParaRPr lang="ar-JO" sz="3600" dirty="0"/>
          </a:p>
        </p:txBody>
      </p:sp>
    </p:spTree>
    <p:extLst>
      <p:ext uri="{BB962C8B-B14F-4D97-AF65-F5344CB8AC3E}">
        <p14:creationId xmlns:p14="http://schemas.microsoft.com/office/powerpoint/2010/main" val="21517888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65037" y="235789"/>
            <a:ext cx="9905999" cy="877019"/>
          </a:xfrm>
        </p:spPr>
        <p:txBody>
          <a:bodyPr/>
          <a:lstStyle/>
          <a:p>
            <a:r>
              <a:rPr lang="en-US" dirty="0"/>
              <a:t>Pituitary Adenoma </a:t>
            </a:r>
          </a:p>
        </p:txBody>
      </p:sp>
      <p:sp>
        <p:nvSpPr>
          <p:cNvPr id="3" name="Content Placeholder 2"/>
          <p:cNvSpPr>
            <a:spLocks noGrp="1"/>
          </p:cNvSpPr>
          <p:nvPr>
            <p:ph sz="half" idx="2"/>
          </p:nvPr>
        </p:nvSpPr>
        <p:spPr>
          <a:xfrm>
            <a:off x="220909" y="1459843"/>
            <a:ext cx="11971091" cy="4782975"/>
          </a:xfrm>
        </p:spPr>
        <p:txBody>
          <a:bodyPr vert="horz" lIns="91440" tIns="45720" rIns="91440" bIns="45720" rtlCol="0" anchor="ctr">
            <a:noAutofit/>
          </a:bodyPr>
          <a:lstStyle/>
          <a:p>
            <a:r>
              <a:rPr lang="en-US" sz="2600" dirty="0"/>
              <a:t>Formed by hormone secreting cells of anterior pituitary , may be nonfunctioning or hyperfunctioning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classified by the hormone that is released as tumor forms, and by size of tumor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The non-functioning type 1.presents with mass effect (like : bitemporal hemianopia , due to pressure on optic chiasm you can't see in the outer portion of both your eyes. )</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2.Pituitary apoplexy is characterized by a sudden onset of headache, visual symptoms, altered mental status, and hormonal dysfunction due to acute hemorrhage or infarction of a pituitary gland.</a:t>
            </a:r>
            <a:endParaRPr lang="en-US" sz="26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600" dirty="0"/>
              <a:t>3. Hypopituitrism</a:t>
            </a:r>
            <a:endParaRPr lang="en-US" sz="2400" dirty="0">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BF4F757-8AC1-4DC3-55D2-0B0D53A887FF}"/>
              </a:ext>
            </a:extLst>
          </p:cNvPr>
          <p:cNvSpPr>
            <a:spLocks noGrp="1"/>
          </p:cNvSpPr>
          <p:nvPr>
            <p:ph idx="1"/>
          </p:nvPr>
        </p:nvSpPr>
        <p:spPr>
          <a:xfrm>
            <a:off x="677334" y="1152939"/>
            <a:ext cx="8596668" cy="4888423"/>
          </a:xfrm>
        </p:spPr>
        <p:txBody>
          <a:bodyPr>
            <a:normAutofit/>
          </a:bodyPr>
          <a:lstStyle/>
          <a:p>
            <a:pPr marL="285750" indent="-285750">
              <a:buFont typeface="Arial" pitchFamily="34" charset="0"/>
              <a:buChar char="•"/>
            </a:pPr>
            <a:r>
              <a:rPr lang="en-GB" sz="2800" dirty="0"/>
              <a:t>Optic chiasm is anterior superior to pituitary</a:t>
            </a:r>
          </a:p>
          <a:p>
            <a:pPr marL="285750" indent="-285750">
              <a:buFont typeface="Arial" pitchFamily="34" charset="0"/>
              <a:buChar char="•"/>
            </a:pPr>
            <a:r>
              <a:rPr lang="en-GB" sz="2800" dirty="0"/>
              <a:t>Temporal hemianopia  can be seen in </a:t>
            </a:r>
            <a:r>
              <a:rPr lang="en-GB" sz="2800" dirty="0" err="1"/>
              <a:t>suprasellary</a:t>
            </a:r>
            <a:r>
              <a:rPr lang="en-GB" sz="2800" dirty="0"/>
              <a:t> ( craniopharyngioma) or in </a:t>
            </a:r>
            <a:r>
              <a:rPr lang="en-GB" sz="2800" dirty="0" err="1"/>
              <a:t>intrasellary</a:t>
            </a:r>
            <a:r>
              <a:rPr lang="en-GB" sz="2800" dirty="0"/>
              <a:t> tumours ( pituitary adenoma)</a:t>
            </a:r>
          </a:p>
          <a:p>
            <a:endParaRPr lang="en-US" sz="2800" dirty="0"/>
          </a:p>
        </p:txBody>
      </p:sp>
    </p:spTree>
    <p:extLst>
      <p:ext uri="{BB962C8B-B14F-4D97-AF65-F5344CB8AC3E}">
        <p14:creationId xmlns:p14="http://schemas.microsoft.com/office/powerpoint/2010/main" val="297385857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450376" y="327546"/>
            <a:ext cx="8720920" cy="2677656"/>
          </a:xfrm>
          <a:prstGeom prst="rect">
            <a:avLst/>
          </a:prstGeom>
          <a:noFill/>
        </p:spPr>
        <p:txBody>
          <a:bodyPr wrap="square" rtlCol="1">
            <a:spAutoFit/>
          </a:bodyPr>
          <a:lstStyle/>
          <a:p>
            <a:r>
              <a:rPr lang="en-GB" sz="2400" dirty="0"/>
              <a:t>Pituitary adenoma can be classified as;</a:t>
            </a:r>
          </a:p>
          <a:p>
            <a:pPr marL="285750" indent="-285750">
              <a:buFont typeface="Arial" pitchFamily="34" charset="0"/>
              <a:buChar char="•"/>
            </a:pPr>
            <a:r>
              <a:rPr lang="en-GB" sz="2400" dirty="0"/>
              <a:t>Functional or non-functional</a:t>
            </a:r>
          </a:p>
          <a:p>
            <a:pPr marL="285750" indent="-285750">
              <a:buFont typeface="Arial" pitchFamily="34" charset="0"/>
              <a:buChar char="•"/>
            </a:pPr>
            <a:r>
              <a:rPr lang="en-GB" sz="2400" dirty="0"/>
              <a:t>Or based on the secreted hormone</a:t>
            </a:r>
          </a:p>
          <a:p>
            <a:pPr marL="285750" indent="-285750">
              <a:buFont typeface="Arial" pitchFamily="34" charset="0"/>
              <a:buChar char="•"/>
            </a:pPr>
            <a:r>
              <a:rPr lang="en-GB" sz="2400" dirty="0"/>
              <a:t>Also can be classified according to the size : into micro or macroadenoma</a:t>
            </a:r>
          </a:p>
          <a:p>
            <a:pPr marL="285750" indent="-285750">
              <a:buFont typeface="Arial" pitchFamily="34" charset="0"/>
              <a:buChar char="•"/>
            </a:pPr>
            <a:endParaRPr lang="en-GB" sz="2400" dirty="0"/>
          </a:p>
          <a:p>
            <a:pPr marL="285750" indent="-285750">
              <a:buFont typeface="Arial" pitchFamily="34" charset="0"/>
              <a:buChar char="•"/>
            </a:pPr>
            <a:endParaRPr lang="ar-JO" sz="2400" dirty="0"/>
          </a:p>
        </p:txBody>
      </p:sp>
      <p:graphicFrame>
        <p:nvGraphicFramePr>
          <p:cNvPr id="3" name="Table 2"/>
          <p:cNvGraphicFramePr>
            <a:graphicFrameLocks noGrp="1"/>
          </p:cNvGraphicFramePr>
          <p:nvPr>
            <p:extLst>
              <p:ext uri="{D42A27DB-BD31-4B8C-83A1-F6EECF244321}">
                <p14:modId xmlns:p14="http://schemas.microsoft.com/office/powerpoint/2010/main" val="910008917"/>
              </p:ext>
            </p:extLst>
          </p:nvPr>
        </p:nvGraphicFramePr>
        <p:xfrm>
          <a:off x="928049" y="2432031"/>
          <a:ext cx="9648966" cy="1727806"/>
        </p:xfrm>
        <a:graphic>
          <a:graphicData uri="http://schemas.openxmlformats.org/drawingml/2006/table">
            <a:tbl>
              <a:tblPr rtl="1" firstRow="1" firstCol="1" bandRow="1" bandCol="1">
                <a:tableStyleId>{5C22544A-7EE6-4342-B048-85BDC9FD1C3A}</a:tableStyleId>
              </a:tblPr>
              <a:tblGrid>
                <a:gridCol w="3216322">
                  <a:extLst>
                    <a:ext uri="{9D8B030D-6E8A-4147-A177-3AD203B41FA5}">
                      <a16:colId xmlns:a16="http://schemas.microsoft.com/office/drawing/2014/main" val="20000"/>
                    </a:ext>
                  </a:extLst>
                </a:gridCol>
                <a:gridCol w="3216322">
                  <a:extLst>
                    <a:ext uri="{9D8B030D-6E8A-4147-A177-3AD203B41FA5}">
                      <a16:colId xmlns:a16="http://schemas.microsoft.com/office/drawing/2014/main" val="20001"/>
                    </a:ext>
                  </a:extLst>
                </a:gridCol>
                <a:gridCol w="3216322">
                  <a:extLst>
                    <a:ext uri="{9D8B030D-6E8A-4147-A177-3AD203B41FA5}">
                      <a16:colId xmlns:a16="http://schemas.microsoft.com/office/drawing/2014/main" val="20002"/>
                    </a:ext>
                  </a:extLst>
                </a:gridCol>
              </a:tblGrid>
              <a:tr h="406703">
                <a:tc>
                  <a:txBody>
                    <a:bodyPr/>
                    <a:lstStyle/>
                    <a:p>
                      <a:pPr rtl="1"/>
                      <a:r>
                        <a:rPr lang="en-GB" dirty="0"/>
                        <a:t>Microadenoma</a:t>
                      </a:r>
                      <a:endParaRPr lang="ar-JO" dirty="0"/>
                    </a:p>
                  </a:txBody>
                  <a:tcPr/>
                </a:tc>
                <a:tc>
                  <a:txBody>
                    <a:bodyPr/>
                    <a:lstStyle/>
                    <a:p>
                      <a:pPr rtl="1"/>
                      <a:r>
                        <a:rPr lang="en-GB" dirty="0"/>
                        <a:t>Macroadenoma</a:t>
                      </a:r>
                      <a:endParaRPr lang="ar-JO" dirty="0"/>
                    </a:p>
                  </a:txBody>
                  <a:tcPr/>
                </a:tc>
                <a:tc>
                  <a:txBody>
                    <a:bodyPr/>
                    <a:lstStyle/>
                    <a:p>
                      <a:pPr rtl="1"/>
                      <a:endParaRPr lang="ar-JO" dirty="0"/>
                    </a:p>
                  </a:txBody>
                  <a:tcPr/>
                </a:tc>
                <a:extLst>
                  <a:ext uri="{0D108BD9-81ED-4DB2-BD59-A6C34878D82A}">
                    <a16:rowId xmlns:a16="http://schemas.microsoft.com/office/drawing/2014/main" val="10000"/>
                  </a:ext>
                </a:extLst>
              </a:tr>
              <a:tr h="406703">
                <a:tc>
                  <a:txBody>
                    <a:bodyPr/>
                    <a:lstStyle/>
                    <a:p>
                      <a:pPr rtl="1"/>
                      <a:r>
                        <a:rPr lang="en-GB" dirty="0"/>
                        <a:t>Less than 1 cm </a:t>
                      </a:r>
                    </a:p>
                  </a:txBody>
                  <a:tcPr/>
                </a:tc>
                <a:tc>
                  <a:txBody>
                    <a:bodyPr/>
                    <a:lstStyle/>
                    <a:p>
                      <a:pPr rtl="1"/>
                      <a:r>
                        <a:rPr lang="en-GB" dirty="0"/>
                        <a:t>More than 1 cm</a:t>
                      </a:r>
                      <a:endParaRPr lang="ar-JO" dirty="0"/>
                    </a:p>
                  </a:txBody>
                  <a:tcPr/>
                </a:tc>
                <a:tc>
                  <a:txBody>
                    <a:bodyPr/>
                    <a:lstStyle/>
                    <a:p>
                      <a:pPr rtl="1"/>
                      <a:r>
                        <a:rPr lang="en-GB" dirty="0"/>
                        <a:t>Size</a:t>
                      </a:r>
                      <a:endParaRPr lang="ar-JO" dirty="0"/>
                    </a:p>
                  </a:txBody>
                  <a:tcPr/>
                </a:tc>
                <a:extLst>
                  <a:ext uri="{0D108BD9-81ED-4DB2-BD59-A6C34878D82A}">
                    <a16:rowId xmlns:a16="http://schemas.microsoft.com/office/drawing/2014/main" val="10001"/>
                  </a:ext>
                </a:extLst>
              </a:tr>
              <a:tr h="406703">
                <a:tc>
                  <a:txBody>
                    <a:bodyPr/>
                    <a:lstStyle/>
                    <a:p>
                      <a:pPr marL="0" marR="0" indent="0" algn="l" defTabSz="914400" rtl="1" eaLnBrk="1" fontAlgn="auto" latinLnBrk="0" hangingPunct="1">
                        <a:lnSpc>
                          <a:spcPct val="100000"/>
                        </a:lnSpc>
                        <a:spcBef>
                          <a:spcPts val="0"/>
                        </a:spcBef>
                        <a:spcAft>
                          <a:spcPts val="0"/>
                        </a:spcAft>
                        <a:buClrTx/>
                        <a:buSzTx/>
                        <a:buFontTx/>
                        <a:buNone/>
                        <a:tabLst/>
                        <a:defRPr/>
                      </a:pPr>
                      <a:r>
                        <a:rPr lang="en-GB" dirty="0"/>
                        <a:t>Present with hormonal symptoms </a:t>
                      </a:r>
                      <a:endParaRPr lang="ar-JO" dirty="0"/>
                    </a:p>
                    <a:p>
                      <a:pPr rtl="1"/>
                      <a:endParaRPr lang="ar-JO" dirty="0"/>
                    </a:p>
                  </a:txBody>
                  <a:tcPr/>
                </a:tc>
                <a:tc>
                  <a:txBody>
                    <a:bodyPr/>
                    <a:lstStyle/>
                    <a:p>
                      <a:pPr rtl="1"/>
                      <a:r>
                        <a:rPr lang="en-GB" dirty="0"/>
                        <a:t>Present</a:t>
                      </a:r>
                      <a:r>
                        <a:rPr lang="en-GB" baseline="0" dirty="0"/>
                        <a:t> with visual  symptoms</a:t>
                      </a:r>
                      <a:endParaRPr lang="ar-JO" dirty="0"/>
                    </a:p>
                  </a:txBody>
                  <a:tcPr/>
                </a:tc>
                <a:tc>
                  <a:txBody>
                    <a:bodyPr/>
                    <a:lstStyle/>
                    <a:p>
                      <a:pPr rtl="1"/>
                      <a:r>
                        <a:rPr lang="en-GB" dirty="0"/>
                        <a:t>Presentation</a:t>
                      </a:r>
                      <a:endParaRPr lang="ar-JO" dirty="0"/>
                    </a:p>
                  </a:txBody>
                  <a:tcPr/>
                </a:tc>
                <a:extLst>
                  <a:ext uri="{0D108BD9-81ED-4DB2-BD59-A6C34878D82A}">
                    <a16:rowId xmlns:a16="http://schemas.microsoft.com/office/drawing/2014/main" val="10002"/>
                  </a:ext>
                </a:extLst>
              </a:tr>
            </a:tbl>
          </a:graphicData>
        </a:graphic>
      </p:graphicFrame>
      <p:sp>
        <p:nvSpPr>
          <p:cNvPr id="4" name="TextBox 3"/>
          <p:cNvSpPr txBox="1"/>
          <p:nvPr/>
        </p:nvSpPr>
        <p:spPr>
          <a:xfrm>
            <a:off x="1146411" y="4926842"/>
            <a:ext cx="9512489" cy="830997"/>
          </a:xfrm>
          <a:prstGeom prst="rect">
            <a:avLst/>
          </a:prstGeom>
          <a:noFill/>
        </p:spPr>
        <p:txBody>
          <a:bodyPr wrap="square" rtlCol="1">
            <a:spAutoFit/>
          </a:bodyPr>
          <a:lstStyle/>
          <a:p>
            <a:r>
              <a:rPr lang="en-GB" sz="2400" dirty="0"/>
              <a:t>Note:</a:t>
            </a:r>
          </a:p>
          <a:p>
            <a:r>
              <a:rPr lang="en-GB" sz="2400" dirty="0"/>
              <a:t>If there is hormonal  symptoms  patients will come earlier</a:t>
            </a:r>
            <a:endParaRPr lang="ar-JO" sz="2400" dirty="0"/>
          </a:p>
        </p:txBody>
      </p:sp>
    </p:spTree>
    <p:extLst>
      <p:ext uri="{BB962C8B-B14F-4D97-AF65-F5344CB8AC3E}">
        <p14:creationId xmlns:p14="http://schemas.microsoft.com/office/powerpoint/2010/main" val="36068016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618226" y="1046866"/>
            <a:ext cx="10972800" cy="582613"/>
          </a:xfrm>
        </p:spPr>
        <p:txBody>
          <a:bodyPr>
            <a:normAutofit fontScale="90000"/>
          </a:bodyPr>
          <a:lstStyle/>
          <a:p>
            <a:r>
              <a:rPr lang="en-US" dirty="0">
                <a:sym typeface="+mn-ea"/>
              </a:rPr>
              <a:t>Pituitary Adenoma </a:t>
            </a:r>
            <a:br>
              <a:rPr lang="en-US" dirty="0"/>
            </a:br>
            <a:endParaRPr lang="en-US" dirty="0"/>
          </a:p>
        </p:txBody>
      </p:sp>
      <p:sp>
        <p:nvSpPr>
          <p:cNvPr id="3" name="Content Placeholder 2"/>
          <p:cNvSpPr>
            <a:spLocks noGrp="1"/>
          </p:cNvSpPr>
          <p:nvPr>
            <p:ph sz="half" idx="2"/>
          </p:nvPr>
        </p:nvSpPr>
        <p:spPr>
          <a:xfrm>
            <a:off x="509770" y="1812751"/>
            <a:ext cx="9767571" cy="4351655"/>
          </a:xfrm>
        </p:spPr>
        <p:txBody>
          <a:bodyPr>
            <a:normAutofit fontScale="92500" lnSpcReduction="10000"/>
          </a:bodyPr>
          <a:lstStyle/>
          <a:p>
            <a:r>
              <a:rPr lang="en-US" sz="2800" dirty="0"/>
              <a:t>Hyperplasia of only one type of endocrine cells found in pituitary , most commonly form lactotrophes , causes hyperprolactinemia present at galactorrhea, amenorrhea , decrease in bone density , decreased libido and infertility in men.</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Somatotrophes : acromegaly , gigantism.</a:t>
            </a:r>
            <a:endParaRPr lang="en-US" sz="2800" dirty="0">
              <a:effectLst>
                <a:glow rad="38100">
                  <a:prstClr val="black">
                    <a:lumMod val="50000"/>
                    <a:lumOff val="50000"/>
                    <a:alpha val="20000"/>
                  </a:prstClr>
                </a:glow>
                <a:outerShdw blurRad="44450" dist="12700" dir="13860000" algn="tl" rotWithShape="0">
                  <a:srgbClr val="000000">
                    <a:alpha val="20000"/>
                  </a:srgbClr>
                </a:outerShdw>
              </a:effectLst>
            </a:endParaRPr>
          </a:p>
          <a:p>
            <a:r>
              <a:rPr lang="en-US" sz="2800" dirty="0"/>
              <a:t>Corticotrophins : Cushing disease </a:t>
            </a:r>
          </a:p>
          <a:p>
            <a:r>
              <a:rPr lang="en-US" sz="2800" dirty="0"/>
              <a:t>Rarely from thyrotrophes and gonadotrophes</a:t>
            </a:r>
            <a:endParaRPr lang="en-GB" sz="2800" dirty="0">
              <a:solidFill>
                <a:srgbClr val="FF0000"/>
              </a:solidFill>
            </a:endParaRPr>
          </a:p>
          <a:p>
            <a:r>
              <a:rPr lang="en-GB" sz="2800" dirty="0">
                <a:solidFill>
                  <a:srgbClr val="FF0000"/>
                </a:solidFill>
              </a:rPr>
              <a:t>•&lt;10mm = microadenoma</a:t>
            </a:r>
          </a:p>
          <a:p>
            <a:r>
              <a:rPr lang="en-GB" sz="2800" dirty="0">
                <a:solidFill>
                  <a:srgbClr val="FF0000"/>
                </a:solidFill>
              </a:rPr>
              <a:t>•&gt;10mm = macroadenoma</a:t>
            </a:r>
          </a:p>
          <a:p>
            <a:pPr marL="0" indent="0">
              <a:buNone/>
            </a:pPr>
            <a:endParaRPr lang="en-US" sz="2800" dirty="0">
              <a:solidFill>
                <a:srgbClr val="FF0000"/>
              </a:solidFill>
              <a:effectLst>
                <a:glow rad="38100">
                  <a:prstClr val="black">
                    <a:lumMod val="50000"/>
                    <a:lumOff val="50000"/>
                    <a:alpha val="20000"/>
                  </a:prstClr>
                </a:glow>
                <a:outerShdw blurRad="44450" dist="12700" dir="13860000" algn="tl" rotWithShape="0">
                  <a:srgbClr val="000000">
                    <a:alpha val="20000"/>
                  </a:srgbClr>
                </a:outerShdw>
              </a:effectLst>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Title 8"/>
          <p:cNvSpPr>
            <a:spLocks noGrp="1"/>
          </p:cNvSpPr>
          <p:nvPr>
            <p:ph type="title"/>
          </p:nvPr>
        </p:nvSpPr>
        <p:spPr>
          <a:xfrm>
            <a:off x="618226" y="1272590"/>
            <a:ext cx="10972800" cy="582613"/>
          </a:xfrm>
        </p:spPr>
        <p:txBody>
          <a:bodyPr>
            <a:normAutofit fontScale="90000"/>
          </a:bodyPr>
          <a:lstStyle/>
          <a:p>
            <a:br>
              <a:rPr lang="en-US" dirty="0">
                <a:sym typeface="+mn-ea"/>
              </a:rPr>
            </a:br>
            <a:br>
              <a:rPr lang="en-US" dirty="0">
                <a:sym typeface="+mn-ea"/>
              </a:rPr>
            </a:br>
            <a:r>
              <a:rPr lang="en-US" dirty="0">
                <a:sym typeface="+mn-ea"/>
              </a:rPr>
              <a:t>Pituitary Adenoma </a:t>
            </a:r>
            <a:br>
              <a:rPr lang="en-US" dirty="0"/>
            </a:br>
            <a:endParaRPr lang="en-US" dirty="0"/>
          </a:p>
        </p:txBody>
      </p:sp>
      <p:pic>
        <p:nvPicPr>
          <p:cNvPr id="8" name="Content Placeholder 7" descr="pituitary"/>
          <p:cNvPicPr>
            <a:picLocks noGrp="1" noChangeAspect="1"/>
          </p:cNvPicPr>
          <p:nvPr>
            <p:ph sz="half" idx="2"/>
          </p:nvPr>
        </p:nvPicPr>
        <p:blipFill>
          <a:blip r:embed="rId2"/>
          <a:stretch>
            <a:fillRect/>
          </a:stretch>
        </p:blipFill>
        <p:spPr>
          <a:xfrm>
            <a:off x="733425" y="2181537"/>
            <a:ext cx="5508625" cy="4676463"/>
          </a:xfrm>
          <a:prstGeom prst="rect">
            <a:avLst/>
          </a:prstGeom>
        </p:spPr>
      </p:pic>
      <p:pic>
        <p:nvPicPr>
          <p:cNvPr id="4" name="Content Placeholder 4" descr="bitemporal">
            <a:extLst>
              <a:ext uri="{FF2B5EF4-FFF2-40B4-BE49-F238E27FC236}">
                <a16:creationId xmlns:a16="http://schemas.microsoft.com/office/drawing/2014/main" id="{7A04E09E-0ED3-70E9-4A72-C55204E6EFD7}"/>
              </a:ext>
            </a:extLst>
          </p:cNvPr>
          <p:cNvPicPr>
            <a:picLocks noChangeAspect="1"/>
          </p:cNvPicPr>
          <p:nvPr/>
        </p:nvPicPr>
        <p:blipFill>
          <a:blip r:embed="rId3"/>
          <a:stretch>
            <a:fillRect/>
          </a:stretch>
        </p:blipFill>
        <p:spPr>
          <a:xfrm>
            <a:off x="6242050" y="1798320"/>
            <a:ext cx="5508625" cy="43002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885496" y="554312"/>
            <a:ext cx="10515600" cy="1325563"/>
          </a:xfrm>
        </p:spPr>
        <p:txBody>
          <a:bodyPr>
            <a:noAutofit/>
          </a:bodyPr>
          <a:lstStyle/>
          <a:p>
            <a:pPr marL="342900" indent="-342900">
              <a:buFont typeface="Wingdings" pitchFamily="2" charset="2"/>
              <a:buChar char="q"/>
            </a:pPr>
            <a:r>
              <a:rPr lang="en-GB" sz="2400" dirty="0"/>
              <a:t>Intra-axial  is intra parenchymal, neuromas and gangliogliomas, gliomas ( astrocytoma +oligodendromas + glioblastoma+oligoastroglioma). They are  infiltrative , they infiltrate to normal  brain tissue , so we can’t  differentiate it  from the normal  brain parenchyma even grossly.</a:t>
            </a:r>
            <a:br>
              <a:rPr lang="en-GB" sz="2400" dirty="0"/>
            </a:br>
            <a:br>
              <a:rPr lang="en-GB" sz="2400" dirty="0"/>
            </a:br>
            <a:endParaRPr lang="ar-JO" sz="2400" dirty="0"/>
          </a:p>
        </p:txBody>
      </p:sp>
      <p:sp>
        <p:nvSpPr>
          <p:cNvPr id="3" name="TextBox 2"/>
          <p:cNvSpPr txBox="1"/>
          <p:nvPr/>
        </p:nvSpPr>
        <p:spPr>
          <a:xfrm>
            <a:off x="1004538" y="2093369"/>
            <a:ext cx="8391710" cy="1569660"/>
          </a:xfrm>
          <a:prstGeom prst="rect">
            <a:avLst/>
          </a:prstGeom>
          <a:noFill/>
        </p:spPr>
        <p:txBody>
          <a:bodyPr wrap="square" rtlCol="1">
            <a:spAutoFit/>
          </a:bodyPr>
          <a:lstStyle/>
          <a:p>
            <a:pPr marL="285750" indent="-285750">
              <a:buFont typeface="Wingdings" pitchFamily="2" charset="2"/>
              <a:buChar char="q"/>
            </a:pPr>
            <a:r>
              <a:rPr lang="en-GB" sz="2400" dirty="0">
                <a:latin typeface="+mj-lt"/>
              </a:rPr>
              <a:t>Extra – axial is out of parenchyma, ex. Meningioma, ex. hemangioblastoma</a:t>
            </a:r>
          </a:p>
          <a:p>
            <a:r>
              <a:rPr lang="en-GB" sz="2400" dirty="0">
                <a:latin typeface="+mj-lt"/>
              </a:rPr>
              <a:t>  </a:t>
            </a:r>
          </a:p>
          <a:p>
            <a:endParaRPr lang="ar-JO" sz="2400" dirty="0">
              <a:latin typeface="+mj-lt"/>
            </a:endParaRPr>
          </a:p>
        </p:txBody>
      </p:sp>
      <p:sp>
        <p:nvSpPr>
          <p:cNvPr id="4" name="TextBox 3"/>
          <p:cNvSpPr txBox="1"/>
          <p:nvPr/>
        </p:nvSpPr>
        <p:spPr>
          <a:xfrm>
            <a:off x="1004538" y="3379250"/>
            <a:ext cx="9948042" cy="2308324"/>
          </a:xfrm>
          <a:prstGeom prst="rect">
            <a:avLst/>
          </a:prstGeom>
          <a:noFill/>
        </p:spPr>
        <p:txBody>
          <a:bodyPr wrap="square" rtlCol="1">
            <a:spAutoFit/>
          </a:bodyPr>
          <a:lstStyle/>
          <a:p>
            <a:pPr marL="285750" indent="-285750">
              <a:buFont typeface="Wingdings" pitchFamily="2" charset="2"/>
              <a:buChar char="q"/>
            </a:pPr>
            <a:r>
              <a:rPr lang="en-GB" sz="2400" dirty="0">
                <a:latin typeface="+mj-lt"/>
              </a:rPr>
              <a:t>Histological  appearance  depend on the type of tumour</a:t>
            </a:r>
          </a:p>
          <a:p>
            <a:r>
              <a:rPr lang="en-GB" sz="2400" dirty="0">
                <a:latin typeface="+mj-lt"/>
              </a:rPr>
              <a:t>Ex) pilocytic astrocytoma (low mitotic index )</a:t>
            </a:r>
          </a:p>
          <a:p>
            <a:r>
              <a:rPr lang="en-GB" sz="2400" dirty="0">
                <a:latin typeface="+mj-lt"/>
              </a:rPr>
              <a:t>EX) oligo dendroglioma , can be either low mitotic index so grade 1,  </a:t>
            </a:r>
          </a:p>
          <a:p>
            <a:r>
              <a:rPr lang="en-GB" sz="2400" dirty="0">
                <a:latin typeface="+mj-lt"/>
              </a:rPr>
              <a:t>Or with high mitotic index  so grade 2</a:t>
            </a:r>
          </a:p>
          <a:p>
            <a:r>
              <a:rPr lang="en-GB" sz="2400" dirty="0">
                <a:latin typeface="+mj-lt"/>
              </a:rPr>
              <a:t>EX)oligo astrocytoma is grade 2</a:t>
            </a:r>
          </a:p>
          <a:p>
            <a:r>
              <a:rPr lang="en-GB" sz="2400" dirty="0">
                <a:latin typeface="+mj-lt"/>
              </a:rPr>
              <a:t>EX)Diffuse astrocytoma is grade 3</a:t>
            </a:r>
            <a:endParaRPr lang="ar-JO" sz="2400" dirty="0">
              <a:latin typeface="+mj-lt"/>
            </a:endParaRPr>
          </a:p>
        </p:txBody>
      </p:sp>
    </p:spTree>
    <p:extLst>
      <p:ext uri="{BB962C8B-B14F-4D97-AF65-F5344CB8AC3E}">
        <p14:creationId xmlns:p14="http://schemas.microsoft.com/office/powerpoint/2010/main" val="22790103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FFA11-394C-4100-B75E-CF5C2ECE2495}"/>
              </a:ext>
            </a:extLst>
          </p:cNvPr>
          <p:cNvSpPr>
            <a:spLocks noGrp="1"/>
          </p:cNvSpPr>
          <p:nvPr>
            <p:ph type="title"/>
          </p:nvPr>
        </p:nvSpPr>
        <p:spPr/>
        <p:txBody>
          <a:bodyPr/>
          <a:lstStyle/>
          <a:p>
            <a:r>
              <a:rPr lang="en-US" dirty="0"/>
              <a:t>Treatment </a:t>
            </a:r>
          </a:p>
        </p:txBody>
      </p:sp>
      <p:sp>
        <p:nvSpPr>
          <p:cNvPr id="4" name="Content Placeholder 3">
            <a:extLst>
              <a:ext uri="{FF2B5EF4-FFF2-40B4-BE49-F238E27FC236}">
                <a16:creationId xmlns:a16="http://schemas.microsoft.com/office/drawing/2014/main" id="{B13E0504-2A6F-4AA9-9A3D-54068D68B684}"/>
              </a:ext>
            </a:extLst>
          </p:cNvPr>
          <p:cNvSpPr>
            <a:spLocks noGrp="1"/>
          </p:cNvSpPr>
          <p:nvPr>
            <p:ph sz="half" idx="2"/>
          </p:nvPr>
        </p:nvSpPr>
        <p:spPr>
          <a:xfrm>
            <a:off x="220717" y="1600201"/>
            <a:ext cx="11361683" cy="4525963"/>
          </a:xfrm>
        </p:spPr>
        <p:txBody>
          <a:bodyPr vert="horz" lIns="91440" tIns="45720" rIns="91440" bIns="45720" rtlCol="0" anchor="t">
            <a:normAutofit lnSpcReduction="10000"/>
          </a:bodyPr>
          <a:lstStyle/>
          <a:p>
            <a:r>
              <a:rPr lang="en-US" sz="4000" dirty="0">
                <a:solidFill>
                  <a:schemeClr val="tx1"/>
                </a:solidFill>
                <a:ea typeface="+mj-lt"/>
                <a:cs typeface="+mj-lt"/>
              </a:rPr>
              <a:t>There are three types of treatment used for pituitary tumors:</a:t>
            </a:r>
          </a:p>
          <a:p>
            <a:r>
              <a:rPr lang="en-US" sz="4000" dirty="0">
                <a:solidFill>
                  <a:schemeClr val="tx1"/>
                </a:solidFill>
                <a:ea typeface="+mj-lt"/>
                <a:cs typeface="+mj-lt"/>
              </a:rPr>
              <a:t> </a:t>
            </a:r>
            <a:r>
              <a:rPr lang="en-US" sz="4000" b="1" dirty="0">
                <a:solidFill>
                  <a:schemeClr val="tx1"/>
                </a:solidFill>
                <a:ea typeface="+mj-lt"/>
                <a:cs typeface="+mj-lt"/>
              </a:rPr>
              <a:t>surgical removal of the tumor</a:t>
            </a:r>
            <a:endParaRPr lang="en-US" sz="4000" dirty="0">
              <a:solidFill>
                <a:schemeClr val="tx1"/>
              </a:solidFill>
              <a:ea typeface="+mj-lt"/>
              <a:cs typeface="+mj-lt"/>
            </a:endParaRPr>
          </a:p>
          <a:p>
            <a:r>
              <a:rPr lang="en-US" sz="4000" dirty="0">
                <a:solidFill>
                  <a:schemeClr val="tx1"/>
                </a:solidFill>
                <a:ea typeface="+mj-lt"/>
                <a:cs typeface="+mj-lt"/>
              </a:rPr>
              <a:t>  radiation therapy using high-dose x-rays to kill tumor cells </a:t>
            </a:r>
          </a:p>
          <a:p>
            <a:r>
              <a:rPr lang="en-US" sz="4000" dirty="0">
                <a:solidFill>
                  <a:schemeClr val="tx1"/>
                </a:solidFill>
                <a:ea typeface="+mj-lt"/>
                <a:cs typeface="+mj-lt"/>
              </a:rPr>
              <a:t> medication therapy to shrink or eradicate the tumor.</a:t>
            </a:r>
            <a:endParaRPr lang="en-US" sz="4000" dirty="0">
              <a:solidFill>
                <a:schemeClr val="tx1"/>
              </a:solidFill>
            </a:endParaRPr>
          </a:p>
        </p:txBody>
      </p:sp>
    </p:spTree>
    <p:extLst>
      <p:ext uri="{BB962C8B-B14F-4D97-AF65-F5344CB8AC3E}">
        <p14:creationId xmlns:p14="http://schemas.microsoft.com/office/powerpoint/2010/main" val="2737859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92D91-102D-4A44-997B-F936A254C596}"/>
              </a:ext>
            </a:extLst>
          </p:cNvPr>
          <p:cNvSpPr>
            <a:spLocks noGrp="1"/>
          </p:cNvSpPr>
          <p:nvPr>
            <p:ph type="title"/>
          </p:nvPr>
        </p:nvSpPr>
        <p:spPr>
          <a:xfrm>
            <a:off x="1731034" y="316302"/>
            <a:ext cx="8543027" cy="1096993"/>
          </a:xfrm>
        </p:spPr>
        <p:txBody>
          <a:bodyPr/>
          <a:lstStyle/>
          <a:p>
            <a:r>
              <a:rPr lang="en-US" dirty="0"/>
              <a:t>Surgical approach </a:t>
            </a:r>
          </a:p>
        </p:txBody>
      </p:sp>
      <p:sp>
        <p:nvSpPr>
          <p:cNvPr id="4" name="Content Placeholder 3">
            <a:extLst>
              <a:ext uri="{FF2B5EF4-FFF2-40B4-BE49-F238E27FC236}">
                <a16:creationId xmlns:a16="http://schemas.microsoft.com/office/drawing/2014/main" id="{5835B515-C97A-46BA-BE22-2B46F4605A21}"/>
              </a:ext>
            </a:extLst>
          </p:cNvPr>
          <p:cNvSpPr>
            <a:spLocks noGrp="1"/>
          </p:cNvSpPr>
          <p:nvPr>
            <p:ph sz="half" idx="2"/>
          </p:nvPr>
        </p:nvSpPr>
        <p:spPr>
          <a:xfrm>
            <a:off x="487680" y="1139687"/>
            <a:ext cx="11024788" cy="5261113"/>
          </a:xfrm>
        </p:spPr>
        <p:txBody>
          <a:bodyPr vert="horz" lIns="91440" tIns="45720" rIns="91440" bIns="45720" rtlCol="0" anchor="t">
            <a:normAutofit lnSpcReduction="10000"/>
          </a:bodyPr>
          <a:lstStyle/>
          <a:p>
            <a:r>
              <a:rPr lang="en-US" dirty="0">
                <a:ea typeface="+mj-lt"/>
                <a:cs typeface="+mj-lt"/>
              </a:rPr>
              <a:t>The </a:t>
            </a:r>
            <a:r>
              <a:rPr lang="en-US" dirty="0">
                <a:ea typeface="+mj-lt"/>
                <a:cs typeface="+mj-lt"/>
                <a:hlinkClick r:id="rId2"/>
              </a:rPr>
              <a:t>transsphenoidal approach</a:t>
            </a:r>
            <a:r>
              <a:rPr lang="en-US" dirty="0">
                <a:ea typeface="+mj-lt"/>
                <a:cs typeface="+mj-lt"/>
              </a:rPr>
              <a:t> involves accessing the tumor through the nasal cavity using either a microsurgical or endoscopic approach, whichever the surgeon prefers. Surgery is usually combined with the use of computer guidance, allowing a minimally invasive approach. </a:t>
            </a:r>
            <a:endParaRPr lang="en-US" dirty="0"/>
          </a:p>
          <a:p>
            <a:r>
              <a:rPr lang="en-US" dirty="0">
                <a:ea typeface="+mj-lt"/>
                <a:cs typeface="+mj-lt"/>
              </a:rPr>
              <a:t>Transsphenoidal surgery is invariably the procedure of choice in small “functional” adenomas and in most macroadenomas, with the exception of </a:t>
            </a:r>
            <a:r>
              <a:rPr lang="en-US" dirty="0">
                <a:ea typeface="+mj-lt"/>
                <a:cs typeface="+mj-lt"/>
                <a:hlinkClick r:id="rId3"/>
              </a:rPr>
              <a:t>prolactinomas</a:t>
            </a:r>
            <a:r>
              <a:rPr lang="en-US" dirty="0">
                <a:ea typeface="+mj-lt"/>
                <a:cs typeface="+mj-lt"/>
              </a:rPr>
              <a:t>. In prolactinomas (prolactin hormone-secreting microadenomas or macroadenomas), the use of a specific </a:t>
            </a:r>
            <a:r>
              <a:rPr lang="en-US" dirty="0">
                <a:ea typeface="+mj-lt"/>
                <a:cs typeface="+mj-lt"/>
                <a:hlinkClick r:id="rId4"/>
              </a:rPr>
              <a:t>dopamine agonist medication</a:t>
            </a:r>
            <a:r>
              <a:rPr lang="en-US" dirty="0">
                <a:ea typeface="+mj-lt"/>
                <a:cs typeface="+mj-lt"/>
              </a:rPr>
              <a:t> is generally advised with surgery reserved for those tumors failing to show a good response to the treatment.</a:t>
            </a:r>
          </a:p>
          <a:p>
            <a:r>
              <a:rPr lang="en-US" dirty="0">
                <a:ea typeface="+mj-lt"/>
                <a:cs typeface="+mj-lt"/>
              </a:rPr>
              <a:t> Transsphenoidal surgery is generally very well tolerated because of its minimally invasive characteristic, few side effects and quick patient recovery. Patients can often leave the hospital as early as two to three days after surgery.</a:t>
            </a:r>
            <a:endParaRPr lang="en-US" dirty="0"/>
          </a:p>
        </p:txBody>
      </p:sp>
    </p:spTree>
    <p:extLst>
      <p:ext uri="{BB962C8B-B14F-4D97-AF65-F5344CB8AC3E}">
        <p14:creationId xmlns:p14="http://schemas.microsoft.com/office/powerpoint/2010/main" val="323355005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5065AEE6-AF5D-4BE7-B66F-2032C0E7D101}"/>
              </a:ext>
            </a:extLst>
          </p:cNvPr>
          <p:cNvPicPr>
            <a:picLocks noChangeAspect="1"/>
          </p:cNvPicPr>
          <p:nvPr/>
        </p:nvPicPr>
        <p:blipFill>
          <a:blip r:embed="rId2"/>
          <a:stretch>
            <a:fillRect/>
          </a:stretch>
        </p:blipFill>
        <p:spPr>
          <a:xfrm>
            <a:off x="6291532" y="864111"/>
            <a:ext cx="5388633" cy="4942873"/>
          </a:xfrm>
          <a:prstGeom prst="rect">
            <a:avLst/>
          </a:prstGeom>
        </p:spPr>
      </p:pic>
      <p:pic>
        <p:nvPicPr>
          <p:cNvPr id="3" name="Picture 3">
            <a:extLst>
              <a:ext uri="{FF2B5EF4-FFF2-40B4-BE49-F238E27FC236}">
                <a16:creationId xmlns:a16="http://schemas.microsoft.com/office/drawing/2014/main" id="{756E096B-A962-42F4-B05C-A75568CF7F2F}"/>
              </a:ext>
            </a:extLst>
          </p:cNvPr>
          <p:cNvPicPr>
            <a:picLocks noChangeAspect="1"/>
          </p:cNvPicPr>
          <p:nvPr/>
        </p:nvPicPr>
        <p:blipFill>
          <a:blip r:embed="rId3"/>
          <a:stretch>
            <a:fillRect/>
          </a:stretch>
        </p:blipFill>
        <p:spPr>
          <a:xfrm>
            <a:off x="641230" y="868932"/>
            <a:ext cx="5144218" cy="5206400"/>
          </a:xfrm>
          <a:prstGeom prst="rect">
            <a:avLst/>
          </a:prstGeom>
        </p:spPr>
      </p:pic>
      <p:sp>
        <p:nvSpPr>
          <p:cNvPr id="4" name="TextBox 3">
            <a:extLst>
              <a:ext uri="{FF2B5EF4-FFF2-40B4-BE49-F238E27FC236}">
                <a16:creationId xmlns:a16="http://schemas.microsoft.com/office/drawing/2014/main" id="{6D5FC9EE-C918-425B-90A9-FE0F07F672C7}"/>
              </a:ext>
            </a:extLst>
          </p:cNvPr>
          <p:cNvSpPr txBox="1"/>
          <p:nvPr/>
        </p:nvSpPr>
        <p:spPr>
          <a:xfrm>
            <a:off x="828136" y="281796"/>
            <a:ext cx="5273615"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b="1" dirty="0">
                <a:solidFill>
                  <a:schemeClr val="tx2"/>
                </a:solidFill>
              </a:rPr>
              <a:t>Transsphenoidal procedure  </a:t>
            </a:r>
          </a:p>
        </p:txBody>
      </p:sp>
    </p:spTree>
    <p:extLst>
      <p:ext uri="{BB962C8B-B14F-4D97-AF65-F5344CB8AC3E}">
        <p14:creationId xmlns:p14="http://schemas.microsoft.com/office/powerpoint/2010/main" val="184756637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51790" y="1055764"/>
            <a:ext cx="11635409" cy="6370975"/>
          </a:xfrm>
          <a:prstGeom prst="rect">
            <a:avLst/>
          </a:prstGeom>
          <a:noFill/>
        </p:spPr>
        <p:txBody>
          <a:bodyPr wrap="square" rtlCol="1">
            <a:spAutoFit/>
          </a:bodyPr>
          <a:lstStyle/>
          <a:p>
            <a:r>
              <a:rPr lang="en-GB" sz="2400" dirty="0"/>
              <a:t>All  types of pituitary adenoma is treated surgically except </a:t>
            </a:r>
            <a:r>
              <a:rPr lang="en-GB" sz="2400" dirty="0" err="1"/>
              <a:t>prolactienoma</a:t>
            </a:r>
            <a:r>
              <a:rPr lang="en-GB" sz="2400" dirty="0"/>
              <a:t>,</a:t>
            </a:r>
            <a:br>
              <a:rPr lang="en-GB" sz="2400" dirty="0"/>
            </a:br>
            <a:r>
              <a:rPr lang="en-GB" sz="2400" dirty="0"/>
              <a:t>treated non-surgically (cabergoline or bromocriptine)</a:t>
            </a:r>
          </a:p>
          <a:p>
            <a:r>
              <a:rPr lang="en-GB" sz="2400" dirty="0"/>
              <a:t>Note: cabergoline safest </a:t>
            </a:r>
          </a:p>
          <a:p>
            <a:endParaRPr lang="en-GB" sz="2400" dirty="0"/>
          </a:p>
          <a:p>
            <a:pPr marL="285750" indent="-285750">
              <a:buFont typeface="Wingdings" pitchFamily="2" charset="2"/>
              <a:buChar char="§"/>
            </a:pPr>
            <a:r>
              <a:rPr lang="en-GB" sz="2400" dirty="0"/>
              <a:t>Macro pituitary adenoma emergent surgery ( vision saving surgery if you didn’t do it there is permanent visual damage</a:t>
            </a:r>
          </a:p>
          <a:p>
            <a:pPr marL="285750" indent="-285750">
              <a:buFont typeface="Wingdings" pitchFamily="2" charset="2"/>
              <a:buChar char="§"/>
            </a:pPr>
            <a:r>
              <a:rPr lang="en-GB" sz="2400" dirty="0"/>
              <a:t> Also growth hormone secreting pituitary adenoma  (emergent surgery ), they also should undergo colonoscopy ((screening )),why? High risk of colon cancer</a:t>
            </a:r>
          </a:p>
          <a:p>
            <a:pPr marL="285750" indent="-285750">
              <a:buFont typeface="Wingdings" pitchFamily="2" charset="2"/>
              <a:buChar char="§"/>
            </a:pPr>
            <a:endParaRPr lang="en-GB" sz="2400" dirty="0"/>
          </a:p>
          <a:p>
            <a:pPr marL="285750" indent="-285750">
              <a:buFont typeface="Wingdings" pitchFamily="2" charset="2"/>
              <a:buChar char="§"/>
            </a:pPr>
            <a:r>
              <a:rPr lang="en-GB" sz="2400" dirty="0"/>
              <a:t>Choices of surgery : 1) coventional surgery ( fronto –parito-temporal craniotomy)  ,2)Endonasal trans-sphenoidal resection (best for tumours that are small in size , also  confined to sella even if there is some suprasellar extension ),BUT contraindicated in massive suprasellar extension .</a:t>
            </a:r>
          </a:p>
          <a:p>
            <a:pPr marL="285750" indent="-285750">
              <a:buFont typeface="Wingdings" pitchFamily="2" charset="2"/>
              <a:buChar char="§"/>
            </a:pPr>
            <a:r>
              <a:rPr lang="en-GB" sz="2400" dirty="0"/>
              <a:t>Internal carotid artery is adherent to sella turcica</a:t>
            </a:r>
          </a:p>
          <a:p>
            <a:endParaRPr lang="en-GB" sz="2400" dirty="0"/>
          </a:p>
          <a:p>
            <a:pPr marL="285750" indent="-285750">
              <a:buFont typeface="Wingdings" pitchFamily="2" charset="2"/>
              <a:buChar char="§"/>
            </a:pPr>
            <a:endParaRPr lang="ar-JO" sz="2400" dirty="0"/>
          </a:p>
          <a:p>
            <a:pPr marL="285750" indent="-285750">
              <a:buFont typeface="Wingdings" pitchFamily="2" charset="2"/>
              <a:buChar char="§"/>
            </a:pPr>
            <a:endParaRPr lang="en-GB" sz="2400" dirty="0"/>
          </a:p>
        </p:txBody>
      </p:sp>
    </p:spTree>
    <p:extLst>
      <p:ext uri="{BB962C8B-B14F-4D97-AF65-F5344CB8AC3E}">
        <p14:creationId xmlns:p14="http://schemas.microsoft.com/office/powerpoint/2010/main" val="255018757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090144-B8B4-314D-0AB0-00EB6DDF51E1}"/>
              </a:ext>
            </a:extLst>
          </p:cNvPr>
          <p:cNvSpPr>
            <a:spLocks noGrp="1"/>
          </p:cNvSpPr>
          <p:nvPr>
            <p:ph type="title"/>
          </p:nvPr>
        </p:nvSpPr>
        <p:spPr/>
        <p:txBody>
          <a:bodyPr/>
          <a:lstStyle/>
          <a:p>
            <a:r>
              <a:rPr lang="en-US" dirty="0"/>
              <a:t>Hemangioblastoma</a:t>
            </a:r>
          </a:p>
        </p:txBody>
      </p:sp>
      <p:sp>
        <p:nvSpPr>
          <p:cNvPr id="3" name="Content Placeholder 2">
            <a:extLst>
              <a:ext uri="{FF2B5EF4-FFF2-40B4-BE49-F238E27FC236}">
                <a16:creationId xmlns:a16="http://schemas.microsoft.com/office/drawing/2014/main" id="{0A43F732-3E42-6532-0E00-3218BC2D5871}"/>
              </a:ext>
            </a:extLst>
          </p:cNvPr>
          <p:cNvSpPr>
            <a:spLocks noGrp="1"/>
          </p:cNvSpPr>
          <p:nvPr>
            <p:ph idx="1"/>
          </p:nvPr>
        </p:nvSpPr>
        <p:spPr>
          <a:xfrm>
            <a:off x="247650" y="1476374"/>
            <a:ext cx="11106150" cy="5043695"/>
          </a:xfrm>
        </p:spPr>
        <p:txBody>
          <a:bodyPr>
            <a:normAutofit fontScale="92500" lnSpcReduction="10000"/>
          </a:bodyPr>
          <a:lstStyle/>
          <a:p>
            <a:r>
              <a:rPr lang="en-US" sz="2400" dirty="0"/>
              <a:t>Description: highly vascularized neoplasm</a:t>
            </a:r>
          </a:p>
          <a:p>
            <a:r>
              <a:rPr lang="en-US" sz="2400" dirty="0"/>
              <a:t>Epidemiology :20–50 years</a:t>
            </a:r>
          </a:p>
          <a:p>
            <a:r>
              <a:rPr lang="en-US" sz="2400" dirty="0"/>
              <a:t>Associated conditions: von Hippel-Lindau disease(AD , tumor suppressor gene mutation)</a:t>
            </a:r>
          </a:p>
          <a:p>
            <a:pPr algn="ctr"/>
            <a:r>
              <a:rPr lang="en-US" sz="2400" dirty="0"/>
              <a:t>Clinical features:</a:t>
            </a:r>
          </a:p>
          <a:p>
            <a:r>
              <a:rPr lang="en-US" sz="2400" dirty="0"/>
              <a:t>cerebellum is the most common location → cerebellar defects(ataxia, imbalance, uncoordinated movements (dysmetria), dysarthria, and oculomotor disorders (e.g., nystagmus</a:t>
            </a:r>
          </a:p>
          <a:p>
            <a:r>
              <a:rPr lang="en-US" sz="2400" dirty="0"/>
              <a:t>Erythropoietin production by tumor cells → secondary polycythemia</a:t>
            </a:r>
          </a:p>
          <a:p>
            <a:pPr algn="ctr"/>
            <a:r>
              <a:rPr lang="en-US" sz="2400" dirty="0"/>
              <a:t>Diagnostics:</a:t>
            </a:r>
          </a:p>
          <a:p>
            <a:r>
              <a:rPr lang="en-US" sz="2400" dirty="0"/>
              <a:t>MRI; cystic mass with a non-enhancing wall and an enhancing mural nodule</a:t>
            </a:r>
          </a:p>
          <a:p>
            <a:r>
              <a:rPr lang="en-US" sz="2400" dirty="0"/>
              <a:t>Biopsy: thin-walled capillary vessels, densely packed together with scarce parenchyma</a:t>
            </a:r>
          </a:p>
        </p:txBody>
      </p:sp>
    </p:spTree>
    <p:extLst>
      <p:ext uri="{BB962C8B-B14F-4D97-AF65-F5344CB8AC3E}">
        <p14:creationId xmlns:p14="http://schemas.microsoft.com/office/powerpoint/2010/main" val="281512313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extBox 3"/>
          <p:cNvSpPr txBox="1"/>
          <p:nvPr/>
        </p:nvSpPr>
        <p:spPr>
          <a:xfrm>
            <a:off x="556591" y="463826"/>
            <a:ext cx="9433599" cy="10433625"/>
          </a:xfrm>
          <a:prstGeom prst="rect">
            <a:avLst/>
          </a:prstGeom>
          <a:noFill/>
        </p:spPr>
        <p:txBody>
          <a:bodyPr wrap="square" rtlCol="1">
            <a:spAutoFit/>
          </a:bodyPr>
          <a:lstStyle/>
          <a:p>
            <a:pPr marL="285750" indent="-285750">
              <a:buFont typeface="Arial" pitchFamily="34" charset="0"/>
              <a:buChar char="•"/>
            </a:pPr>
            <a:r>
              <a:rPr lang="en-GB" sz="2400" dirty="0">
                <a:solidFill>
                  <a:schemeClr val="accent6">
                    <a:lumMod val="50000"/>
                  </a:schemeClr>
                </a:solidFill>
                <a:latin typeface="+mj-lt"/>
              </a:rPr>
              <a:t>Hemangioma is the most common posterior fossa tumor in adults , but this isn’t the only site of it , but it can also be found in spinal cord </a:t>
            </a:r>
          </a:p>
          <a:p>
            <a:pPr marL="285750" indent="-285750">
              <a:buFont typeface="Arial" pitchFamily="34" charset="0"/>
              <a:buChar char="•"/>
            </a:pPr>
            <a:r>
              <a:rPr lang="en-GB" sz="2400" dirty="0">
                <a:solidFill>
                  <a:schemeClr val="accent6">
                    <a:lumMod val="50000"/>
                  </a:schemeClr>
                </a:solidFill>
                <a:latin typeface="+mj-lt"/>
              </a:rPr>
              <a:t>VHL any patient with hemangiomblastoma , look for VHL , because they are highly associated together ( chromosome 3)</a:t>
            </a:r>
          </a:p>
          <a:p>
            <a:pPr marL="285750" indent="-285750">
              <a:buFont typeface="Arial" pitchFamily="34" charset="0"/>
              <a:buChar char="•"/>
            </a:pPr>
            <a:r>
              <a:rPr lang="en-GB" sz="2400" dirty="0">
                <a:solidFill>
                  <a:schemeClr val="accent6">
                    <a:lumMod val="50000"/>
                  </a:schemeClr>
                </a:solidFill>
                <a:latin typeface="+mj-lt"/>
              </a:rPr>
              <a:t>Which tumour is associated with  polycythemia ? (Hemangioblastoma)</a:t>
            </a:r>
          </a:p>
          <a:p>
            <a:pPr marL="285750" indent="-285750">
              <a:buFont typeface="Arial" pitchFamily="34" charset="0"/>
              <a:buChar char="•"/>
            </a:pPr>
            <a:r>
              <a:rPr lang="en-GB" sz="2400" dirty="0">
                <a:solidFill>
                  <a:schemeClr val="accent6">
                    <a:lumMod val="50000"/>
                  </a:schemeClr>
                </a:solidFill>
                <a:latin typeface="+mj-lt"/>
              </a:rPr>
              <a:t>On MRI hemangioblastoma and pilocytic astrocytoma both look  the same </a:t>
            </a:r>
          </a:p>
          <a:p>
            <a:pPr marL="285750" indent="-285750">
              <a:buFont typeface="Arial" pitchFamily="34" charset="0"/>
              <a:buChar char="•"/>
            </a:pPr>
            <a:r>
              <a:rPr lang="en-GB" sz="2400" dirty="0">
                <a:solidFill>
                  <a:schemeClr val="accent6">
                    <a:lumMod val="50000"/>
                  </a:schemeClr>
                </a:solidFill>
                <a:latin typeface="+mj-lt"/>
              </a:rPr>
              <a:t>BUT hemangioblastoma appears as mural nodule that is toward a vascular structure , so you will find the hemangioblastoma  attached  to sinuses </a:t>
            </a:r>
          </a:p>
          <a:p>
            <a:endParaRPr lang="en-GB" sz="2400" dirty="0">
              <a:solidFill>
                <a:schemeClr val="accent6">
                  <a:lumMod val="50000"/>
                </a:schemeClr>
              </a:solidFill>
              <a:latin typeface="+mj-lt"/>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pPr marL="285750" indent="-285750">
              <a:buFont typeface="Arial" pitchFamily="34" charset="0"/>
              <a:buChar char="•"/>
            </a:pPr>
            <a:endParaRPr lang="en-GB" sz="2400" dirty="0">
              <a:solidFill>
                <a:schemeClr val="accent6">
                  <a:lumMod val="50000"/>
                </a:schemeClr>
              </a:solidFill>
            </a:endParaRPr>
          </a:p>
          <a:p>
            <a:endParaRPr lang="ar-JO" sz="2400" dirty="0">
              <a:solidFill>
                <a:schemeClr val="accent6">
                  <a:lumMod val="50000"/>
                </a:schemeClr>
              </a:solidFill>
            </a:endParaRPr>
          </a:p>
        </p:txBody>
      </p:sp>
    </p:spTree>
    <p:extLst>
      <p:ext uri="{BB962C8B-B14F-4D97-AF65-F5344CB8AC3E}">
        <p14:creationId xmlns:p14="http://schemas.microsoft.com/office/powerpoint/2010/main" val="33110035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35B4EE-CCD3-8565-725F-FE3DCE29607E}"/>
              </a:ext>
            </a:extLst>
          </p:cNvPr>
          <p:cNvSpPr>
            <a:spLocks noGrp="1"/>
          </p:cNvSpPr>
          <p:nvPr>
            <p:ph type="title"/>
          </p:nvPr>
        </p:nvSpPr>
        <p:spPr>
          <a:xfrm>
            <a:off x="516835" y="471143"/>
            <a:ext cx="10515600" cy="933588"/>
          </a:xfrm>
        </p:spPr>
        <p:txBody>
          <a:bodyPr/>
          <a:lstStyle/>
          <a:p>
            <a:r>
              <a:rPr lang="en-US" b="1" dirty="0"/>
              <a:t>Diagnostic imaging</a:t>
            </a:r>
          </a:p>
        </p:txBody>
      </p:sp>
      <p:sp>
        <p:nvSpPr>
          <p:cNvPr id="3" name="Content Placeholder 2">
            <a:extLst>
              <a:ext uri="{FF2B5EF4-FFF2-40B4-BE49-F238E27FC236}">
                <a16:creationId xmlns:a16="http://schemas.microsoft.com/office/drawing/2014/main" id="{E21F3B67-C1B7-9EAA-8427-D9A9CDF6DFB1}"/>
              </a:ext>
            </a:extLst>
          </p:cNvPr>
          <p:cNvSpPr>
            <a:spLocks noGrp="1"/>
          </p:cNvSpPr>
          <p:nvPr>
            <p:ph idx="1"/>
          </p:nvPr>
        </p:nvSpPr>
        <p:spPr>
          <a:xfrm>
            <a:off x="516835" y="1404730"/>
            <a:ext cx="10836965" cy="4823792"/>
          </a:xfrm>
        </p:spPr>
        <p:txBody>
          <a:bodyPr>
            <a:normAutofit fontScale="47500" lnSpcReduction="20000"/>
          </a:bodyPr>
          <a:lstStyle/>
          <a:p>
            <a:pPr marL="0" indent="0">
              <a:buNone/>
            </a:pPr>
            <a:endParaRPr lang="en-US" dirty="0">
              <a:solidFill>
                <a:srgbClr val="FF0000"/>
              </a:solidFill>
            </a:endParaRPr>
          </a:p>
          <a:p>
            <a:pPr marL="0" indent="0">
              <a:buNone/>
            </a:pPr>
            <a:r>
              <a:rPr lang="en-US" sz="6200" dirty="0">
                <a:solidFill>
                  <a:schemeClr val="tx1"/>
                </a:solidFill>
              </a:rPr>
              <a:t>1)</a:t>
            </a:r>
            <a:r>
              <a:rPr lang="en-US" sz="5000" dirty="0">
                <a:solidFill>
                  <a:schemeClr val="tx1"/>
                </a:solidFill>
              </a:rPr>
              <a:t> Gadolinium-enhanced</a:t>
            </a:r>
            <a:r>
              <a:rPr lang="en-US" sz="5100" dirty="0">
                <a:solidFill>
                  <a:schemeClr val="tx1"/>
                </a:solidFill>
              </a:rPr>
              <a:t> MRI head</a:t>
            </a:r>
            <a:r>
              <a:rPr lang="en-US" sz="5100" dirty="0">
                <a:solidFill>
                  <a:srgbClr val="FF0000"/>
                </a:solidFill>
              </a:rPr>
              <a:t>: preferred because it’s the best at visualizing soft tissue structures and vascularity.</a:t>
            </a:r>
          </a:p>
          <a:p>
            <a:r>
              <a:rPr lang="en-US" sz="5400" dirty="0">
                <a:solidFill>
                  <a:srgbClr val="FF0000"/>
                </a:solidFill>
              </a:rPr>
              <a:t> gold standard to detect brain tumor is : MRI with contrast</a:t>
            </a:r>
          </a:p>
          <a:p>
            <a:r>
              <a:rPr lang="en-US" sz="5400" dirty="0"/>
              <a:t>On MRI : hyper</a:t>
            </a:r>
            <a:r>
              <a:rPr lang="en-US" sz="5400" dirty="0">
                <a:solidFill>
                  <a:srgbClr val="FF0000"/>
                </a:solidFill>
              </a:rPr>
              <a:t>intense</a:t>
            </a:r>
            <a:r>
              <a:rPr lang="en-US" sz="5400" dirty="0"/>
              <a:t> not </a:t>
            </a:r>
            <a:r>
              <a:rPr lang="en-US" sz="5400" dirty="0">
                <a:solidFill>
                  <a:srgbClr val="FF0000"/>
                </a:solidFill>
              </a:rPr>
              <a:t>dense</a:t>
            </a:r>
          </a:p>
          <a:p>
            <a:endParaRPr lang="en-US" sz="5100" dirty="0">
              <a:solidFill>
                <a:srgbClr val="002060"/>
              </a:solidFill>
            </a:endParaRPr>
          </a:p>
          <a:p>
            <a:pPr marL="0" indent="0">
              <a:buNone/>
            </a:pPr>
            <a:r>
              <a:rPr lang="en-US" sz="7000" dirty="0"/>
              <a:t>2)</a:t>
            </a:r>
            <a:r>
              <a:rPr lang="en-US" sz="5100" dirty="0"/>
              <a:t> CT head and neck with IV contrast (iodine): if MRI is not possible.</a:t>
            </a:r>
          </a:p>
          <a:p>
            <a:pPr marL="0" indent="0">
              <a:buNone/>
            </a:pPr>
            <a:r>
              <a:rPr lang="en-US" sz="5100" dirty="0"/>
              <a:t># Contraindications of MRI : Metal( retained bullets,  prosthesis ,pace-maker )</a:t>
            </a:r>
          </a:p>
          <a:p>
            <a:pPr marL="0" indent="0">
              <a:buNone/>
            </a:pPr>
            <a:r>
              <a:rPr lang="en-US" sz="5100" dirty="0"/>
              <a:t>Relative Contra-indications: claustrophobia </a:t>
            </a:r>
          </a:p>
          <a:p>
            <a:pPr marL="0" indent="0">
              <a:buNone/>
            </a:pPr>
            <a:r>
              <a:rPr lang="en-US" sz="5100" dirty="0"/>
              <a:t>It’s advised not to do MRI in the first 4 weeks of pregnancy </a:t>
            </a:r>
          </a:p>
          <a:p>
            <a:pPr marL="0" indent="0">
              <a:buNone/>
            </a:pPr>
            <a:endParaRPr lang="en-US" sz="5100" dirty="0"/>
          </a:p>
        </p:txBody>
      </p:sp>
    </p:spTree>
    <p:extLst>
      <p:ext uri="{BB962C8B-B14F-4D97-AF65-F5344CB8AC3E}">
        <p14:creationId xmlns:p14="http://schemas.microsoft.com/office/powerpoint/2010/main" val="1205145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72EB65-FBB2-39BC-820C-D369511BD103}"/>
              </a:ext>
            </a:extLst>
          </p:cNvPr>
          <p:cNvSpPr>
            <a:spLocks noGrp="1"/>
          </p:cNvSpPr>
          <p:nvPr>
            <p:ph idx="1"/>
          </p:nvPr>
        </p:nvSpPr>
        <p:spPr>
          <a:xfrm>
            <a:off x="295275" y="702365"/>
            <a:ext cx="10515600" cy="5374585"/>
          </a:xfrm>
        </p:spPr>
        <p:txBody>
          <a:bodyPr>
            <a:normAutofit lnSpcReduction="10000"/>
          </a:bodyPr>
          <a:lstStyle/>
          <a:p>
            <a:pPr marL="0" indent="0">
              <a:buNone/>
            </a:pPr>
            <a:r>
              <a:rPr lang="en-US" sz="2400" dirty="0"/>
              <a:t>Contraindications of giving Contrast(gadolinium) in MRI : End stage Renal disease </a:t>
            </a:r>
          </a:p>
          <a:p>
            <a:pPr marL="0" indent="0">
              <a:buNone/>
            </a:pPr>
            <a:r>
              <a:rPr lang="en-US" sz="2400" dirty="0"/>
              <a:t>If you give Gadolinium-enhanced MRI contrast to a patient with End stage renal disease </a:t>
            </a:r>
            <a:r>
              <a:rPr lang="en-US" sz="2400" dirty="0">
                <a:sym typeface="Wingdings" panose="05000000000000000000" pitchFamily="2" charset="2"/>
              </a:rPr>
              <a:t></a:t>
            </a:r>
            <a:r>
              <a:rPr lang="en-US" sz="2400" dirty="0">
                <a:highlight>
                  <a:srgbClr val="FFFF00"/>
                </a:highlight>
              </a:rPr>
              <a:t>7%</a:t>
            </a:r>
            <a:r>
              <a:rPr lang="en-US" sz="2400" dirty="0"/>
              <a:t> chance to develop </a:t>
            </a:r>
            <a:r>
              <a:rPr lang="en-US" sz="2400" dirty="0">
                <a:solidFill>
                  <a:srgbClr val="FF0000"/>
                </a:solidFill>
              </a:rPr>
              <a:t>Nephrogenic systemic fibrosis (gadolinium nephrogenic systemic sclerosis)</a:t>
            </a:r>
            <a:endParaRPr lang="en-US" sz="2400" dirty="0"/>
          </a:p>
          <a:p>
            <a:r>
              <a:rPr lang="en-US" sz="2400" dirty="0"/>
              <a:t>note : common </a:t>
            </a:r>
            <a:r>
              <a:rPr lang="en-US" sz="2400" dirty="0" err="1"/>
              <a:t>neurosx</a:t>
            </a:r>
            <a:r>
              <a:rPr lang="en-US" sz="2400" dirty="0"/>
              <a:t> complication of end stage renal disease patients who are on hemodialysis  is infection that may speared to brain and spine .</a:t>
            </a:r>
          </a:p>
          <a:p>
            <a:endParaRPr lang="en-US" sz="2400" dirty="0"/>
          </a:p>
          <a:p>
            <a:r>
              <a:rPr lang="en-US" sz="2400" dirty="0"/>
              <a:t>Remember : we can use CT with or without iodine based contrast ,in MRI the T1 is the only modality on MRI that contrast can be used.</a:t>
            </a:r>
          </a:p>
          <a:p>
            <a:endParaRPr lang="en-US" sz="2400" dirty="0"/>
          </a:p>
          <a:p>
            <a:pPr marL="0" indent="0">
              <a:buNone/>
            </a:pPr>
            <a:r>
              <a:rPr lang="en-US" sz="2400" dirty="0"/>
              <a:t>3) Biopsy for histologic diagnosis.</a:t>
            </a:r>
          </a:p>
          <a:p>
            <a:pPr marL="0" indent="0">
              <a:buNone/>
            </a:pPr>
            <a:endParaRPr lang="en-US" sz="2400" dirty="0"/>
          </a:p>
        </p:txBody>
      </p:sp>
    </p:spTree>
    <p:extLst>
      <p:ext uri="{BB962C8B-B14F-4D97-AF65-F5344CB8AC3E}">
        <p14:creationId xmlns:p14="http://schemas.microsoft.com/office/powerpoint/2010/main" val="4648459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4DE48-3F69-3B1A-A488-E59A0B091C3D}"/>
              </a:ext>
            </a:extLst>
          </p:cNvPr>
          <p:cNvSpPr>
            <a:spLocks noGrp="1"/>
          </p:cNvSpPr>
          <p:nvPr>
            <p:ph type="title"/>
          </p:nvPr>
        </p:nvSpPr>
        <p:spPr/>
        <p:txBody>
          <a:bodyPr/>
          <a:lstStyle/>
          <a:p>
            <a:r>
              <a:rPr lang="en-US" sz="4800" b="1" dirty="0"/>
              <a:t>Treatment</a:t>
            </a:r>
            <a:endParaRPr lang="en-US" b="1" dirty="0"/>
          </a:p>
        </p:txBody>
      </p:sp>
      <p:sp>
        <p:nvSpPr>
          <p:cNvPr id="3" name="Content Placeholder 2">
            <a:extLst>
              <a:ext uri="{FF2B5EF4-FFF2-40B4-BE49-F238E27FC236}">
                <a16:creationId xmlns:a16="http://schemas.microsoft.com/office/drawing/2014/main" id="{2EAEDADD-94A5-E8E9-2198-7857EE29B1CD}"/>
              </a:ext>
            </a:extLst>
          </p:cNvPr>
          <p:cNvSpPr>
            <a:spLocks noGrp="1"/>
          </p:cNvSpPr>
          <p:nvPr>
            <p:ph idx="1"/>
          </p:nvPr>
        </p:nvSpPr>
        <p:spPr>
          <a:xfrm>
            <a:off x="677334" y="1404730"/>
            <a:ext cx="8596668" cy="5009321"/>
          </a:xfrm>
        </p:spPr>
        <p:txBody>
          <a:bodyPr>
            <a:normAutofit/>
          </a:bodyPr>
          <a:lstStyle/>
          <a:p>
            <a:pPr marL="0" indent="0">
              <a:buNone/>
            </a:pPr>
            <a:r>
              <a:rPr lang="en-US" sz="2400" b="1" dirty="0"/>
              <a:t>Treatment is based on type of tumor:</a:t>
            </a:r>
          </a:p>
          <a:p>
            <a:pPr marL="0" indent="0">
              <a:buNone/>
            </a:pPr>
            <a:endParaRPr lang="en-US" sz="2400" b="1" dirty="0"/>
          </a:p>
          <a:p>
            <a:r>
              <a:rPr lang="en-US" sz="2000" dirty="0"/>
              <a:t> </a:t>
            </a:r>
            <a:r>
              <a:rPr lang="en-US" sz="2800" dirty="0"/>
              <a:t>Surgery</a:t>
            </a:r>
          </a:p>
          <a:p>
            <a:r>
              <a:rPr lang="en-US" sz="2800" dirty="0"/>
              <a:t> Radiation: Whole brain radiotherapy (WBRT) , Stereotactic radiosurgery (SRS) /”that also called </a:t>
            </a:r>
            <a:r>
              <a:rPr lang="en-US" sz="2800" dirty="0" err="1"/>
              <a:t>gama</a:t>
            </a:r>
            <a:r>
              <a:rPr lang="en-US" sz="2800" dirty="0"/>
              <a:t> knife radiosurgery that can cauterization to specific area”. </a:t>
            </a:r>
          </a:p>
          <a:p>
            <a:r>
              <a:rPr lang="en-US" sz="2800" dirty="0"/>
              <a:t> Chemotherapy</a:t>
            </a:r>
          </a:p>
          <a:p>
            <a:r>
              <a:rPr lang="en-US" sz="2800" dirty="0"/>
              <a:t> Glucocorticoids for ↓ ICP</a:t>
            </a:r>
          </a:p>
          <a:p>
            <a:endParaRPr lang="en-US" sz="2000" dirty="0"/>
          </a:p>
        </p:txBody>
      </p:sp>
    </p:spTree>
    <p:extLst>
      <p:ext uri="{BB962C8B-B14F-4D97-AF65-F5344CB8AC3E}">
        <p14:creationId xmlns:p14="http://schemas.microsoft.com/office/powerpoint/2010/main" val="1644188173"/>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docProps/app.xml><?xml version="1.0" encoding="utf-8"?>
<Properties xmlns="http://schemas.openxmlformats.org/officeDocument/2006/extended-properties" xmlns:vt="http://schemas.openxmlformats.org/officeDocument/2006/docPropsVTypes">
  <Template>Facet</Template>
  <TotalTime>1047</TotalTime>
  <Words>3681</Words>
  <Application>Microsoft Office PowerPoint</Application>
  <PresentationFormat>شاشة عريضة</PresentationFormat>
  <Paragraphs>387</Paragraphs>
  <Slides>65</Slides>
  <Notes>0</Notes>
  <HiddenSlides>0</HiddenSlides>
  <MMClips>0</MMClips>
  <ScaleCrop>false</ScaleCrop>
  <HeadingPairs>
    <vt:vector size="4" baseType="variant">
      <vt:variant>
        <vt:lpstr>نسق</vt:lpstr>
      </vt:variant>
      <vt:variant>
        <vt:i4>1</vt:i4>
      </vt:variant>
      <vt:variant>
        <vt:lpstr>عناوين الشرائح</vt:lpstr>
      </vt:variant>
      <vt:variant>
        <vt:i4>65</vt:i4>
      </vt:variant>
    </vt:vector>
  </HeadingPairs>
  <TitlesOfParts>
    <vt:vector size="66" baseType="lpstr">
      <vt:lpstr>Facet</vt:lpstr>
      <vt:lpstr>Brain Tumors</vt:lpstr>
      <vt:lpstr>عرض تقديمي في PowerPoint</vt:lpstr>
      <vt:lpstr>Clinical evaluation</vt:lpstr>
      <vt:lpstr>عرض تقديمي في PowerPoint</vt:lpstr>
      <vt:lpstr>عرض تقديمي في PowerPoint</vt:lpstr>
      <vt:lpstr>Intra-axial  is intra parenchymal, neuromas and gangliogliomas, gliomas ( astrocytoma +oligodendromas + glioblastoma+oligoastroglioma). They are  infiltrative , they infiltrate to normal  brain tissue , so we can’t  differentiate it  from the normal  brain parenchyma even grossly.  </vt:lpstr>
      <vt:lpstr>Diagnostic imaging</vt:lpstr>
      <vt:lpstr>عرض تقديمي في PowerPoint</vt:lpstr>
      <vt:lpstr>Treatment</vt:lpstr>
      <vt:lpstr>عرض تقديمي في PowerPoint</vt:lpstr>
      <vt:lpstr>عرض تقديمي في PowerPoint</vt:lpstr>
      <vt:lpstr>Brain Metastasis</vt:lpstr>
      <vt:lpstr>CNS Tumors </vt:lpstr>
      <vt:lpstr>عرض تقديمي في PowerPoint</vt:lpstr>
      <vt:lpstr>عرض تقديمي في PowerPoint</vt:lpstr>
      <vt:lpstr>Pilocytic astrocytoma </vt:lpstr>
      <vt:lpstr>Pilocytic astrocytoma</vt:lpstr>
      <vt:lpstr>عرض تقديمي في PowerPoint</vt:lpstr>
      <vt:lpstr>عرض تقديمي في PowerPoint</vt:lpstr>
      <vt:lpstr>Rosenthal fibers</vt:lpstr>
      <vt:lpstr>Medulloblastoma </vt:lpstr>
      <vt:lpstr>Homer-Wright rosettes</vt:lpstr>
      <vt:lpstr>عرض تقديمي في PowerPoint</vt:lpstr>
      <vt:lpstr>Medulloblastoma: most common pediatric CNS malignant tumor.</vt:lpstr>
      <vt:lpstr>عرض تقديمي في PowerPoint</vt:lpstr>
      <vt:lpstr> Ependymoma </vt:lpstr>
      <vt:lpstr>عرض تقديمي في PowerPoint</vt:lpstr>
      <vt:lpstr>عرض تقديمي في PowerPoint</vt:lpstr>
      <vt:lpstr>Craniopharyngioma</vt:lpstr>
      <vt:lpstr>عرض تقديمي في PowerPoint</vt:lpstr>
      <vt:lpstr>عرض تقديمي في PowerPoint</vt:lpstr>
      <vt:lpstr>عرض تقديمي في PowerPoint</vt:lpstr>
      <vt:lpstr>Pinealoma </vt:lpstr>
      <vt:lpstr>Clinical features and treatment</vt:lpstr>
      <vt:lpstr>عرض تقديمي في PowerPoint</vt:lpstr>
      <vt:lpstr>Adult tumors</vt:lpstr>
      <vt:lpstr>Glioblastoma </vt:lpstr>
      <vt:lpstr>عرض تقديمي في PowerPoint</vt:lpstr>
      <vt:lpstr>Pseudopalisading</vt:lpstr>
      <vt:lpstr>Histopathology</vt:lpstr>
      <vt:lpstr>Glioblastoma</vt:lpstr>
      <vt:lpstr>Meningioma </vt:lpstr>
      <vt:lpstr>meningioma</vt:lpstr>
      <vt:lpstr>Meningioma </vt:lpstr>
      <vt:lpstr>Meningioma </vt:lpstr>
      <vt:lpstr>Meningioma  </vt:lpstr>
      <vt:lpstr>عرض تقديمي في PowerPoint</vt:lpstr>
      <vt:lpstr>Schwannoma </vt:lpstr>
      <vt:lpstr>عرض تقديمي في PowerPoint</vt:lpstr>
      <vt:lpstr>Histology : dense , hypercellular areas containing spindle cells alternating with hypocellular , myxoid areas</vt:lpstr>
      <vt:lpstr>Neurofibromatosis</vt:lpstr>
      <vt:lpstr>عرض تقديمي في PowerPoint</vt:lpstr>
      <vt:lpstr>Oligodendroglioma</vt:lpstr>
      <vt:lpstr>عرض تقديمي في PowerPoint</vt:lpstr>
      <vt:lpstr>Pituitary Adenoma </vt:lpstr>
      <vt:lpstr>عرض تقديمي في PowerPoint</vt:lpstr>
      <vt:lpstr>عرض تقديمي في PowerPoint</vt:lpstr>
      <vt:lpstr>Pituitary Adenoma  </vt:lpstr>
      <vt:lpstr>  Pituitary Adenoma  </vt:lpstr>
      <vt:lpstr>Treatment </vt:lpstr>
      <vt:lpstr>Surgical approach </vt:lpstr>
      <vt:lpstr>عرض تقديمي في PowerPoint</vt:lpstr>
      <vt:lpstr>عرض تقديمي في PowerPoint</vt:lpstr>
      <vt:lpstr>Hemangioblastoma</vt:lpstr>
      <vt:lpstr>عرض تقديمي في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Childhood CNS Tumors</dc:title>
  <cp:lastModifiedBy>Khaleel Ra'ed AbuAwad</cp:lastModifiedBy>
  <cp:revision>61</cp:revision>
  <dcterms:created xsi:type="dcterms:W3CDTF">2023-03-14T20:00:46Z</dcterms:created>
  <dcterms:modified xsi:type="dcterms:W3CDTF">2023-08-05T18:02:13Z</dcterms:modified>
</cp:coreProperties>
</file>