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56"/>
  </p:notesMasterIdLst>
  <p:sldIdLst>
    <p:sldId id="256" r:id="rId5"/>
    <p:sldId id="258" r:id="rId6"/>
    <p:sldId id="272" r:id="rId7"/>
    <p:sldId id="260" r:id="rId8"/>
    <p:sldId id="269" r:id="rId9"/>
    <p:sldId id="259" r:id="rId10"/>
    <p:sldId id="296" r:id="rId11"/>
    <p:sldId id="298" r:id="rId12"/>
    <p:sldId id="299" r:id="rId13"/>
    <p:sldId id="297" r:id="rId14"/>
    <p:sldId id="300" r:id="rId15"/>
    <p:sldId id="301" r:id="rId16"/>
    <p:sldId id="302" r:id="rId17"/>
    <p:sldId id="303" r:id="rId18"/>
    <p:sldId id="304" r:id="rId19"/>
    <p:sldId id="305" r:id="rId20"/>
    <p:sldId id="261" r:id="rId21"/>
    <p:sldId id="309" r:id="rId22"/>
    <p:sldId id="306" r:id="rId23"/>
    <p:sldId id="310" r:id="rId24"/>
    <p:sldId id="285" r:id="rId25"/>
    <p:sldId id="262" r:id="rId26"/>
    <p:sldId id="286" r:id="rId27"/>
    <p:sldId id="263" r:id="rId28"/>
    <p:sldId id="287" r:id="rId29"/>
    <p:sldId id="264" r:id="rId30"/>
    <p:sldId id="311" r:id="rId31"/>
    <p:sldId id="329"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24" r:id="rId45"/>
    <p:sldId id="325" r:id="rId46"/>
    <p:sldId id="326" r:id="rId47"/>
    <p:sldId id="265" r:id="rId48"/>
    <p:sldId id="266" r:id="rId49"/>
    <p:sldId id="267" r:id="rId50"/>
    <p:sldId id="268" r:id="rId51"/>
    <p:sldId id="327" r:id="rId52"/>
    <p:sldId id="270" r:id="rId53"/>
    <p:sldId id="328" r:id="rId54"/>
    <p:sldId id="275" r:id="rId55"/>
  </p:sldIdLst>
  <p:sldSz cx="9144000" cy="5143500" type="screen16x9"/>
  <p:notesSz cx="6858000" cy="9144000"/>
  <p:embeddedFontLst>
    <p:embeddedFont>
      <p:font typeface="Constantia" panose="02030602050306030303" pitchFamily="18" charset="0"/>
      <p:regular r:id="rId57"/>
      <p:bold r:id="rId58"/>
      <p:italic r:id="rId59"/>
      <p:boldItalic r:id="rId60"/>
    </p:embeddedFont>
    <p:embeddedFont>
      <p:font typeface="Nunito" panose="02000000000000000000" pitchFamily="2" charset="0"/>
      <p:regular r:id="rId61"/>
      <p:bold r:id="rId62"/>
      <p:italic r:id="rId63"/>
      <p:boldItalic r:id="rId64"/>
    </p:embeddedFont>
    <p:embeddedFont>
      <p:font typeface="Raleway"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64381-1ED7-4ABB-9CEF-B15DD74A0A14}">
  <a:tblStyle styleId="{2A564381-1ED7-4ABB-9CEF-B15DD74A0A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056AA0-4914-47C9-B61A-AF69797C6B0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font" Target="fonts/font7.fntdata" /><Relationship Id="rId68" Type="http://schemas.openxmlformats.org/officeDocument/2006/relationships/font" Target="fonts/font12.fntdata" /><Relationship Id="rId7" Type="http://schemas.openxmlformats.org/officeDocument/2006/relationships/slide" Target="slides/slide3.xml" /><Relationship Id="rId71" Type="http://schemas.openxmlformats.org/officeDocument/2006/relationships/theme" Target="theme/theme1.xml" /><Relationship Id="rId2" Type="http://schemas.openxmlformats.org/officeDocument/2006/relationships/customXml" Target="../customXml/item2.xml" /><Relationship Id="rId16" Type="http://schemas.openxmlformats.org/officeDocument/2006/relationships/slide" Target="slides/slide12.xml" /><Relationship Id="rId29" Type="http://schemas.openxmlformats.org/officeDocument/2006/relationships/slide" Target="slides/slide25.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font" Target="fonts/font2.fntdata" /><Relationship Id="rId66" Type="http://schemas.openxmlformats.org/officeDocument/2006/relationships/font" Target="fonts/font10.fntdata"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font" Target="fonts/font1.fntdata" /><Relationship Id="rId61" Type="http://schemas.openxmlformats.org/officeDocument/2006/relationships/font" Target="fonts/font5.fntdata"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font" Target="fonts/font4.fntdata" /><Relationship Id="rId65" Type="http://schemas.openxmlformats.org/officeDocument/2006/relationships/font" Target="fonts/font9.fntdata"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notesMaster" Target="notesMasters/notesMaster1.xml" /><Relationship Id="rId64" Type="http://schemas.openxmlformats.org/officeDocument/2006/relationships/font" Target="fonts/font8.fntdata" /><Relationship Id="rId69" Type="http://schemas.openxmlformats.org/officeDocument/2006/relationships/presProps" Target="presProps.xml" /><Relationship Id="rId8" Type="http://schemas.openxmlformats.org/officeDocument/2006/relationships/slide" Target="slides/slide4.xml" /><Relationship Id="rId51" Type="http://schemas.openxmlformats.org/officeDocument/2006/relationships/slide" Target="slides/slide47.xml" /><Relationship Id="rId72" Type="http://schemas.openxmlformats.org/officeDocument/2006/relationships/tableStyles" Target="tableStyles.xml" /><Relationship Id="rId3" Type="http://schemas.openxmlformats.org/officeDocument/2006/relationships/customXml" Target="../customXml/item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font" Target="fonts/font3.fntdata" /><Relationship Id="rId67" Type="http://schemas.openxmlformats.org/officeDocument/2006/relationships/font" Target="fonts/font11.fntdata" /><Relationship Id="rId20" Type="http://schemas.openxmlformats.org/officeDocument/2006/relationships/slide" Target="slides/slide16.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font" Target="fonts/font6.fntdata" /><Relationship Id="rId70"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6d9fc4ef0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6d9fc4ef0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11e7c571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11e7c571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1258269c9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1258269c9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140bdeee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140bdeee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1258269c9b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1258269c9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1e375b9f5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1e375b9f5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1722c30371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1722c30371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1722c303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1722c303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0f9e629ec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0f9e629ec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105afc42a3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105afc42a3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1360713c04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1360713c04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1e375b9f5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1e375b9f5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105afc42a3_1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105afc42a3_1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1e375b9f5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1e375b9f5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117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11e7c571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11e7c571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105afc42a3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105afc42a3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58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0a3ae21fe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0a3ae21fe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0a3ae21fe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0a3ae21fe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64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0a3ae21fe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0a3ae21fe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19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0a3ae21fe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0a3ae21fe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 /><Relationship Id="rId2" Type="http://schemas.openxmlformats.org/officeDocument/2006/relationships/hyperlink" Target="https://bit.ly/3A1uf1Q" TargetMode="External" /><Relationship Id="rId1" Type="http://schemas.openxmlformats.org/officeDocument/2006/relationships/slideMaster" Target="../slideMasters/slideMaster1.xml" /><Relationship Id="rId4" Type="http://schemas.openxmlformats.org/officeDocument/2006/relationships/hyperlink" Target="http://bit.ly/2TtBDfr" TargetMode="Externa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107000"/>
            <a:ext cx="4359000" cy="143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4500">
                <a:solidFill>
                  <a:srgbClr val="3D4130"/>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2538600"/>
            <a:ext cx="4359000" cy="431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rgbClr val="3D4130"/>
                </a:solidFill>
                <a:latin typeface="Nunito"/>
                <a:ea typeface="Nunito"/>
                <a:cs typeface="Nunito"/>
                <a:sym typeface="Nuni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5257800" y="0"/>
            <a:ext cx="3886200" cy="5148000"/>
          </a:xfrm>
          <a:prstGeom prst="rect">
            <a:avLst/>
          </a:prstGeom>
          <a:noFill/>
          <a:ln>
            <a:noFill/>
          </a:ln>
        </p:spPr>
      </p:sp>
      <p:grpSp>
        <p:nvGrpSpPr>
          <p:cNvPr id="12" name="Google Shape;12;p2"/>
          <p:cNvGrpSpPr/>
          <p:nvPr/>
        </p:nvGrpSpPr>
        <p:grpSpPr>
          <a:xfrm>
            <a:off x="12" y="243240"/>
            <a:ext cx="4718615" cy="431126"/>
            <a:chOff x="12" y="243240"/>
            <a:chExt cx="4718615" cy="431126"/>
          </a:xfrm>
        </p:grpSpPr>
        <p:grpSp>
          <p:nvGrpSpPr>
            <p:cNvPr id="13" name="Google Shape;13;p2"/>
            <p:cNvGrpSpPr/>
            <p:nvPr/>
          </p:nvGrpSpPr>
          <p:grpSpPr>
            <a:xfrm>
              <a:off x="12" y="382600"/>
              <a:ext cx="1219500" cy="152400"/>
              <a:chOff x="12" y="382600"/>
              <a:chExt cx="1219500" cy="152400"/>
            </a:xfrm>
          </p:grpSpPr>
          <p:cxnSp>
            <p:nvCxnSpPr>
              <p:cNvPr id="14" name="Google Shape;14;p2"/>
              <p:cNvCxnSpPr/>
              <p:nvPr/>
            </p:nvCxnSpPr>
            <p:spPr>
              <a:xfrm>
                <a:off x="12" y="382600"/>
                <a:ext cx="1067100" cy="0"/>
              </a:xfrm>
              <a:prstGeom prst="straightConnector1">
                <a:avLst/>
              </a:prstGeom>
              <a:noFill/>
              <a:ln w="19050" cap="flat" cmpd="sng">
                <a:solidFill>
                  <a:schemeClr val="lt2"/>
                </a:solidFill>
                <a:prstDash val="solid"/>
                <a:round/>
                <a:headEnd type="none" w="med" len="med"/>
                <a:tailEnd type="none" w="med" len="med"/>
              </a:ln>
            </p:spPr>
          </p:cxnSp>
          <p:cxnSp>
            <p:nvCxnSpPr>
              <p:cNvPr id="15" name="Google Shape;15;p2"/>
              <p:cNvCxnSpPr/>
              <p:nvPr/>
            </p:nvCxnSpPr>
            <p:spPr>
              <a:xfrm>
                <a:off x="152412" y="535000"/>
                <a:ext cx="1067100" cy="0"/>
              </a:xfrm>
              <a:prstGeom prst="straightConnector1">
                <a:avLst/>
              </a:prstGeom>
              <a:noFill/>
              <a:ln w="19050" cap="flat" cmpd="sng">
                <a:solidFill>
                  <a:schemeClr val="lt2"/>
                </a:solidFill>
                <a:prstDash val="solid"/>
                <a:round/>
                <a:headEnd type="none" w="med" len="med"/>
                <a:tailEnd type="none" w="med" len="med"/>
              </a:ln>
            </p:spPr>
          </p:cxnSp>
        </p:grpSp>
        <p:sp>
          <p:nvSpPr>
            <p:cNvPr id="16" name="Google Shape;16;p2"/>
            <p:cNvSpPr/>
            <p:nvPr/>
          </p:nvSpPr>
          <p:spPr>
            <a:xfrm>
              <a:off x="4425359" y="243240"/>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7" name="Google Shape;107;p14"/>
          <p:cNvGrpSpPr/>
          <p:nvPr/>
        </p:nvGrpSpPr>
        <p:grpSpPr>
          <a:xfrm>
            <a:off x="-798300" y="77788"/>
            <a:ext cx="10608425" cy="5085713"/>
            <a:chOff x="-798300" y="77788"/>
            <a:chExt cx="10608425" cy="5085713"/>
          </a:xfrm>
        </p:grpSpPr>
        <p:sp>
          <p:nvSpPr>
            <p:cNvPr id="108" name="Google Shape;108;p14"/>
            <p:cNvSpPr/>
            <p:nvPr/>
          </p:nvSpPr>
          <p:spPr>
            <a:xfrm>
              <a:off x="-798300" y="4902000"/>
              <a:ext cx="1518300" cy="241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8805000" y="4435100"/>
              <a:ext cx="915600" cy="72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8428900" y="777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_1_1">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720000" y="448056"/>
            <a:ext cx="77085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18"/>
          <p:cNvSpPr txBox="1">
            <a:spLocks noGrp="1"/>
          </p:cNvSpPr>
          <p:nvPr>
            <p:ph type="body" idx="1"/>
          </p:nvPr>
        </p:nvSpPr>
        <p:spPr>
          <a:xfrm>
            <a:off x="715100" y="1161300"/>
            <a:ext cx="7708800" cy="2169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Char char="■"/>
              <a:defRPr/>
            </a:lvl1pPr>
            <a:lvl2pPr marL="914400" lvl="1" indent="-304800" rtl="0">
              <a:spcBef>
                <a:spcPts val="0"/>
              </a:spcBef>
              <a:spcAft>
                <a:spcPts val="0"/>
              </a:spcAft>
              <a:buClr>
                <a:srgbClr val="191919"/>
              </a:buClr>
              <a:buSzPts val="1200"/>
              <a:buChar char="○"/>
              <a:defRPr/>
            </a:lvl2pPr>
            <a:lvl3pPr marL="1371600" lvl="2" indent="-304800" rtl="0">
              <a:spcBef>
                <a:spcPts val="0"/>
              </a:spcBef>
              <a:spcAft>
                <a:spcPts val="0"/>
              </a:spcAft>
              <a:buClr>
                <a:srgbClr val="191919"/>
              </a:buClr>
              <a:buSzPts val="1200"/>
              <a:buChar char="■"/>
              <a:defRPr/>
            </a:lvl3pPr>
            <a:lvl4pPr marL="1828800" lvl="3" indent="-304800" rtl="0">
              <a:spcBef>
                <a:spcPts val="0"/>
              </a:spcBef>
              <a:spcAft>
                <a:spcPts val="0"/>
              </a:spcAft>
              <a:buClr>
                <a:srgbClr val="191919"/>
              </a:buClr>
              <a:buSzPts val="1200"/>
              <a:buChar char="●"/>
              <a:defRPr/>
            </a:lvl4pPr>
            <a:lvl5pPr marL="2286000" lvl="4" indent="-304800" rtl="0">
              <a:spcBef>
                <a:spcPts val="0"/>
              </a:spcBef>
              <a:spcAft>
                <a:spcPts val="0"/>
              </a:spcAft>
              <a:buClr>
                <a:srgbClr val="191919"/>
              </a:buClr>
              <a:buSzPts val="1200"/>
              <a:buChar char="○"/>
              <a:defRPr/>
            </a:lvl5pPr>
            <a:lvl6pPr marL="2743200" lvl="5" indent="-304800" rtl="0">
              <a:spcBef>
                <a:spcPts val="0"/>
              </a:spcBef>
              <a:spcAft>
                <a:spcPts val="0"/>
              </a:spcAft>
              <a:buClr>
                <a:srgbClr val="191919"/>
              </a:buClr>
              <a:buSzPts val="1200"/>
              <a:buChar char="■"/>
              <a:defRPr/>
            </a:lvl6pPr>
            <a:lvl7pPr marL="3200400" lvl="6" indent="-304800" rtl="0">
              <a:spcBef>
                <a:spcPts val="0"/>
              </a:spcBef>
              <a:spcAft>
                <a:spcPts val="0"/>
              </a:spcAft>
              <a:buClr>
                <a:srgbClr val="191919"/>
              </a:buClr>
              <a:buSzPts val="1200"/>
              <a:buChar char="●"/>
              <a:defRPr/>
            </a:lvl7pPr>
            <a:lvl8pPr marL="3657600" lvl="7" indent="-304800" rtl="0">
              <a:spcBef>
                <a:spcPts val="0"/>
              </a:spcBef>
              <a:spcAft>
                <a:spcPts val="0"/>
              </a:spcAft>
              <a:buClr>
                <a:srgbClr val="191919"/>
              </a:buClr>
              <a:buSzPts val="1200"/>
              <a:buChar char="○"/>
              <a:defRPr/>
            </a:lvl8pPr>
            <a:lvl9pPr marL="4114800" lvl="8" indent="-304800" rtl="0">
              <a:spcBef>
                <a:spcPts val="0"/>
              </a:spcBef>
              <a:spcAft>
                <a:spcPts val="0"/>
              </a:spcAft>
              <a:buClr>
                <a:srgbClr val="191919"/>
              </a:buClr>
              <a:buSzPts val="1200"/>
              <a:buChar char="■"/>
              <a:defRPr/>
            </a:lvl9pPr>
          </a:lstStyle>
          <a:p>
            <a:endParaRPr/>
          </a:p>
        </p:txBody>
      </p:sp>
      <p:grpSp>
        <p:nvGrpSpPr>
          <p:cNvPr id="135" name="Google Shape;135;p18"/>
          <p:cNvGrpSpPr/>
          <p:nvPr/>
        </p:nvGrpSpPr>
        <p:grpSpPr>
          <a:xfrm>
            <a:off x="-84888" y="687388"/>
            <a:ext cx="10199813" cy="4456113"/>
            <a:chOff x="-84888" y="687388"/>
            <a:chExt cx="10199813" cy="4456113"/>
          </a:xfrm>
        </p:grpSpPr>
        <p:sp>
          <p:nvSpPr>
            <p:cNvPr id="136" name="Google Shape;136;p18"/>
            <p:cNvSpPr/>
            <p:nvPr/>
          </p:nvSpPr>
          <p:spPr>
            <a:xfrm>
              <a:off x="8733700" y="6873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4651050" y="4902000"/>
              <a:ext cx="1518300" cy="241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8652600" y="2990850"/>
              <a:ext cx="915600" cy="728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flipH="1">
              <a:off x="-84888" y="4629150"/>
              <a:ext cx="1518300" cy="324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05"/>
        <p:cNvGrpSpPr/>
        <p:nvPr/>
      </p:nvGrpSpPr>
      <p:grpSpPr>
        <a:xfrm>
          <a:off x="0" y="0"/>
          <a:ext cx="0" cy="0"/>
          <a:chOff x="0" y="0"/>
          <a:chExt cx="0" cy="0"/>
        </a:xfrm>
      </p:grpSpPr>
      <p:sp>
        <p:nvSpPr>
          <p:cNvPr id="206" name="Google Shape;206;p24"/>
          <p:cNvSpPr txBox="1">
            <a:spLocks noGrp="1"/>
          </p:cNvSpPr>
          <p:nvPr>
            <p:ph type="ctrTitle"/>
          </p:nvPr>
        </p:nvSpPr>
        <p:spPr>
          <a:xfrm>
            <a:off x="715100" y="650471"/>
            <a:ext cx="4284000" cy="9852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7" name="Google Shape;207;p24"/>
          <p:cNvSpPr txBox="1">
            <a:spLocks noGrp="1"/>
          </p:cNvSpPr>
          <p:nvPr>
            <p:ph type="subTitle" idx="1"/>
          </p:nvPr>
        </p:nvSpPr>
        <p:spPr>
          <a:xfrm>
            <a:off x="715100" y="1600920"/>
            <a:ext cx="35136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08" name="Google Shape;208;p24"/>
          <p:cNvSpPr txBox="1"/>
          <p:nvPr/>
        </p:nvSpPr>
        <p:spPr>
          <a:xfrm>
            <a:off x="715100" y="3520830"/>
            <a:ext cx="4201500" cy="492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b="1">
                <a:solidFill>
                  <a:schemeClr val="dk1"/>
                </a:solidFill>
                <a:latin typeface="Nunito"/>
                <a:ea typeface="Nunito"/>
                <a:cs typeface="Nunito"/>
                <a:sym typeface="Nunito"/>
              </a:rPr>
              <a:t>CREDITS:</a:t>
            </a:r>
            <a:r>
              <a:rPr lang="en" sz="1000">
                <a:solidFill>
                  <a:schemeClr val="dk1"/>
                </a:solidFill>
                <a:latin typeface="Nunito"/>
                <a:ea typeface="Nunito"/>
                <a:cs typeface="Nunito"/>
                <a:sym typeface="Nunito"/>
              </a:rPr>
              <a:t> This presentation template was created by </a:t>
            </a:r>
            <a:r>
              <a:rPr lang="en" sz="1000" b="1" u="sng">
                <a:solidFill>
                  <a:schemeClr val="dk1"/>
                </a:solid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000" b="1" u="sng">
                <a:solidFill>
                  <a:schemeClr val="dk1"/>
                </a:solidFill>
                <a:latin typeface="Nunito"/>
                <a:ea typeface="Nunito"/>
                <a:cs typeface="Nunito"/>
                <a:sym typeface="Nunito"/>
              </a:rPr>
              <a:t>,</a:t>
            </a:r>
            <a:r>
              <a:rPr lang="en" sz="1000" b="1">
                <a:solidFill>
                  <a:schemeClr val="dk1"/>
                </a:solidFill>
                <a:latin typeface="Nunito"/>
                <a:ea typeface="Nunito"/>
                <a:cs typeface="Nunito"/>
                <a:sym typeface="Nunito"/>
              </a:rPr>
              <a:t> </a:t>
            </a:r>
            <a:r>
              <a:rPr lang="en" sz="1000">
                <a:solidFill>
                  <a:schemeClr val="dk1"/>
                </a:solidFill>
                <a:latin typeface="Nunito"/>
                <a:ea typeface="Nunito"/>
                <a:cs typeface="Nunito"/>
                <a:sym typeface="Nunito"/>
              </a:rPr>
              <a:t>including icons by </a:t>
            </a:r>
            <a:r>
              <a:rPr lang="en" sz="1000" b="1" u="sng">
                <a:solidFill>
                  <a:schemeClr val="dk1"/>
                </a:solid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000" b="1">
                <a:solidFill>
                  <a:schemeClr val="dk1"/>
                </a:solidFill>
                <a:latin typeface="Nunito"/>
                <a:ea typeface="Nunito"/>
                <a:cs typeface="Nunito"/>
                <a:sym typeface="Nunito"/>
              </a:rPr>
              <a:t> </a:t>
            </a:r>
            <a:r>
              <a:rPr lang="en" sz="1000">
                <a:solidFill>
                  <a:schemeClr val="dk1"/>
                </a:solidFill>
                <a:latin typeface="Nunito"/>
                <a:ea typeface="Nunito"/>
                <a:cs typeface="Nunito"/>
                <a:sym typeface="Nunito"/>
              </a:rPr>
              <a:t>and infographics &amp; images by </a:t>
            </a:r>
            <a:r>
              <a:rPr lang="en" sz="1000" b="1" u="sng">
                <a:solidFill>
                  <a:schemeClr val="dk1"/>
                </a:solid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000" b="1" u="sng">
              <a:solidFill>
                <a:schemeClr val="dk1"/>
              </a:solidFill>
              <a:highlight>
                <a:srgbClr val="DFDEFC"/>
              </a:highlight>
              <a:latin typeface="Nunito"/>
              <a:ea typeface="Nunito"/>
              <a:cs typeface="Nunito"/>
              <a:sym typeface="Nunito"/>
            </a:endParaRPr>
          </a:p>
        </p:txBody>
      </p:sp>
      <p:sp>
        <p:nvSpPr>
          <p:cNvPr id="209" name="Google Shape;209;p24"/>
          <p:cNvSpPr>
            <a:spLocks noGrp="1"/>
          </p:cNvSpPr>
          <p:nvPr>
            <p:ph type="pic" idx="2"/>
          </p:nvPr>
        </p:nvSpPr>
        <p:spPr>
          <a:xfrm flipH="1">
            <a:off x="5257798" y="0"/>
            <a:ext cx="3886200" cy="5148000"/>
          </a:xfrm>
          <a:prstGeom prst="rect">
            <a:avLst/>
          </a:prstGeom>
          <a:noFill/>
          <a:ln>
            <a:noFill/>
          </a:ln>
        </p:spPr>
      </p:sp>
      <p:grpSp>
        <p:nvGrpSpPr>
          <p:cNvPr id="210" name="Google Shape;210;p24"/>
          <p:cNvGrpSpPr/>
          <p:nvPr/>
        </p:nvGrpSpPr>
        <p:grpSpPr>
          <a:xfrm>
            <a:off x="12" y="243240"/>
            <a:ext cx="4718615" cy="5926310"/>
            <a:chOff x="12" y="243240"/>
            <a:chExt cx="4718615" cy="5926310"/>
          </a:xfrm>
        </p:grpSpPr>
        <p:grpSp>
          <p:nvGrpSpPr>
            <p:cNvPr id="211" name="Google Shape;211;p24"/>
            <p:cNvGrpSpPr/>
            <p:nvPr/>
          </p:nvGrpSpPr>
          <p:grpSpPr>
            <a:xfrm>
              <a:off x="12" y="382600"/>
              <a:ext cx="1219500" cy="152400"/>
              <a:chOff x="12" y="382600"/>
              <a:chExt cx="1219500" cy="152400"/>
            </a:xfrm>
          </p:grpSpPr>
          <p:cxnSp>
            <p:nvCxnSpPr>
              <p:cNvPr id="212" name="Google Shape;212;p24"/>
              <p:cNvCxnSpPr/>
              <p:nvPr/>
            </p:nvCxnSpPr>
            <p:spPr>
              <a:xfrm>
                <a:off x="12" y="382600"/>
                <a:ext cx="1067100" cy="0"/>
              </a:xfrm>
              <a:prstGeom prst="straightConnector1">
                <a:avLst/>
              </a:prstGeom>
              <a:noFill/>
              <a:ln w="19050" cap="flat" cmpd="sng">
                <a:solidFill>
                  <a:schemeClr val="lt2"/>
                </a:solidFill>
                <a:prstDash val="solid"/>
                <a:round/>
                <a:headEnd type="none" w="med" len="med"/>
                <a:tailEnd type="none" w="med" len="med"/>
              </a:ln>
            </p:spPr>
          </p:cxnSp>
          <p:cxnSp>
            <p:nvCxnSpPr>
              <p:cNvPr id="213" name="Google Shape;213;p24"/>
              <p:cNvCxnSpPr/>
              <p:nvPr/>
            </p:nvCxnSpPr>
            <p:spPr>
              <a:xfrm>
                <a:off x="152412" y="535000"/>
                <a:ext cx="1067100" cy="0"/>
              </a:xfrm>
              <a:prstGeom prst="straightConnector1">
                <a:avLst/>
              </a:prstGeom>
              <a:noFill/>
              <a:ln w="19050" cap="flat" cmpd="sng">
                <a:solidFill>
                  <a:schemeClr val="lt2"/>
                </a:solidFill>
                <a:prstDash val="solid"/>
                <a:round/>
                <a:headEnd type="none" w="med" len="med"/>
                <a:tailEnd type="none" w="med" len="med"/>
              </a:ln>
            </p:spPr>
          </p:cxnSp>
        </p:grpSp>
        <p:sp>
          <p:nvSpPr>
            <p:cNvPr id="214" name="Google Shape;214;p24"/>
            <p:cNvSpPr/>
            <p:nvPr/>
          </p:nvSpPr>
          <p:spPr>
            <a:xfrm>
              <a:off x="4425359" y="243240"/>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24"/>
            <p:cNvGrpSpPr/>
            <p:nvPr/>
          </p:nvGrpSpPr>
          <p:grpSpPr>
            <a:xfrm>
              <a:off x="1343238" y="4680180"/>
              <a:ext cx="2016133" cy="1489370"/>
              <a:chOff x="1343238" y="4680180"/>
              <a:chExt cx="2016133" cy="1489370"/>
            </a:xfrm>
          </p:grpSpPr>
          <p:sp>
            <p:nvSpPr>
              <p:cNvPr id="216" name="Google Shape;216;p24"/>
              <p:cNvSpPr/>
              <p:nvPr/>
            </p:nvSpPr>
            <p:spPr>
              <a:xfrm>
                <a:off x="1978213" y="4680180"/>
                <a:ext cx="1381158" cy="1381178"/>
              </a:xfrm>
              <a:custGeom>
                <a:avLst/>
                <a:gdLst/>
                <a:ahLst/>
                <a:cxnLst/>
                <a:rect l="l" t="t" r="r" b="b"/>
                <a:pathLst>
                  <a:path w="69153" h="69154" extrusionOk="0">
                    <a:moveTo>
                      <a:pt x="69152" y="14256"/>
                    </a:moveTo>
                    <a:lnTo>
                      <a:pt x="69152" y="0"/>
                    </a:lnTo>
                    <a:lnTo>
                      <a:pt x="0" y="0"/>
                    </a:lnTo>
                    <a:lnTo>
                      <a:pt x="0" y="69153"/>
                    </a:lnTo>
                    <a:lnTo>
                      <a:pt x="14256" y="69153"/>
                    </a:lnTo>
                    <a:cubicBezTo>
                      <a:pt x="44575" y="69153"/>
                      <a:pt x="69152" y="44576"/>
                      <a:pt x="69152"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1343238" y="4889450"/>
                <a:ext cx="1609200" cy="1280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8"/>
        <p:cNvGrpSpPr/>
        <p:nvPr/>
      </p:nvGrpSpPr>
      <p:grpSpPr>
        <a:xfrm>
          <a:off x="0" y="0"/>
          <a:ext cx="0" cy="0"/>
          <a:chOff x="0" y="0"/>
          <a:chExt cx="0" cy="0"/>
        </a:xfrm>
      </p:grpSpPr>
      <p:grpSp>
        <p:nvGrpSpPr>
          <p:cNvPr id="219" name="Google Shape;219;p25"/>
          <p:cNvGrpSpPr/>
          <p:nvPr/>
        </p:nvGrpSpPr>
        <p:grpSpPr>
          <a:xfrm>
            <a:off x="12" y="382600"/>
            <a:ext cx="1219500" cy="152400"/>
            <a:chOff x="12" y="382600"/>
            <a:chExt cx="1219500" cy="152400"/>
          </a:xfrm>
        </p:grpSpPr>
        <p:cxnSp>
          <p:nvCxnSpPr>
            <p:cNvPr id="220" name="Google Shape;220;p25"/>
            <p:cNvCxnSpPr/>
            <p:nvPr/>
          </p:nvCxnSpPr>
          <p:spPr>
            <a:xfrm>
              <a:off x="12" y="382600"/>
              <a:ext cx="1067100" cy="0"/>
            </a:xfrm>
            <a:prstGeom prst="straightConnector1">
              <a:avLst/>
            </a:prstGeom>
            <a:noFill/>
            <a:ln w="19050" cap="flat" cmpd="sng">
              <a:solidFill>
                <a:schemeClr val="lt2"/>
              </a:solidFill>
              <a:prstDash val="solid"/>
              <a:round/>
              <a:headEnd type="none" w="med" len="med"/>
              <a:tailEnd type="none" w="med" len="med"/>
            </a:ln>
          </p:spPr>
        </p:cxnSp>
        <p:cxnSp>
          <p:nvCxnSpPr>
            <p:cNvPr id="221" name="Google Shape;221;p25"/>
            <p:cNvCxnSpPr/>
            <p:nvPr/>
          </p:nvCxnSpPr>
          <p:spPr>
            <a:xfrm>
              <a:off x="152412" y="535000"/>
              <a:ext cx="1067100" cy="0"/>
            </a:xfrm>
            <a:prstGeom prst="straightConnector1">
              <a:avLst/>
            </a:prstGeom>
            <a:noFill/>
            <a:ln w="19050" cap="flat" cmpd="sng">
              <a:solidFill>
                <a:schemeClr val="lt2"/>
              </a:solidFill>
              <a:prstDash val="solid"/>
              <a:round/>
              <a:headEnd type="none" w="med" len="med"/>
              <a:tailEnd type="none" w="med" len="med"/>
            </a:ln>
          </p:spPr>
        </p:cxnSp>
      </p:grpSp>
      <p:grpSp>
        <p:nvGrpSpPr>
          <p:cNvPr id="222" name="Google Shape;222;p25"/>
          <p:cNvGrpSpPr/>
          <p:nvPr/>
        </p:nvGrpSpPr>
        <p:grpSpPr>
          <a:xfrm>
            <a:off x="-352900" y="103865"/>
            <a:ext cx="9740675" cy="5101285"/>
            <a:chOff x="-352900" y="103865"/>
            <a:chExt cx="9740675" cy="5101285"/>
          </a:xfrm>
        </p:grpSpPr>
        <p:grpSp>
          <p:nvGrpSpPr>
            <p:cNvPr id="223" name="Google Shape;223;p25"/>
            <p:cNvGrpSpPr/>
            <p:nvPr/>
          </p:nvGrpSpPr>
          <p:grpSpPr>
            <a:xfrm>
              <a:off x="-352900" y="103865"/>
              <a:ext cx="8928427" cy="5101285"/>
              <a:chOff x="-352900" y="103865"/>
              <a:chExt cx="8928427" cy="5101285"/>
            </a:xfrm>
          </p:grpSpPr>
          <p:sp>
            <p:nvSpPr>
              <p:cNvPr id="224" name="Google Shape;224;p25"/>
              <p:cNvSpPr/>
              <p:nvPr/>
            </p:nvSpPr>
            <p:spPr>
              <a:xfrm>
                <a:off x="8282259" y="103865"/>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5"/>
              <p:cNvSpPr/>
              <p:nvPr/>
            </p:nvSpPr>
            <p:spPr>
              <a:xfrm>
                <a:off x="-352900" y="4476750"/>
                <a:ext cx="915600" cy="728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5"/>
            <p:cNvSpPr/>
            <p:nvPr/>
          </p:nvSpPr>
          <p:spPr>
            <a:xfrm>
              <a:off x="7869475" y="4602175"/>
              <a:ext cx="1518300" cy="24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27"/>
        <p:cNvGrpSpPr/>
        <p:nvPr/>
      </p:nvGrpSpPr>
      <p:grpSpPr>
        <a:xfrm>
          <a:off x="0" y="0"/>
          <a:ext cx="0" cy="0"/>
          <a:chOff x="0" y="0"/>
          <a:chExt cx="0" cy="0"/>
        </a:xfrm>
      </p:grpSpPr>
      <p:grpSp>
        <p:nvGrpSpPr>
          <p:cNvPr id="228" name="Google Shape;228;p26"/>
          <p:cNvGrpSpPr/>
          <p:nvPr/>
        </p:nvGrpSpPr>
        <p:grpSpPr>
          <a:xfrm>
            <a:off x="-391575" y="83275"/>
            <a:ext cx="10162850" cy="5329825"/>
            <a:chOff x="-391575" y="83275"/>
            <a:chExt cx="10162850" cy="5329825"/>
          </a:xfrm>
        </p:grpSpPr>
        <p:sp>
          <p:nvSpPr>
            <p:cNvPr id="229" name="Google Shape;229;p26"/>
            <p:cNvSpPr/>
            <p:nvPr/>
          </p:nvSpPr>
          <p:spPr>
            <a:xfrm>
              <a:off x="-391575" y="20120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7701425" y="83275"/>
              <a:ext cx="1518300" cy="241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961800" y="4684700"/>
              <a:ext cx="915600" cy="728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8855675" y="3554950"/>
              <a:ext cx="915600" cy="72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5CA65A-8D17-4266-B768-1248AD77E132}" type="datetimeFigureOut">
              <a:rPr lang="ar-SA" smtClean="0"/>
              <a:pPr/>
              <a:t>01/02/1446</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36C6ED9-E29A-4BF2-8BE4-A7A1ACA0C3F5}" type="slidenum">
              <a:rPr lang="ar-SA" smtClean="0"/>
              <a:pPr/>
              <a:t>‹#›</a:t>
            </a:fld>
            <a:endParaRPr lang="ar-SA"/>
          </a:p>
        </p:txBody>
      </p:sp>
    </p:spTree>
    <p:extLst>
      <p:ext uri="{BB962C8B-B14F-4D97-AF65-F5344CB8AC3E}">
        <p14:creationId xmlns:p14="http://schemas.microsoft.com/office/powerpoint/2010/main" val="4045900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1"/>
        <p:cNvGrpSpPr/>
        <p:nvPr/>
      </p:nvGrpSpPr>
      <p:grpSpPr>
        <a:xfrm>
          <a:off x="0" y="0"/>
          <a:ext cx="0" cy="0"/>
          <a:chOff x="0" y="0"/>
          <a:chExt cx="0" cy="0"/>
        </a:xfrm>
      </p:grpSpPr>
      <p:sp>
        <p:nvSpPr>
          <p:cNvPr id="112" name="Google Shape;11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3" name="Google Shape;113;p15"/>
          <p:cNvGrpSpPr/>
          <p:nvPr/>
        </p:nvGrpSpPr>
        <p:grpSpPr>
          <a:xfrm>
            <a:off x="-505300" y="103865"/>
            <a:ext cx="10350275" cy="5253685"/>
            <a:chOff x="-505300" y="103865"/>
            <a:chExt cx="10350275" cy="5253685"/>
          </a:xfrm>
        </p:grpSpPr>
        <p:grpSp>
          <p:nvGrpSpPr>
            <p:cNvPr id="114" name="Google Shape;114;p15"/>
            <p:cNvGrpSpPr/>
            <p:nvPr/>
          </p:nvGrpSpPr>
          <p:grpSpPr>
            <a:xfrm>
              <a:off x="-505300" y="103865"/>
              <a:ext cx="9080827" cy="5253685"/>
              <a:chOff x="-505300" y="103865"/>
              <a:chExt cx="9080827" cy="5253685"/>
            </a:xfrm>
          </p:grpSpPr>
          <p:sp>
            <p:nvSpPr>
              <p:cNvPr id="115" name="Google Shape;115;p15"/>
              <p:cNvSpPr/>
              <p:nvPr/>
            </p:nvSpPr>
            <p:spPr>
              <a:xfrm>
                <a:off x="8282259" y="103865"/>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a:off x="-505300" y="4629150"/>
                <a:ext cx="915600" cy="728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15"/>
            <p:cNvSpPr/>
            <p:nvPr/>
          </p:nvSpPr>
          <p:spPr>
            <a:xfrm>
              <a:off x="8326675" y="4754575"/>
              <a:ext cx="1518300" cy="241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1637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720000" y="448050"/>
            <a:ext cx="3852000" cy="646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17"/>
          <p:cNvSpPr txBox="1">
            <a:spLocks noGrp="1"/>
          </p:cNvSpPr>
          <p:nvPr>
            <p:ph type="subTitle" idx="1"/>
          </p:nvPr>
        </p:nvSpPr>
        <p:spPr>
          <a:xfrm>
            <a:off x="720000" y="1327693"/>
            <a:ext cx="3852000" cy="7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7" name="Google Shape;127;p17"/>
          <p:cNvSpPr>
            <a:spLocks noGrp="1"/>
          </p:cNvSpPr>
          <p:nvPr>
            <p:ph type="pic" idx="2"/>
          </p:nvPr>
        </p:nvSpPr>
        <p:spPr>
          <a:xfrm flipH="1">
            <a:off x="714902" y="2299725"/>
            <a:ext cx="4542900" cy="2843700"/>
          </a:xfrm>
          <a:prstGeom prst="rect">
            <a:avLst/>
          </a:prstGeom>
          <a:noFill/>
          <a:ln>
            <a:noFill/>
          </a:ln>
        </p:spPr>
      </p:sp>
      <p:sp>
        <p:nvSpPr>
          <p:cNvPr id="128" name="Google Shape;128;p17"/>
          <p:cNvSpPr>
            <a:spLocks noGrp="1"/>
          </p:cNvSpPr>
          <p:nvPr>
            <p:ph type="pic" idx="3"/>
          </p:nvPr>
        </p:nvSpPr>
        <p:spPr>
          <a:xfrm>
            <a:off x="5257800" y="0"/>
            <a:ext cx="3886200" cy="5148000"/>
          </a:xfrm>
          <a:prstGeom prst="rect">
            <a:avLst/>
          </a:prstGeom>
          <a:noFill/>
          <a:ln>
            <a:noFill/>
          </a:ln>
        </p:spPr>
      </p:sp>
      <p:grpSp>
        <p:nvGrpSpPr>
          <p:cNvPr id="129" name="Google Shape;129;p17"/>
          <p:cNvGrpSpPr/>
          <p:nvPr/>
        </p:nvGrpSpPr>
        <p:grpSpPr>
          <a:xfrm>
            <a:off x="-685799" y="319427"/>
            <a:ext cx="5747333" cy="4861570"/>
            <a:chOff x="-685799" y="319427"/>
            <a:chExt cx="5747333" cy="4861570"/>
          </a:xfrm>
        </p:grpSpPr>
        <p:sp>
          <p:nvSpPr>
            <p:cNvPr id="130" name="Google Shape;130;p17"/>
            <p:cNvSpPr/>
            <p:nvPr/>
          </p:nvSpPr>
          <p:spPr>
            <a:xfrm rot="-5400000">
              <a:off x="-685791" y="4129173"/>
              <a:ext cx="1051817" cy="1051832"/>
            </a:xfrm>
            <a:custGeom>
              <a:avLst/>
              <a:gdLst/>
              <a:ahLst/>
              <a:cxnLst/>
              <a:rect l="l" t="t" r="r" b="b"/>
              <a:pathLst>
                <a:path w="69153" h="69154" extrusionOk="0">
                  <a:moveTo>
                    <a:pt x="69152" y="14256"/>
                  </a:moveTo>
                  <a:lnTo>
                    <a:pt x="69152" y="0"/>
                  </a:lnTo>
                  <a:lnTo>
                    <a:pt x="0" y="0"/>
                  </a:lnTo>
                  <a:lnTo>
                    <a:pt x="0" y="69153"/>
                  </a:lnTo>
                  <a:lnTo>
                    <a:pt x="14256" y="69153"/>
                  </a:lnTo>
                  <a:cubicBezTo>
                    <a:pt x="44575" y="69153"/>
                    <a:pt x="69152" y="44576"/>
                    <a:pt x="69152"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p:nvPr/>
          </p:nvSpPr>
          <p:spPr>
            <a:xfrm>
              <a:off x="4768266" y="319427"/>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79200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5"/>
          <p:cNvSpPr txBox="1">
            <a:spLocks noGrp="1"/>
          </p:cNvSpPr>
          <p:nvPr>
            <p:ph type="subTitle" idx="1"/>
          </p:nvPr>
        </p:nvSpPr>
        <p:spPr>
          <a:xfrm>
            <a:off x="4889762" y="2359325"/>
            <a:ext cx="35367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6" name="Google Shape;36;p5"/>
          <p:cNvSpPr txBox="1">
            <a:spLocks noGrp="1"/>
          </p:cNvSpPr>
          <p:nvPr>
            <p:ph type="subTitle" idx="2"/>
          </p:nvPr>
        </p:nvSpPr>
        <p:spPr>
          <a:xfrm>
            <a:off x="717538" y="2359326"/>
            <a:ext cx="35367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 name="Google Shape;37;p5"/>
          <p:cNvSpPr txBox="1">
            <a:spLocks noGrp="1"/>
          </p:cNvSpPr>
          <p:nvPr>
            <p:ph type="subTitle" idx="3"/>
          </p:nvPr>
        </p:nvSpPr>
        <p:spPr>
          <a:xfrm>
            <a:off x="717538" y="1973825"/>
            <a:ext cx="35367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8" name="Google Shape;38;p5"/>
          <p:cNvSpPr txBox="1">
            <a:spLocks noGrp="1"/>
          </p:cNvSpPr>
          <p:nvPr>
            <p:ph type="subTitle" idx="4"/>
          </p:nvPr>
        </p:nvSpPr>
        <p:spPr>
          <a:xfrm>
            <a:off x="4889757" y="1973825"/>
            <a:ext cx="35367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39" name="Google Shape;39;p5"/>
          <p:cNvGrpSpPr/>
          <p:nvPr/>
        </p:nvGrpSpPr>
        <p:grpSpPr>
          <a:xfrm>
            <a:off x="-533400" y="0"/>
            <a:ext cx="9877900" cy="5461788"/>
            <a:chOff x="-533400" y="0"/>
            <a:chExt cx="9877900" cy="5461788"/>
          </a:xfrm>
        </p:grpSpPr>
        <p:sp>
          <p:nvSpPr>
            <p:cNvPr id="40" name="Google Shape;40;p5"/>
            <p:cNvSpPr/>
            <p:nvPr/>
          </p:nvSpPr>
          <p:spPr>
            <a:xfrm>
              <a:off x="8282272" y="4438640"/>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533400" y="4608500"/>
              <a:ext cx="1518300" cy="24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8428900" y="0"/>
              <a:ext cx="915600" cy="72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3881388" y="4801563"/>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56552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21"/>
          <p:cNvSpPr txBox="1">
            <a:spLocks noGrp="1"/>
          </p:cNvSpPr>
          <p:nvPr>
            <p:ph type="subTitle" idx="1"/>
          </p:nvPr>
        </p:nvSpPr>
        <p:spPr>
          <a:xfrm>
            <a:off x="717549" y="2359324"/>
            <a:ext cx="24855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3" name="Google Shape;163;p21"/>
          <p:cNvSpPr txBox="1">
            <a:spLocks noGrp="1"/>
          </p:cNvSpPr>
          <p:nvPr>
            <p:ph type="subTitle" idx="2"/>
          </p:nvPr>
        </p:nvSpPr>
        <p:spPr>
          <a:xfrm>
            <a:off x="3329249" y="2359325"/>
            <a:ext cx="24855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4" name="Google Shape;164;p21"/>
          <p:cNvSpPr txBox="1">
            <a:spLocks noGrp="1"/>
          </p:cNvSpPr>
          <p:nvPr>
            <p:ph type="subTitle" idx="3"/>
          </p:nvPr>
        </p:nvSpPr>
        <p:spPr>
          <a:xfrm>
            <a:off x="5940951" y="2359325"/>
            <a:ext cx="24855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5" name="Google Shape;165;p21"/>
          <p:cNvSpPr txBox="1">
            <a:spLocks noGrp="1"/>
          </p:cNvSpPr>
          <p:nvPr>
            <p:ph type="subTitle" idx="4"/>
          </p:nvPr>
        </p:nvSpPr>
        <p:spPr>
          <a:xfrm>
            <a:off x="717549" y="1973825"/>
            <a:ext cx="24855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66" name="Google Shape;166;p21"/>
          <p:cNvSpPr txBox="1">
            <a:spLocks noGrp="1"/>
          </p:cNvSpPr>
          <p:nvPr>
            <p:ph type="subTitle" idx="5"/>
          </p:nvPr>
        </p:nvSpPr>
        <p:spPr>
          <a:xfrm>
            <a:off x="3329250" y="1973825"/>
            <a:ext cx="24855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67" name="Google Shape;167;p21"/>
          <p:cNvSpPr txBox="1">
            <a:spLocks noGrp="1"/>
          </p:cNvSpPr>
          <p:nvPr>
            <p:ph type="subTitle" idx="6"/>
          </p:nvPr>
        </p:nvSpPr>
        <p:spPr>
          <a:xfrm>
            <a:off x="5940951" y="1973825"/>
            <a:ext cx="24855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168" name="Google Shape;168;p21"/>
          <p:cNvGrpSpPr/>
          <p:nvPr/>
        </p:nvGrpSpPr>
        <p:grpSpPr>
          <a:xfrm>
            <a:off x="-772575" y="159475"/>
            <a:ext cx="10543850" cy="5177425"/>
            <a:chOff x="-772575" y="159475"/>
            <a:chExt cx="10543850" cy="5177425"/>
          </a:xfrm>
        </p:grpSpPr>
        <p:sp>
          <p:nvSpPr>
            <p:cNvPr id="169" name="Google Shape;169;p21"/>
            <p:cNvSpPr/>
            <p:nvPr/>
          </p:nvSpPr>
          <p:spPr>
            <a:xfrm>
              <a:off x="-772575" y="41456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a:off x="7777625" y="159475"/>
              <a:ext cx="1518300" cy="24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p:nvPr/>
          </p:nvSpPr>
          <p:spPr>
            <a:xfrm>
              <a:off x="4114200" y="4608500"/>
              <a:ext cx="915600" cy="728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1"/>
            <p:cNvSpPr/>
            <p:nvPr/>
          </p:nvSpPr>
          <p:spPr>
            <a:xfrm>
              <a:off x="8855675" y="4164550"/>
              <a:ext cx="915600" cy="728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184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485400" y="1745232"/>
            <a:ext cx="3943500" cy="135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3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7311400" y="713232"/>
            <a:ext cx="1117500" cy="11082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a:spLocks noGrp="1"/>
          </p:cNvSpPr>
          <p:nvPr>
            <p:ph type="pic" idx="3"/>
          </p:nvPr>
        </p:nvSpPr>
        <p:spPr>
          <a:xfrm flipH="1">
            <a:off x="-2" y="-2287"/>
            <a:ext cx="3886200" cy="5148000"/>
          </a:xfrm>
          <a:prstGeom prst="rect">
            <a:avLst/>
          </a:prstGeom>
          <a:noFill/>
          <a:ln>
            <a:noFill/>
          </a:ln>
        </p:spPr>
      </p:sp>
      <p:grpSp>
        <p:nvGrpSpPr>
          <p:cNvPr id="21" name="Google Shape;21;p3"/>
          <p:cNvGrpSpPr/>
          <p:nvPr/>
        </p:nvGrpSpPr>
        <p:grpSpPr>
          <a:xfrm>
            <a:off x="4425372" y="243240"/>
            <a:ext cx="4718628" cy="431126"/>
            <a:chOff x="4425372" y="243240"/>
            <a:chExt cx="4718628" cy="431126"/>
          </a:xfrm>
        </p:grpSpPr>
        <p:grpSp>
          <p:nvGrpSpPr>
            <p:cNvPr id="22" name="Google Shape;22;p3"/>
            <p:cNvGrpSpPr/>
            <p:nvPr/>
          </p:nvGrpSpPr>
          <p:grpSpPr>
            <a:xfrm>
              <a:off x="7924500" y="382600"/>
              <a:ext cx="1219500" cy="152400"/>
              <a:chOff x="7924500" y="382600"/>
              <a:chExt cx="1219500" cy="152400"/>
            </a:xfrm>
          </p:grpSpPr>
          <p:cxnSp>
            <p:nvCxnSpPr>
              <p:cNvPr id="23" name="Google Shape;23;p3"/>
              <p:cNvCxnSpPr/>
              <p:nvPr/>
            </p:nvCxnSpPr>
            <p:spPr>
              <a:xfrm rot="10800000">
                <a:off x="8076900" y="382600"/>
                <a:ext cx="1067100" cy="0"/>
              </a:xfrm>
              <a:prstGeom prst="straightConnector1">
                <a:avLst/>
              </a:prstGeom>
              <a:noFill/>
              <a:ln w="19050" cap="flat" cmpd="sng">
                <a:solidFill>
                  <a:schemeClr val="lt2"/>
                </a:solidFill>
                <a:prstDash val="solid"/>
                <a:round/>
                <a:headEnd type="none" w="med" len="med"/>
                <a:tailEnd type="none" w="med" len="med"/>
              </a:ln>
            </p:spPr>
          </p:cxnSp>
          <p:cxnSp>
            <p:nvCxnSpPr>
              <p:cNvPr id="24" name="Google Shape;24;p3"/>
              <p:cNvCxnSpPr/>
              <p:nvPr/>
            </p:nvCxnSpPr>
            <p:spPr>
              <a:xfrm rot="10800000">
                <a:off x="7924500" y="535000"/>
                <a:ext cx="1067100" cy="0"/>
              </a:xfrm>
              <a:prstGeom prst="straightConnector1">
                <a:avLst/>
              </a:prstGeom>
              <a:noFill/>
              <a:ln w="19050" cap="flat" cmpd="sng">
                <a:solidFill>
                  <a:schemeClr val="lt2"/>
                </a:solidFill>
                <a:prstDash val="solid"/>
                <a:round/>
                <a:headEnd type="none" w="med" len="med"/>
                <a:tailEnd type="none" w="med" len="med"/>
              </a:ln>
            </p:spPr>
          </p:cxnSp>
        </p:grpSp>
        <p:sp>
          <p:nvSpPr>
            <p:cNvPr id="25" name="Google Shape;25;p3"/>
            <p:cNvSpPr/>
            <p:nvPr/>
          </p:nvSpPr>
          <p:spPr>
            <a:xfrm flipH="1">
              <a:off x="4425372" y="243240"/>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73"/>
        <p:cNvGrpSpPr/>
        <p:nvPr/>
      </p:nvGrpSpPr>
      <p:grpSpPr>
        <a:xfrm>
          <a:off x="0" y="0"/>
          <a:ext cx="0" cy="0"/>
          <a:chOff x="0" y="0"/>
          <a:chExt cx="0" cy="0"/>
        </a:xfrm>
      </p:grpSpPr>
      <p:sp>
        <p:nvSpPr>
          <p:cNvPr id="174" name="Google Shape;17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22"/>
          <p:cNvSpPr txBox="1">
            <a:spLocks noGrp="1"/>
          </p:cNvSpPr>
          <p:nvPr>
            <p:ph type="subTitle" idx="1"/>
          </p:nvPr>
        </p:nvSpPr>
        <p:spPr>
          <a:xfrm>
            <a:off x="1163569" y="1398763"/>
            <a:ext cx="3198000" cy="461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76" name="Google Shape;176;p22"/>
          <p:cNvSpPr txBox="1">
            <a:spLocks noGrp="1"/>
          </p:cNvSpPr>
          <p:nvPr>
            <p:ph type="subTitle" idx="2"/>
          </p:nvPr>
        </p:nvSpPr>
        <p:spPr>
          <a:xfrm>
            <a:off x="1163571" y="1784263"/>
            <a:ext cx="3198000" cy="92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7" name="Google Shape;177;p22"/>
          <p:cNvSpPr txBox="1">
            <a:spLocks noGrp="1"/>
          </p:cNvSpPr>
          <p:nvPr>
            <p:ph type="subTitle" idx="3"/>
          </p:nvPr>
        </p:nvSpPr>
        <p:spPr>
          <a:xfrm>
            <a:off x="4782431" y="1784263"/>
            <a:ext cx="3198000" cy="92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8" name="Google Shape;178;p22"/>
          <p:cNvSpPr txBox="1">
            <a:spLocks noGrp="1"/>
          </p:cNvSpPr>
          <p:nvPr>
            <p:ph type="subTitle" idx="4"/>
          </p:nvPr>
        </p:nvSpPr>
        <p:spPr>
          <a:xfrm>
            <a:off x="1163571" y="3303988"/>
            <a:ext cx="3198000" cy="92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 name="Google Shape;179;p22"/>
          <p:cNvSpPr txBox="1">
            <a:spLocks noGrp="1"/>
          </p:cNvSpPr>
          <p:nvPr>
            <p:ph type="subTitle" idx="5"/>
          </p:nvPr>
        </p:nvSpPr>
        <p:spPr>
          <a:xfrm>
            <a:off x="4782431" y="3303988"/>
            <a:ext cx="3198000" cy="92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0" name="Google Shape;180;p22"/>
          <p:cNvSpPr txBox="1">
            <a:spLocks noGrp="1"/>
          </p:cNvSpPr>
          <p:nvPr>
            <p:ph type="subTitle" idx="6"/>
          </p:nvPr>
        </p:nvSpPr>
        <p:spPr>
          <a:xfrm>
            <a:off x="1163569" y="2918488"/>
            <a:ext cx="3198000" cy="461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81" name="Google Shape;181;p22"/>
          <p:cNvSpPr txBox="1">
            <a:spLocks noGrp="1"/>
          </p:cNvSpPr>
          <p:nvPr>
            <p:ph type="subTitle" idx="7"/>
          </p:nvPr>
        </p:nvSpPr>
        <p:spPr>
          <a:xfrm>
            <a:off x="4782428" y="1398763"/>
            <a:ext cx="3198000" cy="461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182" name="Google Shape;182;p22"/>
          <p:cNvSpPr txBox="1">
            <a:spLocks noGrp="1"/>
          </p:cNvSpPr>
          <p:nvPr>
            <p:ph type="subTitle" idx="8"/>
          </p:nvPr>
        </p:nvSpPr>
        <p:spPr>
          <a:xfrm>
            <a:off x="4782428" y="2918488"/>
            <a:ext cx="3198000" cy="461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183" name="Google Shape;183;p22"/>
          <p:cNvGrpSpPr/>
          <p:nvPr/>
        </p:nvGrpSpPr>
        <p:grpSpPr>
          <a:xfrm>
            <a:off x="-535388" y="986913"/>
            <a:ext cx="10493150" cy="3967138"/>
            <a:chOff x="-535388" y="986913"/>
            <a:chExt cx="10493150" cy="3967138"/>
          </a:xfrm>
        </p:grpSpPr>
        <p:sp>
          <p:nvSpPr>
            <p:cNvPr id="184" name="Google Shape;184;p22"/>
            <p:cNvSpPr/>
            <p:nvPr/>
          </p:nvSpPr>
          <p:spPr>
            <a:xfrm flipH="1">
              <a:off x="8576537" y="986913"/>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2"/>
            <p:cNvSpPr/>
            <p:nvPr/>
          </p:nvSpPr>
          <p:spPr>
            <a:xfrm flipH="1">
              <a:off x="-535388" y="3335200"/>
              <a:ext cx="915600" cy="72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2"/>
            <p:cNvSpPr/>
            <p:nvPr/>
          </p:nvSpPr>
          <p:spPr>
            <a:xfrm>
              <a:off x="7625700" y="4629150"/>
              <a:ext cx="1518300" cy="324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9989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9" name="Google Shape;189;p23"/>
          <p:cNvSpPr txBox="1">
            <a:spLocks noGrp="1"/>
          </p:cNvSpPr>
          <p:nvPr>
            <p:ph type="subTitle" idx="1"/>
          </p:nvPr>
        </p:nvSpPr>
        <p:spPr>
          <a:xfrm>
            <a:off x="757595" y="1782072"/>
            <a:ext cx="2477100"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0" name="Google Shape;190;p23"/>
          <p:cNvSpPr txBox="1">
            <a:spLocks noGrp="1"/>
          </p:cNvSpPr>
          <p:nvPr>
            <p:ph type="subTitle" idx="2"/>
          </p:nvPr>
        </p:nvSpPr>
        <p:spPr>
          <a:xfrm>
            <a:off x="3332405" y="1782072"/>
            <a:ext cx="2477100"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1" name="Google Shape;191;p23"/>
          <p:cNvSpPr txBox="1">
            <a:spLocks noGrp="1"/>
          </p:cNvSpPr>
          <p:nvPr>
            <p:ph type="subTitle" idx="3"/>
          </p:nvPr>
        </p:nvSpPr>
        <p:spPr>
          <a:xfrm>
            <a:off x="757595" y="3268088"/>
            <a:ext cx="2474700"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2" name="Google Shape;192;p23"/>
          <p:cNvSpPr txBox="1">
            <a:spLocks noGrp="1"/>
          </p:cNvSpPr>
          <p:nvPr>
            <p:ph type="subTitle" idx="4"/>
          </p:nvPr>
        </p:nvSpPr>
        <p:spPr>
          <a:xfrm>
            <a:off x="3332405" y="3268088"/>
            <a:ext cx="2477100"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3" name="Google Shape;193;p23"/>
          <p:cNvSpPr txBox="1">
            <a:spLocks noGrp="1"/>
          </p:cNvSpPr>
          <p:nvPr>
            <p:ph type="subTitle" idx="5"/>
          </p:nvPr>
        </p:nvSpPr>
        <p:spPr>
          <a:xfrm>
            <a:off x="5909305" y="1782072"/>
            <a:ext cx="2477100"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4" name="Google Shape;194;p23"/>
          <p:cNvSpPr txBox="1">
            <a:spLocks noGrp="1"/>
          </p:cNvSpPr>
          <p:nvPr>
            <p:ph type="subTitle" idx="6"/>
          </p:nvPr>
        </p:nvSpPr>
        <p:spPr>
          <a:xfrm>
            <a:off x="5909298" y="3268088"/>
            <a:ext cx="2477100"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5" name="Google Shape;195;p23"/>
          <p:cNvSpPr txBox="1">
            <a:spLocks noGrp="1"/>
          </p:cNvSpPr>
          <p:nvPr>
            <p:ph type="subTitle" idx="7"/>
          </p:nvPr>
        </p:nvSpPr>
        <p:spPr>
          <a:xfrm>
            <a:off x="757595" y="1396563"/>
            <a:ext cx="24747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96" name="Google Shape;196;p23"/>
          <p:cNvSpPr txBox="1">
            <a:spLocks noGrp="1"/>
          </p:cNvSpPr>
          <p:nvPr>
            <p:ph type="subTitle" idx="8"/>
          </p:nvPr>
        </p:nvSpPr>
        <p:spPr>
          <a:xfrm>
            <a:off x="3332405" y="1396563"/>
            <a:ext cx="24747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97" name="Google Shape;197;p23"/>
          <p:cNvSpPr txBox="1">
            <a:spLocks noGrp="1"/>
          </p:cNvSpPr>
          <p:nvPr>
            <p:ph type="subTitle" idx="9"/>
          </p:nvPr>
        </p:nvSpPr>
        <p:spPr>
          <a:xfrm>
            <a:off x="5909305" y="1396563"/>
            <a:ext cx="24747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98" name="Google Shape;198;p23"/>
          <p:cNvSpPr txBox="1">
            <a:spLocks noGrp="1"/>
          </p:cNvSpPr>
          <p:nvPr>
            <p:ph type="subTitle" idx="13"/>
          </p:nvPr>
        </p:nvSpPr>
        <p:spPr>
          <a:xfrm>
            <a:off x="757595" y="2882590"/>
            <a:ext cx="24747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99" name="Google Shape;199;p23"/>
          <p:cNvSpPr txBox="1">
            <a:spLocks noGrp="1"/>
          </p:cNvSpPr>
          <p:nvPr>
            <p:ph type="subTitle" idx="14"/>
          </p:nvPr>
        </p:nvSpPr>
        <p:spPr>
          <a:xfrm>
            <a:off x="3332405" y="2882590"/>
            <a:ext cx="24747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00" name="Google Shape;200;p23"/>
          <p:cNvSpPr txBox="1">
            <a:spLocks noGrp="1"/>
          </p:cNvSpPr>
          <p:nvPr>
            <p:ph type="subTitle" idx="15"/>
          </p:nvPr>
        </p:nvSpPr>
        <p:spPr>
          <a:xfrm>
            <a:off x="5909305" y="2882590"/>
            <a:ext cx="24747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201" name="Google Shape;201;p23"/>
          <p:cNvGrpSpPr/>
          <p:nvPr/>
        </p:nvGrpSpPr>
        <p:grpSpPr>
          <a:xfrm>
            <a:off x="254098" y="304800"/>
            <a:ext cx="9611152" cy="4714313"/>
            <a:chOff x="406498" y="304800"/>
            <a:chExt cx="9611152" cy="4714313"/>
          </a:xfrm>
        </p:grpSpPr>
        <p:sp>
          <p:nvSpPr>
            <p:cNvPr id="202" name="Google Shape;202;p23"/>
            <p:cNvSpPr/>
            <p:nvPr/>
          </p:nvSpPr>
          <p:spPr>
            <a:xfrm flipH="1">
              <a:off x="406498" y="4457265"/>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flipH="1">
              <a:off x="8636425" y="43588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a:off x="8809900" y="304800"/>
              <a:ext cx="915600" cy="72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86098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40"/>
        <p:cNvGrpSpPr/>
        <p:nvPr/>
      </p:nvGrpSpPr>
      <p:grpSpPr>
        <a:xfrm>
          <a:off x="0" y="0"/>
          <a:ext cx="0" cy="0"/>
          <a:chOff x="0" y="0"/>
          <a:chExt cx="0" cy="0"/>
        </a:xfrm>
      </p:grpSpPr>
      <p:sp>
        <p:nvSpPr>
          <p:cNvPr id="141" name="Google Shape;141;p19"/>
          <p:cNvSpPr txBox="1">
            <a:spLocks noGrp="1"/>
          </p:cNvSpPr>
          <p:nvPr>
            <p:ph type="title" hasCustomPrompt="1"/>
          </p:nvPr>
        </p:nvSpPr>
        <p:spPr>
          <a:xfrm>
            <a:off x="4936288" y="1971150"/>
            <a:ext cx="3492600" cy="877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2" name="Google Shape;142;p19"/>
          <p:cNvSpPr txBox="1">
            <a:spLocks noGrp="1"/>
          </p:cNvSpPr>
          <p:nvPr>
            <p:ph type="subTitle" idx="1"/>
          </p:nvPr>
        </p:nvSpPr>
        <p:spPr>
          <a:xfrm>
            <a:off x="4936288" y="2772147"/>
            <a:ext cx="3492600" cy="40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200"/>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143" name="Google Shape;143;p19"/>
          <p:cNvSpPr txBox="1">
            <a:spLocks noGrp="1"/>
          </p:cNvSpPr>
          <p:nvPr>
            <p:ph type="title" idx="2" hasCustomPrompt="1"/>
          </p:nvPr>
        </p:nvSpPr>
        <p:spPr>
          <a:xfrm>
            <a:off x="4936300" y="534989"/>
            <a:ext cx="3492600" cy="877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4" name="Google Shape;144;p19"/>
          <p:cNvSpPr txBox="1">
            <a:spLocks noGrp="1"/>
          </p:cNvSpPr>
          <p:nvPr>
            <p:ph type="subTitle" idx="3"/>
          </p:nvPr>
        </p:nvSpPr>
        <p:spPr>
          <a:xfrm>
            <a:off x="4936300" y="1336001"/>
            <a:ext cx="3492600" cy="40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200"/>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145" name="Google Shape;145;p19"/>
          <p:cNvSpPr txBox="1">
            <a:spLocks noGrp="1"/>
          </p:cNvSpPr>
          <p:nvPr>
            <p:ph type="title" idx="4" hasCustomPrompt="1"/>
          </p:nvPr>
        </p:nvSpPr>
        <p:spPr>
          <a:xfrm>
            <a:off x="4936288" y="3407300"/>
            <a:ext cx="3492600" cy="877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6" name="Google Shape;146;p19"/>
          <p:cNvSpPr txBox="1">
            <a:spLocks noGrp="1"/>
          </p:cNvSpPr>
          <p:nvPr>
            <p:ph type="subTitle" idx="5"/>
          </p:nvPr>
        </p:nvSpPr>
        <p:spPr>
          <a:xfrm>
            <a:off x="4936288" y="4208297"/>
            <a:ext cx="3492600" cy="40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200"/>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147" name="Google Shape;147;p19"/>
          <p:cNvSpPr>
            <a:spLocks noGrp="1"/>
          </p:cNvSpPr>
          <p:nvPr>
            <p:ph type="pic" idx="6"/>
          </p:nvPr>
        </p:nvSpPr>
        <p:spPr>
          <a:xfrm>
            <a:off x="0" y="-2287"/>
            <a:ext cx="3886200" cy="5148000"/>
          </a:xfrm>
          <a:prstGeom prst="rect">
            <a:avLst/>
          </a:prstGeom>
          <a:noFill/>
          <a:ln>
            <a:noFill/>
          </a:ln>
        </p:spPr>
      </p:sp>
      <p:grpSp>
        <p:nvGrpSpPr>
          <p:cNvPr id="148" name="Google Shape;148;p19"/>
          <p:cNvGrpSpPr/>
          <p:nvPr/>
        </p:nvGrpSpPr>
        <p:grpSpPr>
          <a:xfrm>
            <a:off x="4974338" y="-101400"/>
            <a:ext cx="4969199" cy="5321100"/>
            <a:chOff x="4974338" y="-101400"/>
            <a:chExt cx="4969199" cy="5321100"/>
          </a:xfrm>
        </p:grpSpPr>
        <p:sp>
          <p:nvSpPr>
            <p:cNvPr id="149" name="Google Shape;149;p19"/>
            <p:cNvSpPr/>
            <p:nvPr/>
          </p:nvSpPr>
          <p:spPr>
            <a:xfrm rot="5400000" flipH="1">
              <a:off x="8891712" y="4129173"/>
              <a:ext cx="1051817" cy="1051832"/>
            </a:xfrm>
            <a:custGeom>
              <a:avLst/>
              <a:gdLst/>
              <a:ahLst/>
              <a:cxnLst/>
              <a:rect l="l" t="t" r="r" b="b"/>
              <a:pathLst>
                <a:path w="69153" h="69154" extrusionOk="0">
                  <a:moveTo>
                    <a:pt x="69152" y="14256"/>
                  </a:moveTo>
                  <a:lnTo>
                    <a:pt x="69152" y="0"/>
                  </a:lnTo>
                  <a:lnTo>
                    <a:pt x="0" y="0"/>
                  </a:lnTo>
                  <a:lnTo>
                    <a:pt x="0" y="69153"/>
                  </a:lnTo>
                  <a:lnTo>
                    <a:pt x="14256" y="69153"/>
                  </a:lnTo>
                  <a:cubicBezTo>
                    <a:pt x="44575" y="69153"/>
                    <a:pt x="69152" y="44576"/>
                    <a:pt x="69152" y="142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p:nvPr/>
          </p:nvSpPr>
          <p:spPr>
            <a:xfrm flipH="1">
              <a:off x="4974338" y="4978200"/>
              <a:ext cx="1518300" cy="241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flipH="1">
              <a:off x="6910588" y="-101400"/>
              <a:ext cx="1518300" cy="24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1101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
        <p:cNvGrpSpPr/>
        <p:nvPr/>
      </p:nvGrpSpPr>
      <p:grpSpPr>
        <a:xfrm>
          <a:off x="0" y="0"/>
          <a:ext cx="0" cy="0"/>
          <a:chOff x="0" y="0"/>
          <a:chExt cx="0" cy="0"/>
        </a:xfrm>
      </p:grpSpPr>
      <p:sp>
        <p:nvSpPr>
          <p:cNvPr id="76" name="Google Shape;76;p11"/>
          <p:cNvSpPr txBox="1">
            <a:spLocks noGrp="1"/>
          </p:cNvSpPr>
          <p:nvPr>
            <p:ph type="title" hasCustomPrompt="1"/>
          </p:nvPr>
        </p:nvSpPr>
        <p:spPr>
          <a:xfrm>
            <a:off x="715100" y="1039332"/>
            <a:ext cx="6576000" cy="12930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715100" y="2332332"/>
            <a:ext cx="6576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78" name="Google Shape;78;p11"/>
          <p:cNvGrpSpPr/>
          <p:nvPr/>
        </p:nvGrpSpPr>
        <p:grpSpPr>
          <a:xfrm>
            <a:off x="-124488" y="52488"/>
            <a:ext cx="9268488" cy="5284413"/>
            <a:chOff x="-124488" y="52488"/>
            <a:chExt cx="9268488" cy="5284413"/>
          </a:xfrm>
        </p:grpSpPr>
        <p:sp>
          <p:nvSpPr>
            <p:cNvPr id="79" name="Google Shape;79;p11"/>
            <p:cNvSpPr/>
            <p:nvPr/>
          </p:nvSpPr>
          <p:spPr>
            <a:xfrm flipH="1">
              <a:off x="-124488" y="524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11"/>
            <p:cNvGrpSpPr/>
            <p:nvPr/>
          </p:nvGrpSpPr>
          <p:grpSpPr>
            <a:xfrm>
              <a:off x="7924500" y="382600"/>
              <a:ext cx="1219500" cy="152400"/>
              <a:chOff x="7924500" y="382600"/>
              <a:chExt cx="1219500" cy="152400"/>
            </a:xfrm>
          </p:grpSpPr>
          <p:cxnSp>
            <p:nvCxnSpPr>
              <p:cNvPr id="81" name="Google Shape;81;p11"/>
              <p:cNvCxnSpPr/>
              <p:nvPr/>
            </p:nvCxnSpPr>
            <p:spPr>
              <a:xfrm rot="10800000">
                <a:off x="8076900" y="382600"/>
                <a:ext cx="1067100" cy="0"/>
              </a:xfrm>
              <a:prstGeom prst="straightConnector1">
                <a:avLst/>
              </a:prstGeom>
              <a:noFill/>
              <a:ln w="19050" cap="flat" cmpd="sng">
                <a:solidFill>
                  <a:schemeClr val="lt2"/>
                </a:solidFill>
                <a:prstDash val="solid"/>
                <a:round/>
                <a:headEnd type="none" w="med" len="med"/>
                <a:tailEnd type="none" w="med" len="med"/>
              </a:ln>
            </p:spPr>
          </p:cxnSp>
          <p:cxnSp>
            <p:nvCxnSpPr>
              <p:cNvPr id="82" name="Google Shape;82;p11"/>
              <p:cNvCxnSpPr/>
              <p:nvPr/>
            </p:nvCxnSpPr>
            <p:spPr>
              <a:xfrm rot="10800000">
                <a:off x="7924500" y="535000"/>
                <a:ext cx="1067100" cy="0"/>
              </a:xfrm>
              <a:prstGeom prst="straightConnector1">
                <a:avLst/>
              </a:prstGeom>
              <a:noFill/>
              <a:ln w="19050" cap="flat" cmpd="sng">
                <a:solidFill>
                  <a:schemeClr val="lt2"/>
                </a:solidFill>
                <a:prstDash val="solid"/>
                <a:round/>
                <a:headEnd type="none" w="med" len="med"/>
                <a:tailEnd type="none" w="med" len="med"/>
              </a:ln>
            </p:spPr>
          </p:cxnSp>
        </p:grpSp>
        <p:sp>
          <p:nvSpPr>
            <p:cNvPr id="83" name="Google Shape;83;p11"/>
            <p:cNvSpPr/>
            <p:nvPr/>
          </p:nvSpPr>
          <p:spPr>
            <a:xfrm flipH="1">
              <a:off x="4425372" y="243240"/>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a:off x="3215850" y="4608500"/>
              <a:ext cx="915600" cy="728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01432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0" name="Google Shape;120;p16"/>
          <p:cNvGrpSpPr/>
          <p:nvPr/>
        </p:nvGrpSpPr>
        <p:grpSpPr>
          <a:xfrm>
            <a:off x="406498" y="0"/>
            <a:ext cx="9611152" cy="4942913"/>
            <a:chOff x="406498" y="0"/>
            <a:chExt cx="9611152" cy="4942913"/>
          </a:xfrm>
        </p:grpSpPr>
        <p:sp>
          <p:nvSpPr>
            <p:cNvPr id="121" name="Google Shape;121;p16"/>
            <p:cNvSpPr/>
            <p:nvPr/>
          </p:nvSpPr>
          <p:spPr>
            <a:xfrm flipH="1">
              <a:off x="406498" y="4457265"/>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flipH="1">
              <a:off x="8636425" y="42826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a:off x="8428900" y="0"/>
              <a:ext cx="915600" cy="728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94677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6" name="Google Shape;46;p6"/>
          <p:cNvGrpSpPr/>
          <p:nvPr/>
        </p:nvGrpSpPr>
        <p:grpSpPr>
          <a:xfrm>
            <a:off x="-818525" y="159475"/>
            <a:ext cx="10226575" cy="4935838"/>
            <a:chOff x="-818525" y="159475"/>
            <a:chExt cx="10226575" cy="4935838"/>
          </a:xfrm>
        </p:grpSpPr>
        <p:sp>
          <p:nvSpPr>
            <p:cNvPr id="47" name="Google Shape;47;p6"/>
            <p:cNvSpPr/>
            <p:nvPr/>
          </p:nvSpPr>
          <p:spPr>
            <a:xfrm>
              <a:off x="7889750" y="159475"/>
              <a:ext cx="1518300" cy="24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8282259" y="4457265"/>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818525" y="44350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720000" y="445025"/>
            <a:ext cx="3372600" cy="1108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7"/>
          <p:cNvSpPr txBox="1">
            <a:spLocks noGrp="1"/>
          </p:cNvSpPr>
          <p:nvPr>
            <p:ph type="body" idx="1"/>
          </p:nvPr>
        </p:nvSpPr>
        <p:spPr>
          <a:xfrm>
            <a:off x="720000" y="2277875"/>
            <a:ext cx="3735900" cy="1605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a:solidFill>
                  <a:srgbClr val="434343"/>
                </a:solidFill>
              </a:defRPr>
            </a:lvl1pPr>
            <a:lvl2pPr marL="914400" lvl="1" indent="-304800" rtl="0">
              <a:lnSpc>
                <a:spcPct val="115000"/>
              </a:lnSpc>
              <a:spcBef>
                <a:spcPts val="0"/>
              </a:spcBef>
              <a:spcAft>
                <a:spcPts val="0"/>
              </a:spcAft>
              <a:buSzPts val="1200"/>
              <a:buChar char="○"/>
              <a:defRPr>
                <a:solidFill>
                  <a:srgbClr val="434343"/>
                </a:solidFill>
              </a:defRPr>
            </a:lvl2pPr>
            <a:lvl3pPr marL="1371600" lvl="2" indent="-304800" rtl="0">
              <a:lnSpc>
                <a:spcPct val="115000"/>
              </a:lnSpc>
              <a:spcBef>
                <a:spcPts val="0"/>
              </a:spcBef>
              <a:spcAft>
                <a:spcPts val="0"/>
              </a:spcAft>
              <a:buSzPts val="1200"/>
              <a:buChar char="■"/>
              <a:defRPr>
                <a:solidFill>
                  <a:srgbClr val="434343"/>
                </a:solidFill>
              </a:defRPr>
            </a:lvl3pPr>
            <a:lvl4pPr marL="1828800" lvl="3" indent="-304800" rtl="0">
              <a:lnSpc>
                <a:spcPct val="115000"/>
              </a:lnSpc>
              <a:spcBef>
                <a:spcPts val="0"/>
              </a:spcBef>
              <a:spcAft>
                <a:spcPts val="0"/>
              </a:spcAft>
              <a:buSzPts val="1200"/>
              <a:buChar char="●"/>
              <a:defRPr>
                <a:solidFill>
                  <a:srgbClr val="434343"/>
                </a:solidFill>
              </a:defRPr>
            </a:lvl4pPr>
            <a:lvl5pPr marL="2286000" lvl="4" indent="-304800" rtl="0">
              <a:lnSpc>
                <a:spcPct val="115000"/>
              </a:lnSpc>
              <a:spcBef>
                <a:spcPts val="0"/>
              </a:spcBef>
              <a:spcAft>
                <a:spcPts val="0"/>
              </a:spcAft>
              <a:buSzPts val="1200"/>
              <a:buChar char="○"/>
              <a:defRPr>
                <a:solidFill>
                  <a:srgbClr val="434343"/>
                </a:solidFill>
              </a:defRPr>
            </a:lvl5pPr>
            <a:lvl6pPr marL="2743200" lvl="5" indent="-304800" rtl="0">
              <a:lnSpc>
                <a:spcPct val="115000"/>
              </a:lnSpc>
              <a:spcBef>
                <a:spcPts val="0"/>
              </a:spcBef>
              <a:spcAft>
                <a:spcPts val="0"/>
              </a:spcAft>
              <a:buSzPts val="1200"/>
              <a:buChar char="■"/>
              <a:defRPr>
                <a:solidFill>
                  <a:srgbClr val="434343"/>
                </a:solidFill>
              </a:defRPr>
            </a:lvl6pPr>
            <a:lvl7pPr marL="3200400" lvl="6" indent="-304800" rtl="0">
              <a:lnSpc>
                <a:spcPct val="115000"/>
              </a:lnSpc>
              <a:spcBef>
                <a:spcPts val="0"/>
              </a:spcBef>
              <a:spcAft>
                <a:spcPts val="0"/>
              </a:spcAft>
              <a:buSzPts val="1200"/>
              <a:buChar char="●"/>
              <a:defRPr>
                <a:solidFill>
                  <a:srgbClr val="434343"/>
                </a:solidFill>
              </a:defRPr>
            </a:lvl7pPr>
            <a:lvl8pPr marL="3657600" lvl="7" indent="-304800" rtl="0">
              <a:lnSpc>
                <a:spcPct val="115000"/>
              </a:lnSpc>
              <a:spcBef>
                <a:spcPts val="0"/>
              </a:spcBef>
              <a:spcAft>
                <a:spcPts val="0"/>
              </a:spcAft>
              <a:buSzPts val="1200"/>
              <a:buChar char="○"/>
              <a:defRPr>
                <a:solidFill>
                  <a:srgbClr val="434343"/>
                </a:solidFill>
              </a:defRPr>
            </a:lvl8pPr>
            <a:lvl9pPr marL="4114800" lvl="8" indent="-304800" rtl="0">
              <a:lnSpc>
                <a:spcPct val="115000"/>
              </a:lnSpc>
              <a:spcBef>
                <a:spcPts val="0"/>
              </a:spcBef>
              <a:spcAft>
                <a:spcPts val="0"/>
              </a:spcAft>
              <a:buSzPts val="1200"/>
              <a:buChar char="■"/>
              <a:defRPr>
                <a:solidFill>
                  <a:srgbClr val="434343"/>
                </a:solidFill>
              </a:defRPr>
            </a:lvl9pPr>
          </a:lstStyle>
          <a:p>
            <a:endParaRPr/>
          </a:p>
        </p:txBody>
      </p:sp>
      <p:sp>
        <p:nvSpPr>
          <p:cNvPr id="53" name="Google Shape;53;p7"/>
          <p:cNvSpPr>
            <a:spLocks noGrp="1"/>
          </p:cNvSpPr>
          <p:nvPr>
            <p:ph type="pic" idx="2"/>
          </p:nvPr>
        </p:nvSpPr>
        <p:spPr>
          <a:xfrm>
            <a:off x="5257800" y="0"/>
            <a:ext cx="3886200" cy="5148000"/>
          </a:xfrm>
          <a:prstGeom prst="rect">
            <a:avLst/>
          </a:prstGeom>
          <a:noFill/>
          <a:ln>
            <a:noFill/>
          </a:ln>
        </p:spPr>
      </p:sp>
      <p:grpSp>
        <p:nvGrpSpPr>
          <p:cNvPr id="54" name="Google Shape;54;p7"/>
          <p:cNvGrpSpPr/>
          <p:nvPr/>
        </p:nvGrpSpPr>
        <p:grpSpPr>
          <a:xfrm>
            <a:off x="-380999" y="4129180"/>
            <a:ext cx="4359599" cy="1051817"/>
            <a:chOff x="-380999" y="4129180"/>
            <a:chExt cx="4359599" cy="1051817"/>
          </a:xfrm>
        </p:grpSpPr>
        <p:sp>
          <p:nvSpPr>
            <p:cNvPr id="55" name="Google Shape;55;p7"/>
            <p:cNvSpPr/>
            <p:nvPr/>
          </p:nvSpPr>
          <p:spPr>
            <a:xfrm rot="-5400000">
              <a:off x="-380991" y="4129173"/>
              <a:ext cx="1051817" cy="1051832"/>
            </a:xfrm>
            <a:custGeom>
              <a:avLst/>
              <a:gdLst/>
              <a:ahLst/>
              <a:cxnLst/>
              <a:rect l="l" t="t" r="r" b="b"/>
              <a:pathLst>
                <a:path w="69153" h="69154" extrusionOk="0">
                  <a:moveTo>
                    <a:pt x="69152" y="14256"/>
                  </a:moveTo>
                  <a:lnTo>
                    <a:pt x="69152" y="0"/>
                  </a:lnTo>
                  <a:lnTo>
                    <a:pt x="0" y="0"/>
                  </a:lnTo>
                  <a:lnTo>
                    <a:pt x="0" y="69153"/>
                  </a:lnTo>
                  <a:lnTo>
                    <a:pt x="14256" y="69153"/>
                  </a:lnTo>
                  <a:cubicBezTo>
                    <a:pt x="44575" y="69153"/>
                    <a:pt x="69152" y="44576"/>
                    <a:pt x="69152" y="142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2460300" y="4902000"/>
              <a:ext cx="1518300" cy="241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59" name="Google Shape;59;p8"/>
          <p:cNvGrpSpPr/>
          <p:nvPr/>
        </p:nvGrpSpPr>
        <p:grpSpPr>
          <a:xfrm>
            <a:off x="12" y="243240"/>
            <a:ext cx="4718615" cy="431126"/>
            <a:chOff x="12" y="243240"/>
            <a:chExt cx="4718615" cy="431126"/>
          </a:xfrm>
        </p:grpSpPr>
        <p:grpSp>
          <p:nvGrpSpPr>
            <p:cNvPr id="60" name="Google Shape;60;p8"/>
            <p:cNvGrpSpPr/>
            <p:nvPr/>
          </p:nvGrpSpPr>
          <p:grpSpPr>
            <a:xfrm>
              <a:off x="12" y="382600"/>
              <a:ext cx="1219500" cy="152400"/>
              <a:chOff x="12" y="382600"/>
              <a:chExt cx="1219500" cy="152400"/>
            </a:xfrm>
          </p:grpSpPr>
          <p:cxnSp>
            <p:nvCxnSpPr>
              <p:cNvPr id="61" name="Google Shape;61;p8"/>
              <p:cNvCxnSpPr/>
              <p:nvPr/>
            </p:nvCxnSpPr>
            <p:spPr>
              <a:xfrm>
                <a:off x="12" y="382600"/>
                <a:ext cx="1067100" cy="0"/>
              </a:xfrm>
              <a:prstGeom prst="straightConnector1">
                <a:avLst/>
              </a:prstGeom>
              <a:noFill/>
              <a:ln w="19050" cap="flat" cmpd="sng">
                <a:solidFill>
                  <a:schemeClr val="lt2"/>
                </a:solidFill>
                <a:prstDash val="solid"/>
                <a:round/>
                <a:headEnd type="none" w="med" len="med"/>
                <a:tailEnd type="none" w="med" len="med"/>
              </a:ln>
            </p:spPr>
          </p:cxnSp>
          <p:cxnSp>
            <p:nvCxnSpPr>
              <p:cNvPr id="62" name="Google Shape;62;p8"/>
              <p:cNvCxnSpPr/>
              <p:nvPr/>
            </p:nvCxnSpPr>
            <p:spPr>
              <a:xfrm>
                <a:off x="152412" y="535000"/>
                <a:ext cx="1067100" cy="0"/>
              </a:xfrm>
              <a:prstGeom prst="straightConnector1">
                <a:avLst/>
              </a:prstGeom>
              <a:noFill/>
              <a:ln w="19050" cap="flat" cmpd="sng">
                <a:solidFill>
                  <a:schemeClr val="lt2"/>
                </a:solidFill>
                <a:prstDash val="solid"/>
                <a:round/>
                <a:headEnd type="none" w="med" len="med"/>
                <a:tailEnd type="none" w="med" len="med"/>
              </a:ln>
            </p:spPr>
          </p:cxnSp>
        </p:grpSp>
        <p:sp>
          <p:nvSpPr>
            <p:cNvPr id="63" name="Google Shape;63;p8"/>
            <p:cNvSpPr/>
            <p:nvPr/>
          </p:nvSpPr>
          <p:spPr>
            <a:xfrm>
              <a:off x="4425359" y="243240"/>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2201850" y="1584874"/>
            <a:ext cx="4740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9"/>
          <p:cNvSpPr txBox="1">
            <a:spLocks noGrp="1"/>
          </p:cNvSpPr>
          <p:nvPr>
            <p:ph type="subTitle" idx="1"/>
          </p:nvPr>
        </p:nvSpPr>
        <p:spPr>
          <a:xfrm>
            <a:off x="2201925" y="2427926"/>
            <a:ext cx="4740300" cy="11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67" name="Google Shape;67;p9"/>
          <p:cNvGrpSpPr/>
          <p:nvPr/>
        </p:nvGrpSpPr>
        <p:grpSpPr>
          <a:xfrm>
            <a:off x="4425372" y="243240"/>
            <a:ext cx="4718628" cy="431126"/>
            <a:chOff x="4425372" y="243240"/>
            <a:chExt cx="4718628" cy="431126"/>
          </a:xfrm>
        </p:grpSpPr>
        <p:grpSp>
          <p:nvGrpSpPr>
            <p:cNvPr id="68" name="Google Shape;68;p9"/>
            <p:cNvGrpSpPr/>
            <p:nvPr/>
          </p:nvGrpSpPr>
          <p:grpSpPr>
            <a:xfrm>
              <a:off x="7924500" y="382600"/>
              <a:ext cx="1219500" cy="152400"/>
              <a:chOff x="7924500" y="382600"/>
              <a:chExt cx="1219500" cy="152400"/>
            </a:xfrm>
          </p:grpSpPr>
          <p:cxnSp>
            <p:nvCxnSpPr>
              <p:cNvPr id="69" name="Google Shape;69;p9"/>
              <p:cNvCxnSpPr/>
              <p:nvPr/>
            </p:nvCxnSpPr>
            <p:spPr>
              <a:xfrm rot="10800000">
                <a:off x="8076900" y="382600"/>
                <a:ext cx="1067100" cy="0"/>
              </a:xfrm>
              <a:prstGeom prst="straightConnector1">
                <a:avLst/>
              </a:prstGeom>
              <a:noFill/>
              <a:ln w="19050" cap="flat" cmpd="sng">
                <a:solidFill>
                  <a:schemeClr val="lt2"/>
                </a:solidFill>
                <a:prstDash val="solid"/>
                <a:round/>
                <a:headEnd type="none" w="med" len="med"/>
                <a:tailEnd type="none" w="med" len="med"/>
              </a:ln>
            </p:spPr>
          </p:cxnSp>
          <p:cxnSp>
            <p:nvCxnSpPr>
              <p:cNvPr id="70" name="Google Shape;70;p9"/>
              <p:cNvCxnSpPr/>
              <p:nvPr/>
            </p:nvCxnSpPr>
            <p:spPr>
              <a:xfrm rot="10800000">
                <a:off x="7924500" y="535000"/>
                <a:ext cx="1067100" cy="0"/>
              </a:xfrm>
              <a:prstGeom prst="straightConnector1">
                <a:avLst/>
              </a:prstGeom>
              <a:noFill/>
              <a:ln w="19050" cap="flat" cmpd="sng">
                <a:solidFill>
                  <a:schemeClr val="lt2"/>
                </a:solidFill>
                <a:prstDash val="solid"/>
                <a:round/>
                <a:headEnd type="none" w="med" len="med"/>
                <a:tailEnd type="none" w="med" len="med"/>
              </a:ln>
            </p:spPr>
          </p:cxnSp>
        </p:grpSp>
        <p:sp>
          <p:nvSpPr>
            <p:cNvPr id="71" name="Google Shape;71;p9"/>
            <p:cNvSpPr/>
            <p:nvPr/>
          </p:nvSpPr>
          <p:spPr>
            <a:xfrm flipH="1">
              <a:off x="4425372" y="243240"/>
              <a:ext cx="293268" cy="431126"/>
            </a:xfrm>
            <a:custGeom>
              <a:avLst/>
              <a:gdLst/>
              <a:ahLst/>
              <a:cxnLst/>
              <a:rect l="l" t="t" r="r" b="b"/>
              <a:pathLst>
                <a:path w="21286" h="31292" extrusionOk="0">
                  <a:moveTo>
                    <a:pt x="10643" y="1"/>
                  </a:moveTo>
                  <a:lnTo>
                    <a:pt x="21285" y="14080"/>
                  </a:lnTo>
                  <a:lnTo>
                    <a:pt x="0" y="14080"/>
                  </a:lnTo>
                  <a:close/>
                  <a:moveTo>
                    <a:pt x="21285" y="31292"/>
                  </a:moveTo>
                  <a:lnTo>
                    <a:pt x="0" y="31292"/>
                  </a:lnTo>
                  <a:lnTo>
                    <a:pt x="10643" y="1721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0"/>
          <p:cNvSpPr>
            <a:spLocks noGrp="1"/>
          </p:cNvSpPr>
          <p:nvPr>
            <p:ph type="pic" idx="2"/>
          </p:nvPr>
        </p:nvSpPr>
        <p:spPr>
          <a:xfrm>
            <a:off x="-6875" y="0"/>
            <a:ext cx="9144000" cy="5157300"/>
          </a:xfrm>
          <a:prstGeom prst="rect">
            <a:avLst/>
          </a:prstGeom>
          <a:noFill/>
          <a:ln>
            <a:noFill/>
          </a:ln>
        </p:spPr>
      </p:sp>
      <p:sp>
        <p:nvSpPr>
          <p:cNvPr id="74" name="Google Shape;74;p10"/>
          <p:cNvSpPr txBox="1">
            <a:spLocks noGrp="1"/>
          </p:cNvSpPr>
          <p:nvPr>
            <p:ph type="title"/>
          </p:nvPr>
        </p:nvSpPr>
        <p:spPr>
          <a:xfrm>
            <a:off x="720000" y="4038000"/>
            <a:ext cx="7704000" cy="5727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3"/>
          <p:cNvSpPr txBox="1">
            <a:spLocks noGrp="1"/>
          </p:cNvSpPr>
          <p:nvPr>
            <p:ph type="title" idx="2" hasCustomPrompt="1"/>
          </p:nvPr>
        </p:nvSpPr>
        <p:spPr>
          <a:xfrm>
            <a:off x="719975" y="1441921"/>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3"/>
          <p:cNvSpPr txBox="1">
            <a:spLocks noGrp="1"/>
          </p:cNvSpPr>
          <p:nvPr>
            <p:ph type="title" idx="3" hasCustomPrompt="1"/>
          </p:nvPr>
        </p:nvSpPr>
        <p:spPr>
          <a:xfrm>
            <a:off x="719975" y="2875329"/>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3"/>
          <p:cNvSpPr txBox="1">
            <a:spLocks noGrp="1"/>
          </p:cNvSpPr>
          <p:nvPr>
            <p:ph type="title" idx="4" hasCustomPrompt="1"/>
          </p:nvPr>
        </p:nvSpPr>
        <p:spPr>
          <a:xfrm>
            <a:off x="3419250" y="1441921"/>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title" idx="5" hasCustomPrompt="1"/>
          </p:nvPr>
        </p:nvSpPr>
        <p:spPr>
          <a:xfrm>
            <a:off x="3419250" y="2875329"/>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title" idx="6" hasCustomPrompt="1"/>
          </p:nvPr>
        </p:nvSpPr>
        <p:spPr>
          <a:xfrm>
            <a:off x="6118525" y="1441921"/>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title" idx="7" hasCustomPrompt="1"/>
          </p:nvPr>
        </p:nvSpPr>
        <p:spPr>
          <a:xfrm>
            <a:off x="6118525" y="2875329"/>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subTitle" idx="1"/>
          </p:nvPr>
        </p:nvSpPr>
        <p:spPr>
          <a:xfrm>
            <a:off x="719975" y="2012213"/>
            <a:ext cx="2305500" cy="7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95" name="Google Shape;95;p13"/>
          <p:cNvSpPr txBox="1">
            <a:spLocks noGrp="1"/>
          </p:cNvSpPr>
          <p:nvPr>
            <p:ph type="subTitle" idx="8"/>
          </p:nvPr>
        </p:nvSpPr>
        <p:spPr>
          <a:xfrm>
            <a:off x="3419250" y="2012213"/>
            <a:ext cx="2305500" cy="7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96" name="Google Shape;96;p13"/>
          <p:cNvSpPr txBox="1">
            <a:spLocks noGrp="1"/>
          </p:cNvSpPr>
          <p:nvPr>
            <p:ph type="subTitle" idx="9"/>
          </p:nvPr>
        </p:nvSpPr>
        <p:spPr>
          <a:xfrm>
            <a:off x="6118525" y="2012213"/>
            <a:ext cx="2305500" cy="7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97" name="Google Shape;97;p13"/>
          <p:cNvSpPr txBox="1">
            <a:spLocks noGrp="1"/>
          </p:cNvSpPr>
          <p:nvPr>
            <p:ph type="subTitle" idx="13"/>
          </p:nvPr>
        </p:nvSpPr>
        <p:spPr>
          <a:xfrm>
            <a:off x="719975" y="3445613"/>
            <a:ext cx="2305500" cy="7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98" name="Google Shape;98;p13"/>
          <p:cNvSpPr txBox="1">
            <a:spLocks noGrp="1"/>
          </p:cNvSpPr>
          <p:nvPr>
            <p:ph type="subTitle" idx="14"/>
          </p:nvPr>
        </p:nvSpPr>
        <p:spPr>
          <a:xfrm>
            <a:off x="3419250" y="3445613"/>
            <a:ext cx="2305500" cy="7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99" name="Google Shape;99;p13"/>
          <p:cNvSpPr txBox="1">
            <a:spLocks noGrp="1"/>
          </p:cNvSpPr>
          <p:nvPr>
            <p:ph type="subTitle" idx="15"/>
          </p:nvPr>
        </p:nvSpPr>
        <p:spPr>
          <a:xfrm>
            <a:off x="6118525" y="3445613"/>
            <a:ext cx="2305500" cy="7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100" name="Google Shape;100;p13"/>
          <p:cNvGrpSpPr/>
          <p:nvPr/>
        </p:nvGrpSpPr>
        <p:grpSpPr>
          <a:xfrm>
            <a:off x="-923088" y="534988"/>
            <a:ext cx="10733213" cy="4608513"/>
            <a:chOff x="-923088" y="534988"/>
            <a:chExt cx="10733213" cy="4608513"/>
          </a:xfrm>
        </p:grpSpPr>
        <p:sp>
          <p:nvSpPr>
            <p:cNvPr id="101" name="Google Shape;101;p13"/>
            <p:cNvSpPr/>
            <p:nvPr/>
          </p:nvSpPr>
          <p:spPr>
            <a:xfrm>
              <a:off x="8428900" y="5349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a:off x="3812850" y="4902000"/>
              <a:ext cx="1518300" cy="24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a:off x="8805000" y="3829050"/>
              <a:ext cx="915600" cy="72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flipH="1">
              <a:off x="-923088" y="4629150"/>
              <a:ext cx="1518300" cy="324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1pPr>
            <a:lvl2pPr lvl="1"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2pPr>
            <a:lvl3pPr lvl="2"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3pPr>
            <a:lvl4pPr lvl="3"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4pPr>
            <a:lvl5pPr lvl="4"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5pPr>
            <a:lvl6pPr lvl="5"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6pPr>
            <a:lvl7pPr lvl="6"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7pPr>
            <a:lvl8pPr lvl="7"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8pPr>
            <a:lvl9pPr lvl="8"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1pPr>
            <a:lvl2pPr marL="914400" lvl="1"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2pPr>
            <a:lvl3pPr marL="1371600" lvl="2"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4" r:id="rId11"/>
    <p:sldLayoutId id="2147483670" r:id="rId12"/>
    <p:sldLayoutId id="2147483671" r:id="rId13"/>
    <p:sldLayoutId id="2147483672"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1.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15.xml" /></Relationships>
</file>

<file path=ppt/slides/_rels/slide1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0.jpeg" /><Relationship Id="rId1" Type="http://schemas.openxmlformats.org/officeDocument/2006/relationships/slideLayout" Target="../slideLayouts/slideLayout15.xml" /></Relationships>
</file>

<file path=ppt/slides/_rels/slide14.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15.xml" /></Relationships>
</file>

<file path=ppt/slides/_rels/slide15.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15.xml" /></Relationships>
</file>

<file path=ppt/slides/_rels/slide16.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18.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17.jpeg" /><Relationship Id="rId1" Type="http://schemas.openxmlformats.org/officeDocument/2006/relationships/slideLayout" Target="../slideLayouts/slideLayout15.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9.xml" /></Relationships>
</file>

<file path=ppt/slides/_rels/slide20.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15.xml" /></Relationships>
</file>

<file path=ppt/slides/_rels/slide21.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21.jpeg" /><Relationship Id="rId1" Type="http://schemas.openxmlformats.org/officeDocument/2006/relationships/slideLayout" Target="../slideLayouts/slideLayout15.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3.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15.xml" /></Relationships>
</file>

<file path=ppt/slides/_rels/slide24.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3.xml" /></Relationships>
</file>

<file path=ppt/slides/_rels/slide25.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image" Target="../media/image25.jpeg" /><Relationship Id="rId1" Type="http://schemas.openxmlformats.org/officeDocument/2006/relationships/slideLayout" Target="../slideLayouts/slideLayout15.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7.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3.xml" /><Relationship Id="rId1" Type="http://schemas.openxmlformats.org/officeDocument/2006/relationships/slideLayout" Target="../slideLayouts/slideLayout17.xml" /></Relationships>
</file>

<file path=ppt/slides/_rels/slide30.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29.gif"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image" Target="../media/image33.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2.xml" /><Relationship Id="rId5" Type="http://schemas.openxmlformats.org/officeDocument/2006/relationships/image" Target="../media/image40.png" /><Relationship Id="rId4" Type="http://schemas.openxmlformats.org/officeDocument/2006/relationships/image" Target="../media/image39.png"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notesSlide" Target="../notesSlides/notesSlide9.xml" /><Relationship Id="rId1" Type="http://schemas.openxmlformats.org/officeDocument/2006/relationships/slideLayout" Target="../slideLayouts/slideLayout2.xml" /><Relationship Id="rId4" Type="http://schemas.openxmlformats.org/officeDocument/2006/relationships/image" Target="../media/image43.png" /></Relationships>
</file>

<file path=ppt/slides/_rels/slide39.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10.xml"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xml" /><Relationship Id="rId1" Type="http://schemas.openxmlformats.org/officeDocument/2006/relationships/slideLayout" Target="../slideLayouts/slideLayout10.xml" /></Relationships>
</file>

<file path=ppt/slides/_rels/slide40.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11.xml" /><Relationship Id="rId1" Type="http://schemas.openxmlformats.org/officeDocument/2006/relationships/slideLayout" Target="../slideLayouts/slideLayout18.xml" /></Relationships>
</file>

<file path=ppt/slides/_rels/slide41.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notesSlide" Target="../notesSlides/notesSlide12.xml" /><Relationship Id="rId1" Type="http://schemas.openxmlformats.org/officeDocument/2006/relationships/slideLayout" Target="../slideLayouts/slideLayout19.xml" /></Relationships>
</file>

<file path=ppt/slides/_rels/slide42.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13.xml" /><Relationship Id="rId1" Type="http://schemas.openxmlformats.org/officeDocument/2006/relationships/slideLayout" Target="../slideLayouts/slideLayout20.xml" /><Relationship Id="rId4" Type="http://schemas.openxmlformats.org/officeDocument/2006/relationships/image" Target="../media/image48.png" /></Relationships>
</file>

<file path=ppt/slides/_rels/slide43.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notesSlide" Target="../notesSlides/notesSlide14.xml" /><Relationship Id="rId1" Type="http://schemas.openxmlformats.org/officeDocument/2006/relationships/slideLayout" Target="../slideLayouts/slideLayout21.xml" /></Relationships>
</file>

<file path=ppt/slides/_rels/slide44.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notesSlide" Target="../notesSlides/notesSlide15.xml" /><Relationship Id="rId1" Type="http://schemas.openxmlformats.org/officeDocument/2006/relationships/slideLayout" Target="../slideLayouts/slideLayout22.xml" /></Relationships>
</file>

<file path=ppt/slides/_rels/slide45.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16.xml" /><Relationship Id="rId1" Type="http://schemas.openxmlformats.org/officeDocument/2006/relationships/slideLayout" Target="../slideLayouts/slideLayout23.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3.xml" /></Relationships>
</file>

<file path=ppt/slides/_rels/slide47.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18.xml" /><Relationship Id="rId1" Type="http://schemas.openxmlformats.org/officeDocument/2006/relationships/slideLayout" Target="../slideLayouts/slideLayout10.xml" /></Relationships>
</file>

<file path=ppt/slides/_rels/slide48.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19.xml" /><Relationship Id="rId1" Type="http://schemas.openxmlformats.org/officeDocument/2006/relationships/slideLayout" Target="../slideLayouts/slideLayout16.xml" /><Relationship Id="rId4" Type="http://schemas.openxmlformats.org/officeDocument/2006/relationships/image" Target="../media/image54.png" /></Relationships>
</file>

<file path=ppt/slides/_rels/slide49.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notesSlide" Target="../notesSlides/notesSlide20.xml" /><Relationship Id="rId1" Type="http://schemas.openxmlformats.org/officeDocument/2006/relationships/slideLayout" Target="../slideLayouts/slideLayout24.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6.xml" /></Relationships>
</file>

<file path=ppt/slides/_rels/slide50.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notesSlide" Target="../notesSlides/notesSlide21.xml" /><Relationship Id="rId1" Type="http://schemas.openxmlformats.org/officeDocument/2006/relationships/slideLayout" Target="../slideLayouts/slideLayout17.xml" /><Relationship Id="rId4" Type="http://schemas.openxmlformats.org/officeDocument/2006/relationships/image" Target="../media/image57.png" /></Relationships>
</file>

<file path=ppt/slides/_rels/slide51.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notesSlide" Target="../notesSlides/notesSlide22.xml" /><Relationship Id="rId1" Type="http://schemas.openxmlformats.org/officeDocument/2006/relationships/slideLayout" Target="../slideLayouts/slideLayout14.xml" /></Relationships>
</file>

<file path=ppt/slides/_rels/slide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4.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6.jpeg" /><Relationship Id="rId1" Type="http://schemas.openxmlformats.org/officeDocument/2006/relationships/slideLayout" Target="../slideLayouts/slideLayout1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0"/>
          <p:cNvSpPr txBox="1">
            <a:spLocks noGrp="1"/>
          </p:cNvSpPr>
          <p:nvPr>
            <p:ph type="ctrTitle"/>
          </p:nvPr>
        </p:nvSpPr>
        <p:spPr>
          <a:xfrm>
            <a:off x="715100" y="1107000"/>
            <a:ext cx="4359000" cy="143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solidFill>
                  <a:schemeClr val="accent1">
                    <a:lumMod val="75000"/>
                  </a:schemeClr>
                </a:solidFill>
              </a:rPr>
              <a:t>Acne Vulgaris &amp; Rosacea</a:t>
            </a:r>
            <a:endParaRPr>
              <a:solidFill>
                <a:schemeClr val="accent1">
                  <a:lumMod val="75000"/>
                </a:schemeClr>
              </a:solidFill>
            </a:endParaRPr>
          </a:p>
        </p:txBody>
      </p:sp>
      <p:sp>
        <p:nvSpPr>
          <p:cNvPr id="244" name="Google Shape;244;p30"/>
          <p:cNvSpPr txBox="1">
            <a:spLocks noGrp="1"/>
          </p:cNvSpPr>
          <p:nvPr>
            <p:ph type="subTitle" idx="1"/>
          </p:nvPr>
        </p:nvSpPr>
        <p:spPr>
          <a:xfrm>
            <a:off x="715100" y="2538600"/>
            <a:ext cx="3308260" cy="9676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Tala Alshahateet</a:t>
            </a:r>
          </a:p>
          <a:p>
            <a:pPr marL="0" lvl="0" indent="0" algn="ctr" rtl="0">
              <a:spcBef>
                <a:spcPts val="0"/>
              </a:spcBef>
              <a:spcAft>
                <a:spcPts val="0"/>
              </a:spcAft>
              <a:buNone/>
            </a:pPr>
            <a:r>
              <a:rPr lang="en"/>
              <a:t>Lana M Fraijat</a:t>
            </a:r>
          </a:p>
          <a:p>
            <a:pPr marL="0" lvl="0" indent="0" algn="ctr" rtl="0">
              <a:spcBef>
                <a:spcPts val="0"/>
              </a:spcBef>
              <a:spcAft>
                <a:spcPts val="0"/>
              </a:spcAft>
              <a:buNone/>
            </a:pPr>
            <a:r>
              <a:rPr lang="en"/>
              <a:t>Waqar Mahameed</a:t>
            </a:r>
            <a:endParaRPr/>
          </a:p>
        </p:txBody>
      </p:sp>
      <p:sp>
        <p:nvSpPr>
          <p:cNvPr id="245" name="Google Shape;245;p30"/>
          <p:cNvSpPr/>
          <p:nvPr/>
        </p:nvSpPr>
        <p:spPr>
          <a:xfrm>
            <a:off x="2403175" y="3506230"/>
            <a:ext cx="1381158" cy="1381178"/>
          </a:xfrm>
          <a:custGeom>
            <a:avLst/>
            <a:gdLst/>
            <a:ahLst/>
            <a:cxnLst/>
            <a:rect l="l" t="t" r="r" b="b"/>
            <a:pathLst>
              <a:path w="69153" h="69154" extrusionOk="0">
                <a:moveTo>
                  <a:pt x="69152" y="14256"/>
                </a:moveTo>
                <a:lnTo>
                  <a:pt x="69152" y="0"/>
                </a:lnTo>
                <a:lnTo>
                  <a:pt x="0" y="0"/>
                </a:lnTo>
                <a:lnTo>
                  <a:pt x="0" y="69153"/>
                </a:lnTo>
                <a:lnTo>
                  <a:pt x="14256" y="69153"/>
                </a:lnTo>
                <a:cubicBezTo>
                  <a:pt x="44575" y="69153"/>
                  <a:pt x="69152" y="44576"/>
                  <a:pt x="69152"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0"/>
          <p:cNvSpPr/>
          <p:nvPr/>
        </p:nvSpPr>
        <p:spPr>
          <a:xfrm>
            <a:off x="8601075" y="18812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a:off x="8334420" y="4507950"/>
            <a:ext cx="1518300" cy="32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0"/>
          <p:cNvSpPr/>
          <p:nvPr/>
        </p:nvSpPr>
        <p:spPr>
          <a:xfrm>
            <a:off x="1768200" y="3867900"/>
            <a:ext cx="1609200" cy="128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Placeholder 3">
            <a:extLst>
              <a:ext uri="{FF2B5EF4-FFF2-40B4-BE49-F238E27FC236}">
                <a16:creationId xmlns:a16="http://schemas.microsoft.com/office/drawing/2014/main" id="{586236B4-332A-E28D-2181-6950DB00D1B5}"/>
              </a:ext>
            </a:extLst>
          </p:cNvPr>
          <p:cNvPicPr>
            <a:picLocks noGrp="1" noChangeAspect="1"/>
          </p:cNvPicPr>
          <p:nvPr>
            <p:ph type="pic" idx="2"/>
          </p:nvPr>
        </p:nvPicPr>
        <p:blipFill>
          <a:blip r:embed="rId3"/>
          <a:srcRect l="12257" r="12257"/>
          <a:stretch>
            <a:fillRect/>
          </a:stretch>
        </p:blipFill>
        <p:spPr>
          <a:xfrm>
            <a:off x="4709452" y="203926"/>
            <a:ext cx="3624968" cy="48019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839896-290D-0DA6-0817-7784B15AAA54}"/>
              </a:ext>
            </a:extLst>
          </p:cNvPr>
          <p:cNvPicPr>
            <a:picLocks noChangeAspect="1"/>
          </p:cNvPicPr>
          <p:nvPr/>
        </p:nvPicPr>
        <p:blipFill>
          <a:blip r:embed="rId2"/>
          <a:stretch>
            <a:fillRect/>
          </a:stretch>
        </p:blipFill>
        <p:spPr>
          <a:xfrm>
            <a:off x="958316" y="81279"/>
            <a:ext cx="7227367" cy="4876800"/>
          </a:xfrm>
          <a:prstGeom prst="rect">
            <a:avLst/>
          </a:prstGeom>
        </p:spPr>
      </p:pic>
    </p:spTree>
    <p:extLst>
      <p:ext uri="{BB962C8B-B14F-4D97-AF65-F5344CB8AC3E}">
        <p14:creationId xmlns:p14="http://schemas.microsoft.com/office/powerpoint/2010/main" val="426663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16746"/>
            <a:ext cx="9144000" cy="5019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l" rtl="0">
              <a:buFont typeface="Wingdings" panose="05000000000000000000" pitchFamily="2" charset="2"/>
              <a:buChar char="Ø"/>
            </a:pPr>
            <a:r>
              <a:rPr lang="en-US" b="1">
                <a:solidFill>
                  <a:schemeClr val="tx1"/>
                </a:solidFill>
              </a:rPr>
              <a:t>Usually in teenagers and asymptomatic , in the face </a:t>
            </a:r>
            <a:r>
              <a:rPr lang="en-US" b="1">
                <a:solidFill>
                  <a:schemeClr val="accent1">
                    <a:lumMod val="75000"/>
                  </a:schemeClr>
                </a:solidFill>
              </a:rPr>
              <a:t>( most common</a:t>
            </a:r>
            <a:r>
              <a:rPr lang="en-US" b="1">
                <a:solidFill>
                  <a:schemeClr val="tx1"/>
                </a:solidFill>
              </a:rPr>
              <a:t>) , arms ,back and upper chest .</a:t>
            </a:r>
          </a:p>
          <a:p>
            <a:pPr marL="342900" indent="-342900" algn="l" rtl="0">
              <a:buFont typeface="Wingdings" panose="05000000000000000000" pitchFamily="2" charset="2"/>
              <a:buChar char="Ø"/>
            </a:pPr>
            <a:endParaRPr lang="en-US" b="1">
              <a:solidFill>
                <a:schemeClr val="tx1"/>
              </a:solidFill>
            </a:endParaRPr>
          </a:p>
          <a:p>
            <a:pPr algn="l" rtl="0"/>
            <a:endParaRPr lang="en-US" b="1">
              <a:solidFill>
                <a:schemeClr val="tx1"/>
              </a:solidFill>
            </a:endParaRPr>
          </a:p>
          <a:p>
            <a:pPr marL="514350" indent="-514350" algn="l" rtl="0">
              <a:buFont typeface="Wingdings" panose="05000000000000000000" pitchFamily="2" charset="2"/>
              <a:buChar char="q"/>
            </a:pPr>
            <a:r>
              <a:rPr lang="en-US" b="1">
                <a:solidFill>
                  <a:srgbClr val="FF0000"/>
                </a:solidFill>
              </a:rPr>
              <a:t>Non inflammatory lesions (acne) :</a:t>
            </a:r>
            <a:br>
              <a:rPr lang="en-US" b="1">
                <a:solidFill>
                  <a:schemeClr val="tx1"/>
                </a:solidFill>
              </a:rPr>
            </a:br>
            <a:r>
              <a:rPr lang="en-US" b="1" i="1" u="sng">
                <a:solidFill>
                  <a:schemeClr val="accent1">
                    <a:lumMod val="75000"/>
                  </a:schemeClr>
                </a:solidFill>
              </a:rPr>
              <a:t>Comedones are the characteristic primary skin lesions for acne .</a:t>
            </a:r>
          </a:p>
          <a:p>
            <a:pPr marL="514350" indent="-514350" algn="l" rtl="0">
              <a:buFont typeface="Wingdings" panose="05000000000000000000" pitchFamily="2" charset="2"/>
              <a:buChar char="Ø"/>
            </a:pPr>
            <a:r>
              <a:rPr lang="en-US" b="1">
                <a:solidFill>
                  <a:schemeClr val="tx1"/>
                </a:solidFill>
              </a:rPr>
              <a:t>White head comedon (</a:t>
            </a:r>
            <a:r>
              <a:rPr lang="en-US" b="1">
                <a:solidFill>
                  <a:srgbClr val="00B0F0"/>
                </a:solidFill>
              </a:rPr>
              <a:t>closed </a:t>
            </a:r>
            <a:r>
              <a:rPr lang="en-US" b="1" err="1">
                <a:solidFill>
                  <a:srgbClr val="00B0F0"/>
                </a:solidFill>
              </a:rPr>
              <a:t>comedon</a:t>
            </a:r>
            <a:r>
              <a:rPr lang="en-US" b="1">
                <a:solidFill>
                  <a:schemeClr val="tx1"/>
                </a:solidFill>
              </a:rPr>
              <a:t>), better appreciated by palpation, will develop into inflammatory lesions .</a:t>
            </a:r>
          </a:p>
          <a:p>
            <a:pPr marL="514350" indent="-514350">
              <a:buFont typeface="Wingdings" panose="05000000000000000000" pitchFamily="2" charset="2"/>
              <a:buChar char="Ø"/>
            </a:pPr>
            <a:r>
              <a:rPr lang="en-US" b="1">
                <a:solidFill>
                  <a:schemeClr val="tx1"/>
                </a:solidFill>
              </a:rPr>
              <a:t>Black head comedon (</a:t>
            </a:r>
            <a:r>
              <a:rPr lang="en-US" b="1">
                <a:solidFill>
                  <a:srgbClr val="00B0F0"/>
                </a:solidFill>
              </a:rPr>
              <a:t>open </a:t>
            </a:r>
            <a:r>
              <a:rPr lang="en-US" b="1" err="1">
                <a:solidFill>
                  <a:srgbClr val="00B0F0"/>
                </a:solidFill>
              </a:rPr>
              <a:t>comedon</a:t>
            </a:r>
            <a:r>
              <a:rPr lang="en-US" b="1">
                <a:solidFill>
                  <a:schemeClr val="tx1"/>
                </a:solidFill>
              </a:rPr>
              <a:t>), will not develop into inflammatory lesions because they are open. </a:t>
            </a:r>
          </a:p>
          <a:p>
            <a:pPr marL="514350" indent="-514350">
              <a:buFont typeface="Wingdings" panose="05000000000000000000" pitchFamily="2" charset="2"/>
              <a:buChar char="Ø"/>
            </a:pPr>
            <a:r>
              <a:rPr lang="en-US" b="1">
                <a:solidFill>
                  <a:schemeClr val="tx1"/>
                </a:solidFill>
              </a:rPr>
              <a:t>Melanin deposition or oxidation of lipids are responsible for black coloration </a:t>
            </a:r>
            <a:r>
              <a:rPr lang="en-US" b="1">
                <a:solidFill>
                  <a:schemeClr val="tx1"/>
                </a:solidFill>
                <a:sym typeface="Wingdings" pitchFamily="2" charset="2"/>
              </a:rPr>
              <a:t> +VE lipase  consume the glycosaccharide  inside the Comedones. </a:t>
            </a:r>
          </a:p>
          <a:p>
            <a:pPr marL="514350" indent="-514350">
              <a:buFont typeface="Wingdings" panose="05000000000000000000" pitchFamily="2" charset="2"/>
              <a:buChar char="Ø"/>
            </a:pPr>
            <a:endParaRPr lang="en-US" b="1">
              <a:solidFill>
                <a:schemeClr val="tx1"/>
              </a:solidFill>
              <a:sym typeface="Wingdings" pitchFamily="2" charset="2"/>
            </a:endParaRPr>
          </a:p>
          <a:p>
            <a:endParaRPr lang="en-US" b="1">
              <a:solidFill>
                <a:schemeClr val="tx1"/>
              </a:solidFill>
              <a:sym typeface="Wingdings" pitchFamily="2" charset="2"/>
            </a:endParaRPr>
          </a:p>
          <a:p>
            <a:r>
              <a:rPr lang="en-US" b="1">
                <a:solidFill>
                  <a:schemeClr val="tx1"/>
                </a:solidFill>
                <a:sym typeface="Wingdings" pitchFamily="2" charset="2"/>
              </a:rPr>
              <a:t> </a:t>
            </a:r>
            <a:r>
              <a:rPr lang="en-US" b="1">
                <a:solidFill>
                  <a:schemeClr val="tx1"/>
                </a:solidFill>
              </a:rPr>
              <a:t> </a:t>
            </a:r>
          </a:p>
          <a:p>
            <a:pPr marL="514350" indent="-514350" algn="l" rtl="0">
              <a:buFont typeface="Wingdings" panose="05000000000000000000" pitchFamily="2" charset="2"/>
              <a:buChar char="q"/>
            </a:pPr>
            <a:r>
              <a:rPr lang="en-US" b="1">
                <a:solidFill>
                  <a:srgbClr val="FF0000"/>
                </a:solidFill>
              </a:rPr>
              <a:t>Inflammatory lesions (acne) :</a:t>
            </a:r>
          </a:p>
          <a:p>
            <a:pPr marL="514350" indent="-514350" algn="l" rtl="0">
              <a:buFont typeface="Wingdings" panose="05000000000000000000" pitchFamily="2" charset="2"/>
              <a:buChar char="Ø"/>
            </a:pPr>
            <a:r>
              <a:rPr lang="en-US" b="1">
                <a:solidFill>
                  <a:schemeClr val="tx1"/>
                </a:solidFill>
              </a:rPr>
              <a:t>Papules.</a:t>
            </a:r>
          </a:p>
          <a:p>
            <a:pPr marL="514350" indent="-514350" algn="l" rtl="0">
              <a:buFont typeface="Wingdings" panose="05000000000000000000" pitchFamily="2" charset="2"/>
              <a:buChar char="Ø"/>
            </a:pPr>
            <a:r>
              <a:rPr lang="en-US" b="1">
                <a:solidFill>
                  <a:schemeClr val="tx1"/>
                </a:solidFill>
              </a:rPr>
              <a:t>Pustules.</a:t>
            </a:r>
          </a:p>
          <a:p>
            <a:pPr marL="514350" indent="-514350" algn="l" rtl="0">
              <a:buFont typeface="Wingdings" panose="05000000000000000000" pitchFamily="2" charset="2"/>
              <a:buChar char="Ø"/>
            </a:pPr>
            <a:r>
              <a:rPr lang="en-US" b="1">
                <a:solidFill>
                  <a:schemeClr val="tx1"/>
                </a:solidFill>
              </a:rPr>
              <a:t>Nodules.</a:t>
            </a:r>
          </a:p>
          <a:p>
            <a:pPr marL="514350" indent="-514350" algn="l" rtl="0">
              <a:buFont typeface="Wingdings" panose="05000000000000000000" pitchFamily="2" charset="2"/>
              <a:buChar char="Ø"/>
            </a:pPr>
            <a:r>
              <a:rPr lang="en-US" b="1">
                <a:solidFill>
                  <a:schemeClr val="tx1"/>
                </a:solidFill>
              </a:rPr>
              <a:t>Cysts .</a:t>
            </a:r>
          </a:p>
        </p:txBody>
      </p:sp>
      <p:sp>
        <p:nvSpPr>
          <p:cNvPr id="2" name="مستطيل 1"/>
          <p:cNvSpPr/>
          <p:nvPr/>
        </p:nvSpPr>
        <p:spPr>
          <a:xfrm>
            <a:off x="3685595" y="3219841"/>
            <a:ext cx="4572000" cy="1384995"/>
          </a:xfrm>
          <a:prstGeom prst="rect">
            <a:avLst/>
          </a:prstGeom>
        </p:spPr>
        <p:txBody>
          <a:bodyPr>
            <a:spAutoFit/>
          </a:bodyPr>
          <a:lstStyle/>
          <a:p>
            <a:pPr marL="285750" indent="-285750">
              <a:buFont typeface="Wingdings" pitchFamily="2" charset="2"/>
              <a:buChar char="q"/>
            </a:pPr>
            <a:r>
              <a:rPr lang="en-US" b="1">
                <a:solidFill>
                  <a:srgbClr val="FF0000"/>
                </a:solidFill>
              </a:rPr>
              <a:t>Sequelae : </a:t>
            </a:r>
          </a:p>
          <a:p>
            <a:pPr marL="285750" indent="-285750">
              <a:buFont typeface="Wingdings" pitchFamily="2" charset="2"/>
              <a:buChar char="Ø"/>
            </a:pPr>
            <a:r>
              <a:rPr lang="en-US" b="1"/>
              <a:t>Scars.</a:t>
            </a:r>
          </a:p>
          <a:p>
            <a:pPr marL="285750" indent="-285750">
              <a:buFont typeface="Wingdings" pitchFamily="2" charset="2"/>
              <a:buChar char="Ø"/>
            </a:pPr>
            <a:r>
              <a:rPr lang="en-US" b="1"/>
              <a:t>Hyperpigmentation .</a:t>
            </a:r>
          </a:p>
          <a:p>
            <a:pPr marL="285750" indent="-285750">
              <a:buFont typeface="Wingdings" pitchFamily="2" charset="2"/>
              <a:buChar char="Ø"/>
            </a:pPr>
            <a:r>
              <a:rPr lang="en-US" b="1"/>
              <a:t>Erythema.</a:t>
            </a:r>
          </a:p>
          <a:p>
            <a:pPr marL="285750" indent="-285750">
              <a:buFont typeface="Wingdings" pitchFamily="2" charset="2"/>
              <a:buChar char="v"/>
            </a:pPr>
            <a:r>
              <a:rPr lang="en-US" b="1"/>
              <a:t>So, acne must be treated in its early stage to avoid those Sequelae.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various_forms_of_acne-2.jpg"/>
          <p:cNvPicPr>
            <a:picLocks noGrp="1" noChangeAspect="1"/>
          </p:cNvPicPr>
          <p:nvPr>
            <p:ph idx="1"/>
          </p:nvPr>
        </p:nvPicPr>
        <p:blipFill>
          <a:blip r:embed="rId2"/>
          <a:stretch>
            <a:fillRect/>
          </a:stretch>
        </p:blipFill>
        <p:spPr>
          <a:xfrm>
            <a:off x="0" y="0"/>
            <a:ext cx="9144000" cy="51435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acne_vulgaris_pimples_cystic_acne_clip_image001.jpg"/>
          <p:cNvPicPr>
            <a:picLocks noGrp="1" noChangeAspect="1"/>
          </p:cNvPicPr>
          <p:nvPr>
            <p:ph idx="1"/>
          </p:nvPr>
        </p:nvPicPr>
        <p:blipFill>
          <a:blip r:embed="rId2"/>
          <a:stretch>
            <a:fillRect/>
          </a:stretch>
        </p:blipFill>
        <p:spPr>
          <a:xfrm>
            <a:off x="82855" y="59820"/>
            <a:ext cx="5081254" cy="4113983"/>
          </a:xfrm>
        </p:spPr>
      </p:pic>
      <p:sp>
        <p:nvSpPr>
          <p:cNvPr id="3" name="Rectangle 2"/>
          <p:cNvSpPr/>
          <p:nvPr/>
        </p:nvSpPr>
        <p:spPr>
          <a:xfrm>
            <a:off x="-5198" y="4330730"/>
            <a:ext cx="5081254" cy="1029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0">
              <a:buFont typeface="Wingdings" panose="05000000000000000000" pitchFamily="2" charset="2"/>
              <a:buChar char="ü"/>
            </a:pPr>
            <a:r>
              <a:rPr lang="en-US" sz="2000" b="1">
                <a:solidFill>
                  <a:schemeClr val="tx1"/>
                </a:solidFill>
              </a:rPr>
              <a:t>White </a:t>
            </a:r>
            <a:r>
              <a:rPr lang="en-US" sz="2000" b="1" err="1">
                <a:solidFill>
                  <a:schemeClr val="tx1"/>
                </a:solidFill>
              </a:rPr>
              <a:t>comedones</a:t>
            </a:r>
            <a:r>
              <a:rPr lang="en-US" sz="2000" b="1">
                <a:solidFill>
                  <a:schemeClr val="tx1"/>
                </a:solidFill>
              </a:rPr>
              <a:t> , and inflammatory papules and pustules.</a:t>
            </a:r>
          </a:p>
          <a:p>
            <a:pPr algn="ctr" rtl="0"/>
            <a:endParaRPr lang="en-US" sz="2400"/>
          </a:p>
        </p:txBody>
      </p:sp>
      <p:pic>
        <p:nvPicPr>
          <p:cNvPr id="5" name="عنصر نائب للمحتوى 3" descr="acne_vulgaris.JPG"/>
          <p:cNvPicPr>
            <a:picLocks noChangeAspect="1"/>
          </p:cNvPicPr>
          <p:nvPr/>
        </p:nvPicPr>
        <p:blipFill>
          <a:blip r:embed="rId3"/>
          <a:stretch>
            <a:fillRect/>
          </a:stretch>
        </p:blipFill>
        <p:spPr>
          <a:xfrm>
            <a:off x="5164109" y="72226"/>
            <a:ext cx="3979891" cy="4101577"/>
          </a:xfrm>
          <a:prstGeom prst="rect">
            <a:avLst/>
          </a:prstGeom>
        </p:spPr>
      </p:pic>
      <p:sp>
        <p:nvSpPr>
          <p:cNvPr id="6" name="Rectangle 5"/>
          <p:cNvSpPr/>
          <p:nvPr/>
        </p:nvSpPr>
        <p:spPr>
          <a:xfrm>
            <a:off x="5076056" y="4113984"/>
            <a:ext cx="4067944" cy="104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0">
              <a:buFont typeface="Wingdings" panose="05000000000000000000" pitchFamily="2" charset="2"/>
              <a:buChar char="ü"/>
            </a:pPr>
            <a:r>
              <a:rPr lang="en-US" sz="2000" b="1">
                <a:solidFill>
                  <a:schemeClr val="tx1"/>
                </a:solidFill>
              </a:rPr>
              <a:t>Erythema and hyperpigmentation.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Figure 3 - Pomade acne.jpg"/>
          <p:cNvPicPr>
            <a:picLocks noGrp="1" noChangeAspect="1"/>
          </p:cNvPicPr>
          <p:nvPr>
            <p:ph idx="1"/>
          </p:nvPr>
        </p:nvPicPr>
        <p:blipFill>
          <a:blip r:embed="rId2"/>
          <a:stretch>
            <a:fillRect/>
          </a:stretch>
        </p:blipFill>
        <p:spPr>
          <a:xfrm>
            <a:off x="0" y="5774"/>
            <a:ext cx="5292080" cy="4165618"/>
          </a:xfrm>
        </p:spPr>
      </p:pic>
      <p:pic>
        <p:nvPicPr>
          <p:cNvPr id="5" name="عنصر نائب للمحتوى 3" descr="images (13).jpg"/>
          <p:cNvPicPr>
            <a:picLocks noChangeAspect="1"/>
          </p:cNvPicPr>
          <p:nvPr/>
        </p:nvPicPr>
        <p:blipFill>
          <a:blip r:embed="rId3"/>
          <a:stretch>
            <a:fillRect/>
          </a:stretch>
        </p:blipFill>
        <p:spPr>
          <a:xfrm>
            <a:off x="5275709" y="5774"/>
            <a:ext cx="3862834" cy="4165619"/>
          </a:xfrm>
          <a:prstGeom prst="rect">
            <a:avLst/>
          </a:prstGeom>
        </p:spPr>
      </p:pic>
      <p:sp>
        <p:nvSpPr>
          <p:cNvPr id="3" name="Rectangle 2"/>
          <p:cNvSpPr/>
          <p:nvPr/>
        </p:nvSpPr>
        <p:spPr>
          <a:xfrm>
            <a:off x="0" y="4171392"/>
            <a:ext cx="5281166" cy="972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0">
              <a:buFont typeface="Wingdings" panose="05000000000000000000" pitchFamily="2" charset="2"/>
              <a:buChar char="ü"/>
            </a:pPr>
            <a:r>
              <a:rPr lang="en-US" b="1">
                <a:solidFill>
                  <a:schemeClr val="tx1"/>
                </a:solidFill>
              </a:rPr>
              <a:t>White Comedonal acne.</a:t>
            </a:r>
          </a:p>
        </p:txBody>
      </p:sp>
      <p:sp>
        <p:nvSpPr>
          <p:cNvPr id="6" name="Rectangle 5"/>
          <p:cNvSpPr/>
          <p:nvPr/>
        </p:nvSpPr>
        <p:spPr>
          <a:xfrm>
            <a:off x="5281166" y="4171392"/>
            <a:ext cx="3851920" cy="972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rtl="0">
              <a:buFont typeface="Wingdings" panose="05000000000000000000" pitchFamily="2" charset="2"/>
              <a:buChar char="ü"/>
            </a:pPr>
            <a:r>
              <a:rPr lang="en-US" b="1">
                <a:solidFill>
                  <a:schemeClr val="tx1"/>
                </a:solidFill>
              </a:rPr>
              <a:t>Inflammatory lesions : papules and nodules.</a:t>
            </a:r>
          </a:p>
          <a:p>
            <a:pPr marL="285750" indent="-285750" algn="l" rtl="0">
              <a:buFont typeface="Wingdings" panose="05000000000000000000" pitchFamily="2" charset="2"/>
              <a:buChar char="ü"/>
            </a:pPr>
            <a:r>
              <a:rPr lang="en-US" b="1">
                <a:solidFill>
                  <a:schemeClr val="tx1"/>
                </a:solidFill>
              </a:rPr>
              <a:t>Some scars.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تنزيل (5).jpg"/>
          <p:cNvPicPr>
            <a:picLocks noGrp="1" noChangeAspect="1"/>
          </p:cNvPicPr>
          <p:nvPr>
            <p:ph idx="1"/>
          </p:nvPr>
        </p:nvPicPr>
        <p:blipFill>
          <a:blip r:embed="rId2"/>
          <a:stretch>
            <a:fillRect/>
          </a:stretch>
        </p:blipFill>
        <p:spPr>
          <a:xfrm>
            <a:off x="0" y="-26394"/>
            <a:ext cx="4714908" cy="4056305"/>
          </a:xfrm>
        </p:spPr>
      </p:pic>
      <p:pic>
        <p:nvPicPr>
          <p:cNvPr id="5" name="عنصر نائب للمحتوى 3" descr="Acne-Marksjpg.jpg"/>
          <p:cNvPicPr>
            <a:picLocks noChangeAspect="1"/>
          </p:cNvPicPr>
          <p:nvPr/>
        </p:nvPicPr>
        <p:blipFill>
          <a:blip r:embed="rId3"/>
          <a:stretch>
            <a:fillRect/>
          </a:stretch>
        </p:blipFill>
        <p:spPr>
          <a:xfrm>
            <a:off x="4714908" y="-26394"/>
            <a:ext cx="4429156" cy="4056305"/>
          </a:xfrm>
          <a:prstGeom prst="rect">
            <a:avLst/>
          </a:prstGeom>
        </p:spPr>
      </p:pic>
      <p:sp>
        <p:nvSpPr>
          <p:cNvPr id="3" name="Rectangle 2"/>
          <p:cNvSpPr/>
          <p:nvPr/>
        </p:nvSpPr>
        <p:spPr>
          <a:xfrm>
            <a:off x="0" y="4029912"/>
            <a:ext cx="9144000" cy="1113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0">
              <a:buFont typeface="Wingdings" panose="05000000000000000000" pitchFamily="2" charset="2"/>
              <a:buChar char="ü"/>
            </a:pPr>
            <a:r>
              <a:rPr lang="en-US" sz="3200" b="1">
                <a:solidFill>
                  <a:schemeClr val="tx1"/>
                </a:solidFill>
              </a:rPr>
              <a:t>Scarring acne.</a:t>
            </a:r>
          </a:p>
          <a:p>
            <a:pPr marL="285750" indent="-285750" algn="ctr" rtl="0">
              <a:buFont typeface="Wingdings" panose="05000000000000000000" pitchFamily="2" charset="2"/>
              <a:buChar char="ü"/>
            </a:pPr>
            <a:r>
              <a:rPr lang="en-US" sz="3200" b="1">
                <a:solidFill>
                  <a:schemeClr val="tx1"/>
                </a:solidFill>
              </a:rPr>
              <a:t>Indication for Vitamin A derivatives use.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3"/>
          <p:cNvSpPr txBox="1">
            <a:spLocks noGrp="1"/>
          </p:cNvSpPr>
          <p:nvPr>
            <p:ph type="title"/>
          </p:nvPr>
        </p:nvSpPr>
        <p:spPr>
          <a:xfrm>
            <a:off x="4489256" y="1805746"/>
            <a:ext cx="3943500" cy="13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Acne variants</a:t>
            </a:r>
            <a:endParaRPr/>
          </a:p>
        </p:txBody>
      </p:sp>
      <p:sp>
        <p:nvSpPr>
          <p:cNvPr id="281" name="Google Shape;281;p33"/>
          <p:cNvSpPr txBox="1">
            <a:spLocks noGrp="1"/>
          </p:cNvSpPr>
          <p:nvPr>
            <p:ph type="title" idx="2"/>
          </p:nvPr>
        </p:nvSpPr>
        <p:spPr>
          <a:xfrm>
            <a:off x="7311400" y="713232"/>
            <a:ext cx="1117500" cy="1108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02</a:t>
            </a:r>
            <a:endParaRPr/>
          </a:p>
        </p:txBody>
      </p:sp>
      <p:sp>
        <p:nvSpPr>
          <p:cNvPr id="283" name="Google Shape;283;p33"/>
          <p:cNvSpPr/>
          <p:nvPr/>
        </p:nvSpPr>
        <p:spPr>
          <a:xfrm flipH="1">
            <a:off x="-886488" y="2048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flipH="1">
            <a:off x="-457188" y="4598450"/>
            <a:ext cx="1518300" cy="324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33"/>
          <p:cNvGrpSpPr/>
          <p:nvPr/>
        </p:nvGrpSpPr>
        <p:grpSpPr>
          <a:xfrm>
            <a:off x="6149678" y="3506230"/>
            <a:ext cx="2016133" cy="1641770"/>
            <a:chOff x="6149678" y="3506230"/>
            <a:chExt cx="2016133" cy="1641770"/>
          </a:xfrm>
        </p:grpSpPr>
        <p:sp>
          <p:nvSpPr>
            <p:cNvPr id="286" name="Google Shape;286;p33"/>
            <p:cNvSpPr/>
            <p:nvPr/>
          </p:nvSpPr>
          <p:spPr>
            <a:xfrm flipH="1">
              <a:off x="6149678" y="3506230"/>
              <a:ext cx="1381158" cy="1381178"/>
            </a:xfrm>
            <a:custGeom>
              <a:avLst/>
              <a:gdLst/>
              <a:ahLst/>
              <a:cxnLst/>
              <a:rect l="l" t="t" r="r" b="b"/>
              <a:pathLst>
                <a:path w="69153" h="69154" extrusionOk="0">
                  <a:moveTo>
                    <a:pt x="69152" y="14256"/>
                  </a:moveTo>
                  <a:lnTo>
                    <a:pt x="69152" y="0"/>
                  </a:lnTo>
                  <a:lnTo>
                    <a:pt x="0" y="0"/>
                  </a:lnTo>
                  <a:lnTo>
                    <a:pt x="0" y="69153"/>
                  </a:lnTo>
                  <a:lnTo>
                    <a:pt x="14256" y="69153"/>
                  </a:lnTo>
                  <a:cubicBezTo>
                    <a:pt x="44575" y="69153"/>
                    <a:pt x="69152" y="44576"/>
                    <a:pt x="69152" y="142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flipH="1">
              <a:off x="6556612" y="3867900"/>
              <a:ext cx="1609200" cy="12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Placeholder 3">
            <a:extLst>
              <a:ext uri="{FF2B5EF4-FFF2-40B4-BE49-F238E27FC236}">
                <a16:creationId xmlns:a16="http://schemas.microsoft.com/office/drawing/2014/main" id="{2312A808-7B08-55A4-6D85-0D5B3D241C17}"/>
              </a:ext>
            </a:extLst>
          </p:cNvPr>
          <p:cNvPicPr>
            <a:picLocks noGrp="1" noChangeAspect="1"/>
          </p:cNvPicPr>
          <p:nvPr>
            <p:ph type="pic" idx="3"/>
          </p:nvPr>
        </p:nvPicPr>
        <p:blipFill>
          <a:blip r:embed="rId3"/>
          <a:srcRect l="21684" r="21684"/>
          <a:stretch>
            <a:fillRect/>
          </a:stretch>
        </p:blipFill>
        <p:spPr>
          <a:xfrm flipH="1">
            <a:off x="-3" y="1"/>
            <a:ext cx="3884473" cy="5145712"/>
          </a:xfrm>
          <a:prstGeom prst="rect">
            <a:avLst/>
          </a:prstGeom>
        </p:spPr>
      </p:pic>
    </p:spTree>
    <p:extLst>
      <p:ext uri="{BB962C8B-B14F-4D97-AF65-F5344CB8AC3E}">
        <p14:creationId xmlns:p14="http://schemas.microsoft.com/office/powerpoint/2010/main" val="884539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68960" y="-155787"/>
            <a:ext cx="8134773" cy="521547"/>
          </a:xfrm>
        </p:spPr>
        <p:txBody>
          <a:bodyPr>
            <a:noAutofit/>
          </a:bodyPr>
          <a:lstStyle/>
          <a:p>
            <a:pPr algn="ctr"/>
            <a:r>
              <a:rPr lang="en-US" sz="5400" b="1">
                <a:solidFill>
                  <a:schemeClr val="accent1">
                    <a:lumMod val="75000"/>
                  </a:schemeClr>
                </a:solidFill>
                <a:latin typeface="+mn-lt"/>
              </a:rPr>
              <a:t>Acne variants </a:t>
            </a:r>
            <a:endParaRPr lang="ar-SA" sz="5400" b="1">
              <a:solidFill>
                <a:schemeClr val="accent1">
                  <a:lumMod val="75000"/>
                </a:schemeClr>
              </a:solidFill>
              <a:latin typeface="+mn-lt"/>
            </a:endParaRPr>
          </a:p>
        </p:txBody>
      </p:sp>
      <p:sp>
        <p:nvSpPr>
          <p:cNvPr id="3" name="عنصر نائب للمحتوى 2"/>
          <p:cNvSpPr>
            <a:spLocks noGrp="1"/>
          </p:cNvSpPr>
          <p:nvPr>
            <p:ph idx="1"/>
          </p:nvPr>
        </p:nvSpPr>
        <p:spPr>
          <a:xfrm>
            <a:off x="0" y="708236"/>
            <a:ext cx="9144000" cy="4360794"/>
          </a:xfrm>
        </p:spPr>
        <p:txBody>
          <a:bodyPr>
            <a:normAutofit fontScale="92500" lnSpcReduction="10000"/>
          </a:bodyPr>
          <a:lstStyle/>
          <a:p>
            <a:pPr marL="514350" indent="-514350" algn="l" rtl="0">
              <a:buFont typeface="+mj-lt"/>
              <a:buAutoNum type="arabicPeriod"/>
            </a:pPr>
            <a:r>
              <a:rPr lang="en-US" sz="3200" b="1"/>
              <a:t>Acne vulgaris.</a:t>
            </a:r>
          </a:p>
          <a:p>
            <a:pPr marL="514350" indent="-514350" algn="l" rtl="0">
              <a:buFont typeface="+mj-lt"/>
              <a:buAutoNum type="arabicPeriod"/>
            </a:pPr>
            <a:r>
              <a:rPr lang="en-US" sz="3200" b="1"/>
              <a:t>Acne conglobata ( Nodulocystic).</a:t>
            </a:r>
          </a:p>
          <a:p>
            <a:pPr marL="514350" indent="-514350" algn="l" rtl="0">
              <a:buFont typeface="+mj-lt"/>
              <a:buAutoNum type="arabicPeriod"/>
            </a:pPr>
            <a:r>
              <a:rPr lang="en-US" sz="3200" b="1"/>
              <a:t>Acne fulminans.</a:t>
            </a:r>
          </a:p>
          <a:p>
            <a:pPr marL="514350" indent="-514350" algn="l" rtl="0">
              <a:buFont typeface="+mj-lt"/>
              <a:buAutoNum type="arabicPeriod"/>
            </a:pPr>
            <a:r>
              <a:rPr lang="en-US" sz="3200" b="1"/>
              <a:t>Acne mechanica.</a:t>
            </a:r>
          </a:p>
          <a:p>
            <a:pPr marL="514350" indent="-514350" algn="l" rtl="0">
              <a:buFont typeface="+mj-lt"/>
              <a:buAutoNum type="arabicPeriod"/>
            </a:pPr>
            <a:r>
              <a:rPr lang="en-US" sz="3200" b="1"/>
              <a:t>Acne excoriee.</a:t>
            </a:r>
          </a:p>
          <a:p>
            <a:pPr marL="514350" indent="-514350" algn="l" rtl="0">
              <a:buFont typeface="+mj-lt"/>
              <a:buAutoNum type="arabicPeriod"/>
            </a:pPr>
            <a:r>
              <a:rPr lang="en-US" sz="3200" b="1"/>
              <a:t>Drug induced acne.</a:t>
            </a:r>
          </a:p>
          <a:p>
            <a:pPr marL="514350" indent="-514350" algn="l" rtl="0">
              <a:buFont typeface="+mj-lt"/>
              <a:buAutoNum type="arabicPeriod"/>
            </a:pPr>
            <a:r>
              <a:rPr lang="en-US" sz="3200" b="1"/>
              <a:t>Occupational acne.</a:t>
            </a:r>
          </a:p>
          <a:p>
            <a:pPr marL="514350" indent="-514350" algn="l" rtl="0">
              <a:buFont typeface="+mj-lt"/>
              <a:buAutoNum type="arabicPeriod"/>
            </a:pPr>
            <a:r>
              <a:rPr lang="en-US" sz="3200" b="1"/>
              <a:t>Neonatal acne.</a:t>
            </a:r>
          </a:p>
          <a:p>
            <a:pPr marL="514350" indent="-514350" algn="l" rtl="0">
              <a:buFont typeface="+mj-lt"/>
              <a:buAutoNum type="arabicPeriod"/>
            </a:pPr>
            <a:r>
              <a:rPr lang="en-US" sz="3200" b="1"/>
              <a:t>Infantile acne.</a:t>
            </a:r>
          </a:p>
          <a:p>
            <a:pPr marL="514350" indent="-514350" algn="l" rtl="0">
              <a:buFont typeface="+mj-lt"/>
              <a:buAutoNum type="arabicPeriod"/>
            </a:pPr>
            <a:r>
              <a:rPr lang="en-US" sz="3200" b="1"/>
              <a:t>Late onset acne ( adult type).</a:t>
            </a:r>
            <a:endParaRPr lang="ar-SA" sz="32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3528"/>
          </a:xfrm>
        </p:spPr>
        <p:txBody>
          <a:bodyPr anchor="t">
            <a:normAutofit fontScale="90000"/>
          </a:bodyPr>
          <a:lstStyle/>
          <a:p>
            <a:pPr algn="ctr"/>
            <a:r>
              <a:rPr lang="en-US" b="1">
                <a:latin typeface="+mn-lt"/>
              </a:rPr>
              <a:t>1- Acne conglobata-Nodulocystic acne</a:t>
            </a:r>
          </a:p>
        </p:txBody>
      </p:sp>
      <p:pic>
        <p:nvPicPr>
          <p:cNvPr id="4" name="Content Placeholder 3" descr="ac-1.jpg"/>
          <p:cNvPicPr>
            <a:picLocks noGrp="1" noChangeAspect="1"/>
          </p:cNvPicPr>
          <p:nvPr>
            <p:ph idx="1"/>
          </p:nvPr>
        </p:nvPicPr>
        <p:blipFill>
          <a:blip r:embed="rId2"/>
          <a:stretch>
            <a:fillRect/>
          </a:stretch>
        </p:blipFill>
        <p:spPr>
          <a:xfrm>
            <a:off x="0" y="573528"/>
            <a:ext cx="4644008" cy="3214710"/>
          </a:xfrm>
        </p:spPr>
      </p:pic>
      <p:sp>
        <p:nvSpPr>
          <p:cNvPr id="3" name="Rectangle 2"/>
          <p:cNvSpPr/>
          <p:nvPr/>
        </p:nvSpPr>
        <p:spPr>
          <a:xfrm>
            <a:off x="0" y="3801028"/>
            <a:ext cx="9144000" cy="1342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0">
              <a:buFont typeface="Wingdings" panose="05000000000000000000" pitchFamily="2" charset="2"/>
              <a:buChar char="ü"/>
            </a:pPr>
            <a:r>
              <a:rPr lang="en-US" sz="4000" b="1">
                <a:solidFill>
                  <a:schemeClr val="tx1"/>
                </a:solidFill>
              </a:rPr>
              <a:t>Nodulocystic lesions.</a:t>
            </a:r>
          </a:p>
          <a:p>
            <a:pPr marL="285750" indent="-285750" algn="ctr" rtl="0">
              <a:buFont typeface="Wingdings" panose="05000000000000000000" pitchFamily="2" charset="2"/>
              <a:buChar char="ü"/>
            </a:pPr>
            <a:r>
              <a:rPr lang="en-US" sz="4000" b="1">
                <a:solidFill>
                  <a:schemeClr val="tx1"/>
                </a:solidFill>
              </a:rPr>
              <a:t>Severe form of acne.</a:t>
            </a:r>
          </a:p>
        </p:txBody>
      </p:sp>
      <p:pic>
        <p:nvPicPr>
          <p:cNvPr id="5" name="Content Placeholder 3" descr="download.jpg"/>
          <p:cNvPicPr>
            <a:picLocks noChangeAspect="1"/>
          </p:cNvPicPr>
          <p:nvPr/>
        </p:nvPicPr>
        <p:blipFill>
          <a:blip r:embed="rId3"/>
          <a:stretch>
            <a:fillRect/>
          </a:stretch>
        </p:blipFill>
        <p:spPr>
          <a:xfrm>
            <a:off x="4644008" y="586318"/>
            <a:ext cx="4528199" cy="32019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456A0A-3C30-92F7-C997-134B0BD47E0D}"/>
              </a:ext>
            </a:extLst>
          </p:cNvPr>
          <p:cNvSpPr>
            <a:spLocks noGrp="1"/>
          </p:cNvSpPr>
          <p:nvPr>
            <p:ph type="body" idx="1"/>
          </p:nvPr>
        </p:nvSpPr>
        <p:spPr>
          <a:xfrm>
            <a:off x="189653" y="433493"/>
            <a:ext cx="8283787" cy="4497493"/>
          </a:xfrm>
        </p:spPr>
        <p:txBody>
          <a:bodyPr/>
          <a:lstStyle/>
          <a:p>
            <a:r>
              <a:rPr lang="en-GB" sz="2000">
                <a:latin typeface="+mj-lt"/>
              </a:rPr>
              <a:t>It usually presents with tender, disfiguring, double or triple interconnecting </a:t>
            </a:r>
            <a:r>
              <a:rPr lang="en-GB" sz="2000" err="1">
                <a:latin typeface="+mj-lt"/>
              </a:rPr>
              <a:t>comedones</a:t>
            </a:r>
            <a:r>
              <a:rPr lang="en-GB" sz="2000">
                <a:latin typeface="+mj-lt"/>
              </a:rPr>
              <a:t>, cysts, inflammatory nodules, and deep burrowing abscesses on the face, shoulders, back, chest, upper arms, buttocks, and thighs.</a:t>
            </a:r>
          </a:p>
          <a:p>
            <a:pPr marL="152400" indent="0">
              <a:buNone/>
            </a:pPr>
            <a:endParaRPr lang="en-GB" sz="2000">
              <a:latin typeface="+mj-lt"/>
            </a:endParaRPr>
          </a:p>
          <a:p>
            <a:r>
              <a:rPr lang="en-GB" sz="2000">
                <a:latin typeface="+mj-lt"/>
              </a:rPr>
              <a:t>Exposure to halogenated aromatic hydrocarbons (</a:t>
            </a:r>
            <a:r>
              <a:rPr lang="en-GB" sz="2000" err="1">
                <a:latin typeface="+mj-lt"/>
              </a:rPr>
              <a:t>eg</a:t>
            </a:r>
            <a:r>
              <a:rPr lang="en-GB" sz="2000">
                <a:latin typeface="+mj-lt"/>
              </a:rPr>
              <a:t>, dioxins) or ingestion of halogens (</a:t>
            </a:r>
            <a:r>
              <a:rPr lang="en-GB" sz="2000" err="1">
                <a:latin typeface="+mj-lt"/>
              </a:rPr>
              <a:t>eg</a:t>
            </a:r>
            <a:r>
              <a:rPr lang="en-GB" sz="2000">
                <a:latin typeface="+mj-lt"/>
              </a:rPr>
              <a:t>, thyroid medication, hypnotic agents) may trigger acne </a:t>
            </a:r>
            <a:r>
              <a:rPr lang="en-GB" sz="2000" err="1">
                <a:latin typeface="+mj-lt"/>
              </a:rPr>
              <a:t>conglobata</a:t>
            </a:r>
            <a:r>
              <a:rPr lang="en-GB" sz="2000">
                <a:latin typeface="+mj-lt"/>
              </a:rPr>
              <a:t> in an individual who is predisposed. Other factors that can provoke acne </a:t>
            </a:r>
            <a:r>
              <a:rPr lang="en-GB" sz="2000" err="1">
                <a:latin typeface="+mj-lt"/>
              </a:rPr>
              <a:t>conglobata</a:t>
            </a:r>
            <a:r>
              <a:rPr lang="en-GB" sz="2000">
                <a:latin typeface="+mj-lt"/>
              </a:rPr>
              <a:t> include androgens (</a:t>
            </a:r>
            <a:r>
              <a:rPr lang="en-GB" sz="2000" err="1">
                <a:latin typeface="+mj-lt"/>
              </a:rPr>
              <a:t>eg</a:t>
            </a:r>
            <a:r>
              <a:rPr lang="en-GB" sz="2000">
                <a:latin typeface="+mj-lt"/>
              </a:rPr>
              <a:t>, androgen-producing </a:t>
            </a:r>
            <a:r>
              <a:rPr lang="en-GB" sz="2000" err="1">
                <a:latin typeface="+mj-lt"/>
              </a:rPr>
              <a:t>tumors</a:t>
            </a:r>
            <a:r>
              <a:rPr lang="en-GB" sz="2000">
                <a:latin typeface="+mj-lt"/>
              </a:rPr>
              <a:t>) and anabolic steroids</a:t>
            </a:r>
          </a:p>
          <a:p>
            <a:pPr marL="152400" indent="0">
              <a:buNone/>
            </a:pPr>
            <a:endParaRPr lang="en-GB" sz="2000">
              <a:latin typeface="+mj-lt"/>
            </a:endParaRPr>
          </a:p>
          <a:p>
            <a:r>
              <a:rPr lang="en-GB" sz="2000">
                <a:solidFill>
                  <a:srgbClr val="FF0000"/>
                </a:solidFill>
                <a:latin typeface="+mj-lt"/>
              </a:rPr>
              <a:t>Treatment: </a:t>
            </a:r>
            <a:r>
              <a:rPr lang="en-GB" sz="2000">
                <a:solidFill>
                  <a:schemeClr val="tx2">
                    <a:lumMod val="75000"/>
                  </a:schemeClr>
                </a:solidFill>
                <a:latin typeface="+mj-lt"/>
              </a:rPr>
              <a:t>isotretinoin 0.5-1 mg/kg for 4-6 months</a:t>
            </a:r>
          </a:p>
        </p:txBody>
      </p:sp>
      <p:sp>
        <p:nvSpPr>
          <p:cNvPr id="4" name="Slide Number Placeholder 3">
            <a:extLst>
              <a:ext uri="{FF2B5EF4-FFF2-40B4-BE49-F238E27FC236}">
                <a16:creationId xmlns:a16="http://schemas.microsoft.com/office/drawing/2014/main" id="{969D119F-532C-9017-37F0-C60598DFBB70}"/>
              </a:ext>
            </a:extLst>
          </p:cNvPr>
          <p:cNvSpPr>
            <a:spLocks noGrp="1"/>
          </p:cNvSpPr>
          <p:nvPr>
            <p:ph type="sldNum" sz="quarter" idx="4294967295"/>
          </p:nvPr>
        </p:nvSpPr>
        <p:spPr>
          <a:xfrm>
            <a:off x="0" y="0"/>
            <a:ext cx="0" cy="0"/>
          </a:xfrm>
        </p:spPr>
        <p:txBody>
          <a:bodyPr/>
          <a:lstStyle/>
          <a:p>
            <a:r>
              <a:rPr lang="en-GB"/>
              <a:t>19</a:t>
            </a:r>
            <a:endParaRPr lang="ar-SA"/>
          </a:p>
        </p:txBody>
      </p:sp>
    </p:spTree>
    <p:extLst>
      <p:ext uri="{BB962C8B-B14F-4D97-AF65-F5344CB8AC3E}">
        <p14:creationId xmlns:p14="http://schemas.microsoft.com/office/powerpoint/2010/main" val="802967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264" name="Google Shape;264;p32"/>
          <p:cNvSpPr txBox="1">
            <a:spLocks noGrp="1"/>
          </p:cNvSpPr>
          <p:nvPr>
            <p:ph type="title" idx="2"/>
          </p:nvPr>
        </p:nvSpPr>
        <p:spPr>
          <a:xfrm>
            <a:off x="719975" y="1441921"/>
            <a:ext cx="734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sp>
        <p:nvSpPr>
          <p:cNvPr id="265" name="Google Shape;265;p32"/>
          <p:cNvSpPr txBox="1">
            <a:spLocks noGrp="1"/>
          </p:cNvSpPr>
          <p:nvPr>
            <p:ph type="title" idx="3"/>
          </p:nvPr>
        </p:nvSpPr>
        <p:spPr>
          <a:xfrm>
            <a:off x="719975" y="2875329"/>
            <a:ext cx="734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04</a:t>
            </a:r>
            <a:endParaRPr/>
          </a:p>
        </p:txBody>
      </p:sp>
      <p:sp>
        <p:nvSpPr>
          <p:cNvPr id="266" name="Google Shape;266;p32"/>
          <p:cNvSpPr txBox="1">
            <a:spLocks noGrp="1"/>
          </p:cNvSpPr>
          <p:nvPr>
            <p:ph type="title" idx="4"/>
          </p:nvPr>
        </p:nvSpPr>
        <p:spPr>
          <a:xfrm>
            <a:off x="3419250" y="1441921"/>
            <a:ext cx="734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02</a:t>
            </a:r>
            <a:endParaRPr/>
          </a:p>
        </p:txBody>
      </p:sp>
      <p:sp>
        <p:nvSpPr>
          <p:cNvPr id="267" name="Google Shape;267;p32"/>
          <p:cNvSpPr txBox="1">
            <a:spLocks noGrp="1"/>
          </p:cNvSpPr>
          <p:nvPr>
            <p:ph type="title" idx="5"/>
          </p:nvPr>
        </p:nvSpPr>
        <p:spPr>
          <a:xfrm>
            <a:off x="3419250" y="2875329"/>
            <a:ext cx="734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05</a:t>
            </a:r>
            <a:endParaRPr/>
          </a:p>
        </p:txBody>
      </p:sp>
      <p:sp>
        <p:nvSpPr>
          <p:cNvPr id="268" name="Google Shape;268;p32"/>
          <p:cNvSpPr txBox="1">
            <a:spLocks noGrp="1"/>
          </p:cNvSpPr>
          <p:nvPr>
            <p:ph type="title" idx="6"/>
          </p:nvPr>
        </p:nvSpPr>
        <p:spPr>
          <a:xfrm>
            <a:off x="6118525" y="1441921"/>
            <a:ext cx="734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03</a:t>
            </a:r>
            <a:endParaRPr/>
          </a:p>
        </p:txBody>
      </p:sp>
      <p:sp>
        <p:nvSpPr>
          <p:cNvPr id="269" name="Google Shape;269;p32"/>
          <p:cNvSpPr txBox="1">
            <a:spLocks noGrp="1"/>
          </p:cNvSpPr>
          <p:nvPr>
            <p:ph type="title" idx="7"/>
          </p:nvPr>
        </p:nvSpPr>
        <p:spPr>
          <a:xfrm>
            <a:off x="6118525" y="2875329"/>
            <a:ext cx="7347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06</a:t>
            </a:r>
            <a:endParaRPr/>
          </a:p>
        </p:txBody>
      </p:sp>
      <p:sp>
        <p:nvSpPr>
          <p:cNvPr id="270" name="Google Shape;270;p32"/>
          <p:cNvSpPr txBox="1">
            <a:spLocks noGrp="1"/>
          </p:cNvSpPr>
          <p:nvPr>
            <p:ph type="subTitle" idx="1"/>
          </p:nvPr>
        </p:nvSpPr>
        <p:spPr>
          <a:xfrm>
            <a:off x="719975" y="2012213"/>
            <a:ext cx="2305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Pathogenesis </a:t>
            </a:r>
            <a:endParaRPr/>
          </a:p>
        </p:txBody>
      </p:sp>
      <p:sp>
        <p:nvSpPr>
          <p:cNvPr id="271" name="Google Shape;271;p32"/>
          <p:cNvSpPr txBox="1">
            <a:spLocks noGrp="1"/>
          </p:cNvSpPr>
          <p:nvPr>
            <p:ph type="subTitle" idx="8"/>
          </p:nvPr>
        </p:nvSpPr>
        <p:spPr>
          <a:xfrm>
            <a:off x="3419250" y="2012213"/>
            <a:ext cx="2305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Acne variants </a:t>
            </a:r>
            <a:endParaRPr/>
          </a:p>
        </p:txBody>
      </p:sp>
      <p:sp>
        <p:nvSpPr>
          <p:cNvPr id="272" name="Google Shape;272;p32"/>
          <p:cNvSpPr txBox="1">
            <a:spLocks noGrp="1"/>
          </p:cNvSpPr>
          <p:nvPr>
            <p:ph type="subTitle" idx="9"/>
          </p:nvPr>
        </p:nvSpPr>
        <p:spPr>
          <a:xfrm>
            <a:off x="6118525" y="2012213"/>
            <a:ext cx="2305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Differential diagnosis of Acne </a:t>
            </a:r>
            <a:endParaRPr/>
          </a:p>
        </p:txBody>
      </p:sp>
      <p:sp>
        <p:nvSpPr>
          <p:cNvPr id="273" name="Google Shape;273;p32"/>
          <p:cNvSpPr txBox="1">
            <a:spLocks noGrp="1"/>
          </p:cNvSpPr>
          <p:nvPr>
            <p:ph type="subTitle" idx="13"/>
          </p:nvPr>
        </p:nvSpPr>
        <p:spPr>
          <a:xfrm>
            <a:off x="719975" y="3445613"/>
            <a:ext cx="2305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Available treatments</a:t>
            </a:r>
          </a:p>
        </p:txBody>
      </p:sp>
      <p:sp>
        <p:nvSpPr>
          <p:cNvPr id="274" name="Google Shape;274;p32"/>
          <p:cNvSpPr txBox="1">
            <a:spLocks noGrp="1"/>
          </p:cNvSpPr>
          <p:nvPr>
            <p:ph type="subTitle" idx="14"/>
          </p:nvPr>
        </p:nvSpPr>
        <p:spPr>
          <a:xfrm>
            <a:off x="3419250" y="3445613"/>
            <a:ext cx="2305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Rosacea </a:t>
            </a:r>
            <a:endParaRPr/>
          </a:p>
        </p:txBody>
      </p:sp>
      <p:sp>
        <p:nvSpPr>
          <p:cNvPr id="275" name="Google Shape;275;p32"/>
          <p:cNvSpPr txBox="1">
            <a:spLocks noGrp="1"/>
          </p:cNvSpPr>
          <p:nvPr>
            <p:ph type="subTitle" idx="15"/>
          </p:nvPr>
        </p:nvSpPr>
        <p:spPr>
          <a:xfrm>
            <a:off x="6118525" y="3445613"/>
            <a:ext cx="2305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t>Acneform</a:t>
            </a:r>
            <a:r>
              <a:rPr lang="en-GB"/>
              <a:t> skin rash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0"/>
            <a:ext cx="9144000" cy="573528"/>
          </a:xfrm>
        </p:spPr>
        <p:txBody>
          <a:bodyPr anchor="t">
            <a:normAutofit fontScale="90000"/>
          </a:bodyPr>
          <a:lstStyle/>
          <a:p>
            <a:pPr algn="ctr"/>
            <a:r>
              <a:rPr lang="en-US" b="1">
                <a:latin typeface="+mn-lt"/>
              </a:rPr>
              <a:t>2- Acne Fulminans </a:t>
            </a:r>
          </a:p>
        </p:txBody>
      </p:sp>
      <p:pic>
        <p:nvPicPr>
          <p:cNvPr id="4" name="Content Placeholder 3" descr="acf-0.jpg"/>
          <p:cNvPicPr>
            <a:picLocks noGrp="1" noChangeAspect="1"/>
          </p:cNvPicPr>
          <p:nvPr>
            <p:ph idx="1"/>
          </p:nvPr>
        </p:nvPicPr>
        <p:blipFill>
          <a:blip r:embed="rId2"/>
          <a:stretch>
            <a:fillRect/>
          </a:stretch>
        </p:blipFill>
        <p:spPr>
          <a:xfrm>
            <a:off x="1" y="576087"/>
            <a:ext cx="4801877" cy="3561837"/>
          </a:xfrm>
        </p:spPr>
      </p:pic>
      <p:pic>
        <p:nvPicPr>
          <p:cNvPr id="6" name="Content Placeholder 3" descr="acf-1.jpg"/>
          <p:cNvPicPr>
            <a:picLocks noChangeAspect="1"/>
          </p:cNvPicPr>
          <p:nvPr/>
        </p:nvPicPr>
        <p:blipFill>
          <a:blip r:embed="rId3"/>
          <a:stretch>
            <a:fillRect/>
          </a:stretch>
        </p:blipFill>
        <p:spPr>
          <a:xfrm>
            <a:off x="4801877" y="573528"/>
            <a:ext cx="4357718" cy="3564396"/>
          </a:xfrm>
          <a:prstGeom prst="rect">
            <a:avLst/>
          </a:prstGeom>
        </p:spPr>
      </p:pic>
      <p:sp>
        <p:nvSpPr>
          <p:cNvPr id="7" name="Rectangle 6"/>
          <p:cNvSpPr/>
          <p:nvPr/>
        </p:nvSpPr>
        <p:spPr>
          <a:xfrm>
            <a:off x="-1" y="4137924"/>
            <a:ext cx="4801877" cy="1005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rtl="0">
              <a:buFont typeface="Wingdings" panose="05000000000000000000" pitchFamily="2" charset="2"/>
              <a:buChar char="ü"/>
            </a:pPr>
            <a:r>
              <a:rPr lang="en-US" sz="2000" b="1">
                <a:solidFill>
                  <a:schemeClr val="tx1"/>
                </a:solidFill>
              </a:rPr>
              <a:t>Young man with inflammed cystic lesions. </a:t>
            </a:r>
          </a:p>
        </p:txBody>
      </p:sp>
      <p:sp>
        <p:nvSpPr>
          <p:cNvPr id="8" name="Rectangle 7"/>
          <p:cNvSpPr/>
          <p:nvPr/>
        </p:nvSpPr>
        <p:spPr>
          <a:xfrm>
            <a:off x="4801877" y="4137924"/>
            <a:ext cx="4357718" cy="1005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0">
              <a:buFont typeface="Wingdings" panose="05000000000000000000" pitchFamily="2" charset="2"/>
              <a:buChar char="ü"/>
            </a:pPr>
            <a:r>
              <a:rPr lang="en-US" sz="2000" b="1">
                <a:solidFill>
                  <a:schemeClr val="tx1"/>
                </a:solidFill>
              </a:rPr>
              <a:t>Inflammed cystic lesions on the back.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تنزيل (2).jpg"/>
          <p:cNvPicPr>
            <a:picLocks noGrp="1" noChangeAspect="1"/>
          </p:cNvPicPr>
          <p:nvPr>
            <p:ph idx="1"/>
          </p:nvPr>
        </p:nvPicPr>
        <p:blipFill>
          <a:blip r:embed="rId2"/>
          <a:stretch>
            <a:fillRect/>
          </a:stretch>
        </p:blipFill>
        <p:spPr>
          <a:xfrm>
            <a:off x="4499992" y="0"/>
            <a:ext cx="4644008" cy="3536163"/>
          </a:xfrm>
        </p:spPr>
      </p:pic>
      <p:pic>
        <p:nvPicPr>
          <p:cNvPr id="5" name="عنصر نائب للمحتوى 3" descr="a15fig01.jpg"/>
          <p:cNvPicPr>
            <a:picLocks noChangeAspect="1"/>
          </p:cNvPicPr>
          <p:nvPr/>
        </p:nvPicPr>
        <p:blipFill>
          <a:blip r:embed="rId3"/>
          <a:stretch>
            <a:fillRect/>
          </a:stretch>
        </p:blipFill>
        <p:spPr>
          <a:xfrm>
            <a:off x="0" y="12112"/>
            <a:ext cx="4499992" cy="3524051"/>
          </a:xfrm>
          <a:prstGeom prst="rect">
            <a:avLst/>
          </a:prstGeom>
        </p:spPr>
      </p:pic>
      <p:sp>
        <p:nvSpPr>
          <p:cNvPr id="3" name="Rectangle 2"/>
          <p:cNvSpPr/>
          <p:nvPr/>
        </p:nvSpPr>
        <p:spPr>
          <a:xfrm>
            <a:off x="0" y="3548275"/>
            <a:ext cx="9144000" cy="1595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0">
              <a:buFont typeface="Wingdings" panose="05000000000000000000" pitchFamily="2" charset="2"/>
              <a:buChar char="ü"/>
            </a:pPr>
            <a:r>
              <a:rPr lang="en-US" sz="4000" b="1">
                <a:solidFill>
                  <a:schemeClr val="tx1"/>
                </a:solidFill>
              </a:rPr>
              <a:t>Crusted lesions on the back and face.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3528"/>
            <a:ext cx="9144000" cy="456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l" rtl="0">
              <a:buFont typeface="Wingdings" panose="05000000000000000000" pitchFamily="2" charset="2"/>
              <a:buChar char="Ø"/>
            </a:pPr>
            <a:endParaRPr lang="en-US" b="1">
              <a:solidFill>
                <a:srgbClr val="00B0F0"/>
              </a:solidFill>
            </a:endParaRPr>
          </a:p>
        </p:txBody>
      </p:sp>
      <p:sp>
        <p:nvSpPr>
          <p:cNvPr id="7" name="Rectangle 6"/>
          <p:cNvSpPr/>
          <p:nvPr/>
        </p:nvSpPr>
        <p:spPr>
          <a:xfrm>
            <a:off x="60960" y="282275"/>
            <a:ext cx="9144000" cy="6370975"/>
          </a:xfrm>
          <a:prstGeom prst="rect">
            <a:avLst/>
          </a:prstGeom>
        </p:spPr>
        <p:txBody>
          <a:bodyPr wrap="square">
            <a:spAutoFit/>
          </a:bodyPr>
          <a:lstStyle/>
          <a:p>
            <a:pPr marL="342900" indent="-342900" algn="l" rtl="0">
              <a:buFont typeface="Wingdings" panose="05000000000000000000" pitchFamily="2" charset="2"/>
              <a:buChar char="Ø"/>
            </a:pPr>
            <a:r>
              <a:rPr lang="en-US" sz="2400"/>
              <a:t> Severe form with cystic lesions and systemic symptoms.</a:t>
            </a:r>
          </a:p>
          <a:p>
            <a:pPr algn="l" rtl="0"/>
            <a:endParaRPr lang="en-US" sz="2400"/>
          </a:p>
          <a:p>
            <a:pPr marL="342900" indent="-342900" algn="l" rtl="0">
              <a:buFont typeface="Wingdings" panose="05000000000000000000" pitchFamily="2" charset="2"/>
              <a:buChar char="Ø"/>
            </a:pPr>
            <a:r>
              <a:rPr lang="en-US" sz="2400"/>
              <a:t>Rare form.</a:t>
            </a:r>
          </a:p>
          <a:p>
            <a:pPr marL="342900" indent="-342900" algn="l" rtl="0">
              <a:buFont typeface="Wingdings" panose="05000000000000000000" pitchFamily="2" charset="2"/>
              <a:buChar char="Ø"/>
            </a:pPr>
            <a:r>
              <a:rPr lang="en-US" sz="2400">
                <a:solidFill>
                  <a:schemeClr val="accent1">
                    <a:lumMod val="75000"/>
                  </a:schemeClr>
                </a:solidFill>
              </a:rPr>
              <a:t>Young men 13-16 yr.</a:t>
            </a:r>
          </a:p>
          <a:p>
            <a:pPr algn="l" rtl="0"/>
            <a:endParaRPr lang="en-US" sz="2400">
              <a:solidFill>
                <a:schemeClr val="accent1">
                  <a:lumMod val="75000"/>
                </a:schemeClr>
              </a:solidFill>
            </a:endParaRPr>
          </a:p>
          <a:p>
            <a:pPr marL="342900" indent="-342900" algn="l" rtl="0">
              <a:buFont typeface="Wingdings" panose="05000000000000000000" pitchFamily="2" charset="2"/>
              <a:buChar char="Ø"/>
            </a:pPr>
            <a:r>
              <a:rPr lang="en-US" sz="2400"/>
              <a:t>Osteolytic bone lesions. </a:t>
            </a:r>
          </a:p>
          <a:p>
            <a:pPr marL="342900" indent="-342900" algn="l" rtl="0">
              <a:buFont typeface="Wingdings" panose="05000000000000000000" pitchFamily="2" charset="2"/>
              <a:buChar char="Ø"/>
            </a:pPr>
            <a:r>
              <a:rPr lang="en-US" sz="2400"/>
              <a:t>Fever, arthralgia, Hepatosplenomegaly.</a:t>
            </a:r>
          </a:p>
          <a:p>
            <a:pPr marL="342900" indent="-342900" algn="l" rtl="0">
              <a:buFont typeface="Wingdings" panose="05000000000000000000" pitchFamily="2" charset="2"/>
              <a:buChar char="Ø"/>
            </a:pPr>
            <a:r>
              <a:rPr lang="en-US" sz="2400"/>
              <a:t>Increased ESR , leukocytosis.</a:t>
            </a:r>
          </a:p>
          <a:p>
            <a:pPr algn="l" rtl="0"/>
            <a:endParaRPr lang="en-US" sz="2400"/>
          </a:p>
          <a:p>
            <a:pPr marL="342900" indent="-342900" algn="l" rtl="0">
              <a:buFont typeface="Wingdings" panose="05000000000000000000" pitchFamily="2" charset="2"/>
              <a:buChar char="Ø"/>
            </a:pPr>
            <a:r>
              <a:rPr lang="en-US" sz="2400">
                <a:solidFill>
                  <a:srgbClr val="FF0000"/>
                </a:solidFill>
              </a:rPr>
              <a:t>Treatment :  </a:t>
            </a:r>
            <a:r>
              <a:rPr lang="en-US" sz="2400">
                <a:solidFill>
                  <a:schemeClr val="accent1">
                    <a:lumMod val="75000"/>
                  </a:schemeClr>
                </a:solidFill>
              </a:rPr>
              <a:t>Isotretinoin with systemic steroid ( the </a:t>
            </a:r>
            <a:r>
              <a:rPr lang="en-US" sz="2400">
                <a:solidFill>
                  <a:srgbClr val="FF0000"/>
                </a:solidFill>
              </a:rPr>
              <a:t>only</a:t>
            </a:r>
            <a:r>
              <a:rPr lang="en-US" sz="2400">
                <a:solidFill>
                  <a:schemeClr val="accent1">
                    <a:lumMod val="75000"/>
                  </a:schemeClr>
                </a:solidFill>
              </a:rPr>
              <a:t> type of acne that is treated with steroids).</a:t>
            </a:r>
          </a:p>
          <a:p>
            <a:pPr marL="285750" indent="-285750" algn="l" rtl="0">
              <a:buFont typeface="Wingdings" panose="05000000000000000000" pitchFamily="2" charset="2"/>
              <a:buChar char="Ø"/>
            </a:pPr>
            <a:endParaRPr lang="en-US" sz="2400" b="1"/>
          </a:p>
          <a:p>
            <a:pPr marL="342900" indent="-342900" algn="l" rtl="0">
              <a:buFont typeface="Wingdings" panose="05000000000000000000" pitchFamily="2" charset="2"/>
              <a:buChar char="Ø"/>
            </a:pPr>
            <a:endParaRPr lang="en-US" sz="2400" b="1"/>
          </a:p>
          <a:p>
            <a:pPr algn="l" rtl="0"/>
            <a:endParaRPr lang="en-US" sz="2400" b="1"/>
          </a:p>
          <a:p>
            <a:pPr marL="342900" indent="-342900" algn="l" rtl="0">
              <a:buFont typeface="Wingdings" panose="05000000000000000000" pitchFamily="2" charset="2"/>
              <a:buChar char="Ø"/>
            </a:pPr>
            <a:endParaRPr lang="en-US" sz="2400" b="1"/>
          </a:p>
          <a:p>
            <a:pPr marL="342900" indent="-342900" algn="l" rtl="0">
              <a:buFont typeface="Wingdings" panose="05000000000000000000" pitchFamily="2" charset="2"/>
              <a:buChar char="Ø"/>
            </a:pPr>
            <a:endParaRPr lang="en-US" sz="2400" b="1"/>
          </a:p>
          <a:p>
            <a:pPr marL="342900" indent="-342900" algn="l" rtl="0">
              <a:buFont typeface="Wingdings" panose="05000000000000000000" pitchFamily="2" charset="2"/>
              <a:buChar char="Ø"/>
            </a:pPr>
            <a:endParaRPr lang="en-US" sz="24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573528"/>
          </a:xfrm>
        </p:spPr>
        <p:txBody>
          <a:bodyPr anchor="t">
            <a:normAutofit fontScale="90000"/>
          </a:bodyPr>
          <a:lstStyle/>
          <a:p>
            <a:pPr algn="ctr"/>
            <a:r>
              <a:rPr lang="en-US" b="1">
                <a:latin typeface="+mn-lt"/>
              </a:rPr>
              <a:t>3- Acne Mechanica </a:t>
            </a:r>
          </a:p>
        </p:txBody>
      </p:sp>
      <p:pic>
        <p:nvPicPr>
          <p:cNvPr id="4" name="عنصر نائب للمحتوى 3" descr="process5.jpg"/>
          <p:cNvPicPr>
            <a:picLocks noGrp="1" noChangeAspect="1"/>
          </p:cNvPicPr>
          <p:nvPr>
            <p:ph idx="1"/>
          </p:nvPr>
        </p:nvPicPr>
        <p:blipFill>
          <a:blip r:embed="rId2"/>
          <a:stretch>
            <a:fillRect/>
          </a:stretch>
        </p:blipFill>
        <p:spPr>
          <a:xfrm>
            <a:off x="326027" y="723084"/>
            <a:ext cx="5852583" cy="3456384"/>
          </a:xfrm>
        </p:spPr>
      </p:pic>
      <p:sp>
        <p:nvSpPr>
          <p:cNvPr id="2" name="Rectangle 1"/>
          <p:cNvSpPr/>
          <p:nvPr/>
        </p:nvSpPr>
        <p:spPr>
          <a:xfrm>
            <a:off x="6247781" y="2136324"/>
            <a:ext cx="2707857" cy="629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rtl="0">
              <a:buFont typeface="Wingdings" panose="05000000000000000000" pitchFamily="2" charset="2"/>
              <a:buChar char="ü"/>
            </a:pPr>
            <a:r>
              <a:rPr lang="en-US" sz="2400" b="1">
                <a:solidFill>
                  <a:schemeClr val="tx1"/>
                </a:solidFill>
              </a:rPr>
              <a:t>Pustules and papules at the site of contact.</a:t>
            </a:r>
          </a:p>
          <a:p>
            <a:pPr marL="285750" indent="-285750" algn="ctr" rtl="0">
              <a:buFont typeface="Wingdings" panose="05000000000000000000" pitchFamily="2" charset="2"/>
              <a:buChar char="ü"/>
            </a:pPr>
            <a:endParaRPr lang="en-US" sz="2400" b="1">
              <a:solidFill>
                <a:schemeClr val="tx1"/>
              </a:solidFill>
            </a:endParaRPr>
          </a:p>
          <a:p>
            <a:pPr marL="285750" indent="-285750" rtl="0">
              <a:buFont typeface="Wingdings" panose="05000000000000000000" pitchFamily="2" charset="2"/>
              <a:buChar char="ü"/>
            </a:pPr>
            <a:r>
              <a:rPr lang="en-US" sz="2400" b="1">
                <a:solidFill>
                  <a:schemeClr val="tx1"/>
                </a:solidFill>
              </a:rPr>
              <a:t>Yellowish discoloration </a:t>
            </a:r>
            <a:r>
              <a:rPr lang="en-US" sz="2400" b="1">
                <a:solidFill>
                  <a:srgbClr val="FF0000"/>
                </a:solidFill>
              </a:rPr>
              <a:t>indicates </a:t>
            </a:r>
            <a:r>
              <a:rPr lang="en-US" sz="2400" b="1">
                <a:solidFill>
                  <a:schemeClr val="tx1"/>
                </a:solidFill>
              </a:rPr>
              <a:t>secondary infections.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87" y="573528"/>
            <a:ext cx="9144000" cy="3477875"/>
          </a:xfrm>
          <a:prstGeom prst="rect">
            <a:avLst/>
          </a:prstGeom>
        </p:spPr>
        <p:txBody>
          <a:bodyPr wrap="square">
            <a:spAutoFit/>
          </a:bodyPr>
          <a:lstStyle/>
          <a:p>
            <a:pPr marL="285750" indent="-285750" algn="l" rtl="0">
              <a:buFont typeface="Wingdings" panose="05000000000000000000" pitchFamily="2" charset="2"/>
              <a:buChar char="Ø"/>
            </a:pPr>
            <a:r>
              <a:rPr lang="en-US" sz="2800"/>
              <a:t>Caused by:</a:t>
            </a:r>
          </a:p>
          <a:p>
            <a:pPr marL="285750" indent="-285750" algn="l" rtl="0">
              <a:buFont typeface="Wingdings" panose="05000000000000000000" pitchFamily="2" charset="2"/>
              <a:buChar char="Ø"/>
            </a:pPr>
            <a:endParaRPr lang="en-US" sz="2800"/>
          </a:p>
          <a:p>
            <a:pPr marL="514350" indent="-514350" algn="l" rtl="0">
              <a:buFont typeface="+mj-lt"/>
              <a:buAutoNum type="arabicPeriod"/>
            </a:pPr>
            <a:r>
              <a:rPr lang="en-US" sz="2800"/>
              <a:t>Repeated mechanical and frictional obstruction.</a:t>
            </a:r>
          </a:p>
          <a:p>
            <a:pPr marL="514350" indent="-514350" algn="l" rtl="0">
              <a:buFont typeface="+mj-lt"/>
              <a:buAutoNum type="arabicPeriod"/>
            </a:pPr>
            <a:endParaRPr lang="en-US" sz="2800"/>
          </a:p>
          <a:p>
            <a:pPr marL="514350" indent="-514350" algn="l" rtl="0">
              <a:buFont typeface="+mj-lt"/>
              <a:buAutoNum type="arabicPeriod"/>
            </a:pPr>
            <a:r>
              <a:rPr lang="en-US" sz="2800"/>
              <a:t>Rubbing by helmets, chin straps, masks.</a:t>
            </a:r>
          </a:p>
          <a:p>
            <a:pPr algn="l" rtl="0"/>
            <a:endParaRPr lang="en-US" sz="2800"/>
          </a:p>
          <a:p>
            <a:pPr marL="285750" indent="-285750" algn="l" rtl="0">
              <a:buFont typeface="Wingdings" panose="05000000000000000000" pitchFamily="2" charset="2"/>
              <a:buChar char="Ø"/>
            </a:pPr>
            <a:r>
              <a:rPr lang="en-US" sz="2800">
                <a:solidFill>
                  <a:srgbClr val="FF0000"/>
                </a:solidFill>
              </a:rPr>
              <a:t>Treatment: </a:t>
            </a:r>
            <a:r>
              <a:rPr lang="en-US" sz="2800">
                <a:solidFill>
                  <a:schemeClr val="accent1">
                    <a:lumMod val="75000"/>
                  </a:schemeClr>
                </a:solidFill>
              </a:rPr>
              <a:t>eliminating these factors. </a:t>
            </a:r>
          </a:p>
          <a:p>
            <a:pPr marL="285750" indent="-285750" algn="l" rtl="0">
              <a:buFont typeface="Wingdings" panose="05000000000000000000" pitchFamily="2" charset="2"/>
              <a:buChar char="Ø"/>
            </a:pPr>
            <a:endParaRPr lang="en-US" sz="2400" b="1">
              <a:solidFill>
                <a:srgbClr val="FF000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5632" y="2040993"/>
            <a:ext cx="1015951" cy="124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0"/>
            <a:ext cx="9144000" cy="573528"/>
          </a:xfrm>
        </p:spPr>
        <p:txBody>
          <a:bodyPr anchor="t">
            <a:normAutofit fontScale="90000"/>
          </a:bodyPr>
          <a:lstStyle/>
          <a:p>
            <a:pPr algn="ctr"/>
            <a:r>
              <a:rPr lang="en-US" b="1">
                <a:latin typeface="+mn-lt"/>
              </a:rPr>
              <a:t>4- Acne Excoriee</a:t>
            </a:r>
          </a:p>
        </p:txBody>
      </p:sp>
      <p:pic>
        <p:nvPicPr>
          <p:cNvPr id="4" name="عنصر نائب للمحتوى 3" descr="Figure 37 - Acne excoriee.jpg"/>
          <p:cNvPicPr>
            <a:picLocks noGrp="1" noChangeAspect="1"/>
          </p:cNvPicPr>
          <p:nvPr>
            <p:ph idx="1"/>
          </p:nvPr>
        </p:nvPicPr>
        <p:blipFill>
          <a:blip r:embed="rId2"/>
          <a:stretch>
            <a:fillRect/>
          </a:stretch>
        </p:blipFill>
        <p:spPr>
          <a:xfrm>
            <a:off x="19633" y="573528"/>
            <a:ext cx="3630853" cy="3375874"/>
          </a:xfrm>
        </p:spPr>
      </p:pic>
      <p:pic>
        <p:nvPicPr>
          <p:cNvPr id="5" name="عنصر نائب للمحتوى 3" descr="images (11).jpg"/>
          <p:cNvPicPr>
            <a:picLocks noChangeAspect="1"/>
          </p:cNvPicPr>
          <p:nvPr/>
        </p:nvPicPr>
        <p:blipFill>
          <a:blip r:embed="rId3"/>
          <a:stretch>
            <a:fillRect/>
          </a:stretch>
        </p:blipFill>
        <p:spPr>
          <a:xfrm>
            <a:off x="3650486" y="573528"/>
            <a:ext cx="5493514" cy="3375874"/>
          </a:xfrm>
          <a:prstGeom prst="rect">
            <a:avLst/>
          </a:prstGeom>
        </p:spPr>
      </p:pic>
      <p:sp>
        <p:nvSpPr>
          <p:cNvPr id="2" name="Rectangle 1"/>
          <p:cNvSpPr/>
          <p:nvPr/>
        </p:nvSpPr>
        <p:spPr>
          <a:xfrm>
            <a:off x="19632" y="3949402"/>
            <a:ext cx="9124368" cy="119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0">
              <a:buFont typeface="Wingdings" panose="05000000000000000000" pitchFamily="2" charset="2"/>
              <a:buChar char="ü"/>
            </a:pPr>
            <a:r>
              <a:rPr lang="en-US" sz="3600" b="1">
                <a:solidFill>
                  <a:schemeClr val="tx1"/>
                </a:solidFill>
              </a:rPr>
              <a:t>Excoriations only.</a:t>
            </a:r>
          </a:p>
          <a:p>
            <a:pPr marL="285750" indent="-285750" algn="ctr" rtl="0">
              <a:buFont typeface="Wingdings" panose="05000000000000000000" pitchFamily="2" charset="2"/>
              <a:buChar char="ü"/>
            </a:pPr>
            <a:r>
              <a:rPr lang="en-US" sz="3600" b="1">
                <a:solidFill>
                  <a:schemeClr val="tx1"/>
                </a:solidFill>
              </a:rPr>
              <a:t>No </a:t>
            </a:r>
            <a:r>
              <a:rPr lang="en-US" sz="3600" b="1" err="1">
                <a:solidFill>
                  <a:schemeClr val="tx1"/>
                </a:solidFill>
              </a:rPr>
              <a:t>comedones</a:t>
            </a:r>
            <a:r>
              <a:rPr lang="en-US" sz="3600" b="1">
                <a:solidFill>
                  <a:schemeClr val="tx1"/>
                </a:solidFill>
              </a:rPr>
              <a:t>, papules or pustules.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00" y="573527"/>
            <a:ext cx="8737600" cy="4154984"/>
          </a:xfrm>
          <a:prstGeom prst="rect">
            <a:avLst/>
          </a:prstGeom>
        </p:spPr>
        <p:txBody>
          <a:bodyPr wrap="square">
            <a:spAutoFit/>
          </a:bodyPr>
          <a:lstStyle/>
          <a:p>
            <a:pPr marL="571500" indent="-571500" algn="l" rtl="0">
              <a:buFont typeface="Wingdings" panose="05000000000000000000" pitchFamily="2" charset="2"/>
              <a:buChar char="Ø"/>
            </a:pPr>
            <a:r>
              <a:rPr lang="en-GB" sz="2400"/>
              <a:t>The picked lesions become scarred and infected, causing itching which leads to further picking. Sometimes the picking continues long after the original acne has healed</a:t>
            </a:r>
          </a:p>
          <a:p>
            <a:pPr algn="l" rtl="0"/>
            <a:endParaRPr lang="en-US" sz="2400"/>
          </a:p>
          <a:p>
            <a:pPr marL="571500" indent="-571500" algn="l" rtl="0">
              <a:buFont typeface="Wingdings" panose="05000000000000000000" pitchFamily="2" charset="2"/>
              <a:buChar char="Ø"/>
            </a:pPr>
            <a:r>
              <a:rPr lang="en-US" sz="2400"/>
              <a:t>Young women.</a:t>
            </a:r>
          </a:p>
          <a:p>
            <a:pPr algn="l" rtl="0"/>
            <a:endParaRPr lang="en-US" sz="2400"/>
          </a:p>
          <a:p>
            <a:pPr marL="571500" indent="-571500" algn="l" rtl="0">
              <a:buFont typeface="Wingdings" panose="05000000000000000000" pitchFamily="2" charset="2"/>
              <a:buChar char="Ø"/>
            </a:pPr>
            <a:r>
              <a:rPr lang="en-US" sz="2400"/>
              <a:t>Underlying psychiatric components.</a:t>
            </a:r>
          </a:p>
          <a:p>
            <a:pPr algn="l" rtl="0"/>
            <a:endParaRPr lang="en-US" sz="2400"/>
          </a:p>
          <a:p>
            <a:pPr marL="571500" indent="-571500" algn="l" rtl="0">
              <a:buFont typeface="Wingdings" panose="05000000000000000000" pitchFamily="2" charset="2"/>
              <a:buChar char="Ø"/>
            </a:pPr>
            <a:r>
              <a:rPr lang="en-US" sz="2400">
                <a:solidFill>
                  <a:srgbClr val="FF0000"/>
                </a:solidFill>
              </a:rPr>
              <a:t>Treatment</a:t>
            </a:r>
            <a:r>
              <a:rPr lang="en-US" sz="2400">
                <a:solidFill>
                  <a:schemeClr val="tx2">
                    <a:lumMod val="75000"/>
                  </a:schemeClr>
                </a:solidFill>
              </a:rPr>
              <a:t>: antidepressants or psychotherapy may be indicated. </a:t>
            </a:r>
          </a:p>
          <a:p>
            <a:pPr marL="285750" indent="-285750" algn="l" rtl="0">
              <a:buFont typeface="Wingdings" panose="05000000000000000000" pitchFamily="2" charset="2"/>
              <a:buChar char="Ø"/>
            </a:pPr>
            <a:endParaRPr lang="en-US" sz="2400" b="1">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568E5DD-2939-2570-E966-45E8157231AB}"/>
              </a:ext>
            </a:extLst>
          </p:cNvPr>
          <p:cNvSpPr>
            <a:spLocks noGrp="1"/>
          </p:cNvSpPr>
          <p:nvPr>
            <p:ph type="title"/>
          </p:nvPr>
        </p:nvSpPr>
        <p:spPr>
          <a:xfrm>
            <a:off x="1190071" y="208861"/>
            <a:ext cx="5036557" cy="897743"/>
          </a:xfrm>
        </p:spPr>
        <p:txBody>
          <a:bodyPr/>
          <a:lstStyle/>
          <a:p>
            <a:pPr algn="l"/>
            <a:r>
              <a:rPr lang="en-US"/>
              <a:t>Drug induced acne </a:t>
            </a:r>
            <a:endParaRPr lang="ar-AE"/>
          </a:p>
        </p:txBody>
      </p:sp>
      <p:sp>
        <p:nvSpPr>
          <p:cNvPr id="3" name="عنوان 2">
            <a:extLst>
              <a:ext uri="{FF2B5EF4-FFF2-40B4-BE49-F238E27FC236}">
                <a16:creationId xmlns:a16="http://schemas.microsoft.com/office/drawing/2014/main" id="{1CD41996-5736-049B-D4E7-250C23E295C6}"/>
              </a:ext>
            </a:extLst>
          </p:cNvPr>
          <p:cNvSpPr>
            <a:spLocks noGrp="1"/>
          </p:cNvSpPr>
          <p:nvPr>
            <p:ph type="title" idx="2"/>
          </p:nvPr>
        </p:nvSpPr>
        <p:spPr>
          <a:xfrm>
            <a:off x="0" y="0"/>
            <a:ext cx="1117500" cy="1108200"/>
          </a:xfrm>
        </p:spPr>
        <p:txBody>
          <a:bodyPr/>
          <a:lstStyle/>
          <a:p>
            <a:r>
              <a:rPr lang="en-US"/>
              <a:t>06</a:t>
            </a:r>
            <a:endParaRPr lang="ar-AE"/>
          </a:p>
        </p:txBody>
      </p:sp>
      <p:sp>
        <p:nvSpPr>
          <p:cNvPr id="5" name="مربع نص 4">
            <a:extLst>
              <a:ext uri="{FF2B5EF4-FFF2-40B4-BE49-F238E27FC236}">
                <a16:creationId xmlns:a16="http://schemas.microsoft.com/office/drawing/2014/main" id="{BB1EBAF3-0598-3449-5242-788EE94F1866}"/>
              </a:ext>
            </a:extLst>
          </p:cNvPr>
          <p:cNvSpPr txBox="1"/>
          <p:nvPr/>
        </p:nvSpPr>
        <p:spPr>
          <a:xfrm>
            <a:off x="170491" y="1211832"/>
            <a:ext cx="5402995" cy="3416320"/>
          </a:xfrm>
          <a:prstGeom prst="rect">
            <a:avLst/>
          </a:prstGeom>
          <a:noFill/>
        </p:spPr>
        <p:txBody>
          <a:bodyPr wrap="square" rtlCol="1">
            <a:spAutoFit/>
          </a:bodyPr>
          <a:lstStyle/>
          <a:p>
            <a:r>
              <a:rPr lang="en-US" sz="1800" b="1"/>
              <a:t>➢ Anabolic steroids – </a:t>
            </a:r>
            <a:r>
              <a:rPr lang="en-US" sz="1800" b="1" err="1"/>
              <a:t>Danazole</a:t>
            </a:r>
            <a:r>
              <a:rPr lang="en-US" sz="1800" b="1"/>
              <a:t> , </a:t>
            </a:r>
            <a:r>
              <a:rPr lang="en-US" sz="1800" b="1" err="1"/>
              <a:t>Stanazole</a:t>
            </a:r>
            <a:r>
              <a:rPr lang="en-US" sz="1800" b="1"/>
              <a:t>. </a:t>
            </a:r>
          </a:p>
          <a:p>
            <a:r>
              <a:rPr lang="en-US" sz="1800" b="1"/>
              <a:t>➢ Corticosteroids.</a:t>
            </a:r>
          </a:p>
          <a:p>
            <a:r>
              <a:rPr lang="en-US" sz="1800" b="1"/>
              <a:t>➢ phenytoin . </a:t>
            </a:r>
          </a:p>
          <a:p>
            <a:r>
              <a:rPr lang="en-US" sz="1800" b="1"/>
              <a:t>➢ Lithium. </a:t>
            </a:r>
          </a:p>
          <a:p>
            <a:r>
              <a:rPr lang="en-US" sz="1800" b="1"/>
              <a:t>➢ Iodides , bromides , Vit. Supplements , cough compounds and sedatives . </a:t>
            </a:r>
          </a:p>
          <a:p>
            <a:r>
              <a:rPr lang="en-US" sz="1800" b="1"/>
              <a:t>➢ Azathioprine ,Vit.B12, cyclosporine. </a:t>
            </a:r>
          </a:p>
          <a:p>
            <a:endParaRPr lang="en-US" sz="1800" b="1"/>
          </a:p>
          <a:p>
            <a:r>
              <a:rPr lang="en-US" sz="1800" b="1"/>
              <a:t>✓ </a:t>
            </a:r>
            <a:r>
              <a:rPr lang="en-US" sz="1800" b="1">
                <a:solidFill>
                  <a:srgbClr val="FF0000"/>
                </a:solidFill>
              </a:rPr>
              <a:t>Monomorphic eruption</a:t>
            </a:r>
            <a:r>
              <a:rPr lang="en-US" sz="1800" b="1"/>
              <a:t> of papules and pustules </a:t>
            </a:r>
          </a:p>
          <a:p>
            <a:r>
              <a:rPr lang="en-US" sz="1800" b="1"/>
              <a:t>✓ Steroid induced acne ( in spring) : after oral or topical use of steroids. </a:t>
            </a:r>
            <a:endParaRPr lang="ar-AE" sz="1800" b="1"/>
          </a:p>
        </p:txBody>
      </p:sp>
      <p:pic>
        <p:nvPicPr>
          <p:cNvPr id="6" name="عنصر نائب للمحتوى 3" descr="acne.jpg">
            <a:extLst>
              <a:ext uri="{FF2B5EF4-FFF2-40B4-BE49-F238E27FC236}">
                <a16:creationId xmlns:a16="http://schemas.microsoft.com/office/drawing/2014/main" id="{8B0F00CA-ED8B-FCC5-D6EA-53284C93B60B}"/>
              </a:ext>
            </a:extLst>
          </p:cNvPr>
          <p:cNvPicPr>
            <a:picLocks noChangeAspect="1"/>
          </p:cNvPicPr>
          <p:nvPr/>
        </p:nvPicPr>
        <p:blipFill>
          <a:blip r:embed="rId2"/>
          <a:stretch>
            <a:fillRect/>
          </a:stretch>
        </p:blipFill>
        <p:spPr>
          <a:xfrm>
            <a:off x="5646057" y="1040392"/>
            <a:ext cx="3357652" cy="3759200"/>
          </a:xfrm>
          <a:prstGeom prst="rect">
            <a:avLst/>
          </a:prstGeom>
        </p:spPr>
      </p:pic>
    </p:spTree>
    <p:extLst>
      <p:ext uri="{BB962C8B-B14F-4D97-AF65-F5344CB8AC3E}">
        <p14:creationId xmlns:p14="http://schemas.microsoft.com/office/powerpoint/2010/main" val="411458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FFE436-F5AC-AFB2-5BD3-7152B10F43A4}"/>
              </a:ext>
            </a:extLst>
          </p:cNvPr>
          <p:cNvPicPr>
            <a:picLocks noChangeAspect="1"/>
          </p:cNvPicPr>
          <p:nvPr/>
        </p:nvPicPr>
        <p:blipFill>
          <a:blip r:embed="rId2"/>
          <a:stretch>
            <a:fillRect/>
          </a:stretch>
        </p:blipFill>
        <p:spPr>
          <a:xfrm>
            <a:off x="846666" y="285750"/>
            <a:ext cx="7260167" cy="4572000"/>
          </a:xfrm>
          <a:prstGeom prst="rect">
            <a:avLst/>
          </a:prstGeom>
        </p:spPr>
      </p:pic>
    </p:spTree>
    <p:extLst>
      <p:ext uri="{BB962C8B-B14F-4D97-AF65-F5344CB8AC3E}">
        <p14:creationId xmlns:p14="http://schemas.microsoft.com/office/powerpoint/2010/main" val="2958883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3"/>
          <p:cNvSpPr txBox="1">
            <a:spLocks noGrp="1"/>
          </p:cNvSpPr>
          <p:nvPr>
            <p:ph type="title"/>
          </p:nvPr>
        </p:nvSpPr>
        <p:spPr>
          <a:xfrm>
            <a:off x="1130293" y="91608"/>
            <a:ext cx="3542618" cy="773505"/>
          </a:xfrm>
          <a:prstGeom prst="rect">
            <a:avLst/>
          </a:prstGeom>
        </p:spPr>
        <p:txBody>
          <a:bodyPr spcFirstLastPara="1" wrap="square" lIns="91425" tIns="91425" rIns="91425" bIns="91425" anchor="t" anchorCtr="0">
            <a:noAutofit/>
          </a:bodyPr>
          <a:lstStyle/>
          <a:p>
            <a:pPr algn="l"/>
            <a:r>
              <a:rPr lang="en-US" sz="2800"/>
              <a:t>Occupational Acne</a:t>
            </a:r>
            <a:br>
              <a:rPr lang="en-US"/>
            </a:br>
            <a:endParaRPr/>
          </a:p>
        </p:txBody>
      </p:sp>
      <p:sp>
        <p:nvSpPr>
          <p:cNvPr id="281" name="Google Shape;281;p33"/>
          <p:cNvSpPr txBox="1">
            <a:spLocks noGrp="1"/>
          </p:cNvSpPr>
          <p:nvPr>
            <p:ph type="title" idx="2"/>
          </p:nvPr>
        </p:nvSpPr>
        <p:spPr>
          <a:xfrm>
            <a:off x="18514" y="0"/>
            <a:ext cx="1117500" cy="876601"/>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07</a:t>
            </a:r>
            <a:endParaRPr/>
          </a:p>
        </p:txBody>
      </p:sp>
      <p:sp>
        <p:nvSpPr>
          <p:cNvPr id="283" name="Google Shape;283;p33"/>
          <p:cNvSpPr/>
          <p:nvPr/>
        </p:nvSpPr>
        <p:spPr>
          <a:xfrm flipH="1">
            <a:off x="-886488" y="2048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flipH="1">
            <a:off x="-457188" y="4598450"/>
            <a:ext cx="1518300" cy="324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33"/>
          <p:cNvGrpSpPr/>
          <p:nvPr/>
        </p:nvGrpSpPr>
        <p:grpSpPr>
          <a:xfrm>
            <a:off x="7660795" y="4102465"/>
            <a:ext cx="2016133" cy="1641770"/>
            <a:chOff x="6149678" y="3506230"/>
            <a:chExt cx="2016133" cy="1641770"/>
          </a:xfrm>
        </p:grpSpPr>
        <p:sp>
          <p:nvSpPr>
            <p:cNvPr id="286" name="Google Shape;286;p33"/>
            <p:cNvSpPr/>
            <p:nvPr/>
          </p:nvSpPr>
          <p:spPr>
            <a:xfrm flipH="1">
              <a:off x="6149678" y="3506230"/>
              <a:ext cx="1381158" cy="1381178"/>
            </a:xfrm>
            <a:custGeom>
              <a:avLst/>
              <a:gdLst/>
              <a:ahLst/>
              <a:cxnLst/>
              <a:rect l="l" t="t" r="r" b="b"/>
              <a:pathLst>
                <a:path w="69153" h="69154" extrusionOk="0">
                  <a:moveTo>
                    <a:pt x="69152" y="14256"/>
                  </a:moveTo>
                  <a:lnTo>
                    <a:pt x="69152" y="0"/>
                  </a:lnTo>
                  <a:lnTo>
                    <a:pt x="0" y="0"/>
                  </a:lnTo>
                  <a:lnTo>
                    <a:pt x="0" y="69153"/>
                  </a:lnTo>
                  <a:lnTo>
                    <a:pt x="14256" y="69153"/>
                  </a:lnTo>
                  <a:cubicBezTo>
                    <a:pt x="44575" y="69153"/>
                    <a:pt x="69152" y="44576"/>
                    <a:pt x="69152" y="142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flipH="1">
              <a:off x="6556612" y="3867900"/>
              <a:ext cx="1609200" cy="12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مربع نص 1">
            <a:extLst>
              <a:ext uri="{FF2B5EF4-FFF2-40B4-BE49-F238E27FC236}">
                <a16:creationId xmlns:a16="http://schemas.microsoft.com/office/drawing/2014/main" id="{E5143540-F0B8-383C-C9E7-7EA3A650073B}"/>
              </a:ext>
            </a:extLst>
          </p:cNvPr>
          <p:cNvSpPr txBox="1"/>
          <p:nvPr/>
        </p:nvSpPr>
        <p:spPr>
          <a:xfrm>
            <a:off x="196937" y="978667"/>
            <a:ext cx="8558874" cy="4154984"/>
          </a:xfrm>
          <a:prstGeom prst="rect">
            <a:avLst/>
          </a:prstGeom>
          <a:noFill/>
        </p:spPr>
        <p:txBody>
          <a:bodyPr wrap="square" lIns="91440" tIns="45720" rIns="91440" bIns="45720" rtlCol="1" anchor="t">
            <a:spAutoFit/>
          </a:bodyPr>
          <a:lstStyle/>
          <a:p>
            <a:r>
              <a:rPr lang="en-US" sz="2000"/>
              <a:t>Exposure to insoluble , follicle – occlusion substances in the workplace. </a:t>
            </a:r>
          </a:p>
          <a:p>
            <a:r>
              <a:rPr lang="en-US" sz="2000"/>
              <a:t>➢ Cutting oils , petrolatum – based products (Vaseline) , coal tar. </a:t>
            </a:r>
          </a:p>
          <a:p>
            <a:r>
              <a:rPr lang="en-US" sz="2000"/>
              <a:t>➢ </a:t>
            </a:r>
            <a:r>
              <a:rPr lang="en-US" sz="2000">
                <a:solidFill>
                  <a:srgbClr val="FF0000"/>
                </a:solidFill>
              </a:rPr>
              <a:t>Comedones dominate usually</a:t>
            </a:r>
            <a:r>
              <a:rPr lang="en-US" sz="2000"/>
              <a:t>. </a:t>
            </a:r>
          </a:p>
          <a:p>
            <a:endParaRPr lang="en-US" sz="2000"/>
          </a:p>
          <a:p>
            <a:r>
              <a:rPr lang="en-US" sz="2400" b="1" u="sng"/>
              <a:t>❑ Chloracne:</a:t>
            </a:r>
          </a:p>
          <a:p>
            <a:r>
              <a:rPr lang="en-US" sz="2000"/>
              <a:t>Kinds of occupational acne due to Exposure to chlorinated aromatic hydrocarbons. </a:t>
            </a:r>
          </a:p>
          <a:p>
            <a:r>
              <a:rPr lang="en-US" sz="2000">
                <a:solidFill>
                  <a:srgbClr val="FF0000"/>
                </a:solidFill>
              </a:rPr>
              <a:t>➢ Malar , retro-auricular , mandibular areas , axillae , sacrum , buttock are involved. </a:t>
            </a:r>
          </a:p>
          <a:p>
            <a:r>
              <a:rPr lang="en-US" sz="2000"/>
              <a:t>➢ The causative agents found in : electrical conductors , insulators , insecticides , fungicides and wood preservatives (poly </a:t>
            </a:r>
            <a:r>
              <a:rPr lang="en-US" sz="2000" err="1"/>
              <a:t>chlor</a:t>
            </a:r>
            <a:r>
              <a:rPr lang="en-US" sz="2000"/>
              <a:t> </a:t>
            </a:r>
            <a:r>
              <a:rPr lang="en-US" sz="2000" err="1"/>
              <a:t>naphthalenes</a:t>
            </a:r>
            <a:r>
              <a:rPr lang="en-US" sz="2000"/>
              <a:t> tetra chlorobenzene and others). </a:t>
            </a:r>
          </a:p>
          <a:p>
            <a:r>
              <a:rPr lang="en-US" sz="2000"/>
              <a:t>➢ Old age ( not typical age for acne </a:t>
            </a:r>
            <a:endParaRPr lang="ar-AE" sz="1600" b="1"/>
          </a:p>
        </p:txBody>
      </p:sp>
    </p:spTree>
    <p:extLst>
      <p:ext uri="{BB962C8B-B14F-4D97-AF65-F5344CB8AC3E}">
        <p14:creationId xmlns:p14="http://schemas.microsoft.com/office/powerpoint/2010/main" val="117337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6"/>
          <p:cNvSpPr txBox="1">
            <a:spLocks noGrp="1"/>
          </p:cNvSpPr>
          <p:nvPr>
            <p:ph type="title"/>
          </p:nvPr>
        </p:nvSpPr>
        <p:spPr>
          <a:xfrm>
            <a:off x="720000" y="448050"/>
            <a:ext cx="3852000" cy="6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accent1">
                    <a:lumMod val="75000"/>
                  </a:schemeClr>
                </a:solidFill>
              </a:rPr>
              <a:t>ACNE</a:t>
            </a:r>
            <a:endParaRPr>
              <a:solidFill>
                <a:schemeClr val="accent1">
                  <a:lumMod val="75000"/>
                </a:schemeClr>
              </a:solidFill>
            </a:endParaRPr>
          </a:p>
        </p:txBody>
      </p:sp>
      <p:sp>
        <p:nvSpPr>
          <p:cNvPr id="462" name="Google Shape;462;p46"/>
          <p:cNvSpPr txBox="1">
            <a:spLocks noGrp="1"/>
          </p:cNvSpPr>
          <p:nvPr>
            <p:ph type="subTitle" idx="1"/>
          </p:nvPr>
        </p:nvSpPr>
        <p:spPr>
          <a:xfrm>
            <a:off x="392853" y="1192108"/>
            <a:ext cx="4179147" cy="35033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t> a common skin condition that happens when hair follicles under the skin become clogged. Sebum—oil that helps keep skin from drying out—and dead skin cells plug the pores, which leads to outbreaks of lesions, commonly called pimples or zits.</a:t>
            </a:r>
            <a:endParaRPr sz="2000"/>
          </a:p>
        </p:txBody>
      </p:sp>
      <p:pic>
        <p:nvPicPr>
          <p:cNvPr id="464" name="Google Shape;464;p46"/>
          <p:cNvPicPr preferRelativeResize="0">
            <a:picLocks noGrp="1"/>
          </p:cNvPicPr>
          <p:nvPr>
            <p:ph type="pic" idx="3"/>
          </p:nvPr>
        </p:nvPicPr>
        <p:blipFill rotWithShape="1">
          <a:blip r:embed="rId3">
            <a:alphaModFix/>
          </a:blip>
          <a:srcRect t="5791" b="5783"/>
          <a:stretch/>
        </p:blipFill>
        <p:spPr>
          <a:xfrm>
            <a:off x="5257800" y="0"/>
            <a:ext cx="3886200" cy="5148073"/>
          </a:xfrm>
          <a:prstGeom prst="rect">
            <a:avLst/>
          </a:prstGeom>
        </p:spPr>
      </p:pic>
      <p:sp>
        <p:nvSpPr>
          <p:cNvPr id="465" name="Google Shape;465;p46"/>
          <p:cNvSpPr/>
          <p:nvPr/>
        </p:nvSpPr>
        <p:spPr>
          <a:xfrm flipH="1">
            <a:off x="8562312" y="43958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606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0F5442-0DC6-E71C-E687-E49BB7F2BE9A}"/>
              </a:ext>
            </a:extLst>
          </p:cNvPr>
          <p:cNvSpPr>
            <a:spLocks noGrp="1"/>
          </p:cNvSpPr>
          <p:nvPr>
            <p:ph type="title"/>
          </p:nvPr>
        </p:nvSpPr>
        <p:spPr>
          <a:xfrm>
            <a:off x="0" y="4289485"/>
            <a:ext cx="4209691" cy="816814"/>
          </a:xfrm>
        </p:spPr>
        <p:txBody>
          <a:bodyPr/>
          <a:lstStyle/>
          <a:p>
            <a:pPr algn="ctr"/>
            <a:r>
              <a:rPr lang="en-US" sz="1800"/>
              <a:t>✓Comedone predominant, some papules.</a:t>
            </a:r>
            <a:endParaRPr lang="ar-AE" sz="1800"/>
          </a:p>
        </p:txBody>
      </p:sp>
      <p:pic>
        <p:nvPicPr>
          <p:cNvPr id="5" name="عنصر نائب للمحتوى 3" descr="derm022.gif">
            <a:extLst>
              <a:ext uri="{FF2B5EF4-FFF2-40B4-BE49-F238E27FC236}">
                <a16:creationId xmlns:a16="http://schemas.microsoft.com/office/drawing/2014/main" id="{97A88552-865E-C223-DE65-2E47591D1079}"/>
              </a:ext>
            </a:extLst>
          </p:cNvPr>
          <p:cNvPicPr>
            <a:picLocks noChangeAspect="1"/>
          </p:cNvPicPr>
          <p:nvPr/>
        </p:nvPicPr>
        <p:blipFill>
          <a:blip r:embed="rId2"/>
          <a:stretch>
            <a:fillRect/>
          </a:stretch>
        </p:blipFill>
        <p:spPr>
          <a:xfrm>
            <a:off x="232500" y="122926"/>
            <a:ext cx="3977191" cy="4166559"/>
          </a:xfrm>
          <a:prstGeom prst="rect">
            <a:avLst/>
          </a:prstGeom>
        </p:spPr>
      </p:pic>
      <p:pic>
        <p:nvPicPr>
          <p:cNvPr id="6" name="عنصر نائب للمحتوى 3" descr="chlor_acne2.jpg">
            <a:extLst>
              <a:ext uri="{FF2B5EF4-FFF2-40B4-BE49-F238E27FC236}">
                <a16:creationId xmlns:a16="http://schemas.microsoft.com/office/drawing/2014/main" id="{7CEF4FAF-E53F-E416-2E42-467114C8335A}"/>
              </a:ext>
            </a:extLst>
          </p:cNvPr>
          <p:cNvPicPr>
            <a:picLocks noChangeAspect="1"/>
          </p:cNvPicPr>
          <p:nvPr/>
        </p:nvPicPr>
        <p:blipFill>
          <a:blip r:embed="rId3"/>
          <a:stretch>
            <a:fillRect/>
          </a:stretch>
        </p:blipFill>
        <p:spPr>
          <a:xfrm>
            <a:off x="4572000" y="86264"/>
            <a:ext cx="4209256" cy="4166559"/>
          </a:xfrm>
          <a:prstGeom prst="rect">
            <a:avLst/>
          </a:prstGeom>
        </p:spPr>
      </p:pic>
      <p:sp>
        <p:nvSpPr>
          <p:cNvPr id="7" name="عنوان 1">
            <a:extLst>
              <a:ext uri="{FF2B5EF4-FFF2-40B4-BE49-F238E27FC236}">
                <a16:creationId xmlns:a16="http://schemas.microsoft.com/office/drawing/2014/main" id="{F170B7DC-48AA-53ED-57AC-ED8A0C317944}"/>
              </a:ext>
            </a:extLst>
          </p:cNvPr>
          <p:cNvSpPr txBox="1">
            <a:spLocks/>
          </p:cNvSpPr>
          <p:nvPr/>
        </p:nvSpPr>
        <p:spPr>
          <a:xfrm>
            <a:off x="4571565" y="4289485"/>
            <a:ext cx="4209691" cy="8168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Raleway"/>
              <a:buNone/>
              <a:defRPr sz="3800" b="1" i="0" u="none" strike="noStrike" cap="none">
                <a:solidFill>
                  <a:schemeClr val="dk1"/>
                </a:solidFill>
                <a:latin typeface="Raleway"/>
                <a:ea typeface="Raleway"/>
                <a:cs typeface="Raleway"/>
                <a:sym typeface="Raleway"/>
              </a:defRPr>
            </a:lvl1pPr>
            <a:lvl2pPr marR="0" lvl="1" algn="ctr" rtl="0">
              <a:lnSpc>
                <a:spcPct val="100000"/>
              </a:lnSpc>
              <a:spcBef>
                <a:spcPts val="0"/>
              </a:spcBef>
              <a:spcAft>
                <a:spcPts val="0"/>
              </a:spcAft>
              <a:buClr>
                <a:schemeClr val="dk1"/>
              </a:buClr>
              <a:buSzPts val="3600"/>
              <a:buFont typeface="Raleway"/>
              <a:buNone/>
              <a:defRPr sz="36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0" i="0" u="none" strike="noStrike" cap="none">
                <a:solidFill>
                  <a:schemeClr val="dk1"/>
                </a:solidFill>
                <a:latin typeface="Raleway"/>
                <a:ea typeface="Raleway"/>
                <a:cs typeface="Raleway"/>
                <a:sym typeface="Raleway"/>
              </a:defRPr>
            </a:lvl9pPr>
          </a:lstStyle>
          <a:p>
            <a:pPr algn="ctr"/>
            <a:r>
              <a:rPr lang="en-US" sz="1800"/>
              <a:t>✓Inflammatory lesions on the </a:t>
            </a:r>
          </a:p>
          <a:p>
            <a:pPr algn="ctr"/>
            <a:r>
              <a:rPr lang="en-US" sz="1800"/>
              <a:t>malar area and cheeks.</a:t>
            </a:r>
            <a:endParaRPr lang="ar-AE" sz="1800"/>
          </a:p>
        </p:txBody>
      </p:sp>
    </p:spTree>
    <p:extLst>
      <p:ext uri="{BB962C8B-B14F-4D97-AF65-F5344CB8AC3E}">
        <p14:creationId xmlns:p14="http://schemas.microsoft.com/office/powerpoint/2010/main" val="4060795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0783CF5-1ED8-38C8-8C21-F299BC37C314}"/>
              </a:ext>
            </a:extLst>
          </p:cNvPr>
          <p:cNvSpPr>
            <a:spLocks noGrp="1"/>
          </p:cNvSpPr>
          <p:nvPr>
            <p:ph type="title"/>
          </p:nvPr>
        </p:nvSpPr>
        <p:spPr>
          <a:xfrm>
            <a:off x="1117500" y="179881"/>
            <a:ext cx="3943500" cy="767064"/>
          </a:xfrm>
        </p:spPr>
        <p:txBody>
          <a:bodyPr/>
          <a:lstStyle/>
          <a:p>
            <a:pPr algn="l"/>
            <a:r>
              <a:rPr lang="en-US"/>
              <a:t>Neonatal Acne</a:t>
            </a:r>
            <a:endParaRPr lang="ar-AE"/>
          </a:p>
        </p:txBody>
      </p:sp>
      <p:sp>
        <p:nvSpPr>
          <p:cNvPr id="3" name="عنوان 2">
            <a:extLst>
              <a:ext uri="{FF2B5EF4-FFF2-40B4-BE49-F238E27FC236}">
                <a16:creationId xmlns:a16="http://schemas.microsoft.com/office/drawing/2014/main" id="{B2F7A31E-D9B9-D41A-96E6-1991DC416310}"/>
              </a:ext>
            </a:extLst>
          </p:cNvPr>
          <p:cNvSpPr>
            <a:spLocks noGrp="1"/>
          </p:cNvSpPr>
          <p:nvPr>
            <p:ph type="title" idx="2"/>
          </p:nvPr>
        </p:nvSpPr>
        <p:spPr>
          <a:xfrm>
            <a:off x="0" y="9313"/>
            <a:ext cx="1117500" cy="1108200"/>
          </a:xfrm>
        </p:spPr>
        <p:txBody>
          <a:bodyPr/>
          <a:lstStyle/>
          <a:p>
            <a:r>
              <a:rPr lang="en-US"/>
              <a:t>08</a:t>
            </a:r>
            <a:endParaRPr lang="ar-AE"/>
          </a:p>
        </p:txBody>
      </p:sp>
      <p:sp>
        <p:nvSpPr>
          <p:cNvPr id="4" name="عنصر نائب للصورة 3">
            <a:extLst>
              <a:ext uri="{FF2B5EF4-FFF2-40B4-BE49-F238E27FC236}">
                <a16:creationId xmlns:a16="http://schemas.microsoft.com/office/drawing/2014/main" id="{31937158-F705-E1CE-6008-2620D09C3540}"/>
              </a:ext>
            </a:extLst>
          </p:cNvPr>
          <p:cNvSpPr>
            <a:spLocks noGrp="1"/>
          </p:cNvSpPr>
          <p:nvPr>
            <p:ph type="pic" idx="3"/>
          </p:nvPr>
        </p:nvSpPr>
        <p:spPr>
          <a:xfrm flipH="1">
            <a:off x="5257800" y="0"/>
            <a:ext cx="3886200" cy="5148000"/>
          </a:xfrm>
        </p:spPr>
        <p:txBody>
          <a:bodyPr/>
          <a:lstStyle/>
          <a:p>
            <a:endParaRPr lang="ar-AE"/>
          </a:p>
        </p:txBody>
      </p:sp>
      <p:sp>
        <p:nvSpPr>
          <p:cNvPr id="5" name="مربع نص 4">
            <a:extLst>
              <a:ext uri="{FF2B5EF4-FFF2-40B4-BE49-F238E27FC236}">
                <a16:creationId xmlns:a16="http://schemas.microsoft.com/office/drawing/2014/main" id="{7527893E-3FCC-AFB7-66B3-305A7C22380F}"/>
              </a:ext>
            </a:extLst>
          </p:cNvPr>
          <p:cNvSpPr txBox="1"/>
          <p:nvPr/>
        </p:nvSpPr>
        <p:spPr>
          <a:xfrm>
            <a:off x="234520" y="1030847"/>
            <a:ext cx="3259177" cy="2308324"/>
          </a:xfrm>
          <a:prstGeom prst="rect">
            <a:avLst/>
          </a:prstGeom>
          <a:noFill/>
        </p:spPr>
        <p:txBody>
          <a:bodyPr wrap="square" rtlCol="1">
            <a:spAutoFit/>
          </a:bodyPr>
          <a:lstStyle/>
          <a:p>
            <a:r>
              <a:rPr lang="en-US" sz="1600" b="1"/>
              <a:t>Hormonal factors from mother and </a:t>
            </a:r>
            <a:r>
              <a:rPr lang="en-US" sz="1600" b="1" err="1"/>
              <a:t>malasezia</a:t>
            </a:r>
            <a:r>
              <a:rPr lang="en-US" sz="1600" b="1"/>
              <a:t> </a:t>
            </a:r>
          </a:p>
          <a:p>
            <a:r>
              <a:rPr lang="en-US" sz="1600" b="1"/>
              <a:t>➢ </a:t>
            </a:r>
            <a:r>
              <a:rPr lang="en-US" sz="1600" b="1">
                <a:solidFill>
                  <a:srgbClr val="FF0000"/>
                </a:solidFill>
              </a:rPr>
              <a:t>20% </a:t>
            </a:r>
            <a:r>
              <a:rPr lang="en-US" sz="1600" b="1"/>
              <a:t>of healthy newborn </a:t>
            </a:r>
          </a:p>
          <a:p>
            <a:r>
              <a:rPr lang="en-US" sz="1600" b="1"/>
              <a:t>➢ Appears at the ages of 2 weeks and resolves at the age of 3 months. </a:t>
            </a:r>
          </a:p>
          <a:p>
            <a:r>
              <a:rPr lang="en-US" sz="1600" b="1"/>
              <a:t>➢ </a:t>
            </a:r>
            <a:r>
              <a:rPr lang="en-US" sz="1600" b="1">
                <a:solidFill>
                  <a:srgbClr val="FF0000"/>
                </a:solidFill>
              </a:rPr>
              <a:t>Small papules on cheeks . </a:t>
            </a:r>
          </a:p>
          <a:p>
            <a:r>
              <a:rPr lang="en-US" sz="1600" b="1">
                <a:solidFill>
                  <a:srgbClr val="FF0000"/>
                </a:solidFill>
              </a:rPr>
              <a:t>➢ Treatment : 2% ketoconazole , Benzoyl Peroxide.</a:t>
            </a:r>
            <a:endParaRPr lang="ar-AE" sz="1600" b="1">
              <a:solidFill>
                <a:srgbClr val="FF0000"/>
              </a:solidFill>
            </a:endParaRPr>
          </a:p>
        </p:txBody>
      </p:sp>
      <p:pic>
        <p:nvPicPr>
          <p:cNvPr id="6" name="عنصر نائب للمحتوى 3" descr="Neonatal acne.jpg">
            <a:extLst>
              <a:ext uri="{FF2B5EF4-FFF2-40B4-BE49-F238E27FC236}">
                <a16:creationId xmlns:a16="http://schemas.microsoft.com/office/drawing/2014/main" id="{09375BAD-E0A9-1B83-C75F-78F5E61656E9}"/>
              </a:ext>
            </a:extLst>
          </p:cNvPr>
          <p:cNvPicPr>
            <a:picLocks noChangeAspect="1"/>
          </p:cNvPicPr>
          <p:nvPr/>
        </p:nvPicPr>
        <p:blipFill>
          <a:blip r:embed="rId2"/>
          <a:stretch>
            <a:fillRect/>
          </a:stretch>
        </p:blipFill>
        <p:spPr>
          <a:xfrm>
            <a:off x="5257801" y="18483"/>
            <a:ext cx="3886200" cy="5148000"/>
          </a:xfrm>
          <a:prstGeom prst="rect">
            <a:avLst/>
          </a:prstGeom>
        </p:spPr>
      </p:pic>
      <p:pic>
        <p:nvPicPr>
          <p:cNvPr id="7" name="عنصر نائب للمحتوى 3" descr="تنزيل (4).jpg">
            <a:extLst>
              <a:ext uri="{FF2B5EF4-FFF2-40B4-BE49-F238E27FC236}">
                <a16:creationId xmlns:a16="http://schemas.microsoft.com/office/drawing/2014/main" id="{CEC1E099-4ED9-E902-C2AC-F9CFEBAC28DE}"/>
              </a:ext>
            </a:extLst>
          </p:cNvPr>
          <p:cNvPicPr>
            <a:picLocks noChangeAspect="1"/>
          </p:cNvPicPr>
          <p:nvPr/>
        </p:nvPicPr>
        <p:blipFill>
          <a:blip r:embed="rId3"/>
          <a:stretch>
            <a:fillRect/>
          </a:stretch>
        </p:blipFill>
        <p:spPr>
          <a:xfrm>
            <a:off x="3493697" y="2834580"/>
            <a:ext cx="2724972" cy="2322662"/>
          </a:xfrm>
          <a:prstGeom prst="rect">
            <a:avLst/>
          </a:prstGeom>
        </p:spPr>
      </p:pic>
      <p:sp>
        <p:nvSpPr>
          <p:cNvPr id="8" name="مربع نص 7">
            <a:extLst>
              <a:ext uri="{FF2B5EF4-FFF2-40B4-BE49-F238E27FC236}">
                <a16:creationId xmlns:a16="http://schemas.microsoft.com/office/drawing/2014/main" id="{2607C806-C07B-5AD1-985B-622E57DBC017}"/>
              </a:ext>
            </a:extLst>
          </p:cNvPr>
          <p:cNvSpPr txBox="1"/>
          <p:nvPr/>
        </p:nvSpPr>
        <p:spPr>
          <a:xfrm>
            <a:off x="234520" y="4549412"/>
            <a:ext cx="3140013" cy="584775"/>
          </a:xfrm>
          <a:prstGeom prst="rect">
            <a:avLst/>
          </a:prstGeom>
          <a:noFill/>
        </p:spPr>
        <p:txBody>
          <a:bodyPr wrap="square" rtlCol="1">
            <a:spAutoFit/>
          </a:bodyPr>
          <a:lstStyle/>
          <a:p>
            <a:r>
              <a:rPr lang="en-US" sz="1600" b="1"/>
              <a:t>Papules and few </a:t>
            </a:r>
            <a:r>
              <a:rPr lang="en-US" sz="1600" b="1" err="1"/>
              <a:t>comedones</a:t>
            </a:r>
            <a:r>
              <a:rPr lang="en-US" sz="1600" b="1"/>
              <a:t> on the cheeks</a:t>
            </a:r>
            <a:endParaRPr lang="ar-AE" sz="1600" b="1"/>
          </a:p>
        </p:txBody>
      </p:sp>
    </p:spTree>
    <p:extLst>
      <p:ext uri="{BB962C8B-B14F-4D97-AF65-F5344CB8AC3E}">
        <p14:creationId xmlns:p14="http://schemas.microsoft.com/office/powerpoint/2010/main" val="142032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4F0684-4FFA-8F7C-D4C5-B79AA1619085}"/>
              </a:ext>
            </a:extLst>
          </p:cNvPr>
          <p:cNvSpPr>
            <a:spLocks noGrp="1"/>
          </p:cNvSpPr>
          <p:nvPr>
            <p:ph type="title"/>
          </p:nvPr>
        </p:nvSpPr>
        <p:spPr>
          <a:xfrm>
            <a:off x="628500" y="88959"/>
            <a:ext cx="3943500" cy="877199"/>
          </a:xfrm>
        </p:spPr>
        <p:txBody>
          <a:bodyPr/>
          <a:lstStyle/>
          <a:p>
            <a:r>
              <a:rPr lang="en-US"/>
              <a:t>Infantile Acne</a:t>
            </a:r>
            <a:endParaRPr lang="ar-AE"/>
          </a:p>
        </p:txBody>
      </p:sp>
      <p:sp>
        <p:nvSpPr>
          <p:cNvPr id="3" name="عنوان 2">
            <a:extLst>
              <a:ext uri="{FF2B5EF4-FFF2-40B4-BE49-F238E27FC236}">
                <a16:creationId xmlns:a16="http://schemas.microsoft.com/office/drawing/2014/main" id="{A6211324-4222-0C64-4EDA-6DF6B35791E8}"/>
              </a:ext>
            </a:extLst>
          </p:cNvPr>
          <p:cNvSpPr>
            <a:spLocks noGrp="1"/>
          </p:cNvSpPr>
          <p:nvPr>
            <p:ph type="title" idx="2"/>
          </p:nvPr>
        </p:nvSpPr>
        <p:spPr>
          <a:xfrm>
            <a:off x="0" y="0"/>
            <a:ext cx="1117500" cy="966158"/>
          </a:xfrm>
        </p:spPr>
        <p:txBody>
          <a:bodyPr/>
          <a:lstStyle/>
          <a:p>
            <a:r>
              <a:rPr lang="en-US"/>
              <a:t>09</a:t>
            </a:r>
            <a:endParaRPr lang="ar-AE"/>
          </a:p>
        </p:txBody>
      </p:sp>
      <p:sp>
        <p:nvSpPr>
          <p:cNvPr id="5" name="مربع نص 4">
            <a:extLst>
              <a:ext uri="{FF2B5EF4-FFF2-40B4-BE49-F238E27FC236}">
                <a16:creationId xmlns:a16="http://schemas.microsoft.com/office/drawing/2014/main" id="{36FA7EEA-916E-93E7-624B-18A2927ECABF}"/>
              </a:ext>
            </a:extLst>
          </p:cNvPr>
          <p:cNvSpPr txBox="1"/>
          <p:nvPr/>
        </p:nvSpPr>
        <p:spPr>
          <a:xfrm>
            <a:off x="267419" y="966158"/>
            <a:ext cx="5564038" cy="1323439"/>
          </a:xfrm>
          <a:prstGeom prst="rect">
            <a:avLst/>
          </a:prstGeom>
          <a:noFill/>
        </p:spPr>
        <p:txBody>
          <a:bodyPr wrap="square" rtlCol="1">
            <a:spAutoFit/>
          </a:bodyPr>
          <a:lstStyle/>
          <a:p>
            <a:r>
              <a:rPr lang="en-US" sz="1600" b="1"/>
              <a:t>Hormonal factors </a:t>
            </a:r>
            <a:r>
              <a:rPr lang="en-US" sz="1600" b="1">
                <a:solidFill>
                  <a:srgbClr val="FF0000"/>
                </a:solidFill>
              </a:rPr>
              <a:t>DHEA</a:t>
            </a:r>
            <a:r>
              <a:rPr lang="en-US" sz="1600" b="1"/>
              <a:t>.</a:t>
            </a:r>
          </a:p>
          <a:p>
            <a:r>
              <a:rPr lang="en-US" sz="1600" b="1"/>
              <a:t>➢ If acne present at </a:t>
            </a:r>
            <a:r>
              <a:rPr lang="en-US" sz="1600" b="1">
                <a:solidFill>
                  <a:srgbClr val="FF0000"/>
                </a:solidFill>
              </a:rPr>
              <a:t>3-6months</a:t>
            </a:r>
            <a:r>
              <a:rPr lang="en-US" sz="1600" b="1"/>
              <a:t> of age: infantile acne. </a:t>
            </a:r>
          </a:p>
          <a:p>
            <a:r>
              <a:rPr lang="en-US" sz="1600" b="1"/>
              <a:t>➢ More </a:t>
            </a:r>
            <a:r>
              <a:rPr lang="en-US" sz="1600" b="1" err="1"/>
              <a:t>comedones</a:t>
            </a:r>
            <a:r>
              <a:rPr lang="en-US" sz="1600" b="1"/>
              <a:t> than in neonatal. </a:t>
            </a:r>
          </a:p>
          <a:p>
            <a:r>
              <a:rPr lang="en-US" sz="1600" b="1"/>
              <a:t>➢ Resolves within </a:t>
            </a:r>
            <a:r>
              <a:rPr lang="en-US" sz="1600" b="1">
                <a:solidFill>
                  <a:srgbClr val="FF0000"/>
                </a:solidFill>
              </a:rPr>
              <a:t>1-2 years</a:t>
            </a:r>
            <a:r>
              <a:rPr lang="en-US" sz="1600" b="1"/>
              <a:t>. </a:t>
            </a:r>
          </a:p>
          <a:p>
            <a:r>
              <a:rPr lang="en-US" sz="1600" b="1"/>
              <a:t>➢ Treatment : </a:t>
            </a:r>
            <a:r>
              <a:rPr lang="en-US" sz="1600" b="1">
                <a:solidFill>
                  <a:srgbClr val="FF0000"/>
                </a:solidFill>
              </a:rPr>
              <a:t>Tretinoin , Benzoyl Peroxide </a:t>
            </a:r>
            <a:r>
              <a:rPr lang="en-US" sz="1600" b="1"/>
              <a:t>.</a:t>
            </a:r>
            <a:endParaRPr lang="ar-AE" sz="1600" b="1"/>
          </a:p>
        </p:txBody>
      </p:sp>
      <p:pic>
        <p:nvPicPr>
          <p:cNvPr id="6" name="عنصر نائب للمحتوى 3" descr="58587265_m.jpg">
            <a:extLst>
              <a:ext uri="{FF2B5EF4-FFF2-40B4-BE49-F238E27FC236}">
                <a16:creationId xmlns:a16="http://schemas.microsoft.com/office/drawing/2014/main" id="{24AB5A88-74DB-C7BE-A71B-7036C54E0C44}"/>
              </a:ext>
            </a:extLst>
          </p:cNvPr>
          <p:cNvPicPr>
            <a:picLocks noChangeAspect="1"/>
          </p:cNvPicPr>
          <p:nvPr/>
        </p:nvPicPr>
        <p:blipFill>
          <a:blip r:embed="rId2"/>
          <a:stretch>
            <a:fillRect/>
          </a:stretch>
        </p:blipFill>
        <p:spPr>
          <a:xfrm>
            <a:off x="5831457" y="630647"/>
            <a:ext cx="3273612" cy="3447872"/>
          </a:xfrm>
          <a:prstGeom prst="rect">
            <a:avLst/>
          </a:prstGeom>
        </p:spPr>
      </p:pic>
      <p:pic>
        <p:nvPicPr>
          <p:cNvPr id="7" name="عنصر نائب للمحتوى 3" descr="acne-infantile-16.jpg">
            <a:extLst>
              <a:ext uri="{FF2B5EF4-FFF2-40B4-BE49-F238E27FC236}">
                <a16:creationId xmlns:a16="http://schemas.microsoft.com/office/drawing/2014/main" id="{326235D2-5084-C461-52DC-62D54C936C8E}"/>
              </a:ext>
            </a:extLst>
          </p:cNvPr>
          <p:cNvPicPr>
            <a:picLocks noChangeAspect="1"/>
          </p:cNvPicPr>
          <p:nvPr/>
        </p:nvPicPr>
        <p:blipFill>
          <a:blip r:embed="rId3"/>
          <a:stretch>
            <a:fillRect/>
          </a:stretch>
        </p:blipFill>
        <p:spPr>
          <a:xfrm>
            <a:off x="0" y="2543016"/>
            <a:ext cx="3925258" cy="2600484"/>
          </a:xfrm>
          <a:prstGeom prst="rect">
            <a:avLst/>
          </a:prstGeom>
        </p:spPr>
      </p:pic>
      <p:sp>
        <p:nvSpPr>
          <p:cNvPr id="8" name="مربع نص 7">
            <a:extLst>
              <a:ext uri="{FF2B5EF4-FFF2-40B4-BE49-F238E27FC236}">
                <a16:creationId xmlns:a16="http://schemas.microsoft.com/office/drawing/2014/main" id="{FBA20F42-089D-0A62-A62F-CE0DE5606E0C}"/>
              </a:ext>
            </a:extLst>
          </p:cNvPr>
          <p:cNvSpPr txBox="1"/>
          <p:nvPr/>
        </p:nvSpPr>
        <p:spPr>
          <a:xfrm>
            <a:off x="3925258" y="2679606"/>
            <a:ext cx="1526636" cy="584775"/>
          </a:xfrm>
          <a:prstGeom prst="rect">
            <a:avLst/>
          </a:prstGeom>
          <a:noFill/>
        </p:spPr>
        <p:txBody>
          <a:bodyPr wrap="square" rtlCol="1">
            <a:spAutoFit/>
          </a:bodyPr>
          <a:lstStyle/>
          <a:p>
            <a:r>
              <a:rPr lang="en-US" sz="1600" b="1"/>
              <a:t>✓Comedones and papules.</a:t>
            </a:r>
            <a:endParaRPr lang="ar-AE" sz="1600" b="1"/>
          </a:p>
        </p:txBody>
      </p:sp>
      <p:sp>
        <p:nvSpPr>
          <p:cNvPr id="9" name="مربع نص 8">
            <a:extLst>
              <a:ext uri="{FF2B5EF4-FFF2-40B4-BE49-F238E27FC236}">
                <a16:creationId xmlns:a16="http://schemas.microsoft.com/office/drawing/2014/main" id="{251D9EE0-EB59-808A-8A2A-56F5B813A238}"/>
              </a:ext>
            </a:extLst>
          </p:cNvPr>
          <p:cNvSpPr txBox="1"/>
          <p:nvPr/>
        </p:nvSpPr>
        <p:spPr>
          <a:xfrm>
            <a:off x="6150634" y="4199441"/>
            <a:ext cx="2846716" cy="830997"/>
          </a:xfrm>
          <a:prstGeom prst="rect">
            <a:avLst/>
          </a:prstGeom>
          <a:noFill/>
        </p:spPr>
        <p:txBody>
          <a:bodyPr wrap="square" rtlCol="1">
            <a:spAutoFit/>
          </a:bodyPr>
          <a:lstStyle/>
          <a:p>
            <a:r>
              <a:rPr lang="en-US" sz="1600" b="1"/>
              <a:t>✓ Comedones , papules , erythema and hyperpigmentation.</a:t>
            </a:r>
            <a:endParaRPr lang="ar-AE" sz="1600" b="1"/>
          </a:p>
        </p:txBody>
      </p:sp>
    </p:spTree>
    <p:extLst>
      <p:ext uri="{BB962C8B-B14F-4D97-AF65-F5344CB8AC3E}">
        <p14:creationId xmlns:p14="http://schemas.microsoft.com/office/powerpoint/2010/main" val="47177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F4DBF99-5E0F-0C54-6210-CAC02C1677CC}"/>
              </a:ext>
            </a:extLst>
          </p:cNvPr>
          <p:cNvSpPr>
            <a:spLocks noGrp="1"/>
          </p:cNvSpPr>
          <p:nvPr>
            <p:ph type="title"/>
          </p:nvPr>
        </p:nvSpPr>
        <p:spPr>
          <a:xfrm>
            <a:off x="781070" y="-19482"/>
            <a:ext cx="7293256" cy="893128"/>
          </a:xfrm>
        </p:spPr>
        <p:txBody>
          <a:bodyPr/>
          <a:lstStyle/>
          <a:p>
            <a:r>
              <a:rPr lang="en-US"/>
              <a:t>Late onset Acne ( Adult acne)</a:t>
            </a:r>
            <a:endParaRPr lang="ar-AE"/>
          </a:p>
        </p:txBody>
      </p:sp>
      <p:sp>
        <p:nvSpPr>
          <p:cNvPr id="3" name="عنوان 2">
            <a:extLst>
              <a:ext uri="{FF2B5EF4-FFF2-40B4-BE49-F238E27FC236}">
                <a16:creationId xmlns:a16="http://schemas.microsoft.com/office/drawing/2014/main" id="{218BDE78-4F16-2CF4-73CF-63216370BC6E}"/>
              </a:ext>
            </a:extLst>
          </p:cNvPr>
          <p:cNvSpPr>
            <a:spLocks noGrp="1"/>
          </p:cNvSpPr>
          <p:nvPr>
            <p:ph type="title" idx="2"/>
          </p:nvPr>
        </p:nvSpPr>
        <p:spPr>
          <a:xfrm>
            <a:off x="0" y="0"/>
            <a:ext cx="1117500" cy="857988"/>
          </a:xfrm>
        </p:spPr>
        <p:txBody>
          <a:bodyPr/>
          <a:lstStyle/>
          <a:p>
            <a:r>
              <a:rPr lang="en-US"/>
              <a:t>10</a:t>
            </a:r>
            <a:endParaRPr lang="ar-AE"/>
          </a:p>
        </p:txBody>
      </p:sp>
      <p:pic>
        <p:nvPicPr>
          <p:cNvPr id="5" name="Content Placeholder 3" descr="ad-a.jpg">
            <a:extLst>
              <a:ext uri="{FF2B5EF4-FFF2-40B4-BE49-F238E27FC236}">
                <a16:creationId xmlns:a16="http://schemas.microsoft.com/office/drawing/2014/main" id="{F0938F18-01EC-595F-8AD1-6F7D4440BBCB}"/>
              </a:ext>
            </a:extLst>
          </p:cNvPr>
          <p:cNvPicPr>
            <a:picLocks noChangeAspect="1"/>
          </p:cNvPicPr>
          <p:nvPr/>
        </p:nvPicPr>
        <p:blipFill>
          <a:blip r:embed="rId2"/>
          <a:stretch>
            <a:fillRect/>
          </a:stretch>
        </p:blipFill>
        <p:spPr>
          <a:xfrm>
            <a:off x="314487" y="834769"/>
            <a:ext cx="3791689" cy="2954562"/>
          </a:xfrm>
          <a:prstGeom prst="rect">
            <a:avLst/>
          </a:prstGeom>
        </p:spPr>
      </p:pic>
      <p:pic>
        <p:nvPicPr>
          <p:cNvPr id="6" name="Content Placeholder 3" descr="ada8.jpg">
            <a:extLst>
              <a:ext uri="{FF2B5EF4-FFF2-40B4-BE49-F238E27FC236}">
                <a16:creationId xmlns:a16="http://schemas.microsoft.com/office/drawing/2014/main" id="{7FAF2B87-4ACE-29D9-25A7-2087EDAA7B24}"/>
              </a:ext>
            </a:extLst>
          </p:cNvPr>
          <p:cNvPicPr>
            <a:picLocks noChangeAspect="1"/>
          </p:cNvPicPr>
          <p:nvPr/>
        </p:nvPicPr>
        <p:blipFill>
          <a:blip r:embed="rId3"/>
          <a:stretch>
            <a:fillRect/>
          </a:stretch>
        </p:blipFill>
        <p:spPr>
          <a:xfrm>
            <a:off x="4749220" y="834770"/>
            <a:ext cx="3791689" cy="2954562"/>
          </a:xfrm>
          <a:prstGeom prst="rect">
            <a:avLst/>
          </a:prstGeom>
        </p:spPr>
      </p:pic>
      <p:sp>
        <p:nvSpPr>
          <p:cNvPr id="7" name="مربع نص 6">
            <a:extLst>
              <a:ext uri="{FF2B5EF4-FFF2-40B4-BE49-F238E27FC236}">
                <a16:creationId xmlns:a16="http://schemas.microsoft.com/office/drawing/2014/main" id="{6D318883-1A4F-1765-5527-AE80EEA89FC8}"/>
              </a:ext>
            </a:extLst>
          </p:cNvPr>
          <p:cNvSpPr txBox="1"/>
          <p:nvPr/>
        </p:nvSpPr>
        <p:spPr>
          <a:xfrm>
            <a:off x="574035" y="4039325"/>
            <a:ext cx="7966874" cy="830997"/>
          </a:xfrm>
          <a:prstGeom prst="rect">
            <a:avLst/>
          </a:prstGeom>
          <a:noFill/>
        </p:spPr>
        <p:txBody>
          <a:bodyPr wrap="square" lIns="91440" tIns="45720" rIns="91440" bIns="45720" rtlCol="1" anchor="t">
            <a:spAutoFit/>
          </a:bodyPr>
          <a:lstStyle/>
          <a:p>
            <a:r>
              <a:rPr lang="en-US" sz="1600" b="1"/>
              <a:t>✓ Papules , erythema and Hyperpigmentation .    </a:t>
            </a:r>
          </a:p>
          <a:p>
            <a:r>
              <a:rPr lang="en-US" sz="1600" b="1"/>
              <a:t>✓ Must do investigations to rule out causes of androgen excess. </a:t>
            </a:r>
          </a:p>
          <a:p>
            <a:r>
              <a:rPr lang="en-US" sz="1600" b="1"/>
              <a:t>✓ Usually affect the jaw area and the neck.</a:t>
            </a:r>
            <a:endParaRPr lang="ar-AE" sz="1600" b="1"/>
          </a:p>
        </p:txBody>
      </p:sp>
    </p:spTree>
    <p:extLst>
      <p:ext uri="{BB962C8B-B14F-4D97-AF65-F5344CB8AC3E}">
        <p14:creationId xmlns:p14="http://schemas.microsoft.com/office/powerpoint/2010/main" val="1543555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472AB0-545F-06A3-F658-1FCF8EDB6212}"/>
              </a:ext>
            </a:extLst>
          </p:cNvPr>
          <p:cNvSpPr>
            <a:spLocks noGrp="1"/>
          </p:cNvSpPr>
          <p:nvPr>
            <p:ph type="title"/>
          </p:nvPr>
        </p:nvSpPr>
        <p:spPr>
          <a:xfrm>
            <a:off x="0" y="0"/>
            <a:ext cx="7204285" cy="842692"/>
          </a:xfrm>
        </p:spPr>
        <p:txBody>
          <a:bodyPr/>
          <a:lstStyle/>
          <a:p>
            <a:pPr algn="l"/>
            <a:r>
              <a:rPr lang="en-US"/>
              <a:t>Endocrinologic abnormalities</a:t>
            </a:r>
            <a:endParaRPr lang="ar-AE"/>
          </a:p>
        </p:txBody>
      </p:sp>
      <p:sp>
        <p:nvSpPr>
          <p:cNvPr id="5" name="مربع نص 4">
            <a:extLst>
              <a:ext uri="{FF2B5EF4-FFF2-40B4-BE49-F238E27FC236}">
                <a16:creationId xmlns:a16="http://schemas.microsoft.com/office/drawing/2014/main" id="{27F4EFCF-3246-B897-0219-8A8C61ED6B62}"/>
              </a:ext>
            </a:extLst>
          </p:cNvPr>
          <p:cNvSpPr txBox="1"/>
          <p:nvPr/>
        </p:nvSpPr>
        <p:spPr>
          <a:xfrm>
            <a:off x="163902" y="992038"/>
            <a:ext cx="8842075" cy="4031873"/>
          </a:xfrm>
          <a:prstGeom prst="rect">
            <a:avLst/>
          </a:prstGeom>
          <a:noFill/>
        </p:spPr>
        <p:txBody>
          <a:bodyPr wrap="square" rtlCol="1">
            <a:spAutoFit/>
          </a:bodyPr>
          <a:lstStyle/>
          <a:p>
            <a:r>
              <a:rPr lang="en-US" sz="2000" b="1"/>
              <a:t>     Most patients do not have acne , </a:t>
            </a:r>
            <a:r>
              <a:rPr lang="en-US" sz="2000" b="1">
                <a:solidFill>
                  <a:srgbClr val="FF0000"/>
                </a:solidFill>
              </a:rPr>
              <a:t>investigations for late onset acne </a:t>
            </a:r>
            <a:r>
              <a:rPr lang="en-US" sz="2000" b="1"/>
              <a:t>include :</a:t>
            </a:r>
          </a:p>
          <a:p>
            <a:r>
              <a:rPr lang="en-US" sz="1800"/>
              <a:t>1. </a:t>
            </a:r>
            <a:r>
              <a:rPr lang="en-US" sz="1800">
                <a:solidFill>
                  <a:srgbClr val="0070C0"/>
                </a:solidFill>
              </a:rPr>
              <a:t>Hyperandrogenism</a:t>
            </a:r>
            <a:r>
              <a:rPr lang="en-US" sz="1800"/>
              <a:t> should be suspected in female with ; Hirsutism , irregular cycles , severe acne , abrupt onset , coarse voice. </a:t>
            </a:r>
          </a:p>
          <a:p>
            <a:r>
              <a:rPr lang="en-US" sz="1800"/>
              <a:t>2. AM serum cortisol level if </a:t>
            </a:r>
            <a:r>
              <a:rPr lang="en-US" sz="1800">
                <a:solidFill>
                  <a:srgbClr val="0070C0"/>
                </a:solidFill>
              </a:rPr>
              <a:t>hypercortisolism</a:t>
            </a:r>
            <a:r>
              <a:rPr lang="en-US" sz="1800"/>
              <a:t> is suspected. </a:t>
            </a:r>
          </a:p>
          <a:p>
            <a:r>
              <a:rPr lang="en-US" sz="1800"/>
              <a:t>3. </a:t>
            </a:r>
            <a:r>
              <a:rPr lang="en-US" sz="1800">
                <a:solidFill>
                  <a:srgbClr val="0070C0"/>
                </a:solidFill>
              </a:rPr>
              <a:t>Androgenetic alopecia </a:t>
            </a:r>
            <a:r>
              <a:rPr lang="en-US" sz="1800"/>
              <a:t>:Free testosterone , DHEAS , 17-hydroxyprogesterone. </a:t>
            </a:r>
          </a:p>
          <a:p>
            <a:r>
              <a:rPr lang="en-US" sz="1800"/>
              <a:t>4. Elevated DHEAS and 17-OH-progesterone suggest </a:t>
            </a:r>
            <a:r>
              <a:rPr lang="en-US" sz="1800">
                <a:solidFill>
                  <a:srgbClr val="0070C0"/>
                </a:solidFill>
              </a:rPr>
              <a:t>adrenal source of excess androgen. </a:t>
            </a:r>
          </a:p>
          <a:p>
            <a:r>
              <a:rPr lang="en-US" sz="1800"/>
              <a:t>5. DHEAS 4000-8000g\ml or 17-OH progesterone level &gt; 3ng\ml </a:t>
            </a:r>
            <a:r>
              <a:rPr lang="en-US" sz="1800">
                <a:solidFill>
                  <a:srgbClr val="0070C0"/>
                </a:solidFill>
              </a:rPr>
              <a:t>congenital adrenal hyperplasia. </a:t>
            </a:r>
          </a:p>
          <a:p>
            <a:r>
              <a:rPr lang="en-US" sz="1800"/>
              <a:t>6. Increased LH /FSH ratio to &gt; 2-3 in </a:t>
            </a:r>
            <a:r>
              <a:rPr lang="en-US" sz="1800">
                <a:solidFill>
                  <a:srgbClr val="0070C0"/>
                </a:solidFill>
              </a:rPr>
              <a:t>polycystic ovary syndrome</a:t>
            </a:r>
            <a:r>
              <a:rPr lang="en-US" sz="1800"/>
              <a:t>. </a:t>
            </a:r>
          </a:p>
          <a:p>
            <a:r>
              <a:rPr lang="en-US" sz="1800"/>
              <a:t>7. Elevated testosterone suggest </a:t>
            </a:r>
            <a:r>
              <a:rPr lang="en-US" sz="1800">
                <a:solidFill>
                  <a:srgbClr val="0070C0"/>
                </a:solidFill>
              </a:rPr>
              <a:t>ovarian source. </a:t>
            </a:r>
          </a:p>
          <a:p>
            <a:r>
              <a:rPr lang="en-US" sz="1800"/>
              <a:t>8. Serum testosterone &gt;200ngIdl indicates </a:t>
            </a:r>
            <a:r>
              <a:rPr lang="en-US" sz="1800">
                <a:solidFill>
                  <a:srgbClr val="0070C0"/>
                </a:solidFill>
              </a:rPr>
              <a:t>ovarian tumor</a:t>
            </a:r>
            <a:r>
              <a:rPr lang="en-US" sz="1800"/>
              <a:t>. </a:t>
            </a:r>
          </a:p>
          <a:p>
            <a:r>
              <a:rPr lang="en-US" sz="1800"/>
              <a:t>9. Ovarian US : </a:t>
            </a:r>
            <a:r>
              <a:rPr lang="en-US" sz="1800">
                <a:solidFill>
                  <a:srgbClr val="0070C0"/>
                </a:solidFill>
              </a:rPr>
              <a:t>Ovarian cysts</a:t>
            </a:r>
            <a:endParaRPr lang="ar-AE" sz="1800">
              <a:solidFill>
                <a:srgbClr val="0070C0"/>
              </a:solidFill>
            </a:endParaRPr>
          </a:p>
        </p:txBody>
      </p:sp>
    </p:spTree>
    <p:extLst>
      <p:ext uri="{BB962C8B-B14F-4D97-AF65-F5344CB8AC3E}">
        <p14:creationId xmlns:p14="http://schemas.microsoft.com/office/powerpoint/2010/main" val="36136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9AF9AFF-B3F4-1C4E-553C-573C7FD8A758}"/>
              </a:ext>
            </a:extLst>
          </p:cNvPr>
          <p:cNvSpPr>
            <a:spLocks noGrp="1"/>
          </p:cNvSpPr>
          <p:nvPr>
            <p:ph type="title"/>
          </p:nvPr>
        </p:nvSpPr>
        <p:spPr>
          <a:xfrm>
            <a:off x="0" y="35982"/>
            <a:ext cx="3943500" cy="992464"/>
          </a:xfrm>
        </p:spPr>
        <p:txBody>
          <a:bodyPr/>
          <a:lstStyle/>
          <a:p>
            <a:r>
              <a:rPr lang="en-US"/>
              <a:t>DDX of ACNE : </a:t>
            </a:r>
            <a:endParaRPr lang="ar-AE"/>
          </a:p>
        </p:txBody>
      </p:sp>
      <p:sp>
        <p:nvSpPr>
          <p:cNvPr id="5" name="مربع نص 4">
            <a:extLst>
              <a:ext uri="{FF2B5EF4-FFF2-40B4-BE49-F238E27FC236}">
                <a16:creationId xmlns:a16="http://schemas.microsoft.com/office/drawing/2014/main" id="{7A5CB4AD-14E7-8C59-A572-ED7EFE22ED60}"/>
              </a:ext>
            </a:extLst>
          </p:cNvPr>
          <p:cNvSpPr txBox="1"/>
          <p:nvPr/>
        </p:nvSpPr>
        <p:spPr>
          <a:xfrm>
            <a:off x="466440" y="1140589"/>
            <a:ext cx="3477059" cy="3354765"/>
          </a:xfrm>
          <a:prstGeom prst="rect">
            <a:avLst/>
          </a:prstGeom>
          <a:noFill/>
        </p:spPr>
        <p:txBody>
          <a:bodyPr wrap="square" rtlCol="1">
            <a:spAutoFit/>
          </a:bodyPr>
          <a:lstStyle/>
          <a:p>
            <a:pPr marL="342900" indent="-342900">
              <a:buAutoNum type="arabicPeriod"/>
            </a:pPr>
            <a:r>
              <a:rPr lang="en-US" sz="1800" b="1"/>
              <a:t>Milia ( small facial cysts). </a:t>
            </a:r>
          </a:p>
          <a:p>
            <a:pPr marL="342900" indent="-342900">
              <a:buAutoNum type="arabicPeriod"/>
            </a:pPr>
            <a:r>
              <a:rPr lang="en-US" sz="1800" b="1"/>
              <a:t>Sebaceous hyperplasia ( appear as papules). </a:t>
            </a:r>
          </a:p>
          <a:p>
            <a:pPr marL="342900" indent="-342900">
              <a:buAutoNum type="arabicPeriod"/>
            </a:pPr>
            <a:r>
              <a:rPr lang="en-US" sz="1800" b="1"/>
              <a:t>Folliculitis.</a:t>
            </a:r>
          </a:p>
          <a:p>
            <a:pPr marL="342900" indent="-342900">
              <a:buAutoNum type="arabicPeriod"/>
            </a:pPr>
            <a:r>
              <a:rPr lang="en-US" sz="1800" b="1"/>
              <a:t>Pseudofolliculitis. </a:t>
            </a:r>
          </a:p>
          <a:p>
            <a:pPr marL="342900" indent="-342900">
              <a:buAutoNum type="arabicPeriod"/>
            </a:pPr>
            <a:r>
              <a:rPr lang="en-US" sz="1800" b="1"/>
              <a:t>Trichoepithelioma </a:t>
            </a:r>
            <a:r>
              <a:rPr lang="en-US" sz="1100" b="1"/>
              <a:t>(</a:t>
            </a:r>
            <a:r>
              <a:rPr lang="en-US"/>
              <a:t>benign adnexal neoplasm originating from basal cells of hair follicles)</a:t>
            </a:r>
            <a:r>
              <a:rPr lang="en-US" sz="2000" b="1"/>
              <a:t>, </a:t>
            </a:r>
            <a:r>
              <a:rPr lang="en-US" sz="1800" b="1"/>
              <a:t>syringoma . </a:t>
            </a:r>
          </a:p>
          <a:p>
            <a:pPr marL="342900" indent="-342900">
              <a:buAutoNum type="arabicPeriod"/>
            </a:pPr>
            <a:r>
              <a:rPr lang="en-US" sz="1800" b="1"/>
              <a:t>Seborrheic dermatitis. </a:t>
            </a:r>
          </a:p>
          <a:p>
            <a:pPr marL="342900" indent="-342900">
              <a:buAutoNum type="arabicPeriod"/>
            </a:pPr>
            <a:r>
              <a:rPr lang="en-US" sz="1800" b="1"/>
              <a:t>Rosacea.</a:t>
            </a:r>
          </a:p>
          <a:p>
            <a:pPr marL="342900" indent="-342900">
              <a:buAutoNum type="arabicPeriod"/>
            </a:pPr>
            <a:r>
              <a:rPr lang="en-US" sz="1800" b="1"/>
              <a:t>Perioral dermatitis.</a:t>
            </a:r>
            <a:endParaRPr lang="ar-AE" sz="1800" b="1"/>
          </a:p>
        </p:txBody>
      </p:sp>
      <p:pic>
        <p:nvPicPr>
          <p:cNvPr id="6" name="Picture 2">
            <a:extLst>
              <a:ext uri="{FF2B5EF4-FFF2-40B4-BE49-F238E27FC236}">
                <a16:creationId xmlns:a16="http://schemas.microsoft.com/office/drawing/2014/main" id="{2CBF417D-17B2-90D7-0BD5-9217EE863A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3928" y="-15350"/>
            <a:ext cx="1965349" cy="168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CF71A969-1233-B913-712B-8A83C742D4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444" y="1397480"/>
            <a:ext cx="3241789" cy="105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CB78CEF5-9FC2-B933-C95B-B92A69F3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381" y="2348494"/>
            <a:ext cx="1854143" cy="189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a:extLst>
              <a:ext uri="{FF2B5EF4-FFF2-40B4-BE49-F238E27FC236}">
                <a16:creationId xmlns:a16="http://schemas.microsoft.com/office/drawing/2014/main" id="{18F38CAE-35FF-9927-29B7-80E1827D9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3148" y="2918683"/>
            <a:ext cx="1784910" cy="140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a:extLst>
              <a:ext uri="{FF2B5EF4-FFF2-40B4-BE49-F238E27FC236}">
                <a16:creationId xmlns:a16="http://schemas.microsoft.com/office/drawing/2014/main" id="{294E9A3C-BFEA-7776-98A0-CAC6C8D999CA}"/>
              </a:ext>
            </a:extLst>
          </p:cNvPr>
          <p:cNvSpPr txBox="1"/>
          <p:nvPr/>
        </p:nvSpPr>
        <p:spPr>
          <a:xfrm>
            <a:off x="6866984" y="0"/>
            <a:ext cx="422695" cy="338554"/>
          </a:xfrm>
          <a:prstGeom prst="rect">
            <a:avLst/>
          </a:prstGeom>
          <a:noFill/>
        </p:spPr>
        <p:txBody>
          <a:bodyPr wrap="square" rtlCol="1">
            <a:spAutoFit/>
          </a:bodyPr>
          <a:lstStyle/>
          <a:p>
            <a:r>
              <a:rPr lang="en-US" sz="1600" b="1">
                <a:solidFill>
                  <a:srgbClr val="FF0000"/>
                </a:solidFill>
              </a:rPr>
              <a:t>1</a:t>
            </a:r>
            <a:endParaRPr lang="ar-AE" b="1">
              <a:solidFill>
                <a:srgbClr val="FF0000"/>
              </a:solidFill>
            </a:endParaRPr>
          </a:p>
        </p:txBody>
      </p:sp>
      <p:sp>
        <p:nvSpPr>
          <p:cNvPr id="14" name="مربع نص 13">
            <a:extLst>
              <a:ext uri="{FF2B5EF4-FFF2-40B4-BE49-F238E27FC236}">
                <a16:creationId xmlns:a16="http://schemas.microsoft.com/office/drawing/2014/main" id="{20B0F68D-1AFB-62F9-B7EB-B2E1908FBB8F}"/>
              </a:ext>
            </a:extLst>
          </p:cNvPr>
          <p:cNvSpPr txBox="1"/>
          <p:nvPr/>
        </p:nvSpPr>
        <p:spPr>
          <a:xfrm>
            <a:off x="4221801" y="1062854"/>
            <a:ext cx="422695" cy="338554"/>
          </a:xfrm>
          <a:prstGeom prst="rect">
            <a:avLst/>
          </a:prstGeom>
          <a:noFill/>
        </p:spPr>
        <p:txBody>
          <a:bodyPr wrap="square" rtlCol="1">
            <a:spAutoFit/>
          </a:bodyPr>
          <a:lstStyle/>
          <a:p>
            <a:r>
              <a:rPr lang="en-US" sz="1600" b="1">
                <a:solidFill>
                  <a:srgbClr val="FF0000"/>
                </a:solidFill>
              </a:rPr>
              <a:t>2</a:t>
            </a:r>
            <a:endParaRPr lang="ar-AE" b="1">
              <a:solidFill>
                <a:srgbClr val="FF0000"/>
              </a:solidFill>
            </a:endParaRPr>
          </a:p>
        </p:txBody>
      </p:sp>
      <p:sp>
        <p:nvSpPr>
          <p:cNvPr id="15" name="مربع نص 14">
            <a:extLst>
              <a:ext uri="{FF2B5EF4-FFF2-40B4-BE49-F238E27FC236}">
                <a16:creationId xmlns:a16="http://schemas.microsoft.com/office/drawing/2014/main" id="{92EE2A52-4D21-4C3C-FFCD-8B1232F84F49}"/>
              </a:ext>
            </a:extLst>
          </p:cNvPr>
          <p:cNvSpPr txBox="1"/>
          <p:nvPr/>
        </p:nvSpPr>
        <p:spPr>
          <a:xfrm>
            <a:off x="7203929" y="4285914"/>
            <a:ext cx="1753596" cy="307777"/>
          </a:xfrm>
          <a:prstGeom prst="rect">
            <a:avLst/>
          </a:prstGeom>
          <a:noFill/>
        </p:spPr>
        <p:txBody>
          <a:bodyPr wrap="square" rtlCol="1">
            <a:spAutoFit/>
          </a:bodyPr>
          <a:lstStyle/>
          <a:p>
            <a:r>
              <a:rPr lang="en-US" sz="1400" b="1"/>
              <a:t>Trichoepithelioma</a:t>
            </a:r>
            <a:endParaRPr lang="ar-AE" b="1">
              <a:solidFill>
                <a:srgbClr val="FF0000"/>
              </a:solidFill>
            </a:endParaRPr>
          </a:p>
        </p:txBody>
      </p:sp>
      <p:sp>
        <p:nvSpPr>
          <p:cNvPr id="16" name="مربع نص 15">
            <a:extLst>
              <a:ext uri="{FF2B5EF4-FFF2-40B4-BE49-F238E27FC236}">
                <a16:creationId xmlns:a16="http://schemas.microsoft.com/office/drawing/2014/main" id="{DB3B97F7-91D2-F562-5C3E-0B04138BEA67}"/>
              </a:ext>
            </a:extLst>
          </p:cNvPr>
          <p:cNvSpPr txBox="1"/>
          <p:nvPr/>
        </p:nvSpPr>
        <p:spPr>
          <a:xfrm>
            <a:off x="4433148" y="4326077"/>
            <a:ext cx="1784910" cy="338554"/>
          </a:xfrm>
          <a:prstGeom prst="rect">
            <a:avLst/>
          </a:prstGeom>
          <a:noFill/>
        </p:spPr>
        <p:txBody>
          <a:bodyPr wrap="square" rtlCol="1">
            <a:spAutoFit/>
          </a:bodyPr>
          <a:lstStyle/>
          <a:p>
            <a:r>
              <a:rPr lang="en-US" sz="1600" b="1"/>
              <a:t>syringoma</a:t>
            </a:r>
            <a:endParaRPr lang="ar-AE" b="1">
              <a:solidFill>
                <a:srgbClr val="FF0000"/>
              </a:solidFill>
            </a:endParaRPr>
          </a:p>
        </p:txBody>
      </p:sp>
    </p:spTree>
    <p:extLst>
      <p:ext uri="{BB962C8B-B14F-4D97-AF65-F5344CB8AC3E}">
        <p14:creationId xmlns:p14="http://schemas.microsoft.com/office/powerpoint/2010/main" val="3085140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EEDDB9-BA93-0806-905A-2E637512A813}"/>
              </a:ext>
            </a:extLst>
          </p:cNvPr>
          <p:cNvSpPr>
            <a:spLocks noGrp="1"/>
          </p:cNvSpPr>
          <p:nvPr>
            <p:ph type="title"/>
          </p:nvPr>
        </p:nvSpPr>
        <p:spPr>
          <a:xfrm>
            <a:off x="1500996" y="0"/>
            <a:ext cx="6142008" cy="921550"/>
          </a:xfrm>
        </p:spPr>
        <p:txBody>
          <a:bodyPr/>
          <a:lstStyle/>
          <a:p>
            <a:pPr algn="l"/>
            <a:r>
              <a:rPr lang="en-US" sz="4800"/>
              <a:t>Treatment  of  Acne</a:t>
            </a:r>
            <a:endParaRPr lang="ar-AE" sz="4800"/>
          </a:p>
        </p:txBody>
      </p:sp>
      <p:sp>
        <p:nvSpPr>
          <p:cNvPr id="5" name="مربع نص 4">
            <a:extLst>
              <a:ext uri="{FF2B5EF4-FFF2-40B4-BE49-F238E27FC236}">
                <a16:creationId xmlns:a16="http://schemas.microsoft.com/office/drawing/2014/main" id="{93A9DA71-91BE-8A11-2EA6-711D9176DC5E}"/>
              </a:ext>
            </a:extLst>
          </p:cNvPr>
          <p:cNvSpPr txBox="1"/>
          <p:nvPr/>
        </p:nvSpPr>
        <p:spPr>
          <a:xfrm>
            <a:off x="316865" y="1008763"/>
            <a:ext cx="7686137" cy="4001095"/>
          </a:xfrm>
          <a:prstGeom prst="rect">
            <a:avLst/>
          </a:prstGeom>
          <a:noFill/>
          <a:ln>
            <a:solidFill>
              <a:schemeClr val="bg1"/>
            </a:solidFill>
          </a:ln>
        </p:spPr>
        <p:txBody>
          <a:bodyPr wrap="square" lIns="91440" tIns="45720" rIns="91440" bIns="45720" rtlCol="1" anchor="t">
            <a:spAutoFit/>
          </a:bodyPr>
          <a:lstStyle/>
          <a:p>
            <a:pPr marL="285750" indent="-285750">
              <a:buFont typeface="Wingdings" panose="05000000000000000000" pitchFamily="2" charset="2"/>
              <a:buChar char="v"/>
            </a:pPr>
            <a:r>
              <a:rPr lang="en-US" sz="2000" b="1">
                <a:solidFill>
                  <a:srgbClr val="FF0000"/>
                </a:solidFill>
              </a:rPr>
              <a:t>➢ Topical: </a:t>
            </a:r>
          </a:p>
          <a:p>
            <a:r>
              <a:rPr lang="en-US" sz="1600" b="1">
                <a:solidFill>
                  <a:srgbClr val="FF0000"/>
                </a:solidFill>
              </a:rPr>
              <a:t>         1st line of treatment </a:t>
            </a:r>
          </a:p>
          <a:p>
            <a:r>
              <a:rPr lang="en-US" sz="1600"/>
              <a:t>❑ Retinoids ( the best choice) , </a:t>
            </a:r>
            <a:r>
              <a:rPr lang="en-US" sz="1600" b="1" dirty="0"/>
              <a:t>Benzoyl peroxide. </a:t>
            </a:r>
          </a:p>
          <a:p>
            <a:r>
              <a:rPr lang="en-US" sz="1600"/>
              <a:t>❑ Antibiotic ( Erythromycin , Clindamycin). </a:t>
            </a:r>
          </a:p>
          <a:p>
            <a:r>
              <a:rPr lang="en-US" sz="1600"/>
              <a:t>❑ </a:t>
            </a:r>
            <a:r>
              <a:rPr lang="en-US" sz="1600" dirty="0" err="1"/>
              <a:t>Keratolytic</a:t>
            </a:r>
            <a:r>
              <a:rPr lang="en-US" sz="1600"/>
              <a:t> : </a:t>
            </a:r>
            <a:r>
              <a:rPr lang="en-US" sz="1600" b="1" dirty="0"/>
              <a:t>Salicylic acid.</a:t>
            </a:r>
            <a:r>
              <a:rPr lang="en-US" sz="1600"/>
              <a:t> </a:t>
            </a:r>
          </a:p>
          <a:p>
            <a:endParaRPr lang="en-US" sz="1600"/>
          </a:p>
          <a:p>
            <a:endParaRPr lang="en-US" sz="1600"/>
          </a:p>
          <a:p>
            <a:pPr marL="285750" indent="-285750">
              <a:buFont typeface="Wingdings" panose="05000000000000000000" pitchFamily="2" charset="2"/>
              <a:buChar char="v"/>
            </a:pPr>
            <a:r>
              <a:rPr lang="en-US" sz="2000" b="1">
                <a:solidFill>
                  <a:srgbClr val="FF0000"/>
                </a:solidFill>
              </a:rPr>
              <a:t>➢ Systemic : </a:t>
            </a:r>
          </a:p>
          <a:p>
            <a:r>
              <a:rPr lang="en-US" sz="1800" b="1">
                <a:solidFill>
                  <a:srgbClr val="FF0000"/>
                </a:solidFill>
              </a:rPr>
              <a:t>   1st line :</a:t>
            </a:r>
          </a:p>
          <a:p>
            <a:r>
              <a:rPr lang="en-US" sz="1800" b="1">
                <a:solidFill>
                  <a:srgbClr val="FF0000"/>
                </a:solidFill>
              </a:rPr>
              <a:t> </a:t>
            </a:r>
            <a:r>
              <a:rPr lang="en-US" sz="1600"/>
              <a:t>Antibiotics ( Antibacterial + Anti inflammatory) : </a:t>
            </a:r>
          </a:p>
          <a:p>
            <a:r>
              <a:rPr lang="en-US" sz="1600"/>
              <a:t>✓ Tetracycline ,Doxycycline , Erythromycin , Azithromycin. (DETA)</a:t>
            </a:r>
          </a:p>
          <a:p>
            <a:endParaRPr lang="en-US" sz="1600"/>
          </a:p>
          <a:p>
            <a:r>
              <a:rPr lang="en-US" sz="1600"/>
              <a:t>    </a:t>
            </a:r>
            <a:r>
              <a:rPr lang="en-US" sz="1800" b="1">
                <a:solidFill>
                  <a:srgbClr val="FF0000"/>
                </a:solidFill>
              </a:rPr>
              <a:t>2nd line : </a:t>
            </a:r>
            <a:r>
              <a:rPr lang="en-US" sz="1800" b="1" dirty="0">
                <a:solidFill>
                  <a:srgbClr val="FF0000"/>
                </a:solidFill>
              </a:rPr>
              <a:t>    </a:t>
            </a:r>
            <a:r>
              <a:rPr lang="en-US" sz="1600" b="1" dirty="0"/>
              <a:t>Retinoids</a:t>
            </a:r>
            <a:r>
              <a:rPr lang="en-US" sz="1600"/>
              <a:t> </a:t>
            </a:r>
            <a:r>
              <a:rPr lang="en-US" sz="1600" dirty="0"/>
              <a:t>   </a:t>
            </a:r>
          </a:p>
          <a:p>
            <a:r>
              <a:rPr lang="en-US" sz="1600"/>
              <a:t>✓ </a:t>
            </a:r>
            <a:r>
              <a:rPr lang="en-US" sz="1600" dirty="0" err="1"/>
              <a:t>Isotretinoin</a:t>
            </a:r>
            <a:r>
              <a:rPr lang="en-US" sz="1600" dirty="0"/>
              <a:t> </a:t>
            </a:r>
            <a:r>
              <a:rPr lang="en-US" sz="1600"/>
              <a:t>( the best treatment but last choice). </a:t>
            </a:r>
            <a:endParaRPr lang="ar-AE" sz="1600" dirty="0"/>
          </a:p>
          <a:p>
            <a:r>
              <a:rPr lang="en-US" sz="1600" dirty="0"/>
              <a:t>               </a:t>
            </a:r>
            <a:r>
              <a:rPr lang="en-US" sz="1600" b="1" dirty="0"/>
              <a:t>  *** </a:t>
            </a:r>
            <a:r>
              <a:rPr lang="en-US" sz="1600" b="1" u="sng" dirty="0"/>
              <a:t>Lesions may flare in the first 2 weeks of treatment.</a:t>
            </a:r>
            <a:endParaRPr lang="ar-AE" sz="1600" b="1" u="sng" dirty="0"/>
          </a:p>
        </p:txBody>
      </p:sp>
    </p:spTree>
    <p:extLst>
      <p:ext uri="{BB962C8B-B14F-4D97-AF65-F5344CB8AC3E}">
        <p14:creationId xmlns:p14="http://schemas.microsoft.com/office/powerpoint/2010/main" val="1093544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C6D26A9-2D23-3BF0-451C-88F595F7CF7F}"/>
              </a:ext>
            </a:extLst>
          </p:cNvPr>
          <p:cNvSpPr>
            <a:spLocks noGrp="1"/>
          </p:cNvSpPr>
          <p:nvPr>
            <p:ph type="title"/>
          </p:nvPr>
        </p:nvSpPr>
        <p:spPr>
          <a:xfrm>
            <a:off x="1531189" y="181155"/>
            <a:ext cx="7095227" cy="741872"/>
          </a:xfrm>
        </p:spPr>
        <p:txBody>
          <a:bodyPr/>
          <a:lstStyle/>
          <a:p>
            <a:pPr algn="l"/>
            <a:r>
              <a:rPr lang="en-US"/>
              <a:t>Isotretinoin     ( Roaccutane )</a:t>
            </a:r>
            <a:endParaRPr lang="ar-AE"/>
          </a:p>
        </p:txBody>
      </p:sp>
      <p:sp>
        <p:nvSpPr>
          <p:cNvPr id="5" name="مربع نص 4">
            <a:extLst>
              <a:ext uri="{FF2B5EF4-FFF2-40B4-BE49-F238E27FC236}">
                <a16:creationId xmlns:a16="http://schemas.microsoft.com/office/drawing/2014/main" id="{A8F6C102-59AE-4C09-8AAF-49EA2E35CD9D}"/>
              </a:ext>
            </a:extLst>
          </p:cNvPr>
          <p:cNvSpPr txBox="1"/>
          <p:nvPr/>
        </p:nvSpPr>
        <p:spPr>
          <a:xfrm>
            <a:off x="181154" y="1130060"/>
            <a:ext cx="8540151" cy="3908762"/>
          </a:xfrm>
          <a:prstGeom prst="rect">
            <a:avLst/>
          </a:prstGeom>
          <a:noFill/>
        </p:spPr>
        <p:txBody>
          <a:bodyPr wrap="square" lIns="91440" tIns="45720" rIns="91440" bIns="45720" rtlCol="1" anchor="t">
            <a:spAutoFit/>
          </a:bodyPr>
          <a:lstStyle/>
          <a:p>
            <a:r>
              <a:rPr lang="en-US" sz="1600" b="1"/>
              <a:t>➢ For severe cases : </a:t>
            </a:r>
          </a:p>
          <a:p>
            <a:pPr marL="342900" indent="-342900">
              <a:buAutoNum type="arabicPeriod"/>
            </a:pPr>
            <a:r>
              <a:rPr lang="en-US" sz="1600" b="1"/>
              <a:t>Nodulocystic acne not responding to first line measurements </a:t>
            </a:r>
          </a:p>
          <a:p>
            <a:pPr marL="342900" indent="-342900">
              <a:buAutoNum type="arabicPeriod"/>
            </a:pPr>
            <a:r>
              <a:rPr lang="en-US" sz="1600" b="1"/>
              <a:t>Scarring acne </a:t>
            </a:r>
          </a:p>
          <a:p>
            <a:pPr marL="342900" indent="-342900">
              <a:buAutoNum type="arabicPeriod"/>
            </a:pPr>
            <a:r>
              <a:rPr lang="en-US" sz="1600" b="1"/>
              <a:t>Dysmorphophobia acne. </a:t>
            </a:r>
          </a:p>
          <a:p>
            <a:pPr marL="342900" indent="-342900">
              <a:buAutoNum type="arabicPeriod"/>
            </a:pPr>
            <a:r>
              <a:rPr lang="en-US" sz="1600" b="1"/>
              <a:t>Gram negative folliculitis</a:t>
            </a:r>
          </a:p>
          <a:p>
            <a:pPr marL="342900" indent="-342900">
              <a:buAutoNum type="arabicPeriod"/>
            </a:pPr>
            <a:r>
              <a:rPr lang="en-US" sz="1600" b="1"/>
              <a:t>Acne Fulminans</a:t>
            </a:r>
          </a:p>
          <a:p>
            <a:endParaRPr lang="en-US" sz="1600" b="1"/>
          </a:p>
          <a:p>
            <a:r>
              <a:rPr lang="en-US" sz="1600" b="1"/>
              <a:t>➢ Effective but </a:t>
            </a:r>
            <a:r>
              <a:rPr lang="en-US" sz="1600" b="1">
                <a:solidFill>
                  <a:srgbClr val="FF0000"/>
                </a:solidFill>
              </a:rPr>
              <a:t>toxic</a:t>
            </a:r>
            <a:r>
              <a:rPr lang="en-US" sz="1600" b="1"/>
              <a:t>. </a:t>
            </a:r>
          </a:p>
          <a:p>
            <a:r>
              <a:rPr lang="en-US" sz="1600" b="1"/>
              <a:t>➢ </a:t>
            </a:r>
            <a:r>
              <a:rPr lang="en-US" sz="1600" b="1">
                <a:solidFill>
                  <a:srgbClr val="FF0000"/>
                </a:solidFill>
              </a:rPr>
              <a:t>Teratogenic</a:t>
            </a:r>
            <a:r>
              <a:rPr lang="en-US" sz="1600" b="1"/>
              <a:t> – cause fetal anomaly in &gt; 95% of cases ( abortion or fetal anomalies). </a:t>
            </a:r>
          </a:p>
          <a:p>
            <a:r>
              <a:rPr lang="en-US" sz="1600" b="1"/>
              <a:t>➢ Needs close </a:t>
            </a:r>
            <a:r>
              <a:rPr lang="en-US" sz="1600" b="1">
                <a:solidFill>
                  <a:srgbClr val="FF0000"/>
                </a:solidFill>
              </a:rPr>
              <a:t>follow up</a:t>
            </a:r>
            <a:r>
              <a:rPr lang="en-US" sz="1600" b="1"/>
              <a:t> ( liver enzymes , serum lipids , bleeding , papilledema). </a:t>
            </a:r>
          </a:p>
          <a:p>
            <a:r>
              <a:rPr lang="en-US" sz="1600" b="1"/>
              <a:t>➢ Dose </a:t>
            </a:r>
            <a:r>
              <a:rPr lang="en-US" sz="1600" b="1">
                <a:solidFill>
                  <a:srgbClr val="FF0000"/>
                </a:solidFill>
              </a:rPr>
              <a:t>0,5-1mg\kg</a:t>
            </a:r>
            <a:r>
              <a:rPr lang="en-US" sz="1600" b="1"/>
              <a:t> , used alone without any combination with other drugs.</a:t>
            </a:r>
          </a:p>
          <a:p>
            <a:r>
              <a:rPr lang="en-US" sz="1600" b="1"/>
              <a:t> ➢ Duration </a:t>
            </a:r>
            <a:r>
              <a:rPr lang="en-US" sz="1600" b="1">
                <a:solidFill>
                  <a:srgbClr val="FF0000"/>
                </a:solidFill>
              </a:rPr>
              <a:t>5-6 months</a:t>
            </a:r>
            <a:r>
              <a:rPr lang="en-US" sz="1600" b="1"/>
              <a:t> or total accumulative dose 120mg\kg\course. </a:t>
            </a:r>
          </a:p>
          <a:p>
            <a:endParaRPr lang="en-US" sz="1600" b="1"/>
          </a:p>
          <a:p>
            <a:r>
              <a:rPr lang="en-US" sz="2000" b="1" u="sng">
                <a:solidFill>
                  <a:schemeClr val="tx1"/>
                </a:solidFill>
              </a:rPr>
              <a:t>NOTE :  </a:t>
            </a:r>
            <a:r>
              <a:rPr lang="en-US" sz="2000" b="1">
                <a:solidFill>
                  <a:srgbClr val="FF0000"/>
                </a:solidFill>
              </a:rPr>
              <a:t>With white </a:t>
            </a:r>
            <a:r>
              <a:rPr lang="en-US" sz="2000" b="1" err="1">
                <a:solidFill>
                  <a:srgbClr val="FF0000"/>
                </a:solidFill>
              </a:rPr>
              <a:t>comedone</a:t>
            </a:r>
            <a:r>
              <a:rPr lang="en-US" sz="2000" b="1">
                <a:solidFill>
                  <a:srgbClr val="FF0000"/>
                </a:solidFill>
              </a:rPr>
              <a:t> don’t give vit A </a:t>
            </a:r>
            <a:r>
              <a:rPr lang="en-US" sz="2000" b="1" err="1">
                <a:solidFill>
                  <a:srgbClr val="FF0000"/>
                </a:solidFill>
              </a:rPr>
              <a:t>becauce</a:t>
            </a:r>
            <a:r>
              <a:rPr lang="en-US" sz="2000" b="1">
                <a:solidFill>
                  <a:srgbClr val="FF0000"/>
                </a:solidFill>
              </a:rPr>
              <a:t> the risk of keloid formation , so use </a:t>
            </a:r>
            <a:r>
              <a:rPr lang="en-US" sz="2000" b="1" err="1">
                <a:solidFill>
                  <a:srgbClr val="FF0000"/>
                </a:solidFill>
              </a:rPr>
              <a:t>keratolytics</a:t>
            </a:r>
            <a:r>
              <a:rPr lang="en-US" sz="2000" b="1">
                <a:solidFill>
                  <a:srgbClr val="FF0000"/>
                </a:solidFill>
              </a:rPr>
              <a:t> first .</a:t>
            </a:r>
            <a:endParaRPr lang="ar-AE" sz="2000" b="1">
              <a:solidFill>
                <a:srgbClr val="FF0000"/>
              </a:solidFill>
            </a:endParaRPr>
          </a:p>
        </p:txBody>
      </p:sp>
      <p:pic>
        <p:nvPicPr>
          <p:cNvPr id="3" name="Picture 2" descr="A close-up of a box&#10;&#10;Description automatically generated">
            <a:extLst>
              <a:ext uri="{FF2B5EF4-FFF2-40B4-BE49-F238E27FC236}">
                <a16:creationId xmlns:a16="http://schemas.microsoft.com/office/drawing/2014/main" id="{60420057-B551-41F4-AC41-F943A256B878}"/>
              </a:ext>
            </a:extLst>
          </p:cNvPr>
          <p:cNvPicPr>
            <a:picLocks noChangeAspect="1"/>
          </p:cNvPicPr>
          <p:nvPr/>
        </p:nvPicPr>
        <p:blipFill>
          <a:blip r:embed="rId2"/>
          <a:stretch>
            <a:fillRect/>
          </a:stretch>
        </p:blipFill>
        <p:spPr>
          <a:xfrm>
            <a:off x="6891336" y="1758042"/>
            <a:ext cx="2072370" cy="1096738"/>
          </a:xfrm>
          <a:prstGeom prst="rect">
            <a:avLst/>
          </a:prstGeom>
        </p:spPr>
      </p:pic>
    </p:spTree>
    <p:extLst>
      <p:ext uri="{BB962C8B-B14F-4D97-AF65-F5344CB8AC3E}">
        <p14:creationId xmlns:p14="http://schemas.microsoft.com/office/powerpoint/2010/main" val="1039075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sp>
        <p:nvSpPr>
          <p:cNvPr id="281" name="Google Shape;281;p33"/>
          <p:cNvSpPr txBox="1">
            <a:spLocks noGrp="1"/>
          </p:cNvSpPr>
          <p:nvPr>
            <p:ph type="title" idx="2"/>
          </p:nvPr>
        </p:nvSpPr>
        <p:spPr>
          <a:xfrm>
            <a:off x="609600" y="209550"/>
            <a:ext cx="3505200" cy="1108200"/>
          </a:xfrm>
          <a:prstGeom prst="rect">
            <a:avLst/>
          </a:prstGeom>
        </p:spPr>
        <p:txBody>
          <a:bodyPr spcFirstLastPara="1" wrap="square" lIns="91425" tIns="91425" rIns="91425" bIns="91425" anchor="b" anchorCtr="0">
            <a:noAutofit/>
          </a:bodyPr>
          <a:lstStyle/>
          <a:p>
            <a:pPr lvl="0"/>
            <a:r>
              <a:rPr lang="en-US">
                <a:solidFill>
                  <a:srgbClr val="7030A0"/>
                </a:solidFill>
              </a:rPr>
              <a:t>Rosacea</a:t>
            </a:r>
            <a:endParaRPr>
              <a:solidFill>
                <a:srgbClr val="7030A0"/>
              </a:solidFill>
            </a:endParaRPr>
          </a:p>
        </p:txBody>
      </p:sp>
      <p:sp>
        <p:nvSpPr>
          <p:cNvPr id="4" name="مستطيل 3"/>
          <p:cNvSpPr/>
          <p:nvPr/>
        </p:nvSpPr>
        <p:spPr>
          <a:xfrm>
            <a:off x="609600" y="1448366"/>
            <a:ext cx="6705600" cy="3323987"/>
          </a:xfrm>
          <a:prstGeom prst="rect">
            <a:avLst/>
          </a:prstGeom>
        </p:spPr>
        <p:txBody>
          <a:bodyPr wrap="square">
            <a:spAutoFit/>
          </a:bodyPr>
          <a:lstStyle/>
          <a:p>
            <a:r>
              <a:rPr lang="en-US">
                <a:latin typeface="Raleway" charset="0"/>
              </a:rPr>
              <a:t>-Chronic inflammatory skin disease with characteristic </a:t>
            </a:r>
          </a:p>
          <a:p>
            <a:r>
              <a:rPr lang="en-US">
                <a:latin typeface="Raleway" charset="0"/>
              </a:rPr>
              <a:t> lesions on the face .</a:t>
            </a:r>
          </a:p>
          <a:p>
            <a:endParaRPr lang="en-US">
              <a:latin typeface="Raleway" charset="0"/>
            </a:endParaRPr>
          </a:p>
          <a:p>
            <a:r>
              <a:rPr lang="en-US">
                <a:latin typeface="Raleway" charset="0"/>
              </a:rPr>
              <a:t>-Affecting mostly middle aged women</a:t>
            </a:r>
          </a:p>
          <a:p>
            <a:endParaRPr lang="en-US">
              <a:latin typeface="Raleway" charset="0"/>
            </a:endParaRPr>
          </a:p>
          <a:p>
            <a:r>
              <a:rPr lang="en-US">
                <a:latin typeface="Raleway" charset="0"/>
              </a:rPr>
              <a:t>-there is eye manifestations too ( </a:t>
            </a:r>
            <a:r>
              <a:rPr lang="en-US" err="1">
                <a:latin typeface="Raleway" charset="0"/>
              </a:rPr>
              <a:t>cojunctivitis</a:t>
            </a:r>
            <a:r>
              <a:rPr lang="en-US">
                <a:latin typeface="Raleway" charset="0"/>
              </a:rPr>
              <a:t> , </a:t>
            </a:r>
            <a:r>
              <a:rPr lang="en-US" err="1">
                <a:latin typeface="Raleway" charset="0"/>
              </a:rPr>
              <a:t>Blepharitis</a:t>
            </a:r>
            <a:r>
              <a:rPr lang="en-US">
                <a:latin typeface="Raleway" charset="0"/>
              </a:rPr>
              <a:t> ) </a:t>
            </a:r>
          </a:p>
          <a:p>
            <a:endParaRPr lang="en-US">
              <a:latin typeface="Raleway" charset="0"/>
            </a:endParaRPr>
          </a:p>
          <a:p>
            <a:r>
              <a:rPr lang="en-US">
                <a:latin typeface="Raleway" charset="0"/>
              </a:rPr>
              <a:t>-Female to male ratio is 9:1</a:t>
            </a:r>
          </a:p>
          <a:p>
            <a:endParaRPr lang="en-US">
              <a:latin typeface="Raleway" charset="0"/>
            </a:endParaRPr>
          </a:p>
          <a:p>
            <a:r>
              <a:rPr lang="en-US">
                <a:latin typeface="Raleway" charset="0"/>
              </a:rPr>
              <a:t>-Characteristic skin lesions : Telangiectasia , erythema , papules , pustules on cheeks, forehead and chin .</a:t>
            </a:r>
          </a:p>
          <a:p>
            <a:endParaRPr lang="en-US">
              <a:latin typeface="Raleway" charset="0"/>
            </a:endParaRPr>
          </a:p>
          <a:p>
            <a:r>
              <a:rPr lang="en-US">
                <a:latin typeface="Raleway" charset="0"/>
              </a:rPr>
              <a:t>-</a:t>
            </a:r>
            <a:r>
              <a:rPr lang="en-US" err="1">
                <a:latin typeface="Raleway" charset="0"/>
              </a:rPr>
              <a:t>Rhinophyma</a:t>
            </a:r>
            <a:r>
              <a:rPr lang="en-US">
                <a:latin typeface="Raleway" charset="0"/>
              </a:rPr>
              <a:t> (enlargement of the nose) is a feature in -some cases</a:t>
            </a:r>
          </a:p>
          <a:p>
            <a:endParaRPr lang="en-US">
              <a:latin typeface="Raleway" charset="0"/>
            </a:endParaRPr>
          </a:p>
          <a:p>
            <a:r>
              <a:rPr lang="en-US">
                <a:latin typeface="Raleway" charset="0"/>
              </a:rPr>
              <a:t>-No </a:t>
            </a:r>
            <a:r>
              <a:rPr lang="en-US" err="1">
                <a:latin typeface="Raleway" charset="0"/>
              </a:rPr>
              <a:t>comedones</a:t>
            </a:r>
            <a:endParaRPr lang="en-US">
              <a:latin typeface="Raleway"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962150"/>
            <a:ext cx="1885262" cy="133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61950"/>
            <a:ext cx="1919287" cy="143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829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91"/>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1249"/>
            <a:ext cx="7581900" cy="464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157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5" name="Google Shape;295;p34"/>
          <p:cNvSpPr/>
          <p:nvPr/>
        </p:nvSpPr>
        <p:spPr>
          <a:xfrm flipH="1">
            <a:off x="8562312" y="43958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a:extLst>
              <a:ext uri="{FF2B5EF4-FFF2-40B4-BE49-F238E27FC236}">
                <a16:creationId xmlns:a16="http://schemas.microsoft.com/office/drawing/2014/main" id="{A7F2594F-3122-D437-D62F-F412873737B4}"/>
              </a:ext>
            </a:extLst>
          </p:cNvPr>
          <p:cNvPicPr>
            <a:picLocks noChangeAspect="1"/>
          </p:cNvPicPr>
          <p:nvPr/>
        </p:nvPicPr>
        <p:blipFill>
          <a:blip r:embed="rId3"/>
          <a:stretch>
            <a:fillRect/>
          </a:stretch>
        </p:blipFill>
        <p:spPr>
          <a:xfrm>
            <a:off x="628213" y="82205"/>
            <a:ext cx="7734009" cy="497390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sp>
        <p:nvSpPr>
          <p:cNvPr id="302" name="Google Shape;302;p35"/>
          <p:cNvSpPr txBox="1">
            <a:spLocks noGrp="1"/>
          </p:cNvSpPr>
          <p:nvPr>
            <p:ph type="title"/>
          </p:nvPr>
        </p:nvSpPr>
        <p:spPr>
          <a:xfrm>
            <a:off x="228600" y="2857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Rosacea  provoked  by ?</a:t>
            </a:r>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31645"/>
            <a:ext cx="6248400" cy="3798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865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09"/>
        <p:cNvGrpSpPr/>
        <p:nvPr/>
      </p:nvGrpSpPr>
      <p:grpSpPr>
        <a:xfrm>
          <a:off x="0" y="0"/>
          <a:ext cx="0" cy="0"/>
          <a:chOff x="0" y="0"/>
          <a:chExt cx="0" cy="0"/>
        </a:xfrm>
      </p:grpSpPr>
      <p:sp>
        <p:nvSpPr>
          <p:cNvPr id="310" name="Google Shape;310;p36"/>
          <p:cNvSpPr txBox="1">
            <a:spLocks noGrp="1"/>
          </p:cNvSpPr>
          <p:nvPr>
            <p:ph type="title"/>
          </p:nvPr>
        </p:nvSpPr>
        <p:spPr>
          <a:xfrm>
            <a:off x="990600" y="4171950"/>
            <a:ext cx="8389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Bilateral  pink  papules on the cheeks , nose   and chin </a:t>
            </a:r>
            <a:endParaRPr sz="180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6195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545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76349"/>
            <a:ext cx="3657600" cy="295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76350"/>
            <a:ext cx="3776662" cy="295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8402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err="1"/>
              <a:t>Rhinophyma</a:t>
            </a:r>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20088"/>
            <a:ext cx="4611687" cy="339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034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8" name="Google Shape;358;p39"/>
          <p:cNvSpPr/>
          <p:nvPr/>
        </p:nvSpPr>
        <p:spPr>
          <a:xfrm>
            <a:off x="-380999" y="43958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77752"/>
            <a:ext cx="4614862" cy="331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ستطيل 8"/>
          <p:cNvSpPr/>
          <p:nvPr/>
        </p:nvSpPr>
        <p:spPr>
          <a:xfrm>
            <a:off x="533400" y="453921"/>
            <a:ext cx="4277133" cy="400110"/>
          </a:xfrm>
          <a:prstGeom prst="rect">
            <a:avLst/>
          </a:prstGeom>
        </p:spPr>
        <p:txBody>
          <a:bodyPr wrap="none">
            <a:spAutoFit/>
          </a:bodyPr>
          <a:lstStyle/>
          <a:p>
            <a:r>
              <a:rPr lang="en-US" sz="2000" b="1" err="1">
                <a:latin typeface="Raleway" charset="0"/>
              </a:rPr>
              <a:t>Rhinophyma</a:t>
            </a:r>
            <a:r>
              <a:rPr lang="en-US" sz="2000" b="1">
                <a:latin typeface="Raleway" charset="0"/>
              </a:rPr>
              <a:t>-treated(surgically)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363"/>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47750"/>
            <a:ext cx="4924373" cy="348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736878" y="285750"/>
            <a:ext cx="7187922" cy="461665"/>
          </a:xfrm>
          <a:prstGeom prst="rect">
            <a:avLst/>
          </a:prstGeom>
        </p:spPr>
        <p:txBody>
          <a:bodyPr wrap="square">
            <a:spAutoFit/>
          </a:bodyPr>
          <a:lstStyle/>
          <a:p>
            <a:r>
              <a:rPr lang="en-US" sz="2400" b="1" err="1">
                <a:latin typeface="Raleway" charset="0"/>
              </a:rPr>
              <a:t>Rhinophma</a:t>
            </a:r>
            <a:r>
              <a:rPr lang="en-US" sz="2400" b="1">
                <a:latin typeface="Raleway" charset="0"/>
              </a:rPr>
              <a:t> and </a:t>
            </a:r>
            <a:r>
              <a:rPr lang="en-US" sz="2400" b="1" err="1">
                <a:latin typeface="Raleway" charset="0"/>
              </a:rPr>
              <a:t>otophyma</a:t>
            </a:r>
            <a:r>
              <a:rPr lang="en-US" sz="2400" b="1">
                <a:latin typeface="Raleway" charset="0"/>
              </a:rPr>
              <a:t>-severe form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373"/>
        <p:cNvGrpSpPr/>
        <p:nvPr/>
      </p:nvGrpSpPr>
      <p:grpSpPr>
        <a:xfrm>
          <a:off x="0" y="0"/>
          <a:ext cx="0" cy="0"/>
          <a:chOff x="0" y="0"/>
          <a:chExt cx="0" cy="0"/>
        </a:xfrm>
      </p:grpSpPr>
      <p:sp>
        <p:nvSpPr>
          <p:cNvPr id="374" name="Google Shape;374;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err="1"/>
              <a:t>Acneform</a:t>
            </a:r>
            <a:r>
              <a:rPr lang="en-US"/>
              <a:t> skin rash</a:t>
            </a:r>
            <a:endParaRPr/>
          </a:p>
        </p:txBody>
      </p:sp>
      <p:sp>
        <p:nvSpPr>
          <p:cNvPr id="2" name="مستطيل 1"/>
          <p:cNvSpPr/>
          <p:nvPr/>
        </p:nvSpPr>
        <p:spPr>
          <a:xfrm>
            <a:off x="838200" y="1504950"/>
            <a:ext cx="6172200" cy="2462213"/>
          </a:xfrm>
          <a:prstGeom prst="rect">
            <a:avLst/>
          </a:prstGeom>
        </p:spPr>
        <p:txBody>
          <a:bodyPr wrap="square">
            <a:spAutoFit/>
          </a:bodyPr>
          <a:lstStyle/>
          <a:p>
            <a:r>
              <a:rPr lang="en-US" sz="2000">
                <a:solidFill>
                  <a:schemeClr val="bg2">
                    <a:lumMod val="10000"/>
                  </a:schemeClr>
                </a:solidFill>
                <a:latin typeface="Raleway" charset="0"/>
              </a:rPr>
              <a:t>-</a:t>
            </a:r>
            <a:r>
              <a:rPr lang="en-US" sz="2000" err="1">
                <a:solidFill>
                  <a:schemeClr val="bg2">
                    <a:lumMod val="10000"/>
                  </a:schemeClr>
                </a:solidFill>
                <a:latin typeface="Raleway" charset="0"/>
              </a:rPr>
              <a:t>Pseudofolliculitis</a:t>
            </a:r>
            <a:r>
              <a:rPr lang="en-US" sz="2000">
                <a:solidFill>
                  <a:schemeClr val="bg2">
                    <a:lumMod val="10000"/>
                  </a:schemeClr>
                </a:solidFill>
                <a:latin typeface="Raleway" charset="0"/>
              </a:rPr>
              <a:t> </a:t>
            </a:r>
            <a:r>
              <a:rPr lang="en-US" sz="2000" err="1">
                <a:solidFill>
                  <a:schemeClr val="bg2">
                    <a:lumMod val="10000"/>
                  </a:schemeClr>
                </a:solidFill>
                <a:latin typeface="Raleway" charset="0"/>
              </a:rPr>
              <a:t>Barbae</a:t>
            </a:r>
            <a:r>
              <a:rPr lang="en-US" sz="2000">
                <a:solidFill>
                  <a:schemeClr val="bg2">
                    <a:lumMod val="10000"/>
                  </a:schemeClr>
                </a:solidFill>
                <a:latin typeface="Raleway" charset="0"/>
              </a:rPr>
              <a:t> ; Skin reaction to hair as foreign </a:t>
            </a:r>
            <a:r>
              <a:rPr lang="ar-JO" sz="2000">
                <a:solidFill>
                  <a:schemeClr val="bg2">
                    <a:lumMod val="10000"/>
                  </a:schemeClr>
                </a:solidFill>
                <a:latin typeface="Raleway" charset="0"/>
              </a:rPr>
              <a:t>-</a:t>
            </a:r>
            <a:r>
              <a:rPr lang="en-US" sz="2000">
                <a:solidFill>
                  <a:schemeClr val="bg2">
                    <a:lumMod val="10000"/>
                  </a:schemeClr>
                </a:solidFill>
                <a:latin typeface="Raleway" charset="0"/>
              </a:rPr>
              <a:t>Body</a:t>
            </a:r>
          </a:p>
          <a:p>
            <a:endParaRPr lang="en-US" sz="2000">
              <a:solidFill>
                <a:schemeClr val="bg2">
                  <a:lumMod val="10000"/>
                </a:schemeClr>
              </a:solidFill>
              <a:latin typeface="Raleway" charset="0"/>
            </a:endParaRPr>
          </a:p>
          <a:p>
            <a:r>
              <a:rPr lang="en-US" sz="2000">
                <a:solidFill>
                  <a:schemeClr val="bg2">
                    <a:lumMod val="10000"/>
                  </a:schemeClr>
                </a:solidFill>
                <a:latin typeface="Raleway" charset="0"/>
              </a:rPr>
              <a:t>- </a:t>
            </a:r>
            <a:r>
              <a:rPr lang="en-US" sz="2000" err="1">
                <a:solidFill>
                  <a:schemeClr val="bg2">
                    <a:lumMod val="10000"/>
                  </a:schemeClr>
                </a:solidFill>
                <a:latin typeface="Raleway" charset="0"/>
              </a:rPr>
              <a:t>Pityrosporum</a:t>
            </a:r>
            <a:r>
              <a:rPr lang="en-US" sz="2000">
                <a:solidFill>
                  <a:schemeClr val="bg2">
                    <a:lumMod val="10000"/>
                  </a:schemeClr>
                </a:solidFill>
                <a:latin typeface="Raleway" charset="0"/>
              </a:rPr>
              <a:t> folliculitis</a:t>
            </a:r>
          </a:p>
          <a:p>
            <a:endParaRPr lang="en-US" sz="2000">
              <a:solidFill>
                <a:schemeClr val="bg2">
                  <a:lumMod val="10000"/>
                </a:schemeClr>
              </a:solidFill>
              <a:latin typeface="Raleway" charset="0"/>
            </a:endParaRPr>
          </a:p>
          <a:p>
            <a:r>
              <a:rPr lang="en-US" sz="2000">
                <a:solidFill>
                  <a:schemeClr val="bg2">
                    <a:lumMod val="10000"/>
                  </a:schemeClr>
                </a:solidFill>
                <a:latin typeface="Raleway" charset="0"/>
              </a:rPr>
              <a:t>-Acne </a:t>
            </a:r>
            <a:r>
              <a:rPr lang="en-US" sz="2000" err="1">
                <a:solidFill>
                  <a:schemeClr val="bg2">
                    <a:lumMod val="10000"/>
                  </a:schemeClr>
                </a:solidFill>
                <a:latin typeface="Raleway" charset="0"/>
              </a:rPr>
              <a:t>keloidalis</a:t>
            </a:r>
            <a:r>
              <a:rPr lang="en-US" sz="2000">
                <a:solidFill>
                  <a:schemeClr val="bg2">
                    <a:lumMod val="10000"/>
                  </a:schemeClr>
                </a:solidFill>
                <a:latin typeface="Raleway" charset="0"/>
              </a:rPr>
              <a:t> </a:t>
            </a:r>
            <a:r>
              <a:rPr lang="en-US" sz="2000" err="1">
                <a:solidFill>
                  <a:schemeClr val="bg2">
                    <a:lumMod val="10000"/>
                  </a:schemeClr>
                </a:solidFill>
                <a:latin typeface="Raleway" charset="0"/>
              </a:rPr>
              <a:t>nuchae</a:t>
            </a:r>
            <a:r>
              <a:rPr lang="en-US" sz="2000">
                <a:solidFill>
                  <a:schemeClr val="bg2">
                    <a:lumMod val="10000"/>
                  </a:schemeClr>
                </a:solidFill>
                <a:latin typeface="Raleway" charset="0"/>
              </a:rPr>
              <a:t> :inflammatory </a:t>
            </a:r>
            <a:r>
              <a:rPr lang="en-US" sz="2000" err="1">
                <a:solidFill>
                  <a:schemeClr val="bg2">
                    <a:lumMod val="10000"/>
                  </a:schemeClr>
                </a:solidFill>
                <a:latin typeface="Raleway" charset="0"/>
              </a:rPr>
              <a:t>keloidal</a:t>
            </a:r>
            <a:r>
              <a:rPr lang="en-US" sz="2000">
                <a:solidFill>
                  <a:schemeClr val="bg2">
                    <a:lumMod val="10000"/>
                  </a:schemeClr>
                </a:solidFill>
                <a:latin typeface="Raleway" charset="0"/>
              </a:rPr>
              <a:t> lesions on the nape of the neck</a:t>
            </a:r>
          </a:p>
          <a:p>
            <a:endParaRPr lang="en-US">
              <a:latin typeface="Raleway"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386"/>
        <p:cNvGrpSpPr/>
        <p:nvPr/>
      </p:nvGrpSpPr>
      <p:grpSpPr>
        <a:xfrm>
          <a:off x="0" y="0"/>
          <a:ext cx="0" cy="0"/>
          <a:chOff x="0" y="0"/>
          <a:chExt cx="0" cy="0"/>
        </a:xfrm>
      </p:grpSpPr>
      <p:sp>
        <p:nvSpPr>
          <p:cNvPr id="387" name="Google Shape;387;p42"/>
          <p:cNvSpPr txBox="1">
            <a:spLocks noGrp="1"/>
          </p:cNvSpPr>
          <p:nvPr>
            <p:ph type="title"/>
          </p:nvPr>
        </p:nvSpPr>
        <p:spPr>
          <a:xfrm>
            <a:off x="381000" y="285750"/>
            <a:ext cx="7704000" cy="572700"/>
          </a:xfrm>
          <a:prstGeom prst="rect">
            <a:avLst/>
          </a:prstGeom>
        </p:spPr>
        <p:txBody>
          <a:bodyPr spcFirstLastPara="1" wrap="square" lIns="91425" tIns="91425" rIns="91425" bIns="91425" anchor="t" anchorCtr="0">
            <a:noAutofit/>
          </a:bodyPr>
          <a:lstStyle/>
          <a:p>
            <a:pPr lvl="0"/>
            <a:r>
              <a:rPr lang="en-US" err="1"/>
              <a:t>pseudofolliculitis</a:t>
            </a:r>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23950"/>
            <a:ext cx="4183062" cy="344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5867400" y="1657350"/>
            <a:ext cx="2667000" cy="2031325"/>
          </a:xfrm>
          <a:prstGeom prst="rect">
            <a:avLst/>
          </a:prstGeom>
          <a:noFill/>
        </p:spPr>
        <p:txBody>
          <a:bodyPr wrap="square" rtlCol="0">
            <a:spAutoFit/>
          </a:bodyPr>
          <a:lstStyle/>
          <a:p>
            <a:pPr marL="285750" indent="-285750">
              <a:buFontTx/>
              <a:buChar char="-"/>
            </a:pPr>
            <a:r>
              <a:rPr lang="en-US"/>
              <a:t>Not a true folliculitis ( not due to infection ) but due to a reaction against the hair itself when its plugged inside ( foreign body reaction ) </a:t>
            </a:r>
          </a:p>
          <a:p>
            <a:pPr marL="285750" indent="-285750">
              <a:buFontTx/>
              <a:buChar char="-"/>
            </a:pPr>
            <a:endParaRPr lang="en-US"/>
          </a:p>
          <a:p>
            <a:pPr marL="285750" indent="-285750">
              <a:buFontTx/>
              <a:buChar char="-"/>
            </a:pPr>
            <a:r>
              <a:rPr lang="en-US"/>
              <a:t>Occurs in Negroid people , Curley hair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395"/>
        <p:cNvGrpSpPr/>
        <p:nvPr/>
      </p:nvGrpSpPr>
      <p:grpSpPr>
        <a:xfrm>
          <a:off x="0" y="0"/>
          <a:ext cx="0" cy="0"/>
          <a:chOff x="0" y="0"/>
          <a:chExt cx="0" cy="0"/>
        </a:xfrm>
      </p:grpSpPr>
      <p:sp>
        <p:nvSpPr>
          <p:cNvPr id="2" name="عنوان 1"/>
          <p:cNvSpPr>
            <a:spLocks noGrp="1"/>
          </p:cNvSpPr>
          <p:nvPr>
            <p:ph type="title"/>
          </p:nvPr>
        </p:nvSpPr>
        <p:spPr/>
        <p:txBody>
          <a:bodyPr/>
          <a:lstStyle/>
          <a:p>
            <a:r>
              <a:rPr lang="en-US" err="1"/>
              <a:t>Pityrosporum</a:t>
            </a:r>
            <a:r>
              <a:rPr lang="en-US"/>
              <a:t> folliculitis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19551"/>
            <a:ext cx="3635943" cy="277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7162800" y="2745059"/>
            <a:ext cx="1905000" cy="523220"/>
          </a:xfrm>
          <a:prstGeom prst="rect">
            <a:avLst/>
          </a:prstGeom>
          <a:noFill/>
        </p:spPr>
        <p:txBody>
          <a:bodyPr wrap="square" rtlCol="0">
            <a:spAutoFit/>
          </a:bodyPr>
          <a:lstStyle/>
          <a:p>
            <a:r>
              <a:rPr lang="en-US"/>
              <a:t>-Acne form rash due to Fungal infection </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19550"/>
            <a:ext cx="2847975" cy="277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165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01"/>
        <p:cNvGrpSpPr/>
        <p:nvPr/>
      </p:nvGrpSpPr>
      <p:grpSpPr>
        <a:xfrm>
          <a:off x="0" y="0"/>
          <a:ext cx="0" cy="0"/>
          <a:chOff x="0" y="0"/>
          <a:chExt cx="0" cy="0"/>
        </a:xfrm>
      </p:grpSpPr>
      <p:sp>
        <p:nvSpPr>
          <p:cNvPr id="402" name="Google Shape;402;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a:t>Acne </a:t>
            </a:r>
            <a:r>
              <a:rPr lang="en-US" err="1"/>
              <a:t>keloidalis</a:t>
            </a:r>
            <a:r>
              <a:rPr lang="en-US"/>
              <a:t> </a:t>
            </a:r>
            <a:r>
              <a:rPr lang="en-US" err="1"/>
              <a:t>nuchae</a:t>
            </a:r>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02757"/>
            <a:ext cx="4911725" cy="335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aphicFrame>
        <p:nvGraphicFramePr>
          <p:cNvPr id="396" name="Google Shape;396;p43"/>
          <p:cNvGraphicFramePr/>
          <p:nvPr/>
        </p:nvGraphicFramePr>
        <p:xfrm>
          <a:off x="715125" y="1235650"/>
          <a:ext cx="7713750" cy="3158960"/>
        </p:xfrm>
        <a:graphic>
          <a:graphicData uri="http://schemas.openxmlformats.org/drawingml/2006/table">
            <a:tbl>
              <a:tblPr>
                <a:noFill/>
                <a:tableStyleId>{FA056AA0-4914-47C9-B61A-AF69797C6B04}</a:tableStyleId>
              </a:tblPr>
              <a:tblGrid>
                <a:gridCol w="993800">
                  <a:extLst>
                    <a:ext uri="{9D8B030D-6E8A-4147-A177-3AD203B41FA5}">
                      <a16:colId xmlns:a16="http://schemas.microsoft.com/office/drawing/2014/main" val="20000"/>
                    </a:ext>
                  </a:extLst>
                </a:gridCol>
                <a:gridCol w="1478875">
                  <a:extLst>
                    <a:ext uri="{9D8B030D-6E8A-4147-A177-3AD203B41FA5}">
                      <a16:colId xmlns:a16="http://schemas.microsoft.com/office/drawing/2014/main" val="20001"/>
                    </a:ext>
                  </a:extLst>
                </a:gridCol>
                <a:gridCol w="1135775">
                  <a:extLst>
                    <a:ext uri="{9D8B030D-6E8A-4147-A177-3AD203B41FA5}">
                      <a16:colId xmlns:a16="http://schemas.microsoft.com/office/drawing/2014/main" val="20002"/>
                    </a:ext>
                  </a:extLst>
                </a:gridCol>
                <a:gridCol w="1419700">
                  <a:extLst>
                    <a:ext uri="{9D8B030D-6E8A-4147-A177-3AD203B41FA5}">
                      <a16:colId xmlns:a16="http://schemas.microsoft.com/office/drawing/2014/main" val="20003"/>
                    </a:ext>
                  </a:extLst>
                </a:gridCol>
                <a:gridCol w="1668150">
                  <a:extLst>
                    <a:ext uri="{9D8B030D-6E8A-4147-A177-3AD203B41FA5}">
                      <a16:colId xmlns:a16="http://schemas.microsoft.com/office/drawing/2014/main" val="20004"/>
                    </a:ext>
                  </a:extLst>
                </a:gridCol>
                <a:gridCol w="1017450">
                  <a:extLst>
                    <a:ext uri="{9D8B030D-6E8A-4147-A177-3AD203B41FA5}">
                      <a16:colId xmlns:a16="http://schemas.microsoft.com/office/drawing/2014/main" val="20005"/>
                    </a:ext>
                  </a:extLst>
                </a:gridCol>
              </a:tblGrid>
              <a:tr h="352925">
                <a:tc>
                  <a:txBody>
                    <a:bodyPr/>
                    <a:lstStyle/>
                    <a:p>
                      <a:pPr marL="0" lvl="0" indent="0" algn="ctr" rtl="0">
                        <a:lnSpc>
                          <a:spcPct val="100000"/>
                        </a:lnSpc>
                        <a:spcBef>
                          <a:spcPts val="0"/>
                        </a:spcBef>
                        <a:spcAft>
                          <a:spcPts val="0"/>
                        </a:spcAft>
                        <a:buNone/>
                      </a:pPr>
                      <a:r>
                        <a:rPr lang="en" sz="1200" b="1">
                          <a:solidFill>
                            <a:schemeClr val="dk1"/>
                          </a:solidFill>
                          <a:latin typeface="Raleway"/>
                          <a:ea typeface="Raleway"/>
                          <a:cs typeface="Raleway"/>
                          <a:sym typeface="Raleway"/>
                        </a:rPr>
                        <a:t>Risk factors</a:t>
                      </a:r>
                      <a:endParaRPr sz="1200" b="1">
                        <a:solidFill>
                          <a:schemeClr val="dk1"/>
                        </a:solidFill>
                        <a:latin typeface="Raleway"/>
                        <a:ea typeface="Raleway"/>
                        <a:cs typeface="Raleway"/>
                        <a:sym typeface="Raleway"/>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a:solidFill>
                            <a:schemeClr val="dk1"/>
                          </a:solidFill>
                          <a:latin typeface="Raleway"/>
                          <a:ea typeface="Raleway"/>
                          <a:cs typeface="Raleway"/>
                          <a:sym typeface="Raleway"/>
                        </a:rPr>
                        <a:t>Description</a:t>
                      </a:r>
                      <a:endParaRPr sz="1200" b="1">
                        <a:solidFill>
                          <a:schemeClr val="dk1"/>
                        </a:solidFill>
                        <a:latin typeface="Raleway"/>
                        <a:ea typeface="Raleway"/>
                        <a:cs typeface="Raleway"/>
                        <a:sym typeface="Raleway"/>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a:solidFill>
                            <a:schemeClr val="dk1"/>
                          </a:solidFill>
                          <a:latin typeface="Raleway"/>
                          <a:ea typeface="Raleway"/>
                          <a:cs typeface="Raleway"/>
                          <a:sym typeface="Raleway"/>
                        </a:rPr>
                        <a:t>Prevalence</a:t>
                      </a:r>
                      <a:endParaRPr sz="1200" b="1">
                        <a:solidFill>
                          <a:schemeClr val="dk1"/>
                        </a:solidFill>
                        <a:latin typeface="Raleway"/>
                        <a:ea typeface="Raleway"/>
                        <a:cs typeface="Raleway"/>
                        <a:sym typeface="Raleway"/>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a:solidFill>
                            <a:schemeClr val="dk1"/>
                          </a:solidFill>
                          <a:latin typeface="Raleway"/>
                          <a:ea typeface="Raleway"/>
                          <a:cs typeface="Raleway"/>
                          <a:sym typeface="Raleway"/>
                        </a:rPr>
                        <a:t>Contributing factors</a:t>
                      </a:r>
                      <a:endParaRPr sz="1200" b="1">
                        <a:solidFill>
                          <a:schemeClr val="dk1"/>
                        </a:solidFill>
                        <a:latin typeface="Raleway"/>
                        <a:ea typeface="Raleway"/>
                        <a:cs typeface="Raleway"/>
                        <a:sym typeface="Raleway"/>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a:solidFill>
                            <a:schemeClr val="dk1"/>
                          </a:solidFill>
                          <a:latin typeface="Raleway"/>
                          <a:ea typeface="Raleway"/>
                          <a:cs typeface="Raleway"/>
                          <a:sym typeface="Raleway"/>
                        </a:rPr>
                        <a:t>Complications</a:t>
                      </a:r>
                      <a:endParaRPr sz="1200" b="1">
                        <a:solidFill>
                          <a:schemeClr val="dk1"/>
                        </a:solidFill>
                        <a:latin typeface="Raleway"/>
                        <a:ea typeface="Raleway"/>
                        <a:cs typeface="Raleway"/>
                        <a:sym typeface="Raleway"/>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 sz="1200" b="1">
                          <a:solidFill>
                            <a:schemeClr val="dk1"/>
                          </a:solidFill>
                          <a:latin typeface="Raleway"/>
                          <a:ea typeface="Raleway"/>
                          <a:cs typeface="Raleway"/>
                          <a:sym typeface="Raleway"/>
                        </a:rPr>
                        <a:t>Severity</a:t>
                      </a:r>
                      <a:endParaRPr sz="1200" b="1">
                        <a:solidFill>
                          <a:schemeClr val="dk1"/>
                        </a:solidFill>
                        <a:latin typeface="Raleway"/>
                        <a:ea typeface="Raleway"/>
                        <a:cs typeface="Raleway"/>
                        <a:sym typeface="Raleway"/>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675450">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Genetics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Genetic predisposition to the disease</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80% of cases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Family history</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Dark spots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High</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675450">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Hormonal changes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Fluctuations in hormones can lead to increased oil production</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30% of cases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Puberty, menstrual cycles, pregnancy</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Scarring</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Moderate</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675450">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Excess oil production</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latin typeface="Nunito"/>
                          <a:ea typeface="Nunito"/>
                          <a:cs typeface="Nunito"/>
                          <a:sym typeface="Nunito"/>
                        </a:rPr>
                        <a:t>Overactive sebaceous glands produce excessive oil</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40% of cases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Sebaceous glands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Emotional distress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High</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675450">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Bacteria</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Bacteria on the skin can contribute to inflammation and acne</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10% of cases</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Bacterial growth</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Anxiety</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1"/>
                          </a:solidFill>
                          <a:latin typeface="Nunito"/>
                          <a:ea typeface="Nunito"/>
                          <a:cs typeface="Nunito"/>
                          <a:sym typeface="Nunito"/>
                        </a:rPr>
                        <a:t>Moderate</a:t>
                      </a:r>
                      <a:endParaRPr sz="1000">
                        <a:solidFill>
                          <a:schemeClr val="dk1"/>
                        </a:solidFill>
                        <a:latin typeface="Nunito"/>
                        <a:ea typeface="Nunito"/>
                        <a:cs typeface="Nunito"/>
                        <a:sym typeface="Nunito"/>
                      </a:endParaRPr>
                    </a:p>
                  </a:txBody>
                  <a:tcPr marL="45700" marR="45700" marT="45700" marB="45700"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97" name="Google Shape;397;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 factors and complications</a:t>
            </a:r>
            <a:endParaRPr/>
          </a:p>
        </p:txBody>
      </p:sp>
    </p:spTree>
    <p:extLst>
      <p:ext uri="{BB962C8B-B14F-4D97-AF65-F5344CB8AC3E}">
        <p14:creationId xmlns:p14="http://schemas.microsoft.com/office/powerpoint/2010/main" val="1852899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460"/>
        <p:cNvGrpSpPr/>
        <p:nvPr/>
      </p:nvGrpSpPr>
      <p:grpSpPr>
        <a:xfrm>
          <a:off x="0" y="0"/>
          <a:ext cx="0" cy="0"/>
          <a:chOff x="0" y="0"/>
          <a:chExt cx="0" cy="0"/>
        </a:xfrm>
      </p:grpSpPr>
      <p:sp>
        <p:nvSpPr>
          <p:cNvPr id="461" name="Google Shape;461;p46"/>
          <p:cNvSpPr txBox="1">
            <a:spLocks noGrp="1"/>
          </p:cNvSpPr>
          <p:nvPr>
            <p:ph type="title"/>
          </p:nvPr>
        </p:nvSpPr>
        <p:spPr>
          <a:xfrm>
            <a:off x="914400" y="3790950"/>
            <a:ext cx="73914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 Acne form rash with scarring on the nape of the neck , could lead to permanent hair loss </a:t>
            </a:r>
            <a:endParaRPr sz="200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38150"/>
            <a:ext cx="423270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75" y="438150"/>
            <a:ext cx="423488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12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509" name="Google Shape;509;p49"/>
          <p:cNvSpPr/>
          <p:nvPr/>
        </p:nvSpPr>
        <p:spPr>
          <a:xfrm>
            <a:off x="8143875" y="2048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9"/>
          <p:cNvSpPr/>
          <p:nvPr/>
        </p:nvSpPr>
        <p:spPr>
          <a:xfrm>
            <a:off x="7882300" y="4598450"/>
            <a:ext cx="1518300" cy="324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Brown Thank You Images | Free Photos, PNG Stickers, Wallpapers &amp;  Backgrounds - rawpixel">
            <a:extLst>
              <a:ext uri="{FF2B5EF4-FFF2-40B4-BE49-F238E27FC236}">
                <a16:creationId xmlns:a16="http://schemas.microsoft.com/office/drawing/2014/main" id="{21CADE6B-79DB-18A3-8710-8464FD954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237" y="332237"/>
            <a:ext cx="6527063" cy="4348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3"/>
          <p:cNvSpPr txBox="1">
            <a:spLocks noGrp="1"/>
          </p:cNvSpPr>
          <p:nvPr>
            <p:ph type="title"/>
          </p:nvPr>
        </p:nvSpPr>
        <p:spPr>
          <a:xfrm>
            <a:off x="4489256" y="1805746"/>
            <a:ext cx="3943500" cy="13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Pathogenesis</a:t>
            </a:r>
            <a:endParaRPr/>
          </a:p>
        </p:txBody>
      </p:sp>
      <p:sp>
        <p:nvSpPr>
          <p:cNvPr id="281" name="Google Shape;281;p33"/>
          <p:cNvSpPr txBox="1">
            <a:spLocks noGrp="1"/>
          </p:cNvSpPr>
          <p:nvPr>
            <p:ph type="title" idx="2"/>
          </p:nvPr>
        </p:nvSpPr>
        <p:spPr>
          <a:xfrm>
            <a:off x="7311400" y="713232"/>
            <a:ext cx="1117500" cy="1108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01</a:t>
            </a:r>
            <a:endParaRPr/>
          </a:p>
        </p:txBody>
      </p:sp>
      <p:pic>
        <p:nvPicPr>
          <p:cNvPr id="282" name="Google Shape;282;p33"/>
          <p:cNvPicPr preferRelativeResize="0">
            <a:picLocks noGrp="1"/>
          </p:cNvPicPr>
          <p:nvPr>
            <p:ph type="pic" idx="3"/>
          </p:nvPr>
        </p:nvPicPr>
        <p:blipFill rotWithShape="1">
          <a:blip r:embed="rId3">
            <a:alphaModFix/>
          </a:blip>
          <a:srcRect l="24822" r="24827"/>
          <a:stretch/>
        </p:blipFill>
        <p:spPr>
          <a:xfrm flipH="1">
            <a:off x="0" y="-2287"/>
            <a:ext cx="3886198" cy="5148072"/>
          </a:xfrm>
          <a:prstGeom prst="rect">
            <a:avLst/>
          </a:prstGeom>
        </p:spPr>
      </p:pic>
      <p:sp>
        <p:nvSpPr>
          <p:cNvPr id="283" name="Google Shape;283;p33"/>
          <p:cNvSpPr/>
          <p:nvPr/>
        </p:nvSpPr>
        <p:spPr>
          <a:xfrm flipH="1">
            <a:off x="-886488" y="204888"/>
            <a:ext cx="1381225" cy="660225"/>
          </a:xfrm>
          <a:custGeom>
            <a:avLst/>
            <a:gdLst/>
            <a:ahLst/>
            <a:cxnLst/>
            <a:rect l="l" t="t" r="r" b="b"/>
            <a:pathLst>
              <a:path w="55249" h="26409" extrusionOk="0">
                <a:moveTo>
                  <a:pt x="54174" y="18323"/>
                </a:moveTo>
                <a:cubicBezTo>
                  <a:pt x="53581" y="18323"/>
                  <a:pt x="53099" y="17842"/>
                  <a:pt x="53099" y="17248"/>
                </a:cubicBezTo>
                <a:cubicBezTo>
                  <a:pt x="53099" y="16656"/>
                  <a:pt x="53581" y="16175"/>
                  <a:pt x="54174" y="16175"/>
                </a:cubicBezTo>
                <a:cubicBezTo>
                  <a:pt x="54768" y="16175"/>
                  <a:pt x="55249" y="16656"/>
                  <a:pt x="55249" y="17248"/>
                </a:cubicBezTo>
                <a:cubicBezTo>
                  <a:pt x="55249" y="17842"/>
                  <a:pt x="54768" y="18323"/>
                  <a:pt x="54174" y="18323"/>
                </a:cubicBezTo>
                <a:close/>
                <a:moveTo>
                  <a:pt x="54174" y="10235"/>
                </a:moveTo>
                <a:cubicBezTo>
                  <a:pt x="53581" y="10235"/>
                  <a:pt x="53099" y="9755"/>
                  <a:pt x="53099" y="9161"/>
                </a:cubicBezTo>
                <a:cubicBezTo>
                  <a:pt x="53099" y="8568"/>
                  <a:pt x="53581" y="8088"/>
                  <a:pt x="54174" y="8088"/>
                </a:cubicBezTo>
                <a:cubicBezTo>
                  <a:pt x="54768" y="8088"/>
                  <a:pt x="55249" y="8568"/>
                  <a:pt x="55249" y="9161"/>
                </a:cubicBezTo>
                <a:cubicBezTo>
                  <a:pt x="55249" y="9755"/>
                  <a:pt x="54768" y="10235"/>
                  <a:pt x="54174" y="10235"/>
                </a:cubicBezTo>
                <a:close/>
                <a:moveTo>
                  <a:pt x="54174" y="2148"/>
                </a:moveTo>
                <a:cubicBezTo>
                  <a:pt x="53581" y="2148"/>
                  <a:pt x="53099" y="1667"/>
                  <a:pt x="53099" y="1075"/>
                </a:cubicBezTo>
                <a:cubicBezTo>
                  <a:pt x="53099" y="481"/>
                  <a:pt x="53581" y="0"/>
                  <a:pt x="54174" y="0"/>
                </a:cubicBezTo>
                <a:cubicBezTo>
                  <a:pt x="54768" y="0"/>
                  <a:pt x="55249" y="481"/>
                  <a:pt x="55249" y="1075"/>
                </a:cubicBezTo>
                <a:cubicBezTo>
                  <a:pt x="55249" y="1667"/>
                  <a:pt x="54768" y="2148"/>
                  <a:pt x="54174" y="2148"/>
                </a:cubicBezTo>
                <a:close/>
                <a:moveTo>
                  <a:pt x="45324" y="26409"/>
                </a:moveTo>
                <a:cubicBezTo>
                  <a:pt x="44731" y="26409"/>
                  <a:pt x="44249" y="25928"/>
                  <a:pt x="44249" y="25336"/>
                </a:cubicBezTo>
                <a:cubicBezTo>
                  <a:pt x="44249" y="24743"/>
                  <a:pt x="44731" y="24262"/>
                  <a:pt x="45324" y="24262"/>
                </a:cubicBezTo>
                <a:cubicBezTo>
                  <a:pt x="45918" y="24262"/>
                  <a:pt x="46399" y="24743"/>
                  <a:pt x="46399" y="25336"/>
                </a:cubicBezTo>
                <a:cubicBezTo>
                  <a:pt x="46399" y="25928"/>
                  <a:pt x="45918" y="26409"/>
                  <a:pt x="45324" y="26409"/>
                </a:cubicBezTo>
                <a:close/>
                <a:moveTo>
                  <a:pt x="45324" y="18323"/>
                </a:moveTo>
                <a:cubicBezTo>
                  <a:pt x="44731" y="18323"/>
                  <a:pt x="44249" y="17842"/>
                  <a:pt x="44249" y="17248"/>
                </a:cubicBezTo>
                <a:cubicBezTo>
                  <a:pt x="44249" y="16656"/>
                  <a:pt x="44731" y="16175"/>
                  <a:pt x="45324" y="16175"/>
                </a:cubicBezTo>
                <a:cubicBezTo>
                  <a:pt x="45918" y="16175"/>
                  <a:pt x="46399" y="16656"/>
                  <a:pt x="46399" y="17248"/>
                </a:cubicBezTo>
                <a:cubicBezTo>
                  <a:pt x="46399" y="17842"/>
                  <a:pt x="45918" y="18323"/>
                  <a:pt x="45324" y="18323"/>
                </a:cubicBezTo>
                <a:close/>
                <a:moveTo>
                  <a:pt x="45324" y="10235"/>
                </a:moveTo>
                <a:cubicBezTo>
                  <a:pt x="44731" y="10235"/>
                  <a:pt x="44249" y="9755"/>
                  <a:pt x="44249" y="9161"/>
                </a:cubicBezTo>
                <a:cubicBezTo>
                  <a:pt x="44249" y="8568"/>
                  <a:pt x="44731" y="8088"/>
                  <a:pt x="45324" y="8088"/>
                </a:cubicBezTo>
                <a:cubicBezTo>
                  <a:pt x="45918" y="8088"/>
                  <a:pt x="46399" y="8568"/>
                  <a:pt x="46399" y="9161"/>
                </a:cubicBezTo>
                <a:cubicBezTo>
                  <a:pt x="46399" y="9755"/>
                  <a:pt x="45918" y="10235"/>
                  <a:pt x="45324" y="10235"/>
                </a:cubicBezTo>
                <a:close/>
                <a:moveTo>
                  <a:pt x="45324" y="2148"/>
                </a:moveTo>
                <a:cubicBezTo>
                  <a:pt x="44731" y="2148"/>
                  <a:pt x="44249" y="1667"/>
                  <a:pt x="44249" y="1075"/>
                </a:cubicBezTo>
                <a:cubicBezTo>
                  <a:pt x="44249" y="481"/>
                  <a:pt x="44731" y="0"/>
                  <a:pt x="45324" y="0"/>
                </a:cubicBezTo>
                <a:cubicBezTo>
                  <a:pt x="45918" y="0"/>
                  <a:pt x="46399" y="481"/>
                  <a:pt x="46399" y="1075"/>
                </a:cubicBezTo>
                <a:cubicBezTo>
                  <a:pt x="46399" y="1667"/>
                  <a:pt x="45918" y="2148"/>
                  <a:pt x="45324" y="2148"/>
                </a:cubicBezTo>
                <a:close/>
                <a:moveTo>
                  <a:pt x="36474" y="26409"/>
                </a:moveTo>
                <a:cubicBezTo>
                  <a:pt x="35881" y="26409"/>
                  <a:pt x="35399" y="25928"/>
                  <a:pt x="35399" y="25336"/>
                </a:cubicBezTo>
                <a:cubicBezTo>
                  <a:pt x="35399" y="24743"/>
                  <a:pt x="35881" y="24262"/>
                  <a:pt x="36474" y="24262"/>
                </a:cubicBezTo>
                <a:cubicBezTo>
                  <a:pt x="37068" y="24262"/>
                  <a:pt x="37549" y="24743"/>
                  <a:pt x="37549" y="25336"/>
                </a:cubicBezTo>
                <a:cubicBezTo>
                  <a:pt x="37549" y="25928"/>
                  <a:pt x="37068" y="26409"/>
                  <a:pt x="36474" y="26409"/>
                </a:cubicBezTo>
                <a:close/>
                <a:moveTo>
                  <a:pt x="36474" y="18321"/>
                </a:moveTo>
                <a:cubicBezTo>
                  <a:pt x="35881" y="18321"/>
                  <a:pt x="35399" y="17842"/>
                  <a:pt x="35399" y="17248"/>
                </a:cubicBezTo>
                <a:cubicBezTo>
                  <a:pt x="35399" y="16656"/>
                  <a:pt x="35881" y="16175"/>
                  <a:pt x="36474" y="16175"/>
                </a:cubicBezTo>
                <a:cubicBezTo>
                  <a:pt x="37068" y="16175"/>
                  <a:pt x="37549" y="16656"/>
                  <a:pt x="37549" y="17248"/>
                </a:cubicBezTo>
                <a:cubicBezTo>
                  <a:pt x="37549" y="17842"/>
                  <a:pt x="37068" y="18321"/>
                  <a:pt x="36474" y="18321"/>
                </a:cubicBezTo>
                <a:close/>
                <a:moveTo>
                  <a:pt x="36474" y="10235"/>
                </a:moveTo>
                <a:cubicBezTo>
                  <a:pt x="35881" y="10235"/>
                  <a:pt x="35399" y="9755"/>
                  <a:pt x="35399" y="9161"/>
                </a:cubicBezTo>
                <a:cubicBezTo>
                  <a:pt x="35399" y="8568"/>
                  <a:pt x="35881" y="8088"/>
                  <a:pt x="36474" y="8088"/>
                </a:cubicBezTo>
                <a:cubicBezTo>
                  <a:pt x="37068" y="8088"/>
                  <a:pt x="37549" y="8568"/>
                  <a:pt x="37549" y="9161"/>
                </a:cubicBezTo>
                <a:cubicBezTo>
                  <a:pt x="37549" y="9755"/>
                  <a:pt x="37068" y="10235"/>
                  <a:pt x="36474" y="10235"/>
                </a:cubicBezTo>
                <a:close/>
                <a:moveTo>
                  <a:pt x="36474" y="2148"/>
                </a:moveTo>
                <a:cubicBezTo>
                  <a:pt x="35881" y="2148"/>
                  <a:pt x="35399" y="1667"/>
                  <a:pt x="35399" y="1075"/>
                </a:cubicBezTo>
                <a:cubicBezTo>
                  <a:pt x="35399" y="481"/>
                  <a:pt x="35881" y="0"/>
                  <a:pt x="36474" y="0"/>
                </a:cubicBezTo>
                <a:cubicBezTo>
                  <a:pt x="37068" y="0"/>
                  <a:pt x="37549" y="481"/>
                  <a:pt x="37549" y="1075"/>
                </a:cubicBezTo>
                <a:cubicBezTo>
                  <a:pt x="37549" y="1667"/>
                  <a:pt x="37068" y="2148"/>
                  <a:pt x="36474" y="2148"/>
                </a:cubicBezTo>
                <a:close/>
                <a:moveTo>
                  <a:pt x="27625" y="26409"/>
                </a:moveTo>
                <a:cubicBezTo>
                  <a:pt x="27031" y="26409"/>
                  <a:pt x="26549" y="25928"/>
                  <a:pt x="26549" y="25336"/>
                </a:cubicBezTo>
                <a:cubicBezTo>
                  <a:pt x="26549" y="24743"/>
                  <a:pt x="27031" y="24262"/>
                  <a:pt x="27625" y="24262"/>
                </a:cubicBezTo>
                <a:cubicBezTo>
                  <a:pt x="28218" y="24262"/>
                  <a:pt x="28700" y="24743"/>
                  <a:pt x="28700" y="25336"/>
                </a:cubicBezTo>
                <a:cubicBezTo>
                  <a:pt x="28700" y="25928"/>
                  <a:pt x="28218" y="26409"/>
                  <a:pt x="27625" y="26409"/>
                </a:cubicBezTo>
                <a:close/>
                <a:moveTo>
                  <a:pt x="27625" y="18321"/>
                </a:moveTo>
                <a:cubicBezTo>
                  <a:pt x="27031" y="18321"/>
                  <a:pt x="26549" y="17842"/>
                  <a:pt x="26549" y="17248"/>
                </a:cubicBezTo>
                <a:cubicBezTo>
                  <a:pt x="26549" y="16656"/>
                  <a:pt x="27031" y="16175"/>
                  <a:pt x="27625" y="16175"/>
                </a:cubicBezTo>
                <a:cubicBezTo>
                  <a:pt x="28218" y="16175"/>
                  <a:pt x="28700" y="16656"/>
                  <a:pt x="28700" y="17248"/>
                </a:cubicBezTo>
                <a:cubicBezTo>
                  <a:pt x="28700" y="17842"/>
                  <a:pt x="28218" y="18321"/>
                  <a:pt x="27625" y="18321"/>
                </a:cubicBezTo>
                <a:close/>
                <a:moveTo>
                  <a:pt x="27625" y="10235"/>
                </a:moveTo>
                <a:cubicBezTo>
                  <a:pt x="27031" y="10235"/>
                  <a:pt x="26549" y="9755"/>
                  <a:pt x="26549" y="9161"/>
                </a:cubicBezTo>
                <a:cubicBezTo>
                  <a:pt x="26549" y="8568"/>
                  <a:pt x="27031" y="8088"/>
                  <a:pt x="27625" y="8088"/>
                </a:cubicBezTo>
                <a:cubicBezTo>
                  <a:pt x="28218" y="8088"/>
                  <a:pt x="28700" y="8568"/>
                  <a:pt x="28700" y="9161"/>
                </a:cubicBezTo>
                <a:cubicBezTo>
                  <a:pt x="28700" y="9755"/>
                  <a:pt x="28218" y="10235"/>
                  <a:pt x="27625" y="10235"/>
                </a:cubicBezTo>
                <a:close/>
                <a:moveTo>
                  <a:pt x="27625" y="2148"/>
                </a:moveTo>
                <a:cubicBezTo>
                  <a:pt x="27031" y="2148"/>
                  <a:pt x="26549" y="1667"/>
                  <a:pt x="26549" y="1075"/>
                </a:cubicBezTo>
                <a:cubicBezTo>
                  <a:pt x="26549" y="481"/>
                  <a:pt x="27031" y="0"/>
                  <a:pt x="27625" y="0"/>
                </a:cubicBezTo>
                <a:cubicBezTo>
                  <a:pt x="28218" y="0"/>
                  <a:pt x="28700" y="481"/>
                  <a:pt x="28700" y="1075"/>
                </a:cubicBezTo>
                <a:cubicBezTo>
                  <a:pt x="28700" y="1667"/>
                  <a:pt x="28218" y="2148"/>
                  <a:pt x="27625" y="2148"/>
                </a:cubicBezTo>
                <a:close/>
                <a:moveTo>
                  <a:pt x="18775" y="26409"/>
                </a:moveTo>
                <a:cubicBezTo>
                  <a:pt x="18181" y="26409"/>
                  <a:pt x="17699" y="25928"/>
                  <a:pt x="17699" y="25336"/>
                </a:cubicBezTo>
                <a:cubicBezTo>
                  <a:pt x="17699" y="24743"/>
                  <a:pt x="18181" y="24262"/>
                  <a:pt x="18775" y="24262"/>
                </a:cubicBezTo>
                <a:cubicBezTo>
                  <a:pt x="19368" y="24262"/>
                  <a:pt x="19850" y="24743"/>
                  <a:pt x="19850" y="25336"/>
                </a:cubicBezTo>
                <a:cubicBezTo>
                  <a:pt x="19850" y="25928"/>
                  <a:pt x="19368" y="26409"/>
                  <a:pt x="18775" y="26409"/>
                </a:cubicBezTo>
                <a:close/>
                <a:moveTo>
                  <a:pt x="18775" y="18321"/>
                </a:moveTo>
                <a:cubicBezTo>
                  <a:pt x="18181" y="18321"/>
                  <a:pt x="17699" y="17842"/>
                  <a:pt x="17699" y="17248"/>
                </a:cubicBezTo>
                <a:cubicBezTo>
                  <a:pt x="17699" y="16656"/>
                  <a:pt x="18181" y="16175"/>
                  <a:pt x="18775" y="16175"/>
                </a:cubicBezTo>
                <a:cubicBezTo>
                  <a:pt x="19368" y="16175"/>
                  <a:pt x="19850" y="16656"/>
                  <a:pt x="19850" y="17248"/>
                </a:cubicBezTo>
                <a:cubicBezTo>
                  <a:pt x="19850" y="17842"/>
                  <a:pt x="19368" y="18321"/>
                  <a:pt x="18775" y="18321"/>
                </a:cubicBezTo>
                <a:close/>
                <a:moveTo>
                  <a:pt x="18775" y="10235"/>
                </a:moveTo>
                <a:cubicBezTo>
                  <a:pt x="18181" y="10235"/>
                  <a:pt x="17699" y="9755"/>
                  <a:pt x="17699" y="9161"/>
                </a:cubicBezTo>
                <a:cubicBezTo>
                  <a:pt x="17699" y="8568"/>
                  <a:pt x="18181" y="8088"/>
                  <a:pt x="18775" y="8088"/>
                </a:cubicBezTo>
                <a:cubicBezTo>
                  <a:pt x="19368" y="8088"/>
                  <a:pt x="19850" y="8568"/>
                  <a:pt x="19850" y="9161"/>
                </a:cubicBezTo>
                <a:cubicBezTo>
                  <a:pt x="19850" y="9755"/>
                  <a:pt x="19368" y="10235"/>
                  <a:pt x="18775" y="10235"/>
                </a:cubicBezTo>
                <a:close/>
                <a:moveTo>
                  <a:pt x="18775" y="2148"/>
                </a:moveTo>
                <a:cubicBezTo>
                  <a:pt x="18181" y="2148"/>
                  <a:pt x="17699" y="1667"/>
                  <a:pt x="17699" y="1075"/>
                </a:cubicBezTo>
                <a:cubicBezTo>
                  <a:pt x="17699" y="481"/>
                  <a:pt x="18181" y="0"/>
                  <a:pt x="18775" y="0"/>
                </a:cubicBezTo>
                <a:cubicBezTo>
                  <a:pt x="19368" y="0"/>
                  <a:pt x="19850" y="481"/>
                  <a:pt x="19850" y="1075"/>
                </a:cubicBezTo>
                <a:cubicBezTo>
                  <a:pt x="19850" y="1667"/>
                  <a:pt x="19368" y="2148"/>
                  <a:pt x="18775" y="2148"/>
                </a:cubicBezTo>
                <a:close/>
                <a:moveTo>
                  <a:pt x="9925" y="26409"/>
                </a:moveTo>
                <a:cubicBezTo>
                  <a:pt x="9331" y="26409"/>
                  <a:pt x="8849" y="25928"/>
                  <a:pt x="8849" y="25336"/>
                </a:cubicBezTo>
                <a:cubicBezTo>
                  <a:pt x="8849" y="24743"/>
                  <a:pt x="9331" y="24262"/>
                  <a:pt x="9925" y="24262"/>
                </a:cubicBezTo>
                <a:cubicBezTo>
                  <a:pt x="10518" y="24262"/>
                  <a:pt x="11000" y="24743"/>
                  <a:pt x="11000" y="25336"/>
                </a:cubicBezTo>
                <a:cubicBezTo>
                  <a:pt x="11000" y="25928"/>
                  <a:pt x="10518" y="26409"/>
                  <a:pt x="9925" y="26409"/>
                </a:cubicBezTo>
                <a:close/>
                <a:moveTo>
                  <a:pt x="9925" y="18321"/>
                </a:moveTo>
                <a:cubicBezTo>
                  <a:pt x="9331" y="18321"/>
                  <a:pt x="8849" y="17842"/>
                  <a:pt x="8849" y="17248"/>
                </a:cubicBezTo>
                <a:cubicBezTo>
                  <a:pt x="8849" y="16656"/>
                  <a:pt x="9331" y="16175"/>
                  <a:pt x="9925" y="16175"/>
                </a:cubicBezTo>
                <a:cubicBezTo>
                  <a:pt x="10518" y="16175"/>
                  <a:pt x="11000" y="16656"/>
                  <a:pt x="11000" y="17248"/>
                </a:cubicBezTo>
                <a:cubicBezTo>
                  <a:pt x="11000" y="17842"/>
                  <a:pt x="10518" y="18321"/>
                  <a:pt x="9925" y="18321"/>
                </a:cubicBezTo>
                <a:close/>
                <a:moveTo>
                  <a:pt x="9925" y="10235"/>
                </a:moveTo>
                <a:cubicBezTo>
                  <a:pt x="9331" y="10235"/>
                  <a:pt x="8849" y="9755"/>
                  <a:pt x="8849" y="9161"/>
                </a:cubicBezTo>
                <a:cubicBezTo>
                  <a:pt x="8849" y="8568"/>
                  <a:pt x="9331" y="8088"/>
                  <a:pt x="9925" y="8088"/>
                </a:cubicBezTo>
                <a:cubicBezTo>
                  <a:pt x="10518" y="8088"/>
                  <a:pt x="11000" y="8568"/>
                  <a:pt x="11000" y="9161"/>
                </a:cubicBezTo>
                <a:cubicBezTo>
                  <a:pt x="11000" y="9755"/>
                  <a:pt x="10518" y="10235"/>
                  <a:pt x="9925" y="10235"/>
                </a:cubicBezTo>
                <a:close/>
                <a:moveTo>
                  <a:pt x="9925" y="2148"/>
                </a:moveTo>
                <a:cubicBezTo>
                  <a:pt x="9331" y="2148"/>
                  <a:pt x="8849" y="1667"/>
                  <a:pt x="8849" y="1075"/>
                </a:cubicBezTo>
                <a:cubicBezTo>
                  <a:pt x="8849" y="481"/>
                  <a:pt x="9331" y="0"/>
                  <a:pt x="9925" y="0"/>
                </a:cubicBezTo>
                <a:cubicBezTo>
                  <a:pt x="10518" y="0"/>
                  <a:pt x="11000" y="481"/>
                  <a:pt x="11000" y="1075"/>
                </a:cubicBezTo>
                <a:cubicBezTo>
                  <a:pt x="11000" y="1667"/>
                  <a:pt x="10518" y="2148"/>
                  <a:pt x="9925" y="2148"/>
                </a:cubicBezTo>
                <a:close/>
                <a:moveTo>
                  <a:pt x="1075" y="26409"/>
                </a:moveTo>
                <a:cubicBezTo>
                  <a:pt x="481" y="26409"/>
                  <a:pt x="0" y="25928"/>
                  <a:pt x="0" y="25336"/>
                </a:cubicBezTo>
                <a:cubicBezTo>
                  <a:pt x="0" y="24743"/>
                  <a:pt x="481" y="24262"/>
                  <a:pt x="1075" y="24262"/>
                </a:cubicBezTo>
                <a:cubicBezTo>
                  <a:pt x="1668" y="24262"/>
                  <a:pt x="2150" y="24743"/>
                  <a:pt x="2150" y="25336"/>
                </a:cubicBezTo>
                <a:cubicBezTo>
                  <a:pt x="2150" y="25928"/>
                  <a:pt x="1668" y="26409"/>
                  <a:pt x="1075" y="26409"/>
                </a:cubicBezTo>
                <a:close/>
                <a:moveTo>
                  <a:pt x="1075" y="18321"/>
                </a:moveTo>
                <a:cubicBezTo>
                  <a:pt x="481" y="18321"/>
                  <a:pt x="0" y="17842"/>
                  <a:pt x="0" y="17248"/>
                </a:cubicBezTo>
                <a:cubicBezTo>
                  <a:pt x="0" y="16656"/>
                  <a:pt x="481" y="16175"/>
                  <a:pt x="1075" y="16175"/>
                </a:cubicBezTo>
                <a:cubicBezTo>
                  <a:pt x="1668" y="16175"/>
                  <a:pt x="2150" y="16656"/>
                  <a:pt x="2150" y="17248"/>
                </a:cubicBezTo>
                <a:cubicBezTo>
                  <a:pt x="2150" y="17842"/>
                  <a:pt x="1668" y="18321"/>
                  <a:pt x="1075" y="18321"/>
                </a:cubicBezTo>
                <a:close/>
                <a:moveTo>
                  <a:pt x="1075" y="10235"/>
                </a:moveTo>
                <a:cubicBezTo>
                  <a:pt x="481" y="10235"/>
                  <a:pt x="0" y="9755"/>
                  <a:pt x="0" y="9161"/>
                </a:cubicBezTo>
                <a:cubicBezTo>
                  <a:pt x="0" y="8568"/>
                  <a:pt x="481" y="8088"/>
                  <a:pt x="1075" y="8088"/>
                </a:cubicBezTo>
                <a:cubicBezTo>
                  <a:pt x="1668" y="8088"/>
                  <a:pt x="2150" y="8568"/>
                  <a:pt x="2150" y="9161"/>
                </a:cubicBezTo>
                <a:cubicBezTo>
                  <a:pt x="2150" y="9755"/>
                  <a:pt x="1668" y="10235"/>
                  <a:pt x="1075" y="10235"/>
                </a:cubicBezTo>
                <a:close/>
                <a:moveTo>
                  <a:pt x="1075" y="2148"/>
                </a:moveTo>
                <a:cubicBezTo>
                  <a:pt x="481" y="2148"/>
                  <a:pt x="0" y="1667"/>
                  <a:pt x="0" y="1075"/>
                </a:cubicBezTo>
                <a:cubicBezTo>
                  <a:pt x="0" y="481"/>
                  <a:pt x="481" y="0"/>
                  <a:pt x="1075" y="0"/>
                </a:cubicBezTo>
                <a:cubicBezTo>
                  <a:pt x="1668" y="0"/>
                  <a:pt x="2150" y="481"/>
                  <a:pt x="2150" y="1075"/>
                </a:cubicBezTo>
                <a:cubicBezTo>
                  <a:pt x="2150" y="1667"/>
                  <a:pt x="1668" y="2148"/>
                  <a:pt x="1075" y="2148"/>
                </a:cubicBezTo>
                <a:close/>
                <a:moveTo>
                  <a:pt x="54174" y="24261"/>
                </a:moveTo>
                <a:cubicBezTo>
                  <a:pt x="54768" y="24261"/>
                  <a:pt x="55249" y="24742"/>
                  <a:pt x="55249" y="25336"/>
                </a:cubicBezTo>
                <a:cubicBezTo>
                  <a:pt x="55249" y="25928"/>
                  <a:pt x="54768" y="26409"/>
                  <a:pt x="54174" y="26409"/>
                </a:cubicBezTo>
                <a:cubicBezTo>
                  <a:pt x="53581" y="26409"/>
                  <a:pt x="53099" y="25928"/>
                  <a:pt x="53099" y="25336"/>
                </a:cubicBezTo>
                <a:cubicBezTo>
                  <a:pt x="53099" y="24742"/>
                  <a:pt x="53581" y="24261"/>
                  <a:pt x="54174" y="242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3"/>
          <p:cNvSpPr/>
          <p:nvPr/>
        </p:nvSpPr>
        <p:spPr>
          <a:xfrm flipH="1">
            <a:off x="-457188" y="4598450"/>
            <a:ext cx="1518300" cy="324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33"/>
          <p:cNvGrpSpPr/>
          <p:nvPr/>
        </p:nvGrpSpPr>
        <p:grpSpPr>
          <a:xfrm>
            <a:off x="6149678" y="3506230"/>
            <a:ext cx="2016133" cy="1641770"/>
            <a:chOff x="6149678" y="3506230"/>
            <a:chExt cx="2016133" cy="1641770"/>
          </a:xfrm>
        </p:grpSpPr>
        <p:sp>
          <p:nvSpPr>
            <p:cNvPr id="286" name="Google Shape;286;p33"/>
            <p:cNvSpPr/>
            <p:nvPr/>
          </p:nvSpPr>
          <p:spPr>
            <a:xfrm flipH="1">
              <a:off x="6149678" y="3506230"/>
              <a:ext cx="1381158" cy="1381178"/>
            </a:xfrm>
            <a:custGeom>
              <a:avLst/>
              <a:gdLst/>
              <a:ahLst/>
              <a:cxnLst/>
              <a:rect l="l" t="t" r="r" b="b"/>
              <a:pathLst>
                <a:path w="69153" h="69154" extrusionOk="0">
                  <a:moveTo>
                    <a:pt x="69152" y="14256"/>
                  </a:moveTo>
                  <a:lnTo>
                    <a:pt x="69152" y="0"/>
                  </a:lnTo>
                  <a:lnTo>
                    <a:pt x="0" y="0"/>
                  </a:lnTo>
                  <a:lnTo>
                    <a:pt x="0" y="69153"/>
                  </a:lnTo>
                  <a:lnTo>
                    <a:pt x="14256" y="69153"/>
                  </a:lnTo>
                  <a:cubicBezTo>
                    <a:pt x="44575" y="69153"/>
                    <a:pt x="69152" y="44576"/>
                    <a:pt x="69152" y="142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flipH="1">
              <a:off x="6556612" y="3867900"/>
              <a:ext cx="1609200" cy="12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AB2952-3206-ECB4-BC74-3B7A9EBB8EBC}"/>
              </a:ext>
            </a:extLst>
          </p:cNvPr>
          <p:cNvSpPr>
            <a:spLocks noGrp="1"/>
          </p:cNvSpPr>
          <p:nvPr>
            <p:ph type="body" idx="1"/>
          </p:nvPr>
        </p:nvSpPr>
        <p:spPr>
          <a:xfrm>
            <a:off x="286186" y="537472"/>
            <a:ext cx="8425044" cy="3374224"/>
          </a:xfrm>
        </p:spPr>
        <p:txBody>
          <a:bodyPr/>
          <a:lstStyle/>
          <a:p>
            <a:r>
              <a:rPr kumimoji="0" lang="en-US" sz="2000" b="0" i="0" u="none" strike="noStrike" kern="1200" cap="none" spc="0" normalizeH="0" baseline="0" noProof="0">
                <a:ln>
                  <a:noFill/>
                </a:ln>
                <a:solidFill>
                  <a:schemeClr val="accent1">
                    <a:lumMod val="75000"/>
                  </a:schemeClr>
                </a:solidFill>
                <a:effectLst/>
                <a:uLnTx/>
                <a:uFillTx/>
                <a:latin typeface="Calibri"/>
                <a:ea typeface="+mj-ea"/>
                <a:cs typeface="+mj-cs"/>
              </a:rPr>
              <a:t>Family history </a:t>
            </a:r>
            <a:r>
              <a:rPr kumimoji="0" lang="en-US" sz="2000" b="0" i="0" u="none" strike="noStrike" kern="1200" cap="none" spc="0" normalizeH="0" baseline="0" noProof="0">
                <a:ln>
                  <a:noFill/>
                </a:ln>
                <a:solidFill>
                  <a:schemeClr val="tx1">
                    <a:lumMod val="50000"/>
                  </a:schemeClr>
                </a:solidFill>
                <a:effectLst/>
                <a:uLnTx/>
                <a:uFillTx/>
                <a:latin typeface="Calibri"/>
                <a:ea typeface="+mj-ea"/>
                <a:cs typeface="+mj-cs"/>
              </a:rPr>
              <a:t>predisposition leads to interaction between</a:t>
            </a:r>
            <a:r>
              <a:rPr kumimoji="0" lang="en-US" sz="2000" b="0" i="0" u="none" strike="noStrike" kern="1200" cap="none" spc="0" normalizeH="0" baseline="0" noProof="0">
                <a:ln>
                  <a:noFill/>
                </a:ln>
                <a:solidFill>
                  <a:srgbClr val="04617B"/>
                </a:solidFill>
                <a:effectLst/>
                <a:uLnTx/>
                <a:uFillTx/>
                <a:latin typeface="Calibri"/>
                <a:ea typeface="+mj-ea"/>
                <a:cs typeface="+mj-cs"/>
              </a:rPr>
              <a:t>: </a:t>
            </a:r>
            <a:br>
              <a:rPr kumimoji="0" lang="en-US" sz="2000" b="0" i="0" u="none" strike="noStrike" kern="1200" cap="none" spc="0" normalizeH="0" baseline="0" noProof="0">
                <a:ln>
                  <a:noFill/>
                </a:ln>
                <a:solidFill>
                  <a:srgbClr val="04617B"/>
                </a:solidFill>
                <a:effectLst/>
                <a:uLnTx/>
                <a:uFillTx/>
                <a:latin typeface="Calibri"/>
                <a:ea typeface="+mj-ea"/>
                <a:cs typeface="+mj-cs"/>
              </a:rPr>
            </a:br>
            <a:r>
              <a:rPr kumimoji="0" lang="en-US" sz="2000" b="0" i="0" u="none" strike="noStrike" kern="1200" cap="none" spc="0" normalizeH="0" baseline="0" noProof="0">
                <a:ln>
                  <a:noFill/>
                </a:ln>
                <a:solidFill>
                  <a:srgbClr val="04617B"/>
                </a:solidFill>
                <a:effectLst/>
                <a:uLnTx/>
                <a:uFillTx/>
                <a:latin typeface="Calibri"/>
                <a:ea typeface="+mj-ea"/>
                <a:cs typeface="+mj-cs"/>
              </a:rPr>
              <a:t>- </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Hormonal role, androgens, Testosterone, DHEAS.</a:t>
            </a:r>
            <a:b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br>
            <a:r>
              <a:rPr lang="en-US" sz="2000" kern="1200">
                <a:solidFill>
                  <a:schemeClr val="bg1">
                    <a:lumMod val="10000"/>
                  </a:schemeClr>
                </a:solidFill>
                <a:latin typeface="Calibri"/>
                <a:ea typeface="+mj-ea"/>
                <a:cs typeface="+mj-cs"/>
              </a:rPr>
              <a:t>- </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Increased sebum production.</a:t>
            </a:r>
            <a:b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b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 </a:t>
            </a:r>
            <a:r>
              <a:rPr kumimoji="0" lang="en-US" sz="2000" b="0" i="0" u="none" strike="noStrike" kern="1200" cap="none" spc="0" normalizeH="0" baseline="0" noProof="0" err="1">
                <a:ln>
                  <a:noFill/>
                </a:ln>
                <a:solidFill>
                  <a:schemeClr val="bg1">
                    <a:lumMod val="10000"/>
                  </a:schemeClr>
                </a:solidFill>
                <a:effectLst/>
                <a:uLnTx/>
                <a:uFillTx/>
                <a:latin typeface="Calibri"/>
                <a:ea typeface="+mj-ea"/>
                <a:cs typeface="+mj-cs"/>
              </a:rPr>
              <a:t>Hypercornification</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 of the pilosebaceous duct (infundibulum).</a:t>
            </a:r>
            <a:b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b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 Role of </a:t>
            </a:r>
            <a:r>
              <a:rPr kumimoji="0" lang="en-US" sz="2000" b="0" i="0" u="none" strike="noStrike" kern="1200" cap="none" spc="0" normalizeH="0" baseline="0" noProof="0" err="1">
                <a:ln>
                  <a:noFill/>
                </a:ln>
                <a:solidFill>
                  <a:schemeClr val="bg1">
                    <a:lumMod val="10000"/>
                  </a:schemeClr>
                </a:solidFill>
                <a:effectLst/>
                <a:uLnTx/>
                <a:uFillTx/>
                <a:latin typeface="Calibri"/>
                <a:ea typeface="+mj-ea"/>
                <a:cs typeface="+mj-cs"/>
              </a:rPr>
              <a:t>propionibacterium</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 acne - enzyme production (lipase).</a:t>
            </a:r>
            <a:b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br>
            <a:endPar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endParaRPr>
          </a:p>
          <a:p>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Formation of </a:t>
            </a:r>
            <a:r>
              <a:rPr kumimoji="0" lang="en-US" sz="2000" b="0" i="0" u="none" strike="noStrike" kern="1200" cap="none" spc="0" normalizeH="0" baseline="0" noProof="0" err="1">
                <a:ln>
                  <a:noFill/>
                </a:ln>
                <a:solidFill>
                  <a:schemeClr val="accent1">
                    <a:lumMod val="75000"/>
                  </a:schemeClr>
                </a:solidFill>
                <a:effectLst/>
                <a:uLnTx/>
                <a:uFillTx/>
                <a:latin typeface="Calibri"/>
                <a:ea typeface="+mj-ea"/>
                <a:cs typeface="+mj-cs"/>
              </a:rPr>
              <a:t>comedones</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          </a:t>
            </a:r>
            <a:r>
              <a:rPr kumimoji="0" lang="en-US" sz="2000" b="0" i="0" u="none" strike="noStrike" kern="1200" cap="none" spc="0" normalizeH="0" baseline="0" noProof="0">
                <a:ln>
                  <a:noFill/>
                </a:ln>
                <a:solidFill>
                  <a:schemeClr val="accent1">
                    <a:lumMod val="75000"/>
                  </a:schemeClr>
                </a:solidFill>
                <a:effectLst/>
                <a:uLnTx/>
                <a:uFillTx/>
                <a:latin typeface="Calibri"/>
                <a:ea typeface="+mj-ea"/>
                <a:cs typeface="+mj-cs"/>
              </a:rPr>
              <a:t>papule</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          </a:t>
            </a:r>
            <a:r>
              <a:rPr kumimoji="0" lang="en-US" sz="2000" b="0" i="0" u="none" strike="noStrike" kern="1200" cap="none" spc="0" normalizeH="0" baseline="0" noProof="0">
                <a:ln>
                  <a:noFill/>
                </a:ln>
                <a:solidFill>
                  <a:schemeClr val="accent1">
                    <a:lumMod val="75000"/>
                  </a:schemeClr>
                </a:solidFill>
                <a:effectLst/>
                <a:uLnTx/>
                <a:uFillTx/>
                <a:latin typeface="Calibri"/>
                <a:ea typeface="+mj-ea"/>
                <a:cs typeface="+mj-cs"/>
              </a:rPr>
              <a:t>pustule</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          </a:t>
            </a:r>
            <a:r>
              <a:rPr kumimoji="0" lang="en-US" sz="2000" b="0" i="0" u="none" strike="noStrike" kern="1200" cap="none" spc="0" normalizeH="0" baseline="0" noProof="0">
                <a:ln>
                  <a:noFill/>
                </a:ln>
                <a:solidFill>
                  <a:schemeClr val="accent1">
                    <a:lumMod val="75000"/>
                  </a:schemeClr>
                </a:solidFill>
                <a:effectLst/>
                <a:uLnTx/>
                <a:uFillTx/>
                <a:latin typeface="Calibri"/>
                <a:ea typeface="+mj-ea"/>
                <a:cs typeface="+mj-cs"/>
              </a:rPr>
              <a:t>cyst</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            </a:t>
            </a:r>
            <a:r>
              <a:rPr kumimoji="0" lang="en-US" sz="2000" b="0" i="0" u="none" strike="noStrike" kern="1200" cap="none" spc="0" normalizeH="0" baseline="0" noProof="0">
                <a:ln>
                  <a:noFill/>
                </a:ln>
                <a:solidFill>
                  <a:schemeClr val="accent1">
                    <a:lumMod val="75000"/>
                  </a:schemeClr>
                </a:solidFill>
                <a:effectLst/>
                <a:uLnTx/>
                <a:uFillTx/>
                <a:latin typeface="Calibri"/>
                <a:ea typeface="+mj-ea"/>
                <a:cs typeface="+mj-cs"/>
              </a:rPr>
              <a:t>scar</a:t>
            </a:r>
            <a:r>
              <a:rPr kumimoji="0" lang="en-US" sz="2000" b="0" i="0" u="none" strike="noStrike" kern="1200" cap="none" spc="0" normalizeH="0" baseline="0" noProof="0">
                <a:ln>
                  <a:noFill/>
                </a:ln>
                <a:solidFill>
                  <a:schemeClr val="bg1">
                    <a:lumMod val="10000"/>
                  </a:schemeClr>
                </a:solidFill>
                <a:effectLst/>
                <a:uLnTx/>
                <a:uFillTx/>
                <a:latin typeface="Calibri"/>
                <a:ea typeface="+mj-ea"/>
                <a:cs typeface="+mj-cs"/>
              </a:rPr>
              <a:t>.</a:t>
            </a:r>
            <a:endParaRPr lang="en-GB" sz="2000">
              <a:solidFill>
                <a:schemeClr val="bg1">
                  <a:lumMod val="10000"/>
                </a:schemeClr>
              </a:solidFill>
            </a:endParaRPr>
          </a:p>
        </p:txBody>
      </p:sp>
      <p:cxnSp>
        <p:nvCxnSpPr>
          <p:cNvPr id="9" name="Straight Arrow Connector 8">
            <a:extLst>
              <a:ext uri="{FF2B5EF4-FFF2-40B4-BE49-F238E27FC236}">
                <a16:creationId xmlns:a16="http://schemas.microsoft.com/office/drawing/2014/main" id="{CE61F35F-1E1C-6D83-D3E3-148DBEDF9180}"/>
              </a:ext>
            </a:extLst>
          </p:cNvPr>
          <p:cNvCxnSpPr/>
          <p:nvPr/>
        </p:nvCxnSpPr>
        <p:spPr>
          <a:xfrm>
            <a:off x="3497057" y="2624537"/>
            <a:ext cx="4886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F60021-7CB6-837C-823D-B6E4DD07FF6C}"/>
              </a:ext>
            </a:extLst>
          </p:cNvPr>
          <p:cNvCxnSpPr/>
          <p:nvPr/>
        </p:nvCxnSpPr>
        <p:spPr>
          <a:xfrm>
            <a:off x="4787221" y="2617556"/>
            <a:ext cx="4886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76C24F2-09D7-4B51-E740-C4EBCFD3F656}"/>
              </a:ext>
            </a:extLst>
          </p:cNvPr>
          <p:cNvCxnSpPr/>
          <p:nvPr/>
        </p:nvCxnSpPr>
        <p:spPr>
          <a:xfrm>
            <a:off x="6119267" y="2624537"/>
            <a:ext cx="4886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3A622F-79DE-F3A0-FA40-2704775BF70F}"/>
              </a:ext>
            </a:extLst>
          </p:cNvPr>
          <p:cNvCxnSpPr>
            <a:cxnSpLocks/>
          </p:cNvCxnSpPr>
          <p:nvPr/>
        </p:nvCxnSpPr>
        <p:spPr>
          <a:xfrm>
            <a:off x="7133716" y="2617556"/>
            <a:ext cx="5584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CAF046-799B-8FEE-F14A-486F2EE93BE5}"/>
              </a:ext>
            </a:extLst>
          </p:cNvPr>
          <p:cNvPicPr>
            <a:picLocks noChangeAspect="1"/>
          </p:cNvPicPr>
          <p:nvPr/>
        </p:nvPicPr>
        <p:blipFill>
          <a:blip r:embed="rId2"/>
          <a:stretch>
            <a:fillRect/>
          </a:stretch>
        </p:blipFill>
        <p:spPr>
          <a:xfrm>
            <a:off x="6413130" y="2867317"/>
            <a:ext cx="2557997" cy="2220341"/>
          </a:xfrm>
          <a:prstGeom prst="rect">
            <a:avLst/>
          </a:prstGeom>
        </p:spPr>
      </p:pic>
      <p:sp>
        <p:nvSpPr>
          <p:cNvPr id="17" name="Rectangle: Rounded Corners 16">
            <a:extLst>
              <a:ext uri="{FF2B5EF4-FFF2-40B4-BE49-F238E27FC236}">
                <a16:creationId xmlns:a16="http://schemas.microsoft.com/office/drawing/2014/main" id="{51AFB7DD-75B0-D19E-11B4-0A05652F6883}"/>
              </a:ext>
            </a:extLst>
          </p:cNvPr>
          <p:cNvSpPr/>
          <p:nvPr/>
        </p:nvSpPr>
        <p:spPr>
          <a:xfrm>
            <a:off x="833120" y="3129285"/>
            <a:ext cx="4815840" cy="1476744"/>
          </a:xfrm>
          <a:prstGeom prst="roundRect">
            <a:avLst/>
          </a:prstGeom>
          <a:solidFill>
            <a:schemeClr val="accent2">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err="1">
                <a:solidFill>
                  <a:schemeClr val="tx1">
                    <a:lumMod val="50000"/>
                  </a:schemeClr>
                </a:solidFill>
              </a:rPr>
              <a:t>Comedones</a:t>
            </a:r>
            <a:r>
              <a:rPr lang="en-GB" sz="1800">
                <a:solidFill>
                  <a:schemeClr val="tx1">
                    <a:lumMod val="50000"/>
                  </a:schemeClr>
                </a:solidFill>
              </a:rPr>
              <a:t> : are small, flesh-</a:t>
            </a:r>
            <a:r>
              <a:rPr lang="en-GB" sz="1800" err="1">
                <a:solidFill>
                  <a:schemeClr val="tx1">
                    <a:lumMod val="50000"/>
                  </a:schemeClr>
                </a:solidFill>
              </a:rPr>
              <a:t>colored</a:t>
            </a:r>
            <a:r>
              <a:rPr lang="en-GB" sz="1800">
                <a:solidFill>
                  <a:schemeClr val="tx1">
                    <a:lumMod val="50000"/>
                  </a:schemeClr>
                </a:solidFill>
              </a:rPr>
              <a:t>, white, or dark bumps that give skin a rough texture.</a:t>
            </a:r>
          </a:p>
          <a:p>
            <a:pPr algn="ctr"/>
            <a:r>
              <a:rPr lang="en-GB" sz="1800">
                <a:solidFill>
                  <a:schemeClr val="tx1">
                    <a:lumMod val="50000"/>
                  </a:schemeClr>
                </a:solidFill>
              </a:rPr>
              <a:t>→ are essential and characteristic for acne diagnosis</a:t>
            </a:r>
          </a:p>
        </p:txBody>
      </p:sp>
    </p:spTree>
    <p:extLst>
      <p:ext uri="{BB962C8B-B14F-4D97-AF65-F5344CB8AC3E}">
        <p14:creationId xmlns:p14="http://schemas.microsoft.com/office/powerpoint/2010/main" val="299035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رابط كسهم مستقيم 4"/>
          <p:cNvCxnSpPr/>
          <p:nvPr/>
        </p:nvCxnSpPr>
        <p:spPr>
          <a:xfrm>
            <a:off x="1785918" y="1768073"/>
            <a:ext cx="185738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رابط كسهم مستقيم 6"/>
          <p:cNvCxnSpPr>
            <a:cxnSpLocks/>
          </p:cNvCxnSpPr>
          <p:nvPr/>
        </p:nvCxnSpPr>
        <p:spPr>
          <a:xfrm flipV="1">
            <a:off x="1700107" y="2411015"/>
            <a:ext cx="1943199" cy="439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مستطيل 9"/>
          <p:cNvSpPr/>
          <p:nvPr/>
        </p:nvSpPr>
        <p:spPr>
          <a:xfrm>
            <a:off x="3500430" y="1875230"/>
            <a:ext cx="2286016" cy="461665"/>
          </a:xfrm>
          <a:prstGeom prst="rect">
            <a:avLst/>
          </a:prstGeom>
          <a:noFill/>
        </p:spPr>
        <p:txBody>
          <a:bodyPr wrap="square" lIns="91440" tIns="45720" rIns="91440" bIns="45720">
            <a:spAutoFit/>
          </a:bodyPr>
          <a:lstStyle/>
          <a:p>
            <a:pPr algn="ctr"/>
            <a:endParaRPr lang="ar-SA" sz="2400" b="1" cap="none" spc="300">
              <a:ln w="11430" cmpd="sng">
                <a:solidFill>
                  <a:schemeClr val="accent1">
                    <a:tint val="10000"/>
                  </a:schemeClr>
                </a:solidFill>
                <a:prstDash val="solid"/>
                <a:miter lim="800000"/>
              </a:ln>
              <a:solidFill>
                <a:schemeClr val="tx2"/>
              </a:solidFill>
              <a:effectLst>
                <a:glow rad="45500">
                  <a:schemeClr val="accent1">
                    <a:satMod val="220000"/>
                    <a:alpha val="35000"/>
                  </a:schemeClr>
                </a:glow>
              </a:effectLst>
            </a:endParaRPr>
          </a:p>
        </p:txBody>
      </p:sp>
      <p:cxnSp>
        <p:nvCxnSpPr>
          <p:cNvPr id="14" name="رابط كسهم مستقيم 13"/>
          <p:cNvCxnSpPr>
            <a:cxnSpLocks/>
          </p:cNvCxnSpPr>
          <p:nvPr/>
        </p:nvCxnSpPr>
        <p:spPr>
          <a:xfrm>
            <a:off x="5857885" y="2328529"/>
            <a:ext cx="85667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مستطيل 14"/>
          <p:cNvSpPr/>
          <p:nvPr/>
        </p:nvSpPr>
        <p:spPr>
          <a:xfrm>
            <a:off x="6198458" y="1422279"/>
            <a:ext cx="2593329" cy="1661993"/>
          </a:xfrm>
          <a:prstGeom prst="rect">
            <a:avLst/>
          </a:prstGeom>
          <a:noFill/>
        </p:spPr>
        <p:txBody>
          <a:bodyPr wrap="square" lIns="91440" tIns="45720" rIns="91440" bIns="45720">
            <a:spAutoFit/>
          </a:bodyPr>
          <a:lstStyle/>
          <a:p>
            <a:pPr algn="ctr"/>
            <a:r>
              <a:rPr lang="en-US" sz="54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cap="none" spc="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inflamatory</a:t>
            </a:r>
            <a:r>
              <a:rPr lang="en-US" sz="2400"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cap="none" spc="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respons</a:t>
            </a:r>
            <a:endParaRPr lang="en-US" sz="2400"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en-US" sz="24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(lesions)</a:t>
            </a:r>
            <a:endParaRPr lang="ar-SA" sz="2400"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cxnSp>
        <p:nvCxnSpPr>
          <p:cNvPr id="20" name="رابط كسهم مستقيم 19"/>
          <p:cNvCxnSpPr/>
          <p:nvPr/>
        </p:nvCxnSpPr>
        <p:spPr>
          <a:xfrm rot="5400000">
            <a:off x="5963452" y="1835661"/>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مستطيل 20"/>
          <p:cNvSpPr/>
          <p:nvPr/>
        </p:nvSpPr>
        <p:spPr>
          <a:xfrm>
            <a:off x="4571787" y="448751"/>
            <a:ext cx="3427861" cy="1015663"/>
          </a:xfrm>
          <a:prstGeom prst="rect">
            <a:avLst/>
          </a:prstGeom>
          <a:noFill/>
        </p:spPr>
        <p:txBody>
          <a:bodyPr wrap="square" lIns="91440" tIns="45720" rIns="91440" bIns="45720">
            <a:spAutoFit/>
          </a:bodyPr>
          <a:lstStyle/>
          <a:p>
            <a:pPr algn="ctr"/>
            <a:r>
              <a:rPr lang="en-US" sz="2000"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Propionibacterium</a:t>
            </a:r>
          </a:p>
          <a:p>
            <a:pPr algn="ctr"/>
            <a:r>
              <a:rPr lang="en-US" sz="20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Acne</a:t>
            </a:r>
          </a:p>
          <a:p>
            <a:pPr algn="ctr"/>
            <a:r>
              <a:rPr lang="en-US" sz="2000"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(lipase)</a:t>
            </a:r>
            <a:endParaRPr lang="ar-SA" sz="2000"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2" name="مستطيل 21"/>
          <p:cNvSpPr/>
          <p:nvPr/>
        </p:nvSpPr>
        <p:spPr>
          <a:xfrm>
            <a:off x="-799254" y="2393367"/>
            <a:ext cx="5283200" cy="892552"/>
          </a:xfrm>
          <a:prstGeom prst="rect">
            <a:avLst/>
          </a:prstGeom>
          <a:noFill/>
        </p:spPr>
        <p:txBody>
          <a:bodyPr wrap="square" lIns="91440" tIns="45720" rIns="91440" bIns="45720">
            <a:spAutoFit/>
          </a:bodyPr>
          <a:lstStyle/>
          <a:p>
            <a:pPr algn="ctr"/>
            <a:r>
              <a:rPr lang="en-US" sz="3200"/>
              <a:t> </a:t>
            </a:r>
            <a:br>
              <a:rPr lang="en-US" sz="3200"/>
            </a:br>
            <a:r>
              <a:rPr lang="en-US" sz="2000">
                <a:ln>
                  <a:solidFill>
                    <a:schemeClr val="accent1">
                      <a:shade val="88000"/>
                      <a:satMod val="110000"/>
                    </a:schemeClr>
                  </a:solidFill>
                </a:ln>
                <a:noFill/>
                <a:effectLst>
                  <a:outerShdw blurRad="38100" dist="38100" dir="2700000" algn="tl">
                    <a:srgbClr val="000000">
                      <a:alpha val="43137"/>
                    </a:srgbClr>
                  </a:outerShdw>
                </a:effectLst>
              </a:rPr>
              <a:t>Follicular </a:t>
            </a:r>
            <a:r>
              <a:rPr lang="en-US" sz="2000" err="1">
                <a:ln>
                  <a:solidFill>
                    <a:schemeClr val="accent1">
                      <a:shade val="88000"/>
                      <a:satMod val="110000"/>
                    </a:schemeClr>
                  </a:solidFill>
                </a:ln>
                <a:noFill/>
                <a:effectLst>
                  <a:outerShdw blurRad="38100" dist="38100" dir="2700000" algn="tl">
                    <a:srgbClr val="000000">
                      <a:alpha val="43137"/>
                    </a:srgbClr>
                  </a:outerShdw>
                </a:effectLst>
              </a:rPr>
              <a:t>hypercornification</a:t>
            </a:r>
            <a:r>
              <a:rPr lang="en-US" sz="2000">
                <a:ln>
                  <a:solidFill>
                    <a:schemeClr val="accent1">
                      <a:shade val="88000"/>
                      <a:satMod val="110000"/>
                    </a:schemeClr>
                  </a:solidFill>
                </a:ln>
                <a:noFill/>
                <a:effectLst>
                  <a:outerShdw blurRad="38100" dist="38100" dir="2700000" algn="tl">
                    <a:srgbClr val="000000">
                      <a:alpha val="43137"/>
                    </a:srgbClr>
                  </a:outerShdw>
                </a:effectLst>
              </a:rPr>
              <a:t> </a:t>
            </a:r>
            <a:endParaRPr lang="ar-SA" sz="2000" cap="none" spc="0">
              <a:ln>
                <a:solidFill>
                  <a:schemeClr val="accent1">
                    <a:shade val="88000"/>
                    <a:satMod val="110000"/>
                  </a:schemeClr>
                </a:solidFill>
              </a:ln>
              <a:noFill/>
              <a:effectLst>
                <a:outerShdw blurRad="38100" dist="38100" dir="2700000" algn="tl">
                  <a:srgbClr val="000000">
                    <a:alpha val="43137"/>
                  </a:srgbClr>
                </a:outerShdw>
              </a:effectLst>
            </a:endParaRPr>
          </a:p>
        </p:txBody>
      </p:sp>
      <p:sp>
        <p:nvSpPr>
          <p:cNvPr id="24" name="مستطيل 23"/>
          <p:cNvSpPr/>
          <p:nvPr/>
        </p:nvSpPr>
        <p:spPr>
          <a:xfrm>
            <a:off x="50850" y="1255261"/>
            <a:ext cx="4071949" cy="461665"/>
          </a:xfrm>
          <a:prstGeom prst="rect">
            <a:avLst/>
          </a:prstGeom>
          <a:noFill/>
        </p:spPr>
        <p:txBody>
          <a:bodyPr wrap="none" lIns="91440" tIns="45720" rIns="91440" bIns="45720">
            <a:spAutoFit/>
          </a:bodyPr>
          <a:lstStyle/>
          <a:p>
            <a:pPr algn="ctr"/>
            <a:r>
              <a:rPr lang="en-US" sz="2400">
                <a:ln w="10541" cmpd="sng">
                  <a:solidFill>
                    <a:schemeClr val="accent1">
                      <a:shade val="88000"/>
                      <a:satMod val="110000"/>
                    </a:schemeClr>
                  </a:solidFill>
                  <a:prstDash val="solid"/>
                </a:ln>
                <a:solidFill>
                  <a:schemeClr val="accent2">
                    <a:lumMod val="60000"/>
                    <a:lumOff val="40000"/>
                  </a:schemeClr>
                </a:solidFill>
              </a:rPr>
              <a:t>Increased sebum production</a:t>
            </a:r>
            <a:endParaRPr lang="ar-SA" sz="2400" cap="none" spc="0">
              <a:ln w="10541" cmpd="sng">
                <a:solidFill>
                  <a:schemeClr val="accent1">
                    <a:shade val="88000"/>
                    <a:satMod val="110000"/>
                  </a:schemeClr>
                </a:solidFill>
                <a:prstDash val="solid"/>
              </a:ln>
              <a:solidFill>
                <a:schemeClr val="accent2">
                  <a:lumMod val="60000"/>
                  <a:lumOff val="40000"/>
                </a:schemeClr>
              </a:solidFill>
              <a:effectLst/>
            </a:endParaRPr>
          </a:p>
        </p:txBody>
      </p:sp>
      <p:sp>
        <p:nvSpPr>
          <p:cNvPr id="25" name="مستطيل 24"/>
          <p:cNvSpPr/>
          <p:nvPr/>
        </p:nvSpPr>
        <p:spPr>
          <a:xfrm>
            <a:off x="3589621" y="1844404"/>
            <a:ext cx="2416047" cy="1077218"/>
          </a:xfrm>
          <a:prstGeom prst="rect">
            <a:avLst/>
          </a:prstGeom>
          <a:noFill/>
        </p:spPr>
        <p:txBody>
          <a:bodyPr wrap="none" lIns="91440" tIns="45720" rIns="91440" bIns="45720">
            <a:spAutoFit/>
          </a:bodyPr>
          <a:lstStyle/>
          <a:p>
            <a:pPr algn="ctr"/>
            <a:r>
              <a:rPr lang="en-US" sz="3200" b="1" cap="none" spc="0" err="1">
                <a:ln w="10541" cmpd="sng">
                  <a:solidFill>
                    <a:schemeClr val="accent1">
                      <a:shade val="88000"/>
                      <a:satMod val="110000"/>
                    </a:schemeClr>
                  </a:solidFill>
                  <a:prstDash val="solid"/>
                </a:ln>
                <a:solidFill>
                  <a:schemeClr val="accent1">
                    <a:lumMod val="75000"/>
                  </a:schemeClr>
                </a:solidFill>
                <a:effectLst>
                  <a:outerShdw blurRad="38100" dist="38100" dir="2700000" algn="tl">
                    <a:srgbClr val="000000">
                      <a:alpha val="43137"/>
                    </a:srgbClr>
                  </a:outerShdw>
                </a:effectLst>
              </a:rPr>
              <a:t>Comedone</a:t>
            </a:r>
            <a:r>
              <a:rPr lang="en-US" sz="3200" b="1" cap="none" spc="0">
                <a:ln w="10541" cmpd="sng">
                  <a:solidFill>
                    <a:schemeClr val="accent1">
                      <a:shade val="88000"/>
                      <a:satMod val="110000"/>
                    </a:schemeClr>
                  </a:solidFill>
                  <a:prstDash val="solid"/>
                </a:ln>
                <a:solidFill>
                  <a:schemeClr val="accent1">
                    <a:lumMod val="75000"/>
                  </a:schemeClr>
                </a:solidFill>
                <a:effectLst>
                  <a:outerShdw blurRad="38100" dist="38100" dir="2700000" algn="tl">
                    <a:srgbClr val="000000">
                      <a:alpha val="43137"/>
                    </a:srgbClr>
                  </a:outerShdw>
                </a:effectLst>
              </a:rPr>
              <a:t> </a:t>
            </a:r>
            <a:br>
              <a:rPr lang="en-US" sz="3200" b="1" cap="none" spc="0">
                <a:ln w="10541" cmpd="sng">
                  <a:solidFill>
                    <a:schemeClr val="accent1">
                      <a:shade val="88000"/>
                      <a:satMod val="110000"/>
                    </a:schemeClr>
                  </a:solidFill>
                  <a:prstDash val="solid"/>
                </a:ln>
                <a:solidFill>
                  <a:schemeClr val="accent1">
                    <a:lumMod val="75000"/>
                  </a:schemeClr>
                </a:solidFill>
                <a:effectLst>
                  <a:outerShdw blurRad="38100" dist="38100" dir="2700000" algn="tl">
                    <a:srgbClr val="000000">
                      <a:alpha val="43137"/>
                    </a:srgbClr>
                  </a:outerShdw>
                </a:effectLst>
              </a:rPr>
            </a:br>
            <a:r>
              <a:rPr lang="en-US" sz="3200" b="1" cap="none" spc="0">
                <a:ln w="10541" cmpd="sng">
                  <a:solidFill>
                    <a:schemeClr val="accent1">
                      <a:shade val="88000"/>
                      <a:satMod val="110000"/>
                    </a:schemeClr>
                  </a:solidFill>
                  <a:prstDash val="solid"/>
                </a:ln>
                <a:solidFill>
                  <a:schemeClr val="accent1">
                    <a:lumMod val="75000"/>
                  </a:schemeClr>
                </a:solidFill>
                <a:effectLst>
                  <a:outerShdw blurRad="38100" dist="38100" dir="2700000" algn="tl">
                    <a:srgbClr val="000000">
                      <a:alpha val="43137"/>
                    </a:srgbClr>
                  </a:outerShdw>
                </a:effectLst>
              </a:rPr>
              <a:t>formation </a:t>
            </a:r>
            <a:endParaRPr lang="ar-SA" sz="3200" b="1" cap="none" spc="0">
              <a:ln w="10541" cmpd="sng">
                <a:solidFill>
                  <a:schemeClr val="accent1">
                    <a:shade val="88000"/>
                    <a:satMod val="110000"/>
                  </a:schemeClr>
                </a:solidFill>
                <a:prstDash val="solid"/>
              </a:ln>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blackheads_and_whiteheads-12540.jpg"/>
          <p:cNvPicPr>
            <a:picLocks noGrp="1" noChangeAspect="1"/>
          </p:cNvPicPr>
          <p:nvPr>
            <p:ph idx="1"/>
          </p:nvPr>
        </p:nvPicPr>
        <p:blipFill>
          <a:blip r:embed="rId2"/>
          <a:stretch>
            <a:fillRect/>
          </a:stretch>
        </p:blipFill>
        <p:spPr>
          <a:xfrm>
            <a:off x="-24437" y="0"/>
            <a:ext cx="4524429" cy="5143500"/>
          </a:xfrm>
        </p:spPr>
      </p:pic>
      <p:pic>
        <p:nvPicPr>
          <p:cNvPr id="5" name="عنصر نائب للمحتوى 3" descr="acne-vulgaris1.jpg"/>
          <p:cNvPicPr>
            <a:picLocks noChangeAspect="1"/>
          </p:cNvPicPr>
          <p:nvPr/>
        </p:nvPicPr>
        <p:blipFill>
          <a:blip r:embed="rId3"/>
          <a:stretch>
            <a:fillRect/>
          </a:stretch>
        </p:blipFill>
        <p:spPr>
          <a:xfrm>
            <a:off x="4499993" y="0"/>
            <a:ext cx="4608904" cy="3579862"/>
          </a:xfrm>
          <a:prstGeom prst="rect">
            <a:avLst/>
          </a:prstGeom>
        </p:spPr>
      </p:pic>
      <p:sp>
        <p:nvSpPr>
          <p:cNvPr id="2" name="مستطيل 1"/>
          <p:cNvSpPr/>
          <p:nvPr/>
        </p:nvSpPr>
        <p:spPr>
          <a:xfrm>
            <a:off x="4478652" y="3363838"/>
            <a:ext cx="4665347" cy="1384995"/>
          </a:xfrm>
          <a:prstGeom prst="rect">
            <a:avLst/>
          </a:prstGeom>
        </p:spPr>
        <p:txBody>
          <a:bodyPr wrap="square">
            <a:spAutoFit/>
          </a:bodyPr>
          <a:lstStyle/>
          <a:p>
            <a:r>
              <a:rPr lang="en-US" sz="2800"/>
              <a:t>The </a:t>
            </a:r>
            <a:r>
              <a:rPr lang="en-US" sz="2800" b="1">
                <a:solidFill>
                  <a:srgbClr val="FF0000"/>
                </a:solidFill>
              </a:rPr>
              <a:t>infundibulum </a:t>
            </a:r>
            <a:r>
              <a:rPr lang="en-US" sz="2800"/>
              <a:t>segment is the upper portion of the follicle</a:t>
            </a:r>
            <a:endParaRPr lang="ar-JO" sz="2800"/>
          </a:p>
        </p:txBody>
      </p:sp>
    </p:spTree>
  </p:cSld>
  <p:clrMapOvr>
    <a:masterClrMapping/>
  </p:clrMapOvr>
</p:sld>
</file>

<file path=ppt/theme/theme1.xml><?xml version="1.0" encoding="utf-8"?>
<a:theme xmlns:a="http://schemas.openxmlformats.org/drawingml/2006/main" name="Human Skin Disease: Acne by Slidesgo">
  <a:themeElements>
    <a:clrScheme name="Simple Light">
      <a:dk1>
        <a:srgbClr val="3D4130"/>
      </a:dk1>
      <a:lt1>
        <a:srgbClr val="FFFBF4"/>
      </a:lt1>
      <a:dk2>
        <a:srgbClr val="D5D9CB"/>
      </a:dk2>
      <a:lt2>
        <a:srgbClr val="AD8F6B"/>
      </a:lt2>
      <a:accent1>
        <a:srgbClr val="B77543"/>
      </a:accent1>
      <a:accent2>
        <a:srgbClr val="DBCFB7"/>
      </a:accent2>
      <a:accent3>
        <a:srgbClr val="FFFFFF"/>
      </a:accent3>
      <a:accent4>
        <a:srgbClr val="FFFFFF"/>
      </a:accent4>
      <a:accent5>
        <a:srgbClr val="FFFFFF"/>
      </a:accent5>
      <a:accent6>
        <a:srgbClr val="FFFFFF"/>
      </a:accent6>
      <a:hlink>
        <a:srgbClr val="3D4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مستند" ma:contentTypeID="0x01010072ADDC910FCF2242A33E01A2549860A4" ma:contentTypeVersion="14" ma:contentTypeDescription="إنشاء مستند جديد." ma:contentTypeScope="" ma:versionID="4307b0e6ed3f3eb99872b8094942fadf">
  <xsd:schema xmlns:xsd="http://www.w3.org/2001/XMLSchema" xmlns:xs="http://www.w3.org/2001/XMLSchema" xmlns:p="http://schemas.microsoft.com/office/2006/metadata/properties" xmlns:ns3="08e4e8c4-d0aa-4217-90d9-51f7d88375cc" xmlns:ns4="dddf0951-059c-4ac6-9367-15921c92429c" targetNamespace="http://schemas.microsoft.com/office/2006/metadata/properties" ma:root="true" ma:fieldsID="a4110bc155825a9668cc6d55adc3f8c4" ns3:_="" ns4:_="">
    <xsd:import namespace="08e4e8c4-d0aa-4217-90d9-51f7d88375cc"/>
    <xsd:import namespace="dddf0951-059c-4ac6-9367-15921c92429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SearchProperties"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4e8c4-d0aa-4217-90d9-51f7d88375cc" elementFormDefault="qualified">
    <xsd:import namespace="http://schemas.microsoft.com/office/2006/documentManagement/types"/>
    <xsd:import namespace="http://schemas.microsoft.com/office/infopath/2007/PartnerControls"/>
    <xsd:element name="SharedWithUsers" ma:index="8" nillable="true" ma:displayName="تمت مشاركته مع"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مشتركة مع تفاصيل" ma:internalName="SharedWithDetails" ma:readOnly="true">
      <xsd:simpleType>
        <xsd:restriction base="dms:Note">
          <xsd:maxLength value="255"/>
        </xsd:restriction>
      </xsd:simpleType>
    </xsd:element>
    <xsd:element name="SharingHintHash" ma:index="10" nillable="true" ma:displayName="تجزئة تلميح المشاركة"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df0951-059c-4ac6-9367-15921c92429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ddf0951-059c-4ac6-9367-15921c92429c" xsi:nil="true"/>
  </documentManagement>
</p:properties>
</file>

<file path=customXml/itemProps1.xml><?xml version="1.0" encoding="utf-8"?>
<ds:datastoreItem xmlns:ds="http://schemas.openxmlformats.org/officeDocument/2006/customXml" ds:itemID="{5BF36F49-6483-45F8-AC70-797368B58979}">
  <ds:schemaRefs>
    <ds:schemaRef ds:uri="http://schemas.microsoft.com/sharepoint/v3/contenttype/forms"/>
  </ds:schemaRefs>
</ds:datastoreItem>
</file>

<file path=customXml/itemProps2.xml><?xml version="1.0" encoding="utf-8"?>
<ds:datastoreItem xmlns:ds="http://schemas.openxmlformats.org/officeDocument/2006/customXml" ds:itemID="{0BF246DC-FB85-466A-AF32-693B40BD6BF3}">
  <ds:schemaRefs>
    <ds:schemaRef ds:uri="http://schemas.microsoft.com/office/2006/metadata/contentType"/>
    <ds:schemaRef ds:uri="http://schemas.microsoft.com/office/2006/metadata/properties/metaAttributes"/>
    <ds:schemaRef ds:uri="http://www.w3.org/2000/xmlns/"/>
    <ds:schemaRef ds:uri="http://www.w3.org/2001/XMLSchema"/>
    <ds:schemaRef ds:uri="08e4e8c4-d0aa-4217-90d9-51f7d88375cc"/>
    <ds:schemaRef ds:uri="dddf0951-059c-4ac6-9367-15921c92429c"/>
  </ds:schemaRefs>
</ds:datastoreItem>
</file>

<file path=customXml/itemProps3.xml><?xml version="1.0" encoding="utf-8"?>
<ds:datastoreItem xmlns:ds="http://schemas.openxmlformats.org/officeDocument/2006/customXml" ds:itemID="{F4FBFEC7-32F4-4DF1-BE92-824A419D8184}">
  <ds:schemaRefs>
    <ds:schemaRef ds:uri="http://schemas.microsoft.com/office/2006/metadata/properties"/>
    <ds:schemaRef ds:uri="http://www.w3.org/2000/xmlns/"/>
    <ds:schemaRef ds:uri="dddf0951-059c-4ac6-9367-15921c92429c"/>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51</Slides>
  <Notes>22</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Human Skin Disease: Acne by Slidesgo</vt:lpstr>
      <vt:lpstr>Acne Vulgaris &amp; Rosacea</vt:lpstr>
      <vt:lpstr>Table of contents</vt:lpstr>
      <vt:lpstr>ACNE</vt:lpstr>
      <vt:lpstr>PowerPoint Presentation</vt:lpstr>
      <vt:lpstr>Risk factors and complications</vt:lpstr>
      <vt:lpstr>Pathogenesis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Acne variants</vt:lpstr>
      <vt:lpstr>Acne variants </vt:lpstr>
      <vt:lpstr>1- Acne conglobata-Nodulocystic acne</vt:lpstr>
      <vt:lpstr>PowerPoint Presentation</vt:lpstr>
      <vt:lpstr>2- Acne Fulminans </vt:lpstr>
      <vt:lpstr>PowerPoint Presentation</vt:lpstr>
      <vt:lpstr>PowerPoint Presentation</vt:lpstr>
      <vt:lpstr>3- Acne Mechanica </vt:lpstr>
      <vt:lpstr>PowerPoint Presentation</vt:lpstr>
      <vt:lpstr>4- Acne Excoriee</vt:lpstr>
      <vt:lpstr>PowerPoint Presentation</vt:lpstr>
      <vt:lpstr>Drug induced acne </vt:lpstr>
      <vt:lpstr>PowerPoint Presentation</vt:lpstr>
      <vt:lpstr>Occupational Acne </vt:lpstr>
      <vt:lpstr>✓Comedone predominant, some papules.</vt:lpstr>
      <vt:lpstr>Neonatal Acne</vt:lpstr>
      <vt:lpstr>Infantile Acne</vt:lpstr>
      <vt:lpstr>Late onset Acne ( Adult acne)</vt:lpstr>
      <vt:lpstr>Endocrinologic abnormalities</vt:lpstr>
      <vt:lpstr>DDX of ACNE : </vt:lpstr>
      <vt:lpstr>Treatment  of  Acne</vt:lpstr>
      <vt:lpstr>Isotretinoin     ( Roaccutane )</vt:lpstr>
      <vt:lpstr>Rosacea</vt:lpstr>
      <vt:lpstr>PowerPoint Presentation</vt:lpstr>
      <vt:lpstr>Rosacea  provoked  by ?</vt:lpstr>
      <vt:lpstr>Bilateral  pink  papules on the cheeks , nose   and chin </vt:lpstr>
      <vt:lpstr>PowerPoint Presentation</vt:lpstr>
      <vt:lpstr>Rhinophyma</vt:lpstr>
      <vt:lpstr>PowerPoint Presentation</vt:lpstr>
      <vt:lpstr>PowerPoint Presentation</vt:lpstr>
      <vt:lpstr>Acneform skin rash</vt:lpstr>
      <vt:lpstr>pseudofolliculitis</vt:lpstr>
      <vt:lpstr>Pityrosporum folliculitis</vt:lpstr>
      <vt:lpstr>Acne keloidalis nuchae</vt:lpstr>
      <vt:lpstr>- Acne form rash with scarring on the nape of the neck , could lead to permanent hair loss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Acne Vulgaris &amp; Rosacea</dc:title>
  <cp:lastModifiedBy>تالا صلحي فيصل الشحاتيت</cp:lastModifiedBy>
  <cp:revision>1</cp:revision>
  <dcterms:modified xsi:type="dcterms:W3CDTF">2024-08-06T17:04:29Z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0x01010072ADDC910FCF2242A33E01A2549860A4</vt:lpwstr>
  </property>
</Properties>
</file>