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sldIdLst>
    <p:sldId id="256" r:id="rId3"/>
    <p:sldId id="283" r:id="rId4"/>
    <p:sldId id="277" r:id="rId5"/>
    <p:sldId id="276" r:id="rId6"/>
    <p:sldId id="278" r:id="rId7"/>
    <p:sldId id="275" r:id="rId8"/>
    <p:sldId id="274" r:id="rId9"/>
    <p:sldId id="281" r:id="rId10"/>
    <p:sldId id="280" r:id="rId11"/>
    <p:sldId id="273" r:id="rId12"/>
    <p:sldId id="279" r:id="rId13"/>
    <p:sldId id="272" r:id="rId14"/>
    <p:sldId id="282" r:id="rId15"/>
    <p:sldId id="271" r:id="rId16"/>
    <p:sldId id="270" r:id="rId17"/>
    <p:sldId id="269" r:id="rId18"/>
    <p:sldId id="268" r:id="rId19"/>
    <p:sldId id="267" r:id="rId20"/>
    <p:sldId id="266" r:id="rId21"/>
    <p:sldId id="265" r:id="rId22"/>
    <p:sldId id="264" r:id="rId23"/>
    <p:sldId id="263" r:id="rId24"/>
    <p:sldId id="262" r:id="rId25"/>
    <p:sldId id="357" r:id="rId26"/>
    <p:sldId id="285" r:id="rId27"/>
    <p:sldId id="286" r:id="rId28"/>
    <p:sldId id="290" r:id="rId29"/>
    <p:sldId id="287" r:id="rId30"/>
    <p:sldId id="288" r:id="rId31"/>
    <p:sldId id="260" r:id="rId32"/>
    <p:sldId id="289" r:id="rId33"/>
    <p:sldId id="259" r:id="rId34"/>
    <p:sldId id="296" r:id="rId35"/>
    <p:sldId id="323" r:id="rId36"/>
    <p:sldId id="258" r:id="rId37"/>
    <p:sldId id="301" r:id="rId38"/>
    <p:sldId id="324" r:id="rId39"/>
    <p:sldId id="298" r:id="rId40"/>
    <p:sldId id="299" r:id="rId41"/>
    <p:sldId id="325" r:id="rId42"/>
    <p:sldId id="329" r:id="rId43"/>
    <p:sldId id="331" r:id="rId44"/>
    <p:sldId id="327" r:id="rId45"/>
    <p:sldId id="326" r:id="rId46"/>
    <p:sldId id="330" r:id="rId47"/>
    <p:sldId id="352" r:id="rId48"/>
    <p:sldId id="328" r:id="rId49"/>
    <p:sldId id="332" r:id="rId50"/>
    <p:sldId id="333" r:id="rId51"/>
    <p:sldId id="334" r:id="rId52"/>
    <p:sldId id="309" r:id="rId53"/>
    <p:sldId id="335" r:id="rId54"/>
    <p:sldId id="336" r:id="rId55"/>
    <p:sldId id="310" r:id="rId56"/>
    <p:sldId id="337" r:id="rId57"/>
    <p:sldId id="311" r:id="rId58"/>
    <p:sldId id="312" r:id="rId59"/>
    <p:sldId id="339" r:id="rId60"/>
    <p:sldId id="338" r:id="rId61"/>
    <p:sldId id="313" r:id="rId62"/>
    <p:sldId id="353" r:id="rId63"/>
    <p:sldId id="354" r:id="rId64"/>
    <p:sldId id="314" r:id="rId65"/>
    <p:sldId id="340" r:id="rId66"/>
    <p:sldId id="315" r:id="rId67"/>
    <p:sldId id="341" r:id="rId68"/>
    <p:sldId id="316" r:id="rId69"/>
    <p:sldId id="342" r:id="rId70"/>
    <p:sldId id="343" r:id="rId71"/>
    <p:sldId id="344" r:id="rId72"/>
    <p:sldId id="291" r:id="rId73"/>
    <p:sldId id="321" r:id="rId74"/>
    <p:sldId id="345" r:id="rId75"/>
    <p:sldId id="346" r:id="rId76"/>
    <p:sldId id="347" r:id="rId77"/>
    <p:sldId id="348" r:id="rId78"/>
    <p:sldId id="349" r:id="rId79"/>
    <p:sldId id="292" r:id="rId80"/>
    <p:sldId id="350" r:id="rId81"/>
    <p:sldId id="322" r:id="rId82"/>
    <p:sldId id="293" r:id="rId83"/>
    <p:sldId id="294" r:id="rId84"/>
    <p:sldId id="355" r:id="rId85"/>
    <p:sldId id="356" r:id="rId86"/>
    <p:sldId id="351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34EAE-DE91-424D-A0DA-F2BF27215B1E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1EA9B-E0B2-4E6A-A74A-3A32CA81D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8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Plantigrade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locomotion means walking with the toes and metatarsals flat on the ground.</a:t>
            </a:r>
            <a:b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b="1" dirty="0"/>
              <a:t>Supple</a:t>
            </a:r>
            <a:r>
              <a:rPr lang="en-US" dirty="0"/>
              <a:t> means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bending readily without breaking or becoming deformed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3EDB7-51F3-4062-BC97-C11401C66AA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20EB-31FF-4E53-A10E-34D705CA1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B9BD7-FD0A-48D7-9A1A-03EA86D8E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21F4-0DEB-418D-AB41-B8D2F153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AC85-A073-4FAD-B69A-55BD2A1B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37AD-14F9-4574-B62F-8C9CE2CB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1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B911-65D3-475F-9776-9C8065A4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2A52F-DD39-48B6-A63E-2C7DBDA1B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2B80-72B0-4B9E-9053-5FF689A3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D18A7-9C0F-4CC4-92A7-8322593F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BBE5-2608-4DF7-91D8-1640B820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3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45F69-056E-4752-A818-C800002A4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A3AC6-85B1-4FAA-B39F-B747C61F8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DD022-DC60-4BF7-9B1D-2F4CCB2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E6616-6951-41D5-A963-152C3281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C387E-E22C-4969-A567-F4CC611A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8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4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1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69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95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1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D77D-6CF6-4D22-A58B-DD6842DA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B97DE-0D61-4926-9134-EEC0ACF37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6EDD6-E01D-462A-92BF-89C11802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0344-54FD-4BBD-A116-ED1D184E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57AC4-6D8E-4C7E-ABC3-476EB61D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29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48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F118-9C3D-47F0-8ABF-46B61C58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7F1-69DA-4A35-AB08-19194B4C1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13B47-B6F1-4B80-A93B-A423EF0C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7F9FB-C024-4A16-AC65-0D6E2158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24AE-F28A-4DCB-93DD-FDC2517E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8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866-2C96-49B6-8FA2-E0E7AAF1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6A94B-8CB8-4F79-ABB2-BEC62D8E4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0D565-C993-4208-BE7C-9C166CB19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B5768-9847-4AE1-AA3E-A8AC704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FFFAF-A9C0-48E9-815E-050EA68C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EAAD4-0623-4A8A-956D-823B18B7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7592-086B-4312-83DE-995EE784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2C476-4F16-48D8-9732-96D903405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E8047-CB49-4D48-947C-E3E2B083F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FEFEB-CED3-4B85-8EB7-23217DB85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479DA-C3D3-47CA-94D0-EEADDA5C5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DAE41-206C-4322-9D5C-BEA0D834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D73C8-38AA-4FC6-B05C-7D778D8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C8375-208B-490D-95BC-172DF159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0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277E-3ED0-467D-AEAD-B1D42D43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2B4BB7-F81E-4E51-A329-DB7A4DD2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58FC-42E7-4F53-BE76-AB1A7BBB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01DA3-9B18-48DD-A5C5-1B5DBCA0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4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F6E77-A5AC-4383-91EF-D933D5FF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AFC38-C952-4140-8D01-08307FA1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D15A1-9A0E-43BB-BA2F-748C55A6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4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3A57-9777-4CCE-9761-CA769E05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D21B0-D29E-4B00-AFE8-68A9EEE71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A25A6-C2FA-4C84-950E-655F43E00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BD8C-4FA7-469B-8617-6CFD5346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D70F3-9CE7-4D66-A36A-CF392FCEC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8A1A0-A7D5-4ABC-B5C0-AE60695D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7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A663-E76A-4C32-B06A-B68DC273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14CFE-D214-4F87-87D9-97CE57151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63907-3294-4816-BF54-CC9C93F42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B8D4A-36F8-42A5-96A7-88F0E6D5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C74A3-91EA-4209-9429-1C408242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D1252-4BBB-4D01-B802-608FCCB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9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3A30F-F776-4735-9DFB-6DA274CA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F7F2B-8AB8-446D-85D6-84A7897BD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5C34-5384-4F1B-9775-C21974221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9BD1-5960-4D24-B18F-8400BA68B5E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4777-F6B0-4B90-B0A2-E967A3116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75A9-FD8D-4236-8BEF-D7E755B53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B458-F736-40E7-84B8-CBB40900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6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0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CFEE-8DC8-47AC-B43A-07CADFE7F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215" y="693543"/>
            <a:ext cx="9144000" cy="1160658"/>
          </a:xfrm>
        </p:spPr>
        <p:txBody>
          <a:bodyPr>
            <a:normAutofit/>
          </a:bodyPr>
          <a:lstStyle/>
          <a:p>
            <a:r>
              <a:rPr lang="en-US" sz="7200" dirty="0"/>
              <a:t>Ankle and Foot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4A1E9-8445-4FE7-9767-06753D39B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8929" y="5162841"/>
            <a:ext cx="4675163" cy="1589650"/>
          </a:xfrm>
        </p:spPr>
        <p:txBody>
          <a:bodyPr>
            <a:normAutofit/>
          </a:bodyPr>
          <a:lstStyle/>
          <a:p>
            <a:r>
              <a:rPr lang="en-US" dirty="0" err="1"/>
              <a:t>Suhaib</a:t>
            </a:r>
            <a:r>
              <a:rPr lang="en-US" dirty="0"/>
              <a:t> Moseley, MD.</a:t>
            </a:r>
          </a:p>
          <a:p>
            <a:r>
              <a:rPr lang="en-US" dirty="0" err="1"/>
              <a:t>Mutah</a:t>
            </a:r>
            <a:r>
              <a:rPr lang="en-US" dirty="0"/>
              <a:t> University</a:t>
            </a:r>
          </a:p>
          <a:p>
            <a:r>
              <a:rPr lang="en-US"/>
              <a:t>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3077E-EEB5-421E-966B-A1F1B1C6A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66" y="2105025"/>
            <a:ext cx="6840658" cy="38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1"/>
    </mc:Choice>
    <mc:Fallback xmlns="">
      <p:transition spd="slow" advTm="84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30A6-D33E-4661-B33B-D6B4E2F7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Midfoot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292707-4A3D-4DE7-A629-3E610FDA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526" y="2374643"/>
            <a:ext cx="5051474" cy="3435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5EC80-D962-4E72-B641-6C1D4234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794" y="1782702"/>
            <a:ext cx="39052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7"/>
    </mc:Choice>
    <mc:Fallback xmlns="">
      <p:transition spd="slow" advTm="143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1CF2-D062-4783-BF69-31EA35E2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Lisfranc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79D79D-BE64-49BA-820E-3DF0604CB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27" y="1825625"/>
            <a:ext cx="4595472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CB668-B446-4A61-A7F2-A635ABEB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2" y="128587"/>
            <a:ext cx="37814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9"/>
    </mc:Choice>
    <mc:Fallback xmlns="">
      <p:transition spd="slow" advTm="2622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B0F3-E866-43AC-91D4-716931EB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2468AB-A55E-437D-B7B3-1D8211FCE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6170"/>
            <a:ext cx="5154256" cy="350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43049-5481-4EA3-BB98-61356B55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38" y="2714186"/>
            <a:ext cx="5186486" cy="25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3"/>
    </mc:Choice>
    <mc:Fallback xmlns="">
      <p:transition spd="slow" advTm="1551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6AA3-85A7-4E12-AD81-4C93E8A2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Range of Motion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8344CD-2145-422B-A71A-75C77B2A0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311" y="2053065"/>
            <a:ext cx="4834357" cy="40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6"/>
    </mc:Choice>
    <mc:Fallback xmlns="">
      <p:transition spd="slow" advTm="1043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074D-B700-4658-9159-78DB1FE1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Plantar Fascia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CB3182-55FE-4617-8984-C965321FB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8621" y="1316929"/>
            <a:ext cx="3780943" cy="5175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147E0-DE69-4D00-B20F-3AFE930B1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36" y="2237363"/>
            <a:ext cx="5681897" cy="42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3"/>
    </mc:Choice>
    <mc:Fallback xmlns="">
      <p:transition spd="slow" advTm="3622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F559-0239-4BA2-9D44-3B383CC1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Arches of the foot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C6BE87-C9B9-47AA-B701-46F2791B4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50" y="2372139"/>
            <a:ext cx="11235659" cy="335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44"/>
    </mc:Choice>
    <mc:Fallback xmlns="">
      <p:transition spd="slow" advTm="6974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FAD5-F7AD-4B82-BD2F-FE59F009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Transverse Arch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ACC0C4-6F2C-48BB-A355-66E373BB3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525" y="2467035"/>
            <a:ext cx="7707164" cy="34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9"/>
    </mc:Choice>
    <mc:Fallback xmlns="">
      <p:transition spd="slow" advTm="2071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697F-4D02-4F93-84C2-6BBC4544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68" y="365125"/>
            <a:ext cx="10425332" cy="18900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Extrinsic Muscles of the Foot</a:t>
            </a:r>
            <a:br>
              <a:rPr lang="en-US" dirty="0"/>
            </a:br>
            <a:r>
              <a:rPr lang="en-US" dirty="0"/>
              <a:t>Anterior Compartment;</a:t>
            </a:r>
            <a:br>
              <a:rPr lang="en-US" dirty="0"/>
            </a:br>
            <a:r>
              <a:rPr lang="en-US" dirty="0"/>
              <a:t>(deep peroneal nerve), a branch of the common fibular nerve.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5F6381-FFF4-48B9-AC30-60BAACF9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1774" y="2733504"/>
            <a:ext cx="3929696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295B1-584E-4B39-B7DC-940F93D01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99" y="3429000"/>
            <a:ext cx="317754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0"/>
    </mc:Choice>
    <mc:Fallback xmlns="">
      <p:transition spd="slow" advTm="6144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7C74-90E4-4CCB-AC4C-520D6F2A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Lateral Compartment</a:t>
            </a:r>
            <a:br>
              <a:rPr lang="en-US" dirty="0"/>
            </a:br>
            <a:r>
              <a:rPr lang="en-US" dirty="0"/>
              <a:t>superficial peroneal nerve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75797A-D803-490A-B997-76C5EF8B4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1293" y="1842868"/>
            <a:ext cx="5529413" cy="52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2"/>
    </mc:Choice>
    <mc:Fallback xmlns="">
      <p:transition spd="slow" advTm="5247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01C6-D01C-4D87-9256-AEA30A33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Deep Posterior Compartment</a:t>
            </a:r>
            <a:br>
              <a:rPr lang="en-US" dirty="0"/>
            </a:br>
            <a:r>
              <a:rPr lang="en-US" dirty="0"/>
              <a:t>Tibial nerve, a terminal branch of the sciatic nerve.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FD70AF-AC61-4423-BA7C-BC6B5743F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680" y="1690688"/>
            <a:ext cx="4172016" cy="51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21"/>
    </mc:Choice>
    <mc:Fallback xmlns="">
      <p:transition spd="slow" advTm="476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0247-26DE-45E1-B9F8-B253FD50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406A353-B0BE-47B7-A1CF-C3E7A7E64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7280"/>
            <a:ext cx="10515600" cy="39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9"/>
    </mc:Choice>
    <mc:Fallback xmlns="">
      <p:transition spd="slow" advTm="3556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7BDB-F2CC-43DC-88F6-2104E7686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Superficial Posterior Compartment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DF2553-F469-46DE-9C66-F0DE117E2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904" y="1825625"/>
            <a:ext cx="41281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8"/>
    </mc:Choice>
    <mc:Fallback xmlns="">
      <p:transition spd="slow" advTm="1601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B1EB-5099-4076-994D-98F9EE8E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2951921"/>
            <a:ext cx="4962374" cy="9541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Intinsic</a:t>
            </a:r>
            <a:r>
              <a:rPr lang="en-US" dirty="0"/>
              <a:t> Muscles</a:t>
            </a:r>
            <a:br>
              <a:rPr lang="en-US" dirty="0"/>
            </a:br>
            <a:r>
              <a:rPr lang="en-US" dirty="0"/>
              <a:t> All of them are innervated either by the medial plantar nerve or the lateral plantar nerve, which are both branches of the tibial nerve.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877AA6-7FE8-468B-8799-CA3857918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629" y="1165451"/>
            <a:ext cx="7071328" cy="50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1"/>
    </mc:Choice>
    <mc:Fallback xmlns="">
      <p:transition spd="slow" advTm="2183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C59E-EDE8-4F3A-9BC2-82A8F249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Neurovascular Bundle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396A74-4C75-4259-B329-8B914CB1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1"/>
    </mc:Choice>
    <mc:Fallback xmlns="">
      <p:transition spd="slow" advTm="363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E9C3-2936-40CC-8562-86F84EB4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Sensation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4E276E-516B-4AA5-8166-A844A1B0B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762" y="2353469"/>
            <a:ext cx="91344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3"/>
    </mc:Choice>
    <mc:Fallback xmlns="">
      <p:transition spd="slow" advTm="4135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8106-D7AA-4ACE-8DE3-576CFD61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Club Foot</a:t>
            </a:r>
            <a:br>
              <a:rPr lang="en-US" dirty="0"/>
            </a:br>
            <a:r>
              <a:rPr lang="en-US" dirty="0"/>
              <a:t>Congenital Talipes </a:t>
            </a:r>
            <a:r>
              <a:rPr lang="en-US" dirty="0" err="1"/>
              <a:t>Equino</a:t>
            </a:r>
            <a:r>
              <a:rPr lang="en-US" dirty="0"/>
              <a:t> Varus</a:t>
            </a:r>
            <a:br>
              <a:rPr lang="en-US" dirty="0"/>
            </a:br>
            <a:r>
              <a:rPr lang="en-US" dirty="0"/>
              <a:t>CTEV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0DAAAD-7810-4728-AE9C-9FB12B436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8917" y="1330734"/>
            <a:ext cx="3028734" cy="2262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64D27-DD0E-48AB-9C0B-97CD057E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2" y="1969476"/>
            <a:ext cx="8691761" cy="44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30"/>
    </mc:Choice>
    <mc:Fallback xmlns="">
      <p:transition spd="slow" advTm="17413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102840"/>
            <a:ext cx="5943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Increased in children with neuromuscular disorders, such as: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* cerebral palsy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*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myelomeningocele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*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arthrogryposis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Oligohydramnios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. 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Amniotic Band Syndrome.</a:t>
            </a:r>
          </a:p>
          <a:p>
            <a:endParaRPr lang="en-US" sz="2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Examine for DDH</a:t>
            </a:r>
          </a:p>
          <a:p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604" name="AutoShape 4" descr="نتيجة بحث الصور عن ‪amniotic band syndrome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608" name="AutoShape 8" descr="نتيجة بحث الصور عن ‪amniotic band syndrome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2304" y="45905"/>
            <a:ext cx="3283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</a:rPr>
              <a:t>Etiology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7"/>
    </mc:Choice>
    <mc:Fallback xmlns="">
      <p:transition spd="slow" advTm="3053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935" y="838200"/>
            <a:ext cx="4368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AP</a:t>
            </a:r>
          </a:p>
          <a:p>
            <a:pPr marL="274320" indent="-27432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/>
                </a:solidFill>
                <a:latin typeface="Calibri"/>
              </a:rPr>
              <a:t>Talocalcaneal angle (kite's) is &lt; 20°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762001"/>
            <a:ext cx="3505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lateral </a:t>
            </a:r>
          </a:p>
          <a:p>
            <a:pPr marL="274320" indent="-27432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dirty="0" err="1">
                <a:solidFill>
                  <a:prstClr val="black"/>
                </a:solidFill>
                <a:latin typeface="Calibri"/>
              </a:rPr>
              <a:t>Talocalcaneal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angle of &lt; 35°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and flat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talar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head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(normal is around 40°)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2514601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- taken with the foot in forced dorsiflexion. 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-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1"/>
            <a:ext cx="1752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libri"/>
              </a:rPr>
              <a:t>X-ray</a:t>
            </a:r>
            <a:endParaRPr lang="ar-JO" sz="44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/>
          <a:srcRect l="58430" t="46098" r="23500" b="34016"/>
          <a:stretch>
            <a:fillRect/>
          </a:stretch>
        </p:blipFill>
        <p:spPr bwMode="auto">
          <a:xfrm>
            <a:off x="6674654" y="3494446"/>
            <a:ext cx="4329091" cy="267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/>
          <a:srcRect l="28500" t="24222" r="61500" b="34000"/>
          <a:stretch>
            <a:fillRect/>
          </a:stretch>
        </p:blipFill>
        <p:spPr bwMode="auto">
          <a:xfrm>
            <a:off x="2362200" y="2270106"/>
            <a:ext cx="1752600" cy="411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 rot="5400000">
            <a:off x="2896394" y="3885406"/>
            <a:ext cx="59436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9"/>
    </mc:Choice>
    <mc:Fallback xmlns="">
      <p:transition spd="slow" advTm="4689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6A819-CDE5-4A4F-B61E-B023BA40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172574-5E72-44A3-B485-25A568028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696" y="2977150"/>
            <a:ext cx="5165869" cy="2648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6B714-1E56-408F-9CD6-58D204A1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833" y="1417638"/>
            <a:ext cx="3427351" cy="48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2"/>
    </mc:Choice>
    <mc:Fallback xmlns="">
      <p:transition spd="slow" advTm="2557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143001"/>
            <a:ext cx="86868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There are several methods of treatment, depends age of presentation and severity of the disease</a:t>
            </a:r>
            <a:r>
              <a:rPr lang="en-US" sz="2800" b="1" u="sng" dirty="0">
                <a:solidFill>
                  <a:prstClr val="black"/>
                </a:solidFill>
                <a:latin typeface="Calibri"/>
              </a:rPr>
              <a:t>, but relapse is common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especially in babies with associated neuromuscular disorders.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b="1" dirty="0">
              <a:solidFill>
                <a:srgbClr val="FF0000"/>
              </a:solidFill>
              <a:latin typeface="Calibri"/>
            </a:endParaRPr>
          </a:p>
          <a:p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0"/>
            <a:ext cx="2396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</a:rPr>
              <a:t>Treatment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D538C-12B5-467D-B099-77490BD2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444200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40975-4288-41FD-A782-13BCEE93E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270" y="3429000"/>
            <a:ext cx="3950550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8"/>
    </mc:Choice>
    <mc:Fallback xmlns="">
      <p:transition spd="slow" advTm="5128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8300" y="129399"/>
            <a:ext cx="8915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600" dirty="0">
                <a:solidFill>
                  <a:prstClr val="black"/>
                </a:solidFill>
                <a:latin typeface="Calibri"/>
              </a:rPr>
              <a:t>The Treatment Phase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fontAlgn="base"/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base"/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base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fontAlgn="base"/>
            <a:r>
              <a:rPr lang="en-US" sz="2400" dirty="0">
                <a:solidFill>
                  <a:prstClr val="black"/>
                </a:solidFill>
                <a:latin typeface="Calibri"/>
              </a:rPr>
              <a:t>- Deformity is corrected completely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 - Serial casting of lower limb using a strictly defined technique and weekly change of casts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Manipulation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Percutaneous tenotomy of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tendo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achilles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40386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main components of the deformity are always corrected in the following order :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33000" t="48000" r="18000" b="17333"/>
          <a:stretch>
            <a:fillRect/>
          </a:stretch>
        </p:blipFill>
        <p:spPr bwMode="auto">
          <a:xfrm>
            <a:off x="1638300" y="4826259"/>
            <a:ext cx="5105400" cy="203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057400" y="4267201"/>
            <a:ext cx="428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C</a:t>
            </a:r>
            <a:endParaRPr lang="ar-JO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4267201"/>
            <a:ext cx="465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4267201"/>
            <a:ext cx="457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V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4267201"/>
            <a:ext cx="409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E</a:t>
            </a: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39"/>
    </mc:Choice>
    <mc:Fallback xmlns="">
      <p:transition spd="slow" advTm="5293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0BDC-32D6-459B-BAF8-ABCCDB36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FC6260-7513-4578-8392-475058C29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605" y="964492"/>
            <a:ext cx="3716807" cy="490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1"/>
    </mc:Choice>
    <mc:Fallback xmlns="">
      <p:transition spd="slow" advTm="3037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14A0-A26D-470E-9FCD-B68FF40B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Maintenance Phase 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FA32EB-0AA4-4454-BA95-6B526FAF3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2304" y="2015331"/>
            <a:ext cx="4079805" cy="40798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F0B38A-9C52-437F-934C-9D64C8A48DD2}"/>
              </a:ext>
            </a:extLst>
          </p:cNvPr>
          <p:cNvSpPr/>
          <p:nvPr/>
        </p:nvSpPr>
        <p:spPr>
          <a:xfrm>
            <a:off x="198782" y="2505670"/>
            <a:ext cx="6639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* To prevent recurrence</a:t>
            </a:r>
            <a:br>
              <a:rPr lang="en-US" sz="2800" dirty="0"/>
            </a:br>
            <a:r>
              <a:rPr lang="en-US" sz="2800" dirty="0"/>
              <a:t>- Bracing (abduction foot orthosis )</a:t>
            </a:r>
            <a:br>
              <a:rPr lang="en-US" sz="2800" dirty="0"/>
            </a:br>
            <a:r>
              <a:rPr lang="en-US" sz="2800" dirty="0"/>
              <a:t>- physiotherapy</a:t>
            </a:r>
          </a:p>
        </p:txBody>
      </p:sp>
    </p:spTree>
    <p:extLst>
      <p:ext uri="{BB962C8B-B14F-4D97-AF65-F5344CB8AC3E}">
        <p14:creationId xmlns:p14="http://schemas.microsoft.com/office/powerpoint/2010/main" val="39675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9"/>
    </mc:Choice>
    <mc:Fallback xmlns="">
      <p:transition spd="slow" advTm="2362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838201"/>
            <a:ext cx="8991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Resistant cases will need surgery.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The objectives are :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* complete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release of joint tethers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(capsular and ligamentous contractures, and fibrotic bands ).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* Lengthening of the tendons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so that the foot can be positioned normally without tension.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After operative correction, the foot is immobilized in its corrected position in a plaster cast. </a:t>
            </a: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609600" indent="-609600">
              <a:buClr>
                <a:srgbClr val="4F81BD">
                  <a:lumMod val="60000"/>
                  <a:lumOff val="40000"/>
                </a:srgbClr>
              </a:buClr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0"/>
            <a:ext cx="2284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Operative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2A029-3648-4B7F-AB3C-64D625BFE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466" y="3802338"/>
            <a:ext cx="3353186" cy="2960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6"/>
    </mc:Choice>
    <mc:Fallback xmlns="">
      <p:transition spd="slow" advTm="5861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286F-AC8F-4A0B-9CD5-DD978961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F5C18-089B-4EE8-BD82-52C12C343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not corrected early, 2ry  growth changes occur in the bones &amp; these are permanent.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late relapsed cases.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211C4-CE92-4269-9811-70EAC5228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36" y="2797872"/>
            <a:ext cx="6930683" cy="36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4"/>
    </mc:Choice>
    <mc:Fallback xmlns="">
      <p:transition spd="slow" advTm="3128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278" y="914400"/>
            <a:ext cx="629478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The term ‘flatfoot’ applies when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apex of the arch has collapsed.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medial border of the foot is in contact (or nearly in contact) with the ground.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heel becomes valgus.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The foot pronates at the subtalar-midtarsal complex.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1"/>
            <a:ext cx="52491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Flat foot (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pes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planus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) 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D48F9-6E58-41DA-B6EE-203C2A6F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232" y="2570809"/>
            <a:ext cx="3657917" cy="25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8"/>
    </mc:Choice>
    <mc:Fallback xmlns="">
      <p:transition spd="slow" advTm="2855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04B6B-6D2D-4019-8E4C-C7F9B157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0AFBB-783F-4FC8-BCB0-A52D2DF46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 FEET CAN produce</a:t>
            </a:r>
            <a:br>
              <a:rPr lang="en-US" dirty="0"/>
            </a:br>
            <a:r>
              <a:rPr lang="en-US" dirty="0"/>
              <a:t>• Tendonitis.</a:t>
            </a:r>
            <a:br>
              <a:rPr lang="en-US" dirty="0"/>
            </a:br>
            <a:r>
              <a:rPr lang="en-US" dirty="0"/>
              <a:t>• Arthritis.</a:t>
            </a:r>
            <a:br>
              <a:rPr lang="en-US" dirty="0"/>
            </a:br>
            <a:r>
              <a:rPr lang="en-US" dirty="0"/>
              <a:t>• Plantar fasciitis.</a:t>
            </a:r>
            <a:br>
              <a:rPr lang="en-US" dirty="0"/>
            </a:br>
            <a:r>
              <a:rPr lang="en-US" dirty="0"/>
              <a:t>• Bunions &amp; Hammertoes.</a:t>
            </a:r>
            <a:br>
              <a:rPr lang="en-US" dirty="0"/>
            </a:br>
            <a:r>
              <a:rPr lang="en-US" dirty="0"/>
              <a:t>• Corns and callosities.</a:t>
            </a:r>
          </a:p>
        </p:txBody>
      </p:sp>
    </p:spTree>
    <p:extLst>
      <p:ext uri="{BB962C8B-B14F-4D97-AF65-F5344CB8AC3E}">
        <p14:creationId xmlns:p14="http://schemas.microsoft.com/office/powerpoint/2010/main" val="33136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1"/>
    </mc:Choice>
    <mc:Fallback xmlns="">
      <p:transition spd="slow" advTm="1234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EF84-2CED-40FC-94E2-7F3A66CD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Physiological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2F4220-2560-4BFE-8A4B-8F7A19DA5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1690687"/>
            <a:ext cx="580178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71EA5-4714-493D-B0D4-8F99A2F1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86" y="1738618"/>
            <a:ext cx="5673969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3"/>
    </mc:Choice>
    <mc:Fallback xmlns="">
      <p:transition spd="slow" advTm="4208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0"/>
            <a:ext cx="8008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Flexible Flat Foot</a:t>
            </a:r>
            <a:endParaRPr lang="ar-JO" sz="40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5861" y="609601"/>
            <a:ext cx="976353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Appears a normal stage in development.</a:t>
            </a:r>
            <a:b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- It usually disappears after a few years when medial arch development is complete, sometimes though it persists into adult life. </a:t>
            </a:r>
          </a:p>
          <a:p>
            <a:endParaRPr lang="en-US" sz="2400" dirty="0">
              <a:solidFill>
                <a:prstClr val="black"/>
              </a:solidFill>
              <a:latin typeface="Calibri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- The arch can often be restored by simply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dorsiflexing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 the great toe (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jack’s test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) and during this maneuver the tibia rotates externally.</a:t>
            </a:r>
          </a:p>
          <a:p>
            <a:endParaRPr lang="en-US" sz="2000" dirty="0">
              <a:solidFill>
                <a:prstClr val="black"/>
              </a:solidFill>
              <a:latin typeface="Calibri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br>
              <a:rPr lang="en-US" sz="20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</a:br>
            <a:endParaRPr lang="ar-JO" sz="2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6B364-D9F0-40A0-A83C-6169D477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41" y="3718263"/>
            <a:ext cx="4984614" cy="2791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0"/>
    </mc:Choice>
    <mc:Fallback xmlns="">
      <p:transition spd="slow" advTm="3935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FD8B-1EB0-44EE-99B0-A34AE40C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06909-4AEC-4C99-8F7C-912DB9283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Many of the children with flexible flat-foot have ligamentous laxity and there may be a family history of both flat-feet, and joint hypermobility.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Usually there is no symptoms.</a:t>
            </a:r>
          </a:p>
          <a:p>
            <a:endParaRPr lang="en-US" dirty="0"/>
          </a:p>
          <a:p>
            <a:r>
              <a:rPr lang="en-US" dirty="0"/>
              <a:t>Management; stretching exercise and shoes inserts.</a:t>
            </a:r>
          </a:p>
        </p:txBody>
      </p:sp>
    </p:spTree>
    <p:extLst>
      <p:ext uri="{BB962C8B-B14F-4D97-AF65-F5344CB8AC3E}">
        <p14:creationId xmlns:p14="http://schemas.microsoft.com/office/powerpoint/2010/main" val="22898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8"/>
    </mc:Choice>
    <mc:Fallback xmlns="">
      <p:transition spd="slow" advTm="2217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Content Placeholder 2"/>
          <p:cNvSpPr>
            <a:spLocks noGrp="1"/>
          </p:cNvSpPr>
          <p:nvPr>
            <p:ph sz="quarter" idx="1"/>
          </p:nvPr>
        </p:nvSpPr>
        <p:spPr>
          <a:xfrm>
            <a:off x="431800" y="1540566"/>
            <a:ext cx="8305800" cy="4525963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>
                <a:cs typeface="Tahoma" panose="020B0604030504040204" pitchFamily="34" charset="0"/>
              </a:rPr>
              <a:t>It</a:t>
            </a:r>
            <a:r>
              <a:rPr lang="en-US" sz="2400" dirty="0">
                <a:latin typeface="Arial" panose="020B0604020202020204" pitchFamily="34" charset="0"/>
                <a:cs typeface="Tahoma" panose="020B0604030504040204" pitchFamily="34" charset="0"/>
              </a:rPr>
              <a:t>’</a:t>
            </a:r>
            <a:r>
              <a:rPr lang="en-US" sz="2400" dirty="0">
                <a:cs typeface="Tahoma" panose="020B0604030504040204" pitchFamily="34" charset="0"/>
              </a:rPr>
              <a:t>s a rare neonatal condition usually affects both feet.</a:t>
            </a:r>
          </a:p>
          <a:p>
            <a:pPr marL="0" indent="0" algn="l" rtl="0">
              <a:buNone/>
            </a:pPr>
            <a:r>
              <a:rPr lang="en-US" sz="2400" dirty="0">
                <a:cs typeface="Tahoma" panose="020B0604030504040204" pitchFamily="34" charset="0"/>
              </a:rPr>
              <a:t> </a:t>
            </a:r>
          </a:p>
          <a:p>
            <a:r>
              <a:rPr lang="en-US" sz="2400" dirty="0">
                <a:cs typeface="Tahoma" panose="020B0604030504040204" pitchFamily="34" charset="0"/>
              </a:rPr>
              <a:t>The foot is turned outwards (valgus) and the medial arch is not only flat, it actually curves the opposite way from the normal, the appearance of a </a:t>
            </a:r>
            <a:r>
              <a:rPr lang="en-US" sz="2400" dirty="0">
                <a:latin typeface="Arial" panose="020B0604020202020204" pitchFamily="34" charset="0"/>
                <a:cs typeface="Tahoma" panose="020B0604030504040204" pitchFamily="34" charset="0"/>
              </a:rPr>
              <a:t>“</a:t>
            </a:r>
            <a:r>
              <a:rPr lang="en-US" sz="2400" dirty="0">
                <a:cs typeface="Tahoma" panose="020B0604030504040204" pitchFamily="34" charset="0"/>
              </a:rPr>
              <a:t>rocker-bottom</a:t>
            </a:r>
            <a:r>
              <a:rPr lang="en-US" sz="2400" dirty="0">
                <a:latin typeface="Arial" panose="020B0604020202020204" pitchFamily="34" charset="0"/>
                <a:cs typeface="Tahoma" panose="020B0604030504040204" pitchFamily="34" charset="0"/>
              </a:rPr>
              <a:t>”</a:t>
            </a:r>
            <a:r>
              <a:rPr lang="en-US" sz="2400" dirty="0">
                <a:cs typeface="Tahoma" panose="020B0604030504040204" pitchFamily="34" charset="0"/>
              </a:rPr>
              <a:t> foot.</a:t>
            </a:r>
          </a:p>
          <a:p>
            <a:endParaRPr lang="en-US" sz="2400" dirty="0">
              <a:cs typeface="Tahoma" panose="020B0604030504040204" pitchFamily="34" charset="0"/>
            </a:endParaRPr>
          </a:p>
          <a:p>
            <a:r>
              <a:rPr lang="en-US" sz="2400" dirty="0"/>
              <a:t>The talus points almost vertically towards the sole; the forefoot is abducted, pronated and dorsiflexed, with subluxation of the talonavicular joint. </a:t>
            </a:r>
            <a:endParaRPr lang="en-US" sz="2400" dirty="0">
              <a:cs typeface="Tahoma" panose="020B0604030504040204" pitchFamily="34" charset="0"/>
            </a:endParaRPr>
          </a:p>
          <a:p>
            <a:pPr algn="l" rtl="0"/>
            <a:endParaRPr lang="en-US" sz="2400" dirty="0">
              <a:cs typeface="Tahoma" panose="020B0604030504040204" pitchFamily="34" charset="0"/>
            </a:endParaRPr>
          </a:p>
          <a:p>
            <a:pPr algn="l" rtl="0"/>
            <a:r>
              <a:rPr lang="en-US" sz="2400" dirty="0">
                <a:cs typeface="Tahoma" panose="020B0604030504040204" pitchFamily="34" charset="0"/>
              </a:rPr>
              <a:t>Passive correction is impossible. </a:t>
            </a:r>
            <a:endParaRPr lang="ar-JO" sz="2400" dirty="0"/>
          </a:p>
        </p:txBody>
      </p:sp>
      <p:sp>
        <p:nvSpPr>
          <p:cNvPr id="7" name="Rectangle 6"/>
          <p:cNvSpPr/>
          <p:nvPr/>
        </p:nvSpPr>
        <p:spPr>
          <a:xfrm>
            <a:off x="1828800" y="0"/>
            <a:ext cx="8776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alibri"/>
              </a:rPr>
              <a:t>Infantile flat-foot</a:t>
            </a:r>
            <a:br>
              <a:rPr lang="en-US" sz="36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(congenital vertical talus / congenital convex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pes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valgus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)</a:t>
            </a:r>
            <a:endParaRPr lang="ar-JO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4514" name="Picture 2" descr="نتيجة بحث الصور عن ‪congenital vertical talus‬‏"/>
          <p:cNvPicPr>
            <a:picLocks noChangeAspect="1" noChangeArrowheads="1"/>
          </p:cNvPicPr>
          <p:nvPr/>
        </p:nvPicPr>
        <p:blipFill>
          <a:blip r:embed="rId2"/>
          <a:srcRect l="29020" t="1511" r="1961" b="11480"/>
          <a:stretch>
            <a:fillRect/>
          </a:stretch>
        </p:blipFill>
        <p:spPr bwMode="auto">
          <a:xfrm rot="16200000">
            <a:off x="9438795" y="806701"/>
            <a:ext cx="1761066" cy="28817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3"/>
    </mc:Choice>
    <mc:Fallback xmlns="">
      <p:transition spd="slow" advTm="5617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8300" y="600164"/>
            <a:ext cx="89154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The x-ray features are characteristic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Talus point into the sole of the foot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navicular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bone is dislocated dorsally into the neck of talus.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 It is important to repeat the lateral x-ray with the foot maximally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plantarflexed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; in congenital vertical talus the appearance will be unchanged, whereas in flexible flatfoot the dorsally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subluxated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navicular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returns to the normal position. 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The only effective treatment is by operation, ideally before the age of 2 years.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0"/>
            <a:ext cx="8776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alibri"/>
              </a:rPr>
              <a:t>Infantile flat-foot</a:t>
            </a:r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endParaRPr lang="ar-JO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22500" t="48889" r="38000" b="25334"/>
          <a:stretch>
            <a:fillRect/>
          </a:stretch>
        </p:blipFill>
        <p:spPr bwMode="auto">
          <a:xfrm>
            <a:off x="2852531" y="4648200"/>
            <a:ext cx="601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68"/>
    </mc:Choice>
    <mc:Fallback xmlns="">
      <p:transition spd="slow" advTm="554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CE4E-0149-4D5F-8830-B54E445A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Range of motion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636D02-E613-485C-A44A-3AB388CD2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6531" y="2412951"/>
            <a:ext cx="4212570" cy="364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5"/>
    </mc:Choice>
    <mc:Fallback xmlns="">
      <p:transition spd="slow" advTm="2694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5C63-69A0-4732-9598-7541FED8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Tarsal Coalition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AC84E7-7819-4E58-ADF0-8D9FCC404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84" y="1788784"/>
            <a:ext cx="5320334" cy="3620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C14B7-C84D-4B39-A5A6-6237D9D5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7782"/>
            <a:ext cx="4191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5"/>
    </mc:Choice>
    <mc:Fallback xmlns="">
      <p:transition spd="slow" advTm="1388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232F-AC46-4CB4-9D47-E929C1A1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DFFE3-080C-4D5A-A172-157564A9C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Structural anomaly between two or three tarsal bones causing a rigid flatfoot </a:t>
            </a:r>
          </a:p>
          <a:p>
            <a:endParaRPr lang="en-US" dirty="0"/>
          </a:p>
          <a:p>
            <a:r>
              <a:rPr lang="en-US" dirty="0"/>
              <a:t>Congenital (most common)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Acquired  (trauma, degenerative and infections )</a:t>
            </a:r>
          </a:p>
        </p:txBody>
      </p:sp>
    </p:spTree>
    <p:extLst>
      <p:ext uri="{BB962C8B-B14F-4D97-AF65-F5344CB8AC3E}">
        <p14:creationId xmlns:p14="http://schemas.microsoft.com/office/powerpoint/2010/main" val="30002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1"/>
    </mc:Choice>
    <mc:Fallback xmlns="">
      <p:transition spd="slow" advTm="2540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52EF-EFCC-4E6E-89B6-D78AB672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Pathoanatomic classification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70CFB-1D11-4CE4-AF30-378D8B425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Fibrous</a:t>
            </a:r>
            <a:r>
              <a:rPr lang="fr-FR" dirty="0"/>
              <a:t> coalition (</a:t>
            </a:r>
            <a:r>
              <a:rPr lang="fr-FR" dirty="0" err="1"/>
              <a:t>syndesmosis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Cartilagenous</a:t>
            </a:r>
            <a:r>
              <a:rPr lang="fr-FR" dirty="0"/>
              <a:t> coalition (</a:t>
            </a:r>
            <a:r>
              <a:rPr lang="fr-FR" dirty="0" err="1"/>
              <a:t>synchondrosis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Osseous</a:t>
            </a:r>
            <a:r>
              <a:rPr lang="fr-FR" dirty="0"/>
              <a:t> coalition (</a:t>
            </a:r>
            <a:r>
              <a:rPr lang="fr-FR" dirty="0" err="1"/>
              <a:t>synostosis</a:t>
            </a:r>
            <a:r>
              <a:rPr lang="fr-F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3"/>
    </mc:Choice>
    <mc:Fallback xmlns="">
      <p:transition spd="slow" advTm="1920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EF33-2AFA-4918-83CC-1DFCD67EA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Symptoms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2B6B2-9240-419C-A547-E6F0DAAF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Asymptomatic</a:t>
            </a:r>
          </a:p>
          <a:p>
            <a:pPr marL="0" indent="0">
              <a:buNone/>
            </a:pPr>
            <a:r>
              <a:rPr lang="en-US" dirty="0"/>
              <a:t>     Most coalitions are found incidentally</a:t>
            </a:r>
          </a:p>
          <a:p>
            <a:pPr marL="0" indent="0">
              <a:buNone/>
            </a:pPr>
            <a:r>
              <a:rPr lang="en-US" dirty="0"/>
              <a:t>     75% of people are asymptomatic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Pain worsened by activity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659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9"/>
    </mc:Choice>
    <mc:Fallback xmlns="">
      <p:transition spd="slow" advTm="2160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05D4-5A3E-4B90-92F4-7E046C7D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 of onset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2E31D-8A62-4201-A4B0-18DBFB3A3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Calcaneonavicular</a:t>
            </a:r>
            <a:r>
              <a:rPr lang="en-US" dirty="0"/>
              <a:t> (most common)usually 8-12 years old.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1E79F-1E71-4582-B40F-BF1BE2BB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777" y="2265341"/>
            <a:ext cx="2359120" cy="45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8"/>
    </mc:Choice>
    <mc:Fallback xmlns="">
      <p:transition spd="slow" advTm="2562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1216-C131-4AFB-886F-7E7F9B72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9992-61A2-456D-9499-EFF8CB9F8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Talocalcaneal usually 12-15 years old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74F05-5F75-47B2-8FD8-775484AD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910" y="2332036"/>
            <a:ext cx="5644179" cy="44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9"/>
    </mc:Choice>
    <mc:Fallback xmlns="">
      <p:transition spd="slow" advTm="9119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D3C91-7BD5-44DA-B90E-A206A62E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B1540-521C-456A-BF4E-BC57E7F5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Nonoperative; observation, shoe inserts and immobilization with casting, analgesics.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Operative; coalition resection with interposition graft, +/- correction of associated foot deformity or arthrodesis.</a:t>
            </a:r>
          </a:p>
        </p:txBody>
      </p:sp>
    </p:spTree>
    <p:extLst>
      <p:ext uri="{BB962C8B-B14F-4D97-AF65-F5344CB8AC3E}">
        <p14:creationId xmlns:p14="http://schemas.microsoft.com/office/powerpoint/2010/main" val="15967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2"/>
    </mc:Choice>
    <mc:Fallback xmlns="">
      <p:transition spd="slow" advTm="4101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1201-683B-41DF-8102-092B83FD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flat 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4BBE-4015-4570-9E11-333746B62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Posterior Tibial Tendon Dysfunction.</a:t>
            </a:r>
          </a:p>
          <a:p>
            <a:r>
              <a:rPr lang="en-US" dirty="0"/>
              <a:t>Inflammatory arthritis, such as rheumatoid arthritis.</a:t>
            </a:r>
          </a:p>
          <a:p>
            <a:r>
              <a:rPr lang="en-US" dirty="0"/>
              <a:t>ligament injuries, fractures and dislocations of the bones in the midfoot; Lisfranc injury.</a:t>
            </a:r>
          </a:p>
          <a:p>
            <a:r>
              <a:rPr lang="en-US" dirty="0"/>
              <a:t>Diabetic Collapse (Charcot Foot).</a:t>
            </a:r>
          </a:p>
        </p:txBody>
      </p:sp>
    </p:spTree>
    <p:extLst>
      <p:ext uri="{BB962C8B-B14F-4D97-AF65-F5344CB8AC3E}">
        <p14:creationId xmlns:p14="http://schemas.microsoft.com/office/powerpoint/2010/main" val="22451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48"/>
    </mc:Choice>
    <mc:Fallback xmlns="">
      <p:transition spd="slow" advTm="6844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94EA-D60D-48E0-9709-219CF10C1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Posterior Tibial Tendon Insufficiency (PTTI)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F75B0-D93B-47E2-B386-DCB830BA0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4412974" cy="4708526"/>
          </a:xfrm>
        </p:spPr>
        <p:txBody>
          <a:bodyPr>
            <a:normAutofit/>
          </a:bodyPr>
          <a:lstStyle/>
          <a:p>
            <a:r>
              <a:rPr lang="en-US" dirty="0"/>
              <a:t>Posterior tibial tendon insufficiency is the most common cause of adult-acquired flatfoot deformity.</a:t>
            </a:r>
          </a:p>
          <a:p>
            <a:r>
              <a:rPr lang="en-US" dirty="0"/>
              <a:t>more common in women often presents in the sixth decade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0F807-8EEE-4C47-A8FE-156CE178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140101"/>
            <a:ext cx="3333750" cy="2457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7B7B2-CB44-4C0D-A84E-1ADEAADD5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753" y="3771902"/>
            <a:ext cx="4039629" cy="264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2"/>
    </mc:Choice>
    <mc:Fallback xmlns="">
      <p:transition spd="slow" advTm="4112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290D-EA80-4292-95BA-015A932D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 Factors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03CA-41BF-474C-A273-AA920931D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Obesity.</a:t>
            </a:r>
          </a:p>
          <a:p>
            <a:r>
              <a:rPr lang="en-US" dirty="0"/>
              <a:t>Hypertension.</a:t>
            </a:r>
          </a:p>
          <a:p>
            <a:r>
              <a:rPr lang="en-US" dirty="0"/>
              <a:t>Diabetes.</a:t>
            </a:r>
          </a:p>
          <a:p>
            <a:r>
              <a:rPr lang="en-US" dirty="0"/>
              <a:t>Increased age.</a:t>
            </a:r>
          </a:p>
          <a:p>
            <a:r>
              <a:rPr lang="en-US" dirty="0"/>
              <a:t>Corticosteroid use.</a:t>
            </a:r>
          </a:p>
          <a:p>
            <a:r>
              <a:rPr lang="en-US" dirty="0"/>
              <a:t>Seronegative inflammatory disorders.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9"/>
    </mc:Choice>
    <mc:Fallback xmlns="">
      <p:transition spd="slow" advTm="2081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2B2428-A0A1-41EC-A525-6E3DE2225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414" y="270197"/>
            <a:ext cx="2511770" cy="2840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A7C03-6722-4789-8E2A-1FFEA24A0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9B2D54-CEF8-4F92-99CD-1D67AC8AA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3300" y="122886"/>
            <a:ext cx="1676545" cy="2767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326C6-8950-47A3-B176-B1CA3CBEA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994" y="3206107"/>
            <a:ext cx="3785944" cy="3724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95FDD-AF64-492B-821E-955A8540D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383" y="3206107"/>
            <a:ext cx="4041998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2"/>
    </mc:Choice>
    <mc:Fallback xmlns="">
      <p:transition spd="slow" advTm="3851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34B5-DB81-4C90-98D9-8FD170BC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7EA0F-E08D-46BF-990B-83B54051D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1200" dirty="0"/>
              <a:t>Non operative;</a:t>
            </a:r>
          </a:p>
          <a:p>
            <a:pPr marL="0" indent="0">
              <a:buNone/>
            </a:pPr>
            <a:r>
              <a:rPr lang="en-US" sz="11200" dirty="0"/>
              <a:t>Ankle foot orthosis.</a:t>
            </a:r>
          </a:p>
          <a:p>
            <a:pPr marL="0" indent="0">
              <a:buNone/>
            </a:pPr>
            <a:r>
              <a:rPr lang="en-US" sz="11200" dirty="0"/>
              <a:t>    Immobilization in walking cast/boot.</a:t>
            </a:r>
          </a:p>
          <a:p>
            <a:pPr marL="0" indent="0">
              <a:buNone/>
            </a:pPr>
            <a:r>
              <a:rPr lang="en-US" sz="11200" dirty="0"/>
              <a:t>    Custom-molded in-shoe orthosis.</a:t>
            </a:r>
          </a:p>
          <a:p>
            <a:pPr marL="0" indent="0">
              <a:buNone/>
            </a:pPr>
            <a:endParaRPr lang="en-US" sz="11200" dirty="0"/>
          </a:p>
          <a:p>
            <a:r>
              <a:rPr lang="en-US" sz="11200" dirty="0"/>
              <a:t>Operative</a:t>
            </a:r>
          </a:p>
          <a:p>
            <a:pPr marL="0" indent="0">
              <a:buNone/>
            </a:pPr>
            <a:r>
              <a:rPr lang="en-US" sz="11200" dirty="0"/>
              <a:t>       </a:t>
            </a:r>
            <a:r>
              <a:rPr lang="en-US" sz="11200" dirty="0" err="1"/>
              <a:t>Tenosynovectomy</a:t>
            </a:r>
            <a:endParaRPr lang="en-US" sz="11200" dirty="0"/>
          </a:p>
          <a:p>
            <a:pPr marL="0" indent="0">
              <a:buNone/>
            </a:pPr>
            <a:r>
              <a:rPr lang="en-US" sz="11200" dirty="0"/>
              <a:t>       Tendon Transfer</a:t>
            </a:r>
          </a:p>
          <a:p>
            <a:pPr marL="0" indent="0">
              <a:buNone/>
            </a:pPr>
            <a:r>
              <a:rPr lang="en-US" sz="11200" dirty="0"/>
              <a:t>       Arthrodesis</a:t>
            </a:r>
          </a:p>
          <a:p>
            <a:pPr marL="0" indent="0">
              <a:buNone/>
            </a:pPr>
            <a:r>
              <a:rPr lang="en-US" sz="9600" dirty="0"/>
              <a:t>  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9"/>
    </mc:Choice>
    <mc:Fallback xmlns="">
      <p:transition spd="slow" advTm="33399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609" y="1397675"/>
            <a:ext cx="426388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 Hallux valgus is the commonest of the foot deformities.</a:t>
            </a:r>
          </a:p>
          <a:p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prstClr val="black"/>
                </a:solidFill>
                <a:latin typeface="Calibri"/>
              </a:rPr>
              <a:t>varus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angulation of the first metatarsal, predisposes to lateral angulation of the big toe in people wearing shoes  and most of all in those who wear high-heeled shoe.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0550" y="0"/>
            <a:ext cx="39259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Hallux 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0244" name="Picture 4" descr="نتيجة بحث الصور عن ‪Hallux Valgus‬‏"/>
          <p:cNvPicPr>
            <a:picLocks noChangeAspect="1" noChangeArrowheads="1"/>
          </p:cNvPicPr>
          <p:nvPr/>
        </p:nvPicPr>
        <p:blipFill>
          <a:blip r:embed="rId2"/>
          <a:srcRect b="7416"/>
          <a:stretch>
            <a:fillRect/>
          </a:stretch>
        </p:blipFill>
        <p:spPr bwMode="auto">
          <a:xfrm>
            <a:off x="7744305" y="614289"/>
            <a:ext cx="3009040" cy="2209800"/>
          </a:xfrm>
          <a:prstGeom prst="rect">
            <a:avLst/>
          </a:prstGeom>
          <a:noFill/>
        </p:spPr>
      </p:pic>
      <p:sp>
        <p:nvSpPr>
          <p:cNvPr id="10246" name="AutoShape 6" descr="نتيجة بحث الصور عن ‪hallux valgus surgery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60DBC-669E-47B9-87D7-06365266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05" y="3429000"/>
            <a:ext cx="2985046" cy="3202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7"/>
    </mc:Choice>
    <mc:Fallback xmlns="">
      <p:transition spd="slow" advTm="3719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0452-5475-4919-AC53-B7438E74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Hallux Valgus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4DD7-CD99-4F67-9BB0-10118BA09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Hallux valgus is also common in rheumatoid arthritis, probably due to weakness of the joint capsule and ligaments.</a:t>
            </a:r>
          </a:p>
          <a:p>
            <a:endParaRPr lang="en-US" dirty="0"/>
          </a:p>
          <a:p>
            <a:r>
              <a:rPr lang="en-US" dirty="0"/>
              <a:t>It may be due to loss of muscle tone in the forefoot in elderly people.</a:t>
            </a:r>
          </a:p>
          <a:p>
            <a:endParaRPr lang="en-US" dirty="0"/>
          </a:p>
          <a:p>
            <a:r>
              <a:rPr lang="en-US" dirty="0"/>
              <a:t>positive family history in over 60 % of cases.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9"/>
    </mc:Choice>
    <mc:Fallback xmlns="">
      <p:transition spd="slow" advTm="26369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F118-A26F-4808-A396-755C4194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Hallux Valgus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73C6A-66CD-4CCF-9ECF-628E0FE2E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62539"/>
            <a:ext cx="4823793" cy="45624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- The elements of the deformity are :</a:t>
            </a:r>
          </a:p>
          <a:p>
            <a:r>
              <a:rPr lang="en-US" dirty="0"/>
              <a:t> Lateral deviation and rotation of the hallux</a:t>
            </a:r>
          </a:p>
          <a:p>
            <a:r>
              <a:rPr lang="en-US" dirty="0"/>
              <a:t>Prominence of the medial side of the head of the first metatarsal and overlying bursa which together forming a prominent bump or (a bunion)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0BD1F-EA2E-4AF2-BBCC-D38C9F3B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24" y="2221675"/>
            <a:ext cx="4147618" cy="28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20"/>
    </mc:Choice>
    <mc:Fallback xmlns="">
      <p:transition spd="slow" advTm="5542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295400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prstClr val="black"/>
              </a:solidFill>
              <a:latin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- Lateral deviation of the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hallux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may lead to 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crowding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and deformity of the other toes and sometimes 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overriding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of adjacent toes</a:t>
            </a:r>
          </a:p>
          <a:p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- When the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valgus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deformity exceeds 30 or 40 degrees</a:t>
            </a:r>
            <a:br>
              <a:rPr lang="en-GB" sz="2400" dirty="0">
                <a:solidFill>
                  <a:prstClr val="black"/>
                </a:solidFill>
                <a:latin typeface="Calibri"/>
              </a:rPr>
            </a:br>
            <a:r>
              <a:rPr lang="en-GB" sz="2400" dirty="0">
                <a:solidFill>
                  <a:prstClr val="black"/>
                </a:solidFill>
                <a:latin typeface="Calibri"/>
              </a:rPr>
              <a:t>*the great toe rotates into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pronation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so that the nail faces medially</a:t>
            </a:r>
            <a:br>
              <a:rPr lang="en-GB" sz="2400" dirty="0">
                <a:solidFill>
                  <a:prstClr val="black"/>
                </a:solidFill>
                <a:latin typeface="Calibri"/>
              </a:rPr>
            </a:br>
            <a:r>
              <a:rPr lang="en-GB" sz="2400" dirty="0">
                <a:solidFill>
                  <a:prstClr val="black"/>
                </a:solidFill>
                <a:latin typeface="Calibri"/>
              </a:rPr>
              <a:t>*the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sessamoid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bones of flexor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hallucis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brevis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are displaced laterally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Hallux 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218" name="AutoShape 2" descr="نتيجة بحث الصور عن ‪Hallux Valgus bursa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220" name="AutoShape 4" descr="نتيجة بحث الصور عن ‪Hallux Valgus bursa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9225" name="Picture 9" descr="نتيجة بحث الصور عن ‪Hallux Valgus bunion sesamoid‬‏"/>
          <p:cNvPicPr>
            <a:picLocks noChangeAspect="1" noChangeArrowheads="1"/>
          </p:cNvPicPr>
          <p:nvPr/>
        </p:nvPicPr>
        <p:blipFill>
          <a:blip r:embed="rId2"/>
          <a:srcRect b="14599"/>
          <a:stretch>
            <a:fillRect/>
          </a:stretch>
        </p:blipFill>
        <p:spPr bwMode="auto">
          <a:xfrm>
            <a:off x="3222829" y="4129682"/>
            <a:ext cx="5099536" cy="2057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75"/>
    </mc:Choice>
    <mc:Fallback xmlns="">
      <p:transition spd="slow" advTm="3887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14B2-1B0D-41D4-B835-29C48AD1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Hallux Valgus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42349-FB2B-48F5-8DBF-080786DE3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0261"/>
            <a:ext cx="4280452" cy="4535903"/>
          </a:xfrm>
        </p:spPr>
        <p:txBody>
          <a:bodyPr/>
          <a:lstStyle/>
          <a:p>
            <a:r>
              <a:rPr lang="en-US" dirty="0"/>
              <a:t>The contracted</a:t>
            </a:r>
            <a:br>
              <a:rPr lang="en-US" dirty="0"/>
            </a:br>
            <a:r>
              <a:rPr lang="en-US" dirty="0"/>
              <a:t>adductor hallucis</a:t>
            </a:r>
            <a:br>
              <a:rPr lang="en-US" dirty="0"/>
            </a:br>
            <a:r>
              <a:rPr lang="en-US" dirty="0"/>
              <a:t>and the lateral capsule</a:t>
            </a:r>
            <a:br>
              <a:rPr lang="en-US" dirty="0"/>
            </a:br>
            <a:r>
              <a:rPr lang="en-US" dirty="0"/>
              <a:t>contribute further to</a:t>
            </a:r>
            <a:br>
              <a:rPr lang="en-US" dirty="0"/>
            </a:br>
            <a:r>
              <a:rPr lang="en-US" dirty="0"/>
              <a:t>the fixed valgus deformity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A10BF-9B7C-4E00-9B42-994FAFE00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50" y="1417638"/>
            <a:ext cx="2019803" cy="45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54"/>
    </mc:Choice>
    <mc:Fallback xmlns="">
      <p:transition spd="slow" advTm="19254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0965" y="1059489"/>
            <a:ext cx="8915400" cy="579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Clinical features: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Usually bilateral.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Deformity.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The commonest complaints are pain over the bunion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Pain if present ,may due to :</a:t>
            </a:r>
          </a:p>
          <a:p>
            <a:pPr>
              <a:lnSpc>
                <a:spcPct val="90000"/>
              </a:lnSpc>
            </a:pP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*Shoe pressure on large or inflamed bunion.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*Splaying of the forefoot and muscle strain (metatarsalgia)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*Associated deformities of the lesser toes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*2ry osteoarthritis of first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metatarsophalangeal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joint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err="1">
                <a:solidFill>
                  <a:prstClr val="black"/>
                </a:solidFill>
                <a:latin typeface="Calibri"/>
              </a:rPr>
              <a:t>Hallux</a:t>
            </a:r>
            <a:r>
              <a:rPr lang="en-GB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Calibri"/>
              </a:rPr>
              <a:t>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23"/>
    </mc:Choice>
    <mc:Fallback xmlns="">
      <p:transition spd="slow" advTm="45323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914400"/>
            <a:ext cx="95945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X-rays:</a:t>
            </a:r>
            <a:endParaRPr lang="ar-JO" sz="4000" dirty="0">
              <a:solidFill>
                <a:prstClr val="black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- Should be taken with the patient standing to show the degree of metatarsal and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hallux</a:t>
            </a: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angulation</a:t>
            </a: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 </a:t>
            </a:r>
          </a:p>
          <a:p>
            <a:endParaRPr lang="en-US" sz="28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 first metatarsophalangeal joint may be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sublaxed</a:t>
            </a: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, or it may look osteoarthritic.</a:t>
            </a:r>
          </a:p>
          <a:p>
            <a:pPr marL="285750" indent="-285750">
              <a:buFontTx/>
              <a:buChar char="-"/>
            </a:pPr>
            <a:endParaRPr lang="en-US" sz="28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Lines are drawn along the middle of the first and second metatarsals and the proximal phalanx of the great toe</a:t>
            </a:r>
          </a:p>
          <a:p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ar-JO" dirty="0">
              <a:solidFill>
                <a:prstClr val="black"/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Hallux Valgus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2"/>
    </mc:Choice>
    <mc:Fallback xmlns="">
      <p:transition spd="slow" advTm="3222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B7E2-C0A8-4D60-8786-579AF3F2C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A5E31-F15F-4F85-BD4B-C753F973D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7253"/>
            <a:ext cx="5168348" cy="4588912"/>
          </a:xfrm>
        </p:spPr>
        <p:txBody>
          <a:bodyPr/>
          <a:lstStyle/>
          <a:p>
            <a:r>
              <a:rPr lang="en-US" dirty="0"/>
              <a:t>Normally the intermetatarsal angle is less than 10 degrees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2420D-523F-4088-8B27-6E199FE22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712" y="1541426"/>
            <a:ext cx="3712177" cy="4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8"/>
    </mc:Choice>
    <mc:Fallback xmlns="">
      <p:transition spd="slow" advTm="35378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76E6-CA17-4EEE-9F82-870FDBEF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7DFA-8006-40A7-A924-C9B07BDEB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3513"/>
            <a:ext cx="4558748" cy="4522651"/>
          </a:xfrm>
        </p:spPr>
        <p:txBody>
          <a:bodyPr/>
          <a:lstStyle/>
          <a:p>
            <a:r>
              <a:rPr lang="en-US" dirty="0"/>
              <a:t>The valgus angle at the MTP joint less than 15 degrees.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EC431-1011-4249-943E-501DBFA0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731" y="1603513"/>
            <a:ext cx="2170364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7"/>
    </mc:Choice>
    <mc:Fallback xmlns="">
      <p:transition spd="slow" advTm="328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DF970-087C-4466-84F7-828FEAEE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Ligaments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D83B0B-4D6D-4D8F-A48D-8EE17BE89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333" y="1690688"/>
            <a:ext cx="7566273" cy="56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0"/>
    </mc:Choice>
    <mc:Fallback xmlns="">
      <p:transition spd="slow" advTm="4684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626" y="1364974"/>
            <a:ext cx="8763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Conservative treatment is justified as a first measure.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If deformity progresses, a corrective osteotomy of the first metatarsal and soft tissue rebalancing around the metatarsophalangeal joint may produce a satisfactory correction.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Operative correction carries a 20-40% of recurrence rate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If the metatarsophalangeal joint is osteoarthritic, arthrodesis of the joint may be better option.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1" y="1"/>
            <a:ext cx="3300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Calibri"/>
              </a:rPr>
              <a:t>Management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96"/>
    </mc:Choice>
    <mc:Fallback xmlns="">
      <p:transition spd="slow" advTm="45796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EA27B-0459-482E-A4B6-20AE19B9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Hallux Rigidus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2585F-70A4-4EE4-80B0-4423D3711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Arthritis of the first metatarsophalangeal joint.</a:t>
            </a:r>
          </a:p>
          <a:p>
            <a:endParaRPr lang="en-US" dirty="0"/>
          </a:p>
          <a:p>
            <a:r>
              <a:rPr lang="en-US" dirty="0"/>
              <a:t>Presents with pain with axial loading and flexion/extension.</a:t>
            </a:r>
          </a:p>
          <a:p>
            <a:endParaRPr lang="en-US" dirty="0"/>
          </a:p>
          <a:p>
            <a:r>
              <a:rPr lang="en-US" dirty="0" err="1"/>
              <a:t>Xrays</a:t>
            </a:r>
            <a:r>
              <a:rPr lang="en-US" dirty="0"/>
              <a:t> will show osteoarthritic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079A7-4C84-4756-B506-292542FB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931" y="1406453"/>
            <a:ext cx="4719711" cy="47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14"/>
    </mc:Choice>
    <mc:Fallback xmlns="">
      <p:transition spd="slow" advTm="34314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840B-E633-402D-9672-DE9EB6A3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9883-B4DE-4E84-BB73-2E16D429D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Conservative treatment.</a:t>
            </a:r>
          </a:p>
          <a:p>
            <a:endParaRPr lang="en-US" dirty="0"/>
          </a:p>
          <a:p>
            <a:r>
              <a:rPr lang="en-US" dirty="0"/>
              <a:t>Operative; arthrodesis.</a:t>
            </a:r>
          </a:p>
        </p:txBody>
      </p:sp>
    </p:spTree>
    <p:extLst>
      <p:ext uri="{BB962C8B-B14F-4D97-AF65-F5344CB8AC3E}">
        <p14:creationId xmlns:p14="http://schemas.microsoft.com/office/powerpoint/2010/main" val="15143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4"/>
    </mc:Choice>
    <mc:Fallback xmlns="">
      <p:transition spd="slow" advTm="33604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990601"/>
            <a:ext cx="86868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A degenerative condition that may or may not be associated with  inflammatory changes in the tissues.</a:t>
            </a:r>
          </a:p>
          <a:p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There may be micro-tears in the fascia, and the fascia thickens.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There is pain and tenderness</a:t>
            </a:r>
            <a:r>
              <a:rPr lang="en-US" sz="28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in the sole of the foot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mostly under the heel, with standing or walking.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1"/>
            <a:ext cx="3816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Planter Fasciitis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074" name="Picture 2" descr="نتيجة بحث الصور عن ‪Plantar Fasciitis‬‏"/>
          <p:cNvPicPr>
            <a:picLocks noChangeAspect="1" noChangeArrowheads="1"/>
          </p:cNvPicPr>
          <p:nvPr/>
        </p:nvPicPr>
        <p:blipFill>
          <a:blip r:embed="rId2"/>
          <a:srcRect l="3798" r="12658" b="4527"/>
          <a:stretch>
            <a:fillRect/>
          </a:stretch>
        </p:blipFill>
        <p:spPr bwMode="auto">
          <a:xfrm>
            <a:off x="1676400" y="3920194"/>
            <a:ext cx="3208283" cy="2819400"/>
          </a:xfrm>
          <a:prstGeom prst="rect">
            <a:avLst/>
          </a:prstGeom>
          <a:noFill/>
        </p:spPr>
      </p:pic>
      <p:pic>
        <p:nvPicPr>
          <p:cNvPr id="3076" name="Picture 4" descr="نتيجة بحث الصور عن ‪Plantar Fasciitis‬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1" y="3520624"/>
            <a:ext cx="2362200" cy="33373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4"/>
    </mc:Choice>
    <mc:Fallback xmlns="">
      <p:transition spd="slow" advTm="33944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E25A0-F36D-422C-BFA1-610560A7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Planter Fasciitis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54E83-1738-4001-AEA8-7014397A1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condition usually comes on gradually, without any clear incident or injury.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sometimes associated with inflammatory disorders such as :</a:t>
            </a:r>
            <a:br>
              <a:rPr lang="en-US" dirty="0"/>
            </a:br>
            <a:r>
              <a:rPr lang="en-US" dirty="0"/>
              <a:t>*gout</a:t>
            </a:r>
            <a:br>
              <a:rPr lang="en-US" dirty="0"/>
            </a:br>
            <a:r>
              <a:rPr lang="en-US" dirty="0"/>
              <a:t>*ankylosing spondylitis</a:t>
            </a:r>
            <a:br>
              <a:rPr lang="en-US" dirty="0"/>
            </a:br>
            <a:r>
              <a:rPr lang="en-US" dirty="0"/>
              <a:t>*Reiter’s disease</a:t>
            </a:r>
          </a:p>
        </p:txBody>
      </p:sp>
    </p:spTree>
    <p:extLst>
      <p:ext uri="{BB962C8B-B14F-4D97-AF65-F5344CB8AC3E}">
        <p14:creationId xmlns:p14="http://schemas.microsoft.com/office/powerpoint/2010/main" val="4898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8"/>
    </mc:Choice>
    <mc:Fallback xmlns="">
      <p:transition spd="slow" advTm="21528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8592" y="1427923"/>
            <a:ext cx="8305800" cy="485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History</a:t>
            </a:r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800" dirty="0">
                <a:solidFill>
                  <a:prstClr val="black"/>
                </a:solidFill>
                <a:latin typeface="Calibri"/>
              </a:rPr>
              <a:t>Morning pain</a:t>
            </a:r>
            <a:br>
              <a:rPr lang="en-CA" sz="2800" dirty="0">
                <a:solidFill>
                  <a:prstClr val="black"/>
                </a:solidFill>
                <a:latin typeface="Calibri"/>
              </a:rPr>
            </a:br>
            <a:r>
              <a:rPr lang="en-CA" sz="2800" dirty="0">
                <a:solidFill>
                  <a:prstClr val="black"/>
                </a:solidFill>
                <a:latin typeface="Calibri"/>
              </a:rPr>
              <a:t>- pain on standing after prolonged sitting</a:t>
            </a:r>
            <a:endParaRPr lang="en-CA" sz="3600" dirty="0">
              <a:solidFill>
                <a:prstClr val="black"/>
              </a:solidFill>
              <a:latin typeface="Calibri"/>
            </a:endParaRPr>
          </a:p>
          <a:p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r>
              <a:rPr lang="en-US" sz="3600" b="1" dirty="0">
                <a:solidFill>
                  <a:prstClr val="black"/>
                </a:solidFill>
                <a:latin typeface="Calibri"/>
              </a:rPr>
              <a:t>Physical Exam</a:t>
            </a:r>
            <a:br>
              <a:rPr lang="en-US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- Tenderness to palpation on the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anteromedial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aspect of the heel.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- Ankle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dorsiflexion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limited by calf tightness.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- Pain increased by toe extension or by standing on toes.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1"/>
            <a:ext cx="3816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Planter Fasciitis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2"/>
    </mc:Choice>
    <mc:Fallback xmlns="">
      <p:transition spd="slow" advTm="54172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0A09-ED2E-4DD5-AC86-E8BB4F95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Planter Fasciitis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CB5E-47A9-45E5-BCD8-61C588D62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Risk Factors</a:t>
            </a:r>
            <a:br>
              <a:rPr lang="en-US" dirty="0"/>
            </a:br>
            <a:r>
              <a:rPr lang="en-US" dirty="0"/>
              <a:t>*Obesity</a:t>
            </a:r>
          </a:p>
          <a:p>
            <a:pPr marL="0" indent="0">
              <a:buNone/>
            </a:pPr>
            <a:r>
              <a:rPr lang="en-US" dirty="0"/>
              <a:t>   *Occupation requiring prolonged standing</a:t>
            </a:r>
          </a:p>
          <a:p>
            <a:pPr marL="0" indent="0">
              <a:buNone/>
            </a:pPr>
            <a:r>
              <a:rPr lang="en-US" dirty="0"/>
              <a:t>   *Pes planus or </a:t>
            </a:r>
            <a:r>
              <a:rPr lang="en-US" dirty="0" err="1"/>
              <a:t>cavus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*Calf tightness </a:t>
            </a:r>
          </a:p>
          <a:p>
            <a:pPr marL="0" indent="0">
              <a:buNone/>
            </a:pPr>
            <a:r>
              <a:rPr lang="en-US" dirty="0"/>
              <a:t>   *Toe runners, running up hills or in sand</a:t>
            </a:r>
          </a:p>
          <a:p>
            <a:pPr marL="0" indent="0">
              <a:buNone/>
            </a:pPr>
            <a:r>
              <a:rPr lang="en-US" dirty="0"/>
              <a:t>   *Rapid change in activity level: intensity or duration</a:t>
            </a:r>
          </a:p>
          <a:p>
            <a:pPr marL="0" indent="0">
              <a:buNone/>
            </a:pPr>
            <a:r>
              <a:rPr lang="en-US" dirty="0"/>
              <a:t>   *Lack of warm up or cold weather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2"/>
    </mc:Choice>
    <mc:Fallback xmlns="">
      <p:transition spd="slow" advTm="35492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371600"/>
            <a:ext cx="8153400" cy="2857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Treatment 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Activity modification.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Shoe inserts / orthotics / taping / supportive shoes.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Night splints.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Stretching program: arch, calf, soft tissue massage, ice.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NSAIDS.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Corticosteroid injections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Shock wave therapy</a:t>
            </a:r>
          </a:p>
        </p:txBody>
      </p:sp>
      <p:sp>
        <p:nvSpPr>
          <p:cNvPr id="3" name="Rectangle 2"/>
          <p:cNvSpPr/>
          <p:nvPr/>
        </p:nvSpPr>
        <p:spPr>
          <a:xfrm>
            <a:off x="4038600" y="1"/>
            <a:ext cx="3816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Planter Fasciitis</a:t>
            </a:r>
            <a:endParaRPr lang="ar-JO" sz="4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5105401"/>
            <a:ext cx="472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Prognosis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- 80% are better in 12 months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- Surgical intervention is rare</a:t>
            </a:r>
          </a:p>
        </p:txBody>
      </p:sp>
      <p:pic>
        <p:nvPicPr>
          <p:cNvPr id="89090" name="Picture 2" descr="نتيجة بحث الصور عن ‪Plantar Fasciitis shock wave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0" y="4691569"/>
            <a:ext cx="2533650" cy="2162048"/>
          </a:xfrm>
          <a:prstGeom prst="rect">
            <a:avLst/>
          </a:prstGeom>
          <a:noFill/>
        </p:spPr>
      </p:pic>
      <p:pic>
        <p:nvPicPr>
          <p:cNvPr id="89092" name="Picture 4" descr="نتيجة بحث الصور عن ‪Plantar Fasciitis injection‬‏"/>
          <p:cNvPicPr>
            <a:picLocks noChangeAspect="1" noChangeArrowheads="1"/>
          </p:cNvPicPr>
          <p:nvPr/>
        </p:nvPicPr>
        <p:blipFill>
          <a:blip r:embed="rId3"/>
          <a:srcRect l="15135" r="11081"/>
          <a:stretch>
            <a:fillRect/>
          </a:stretch>
        </p:blipFill>
        <p:spPr bwMode="auto">
          <a:xfrm>
            <a:off x="5029200" y="3276600"/>
            <a:ext cx="2971800" cy="2819400"/>
          </a:xfrm>
          <a:prstGeom prst="rect">
            <a:avLst/>
          </a:prstGeom>
          <a:noFill/>
        </p:spPr>
      </p:pic>
      <p:pic>
        <p:nvPicPr>
          <p:cNvPr id="89094" name="Picture 6" descr="نتيجة بحث الصور عن ‪Plantar Fasciitis shoes‬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594" y="280301"/>
            <a:ext cx="1447800" cy="1129284"/>
          </a:xfrm>
          <a:prstGeom prst="rect">
            <a:avLst/>
          </a:prstGeom>
          <a:noFill/>
        </p:spPr>
      </p:pic>
      <p:sp>
        <p:nvSpPr>
          <p:cNvPr id="89096" name="AutoShape 8" descr="نتيجة بحث الصور عن ‪Plantar Fasciitis treatment‬‏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ar-JO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0" name="Picture 4" descr="نتيجة بحث الصور عن ‪Plantar Fasciitis injection‬‏">
            <a:extLst>
              <a:ext uri="{FF2B5EF4-FFF2-40B4-BE49-F238E27FC236}">
                <a16:creationId xmlns:a16="http://schemas.microsoft.com/office/drawing/2014/main" id="{086E27CF-FF86-44CA-8913-79A0D1F6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5135" r="11081"/>
          <a:stretch>
            <a:fillRect/>
          </a:stretch>
        </p:blipFill>
        <p:spPr bwMode="auto">
          <a:xfrm>
            <a:off x="8340115" y="1701754"/>
            <a:ext cx="2971800" cy="2819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4"/>
    </mc:Choice>
    <mc:Fallback xmlns="">
      <p:transition spd="slow" advTm="33074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BE34-C7C8-4A3E-8CF6-B504497F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TENDINITIS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28A1-D2B4-4D6B-B2AF-9654CEFE2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pain and swelling around the </a:t>
            </a:r>
            <a:r>
              <a:rPr lang="en-US" dirty="0" err="1"/>
              <a:t>tendo</a:t>
            </a:r>
            <a:r>
              <a:rPr lang="en-US" dirty="0"/>
              <a:t> </a:t>
            </a:r>
            <a:r>
              <a:rPr lang="en-US" dirty="0" err="1"/>
              <a:t>Achillis</a:t>
            </a:r>
            <a:r>
              <a:rPr lang="en-US" dirty="0"/>
              <a:t>, due to local irritation of the tendon sheath.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may come on gradually, or rapidly following a change in sporting activity (or a change of sports footwear), less commonly there is a history of direct trauma to the Achilles tendon.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If the onset is very sudden, suspect tendon rupture.</a:t>
            </a:r>
          </a:p>
        </p:txBody>
      </p:sp>
    </p:spTree>
    <p:extLst>
      <p:ext uri="{BB962C8B-B14F-4D97-AF65-F5344CB8AC3E}">
        <p14:creationId xmlns:p14="http://schemas.microsoft.com/office/powerpoint/2010/main" val="29765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2"/>
    </mc:Choice>
    <mc:Fallback xmlns="">
      <p:transition spd="slow" advTm="36782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42CD-AEDF-4CC8-9E2F-2514C748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TENDINITIS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DCFDDF-DD5E-403C-BA2F-3731FA56B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978" y="2039815"/>
            <a:ext cx="4783323" cy="36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1"/>
    </mc:Choice>
    <mc:Fallback xmlns="">
      <p:transition spd="slow" advTm="336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2D47-36B3-4C46-94D8-98840445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Hindfoot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C02703-AAFA-40B6-A41C-165DC256A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206" y="2085083"/>
            <a:ext cx="3448050" cy="3438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51AA-7997-4365-A72C-FEAE592B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8" y="2085083"/>
            <a:ext cx="5055561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0"/>
    </mc:Choice>
    <mc:Fallback xmlns="">
      <p:transition spd="slow" advTm="4659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FEFE-A265-4210-A877-1DB4274F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18608-1D21-4743-9DE4-301248C63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Rest</a:t>
            </a:r>
          </a:p>
          <a:p>
            <a:r>
              <a:rPr lang="en-US" dirty="0"/>
              <a:t>Stretching and later strengthening of the calf muscles</a:t>
            </a:r>
          </a:p>
          <a:p>
            <a:r>
              <a:rPr lang="en-US" dirty="0"/>
              <a:t>Switching to a different, less strenuous sport</a:t>
            </a:r>
          </a:p>
          <a:p>
            <a:r>
              <a:rPr lang="en-US" dirty="0"/>
              <a:t>Icing </a:t>
            </a:r>
          </a:p>
          <a:p>
            <a:r>
              <a:rPr lang="en-US" dirty="0"/>
              <a:t>Physical therapy, ECSW</a:t>
            </a:r>
          </a:p>
          <a:p>
            <a:r>
              <a:rPr lang="en-US" dirty="0"/>
              <a:t>Anti-inflammatory medication.</a:t>
            </a:r>
          </a:p>
          <a:p>
            <a:r>
              <a:rPr lang="en-US" dirty="0"/>
              <a:t>Wearing a shoe with a built-up heel to take tension off Achilles tendon</a:t>
            </a:r>
          </a:p>
        </p:txBody>
      </p:sp>
    </p:spTree>
    <p:extLst>
      <p:ext uri="{BB962C8B-B14F-4D97-AF65-F5344CB8AC3E}">
        <p14:creationId xmlns:p14="http://schemas.microsoft.com/office/powerpoint/2010/main" val="13353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06"/>
    </mc:Choice>
    <mc:Fallback xmlns="">
      <p:transition spd="slow" advTm="47206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BC6B-09BC-4740-8ADB-CC751C84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ACHILLES TENDON RUPTURE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8BFC-FB8F-4F63-A45F-CBA98508F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- A ripping or popping sensation is felt, and often heard, at the back of the heel.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The typical site for rupture is at the vascular watershed about 4 cm above the tendon insertion.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Plantarflexion of the foot is usually inhibited and weak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There is often a palpable gap at the site of rupture; bruising comes out a day or two later.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7"/>
    </mc:Choice>
    <mc:Fallback xmlns="">
      <p:transition spd="slow" advTm="45547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نتيجة بحث الصور عن ‪calf squeeze test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5494" y="1620130"/>
            <a:ext cx="9121012" cy="47244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1A0731-45FF-4F55-9A70-EE7D4F238317}"/>
              </a:ext>
            </a:extLst>
          </p:cNvPr>
          <p:cNvSpPr/>
          <p:nvPr/>
        </p:nvSpPr>
        <p:spPr>
          <a:xfrm>
            <a:off x="431410" y="534571"/>
            <a:ext cx="11760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The calf squeeze test (Thompson’s or </a:t>
            </a:r>
            <a:r>
              <a:rPr lang="en-US" sz="3200" dirty="0" err="1"/>
              <a:t>Simmond’s</a:t>
            </a:r>
            <a:r>
              <a:rPr lang="en-US" sz="3200" dirty="0"/>
              <a:t> test) is diagnostic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2"/>
    </mc:Choice>
    <mc:Fallback xmlns="">
      <p:transition spd="slow" advTm="37102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F7E6-2711-4D26-B0F4-089B97EC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TENDON RUPTURE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71C56F-9D46-4142-A51B-9797A1E88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544" y="1600200"/>
            <a:ext cx="437291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5"/>
    </mc:Choice>
    <mc:Fallback xmlns="">
      <p:transition spd="slow" advTm="21485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9DCB-9D4A-42F5-A490-13E58413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8D6A7-09C2-42BF-A6CD-135F4129E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Surgical; direct repair of </a:t>
            </a:r>
            <a:r>
              <a:rPr lang="en-US" dirty="0" err="1"/>
              <a:t>achillis</a:t>
            </a:r>
            <a:r>
              <a:rPr lang="en-US" dirty="0"/>
              <a:t> tendon</a:t>
            </a:r>
          </a:p>
          <a:p>
            <a:endParaRPr lang="en-US" dirty="0"/>
          </a:p>
          <a:p>
            <a:r>
              <a:rPr lang="en-US" dirty="0"/>
              <a:t>Conservative; cast with the foot in plantar flexion</a:t>
            </a:r>
          </a:p>
        </p:txBody>
      </p:sp>
    </p:spTree>
    <p:extLst>
      <p:ext uri="{BB962C8B-B14F-4D97-AF65-F5344CB8AC3E}">
        <p14:creationId xmlns:p14="http://schemas.microsoft.com/office/powerpoint/2010/main" val="1580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3"/>
    </mc:Choice>
    <mc:Fallback xmlns="">
      <p:transition spd="slow" advTm="23083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289-F91D-4B7E-8579-B56D5B7FC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Retrocalcaneal bursitis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2D746-0902-43E5-89D7-A8DAF8AD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6278"/>
            <a:ext cx="5022574" cy="4429886"/>
          </a:xfrm>
        </p:spPr>
        <p:txBody>
          <a:bodyPr>
            <a:normAutofit fontScale="92500"/>
          </a:bodyPr>
          <a:lstStyle/>
          <a:p>
            <a:r>
              <a:rPr lang="en-US" dirty="0"/>
              <a:t>Retrocalcaneal bursitis is inflammation of the bursa between the anterior aspect of the Achilles and posterior aspect of the calcaneus.</a:t>
            </a:r>
          </a:p>
          <a:p>
            <a:r>
              <a:rPr lang="en-US" dirty="0"/>
              <a:t>Haglund deformity an enlargement of the posterosuperior tuberosity of the calcaneus.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B2465-B6E9-4FD6-98A2-A1CB70217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69" y="1885070"/>
            <a:ext cx="5525473" cy="38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6"/>
    </mc:Choice>
    <mc:Fallback xmlns="">
      <p:transition spd="slow" advTm="33316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7FA9-F0C7-4265-8CE8-DD99031E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exam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509D-48C6-4E3E-A26F-02E68458F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Pain localized to anterior and 2 to 3 cm proximal to the Achilles tendon insertion</a:t>
            </a:r>
          </a:p>
          <a:p>
            <a:r>
              <a:rPr lang="en-US" dirty="0"/>
              <a:t>Fullness and tenderness medial and lateral to tendon</a:t>
            </a:r>
          </a:p>
          <a:p>
            <a:r>
              <a:rPr lang="en-US" dirty="0"/>
              <a:t>Pain with dorsiflexion</a:t>
            </a:r>
          </a:p>
          <a:p>
            <a:r>
              <a:rPr lang="en-US" dirty="0"/>
              <a:t>Bony prominence at Achilles insertion</a:t>
            </a:r>
          </a:p>
        </p:txBody>
      </p:sp>
    </p:spTree>
    <p:extLst>
      <p:ext uri="{BB962C8B-B14F-4D97-AF65-F5344CB8AC3E}">
        <p14:creationId xmlns:p14="http://schemas.microsoft.com/office/powerpoint/2010/main" val="2386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9"/>
    </mc:Choice>
    <mc:Fallback xmlns="">
      <p:transition spd="slow" advTm="37819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462D-B900-4D19-B36D-F019EB35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E0C58-9922-4720-B53C-AD7EE408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Nonoperative</a:t>
            </a:r>
          </a:p>
          <a:p>
            <a:pPr marL="0" indent="0">
              <a:buNone/>
            </a:pPr>
            <a:r>
              <a:rPr lang="en-US" dirty="0"/>
              <a:t>   Activity modification, shoe wear modification, physical therapy, NSAIDs.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Operative</a:t>
            </a:r>
          </a:p>
          <a:p>
            <a:pPr marL="0" indent="0">
              <a:buNone/>
            </a:pPr>
            <a:r>
              <a:rPr lang="en-US" dirty="0"/>
              <a:t>    Retrocalcaneal bursa excision and resection of Haglund deformity.</a:t>
            </a:r>
          </a:p>
        </p:txBody>
      </p:sp>
    </p:spTree>
    <p:extLst>
      <p:ext uri="{BB962C8B-B14F-4D97-AF65-F5344CB8AC3E}">
        <p14:creationId xmlns:p14="http://schemas.microsoft.com/office/powerpoint/2010/main" val="1825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3"/>
    </mc:Choice>
    <mc:Fallback xmlns="">
      <p:transition spd="slow" advTm="30263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A8A77-F782-41F4-A728-E188CFDC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Tarsal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C72DE-A908-43D6-A77A-414C7B740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003"/>
            <a:ext cx="5126502" cy="43340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Compressive neuropathy caused by compression of the tibial nerve.</a:t>
            </a:r>
          </a:p>
          <a:p>
            <a:endParaRPr lang="en-US" dirty="0"/>
          </a:p>
          <a:p>
            <a:r>
              <a:rPr lang="en-US" dirty="0"/>
              <a:t>Pain with prolonged standing or walking; often vague and misleading medial foot pain.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sharp, burning pain in the foot.</a:t>
            </a:r>
            <a:br>
              <a:rPr lang="en-US" dirty="0"/>
            </a:br>
            <a:endParaRPr lang="en-US" dirty="0"/>
          </a:p>
          <a:p>
            <a:r>
              <a:rPr lang="en-US" dirty="0"/>
              <a:t>Numbness and intermittent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paresthesias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8FB0F-107F-4C10-B0E1-B90E09438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985" y="1944323"/>
            <a:ext cx="4749165" cy="44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0"/>
    </mc:Choice>
    <mc:Fallback xmlns="">
      <p:transition spd="slow" advTm="4044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D1B7-92B9-4C4E-A53D-A5B6E7CB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0E86-0E4E-42C0-8F9F-0C995647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Nonoperative</a:t>
            </a:r>
          </a:p>
          <a:p>
            <a:pPr marL="0" indent="0">
              <a:buNone/>
            </a:pPr>
            <a:r>
              <a:rPr lang="en-US" dirty="0"/>
              <a:t>   Lifestyle modifications, bracing, and NSAID medications</a:t>
            </a:r>
          </a:p>
          <a:p>
            <a:endParaRPr lang="en-US" dirty="0"/>
          </a:p>
          <a:p>
            <a:r>
              <a:rPr lang="en-US" dirty="0"/>
              <a:t>Operative; surgical release of tarsal tunnel.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4"/>
    </mc:Choice>
    <mc:Fallback xmlns="">
      <p:transition spd="slow" advTm="351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62E9F-FA11-4294-B9D6-841E33BD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Subtalar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696E78-8CB6-4ECF-ADB9-1203E3C02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359" y="2272713"/>
            <a:ext cx="4491923" cy="3412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24AC1-D69A-41B0-B3E4-D216878A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66" y="2698887"/>
            <a:ext cx="5227603" cy="22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807" y="1417984"/>
            <a:ext cx="520147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Ankle sprains are the most common type of ankle injury.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Inversion injury most common mechanism.</a:t>
            </a:r>
          </a:p>
          <a:p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 eversion ankle sprain is more severe, with greater instability.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- types :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*Lateral (Inversion) Sprains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*Medial (Eversion) Sprains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*High (Syndesmotic) Sprain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ar-JO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632" y="0"/>
            <a:ext cx="6129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libri"/>
              </a:rPr>
              <a:t>Ankle sprain (twisted ankle)</a:t>
            </a:r>
            <a:endParaRPr lang="ar-JO" sz="4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88069" name="Picture 5" descr="نتيجة بحث الصور عن ‪ankle sprain‬‏"/>
          <p:cNvPicPr>
            <a:picLocks noChangeAspect="1" noChangeArrowheads="1"/>
          </p:cNvPicPr>
          <p:nvPr/>
        </p:nvPicPr>
        <p:blipFill>
          <a:blip r:embed="rId2"/>
          <a:srcRect t="36649" r="29688" b="13089"/>
          <a:stretch>
            <a:fillRect/>
          </a:stretch>
        </p:blipFill>
        <p:spPr bwMode="auto">
          <a:xfrm>
            <a:off x="6467889" y="2199640"/>
            <a:ext cx="4610100" cy="24587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82"/>
    </mc:Choice>
    <mc:Fallback xmlns="">
      <p:transition spd="slow" advTm="75482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9E8A-B38A-438D-B84D-7289C1B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713B8-A7A2-4DE2-AEF3-01427289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548"/>
            <a:ext cx="5257800" cy="43614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*Pain.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*Swelling.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*Ecchymosis.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*Inability to walk.</a:t>
            </a:r>
          </a:p>
          <a:p>
            <a:pPr marL="0" indent="0">
              <a:buNone/>
            </a:pPr>
            <a:br>
              <a:rPr lang="en-US" sz="3000" dirty="0"/>
            </a:br>
            <a:r>
              <a:rPr lang="en-US" sz="3000" dirty="0"/>
              <a:t>*Ankle Instability.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0F421-73FD-4CB4-A4D1-054255B6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476" y="162630"/>
            <a:ext cx="3335675" cy="2552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A67C3-E230-45B2-B502-BF02E7335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094" y="1100686"/>
            <a:ext cx="2265265" cy="371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D9DA6-7DC0-49F9-BEA1-E01997BA3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583" y="2958030"/>
            <a:ext cx="3260501" cy="30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9"/>
    </mc:Choice>
    <mc:Fallback xmlns="">
      <p:transition spd="slow" advTm="63199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37B9-A815-4E67-ACEA-27B2B952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105F7A-8621-48D4-85DA-FCDF48BC1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9"/>
    </mc:Choice>
    <mc:Fallback xmlns="">
      <p:transition spd="slow" advTm="35459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502E-88DD-44B1-ADA6-007C423B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Toes deformities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E9F2B-4180-46DE-BDA1-2DD0AC9E6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Hammer toe is an abnormal flexion posture of the proximal IPJ.</a:t>
            </a:r>
          </a:p>
          <a:p>
            <a:endParaRPr lang="en-US" dirty="0"/>
          </a:p>
          <a:p>
            <a:r>
              <a:rPr lang="en-US" dirty="0"/>
              <a:t>Patient present with ulcer or callosities over proximal IPJ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F4D6E-E2E1-4725-8C10-AA86C531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66" y="3429000"/>
            <a:ext cx="5654351" cy="324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0"/>
    </mc:Choice>
    <mc:Fallback xmlns="">
      <p:transition spd="slow" advTm="3838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73826-52A6-4599-AD0F-5FE0847D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Claw toe deformity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1CCBD-FE68-4EC7-9394-DB90E356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Abnormal extension posture of the MTP and flexion of the PIPJ and DIPJ.</a:t>
            </a:r>
          </a:p>
          <a:p>
            <a:endParaRPr lang="en-US" dirty="0"/>
          </a:p>
          <a:p>
            <a:r>
              <a:rPr lang="en-US" dirty="0"/>
              <a:t>Caused by imbalance of the extrinsic and intrinsic muscles of the toes.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52B64-B342-42E7-B945-8F99558C4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009" y="3698157"/>
            <a:ext cx="4869982" cy="30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8"/>
    </mc:Choice>
    <mc:Fallback xmlns="">
      <p:transition spd="slow" advTm="39398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F1E4-F0B6-44AA-AF04-4B08A7F6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rush Script MT" panose="03060802040406070304" pitchFamily="66" charset="0"/>
              </a:rPr>
              <a:t>Thank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2F2627-E2FC-4F7D-91A0-0E2EC6ABE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4317"/>
            <a:ext cx="10515600" cy="423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1"/>
    </mc:Choice>
    <mc:Fallback xmlns="">
      <p:transition spd="slow" advTm="894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95E2-34EC-45B2-9CC0-38F1669C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Chopart</a:t>
            </a:r>
            <a:r>
              <a:rPr lang="en-US" dirty="0"/>
              <a:t> joint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7E457B-640C-4296-B40B-BE746752B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14732"/>
            <a:ext cx="5549994" cy="4051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599AA-CC00-45D9-9D12-B0E603934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58" y="365125"/>
            <a:ext cx="37814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0"/>
    </mc:Choice>
    <mc:Fallback xmlns="">
      <p:transition spd="slow" advTm="144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1413</Words>
  <Application>Microsoft Office PowerPoint</Application>
  <PresentationFormat>Widescreen</PresentationFormat>
  <Paragraphs>303</Paragraphs>
  <Slides>85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Brush Script MT</vt:lpstr>
      <vt:lpstr>Calibri</vt:lpstr>
      <vt:lpstr>Calibri Light</vt:lpstr>
      <vt:lpstr>Tahoma</vt:lpstr>
      <vt:lpstr>Wingdings</vt:lpstr>
      <vt:lpstr>Office Theme</vt:lpstr>
      <vt:lpstr>1_Office Theme</vt:lpstr>
      <vt:lpstr>Ankle and Foot</vt:lpstr>
      <vt:lpstr>PowerPoint Presentation</vt:lpstr>
      <vt:lpstr>PowerPoint Presentation</vt:lpstr>
      <vt:lpstr>Range of motion</vt:lpstr>
      <vt:lpstr>PowerPoint Presentation</vt:lpstr>
      <vt:lpstr>Ligaments</vt:lpstr>
      <vt:lpstr>Hindfoot</vt:lpstr>
      <vt:lpstr>Subtalar Joint</vt:lpstr>
      <vt:lpstr>Chopart joint</vt:lpstr>
      <vt:lpstr>Midfoot</vt:lpstr>
      <vt:lpstr>Lisfranc Joint</vt:lpstr>
      <vt:lpstr>Forefoot</vt:lpstr>
      <vt:lpstr>Range of Motion</vt:lpstr>
      <vt:lpstr>Plantar Fascia</vt:lpstr>
      <vt:lpstr>Arches of the foot</vt:lpstr>
      <vt:lpstr>Transverse Arch</vt:lpstr>
      <vt:lpstr>Extrinsic Muscles of the Foot Anterior Compartment; (deep peroneal nerve), a branch of the common fibular nerve. </vt:lpstr>
      <vt:lpstr>Lateral Compartment superficial peroneal nerve</vt:lpstr>
      <vt:lpstr>Deep Posterior Compartment Tibial nerve, a terminal branch of the sciatic nerve. </vt:lpstr>
      <vt:lpstr>Superficial Posterior Compartment</vt:lpstr>
      <vt:lpstr>Intinsic Muscles  All of them are innervated either by the medial plantar nerve or the lateral plantar nerve, which are both branches of the tibial nerve.</vt:lpstr>
      <vt:lpstr>Neurovascular Bundle</vt:lpstr>
      <vt:lpstr>Sensation</vt:lpstr>
      <vt:lpstr>Club Foot Congenital Talipes Equino Varus CTEV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Maintenance Phase </vt:lpstr>
      <vt:lpstr>PowerPoint Presentation</vt:lpstr>
      <vt:lpstr>PowerPoint Presentation</vt:lpstr>
      <vt:lpstr>PowerPoint Presentation</vt:lpstr>
      <vt:lpstr>PowerPoint Presentation</vt:lpstr>
      <vt:lpstr>Physiological </vt:lpstr>
      <vt:lpstr>PowerPoint Presentation</vt:lpstr>
      <vt:lpstr>PowerPoint Presentation</vt:lpstr>
      <vt:lpstr>PowerPoint Presentation</vt:lpstr>
      <vt:lpstr>PowerPoint Presentation</vt:lpstr>
      <vt:lpstr>Tarsal Coalition</vt:lpstr>
      <vt:lpstr>PowerPoint Presentation</vt:lpstr>
      <vt:lpstr>Pathoanatomic classification </vt:lpstr>
      <vt:lpstr>Symptoms </vt:lpstr>
      <vt:lpstr>Age of onset </vt:lpstr>
      <vt:lpstr>PowerPoint Presentation</vt:lpstr>
      <vt:lpstr>Management</vt:lpstr>
      <vt:lpstr>Acquired flat foot</vt:lpstr>
      <vt:lpstr> Posterior Tibial Tendon Insufficiency (PTTI)  </vt:lpstr>
      <vt:lpstr>Risk Factors </vt:lpstr>
      <vt:lpstr>Management</vt:lpstr>
      <vt:lpstr>PowerPoint Presentation</vt:lpstr>
      <vt:lpstr>Hallux Valgus </vt:lpstr>
      <vt:lpstr>Hallux Valgus</vt:lpstr>
      <vt:lpstr>PowerPoint Presentation</vt:lpstr>
      <vt:lpstr>Hallux Valgus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Hallux Rigidus</vt:lpstr>
      <vt:lpstr>Management</vt:lpstr>
      <vt:lpstr>PowerPoint Presentation</vt:lpstr>
      <vt:lpstr>Planter Fasciitis </vt:lpstr>
      <vt:lpstr>PowerPoint Presentation</vt:lpstr>
      <vt:lpstr>Planter Fasciitis</vt:lpstr>
      <vt:lpstr>PowerPoint Presentation</vt:lpstr>
      <vt:lpstr>ACHILLES TENDINITIS</vt:lpstr>
      <vt:lpstr>ACHILLES TENDINITIS</vt:lpstr>
      <vt:lpstr>Management</vt:lpstr>
      <vt:lpstr>ACHILLES TENDON RUPTURE</vt:lpstr>
      <vt:lpstr>PowerPoint Presentation</vt:lpstr>
      <vt:lpstr>ACHILLES TENDON RUPTURE</vt:lpstr>
      <vt:lpstr>Management</vt:lpstr>
      <vt:lpstr>Retrocalcaneal bursitis</vt:lpstr>
      <vt:lpstr>Physical exam </vt:lpstr>
      <vt:lpstr>Management</vt:lpstr>
      <vt:lpstr>Tarsal Tunnel Syndrome</vt:lpstr>
      <vt:lpstr>Management</vt:lpstr>
      <vt:lpstr>PowerPoint Presentation</vt:lpstr>
      <vt:lpstr>PowerPoint Presentation</vt:lpstr>
      <vt:lpstr>PowerPoint Presentation</vt:lpstr>
      <vt:lpstr>Toes deformities</vt:lpstr>
      <vt:lpstr>Claw toe deformity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Ankle and Foot</dc:title>
  <dc:creator>DELL</dc:creator>
  <cp:lastModifiedBy>User</cp:lastModifiedBy>
  <cp:revision>114</cp:revision>
  <dcterms:created xsi:type="dcterms:W3CDTF">2020-03-26T08:05:29Z</dcterms:created>
  <dcterms:modified xsi:type="dcterms:W3CDTF">2022-03-02T15:57:30Z</dcterms:modified>
</cp:coreProperties>
</file>