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7" r:id="rId5"/>
    <p:sldId id="304" r:id="rId6"/>
    <p:sldId id="305" r:id="rId7"/>
    <p:sldId id="300" r:id="rId8"/>
    <p:sldId id="301" r:id="rId9"/>
    <p:sldId id="258" r:id="rId10"/>
    <p:sldId id="356" r:id="rId11"/>
    <p:sldId id="309" r:id="rId12"/>
    <p:sldId id="281" r:id="rId13"/>
    <p:sldId id="328" r:id="rId14"/>
    <p:sldId id="295" r:id="rId15"/>
    <p:sldId id="333" r:id="rId16"/>
    <p:sldId id="335" r:id="rId17"/>
    <p:sldId id="336" r:id="rId18"/>
    <p:sldId id="337" r:id="rId19"/>
    <p:sldId id="338" r:id="rId20"/>
    <p:sldId id="346" r:id="rId21"/>
    <p:sldId id="358" r:id="rId22"/>
    <p:sldId id="386" r:id="rId23"/>
    <p:sldId id="362" r:id="rId24"/>
    <p:sldId id="363" r:id="rId25"/>
    <p:sldId id="365" r:id="rId26"/>
    <p:sldId id="367" r:id="rId27"/>
    <p:sldId id="368" r:id="rId28"/>
    <p:sldId id="369" r:id="rId29"/>
    <p:sldId id="370" r:id="rId30"/>
    <p:sldId id="371" r:id="rId31"/>
    <p:sldId id="387" r:id="rId32"/>
    <p:sldId id="374" r:id="rId33"/>
    <p:sldId id="332" r:id="rId34"/>
    <p:sldId id="389" r:id="rId35"/>
    <p:sldId id="377" r:id="rId36"/>
    <p:sldId id="378" r:id="rId37"/>
    <p:sldId id="381" r:id="rId38"/>
    <p:sldId id="382" r:id="rId39"/>
    <p:sldId id="385" r:id="rId40"/>
    <p:sldId id="3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897" autoAdjust="0"/>
  </p:normalViewPr>
  <p:slideViewPr>
    <p:cSldViewPr>
      <p:cViewPr>
        <p:scale>
          <a:sx n="66" d="100"/>
          <a:sy n="66" d="100"/>
        </p:scale>
        <p:origin x="142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notesMaster" Target="notesMasters/notesMaster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presProps" Target="presProps.xml" /></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 /><Relationship Id="rId2" Type="http://schemas.openxmlformats.org/officeDocument/2006/relationships/image" Target="../media/image34.wmf" /><Relationship Id="rId1" Type="http://schemas.openxmlformats.org/officeDocument/2006/relationships/image" Target="../media/image33.wmf" /><Relationship Id="rId4" Type="http://schemas.openxmlformats.org/officeDocument/2006/relationships/image" Target="../media/image36.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A2947-8D11-4BE5-8734-E200383FEB45}" type="datetimeFigureOut">
              <a:rPr lang="en-US" smtClean="0"/>
              <a:pPr/>
              <a:t>3/3/2022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9956C-9AD4-41A1-99C9-90A96D957E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hs.uk/Conditions/Anxiety/Pages/Introduction.aspx" TargetMode="External" /><Relationship Id="rId2" Type="http://schemas.openxmlformats.org/officeDocument/2006/relationships/slide" Target="../slides/slide18.xml" /><Relationship Id="rId1" Type="http://schemas.openxmlformats.org/officeDocument/2006/relationships/notesMaster" Target="../notesMasters/notesMaster1.xml" /><Relationship Id="rId5" Type="http://schemas.openxmlformats.org/officeDocument/2006/relationships/hyperlink" Target="https://www.nhs.uk/Conditions/Antidepressant-drugs/Pages/Introduction.aspx" TargetMode="External" /><Relationship Id="rId4" Type="http://schemas.openxmlformats.org/officeDocument/2006/relationships/hyperlink" Target="https://www.nhs.uk/Conditions/Depression/Pages/Introduction.aspx" TargetMode="Externa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sciencedirect.com/topics/medicine-and-dentistry/dorsal-root" TargetMode="External" /><Relationship Id="rId13" Type="http://schemas.openxmlformats.org/officeDocument/2006/relationships/hyperlink" Target="https://www.sciencedirect.com/topics/medicine-and-dentistry/salivary-gland" TargetMode="External" /><Relationship Id="rId18" Type="http://schemas.openxmlformats.org/officeDocument/2006/relationships/hyperlink" Target="https://www.sciencedirect.com/science/article/pii/B9781437701265000689" TargetMode="External" /><Relationship Id="rId3" Type="http://schemas.openxmlformats.org/officeDocument/2006/relationships/hyperlink" Target="https://www.sciencedirect.com/topics/medicine-and-dentistry/peripheral-nerve" TargetMode="External" /><Relationship Id="rId7" Type="http://schemas.openxmlformats.org/officeDocument/2006/relationships/hyperlink" Target="https://www.sciencedirect.com/topics/medicine-and-dentistry/axoplasmic-transport" TargetMode="External" /><Relationship Id="rId12" Type="http://schemas.openxmlformats.org/officeDocument/2006/relationships/hyperlink" Target="https://www.sciencedirect.com/topics/medicine-and-dentistry/programmed-cell-death" TargetMode="External" /><Relationship Id="rId17" Type="http://schemas.openxmlformats.org/officeDocument/2006/relationships/hyperlink" Target="https://www.sciencedirect.com/topics/medicine-and-dentistry/skin-biopsy" TargetMode="External" /><Relationship Id="rId2" Type="http://schemas.openxmlformats.org/officeDocument/2006/relationships/slide" Target="../slides/slide26.xml" /><Relationship Id="rId16" Type="http://schemas.openxmlformats.org/officeDocument/2006/relationships/hyperlink" Target="https://www.sciencedirect.com/topics/medicine-and-dentistry/sensory-nerve-ending" TargetMode="External" /><Relationship Id="rId1" Type="http://schemas.openxmlformats.org/officeDocument/2006/relationships/notesMaster" Target="../notesMasters/notesMaster1.xml" /><Relationship Id="rId6" Type="http://schemas.openxmlformats.org/officeDocument/2006/relationships/hyperlink" Target="https://www.sciencedirect.com/topics/medicine-and-dentistry/central-nervous-system" TargetMode="External" /><Relationship Id="rId11" Type="http://schemas.openxmlformats.org/officeDocument/2006/relationships/hyperlink" Target="https://www.sciencedirect.com/topics/medicine-and-dentistry/neurologic-disease" TargetMode="External" /><Relationship Id="rId5" Type="http://schemas.openxmlformats.org/officeDocument/2006/relationships/hyperlink" Target="https://www.sciencedirect.com/topics/medicine-and-dentistry/rabies-virus" TargetMode="External" /><Relationship Id="rId15" Type="http://schemas.openxmlformats.org/officeDocument/2006/relationships/hyperlink" Target="https://www.sciencedirect.com/topics/medicine-and-dentistry/corneal-transplantation" TargetMode="External" /><Relationship Id="rId10" Type="http://schemas.openxmlformats.org/officeDocument/2006/relationships/hyperlink" Target="https://www.sciencedirect.com/topics/medicine-and-dentistry/brainstem" TargetMode="External" /><Relationship Id="rId19" Type="http://schemas.openxmlformats.org/officeDocument/2006/relationships/hyperlink" Target="https://www.elsevier.com/books/T/A/9781437701265" TargetMode="External" /><Relationship Id="rId4" Type="http://schemas.openxmlformats.org/officeDocument/2006/relationships/hyperlink" Target="https://www.sciencedirect.com/topics/medicine-and-dentistry/neuromuscular-junction" TargetMode="External" /><Relationship Id="rId9" Type="http://schemas.openxmlformats.org/officeDocument/2006/relationships/hyperlink" Target="https://www.sciencedirect.com/topics/medicine-and-dentistry/ganglion" TargetMode="External" /><Relationship Id="rId14" Type="http://schemas.openxmlformats.org/officeDocument/2006/relationships/hyperlink" Target="https://www.sciencedirect.com/topics/medicine-and-dentistry/salivation" TargetMode="Externa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pi.oregonstate.edu/mic/glossary" TargetMode="External" /><Relationship Id="rId2" Type="http://schemas.openxmlformats.org/officeDocument/2006/relationships/slide" Target="../slides/slide5.xml" /><Relationship Id="rId1" Type="http://schemas.openxmlformats.org/officeDocument/2006/relationships/notesMaster" Target="../notesMasters/notesMaster1.xml" /><Relationship Id="rId4" Type="http://schemas.openxmlformats.org/officeDocument/2006/relationships/hyperlink" Target="http://lpi.oregonstate.edu/mic/minerals/copper" TargetMode="External" /></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Prion" TargetMode="External" /><Relationship Id="rId13" Type="http://schemas.openxmlformats.org/officeDocument/2006/relationships/hyperlink" Target="https://en.wikipedia.org/wiki/Albert_Lasker_Award_for_Basic_Medical_Research" TargetMode="External" /><Relationship Id="rId3" Type="http://schemas.openxmlformats.org/officeDocument/2006/relationships/hyperlink" Target="https://en.wikipedia.org/wiki/Stanley_B._Prusiner" TargetMode="External" /><Relationship Id="rId7" Type="http://schemas.openxmlformats.org/officeDocument/2006/relationships/hyperlink" Target="https://en.wikipedia.org/wiki/University_of_California,_San_Francisco" TargetMode="External" /><Relationship Id="rId12" Type="http://schemas.openxmlformats.org/officeDocument/2006/relationships/hyperlink" Target="https://en.wikipedia.org/wiki/Protein" TargetMode="External" /><Relationship Id="rId17" Type="http://schemas.openxmlformats.org/officeDocument/2006/relationships/hyperlink" Target="https://en.wikipedia.org/wiki/Creutzfeldt%E2%80%93Jakob_disease" TargetMode="External" /><Relationship Id="rId2" Type="http://schemas.openxmlformats.org/officeDocument/2006/relationships/slide" Target="../slides/slide6.xml" /><Relationship Id="rId16" Type="http://schemas.openxmlformats.org/officeDocument/2006/relationships/hyperlink" Target="https://en.wikipedia.org/wiki/Bovine_spongiform_encephalopathy" TargetMode="External" /><Relationship Id="rId1" Type="http://schemas.openxmlformats.org/officeDocument/2006/relationships/notesMaster" Target="../notesMasters/notesMaster1.xml" /><Relationship Id="rId6" Type="http://schemas.openxmlformats.org/officeDocument/2006/relationships/hyperlink" Target="https://en.wikipedia.org/wiki/Wikipedia:Manual_of_Style/Dates_and_numbers" TargetMode="External" /><Relationship Id="rId11" Type="http://schemas.openxmlformats.org/officeDocument/2006/relationships/hyperlink" Target="https://en.wikipedia.org/wiki/Pathogen" TargetMode="External" /><Relationship Id="rId5" Type="http://schemas.openxmlformats.org/officeDocument/2006/relationships/hyperlink" Target="https://en.wikipedia.org/wiki/Biochemistry" TargetMode="External" /><Relationship Id="rId15" Type="http://schemas.openxmlformats.org/officeDocument/2006/relationships/hyperlink" Target="https://en.wikipedia.org/wiki/QPNC-PAGE" TargetMode="External" /><Relationship Id="rId10" Type="http://schemas.openxmlformats.org/officeDocument/2006/relationships/hyperlink" Target="https://en.wikipedia.org/wiki/Biological_reproduction" TargetMode="External" /><Relationship Id="rId4" Type="http://schemas.openxmlformats.org/officeDocument/2006/relationships/hyperlink" Target="https://en.wikipedia.org/wiki/Neurology" TargetMode="External" /><Relationship Id="rId9" Type="http://schemas.openxmlformats.org/officeDocument/2006/relationships/hyperlink" Target="https://en.wikipedia.org/wiki/Infection" TargetMode="External" /><Relationship Id="rId14" Type="http://schemas.openxmlformats.org/officeDocument/2006/relationships/hyperlink" Target="https://en.wikipedia.org/wiki/Nobel_Prize_in_Physiology_or_Medicine" TargetMode="External" /></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hr.nlm.nih.gov/gene/PRNP" TargetMode="External" /><Relationship Id="rId2" Type="http://schemas.openxmlformats.org/officeDocument/2006/relationships/slide" Target="../slides/slide7.xml" /><Relationship Id="rId1" Type="http://schemas.openxmlformats.org/officeDocument/2006/relationships/notesMaster" Target="../notesMasters/notesMaster1.xml" /><Relationship Id="rId5" Type="http://schemas.openxmlformats.org/officeDocument/2006/relationships/hyperlink" Target="https://ghr.nlm.nih.gov/art/large/dominantnewmutation.jpeg" TargetMode="External" /><Relationship Id="rId4" Type="http://schemas.openxmlformats.org/officeDocument/2006/relationships/hyperlink" Target="https://ghr.nlm.nih.gov/art/large/autodominant.jpeg" TargetMode="External" /></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hr.nlm.nih.gov/gene/PRNP" TargetMode="External" /><Relationship Id="rId2" Type="http://schemas.openxmlformats.org/officeDocument/2006/relationships/slide" Target="../slides/slide8.xml" /><Relationship Id="rId1" Type="http://schemas.openxmlformats.org/officeDocument/2006/relationships/notesMaster" Target="../notesMasters/notesMaster1.xml" /><Relationship Id="rId5" Type="http://schemas.openxmlformats.org/officeDocument/2006/relationships/hyperlink" Target="https://ghr.nlm.nih.gov/art/large/dominantnewmutation.jpeg" TargetMode="External" /><Relationship Id="rId4" Type="http://schemas.openxmlformats.org/officeDocument/2006/relationships/hyperlink" Target="https://ghr.nlm.nih.gov/art/large/autodominant.jpeg" TargetMode="Externa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example, psychological symptoms of CJD, such as </a:t>
            </a:r>
            <a:r>
              <a:rPr lang="en-US" dirty="0">
                <a:hlinkClick r:id="rId3"/>
              </a:rPr>
              <a:t>anxiety</a:t>
            </a:r>
            <a:r>
              <a:rPr lang="en-US" dirty="0"/>
              <a:t> and </a:t>
            </a:r>
            <a:r>
              <a:rPr lang="en-US" dirty="0">
                <a:hlinkClick r:id="rId4"/>
              </a:rPr>
              <a:t>depression</a:t>
            </a:r>
            <a:r>
              <a:rPr lang="en-US" dirty="0"/>
              <a:t>, can be treated with sedatives and </a:t>
            </a:r>
            <a:r>
              <a:rPr lang="en-US" dirty="0">
                <a:hlinkClick r:id="rId5"/>
              </a:rPr>
              <a:t>antidepressants</a:t>
            </a:r>
            <a:r>
              <a:rPr lang="en-US" dirty="0"/>
              <a:t>, and muscle jerks or tremors can be treated with medicines such as clonazepam and sodium valproate.</a:t>
            </a:r>
          </a:p>
          <a:p>
            <a:r>
              <a:rPr lang="en-US" dirty="0"/>
              <a:t>Any pain experienced can be relieved using powerful opiate-based painkillers.</a:t>
            </a:r>
            <a:endParaRPr lang="en-US"/>
          </a:p>
          <a:p>
            <a:endParaRPr lang="en-US"/>
          </a:p>
        </p:txBody>
      </p:sp>
      <p:sp>
        <p:nvSpPr>
          <p:cNvPr id="4" name="Slide Number Placeholder 3"/>
          <p:cNvSpPr>
            <a:spLocks noGrp="1"/>
          </p:cNvSpPr>
          <p:nvPr>
            <p:ph type="sldNum" sz="quarter" idx="10"/>
          </p:nvPr>
        </p:nvSpPr>
        <p:spPr/>
        <p:txBody>
          <a:bodyPr/>
          <a:lstStyle/>
          <a:p>
            <a:fld id="{56F9956C-9AD4-41A1-99C9-90A96D957E42}"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050" dirty="0">
                <a:latin typeface="Calibri" pitchFamily="34" charset="0"/>
                <a:cs typeface="Calibri" pitchFamily="34" charset="0"/>
              </a:rPr>
              <a:t>Non-bite exposures from terrestrial animals cause rabies and rarely require post-exposure prophylaxis.</a:t>
            </a:r>
          </a:p>
          <a:p>
            <a:endParaRPr lang="en-US" sz="1050" dirty="0">
              <a:latin typeface="Calibri" pitchFamily="34" charset="0"/>
              <a:cs typeface="Calibri" pitchFamily="34" charset="0"/>
            </a:endParaRPr>
          </a:p>
          <a:p>
            <a:r>
              <a:rPr lang="en-US" sz="1050" dirty="0">
                <a:latin typeface="Calibri" pitchFamily="34" charset="0"/>
                <a:cs typeface="Calibri" pitchFamily="34" charset="0"/>
              </a:rPr>
              <a:t>Human-to-human</a:t>
            </a:r>
            <a:r>
              <a:rPr lang="en-US" dirty="0">
                <a:latin typeface="Calibri" pitchFamily="34" charset="0"/>
                <a:cs typeface="Calibri" pitchFamily="34" charset="0"/>
              </a:rPr>
              <a:t> transmission a. Human-to-human transmission has occurred among eight recipients of transplanted corneas.  Stringent guidelines for acceptance of donor corneas have been implemented to reduce the risk. </a:t>
            </a:r>
            <a:endParaRPr lang="ar-SA" dirty="0"/>
          </a:p>
        </p:txBody>
      </p:sp>
      <p:sp>
        <p:nvSpPr>
          <p:cNvPr id="4" name="عنصر نائب لرقم الشريحة 3"/>
          <p:cNvSpPr>
            <a:spLocks noGrp="1"/>
          </p:cNvSpPr>
          <p:nvPr>
            <p:ph type="sldNum" sz="quarter" idx="10"/>
          </p:nvPr>
        </p:nvSpPr>
        <p:spPr/>
        <p:txBody>
          <a:bodyPr/>
          <a:lstStyle/>
          <a:p>
            <a:fld id="{9591A653-D38C-4CB2-B50E-3B7FEE0E0F6B}"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incubation period defined as the interval between exposure and the onset of clinical disease) </a:t>
            </a:r>
          </a:p>
        </p:txBody>
      </p:sp>
      <p:sp>
        <p:nvSpPr>
          <p:cNvPr id="4" name="Slide Number Placeholder 3"/>
          <p:cNvSpPr>
            <a:spLocks noGrp="1"/>
          </p:cNvSpPr>
          <p:nvPr>
            <p:ph type="sldNum" sz="quarter" idx="10"/>
          </p:nvPr>
        </p:nvSpPr>
        <p:spPr/>
        <p:txBody>
          <a:bodyPr/>
          <a:lstStyle/>
          <a:p>
            <a:fld id="{9591A653-D38C-4CB2-B50E-3B7FEE0E0F6B}"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is no well-documented evidence for </a:t>
            </a:r>
            <a:r>
              <a:rPr lang="en-US" sz="1200" kern="1200" baseline="0" dirty="0" err="1">
                <a:solidFill>
                  <a:schemeClr val="tx1"/>
                </a:solidFill>
                <a:latin typeface="+mn-lt"/>
                <a:ea typeface="+mn-ea"/>
                <a:cs typeface="+mn-cs"/>
              </a:rPr>
              <a:t>hematogenous</a:t>
            </a:r>
            <a:r>
              <a:rPr lang="en-US" sz="1200" kern="1200" baseline="0" dirty="0">
                <a:solidFill>
                  <a:schemeClr val="tx1"/>
                </a:solidFill>
                <a:latin typeface="+mn-lt"/>
                <a:ea typeface="+mn-ea"/>
                <a:cs typeface="+mn-cs"/>
              </a:rPr>
              <a:t> spread of rabies virus.</a:t>
            </a:r>
            <a:endParaRPr lang="en-US" dirty="0"/>
          </a:p>
        </p:txBody>
      </p:sp>
      <p:sp>
        <p:nvSpPr>
          <p:cNvPr id="4" name="Slide Number Placeholder 3"/>
          <p:cNvSpPr>
            <a:spLocks noGrp="1"/>
          </p:cNvSpPr>
          <p:nvPr>
            <p:ph type="sldNum" sz="quarter" idx="10"/>
          </p:nvPr>
        </p:nvSpPr>
        <p:spPr/>
        <p:txBody>
          <a:bodyPr/>
          <a:lstStyle/>
          <a:p>
            <a:fld id="{9591A653-D38C-4CB2-B50E-3B7FEE0E0F6B}"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85000" lnSpcReduction="10000"/>
          </a:bodyPr>
          <a:lstStyle/>
          <a:p>
            <a:r>
              <a:rPr lang="en-US" sz="1200" kern="1200" dirty="0">
                <a:solidFill>
                  <a:schemeClr val="tx1"/>
                </a:solidFill>
                <a:latin typeface="+mn-lt"/>
                <a:ea typeface="+mn-ea"/>
                <a:cs typeface="+mn-cs"/>
              </a:rPr>
              <a:t>Rabies transmission</a:t>
            </a:r>
            <a:r>
              <a:rPr lang="en-US" dirty="0"/>
              <a:t> usually occurs through the </a:t>
            </a:r>
            <a:r>
              <a:rPr lang="en-US" dirty="0" err="1"/>
              <a:t>percutaneous</a:t>
            </a:r>
            <a:r>
              <a:rPr lang="en-US" dirty="0"/>
              <a:t> bite of a rabid mammal shedding the virus in its saliva (Figure 68-3). </a:t>
            </a:r>
            <a:r>
              <a:rPr lang="en-US" dirty="0" err="1"/>
              <a:t>Nonbite</a:t>
            </a:r>
            <a:r>
              <a:rPr lang="en-US" dirty="0"/>
              <a:t> exposures such as scratches and licks can also lead to rabies infection, although less frequently than bites. Under atypical conditions, transmission may also occur through inhalation of highly concentrated aerosolized viral particles. Access to the nervous system is granted either through inoculation directly into </a:t>
            </a:r>
            <a:r>
              <a:rPr lang="en-US" sz="1200" kern="1200" dirty="0">
                <a:solidFill>
                  <a:schemeClr val="tx1"/>
                </a:solidFill>
                <a:latin typeface="+mn-lt"/>
                <a:ea typeface="+mn-ea"/>
                <a:cs typeface="+mn-cs"/>
                <a:hlinkClick r:id="rId3" tooltip="Learn more about peripheral nerves from ScienceDirect's AI-generated Topic Pages"/>
              </a:rPr>
              <a:t>peripheral nerves</a:t>
            </a:r>
            <a:r>
              <a:rPr lang="en-US" dirty="0"/>
              <a:t> or via infection of surrounding tissue (e.g., muscle cells) with subsequent nerve entry at the </a:t>
            </a:r>
            <a:r>
              <a:rPr lang="en-US" sz="1200" kern="1200" dirty="0">
                <a:solidFill>
                  <a:schemeClr val="tx1"/>
                </a:solidFill>
                <a:latin typeface="+mn-lt"/>
                <a:ea typeface="+mn-ea"/>
                <a:cs typeface="+mn-cs"/>
                <a:hlinkClick r:id="rId4" tooltip="Learn more about neuromuscular junction from ScienceDirect's AI-generated Topic Pages"/>
              </a:rPr>
              <a:t>neuromuscular junction</a:t>
            </a:r>
            <a:r>
              <a:rPr lang="en-US" dirty="0"/>
              <a:t> (see Figure 68-3).</a:t>
            </a:r>
          </a:p>
          <a:p>
            <a:r>
              <a:rPr lang="en-US" dirty="0"/>
              <a:t>After peripheral nerve invasion, the </a:t>
            </a:r>
            <a:r>
              <a:rPr lang="en-US" sz="1200" kern="1200" dirty="0">
                <a:solidFill>
                  <a:schemeClr val="tx1"/>
                </a:solidFill>
                <a:latin typeface="+mn-lt"/>
                <a:ea typeface="+mn-ea"/>
                <a:cs typeface="+mn-cs"/>
                <a:hlinkClick r:id="rId5" tooltip="Learn more about rabies virus from ScienceDirect's AI-generated Topic Pages"/>
              </a:rPr>
              <a:t>rabies virus</a:t>
            </a:r>
            <a:r>
              <a:rPr lang="en-US" dirty="0"/>
              <a:t> reaches the </a:t>
            </a:r>
            <a:r>
              <a:rPr lang="en-US" sz="1200" kern="1200" dirty="0">
                <a:solidFill>
                  <a:schemeClr val="tx1"/>
                </a:solidFill>
                <a:latin typeface="+mn-lt"/>
                <a:ea typeface="+mn-ea"/>
                <a:cs typeface="+mn-cs"/>
                <a:hlinkClick r:id="rId6" tooltip="Learn more about CNS from ScienceDirect's AI-generated Topic Pages"/>
              </a:rPr>
              <a:t>CNS</a:t>
            </a:r>
            <a:r>
              <a:rPr lang="en-US" dirty="0"/>
              <a:t> via retrograde </a:t>
            </a:r>
            <a:r>
              <a:rPr lang="en-US" sz="1200" kern="1200" dirty="0" err="1">
                <a:solidFill>
                  <a:schemeClr val="tx1"/>
                </a:solidFill>
                <a:latin typeface="+mn-lt"/>
                <a:ea typeface="+mn-ea"/>
                <a:cs typeface="+mn-cs"/>
                <a:hlinkClick r:id="rId7" tooltip="Learn more about axoplasmic transport from ScienceDirect's AI-generated Topic Pages"/>
              </a:rPr>
              <a:t>axoplasmic</a:t>
            </a:r>
            <a:r>
              <a:rPr lang="en-US" sz="1200" kern="1200" dirty="0">
                <a:solidFill>
                  <a:schemeClr val="tx1"/>
                </a:solidFill>
                <a:latin typeface="+mn-lt"/>
                <a:ea typeface="+mn-ea"/>
                <a:cs typeface="+mn-cs"/>
                <a:hlinkClick r:id="rId7" tooltip="Learn more about axoplasmic transport from ScienceDirect's AI-generated Topic Pages"/>
              </a:rPr>
              <a:t> transport</a:t>
            </a:r>
            <a:r>
              <a:rPr lang="en-US" dirty="0"/>
              <a:t>. Once the virus infects the ventral horn of the spinal cord and/or the </a:t>
            </a:r>
            <a:r>
              <a:rPr lang="en-US" sz="1200" kern="1200" dirty="0">
                <a:solidFill>
                  <a:schemeClr val="tx1"/>
                </a:solidFill>
                <a:latin typeface="+mn-lt"/>
                <a:ea typeface="+mn-ea"/>
                <a:cs typeface="+mn-cs"/>
                <a:hlinkClick r:id="rId8" tooltip="Learn more about dorsal root from ScienceDirect's AI-generated Topic Pages"/>
              </a:rPr>
              <a:t>dorsal root</a:t>
            </a:r>
            <a:r>
              <a:rPr lang="en-US" dirty="0"/>
              <a:t> </a:t>
            </a:r>
            <a:r>
              <a:rPr lang="en-US" sz="1200" kern="1200" dirty="0">
                <a:solidFill>
                  <a:schemeClr val="tx1"/>
                </a:solidFill>
                <a:latin typeface="+mn-lt"/>
                <a:ea typeface="+mn-ea"/>
                <a:cs typeface="+mn-cs"/>
                <a:hlinkClick r:id="rId9" tooltip="Learn more about ganglia from ScienceDirect's AI-generated Topic Pages"/>
              </a:rPr>
              <a:t>ganglia</a:t>
            </a:r>
            <a:r>
              <a:rPr lang="en-US" dirty="0"/>
              <a:t>, viral amplification leads to rapid dissemination of the virus in the </a:t>
            </a:r>
            <a:r>
              <a:rPr lang="en-US" dirty="0" err="1"/>
              <a:t>rostral</a:t>
            </a:r>
            <a:r>
              <a:rPr lang="en-US" dirty="0"/>
              <a:t> gray matter of the spinal cord. Progression to the brain is achieved through </a:t>
            </a:r>
            <a:r>
              <a:rPr lang="en-US" dirty="0" err="1"/>
              <a:t>axoplasmic</a:t>
            </a:r>
            <a:r>
              <a:rPr lang="en-US" dirty="0"/>
              <a:t> transport within several ascending and descending fiber tracts, leading to early placement in the </a:t>
            </a:r>
            <a:r>
              <a:rPr lang="en-US" sz="1200" kern="1200" dirty="0">
                <a:solidFill>
                  <a:schemeClr val="tx1"/>
                </a:solidFill>
                <a:latin typeface="+mn-lt"/>
                <a:ea typeface="+mn-ea"/>
                <a:cs typeface="+mn-cs"/>
                <a:hlinkClick r:id="rId10" tooltip="Learn more about brainstem from ScienceDirect's AI-generated Topic Pages"/>
              </a:rPr>
              <a:t>brainstem</a:t>
            </a:r>
            <a:r>
              <a:rPr lang="en-US" dirty="0"/>
              <a:t> followed by retrograde diffusion into the rest of the brain. Resulting </a:t>
            </a:r>
            <a:r>
              <a:rPr lang="en-US" sz="1200" kern="1200" dirty="0">
                <a:solidFill>
                  <a:schemeClr val="tx1"/>
                </a:solidFill>
                <a:latin typeface="+mn-lt"/>
                <a:ea typeface="+mn-ea"/>
                <a:cs typeface="+mn-cs"/>
                <a:hlinkClick r:id="rId11" tooltip="Learn more about neurologic signs from ScienceDirect's AI-generated Topic Pages"/>
              </a:rPr>
              <a:t>neurologic signs</a:t>
            </a:r>
            <a:r>
              <a:rPr lang="en-US" dirty="0"/>
              <a:t> are considered to be primarily a product of nerve cell dysfunction as opposed to necrosis or </a:t>
            </a:r>
            <a:r>
              <a:rPr lang="en-US" sz="1200" kern="1200" dirty="0">
                <a:solidFill>
                  <a:schemeClr val="tx1"/>
                </a:solidFill>
                <a:latin typeface="+mn-lt"/>
                <a:ea typeface="+mn-ea"/>
                <a:cs typeface="+mn-cs"/>
                <a:hlinkClick r:id="rId12" tooltip="Learn more about apoptosis from ScienceDirect's AI-generated Topic Pages"/>
              </a:rPr>
              <a:t>apoptosis</a:t>
            </a:r>
            <a:r>
              <a:rPr lang="en-US" dirty="0"/>
              <a:t>; however, the exact functional impairment involved is unclear.</a:t>
            </a:r>
          </a:p>
          <a:p>
            <a:r>
              <a:rPr lang="en-US" dirty="0"/>
              <a:t>Viral migration from the brain into peripheral sites such as the </a:t>
            </a:r>
            <a:r>
              <a:rPr lang="en-US" sz="1200" kern="1200" dirty="0">
                <a:solidFill>
                  <a:schemeClr val="tx1"/>
                </a:solidFill>
                <a:latin typeface="+mn-lt"/>
                <a:ea typeface="+mn-ea"/>
                <a:cs typeface="+mn-cs"/>
                <a:hlinkClick r:id="rId13" tooltip="Learn more about salivary glands from ScienceDirect's AI-generated Topic Pages"/>
              </a:rPr>
              <a:t>salivary glands</a:t>
            </a:r>
            <a:r>
              <a:rPr lang="en-US" dirty="0"/>
              <a:t> provides a gateway for virus particles to escape from the body and invade a new host. After infection of brainstem nuclei, the facial and </a:t>
            </a:r>
            <a:r>
              <a:rPr lang="en-US" dirty="0" err="1"/>
              <a:t>glossopharyngeal</a:t>
            </a:r>
            <a:r>
              <a:rPr lang="en-US" dirty="0"/>
              <a:t> cranial nerves convey virus to the salivary glands via their associated ganglia. Subsequent infection of glandular epithelia results in considerable viral shedding into </a:t>
            </a:r>
            <a:r>
              <a:rPr lang="en-US" sz="1200" kern="1200" dirty="0">
                <a:solidFill>
                  <a:schemeClr val="tx1"/>
                </a:solidFill>
                <a:latin typeface="+mn-lt"/>
                <a:ea typeface="+mn-ea"/>
                <a:cs typeface="+mn-cs"/>
                <a:hlinkClick r:id="rId14" tooltip="Learn more about salivary secretions from ScienceDirect's AI-generated Topic Pages"/>
              </a:rPr>
              <a:t>salivary secretions</a:t>
            </a:r>
            <a:r>
              <a:rPr lang="en-US" dirty="0"/>
              <a:t>. </a:t>
            </a:r>
            <a:r>
              <a:rPr lang="en-US" dirty="0" err="1"/>
              <a:t>Virions</a:t>
            </a:r>
            <a:r>
              <a:rPr lang="en-US" dirty="0"/>
              <a:t> are also dispatched to ocular structures such as the cornea and retina and deposited in organs and tissues serviced by parasympathetic and sympathetic nerves, including the heart, kidneys, and liver. The iatrogenic implications of this latter phenomenon were demonstrated in 2004, when four people contracted rabies after receiving transplanted material from a then-undiagnosed rabies-infected organ donor. Rabies transmission via </a:t>
            </a:r>
            <a:r>
              <a:rPr lang="en-US" sz="1200" kern="1200" dirty="0">
                <a:solidFill>
                  <a:schemeClr val="tx1"/>
                </a:solidFill>
                <a:latin typeface="+mn-lt"/>
                <a:ea typeface="+mn-ea"/>
                <a:cs typeface="+mn-cs"/>
                <a:hlinkClick r:id="rId15" tooltip="Learn more about corneal transplants from ScienceDirect's AI-generated Topic Pages"/>
              </a:rPr>
              <a:t>corneal transplants</a:t>
            </a:r>
            <a:r>
              <a:rPr lang="en-US" dirty="0"/>
              <a:t> has also occurred on several occasions. Because the virus frequently accumulates in the free </a:t>
            </a:r>
            <a:r>
              <a:rPr lang="en-US" sz="1200" kern="1200" dirty="0">
                <a:solidFill>
                  <a:schemeClr val="tx1"/>
                </a:solidFill>
                <a:latin typeface="+mn-lt"/>
                <a:ea typeface="+mn-ea"/>
                <a:cs typeface="+mn-cs"/>
                <a:hlinkClick r:id="rId16" tooltip="Learn more about sensory nerve endings from ScienceDirect's AI-generated Topic Pages"/>
              </a:rPr>
              <a:t>sensory nerve endings</a:t>
            </a:r>
            <a:r>
              <a:rPr lang="en-US" dirty="0"/>
              <a:t> of </a:t>
            </a:r>
            <a:r>
              <a:rPr lang="en-US" dirty="0" err="1"/>
              <a:t>nuchal</a:t>
            </a:r>
            <a:r>
              <a:rPr lang="en-US" dirty="0"/>
              <a:t> tactile hair, a </a:t>
            </a:r>
            <a:r>
              <a:rPr lang="en-US" sz="1200" kern="1200" dirty="0">
                <a:solidFill>
                  <a:schemeClr val="tx1"/>
                </a:solidFill>
                <a:latin typeface="+mn-lt"/>
                <a:ea typeface="+mn-ea"/>
                <a:cs typeface="+mn-cs"/>
                <a:hlinkClick r:id="rId17" tooltip="Learn more about skin biopsy from ScienceDirect's AI-generated Topic Pages"/>
              </a:rPr>
              <a:t>skin biopsy</a:t>
            </a:r>
            <a:r>
              <a:rPr lang="en-US" dirty="0"/>
              <a:t> sample from this area is used as a standard diagnostic specimen.</a:t>
            </a:r>
          </a:p>
          <a:p>
            <a:r>
              <a:rPr lang="en-US" sz="1200" u="none" strike="noStrike" kern="1200" dirty="0">
                <a:solidFill>
                  <a:schemeClr val="tx1"/>
                </a:solidFill>
                <a:latin typeface="+mn-lt"/>
                <a:ea typeface="+mn-ea"/>
                <a:cs typeface="+mn-cs"/>
                <a:hlinkClick r:id="rId18"/>
              </a:rPr>
              <a:t>View </a:t>
            </a:r>
            <a:r>
              <a:rPr lang="en-US" sz="1200" u="none" strike="noStrike" kern="1200" dirty="0" err="1">
                <a:solidFill>
                  <a:schemeClr val="tx1"/>
                </a:solidFill>
                <a:latin typeface="+mn-lt"/>
                <a:ea typeface="+mn-ea"/>
                <a:cs typeface="+mn-cs"/>
                <a:hlinkClick r:id="rId18"/>
              </a:rPr>
              <a:t>chapter</a:t>
            </a:r>
            <a:r>
              <a:rPr lang="en-US" sz="1200" u="none" strike="noStrike" kern="1200" dirty="0" err="1">
                <a:solidFill>
                  <a:schemeClr val="tx1"/>
                </a:solidFill>
                <a:latin typeface="+mn-lt"/>
                <a:ea typeface="+mn-ea"/>
                <a:cs typeface="+mn-cs"/>
                <a:hlinkClick r:id="rId19"/>
              </a:rPr>
              <a:t>Purchase</a:t>
            </a:r>
            <a:r>
              <a:rPr lang="en-US" sz="1200" u="none" strike="noStrike" kern="1200" dirty="0">
                <a:solidFill>
                  <a:schemeClr val="tx1"/>
                </a:solidFill>
                <a:latin typeface="+mn-lt"/>
                <a:ea typeface="+mn-ea"/>
                <a:cs typeface="+mn-cs"/>
                <a:hlinkClick r:id="rId19"/>
              </a:rPr>
              <a:t> book</a:t>
            </a:r>
            <a:endParaRPr lang="en-US" dirty="0"/>
          </a:p>
          <a:p>
            <a:br>
              <a:rPr lang="en-US" dirty="0"/>
            </a:br>
            <a:endParaRPr lang="ar-SA" dirty="0"/>
          </a:p>
        </p:txBody>
      </p:sp>
      <p:sp>
        <p:nvSpPr>
          <p:cNvPr id="4" name="عنصر نائب لرقم الشريحة 3"/>
          <p:cNvSpPr>
            <a:spLocks noGrp="1"/>
          </p:cNvSpPr>
          <p:nvPr>
            <p:ph type="sldNum" sz="quarter" idx="10"/>
          </p:nvPr>
        </p:nvSpPr>
        <p:spPr/>
        <p:txBody>
          <a:bodyPr/>
          <a:lstStyle/>
          <a:p>
            <a:fld id="{9591A653-D38C-4CB2-B50E-3B7FEE0E0F6B}"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98F0CB3-7AFA-4732-99D7-84AAD31A4A36}" type="slidenum">
              <a:rPr lang="en-GB" smtClean="0"/>
              <a:pPr>
                <a:defRPr/>
              </a:pPr>
              <a:t>30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98F0CB3-7AFA-4732-99D7-84AAD31A4A36}" type="slidenum">
              <a:rPr lang="en-GB" smtClean="0"/>
              <a:pPr>
                <a:defRPr/>
              </a:pPr>
              <a:t>31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Because skin biopsy relies on the demonstration of rabies virus antigen in </a:t>
            </a:r>
            <a:r>
              <a:rPr lang="en-US" dirty="0" err="1"/>
              <a:t>cutaneous</a:t>
            </a:r>
            <a:r>
              <a:rPr lang="en-US" dirty="0"/>
              <a:t> nerves at the base of hair follicles, samples are usually taken from hairy skin at the nape of the neck. Negative </a:t>
            </a:r>
            <a:r>
              <a:rPr lang="en-US" dirty="0" err="1"/>
              <a:t>antemortem</a:t>
            </a:r>
            <a:r>
              <a:rPr lang="en-US" dirty="0"/>
              <a:t> rabies-specific laboratory tests never exclude a diagnosis of rabies, and tests may need to be repeated after an interval for diagnostic confirmation</a:t>
            </a:r>
            <a:endParaRPr lang="ar-SA" dirty="0"/>
          </a:p>
        </p:txBody>
      </p:sp>
      <p:sp>
        <p:nvSpPr>
          <p:cNvPr id="4" name="عنصر نائب لرقم الشريحة 3"/>
          <p:cNvSpPr>
            <a:spLocks noGrp="1"/>
          </p:cNvSpPr>
          <p:nvPr>
            <p:ph type="sldNum" sz="quarter" idx="10"/>
          </p:nvPr>
        </p:nvSpPr>
        <p:spPr/>
        <p:txBody>
          <a:bodyPr/>
          <a:lstStyle/>
          <a:p>
            <a:fld id="{9591A653-D38C-4CB2-B50E-3B7FEE0E0F6B}"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Antioxidant functions</a:t>
            </a:r>
          </a:p>
          <a:p>
            <a:r>
              <a:rPr lang="en-US" sz="1200" b="1" i="1" kern="1200" dirty="0">
                <a:solidFill>
                  <a:schemeClr val="tx1"/>
                </a:solidFill>
                <a:latin typeface="+mn-lt"/>
                <a:ea typeface="+mn-ea"/>
                <a:cs typeface="+mn-cs"/>
              </a:rPr>
              <a:t>Superoxide dismutase</a:t>
            </a:r>
            <a:endParaRPr lang="en-US" sz="12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Superoxide dismutase (SOD) functions as an </a:t>
            </a:r>
            <a:r>
              <a:rPr lang="en-US" sz="1200" b="0" i="0" u="none" strike="noStrike" kern="1200" dirty="0">
                <a:solidFill>
                  <a:schemeClr val="tx1"/>
                </a:solidFill>
                <a:latin typeface="+mn-lt"/>
                <a:ea typeface="+mn-ea"/>
                <a:cs typeface="+mn-cs"/>
                <a:hlinkClick r:id="rId3"/>
              </a:rPr>
              <a:t>antioxidant</a:t>
            </a:r>
            <a:r>
              <a:rPr lang="en-US" sz="1200" b="0" i="0" kern="1200" dirty="0">
                <a:solidFill>
                  <a:schemeClr val="tx1"/>
                </a:solidFill>
                <a:latin typeface="+mn-lt"/>
                <a:ea typeface="+mn-ea"/>
                <a:cs typeface="+mn-cs"/>
              </a:rPr>
              <a:t> by </a:t>
            </a:r>
            <a:r>
              <a:rPr lang="en-US" sz="1200" b="0" i="0" u="none" strike="noStrike" kern="1200" dirty="0">
                <a:solidFill>
                  <a:schemeClr val="tx1"/>
                </a:solidFill>
                <a:latin typeface="+mn-lt"/>
                <a:ea typeface="+mn-ea"/>
                <a:cs typeface="+mn-cs"/>
                <a:hlinkClick r:id="rId3"/>
              </a:rPr>
              <a:t>catalyzing</a:t>
            </a:r>
            <a:r>
              <a:rPr lang="en-US" sz="1200" b="0" i="0" kern="1200" dirty="0">
                <a:solidFill>
                  <a:schemeClr val="tx1"/>
                </a:solidFill>
                <a:latin typeface="+mn-lt"/>
                <a:ea typeface="+mn-ea"/>
                <a:cs typeface="+mn-cs"/>
              </a:rPr>
              <a:t> the conversion of superoxide radicals (</a:t>
            </a:r>
            <a:r>
              <a:rPr lang="en-US" sz="1200" b="0" i="0" u="none" strike="noStrike" kern="1200" dirty="0">
                <a:solidFill>
                  <a:schemeClr val="tx1"/>
                </a:solidFill>
                <a:latin typeface="+mn-lt"/>
                <a:ea typeface="+mn-ea"/>
                <a:cs typeface="+mn-cs"/>
                <a:hlinkClick r:id="rId3"/>
              </a:rPr>
              <a:t>free radicals</a:t>
            </a:r>
            <a:r>
              <a:rPr lang="en-US" sz="1200" b="0" i="0" kern="1200" dirty="0">
                <a:solidFill>
                  <a:schemeClr val="tx1"/>
                </a:solidFill>
                <a:latin typeface="+mn-lt"/>
                <a:ea typeface="+mn-ea"/>
                <a:cs typeface="+mn-cs"/>
              </a:rPr>
              <a:t> or </a:t>
            </a:r>
            <a:r>
              <a:rPr lang="en-US" sz="1200" b="0" i="0" u="none" strike="noStrike" kern="1200" dirty="0">
                <a:solidFill>
                  <a:schemeClr val="tx1"/>
                </a:solidFill>
                <a:latin typeface="+mn-lt"/>
                <a:ea typeface="+mn-ea"/>
                <a:cs typeface="+mn-cs"/>
                <a:hlinkClick r:id="rId3"/>
              </a:rPr>
              <a:t>ROS</a:t>
            </a:r>
            <a:r>
              <a:rPr lang="en-US" sz="1200" b="0" i="0" kern="1200" dirty="0">
                <a:solidFill>
                  <a:schemeClr val="tx1"/>
                </a:solidFill>
                <a:latin typeface="+mn-lt"/>
                <a:ea typeface="+mn-ea"/>
                <a:cs typeface="+mn-cs"/>
              </a:rPr>
              <a:t>) to hydrogen peroxide, which can subsequently be reduced to water by other antioxidant </a:t>
            </a:r>
            <a:r>
              <a:rPr lang="en-US" sz="1200" b="0" i="0" u="none" strike="noStrike" kern="1200" dirty="0">
                <a:solidFill>
                  <a:schemeClr val="tx1"/>
                </a:solidFill>
                <a:latin typeface="+mn-lt"/>
                <a:ea typeface="+mn-ea"/>
                <a:cs typeface="+mn-cs"/>
                <a:hlinkClick r:id="rId3"/>
              </a:rPr>
              <a:t>enzymes</a:t>
            </a:r>
            <a:r>
              <a:rPr lang="en-US" sz="1200" b="0" i="0" u="none" strike="noStrike" kern="1200" dirty="0">
                <a:solidFill>
                  <a:schemeClr val="tx1"/>
                </a:solidFill>
                <a:latin typeface="+mn-lt"/>
                <a:ea typeface="+mn-ea"/>
                <a:cs typeface="+mn-cs"/>
                <a:hlinkClick r:id="rId4"/>
              </a:rPr>
              <a:t>(12)</a:t>
            </a:r>
            <a:r>
              <a:rPr lang="en-US" sz="1200" b="0" i="0" kern="1200" dirty="0">
                <a:solidFill>
                  <a:schemeClr val="tx1"/>
                </a:solidFill>
                <a:latin typeface="+mn-lt"/>
                <a:ea typeface="+mn-ea"/>
                <a:cs typeface="+mn-cs"/>
              </a:rPr>
              <a:t>. Two forms of SOD contain copper: (1) copper/zinc SOD is found within most cells of the body, including red blood cells; and (2) extracellular SOD is a copper-containing enzyme found at high levels in the lungs and low levels in </a:t>
            </a:r>
            <a:r>
              <a:rPr lang="en-US" sz="1200" b="0" i="0" u="none" strike="noStrike" kern="1200" dirty="0">
                <a:solidFill>
                  <a:schemeClr val="tx1"/>
                </a:solidFill>
                <a:latin typeface="+mn-lt"/>
                <a:ea typeface="+mn-ea"/>
                <a:cs typeface="+mn-cs"/>
                <a:hlinkClick r:id="rId3"/>
              </a:rPr>
              <a:t>plasma</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hlinkClick r:id="rId4"/>
              </a:rPr>
              <a:t>(2)</a:t>
            </a:r>
            <a:r>
              <a:rPr lang="en-US" sz="1200" b="0" i="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Stanley Benjamin Prusiner</a:t>
            </a:r>
            <a:r>
              <a:rPr lang="en-US" sz="1200" b="0" i="0" kern="1200" dirty="0">
                <a:solidFill>
                  <a:schemeClr val="tx1"/>
                </a:solidFill>
                <a:latin typeface="+mn-lt"/>
                <a:ea typeface="+mn-ea"/>
                <a:cs typeface="+mn-cs"/>
              </a:rPr>
              <a:t> M.D (born May 28, 1942</a:t>
            </a:r>
            <a:r>
              <a:rPr lang="en-US" sz="1200" b="0" i="0" u="none" strike="noStrike" kern="1200" baseline="30000" dirty="0">
                <a:solidFill>
                  <a:schemeClr val="tx1"/>
                </a:solidFill>
                <a:latin typeface="+mn-lt"/>
                <a:ea typeface="+mn-ea"/>
                <a:cs typeface="+mn-cs"/>
                <a:hlinkClick r:id="rId3"/>
              </a:rPr>
              <a:t>[3]</a:t>
            </a:r>
            <a:r>
              <a:rPr lang="en-US" sz="1200" b="0" i="0" kern="1200" dirty="0">
                <a:solidFill>
                  <a:schemeClr val="tx1"/>
                </a:solidFill>
                <a:latin typeface="+mn-lt"/>
                <a:ea typeface="+mn-ea"/>
                <a:cs typeface="+mn-cs"/>
              </a:rPr>
              <a:t>) is an American </a:t>
            </a:r>
            <a:r>
              <a:rPr lang="en-US" sz="1200" b="0" i="0" u="none" strike="noStrike" kern="1200" dirty="0">
                <a:solidFill>
                  <a:schemeClr val="tx1"/>
                </a:solidFill>
                <a:latin typeface="+mn-lt"/>
                <a:ea typeface="+mn-ea"/>
                <a:cs typeface="+mn-cs"/>
                <a:hlinkClick r:id="rId4" tooltip="Neurology"/>
              </a:rPr>
              <a:t>neurologist</a:t>
            </a:r>
            <a:r>
              <a:rPr lang="en-US" sz="1200" b="0" i="0" kern="1200" dirty="0">
                <a:solidFill>
                  <a:schemeClr val="tx1"/>
                </a:solidFill>
                <a:latin typeface="+mn-lt"/>
                <a:ea typeface="+mn-ea"/>
                <a:cs typeface="+mn-cs"/>
              </a:rPr>
              <a:t> and </a:t>
            </a:r>
            <a:r>
              <a:rPr lang="en-US" sz="1200" b="0" i="0" u="none" strike="noStrike" kern="1200" dirty="0">
                <a:solidFill>
                  <a:schemeClr val="tx1"/>
                </a:solidFill>
                <a:latin typeface="+mn-lt"/>
                <a:ea typeface="+mn-ea"/>
                <a:cs typeface="+mn-cs"/>
                <a:hlinkClick r:id="rId5" tooltip="Biochemistry"/>
              </a:rPr>
              <a:t>biochemist</a:t>
            </a:r>
            <a:r>
              <a:rPr lang="en-US" sz="1200" b="0" i="0" kern="1200" dirty="0">
                <a:solidFill>
                  <a:schemeClr val="tx1"/>
                </a:solidFill>
                <a:latin typeface="+mn-lt"/>
                <a:ea typeface="+mn-ea"/>
                <a:cs typeface="+mn-cs"/>
              </a:rPr>
              <a:t>. Currently</a:t>
            </a:r>
            <a:r>
              <a:rPr lang="en-US" sz="1200" b="0" i="0" kern="1200" baseline="30000" dirty="0">
                <a:solidFill>
                  <a:schemeClr val="tx1"/>
                </a:solidFill>
                <a:latin typeface="+mn-lt"/>
                <a:ea typeface="+mn-ea"/>
                <a:cs typeface="+mn-cs"/>
              </a:rPr>
              <a:t>[</a:t>
            </a:r>
            <a:r>
              <a:rPr lang="en-US" sz="1200" b="0" i="1" u="none" strike="noStrike" kern="1200" baseline="30000" dirty="0">
                <a:solidFill>
                  <a:schemeClr val="tx1"/>
                </a:solidFill>
                <a:latin typeface="+mn-lt"/>
                <a:ea typeface="+mn-ea"/>
                <a:cs typeface="+mn-cs"/>
                <a:hlinkClick r:id="rId6" tooltip="Wikipedia:Manual of Style/Dates and numbers"/>
              </a:rPr>
              <a:t>when?</a:t>
            </a:r>
            <a:r>
              <a:rPr lang="en-US" sz="1200" b="0" i="0" kern="1200" baseline="30000" dirty="0">
                <a:solidFill>
                  <a:schemeClr val="tx1"/>
                </a:solidFill>
                <a:latin typeface="+mn-lt"/>
                <a:ea typeface="+mn-ea"/>
                <a:cs typeface="+mn-cs"/>
              </a:rPr>
              <a:t>]</a:t>
            </a:r>
            <a:r>
              <a:rPr lang="en-US" sz="1200" b="0" i="0" kern="1200" dirty="0">
                <a:solidFill>
                  <a:schemeClr val="tx1"/>
                </a:solidFill>
                <a:latin typeface="+mn-lt"/>
                <a:ea typeface="+mn-ea"/>
                <a:cs typeface="+mn-cs"/>
              </a:rPr>
              <a:t> the director of the Institute for Neurodegenerative Diseases at </a:t>
            </a:r>
            <a:r>
              <a:rPr lang="en-US" sz="1200" b="0" i="0" u="none" strike="noStrike" kern="1200" dirty="0">
                <a:solidFill>
                  <a:schemeClr val="tx1"/>
                </a:solidFill>
                <a:latin typeface="+mn-lt"/>
                <a:ea typeface="+mn-ea"/>
                <a:cs typeface="+mn-cs"/>
                <a:hlinkClick r:id="rId7" tooltip="University of California, San Francisco"/>
              </a:rPr>
              <a:t>University of California, San Francisco</a:t>
            </a:r>
            <a:r>
              <a:rPr lang="en-US" sz="1200" b="0" i="0" kern="1200" dirty="0">
                <a:solidFill>
                  <a:schemeClr val="tx1"/>
                </a:solidFill>
                <a:latin typeface="+mn-lt"/>
                <a:ea typeface="+mn-ea"/>
                <a:cs typeface="+mn-cs"/>
              </a:rPr>
              <a:t> (UCSF). Prusiner discovered </a:t>
            </a:r>
            <a:r>
              <a:rPr lang="en-US" sz="1200" b="0" i="0" u="none" strike="noStrike" kern="1200" dirty="0">
                <a:solidFill>
                  <a:schemeClr val="tx1"/>
                </a:solidFill>
                <a:latin typeface="+mn-lt"/>
                <a:ea typeface="+mn-ea"/>
                <a:cs typeface="+mn-cs"/>
                <a:hlinkClick r:id="rId8" tooltip="Prion"/>
              </a:rPr>
              <a:t>prions</a:t>
            </a:r>
            <a:r>
              <a:rPr lang="en-US" sz="1200" b="0" i="0" kern="1200" dirty="0">
                <a:solidFill>
                  <a:schemeClr val="tx1"/>
                </a:solidFill>
                <a:latin typeface="+mn-lt"/>
                <a:ea typeface="+mn-ea"/>
                <a:cs typeface="+mn-cs"/>
              </a:rPr>
              <a:t>, a class of </a:t>
            </a:r>
            <a:r>
              <a:rPr lang="en-US" sz="1200" b="0" i="0" u="none" strike="noStrike" kern="1200" dirty="0">
                <a:solidFill>
                  <a:schemeClr val="tx1"/>
                </a:solidFill>
                <a:latin typeface="+mn-lt"/>
                <a:ea typeface="+mn-ea"/>
                <a:cs typeface="+mn-cs"/>
                <a:hlinkClick r:id="rId9" tooltip="Infection"/>
              </a:rPr>
              <a:t>infectious</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hlinkClick r:id="rId10" tooltip="Biological reproduction"/>
              </a:rPr>
              <a:t>self-reproducing</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hlinkClick r:id="rId11" tooltip="Pathogen"/>
              </a:rPr>
              <a:t>pathogens</a:t>
            </a:r>
            <a:r>
              <a:rPr lang="en-US" sz="1200" b="0" i="0" kern="1200" dirty="0">
                <a:solidFill>
                  <a:schemeClr val="tx1"/>
                </a:solidFill>
                <a:latin typeface="+mn-lt"/>
                <a:ea typeface="+mn-ea"/>
                <a:cs typeface="+mn-cs"/>
              </a:rPr>
              <a:t> primarily or solely composed of </a:t>
            </a:r>
            <a:r>
              <a:rPr lang="en-US" sz="1200" b="0" i="0" u="none" strike="noStrike" kern="1200" dirty="0">
                <a:solidFill>
                  <a:schemeClr val="tx1"/>
                </a:solidFill>
                <a:latin typeface="+mn-lt"/>
                <a:ea typeface="+mn-ea"/>
                <a:cs typeface="+mn-cs"/>
                <a:hlinkClick r:id="rId12" tooltip="Protein"/>
              </a:rPr>
              <a:t>protein</a:t>
            </a:r>
            <a:r>
              <a:rPr lang="en-US" sz="1200" b="0" i="0" kern="1200" dirty="0">
                <a:solidFill>
                  <a:schemeClr val="tx1"/>
                </a:solidFill>
                <a:latin typeface="+mn-lt"/>
                <a:ea typeface="+mn-ea"/>
                <a:cs typeface="+mn-cs"/>
              </a:rPr>
              <a:t>. He received the </a:t>
            </a:r>
            <a:r>
              <a:rPr lang="en-US" sz="1200" b="0" i="0" u="none" strike="noStrike" kern="1200" dirty="0">
                <a:solidFill>
                  <a:schemeClr val="tx1"/>
                </a:solidFill>
                <a:latin typeface="+mn-lt"/>
                <a:ea typeface="+mn-ea"/>
                <a:cs typeface="+mn-cs"/>
                <a:hlinkClick r:id="rId13" tooltip="Albert Lasker Award for Basic Medical Research"/>
              </a:rPr>
              <a:t>Albert Lasker Award for Basic Medical Research</a:t>
            </a:r>
            <a:r>
              <a:rPr lang="en-US" sz="1200" b="0" i="0" kern="1200" dirty="0">
                <a:solidFill>
                  <a:schemeClr val="tx1"/>
                </a:solidFill>
                <a:latin typeface="+mn-lt"/>
                <a:ea typeface="+mn-ea"/>
                <a:cs typeface="+mn-cs"/>
              </a:rPr>
              <a:t> in 1994 and the </a:t>
            </a:r>
            <a:r>
              <a:rPr lang="en-US" sz="1200" b="0" i="0" u="none" strike="noStrike" kern="1200" dirty="0">
                <a:solidFill>
                  <a:schemeClr val="tx1"/>
                </a:solidFill>
                <a:latin typeface="+mn-lt"/>
                <a:ea typeface="+mn-ea"/>
                <a:cs typeface="+mn-cs"/>
                <a:hlinkClick r:id="rId14" tooltip="Nobel Prize in Physiology or Medicine"/>
              </a:rPr>
              <a:t>Nobel Prize in Physiology or Medicine</a:t>
            </a:r>
            <a:r>
              <a:rPr lang="en-US" sz="1200" b="0" i="0" kern="1200" dirty="0">
                <a:solidFill>
                  <a:schemeClr val="tx1"/>
                </a:solidFill>
                <a:latin typeface="+mn-lt"/>
                <a:ea typeface="+mn-ea"/>
                <a:cs typeface="+mn-cs"/>
              </a:rPr>
              <a:t> in 1997 for prion research developed by him and his team of experts (</a:t>
            </a:r>
            <a:r>
              <a:rPr lang="en-US" sz="1200" b="0" i="0" u="none" strike="noStrike" kern="1200" dirty="0">
                <a:solidFill>
                  <a:schemeClr val="tx1"/>
                </a:solidFill>
                <a:latin typeface="+mn-lt"/>
                <a:ea typeface="+mn-ea"/>
                <a:cs typeface="+mn-cs"/>
                <a:hlinkClick r:id="rId15" tooltip="QPNC-PAGE"/>
              </a:rPr>
              <a:t>D. E. Garfin</a:t>
            </a:r>
            <a:r>
              <a:rPr lang="en-US" sz="1200" b="0" i="0" kern="1200" dirty="0">
                <a:solidFill>
                  <a:schemeClr val="tx1"/>
                </a:solidFill>
                <a:latin typeface="+mn-lt"/>
                <a:ea typeface="+mn-ea"/>
                <a:cs typeface="+mn-cs"/>
              </a:rPr>
              <a:t>, D. P. Stites, W. J. Hadlow, C. W. Eklund) beginning in the early 1970</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Prusiner won the Nobel Prize in Physiology or Medicine in 1997 for his work in proposing an explanation for the cause of </a:t>
            </a:r>
            <a:r>
              <a:rPr lang="en-US" sz="1200" b="0" i="0" u="none" strike="noStrike" kern="1200" dirty="0">
                <a:solidFill>
                  <a:schemeClr val="tx1"/>
                </a:solidFill>
                <a:latin typeface="+mn-lt"/>
                <a:ea typeface="+mn-ea"/>
                <a:cs typeface="+mn-cs"/>
                <a:hlinkClick r:id="rId16" tooltip="Bovine spongiform encephalopathy"/>
              </a:rPr>
              <a:t>bovine spongiform encephalopathy</a:t>
            </a:r>
            <a:r>
              <a:rPr lang="en-US" sz="1200" b="0" i="0" kern="1200" dirty="0">
                <a:solidFill>
                  <a:schemeClr val="tx1"/>
                </a:solidFill>
                <a:latin typeface="+mn-lt"/>
                <a:ea typeface="+mn-ea"/>
                <a:cs typeface="+mn-cs"/>
              </a:rPr>
              <a:t> ("mad cow disease") and its human equivalent, </a:t>
            </a:r>
            <a:r>
              <a:rPr lang="en-US" sz="1200" b="0" i="0" u="none" strike="noStrike" kern="1200" dirty="0">
                <a:solidFill>
                  <a:schemeClr val="tx1"/>
                </a:solidFill>
                <a:latin typeface="+mn-lt"/>
                <a:ea typeface="+mn-ea"/>
                <a:cs typeface="+mn-cs"/>
                <a:hlinkClick r:id="rId17" tooltip="Creutzfeldt–Jakob disease"/>
              </a:rPr>
              <a:t>Creutzfeldt–Jakob disease</a:t>
            </a:r>
            <a:r>
              <a:rPr lang="en-US" sz="1200" b="0" i="0" kern="1200" dirty="0">
                <a:solidFill>
                  <a:schemeClr val="tx1"/>
                </a:solidFill>
                <a:latin typeface="+mn-lt"/>
                <a:ea typeface="+mn-ea"/>
                <a:cs typeface="+mn-cs"/>
              </a:rPr>
              <a:t>.</a:t>
            </a:r>
            <a:r>
              <a:rPr lang="en-US" sz="1200" b="0" i="0" u="none" strike="noStrike" kern="1200" baseline="30000" dirty="0">
                <a:solidFill>
                  <a:schemeClr val="tx1"/>
                </a:solidFill>
                <a:latin typeface="+mn-lt"/>
                <a:ea typeface="+mn-ea"/>
                <a:cs typeface="+mn-cs"/>
                <a:hlinkClick r:id="rId3"/>
              </a:rPr>
              <a:t>[3]</a:t>
            </a:r>
            <a:r>
              <a:rPr lang="en-US" sz="1200" b="0" i="0" kern="1200" dirty="0">
                <a:solidFill>
                  <a:schemeClr val="tx1"/>
                </a:solidFill>
                <a:latin typeface="+mn-lt"/>
                <a:ea typeface="+mn-ea"/>
                <a:cs typeface="+mn-cs"/>
              </a:rPr>
              <a:t> In this work, he coined the term </a:t>
            </a:r>
            <a:r>
              <a:rPr lang="en-US" sz="1200" b="0" i="1" kern="1200" dirty="0">
                <a:solidFill>
                  <a:schemeClr val="tx1"/>
                </a:solidFill>
                <a:latin typeface="+mn-lt"/>
                <a:ea typeface="+mn-ea"/>
                <a:cs typeface="+mn-cs"/>
              </a:rPr>
              <a:t>prion</a:t>
            </a:r>
            <a:r>
              <a:rPr lang="en-US" sz="1200" b="0" i="0" kern="1200" dirty="0">
                <a:solidFill>
                  <a:schemeClr val="tx1"/>
                </a:solidFill>
                <a:latin typeface="+mn-lt"/>
                <a:ea typeface="+mn-ea"/>
                <a:cs typeface="+mn-cs"/>
              </a:rPr>
              <a:t>, which comes from the words "proteinaceous" and "infectious," in 1982 to refer to a previously undescribed form of infection due to protein misfolding.</a:t>
            </a:r>
            <a:r>
              <a:rPr lang="en-US" sz="1200" b="0" i="0" u="none" strike="noStrike" kern="1200" baseline="30000" dirty="0">
                <a:solidFill>
                  <a:schemeClr val="tx1"/>
                </a:solidFill>
                <a:latin typeface="+mn-lt"/>
                <a:ea typeface="+mn-ea"/>
                <a:cs typeface="+mn-cs"/>
                <a:hlinkClick r:id="rId3"/>
              </a:rPr>
              <a:t>[7]</a:t>
            </a:r>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Familial forms of prion disease are inherited in an autosomal dominant pattern, which means one copy of the altered </a:t>
            </a:r>
            <a:r>
              <a:rPr lang="en-US" i="1" u="sng" dirty="0">
                <a:hlinkClick r:id="rId3"/>
              </a:rPr>
              <a:t>PRNP</a:t>
            </a:r>
            <a:r>
              <a:rPr lang="en-US" dirty="0"/>
              <a:t> gene in each cell is sufficient to cause the disorder. In most cases, an affected person inherits the altered gene from </a:t>
            </a:r>
            <a:r>
              <a:rPr lang="en-US" dirty="0">
                <a:hlinkClick r:id="rId4" tooltip="Show picture"/>
              </a:rPr>
              <a:t>one affected parent</a:t>
            </a:r>
            <a:r>
              <a:rPr lang="en-US" dirty="0"/>
              <a:t>. In some people, familial forms of prion disease are caused by a </a:t>
            </a:r>
            <a:r>
              <a:rPr lang="en-US" dirty="0">
                <a:hlinkClick r:id="rId5" tooltip="Show picture"/>
              </a:rPr>
              <a:t>new mutation in the gene</a:t>
            </a:r>
            <a:r>
              <a:rPr lang="en-US" dirty="0"/>
              <a:t> that occurs during the formation of a parent's reproductive cells (eggs or sperm) or in early embryonic development. Although such people do not have an affected parent, they can pass the genetic change to their children.</a:t>
            </a:r>
          </a:p>
          <a:p>
            <a:r>
              <a:rPr lang="en-US" dirty="0"/>
              <a:t>The sporadic, acquired, and iatrogenic forms of prion disease, including kuru and variant Creutzfeldt-Jakob disease, are not inherited.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They discovered that PrPsc is able to spontaneously form within the cytosol. Once there, it can convert normal PrP into PrPsc, aiding in the destruction of host nerve cells and helping the disease to spread from cell to cell.</a:t>
            </a:r>
            <a:endParaRPr lang="en-US" b="1" dirty="0"/>
          </a:p>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Familial forms of prion disease are inherited in an autosomal dominant pattern, which means one copy of the altered </a:t>
            </a:r>
            <a:r>
              <a:rPr lang="en-US" i="1" u="sng" dirty="0">
                <a:hlinkClick r:id="rId3"/>
              </a:rPr>
              <a:t>PRNP</a:t>
            </a:r>
            <a:r>
              <a:rPr lang="en-US" dirty="0"/>
              <a:t> gene in each cell is sufficient to cause the disorder. In most cases, an affected person inherits the altered gene from </a:t>
            </a:r>
            <a:r>
              <a:rPr lang="en-US" dirty="0">
                <a:hlinkClick r:id="rId4" tooltip="Show picture"/>
              </a:rPr>
              <a:t>one affected parent</a:t>
            </a:r>
            <a:r>
              <a:rPr lang="en-US" dirty="0"/>
              <a:t>. In some people, familial forms of prion disease are caused by a </a:t>
            </a:r>
            <a:r>
              <a:rPr lang="en-US" dirty="0">
                <a:hlinkClick r:id="rId5" tooltip="Show picture"/>
              </a:rPr>
              <a:t>new mutation in the gene</a:t>
            </a:r>
            <a:r>
              <a:rPr lang="en-US" dirty="0"/>
              <a:t> that occurs during the formation of a parent's reproductive cells (eggs or sperm) or in early embryonic development. Although such people do not have an affected parent, they can pass the genetic change to their children.</a:t>
            </a:r>
          </a:p>
          <a:p>
            <a:r>
              <a:rPr lang="en-US" dirty="0"/>
              <a:t>The sporadic, acquired, and iatrogenic forms of prion disease, including kuru and variant Creutzfeldt-Jakob disease, are not inherited.</a:t>
            </a:r>
          </a:p>
          <a:p>
            <a:endParaRPr lang="en-US" dirty="0"/>
          </a:p>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PrPc  is rich in </a:t>
            </a:r>
            <a:r>
              <a:rPr lang="el-GR" sz="1200" dirty="0"/>
              <a:t>α-</a:t>
            </a:r>
            <a:r>
              <a:rPr lang="en-US" sz="1200" dirty="0"/>
              <a:t>helises and has little β-structure, while PrP Sc  has less α-helix and a high amount of β-structure</a:t>
            </a:r>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beta bleated sheet of the PrPsc is able to bind to other PrPsc to form three PrPsc, </a:t>
            </a:r>
          </a:p>
          <a:p>
            <a:r>
              <a:rPr lang="en-US" dirty="0"/>
              <a:t>Through the binding ablities of the beta shheets to othet beta sheets on other molecules</a:t>
            </a:r>
          </a:p>
          <a:p>
            <a:r>
              <a:rPr lang="en-US" dirty="0"/>
              <a:t>Due to the liear orienation of amnio acids in the sheet.then the triple PrPsc struture </a:t>
            </a:r>
          </a:p>
          <a:p>
            <a:r>
              <a:rPr lang="en-US" dirty="0"/>
              <a:t> (amyloid)can convert the PrPc into PrPsc through </a:t>
            </a:r>
          </a:p>
          <a:p>
            <a:r>
              <a:rPr lang="en-US" dirty="0"/>
              <a:t>Ununderstood mechanism.</a:t>
            </a:r>
          </a:p>
          <a:p>
            <a:r>
              <a:rPr lang="en-US" dirty="0"/>
              <a:t> The amyloid is toxic to neuron cells and start damaging them to from wholes in the brain</a:t>
            </a:r>
          </a:p>
          <a:p>
            <a:r>
              <a:rPr lang="en-US" dirty="0"/>
              <a:t> thet eventually r</a:t>
            </a:r>
          </a:p>
          <a:p>
            <a:r>
              <a:rPr lang="en-US" dirty="0"/>
              <a:t>Resemles te sponge+</a:t>
            </a:r>
          </a:p>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sz="1200" dirty="0"/>
              <a:t>Oral transmission is only one possible route. In fact, oral transmission is not particularly efficient, and is not well understood. Generally, proteins ingested orally are degraded. Somehow, the stable toxic prion manages to survive the usual digestion process .</a:t>
            </a:r>
          </a:p>
          <a:p>
            <a:pPr lvl="0" algn="just"/>
            <a:r>
              <a:rPr lang="en-US" sz="1200" dirty="0"/>
              <a:t>There are known cases where prion disease has been transmitted on surgical instruments, or by use of infected tissues. These cases are extremely rare, but they are clear, and they do help in understanding the transmission process. CJD transmitted by medical procedures is known as iatrogenic CJD.</a:t>
            </a:r>
          </a:p>
          <a:p>
            <a:pPr lvl="0" algn="just"/>
            <a:endParaRPr lang="en-US" sz="1200" dirty="0"/>
          </a:p>
          <a:p>
            <a:pPr lvl="0" algn="just"/>
            <a:r>
              <a:rPr lang="en-US" sz="1200" b="1" dirty="0">
                <a:solidFill>
                  <a:srgbClr val="7030A0"/>
                </a:solidFill>
              </a:rPr>
              <a:t>Eating infected beef </a:t>
            </a:r>
            <a:r>
              <a:rPr lang="ar-OM" sz="1200" b="1" dirty="0">
                <a:solidFill>
                  <a:srgbClr val="7030A0"/>
                </a:solidFill>
              </a:rPr>
              <a:t> </a:t>
            </a:r>
            <a:r>
              <a:rPr lang="en-US" sz="1200" b="1" dirty="0">
                <a:solidFill>
                  <a:srgbClr val="7030A0"/>
                </a:solidFill>
              </a:rPr>
              <a:t>from cows carrying  (BSE). </a:t>
            </a:r>
          </a:p>
          <a:p>
            <a:pPr lvl="0" algn="just"/>
            <a:r>
              <a:rPr lang="en-US" sz="1200" dirty="0"/>
              <a:t>BSE is transmitted from cow to cow by feeding the cows material containing products from infected cows. </a:t>
            </a:r>
          </a:p>
          <a:p>
            <a:pPr lvl="0" algn="just"/>
            <a:r>
              <a:rPr lang="en-US" sz="1200" dirty="0" err="1"/>
              <a:t>Kuru</a:t>
            </a:r>
            <a:r>
              <a:rPr lang="en-US" sz="1200" dirty="0"/>
              <a:t> was transmitted from human to human by cannibalism (eating the brains of infected people).</a:t>
            </a:r>
          </a:p>
          <a:p>
            <a:pPr lvl="0" algn="just"/>
            <a:r>
              <a:rPr lang="en-US" sz="1200" dirty="0"/>
              <a:t> Transmission through oral, wound, and </a:t>
            </a:r>
            <a:r>
              <a:rPr lang="en-US" sz="1200" dirty="0" err="1"/>
              <a:t>parenterally</a:t>
            </a:r>
            <a:r>
              <a:rPr lang="en-US" sz="1200" dirty="0"/>
              <a:t> has been approved. </a:t>
            </a:r>
          </a:p>
          <a:p>
            <a:pPr lvl="0" algn="just"/>
            <a:r>
              <a:rPr lang="en-US" sz="1200" dirty="0"/>
              <a:t> </a:t>
            </a:r>
            <a:r>
              <a:rPr lang="en-US" sz="1200" dirty="0" err="1"/>
              <a:t>PrPsc</a:t>
            </a:r>
            <a:r>
              <a:rPr lang="en-US" sz="1200" dirty="0"/>
              <a:t> manages to survive the usual digestion process .</a:t>
            </a:r>
          </a:p>
          <a:p>
            <a:pPr lvl="0" algn="just"/>
            <a:r>
              <a:rPr lang="en-US" sz="1200" dirty="0"/>
              <a:t>Through surgical instruments, or by use of infected tissues. CJD transmitted by medical procedures is known as iatrogenic CJD.</a:t>
            </a:r>
          </a:p>
          <a:p>
            <a:pPr lvl="0" algn="just"/>
            <a:endParaRPr lang="en-US" sz="1200" dirty="0"/>
          </a:p>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F9956C-9AD4-41A1-99C9-90A96D957E4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3783A5-A9DC-4038-8360-42D74FEB317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783A5-A9DC-4038-8360-42D74FEB317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783A5-A9DC-4038-8360-42D74FEB317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783A5-A9DC-4038-8360-42D74FEB317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3783A5-A9DC-4038-8360-42D74FEB317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3783A5-A9DC-4038-8360-42D74FEB317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3783A5-A9DC-4038-8360-42D74FEB317B}"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3783A5-A9DC-4038-8360-42D74FEB317B}"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783A5-A9DC-4038-8360-42D74FEB317B}"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3783A5-A9DC-4038-8360-42D74FEB317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3783A5-A9DC-4038-8360-42D74FEB317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7B3CC-4EC6-4EAE-B18E-8C7A1FBBA0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783A5-A9DC-4038-8360-42D74FEB317B}" type="datetimeFigureOut">
              <a:rPr lang="en-US" smtClean="0"/>
              <a:pPr/>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7B3CC-4EC6-4EAE-B18E-8C7A1FBBA0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8" Type="http://schemas.openxmlformats.org/officeDocument/2006/relationships/image" Target="../media/image22.png" /><Relationship Id="rId13" Type="http://schemas.openxmlformats.org/officeDocument/2006/relationships/image" Target="../media/image27.png" /><Relationship Id="rId18" Type="http://schemas.openxmlformats.org/officeDocument/2006/relationships/image" Target="../media/image32.jpeg" /><Relationship Id="rId3" Type="http://schemas.openxmlformats.org/officeDocument/2006/relationships/image" Target="../media/image17.png" /><Relationship Id="rId7" Type="http://schemas.openxmlformats.org/officeDocument/2006/relationships/image" Target="../media/image21.png" /><Relationship Id="rId12" Type="http://schemas.openxmlformats.org/officeDocument/2006/relationships/image" Target="../media/image26.png" /><Relationship Id="rId17" Type="http://schemas.openxmlformats.org/officeDocument/2006/relationships/image" Target="../media/image31.jpeg" /><Relationship Id="rId2" Type="http://schemas.openxmlformats.org/officeDocument/2006/relationships/notesSlide" Target="../notesSlides/notesSlide7.xml" /><Relationship Id="rId16" Type="http://schemas.openxmlformats.org/officeDocument/2006/relationships/image" Target="../media/image30.png" /><Relationship Id="rId1" Type="http://schemas.openxmlformats.org/officeDocument/2006/relationships/slideLayout" Target="../slideLayouts/slideLayout7.xml" /><Relationship Id="rId6" Type="http://schemas.openxmlformats.org/officeDocument/2006/relationships/image" Target="../media/image20.png" /><Relationship Id="rId11" Type="http://schemas.openxmlformats.org/officeDocument/2006/relationships/image" Target="../media/image25.jpeg" /><Relationship Id="rId5" Type="http://schemas.openxmlformats.org/officeDocument/2006/relationships/image" Target="../media/image19.png" /><Relationship Id="rId15" Type="http://schemas.openxmlformats.org/officeDocument/2006/relationships/image" Target="../media/image29.png" /><Relationship Id="rId10" Type="http://schemas.openxmlformats.org/officeDocument/2006/relationships/image" Target="../media/image24.png" /><Relationship Id="rId4" Type="http://schemas.openxmlformats.org/officeDocument/2006/relationships/image" Target="../media/image18.png" /><Relationship Id="rId9" Type="http://schemas.openxmlformats.org/officeDocument/2006/relationships/image" Target="../media/image23.jpeg" /><Relationship Id="rId14" Type="http://schemas.openxmlformats.org/officeDocument/2006/relationships/image" Target="../media/image28.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8" Type="http://schemas.openxmlformats.org/officeDocument/2006/relationships/image" Target="../media/image35.wmf" /><Relationship Id="rId3" Type="http://schemas.openxmlformats.org/officeDocument/2006/relationships/oleObject" Target="../embeddings/oleObject1.bin" /><Relationship Id="rId7" Type="http://schemas.openxmlformats.org/officeDocument/2006/relationships/oleObject" Target="../embeddings/oleObject3.bin" /><Relationship Id="rId12" Type="http://schemas.openxmlformats.org/officeDocument/2006/relationships/image" Target="../media/image38.jpeg" /><Relationship Id="rId2" Type="http://schemas.openxmlformats.org/officeDocument/2006/relationships/slideLayout" Target="../slideLayouts/slideLayout7.xml" /><Relationship Id="rId1" Type="http://schemas.openxmlformats.org/officeDocument/2006/relationships/vmlDrawing" Target="../drawings/vmlDrawing1.vml" /><Relationship Id="rId6" Type="http://schemas.openxmlformats.org/officeDocument/2006/relationships/image" Target="../media/image34.wmf" /><Relationship Id="rId11" Type="http://schemas.openxmlformats.org/officeDocument/2006/relationships/image" Target="../media/image37.jpeg" /><Relationship Id="rId5" Type="http://schemas.openxmlformats.org/officeDocument/2006/relationships/oleObject" Target="../embeddings/oleObject2.bin" /><Relationship Id="rId10" Type="http://schemas.openxmlformats.org/officeDocument/2006/relationships/image" Target="../media/image36.wmf" /><Relationship Id="rId4" Type="http://schemas.openxmlformats.org/officeDocument/2006/relationships/image" Target="../media/image33.wmf" /><Relationship Id="rId9" Type="http://schemas.openxmlformats.org/officeDocument/2006/relationships/oleObject" Target="../embeddings/oleObject4.bin"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8" Type="http://schemas.openxmlformats.org/officeDocument/2006/relationships/image" Target="../media/image50.png" /><Relationship Id="rId3" Type="http://schemas.openxmlformats.org/officeDocument/2006/relationships/image" Target="../media/image45.png" /><Relationship Id="rId7" Type="http://schemas.openxmlformats.org/officeDocument/2006/relationships/image" Target="../media/image49.png" /><Relationship Id="rId2" Type="http://schemas.openxmlformats.org/officeDocument/2006/relationships/image" Target="../media/image44.png" /><Relationship Id="rId1" Type="http://schemas.openxmlformats.org/officeDocument/2006/relationships/slideLayout" Target="../slideLayouts/slideLayout2.xml" /><Relationship Id="rId6" Type="http://schemas.openxmlformats.org/officeDocument/2006/relationships/image" Target="../media/image48.png" /><Relationship Id="rId5" Type="http://schemas.openxmlformats.org/officeDocument/2006/relationships/image" Target="../media/image47.png" /><Relationship Id="rId10" Type="http://schemas.openxmlformats.org/officeDocument/2006/relationships/image" Target="../media/image52.png" /><Relationship Id="rId4" Type="http://schemas.openxmlformats.org/officeDocument/2006/relationships/image" Target="../media/image46.png" /><Relationship Id="rId9" Type="http://schemas.openxmlformats.org/officeDocument/2006/relationships/image" Target="../media/image51.pn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5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5.xml" /><Relationship Id="rId1" Type="http://schemas.openxmlformats.org/officeDocument/2006/relationships/slideLayout" Target="../slideLayouts/slideLayout4.xml" /><Relationship Id="rId4" Type="http://schemas.openxmlformats.org/officeDocument/2006/relationships/image" Target="../media/image12.png"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image" Target="../media/image16.png" /><Relationship Id="rId5" Type="http://schemas.openxmlformats.org/officeDocument/2006/relationships/image" Target="../media/image15.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1079500" y="4343400"/>
            <a:ext cx="5524500" cy="457200"/>
          </a:xfrm>
          <a:prstGeom prst="rect">
            <a:avLst/>
          </a:prstGeom>
          <a:noFill/>
          <a:ln w="9525">
            <a:noFill/>
            <a:miter lim="800000"/>
            <a:headEnd/>
            <a:tailEnd/>
          </a:ln>
        </p:spPr>
        <p:txBody>
          <a:bodyPr>
            <a:spAutoFit/>
          </a:bodyPr>
          <a:lstStyle/>
          <a:p>
            <a:pPr>
              <a:spcBef>
                <a:spcPct val="50000"/>
              </a:spcBef>
            </a:pPr>
            <a:endParaRPr lang="ru-RU" sz="2400" b="1">
              <a:solidFill>
                <a:schemeClr val="tx1"/>
              </a:solidFill>
              <a:effectLst/>
              <a:latin typeface="Times New Roman" pitchFamily="18" charset="0"/>
            </a:endParaRPr>
          </a:p>
        </p:txBody>
      </p:sp>
      <p:sp>
        <p:nvSpPr>
          <p:cNvPr id="103436" name="Text Box 12"/>
          <p:cNvSpPr txBox="1">
            <a:spLocks noChangeArrowheads="1"/>
          </p:cNvSpPr>
          <p:nvPr/>
        </p:nvSpPr>
        <p:spPr bwMode="auto">
          <a:xfrm>
            <a:off x="899592" y="1556792"/>
            <a:ext cx="7560840" cy="2308324"/>
          </a:xfrm>
          <a:prstGeom prst="rect">
            <a:avLst/>
          </a:prstGeom>
          <a:noFill/>
          <a:ln w="9525">
            <a:noFill/>
            <a:miter lim="800000"/>
            <a:headEnd/>
            <a:tailEnd/>
          </a:ln>
          <a:effectLst/>
        </p:spPr>
        <p:txBody>
          <a:bodyPr wrap="square">
            <a:spAutoFit/>
          </a:bodyPr>
          <a:lstStyle/>
          <a:p>
            <a:pPr algn="ctr">
              <a:spcBef>
                <a:spcPct val="50000"/>
              </a:spcBef>
              <a:defRPr/>
            </a:pPr>
            <a:r>
              <a:rPr lang="en-US" sz="4800" b="1" dirty="0">
                <a:solidFill>
                  <a:schemeClr val="tx1"/>
                </a:solidFill>
                <a:effectLst/>
                <a:latin typeface="Times New Roman" pitchFamily="18" charset="0"/>
              </a:rPr>
              <a:t>  </a:t>
            </a:r>
            <a:r>
              <a:rPr lang="en-US" sz="4800" b="1" dirty="0" err="1">
                <a:solidFill>
                  <a:srgbClr val="CC00CC"/>
                </a:solidFill>
                <a:effectLst>
                  <a:outerShdw blurRad="38100" dist="38100" dir="2700000" algn="tl">
                    <a:srgbClr val="000000"/>
                  </a:outerShdw>
                </a:effectLst>
                <a:latin typeface="Times New Roman" pitchFamily="18" charset="0"/>
              </a:rPr>
              <a:t>Prions</a:t>
            </a:r>
            <a:r>
              <a:rPr lang="en-US" sz="4800" b="1" dirty="0">
                <a:solidFill>
                  <a:srgbClr val="CC00CC"/>
                </a:solidFill>
                <a:effectLst>
                  <a:outerShdw blurRad="38100" dist="38100" dir="2700000" algn="tl">
                    <a:srgbClr val="000000"/>
                  </a:outerShdw>
                </a:effectLst>
                <a:latin typeface="Times New Roman" pitchFamily="18" charset="0"/>
              </a:rPr>
              <a:t> and Rabies</a:t>
            </a:r>
            <a:r>
              <a:rPr lang="en-US" sz="1600" b="1" dirty="0">
                <a:solidFill>
                  <a:srgbClr val="CC00CC"/>
                </a:solidFill>
                <a:effectLst/>
                <a:latin typeface="Times New Roman" pitchFamily="18" charset="0"/>
              </a:rPr>
              <a:t> </a:t>
            </a:r>
          </a:p>
          <a:p>
            <a:pPr algn="ctr">
              <a:spcBef>
                <a:spcPct val="50000"/>
              </a:spcBef>
              <a:defRPr/>
            </a:pPr>
            <a:endParaRPr lang="en-US" sz="1600" b="1" dirty="0">
              <a:solidFill>
                <a:srgbClr val="CC00CC"/>
              </a:solidFill>
              <a:effectLst/>
              <a:latin typeface="Times New Roman" pitchFamily="18" charset="0"/>
            </a:endParaRPr>
          </a:p>
          <a:p>
            <a:pPr algn="ctr">
              <a:spcBef>
                <a:spcPct val="50000"/>
              </a:spcBef>
              <a:defRPr/>
            </a:pPr>
            <a:r>
              <a:rPr lang="en-US" sz="2400" b="1" dirty="0">
                <a:latin typeface="Times New Roman" pitchFamily="18" charset="0"/>
              </a:rPr>
              <a:t>NSII Module</a:t>
            </a:r>
          </a:p>
          <a:p>
            <a:pPr algn="ctr">
              <a:spcBef>
                <a:spcPct val="50000"/>
              </a:spcBef>
              <a:defRPr/>
            </a:pPr>
            <a:r>
              <a:rPr lang="en-US" sz="2400" b="1" dirty="0">
                <a:effectLst/>
                <a:latin typeface="Times New Roman" pitchFamily="18" charset="0"/>
              </a:rPr>
              <a:t>2021-2022</a:t>
            </a:r>
          </a:p>
        </p:txBody>
      </p:sp>
      <p:sp>
        <p:nvSpPr>
          <p:cNvPr id="4" name="مستطيل 3"/>
          <p:cNvSpPr/>
          <p:nvPr/>
        </p:nvSpPr>
        <p:spPr>
          <a:xfrm>
            <a:off x="791072" y="4941168"/>
            <a:ext cx="8352928" cy="1015663"/>
          </a:xfrm>
          <a:prstGeom prst="rect">
            <a:avLst/>
          </a:prstGeom>
        </p:spPr>
        <p:txBody>
          <a:bodyPr wrap="square">
            <a:spAutoFit/>
          </a:bodyPr>
          <a:lstStyle/>
          <a:p>
            <a:pPr algn="ctr" rtl="1">
              <a:defRPr/>
            </a:pPr>
            <a:r>
              <a:rPr lang="en-US" sz="2000" b="1" dirty="0">
                <a:effectLst>
                  <a:outerShdw blurRad="38100" dist="38100" dir="2700000" algn="tl">
                    <a:srgbClr val="000000">
                      <a:alpha val="43137"/>
                    </a:srgbClr>
                  </a:outerShdw>
                </a:effectLst>
              </a:rPr>
              <a:t>Dr.  Mohammad </a:t>
            </a:r>
            <a:r>
              <a:rPr lang="en-US" sz="2000" b="1" dirty="0" err="1">
                <a:effectLst>
                  <a:outerShdw blurRad="38100" dist="38100" dir="2700000" algn="tl">
                    <a:srgbClr val="000000">
                      <a:alpha val="43137"/>
                    </a:srgbClr>
                  </a:outerShdw>
                </a:effectLst>
              </a:rPr>
              <a:t>Odaibat</a:t>
            </a:r>
            <a:endParaRPr lang="en-US" sz="2000" b="1" dirty="0">
              <a:effectLst>
                <a:outerShdw blurRad="38100" dist="38100" dir="2700000" algn="tl">
                  <a:srgbClr val="000000">
                    <a:alpha val="43137"/>
                  </a:srgbClr>
                </a:outerShdw>
              </a:effectLst>
            </a:endParaRPr>
          </a:p>
          <a:p>
            <a:pPr algn="ctr" rtl="1">
              <a:defRPr/>
            </a:pPr>
            <a:r>
              <a:rPr lang="en-US" sz="2000" b="1" dirty="0">
                <a:effectLst>
                  <a:outerShdw blurRad="38100" dist="38100" dir="2700000" algn="tl">
                    <a:srgbClr val="000000">
                      <a:alpha val="43137"/>
                    </a:srgbClr>
                  </a:outerShdw>
                </a:effectLst>
              </a:rPr>
              <a:t>Department of Microbiology and Pathology</a:t>
            </a:r>
          </a:p>
          <a:p>
            <a:pPr algn="ctr" rtl="1">
              <a:defRPr/>
            </a:pPr>
            <a:r>
              <a:rPr lang="en-US" sz="2000" b="1" dirty="0">
                <a:effectLst>
                  <a:outerShdw blurRad="38100" dist="38100" dir="2700000" algn="tl">
                    <a:srgbClr val="000000">
                      <a:alpha val="43137"/>
                    </a:srgbClr>
                  </a:outerShdw>
                </a:effectLst>
              </a:rPr>
              <a:t>Faculty of Medicine, Mutah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3" cstate="print"/>
          <a:srcRect/>
          <a:stretch>
            <a:fillRect/>
          </a:stretch>
        </p:blipFill>
        <p:spPr bwMode="auto">
          <a:xfrm>
            <a:off x="196423" y="3515258"/>
            <a:ext cx="1303743" cy="714380"/>
          </a:xfrm>
          <a:prstGeom prst="rect">
            <a:avLst/>
          </a:prstGeom>
          <a:noFill/>
          <a:ln w="9525">
            <a:noFill/>
            <a:miter lim="800000"/>
            <a:headEnd/>
            <a:tailEnd/>
          </a:ln>
          <a:effectLst/>
        </p:spPr>
      </p:pic>
      <p:pic>
        <p:nvPicPr>
          <p:cNvPr id="63492" name="Picture 4"/>
          <p:cNvPicPr>
            <a:picLocks noChangeAspect="1" noChangeArrowheads="1"/>
          </p:cNvPicPr>
          <p:nvPr/>
        </p:nvPicPr>
        <p:blipFill>
          <a:blip r:embed="rId4" cstate="print"/>
          <a:srcRect/>
          <a:stretch>
            <a:fillRect/>
          </a:stretch>
        </p:blipFill>
        <p:spPr bwMode="auto">
          <a:xfrm>
            <a:off x="0" y="2729440"/>
            <a:ext cx="1857356" cy="663342"/>
          </a:xfrm>
          <a:prstGeom prst="rect">
            <a:avLst/>
          </a:prstGeom>
          <a:noFill/>
          <a:ln w="9525">
            <a:noFill/>
            <a:miter lim="800000"/>
            <a:headEnd/>
            <a:tailEnd/>
          </a:ln>
          <a:effectLst/>
        </p:spPr>
      </p:pic>
      <p:pic>
        <p:nvPicPr>
          <p:cNvPr id="63494" name="Picture 6"/>
          <p:cNvPicPr>
            <a:picLocks noChangeAspect="1" noChangeArrowheads="1"/>
          </p:cNvPicPr>
          <p:nvPr/>
        </p:nvPicPr>
        <p:blipFill>
          <a:blip r:embed="rId5" cstate="print"/>
          <a:srcRect/>
          <a:stretch>
            <a:fillRect/>
          </a:stretch>
        </p:blipFill>
        <p:spPr bwMode="auto">
          <a:xfrm>
            <a:off x="2357422" y="3457852"/>
            <a:ext cx="857256" cy="771786"/>
          </a:xfrm>
          <a:prstGeom prst="rect">
            <a:avLst/>
          </a:prstGeom>
          <a:noFill/>
          <a:ln w="9525">
            <a:noFill/>
            <a:miter lim="800000"/>
            <a:headEnd/>
            <a:tailEnd/>
          </a:ln>
          <a:effectLst/>
        </p:spPr>
      </p:pic>
      <p:pic>
        <p:nvPicPr>
          <p:cNvPr id="63496" name="Picture 8"/>
          <p:cNvPicPr>
            <a:picLocks noChangeAspect="1" noChangeArrowheads="1"/>
          </p:cNvPicPr>
          <p:nvPr/>
        </p:nvPicPr>
        <p:blipFill>
          <a:blip r:embed="rId6" cstate="print"/>
          <a:srcRect/>
          <a:stretch>
            <a:fillRect/>
          </a:stretch>
        </p:blipFill>
        <p:spPr bwMode="auto">
          <a:xfrm>
            <a:off x="3214681" y="2938992"/>
            <a:ext cx="642939" cy="442914"/>
          </a:xfrm>
          <a:prstGeom prst="rect">
            <a:avLst/>
          </a:prstGeom>
          <a:noFill/>
          <a:ln w="9525">
            <a:noFill/>
            <a:miter lim="800000"/>
            <a:headEnd/>
            <a:tailEnd/>
          </a:ln>
          <a:effectLst/>
        </p:spPr>
      </p:pic>
      <p:pic>
        <p:nvPicPr>
          <p:cNvPr id="63497" name="Picture 9"/>
          <p:cNvPicPr>
            <a:picLocks noChangeAspect="1" noChangeArrowheads="1"/>
          </p:cNvPicPr>
          <p:nvPr/>
        </p:nvPicPr>
        <p:blipFill>
          <a:blip r:embed="rId7" cstate="print"/>
          <a:srcRect/>
          <a:stretch>
            <a:fillRect/>
          </a:stretch>
        </p:blipFill>
        <p:spPr bwMode="auto">
          <a:xfrm>
            <a:off x="2083849" y="4158200"/>
            <a:ext cx="1345143" cy="585788"/>
          </a:xfrm>
          <a:prstGeom prst="rect">
            <a:avLst/>
          </a:prstGeom>
          <a:noFill/>
          <a:ln w="9525">
            <a:noFill/>
            <a:miter lim="800000"/>
            <a:headEnd/>
            <a:tailEnd/>
          </a:ln>
          <a:effectLst/>
        </p:spPr>
      </p:pic>
      <p:pic>
        <p:nvPicPr>
          <p:cNvPr id="63498" name="Picture 10"/>
          <p:cNvPicPr>
            <a:picLocks noChangeAspect="1" noChangeArrowheads="1"/>
          </p:cNvPicPr>
          <p:nvPr/>
        </p:nvPicPr>
        <p:blipFill>
          <a:blip r:embed="rId8" cstate="print"/>
          <a:srcRect/>
          <a:stretch>
            <a:fillRect/>
          </a:stretch>
        </p:blipFill>
        <p:spPr bwMode="auto">
          <a:xfrm>
            <a:off x="0" y="4801142"/>
            <a:ext cx="2339752" cy="750090"/>
          </a:xfrm>
          <a:prstGeom prst="rect">
            <a:avLst/>
          </a:prstGeom>
          <a:noFill/>
          <a:ln w="9525">
            <a:noFill/>
            <a:miter lim="800000"/>
            <a:headEnd/>
            <a:tailEnd/>
          </a:ln>
          <a:effectLst/>
        </p:spPr>
      </p:pic>
      <p:pic>
        <p:nvPicPr>
          <p:cNvPr id="63499" name="Picture 11"/>
          <p:cNvPicPr>
            <a:picLocks noChangeAspect="1" noChangeArrowheads="1"/>
          </p:cNvPicPr>
          <p:nvPr/>
        </p:nvPicPr>
        <p:blipFill>
          <a:blip r:embed="rId9" cstate="print"/>
          <a:srcRect/>
          <a:stretch>
            <a:fillRect/>
          </a:stretch>
        </p:blipFill>
        <p:spPr bwMode="auto">
          <a:xfrm>
            <a:off x="4024310" y="3443820"/>
            <a:ext cx="1190633" cy="714380"/>
          </a:xfrm>
          <a:prstGeom prst="rect">
            <a:avLst/>
          </a:prstGeom>
          <a:noFill/>
          <a:ln w="9525">
            <a:noFill/>
            <a:miter lim="800000"/>
            <a:headEnd/>
            <a:tailEnd/>
          </a:ln>
          <a:effectLst/>
        </p:spPr>
      </p:pic>
      <p:pic>
        <p:nvPicPr>
          <p:cNvPr id="63500" name="Picture 12"/>
          <p:cNvPicPr>
            <a:picLocks noChangeAspect="1" noChangeArrowheads="1"/>
          </p:cNvPicPr>
          <p:nvPr/>
        </p:nvPicPr>
        <p:blipFill>
          <a:blip r:embed="rId10" cstate="print"/>
          <a:srcRect/>
          <a:stretch>
            <a:fillRect/>
          </a:stretch>
        </p:blipFill>
        <p:spPr bwMode="auto">
          <a:xfrm>
            <a:off x="5286381" y="3372382"/>
            <a:ext cx="857256" cy="785814"/>
          </a:xfrm>
          <a:prstGeom prst="rect">
            <a:avLst/>
          </a:prstGeom>
          <a:noFill/>
          <a:ln w="9525">
            <a:noFill/>
            <a:miter lim="800000"/>
            <a:headEnd/>
            <a:tailEnd/>
          </a:ln>
          <a:effectLst/>
        </p:spPr>
      </p:pic>
      <p:pic>
        <p:nvPicPr>
          <p:cNvPr id="63501" name="Picture 13"/>
          <p:cNvPicPr>
            <a:picLocks noChangeAspect="1" noChangeArrowheads="1"/>
          </p:cNvPicPr>
          <p:nvPr/>
        </p:nvPicPr>
        <p:blipFill>
          <a:blip r:embed="rId11" cstate="print"/>
          <a:srcRect/>
          <a:stretch>
            <a:fillRect/>
          </a:stretch>
        </p:blipFill>
        <p:spPr bwMode="auto">
          <a:xfrm>
            <a:off x="6257945" y="3443820"/>
            <a:ext cx="1171575" cy="714380"/>
          </a:xfrm>
          <a:prstGeom prst="rect">
            <a:avLst/>
          </a:prstGeom>
          <a:noFill/>
          <a:ln w="9525">
            <a:noFill/>
            <a:miter lim="800000"/>
            <a:headEnd/>
            <a:tailEnd/>
          </a:ln>
          <a:effectLst/>
        </p:spPr>
      </p:pic>
      <p:pic>
        <p:nvPicPr>
          <p:cNvPr id="63502" name="Picture 14"/>
          <p:cNvPicPr>
            <a:picLocks noChangeAspect="1" noChangeArrowheads="1"/>
          </p:cNvPicPr>
          <p:nvPr/>
        </p:nvPicPr>
        <p:blipFill>
          <a:blip r:embed="rId12" cstate="print"/>
          <a:srcRect/>
          <a:stretch>
            <a:fillRect/>
          </a:stretch>
        </p:blipFill>
        <p:spPr bwMode="auto">
          <a:xfrm>
            <a:off x="6286512" y="4229638"/>
            <a:ext cx="1019175" cy="628650"/>
          </a:xfrm>
          <a:prstGeom prst="rect">
            <a:avLst/>
          </a:prstGeom>
          <a:noFill/>
          <a:ln w="9525">
            <a:noFill/>
            <a:miter lim="800000"/>
            <a:headEnd/>
            <a:tailEnd/>
          </a:ln>
          <a:effectLst/>
        </p:spPr>
      </p:pic>
      <p:pic>
        <p:nvPicPr>
          <p:cNvPr id="63503" name="Picture 15"/>
          <p:cNvPicPr>
            <a:picLocks noChangeAspect="1" noChangeArrowheads="1"/>
          </p:cNvPicPr>
          <p:nvPr/>
        </p:nvPicPr>
        <p:blipFill>
          <a:blip r:embed="rId13" cstate="print"/>
          <a:srcRect/>
          <a:stretch>
            <a:fillRect/>
          </a:stretch>
        </p:blipFill>
        <p:spPr bwMode="auto">
          <a:xfrm>
            <a:off x="7405712" y="3658134"/>
            <a:ext cx="666750" cy="342900"/>
          </a:xfrm>
          <a:prstGeom prst="rect">
            <a:avLst/>
          </a:prstGeom>
          <a:noFill/>
          <a:ln w="9525">
            <a:noFill/>
            <a:miter lim="800000"/>
            <a:headEnd/>
            <a:tailEnd/>
          </a:ln>
          <a:effectLst/>
        </p:spPr>
      </p:pic>
      <p:pic>
        <p:nvPicPr>
          <p:cNvPr id="63504" name="Picture 16"/>
          <p:cNvPicPr>
            <a:picLocks noChangeAspect="1" noChangeArrowheads="1"/>
          </p:cNvPicPr>
          <p:nvPr/>
        </p:nvPicPr>
        <p:blipFill>
          <a:blip r:embed="rId14" cstate="print"/>
          <a:srcRect/>
          <a:stretch>
            <a:fillRect/>
          </a:stretch>
        </p:blipFill>
        <p:spPr bwMode="auto">
          <a:xfrm>
            <a:off x="8034368" y="3086630"/>
            <a:ext cx="1109632" cy="1559719"/>
          </a:xfrm>
          <a:prstGeom prst="rect">
            <a:avLst/>
          </a:prstGeom>
          <a:noFill/>
          <a:ln w="9525">
            <a:noFill/>
            <a:miter lim="800000"/>
            <a:headEnd/>
            <a:tailEnd/>
          </a:ln>
          <a:effectLst/>
        </p:spPr>
      </p:pic>
      <p:pic>
        <p:nvPicPr>
          <p:cNvPr id="19" name="Picture 12"/>
          <p:cNvPicPr>
            <a:picLocks noChangeAspect="1" noChangeArrowheads="1"/>
          </p:cNvPicPr>
          <p:nvPr/>
        </p:nvPicPr>
        <p:blipFill>
          <a:blip r:embed="rId10" cstate="print"/>
          <a:srcRect/>
          <a:stretch>
            <a:fillRect/>
          </a:stretch>
        </p:blipFill>
        <p:spPr bwMode="auto">
          <a:xfrm>
            <a:off x="3286116" y="3372382"/>
            <a:ext cx="704851" cy="785814"/>
          </a:xfrm>
          <a:prstGeom prst="rect">
            <a:avLst/>
          </a:prstGeom>
          <a:noFill/>
          <a:ln w="9525">
            <a:noFill/>
            <a:miter lim="800000"/>
            <a:headEnd/>
            <a:tailEnd/>
          </a:ln>
          <a:effectLst/>
        </p:spPr>
      </p:pic>
      <p:sp>
        <p:nvSpPr>
          <p:cNvPr id="20" name="Rectangle 10"/>
          <p:cNvSpPr>
            <a:spLocks noChangeArrowheads="1"/>
          </p:cNvSpPr>
          <p:nvPr/>
        </p:nvSpPr>
        <p:spPr bwMode="auto">
          <a:xfrm>
            <a:off x="1" y="0"/>
            <a:ext cx="9144000" cy="1000108"/>
          </a:xfrm>
          <a:prstGeom prst="rect">
            <a:avLst/>
          </a:prstGeom>
          <a:solidFill>
            <a:srgbClr val="FF0000"/>
          </a:solidFill>
          <a:ln w="9525">
            <a:noFill/>
            <a:miter lim="800000"/>
            <a:headEnd/>
            <a:tailEnd/>
          </a:ln>
        </p:spPr>
        <p:txBody>
          <a:bodyPr lIns="91429" tIns="45714" rIns="91429" bIns="45714" anchor="ctr"/>
          <a:lstStyle/>
          <a:p>
            <a:pPr algn="ctr"/>
            <a:r>
              <a:rPr lang="en-US" sz="3200" b="1" dirty="0">
                <a:solidFill>
                  <a:schemeClr val="bg1"/>
                </a:solidFill>
                <a:effectLst>
                  <a:outerShdw blurRad="38100" dist="38100" dir="2700000" algn="tl">
                    <a:srgbClr val="000000">
                      <a:alpha val="43137"/>
                    </a:srgbClr>
                  </a:outerShdw>
                </a:effectLst>
              </a:rPr>
              <a:t>Generation of prions’ amyloid</a:t>
            </a:r>
          </a:p>
        </p:txBody>
      </p:sp>
      <p:pic>
        <p:nvPicPr>
          <p:cNvPr id="24577" name="Picture 1"/>
          <p:cNvPicPr>
            <a:picLocks noChangeAspect="1" noChangeArrowheads="1"/>
          </p:cNvPicPr>
          <p:nvPr/>
        </p:nvPicPr>
        <p:blipFill>
          <a:blip r:embed="rId15" cstate="print"/>
          <a:srcRect/>
          <a:stretch>
            <a:fillRect/>
          </a:stretch>
        </p:blipFill>
        <p:spPr bwMode="auto">
          <a:xfrm>
            <a:off x="1428727" y="3658134"/>
            <a:ext cx="978965" cy="357190"/>
          </a:xfrm>
          <a:prstGeom prst="rect">
            <a:avLst/>
          </a:prstGeom>
          <a:noFill/>
          <a:ln w="9525">
            <a:noFill/>
            <a:miter lim="800000"/>
            <a:headEnd/>
            <a:tailEnd/>
          </a:ln>
          <a:effectLst/>
        </p:spPr>
      </p:pic>
      <p:pic>
        <p:nvPicPr>
          <p:cNvPr id="21" name="Picture 8"/>
          <p:cNvPicPr>
            <a:picLocks noChangeAspect="1" noChangeArrowheads="1"/>
          </p:cNvPicPr>
          <p:nvPr/>
        </p:nvPicPr>
        <p:blipFill>
          <a:blip r:embed="rId6" cstate="print"/>
          <a:srcRect/>
          <a:stretch>
            <a:fillRect/>
          </a:stretch>
        </p:blipFill>
        <p:spPr bwMode="auto">
          <a:xfrm>
            <a:off x="5357818" y="2872316"/>
            <a:ext cx="642939" cy="442914"/>
          </a:xfrm>
          <a:prstGeom prst="rect">
            <a:avLst/>
          </a:prstGeom>
          <a:noFill/>
          <a:ln w="9525">
            <a:noFill/>
            <a:miter lim="800000"/>
            <a:headEnd/>
            <a:tailEnd/>
          </a:ln>
          <a:effectLst/>
        </p:spPr>
      </p:pic>
      <p:pic>
        <p:nvPicPr>
          <p:cNvPr id="22" name="Picture 2" descr="نتيجة الصورة لـ beta sheets prions"/>
          <p:cNvPicPr>
            <a:picLocks noChangeAspect="1" noChangeArrowheads="1"/>
          </p:cNvPicPr>
          <p:nvPr/>
        </p:nvPicPr>
        <p:blipFill>
          <a:blip r:embed="rId16" cstate="print"/>
          <a:srcRect/>
          <a:stretch>
            <a:fillRect/>
          </a:stretch>
        </p:blipFill>
        <p:spPr bwMode="auto">
          <a:xfrm>
            <a:off x="2051720" y="5529772"/>
            <a:ext cx="1662106" cy="1304718"/>
          </a:xfrm>
          <a:prstGeom prst="rect">
            <a:avLst/>
          </a:prstGeom>
          <a:noFill/>
        </p:spPr>
      </p:pic>
      <p:pic>
        <p:nvPicPr>
          <p:cNvPr id="24" name="Picture 1"/>
          <p:cNvPicPr>
            <a:picLocks noChangeAspect="1" noChangeArrowheads="1"/>
          </p:cNvPicPr>
          <p:nvPr/>
        </p:nvPicPr>
        <p:blipFill>
          <a:blip r:embed="rId17" cstate="print"/>
          <a:srcRect/>
          <a:stretch>
            <a:fillRect/>
          </a:stretch>
        </p:blipFill>
        <p:spPr bwMode="auto">
          <a:xfrm>
            <a:off x="4427984" y="5025716"/>
            <a:ext cx="642942" cy="1095375"/>
          </a:xfrm>
          <a:prstGeom prst="rect">
            <a:avLst/>
          </a:prstGeom>
          <a:noFill/>
          <a:ln w="9525">
            <a:noFill/>
            <a:miter lim="800000"/>
            <a:headEnd/>
            <a:tailEnd/>
          </a:ln>
          <a:effectLst/>
        </p:spPr>
      </p:pic>
      <p:pic>
        <p:nvPicPr>
          <p:cNvPr id="25" name="Picture 2"/>
          <p:cNvPicPr>
            <a:picLocks noChangeAspect="1" noChangeArrowheads="1"/>
          </p:cNvPicPr>
          <p:nvPr/>
        </p:nvPicPr>
        <p:blipFill>
          <a:blip r:embed="rId18" cstate="print"/>
          <a:srcRect/>
          <a:stretch>
            <a:fillRect/>
          </a:stretch>
        </p:blipFill>
        <p:spPr bwMode="auto">
          <a:xfrm>
            <a:off x="6444208" y="5229200"/>
            <a:ext cx="1532015" cy="1571636"/>
          </a:xfrm>
          <a:prstGeom prst="rect">
            <a:avLst/>
          </a:prstGeom>
          <a:noFill/>
          <a:ln w="9525">
            <a:noFill/>
            <a:miter lim="800000"/>
            <a:headEnd/>
            <a:tailEnd/>
          </a:ln>
          <a:effectLst/>
        </p:spPr>
      </p:pic>
      <p:cxnSp>
        <p:nvCxnSpPr>
          <p:cNvPr id="27" name="Straight Arrow Connector 26"/>
          <p:cNvCxnSpPr/>
          <p:nvPr/>
        </p:nvCxnSpPr>
        <p:spPr>
          <a:xfrm>
            <a:off x="3059832" y="4737685"/>
            <a:ext cx="2" cy="93610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4" idx="0"/>
          </p:cNvCxnSpPr>
          <p:nvPr/>
        </p:nvCxnSpPr>
        <p:spPr>
          <a:xfrm>
            <a:off x="4716016" y="4161620"/>
            <a:ext cx="33439" cy="86409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28"/>
          <p:cNvCxnSpPr>
            <a:stCxn id="24" idx="3"/>
            <a:endCxn id="25" idx="1"/>
          </p:cNvCxnSpPr>
          <p:nvPr/>
        </p:nvCxnSpPr>
        <p:spPr>
          <a:xfrm>
            <a:off x="5070926" y="5573404"/>
            <a:ext cx="1373282" cy="441614"/>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Rectangle 22"/>
          <p:cNvSpPr/>
          <p:nvPr/>
        </p:nvSpPr>
        <p:spPr>
          <a:xfrm>
            <a:off x="71406" y="980728"/>
            <a:ext cx="9072594" cy="1569660"/>
          </a:xfrm>
          <a:prstGeom prst="rect">
            <a:avLst/>
          </a:prstGeom>
        </p:spPr>
        <p:txBody>
          <a:bodyPr wrap="square">
            <a:spAutoFit/>
          </a:bodyPr>
          <a:lstStyle/>
          <a:p>
            <a:pPr algn="just" rtl="0"/>
            <a:r>
              <a:rPr lang="en-US" sz="2400" b="1" u="sng" dirty="0"/>
              <a:t>How does the prion replicate?</a:t>
            </a:r>
          </a:p>
          <a:p>
            <a:pPr algn="just" rtl="0"/>
            <a:r>
              <a:rPr lang="en-US" sz="2400" dirty="0"/>
              <a:t>Lacking nucleic acid, </a:t>
            </a:r>
            <a:r>
              <a:rPr lang="en-US" sz="2400" b="1" dirty="0"/>
              <a:t>prions</a:t>
            </a:r>
            <a:r>
              <a:rPr lang="en-US" sz="2400" dirty="0"/>
              <a:t> cannot </a:t>
            </a:r>
            <a:r>
              <a:rPr lang="en-US" sz="2400" b="1" dirty="0"/>
              <a:t>reproduce</a:t>
            </a:r>
            <a:r>
              <a:rPr lang="en-US" sz="2400" dirty="0"/>
              <a:t>, but they reproduce by </a:t>
            </a:r>
            <a:r>
              <a:rPr lang="en-US" sz="2400" b="1" dirty="0"/>
              <a:t>recruiting the normal cellular </a:t>
            </a:r>
            <a:r>
              <a:rPr lang="en-US" sz="2400" b="1" dirty="0" err="1"/>
              <a:t>isoform</a:t>
            </a:r>
            <a:r>
              <a:rPr lang="en-US" sz="2400" b="1" dirty="0"/>
              <a:t> of the prion protein</a:t>
            </a:r>
            <a:r>
              <a:rPr lang="en-US" sz="2400" dirty="0"/>
              <a:t> (</a:t>
            </a:r>
            <a:r>
              <a:rPr lang="en-US" sz="2400" dirty="0" err="1"/>
              <a:t>PrP</a:t>
            </a:r>
            <a:r>
              <a:rPr lang="en-US" sz="2400" baseline="30000" dirty="0" err="1"/>
              <a:t>C</a:t>
            </a:r>
            <a:r>
              <a:rPr lang="en-US" sz="2400" dirty="0"/>
              <a:t>) and stimulating its </a:t>
            </a:r>
            <a:r>
              <a:rPr lang="en-US" sz="2400" dirty="0" err="1"/>
              <a:t>crefolding</a:t>
            </a:r>
            <a:r>
              <a:rPr lang="en-US" sz="2400" dirty="0"/>
              <a:t> into </a:t>
            </a:r>
            <a:r>
              <a:rPr lang="en-US" sz="2400" dirty="0" err="1"/>
              <a:t>PrP</a:t>
            </a:r>
            <a:r>
              <a:rPr lang="en-US" sz="2400" baseline="30000" dirty="0" err="1"/>
              <a:t>Sc</a:t>
            </a:r>
            <a:r>
              <a:rPr lang="en-US" sz="2400" baseline="30000" dirty="0"/>
              <a:t>  </a:t>
            </a:r>
            <a:r>
              <a:rPr lang="en-US" sz="2400" dirty="0"/>
              <a:t> (</a:t>
            </a:r>
            <a:r>
              <a:rPr lang="en-US" sz="2400" b="1" dirty="0" err="1"/>
              <a:t>Sc</a:t>
            </a:r>
            <a:r>
              <a:rPr lang="en-US" sz="2400" dirty="0" err="1"/>
              <a:t>rapie</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slide(fromBottom)">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slide(fromBottom)">
                                      <p:cBhvr>
                                        <p:cTn id="12" dur="500"/>
                                        <p:tgtEl>
                                          <p:spTgt spid="6349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577"/>
                                        </p:tgtEl>
                                        <p:attrNameLst>
                                          <p:attrName>style.visibility</p:attrName>
                                        </p:attrNameLst>
                                      </p:cBhvr>
                                      <p:to>
                                        <p:strVal val="visible"/>
                                      </p:to>
                                    </p:set>
                                    <p:animEffect transition="in" filter="slide(fromBottom)">
                                      <p:cBhvr>
                                        <p:cTn id="17" dur="500"/>
                                        <p:tgtEl>
                                          <p:spTgt spid="24577"/>
                                        </p:tgtEl>
                                      </p:cBhvr>
                                    </p:animEffect>
                                  </p:childTnLst>
                                </p:cTn>
                              </p:par>
                              <p:par>
                                <p:cTn id="18" presetID="12" presetClass="entr" presetSubtype="4" fill="hold" nodeType="withEffect">
                                  <p:stCondLst>
                                    <p:cond delay="0"/>
                                  </p:stCondLst>
                                  <p:childTnLst>
                                    <p:set>
                                      <p:cBhvr>
                                        <p:cTn id="19" dur="1" fill="hold">
                                          <p:stCondLst>
                                            <p:cond delay="0"/>
                                          </p:stCondLst>
                                        </p:cTn>
                                        <p:tgtEl>
                                          <p:spTgt spid="63494"/>
                                        </p:tgtEl>
                                        <p:attrNameLst>
                                          <p:attrName>style.visibility</p:attrName>
                                        </p:attrNameLst>
                                      </p:cBhvr>
                                      <p:to>
                                        <p:strVal val="visible"/>
                                      </p:to>
                                    </p:set>
                                    <p:animEffect transition="in" filter="slide(fromBottom)">
                                      <p:cBhvr>
                                        <p:cTn id="20" dur="500"/>
                                        <p:tgtEl>
                                          <p:spTgt spid="63494"/>
                                        </p:tgtEl>
                                      </p:cBhvr>
                                    </p:animEffect>
                                  </p:childTnLst>
                                </p:cTn>
                              </p:par>
                              <p:par>
                                <p:cTn id="21" presetID="12" presetClass="entr" presetSubtype="4" fill="hold" nodeType="withEffect">
                                  <p:stCondLst>
                                    <p:cond delay="0"/>
                                  </p:stCondLst>
                                  <p:childTnLst>
                                    <p:set>
                                      <p:cBhvr>
                                        <p:cTn id="22" dur="1" fill="hold">
                                          <p:stCondLst>
                                            <p:cond delay="0"/>
                                          </p:stCondLst>
                                        </p:cTn>
                                        <p:tgtEl>
                                          <p:spTgt spid="63497"/>
                                        </p:tgtEl>
                                        <p:attrNameLst>
                                          <p:attrName>style.visibility</p:attrName>
                                        </p:attrNameLst>
                                      </p:cBhvr>
                                      <p:to>
                                        <p:strVal val="visible"/>
                                      </p:to>
                                    </p:set>
                                    <p:animEffect transition="in" filter="slide(fromBottom)">
                                      <p:cBhvr>
                                        <p:cTn id="23" dur="500"/>
                                        <p:tgtEl>
                                          <p:spTgt spid="6349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lide(fromBottom)">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63496"/>
                                        </p:tgtEl>
                                        <p:attrNameLst>
                                          <p:attrName>style.visibility</p:attrName>
                                        </p:attrNameLst>
                                      </p:cBhvr>
                                      <p:to>
                                        <p:strVal val="visible"/>
                                      </p:to>
                                    </p:set>
                                    <p:animEffect transition="in" filter="slide(fromBottom)">
                                      <p:cBhvr>
                                        <p:cTn id="33" dur="500"/>
                                        <p:tgtEl>
                                          <p:spTgt spid="6349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63499"/>
                                        </p:tgtEl>
                                        <p:attrNameLst>
                                          <p:attrName>style.visibility</p:attrName>
                                        </p:attrNameLst>
                                      </p:cBhvr>
                                      <p:to>
                                        <p:strVal val="visible"/>
                                      </p:to>
                                    </p:set>
                                    <p:animEffect transition="in" filter="slide(fromBottom)">
                                      <p:cBhvr>
                                        <p:cTn id="38" dur="500"/>
                                        <p:tgtEl>
                                          <p:spTgt spid="6349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3500"/>
                                        </p:tgtEl>
                                        <p:attrNameLst>
                                          <p:attrName>style.visibility</p:attrName>
                                        </p:attrNameLst>
                                      </p:cBhvr>
                                      <p:to>
                                        <p:strVal val="visible"/>
                                      </p:to>
                                    </p:set>
                                    <p:animEffect transition="in" filter="slide(fromBottom)">
                                      <p:cBhvr>
                                        <p:cTn id="43" dur="500"/>
                                        <p:tgtEl>
                                          <p:spTgt spid="6350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lide(fromBottom)">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63501"/>
                                        </p:tgtEl>
                                        <p:attrNameLst>
                                          <p:attrName>style.visibility</p:attrName>
                                        </p:attrNameLst>
                                      </p:cBhvr>
                                      <p:to>
                                        <p:strVal val="visible"/>
                                      </p:to>
                                    </p:set>
                                    <p:animEffect transition="in" filter="slide(fromBottom)">
                                      <p:cBhvr>
                                        <p:cTn id="53" dur="500"/>
                                        <p:tgtEl>
                                          <p:spTgt spid="63501"/>
                                        </p:tgtEl>
                                      </p:cBhvr>
                                    </p:animEffect>
                                  </p:childTnLst>
                                </p:cTn>
                              </p:par>
                              <p:par>
                                <p:cTn id="54" presetID="12" presetClass="entr" presetSubtype="4" fill="hold" nodeType="withEffect">
                                  <p:stCondLst>
                                    <p:cond delay="0"/>
                                  </p:stCondLst>
                                  <p:childTnLst>
                                    <p:set>
                                      <p:cBhvr>
                                        <p:cTn id="55" dur="1" fill="hold">
                                          <p:stCondLst>
                                            <p:cond delay="0"/>
                                          </p:stCondLst>
                                        </p:cTn>
                                        <p:tgtEl>
                                          <p:spTgt spid="63502"/>
                                        </p:tgtEl>
                                        <p:attrNameLst>
                                          <p:attrName>style.visibility</p:attrName>
                                        </p:attrNameLst>
                                      </p:cBhvr>
                                      <p:to>
                                        <p:strVal val="visible"/>
                                      </p:to>
                                    </p:set>
                                    <p:animEffect transition="in" filter="slide(fromBottom)">
                                      <p:cBhvr>
                                        <p:cTn id="56" dur="500"/>
                                        <p:tgtEl>
                                          <p:spTgt spid="63502"/>
                                        </p:tgtEl>
                                      </p:cBhvr>
                                    </p:animEffect>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63503"/>
                                        </p:tgtEl>
                                        <p:attrNameLst>
                                          <p:attrName>style.visibility</p:attrName>
                                        </p:attrNameLst>
                                      </p:cBhvr>
                                      <p:to>
                                        <p:strVal val="visible"/>
                                      </p:to>
                                    </p:set>
                                    <p:animEffect transition="in" filter="fade">
                                      <p:cBhvr>
                                        <p:cTn id="61" dur="800" decel="100000"/>
                                        <p:tgtEl>
                                          <p:spTgt spid="63503"/>
                                        </p:tgtEl>
                                      </p:cBhvr>
                                    </p:animEffect>
                                    <p:anim calcmode="lin" valueType="num">
                                      <p:cBhvr>
                                        <p:cTn id="62" dur="800" decel="100000" fill="hold"/>
                                        <p:tgtEl>
                                          <p:spTgt spid="63503"/>
                                        </p:tgtEl>
                                        <p:attrNameLst>
                                          <p:attrName>style.rotation</p:attrName>
                                        </p:attrNameLst>
                                      </p:cBhvr>
                                      <p:tavLst>
                                        <p:tav tm="0">
                                          <p:val>
                                            <p:fltVal val="-90"/>
                                          </p:val>
                                        </p:tav>
                                        <p:tav tm="100000">
                                          <p:val>
                                            <p:fltVal val="0"/>
                                          </p:val>
                                        </p:tav>
                                      </p:tavLst>
                                    </p:anim>
                                    <p:anim calcmode="lin" valueType="num">
                                      <p:cBhvr>
                                        <p:cTn id="63" dur="800" decel="100000" fill="hold"/>
                                        <p:tgtEl>
                                          <p:spTgt spid="63503"/>
                                        </p:tgtEl>
                                        <p:attrNameLst>
                                          <p:attrName>ppt_x</p:attrName>
                                        </p:attrNameLst>
                                      </p:cBhvr>
                                      <p:tavLst>
                                        <p:tav tm="0">
                                          <p:val>
                                            <p:strVal val="#ppt_x+0.4"/>
                                          </p:val>
                                        </p:tav>
                                        <p:tav tm="100000">
                                          <p:val>
                                            <p:strVal val="#ppt_x-0.05"/>
                                          </p:val>
                                        </p:tav>
                                      </p:tavLst>
                                    </p:anim>
                                    <p:anim calcmode="lin" valueType="num">
                                      <p:cBhvr>
                                        <p:cTn id="64" dur="800" decel="100000" fill="hold"/>
                                        <p:tgtEl>
                                          <p:spTgt spid="63503"/>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63503"/>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63503"/>
                                        </p:tgtEl>
                                        <p:attrNameLst>
                                          <p:attrName>ppt_y</p:attrName>
                                        </p:attrNameLst>
                                      </p:cBhvr>
                                      <p:tavLst>
                                        <p:tav tm="0">
                                          <p:val>
                                            <p:strVal val="#ppt_y+0.1"/>
                                          </p:val>
                                        </p:tav>
                                        <p:tav tm="100000">
                                          <p:val>
                                            <p:strVal val="#ppt_y"/>
                                          </p:val>
                                        </p:tav>
                                      </p:tavLst>
                                    </p:anim>
                                  </p:childTnLst>
                                </p:cTn>
                              </p:par>
                              <p:par>
                                <p:cTn id="67" presetID="30" presetClass="entr" presetSubtype="0" fill="hold" nodeType="withEffect">
                                  <p:stCondLst>
                                    <p:cond delay="0"/>
                                  </p:stCondLst>
                                  <p:childTnLst>
                                    <p:set>
                                      <p:cBhvr>
                                        <p:cTn id="68" dur="1" fill="hold">
                                          <p:stCondLst>
                                            <p:cond delay="0"/>
                                          </p:stCondLst>
                                        </p:cTn>
                                        <p:tgtEl>
                                          <p:spTgt spid="63504"/>
                                        </p:tgtEl>
                                        <p:attrNameLst>
                                          <p:attrName>style.visibility</p:attrName>
                                        </p:attrNameLst>
                                      </p:cBhvr>
                                      <p:to>
                                        <p:strVal val="visible"/>
                                      </p:to>
                                    </p:set>
                                    <p:animEffect transition="in" filter="fade">
                                      <p:cBhvr>
                                        <p:cTn id="69" dur="800" decel="100000"/>
                                        <p:tgtEl>
                                          <p:spTgt spid="63504"/>
                                        </p:tgtEl>
                                      </p:cBhvr>
                                    </p:animEffect>
                                    <p:anim calcmode="lin" valueType="num">
                                      <p:cBhvr>
                                        <p:cTn id="70" dur="800" decel="100000" fill="hold"/>
                                        <p:tgtEl>
                                          <p:spTgt spid="63504"/>
                                        </p:tgtEl>
                                        <p:attrNameLst>
                                          <p:attrName>style.rotation</p:attrName>
                                        </p:attrNameLst>
                                      </p:cBhvr>
                                      <p:tavLst>
                                        <p:tav tm="0">
                                          <p:val>
                                            <p:fltVal val="-90"/>
                                          </p:val>
                                        </p:tav>
                                        <p:tav tm="100000">
                                          <p:val>
                                            <p:fltVal val="0"/>
                                          </p:val>
                                        </p:tav>
                                      </p:tavLst>
                                    </p:anim>
                                    <p:anim calcmode="lin" valueType="num">
                                      <p:cBhvr>
                                        <p:cTn id="71" dur="800" decel="100000" fill="hold"/>
                                        <p:tgtEl>
                                          <p:spTgt spid="63504"/>
                                        </p:tgtEl>
                                        <p:attrNameLst>
                                          <p:attrName>ppt_x</p:attrName>
                                        </p:attrNameLst>
                                      </p:cBhvr>
                                      <p:tavLst>
                                        <p:tav tm="0">
                                          <p:val>
                                            <p:strVal val="#ppt_x+0.4"/>
                                          </p:val>
                                        </p:tav>
                                        <p:tav tm="100000">
                                          <p:val>
                                            <p:strVal val="#ppt_x-0.05"/>
                                          </p:val>
                                        </p:tav>
                                      </p:tavLst>
                                    </p:anim>
                                    <p:anim calcmode="lin" valueType="num">
                                      <p:cBhvr>
                                        <p:cTn id="72" dur="800" decel="100000" fill="hold"/>
                                        <p:tgtEl>
                                          <p:spTgt spid="63504"/>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63504"/>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63504"/>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63498"/>
                                        </p:tgtEl>
                                        <p:attrNameLst>
                                          <p:attrName>style.visibility</p:attrName>
                                        </p:attrNameLst>
                                      </p:cBhvr>
                                      <p:to>
                                        <p:strVal val="visible"/>
                                      </p:to>
                                    </p:set>
                                    <p:animEffect transition="in" filter="slide(fromBottom)">
                                      <p:cBhvr>
                                        <p:cTn id="79" dur="500"/>
                                        <p:tgtEl>
                                          <p:spTgt spid="63498"/>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slide(fromBottom)">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slide(fromBottom)">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linds(horizontal)">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blinds(horizontal)">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linds(horizontal)">
                                      <p:cBhvr>
                                        <p:cTn id="104" dur="500"/>
                                        <p:tgtEl>
                                          <p:spTgt spid="32"/>
                                        </p:tgtEl>
                                      </p:cBhvr>
                                    </p:animEffect>
                                  </p:childTnLst>
                                </p:cTn>
                              </p:par>
                              <p:par>
                                <p:cTn id="105" presetID="3" presetClass="entr" presetSubtype="10"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000100" y="1357298"/>
            <a:ext cx="7543271" cy="4992124"/>
          </a:xfrm>
          <a:prstGeom prst="rect">
            <a:avLst/>
          </a:prstGeom>
          <a:noFill/>
          <a:ln w="9525">
            <a:noFill/>
            <a:miter lim="800000"/>
            <a:headEnd/>
            <a:tailEnd/>
          </a:ln>
          <a:effectLst/>
        </p:spPr>
        <p:txBody>
          <a:bodyPr wrap="square" lIns="91429" tIns="45714" rIns="91429" bIns="45714">
            <a:spAutoFit/>
          </a:bodyPr>
          <a:lstStyle/>
          <a:p>
            <a:pPr lvl="2">
              <a:lnSpc>
                <a:spcPct val="110000"/>
              </a:lnSpc>
              <a:spcAft>
                <a:spcPts val="600"/>
              </a:spcAft>
              <a:defRPr/>
            </a:pPr>
            <a:r>
              <a:rPr lang="en-US" sz="2400" b="1" dirty="0">
                <a:solidFill>
                  <a:srgbClr val="FF3300"/>
                </a:solidFill>
                <a:effectLst>
                  <a:outerShdw blurRad="38100" dist="38100" dir="2700000" algn="tl">
                    <a:srgbClr val="000000"/>
                  </a:outerShdw>
                </a:effectLst>
                <a:latin typeface="Times New Roman" pitchFamily="18" charset="0"/>
              </a:rPr>
              <a:t>PrP</a:t>
            </a:r>
            <a:r>
              <a:rPr lang="en-US" sz="2400" b="1" baseline="30000" dirty="0">
                <a:solidFill>
                  <a:srgbClr val="FF3300"/>
                </a:solidFill>
                <a:effectLst>
                  <a:outerShdw blurRad="38100" dist="38100" dir="2700000" algn="tl">
                    <a:srgbClr val="000000"/>
                  </a:outerShdw>
                </a:effectLst>
                <a:latin typeface="Times New Roman" pitchFamily="18" charset="0"/>
              </a:rPr>
              <a:t>C</a:t>
            </a:r>
            <a:r>
              <a:rPr lang="en-US" sz="2400" b="1" dirty="0">
                <a:solidFill>
                  <a:srgbClr val="FF3300"/>
                </a:solidFill>
                <a:effectLst>
                  <a:outerShdw blurRad="38100" dist="38100" dir="2700000" algn="tl">
                    <a:srgbClr val="000000"/>
                  </a:outerShdw>
                </a:effectLst>
                <a:latin typeface="Times New Roman" pitchFamily="18" charset="0"/>
              </a:rPr>
              <a:t>	</a:t>
            </a:r>
            <a:r>
              <a:rPr lang="en-US" sz="2400" b="1" dirty="0">
                <a:solidFill>
                  <a:srgbClr val="CC6600"/>
                </a:solidFill>
                <a:effectLst>
                  <a:outerShdw blurRad="38100" dist="38100" dir="2700000" algn="tl">
                    <a:srgbClr val="000000"/>
                  </a:outerShdw>
                </a:effectLst>
                <a:latin typeface="Times New Roman" pitchFamily="18" charset="0"/>
              </a:rPr>
              <a:t>			</a:t>
            </a:r>
            <a:r>
              <a:rPr lang="en-US" sz="2400" b="1" dirty="0">
                <a:solidFill>
                  <a:srgbClr val="FF3300"/>
                </a:solidFill>
                <a:effectLst>
                  <a:outerShdw blurRad="38100" dist="38100" dir="2700000" algn="tl">
                    <a:srgbClr val="000000"/>
                  </a:outerShdw>
                </a:effectLst>
                <a:latin typeface="Times New Roman" pitchFamily="18" charset="0"/>
              </a:rPr>
              <a:t>PrP</a:t>
            </a:r>
            <a:r>
              <a:rPr lang="en-US" sz="2400" b="1" baseline="30000" dirty="0">
                <a:solidFill>
                  <a:srgbClr val="FF3300"/>
                </a:solidFill>
                <a:effectLst>
                  <a:outerShdw blurRad="38100" dist="38100" dir="2700000" algn="tl">
                    <a:srgbClr val="000000"/>
                  </a:outerShdw>
                </a:effectLst>
                <a:latin typeface="Times New Roman" pitchFamily="18" charset="0"/>
              </a:rPr>
              <a:t>SC</a:t>
            </a:r>
          </a:p>
          <a:p>
            <a:pPr lvl="2">
              <a:lnSpc>
                <a:spcPct val="110000"/>
              </a:lnSpc>
              <a:spcAft>
                <a:spcPts val="600"/>
              </a:spcAft>
              <a:buSzPct val="110000"/>
              <a:buFont typeface="Wingdings" pitchFamily="2" charset="2"/>
              <a:buNone/>
              <a:defRPr/>
            </a:pPr>
            <a:r>
              <a:rPr lang="en-US" sz="2400" b="1" dirty="0">
                <a:solidFill>
                  <a:srgbClr val="660066"/>
                </a:solidFill>
                <a:effectLst/>
                <a:latin typeface="Times New Roman" pitchFamily="18" charset="0"/>
              </a:rPr>
              <a:t>                     Solubility</a:t>
            </a:r>
          </a:p>
          <a:p>
            <a:pPr lvl="2">
              <a:lnSpc>
                <a:spcPct val="110000"/>
              </a:lnSpc>
              <a:spcAft>
                <a:spcPts val="600"/>
              </a:spcAft>
              <a:defRPr/>
            </a:pPr>
            <a:r>
              <a:rPr lang="en-US" sz="2000" b="1" dirty="0">
                <a:solidFill>
                  <a:schemeClr val="tx1"/>
                </a:solidFill>
                <a:effectLst/>
                <a:latin typeface="Times New Roman" pitchFamily="18" charset="0"/>
              </a:rPr>
              <a:t>Soluble 			          Non soluble</a:t>
            </a:r>
          </a:p>
          <a:p>
            <a:pPr lvl="2">
              <a:lnSpc>
                <a:spcPct val="110000"/>
              </a:lnSpc>
              <a:spcAft>
                <a:spcPts val="600"/>
              </a:spcAft>
              <a:buSzPct val="110000"/>
              <a:buFont typeface="Wingdings" pitchFamily="2" charset="2"/>
              <a:buNone/>
              <a:defRPr/>
            </a:pPr>
            <a:r>
              <a:rPr lang="en-US" sz="2400" b="1" dirty="0">
                <a:solidFill>
                  <a:srgbClr val="660066"/>
                </a:solidFill>
                <a:effectLst/>
                <a:latin typeface="Times New Roman" pitchFamily="18" charset="0"/>
              </a:rPr>
              <a:t>                     Structure </a:t>
            </a:r>
            <a:r>
              <a:rPr lang="en-US" sz="2400" b="1" dirty="0">
                <a:solidFill>
                  <a:schemeClr val="hlink"/>
                </a:solidFill>
                <a:effectLst/>
                <a:latin typeface="Times New Roman" pitchFamily="18" charset="0"/>
              </a:rPr>
              <a:t>	</a:t>
            </a:r>
            <a:r>
              <a:rPr lang="en-US" sz="2400" b="1" dirty="0">
                <a:solidFill>
                  <a:schemeClr val="bg2"/>
                </a:solidFill>
                <a:effectLst/>
                <a:latin typeface="Times New Roman" pitchFamily="18" charset="0"/>
              </a:rPr>
              <a:t>		</a:t>
            </a:r>
          </a:p>
          <a:p>
            <a:pPr lvl="2">
              <a:lnSpc>
                <a:spcPct val="110000"/>
              </a:lnSpc>
              <a:spcAft>
                <a:spcPts val="600"/>
              </a:spcAft>
              <a:defRPr/>
            </a:pPr>
            <a:r>
              <a:rPr lang="en-US" sz="2000" b="1" dirty="0">
                <a:solidFill>
                  <a:schemeClr val="tx1"/>
                </a:solidFill>
                <a:effectLst/>
                <a:latin typeface="Times New Roman" pitchFamily="18" charset="0"/>
              </a:rPr>
              <a:t>Alpha-helical 		          Beta-sheeted</a:t>
            </a:r>
          </a:p>
          <a:p>
            <a:pPr lvl="2">
              <a:lnSpc>
                <a:spcPct val="110000"/>
              </a:lnSpc>
              <a:spcAft>
                <a:spcPts val="600"/>
              </a:spcAft>
              <a:buSzPct val="110000"/>
              <a:buFont typeface="Wingdings" pitchFamily="2" charset="2"/>
              <a:buNone/>
              <a:defRPr/>
            </a:pPr>
            <a:r>
              <a:rPr lang="en-US" sz="2400" b="1" dirty="0">
                <a:solidFill>
                  <a:srgbClr val="660066"/>
                </a:solidFill>
                <a:effectLst/>
                <a:latin typeface="Times New Roman" pitchFamily="18" charset="0"/>
              </a:rPr>
              <a:t>               Multimerisation state</a:t>
            </a:r>
            <a:r>
              <a:rPr lang="en-US" sz="2400" b="1" dirty="0">
                <a:solidFill>
                  <a:srgbClr val="0066FF"/>
                </a:solidFill>
                <a:effectLst/>
                <a:latin typeface="Times New Roman" pitchFamily="18" charset="0"/>
              </a:rPr>
              <a:t> 	</a:t>
            </a:r>
          </a:p>
          <a:p>
            <a:pPr lvl="2">
              <a:lnSpc>
                <a:spcPct val="110000"/>
              </a:lnSpc>
              <a:spcAft>
                <a:spcPts val="600"/>
              </a:spcAft>
              <a:defRPr/>
            </a:pPr>
            <a:r>
              <a:rPr lang="en-US" sz="2000" b="1" dirty="0">
                <a:solidFill>
                  <a:schemeClr val="tx1"/>
                </a:solidFill>
                <a:effectLst/>
                <a:latin typeface="Times New Roman" pitchFamily="18" charset="0"/>
              </a:rPr>
              <a:t>Monomeric 		          Multimeric </a:t>
            </a:r>
          </a:p>
          <a:p>
            <a:pPr lvl="2">
              <a:lnSpc>
                <a:spcPct val="110000"/>
              </a:lnSpc>
              <a:spcAft>
                <a:spcPts val="600"/>
              </a:spcAft>
              <a:buSzPct val="110000"/>
              <a:buFont typeface="Wingdings" pitchFamily="2" charset="2"/>
              <a:buNone/>
              <a:defRPr/>
            </a:pPr>
            <a:r>
              <a:rPr lang="en-US" sz="2400" b="1" dirty="0">
                <a:solidFill>
                  <a:srgbClr val="660066"/>
                </a:solidFill>
                <a:effectLst/>
                <a:latin typeface="Times New Roman" pitchFamily="18" charset="0"/>
              </a:rPr>
              <a:t>                      Infectivity</a:t>
            </a:r>
          </a:p>
          <a:p>
            <a:pPr lvl="2">
              <a:lnSpc>
                <a:spcPct val="110000"/>
              </a:lnSpc>
              <a:spcAft>
                <a:spcPts val="600"/>
              </a:spcAft>
              <a:defRPr/>
            </a:pPr>
            <a:r>
              <a:rPr lang="en-US" sz="2000" b="1" dirty="0">
                <a:solidFill>
                  <a:schemeClr val="tx1"/>
                </a:solidFill>
                <a:effectLst/>
                <a:latin typeface="Times New Roman" pitchFamily="18" charset="0"/>
              </a:rPr>
              <a:t>Non infectious		          Infectious</a:t>
            </a:r>
            <a:r>
              <a:rPr lang="en-US" sz="2000" b="1" dirty="0">
                <a:solidFill>
                  <a:schemeClr val="bg2"/>
                </a:solidFill>
                <a:effectLst/>
                <a:latin typeface="Times New Roman" pitchFamily="18" charset="0"/>
              </a:rPr>
              <a:t> </a:t>
            </a:r>
          </a:p>
          <a:p>
            <a:pPr lvl="2">
              <a:lnSpc>
                <a:spcPct val="110000"/>
              </a:lnSpc>
              <a:spcAft>
                <a:spcPts val="600"/>
              </a:spcAft>
              <a:buSzPct val="110000"/>
              <a:buFont typeface="Wingdings" pitchFamily="2" charset="2"/>
              <a:buNone/>
              <a:defRPr/>
            </a:pPr>
            <a:r>
              <a:rPr lang="en-US" sz="2400" b="1" dirty="0">
                <a:solidFill>
                  <a:srgbClr val="660066"/>
                </a:solidFill>
                <a:effectLst/>
                <a:latin typeface="Times New Roman" pitchFamily="18" charset="0"/>
              </a:rPr>
              <a:t>           Susceptibility to Proteinase K</a:t>
            </a:r>
          </a:p>
          <a:p>
            <a:pPr lvl="2">
              <a:lnSpc>
                <a:spcPct val="110000"/>
              </a:lnSpc>
              <a:spcAft>
                <a:spcPts val="600"/>
              </a:spcAft>
              <a:defRPr/>
            </a:pPr>
            <a:r>
              <a:rPr lang="en-US" sz="2000" b="1" dirty="0">
                <a:solidFill>
                  <a:schemeClr val="tx1"/>
                </a:solidFill>
                <a:effectLst/>
                <a:latin typeface="Times New Roman" pitchFamily="18" charset="0"/>
              </a:rPr>
              <a:t>Susceptible                                  Resistant</a:t>
            </a:r>
          </a:p>
        </p:txBody>
      </p:sp>
      <p:sp>
        <p:nvSpPr>
          <p:cNvPr id="4" name="Rectangle 10"/>
          <p:cNvSpPr>
            <a:spLocks noChangeArrowheads="1"/>
          </p:cNvSpPr>
          <p:nvPr/>
        </p:nvSpPr>
        <p:spPr bwMode="auto">
          <a:xfrm>
            <a:off x="1" y="0"/>
            <a:ext cx="9144000" cy="1000108"/>
          </a:xfrm>
          <a:prstGeom prst="rect">
            <a:avLst/>
          </a:prstGeom>
          <a:solidFill>
            <a:srgbClr val="FF0000"/>
          </a:solidFill>
          <a:ln w="9525">
            <a:noFill/>
            <a:miter lim="800000"/>
            <a:headEnd/>
            <a:tailEnd/>
          </a:ln>
        </p:spPr>
        <p:txBody>
          <a:bodyPr lIns="91429" tIns="45714" rIns="91429" bIns="45714" anchor="ctr"/>
          <a:lstStyle/>
          <a:p>
            <a:pPr algn="ctr"/>
            <a:r>
              <a:rPr lang="en-US" sz="3600" b="1" dirty="0">
                <a:solidFill>
                  <a:schemeClr val="bg1"/>
                </a:solidFill>
              </a:rPr>
              <a:t>Normal vs. pathologic struture of the prion 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slide(fromBottom)">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slide(fromBottom)">
                                      <p:cBhvr>
                                        <p:cTn id="12" dur="500"/>
                                        <p:tgtEl>
                                          <p:spTgt spid="13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slide(fromBottom)">
                                      <p:cBhvr>
                                        <p:cTn id="17" dur="500"/>
                                        <p:tgtEl>
                                          <p:spTgt spid="133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317">
                                            <p:txEl>
                                              <p:pRg st="3" end="3"/>
                                            </p:txEl>
                                          </p:spTgt>
                                        </p:tgtEl>
                                        <p:attrNameLst>
                                          <p:attrName>style.visibility</p:attrName>
                                        </p:attrNameLst>
                                      </p:cBhvr>
                                      <p:to>
                                        <p:strVal val="visible"/>
                                      </p:to>
                                    </p:set>
                                    <p:animEffect transition="in" filter="slide(fromBottom)">
                                      <p:cBhvr>
                                        <p:cTn id="22" dur="500"/>
                                        <p:tgtEl>
                                          <p:spTgt spid="133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3317">
                                            <p:txEl>
                                              <p:pRg st="4" end="4"/>
                                            </p:txEl>
                                          </p:spTgt>
                                        </p:tgtEl>
                                        <p:attrNameLst>
                                          <p:attrName>style.visibility</p:attrName>
                                        </p:attrNameLst>
                                      </p:cBhvr>
                                      <p:to>
                                        <p:strVal val="visible"/>
                                      </p:to>
                                    </p:set>
                                    <p:animEffect transition="in" filter="slide(fromBottom)">
                                      <p:cBhvr>
                                        <p:cTn id="27" dur="500"/>
                                        <p:tgtEl>
                                          <p:spTgt spid="133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3317">
                                            <p:txEl>
                                              <p:pRg st="5" end="5"/>
                                            </p:txEl>
                                          </p:spTgt>
                                        </p:tgtEl>
                                        <p:attrNameLst>
                                          <p:attrName>style.visibility</p:attrName>
                                        </p:attrNameLst>
                                      </p:cBhvr>
                                      <p:to>
                                        <p:strVal val="visible"/>
                                      </p:to>
                                    </p:set>
                                    <p:animEffect transition="in" filter="slide(fromBottom)">
                                      <p:cBhvr>
                                        <p:cTn id="32" dur="500"/>
                                        <p:tgtEl>
                                          <p:spTgt spid="133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317">
                                            <p:txEl>
                                              <p:pRg st="6" end="6"/>
                                            </p:txEl>
                                          </p:spTgt>
                                        </p:tgtEl>
                                        <p:attrNameLst>
                                          <p:attrName>style.visibility</p:attrName>
                                        </p:attrNameLst>
                                      </p:cBhvr>
                                      <p:to>
                                        <p:strVal val="visible"/>
                                      </p:to>
                                    </p:set>
                                    <p:animEffect transition="in" filter="slide(fromBottom)">
                                      <p:cBhvr>
                                        <p:cTn id="37" dur="500"/>
                                        <p:tgtEl>
                                          <p:spTgt spid="133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317">
                                            <p:txEl>
                                              <p:pRg st="7" end="7"/>
                                            </p:txEl>
                                          </p:spTgt>
                                        </p:tgtEl>
                                        <p:attrNameLst>
                                          <p:attrName>style.visibility</p:attrName>
                                        </p:attrNameLst>
                                      </p:cBhvr>
                                      <p:to>
                                        <p:strVal val="visible"/>
                                      </p:to>
                                    </p:set>
                                    <p:animEffect transition="in" filter="slide(fromBottom)">
                                      <p:cBhvr>
                                        <p:cTn id="42" dur="500"/>
                                        <p:tgtEl>
                                          <p:spTgt spid="133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3317">
                                            <p:txEl>
                                              <p:pRg st="8" end="8"/>
                                            </p:txEl>
                                          </p:spTgt>
                                        </p:tgtEl>
                                        <p:attrNameLst>
                                          <p:attrName>style.visibility</p:attrName>
                                        </p:attrNameLst>
                                      </p:cBhvr>
                                      <p:to>
                                        <p:strVal val="visible"/>
                                      </p:to>
                                    </p:set>
                                    <p:animEffect transition="in" filter="slide(fromBottom)">
                                      <p:cBhvr>
                                        <p:cTn id="47" dur="500"/>
                                        <p:tgtEl>
                                          <p:spTgt spid="1331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3317">
                                            <p:txEl>
                                              <p:pRg st="9" end="9"/>
                                            </p:txEl>
                                          </p:spTgt>
                                        </p:tgtEl>
                                        <p:attrNameLst>
                                          <p:attrName>style.visibility</p:attrName>
                                        </p:attrNameLst>
                                      </p:cBhvr>
                                      <p:to>
                                        <p:strVal val="visible"/>
                                      </p:to>
                                    </p:set>
                                    <p:animEffect transition="in" filter="slide(fromBottom)">
                                      <p:cBhvr>
                                        <p:cTn id="52" dur="500"/>
                                        <p:tgtEl>
                                          <p:spTgt spid="1331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3317">
                                            <p:txEl>
                                              <p:pRg st="10" end="10"/>
                                            </p:txEl>
                                          </p:spTgt>
                                        </p:tgtEl>
                                        <p:attrNameLst>
                                          <p:attrName>style.visibility</p:attrName>
                                        </p:attrNameLst>
                                      </p:cBhvr>
                                      <p:to>
                                        <p:strVal val="visible"/>
                                      </p:to>
                                    </p:set>
                                    <p:animEffect transition="in" filter="slide(fromBottom)">
                                      <p:cBhvr>
                                        <p:cTn id="57" dur="500"/>
                                        <p:tgtEl>
                                          <p:spTgt spid="133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14356"/>
            <a:ext cx="8929718" cy="4525963"/>
          </a:xfrm>
        </p:spPr>
        <p:txBody>
          <a:bodyPr>
            <a:noAutofit/>
          </a:bodyPr>
          <a:lstStyle/>
          <a:p>
            <a:pPr lvl="0" algn="just"/>
            <a:r>
              <a:rPr lang="en-US" sz="2800" b="1" dirty="0">
                <a:solidFill>
                  <a:srgbClr val="7030A0"/>
                </a:solidFill>
              </a:rPr>
              <a:t>Eating infected beef </a:t>
            </a:r>
            <a:r>
              <a:rPr lang="ar-OM" sz="2800" b="1" dirty="0">
                <a:solidFill>
                  <a:srgbClr val="7030A0"/>
                </a:solidFill>
              </a:rPr>
              <a:t> </a:t>
            </a:r>
            <a:r>
              <a:rPr lang="en-US" sz="2800" b="1" dirty="0">
                <a:solidFill>
                  <a:srgbClr val="7030A0"/>
                </a:solidFill>
              </a:rPr>
              <a:t>from cows carrying  (BSE). </a:t>
            </a:r>
          </a:p>
          <a:p>
            <a:pPr lvl="0" algn="just"/>
            <a:r>
              <a:rPr lang="en-US" sz="2800" dirty="0" err="1"/>
              <a:t>Kuru</a:t>
            </a:r>
            <a:r>
              <a:rPr lang="en-US" sz="2800" dirty="0"/>
              <a:t> was transmitted from human to human by cannibalism (eating the brains of infected people).</a:t>
            </a:r>
          </a:p>
          <a:p>
            <a:pPr lvl="0" algn="just"/>
            <a:r>
              <a:rPr lang="en-US" sz="2800" dirty="0"/>
              <a:t>Oral, wound, and parenterally has been approved. </a:t>
            </a:r>
          </a:p>
          <a:p>
            <a:pPr lvl="0" algn="just"/>
            <a:r>
              <a:rPr lang="en-US" sz="2800" dirty="0"/>
              <a:t>Through surgical instruments or infected tissues. CJD transmitted by medical procedures is known as iatrogenic CJD.</a:t>
            </a:r>
          </a:p>
          <a:p>
            <a:pPr lvl="0" algn="just"/>
            <a:r>
              <a:rPr lang="en-US" sz="2800" dirty="0"/>
              <a:t>Body fluids such as blood or saliva.</a:t>
            </a:r>
          </a:p>
          <a:p>
            <a:pPr lvl="0" algn="just"/>
            <a:r>
              <a:rPr lang="en-US" sz="2800" dirty="0"/>
              <a:t>Corneal transplantation, contaminated EEG, electrode implantation, and surgical procedures. </a:t>
            </a:r>
          </a:p>
          <a:p>
            <a:pPr lvl="0" algn="just"/>
            <a:r>
              <a:rPr lang="en-US" sz="2800" dirty="0"/>
              <a:t> Dura mater grafts</a:t>
            </a:r>
          </a:p>
          <a:p>
            <a:pPr algn="just"/>
            <a:endParaRPr lang="en-US" sz="2800" dirty="0"/>
          </a:p>
        </p:txBody>
      </p:sp>
      <p:sp>
        <p:nvSpPr>
          <p:cNvPr id="4" name="Rectangle 10"/>
          <p:cNvSpPr>
            <a:spLocks noChangeArrowheads="1"/>
          </p:cNvSpPr>
          <p:nvPr/>
        </p:nvSpPr>
        <p:spPr bwMode="auto">
          <a:xfrm>
            <a:off x="1" y="0"/>
            <a:ext cx="9144000" cy="642918"/>
          </a:xfrm>
          <a:prstGeom prst="rect">
            <a:avLst/>
          </a:prstGeom>
          <a:solidFill>
            <a:srgbClr val="00B0F0"/>
          </a:solidFill>
          <a:ln w="9525">
            <a:noFill/>
            <a:miter lim="800000"/>
            <a:headEnd/>
            <a:tailEnd/>
          </a:ln>
        </p:spPr>
        <p:txBody>
          <a:bodyPr lIns="91429" tIns="45714" rIns="91429" bIns="45714" anchor="ctr"/>
          <a:lstStyle/>
          <a:p>
            <a:pPr algn="ctr"/>
            <a:r>
              <a:rPr lang="en-US" sz="4400" b="1" dirty="0">
                <a:solidFill>
                  <a:schemeClr val="bg1"/>
                </a:solidFill>
              </a:rPr>
              <a:t>Routes of Prion Transmission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85794"/>
            <a:ext cx="8786874" cy="3970318"/>
          </a:xfrm>
          <a:prstGeom prst="rect">
            <a:avLst/>
          </a:prstGeom>
        </p:spPr>
        <p:txBody>
          <a:bodyPr wrap="square">
            <a:spAutoFit/>
          </a:bodyPr>
          <a:lstStyle/>
          <a:p>
            <a:pPr algn="just">
              <a:buFont typeface="Arial" pitchFamily="34" charset="0"/>
              <a:buChar char="•"/>
            </a:pPr>
            <a:r>
              <a:rPr lang="en-US" sz="3600" dirty="0"/>
              <a:t> An incubation period of 1.5–2 years and it might reach 40 years  years preceded the development of clinical disease.</a:t>
            </a:r>
          </a:p>
          <a:p>
            <a:pPr algn="just"/>
            <a:endParaRPr lang="en-US" sz="3600" dirty="0"/>
          </a:p>
          <a:p>
            <a:pPr algn="just">
              <a:buFont typeface="Arial" pitchFamily="34" charset="0"/>
              <a:buChar char="•"/>
            </a:pPr>
            <a:r>
              <a:rPr lang="en-US" sz="3600" dirty="0"/>
              <a:t> Most patients with CJD live 6–12 months after the onset of clinical signs and symptoms, whereas some live for up to 5 years.</a:t>
            </a:r>
          </a:p>
        </p:txBody>
      </p:sp>
      <p:sp>
        <p:nvSpPr>
          <p:cNvPr id="4" name="Rectangle 10"/>
          <p:cNvSpPr>
            <a:spLocks noChangeArrowheads="1"/>
          </p:cNvSpPr>
          <p:nvPr/>
        </p:nvSpPr>
        <p:spPr bwMode="auto">
          <a:xfrm>
            <a:off x="1" y="0"/>
            <a:ext cx="9144000" cy="642918"/>
          </a:xfrm>
          <a:prstGeom prst="rect">
            <a:avLst/>
          </a:prstGeom>
          <a:solidFill>
            <a:srgbClr val="FFFF00"/>
          </a:solidFill>
          <a:ln w="9525">
            <a:noFill/>
            <a:miter lim="800000"/>
            <a:headEnd/>
            <a:tailEnd/>
          </a:ln>
        </p:spPr>
        <p:txBody>
          <a:bodyPr lIns="91429" tIns="45714" rIns="91429" bIns="45714" anchor="ctr"/>
          <a:lstStyle/>
          <a:p>
            <a:pPr algn="ctr"/>
            <a:r>
              <a:rPr lang="en-US" sz="4400" b="1" dirty="0">
                <a:solidFill>
                  <a:srgbClr val="002060"/>
                </a:solidFill>
              </a:rPr>
              <a:t>Clinical course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14356"/>
            <a:ext cx="8715436" cy="6143644"/>
          </a:xfrm>
        </p:spPr>
        <p:txBody>
          <a:bodyPr>
            <a:noAutofit/>
          </a:bodyPr>
          <a:lstStyle/>
          <a:p>
            <a:pPr algn="just"/>
            <a:r>
              <a:rPr lang="en-US" dirty="0"/>
              <a:t>One third of patients with CJD develop:</a:t>
            </a:r>
          </a:p>
          <a:p>
            <a:pPr lvl="1" algn="just"/>
            <a:r>
              <a:rPr lang="en-US" dirty="0"/>
              <a:t>fatigue, sleep disturbance, weight loss, headache, anxiety, vertigo, malaise, and ill-defined pain. </a:t>
            </a:r>
          </a:p>
          <a:p>
            <a:pPr algn="just"/>
            <a:r>
              <a:rPr lang="en-US" dirty="0"/>
              <a:t>Most patients with develop over weeks or months a state of profound dementia characterized by memory loss, impaired judgment, and a decline in virtually all aspects of intellectual function. </a:t>
            </a:r>
          </a:p>
          <a:p>
            <a:pPr algn="just"/>
            <a:r>
              <a:rPr lang="en-US" dirty="0"/>
              <a:t>A few patients present with either visual impairment or and coordination deficits. </a:t>
            </a:r>
          </a:p>
        </p:txBody>
      </p:sp>
      <p:sp>
        <p:nvSpPr>
          <p:cNvPr id="4" name="Rectangle 10"/>
          <p:cNvSpPr>
            <a:spLocks noChangeArrowheads="1"/>
          </p:cNvSpPr>
          <p:nvPr/>
        </p:nvSpPr>
        <p:spPr bwMode="auto">
          <a:xfrm>
            <a:off x="1" y="0"/>
            <a:ext cx="9144000" cy="642918"/>
          </a:xfrm>
          <a:prstGeom prst="rect">
            <a:avLst/>
          </a:prstGeom>
          <a:solidFill>
            <a:srgbClr val="FFFF00"/>
          </a:solidFill>
          <a:ln w="9525">
            <a:noFill/>
            <a:miter lim="800000"/>
            <a:headEnd/>
            <a:tailEnd/>
          </a:ln>
        </p:spPr>
        <p:txBody>
          <a:bodyPr lIns="91429" tIns="45714" rIns="91429" bIns="45714" anchor="ctr"/>
          <a:lstStyle/>
          <a:p>
            <a:pPr algn="ctr"/>
            <a:r>
              <a:rPr lang="en-US" sz="4400" b="1" dirty="0">
                <a:solidFill>
                  <a:schemeClr val="accent3">
                    <a:lumMod val="50000"/>
                  </a:schemeClr>
                </a:solidFill>
              </a:rPr>
              <a:t>Clinical features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85794"/>
            <a:ext cx="8318158" cy="6072206"/>
          </a:xfrm>
        </p:spPr>
        <p:txBody>
          <a:bodyPr>
            <a:normAutofit/>
          </a:bodyPr>
          <a:lstStyle/>
          <a:p>
            <a:pPr marL="0" indent="0" algn="just">
              <a:buNone/>
            </a:pPr>
            <a:r>
              <a:rPr lang="en-US" sz="3600" b="1" dirty="0"/>
              <a:t>Other symptoms and signs include:</a:t>
            </a:r>
          </a:p>
          <a:p>
            <a:pPr fontAlgn="base"/>
            <a:r>
              <a:rPr lang="en-US" dirty="0"/>
              <a:t>Difficulty walking</a:t>
            </a:r>
          </a:p>
          <a:p>
            <a:pPr fontAlgn="base"/>
            <a:r>
              <a:rPr lang="en-US" dirty="0"/>
              <a:t>Hallucinations</a:t>
            </a:r>
          </a:p>
          <a:p>
            <a:pPr fontAlgn="base"/>
            <a:r>
              <a:rPr lang="en-US" dirty="0"/>
              <a:t>Muscle stiffness</a:t>
            </a:r>
          </a:p>
          <a:p>
            <a:pPr fontAlgn="base"/>
            <a:r>
              <a:rPr lang="en-US" dirty="0"/>
              <a:t>Confusion</a:t>
            </a:r>
          </a:p>
          <a:p>
            <a:pPr fontAlgn="base"/>
            <a:r>
              <a:rPr lang="en-US" dirty="0"/>
              <a:t>Fatigue</a:t>
            </a:r>
          </a:p>
          <a:p>
            <a:pPr fontAlgn="base"/>
            <a:r>
              <a:rPr lang="en-US" dirty="0"/>
              <a:t>Difficulty speaking</a:t>
            </a:r>
          </a:p>
          <a:p>
            <a:pPr algn="just"/>
            <a:endParaRPr lang="en-US" sz="3600" dirty="0"/>
          </a:p>
        </p:txBody>
      </p:sp>
      <p:sp>
        <p:nvSpPr>
          <p:cNvPr id="4" name="Rectangle 10"/>
          <p:cNvSpPr>
            <a:spLocks noChangeArrowheads="1"/>
          </p:cNvSpPr>
          <p:nvPr/>
        </p:nvSpPr>
        <p:spPr bwMode="auto">
          <a:xfrm>
            <a:off x="1" y="0"/>
            <a:ext cx="9144000" cy="642918"/>
          </a:xfrm>
          <a:prstGeom prst="rect">
            <a:avLst/>
          </a:prstGeom>
          <a:solidFill>
            <a:srgbClr val="FFFF00"/>
          </a:solidFill>
          <a:ln w="9525">
            <a:noFill/>
            <a:miter lim="800000"/>
            <a:headEnd/>
            <a:tailEnd/>
          </a:ln>
        </p:spPr>
        <p:txBody>
          <a:bodyPr lIns="91429" tIns="45714" rIns="91429" bIns="45714" anchor="ctr"/>
          <a:lstStyle/>
          <a:p>
            <a:pPr algn="ctr"/>
            <a:r>
              <a:rPr lang="en-US" sz="4400" b="1" dirty="0">
                <a:solidFill>
                  <a:schemeClr val="accent3">
                    <a:lumMod val="50000"/>
                  </a:schemeClr>
                </a:solidFill>
              </a:rPr>
              <a:t>Clinical features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715436" cy="6000792"/>
          </a:xfrm>
        </p:spPr>
        <p:txBody>
          <a:bodyPr>
            <a:noAutofit/>
          </a:bodyPr>
          <a:lstStyle/>
          <a:p>
            <a:pPr lvl="0" algn="just"/>
            <a:r>
              <a:rPr lang="en-US" sz="2400" dirty="0"/>
              <a:t>The most widely used method involves the detection of  </a:t>
            </a:r>
            <a:r>
              <a:rPr lang="en-US" sz="2400" dirty="0" err="1"/>
              <a:t>PrP</a:t>
            </a:r>
            <a:r>
              <a:rPr lang="en-US" sz="2400" dirty="0"/>
              <a:t> by </a:t>
            </a:r>
            <a:r>
              <a:rPr lang="en-US" sz="2400" dirty="0">
                <a:solidFill>
                  <a:srgbClr val="7030A0"/>
                </a:solidFill>
              </a:rPr>
              <a:t>immunoassay after denaturation.</a:t>
            </a:r>
          </a:p>
          <a:p>
            <a:pPr lvl="0" algn="just"/>
            <a:r>
              <a:rPr lang="en-US" sz="2400" dirty="0"/>
              <a:t>B</a:t>
            </a:r>
            <a:r>
              <a:rPr lang="en-US" sz="2400" b="1" dirty="0">
                <a:solidFill>
                  <a:srgbClr val="FF0000"/>
                </a:solidFill>
              </a:rPr>
              <a:t>rain biopsy </a:t>
            </a:r>
            <a:r>
              <a:rPr lang="en-US" sz="2400" dirty="0"/>
              <a:t>if </a:t>
            </a:r>
            <a:r>
              <a:rPr lang="en-US" sz="2400" dirty="0" err="1"/>
              <a:t>PrPsc</a:t>
            </a:r>
            <a:r>
              <a:rPr lang="en-US" sz="2400" dirty="0"/>
              <a:t> is detected.</a:t>
            </a:r>
          </a:p>
          <a:p>
            <a:pPr lvl="0" algn="just"/>
            <a:r>
              <a:rPr lang="en-US" sz="2400" dirty="0"/>
              <a:t>Magnetic resonance imaging (</a:t>
            </a:r>
            <a:r>
              <a:rPr lang="en-US" sz="2400" b="1" dirty="0">
                <a:solidFill>
                  <a:srgbClr val="FF0000"/>
                </a:solidFill>
              </a:rPr>
              <a:t>MRI</a:t>
            </a:r>
            <a:r>
              <a:rPr lang="en-US" sz="2400" dirty="0"/>
              <a:t>). </a:t>
            </a:r>
          </a:p>
          <a:p>
            <a:pPr lvl="0" algn="just"/>
            <a:r>
              <a:rPr lang="en-US" sz="2400" b="1" dirty="0">
                <a:solidFill>
                  <a:srgbClr val="FF0000"/>
                </a:solidFill>
              </a:rPr>
              <a:t> At autopsy</a:t>
            </a:r>
            <a:r>
              <a:rPr lang="en-US" sz="2400" dirty="0"/>
              <a:t>, immunoassay and </a:t>
            </a:r>
            <a:r>
              <a:rPr lang="en-US" sz="2400" dirty="0" err="1"/>
              <a:t>immunohistochemistry</a:t>
            </a:r>
            <a:r>
              <a:rPr lang="en-US" sz="2400" dirty="0"/>
              <a:t> of tissue section. </a:t>
            </a:r>
          </a:p>
          <a:p>
            <a:pPr lvl="0" algn="just"/>
            <a:r>
              <a:rPr lang="en-US" sz="2400" dirty="0"/>
              <a:t>Sequencing of the PRNP gene must be performed.</a:t>
            </a:r>
          </a:p>
          <a:p>
            <a:pPr lvl="0" algn="just"/>
            <a:r>
              <a:rPr lang="en-US" sz="2400" dirty="0"/>
              <a:t>CT may be normal or show cortical atrophy.</a:t>
            </a:r>
          </a:p>
          <a:p>
            <a:pPr lvl="0" algn="just"/>
            <a:r>
              <a:rPr lang="en-US" sz="2400" b="1" dirty="0">
                <a:solidFill>
                  <a:srgbClr val="FF0000"/>
                </a:solidFill>
              </a:rPr>
              <a:t>CSF is nearly always </a:t>
            </a:r>
            <a:r>
              <a:rPr lang="en-US" sz="2400" dirty="0"/>
              <a:t>normal but may show protein elevation and, rarely, mild pleocytosis. </a:t>
            </a:r>
          </a:p>
          <a:p>
            <a:pPr lvl="0" algn="just"/>
            <a:r>
              <a:rPr lang="en-US" sz="2400" dirty="0"/>
              <a:t> </a:t>
            </a:r>
            <a:r>
              <a:rPr lang="en-US" sz="2400" b="1" dirty="0">
                <a:solidFill>
                  <a:srgbClr val="FF0000"/>
                </a:solidFill>
              </a:rPr>
              <a:t>The EEG </a:t>
            </a:r>
            <a:r>
              <a:rPr lang="en-US" sz="2400" dirty="0"/>
              <a:t>is often useful in the diagnosis of CJD, although only about 60% of individuals show the typical  pattern. </a:t>
            </a:r>
          </a:p>
          <a:p>
            <a:pPr lvl="0" algn="just"/>
            <a:endParaRPr lang="en-US" sz="2400" dirty="0"/>
          </a:p>
        </p:txBody>
      </p:sp>
      <p:sp>
        <p:nvSpPr>
          <p:cNvPr id="4" name="Rectangle 10"/>
          <p:cNvSpPr>
            <a:spLocks noChangeArrowheads="1"/>
          </p:cNvSpPr>
          <p:nvPr/>
        </p:nvSpPr>
        <p:spPr bwMode="auto">
          <a:xfrm>
            <a:off x="1" y="0"/>
            <a:ext cx="9144000" cy="642918"/>
          </a:xfrm>
          <a:prstGeom prst="rect">
            <a:avLst/>
          </a:prstGeom>
          <a:solidFill>
            <a:srgbClr val="FFFF00"/>
          </a:solidFill>
          <a:ln w="9525">
            <a:noFill/>
            <a:miter lim="800000"/>
            <a:headEnd/>
            <a:tailEnd/>
          </a:ln>
        </p:spPr>
        <p:txBody>
          <a:bodyPr lIns="91429" tIns="45714" rIns="91429" bIns="45714" anchor="ctr"/>
          <a:lstStyle/>
          <a:p>
            <a:pPr algn="ctr"/>
            <a:r>
              <a:rPr lang="en-US" sz="4400" b="1" dirty="0">
                <a:solidFill>
                  <a:schemeClr val="accent3">
                    <a:lumMod val="50000"/>
                  </a:schemeClr>
                </a:solidFill>
              </a:rPr>
              <a:t>Diagnosis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44624"/>
            <a:ext cx="2952328" cy="2448272"/>
            <a:chOff x="624" y="879"/>
            <a:chExt cx="1680" cy="1387"/>
          </a:xfrm>
        </p:grpSpPr>
        <p:graphicFrame>
          <p:nvGraphicFramePr>
            <p:cNvPr id="2053" name="Object 6"/>
            <p:cNvGraphicFramePr>
              <a:graphicFrameLocks noChangeAspect="1"/>
            </p:cNvGraphicFramePr>
            <p:nvPr/>
          </p:nvGraphicFramePr>
          <p:xfrm>
            <a:off x="624" y="879"/>
            <a:ext cx="1680" cy="1137"/>
          </p:xfrm>
          <a:graphic>
            <a:graphicData uri="http://schemas.openxmlformats.org/presentationml/2006/ole">
              <mc:AlternateContent xmlns:mc="http://schemas.openxmlformats.org/markup-compatibility/2006">
                <mc:Choice xmlns:v="urn:schemas-microsoft-com:vml" Requires="v">
                  <p:oleObj spid="_x0000_s1025" name="Document" r:id="rId3" imgW="1886760" imgH="1276200" progId="Word.Document.8">
                    <p:embed/>
                  </p:oleObj>
                </mc:Choice>
                <mc:Fallback>
                  <p:oleObj name="Document" r:id="rId3" imgW="1886760" imgH="1276200" progId="Word.Document.8">
                    <p:embed/>
                    <p:pic>
                      <p:nvPicPr>
                        <p:cNvPr id="205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79"/>
                          <a:ext cx="1680" cy="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p:cNvSpPr txBox="1">
              <a:spLocks noChangeArrowheads="1"/>
            </p:cNvSpPr>
            <p:nvPr/>
          </p:nvSpPr>
          <p:spPr bwMode="auto">
            <a:xfrm>
              <a:off x="624" y="2016"/>
              <a:ext cx="1680" cy="250"/>
            </a:xfrm>
            <a:prstGeom prst="rect">
              <a:avLst/>
            </a:prstGeom>
            <a:noFill/>
            <a:ln w="9525">
              <a:noFill/>
              <a:miter lim="800000"/>
              <a:headEnd/>
              <a:tailEnd/>
            </a:ln>
            <a:effectLst/>
          </p:spPr>
          <p:txBody>
            <a:bodyPr lIns="91429" tIns="45714" rIns="91429" bIns="45714">
              <a:spAutoFit/>
            </a:bodyPr>
            <a:lstStyle/>
            <a:p>
              <a:pPr algn="ctr">
                <a:spcBef>
                  <a:spcPct val="50000"/>
                </a:spcBef>
                <a:defRPr/>
              </a:pPr>
              <a:r>
                <a:rPr lang="en-US" sz="2000">
                  <a:solidFill>
                    <a:srgbClr val="CC6600"/>
                  </a:solidFill>
                  <a:effectLst>
                    <a:outerShdw blurRad="38100" dist="38100" dir="2700000" algn="tl">
                      <a:srgbClr val="000000"/>
                    </a:outerShdw>
                  </a:effectLst>
                  <a:latin typeface="Times New Roman" pitchFamily="18" charset="0"/>
                </a:rPr>
                <a:t>Scrapie</a:t>
              </a:r>
            </a:p>
          </p:txBody>
        </p:sp>
      </p:grpSp>
      <p:grpSp>
        <p:nvGrpSpPr>
          <p:cNvPr id="3" name="Group 8"/>
          <p:cNvGrpSpPr>
            <a:grpSpLocks/>
          </p:cNvGrpSpPr>
          <p:nvPr/>
        </p:nvGrpSpPr>
        <p:grpSpPr bwMode="auto">
          <a:xfrm>
            <a:off x="3131840" y="44624"/>
            <a:ext cx="2952328" cy="2474750"/>
            <a:chOff x="3312" y="864"/>
            <a:chExt cx="1680" cy="1402"/>
          </a:xfrm>
        </p:grpSpPr>
        <p:graphicFrame>
          <p:nvGraphicFramePr>
            <p:cNvPr id="2052" name="Object 9"/>
            <p:cNvGraphicFramePr>
              <a:graphicFrameLocks noChangeAspect="1"/>
            </p:cNvGraphicFramePr>
            <p:nvPr/>
          </p:nvGraphicFramePr>
          <p:xfrm>
            <a:off x="3312" y="864"/>
            <a:ext cx="1680" cy="1152"/>
          </p:xfrm>
          <a:graphic>
            <a:graphicData uri="http://schemas.openxmlformats.org/presentationml/2006/ole">
              <mc:AlternateContent xmlns:mc="http://schemas.openxmlformats.org/markup-compatibility/2006">
                <mc:Choice xmlns:v="urn:schemas-microsoft-com:vml" Requires="v">
                  <p:oleObj spid="_x0000_s1026" name="Document" r:id="rId5" imgW="1886760" imgH="1276200" progId="Word.Document.8">
                    <p:embed/>
                  </p:oleObj>
                </mc:Choice>
                <mc:Fallback>
                  <p:oleObj name="Document" r:id="rId5" imgW="1886760" imgH="1276200" progId="Word.Document.8">
                    <p:embed/>
                    <p:pic>
                      <p:nvPicPr>
                        <p:cNvPr id="2052"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864"/>
                          <a:ext cx="1680"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2" name="Text Box 10"/>
            <p:cNvSpPr txBox="1">
              <a:spLocks noChangeArrowheads="1"/>
            </p:cNvSpPr>
            <p:nvPr/>
          </p:nvSpPr>
          <p:spPr bwMode="auto">
            <a:xfrm>
              <a:off x="3312" y="2016"/>
              <a:ext cx="1680" cy="250"/>
            </a:xfrm>
            <a:prstGeom prst="rect">
              <a:avLst/>
            </a:prstGeom>
            <a:noFill/>
            <a:ln w="9525">
              <a:noFill/>
              <a:miter lim="800000"/>
              <a:headEnd/>
              <a:tailEnd/>
            </a:ln>
            <a:effectLst/>
          </p:spPr>
          <p:txBody>
            <a:bodyPr lIns="91429" tIns="45714" rIns="91429" bIns="45714">
              <a:spAutoFit/>
            </a:bodyPr>
            <a:lstStyle/>
            <a:p>
              <a:pPr algn="ctr">
                <a:spcBef>
                  <a:spcPct val="50000"/>
                </a:spcBef>
                <a:defRPr/>
              </a:pPr>
              <a:r>
                <a:rPr lang="en-US" sz="2000">
                  <a:solidFill>
                    <a:srgbClr val="CC6600"/>
                  </a:solidFill>
                  <a:effectLst>
                    <a:outerShdw blurRad="38100" dist="38100" dir="2700000" algn="tl">
                      <a:srgbClr val="000000"/>
                    </a:outerShdw>
                  </a:effectLst>
                  <a:latin typeface="Times New Roman" pitchFamily="18" charset="0"/>
                </a:rPr>
                <a:t>BSE</a:t>
              </a:r>
            </a:p>
          </p:txBody>
        </p:sp>
      </p:grpSp>
      <p:grpSp>
        <p:nvGrpSpPr>
          <p:cNvPr id="4" name="Group 11"/>
          <p:cNvGrpSpPr>
            <a:grpSpLocks/>
          </p:cNvGrpSpPr>
          <p:nvPr/>
        </p:nvGrpSpPr>
        <p:grpSpPr bwMode="auto">
          <a:xfrm>
            <a:off x="144016" y="4797152"/>
            <a:ext cx="2843808" cy="2060848"/>
            <a:chOff x="3312" y="2463"/>
            <a:chExt cx="1680" cy="1387"/>
          </a:xfrm>
        </p:grpSpPr>
        <p:graphicFrame>
          <p:nvGraphicFramePr>
            <p:cNvPr id="2051" name="Object 12"/>
            <p:cNvGraphicFramePr>
              <a:graphicFrameLocks noChangeAspect="1"/>
            </p:cNvGraphicFramePr>
            <p:nvPr/>
          </p:nvGraphicFramePr>
          <p:xfrm>
            <a:off x="3312" y="2463"/>
            <a:ext cx="1680" cy="1137"/>
          </p:xfrm>
          <a:graphic>
            <a:graphicData uri="http://schemas.openxmlformats.org/presentationml/2006/ole">
              <mc:AlternateContent xmlns:mc="http://schemas.openxmlformats.org/markup-compatibility/2006">
                <mc:Choice xmlns:v="urn:schemas-microsoft-com:vml" Requires="v">
                  <p:oleObj spid="_x0000_s1027" name="Document" r:id="rId7" imgW="1886760" imgH="1276200" progId="Word.Document.8">
                    <p:embed/>
                  </p:oleObj>
                </mc:Choice>
                <mc:Fallback>
                  <p:oleObj name="Document" r:id="rId7" imgW="1886760" imgH="1276200" progId="Word.Document.8">
                    <p:embed/>
                    <p:pic>
                      <p:nvPicPr>
                        <p:cNvPr id="2051"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2" y="2463"/>
                          <a:ext cx="1680" cy="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5" name="Text Box 13"/>
            <p:cNvSpPr txBox="1">
              <a:spLocks noChangeArrowheads="1"/>
            </p:cNvSpPr>
            <p:nvPr/>
          </p:nvSpPr>
          <p:spPr bwMode="auto">
            <a:xfrm>
              <a:off x="3312" y="3600"/>
              <a:ext cx="1680" cy="250"/>
            </a:xfrm>
            <a:prstGeom prst="rect">
              <a:avLst/>
            </a:prstGeom>
            <a:noFill/>
            <a:ln w="9525">
              <a:noFill/>
              <a:miter lim="800000"/>
              <a:headEnd/>
              <a:tailEnd/>
            </a:ln>
            <a:effectLst/>
          </p:spPr>
          <p:txBody>
            <a:bodyPr lIns="91429" tIns="45714" rIns="91429" bIns="45714">
              <a:spAutoFit/>
            </a:bodyPr>
            <a:lstStyle/>
            <a:p>
              <a:pPr algn="ctr">
                <a:spcBef>
                  <a:spcPct val="50000"/>
                </a:spcBef>
                <a:defRPr/>
              </a:pPr>
              <a:r>
                <a:rPr lang="en-US" sz="2000">
                  <a:solidFill>
                    <a:srgbClr val="CC6600"/>
                  </a:solidFill>
                  <a:effectLst>
                    <a:outerShdw blurRad="38100" dist="38100" dir="2700000" algn="tl">
                      <a:srgbClr val="000000"/>
                    </a:outerShdw>
                  </a:effectLst>
                  <a:latin typeface="Times New Roman" pitchFamily="18" charset="0"/>
                </a:rPr>
                <a:t>CJD</a:t>
              </a:r>
            </a:p>
          </p:txBody>
        </p:sp>
      </p:grpSp>
      <p:grpSp>
        <p:nvGrpSpPr>
          <p:cNvPr id="5" name="Group 14"/>
          <p:cNvGrpSpPr>
            <a:grpSpLocks/>
          </p:cNvGrpSpPr>
          <p:nvPr/>
        </p:nvGrpSpPr>
        <p:grpSpPr bwMode="auto">
          <a:xfrm>
            <a:off x="107504" y="2420888"/>
            <a:ext cx="2952328" cy="2448272"/>
            <a:chOff x="624" y="2463"/>
            <a:chExt cx="1680" cy="1387"/>
          </a:xfrm>
        </p:grpSpPr>
        <p:graphicFrame>
          <p:nvGraphicFramePr>
            <p:cNvPr id="2050" name="Object 15"/>
            <p:cNvGraphicFramePr>
              <a:graphicFrameLocks noChangeAspect="1"/>
            </p:cNvGraphicFramePr>
            <p:nvPr/>
          </p:nvGraphicFramePr>
          <p:xfrm>
            <a:off x="624" y="2463"/>
            <a:ext cx="1680" cy="1137"/>
          </p:xfrm>
          <a:graphic>
            <a:graphicData uri="http://schemas.openxmlformats.org/presentationml/2006/ole">
              <mc:AlternateContent xmlns:mc="http://schemas.openxmlformats.org/markup-compatibility/2006">
                <mc:Choice xmlns:v="urn:schemas-microsoft-com:vml" Requires="v">
                  <p:oleObj spid="_x0000_s1028" name="Document" r:id="rId9" imgW="1886760" imgH="1276200" progId="Word.Document.8">
                    <p:embed/>
                  </p:oleObj>
                </mc:Choice>
                <mc:Fallback>
                  <p:oleObj name="Document" r:id="rId9" imgW="1886760" imgH="1276200" progId="Word.Document.8">
                    <p:embed/>
                    <p:pic>
                      <p:nvPicPr>
                        <p:cNvPr id="205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 y="2463"/>
                          <a:ext cx="1680" cy="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8" name="Text Box 16"/>
            <p:cNvSpPr txBox="1">
              <a:spLocks noChangeArrowheads="1"/>
            </p:cNvSpPr>
            <p:nvPr/>
          </p:nvSpPr>
          <p:spPr bwMode="auto">
            <a:xfrm>
              <a:off x="624" y="3600"/>
              <a:ext cx="1680" cy="250"/>
            </a:xfrm>
            <a:prstGeom prst="rect">
              <a:avLst/>
            </a:prstGeom>
            <a:noFill/>
            <a:ln w="9525">
              <a:noFill/>
              <a:miter lim="800000"/>
              <a:headEnd/>
              <a:tailEnd/>
            </a:ln>
            <a:effectLst/>
          </p:spPr>
          <p:txBody>
            <a:bodyPr lIns="91429" tIns="45714" rIns="91429" bIns="45714">
              <a:spAutoFit/>
            </a:bodyPr>
            <a:lstStyle/>
            <a:p>
              <a:pPr algn="ctr">
                <a:spcBef>
                  <a:spcPct val="50000"/>
                </a:spcBef>
                <a:defRPr/>
              </a:pPr>
              <a:r>
                <a:rPr lang="en-US" sz="2000">
                  <a:solidFill>
                    <a:srgbClr val="CC6600"/>
                  </a:solidFill>
                  <a:effectLst>
                    <a:outerShdw blurRad="38100" dist="38100" dir="2700000" algn="tl">
                      <a:srgbClr val="000000"/>
                    </a:outerShdw>
                  </a:effectLst>
                  <a:latin typeface="Times New Roman" pitchFamily="18" charset="0"/>
                </a:rPr>
                <a:t>Kuru</a:t>
              </a:r>
            </a:p>
          </p:txBody>
        </p:sp>
      </p:grpSp>
      <p:sp>
        <p:nvSpPr>
          <p:cNvPr id="2058" name="Text Box 17"/>
          <p:cNvSpPr txBox="1">
            <a:spLocks noChangeArrowheads="1"/>
          </p:cNvSpPr>
          <p:nvPr/>
        </p:nvSpPr>
        <p:spPr bwMode="auto">
          <a:xfrm>
            <a:off x="6084168" y="548680"/>
            <a:ext cx="3600400" cy="1077218"/>
          </a:xfrm>
          <a:prstGeom prst="rect">
            <a:avLst/>
          </a:prstGeom>
          <a:noFill/>
          <a:ln w="9525">
            <a:noFill/>
            <a:miter lim="800000"/>
            <a:headEnd/>
            <a:tailEnd/>
          </a:ln>
        </p:spPr>
        <p:txBody>
          <a:bodyPr wrap="square">
            <a:spAutoFit/>
          </a:bodyPr>
          <a:lstStyle/>
          <a:p>
            <a:pPr algn="ctr">
              <a:spcBef>
                <a:spcPct val="50000"/>
              </a:spcBef>
              <a:buClr>
                <a:srgbClr val="EA2D00"/>
              </a:buClr>
              <a:buSzPct val="125000"/>
            </a:pPr>
            <a:r>
              <a:rPr lang="en-US" sz="3200" b="1" dirty="0">
                <a:solidFill>
                  <a:srgbClr val="FF0000"/>
                </a:solidFill>
                <a:effectLst/>
                <a:latin typeface="Times New Roman" pitchFamily="18" charset="0"/>
              </a:rPr>
              <a:t>Microscopic changes</a:t>
            </a:r>
          </a:p>
        </p:txBody>
      </p:sp>
      <p:pic>
        <p:nvPicPr>
          <p:cNvPr id="1030" name="Picture 6"/>
          <p:cNvPicPr>
            <a:picLocks noChangeAspect="1" noChangeArrowheads="1"/>
          </p:cNvPicPr>
          <p:nvPr/>
        </p:nvPicPr>
        <p:blipFill>
          <a:blip r:embed="rId11" cstate="print"/>
          <a:srcRect/>
          <a:stretch>
            <a:fillRect/>
          </a:stretch>
        </p:blipFill>
        <p:spPr bwMode="auto">
          <a:xfrm>
            <a:off x="3448050" y="2143116"/>
            <a:ext cx="5695950" cy="4371975"/>
          </a:xfrm>
          <a:prstGeom prst="rect">
            <a:avLst/>
          </a:prstGeom>
          <a:noFill/>
          <a:ln w="9525">
            <a:noFill/>
            <a:miter lim="800000"/>
            <a:headEnd/>
            <a:tailEnd/>
          </a:ln>
        </p:spPr>
      </p:pic>
      <p:pic>
        <p:nvPicPr>
          <p:cNvPr id="1031" name="Picture 7" descr="https://tse3.mm.bing.net/th?id=OIP.63uTMXnTBOVOrOCK7JUejAHaD6&amp;pid=15.1&amp;P=0&amp;w=341&amp;h=181"/>
          <p:cNvPicPr>
            <a:picLocks noChangeAspect="1" noChangeArrowheads="1"/>
          </p:cNvPicPr>
          <p:nvPr/>
        </p:nvPicPr>
        <p:blipFill>
          <a:blip r:embed="rId12" cstate="print"/>
          <a:srcRect/>
          <a:stretch>
            <a:fillRect/>
          </a:stretch>
        </p:blipFill>
        <p:spPr bwMode="auto">
          <a:xfrm>
            <a:off x="6708010" y="5143512"/>
            <a:ext cx="2435990" cy="1714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strips(downLeft)">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blinds(horizontal)">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slide(fromBottom)">
                                      <p:cBhvr>
                                        <p:cTn id="3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B050"/>
                </a:solidFill>
              </a:rPr>
              <a:t>Treatment</a:t>
            </a:r>
            <a:endParaRPr lang="en-US" sz="5400" dirty="0">
              <a:solidFill>
                <a:srgbClr val="00B050"/>
              </a:solidFill>
            </a:endParaRPr>
          </a:p>
        </p:txBody>
      </p:sp>
      <p:sp>
        <p:nvSpPr>
          <p:cNvPr id="3" name="Content Placeholder 2"/>
          <p:cNvSpPr>
            <a:spLocks noGrp="1"/>
          </p:cNvSpPr>
          <p:nvPr>
            <p:ph idx="1"/>
          </p:nvPr>
        </p:nvSpPr>
        <p:spPr>
          <a:xfrm>
            <a:off x="500034" y="1285860"/>
            <a:ext cx="8229600" cy="4525963"/>
          </a:xfrm>
        </p:spPr>
        <p:txBody>
          <a:bodyPr>
            <a:normAutofit/>
          </a:bodyPr>
          <a:lstStyle/>
          <a:p>
            <a:pPr algn="just"/>
            <a:endParaRPr lang="en-US" b="1" dirty="0"/>
          </a:p>
          <a:p>
            <a:pPr algn="just"/>
            <a:r>
              <a:rPr lang="en-US" b="1" dirty="0"/>
              <a:t>There's no proven cure for Creutzfeldt-Jakob disease (CJD)</a:t>
            </a:r>
            <a:endParaRPr lang="en-US" dirty="0"/>
          </a:p>
          <a:p>
            <a:pPr algn="just"/>
            <a:r>
              <a:rPr lang="en-US" dirty="0"/>
              <a:t>At present, treatment involves trying to keep the person as comfortable as possible and reducing symptoms through the use of medicines.</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708920"/>
            <a:ext cx="8229600" cy="1143000"/>
          </a:xfrm>
        </p:spPr>
        <p:txBody>
          <a:bodyPr>
            <a:normAutofit/>
          </a:bodyPr>
          <a:lstStyle/>
          <a:p>
            <a:r>
              <a:rPr lang="en-US" sz="6000" b="1" dirty="0">
                <a:solidFill>
                  <a:srgbClr val="FF0000"/>
                </a:solidFill>
              </a:rPr>
              <a:t>Rabies</a:t>
            </a:r>
            <a:endParaRPr lang="ar-SA" sz="60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4546" y="-24"/>
            <a:ext cx="5000660" cy="769441"/>
          </a:xfrm>
          <a:prstGeom prst="rect">
            <a:avLst/>
          </a:prstGeom>
          <a:solidFill>
            <a:srgbClr val="FFFF00"/>
          </a:solidFill>
        </p:spPr>
        <p:txBody>
          <a:bodyPr wrap="square">
            <a:spAutoFit/>
          </a:bodyPr>
          <a:lstStyle/>
          <a:p>
            <a:pPr algn="ctr"/>
            <a:r>
              <a:rPr lang="en-US" sz="4400" b="1" dirty="0">
                <a:solidFill>
                  <a:srgbClr val="CC00CC"/>
                </a:solidFill>
                <a:effectLst>
                  <a:outerShdw blurRad="38100" dist="38100" dir="2700000" algn="tl">
                    <a:srgbClr val="000000"/>
                  </a:outerShdw>
                </a:effectLst>
                <a:latin typeface="Times New Roman" pitchFamily="18" charset="0"/>
              </a:rPr>
              <a:t>Prions </a:t>
            </a:r>
            <a:endParaRPr lang="en-US" sz="4400" dirty="0"/>
          </a:p>
        </p:txBody>
      </p:sp>
      <p:sp>
        <p:nvSpPr>
          <p:cNvPr id="7" name="Content Placeholder 2"/>
          <p:cNvSpPr txBox="1">
            <a:spLocks/>
          </p:cNvSpPr>
          <p:nvPr/>
        </p:nvSpPr>
        <p:spPr>
          <a:xfrm>
            <a:off x="-214346" y="903301"/>
            <a:ext cx="8858312" cy="4525963"/>
          </a:xfrm>
          <a:prstGeom prst="rect">
            <a:avLst/>
          </a:prstGeom>
        </p:spPr>
        <p:txBody>
          <a:bodyPr vert="horz" lIns="91440" tIns="45720" rIns="91440" bIns="45720" rtlCol="0">
            <a:noAutofit/>
          </a:bodyPr>
          <a:lstStyle/>
          <a:p>
            <a:pPr marL="342900" lvl="0" algn="just">
              <a:spcBef>
                <a:spcPct val="20000"/>
              </a:spcBef>
              <a:buFont typeface="Arial" pitchFamily="34" charset="0"/>
              <a:buChar char="•"/>
              <a:defRPr/>
            </a:pPr>
            <a:r>
              <a:rPr kumimoji="0" lang="en-US" sz="3400" b="0" i="0" u="none" strike="noStrike" kern="1200" cap="none" spc="0" normalizeH="0" baseline="0" noProof="0" dirty="0">
                <a:ln>
                  <a:noFill/>
                </a:ln>
                <a:solidFill>
                  <a:schemeClr val="tx1"/>
                </a:solidFill>
                <a:effectLst/>
                <a:uLnTx/>
                <a:uFillTx/>
                <a:latin typeface="+mn-lt"/>
                <a:ea typeface="+mn-ea"/>
                <a:cs typeface="+mn-cs"/>
              </a:rPr>
              <a:t> The</a:t>
            </a:r>
            <a:r>
              <a:rPr kumimoji="0" lang="en-US" sz="3400" b="0" i="0" u="none" strike="noStrike" kern="1200" cap="none" spc="0" normalizeH="0" noProof="0" dirty="0">
                <a:ln>
                  <a:noFill/>
                </a:ln>
                <a:solidFill>
                  <a:schemeClr val="tx1"/>
                </a:solidFill>
                <a:effectLst/>
                <a:uLnTx/>
                <a:uFillTx/>
                <a:latin typeface="+mn-lt"/>
                <a:ea typeface="+mn-ea"/>
                <a:cs typeface="+mn-cs"/>
              </a:rPr>
              <a:t> </a:t>
            </a:r>
            <a:r>
              <a:rPr kumimoji="0" lang="en-US" sz="3400" b="1" i="0" u="none" strike="noStrike" kern="1200" cap="none" spc="0" normalizeH="0" baseline="0" noProof="0" dirty="0">
                <a:ln>
                  <a:noFill/>
                </a:ln>
                <a:solidFill>
                  <a:schemeClr val="tx1"/>
                </a:solidFill>
                <a:effectLst/>
                <a:uLnTx/>
                <a:uFillTx/>
                <a:latin typeface="+mn-lt"/>
                <a:ea typeface="+mn-ea"/>
                <a:cs typeface="+mn-cs"/>
              </a:rPr>
              <a:t>pr</a:t>
            </a:r>
            <a:r>
              <a:rPr kumimoji="0" lang="en-US" sz="3400" b="0" i="0" u="none" strike="noStrike" kern="1200" cap="none" spc="0" normalizeH="0" baseline="0" noProof="0" dirty="0">
                <a:ln>
                  <a:noFill/>
                </a:ln>
                <a:solidFill>
                  <a:schemeClr val="tx1"/>
                </a:solidFill>
                <a:effectLst/>
                <a:uLnTx/>
                <a:uFillTx/>
                <a:latin typeface="+mn-lt"/>
                <a:ea typeface="+mn-ea"/>
                <a:cs typeface="+mn-cs"/>
              </a:rPr>
              <a:t>ion </a:t>
            </a:r>
            <a:r>
              <a:rPr kumimoji="0" lang="en-US" sz="3400" b="1" i="0" u="none" strike="noStrike" kern="1200" cap="none" spc="0" normalizeH="0" baseline="0" noProof="0" dirty="0">
                <a:ln>
                  <a:noFill/>
                </a:ln>
                <a:solidFill>
                  <a:schemeClr val="tx1"/>
                </a:solidFill>
                <a:effectLst/>
                <a:uLnTx/>
                <a:uFillTx/>
                <a:latin typeface="+mn-lt"/>
                <a:ea typeface="+mn-ea"/>
                <a:cs typeface="+mn-cs"/>
              </a:rPr>
              <a:t>p</a:t>
            </a:r>
            <a:r>
              <a:rPr kumimoji="0" lang="en-US" sz="3400" b="0" i="0" u="none" strike="noStrike" kern="1200" cap="none" spc="0" normalizeH="0" baseline="0" noProof="0" dirty="0">
                <a:ln>
                  <a:noFill/>
                </a:ln>
                <a:solidFill>
                  <a:schemeClr val="tx1"/>
                </a:solidFill>
                <a:effectLst/>
                <a:uLnTx/>
                <a:uFillTx/>
                <a:latin typeface="+mn-lt"/>
                <a:ea typeface="+mn-ea"/>
                <a:cs typeface="+mn-cs"/>
              </a:rPr>
              <a:t>rotein  </a:t>
            </a:r>
            <a:r>
              <a:rPr kumimoji="0" lang="en-US" sz="3400" b="1" i="0" u="none" strike="noStrike" kern="1200" cap="none" spc="0" normalizeH="0" baseline="0" noProof="0" dirty="0" err="1">
                <a:ln>
                  <a:noFill/>
                </a:ln>
                <a:solidFill>
                  <a:schemeClr val="tx1"/>
                </a:solidFill>
                <a:effectLst/>
                <a:uLnTx/>
                <a:uFillTx/>
                <a:latin typeface="+mn-lt"/>
                <a:ea typeface="+mn-ea"/>
                <a:cs typeface="+mn-cs"/>
              </a:rPr>
              <a:t>PrP</a:t>
            </a:r>
            <a:r>
              <a:rPr kumimoji="0" lang="en-US" sz="3400" b="0" i="0" u="none" strike="noStrike" kern="1200" cap="none" spc="0" normalizeH="0" baseline="0" noProof="0" dirty="0">
                <a:ln>
                  <a:noFill/>
                </a:ln>
                <a:solidFill>
                  <a:schemeClr val="tx1"/>
                </a:solidFill>
                <a:effectLst/>
                <a:uLnTx/>
                <a:uFillTx/>
                <a:latin typeface="+mn-lt"/>
                <a:ea typeface="+mn-ea"/>
                <a:cs typeface="+mn-cs"/>
              </a:rPr>
              <a:t>, also known as </a:t>
            </a:r>
            <a:r>
              <a:rPr kumimoji="0" lang="en-US" sz="3400" b="1" i="0" u="none" strike="noStrike" kern="1200" cap="none" spc="0" normalizeH="0" baseline="0" noProof="0" dirty="0">
                <a:ln>
                  <a:noFill/>
                </a:ln>
                <a:solidFill>
                  <a:schemeClr val="tx1"/>
                </a:solidFill>
                <a:effectLst/>
                <a:uLnTx/>
                <a:uFillTx/>
                <a:latin typeface="+mn-lt"/>
                <a:ea typeface="+mn-ea"/>
                <a:cs typeface="+mn-cs"/>
              </a:rPr>
              <a:t>CD230</a:t>
            </a:r>
            <a:r>
              <a:rPr kumimoji="0" lang="en-US" sz="3400" b="0" i="0" u="none" strike="noStrike" kern="1200" cap="none" spc="0" normalizeH="0" baseline="0" noProof="0" dirty="0">
                <a:ln>
                  <a:noFill/>
                </a:ln>
                <a:solidFill>
                  <a:schemeClr val="tx1"/>
                </a:solidFill>
                <a:effectLst/>
                <a:uLnTx/>
                <a:uFillTx/>
                <a:latin typeface="+mn-lt"/>
                <a:ea typeface="+mn-ea"/>
                <a:cs typeface="+mn-cs"/>
              </a:rPr>
              <a:t> (cluster of differentiation 230) is encodd by the </a:t>
            </a:r>
            <a:r>
              <a:rPr kumimoji="0" lang="en-US" sz="3400" b="1" i="1" u="none" strike="noStrike" kern="1200" cap="none" spc="0" normalizeH="0" baseline="0" noProof="0" dirty="0">
                <a:ln>
                  <a:noFill/>
                </a:ln>
                <a:solidFill>
                  <a:schemeClr val="tx1"/>
                </a:solidFill>
                <a:effectLst/>
                <a:uLnTx/>
                <a:uFillTx/>
                <a:latin typeface="+mn-lt"/>
                <a:ea typeface="+mn-ea"/>
                <a:cs typeface="+mn-cs"/>
              </a:rPr>
              <a:t>PRNP</a:t>
            </a:r>
            <a:r>
              <a:rPr kumimoji="0" lang="en-US" sz="3400" b="0" i="0" u="none" strike="noStrike" kern="1200" cap="none" spc="0" normalizeH="0" baseline="0" noProof="0" dirty="0">
                <a:ln>
                  <a:noFill/>
                </a:ln>
                <a:solidFill>
                  <a:schemeClr val="tx1"/>
                </a:solidFill>
                <a:effectLst/>
                <a:uLnTx/>
                <a:uFillTx/>
                <a:latin typeface="+mn-lt"/>
                <a:ea typeface="+mn-ea"/>
                <a:cs typeface="+mn-cs"/>
              </a:rPr>
              <a:t> (</a:t>
            </a:r>
            <a:r>
              <a:rPr kumimoji="0" lang="en-US" sz="3400" b="1" i="0" u="none" strike="noStrike" kern="1200" cap="none" spc="0" normalizeH="0" baseline="0" noProof="0" dirty="0">
                <a:ln>
                  <a:noFill/>
                </a:ln>
                <a:solidFill>
                  <a:schemeClr val="tx1"/>
                </a:solidFill>
                <a:effectLst/>
                <a:uLnTx/>
                <a:uFillTx/>
                <a:latin typeface="+mn-lt"/>
                <a:ea typeface="+mn-ea"/>
                <a:cs typeface="+mn-cs"/>
              </a:rPr>
              <a:t>PR</a:t>
            </a:r>
            <a:r>
              <a:rPr kumimoji="0" lang="en-US" sz="3400" b="0" i="0" u="none" strike="noStrike" kern="1200" cap="none" spc="0" normalizeH="0" baseline="0" noProof="0" dirty="0">
                <a:ln>
                  <a:noFill/>
                </a:ln>
                <a:solidFill>
                  <a:schemeClr val="tx1"/>
                </a:solidFill>
                <a:effectLst/>
                <a:uLnTx/>
                <a:uFillTx/>
                <a:latin typeface="+mn-lt"/>
                <a:ea typeface="+mn-ea"/>
                <a:cs typeface="+mn-cs"/>
              </a:rPr>
              <a:t>io</a:t>
            </a:r>
            <a:r>
              <a:rPr kumimoji="0" lang="en-US" sz="3400" b="1" i="0" u="none" strike="noStrike" kern="1200" cap="none" spc="0" normalizeH="0" baseline="0" noProof="0" dirty="0">
                <a:ln>
                  <a:noFill/>
                </a:ln>
                <a:solidFill>
                  <a:schemeClr val="tx1"/>
                </a:solidFill>
                <a:effectLst/>
                <a:uLnTx/>
                <a:uFillTx/>
                <a:latin typeface="+mn-lt"/>
                <a:ea typeface="+mn-ea"/>
                <a:cs typeface="+mn-cs"/>
              </a:rPr>
              <a:t>N</a:t>
            </a:r>
            <a:r>
              <a:rPr kumimoji="0" lang="en-US" sz="3400" b="0" i="0" u="none" strike="noStrike" kern="1200" cap="none" spc="0" normalizeH="0" baseline="0" noProof="0" dirty="0">
                <a:ln>
                  <a:noFill/>
                </a:ln>
                <a:solidFill>
                  <a:schemeClr val="tx1"/>
                </a:solidFill>
                <a:effectLst/>
                <a:uLnTx/>
                <a:uFillTx/>
                <a:latin typeface="+mn-lt"/>
                <a:ea typeface="+mn-ea"/>
                <a:cs typeface="+mn-cs"/>
              </a:rPr>
              <a:t> </a:t>
            </a:r>
            <a:r>
              <a:rPr kumimoji="0" lang="en-US" sz="3400" b="1" i="0" u="none" strike="noStrike" kern="1200" cap="none" spc="0" normalizeH="0" baseline="0" noProof="0" dirty="0">
                <a:ln>
                  <a:noFill/>
                </a:ln>
                <a:solidFill>
                  <a:schemeClr val="tx1"/>
                </a:solidFill>
                <a:effectLst/>
                <a:uLnTx/>
                <a:uFillTx/>
                <a:latin typeface="+mn-lt"/>
                <a:ea typeface="+mn-ea"/>
                <a:cs typeface="+mn-cs"/>
              </a:rPr>
              <a:t>P</a:t>
            </a:r>
            <a:r>
              <a:rPr kumimoji="0" lang="en-US" sz="3400" b="0" i="0" u="none" strike="noStrike" kern="1200" cap="none" spc="0" normalizeH="0" baseline="0" noProof="0" dirty="0">
                <a:ln>
                  <a:noFill/>
                </a:ln>
                <a:solidFill>
                  <a:schemeClr val="tx1"/>
                </a:solidFill>
                <a:effectLst/>
                <a:uLnTx/>
                <a:uFillTx/>
                <a:latin typeface="+mn-lt"/>
                <a:ea typeface="+mn-ea"/>
                <a:cs typeface="+mn-cs"/>
              </a:rPr>
              <a:t>rotein) </a:t>
            </a:r>
            <a:r>
              <a:rPr lang="en-US" sz="3400" dirty="0"/>
              <a:t>gene on the short arm of chromosome 20 </a:t>
            </a:r>
            <a:r>
              <a:rPr kumimoji="0" lang="en-US" sz="3400" b="0" i="0" u="none" strike="noStrike" kern="1200" cap="none" spc="0" normalizeH="0" baseline="0" noProof="0" dirty="0">
                <a:ln>
                  <a:noFill/>
                </a:ln>
                <a:solidFill>
                  <a:schemeClr val="tx1"/>
                </a:solidFill>
                <a:effectLst/>
                <a:uLnTx/>
                <a:uFillTx/>
                <a:latin typeface="+mn-lt"/>
                <a:ea typeface="+mn-ea"/>
                <a:cs typeface="+mn-cs"/>
              </a:rPr>
              <a:t> </a:t>
            </a:r>
          </a:p>
          <a:p>
            <a:pPr marL="342900" lvl="0" algn="just">
              <a:spcBef>
                <a:spcPct val="20000"/>
              </a:spcBef>
              <a:buFont typeface="Arial" pitchFamily="34" charset="0"/>
              <a:buChar char="•"/>
              <a:defRPr/>
            </a:pPr>
            <a:r>
              <a:rPr lang="en-US" sz="3400" dirty="0"/>
              <a:t>They are </a:t>
            </a:r>
            <a:r>
              <a:rPr lang="en-US" sz="3400" dirty="0" err="1"/>
              <a:t>Proteinaceous</a:t>
            </a:r>
            <a:r>
              <a:rPr lang="en-US" sz="3400" dirty="0"/>
              <a:t> infectious particle that lacks nucleic acid.</a:t>
            </a:r>
          </a:p>
          <a:p>
            <a:pPr marL="342900" lvl="0" algn="just">
              <a:spcBef>
                <a:spcPct val="20000"/>
              </a:spcBef>
              <a:buFont typeface="Arial" pitchFamily="34" charset="0"/>
              <a:buChar char="•"/>
              <a:defRPr/>
            </a:pPr>
            <a:r>
              <a:rPr kumimoji="0" lang="en-US" sz="3400" b="0" i="0" u="none" strike="noStrike" kern="1200" cap="none" spc="0" normalizeH="0" baseline="0" noProof="0" dirty="0">
                <a:ln>
                  <a:noFill/>
                </a:ln>
                <a:solidFill>
                  <a:schemeClr val="tx1"/>
                </a:solidFill>
                <a:effectLst/>
                <a:uLnTx/>
                <a:uFillTx/>
                <a:latin typeface="+mn-lt"/>
                <a:ea typeface="+mn-ea"/>
                <a:cs typeface="+mn-cs"/>
              </a:rPr>
              <a:t>It is most predominant in the nervous system and in many other tissues throughout the body</a:t>
            </a:r>
          </a:p>
          <a:p>
            <a:pPr marL="342900" lvl="0" algn="just">
              <a:spcBef>
                <a:spcPct val="20000"/>
              </a:spcBef>
              <a:buFont typeface="Arial" pitchFamily="34" charset="0"/>
              <a:buChar char="•"/>
              <a:defRPr/>
            </a:pP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71414"/>
            <a:ext cx="7500990" cy="642942"/>
          </a:xfrm>
          <a:solidFill>
            <a:srgbClr val="0070C0"/>
          </a:solidFill>
          <a:ln>
            <a:noFill/>
          </a:ln>
        </p:spPr>
        <p:txBody>
          <a:bodyPr>
            <a:normAutofit fontScale="90000"/>
          </a:bodyPr>
          <a:lstStyle/>
          <a:p>
            <a:r>
              <a:rPr lang="en-US" dirty="0">
                <a:solidFill>
                  <a:schemeClr val="bg1"/>
                </a:solidFill>
                <a:latin typeface="Calibri" pitchFamily="34" charset="0"/>
              </a:rPr>
              <a:t>Definition of Rabies </a:t>
            </a:r>
            <a:endParaRPr lang="ar-SA" dirty="0">
              <a:solidFill>
                <a:schemeClr val="bg1"/>
              </a:solidFill>
              <a:latin typeface="Calibri" pitchFamily="34" charset="0"/>
            </a:endParaRPr>
          </a:p>
        </p:txBody>
      </p:sp>
      <p:sp>
        <p:nvSpPr>
          <p:cNvPr id="3" name="عنصر نائب للمحتوى 2"/>
          <p:cNvSpPr>
            <a:spLocks noGrp="1"/>
          </p:cNvSpPr>
          <p:nvPr>
            <p:ph idx="1"/>
          </p:nvPr>
        </p:nvSpPr>
        <p:spPr>
          <a:xfrm>
            <a:off x="928662" y="1000108"/>
            <a:ext cx="8001056" cy="5715040"/>
          </a:xfrm>
        </p:spPr>
        <p:txBody>
          <a:bodyPr>
            <a:normAutofit/>
          </a:bodyPr>
          <a:lstStyle/>
          <a:p>
            <a:pPr algn="just" rtl="0"/>
            <a:r>
              <a:rPr lang="en-US" dirty="0">
                <a:latin typeface="Calibri" pitchFamily="34" charset="0"/>
                <a:ea typeface="Verdana" pitchFamily="34" charset="0"/>
                <a:cs typeface="Verdana" pitchFamily="34" charset="0"/>
              </a:rPr>
              <a:t>Rabies is a preventable viral disease of mammals most often transmitted through the bite of a rabid animal</a:t>
            </a:r>
          </a:p>
          <a:p>
            <a:pPr algn="just" rtl="0"/>
            <a:r>
              <a:rPr lang="en-US" dirty="0">
                <a:latin typeface="Calibri" pitchFamily="34" charset="0"/>
                <a:cs typeface="Calibri" pitchFamily="34" charset="0"/>
              </a:rPr>
              <a:t>Rabies is a rapidly progressive, acute infectious disease of the CNS in humans and animals. </a:t>
            </a:r>
          </a:p>
          <a:p>
            <a:pPr algn="just" rtl="0">
              <a:buNone/>
            </a:pPr>
            <a:endParaRPr lang="en-US" dirty="0">
              <a:latin typeface="Calibri" pitchFamily="34" charset="0"/>
              <a:cs typeface="Calibri" pitchFamily="34" charset="0"/>
            </a:endParaRPr>
          </a:p>
        </p:txBody>
      </p:sp>
      <p:pic>
        <p:nvPicPr>
          <p:cNvPr id="4" name="Picture 11" descr="https://sp.yimg.com/ib/th?id=HN.608017887175640044&amp;pid=15.1"/>
          <p:cNvPicPr>
            <a:picLocks noChangeAspect="1" noChangeArrowheads="1"/>
          </p:cNvPicPr>
          <p:nvPr/>
        </p:nvPicPr>
        <p:blipFill>
          <a:blip r:embed="rId2" cstate="print"/>
          <a:srcRect/>
          <a:stretch>
            <a:fillRect/>
          </a:stretch>
        </p:blipFill>
        <p:spPr bwMode="auto">
          <a:xfrm>
            <a:off x="3143240" y="4143380"/>
            <a:ext cx="3763066" cy="22859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lvl="0" algn="l">
              <a:spcBef>
                <a:spcPct val="0"/>
              </a:spcBef>
            </a:pPr>
            <a:r>
              <a:rPr lang="en-US" sz="4000" dirty="0">
                <a:solidFill>
                  <a:schemeClr val="bg1"/>
                </a:solidFill>
                <a:latin typeface="Calibri" pitchFamily="34" charset="0"/>
              </a:rPr>
              <a:t>Etiologic agent of Rabies </a:t>
            </a:r>
            <a:endParaRPr kumimoji="0" lang="ar-SA" sz="43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9" name="Content Placeholder 2"/>
          <p:cNvSpPr>
            <a:spLocks noGrp="1"/>
          </p:cNvSpPr>
          <p:nvPr>
            <p:ph idx="1"/>
          </p:nvPr>
        </p:nvSpPr>
        <p:spPr>
          <a:xfrm>
            <a:off x="323528" y="836712"/>
            <a:ext cx="8820472" cy="5429250"/>
          </a:xfrm>
        </p:spPr>
        <p:txBody>
          <a:bodyPr rtlCol="0">
            <a:normAutofit/>
          </a:bodyPr>
          <a:lstStyle/>
          <a:p>
            <a:pPr marL="514350" indent="-514350" fontAlgn="auto">
              <a:spcAft>
                <a:spcPts val="0"/>
              </a:spcAft>
              <a:buNone/>
              <a:defRPr/>
            </a:pPr>
            <a:r>
              <a:rPr lang="en-GB" sz="2800" dirty="0"/>
              <a:t>Main properties:</a:t>
            </a:r>
          </a:p>
          <a:p>
            <a:pPr marL="514350" indent="-514350" fontAlgn="auto">
              <a:spcAft>
                <a:spcPts val="0"/>
              </a:spcAft>
              <a:buFont typeface="Arial" pitchFamily="34" charset="0"/>
              <a:buChar char="•"/>
              <a:defRPr/>
            </a:pPr>
            <a:r>
              <a:rPr lang="en-GB" sz="2400" dirty="0"/>
              <a:t>Belongs to </a:t>
            </a:r>
            <a:r>
              <a:rPr lang="en-GB" sz="2400" dirty="0" err="1"/>
              <a:t>Rhabodoviruses</a:t>
            </a:r>
            <a:r>
              <a:rPr lang="en-GB" sz="2400" dirty="0"/>
              <a:t> family</a:t>
            </a:r>
          </a:p>
          <a:p>
            <a:pPr marL="514350" indent="-514350" fontAlgn="auto">
              <a:spcAft>
                <a:spcPts val="0"/>
              </a:spcAft>
              <a:buFont typeface="Arial" pitchFamily="34" charset="0"/>
              <a:buChar char="•"/>
              <a:defRPr/>
            </a:pPr>
            <a:r>
              <a:rPr lang="en-GB" sz="2400" dirty="0"/>
              <a:t>Single stranded negative sense RNA</a:t>
            </a:r>
          </a:p>
          <a:p>
            <a:pPr marL="514350" indent="-514350" fontAlgn="auto">
              <a:spcAft>
                <a:spcPts val="0"/>
              </a:spcAft>
              <a:buFont typeface="Arial" pitchFamily="34" charset="0"/>
              <a:buChar char="•"/>
              <a:defRPr/>
            </a:pPr>
            <a:r>
              <a:rPr lang="en-GB" sz="2400" dirty="0"/>
              <a:t>Has its own RNA-dependent RNA polymerase</a:t>
            </a:r>
          </a:p>
          <a:p>
            <a:pPr marL="514350" indent="-514350" fontAlgn="auto">
              <a:spcAft>
                <a:spcPts val="0"/>
              </a:spcAft>
              <a:buFont typeface="Arial" pitchFamily="34" charset="0"/>
              <a:buChar char="•"/>
              <a:defRPr/>
            </a:pPr>
            <a:r>
              <a:rPr lang="en-GB" sz="2400" dirty="0"/>
              <a:t>Surrounded by a bullet shaped capsid and a lipoprotein envelop</a:t>
            </a:r>
          </a:p>
          <a:p>
            <a:pPr marL="514350" indent="-514350" fontAlgn="auto">
              <a:spcAft>
                <a:spcPts val="0"/>
              </a:spcAft>
              <a:buFont typeface="Arial" pitchFamily="34" charset="0"/>
              <a:buChar char="•"/>
              <a:defRPr/>
            </a:pPr>
            <a:r>
              <a:rPr lang="en-GB" sz="2400" dirty="0"/>
              <a:t>Single antigenic type</a:t>
            </a:r>
          </a:p>
          <a:p>
            <a:pPr marL="514350" indent="-514350" fontAlgn="auto">
              <a:spcAft>
                <a:spcPts val="0"/>
              </a:spcAft>
              <a:buFont typeface="Arial" pitchFamily="34" charset="0"/>
              <a:buChar char="•"/>
              <a:defRPr/>
            </a:pPr>
            <a:r>
              <a:rPr lang="en-GB" sz="2400" dirty="0"/>
              <a:t>It has a broad range of hosts, all mammals basically but also birds, reptiles.</a:t>
            </a:r>
          </a:p>
          <a:p>
            <a:pPr marL="514350" indent="-514350" fontAlgn="auto">
              <a:spcAft>
                <a:spcPts val="0"/>
              </a:spcAft>
              <a:buNone/>
              <a:defRPr/>
            </a:pPr>
            <a:endParaRPr lang="en-GB" sz="2400" dirty="0"/>
          </a:p>
          <a:p>
            <a:pPr marL="514350" indent="-514350" fontAlgn="auto">
              <a:spcAft>
                <a:spcPts val="0"/>
              </a:spcAft>
              <a:buNone/>
              <a:defRPr/>
            </a:pPr>
            <a:endParaRPr lang="en-GB" sz="2400" dirty="0"/>
          </a:p>
        </p:txBody>
      </p:sp>
      <p:pic>
        <p:nvPicPr>
          <p:cNvPr id="10" name="Picture 4"/>
          <p:cNvPicPr>
            <a:picLocks noChangeAspect="1" noChangeArrowheads="1"/>
          </p:cNvPicPr>
          <p:nvPr/>
        </p:nvPicPr>
        <p:blipFill>
          <a:blip r:embed="rId2" cstate="print"/>
          <a:srcRect/>
          <a:stretch>
            <a:fillRect/>
          </a:stretch>
        </p:blipFill>
        <p:spPr>
          <a:xfrm>
            <a:off x="4427984" y="4150568"/>
            <a:ext cx="3783013"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strips(down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strips(down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strips(down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strips(down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strips(down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strips(downLeft)">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928662" y="642918"/>
            <a:ext cx="8215338" cy="1857388"/>
          </a:xfrm>
        </p:spPr>
        <p:txBody>
          <a:bodyPr>
            <a:normAutofit/>
          </a:bodyPr>
          <a:lstStyle/>
          <a:p>
            <a:pPr algn="l" rtl="0"/>
            <a:r>
              <a:rPr lang="en-US" sz="2800" dirty="0">
                <a:latin typeface="Calibri" pitchFamily="34" charset="0"/>
              </a:rPr>
              <a:t>Depends on severity of bite</a:t>
            </a:r>
          </a:p>
          <a:p>
            <a:pPr algn="l" rtl="0"/>
            <a:r>
              <a:rPr lang="en-US" sz="2800" dirty="0">
                <a:latin typeface="Calibri" pitchFamily="34" charset="0"/>
              </a:rPr>
              <a:t>If treatment is given and when</a:t>
            </a:r>
          </a:p>
          <a:p>
            <a:pPr algn="l" rtl="0"/>
            <a:r>
              <a:rPr lang="en-US" sz="2800" dirty="0">
                <a:latin typeface="Calibri" pitchFamily="34" charset="0"/>
              </a:rPr>
              <a:t>Once the disease manifests in CNS:  ultimate death</a:t>
            </a:r>
          </a:p>
        </p:txBody>
      </p:sp>
      <p:sp>
        <p:nvSpPr>
          <p:cNvPr id="4"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lvl="0" algn="l">
              <a:spcBef>
                <a:spcPct val="0"/>
              </a:spcBef>
            </a:pPr>
            <a:r>
              <a:rPr lang="en-US" sz="4000" dirty="0">
                <a:solidFill>
                  <a:schemeClr val="bg1"/>
                </a:solidFill>
                <a:latin typeface="Calibri" pitchFamily="34" charset="0"/>
              </a:rPr>
              <a:t>Virulence</a:t>
            </a:r>
            <a:endParaRPr kumimoji="0" lang="ar-SA" sz="43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10" name="عنوان 1"/>
          <p:cNvSpPr txBox="1">
            <a:spLocks/>
          </p:cNvSpPr>
          <p:nvPr/>
        </p:nvSpPr>
        <p:spPr>
          <a:xfrm>
            <a:off x="1043608" y="2564904"/>
            <a:ext cx="7560840" cy="642942"/>
          </a:xfrm>
          <a:prstGeom prst="rect">
            <a:avLst/>
          </a:prstGeom>
          <a:solidFill>
            <a:srgbClr val="0070C0"/>
          </a:solidFill>
          <a:ln>
            <a:noFill/>
          </a:ln>
        </p:spPr>
        <p:txBody>
          <a:bodyPr anchor="ctr">
            <a:normAutofit fontScale="90000" lnSpcReduction="10000"/>
          </a:bodyPr>
          <a:lstStyle/>
          <a:p>
            <a:pPr algn="l">
              <a:spcBef>
                <a:spcPct val="0"/>
              </a:spcBef>
            </a:pPr>
            <a:r>
              <a:rPr lang="en-US" sz="4400" dirty="0">
                <a:solidFill>
                  <a:schemeClr val="bg1"/>
                </a:solidFill>
                <a:latin typeface="Calibri" pitchFamily="34" charset="0"/>
                <a:ea typeface="Calibri" pitchFamily="34" charset="0"/>
                <a:cs typeface="Times New Roman" pitchFamily="18" charset="0"/>
              </a:rPr>
              <a:t>Factors do not constitute exposure</a:t>
            </a:r>
          </a:p>
        </p:txBody>
      </p:sp>
      <p:sp>
        <p:nvSpPr>
          <p:cNvPr id="15" name="Rectangle 1"/>
          <p:cNvSpPr>
            <a:spLocks noChangeArrowheads="1"/>
          </p:cNvSpPr>
          <p:nvPr/>
        </p:nvSpPr>
        <p:spPr bwMode="auto">
          <a:xfrm>
            <a:off x="323528" y="3421454"/>
            <a:ext cx="5929354" cy="1631216"/>
          </a:xfrm>
          <a:prstGeom prst="rect">
            <a:avLst/>
          </a:prstGeom>
          <a:noFill/>
          <a:ln w="9525">
            <a:noFill/>
            <a:miter lim="800000"/>
            <a:headEnd/>
            <a:tailEnd/>
          </a:ln>
        </p:spPr>
        <p:txBody>
          <a:bodyPr wrap="square" anchor="ctr">
            <a:spAutoFit/>
          </a:bodyPr>
          <a:lstStyle/>
          <a:p>
            <a:pPr marL="800100" lvl="1" indent="-342900" algn="l" rtl="0">
              <a:buFont typeface="Arial" pitchFamily="34" charset="0"/>
              <a:buChar char="•"/>
            </a:pPr>
            <a:r>
              <a:rPr lang="en-US" sz="2500" dirty="0">
                <a:latin typeface="Calibri" pitchFamily="34" charset="0"/>
              </a:rPr>
              <a:t>Petting</a:t>
            </a:r>
          </a:p>
          <a:p>
            <a:pPr marL="800100" lvl="1" indent="-342900" algn="l" rtl="0">
              <a:buFont typeface="Arial" pitchFamily="34" charset="0"/>
              <a:buChar char="•"/>
            </a:pPr>
            <a:r>
              <a:rPr lang="en-US" sz="2500" dirty="0">
                <a:latin typeface="Calibri" pitchFamily="34" charset="0"/>
              </a:rPr>
              <a:t>Handling an animal</a:t>
            </a:r>
          </a:p>
          <a:p>
            <a:pPr marL="800100" lvl="1" indent="-342900" algn="l" rtl="0">
              <a:buFont typeface="Arial" pitchFamily="34" charset="0"/>
              <a:buChar char="•"/>
            </a:pPr>
            <a:r>
              <a:rPr lang="en-US" sz="2500" dirty="0">
                <a:latin typeface="Calibri" pitchFamily="34" charset="0"/>
              </a:rPr>
              <a:t>Contact with blood</a:t>
            </a:r>
          </a:p>
          <a:p>
            <a:pPr marL="800100" lvl="1" indent="-342900" algn="l" rtl="0">
              <a:buFont typeface="Arial" pitchFamily="34" charset="0"/>
              <a:buChar char="•"/>
            </a:pPr>
            <a:r>
              <a:rPr lang="en-US" sz="2500" dirty="0">
                <a:latin typeface="Calibri" pitchFamily="34" charset="0"/>
              </a:rPr>
              <a:t>Contact with urine or feces</a:t>
            </a:r>
            <a:endParaRPr lang="en-US" sz="3200" dirty="0">
              <a:latin typeface="Calibri" pitchFamily="34" charset="0"/>
              <a:ea typeface="Calibri" pitchFamily="34" charset="0"/>
              <a:cs typeface="Times New Roman" pitchFamily="18" charset="0"/>
            </a:endParaRPr>
          </a:p>
        </p:txBody>
      </p:sp>
      <p:pic>
        <p:nvPicPr>
          <p:cNvPr id="16" name="Picture 9" descr="person-petting-dog-000113.jpg"/>
          <p:cNvPicPr>
            <a:picLocks noChangeAspect="1" noChangeArrowheads="1"/>
          </p:cNvPicPr>
          <p:nvPr/>
        </p:nvPicPr>
        <p:blipFill>
          <a:blip r:embed="rId2" cstate="print"/>
          <a:srcRect/>
          <a:stretch>
            <a:fillRect/>
          </a:stretch>
        </p:blipFill>
        <p:spPr bwMode="auto">
          <a:xfrm>
            <a:off x="4283967" y="5085184"/>
            <a:ext cx="2308953" cy="1522747"/>
          </a:xfrm>
          <a:prstGeom prst="rect">
            <a:avLst/>
          </a:prstGeom>
          <a:noFill/>
          <a:ln w="9525">
            <a:noFill/>
            <a:miter lim="800000"/>
            <a:headEnd/>
            <a:tailEnd/>
          </a:ln>
        </p:spPr>
      </p:pic>
      <p:pic>
        <p:nvPicPr>
          <p:cNvPr id="17" name="Picture 5"/>
          <p:cNvPicPr>
            <a:picLocks noChangeAspect="1" noChangeArrowheads="1"/>
          </p:cNvPicPr>
          <p:nvPr/>
        </p:nvPicPr>
        <p:blipFill>
          <a:blip r:embed="rId3" cstate="print"/>
          <a:srcRect/>
          <a:stretch>
            <a:fillRect/>
          </a:stretch>
        </p:blipFill>
        <p:spPr bwMode="auto">
          <a:xfrm>
            <a:off x="6632329" y="3495878"/>
            <a:ext cx="2167565" cy="15172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box(in)">
                                      <p:cBhvr>
                                        <p:cTn id="12" dur="500"/>
                                        <p:tgtEl>
                                          <p:spTgt spid="55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box(in)">
                                      <p:cBhvr>
                                        <p:cTn id="17" dur="500"/>
                                        <p:tgtEl>
                                          <p:spTgt spid="55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Effect transition="in" filter="box(in)">
                                      <p:cBhvr>
                                        <p:cTn id="22" dur="500"/>
                                        <p:tgtEl>
                                          <p:spTgt spid="552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linds(horizontal)">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blinds(horizontal)">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blinds(horizontal)">
                                      <p:cBhvr>
                                        <p:cTn id="42" dur="50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blinds(horizontal)">
                                      <p:cBhvr>
                                        <p:cTn id="47" dur="500"/>
                                        <p:tgtEl>
                                          <p:spTgt spid="1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par>
                                <p:cTn id="53" presetID="3"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42" y="1099570"/>
            <a:ext cx="8001024" cy="4658860"/>
          </a:xfrm>
        </p:spPr>
        <p:txBody>
          <a:bodyPr>
            <a:noAutofit/>
          </a:bodyPr>
          <a:lstStyle/>
          <a:p>
            <a:pPr marL="596646" indent="-514350" algn="l" rtl="0">
              <a:buClr>
                <a:srgbClr val="C00000"/>
              </a:buClr>
              <a:buFont typeface="+mj-lt"/>
              <a:buAutoNum type="arabicPeriod"/>
            </a:pPr>
            <a:r>
              <a:rPr lang="en-US" b="1" dirty="0">
                <a:solidFill>
                  <a:srgbClr val="C00000"/>
                </a:solidFill>
                <a:latin typeface="Calibri" pitchFamily="34" charset="0"/>
                <a:cs typeface="Calibri" pitchFamily="34" charset="0"/>
              </a:rPr>
              <a:t>Bite</a:t>
            </a:r>
            <a:r>
              <a:rPr lang="en-US" sz="3600" dirty="0">
                <a:latin typeface="Calibri" pitchFamily="34" charset="0"/>
                <a:cs typeface="Calibri" pitchFamily="34" charset="0"/>
              </a:rPr>
              <a:t> :  </a:t>
            </a:r>
          </a:p>
          <a:p>
            <a:pPr marL="1117854" lvl="2" indent="-514350" algn="l" rtl="0">
              <a:buFont typeface="Wingdings" pitchFamily="2" charset="2"/>
              <a:buChar char="ü"/>
            </a:pPr>
            <a:r>
              <a:rPr lang="en-US" dirty="0">
                <a:latin typeface="Calibri" pitchFamily="34" charset="0"/>
                <a:cs typeface="Calibri" pitchFamily="34" charset="0"/>
              </a:rPr>
              <a:t>Any penetration of the skin by teeth constitutes a bite exposure. </a:t>
            </a:r>
          </a:p>
          <a:p>
            <a:pPr marL="514350" lvl="2" indent="-514350" algn="l" rtl="0">
              <a:buClr>
                <a:srgbClr val="C00000"/>
              </a:buClr>
              <a:buAutoNum type="arabicPeriod" startAt="2"/>
            </a:pPr>
            <a:r>
              <a:rPr lang="en-US" sz="3200" b="1" dirty="0">
                <a:solidFill>
                  <a:srgbClr val="C00000"/>
                </a:solidFill>
                <a:latin typeface="Calibri" pitchFamily="34" charset="0"/>
                <a:cs typeface="Calibri" pitchFamily="34" charset="0"/>
              </a:rPr>
              <a:t>Non-bite</a:t>
            </a:r>
          </a:p>
          <a:p>
            <a:pPr marL="667512" lvl="3" indent="-457200" algn="l" rtl="0">
              <a:buFont typeface="Wingdings" pitchFamily="2" charset="2"/>
              <a:buChar char="ü"/>
            </a:pPr>
            <a:r>
              <a:rPr lang="en-US" sz="2400" dirty="0">
                <a:latin typeface="Calibri" pitchFamily="34" charset="0"/>
                <a:cs typeface="Calibri" pitchFamily="34" charset="0"/>
              </a:rPr>
              <a:t>Exposure to large amounts of aerosolized rabies virus. </a:t>
            </a:r>
          </a:p>
          <a:p>
            <a:pPr marL="667512" lvl="3" indent="-457200" algn="l" rtl="0">
              <a:buFont typeface="Wingdings" pitchFamily="2" charset="2"/>
              <a:buChar char="ü"/>
            </a:pPr>
            <a:r>
              <a:rPr lang="en-US" sz="2400" dirty="0">
                <a:latin typeface="Calibri" pitchFamily="34" charset="0"/>
                <a:cs typeface="Calibri" pitchFamily="34" charset="0"/>
              </a:rPr>
              <a:t>The contamination of open wounds and mucous membranes.</a:t>
            </a:r>
          </a:p>
          <a:p>
            <a:pPr marL="57150" lvl="3" indent="-514350" algn="l" rtl="0">
              <a:buAutoNum type="arabicPeriod" startAt="3"/>
            </a:pPr>
            <a:r>
              <a:rPr lang="en-US" sz="3200" b="1" dirty="0">
                <a:solidFill>
                  <a:srgbClr val="C00000"/>
                </a:solidFill>
                <a:latin typeface="Calibri" pitchFamily="34" charset="0"/>
                <a:cs typeface="Calibri" pitchFamily="34" charset="0"/>
              </a:rPr>
              <a:t>Human-to-human transmission:</a:t>
            </a:r>
            <a:r>
              <a:rPr lang="en-US" sz="2400" dirty="0">
                <a:latin typeface="Calibri" pitchFamily="34" charset="0"/>
                <a:cs typeface="Calibri" pitchFamily="34" charset="0"/>
              </a:rPr>
              <a:t> </a:t>
            </a:r>
          </a:p>
          <a:p>
            <a:pPr marL="0" lvl="3" indent="-457200" algn="l" rtl="0">
              <a:buNone/>
            </a:pPr>
            <a:r>
              <a:rPr lang="en-US" sz="2400" dirty="0">
                <a:latin typeface="Calibri" pitchFamily="34" charset="0"/>
                <a:cs typeface="Calibri" pitchFamily="34" charset="0"/>
              </a:rPr>
              <a:t>Human-to-human transmission has occurred among eight recipients of transplanted corneas. </a:t>
            </a:r>
          </a:p>
        </p:txBody>
      </p:sp>
      <p:sp>
        <p:nvSpPr>
          <p:cNvPr id="4"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 Types of exposure to Rabies virus</a:t>
            </a:r>
            <a:endParaRPr lang="en-US" sz="4400" dirty="0">
              <a:solidFill>
                <a:schemeClr val="bg1"/>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85794"/>
            <a:ext cx="8606190" cy="6215106"/>
          </a:xfrm>
        </p:spPr>
        <p:txBody>
          <a:bodyPr>
            <a:normAutofit fontScale="92500" lnSpcReduction="10000"/>
          </a:bodyPr>
          <a:lstStyle/>
          <a:p>
            <a:pPr marL="596646" indent="-514350" algn="just" rtl="0">
              <a:buFont typeface="+mj-lt"/>
              <a:buAutoNum type="arabicPeriod"/>
            </a:pPr>
            <a:r>
              <a:rPr lang="en-US" b="1" dirty="0">
                <a:latin typeface="Calibri" pitchFamily="34" charset="0"/>
              </a:rPr>
              <a:t>The incubation period:</a:t>
            </a:r>
          </a:p>
          <a:p>
            <a:pPr marL="1117854" lvl="2" indent="-514350" algn="just" rtl="0">
              <a:buFont typeface="Wingdings" pitchFamily="2" charset="2"/>
              <a:buChar char="ü"/>
            </a:pPr>
            <a:r>
              <a:rPr lang="en-US" sz="2800" dirty="0">
                <a:latin typeface="Calibri" pitchFamily="34" charset="0"/>
              </a:rPr>
              <a:t>Usually 20–90 days</a:t>
            </a:r>
          </a:p>
          <a:p>
            <a:pPr marL="1117854" lvl="2" indent="-514350" algn="just" rtl="0">
              <a:buFont typeface="Wingdings" pitchFamily="2" charset="2"/>
              <a:buChar char="ü"/>
            </a:pPr>
            <a:r>
              <a:rPr lang="en-US" sz="2800" dirty="0">
                <a:latin typeface="Calibri" pitchFamily="34" charset="0"/>
              </a:rPr>
              <a:t>In rare cases is as short as a few days or is &gt;1 year</a:t>
            </a:r>
          </a:p>
          <a:p>
            <a:pPr marL="1117854" lvl="2" indent="-514350" algn="just" rtl="0">
              <a:buFont typeface="Wingdings" pitchFamily="2" charset="2"/>
              <a:buChar char="ü"/>
            </a:pPr>
            <a:r>
              <a:rPr lang="en-US" sz="2800" dirty="0">
                <a:latin typeface="Calibri" pitchFamily="34" charset="0"/>
              </a:rPr>
              <a:t>Why there is a variation in the incubation periods?</a:t>
            </a:r>
          </a:p>
          <a:p>
            <a:pPr marL="514350" lvl="2" indent="-514350" algn="just" rtl="0">
              <a:buAutoNum type="arabicPeriod" startAt="2"/>
            </a:pPr>
            <a:r>
              <a:rPr lang="en-US" sz="3200" b="1" dirty="0">
                <a:latin typeface="Calibri" pitchFamily="34" charset="0"/>
              </a:rPr>
              <a:t>The mechanism of reaching the CNS: </a:t>
            </a:r>
          </a:p>
          <a:p>
            <a:pPr marL="870966" lvl="1" indent="-514350" algn="just">
              <a:buFont typeface="+mj-lt"/>
              <a:buAutoNum type="alphaUcPeriod"/>
            </a:pPr>
            <a:r>
              <a:rPr lang="en-US" u="sng" dirty="0">
                <a:latin typeface="Calibri" pitchFamily="34" charset="0"/>
              </a:rPr>
              <a:t>In neurons:</a:t>
            </a:r>
            <a:r>
              <a:rPr lang="en-US" dirty="0">
                <a:latin typeface="Calibri" pitchFamily="34" charset="0"/>
              </a:rPr>
              <a:t> rabies virus spreads toward the CNS via retrograde fast axonal transport to the spinal cord or brainstem at a rate up to ∼250 mm/d </a:t>
            </a:r>
          </a:p>
          <a:p>
            <a:pPr marL="870966" lvl="1" indent="-514350" algn="just" rtl="0">
              <a:buFont typeface="+mj-lt"/>
              <a:buAutoNum type="alphaUcPeriod"/>
            </a:pPr>
            <a:r>
              <a:rPr lang="en-US" u="sng" dirty="0">
                <a:latin typeface="Calibri" pitchFamily="34" charset="0"/>
              </a:rPr>
              <a:t>In muscles:</a:t>
            </a:r>
            <a:r>
              <a:rPr lang="en-US" dirty="0">
                <a:latin typeface="Calibri" pitchFamily="34" charset="0"/>
              </a:rPr>
              <a:t> the virus is known to bind to nicotinic acetylcholine receptors on postsynaptic membranes at neuromuscular junctions</a:t>
            </a:r>
          </a:p>
          <a:p>
            <a:pPr marL="870966" lvl="1" indent="-514350" algn="just" rtl="0">
              <a:buFont typeface="+mj-lt"/>
              <a:buAutoNum type="alphaUcPeriod"/>
            </a:pPr>
            <a:r>
              <a:rPr lang="en-US" dirty="0">
                <a:latin typeface="Calibri" pitchFamily="34" charset="0"/>
              </a:rPr>
              <a:t>Once the virus enters the CNS, it rapidly disseminates to other regions of the CNS via fast axonal transport along </a:t>
            </a:r>
            <a:r>
              <a:rPr lang="en-US" dirty="0" err="1">
                <a:latin typeface="Calibri" pitchFamily="34" charset="0"/>
              </a:rPr>
              <a:t>neuroanatomic</a:t>
            </a:r>
            <a:r>
              <a:rPr lang="en-US" dirty="0">
                <a:latin typeface="Calibri" pitchFamily="34" charset="0"/>
              </a:rPr>
              <a:t> connections</a:t>
            </a:r>
          </a:p>
        </p:txBody>
      </p:sp>
      <p:sp>
        <p:nvSpPr>
          <p:cNvPr id="5"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Pathogenesis</a:t>
            </a:r>
            <a:endParaRPr lang="en-US" sz="4400" dirty="0">
              <a:solidFill>
                <a:schemeClr val="bg1"/>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785794"/>
            <a:ext cx="7786742" cy="5857916"/>
          </a:xfrm>
        </p:spPr>
        <p:txBody>
          <a:bodyPr>
            <a:normAutofit/>
          </a:bodyPr>
          <a:lstStyle/>
          <a:p>
            <a:pPr marL="596646" indent="-514350" algn="just" rtl="0">
              <a:buAutoNum type="alphaUcPeriod" startAt="4"/>
            </a:pPr>
            <a:r>
              <a:rPr lang="en-US" sz="2800" dirty="0">
                <a:latin typeface="Calibri" pitchFamily="34" charset="0"/>
              </a:rPr>
              <a:t>After CNS infection becomes established, there is centrifugal spread along sensory and autonomic nerves to other tissues, including the salivary glands, heart, adrenal glands, and skin.</a:t>
            </a:r>
          </a:p>
          <a:p>
            <a:pPr marL="596646" indent="-514350" algn="just" rtl="0">
              <a:buAutoNum type="alphaUcPeriod" startAt="4"/>
            </a:pPr>
            <a:r>
              <a:rPr lang="en-US" sz="2800" dirty="0"/>
              <a:t>Pathologic studies show mild inflammatory changes in the CNS in rabies, with mononuclear inflammatory infiltration in the leptomeninges, perivascular regions, and parenchyma.</a:t>
            </a:r>
          </a:p>
          <a:p>
            <a:pPr marL="596646" indent="-514350" algn="just">
              <a:buFont typeface="Arial" pitchFamily="34" charset="0"/>
              <a:buAutoNum type="alphaUcPeriod" startAt="4"/>
            </a:pPr>
            <a:r>
              <a:rPr lang="en-US" sz="2800" b="1" dirty="0">
                <a:solidFill>
                  <a:srgbClr val="7030A0"/>
                </a:solidFill>
              </a:rPr>
              <a:t>Degenerative neuronal </a:t>
            </a:r>
            <a:r>
              <a:rPr lang="en-US" sz="2800" dirty="0"/>
              <a:t>changes usually are </a:t>
            </a:r>
            <a:r>
              <a:rPr lang="en-US" sz="2800" b="1" dirty="0">
                <a:solidFill>
                  <a:srgbClr val="7030A0"/>
                </a:solidFill>
              </a:rPr>
              <a:t>not prominent</a:t>
            </a:r>
            <a:r>
              <a:rPr lang="en-US" sz="2800" dirty="0"/>
              <a:t>, and there is </a:t>
            </a:r>
            <a:r>
              <a:rPr lang="en-US" sz="2800" b="1" dirty="0">
                <a:solidFill>
                  <a:srgbClr val="7030A0"/>
                </a:solidFill>
              </a:rPr>
              <a:t>little evidence of neuronal death</a:t>
            </a:r>
            <a:r>
              <a:rPr lang="en-US" sz="2800" dirty="0"/>
              <a:t>.</a:t>
            </a:r>
          </a:p>
          <a:p>
            <a:pPr marL="596646" indent="-514350" algn="just" rtl="0">
              <a:buAutoNum type="alphaUcPeriod" startAt="4"/>
            </a:pPr>
            <a:endParaRPr lang="en-US" sz="2800" dirty="0"/>
          </a:p>
          <a:p>
            <a:pPr marL="596646" indent="-514350" algn="just" rtl="0">
              <a:buAutoNum type="alphaUcPeriod" startAt="4"/>
            </a:pPr>
            <a:endParaRPr lang="en-US" sz="2800" dirty="0">
              <a:latin typeface="Calibri" pitchFamily="34" charset="0"/>
            </a:endParaRPr>
          </a:p>
        </p:txBody>
      </p:sp>
      <p:sp>
        <p:nvSpPr>
          <p:cNvPr id="5"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Pathogenesis</a:t>
            </a:r>
            <a:endParaRPr lang="en-US" sz="4400" dirty="0">
              <a:solidFill>
                <a:schemeClr val="bg1"/>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071538" y="785794"/>
            <a:ext cx="7858180" cy="5429264"/>
          </a:xfrm>
        </p:spPr>
        <p:txBody>
          <a:bodyPr>
            <a:noAutofit/>
          </a:bodyPr>
          <a:lstStyle/>
          <a:p>
            <a:pPr marL="457200" indent="-457200" algn="just" rtl="0">
              <a:buAutoNum type="alphaUcPeriod" startAt="7"/>
              <a:tabLst>
                <a:tab pos="290513" algn="l"/>
                <a:tab pos="401638" algn="l"/>
              </a:tabLst>
            </a:pPr>
            <a:r>
              <a:rPr lang="en-US" sz="2400" dirty="0"/>
              <a:t>The pathologic changes are surprisingly mild in light of the clinical severity and fatal outcome of the disease.</a:t>
            </a:r>
          </a:p>
          <a:p>
            <a:pPr marL="457200" indent="-457200" algn="just" rtl="0">
              <a:buAutoNum type="alphaUcPeriod" startAt="7"/>
              <a:tabLst>
                <a:tab pos="290513" algn="l"/>
                <a:tab pos="401638" algn="l"/>
              </a:tabLst>
            </a:pPr>
            <a:r>
              <a:rPr lang="en-US" sz="2400" dirty="0"/>
              <a:t>The most characteristic pathologic finding in rabies is the  </a:t>
            </a:r>
            <a:r>
              <a:rPr lang="en-US" sz="2400" i="1" dirty="0"/>
              <a:t>Negri body</a:t>
            </a:r>
            <a:r>
              <a:rPr lang="en-US" sz="2400" dirty="0"/>
              <a:t>.</a:t>
            </a:r>
          </a:p>
          <a:p>
            <a:pPr marL="457200" indent="-457200" algn="just" rtl="0">
              <a:buAutoNum type="alphaUcPeriod" startAt="7"/>
              <a:tabLst>
                <a:tab pos="290513" algn="l"/>
                <a:tab pos="401638" algn="l"/>
              </a:tabLst>
            </a:pPr>
            <a:r>
              <a:rPr lang="en-US" sz="2400" dirty="0"/>
              <a:t>Negri bodies are not observed in all cases of rabies.</a:t>
            </a:r>
          </a:p>
          <a:p>
            <a:pPr marL="457200" indent="-457200" algn="just" rtl="0">
              <a:buAutoNum type="alphaUcPeriod" startAt="7"/>
              <a:tabLst>
                <a:tab pos="290513" algn="l"/>
                <a:tab pos="401638" algn="l"/>
              </a:tabLst>
            </a:pPr>
            <a:r>
              <a:rPr lang="en-US" sz="2400" dirty="0"/>
              <a:t>The lack of prominent degenerative neuronal changes has led to the concept that neuronal dysfunction—rather than neuronal death—is responsible for clinical disease in rabies.</a:t>
            </a:r>
          </a:p>
          <a:p>
            <a:pPr marL="457200" indent="-457200" algn="just" rtl="0">
              <a:buAutoNum type="alphaUcPeriod" startAt="7"/>
              <a:tabLst>
                <a:tab pos="290513" algn="l"/>
                <a:tab pos="401638" algn="l"/>
              </a:tabLst>
            </a:pPr>
            <a:r>
              <a:rPr lang="en-US" sz="2400" dirty="0"/>
              <a:t>The basis for behavioral changes, including the aggressive behavior of rabid animals, is not well understood.</a:t>
            </a:r>
          </a:p>
        </p:txBody>
      </p:sp>
      <p:sp>
        <p:nvSpPr>
          <p:cNvPr id="3"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Pathogenesis</a:t>
            </a:r>
            <a:endParaRPr lang="en-US" sz="4400" dirty="0">
              <a:solidFill>
                <a:schemeClr val="bg1"/>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2976" y="4714884"/>
            <a:ext cx="7498080" cy="2214578"/>
          </a:xfrm>
        </p:spPr>
        <p:txBody>
          <a:bodyPr/>
          <a:lstStyle/>
          <a:p>
            <a:pPr indent="0" algn="ctr" rtl="0">
              <a:buNone/>
            </a:pPr>
            <a:r>
              <a:rPr lang="en-US" dirty="0" err="1">
                <a:latin typeface="Calibri" pitchFamily="34" charset="0"/>
              </a:rPr>
              <a:t>Negri</a:t>
            </a:r>
            <a:r>
              <a:rPr lang="en-US" dirty="0">
                <a:latin typeface="Calibri" pitchFamily="34" charset="0"/>
              </a:rPr>
              <a:t> bodies: are </a:t>
            </a:r>
            <a:r>
              <a:rPr lang="en-US" dirty="0" err="1">
                <a:latin typeface="Calibri" pitchFamily="34" charset="0"/>
              </a:rPr>
              <a:t>eosinophilic</a:t>
            </a:r>
            <a:r>
              <a:rPr lang="en-US" dirty="0">
                <a:latin typeface="Calibri" pitchFamily="34" charset="0"/>
              </a:rPr>
              <a:t> </a:t>
            </a:r>
            <a:r>
              <a:rPr lang="en-US" dirty="0" err="1">
                <a:latin typeface="Calibri" pitchFamily="34" charset="0"/>
              </a:rPr>
              <a:t>cytoplasmic</a:t>
            </a:r>
            <a:r>
              <a:rPr lang="en-US" dirty="0">
                <a:latin typeface="Calibri" pitchFamily="34" charset="0"/>
              </a:rPr>
              <a:t> inclusions in brain neurons that are composed of rabies virus proteins and viral RNA</a:t>
            </a:r>
            <a:endParaRPr lang="ar-SA" dirty="0">
              <a:latin typeface="Calibri" pitchFamily="34" charset="0"/>
            </a:endParaRPr>
          </a:p>
        </p:txBody>
      </p:sp>
      <p:pic>
        <p:nvPicPr>
          <p:cNvPr id="26626" name="Picture 2" descr="نتيجة بحث الصور عن ‪Negri bodies‬‏"/>
          <p:cNvPicPr>
            <a:picLocks noChangeAspect="1" noChangeArrowheads="1"/>
          </p:cNvPicPr>
          <p:nvPr/>
        </p:nvPicPr>
        <p:blipFill>
          <a:blip r:embed="rId2" cstate="print"/>
          <a:srcRect/>
          <a:stretch>
            <a:fillRect/>
          </a:stretch>
        </p:blipFill>
        <p:spPr bwMode="auto">
          <a:xfrm>
            <a:off x="1563022" y="214290"/>
            <a:ext cx="6723754" cy="4476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5FDB-763D-4CAD-92E9-C137ABF4465C}"/>
              </a:ext>
            </a:extLst>
          </p:cNvPr>
          <p:cNvSpPr>
            <a:spLocks noGrp="1"/>
          </p:cNvSpPr>
          <p:nvPr>
            <p:ph type="title"/>
          </p:nvPr>
        </p:nvSpPr>
        <p:spPr>
          <a:xfrm>
            <a:off x="324549" y="922684"/>
            <a:ext cx="4025839" cy="353935"/>
          </a:xfrm>
        </p:spPr>
        <p:txBody>
          <a:bodyPr>
            <a:normAutofit fontScale="90000"/>
          </a:bodyPr>
          <a:lstStyle/>
          <a:p>
            <a:r>
              <a:rPr lang="en-US" b="1" dirty="0">
                <a:solidFill>
                  <a:srgbClr val="7030A0"/>
                </a:solidFill>
              </a:rPr>
              <a:t>Rout of infection</a:t>
            </a:r>
          </a:p>
        </p:txBody>
      </p:sp>
      <p:pic>
        <p:nvPicPr>
          <p:cNvPr id="12" name="Picture 11">
            <a:extLst>
              <a:ext uri="{FF2B5EF4-FFF2-40B4-BE49-F238E27FC236}">
                <a16:creationId xmlns:a16="http://schemas.microsoft.com/office/drawing/2014/main" id="{8A1B2AE5-B95C-40DC-99C5-BC22B9FC040A}"/>
              </a:ext>
            </a:extLst>
          </p:cNvPr>
          <p:cNvPicPr>
            <a:picLocks noChangeAspect="1"/>
          </p:cNvPicPr>
          <p:nvPr/>
        </p:nvPicPr>
        <p:blipFill>
          <a:blip r:embed="rId2"/>
          <a:stretch>
            <a:fillRect/>
          </a:stretch>
        </p:blipFill>
        <p:spPr>
          <a:xfrm>
            <a:off x="2854871" y="1397891"/>
            <a:ext cx="3724275" cy="5610225"/>
          </a:xfrm>
          <a:prstGeom prst="rect">
            <a:avLst/>
          </a:prstGeom>
        </p:spPr>
      </p:pic>
      <p:pic>
        <p:nvPicPr>
          <p:cNvPr id="13" name="Picture 12">
            <a:extLst>
              <a:ext uri="{FF2B5EF4-FFF2-40B4-BE49-F238E27FC236}">
                <a16:creationId xmlns:a16="http://schemas.microsoft.com/office/drawing/2014/main" id="{EAE9F014-F903-4AEB-A4DF-6A60BC5899A2}"/>
              </a:ext>
            </a:extLst>
          </p:cNvPr>
          <p:cNvPicPr>
            <a:picLocks noChangeAspect="1"/>
          </p:cNvPicPr>
          <p:nvPr/>
        </p:nvPicPr>
        <p:blipFill>
          <a:blip r:embed="rId3"/>
          <a:stretch>
            <a:fillRect/>
          </a:stretch>
        </p:blipFill>
        <p:spPr>
          <a:xfrm>
            <a:off x="5208983" y="5460109"/>
            <a:ext cx="1573127" cy="705195"/>
          </a:xfrm>
          <a:prstGeom prst="rect">
            <a:avLst/>
          </a:prstGeom>
        </p:spPr>
      </p:pic>
      <p:pic>
        <p:nvPicPr>
          <p:cNvPr id="14" name="Picture 13">
            <a:extLst>
              <a:ext uri="{FF2B5EF4-FFF2-40B4-BE49-F238E27FC236}">
                <a16:creationId xmlns:a16="http://schemas.microsoft.com/office/drawing/2014/main" id="{2FD280B8-32CF-45E8-9EF1-FBB04BAA5069}"/>
              </a:ext>
            </a:extLst>
          </p:cNvPr>
          <p:cNvPicPr>
            <a:picLocks noChangeAspect="1"/>
          </p:cNvPicPr>
          <p:nvPr/>
        </p:nvPicPr>
        <p:blipFill>
          <a:blip r:embed="rId4"/>
          <a:stretch>
            <a:fillRect/>
          </a:stretch>
        </p:blipFill>
        <p:spPr>
          <a:xfrm>
            <a:off x="6061347" y="4580614"/>
            <a:ext cx="1800225" cy="352425"/>
          </a:xfrm>
          <a:prstGeom prst="rect">
            <a:avLst/>
          </a:prstGeom>
        </p:spPr>
      </p:pic>
      <p:pic>
        <p:nvPicPr>
          <p:cNvPr id="15" name="Picture 14">
            <a:extLst>
              <a:ext uri="{FF2B5EF4-FFF2-40B4-BE49-F238E27FC236}">
                <a16:creationId xmlns:a16="http://schemas.microsoft.com/office/drawing/2014/main" id="{29B2CD34-6768-4CF6-9D46-14DC58230BCE}"/>
              </a:ext>
            </a:extLst>
          </p:cNvPr>
          <p:cNvPicPr>
            <a:picLocks noChangeAspect="1"/>
          </p:cNvPicPr>
          <p:nvPr/>
        </p:nvPicPr>
        <p:blipFill>
          <a:blip r:embed="rId5"/>
          <a:stretch>
            <a:fillRect/>
          </a:stretch>
        </p:blipFill>
        <p:spPr>
          <a:xfrm>
            <a:off x="6358397" y="3821692"/>
            <a:ext cx="1438275" cy="409575"/>
          </a:xfrm>
          <a:prstGeom prst="rect">
            <a:avLst/>
          </a:prstGeom>
        </p:spPr>
      </p:pic>
      <p:pic>
        <p:nvPicPr>
          <p:cNvPr id="16" name="Picture 15">
            <a:extLst>
              <a:ext uri="{FF2B5EF4-FFF2-40B4-BE49-F238E27FC236}">
                <a16:creationId xmlns:a16="http://schemas.microsoft.com/office/drawing/2014/main" id="{D313DA52-81C7-40B5-91AB-E73F8CE1B7F2}"/>
              </a:ext>
            </a:extLst>
          </p:cNvPr>
          <p:cNvPicPr>
            <a:picLocks noChangeAspect="1"/>
          </p:cNvPicPr>
          <p:nvPr/>
        </p:nvPicPr>
        <p:blipFill>
          <a:blip r:embed="rId6"/>
          <a:stretch>
            <a:fillRect/>
          </a:stretch>
        </p:blipFill>
        <p:spPr>
          <a:xfrm>
            <a:off x="5764758" y="2441939"/>
            <a:ext cx="1855205" cy="705195"/>
          </a:xfrm>
          <a:prstGeom prst="rect">
            <a:avLst/>
          </a:prstGeom>
        </p:spPr>
      </p:pic>
      <p:pic>
        <p:nvPicPr>
          <p:cNvPr id="17" name="Picture 16">
            <a:extLst>
              <a:ext uri="{FF2B5EF4-FFF2-40B4-BE49-F238E27FC236}">
                <a16:creationId xmlns:a16="http://schemas.microsoft.com/office/drawing/2014/main" id="{83BC3826-F499-4329-B5A8-3195E042CB3A}"/>
              </a:ext>
            </a:extLst>
          </p:cNvPr>
          <p:cNvPicPr>
            <a:picLocks noChangeAspect="1"/>
          </p:cNvPicPr>
          <p:nvPr/>
        </p:nvPicPr>
        <p:blipFill>
          <a:blip r:embed="rId7"/>
          <a:stretch>
            <a:fillRect/>
          </a:stretch>
        </p:blipFill>
        <p:spPr>
          <a:xfrm>
            <a:off x="1173664" y="2311734"/>
            <a:ext cx="2332568" cy="1074066"/>
          </a:xfrm>
          <a:prstGeom prst="rect">
            <a:avLst/>
          </a:prstGeom>
        </p:spPr>
      </p:pic>
      <p:pic>
        <p:nvPicPr>
          <p:cNvPr id="18" name="Picture 17">
            <a:extLst>
              <a:ext uri="{FF2B5EF4-FFF2-40B4-BE49-F238E27FC236}">
                <a16:creationId xmlns:a16="http://schemas.microsoft.com/office/drawing/2014/main" id="{7D2B1BE4-DB06-4BFB-B5AB-6DA20ACAF128}"/>
              </a:ext>
            </a:extLst>
          </p:cNvPr>
          <p:cNvPicPr>
            <a:picLocks noChangeAspect="1"/>
          </p:cNvPicPr>
          <p:nvPr/>
        </p:nvPicPr>
        <p:blipFill>
          <a:blip r:embed="rId8"/>
          <a:stretch>
            <a:fillRect/>
          </a:stretch>
        </p:blipFill>
        <p:spPr>
          <a:xfrm>
            <a:off x="3643884" y="4892953"/>
            <a:ext cx="1160860" cy="531609"/>
          </a:xfrm>
          <a:prstGeom prst="rect">
            <a:avLst/>
          </a:prstGeom>
        </p:spPr>
      </p:pic>
      <p:pic>
        <p:nvPicPr>
          <p:cNvPr id="19" name="Picture 18">
            <a:extLst>
              <a:ext uri="{FF2B5EF4-FFF2-40B4-BE49-F238E27FC236}">
                <a16:creationId xmlns:a16="http://schemas.microsoft.com/office/drawing/2014/main" id="{DB9B5D72-F0D2-47B1-9E15-233F1ED106C5}"/>
              </a:ext>
            </a:extLst>
          </p:cNvPr>
          <p:cNvPicPr>
            <a:picLocks noChangeAspect="1"/>
          </p:cNvPicPr>
          <p:nvPr/>
        </p:nvPicPr>
        <p:blipFill>
          <a:blip r:embed="rId9"/>
          <a:stretch>
            <a:fillRect/>
          </a:stretch>
        </p:blipFill>
        <p:spPr>
          <a:xfrm>
            <a:off x="3176050" y="3993308"/>
            <a:ext cx="2224075" cy="585854"/>
          </a:xfrm>
          <a:prstGeom prst="rect">
            <a:avLst/>
          </a:prstGeom>
        </p:spPr>
      </p:pic>
      <p:pic>
        <p:nvPicPr>
          <p:cNvPr id="20" name="Picture 19">
            <a:extLst>
              <a:ext uri="{FF2B5EF4-FFF2-40B4-BE49-F238E27FC236}">
                <a16:creationId xmlns:a16="http://schemas.microsoft.com/office/drawing/2014/main" id="{9D1335E7-6EF6-440D-8115-5128082F2ECB}"/>
              </a:ext>
            </a:extLst>
          </p:cNvPr>
          <p:cNvPicPr>
            <a:picLocks noChangeAspect="1"/>
          </p:cNvPicPr>
          <p:nvPr/>
        </p:nvPicPr>
        <p:blipFill>
          <a:blip r:embed="rId10"/>
          <a:stretch>
            <a:fillRect/>
          </a:stretch>
        </p:blipFill>
        <p:spPr>
          <a:xfrm>
            <a:off x="6021097" y="1363687"/>
            <a:ext cx="2658041" cy="585854"/>
          </a:xfrm>
          <a:prstGeom prst="rect">
            <a:avLst/>
          </a:prstGeom>
        </p:spPr>
      </p:pic>
      <p:sp>
        <p:nvSpPr>
          <p:cNvPr id="21" name="عنوان 1">
            <a:extLst>
              <a:ext uri="{FF2B5EF4-FFF2-40B4-BE49-F238E27FC236}">
                <a16:creationId xmlns:a16="http://schemas.microsoft.com/office/drawing/2014/main" id="{61592E2B-429F-4A98-83C9-37E3D962D4EC}"/>
              </a:ext>
            </a:extLst>
          </p:cNvPr>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Pathogenesis</a:t>
            </a:r>
            <a:endParaRPr lang="en-US" sz="4400" dirty="0">
              <a:solidFill>
                <a:schemeClr val="bg1"/>
              </a:solidFill>
              <a:latin typeface="Calibri" pitchFamily="34" charset="0"/>
              <a:ea typeface="Calibri" pitchFamily="34" charset="0"/>
              <a:cs typeface="Times New Roman" pitchFamily="18" charset="0"/>
            </a:endParaRPr>
          </a:p>
        </p:txBody>
      </p:sp>
      <p:cxnSp>
        <p:nvCxnSpPr>
          <p:cNvPr id="24" name="Straight Arrow Connector 23">
            <a:extLst>
              <a:ext uri="{FF2B5EF4-FFF2-40B4-BE49-F238E27FC236}">
                <a16:creationId xmlns:a16="http://schemas.microsoft.com/office/drawing/2014/main" id="{7F1ECE43-E117-449F-B49E-A683B1C979DE}"/>
              </a:ext>
            </a:extLst>
          </p:cNvPr>
          <p:cNvCxnSpPr>
            <a:cxnSpLocks/>
          </p:cNvCxnSpPr>
          <p:nvPr/>
        </p:nvCxnSpPr>
        <p:spPr>
          <a:xfrm flipH="1">
            <a:off x="4547049" y="2441939"/>
            <a:ext cx="384991" cy="10566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410A08-3806-4561-B5CA-300AF02FBAE0}"/>
              </a:ext>
            </a:extLst>
          </p:cNvPr>
          <p:cNvCxnSpPr/>
          <p:nvPr/>
        </p:nvCxnSpPr>
        <p:spPr>
          <a:xfrm flipH="1">
            <a:off x="4483039" y="2893720"/>
            <a:ext cx="360040" cy="12296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387D54-A179-4EC8-B2F9-8FB2A8A8F8AA}"/>
              </a:ext>
            </a:extLst>
          </p:cNvPr>
          <p:cNvCxnSpPr>
            <a:cxnSpLocks/>
          </p:cNvCxnSpPr>
          <p:nvPr/>
        </p:nvCxnSpPr>
        <p:spPr>
          <a:xfrm flipH="1">
            <a:off x="4288088" y="2132856"/>
            <a:ext cx="283913"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8" y="0"/>
            <a:ext cx="12144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cxnSp>
        <p:nvCxnSpPr>
          <p:cNvPr id="10" name="Straight Connector 9"/>
          <p:cNvCxnSpPr/>
          <p:nvPr/>
        </p:nvCxnSpPr>
        <p:spPr>
          <a:xfrm>
            <a:off x="1215208" y="5857892"/>
            <a:ext cx="7857354" cy="1588"/>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965175" y="6107925"/>
            <a:ext cx="500066" cy="1588"/>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220" y="5286388"/>
            <a:ext cx="1285852" cy="338554"/>
          </a:xfrm>
          <a:prstGeom prst="rect">
            <a:avLst/>
          </a:prstGeom>
          <a:noFill/>
        </p:spPr>
        <p:txBody>
          <a:bodyPr wrap="square" rtlCol="0">
            <a:spAutoFit/>
          </a:bodyPr>
          <a:lstStyle/>
          <a:p>
            <a:pPr algn="l"/>
            <a:r>
              <a:rPr lang="en-US" sz="1600" b="1" dirty="0">
                <a:latin typeface="Calibri" pitchFamily="34" charset="0"/>
                <a:cs typeface="Calibri" pitchFamily="34" charset="0"/>
              </a:rPr>
              <a:t>Clinical stage</a:t>
            </a:r>
          </a:p>
        </p:txBody>
      </p:sp>
      <p:sp>
        <p:nvSpPr>
          <p:cNvPr id="16" name="TextBox 15"/>
          <p:cNvSpPr txBox="1"/>
          <p:nvPr/>
        </p:nvSpPr>
        <p:spPr>
          <a:xfrm>
            <a:off x="-32555" y="5917188"/>
            <a:ext cx="1032655" cy="369332"/>
          </a:xfrm>
          <a:prstGeom prst="rect">
            <a:avLst/>
          </a:prstGeom>
          <a:noFill/>
        </p:spPr>
        <p:txBody>
          <a:bodyPr wrap="none" rtlCol="0">
            <a:spAutoFit/>
          </a:bodyPr>
          <a:lstStyle/>
          <a:p>
            <a:r>
              <a:rPr lang="en-US" b="1" dirty="0">
                <a:latin typeface="Calibri" pitchFamily="34" charset="0"/>
                <a:cs typeface="Calibri" pitchFamily="34" charset="0"/>
              </a:rPr>
              <a:t>Duration</a:t>
            </a:r>
          </a:p>
        </p:txBody>
      </p:sp>
      <p:sp>
        <p:nvSpPr>
          <p:cNvPr id="21" name="Right Brace 20"/>
          <p:cNvSpPr/>
          <p:nvPr/>
        </p:nvSpPr>
        <p:spPr>
          <a:xfrm rot="10800000">
            <a:off x="1114459" y="285728"/>
            <a:ext cx="428628" cy="464347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itchFamily="34" charset="0"/>
              <a:cs typeface="Calibri" pitchFamily="34" charset="0"/>
            </a:endParaRPr>
          </a:p>
        </p:txBody>
      </p:sp>
      <p:sp>
        <p:nvSpPr>
          <p:cNvPr id="22" name="TextBox 21"/>
          <p:cNvSpPr txBox="1"/>
          <p:nvPr/>
        </p:nvSpPr>
        <p:spPr>
          <a:xfrm>
            <a:off x="1071538" y="5334672"/>
            <a:ext cx="1830629" cy="584775"/>
          </a:xfrm>
          <a:prstGeom prst="rect">
            <a:avLst/>
          </a:prstGeom>
          <a:noFill/>
        </p:spPr>
        <p:txBody>
          <a:bodyPr wrap="none" rtlCol="0">
            <a:spAutoFit/>
          </a:bodyPr>
          <a:lstStyle/>
          <a:p>
            <a:pPr algn="ctr"/>
            <a:r>
              <a:rPr lang="en-US" sz="1600" b="1" dirty="0">
                <a:latin typeface="Calibri" pitchFamily="34" charset="0"/>
                <a:cs typeface="Calibri" pitchFamily="34" charset="0"/>
              </a:rPr>
              <a:t>Exposure</a:t>
            </a:r>
          </a:p>
          <a:p>
            <a:pPr algn="ctr"/>
            <a:r>
              <a:rPr lang="en-US" sz="1600" b="1" dirty="0">
                <a:latin typeface="Calibri" pitchFamily="34" charset="0"/>
                <a:cs typeface="Calibri" pitchFamily="34" charset="0"/>
              </a:rPr>
              <a:t>(Incubation period)</a:t>
            </a:r>
          </a:p>
        </p:txBody>
      </p:sp>
      <p:sp>
        <p:nvSpPr>
          <p:cNvPr id="23" name="TextBox 22"/>
          <p:cNvSpPr txBox="1"/>
          <p:nvPr/>
        </p:nvSpPr>
        <p:spPr>
          <a:xfrm>
            <a:off x="1643042" y="4643446"/>
            <a:ext cx="643125" cy="338554"/>
          </a:xfrm>
          <a:prstGeom prst="rect">
            <a:avLst/>
          </a:prstGeom>
          <a:noFill/>
        </p:spPr>
        <p:txBody>
          <a:bodyPr wrap="none" rtlCol="0">
            <a:spAutoFit/>
          </a:bodyPr>
          <a:lstStyle/>
          <a:p>
            <a:r>
              <a:rPr lang="en-US" sz="1600" b="1" dirty="0">
                <a:latin typeface="Calibri" pitchFamily="34" charset="0"/>
                <a:cs typeface="Calibri" pitchFamily="34" charset="0"/>
              </a:rPr>
              <a:t>None</a:t>
            </a:r>
          </a:p>
        </p:txBody>
      </p:sp>
      <p:cxnSp>
        <p:nvCxnSpPr>
          <p:cNvPr id="24" name="Straight Connector 23"/>
          <p:cNvCxnSpPr/>
          <p:nvPr/>
        </p:nvCxnSpPr>
        <p:spPr>
          <a:xfrm rot="5400000">
            <a:off x="2679687" y="6107131"/>
            <a:ext cx="500066" cy="1588"/>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7290" y="6000768"/>
            <a:ext cx="1285884" cy="338554"/>
          </a:xfrm>
          <a:prstGeom prst="rect">
            <a:avLst/>
          </a:prstGeom>
          <a:noFill/>
        </p:spPr>
        <p:txBody>
          <a:bodyPr wrap="square" rtlCol="0">
            <a:spAutoFit/>
          </a:bodyPr>
          <a:lstStyle/>
          <a:p>
            <a:pPr algn="l"/>
            <a:r>
              <a:rPr lang="en-US" sz="1600" b="1" dirty="0">
                <a:latin typeface="Calibri" pitchFamily="34" charset="0"/>
                <a:cs typeface="Calibri" pitchFamily="34" charset="0"/>
              </a:rPr>
              <a:t>20-90 days</a:t>
            </a:r>
          </a:p>
        </p:txBody>
      </p:sp>
      <p:cxnSp>
        <p:nvCxnSpPr>
          <p:cNvPr id="27" name="Straight Arrow Connector 26"/>
          <p:cNvCxnSpPr/>
          <p:nvPr/>
        </p:nvCxnSpPr>
        <p:spPr>
          <a:xfrm rot="5400000">
            <a:off x="2715406" y="5642784"/>
            <a:ext cx="428628" cy="1588"/>
          </a:xfrm>
          <a:prstGeom prst="straightConnector1">
            <a:avLst/>
          </a:prstGeom>
          <a:ln w="349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249735" y="6107131"/>
            <a:ext cx="500066" cy="1588"/>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4285454" y="5642784"/>
            <a:ext cx="428628" cy="1588"/>
          </a:xfrm>
          <a:prstGeom prst="straightConnector1">
            <a:avLst/>
          </a:prstGeom>
          <a:ln w="349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465901" y="6107131"/>
            <a:ext cx="500066"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6501620" y="5642784"/>
            <a:ext cx="428628"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893072" y="6107131"/>
            <a:ext cx="50006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7928791" y="5642784"/>
            <a:ext cx="42862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928926" y="5478677"/>
            <a:ext cx="1627882" cy="338554"/>
          </a:xfrm>
          <a:prstGeom prst="rect">
            <a:avLst/>
          </a:prstGeom>
        </p:spPr>
        <p:txBody>
          <a:bodyPr wrap="none">
            <a:spAutoFit/>
          </a:bodyPr>
          <a:lstStyle/>
          <a:p>
            <a:r>
              <a:rPr lang="en-US" sz="1600" b="1" dirty="0">
                <a:latin typeface="Calibri" pitchFamily="34" charset="0"/>
                <a:cs typeface="Calibri" pitchFamily="34" charset="0"/>
              </a:rPr>
              <a:t>Prodromal satge </a:t>
            </a:r>
          </a:p>
        </p:txBody>
      </p:sp>
      <p:sp>
        <p:nvSpPr>
          <p:cNvPr id="35" name="TextBox 34"/>
          <p:cNvSpPr txBox="1"/>
          <p:nvPr/>
        </p:nvSpPr>
        <p:spPr>
          <a:xfrm>
            <a:off x="3253390" y="6000768"/>
            <a:ext cx="1285884" cy="338554"/>
          </a:xfrm>
          <a:prstGeom prst="rect">
            <a:avLst/>
          </a:prstGeom>
          <a:noFill/>
        </p:spPr>
        <p:txBody>
          <a:bodyPr wrap="square" rtlCol="0">
            <a:spAutoFit/>
          </a:bodyPr>
          <a:lstStyle/>
          <a:p>
            <a:pPr algn="l"/>
            <a:r>
              <a:rPr lang="en-US" sz="1600" b="1" dirty="0">
                <a:latin typeface="Calibri" pitchFamily="34" charset="0"/>
                <a:cs typeface="Calibri" pitchFamily="34" charset="0"/>
              </a:rPr>
              <a:t>2-10 days</a:t>
            </a:r>
          </a:p>
        </p:txBody>
      </p:sp>
      <p:sp>
        <p:nvSpPr>
          <p:cNvPr id="36" name="Rectangle 35"/>
          <p:cNvSpPr/>
          <p:nvPr/>
        </p:nvSpPr>
        <p:spPr>
          <a:xfrm>
            <a:off x="2428876" y="3623548"/>
            <a:ext cx="2643190" cy="1477328"/>
          </a:xfrm>
          <a:prstGeom prst="rect">
            <a:avLst/>
          </a:prstGeom>
        </p:spPr>
        <p:txBody>
          <a:bodyPr wrap="square">
            <a:spAutoFit/>
          </a:bodyPr>
          <a:lstStyle/>
          <a:p>
            <a:pPr algn="ctr"/>
            <a:r>
              <a:rPr lang="en-US" b="1" dirty="0">
                <a:latin typeface="Calibri" pitchFamily="34" charset="0"/>
                <a:cs typeface="Calibri" pitchFamily="34" charset="0"/>
              </a:rPr>
              <a:t>Fever, malaise, anorexia, nausea, vomiting, paresthesias, pain, or pruritus at the wound site </a:t>
            </a:r>
          </a:p>
        </p:txBody>
      </p:sp>
      <p:sp>
        <p:nvSpPr>
          <p:cNvPr id="37" name="TextBox 36"/>
          <p:cNvSpPr txBox="1"/>
          <p:nvPr/>
        </p:nvSpPr>
        <p:spPr>
          <a:xfrm>
            <a:off x="4572000" y="5500702"/>
            <a:ext cx="2135585" cy="323165"/>
          </a:xfrm>
          <a:prstGeom prst="rect">
            <a:avLst/>
          </a:prstGeom>
          <a:noFill/>
        </p:spPr>
        <p:txBody>
          <a:bodyPr wrap="none" rtlCol="0">
            <a:spAutoFit/>
          </a:bodyPr>
          <a:lstStyle/>
          <a:p>
            <a:r>
              <a:rPr lang="en-US" sz="1500" b="1" dirty="0">
                <a:latin typeface="Calibri" pitchFamily="34" charset="0"/>
                <a:cs typeface="Calibri" pitchFamily="34" charset="0"/>
              </a:rPr>
              <a:t>Acute neurologicl phase </a:t>
            </a:r>
          </a:p>
        </p:txBody>
      </p:sp>
      <p:sp>
        <p:nvSpPr>
          <p:cNvPr id="38" name="Rectangle 37"/>
          <p:cNvSpPr/>
          <p:nvPr/>
        </p:nvSpPr>
        <p:spPr>
          <a:xfrm>
            <a:off x="4286264" y="1960709"/>
            <a:ext cx="2714628" cy="1477328"/>
          </a:xfrm>
          <a:prstGeom prst="rect">
            <a:avLst/>
          </a:prstGeom>
        </p:spPr>
        <p:txBody>
          <a:bodyPr wrap="square">
            <a:spAutoFit/>
          </a:bodyPr>
          <a:lstStyle/>
          <a:p>
            <a:pPr algn="ctr"/>
            <a:r>
              <a:rPr lang="en-US" b="1" dirty="0">
                <a:latin typeface="Calibri" pitchFamily="34" charset="0"/>
                <a:cs typeface="Calibri" pitchFamily="34" charset="0"/>
              </a:rPr>
              <a:t>In 80%:  Anxiety, agitation, hyperactivity, unusual behavior, hallucinations, autonomic dysfunction, hydrophobia </a:t>
            </a:r>
          </a:p>
        </p:txBody>
      </p:sp>
      <p:sp>
        <p:nvSpPr>
          <p:cNvPr id="39" name="Rectangle 38"/>
          <p:cNvSpPr/>
          <p:nvPr/>
        </p:nvSpPr>
        <p:spPr>
          <a:xfrm>
            <a:off x="6749575" y="5500702"/>
            <a:ext cx="1494833" cy="338554"/>
          </a:xfrm>
          <a:prstGeom prst="rect">
            <a:avLst/>
          </a:prstGeom>
        </p:spPr>
        <p:txBody>
          <a:bodyPr wrap="none">
            <a:spAutoFit/>
          </a:bodyPr>
          <a:lstStyle/>
          <a:p>
            <a:r>
              <a:rPr lang="en-US" sz="1600" b="1" dirty="0">
                <a:latin typeface="Calibri" pitchFamily="34" charset="0"/>
                <a:cs typeface="Calibri" pitchFamily="34" charset="0"/>
              </a:rPr>
              <a:t>Paralytic (20%) </a:t>
            </a:r>
          </a:p>
        </p:txBody>
      </p:sp>
      <p:sp>
        <p:nvSpPr>
          <p:cNvPr id="40" name="Rectangle 39"/>
          <p:cNvSpPr/>
          <p:nvPr/>
        </p:nvSpPr>
        <p:spPr>
          <a:xfrm>
            <a:off x="5277740" y="6019404"/>
            <a:ext cx="928266" cy="338554"/>
          </a:xfrm>
          <a:prstGeom prst="rect">
            <a:avLst/>
          </a:prstGeom>
        </p:spPr>
        <p:txBody>
          <a:bodyPr wrap="none">
            <a:spAutoFit/>
          </a:bodyPr>
          <a:lstStyle/>
          <a:p>
            <a:r>
              <a:rPr lang="en-US" sz="1600" b="1" dirty="0">
                <a:latin typeface="Calibri" pitchFamily="34" charset="0"/>
                <a:cs typeface="Calibri" pitchFamily="34" charset="0"/>
              </a:rPr>
              <a:t>2–7 days</a:t>
            </a:r>
          </a:p>
        </p:txBody>
      </p:sp>
      <p:sp>
        <p:nvSpPr>
          <p:cNvPr id="41" name="Rectangle 40"/>
          <p:cNvSpPr/>
          <p:nvPr/>
        </p:nvSpPr>
        <p:spPr>
          <a:xfrm>
            <a:off x="6858016" y="6000768"/>
            <a:ext cx="1131848" cy="369332"/>
          </a:xfrm>
          <a:prstGeom prst="rect">
            <a:avLst/>
          </a:prstGeom>
        </p:spPr>
        <p:txBody>
          <a:bodyPr wrap="none">
            <a:spAutoFit/>
          </a:bodyPr>
          <a:lstStyle/>
          <a:p>
            <a:r>
              <a:rPr lang="en-US" dirty="0">
                <a:latin typeface="Calibri" pitchFamily="34" charset="0"/>
                <a:cs typeface="Calibri" pitchFamily="34" charset="0"/>
              </a:rPr>
              <a:t> </a:t>
            </a:r>
            <a:r>
              <a:rPr lang="en-US" sz="1600" b="1" dirty="0">
                <a:latin typeface="Calibri" pitchFamily="34" charset="0"/>
                <a:cs typeface="Calibri" pitchFamily="34" charset="0"/>
              </a:rPr>
              <a:t>2–10 days </a:t>
            </a:r>
          </a:p>
        </p:txBody>
      </p:sp>
      <p:sp>
        <p:nvSpPr>
          <p:cNvPr id="42" name="Rectangle 41"/>
          <p:cNvSpPr/>
          <p:nvPr/>
        </p:nvSpPr>
        <p:spPr>
          <a:xfrm>
            <a:off x="8001024" y="5286388"/>
            <a:ext cx="1143008" cy="584775"/>
          </a:xfrm>
          <a:prstGeom prst="rect">
            <a:avLst/>
          </a:prstGeom>
        </p:spPr>
        <p:txBody>
          <a:bodyPr wrap="square">
            <a:spAutoFit/>
          </a:bodyPr>
          <a:lstStyle/>
          <a:p>
            <a:pPr algn="ctr"/>
            <a:r>
              <a:rPr lang="en-US" sz="1600" b="1" dirty="0">
                <a:latin typeface="Calibri" pitchFamily="34" charset="0"/>
                <a:cs typeface="Calibri" pitchFamily="34" charset="0"/>
              </a:rPr>
              <a:t>Coma, deatha </a:t>
            </a:r>
          </a:p>
        </p:txBody>
      </p:sp>
      <p:sp>
        <p:nvSpPr>
          <p:cNvPr id="43" name="Rectangle 42"/>
          <p:cNvSpPr/>
          <p:nvPr/>
        </p:nvSpPr>
        <p:spPr>
          <a:xfrm>
            <a:off x="8104792" y="6000768"/>
            <a:ext cx="1032462" cy="338554"/>
          </a:xfrm>
          <a:prstGeom prst="rect">
            <a:avLst/>
          </a:prstGeom>
        </p:spPr>
        <p:txBody>
          <a:bodyPr wrap="none">
            <a:spAutoFit/>
          </a:bodyPr>
          <a:lstStyle/>
          <a:p>
            <a:r>
              <a:rPr lang="en-US" sz="1600" b="1" dirty="0">
                <a:latin typeface="Calibri" pitchFamily="34" charset="0"/>
                <a:cs typeface="Calibri" pitchFamily="34" charset="0"/>
              </a:rPr>
              <a:t>0–14 days</a:t>
            </a:r>
          </a:p>
        </p:txBody>
      </p:sp>
      <p:sp>
        <p:nvSpPr>
          <p:cNvPr id="44" name="TextBox 43"/>
          <p:cNvSpPr txBox="1"/>
          <p:nvPr/>
        </p:nvSpPr>
        <p:spPr>
          <a:xfrm>
            <a:off x="6286512" y="571480"/>
            <a:ext cx="2997061" cy="1477328"/>
          </a:xfrm>
          <a:prstGeom prst="rect">
            <a:avLst/>
          </a:prstGeom>
          <a:noFill/>
        </p:spPr>
        <p:txBody>
          <a:bodyPr wrap="square" rtlCol="0">
            <a:spAutoFit/>
          </a:bodyPr>
          <a:lstStyle/>
          <a:p>
            <a:pPr algn="ctr"/>
            <a:r>
              <a:rPr lang="en-US" b="1" dirty="0">
                <a:latin typeface="Calibri" pitchFamily="34" charset="0"/>
                <a:cs typeface="Calibri" pitchFamily="34" charset="0"/>
              </a:rPr>
              <a:t>Pitutary dysfunction,</a:t>
            </a:r>
          </a:p>
          <a:p>
            <a:pPr algn="ctr"/>
            <a:r>
              <a:rPr lang="en-US" b="1" dirty="0">
                <a:latin typeface="Calibri" pitchFamily="34" charset="0"/>
                <a:cs typeface="Calibri" pitchFamily="34" charset="0"/>
              </a:rPr>
              <a:t>Hypoventelation, hypotension, cardiac arrthymia, cardiac arrest, coma</a:t>
            </a:r>
          </a:p>
        </p:txBody>
      </p:sp>
      <p:sp>
        <p:nvSpPr>
          <p:cNvPr id="45" name="Rectangle 44"/>
          <p:cNvSpPr/>
          <p:nvPr/>
        </p:nvSpPr>
        <p:spPr>
          <a:xfrm>
            <a:off x="5786446" y="3823745"/>
            <a:ext cx="2571768" cy="1200329"/>
          </a:xfrm>
          <a:prstGeom prst="rect">
            <a:avLst/>
          </a:prstGeom>
        </p:spPr>
        <p:txBody>
          <a:bodyPr wrap="square">
            <a:spAutoFit/>
          </a:bodyPr>
          <a:lstStyle/>
          <a:p>
            <a:pPr algn="ctr"/>
            <a:r>
              <a:rPr lang="en-US" b="1" dirty="0">
                <a:latin typeface="Calibri" pitchFamily="34" charset="0"/>
                <a:cs typeface="Calibri" pitchFamily="34" charset="0"/>
              </a:rPr>
              <a:t>Flaccid paralysis in limb(s) progressing to quadriparesis with facial paralysis </a:t>
            </a:r>
          </a:p>
        </p:txBody>
      </p:sp>
      <p:sp>
        <p:nvSpPr>
          <p:cNvPr id="46" name="TextBox 45"/>
          <p:cNvSpPr txBox="1"/>
          <p:nvPr/>
        </p:nvSpPr>
        <p:spPr>
          <a:xfrm rot="16200000">
            <a:off x="-1367680" y="2296319"/>
            <a:ext cx="4339971" cy="461665"/>
          </a:xfrm>
          <a:prstGeom prst="rect">
            <a:avLst/>
          </a:prstGeom>
          <a:noFill/>
        </p:spPr>
        <p:txBody>
          <a:bodyPr wrap="none" rtlCol="0">
            <a:spAutoFit/>
          </a:bodyPr>
          <a:lstStyle/>
          <a:p>
            <a:r>
              <a:rPr lang="en-US" sz="2400" dirty="0">
                <a:latin typeface="Calibri" pitchFamily="34" charset="0"/>
                <a:cs typeface="Calibri" pitchFamily="34" charset="0"/>
              </a:rPr>
              <a:t>Clinical course and manifistations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linds(horizontal)">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linds(horizontal)">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linds(horizontal)">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ppt_x"/>
                                          </p:val>
                                        </p:tav>
                                        <p:tav tm="100000">
                                          <p:val>
                                            <p:strVal val="#ppt_x"/>
                                          </p:val>
                                        </p:tav>
                                      </p:tavLst>
                                    </p:anim>
                                    <p:anim calcmode="lin" valueType="num">
                                      <p:cBhvr additive="base">
                                        <p:cTn id="7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ox(in)">
                                      <p:cBhvr>
                                        <p:cTn id="80" dur="500"/>
                                        <p:tgtEl>
                                          <p:spTgt spid="30"/>
                                        </p:tgtEl>
                                      </p:cBhvr>
                                    </p:animEffect>
                                  </p:childTnLst>
                                </p:cTn>
                              </p:par>
                              <p:par>
                                <p:cTn id="81" presetID="4" presetClass="entr" presetSubtype="16"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ox(in)">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linds(horizontal)">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linds(horizontal)">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ppt_x"/>
                                          </p:val>
                                        </p:tav>
                                        <p:tav tm="100000">
                                          <p:val>
                                            <p:strVal val="#ppt_x"/>
                                          </p:val>
                                        </p:tav>
                                      </p:tavLst>
                                    </p:anim>
                                    <p:anim calcmode="lin" valueType="num">
                                      <p:cBhvr additive="base">
                                        <p:cTn id="9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ox(in)">
                                      <p:cBhvr>
                                        <p:cTn id="104" dur="500"/>
                                        <p:tgtEl>
                                          <p:spTgt spid="32"/>
                                        </p:tgtEl>
                                      </p:cBhvr>
                                    </p:animEffect>
                                  </p:childTnLst>
                                </p:cTn>
                              </p:par>
                              <p:par>
                                <p:cTn id="105" presetID="4" presetClass="entr" presetSubtype="16"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ox(in)">
                                      <p:cBhvr>
                                        <p:cTn id="107" dur="5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blinds(horizontal)">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blinds(horizontal)">
                                      <p:cBhvr>
                                        <p:cTn id="122" dur="500"/>
                                        <p:tgtEl>
                                          <p:spTgt spid="4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blinds(horizontal)">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blinds(horizontal)">
                                      <p:cBhvr>
                                        <p:cTn id="132" dur="500"/>
                                        <p:tgtEl>
                                          <p:spTgt spid="42"/>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12" fill="hold" grpId="0" nodeType="click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strips(downLeft)">
                                      <p:cBhvr>
                                        <p:cTn id="1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animBg="1"/>
      <p:bldP spid="22" grpId="0"/>
      <p:bldP spid="23" grpId="0"/>
      <p:bldP spid="25"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7193" y="351518"/>
            <a:ext cx="6632393" cy="1077218"/>
          </a:xfrm>
          <a:prstGeom prst="rect">
            <a:avLst/>
          </a:prstGeom>
        </p:spPr>
        <p:txBody>
          <a:bodyPr wrap="none">
            <a:spAutoFit/>
          </a:bodyPr>
          <a:lstStyle/>
          <a:p>
            <a:pPr algn="ctr"/>
            <a:r>
              <a:rPr lang="en-US" sz="3200" b="1" dirty="0">
                <a:latin typeface="+mj-lt"/>
              </a:rPr>
              <a:t>Prions protein is a coin with two faces</a:t>
            </a:r>
          </a:p>
          <a:p>
            <a:pPr algn="ctr"/>
            <a:r>
              <a:rPr lang="en-US" sz="3200" b="1" dirty="0">
                <a:latin typeface="+mj-lt"/>
              </a:rPr>
              <a:t> </a:t>
            </a:r>
          </a:p>
        </p:txBody>
      </p:sp>
      <p:pic>
        <p:nvPicPr>
          <p:cNvPr id="105478" name="Picture 6"/>
          <p:cNvPicPr>
            <a:picLocks noChangeAspect="1" noChangeArrowheads="1"/>
          </p:cNvPicPr>
          <p:nvPr/>
        </p:nvPicPr>
        <p:blipFill>
          <a:blip r:embed="rId2" cstate="print"/>
          <a:srcRect/>
          <a:stretch>
            <a:fillRect/>
          </a:stretch>
        </p:blipFill>
        <p:spPr bwMode="auto">
          <a:xfrm>
            <a:off x="1832955" y="1000108"/>
            <a:ext cx="2752942" cy="5268686"/>
          </a:xfrm>
          <a:prstGeom prst="rect">
            <a:avLst/>
          </a:prstGeom>
          <a:noFill/>
          <a:ln w="9525">
            <a:noFill/>
            <a:miter lim="800000"/>
            <a:headEnd/>
            <a:tailEnd/>
          </a:ln>
          <a:effectLst/>
        </p:spPr>
      </p:pic>
      <p:pic>
        <p:nvPicPr>
          <p:cNvPr id="105479" name="Picture 7"/>
          <p:cNvPicPr>
            <a:picLocks noChangeAspect="1" noChangeArrowheads="1"/>
          </p:cNvPicPr>
          <p:nvPr/>
        </p:nvPicPr>
        <p:blipFill>
          <a:blip r:embed="rId3" cstate="print"/>
          <a:srcRect/>
          <a:stretch>
            <a:fillRect/>
          </a:stretch>
        </p:blipFill>
        <p:spPr bwMode="auto">
          <a:xfrm>
            <a:off x="4562117" y="1062021"/>
            <a:ext cx="2652312" cy="5338226"/>
          </a:xfrm>
          <a:prstGeom prst="rect">
            <a:avLst/>
          </a:prstGeom>
          <a:noFill/>
          <a:ln w="9525">
            <a:noFill/>
            <a:miter lim="800000"/>
            <a:headEnd/>
            <a:tailEnd/>
          </a:ln>
          <a:effectLst/>
        </p:spPr>
      </p:pic>
      <p:sp>
        <p:nvSpPr>
          <p:cNvPr id="9" name="TextBox 8"/>
          <p:cNvSpPr txBox="1"/>
          <p:nvPr/>
        </p:nvSpPr>
        <p:spPr>
          <a:xfrm>
            <a:off x="214282" y="3286124"/>
            <a:ext cx="1997470" cy="584775"/>
          </a:xfrm>
          <a:prstGeom prst="rect">
            <a:avLst/>
          </a:prstGeom>
          <a:noFill/>
        </p:spPr>
        <p:txBody>
          <a:bodyPr wrap="none" rtlCol="0">
            <a:spAutoFit/>
          </a:bodyPr>
          <a:lstStyle/>
          <a:p>
            <a:r>
              <a:rPr lang="en-US" sz="3200" b="1" dirty="0">
                <a:solidFill>
                  <a:srgbClr val="00B050"/>
                </a:solidFill>
                <a:effectLst>
                  <a:outerShdw blurRad="38100" dist="38100" dir="2700000" algn="tl">
                    <a:srgbClr val="000000">
                      <a:alpha val="43137"/>
                    </a:srgbClr>
                  </a:outerShdw>
                </a:effectLst>
              </a:rPr>
              <a:t>Good face </a:t>
            </a:r>
          </a:p>
        </p:txBody>
      </p:sp>
      <p:sp>
        <p:nvSpPr>
          <p:cNvPr id="11" name="TextBox 10"/>
          <p:cNvSpPr txBox="1"/>
          <p:nvPr/>
        </p:nvSpPr>
        <p:spPr>
          <a:xfrm>
            <a:off x="7192110" y="3357562"/>
            <a:ext cx="1830758"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Ugly face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5478"/>
                                        </p:tgtEl>
                                        <p:attrNameLst>
                                          <p:attrName>style.visibility</p:attrName>
                                        </p:attrNameLst>
                                      </p:cBhvr>
                                      <p:to>
                                        <p:strVal val="visible"/>
                                      </p:to>
                                    </p:set>
                                    <p:animEffect transition="in" filter="blinds(horizontal)">
                                      <p:cBhvr>
                                        <p:cTn id="12" dur="500"/>
                                        <p:tgtEl>
                                          <p:spTgt spid="1054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5479"/>
                                        </p:tgtEl>
                                        <p:attrNameLst>
                                          <p:attrName>style.visibility</p:attrName>
                                        </p:attrNameLst>
                                      </p:cBhvr>
                                      <p:to>
                                        <p:strVal val="visible"/>
                                      </p:to>
                                    </p:set>
                                    <p:animEffect transition="in" filter="blinds(horizontal)">
                                      <p:cBhvr>
                                        <p:cTn id="22" dur="500"/>
                                        <p:tgtEl>
                                          <p:spTgt spid="1054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74638"/>
            <a:ext cx="8229600" cy="939800"/>
          </a:xfrm>
        </p:spPr>
        <p:txBody>
          <a:bodyPr/>
          <a:lstStyle/>
          <a:p>
            <a:r>
              <a:rPr lang="en-GB" sz="3600" dirty="0"/>
              <a:t>Rabies</a:t>
            </a:r>
          </a:p>
        </p:txBody>
      </p:sp>
      <p:sp>
        <p:nvSpPr>
          <p:cNvPr id="3" name="Content Placeholder 2"/>
          <p:cNvSpPr>
            <a:spLocks noGrp="1"/>
          </p:cNvSpPr>
          <p:nvPr>
            <p:ph idx="1"/>
          </p:nvPr>
        </p:nvSpPr>
        <p:spPr>
          <a:xfrm>
            <a:off x="500063" y="1143000"/>
            <a:ext cx="8229600" cy="5715000"/>
          </a:xfrm>
        </p:spPr>
        <p:txBody>
          <a:bodyPr rtlCol="0">
            <a:normAutofit/>
          </a:bodyPr>
          <a:lstStyle/>
          <a:p>
            <a:pPr fontAlgn="auto">
              <a:spcAft>
                <a:spcPts val="0"/>
              </a:spcAft>
              <a:buFont typeface="Arial" pitchFamily="34" charset="0"/>
              <a:buNone/>
              <a:defRPr/>
            </a:pPr>
            <a:r>
              <a:rPr lang="en-GB" sz="2800" dirty="0"/>
              <a:t>Two clinical patterns:</a:t>
            </a:r>
          </a:p>
          <a:p>
            <a:pPr fontAlgn="auto">
              <a:spcAft>
                <a:spcPts val="0"/>
              </a:spcAft>
              <a:buFont typeface="Arial" pitchFamily="34" charset="0"/>
              <a:buNone/>
              <a:defRPr/>
            </a:pPr>
            <a:r>
              <a:rPr lang="en-GB" sz="2400" dirty="0"/>
              <a:t>dumb (paralytic) and Furious (encephalitis)</a:t>
            </a:r>
          </a:p>
          <a:p>
            <a:pPr fontAlgn="auto">
              <a:spcAft>
                <a:spcPts val="0"/>
              </a:spcAft>
              <a:buFont typeface="Arial" pitchFamily="34" charset="0"/>
              <a:buNone/>
              <a:defRPr/>
            </a:pPr>
            <a:endParaRPr lang="en-GB" sz="2400" dirty="0"/>
          </a:p>
          <a:p>
            <a:pPr fontAlgn="auto">
              <a:spcAft>
                <a:spcPts val="0"/>
              </a:spcAft>
              <a:buFont typeface="Arial" pitchFamily="34" charset="0"/>
              <a:buChar char="•"/>
              <a:defRPr/>
            </a:pPr>
            <a:r>
              <a:rPr lang="en-GB" sz="2400" dirty="0"/>
              <a:t>Non-specific symptoms:</a:t>
            </a:r>
          </a:p>
          <a:p>
            <a:pPr fontAlgn="auto">
              <a:spcAft>
                <a:spcPts val="0"/>
              </a:spcAft>
              <a:buFont typeface="Arial" pitchFamily="34" charset="0"/>
              <a:buNone/>
              <a:defRPr/>
            </a:pPr>
            <a:r>
              <a:rPr lang="en-GB" sz="2400" dirty="0"/>
              <a:t>Fever, headache, bite site pain numbness and pain</a:t>
            </a:r>
          </a:p>
          <a:p>
            <a:pPr fontAlgn="auto">
              <a:spcAft>
                <a:spcPts val="0"/>
              </a:spcAft>
              <a:buFont typeface="Arial" pitchFamily="34" charset="0"/>
              <a:buNone/>
              <a:defRPr/>
            </a:pPr>
            <a:r>
              <a:rPr lang="en-GB" sz="2400" dirty="0"/>
              <a:t>Dry throat, cough, insomnia</a:t>
            </a:r>
          </a:p>
          <a:p>
            <a:pPr fontAlgn="auto">
              <a:spcAft>
                <a:spcPts val="0"/>
              </a:spcAft>
              <a:buFont typeface="Arial" pitchFamily="34" charset="0"/>
              <a:buNone/>
              <a:defRPr/>
            </a:pPr>
            <a:endParaRPr lang="en-GB" sz="2400" dirty="0"/>
          </a:p>
          <a:p>
            <a:pPr fontAlgn="auto">
              <a:spcAft>
                <a:spcPts val="0"/>
              </a:spcAft>
              <a:buNone/>
              <a:defRPr/>
            </a:pPr>
            <a:r>
              <a:rPr lang="en-GB" sz="2400" dirty="0"/>
              <a:t>1. Dumb:</a:t>
            </a:r>
          </a:p>
          <a:p>
            <a:pPr fontAlgn="auto">
              <a:spcAft>
                <a:spcPts val="0"/>
              </a:spcAft>
              <a:buFont typeface="Arial" pitchFamily="34" charset="0"/>
              <a:buChar char="•"/>
              <a:defRPr/>
            </a:pPr>
            <a:r>
              <a:rPr lang="en-GB" sz="2400" dirty="0"/>
              <a:t>symmetrical ascending paralysis</a:t>
            </a:r>
          </a:p>
          <a:p>
            <a:pPr fontAlgn="auto">
              <a:spcAft>
                <a:spcPts val="0"/>
              </a:spcAft>
              <a:buFont typeface="Arial" pitchFamily="34" charset="0"/>
              <a:buChar char="•"/>
              <a:defRPr/>
            </a:pPr>
            <a:r>
              <a:rPr lang="en-GB" sz="2400" dirty="0"/>
              <a:t>1/3 of cases</a:t>
            </a:r>
          </a:p>
          <a:p>
            <a:pPr fontAlgn="auto">
              <a:spcAft>
                <a:spcPts val="0"/>
              </a:spcAft>
              <a:buFont typeface="Arial" pitchFamily="34" charset="0"/>
              <a:buChar char="•"/>
              <a:defRPr/>
            </a:pPr>
            <a:r>
              <a:rPr lang="en-GB" sz="2400" dirty="0"/>
              <a:t>May develops into encephalitis in 2-3 weeks &gt; coma and death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74638"/>
            <a:ext cx="8229600" cy="939800"/>
          </a:xfrm>
        </p:spPr>
        <p:txBody>
          <a:bodyPr/>
          <a:lstStyle/>
          <a:p>
            <a:r>
              <a:rPr lang="en-GB" sz="3600" dirty="0"/>
              <a:t>Rabies</a:t>
            </a:r>
          </a:p>
        </p:txBody>
      </p:sp>
      <p:sp>
        <p:nvSpPr>
          <p:cNvPr id="3" name="Content Placeholder 2"/>
          <p:cNvSpPr>
            <a:spLocks noGrp="1"/>
          </p:cNvSpPr>
          <p:nvPr>
            <p:ph idx="1"/>
          </p:nvPr>
        </p:nvSpPr>
        <p:spPr>
          <a:xfrm>
            <a:off x="500063" y="1143000"/>
            <a:ext cx="8229600" cy="5715000"/>
          </a:xfrm>
        </p:spPr>
        <p:txBody>
          <a:bodyPr rtlCol="0">
            <a:normAutofit/>
          </a:bodyPr>
          <a:lstStyle/>
          <a:p>
            <a:pPr fontAlgn="auto">
              <a:spcAft>
                <a:spcPts val="0"/>
              </a:spcAft>
              <a:buFont typeface="Arial" pitchFamily="34" charset="0"/>
              <a:buNone/>
              <a:defRPr/>
            </a:pPr>
            <a:endParaRPr lang="en-GB" sz="2800" dirty="0"/>
          </a:p>
          <a:p>
            <a:pPr fontAlgn="auto">
              <a:spcAft>
                <a:spcPts val="0"/>
              </a:spcAft>
              <a:buFont typeface="Arial" pitchFamily="34" charset="0"/>
              <a:buNone/>
              <a:defRPr/>
            </a:pPr>
            <a:r>
              <a:rPr lang="en-GB" sz="2800" dirty="0"/>
              <a:t>2. Furious:</a:t>
            </a:r>
          </a:p>
          <a:p>
            <a:pPr fontAlgn="auto">
              <a:spcAft>
                <a:spcPts val="0"/>
              </a:spcAft>
              <a:buFont typeface="Arial" pitchFamily="34" charset="0"/>
              <a:buNone/>
              <a:defRPr/>
            </a:pPr>
            <a:endParaRPr lang="en-GB" sz="2400" dirty="0"/>
          </a:p>
          <a:p>
            <a:pPr fontAlgn="auto">
              <a:spcAft>
                <a:spcPts val="0"/>
              </a:spcAft>
              <a:buFont typeface="Arial" pitchFamily="34" charset="0"/>
              <a:buChar char="•"/>
              <a:defRPr/>
            </a:pPr>
            <a:r>
              <a:rPr lang="en-GB" sz="2400" dirty="0"/>
              <a:t>Encephalitis (delirium, convulsions, coma and death)</a:t>
            </a:r>
          </a:p>
          <a:p>
            <a:pPr fontAlgn="auto">
              <a:spcAft>
                <a:spcPts val="0"/>
              </a:spcAft>
              <a:buFont typeface="Arial" pitchFamily="34" charset="0"/>
              <a:buChar char="•"/>
              <a:defRPr/>
            </a:pPr>
            <a:r>
              <a:rPr lang="en-GB" sz="2400" dirty="0"/>
              <a:t>Hydro and aerophobia</a:t>
            </a:r>
          </a:p>
          <a:p>
            <a:pPr fontAlgn="auto">
              <a:spcAft>
                <a:spcPts val="0"/>
              </a:spcAft>
              <a:buFont typeface="Arial" pitchFamily="34" charset="0"/>
              <a:buChar char="•"/>
              <a:defRPr/>
            </a:pPr>
            <a:r>
              <a:rPr lang="en-GB" sz="2400" dirty="0"/>
              <a:t>In 2/3 cases</a:t>
            </a:r>
          </a:p>
          <a:p>
            <a:pPr fontAlgn="auto">
              <a:spcAft>
                <a:spcPts val="0"/>
              </a:spcAft>
              <a:buFont typeface="Arial" pitchFamily="34" charset="0"/>
              <a:buChar char="•"/>
              <a:defRPr/>
            </a:pPr>
            <a:r>
              <a:rPr lang="en-GB" sz="2400" dirty="0"/>
              <a:t>Death usually in 1 week</a:t>
            </a:r>
          </a:p>
          <a:p>
            <a:pPr fontAlgn="auto">
              <a:spcAft>
                <a:spcPts val="0"/>
              </a:spcAft>
              <a:buFont typeface="Arial" pitchFamily="34" charset="0"/>
              <a:buChar char="•"/>
              <a:defRPr/>
            </a:pPr>
            <a:endParaRPr lang="en-GB" sz="2400" dirty="0"/>
          </a:p>
          <a:p>
            <a:pPr fontAlgn="auto">
              <a:spcAft>
                <a:spcPts val="0"/>
              </a:spcAft>
              <a:buFont typeface="Arial" pitchFamily="34" charset="0"/>
              <a:buChar char="•"/>
              <a:defRPr/>
            </a:pPr>
            <a:r>
              <a:rPr lang="en-GB" sz="2800" dirty="0"/>
              <a:t>Prognosis:</a:t>
            </a:r>
          </a:p>
          <a:p>
            <a:pPr fontAlgn="auto">
              <a:spcAft>
                <a:spcPts val="0"/>
              </a:spcAft>
              <a:buFont typeface="Arial" pitchFamily="34" charset="0"/>
              <a:buChar char="•"/>
              <a:defRPr/>
            </a:pPr>
            <a:endParaRPr lang="en-GB" sz="2800" dirty="0"/>
          </a:p>
          <a:p>
            <a:pPr fontAlgn="auto">
              <a:spcAft>
                <a:spcPts val="0"/>
              </a:spcAft>
              <a:buFont typeface="Wingdings" pitchFamily="2" charset="2"/>
              <a:buChar char="ü"/>
              <a:defRPr/>
            </a:pPr>
            <a:r>
              <a:rPr lang="en-US" sz="2400" dirty="0"/>
              <a:t>Once symptoms occur:  fatal in 3-10 days</a:t>
            </a:r>
          </a:p>
          <a:p>
            <a:pPr fontAlgn="auto">
              <a:spcAft>
                <a:spcPts val="0"/>
              </a:spcAft>
              <a:buFont typeface="Arial" pitchFamily="34" charset="0"/>
              <a:buChar char="•"/>
              <a:defRPr/>
            </a:pPr>
            <a:endParaRPr lang="en-GB" sz="2400" dirty="0"/>
          </a:p>
          <a:p>
            <a:pPr fontAlgn="auto">
              <a:spcAft>
                <a:spcPts val="0"/>
              </a:spcAft>
              <a:buFont typeface="Arial" pitchFamily="34" charset="0"/>
              <a:buNone/>
              <a:defRPr/>
            </a:pPr>
            <a:endParaRPr lang="en-GB" sz="2400" dirty="0"/>
          </a:p>
          <a:p>
            <a:pPr fontAlgn="auto">
              <a:spcAft>
                <a:spcPts val="0"/>
              </a:spcAft>
              <a:buFont typeface="Arial" pitchFamily="34" charset="0"/>
              <a:buNone/>
              <a:defRPr/>
            </a:pPr>
            <a:endParaRPr lang="en-GB"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785794"/>
            <a:ext cx="7498080" cy="5786478"/>
          </a:xfrm>
        </p:spPr>
        <p:txBody>
          <a:bodyPr>
            <a:noAutofit/>
          </a:bodyPr>
          <a:lstStyle/>
          <a:p>
            <a:pPr algn="just" rtl="0"/>
            <a:r>
              <a:rPr lang="en-US" sz="2400" dirty="0">
                <a:latin typeface="Calibri" pitchFamily="34" charset="0"/>
              </a:rPr>
              <a:t>Most routine laboratory tests in rabies yield normal results or show nonspecific abnormalities. </a:t>
            </a:r>
          </a:p>
          <a:p>
            <a:pPr algn="just" rtl="0"/>
            <a:r>
              <a:rPr lang="en-US" sz="2400" dirty="0">
                <a:latin typeface="Calibri" pitchFamily="34" charset="0"/>
              </a:rPr>
              <a:t>Complete blood counts are usually normal.</a:t>
            </a:r>
          </a:p>
          <a:p>
            <a:pPr algn="just" rtl="0"/>
            <a:r>
              <a:rPr lang="en-US" sz="2400" dirty="0">
                <a:latin typeface="Calibri" pitchFamily="34" charset="0"/>
              </a:rPr>
              <a:t>Examination of CSF often reveals mild mononuclear cell pleocytosis with a mildly elevated protein level.</a:t>
            </a:r>
          </a:p>
          <a:p>
            <a:pPr algn="just" rtl="0"/>
            <a:r>
              <a:rPr lang="en-US" sz="2400" dirty="0">
                <a:latin typeface="Calibri" pitchFamily="34" charset="0"/>
              </a:rPr>
              <a:t> Severe pleocytosis (&gt;1000 white cells/μL) is unusual and should prompt a search for an alternative diagnosis. </a:t>
            </a:r>
          </a:p>
          <a:p>
            <a:pPr algn="just" rtl="0"/>
            <a:r>
              <a:rPr lang="en-US" sz="2400" dirty="0">
                <a:latin typeface="Calibri" pitchFamily="34" charset="0"/>
              </a:rPr>
              <a:t>CT head scans are usually normal in rabies. </a:t>
            </a:r>
          </a:p>
          <a:p>
            <a:pPr algn="just" rtl="0"/>
            <a:r>
              <a:rPr lang="en-US" sz="2400" dirty="0">
                <a:latin typeface="Calibri" pitchFamily="34" charset="0"/>
              </a:rPr>
              <a:t>MRI brain scans may show signal abnormalities in the brainstem or other gray-matter areas, but these findings are variable and nonspecific. </a:t>
            </a:r>
          </a:p>
          <a:p>
            <a:pPr algn="just" rtl="0"/>
            <a:r>
              <a:rPr lang="en-US" sz="2400" dirty="0">
                <a:latin typeface="Calibri" pitchFamily="34" charset="0"/>
              </a:rPr>
              <a:t>EEG show only nonspecific abnormalities. </a:t>
            </a:r>
          </a:p>
        </p:txBody>
      </p:sp>
      <p:sp>
        <p:nvSpPr>
          <p:cNvPr id="4"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Laboratory investigations of Rabies</a:t>
            </a:r>
            <a:endParaRPr lang="en-US" sz="4400" dirty="0">
              <a:solidFill>
                <a:schemeClr val="bg1"/>
              </a:solidFill>
              <a:latin typeface="Calibri" pitchFamily="34" charset="0"/>
              <a:ea typeface="Calibri" pitchFamily="34"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785794"/>
            <a:ext cx="7715304" cy="5595534"/>
          </a:xfrm>
        </p:spPr>
        <p:txBody>
          <a:bodyPr>
            <a:normAutofit/>
          </a:bodyPr>
          <a:lstStyle/>
          <a:p>
            <a:pPr algn="just" rtl="0"/>
            <a:r>
              <a:rPr lang="en-US" dirty="0">
                <a:latin typeface="Calibri" pitchFamily="34" charset="0"/>
              </a:rPr>
              <a:t>Specimens include</a:t>
            </a:r>
          </a:p>
          <a:p>
            <a:pPr lvl="4" algn="just" rtl="0">
              <a:buFont typeface="Wingdings" pitchFamily="2" charset="2"/>
              <a:buChar char="ü"/>
            </a:pPr>
            <a:r>
              <a:rPr lang="en-US" sz="2400" dirty="0">
                <a:latin typeface="Calibri" pitchFamily="34" charset="0"/>
              </a:rPr>
              <a:t>Serum</a:t>
            </a:r>
          </a:p>
          <a:p>
            <a:pPr lvl="4" algn="just" rtl="0">
              <a:buFont typeface="Wingdings" pitchFamily="2" charset="2"/>
              <a:buChar char="ü"/>
            </a:pPr>
            <a:r>
              <a:rPr lang="en-US" sz="2400" dirty="0">
                <a:latin typeface="Calibri" pitchFamily="34" charset="0"/>
              </a:rPr>
              <a:t>CSF</a:t>
            </a:r>
          </a:p>
          <a:p>
            <a:pPr lvl="4" algn="just" rtl="0">
              <a:buFont typeface="Wingdings" pitchFamily="2" charset="2"/>
              <a:buChar char="ü"/>
            </a:pPr>
            <a:r>
              <a:rPr lang="en-US" sz="2400" dirty="0">
                <a:latin typeface="Calibri" pitchFamily="34" charset="0"/>
              </a:rPr>
              <a:t>Fresh saliva</a:t>
            </a:r>
          </a:p>
          <a:p>
            <a:pPr lvl="4" algn="just" rtl="0">
              <a:buFont typeface="Wingdings" pitchFamily="2" charset="2"/>
              <a:buChar char="ü"/>
            </a:pPr>
            <a:r>
              <a:rPr lang="en-US" sz="2400" dirty="0">
                <a:latin typeface="Calibri" pitchFamily="34" charset="0"/>
              </a:rPr>
              <a:t>Brain tissue (rarely obtained before death).</a:t>
            </a:r>
          </a:p>
          <a:p>
            <a:pPr lvl="4" algn="just" rtl="0">
              <a:buFont typeface="Wingdings" pitchFamily="2" charset="2"/>
              <a:buChar char="ü"/>
            </a:pPr>
            <a:endParaRPr lang="en-US" sz="3200" dirty="0">
              <a:latin typeface="Calibri" pitchFamily="34" charset="0"/>
            </a:endParaRPr>
          </a:p>
          <a:p>
            <a:pPr marL="457200" lvl="4" indent="-457200" algn="just">
              <a:tabLst>
                <a:tab pos="55563" algn="l"/>
              </a:tabLst>
            </a:pPr>
            <a:r>
              <a:rPr lang="en-US" sz="3200" dirty="0">
                <a:latin typeface="Calibri" pitchFamily="34" charset="0"/>
              </a:rPr>
              <a:t>RT-PCR</a:t>
            </a:r>
            <a:r>
              <a:rPr lang="en-US" sz="2400" dirty="0">
                <a:latin typeface="Calibri" pitchFamily="34" charset="0"/>
              </a:rPr>
              <a:t> </a:t>
            </a:r>
            <a:r>
              <a:rPr lang="en-US" sz="3200" dirty="0">
                <a:latin typeface="Calibri" pitchFamily="34" charset="0"/>
              </a:rPr>
              <a:t>amplification: This technique can detect virus in fresh saliva samples, CSF, and skin and brain tissues.</a:t>
            </a:r>
          </a:p>
          <a:p>
            <a:pPr marL="457200" lvl="4" indent="-457200" algn="just">
              <a:tabLst>
                <a:tab pos="55563" algn="l"/>
              </a:tabLst>
            </a:pPr>
            <a:r>
              <a:rPr lang="en-US" sz="3200" dirty="0"/>
              <a:t>Direct fluorescent antibody: skin biopsies and brain tissue</a:t>
            </a:r>
            <a:r>
              <a:rPr lang="en-US" sz="3200" dirty="0">
                <a:latin typeface="Calibri" pitchFamily="34" charset="0"/>
              </a:rPr>
              <a:t> </a:t>
            </a:r>
          </a:p>
        </p:txBody>
      </p:sp>
      <p:sp>
        <p:nvSpPr>
          <p:cNvPr id="5"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Laboratory investigations of Rabies</a:t>
            </a:r>
            <a:endParaRPr lang="en-US" sz="4400" dirty="0">
              <a:solidFill>
                <a:schemeClr val="bg1"/>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928670"/>
            <a:ext cx="7786742" cy="4800600"/>
          </a:xfrm>
        </p:spPr>
        <p:txBody>
          <a:bodyPr>
            <a:normAutofit/>
          </a:bodyPr>
          <a:lstStyle/>
          <a:p>
            <a:pPr algn="just" rtl="0"/>
            <a:r>
              <a:rPr lang="en-US" sz="3600" dirty="0">
                <a:latin typeface="Calibri" pitchFamily="34" charset="0"/>
              </a:rPr>
              <a:t>Prognosis Rabies is an almost uniformly fatal disease but is almost always preventable with appropriate postexposure therapy during the early incubation period.</a:t>
            </a:r>
          </a:p>
          <a:p>
            <a:pPr algn="just" rtl="0"/>
            <a:r>
              <a:rPr lang="en-US" sz="3600" dirty="0">
                <a:latin typeface="Calibri" pitchFamily="34" charset="0"/>
              </a:rPr>
              <a:t>Most patients with rabies die within several days of illness, despite aggressive care in a critical care uni</a:t>
            </a:r>
          </a:p>
        </p:txBody>
      </p:sp>
      <p:sp>
        <p:nvSpPr>
          <p:cNvPr id="6"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Prognosis</a:t>
            </a:r>
            <a:endParaRPr lang="en-US" sz="4400" dirty="0">
              <a:solidFill>
                <a:schemeClr val="bg1"/>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418" y="571488"/>
            <a:ext cx="6065350" cy="928686"/>
          </a:xfrm>
        </p:spPr>
        <p:txBody>
          <a:bodyPr>
            <a:normAutofit/>
          </a:bodyPr>
          <a:lstStyle/>
          <a:p>
            <a:r>
              <a:rPr lang="en-US" sz="3600" dirty="0">
                <a:solidFill>
                  <a:srgbClr val="00B050"/>
                </a:solidFill>
                <a:latin typeface="Calibri" pitchFamily="34" charset="0"/>
              </a:rPr>
              <a:t>Pre-exposure vaccination </a:t>
            </a:r>
          </a:p>
        </p:txBody>
      </p:sp>
      <p:sp>
        <p:nvSpPr>
          <p:cNvPr id="3" name="Content Placeholder 2"/>
          <p:cNvSpPr>
            <a:spLocks noGrp="1"/>
          </p:cNvSpPr>
          <p:nvPr>
            <p:ph idx="1"/>
          </p:nvPr>
        </p:nvSpPr>
        <p:spPr>
          <a:xfrm>
            <a:off x="1142976" y="1357298"/>
            <a:ext cx="7498080" cy="5286412"/>
          </a:xfrm>
        </p:spPr>
        <p:txBody>
          <a:bodyPr>
            <a:normAutofit/>
          </a:bodyPr>
          <a:lstStyle/>
          <a:p>
            <a:pPr algn="l" rtl="0">
              <a:buNone/>
            </a:pPr>
            <a:r>
              <a:rPr lang="en-US" sz="3000" dirty="0">
                <a:latin typeface="Calibri" pitchFamily="34" charset="0"/>
              </a:rPr>
              <a:t>Pre-exposure vaccination should be offered to: </a:t>
            </a:r>
          </a:p>
          <a:p>
            <a:pPr marL="596646" indent="-514350" algn="l" rtl="0">
              <a:buFont typeface="+mj-lt"/>
              <a:buAutoNum type="arabicPeriod"/>
            </a:pPr>
            <a:r>
              <a:rPr lang="en-US" dirty="0">
                <a:latin typeface="Calibri" pitchFamily="34" charset="0"/>
              </a:rPr>
              <a:t>Persons in high-risk groups, such as: </a:t>
            </a:r>
          </a:p>
          <a:p>
            <a:pPr marL="1117854" lvl="2" indent="-514350" algn="l" rtl="0">
              <a:buFont typeface="Wingdings" pitchFamily="2" charset="2"/>
              <a:buChar char="ü"/>
            </a:pPr>
            <a:r>
              <a:rPr lang="en-US" dirty="0">
                <a:latin typeface="Calibri" pitchFamily="34" charset="0"/>
              </a:rPr>
              <a:t>Veterinarians and all at risk with frequent contact with the rabies virus or potentially rabid bats, raccoons, skunks, cats, dogs, or other species at risk for having rabies.</a:t>
            </a:r>
          </a:p>
          <a:p>
            <a:pPr algn="l" rtl="0">
              <a:buNone/>
            </a:pPr>
            <a:endParaRPr lang="en-US" dirty="0">
              <a:latin typeface="Calibri" pitchFamily="34" charset="0"/>
            </a:endParaRPr>
          </a:p>
        </p:txBody>
      </p:sp>
      <p:sp>
        <p:nvSpPr>
          <p:cNvPr id="7"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Control and Prevention</a:t>
            </a:r>
            <a:endParaRPr lang="ar-SA" sz="4000" dirty="0">
              <a:solidFill>
                <a:schemeClr val="bg1"/>
              </a:solidFill>
              <a:latin typeface="Calibri" pitchFamily="34" charset="0"/>
            </a:endParaRPr>
          </a:p>
        </p:txBody>
      </p:sp>
      <p:sp>
        <p:nvSpPr>
          <p:cNvPr id="5" name="Content Placeholder 2">
            <a:extLst>
              <a:ext uri="{FF2B5EF4-FFF2-40B4-BE49-F238E27FC236}">
                <a16:creationId xmlns:a16="http://schemas.microsoft.com/office/drawing/2014/main" id="{33C32736-3234-4461-8D5A-051375BA9EE3}"/>
              </a:ext>
            </a:extLst>
          </p:cNvPr>
          <p:cNvSpPr txBox="1">
            <a:spLocks/>
          </p:cNvSpPr>
          <p:nvPr/>
        </p:nvSpPr>
        <p:spPr>
          <a:xfrm>
            <a:off x="1142976" y="3933056"/>
            <a:ext cx="7498080" cy="7143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000" dirty="0">
                <a:latin typeface="Calibri" pitchFamily="34" charset="0"/>
              </a:rPr>
              <a:t>Pre-exposure vaccination schedule: </a:t>
            </a:r>
            <a:r>
              <a:rPr lang="en-US" dirty="0">
                <a:latin typeface="Calibri" pitchFamily="34" charset="0"/>
              </a:rPr>
              <a:t>   </a:t>
            </a:r>
          </a:p>
          <a:p>
            <a:pPr>
              <a:buFont typeface="Arial" pitchFamily="34" charset="0"/>
              <a:buNone/>
            </a:pPr>
            <a:endParaRPr lang="en-US" dirty="0">
              <a:latin typeface="Calibri" pitchFamily="34" charset="0"/>
            </a:endParaRPr>
          </a:p>
        </p:txBody>
      </p:sp>
      <p:graphicFrame>
        <p:nvGraphicFramePr>
          <p:cNvPr id="6" name="Table 5">
            <a:extLst>
              <a:ext uri="{FF2B5EF4-FFF2-40B4-BE49-F238E27FC236}">
                <a16:creationId xmlns:a16="http://schemas.microsoft.com/office/drawing/2014/main" id="{0FE0B36C-4DA5-480D-8D9F-58432A3077DC}"/>
              </a:ext>
            </a:extLst>
          </p:cNvPr>
          <p:cNvGraphicFramePr>
            <a:graphicFrameLocks noGrp="1"/>
          </p:cNvGraphicFramePr>
          <p:nvPr>
            <p:extLst>
              <p:ext uri="{D42A27DB-BD31-4B8C-83A1-F6EECF244321}">
                <p14:modId xmlns:p14="http://schemas.microsoft.com/office/powerpoint/2010/main" val="2079697820"/>
              </p:ext>
            </p:extLst>
          </p:nvPr>
        </p:nvGraphicFramePr>
        <p:xfrm>
          <a:off x="1327415" y="4581128"/>
          <a:ext cx="6715173" cy="2194560"/>
        </p:xfrm>
        <a:graphic>
          <a:graphicData uri="http://schemas.openxmlformats.org/drawingml/2006/table">
            <a:tbl>
              <a:tblPr firstRow="1" bandRow="1">
                <a:tableStyleId>{5C22544A-7EE6-4342-B048-85BDC9FD1C3A}</a:tableStyleId>
              </a:tblPr>
              <a:tblGrid>
                <a:gridCol w="2238391">
                  <a:extLst>
                    <a:ext uri="{9D8B030D-6E8A-4147-A177-3AD203B41FA5}">
                      <a16:colId xmlns:a16="http://schemas.microsoft.com/office/drawing/2014/main" val="20000"/>
                    </a:ext>
                  </a:extLst>
                </a:gridCol>
                <a:gridCol w="2238391">
                  <a:extLst>
                    <a:ext uri="{9D8B030D-6E8A-4147-A177-3AD203B41FA5}">
                      <a16:colId xmlns:a16="http://schemas.microsoft.com/office/drawing/2014/main" val="20001"/>
                    </a:ext>
                  </a:extLst>
                </a:gridCol>
                <a:gridCol w="2238391">
                  <a:extLst>
                    <a:ext uri="{9D8B030D-6E8A-4147-A177-3AD203B41FA5}">
                      <a16:colId xmlns:a16="http://schemas.microsoft.com/office/drawing/2014/main" val="20002"/>
                    </a:ext>
                  </a:extLst>
                </a:gridCol>
              </a:tblGrid>
              <a:tr h="0">
                <a:tc>
                  <a:txBody>
                    <a:bodyPr/>
                    <a:lstStyle/>
                    <a:p>
                      <a:pPr algn="ctr"/>
                      <a:endParaRPr lang="en-US" dirty="0"/>
                    </a:p>
                  </a:txBody>
                  <a:tcPr/>
                </a:tc>
                <a:tc>
                  <a:txBody>
                    <a:bodyPr/>
                    <a:lstStyle/>
                    <a:p>
                      <a:pPr algn="ctr"/>
                      <a:r>
                        <a:rPr lang="en-US" dirty="0"/>
                        <a:t>Route</a:t>
                      </a:r>
                    </a:p>
                  </a:txBody>
                  <a:tcPr/>
                </a:tc>
                <a:tc>
                  <a:txBody>
                    <a:bodyPr/>
                    <a:lstStyle/>
                    <a:p>
                      <a:pPr algn="ctr"/>
                      <a:r>
                        <a:rPr lang="en-US" dirty="0"/>
                        <a:t>Regimen </a:t>
                      </a:r>
                    </a:p>
                  </a:txBody>
                  <a:tcPr/>
                </a:tc>
                <a:extLst>
                  <a:ext uri="{0D108BD9-81ED-4DB2-BD59-A6C34878D82A}">
                    <a16:rowId xmlns:a16="http://schemas.microsoft.com/office/drawing/2014/main" val="10000"/>
                  </a:ext>
                </a:extLst>
              </a:tr>
              <a:tr h="370840">
                <a:tc>
                  <a:txBody>
                    <a:bodyPr/>
                    <a:lstStyle/>
                    <a:p>
                      <a:pPr algn="ctr"/>
                      <a:r>
                        <a:rPr lang="en-US" dirty="0"/>
                        <a:t>Vaccine</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a:t>Intramuscular (IM) Intradermal  (ID) </a:t>
                      </a:r>
                    </a:p>
                    <a:p>
                      <a:pPr algn="ctr"/>
                      <a:endParaRPr lang="en-US" dirty="0"/>
                    </a:p>
                  </a:txBody>
                  <a:tcPr/>
                </a:tc>
                <a:tc>
                  <a:txBody>
                    <a:bodyPr/>
                    <a:lstStyle/>
                    <a:p>
                      <a:pPr algn="ctr"/>
                      <a:r>
                        <a:rPr lang="en-US" dirty="0"/>
                        <a:t>1 ml on days 0, 7, 28 0.1 ml on days 0, 7, 28 </a:t>
                      </a:r>
                    </a:p>
                  </a:txBody>
                  <a:tcPr/>
                </a:tc>
                <a:extLst>
                  <a:ext uri="{0D108BD9-81ED-4DB2-BD59-A6C34878D82A}">
                    <a16:rowId xmlns:a16="http://schemas.microsoft.com/office/drawing/2014/main" val="10001"/>
                  </a:ext>
                </a:extLst>
              </a:tr>
              <a:tr h="370840">
                <a:tc>
                  <a:txBody>
                    <a:bodyPr/>
                    <a:lstStyle/>
                    <a:p>
                      <a:pPr algn="ctr"/>
                      <a:r>
                        <a:rPr lang="en-US" dirty="0"/>
                        <a:t>Bosster</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a:t>Intramuscular (IM) Intradermal  (ID) </a:t>
                      </a:r>
                    </a:p>
                    <a:p>
                      <a:pPr algn="ctr"/>
                      <a:endParaRPr lang="en-US" dirty="0"/>
                    </a:p>
                  </a:txBody>
                  <a:tcPr/>
                </a:tc>
                <a:tc>
                  <a:txBody>
                    <a:bodyPr/>
                    <a:lstStyle/>
                    <a:p>
                      <a:pPr algn="ctr"/>
                      <a:r>
                        <a:rPr lang="en-US" dirty="0"/>
                        <a:t>1 ml every 2 years 0.1 ml every 2 years </a:t>
                      </a: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78418" y="428604"/>
            <a:ext cx="6422540" cy="928686"/>
          </a:xfrm>
        </p:spPr>
        <p:txBody>
          <a:bodyPr>
            <a:normAutofit/>
          </a:bodyPr>
          <a:lstStyle/>
          <a:p>
            <a:r>
              <a:rPr lang="en-US" sz="2800" dirty="0">
                <a:solidFill>
                  <a:srgbClr val="FF0000"/>
                </a:solidFill>
                <a:latin typeface="Calibri" pitchFamily="34" charset="0"/>
              </a:rPr>
              <a:t>Post-exposure prophylaxis guide </a:t>
            </a:r>
          </a:p>
        </p:txBody>
      </p:sp>
      <p:sp>
        <p:nvSpPr>
          <p:cNvPr id="7" name="عنوان 1"/>
          <p:cNvSpPr txBox="1">
            <a:spLocks/>
          </p:cNvSpPr>
          <p:nvPr/>
        </p:nvSpPr>
        <p:spPr>
          <a:xfrm>
            <a:off x="1071538" y="71414"/>
            <a:ext cx="7500990" cy="642942"/>
          </a:xfrm>
          <a:prstGeom prst="rect">
            <a:avLst/>
          </a:prstGeom>
          <a:solidFill>
            <a:srgbClr val="0070C0"/>
          </a:solidFill>
          <a:ln>
            <a:noFill/>
          </a:ln>
        </p:spPr>
        <p:txBody>
          <a:bodyPr anchor="ctr">
            <a:normAutofit fontScale="97500" lnSpcReduction="10000"/>
          </a:bodyPr>
          <a:lstStyle/>
          <a:p>
            <a:pPr algn="l">
              <a:spcBef>
                <a:spcPct val="0"/>
              </a:spcBef>
            </a:pPr>
            <a:r>
              <a:rPr lang="en-US" sz="4000" dirty="0">
                <a:solidFill>
                  <a:schemeClr val="bg1"/>
                </a:solidFill>
                <a:latin typeface="Calibri" pitchFamily="34" charset="0"/>
              </a:rPr>
              <a:t>Control and Prevention</a:t>
            </a:r>
            <a:endParaRPr lang="ar-SA" sz="4000" dirty="0">
              <a:solidFill>
                <a:schemeClr val="bg1"/>
              </a:solidFill>
              <a:latin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80844907"/>
              </p:ext>
            </p:extLst>
          </p:nvPr>
        </p:nvGraphicFramePr>
        <p:xfrm>
          <a:off x="1" y="1067968"/>
          <a:ext cx="9143999" cy="5528134"/>
        </p:xfrm>
        <a:graphic>
          <a:graphicData uri="http://schemas.openxmlformats.org/drawingml/2006/table">
            <a:tbl>
              <a:tblPr firstRow="1" bandRow="1">
                <a:tableStyleId>{5C22544A-7EE6-4342-B048-85BDC9FD1C3A}</a:tableStyleId>
              </a:tblPr>
              <a:tblGrid>
                <a:gridCol w="1357289">
                  <a:extLst>
                    <a:ext uri="{9D8B030D-6E8A-4147-A177-3AD203B41FA5}">
                      <a16:colId xmlns:a16="http://schemas.microsoft.com/office/drawing/2014/main" val="20000"/>
                    </a:ext>
                  </a:extLst>
                </a:gridCol>
                <a:gridCol w="1000132">
                  <a:extLst>
                    <a:ext uri="{9D8B030D-6E8A-4147-A177-3AD203B41FA5}">
                      <a16:colId xmlns:a16="http://schemas.microsoft.com/office/drawing/2014/main" val="20001"/>
                    </a:ext>
                  </a:extLst>
                </a:gridCol>
                <a:gridCol w="6786578">
                  <a:extLst>
                    <a:ext uri="{9D8B030D-6E8A-4147-A177-3AD203B41FA5}">
                      <a16:colId xmlns:a16="http://schemas.microsoft.com/office/drawing/2014/main" val="20002"/>
                    </a:ext>
                  </a:extLst>
                </a:gridCol>
              </a:tblGrid>
              <a:tr h="631582">
                <a:tc>
                  <a:txBody>
                    <a:bodyPr/>
                    <a:lstStyle/>
                    <a:p>
                      <a:pPr algn="l"/>
                      <a:r>
                        <a:rPr lang="en-US" sz="1400" dirty="0">
                          <a:latin typeface="Calibri" pitchFamily="34" charset="0"/>
                          <a:cs typeface="Calibri" pitchFamily="34" charset="0"/>
                        </a:rPr>
                        <a:t>Vaccination Status </a:t>
                      </a:r>
                    </a:p>
                  </a:txBody>
                  <a:tcPr/>
                </a:tc>
                <a:tc>
                  <a:txBody>
                    <a:bodyPr/>
                    <a:lstStyle/>
                    <a:p>
                      <a:pPr algn="l"/>
                      <a:r>
                        <a:rPr lang="en-US" sz="1400" dirty="0">
                          <a:latin typeface="Calibri" pitchFamily="34" charset="0"/>
                          <a:cs typeface="Calibri" pitchFamily="34" charset="0"/>
                        </a:rPr>
                        <a:t>Treatmen </a:t>
                      </a:r>
                    </a:p>
                  </a:txBody>
                  <a:tcPr/>
                </a:tc>
                <a:tc>
                  <a:txBody>
                    <a:bodyPr/>
                    <a:lstStyle/>
                    <a:p>
                      <a:pPr algn="l"/>
                      <a:r>
                        <a:rPr lang="en-US" sz="1400" dirty="0">
                          <a:latin typeface="Calibri" pitchFamily="34" charset="0"/>
                          <a:cs typeface="Calibri" pitchFamily="34" charset="0"/>
                        </a:rPr>
                        <a:t>Regimen</a:t>
                      </a:r>
                    </a:p>
                  </a:txBody>
                  <a:tcPr/>
                </a:tc>
                <a:extLst>
                  <a:ext uri="{0D108BD9-81ED-4DB2-BD59-A6C34878D82A}">
                    <a16:rowId xmlns:a16="http://schemas.microsoft.com/office/drawing/2014/main" val="10000"/>
                  </a:ext>
                </a:extLst>
              </a:tr>
              <a:tr h="884216">
                <a:tc>
                  <a:txBody>
                    <a:bodyPr/>
                    <a:lstStyle/>
                    <a:p>
                      <a:pPr algn="l"/>
                      <a:r>
                        <a:rPr lang="en-US" sz="1500" dirty="0">
                          <a:latin typeface="Calibri" pitchFamily="34" charset="0"/>
                          <a:cs typeface="Calibri" pitchFamily="34" charset="0"/>
                        </a:rPr>
                        <a:t>Not previously vaccinated </a:t>
                      </a:r>
                    </a:p>
                  </a:txBody>
                  <a:tcPr/>
                </a:tc>
                <a:tc>
                  <a:txBody>
                    <a:bodyPr/>
                    <a:lstStyle/>
                    <a:p>
                      <a:pPr algn="l"/>
                      <a:r>
                        <a:rPr lang="en-US" sz="1500" dirty="0">
                          <a:latin typeface="Calibri" pitchFamily="34" charset="0"/>
                          <a:cs typeface="Calibri" pitchFamily="34" charset="0"/>
                        </a:rPr>
                        <a:t>Wound cleansing </a:t>
                      </a:r>
                    </a:p>
                  </a:txBody>
                  <a:tcPr/>
                </a:tc>
                <a:tc>
                  <a:txBody>
                    <a:bodyPr/>
                    <a:lstStyle/>
                    <a:p>
                      <a:pPr algn="l"/>
                      <a:r>
                        <a:rPr lang="en-US" sz="1500" kern="1200" dirty="0">
                          <a:solidFill>
                            <a:schemeClr val="dk1"/>
                          </a:solidFill>
                          <a:latin typeface="Calibri" pitchFamily="34" charset="0"/>
                          <a:ea typeface="+mn-ea"/>
                          <a:cs typeface="+mn-cs"/>
                        </a:rPr>
                        <a:t>The wound needs to be thoroughly scrubbed with soap and water, or, if available, iodine solution, 40-70% alcohol, cetrimide 0.1% or a similar compound, or the </a:t>
                      </a:r>
                      <a:r>
                        <a:rPr lang="en-US" sz="1500" kern="1200" dirty="0" err="1">
                          <a:solidFill>
                            <a:schemeClr val="dk1"/>
                          </a:solidFill>
                          <a:latin typeface="Calibri" pitchFamily="34" charset="0"/>
                          <a:ea typeface="+mn-ea"/>
                          <a:cs typeface="+mn-cs"/>
                        </a:rPr>
                        <a:t>virucidal</a:t>
                      </a:r>
                      <a:r>
                        <a:rPr lang="en-US" sz="1500" kern="1200" dirty="0">
                          <a:solidFill>
                            <a:schemeClr val="dk1"/>
                          </a:solidFill>
                          <a:latin typeface="Calibri" pitchFamily="34" charset="0"/>
                          <a:ea typeface="+mn-ea"/>
                          <a:cs typeface="+mn-cs"/>
                        </a:rPr>
                        <a:t> agent povidone, all under local </a:t>
                      </a:r>
                      <a:r>
                        <a:rPr lang="en-US" sz="1500" kern="1200" dirty="0" err="1">
                          <a:solidFill>
                            <a:schemeClr val="dk1"/>
                          </a:solidFill>
                          <a:latin typeface="Calibri" pitchFamily="34" charset="0"/>
                          <a:ea typeface="+mn-ea"/>
                          <a:cs typeface="+mn-cs"/>
                        </a:rPr>
                        <a:t>anaesthesia</a:t>
                      </a:r>
                      <a:r>
                        <a:rPr lang="en-US" sz="1500" kern="1200" dirty="0">
                          <a:solidFill>
                            <a:schemeClr val="dk1"/>
                          </a:solidFill>
                          <a:latin typeface="Calibri" pitchFamily="34" charset="0"/>
                          <a:ea typeface="+mn-ea"/>
                          <a:cs typeface="+mn-cs"/>
                        </a:rPr>
                        <a:t> if possible. The rabies virus is killed by sunlight, drying, soap, and the other agents mentioned.</a:t>
                      </a:r>
                      <a:endParaRPr lang="en-US" sz="150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val="10001"/>
                  </a:ext>
                </a:extLst>
              </a:tr>
              <a:tr h="1614571">
                <a:tc>
                  <a:txBody>
                    <a:bodyPr/>
                    <a:lstStyle/>
                    <a:p>
                      <a:pPr algn="l"/>
                      <a:endParaRPr lang="en-US" sz="1500">
                        <a:latin typeface="Calibri" pitchFamily="34" charset="0"/>
                        <a:cs typeface="Calibri" pitchFamily="34" charset="0"/>
                      </a:endParaRPr>
                    </a:p>
                  </a:txBody>
                  <a:tcPr/>
                </a:tc>
                <a:tc>
                  <a:txBody>
                    <a:bodyPr/>
                    <a:lstStyle/>
                    <a:p>
                      <a:pPr algn="l"/>
                      <a:r>
                        <a:rPr lang="en-US" sz="1500" dirty="0">
                          <a:latin typeface="Calibri" pitchFamily="34" charset="0"/>
                          <a:cs typeface="Calibri" pitchFamily="34" charset="0"/>
                        </a:rPr>
                        <a:t>RIG* </a:t>
                      </a:r>
                    </a:p>
                  </a:txBody>
                  <a:tcPr/>
                </a:tc>
                <a:tc>
                  <a:txBody>
                    <a:bodyPr/>
                    <a:lstStyle/>
                    <a:p>
                      <a:pPr algn="l"/>
                      <a:r>
                        <a:rPr lang="en-US" sz="1500" dirty="0">
                          <a:latin typeface="Calibri" pitchFamily="34" charset="0"/>
                          <a:cs typeface="Calibri" pitchFamily="34" charset="0"/>
                        </a:rPr>
                        <a:t>Administer 20 IU/kg body weight.  If anatomically feasible, the full dose should be infiltrated around the wound(s) and any remaining volume should be administered IM at an anatomical site distant from the vaccination site.  Also, RIG should not be administered in the same syringe as the vaccine.  Because RIG may partially suppress the active production of antibodies, no more than the recommended dose should be given</a:t>
                      </a:r>
                    </a:p>
                  </a:txBody>
                  <a:tcPr/>
                </a:tc>
                <a:extLst>
                  <a:ext uri="{0D108BD9-81ED-4DB2-BD59-A6C34878D82A}">
                    <a16:rowId xmlns:a16="http://schemas.microsoft.com/office/drawing/2014/main" val="10002"/>
                  </a:ext>
                </a:extLst>
              </a:tr>
              <a:tr h="631582">
                <a:tc>
                  <a:txBody>
                    <a:bodyPr/>
                    <a:lstStyle/>
                    <a:p>
                      <a:pPr algn="l"/>
                      <a:endParaRPr lang="en-US" sz="1500">
                        <a:latin typeface="Calibri" pitchFamily="34" charset="0"/>
                        <a:cs typeface="Calibri" pitchFamily="34" charset="0"/>
                      </a:endParaRPr>
                    </a:p>
                  </a:txBody>
                  <a:tcPr/>
                </a:tc>
                <a:tc>
                  <a:txBody>
                    <a:bodyPr/>
                    <a:lstStyle/>
                    <a:p>
                      <a:pPr algn="l"/>
                      <a:r>
                        <a:rPr lang="en-US" sz="1500" dirty="0">
                          <a:latin typeface="Calibri" pitchFamily="34" charset="0"/>
                          <a:cs typeface="Calibri" pitchFamily="34" charset="0"/>
                        </a:rPr>
                        <a:t>Rabies vaccine </a:t>
                      </a:r>
                    </a:p>
                  </a:txBody>
                  <a:tcPr/>
                </a:tc>
                <a:tc>
                  <a:txBody>
                    <a:bodyPr/>
                    <a:lstStyle/>
                    <a:p>
                      <a:pPr algn="l"/>
                      <a:r>
                        <a:rPr lang="en-US" sz="1500" dirty="0">
                          <a:latin typeface="Calibri" pitchFamily="34" charset="0"/>
                          <a:cs typeface="Calibri" pitchFamily="34" charset="0"/>
                        </a:rPr>
                        <a:t> Administer 1 ml IM or 0.1 ml ID in the deltoid area on days 0, 3, 7, 14 and 30.  A booster dose on day 90 is optional. </a:t>
                      </a:r>
                    </a:p>
                  </a:txBody>
                  <a:tcPr/>
                </a:tc>
                <a:extLst>
                  <a:ext uri="{0D108BD9-81ED-4DB2-BD59-A6C34878D82A}">
                    <a16:rowId xmlns:a16="http://schemas.microsoft.com/office/drawing/2014/main" val="10003"/>
                  </a:ext>
                </a:extLst>
              </a:tr>
              <a:tr h="692937">
                <a:tc>
                  <a:txBody>
                    <a:bodyPr/>
                    <a:lstStyle/>
                    <a:p>
                      <a:pPr algn="l"/>
                      <a:r>
                        <a:rPr lang="en-US" sz="1500" dirty="0">
                          <a:latin typeface="Calibri" pitchFamily="34" charset="0"/>
                          <a:cs typeface="Calibri" pitchFamily="34" charset="0"/>
                        </a:rPr>
                        <a:t>Previously vaccinated</a:t>
                      </a:r>
                    </a:p>
                  </a:txBody>
                  <a:tcPr/>
                </a:tc>
                <a:tc>
                  <a:txBody>
                    <a:bodyPr/>
                    <a:lstStyle/>
                    <a:p>
                      <a:pPr algn="l"/>
                      <a:r>
                        <a:rPr lang="en-US" sz="1500" dirty="0">
                          <a:latin typeface="Calibri" pitchFamily="34" charset="0"/>
                          <a:cs typeface="Calibri" pitchFamily="34" charset="0"/>
                        </a:rPr>
                        <a:t>Wound cleansing </a:t>
                      </a:r>
                    </a:p>
                  </a:txBody>
                  <a:tcPr/>
                </a:tc>
                <a:tc>
                  <a:txBody>
                    <a:bodyPr/>
                    <a:lstStyle/>
                    <a:p>
                      <a:pPr algn="l"/>
                      <a:r>
                        <a:rPr lang="en-US" sz="1500" dirty="0">
                          <a:latin typeface="Calibri" pitchFamily="34" charset="0"/>
                          <a:cs typeface="Calibri" pitchFamily="34" charset="0"/>
                        </a:rPr>
                        <a:t>The same</a:t>
                      </a:r>
                    </a:p>
                  </a:txBody>
                  <a:tcPr/>
                </a:tc>
                <a:extLst>
                  <a:ext uri="{0D108BD9-81ED-4DB2-BD59-A6C34878D82A}">
                    <a16:rowId xmlns:a16="http://schemas.microsoft.com/office/drawing/2014/main" val="10004"/>
                  </a:ext>
                </a:extLst>
              </a:tr>
              <a:tr h="288032">
                <a:tc>
                  <a:txBody>
                    <a:bodyPr/>
                    <a:lstStyle/>
                    <a:p>
                      <a:pPr algn="l"/>
                      <a:endParaRPr lang="en-US" sz="1500">
                        <a:latin typeface="Calibri" pitchFamily="34" charset="0"/>
                        <a:cs typeface="Calibri" pitchFamily="34" charset="0"/>
                      </a:endParaRPr>
                    </a:p>
                  </a:txBody>
                  <a:tcPr/>
                </a:tc>
                <a:tc>
                  <a:txBody>
                    <a:bodyPr/>
                    <a:lstStyle/>
                    <a:p>
                      <a:pPr algn="l"/>
                      <a:r>
                        <a:rPr lang="en-US" sz="1500" dirty="0">
                          <a:latin typeface="Calibri" pitchFamily="34" charset="0"/>
                          <a:cs typeface="Calibri" pitchFamily="34" charset="0"/>
                        </a:rPr>
                        <a:t>RIG</a:t>
                      </a:r>
                    </a:p>
                  </a:txBody>
                  <a:tcPr/>
                </a:tc>
                <a:tc>
                  <a:txBody>
                    <a:bodyPr/>
                    <a:lstStyle/>
                    <a:p>
                      <a:pPr algn="l"/>
                      <a:r>
                        <a:rPr lang="en-US" sz="1500" dirty="0">
                          <a:latin typeface="Calibri" pitchFamily="34" charset="0"/>
                          <a:cs typeface="Calibri" pitchFamily="34" charset="0"/>
                        </a:rPr>
                        <a:t>RIG should not be administered</a:t>
                      </a:r>
                    </a:p>
                  </a:txBody>
                  <a:tcPr/>
                </a:tc>
                <a:extLst>
                  <a:ext uri="{0D108BD9-81ED-4DB2-BD59-A6C34878D82A}">
                    <a16:rowId xmlns:a16="http://schemas.microsoft.com/office/drawing/2014/main" val="10005"/>
                  </a:ext>
                </a:extLst>
              </a:tr>
              <a:tr h="631582">
                <a:tc>
                  <a:txBody>
                    <a:bodyPr/>
                    <a:lstStyle/>
                    <a:p>
                      <a:pPr algn="l"/>
                      <a:endParaRPr lang="en-US" sz="1500">
                        <a:latin typeface="Calibri" pitchFamily="34" charset="0"/>
                        <a:cs typeface="Calibri" pitchFamily="34" charset="0"/>
                      </a:endParaRPr>
                    </a:p>
                  </a:txBody>
                  <a:tcPr/>
                </a:tc>
                <a:tc>
                  <a:txBody>
                    <a:bodyPr/>
                    <a:lstStyle/>
                    <a:p>
                      <a:pPr algn="l"/>
                      <a:r>
                        <a:rPr lang="en-US" sz="1500" dirty="0">
                          <a:latin typeface="Calibri" pitchFamily="34" charset="0"/>
                          <a:cs typeface="Calibri" pitchFamily="34" charset="0"/>
                        </a:rPr>
                        <a:t>Rabies vaccine</a:t>
                      </a:r>
                    </a:p>
                  </a:txBody>
                  <a:tcPr/>
                </a:tc>
                <a:tc>
                  <a:txBody>
                    <a:bodyPr/>
                    <a:lstStyle/>
                    <a:p>
                      <a:pPr algn="l"/>
                      <a:r>
                        <a:rPr lang="en-US" sz="1500" dirty="0">
                          <a:latin typeface="Calibri" pitchFamily="34" charset="0"/>
                          <a:cs typeface="Calibri" pitchFamily="34" charset="0"/>
                        </a:rPr>
                        <a:t>If vaccinated within one year:  1 ml IM or 0.1 ml ID on day 0. If vaccinated more than one year prior: 1 ml IM or 0.1 ml ID on days 0, 3, and </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n rabies be eliminated? | Global Alliance for Rabies Control">
            <a:extLst>
              <a:ext uri="{FF2B5EF4-FFF2-40B4-BE49-F238E27FC236}">
                <a16:creationId xmlns:a16="http://schemas.microsoft.com/office/drawing/2014/main" id="{8FEC5B98-C1B4-4F5D-92A6-D0786E5508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4016"/>
            <a:ext cx="6984775"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6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642918"/>
            <a:ext cx="8929718" cy="6072206"/>
          </a:xfrm>
        </p:spPr>
        <p:txBody>
          <a:bodyPr>
            <a:noAutofit/>
          </a:bodyPr>
          <a:lstStyle/>
          <a:p>
            <a:pPr algn="just">
              <a:buNone/>
            </a:pPr>
            <a:r>
              <a:rPr lang="en-US" b="1" dirty="0">
                <a:solidFill>
                  <a:srgbClr val="FF0000"/>
                </a:solidFill>
              </a:rPr>
              <a:t>Prions have many essentail Funtions including:</a:t>
            </a:r>
          </a:p>
          <a:p>
            <a:pPr algn="just"/>
            <a:r>
              <a:rPr lang="en-US" sz="2800" dirty="0"/>
              <a:t>PrP protein is </a:t>
            </a:r>
            <a:r>
              <a:rPr lang="en-US" sz="2800" b="1" dirty="0">
                <a:solidFill>
                  <a:srgbClr val="7030A0"/>
                </a:solidFill>
              </a:rPr>
              <a:t>important for myelin repair in Schwann Cells</a:t>
            </a:r>
            <a:r>
              <a:rPr lang="en-US" sz="2800" dirty="0"/>
              <a:t> and that the lack of PrP proteins caused </a:t>
            </a:r>
            <a:r>
              <a:rPr lang="en-US" sz="2800" b="1" dirty="0">
                <a:solidFill>
                  <a:srgbClr val="7030A0"/>
                </a:solidFill>
              </a:rPr>
              <a:t>demyelination</a:t>
            </a:r>
            <a:r>
              <a:rPr lang="en-US" sz="2800" dirty="0"/>
              <a:t>.</a:t>
            </a:r>
          </a:p>
          <a:p>
            <a:pPr algn="just"/>
            <a:r>
              <a:rPr lang="en-US" sz="2800" b="1" dirty="0">
                <a:solidFill>
                  <a:srgbClr val="7030A0"/>
                </a:solidFill>
              </a:rPr>
              <a:t>Cell-cell adhesion and intracellular signaling</a:t>
            </a:r>
            <a:r>
              <a:rPr lang="en-US" sz="2800" dirty="0"/>
              <a:t>, and may therefore be involved in cell-cell communication in the brain.</a:t>
            </a:r>
          </a:p>
          <a:p>
            <a:pPr algn="just"/>
            <a:r>
              <a:rPr lang="en-US" sz="2800" dirty="0"/>
              <a:t>Maintenance of</a:t>
            </a:r>
            <a:r>
              <a:rPr lang="en-US" sz="2800" b="1" dirty="0">
                <a:solidFill>
                  <a:srgbClr val="7030A0"/>
                </a:solidFill>
              </a:rPr>
              <a:t> long-term memory</a:t>
            </a:r>
          </a:p>
          <a:p>
            <a:pPr algn="just"/>
            <a:r>
              <a:rPr lang="en-US" sz="2800" dirty="0"/>
              <a:t>The PrP expression on </a:t>
            </a:r>
            <a:r>
              <a:rPr lang="en-US" sz="2800" b="1" dirty="0">
                <a:solidFill>
                  <a:srgbClr val="7030A0"/>
                </a:solidFill>
              </a:rPr>
              <a:t>stem cells is </a:t>
            </a:r>
            <a:r>
              <a:rPr lang="en-US" sz="2800" dirty="0"/>
              <a:t>necessary for an organism's </a:t>
            </a:r>
            <a:r>
              <a:rPr lang="en-US" sz="2800" b="1" dirty="0">
                <a:solidFill>
                  <a:srgbClr val="7030A0"/>
                </a:solidFill>
              </a:rPr>
              <a:t>self-renewal of bone marrow</a:t>
            </a:r>
            <a:r>
              <a:rPr lang="en-US" sz="2800" dirty="0"/>
              <a:t>.</a:t>
            </a:r>
          </a:p>
          <a:p>
            <a:pPr algn="just"/>
            <a:r>
              <a:rPr lang="en-US" sz="2800" dirty="0"/>
              <a:t>Prions have </a:t>
            </a:r>
            <a:r>
              <a:rPr lang="en-US" sz="2800" b="1" dirty="0">
                <a:solidFill>
                  <a:srgbClr val="7030A0"/>
                </a:solidFill>
              </a:rPr>
              <a:t>antioxidative</a:t>
            </a:r>
            <a:r>
              <a:rPr lang="en-US" sz="2800" dirty="0"/>
              <a:t> function epeciaplly in the at synapses which indiated a role in synaptic homeostasis.</a:t>
            </a:r>
            <a:endParaRPr lang="ar-OM" sz="2800" dirty="0"/>
          </a:p>
        </p:txBody>
      </p:sp>
      <p:sp>
        <p:nvSpPr>
          <p:cNvPr id="4" name="Rectangle 10"/>
          <p:cNvSpPr>
            <a:spLocks noChangeArrowheads="1"/>
          </p:cNvSpPr>
          <p:nvPr/>
        </p:nvSpPr>
        <p:spPr bwMode="auto">
          <a:xfrm>
            <a:off x="1" y="0"/>
            <a:ext cx="9144000" cy="642918"/>
          </a:xfrm>
          <a:prstGeom prst="rect">
            <a:avLst/>
          </a:prstGeom>
          <a:solidFill>
            <a:srgbClr val="FFFF00"/>
          </a:solidFill>
          <a:ln w="9525">
            <a:noFill/>
            <a:miter lim="800000"/>
            <a:headEnd/>
            <a:tailEnd/>
          </a:ln>
        </p:spPr>
        <p:txBody>
          <a:bodyPr lIns="91429" tIns="45714" rIns="91429" bIns="45714" anchor="ctr"/>
          <a:lstStyle/>
          <a:p>
            <a:pPr algn="ctr"/>
            <a:r>
              <a:rPr lang="en-US" sz="4400" b="1" dirty="0">
                <a:effectLst>
                  <a:outerShdw blurRad="38100" dist="38100" dir="2700000" algn="tl">
                    <a:srgbClr val="000000">
                      <a:alpha val="43137"/>
                    </a:srgbClr>
                  </a:outerShdw>
                </a:effectLst>
              </a:rPr>
              <a:t>The Good face of prions</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918"/>
            <a:ext cx="8929718" cy="6072206"/>
          </a:xfrm>
        </p:spPr>
        <p:txBody>
          <a:bodyPr>
            <a:noAutofit/>
          </a:bodyPr>
          <a:lstStyle/>
          <a:p>
            <a:pPr algn="just">
              <a:buNone/>
            </a:pPr>
            <a:r>
              <a:rPr lang="en-US" b="1" dirty="0">
                <a:solidFill>
                  <a:srgbClr val="FF0000"/>
                </a:solidFill>
              </a:rPr>
              <a:t>Antioxidative function of Prions:</a:t>
            </a:r>
          </a:p>
          <a:p>
            <a:pPr marL="0" indent="0">
              <a:buNone/>
            </a:pPr>
            <a:r>
              <a:rPr lang="en-US" sz="2400" dirty="0"/>
              <a:t>The amino-terminal domain of </a:t>
            </a:r>
            <a:r>
              <a:rPr lang="en-US" sz="2400" dirty="0" err="1"/>
              <a:t>PrP</a:t>
            </a:r>
            <a:r>
              <a:rPr lang="en-US" sz="2400" baseline="30000" dirty="0" err="1"/>
              <a:t>C</a:t>
            </a:r>
            <a:r>
              <a:rPr lang="en-US" sz="2400" baseline="30000" dirty="0"/>
              <a:t> </a:t>
            </a:r>
            <a:r>
              <a:rPr lang="en-US" sz="2400" dirty="0"/>
              <a:t>exhibits five to six sites that bind copper Cu(</a:t>
            </a:r>
            <a:r>
              <a:rPr lang="en-US" sz="2400" cap="small" dirty="0"/>
              <a:t>II</a:t>
            </a:r>
            <a:r>
              <a:rPr lang="en-US" sz="2400" dirty="0"/>
              <a:t>) which facilitate its uptake by cells </a:t>
            </a:r>
            <a:endParaRPr lang="en-US" sz="2400" dirty="0">
              <a:solidFill>
                <a:srgbClr val="FF0000"/>
              </a:solidFill>
            </a:endParaRPr>
          </a:p>
          <a:p>
            <a:pPr>
              <a:buNone/>
            </a:pPr>
            <a:endParaRPr lang="en-US" sz="1600" dirty="0"/>
          </a:p>
        </p:txBody>
      </p:sp>
      <p:pic>
        <p:nvPicPr>
          <p:cNvPr id="34821" name="Picture 5"/>
          <p:cNvPicPr>
            <a:picLocks noChangeAspect="1" noChangeArrowheads="1"/>
          </p:cNvPicPr>
          <p:nvPr/>
        </p:nvPicPr>
        <p:blipFill>
          <a:blip r:embed="rId3" cstate="print"/>
          <a:srcRect/>
          <a:stretch>
            <a:fillRect/>
          </a:stretch>
        </p:blipFill>
        <p:spPr bwMode="auto">
          <a:xfrm>
            <a:off x="71406" y="1928802"/>
            <a:ext cx="4150469" cy="3786214"/>
          </a:xfrm>
          <a:prstGeom prst="rect">
            <a:avLst/>
          </a:prstGeom>
          <a:noFill/>
          <a:ln w="9525">
            <a:noFill/>
            <a:miter lim="800000"/>
            <a:headEnd/>
            <a:tailEnd/>
          </a:ln>
          <a:effectLst/>
        </p:spPr>
      </p:pic>
      <p:pic>
        <p:nvPicPr>
          <p:cNvPr id="34822" name="Picture 6"/>
          <p:cNvPicPr>
            <a:picLocks noChangeAspect="1" noChangeArrowheads="1"/>
          </p:cNvPicPr>
          <p:nvPr/>
        </p:nvPicPr>
        <p:blipFill>
          <a:blip r:embed="rId4" cstate="print"/>
          <a:srcRect/>
          <a:stretch>
            <a:fillRect/>
          </a:stretch>
        </p:blipFill>
        <p:spPr bwMode="auto">
          <a:xfrm>
            <a:off x="2928927" y="5500703"/>
            <a:ext cx="1566992" cy="1071546"/>
          </a:xfrm>
          <a:prstGeom prst="rect">
            <a:avLst/>
          </a:prstGeom>
          <a:noFill/>
          <a:ln w="9525">
            <a:noFill/>
            <a:miter lim="800000"/>
            <a:headEnd/>
            <a:tailEnd/>
          </a:ln>
          <a:effectLst/>
        </p:spPr>
      </p:pic>
      <p:pic>
        <p:nvPicPr>
          <p:cNvPr id="10" name="Picture 4"/>
          <p:cNvPicPr>
            <a:picLocks noChangeAspect="1" noChangeArrowheads="1"/>
          </p:cNvPicPr>
          <p:nvPr/>
        </p:nvPicPr>
        <p:blipFill>
          <a:blip r:embed="rId5" cstate="print"/>
          <a:srcRect/>
          <a:stretch>
            <a:fillRect/>
          </a:stretch>
        </p:blipFill>
        <p:spPr bwMode="auto">
          <a:xfrm>
            <a:off x="2928927" y="2797338"/>
            <a:ext cx="1428760" cy="1917546"/>
          </a:xfrm>
          <a:prstGeom prst="rect">
            <a:avLst/>
          </a:prstGeom>
          <a:noFill/>
          <a:ln w="9525">
            <a:noFill/>
            <a:miter lim="800000"/>
            <a:headEnd/>
            <a:tailEnd/>
          </a:ln>
          <a:effectLst/>
        </p:spPr>
      </p:pic>
      <p:pic>
        <p:nvPicPr>
          <p:cNvPr id="11" name="Picture 2"/>
          <p:cNvPicPr>
            <a:picLocks noChangeAspect="1" noChangeArrowheads="1"/>
          </p:cNvPicPr>
          <p:nvPr/>
        </p:nvPicPr>
        <p:blipFill>
          <a:blip r:embed="rId6" cstate="print"/>
          <a:srcRect/>
          <a:stretch>
            <a:fillRect/>
          </a:stretch>
        </p:blipFill>
        <p:spPr bwMode="auto">
          <a:xfrm>
            <a:off x="2428861" y="2643182"/>
            <a:ext cx="457200" cy="209550"/>
          </a:xfrm>
          <a:prstGeom prst="rect">
            <a:avLst/>
          </a:prstGeom>
          <a:noFill/>
          <a:ln w="9525">
            <a:noFill/>
            <a:miter lim="800000"/>
            <a:headEnd/>
            <a:tailEnd/>
          </a:ln>
          <a:effectLst/>
        </p:spPr>
      </p:pic>
      <p:pic>
        <p:nvPicPr>
          <p:cNvPr id="12" name="Picture 3"/>
          <p:cNvPicPr>
            <a:picLocks noChangeAspect="1" noChangeArrowheads="1"/>
          </p:cNvPicPr>
          <p:nvPr/>
        </p:nvPicPr>
        <p:blipFill>
          <a:blip r:embed="rId7" cstate="print"/>
          <a:srcRect/>
          <a:stretch>
            <a:fillRect/>
          </a:stretch>
        </p:blipFill>
        <p:spPr bwMode="auto">
          <a:xfrm>
            <a:off x="3986213" y="2500306"/>
            <a:ext cx="514350" cy="1038225"/>
          </a:xfrm>
          <a:prstGeom prst="rect">
            <a:avLst/>
          </a:prstGeom>
          <a:noFill/>
          <a:ln w="9525">
            <a:noFill/>
            <a:miter lim="800000"/>
            <a:headEnd/>
            <a:tailEnd/>
          </a:ln>
          <a:effectLst/>
        </p:spPr>
      </p:pic>
      <p:sp>
        <p:nvSpPr>
          <p:cNvPr id="13" name="TextBox 12"/>
          <p:cNvSpPr txBox="1"/>
          <p:nvPr/>
        </p:nvSpPr>
        <p:spPr>
          <a:xfrm>
            <a:off x="2926148" y="2773916"/>
            <a:ext cx="931473" cy="338554"/>
          </a:xfrm>
          <a:prstGeom prst="rect">
            <a:avLst/>
          </a:prstGeom>
          <a:noFill/>
        </p:spPr>
        <p:txBody>
          <a:bodyPr wrap="none" rtlCol="0">
            <a:spAutoFit/>
          </a:bodyPr>
          <a:lstStyle/>
          <a:p>
            <a:r>
              <a:rPr lang="en-US" sz="1600" b="1" dirty="0">
                <a:solidFill>
                  <a:srgbClr val="FF0000"/>
                </a:solidFill>
              </a:rPr>
              <a:t>Protease</a:t>
            </a:r>
          </a:p>
        </p:txBody>
      </p:sp>
      <p:sp>
        <p:nvSpPr>
          <p:cNvPr id="15" name="Rectangle 10"/>
          <p:cNvSpPr>
            <a:spLocks noChangeArrowheads="1"/>
          </p:cNvSpPr>
          <p:nvPr/>
        </p:nvSpPr>
        <p:spPr bwMode="auto">
          <a:xfrm>
            <a:off x="1" y="0"/>
            <a:ext cx="9144000" cy="642918"/>
          </a:xfrm>
          <a:prstGeom prst="rect">
            <a:avLst/>
          </a:prstGeom>
          <a:solidFill>
            <a:srgbClr val="FFFF00"/>
          </a:solidFill>
          <a:ln w="9525">
            <a:noFill/>
            <a:miter lim="800000"/>
            <a:headEnd/>
            <a:tailEnd/>
          </a:ln>
        </p:spPr>
        <p:txBody>
          <a:bodyPr lIns="91429" tIns="45714" rIns="91429" bIns="45714" anchor="ctr"/>
          <a:lstStyle/>
          <a:p>
            <a:pPr algn="ctr"/>
            <a:r>
              <a:rPr lang="en-US" sz="4400" b="1" dirty="0">
                <a:effectLst>
                  <a:outerShdw blurRad="38100" dist="38100" dir="2700000" algn="tl">
                    <a:srgbClr val="000000">
                      <a:alpha val="43137"/>
                    </a:srgbClr>
                  </a:outerShdw>
                </a:effectLst>
              </a:rPr>
              <a:t>The Good face of prions</a:t>
            </a:r>
            <a:endParaRPr lang="en-US" sz="3200" b="1" dirty="0">
              <a:effectLst>
                <a:outerShdw blurRad="38100" dist="38100" dir="2700000" algn="tl">
                  <a:srgbClr val="000000">
                    <a:alpha val="43137"/>
                  </a:srgbClr>
                </a:outerShdw>
              </a:effectLst>
            </a:endParaRPr>
          </a:p>
        </p:txBody>
      </p:sp>
      <p:sp>
        <p:nvSpPr>
          <p:cNvPr id="14" name="Text Box 4"/>
          <p:cNvSpPr txBox="1">
            <a:spLocks noChangeArrowheads="1"/>
          </p:cNvSpPr>
          <p:nvPr/>
        </p:nvSpPr>
        <p:spPr bwMode="auto">
          <a:xfrm>
            <a:off x="4143372" y="2143116"/>
            <a:ext cx="5000660" cy="4745902"/>
          </a:xfrm>
          <a:prstGeom prst="rect">
            <a:avLst/>
          </a:prstGeom>
          <a:noFill/>
          <a:ln w="9525">
            <a:noFill/>
            <a:miter lim="800000"/>
            <a:headEnd/>
            <a:tailEnd/>
          </a:ln>
        </p:spPr>
        <p:txBody>
          <a:bodyPr wrap="square" lIns="91429" tIns="45714" rIns="91429" bIns="45714">
            <a:spAutoFit/>
          </a:bodyPr>
          <a:lstStyle/>
          <a:p>
            <a:pPr lvl="2" algn="ctr">
              <a:lnSpc>
                <a:spcPct val="120000"/>
              </a:lnSpc>
              <a:spcAft>
                <a:spcPts val="600"/>
              </a:spcAft>
            </a:pPr>
            <a:r>
              <a:rPr lang="en-US" sz="2000" b="1" dirty="0">
                <a:solidFill>
                  <a:schemeClr val="tx1"/>
                </a:solidFill>
                <a:effectLst/>
                <a:latin typeface="+mj-lt"/>
              </a:rPr>
              <a:t>PrP</a:t>
            </a:r>
            <a:r>
              <a:rPr lang="en-US" sz="2000" b="1" baseline="30000" dirty="0">
                <a:solidFill>
                  <a:schemeClr val="tx1"/>
                </a:solidFill>
                <a:effectLst/>
                <a:latin typeface="+mj-lt"/>
              </a:rPr>
              <a:t>C</a:t>
            </a:r>
            <a:r>
              <a:rPr lang="en-US" sz="2000" b="1" dirty="0">
                <a:solidFill>
                  <a:schemeClr val="tx1"/>
                </a:solidFill>
                <a:effectLst/>
                <a:latin typeface="+mj-lt"/>
              </a:rPr>
              <a:t> + Cu (Copper)</a:t>
            </a:r>
          </a:p>
          <a:p>
            <a:pPr lvl="2" algn="ctr">
              <a:lnSpc>
                <a:spcPct val="120000"/>
              </a:lnSpc>
              <a:spcAft>
                <a:spcPts val="600"/>
              </a:spcAft>
            </a:pPr>
            <a:r>
              <a:rPr lang="en-US" sz="2000" b="1" dirty="0">
                <a:solidFill>
                  <a:schemeClr val="tx1"/>
                </a:solidFill>
                <a:effectLst/>
                <a:latin typeface="+mj-lt"/>
                <a:sym typeface="Symbol" pitchFamily="18" charset="2"/>
              </a:rPr>
              <a:t></a:t>
            </a:r>
          </a:p>
          <a:p>
            <a:pPr lvl="2" algn="ctr">
              <a:lnSpc>
                <a:spcPct val="120000"/>
              </a:lnSpc>
              <a:spcAft>
                <a:spcPts val="600"/>
              </a:spcAft>
            </a:pPr>
            <a:r>
              <a:rPr lang="en-US" sz="2000" b="1" dirty="0"/>
              <a:t>Copper is an important part pf Superoxide dismutase </a:t>
            </a:r>
          </a:p>
          <a:p>
            <a:pPr lvl="2" algn="ctr">
              <a:lnSpc>
                <a:spcPct val="120000"/>
              </a:lnSpc>
              <a:spcAft>
                <a:spcPts val="600"/>
              </a:spcAft>
            </a:pPr>
            <a:r>
              <a:rPr lang="en-US" sz="2000" b="1" dirty="0"/>
              <a:t>(SOD)</a:t>
            </a:r>
          </a:p>
          <a:p>
            <a:pPr lvl="2" algn="ctr">
              <a:lnSpc>
                <a:spcPct val="120000"/>
              </a:lnSpc>
              <a:spcAft>
                <a:spcPts val="600"/>
              </a:spcAft>
            </a:pPr>
            <a:r>
              <a:rPr lang="en-US" sz="2000" b="1" dirty="0">
                <a:solidFill>
                  <a:schemeClr val="tx1"/>
                </a:solidFill>
                <a:effectLst/>
                <a:latin typeface="+mj-lt"/>
                <a:sym typeface="Symbol" pitchFamily="18" charset="2"/>
              </a:rPr>
              <a:t></a:t>
            </a:r>
            <a:endParaRPr lang="en-US" sz="2000" b="1" dirty="0">
              <a:solidFill>
                <a:schemeClr val="tx1"/>
              </a:solidFill>
              <a:effectLst/>
              <a:latin typeface="+mj-lt"/>
            </a:endParaRPr>
          </a:p>
          <a:p>
            <a:pPr lvl="2" algn="ctr">
              <a:lnSpc>
                <a:spcPct val="120000"/>
              </a:lnSpc>
              <a:spcAft>
                <a:spcPts val="600"/>
              </a:spcAft>
            </a:pPr>
            <a:r>
              <a:rPr lang="en-US" sz="2000" b="1" dirty="0"/>
              <a:t>- SOD free radicals to hydrogen peroxide, which can</a:t>
            </a:r>
          </a:p>
          <a:p>
            <a:pPr lvl="2" algn="ctr">
              <a:lnSpc>
                <a:spcPct val="120000"/>
              </a:lnSpc>
              <a:spcAft>
                <a:spcPts val="600"/>
              </a:spcAft>
            </a:pPr>
            <a:r>
              <a:rPr lang="en-US" sz="2000" b="1" dirty="0"/>
              <a:t> subsequently be reduced to water</a:t>
            </a:r>
            <a:endParaRPr lang="en-US" sz="2000" b="1" dirty="0">
              <a:solidFill>
                <a:schemeClr val="tx1"/>
              </a:solidFill>
              <a:effectLst/>
              <a:latin typeface="+mj-lt"/>
              <a:sym typeface="Symbol" pitchFamily="18" charset="2"/>
            </a:endParaRPr>
          </a:p>
          <a:p>
            <a:pPr lvl="2" algn="ctr">
              <a:lnSpc>
                <a:spcPct val="120000"/>
              </a:lnSpc>
              <a:spcAft>
                <a:spcPts val="600"/>
              </a:spcAft>
            </a:pPr>
            <a:r>
              <a:rPr lang="en-US" sz="2000" b="1" dirty="0">
                <a:solidFill>
                  <a:srgbClr val="FF0000"/>
                </a:solidFill>
                <a:effectLst/>
                <a:latin typeface="+mj-lt"/>
              </a:rPr>
              <a:t>- Prevent neuronal dysfunction </a:t>
            </a:r>
          </a:p>
          <a:p>
            <a:pPr lvl="2" algn="ctr">
              <a:lnSpc>
                <a:spcPct val="120000"/>
              </a:lnSpc>
              <a:spcAft>
                <a:spcPts val="600"/>
              </a:spcAft>
            </a:pPr>
            <a:endParaRPr lang="en-US" sz="2000" b="1" dirty="0">
              <a:solidFill>
                <a:schemeClr val="tx1"/>
              </a:solidFill>
              <a:effectLst/>
              <a:latin typeface="+mj-l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blinds(horizontal)">
                                      <p:cBhvr>
                                        <p:cTn id="17" dur="500"/>
                                        <p:tgtEl>
                                          <p:spTgt spid="348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4822"/>
                                        </p:tgtEl>
                                        <p:attrNameLst>
                                          <p:attrName>style.visibility</p:attrName>
                                        </p:attrNameLst>
                                      </p:cBhvr>
                                      <p:to>
                                        <p:strVal val="visible"/>
                                      </p:to>
                                    </p:set>
                                    <p:animEffect transition="in" filter="blinds(horizontal)">
                                      <p:cBhvr>
                                        <p:cTn id="42" dur="500"/>
                                        <p:tgtEl>
                                          <p:spTgt spid="3482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slide(fromBottom)">
                                      <p:cBhvr>
                                        <p:cTn id="47" dur="500"/>
                                        <p:tgtEl>
                                          <p:spTgt spid="14">
                                            <p:txEl>
                                              <p:pRg st="0" end="0"/>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slide(fromBottom)">
                                      <p:cBhvr>
                                        <p:cTn id="50" dur="500"/>
                                        <p:tgtEl>
                                          <p:spTgt spid="1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slide(fromBottom)">
                                      <p:cBhvr>
                                        <p:cTn id="55" dur="500"/>
                                        <p:tgtEl>
                                          <p:spTgt spid="14">
                                            <p:txEl>
                                              <p:pRg st="2" end="2"/>
                                            </p:txEl>
                                          </p:spTgt>
                                        </p:tgtEl>
                                      </p:cBhvr>
                                    </p:animEffect>
                                  </p:childTnLst>
                                </p:cTn>
                              </p:par>
                              <p:par>
                                <p:cTn id="56" presetID="12" presetClass="entr" presetSubtype="4" fill="hold" nodeType="withEffect">
                                  <p:stCondLst>
                                    <p:cond delay="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slide(fromBottom)">
                                      <p:cBhvr>
                                        <p:cTn id="58" dur="500"/>
                                        <p:tgtEl>
                                          <p:spTgt spid="1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animEffect transition="in" filter="slide(fromBottom)">
                                      <p:cBhvr>
                                        <p:cTn id="63" dur="500"/>
                                        <p:tgtEl>
                                          <p:spTgt spid="14">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14">
                                            <p:txEl>
                                              <p:pRg st="5" end="5"/>
                                            </p:txEl>
                                          </p:spTgt>
                                        </p:tgtEl>
                                        <p:attrNameLst>
                                          <p:attrName>style.visibility</p:attrName>
                                        </p:attrNameLst>
                                      </p:cBhvr>
                                      <p:to>
                                        <p:strVal val="visible"/>
                                      </p:to>
                                    </p:set>
                                    <p:animEffect transition="in" filter="slide(fromBottom)">
                                      <p:cBhvr>
                                        <p:cTn id="68" dur="500"/>
                                        <p:tgtEl>
                                          <p:spTgt spid="14">
                                            <p:txEl>
                                              <p:pRg st="5" end="5"/>
                                            </p:txEl>
                                          </p:spTgt>
                                        </p:tgtEl>
                                      </p:cBhvr>
                                    </p:animEffect>
                                  </p:childTnLst>
                                </p:cTn>
                              </p:par>
                              <p:par>
                                <p:cTn id="69" presetID="12" presetClass="entr" presetSubtype="4" fill="hold" nodeType="withEffect">
                                  <p:stCondLst>
                                    <p:cond delay="0"/>
                                  </p:stCondLst>
                                  <p:childTnLst>
                                    <p:set>
                                      <p:cBhvr>
                                        <p:cTn id="70" dur="1" fill="hold">
                                          <p:stCondLst>
                                            <p:cond delay="0"/>
                                          </p:stCondLst>
                                        </p:cTn>
                                        <p:tgtEl>
                                          <p:spTgt spid="14">
                                            <p:txEl>
                                              <p:pRg st="6" end="6"/>
                                            </p:txEl>
                                          </p:spTgt>
                                        </p:tgtEl>
                                        <p:attrNameLst>
                                          <p:attrName>style.visibility</p:attrName>
                                        </p:attrNameLst>
                                      </p:cBhvr>
                                      <p:to>
                                        <p:strVal val="visible"/>
                                      </p:to>
                                    </p:set>
                                    <p:animEffect transition="in" filter="slide(fromBottom)">
                                      <p:cBhvr>
                                        <p:cTn id="71" dur="500"/>
                                        <p:tgtEl>
                                          <p:spTgt spid="14">
                                            <p:txEl>
                                              <p:pRg st="6" end="6"/>
                                            </p:txEl>
                                          </p:spTgt>
                                        </p:tgtEl>
                                      </p:cBhvr>
                                    </p:animEffect>
                                  </p:childTnLst>
                                </p:cTn>
                              </p:par>
                              <p:par>
                                <p:cTn id="72" presetID="12" presetClass="entr" presetSubtype="4" fill="hold" nodeType="withEffect">
                                  <p:stCondLst>
                                    <p:cond delay="0"/>
                                  </p:stCondLst>
                                  <p:childTnLst>
                                    <p:set>
                                      <p:cBhvr>
                                        <p:cTn id="73" dur="1" fill="hold">
                                          <p:stCondLst>
                                            <p:cond delay="0"/>
                                          </p:stCondLst>
                                        </p:cTn>
                                        <p:tgtEl>
                                          <p:spTgt spid="14">
                                            <p:txEl>
                                              <p:pRg st="7" end="7"/>
                                            </p:txEl>
                                          </p:spTgt>
                                        </p:tgtEl>
                                        <p:attrNameLst>
                                          <p:attrName>style.visibility</p:attrName>
                                        </p:attrNameLst>
                                      </p:cBhvr>
                                      <p:to>
                                        <p:strVal val="visible"/>
                                      </p:to>
                                    </p:set>
                                    <p:animEffect transition="in" filter="slide(fromBottom)">
                                      <p:cBhvr>
                                        <p:cTn id="74"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714412" y="642918"/>
            <a:ext cx="7643866" cy="6655656"/>
          </a:xfrm>
          <a:prstGeom prst="rect">
            <a:avLst/>
          </a:prstGeom>
          <a:noFill/>
          <a:ln w="28575">
            <a:noFill/>
            <a:miter lim="800000"/>
            <a:headEnd/>
            <a:tailEnd/>
          </a:ln>
        </p:spPr>
        <p:txBody>
          <a:bodyPr wrap="square" lIns="91429" tIns="45714" rIns="91429" bIns="45714">
            <a:spAutoFit/>
          </a:bodyPr>
          <a:lstStyle/>
          <a:p>
            <a:pPr lvl="2" indent="-115888" algn="just">
              <a:spcAft>
                <a:spcPts val="1500"/>
              </a:spcAft>
              <a:buClr>
                <a:srgbClr val="996633"/>
              </a:buClr>
              <a:buSzPct val="135000"/>
              <a:buFontTx/>
              <a:buChar char="•"/>
            </a:pPr>
            <a:r>
              <a:rPr lang="en-US" sz="2800" b="1" dirty="0">
                <a:solidFill>
                  <a:schemeClr val="tx1"/>
                </a:solidFill>
                <a:effectLst/>
              </a:rPr>
              <a:t> </a:t>
            </a:r>
            <a:r>
              <a:rPr lang="en-US" sz="2800" dirty="0"/>
              <a:t>During the 1960s </a:t>
            </a:r>
            <a:r>
              <a:rPr lang="en-US" sz="2800" b="1" dirty="0">
                <a:solidFill>
                  <a:schemeClr val="tx1"/>
                </a:solidFill>
                <a:effectLst/>
              </a:rPr>
              <a:t>Stanley B. Prusiner</a:t>
            </a:r>
            <a:r>
              <a:rPr lang="en-US" sz="2800" dirty="0">
                <a:solidFill>
                  <a:schemeClr val="tx1"/>
                </a:solidFill>
                <a:effectLst/>
                <a:sym typeface="Wingdings" pitchFamily="2" charset="2"/>
              </a:rPr>
              <a:t> discovered the the caustive agents of </a:t>
            </a:r>
            <a:r>
              <a:rPr lang="en-US" sz="2800" dirty="0"/>
              <a:t> bovine spongiform encephalopathy ("mad cow disease") and its human equivalent, Creutzfeldt–Jakob disease</a:t>
            </a:r>
            <a:endParaRPr lang="en-US" sz="2800" dirty="0">
              <a:sym typeface="Wingdings" pitchFamily="2" charset="2"/>
            </a:endParaRPr>
          </a:p>
          <a:p>
            <a:pPr lvl="2" indent="-115888" algn="just">
              <a:spcAft>
                <a:spcPts val="1500"/>
              </a:spcAft>
              <a:buClr>
                <a:srgbClr val="996633"/>
              </a:buClr>
              <a:buSzPct val="135000"/>
              <a:buFontTx/>
              <a:buChar char="•"/>
            </a:pPr>
            <a:r>
              <a:rPr lang="en-US" sz="2800" b="1" dirty="0">
                <a:sym typeface="Wingdings" pitchFamily="2" charset="2"/>
              </a:rPr>
              <a:t> </a:t>
            </a:r>
            <a:r>
              <a:rPr lang="en-US" sz="2800" b="1" dirty="0"/>
              <a:t>The diseases are caused by </a:t>
            </a:r>
            <a:r>
              <a:rPr lang="en-US" sz="2800" b="1" dirty="0">
                <a:solidFill>
                  <a:schemeClr val="tx1"/>
                </a:solidFill>
                <a:effectLst/>
              </a:rPr>
              <a:t>Pro</a:t>
            </a:r>
            <a:r>
              <a:rPr lang="en-US" sz="2800" dirty="0">
                <a:solidFill>
                  <a:schemeClr val="tx1"/>
                </a:solidFill>
                <a:effectLst/>
              </a:rPr>
              <a:t>teinaceous </a:t>
            </a:r>
            <a:r>
              <a:rPr lang="en-US" sz="2800" b="1" dirty="0">
                <a:solidFill>
                  <a:schemeClr val="tx1"/>
                </a:solidFill>
                <a:effectLst/>
              </a:rPr>
              <a:t>in</a:t>
            </a:r>
            <a:r>
              <a:rPr lang="en-US" sz="2800" dirty="0">
                <a:solidFill>
                  <a:schemeClr val="tx1"/>
                </a:solidFill>
                <a:effectLst/>
              </a:rPr>
              <a:t>fective particle </a:t>
            </a:r>
          </a:p>
          <a:p>
            <a:pPr lvl="2" indent="-115888" algn="just">
              <a:spcAft>
                <a:spcPts val="1500"/>
              </a:spcAft>
              <a:buClr>
                <a:srgbClr val="996633"/>
              </a:buClr>
              <a:buSzPct val="135000"/>
              <a:buFontTx/>
              <a:buChar char="•"/>
            </a:pPr>
            <a:r>
              <a:rPr lang="en-US" sz="2800" dirty="0"/>
              <a:t>It was called proin</a:t>
            </a:r>
          </a:p>
          <a:p>
            <a:pPr lvl="2" indent="-115888" algn="just">
              <a:spcAft>
                <a:spcPts val="1500"/>
              </a:spcAft>
              <a:buClr>
                <a:srgbClr val="996633"/>
              </a:buClr>
              <a:buSzPct val="135000"/>
              <a:buFontTx/>
              <a:buChar char="•"/>
            </a:pPr>
            <a:r>
              <a:rPr lang="en-US" sz="2800" dirty="0"/>
              <a:t> Proin c</a:t>
            </a:r>
            <a:r>
              <a:rPr lang="en-US" sz="2800" dirty="0">
                <a:solidFill>
                  <a:schemeClr val="tx1"/>
                </a:solidFill>
                <a:effectLst/>
              </a:rPr>
              <a:t>hanged to prion to sound it rhythmic.</a:t>
            </a:r>
          </a:p>
          <a:p>
            <a:pPr lvl="2" indent="-115888" algn="just">
              <a:spcAft>
                <a:spcPts val="1500"/>
              </a:spcAft>
              <a:buClr>
                <a:srgbClr val="996633"/>
              </a:buClr>
              <a:buSzPct val="135000"/>
              <a:buFontTx/>
              <a:buChar char="•"/>
            </a:pPr>
            <a:r>
              <a:rPr lang="en-US" sz="2800" dirty="0"/>
              <a:t> </a:t>
            </a:r>
            <a:r>
              <a:rPr lang="en-US" sz="2800" dirty="0">
                <a:solidFill>
                  <a:schemeClr val="tx1"/>
                </a:solidFill>
                <a:effectLst/>
              </a:rPr>
              <a:t>Prion diseases were caused by misfolded proteins. </a:t>
            </a:r>
          </a:p>
          <a:p>
            <a:pPr lvl="2" indent="-115888" algn="just">
              <a:spcAft>
                <a:spcPts val="1500"/>
              </a:spcAft>
              <a:buClr>
                <a:srgbClr val="996633"/>
              </a:buClr>
              <a:buSzPct val="135000"/>
              <a:buFontTx/>
              <a:buChar char="•"/>
            </a:pPr>
            <a:endParaRPr lang="en-US" sz="2800" dirty="0">
              <a:solidFill>
                <a:schemeClr val="tx1"/>
              </a:solidFill>
              <a:effectLst/>
            </a:endParaRPr>
          </a:p>
        </p:txBody>
      </p:sp>
      <p:sp>
        <p:nvSpPr>
          <p:cNvPr id="5124" name="Rectangle 10"/>
          <p:cNvSpPr>
            <a:spLocks noChangeArrowheads="1"/>
          </p:cNvSpPr>
          <p:nvPr/>
        </p:nvSpPr>
        <p:spPr bwMode="auto">
          <a:xfrm>
            <a:off x="1" y="0"/>
            <a:ext cx="9144000" cy="642918"/>
          </a:xfrm>
          <a:prstGeom prst="rect">
            <a:avLst/>
          </a:prstGeom>
          <a:solidFill>
            <a:srgbClr val="FF0000"/>
          </a:solidFill>
          <a:ln w="9525">
            <a:noFill/>
            <a:miter lim="800000"/>
            <a:headEnd/>
            <a:tailEnd/>
          </a:ln>
        </p:spPr>
        <p:txBody>
          <a:bodyPr lIns="91429" tIns="45714" rIns="91429" bIns="45714" anchor="ctr"/>
          <a:lstStyle/>
          <a:p>
            <a:pPr algn="ctr"/>
            <a:r>
              <a:rPr lang="en-US" sz="4400" b="1" dirty="0">
                <a:solidFill>
                  <a:schemeClr val="bg1"/>
                </a:solidFill>
                <a:effectLst>
                  <a:outerShdw blurRad="38100" dist="38100" dir="2700000" algn="tl">
                    <a:srgbClr val="000000">
                      <a:alpha val="43137"/>
                    </a:srgbClr>
                  </a:outerShdw>
                </a:effectLst>
              </a:rPr>
              <a:t>The ugly face of the prions</a:t>
            </a:r>
            <a:endParaRPr lang="en-US" sz="3200" b="1" dirty="0">
              <a:solidFill>
                <a:schemeClr val="bg1"/>
              </a:solidFill>
              <a:effectLst>
                <a:outerShdw blurRad="38100" dist="38100" dir="2700000" algn="tl">
                  <a:srgbClr val="000000">
                    <a:alpha val="43137"/>
                  </a:srgbClr>
                </a:outerShdw>
              </a:effectLst>
            </a:endParaRPr>
          </a:p>
        </p:txBody>
      </p:sp>
      <p:sp>
        <p:nvSpPr>
          <p:cNvPr id="10242" name="AutoShape 2" descr="Image result for Stanley B. Prusiner pr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3" cstate="print"/>
          <a:srcRect/>
          <a:stretch>
            <a:fillRect/>
          </a:stretch>
        </p:blipFill>
        <p:spPr bwMode="auto">
          <a:xfrm>
            <a:off x="6929454" y="857232"/>
            <a:ext cx="2177707" cy="3000396"/>
          </a:xfrm>
          <a:prstGeom prst="rect">
            <a:avLst/>
          </a:prstGeom>
          <a:noFill/>
          <a:ln w="9525">
            <a:noFill/>
            <a:miter lim="800000"/>
            <a:headEnd/>
            <a:tailEnd/>
          </a:ln>
          <a:effectLst/>
        </p:spPr>
      </p:pic>
      <p:cxnSp>
        <p:nvCxnSpPr>
          <p:cNvPr id="8" name="Straight Connector 7"/>
          <p:cNvCxnSpPr/>
          <p:nvPr/>
        </p:nvCxnSpPr>
        <p:spPr>
          <a:xfrm>
            <a:off x="4786314" y="3427412"/>
            <a:ext cx="50006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5720" y="3786190"/>
            <a:ext cx="28575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xEl>
                                              <p:pRg st="0" end="0"/>
                                            </p:txEl>
                                          </p:spTgt>
                                        </p:tgtEl>
                                        <p:attrNameLst>
                                          <p:attrName>style.visibility</p:attrName>
                                        </p:attrNameLst>
                                      </p:cBhvr>
                                      <p:to>
                                        <p:strVal val="visible"/>
                                      </p:to>
                                    </p:set>
                                    <p:animEffect transition="in" filter="blinds(horizontal)">
                                      <p:cBhvr>
                                        <p:cTn id="12" dur="500"/>
                                        <p:tgtEl>
                                          <p:spTgt spid="51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slide(fromBottom)">
                                      <p:cBhvr>
                                        <p:cTn id="17" dur="5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2">
                                            <p:txEl>
                                              <p:pRg st="1" end="1"/>
                                            </p:txEl>
                                          </p:spTgt>
                                        </p:tgtEl>
                                        <p:attrNameLst>
                                          <p:attrName>style.visibility</p:attrName>
                                        </p:attrNameLst>
                                      </p:cBhvr>
                                      <p:to>
                                        <p:strVal val="visible"/>
                                      </p:to>
                                    </p:set>
                                    <p:animEffect transition="in" filter="blinds(horizontal)">
                                      <p:cBhvr>
                                        <p:cTn id="22" dur="500"/>
                                        <p:tgtEl>
                                          <p:spTgt spid="51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2">
                                            <p:txEl>
                                              <p:pRg st="2" end="2"/>
                                            </p:txEl>
                                          </p:spTgt>
                                        </p:tgtEl>
                                        <p:attrNameLst>
                                          <p:attrName>style.visibility</p:attrName>
                                        </p:attrNameLst>
                                      </p:cBhvr>
                                      <p:to>
                                        <p:strVal val="visible"/>
                                      </p:to>
                                    </p:set>
                                    <p:animEffect transition="in" filter="blinds(horizontal)">
                                      <p:cBhvr>
                                        <p:cTn id="27" dur="500"/>
                                        <p:tgtEl>
                                          <p:spTgt spid="51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122">
                                            <p:txEl>
                                              <p:pRg st="3" end="3"/>
                                            </p:txEl>
                                          </p:spTgt>
                                        </p:tgtEl>
                                        <p:attrNameLst>
                                          <p:attrName>style.visibility</p:attrName>
                                        </p:attrNameLst>
                                      </p:cBhvr>
                                      <p:to>
                                        <p:strVal val="visible"/>
                                      </p:to>
                                    </p:set>
                                    <p:animEffect transition="in" filter="blinds(horizontal)">
                                      <p:cBhvr>
                                        <p:cTn id="42" dur="500"/>
                                        <p:tgtEl>
                                          <p:spTgt spid="512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122">
                                            <p:txEl>
                                              <p:pRg st="4" end="4"/>
                                            </p:txEl>
                                          </p:spTgt>
                                        </p:tgtEl>
                                        <p:attrNameLst>
                                          <p:attrName>style.visibility</p:attrName>
                                        </p:attrNameLst>
                                      </p:cBhvr>
                                      <p:to>
                                        <p:strVal val="visible"/>
                                      </p:to>
                                    </p:set>
                                    <p:animEffect transition="in" filter="blinds(horizontal)">
                                      <p:cBhvr>
                                        <p:cTn id="47" dur="500"/>
                                        <p:tgtEl>
                                          <p:spTgt spid="5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1" y="0"/>
            <a:ext cx="9144000" cy="642918"/>
          </a:xfrm>
          <a:prstGeom prst="rect">
            <a:avLst/>
          </a:prstGeom>
          <a:solidFill>
            <a:srgbClr val="FF0000"/>
          </a:solidFill>
          <a:ln w="9525">
            <a:noFill/>
            <a:miter lim="800000"/>
            <a:headEnd/>
            <a:tailEnd/>
          </a:ln>
        </p:spPr>
        <p:txBody>
          <a:bodyPr lIns="91429" tIns="45714" rIns="91429" bIns="45714" anchor="ctr"/>
          <a:lstStyle/>
          <a:p>
            <a:pPr algn="ctr"/>
            <a:r>
              <a:rPr lang="en-US" sz="4400" b="1" dirty="0">
                <a:solidFill>
                  <a:schemeClr val="bg1"/>
                </a:solidFill>
                <a:effectLst>
                  <a:outerShdw blurRad="38100" dist="38100" dir="2700000" algn="tl">
                    <a:srgbClr val="000000">
                      <a:alpha val="43137"/>
                    </a:srgbClr>
                  </a:outerShdw>
                </a:effectLst>
              </a:rPr>
              <a:t>The ugly face of the prions</a:t>
            </a:r>
            <a:endParaRPr lang="en-US" sz="3200" b="1" dirty="0">
              <a:solidFill>
                <a:schemeClr val="bg1"/>
              </a:solidFill>
              <a:effectLst>
                <a:outerShdw blurRad="38100" dist="38100" dir="2700000" algn="tl">
                  <a:srgbClr val="000000">
                    <a:alpha val="43137"/>
                  </a:srgbClr>
                </a:outerShdw>
              </a:effectLst>
            </a:endParaRPr>
          </a:p>
        </p:txBody>
      </p:sp>
      <p:pic>
        <p:nvPicPr>
          <p:cNvPr id="109571" name="Picture 3"/>
          <p:cNvPicPr>
            <a:picLocks noChangeAspect="1" noChangeArrowheads="1"/>
          </p:cNvPicPr>
          <p:nvPr/>
        </p:nvPicPr>
        <p:blipFill>
          <a:blip r:embed="rId3" cstate="print"/>
          <a:srcRect/>
          <a:stretch>
            <a:fillRect/>
          </a:stretch>
        </p:blipFill>
        <p:spPr bwMode="auto">
          <a:xfrm>
            <a:off x="142844" y="2285993"/>
            <a:ext cx="1334762" cy="1785949"/>
          </a:xfrm>
          <a:prstGeom prst="rect">
            <a:avLst/>
          </a:prstGeom>
        </p:spPr>
      </p:pic>
      <p:cxnSp>
        <p:nvCxnSpPr>
          <p:cNvPr id="17" name="Straight Arrow Connector 16"/>
          <p:cNvCxnSpPr/>
          <p:nvPr/>
        </p:nvCxnSpPr>
        <p:spPr>
          <a:xfrm flipV="1">
            <a:off x="1357290" y="2214554"/>
            <a:ext cx="857256" cy="500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142976" y="3286124"/>
            <a:ext cx="1285884" cy="1143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00298" y="1428736"/>
            <a:ext cx="6079165" cy="2677656"/>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rPr>
              <a:t>Familail</a:t>
            </a:r>
            <a:endParaRPr lang="ar-OM" sz="2800" b="1" dirty="0">
              <a:solidFill>
                <a:srgbClr val="FF0000"/>
              </a:solidFill>
              <a:effectLst>
                <a:outerShdw blurRad="38100" dist="38100" dir="2700000" algn="tl">
                  <a:srgbClr val="000000">
                    <a:alpha val="43137"/>
                  </a:srgbClr>
                </a:outerShdw>
              </a:effectLst>
            </a:endParaRPr>
          </a:p>
          <a:p>
            <a:r>
              <a:rPr lang="en-US" sz="2800" dirty="0"/>
              <a:t>Familial spongiform encephalopathy</a:t>
            </a:r>
            <a:endParaRPr lang="ar-OM" sz="2800" baseline="30000" dirty="0"/>
          </a:p>
          <a:p>
            <a:r>
              <a:rPr lang="en-US" sz="2800" dirty="0"/>
              <a:t>Fatal familial insomnia (FFI)</a:t>
            </a:r>
            <a:endParaRPr lang="ar-OM" sz="2800" dirty="0"/>
          </a:p>
          <a:p>
            <a:r>
              <a:rPr lang="en-US" sz="2800" dirty="0"/>
              <a:t>Familial Creutzfeldt–Jakob disease (fCJD)</a:t>
            </a:r>
          </a:p>
          <a:p>
            <a:endParaRPr lang="en-US" sz="2800" dirty="0"/>
          </a:p>
          <a:p>
            <a:endParaRPr lang="en-US" sz="2800" dirty="0"/>
          </a:p>
        </p:txBody>
      </p:sp>
      <p:sp>
        <p:nvSpPr>
          <p:cNvPr id="23" name="Rectangle 22"/>
          <p:cNvSpPr/>
          <p:nvPr/>
        </p:nvSpPr>
        <p:spPr>
          <a:xfrm>
            <a:off x="1714448" y="4572008"/>
            <a:ext cx="7429552" cy="2246769"/>
          </a:xfrm>
          <a:prstGeom prst="rect">
            <a:avLst/>
          </a:prstGeom>
        </p:spPr>
        <p:txBody>
          <a:bodyPr wrap="square">
            <a:spAutoFit/>
          </a:bodyPr>
          <a:lstStyle/>
          <a:p>
            <a:r>
              <a:rPr lang="en-US" sz="2800" b="1" dirty="0">
                <a:solidFill>
                  <a:srgbClr val="FF0000"/>
                </a:solidFill>
                <a:effectLst>
                  <a:outerShdw blurRad="38100" dist="38100" dir="2700000" algn="tl">
                    <a:srgbClr val="000000">
                      <a:alpha val="43137"/>
                    </a:srgbClr>
                  </a:outerShdw>
                </a:effectLst>
              </a:rPr>
              <a:t>Infectious</a:t>
            </a:r>
          </a:p>
          <a:p>
            <a:r>
              <a:rPr lang="en-US" sz="2800" dirty="0"/>
              <a:t>Kuru</a:t>
            </a:r>
          </a:p>
          <a:p>
            <a:r>
              <a:rPr lang="en-US" sz="2800" dirty="0"/>
              <a:t>Creutzfeldt–Jakob disease (CJD)</a:t>
            </a:r>
          </a:p>
          <a:p>
            <a:r>
              <a:rPr lang="en-US" sz="2800" dirty="0"/>
              <a:t>Gerstmann–Sträussler–Scheinker syndrome</a:t>
            </a:r>
            <a:r>
              <a:rPr lang="ar-OM" sz="2800" dirty="0"/>
              <a:t> </a:t>
            </a:r>
            <a:r>
              <a:rPr lang="en-US" sz="2800" dirty="0"/>
              <a:t>(GSS)</a:t>
            </a:r>
          </a:p>
          <a:p>
            <a:r>
              <a:rPr lang="en-US" sz="2800" dirty="0"/>
              <a:t>Sporadic Creutzfeldt–Jakob disease (sCJD)</a:t>
            </a:r>
          </a:p>
        </p:txBody>
      </p:sp>
      <p:sp>
        <p:nvSpPr>
          <p:cNvPr id="43" name="TextBox 42"/>
          <p:cNvSpPr txBox="1"/>
          <p:nvPr/>
        </p:nvSpPr>
        <p:spPr>
          <a:xfrm>
            <a:off x="755576" y="692696"/>
            <a:ext cx="6803401" cy="646331"/>
          </a:xfrm>
          <a:prstGeom prst="rect">
            <a:avLst/>
          </a:prstGeom>
          <a:noFill/>
        </p:spPr>
        <p:txBody>
          <a:bodyPr wrap="none" rtlCol="0">
            <a:spAutoFit/>
          </a:bodyPr>
          <a:lstStyle/>
          <a:p>
            <a:r>
              <a:rPr lang="en-US" sz="3600" b="1" dirty="0">
                <a:solidFill>
                  <a:srgbClr val="0070C0"/>
                </a:solidFill>
              </a:rPr>
              <a:t>Whatis the pattern of inheritance?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linds(horizontal)">
                                      <p:cBhvr>
                                        <p:cTn id="7" dur="500"/>
                                        <p:tgtEl>
                                          <p:spTgt spid="1095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linds(horizontal)">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blinds(horizontal)">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blinds(horizontal)">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blinds(horizontal)">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lide(fromBottom)">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slide(fromBottom)">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3">
                                            <p:txEl>
                                              <p:pRg st="1" end="1"/>
                                            </p:txEl>
                                          </p:spTgt>
                                        </p:tgtEl>
                                        <p:attrNameLst>
                                          <p:attrName>style.visibility</p:attrName>
                                        </p:attrNameLst>
                                      </p:cBhvr>
                                      <p:to>
                                        <p:strVal val="visible"/>
                                      </p:to>
                                    </p:set>
                                    <p:animEffect transition="in" filter="slide(fromBottom)">
                                      <p:cBhvr>
                                        <p:cTn id="47" dur="500"/>
                                        <p:tgtEl>
                                          <p:spTgt spid="23">
                                            <p:txEl>
                                              <p:pRg st="1" end="1"/>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23">
                                            <p:txEl>
                                              <p:pRg st="2" end="2"/>
                                            </p:txEl>
                                          </p:spTgt>
                                        </p:tgtEl>
                                        <p:attrNameLst>
                                          <p:attrName>style.visibility</p:attrName>
                                        </p:attrNameLst>
                                      </p:cBhvr>
                                      <p:to>
                                        <p:strVal val="visible"/>
                                      </p:to>
                                    </p:set>
                                    <p:animEffect transition="in" filter="slide(fromBottom)">
                                      <p:cBhvr>
                                        <p:cTn id="50" dur="500"/>
                                        <p:tgtEl>
                                          <p:spTgt spid="23">
                                            <p:txEl>
                                              <p:pRg st="2" end="2"/>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23">
                                            <p:txEl>
                                              <p:pRg st="3" end="3"/>
                                            </p:txEl>
                                          </p:spTgt>
                                        </p:tgtEl>
                                        <p:attrNameLst>
                                          <p:attrName>style.visibility</p:attrName>
                                        </p:attrNameLst>
                                      </p:cBhvr>
                                      <p:to>
                                        <p:strVal val="visible"/>
                                      </p:to>
                                    </p:set>
                                    <p:animEffect transition="in" filter="slide(fromBottom)">
                                      <p:cBhvr>
                                        <p:cTn id="53" dur="500"/>
                                        <p:tgtEl>
                                          <p:spTgt spid="23">
                                            <p:txEl>
                                              <p:pRg st="3" end="3"/>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23">
                                            <p:txEl>
                                              <p:pRg st="4" end="4"/>
                                            </p:txEl>
                                          </p:spTgt>
                                        </p:tgtEl>
                                        <p:attrNameLst>
                                          <p:attrName>style.visibility</p:attrName>
                                        </p:attrNameLst>
                                      </p:cBhvr>
                                      <p:to>
                                        <p:strVal val="visible"/>
                                      </p:to>
                                    </p:set>
                                    <p:animEffect transition="in" filter="slide(fromBottom)">
                                      <p:cBhvr>
                                        <p:cTn id="56"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1" y="0"/>
            <a:ext cx="9144000" cy="1000108"/>
          </a:xfrm>
          <a:prstGeom prst="rect">
            <a:avLst/>
          </a:prstGeom>
          <a:solidFill>
            <a:srgbClr val="92D050"/>
          </a:solidFill>
          <a:ln w="9525">
            <a:noFill/>
            <a:miter lim="800000"/>
            <a:headEnd/>
            <a:tailEnd/>
          </a:ln>
        </p:spPr>
        <p:txBody>
          <a:bodyPr lIns="91429" tIns="45714" rIns="91429" bIns="45714" anchor="ctr"/>
          <a:lstStyle/>
          <a:p>
            <a:pPr algn="ctr"/>
            <a:r>
              <a:rPr lang="en-US" sz="3600" b="1" dirty="0"/>
              <a:t>Normal structure of the prion protein</a:t>
            </a:r>
          </a:p>
        </p:txBody>
      </p:sp>
      <p:pic>
        <p:nvPicPr>
          <p:cNvPr id="12" name="Picture 3"/>
          <p:cNvPicPr>
            <a:picLocks noChangeAspect="1" noChangeArrowheads="1"/>
          </p:cNvPicPr>
          <p:nvPr/>
        </p:nvPicPr>
        <p:blipFill>
          <a:blip r:embed="rId3" cstate="print"/>
          <a:srcRect/>
          <a:stretch>
            <a:fillRect/>
          </a:stretch>
        </p:blipFill>
        <p:spPr bwMode="auto">
          <a:xfrm>
            <a:off x="343381" y="1748914"/>
            <a:ext cx="4025408" cy="3857653"/>
          </a:xfrm>
          <a:prstGeom prst="rect">
            <a:avLst/>
          </a:prstGeom>
          <a:noFill/>
          <a:ln w="9525">
            <a:noFill/>
            <a:miter lim="800000"/>
            <a:headEnd/>
            <a:tailEnd/>
          </a:ln>
          <a:effectLst/>
        </p:spPr>
      </p:pic>
      <p:pic>
        <p:nvPicPr>
          <p:cNvPr id="13" name="Picture 2" descr="Image result for structure of cellular prion"/>
          <p:cNvPicPr>
            <a:picLocks noChangeAspect="1" noChangeArrowheads="1"/>
          </p:cNvPicPr>
          <p:nvPr/>
        </p:nvPicPr>
        <p:blipFill>
          <a:blip r:embed="rId4" cstate="print"/>
          <a:srcRect/>
          <a:stretch>
            <a:fillRect/>
          </a:stretch>
        </p:blipFill>
        <p:spPr bwMode="auto">
          <a:xfrm>
            <a:off x="4773390" y="1714488"/>
            <a:ext cx="4013452" cy="38206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262771"/>
            <a:ext cx="5286412" cy="5622613"/>
          </a:xfrm>
        </p:spPr>
        <p:txBody>
          <a:bodyPr>
            <a:normAutofit fontScale="85000" lnSpcReduction="20000"/>
          </a:bodyPr>
          <a:lstStyle/>
          <a:p>
            <a:pPr marL="0" indent="0" algn="just">
              <a:buNone/>
            </a:pPr>
            <a:r>
              <a:rPr lang="en-US" dirty="0"/>
              <a:t>Prion proteins have  an ability to undergo structural conversion from a normal “cellular” isoform (PrP</a:t>
            </a:r>
            <a:r>
              <a:rPr lang="en-US" baseline="30000" dirty="0"/>
              <a:t>C</a:t>
            </a:r>
            <a:r>
              <a:rPr lang="en-US" dirty="0"/>
              <a:t>) into a pathogenic conformer known as “scrapie” (</a:t>
            </a:r>
            <a:r>
              <a:rPr lang="en-US" dirty="0" err="1"/>
              <a:t>PrP</a:t>
            </a:r>
            <a:r>
              <a:rPr lang="en-US" baseline="30000" dirty="0" err="1"/>
              <a:t>Sc</a:t>
            </a:r>
            <a:r>
              <a:rPr lang="en-US" dirty="0"/>
              <a:t>)</a:t>
            </a:r>
          </a:p>
          <a:p>
            <a:pPr marL="0" indent="0" algn="just">
              <a:buNone/>
            </a:pPr>
            <a:endParaRPr lang="en-US" dirty="0"/>
          </a:p>
          <a:p>
            <a:pPr algn="just">
              <a:buNone/>
            </a:pPr>
            <a:r>
              <a:rPr lang="en-US" dirty="0"/>
              <a:t>Why is it called </a:t>
            </a:r>
            <a:r>
              <a:rPr lang="en-US" dirty="0" err="1"/>
              <a:t>scrapie</a:t>
            </a:r>
            <a:r>
              <a:rPr lang="en-US" dirty="0"/>
              <a:t>?</a:t>
            </a:r>
          </a:p>
          <a:p>
            <a:pPr algn="just"/>
            <a:r>
              <a:rPr lang="en-US" dirty="0"/>
              <a:t>The name </a:t>
            </a:r>
            <a:r>
              <a:rPr lang="en-US" dirty="0" err="1"/>
              <a:t>scrapie</a:t>
            </a:r>
            <a:r>
              <a:rPr lang="en-US" dirty="0"/>
              <a:t> is derived </a:t>
            </a:r>
            <a:r>
              <a:rPr lang="en-US" b="1" dirty="0"/>
              <a:t>from one of the clinical signs of the condition</a:t>
            </a:r>
            <a:r>
              <a:rPr lang="en-US" dirty="0"/>
              <a:t>, wherein affected animals will compulsively scrape off their fleeces against rocks, trees or fences. The disease apparently causes an itching sensation in the animals.</a:t>
            </a:r>
          </a:p>
          <a:p>
            <a:pPr marL="0" indent="0" algn="just">
              <a:buNone/>
            </a:pPr>
            <a:endParaRPr lang="en-US" dirty="0"/>
          </a:p>
        </p:txBody>
      </p:sp>
      <p:pic>
        <p:nvPicPr>
          <p:cNvPr id="38919" name="Picture 7"/>
          <p:cNvPicPr>
            <a:picLocks noChangeAspect="1" noChangeArrowheads="1"/>
          </p:cNvPicPr>
          <p:nvPr/>
        </p:nvPicPr>
        <p:blipFill>
          <a:blip r:embed="rId3" cstate="print"/>
          <a:srcRect/>
          <a:stretch>
            <a:fillRect/>
          </a:stretch>
        </p:blipFill>
        <p:spPr bwMode="auto">
          <a:xfrm>
            <a:off x="6165320" y="1333523"/>
            <a:ext cx="1971675" cy="1952625"/>
          </a:xfrm>
          <a:prstGeom prst="rect">
            <a:avLst/>
          </a:prstGeom>
          <a:noFill/>
          <a:ln w="9525">
            <a:noFill/>
            <a:miter lim="800000"/>
            <a:headEnd/>
            <a:tailEnd/>
          </a:ln>
          <a:effectLst/>
        </p:spPr>
      </p:pic>
      <p:pic>
        <p:nvPicPr>
          <p:cNvPr id="13" name="Picture 6"/>
          <p:cNvPicPr>
            <a:picLocks noChangeAspect="1" noChangeArrowheads="1"/>
          </p:cNvPicPr>
          <p:nvPr/>
        </p:nvPicPr>
        <p:blipFill>
          <a:blip r:embed="rId4" cstate="print"/>
          <a:srcRect/>
          <a:stretch>
            <a:fillRect/>
          </a:stretch>
        </p:blipFill>
        <p:spPr bwMode="auto">
          <a:xfrm>
            <a:off x="7522642" y="2190779"/>
            <a:ext cx="1038225" cy="352425"/>
          </a:xfrm>
          <a:prstGeom prst="rect">
            <a:avLst/>
          </a:prstGeom>
          <a:noFill/>
          <a:ln w="9525">
            <a:noFill/>
            <a:miter lim="800000"/>
            <a:headEnd/>
            <a:tailEnd/>
          </a:ln>
          <a:effectLst/>
        </p:spPr>
      </p:pic>
      <p:pic>
        <p:nvPicPr>
          <p:cNvPr id="17" name="Picture 9"/>
          <p:cNvPicPr>
            <a:picLocks noChangeAspect="1" noChangeArrowheads="1"/>
          </p:cNvPicPr>
          <p:nvPr/>
        </p:nvPicPr>
        <p:blipFill>
          <a:blip r:embed="rId5" cstate="print"/>
          <a:srcRect/>
          <a:stretch>
            <a:fillRect/>
          </a:stretch>
        </p:blipFill>
        <p:spPr bwMode="auto">
          <a:xfrm>
            <a:off x="6286512" y="4714884"/>
            <a:ext cx="1543050" cy="1628775"/>
          </a:xfrm>
          <a:prstGeom prst="rect">
            <a:avLst/>
          </a:prstGeom>
          <a:noFill/>
          <a:ln w="9525">
            <a:noFill/>
            <a:miter lim="800000"/>
            <a:headEnd/>
            <a:tailEnd/>
          </a:ln>
          <a:effectLst/>
        </p:spPr>
      </p:pic>
      <p:sp>
        <p:nvSpPr>
          <p:cNvPr id="18" name="TextBox 17"/>
          <p:cNvSpPr txBox="1"/>
          <p:nvPr/>
        </p:nvSpPr>
        <p:spPr>
          <a:xfrm>
            <a:off x="6593948" y="1059428"/>
            <a:ext cx="1401346" cy="400110"/>
          </a:xfrm>
          <a:prstGeom prst="rect">
            <a:avLst/>
          </a:prstGeom>
          <a:noFill/>
        </p:spPr>
        <p:txBody>
          <a:bodyPr wrap="none" rtlCol="0">
            <a:spAutoFit/>
          </a:bodyPr>
          <a:lstStyle/>
          <a:p>
            <a:r>
              <a:rPr lang="en-US" sz="2000" b="1" dirty="0">
                <a:solidFill>
                  <a:srgbClr val="00B050"/>
                </a:solidFill>
              </a:rPr>
              <a:t>Normal PrP</a:t>
            </a:r>
          </a:p>
        </p:txBody>
      </p:sp>
      <p:sp>
        <p:nvSpPr>
          <p:cNvPr id="19" name="TextBox 18"/>
          <p:cNvSpPr txBox="1"/>
          <p:nvPr/>
        </p:nvSpPr>
        <p:spPr>
          <a:xfrm>
            <a:off x="6572264" y="4214818"/>
            <a:ext cx="1531188" cy="400110"/>
          </a:xfrm>
          <a:prstGeom prst="rect">
            <a:avLst/>
          </a:prstGeom>
          <a:noFill/>
        </p:spPr>
        <p:txBody>
          <a:bodyPr wrap="none" rtlCol="0">
            <a:spAutoFit/>
          </a:bodyPr>
          <a:lstStyle/>
          <a:p>
            <a:r>
              <a:rPr lang="en-US" sz="2000" b="1" dirty="0">
                <a:solidFill>
                  <a:srgbClr val="FF0000"/>
                </a:solidFill>
              </a:rPr>
              <a:t>Mutated PrP</a:t>
            </a:r>
          </a:p>
        </p:txBody>
      </p:sp>
      <p:cxnSp>
        <p:nvCxnSpPr>
          <p:cNvPr id="21" name="Straight Arrow Connector 20"/>
          <p:cNvCxnSpPr/>
          <p:nvPr/>
        </p:nvCxnSpPr>
        <p:spPr>
          <a:xfrm rot="5400000">
            <a:off x="7094014" y="364333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922" name="Picture 10"/>
          <p:cNvPicPr>
            <a:picLocks noChangeAspect="1" noChangeArrowheads="1"/>
          </p:cNvPicPr>
          <p:nvPr/>
        </p:nvPicPr>
        <p:blipFill>
          <a:blip r:embed="rId6" cstate="print"/>
          <a:srcRect/>
          <a:stretch>
            <a:fillRect/>
          </a:stretch>
        </p:blipFill>
        <p:spPr bwMode="auto">
          <a:xfrm>
            <a:off x="8034369" y="5143512"/>
            <a:ext cx="1038225" cy="542925"/>
          </a:xfrm>
          <a:prstGeom prst="rect">
            <a:avLst/>
          </a:prstGeom>
          <a:noFill/>
          <a:ln w="9525">
            <a:noFill/>
            <a:miter lim="800000"/>
            <a:headEnd/>
            <a:tailEnd/>
          </a:ln>
          <a:effectLst/>
        </p:spPr>
      </p:pic>
      <p:sp>
        <p:nvSpPr>
          <p:cNvPr id="23" name="TextBox 22"/>
          <p:cNvSpPr txBox="1"/>
          <p:nvPr/>
        </p:nvSpPr>
        <p:spPr>
          <a:xfrm>
            <a:off x="7733210" y="5286388"/>
            <a:ext cx="410690" cy="584775"/>
          </a:xfrm>
          <a:prstGeom prst="rect">
            <a:avLst/>
          </a:prstGeom>
          <a:noFill/>
        </p:spPr>
        <p:txBody>
          <a:bodyPr wrap="none" rtlCol="0">
            <a:spAutoFit/>
          </a:bodyPr>
          <a:lstStyle/>
          <a:p>
            <a:r>
              <a:rPr lang="en-US" sz="3200" b="1" dirty="0">
                <a:solidFill>
                  <a:srgbClr val="FF0000"/>
                </a:solidFill>
              </a:rPr>
              <a:t>X</a:t>
            </a:r>
          </a:p>
        </p:txBody>
      </p:sp>
      <p:sp>
        <p:nvSpPr>
          <p:cNvPr id="15" name="Rectangle 10"/>
          <p:cNvSpPr>
            <a:spLocks noChangeArrowheads="1"/>
          </p:cNvSpPr>
          <p:nvPr/>
        </p:nvSpPr>
        <p:spPr bwMode="auto">
          <a:xfrm>
            <a:off x="1" y="0"/>
            <a:ext cx="9144000" cy="1000108"/>
          </a:xfrm>
          <a:prstGeom prst="rect">
            <a:avLst/>
          </a:prstGeom>
          <a:solidFill>
            <a:srgbClr val="FF0000"/>
          </a:solidFill>
          <a:ln w="9525">
            <a:noFill/>
            <a:miter lim="800000"/>
            <a:headEnd/>
            <a:tailEnd/>
          </a:ln>
        </p:spPr>
        <p:txBody>
          <a:bodyPr lIns="91429" tIns="45714" rIns="91429" bIns="45714" anchor="ctr"/>
          <a:lstStyle/>
          <a:p>
            <a:pPr algn="ctr"/>
            <a:r>
              <a:rPr lang="en-US" sz="3200" b="1" dirty="0">
                <a:solidFill>
                  <a:schemeClr val="bg1"/>
                </a:solidFill>
                <a:effectLst>
                  <a:outerShdw blurRad="38100" dist="38100" dir="2700000" algn="tl">
                    <a:srgbClr val="000000">
                      <a:alpha val="43137"/>
                    </a:srgbClr>
                  </a:outerShdw>
                </a:effectLst>
              </a:rPr>
              <a:t>Generation of abormal structure of the prion 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slide(fromBottom)">
                                      <p:cBhvr>
                                        <p:cTn id="7" dur="500"/>
                                        <p:tgtEl>
                                          <p:spTgt spid="3891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lide(fromBottom)">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Bottom)">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Bottom)">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lide(fromBottom)">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lide(fromBottom)">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8922"/>
                                        </p:tgtEl>
                                        <p:attrNameLst>
                                          <p:attrName>style.visibility</p:attrName>
                                        </p:attrNameLst>
                                      </p:cBhvr>
                                      <p:to>
                                        <p:strVal val="visible"/>
                                      </p:to>
                                    </p:set>
                                    <p:animEffect transition="in" filter="slide(fromBottom)">
                                      <p:cBhvr>
                                        <p:cTn id="35" dur="500"/>
                                        <p:tgtEl>
                                          <p:spTgt spid="38922"/>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lide(fromBottom)">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strips(downLeft)">
                                      <p:cBhvr>
                                        <p:cTn id="45" dur="500"/>
                                        <p:tgtEl>
                                          <p:spTgt spid="3">
                                            <p:txEl>
                                              <p:pRg st="2" end="2"/>
                                            </p:txEl>
                                          </p:spTgt>
                                        </p:tgtEl>
                                      </p:cBhvr>
                                    </p:animEffect>
                                  </p:childTnLst>
                                </p:cTn>
                              </p:par>
                              <p:par>
                                <p:cTn id="46" presetID="18" presetClass="entr" presetSubtype="12"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strips(downLeft)">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4" ma:contentTypeDescription="Create a new document." ma:contentTypeScope="" ma:versionID="abbba0ae70455f6d4c9bd8e40f68085f">
  <xsd:schema xmlns:xsd="http://www.w3.org/2001/XMLSchema" xmlns:xs="http://www.w3.org/2001/XMLSchema" xmlns:p="http://schemas.microsoft.com/office/2006/metadata/properties" xmlns:ns2="1f03ce4d-2404-4236-8700-bd01b623a4ab" targetNamespace="http://schemas.microsoft.com/office/2006/metadata/properties" ma:root="true" ma:fieldsID="ac039211ef6c9fd60a12070104ec8f04" ns2:_="">
    <xsd:import namespace="1f03ce4d-2404-4236-8700-bd01b623a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D60E14-94A3-4E25-BF84-A1A01E13C7BF}">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F93808D1-5155-4DAD-8026-679C6871532C}">
  <ds:schemaRefs>
    <ds:schemaRef ds:uri="http://schemas.microsoft.com/sharepoint/v3/contenttype/forms"/>
  </ds:schemaRefs>
</ds:datastoreItem>
</file>

<file path=customXml/itemProps3.xml><?xml version="1.0" encoding="utf-8"?>
<ds:datastoreItem xmlns:ds="http://schemas.openxmlformats.org/officeDocument/2006/customXml" ds:itemID="{681804CC-44DC-473C-8BFD-EA0C3EE4D84A}">
  <ds:schemaRefs>
    <ds:schemaRef ds:uri="http://schemas.microsoft.com/office/2006/metadata/contentType"/>
    <ds:schemaRef ds:uri="http://schemas.microsoft.com/office/2006/metadata/properties/metaAttributes"/>
    <ds:schemaRef ds:uri="http://www.w3.org/2000/xmlns/"/>
    <ds:schemaRef ds:uri="http://www.w3.org/2001/XMLSchema"/>
    <ds:schemaRef ds:uri="1f03ce4d-2404-4236-8700-bd01b623a4ab"/>
  </ds:schemaRefs>
</ds:datastoreItem>
</file>

<file path=docProps/app.xml><?xml version="1.0" encoding="utf-8"?>
<Properties xmlns="http://schemas.openxmlformats.org/officeDocument/2006/extended-properties" xmlns:vt="http://schemas.openxmlformats.org/officeDocument/2006/docPropsVTypes">
  <Template>Module</Template>
  <TotalTime>4149</TotalTime>
  <Words>3666</Words>
  <Application>Microsoft Office PowerPoint</Application>
  <PresentationFormat>On-screen Show (4:3)</PresentationFormat>
  <Paragraphs>328</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Rabies</vt:lpstr>
      <vt:lpstr>Definition of Rabies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 of infection</vt:lpstr>
      <vt:lpstr>PowerPoint Presentation</vt:lpstr>
      <vt:lpstr>Rabies</vt:lpstr>
      <vt:lpstr>Rabies</vt:lpstr>
      <vt:lpstr>PowerPoint Presentation</vt:lpstr>
      <vt:lpstr>PowerPoint Presentation</vt:lpstr>
      <vt:lpstr>PowerPoint Presentation</vt:lpstr>
      <vt:lpstr>Pre-exposure vaccination </vt:lpstr>
      <vt:lpstr>Post-exposure prophylaxis guide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Sanabil Hassanat</cp:lastModifiedBy>
  <cp:revision>231</cp:revision>
  <dcterms:created xsi:type="dcterms:W3CDTF">2017-03-07T19:08:00Z</dcterms:created>
  <dcterms:modified xsi:type="dcterms:W3CDTF">2022-03-03T00:13:58Z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