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6" r:id="rId11"/>
    <p:sldId id="263" r:id="rId12"/>
    <p:sldId id="265" r:id="rId13"/>
    <p:sldId id="264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471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9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88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9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9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9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886FF-9BA4-4F2D-A28B-1DB3FF091308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29194-A22C-4EF6-9482-505847DE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5618-63E7-40D8-B5F4-1551E4295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2598"/>
            <a:ext cx="9144000" cy="995997"/>
          </a:xfrm>
        </p:spPr>
        <p:txBody>
          <a:bodyPr/>
          <a:lstStyle/>
          <a:p>
            <a:r>
              <a:rPr lang="ar-JO" dirty="0"/>
              <a:t>بسم الله الرحمن الرحيم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38F50-C3E6-49EE-9AB0-811622495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960" y="2601119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Algerian" panose="04020705040A02060702" pitchFamily="82" charset="0"/>
              </a:rPr>
              <a:t>Muscle histology lap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FA6A6E-5443-4084-AB23-04BA49853313}"/>
              </a:ext>
            </a:extLst>
          </p:cNvPr>
          <p:cNvSpPr/>
          <p:nvPr/>
        </p:nvSpPr>
        <p:spPr>
          <a:xfrm>
            <a:off x="163125" y="4661654"/>
            <a:ext cx="118657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/>
              <a:t>انَّمَا الْمُؤْمِنُونَ الَّذِينَ إِذَا ذُكِرَ اللَّهُ وَجِلَتْ قُلُوبُهُمْ وَإِذَا تُلِيَتْ عَلَيْهِمْ آيَاتُهُ زَادَتْهُمْ إِيمَانًا وَعَلَى رَبِّهِمْ يَتَوَكَّلُونَ</a:t>
            </a:r>
            <a:r>
              <a:rPr lang="ar-JO" sz="2800" dirty="0"/>
              <a:t/>
            </a:r>
            <a:br>
              <a:rPr lang="ar-JO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511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8F89-103C-41D2-BDAD-4AD01C1A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0081"/>
            <a:ext cx="402849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This is the motor end plate.</a:t>
            </a:r>
            <a:endParaRPr lang="en-US" dirty="0"/>
          </a:p>
        </p:txBody>
      </p:sp>
      <p:pic>
        <p:nvPicPr>
          <p:cNvPr id="5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97E8982-7DEC-4901-9349-EA3C684A9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2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810447-B664-43CB-9B75-9AD71F944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r="13209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16086" cy="5556704"/>
          </a:xfrm>
        </p:spPr>
        <p:txBody>
          <a:bodyPr/>
          <a:lstStyle/>
          <a:p>
            <a:r>
              <a:rPr lang="en-US" dirty="0" smtClean="0"/>
              <a:t>Cross section of a blood vessel</a:t>
            </a:r>
            <a:r>
              <a:rPr lang="en-US" dirty="0"/>
              <a:t> showing</a:t>
            </a:r>
            <a:r>
              <a:rPr lang="en-US" dirty="0" smtClean="0"/>
              <a:t> smooth muscle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02A3757E-28C8-4BF4-9484-22224B64D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413" y="106680"/>
            <a:ext cx="7699587" cy="6751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BA9620-38E5-404D-B117-B357087E7006}"/>
              </a:ext>
            </a:extLst>
          </p:cNvPr>
          <p:cNvSpPr/>
          <p:nvPr/>
        </p:nvSpPr>
        <p:spPr>
          <a:xfrm>
            <a:off x="565651" y="2782669"/>
            <a:ext cx="3074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Smooth muscle</a:t>
            </a:r>
          </a:p>
        </p:txBody>
      </p:sp>
    </p:spTree>
    <p:extLst>
      <p:ext uri="{BB962C8B-B14F-4D97-AF65-F5344CB8AC3E}">
        <p14:creationId xmlns:p14="http://schemas.microsoft.com/office/powerpoint/2010/main" val="250951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3946-F7AF-406D-9DAE-FA0DF433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0081"/>
            <a:ext cx="402849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cardiac </a:t>
            </a:r>
            <a:r>
              <a:rPr lang="en-US" dirty="0" smtClean="0"/>
              <a:t>muscle </a:t>
            </a:r>
            <a:br>
              <a:rPr lang="en-US" dirty="0" smtClean="0"/>
            </a:br>
            <a:r>
              <a:rPr lang="en-US" dirty="0" smtClean="0"/>
              <a:t>cross section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686D6A-1648-4920-895A-25F98A32F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" r="-1" b="24598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6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20A5-0CD9-4819-88A9-8D29758DE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40081"/>
            <a:ext cx="402849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Skeletal </a:t>
            </a:r>
            <a:r>
              <a:rPr lang="en-US" dirty="0" smtClean="0"/>
              <a:t>muscle</a:t>
            </a:r>
            <a:br>
              <a:rPr lang="en-US" dirty="0" smtClean="0"/>
            </a:br>
            <a:r>
              <a:rPr lang="en-US" dirty="0" smtClean="0"/>
              <a:t>cross (transverse) section</a:t>
            </a:r>
            <a:endParaRPr lang="en-US" dirty="0"/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30CD1AF8-EB24-414B-BF16-022296C2B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0" r="7620" b="-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0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itting, indoor&#10;&#10;Description generated with high confidence">
            <a:extLst>
              <a:ext uri="{FF2B5EF4-FFF2-40B4-BE49-F238E27FC236}">
                <a16:creationId xmlns:a16="http://schemas.microsoft.com/office/drawing/2014/main" id="{2D91625F-4AF6-4AEC-BF7A-5E2D58BE3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0" y="0"/>
            <a:ext cx="7306025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7AF3B05-CB56-4BBB-A8B7-862329206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5" y="471805"/>
            <a:ext cx="4745705" cy="4953635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This is skeletal muscle. The </a:t>
            </a:r>
            <a:r>
              <a:rPr lang="en-US" altLang="en-US" sz="4000" b="1" dirty="0">
                <a:solidFill>
                  <a:srgbClr val="FF0000"/>
                </a:solidFill>
                <a:sym typeface="Symbol" panose="05050102010706020507" pitchFamily="18" charset="2"/>
              </a:rPr>
              <a:t> </a:t>
            </a:r>
            <a:r>
              <a:rPr lang="en-US" altLang="en-US" sz="2800" dirty="0">
                <a:sym typeface="Symbol" panose="05050102010706020507" pitchFamily="18" charset="2"/>
              </a:rPr>
              <a:t> show the peripheral nuclei of a skeletal </a:t>
            </a:r>
            <a:br>
              <a:rPr lang="en-US" altLang="en-US" sz="2800" dirty="0">
                <a:sym typeface="Symbol" panose="05050102010706020507" pitchFamily="18" charset="2"/>
              </a:rPr>
            </a:br>
            <a:r>
              <a:rPr lang="en-US" altLang="en-US" sz="2800" dirty="0">
                <a:sym typeface="Symbol" panose="05050102010706020507" pitchFamily="18" charset="2"/>
              </a:rPr>
              <a:t>muscle fiber. Notice the cross striations and that the fibers don’t have any </a:t>
            </a:r>
            <a:br>
              <a:rPr lang="en-US" altLang="en-US" sz="2800" dirty="0">
                <a:sym typeface="Symbol" panose="05050102010706020507" pitchFamily="18" charset="2"/>
              </a:rPr>
            </a:br>
            <a:r>
              <a:rPr lang="en-US" altLang="en-US" sz="2800" dirty="0">
                <a:sym typeface="Symbol" panose="05050102010706020507" pitchFamily="18" charset="2"/>
              </a:rPr>
              <a:t>connections.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989BA-E0B2-4EFA-9EF2-57F85BD0F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06" y="2948622"/>
            <a:ext cx="999831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98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0C81-617E-4389-BFBE-EBF0BFF3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47" y="1874521"/>
            <a:ext cx="3377183" cy="368197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3200" dirty="0"/>
              <a:t>This is a cross section through skeletal muscle.</a:t>
            </a:r>
            <a:r>
              <a:rPr lang="en-US" altLang="en-US" dirty="0"/>
              <a:t> </a:t>
            </a:r>
            <a:r>
              <a:rPr lang="en-US" altLang="en-US" sz="3200" dirty="0"/>
              <a:t>The 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r>
              <a:rPr lang="en-US" altLang="en-US" sz="3200" dirty="0">
                <a:sym typeface="Symbol" panose="05050102010706020507" pitchFamily="18" charset="2"/>
              </a:rPr>
              <a:t>indicate the peripheral </a:t>
            </a:r>
            <a:br>
              <a:rPr lang="en-US" altLang="en-US" sz="3200" dirty="0">
                <a:sym typeface="Symbol" panose="05050102010706020507" pitchFamily="18" charset="2"/>
              </a:rPr>
            </a:br>
            <a:r>
              <a:rPr lang="en-US" altLang="en-US" sz="3200" dirty="0">
                <a:sym typeface="Symbol" panose="05050102010706020507" pitchFamily="18" charset="2"/>
              </a:rPr>
              <a:t>nuclei of skeletal muscle fibers.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sz="3200" dirty="0"/>
          </a:p>
        </p:txBody>
      </p:sp>
      <p:pic>
        <p:nvPicPr>
          <p:cNvPr id="5" name="Content Placeholder 4" descr="A picture containing ground, clothing&#10;&#10;Description generated with high confidence">
            <a:extLst>
              <a:ext uri="{FF2B5EF4-FFF2-40B4-BE49-F238E27FC236}">
                <a16:creationId xmlns:a16="http://schemas.microsoft.com/office/drawing/2014/main" id="{1D3BD4C4-0AFA-4A37-BCE3-DA3617AEB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r="11544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108D3-2F3C-42E1-A13E-4D2FAB5A6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24" y="4361651"/>
            <a:ext cx="64623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0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9F2F-D97D-4E1E-8563-05311CD3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1" y="1588012"/>
            <a:ext cx="4501896" cy="368197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en-US" sz="2800" dirty="0"/>
              <a:t>This is cardiac muscle. Notice the</a:t>
            </a:r>
            <a:br>
              <a:rPr lang="en-US" altLang="en-US" sz="2800" dirty="0"/>
            </a:br>
            <a:r>
              <a:rPr lang="en-US" altLang="en-US" sz="2800" dirty="0"/>
              <a:t>centrally placed nuclei and the </a:t>
            </a:r>
            <a:br>
              <a:rPr lang="en-US" altLang="en-US" sz="2800" dirty="0"/>
            </a:br>
            <a:r>
              <a:rPr lang="en-US" altLang="en-US" sz="2800" dirty="0"/>
              <a:t>cross bridges linking fibers. </a:t>
            </a:r>
            <a:br>
              <a:rPr lang="en-US" altLang="en-US" sz="2800" dirty="0"/>
            </a:br>
            <a:r>
              <a:rPr lang="en-US" altLang="en-US" sz="2800" dirty="0"/>
              <a:t>Between lie endomysium and </a:t>
            </a:r>
            <a:br>
              <a:rPr lang="en-US" altLang="en-US" sz="2800" dirty="0"/>
            </a:br>
            <a:r>
              <a:rPr lang="en-US" altLang="en-US" sz="2800" dirty="0"/>
              <a:t>capillaries. The </a:t>
            </a:r>
            <a:r>
              <a:rPr lang="en-US" altLang="en-US" sz="2800" dirty="0">
                <a:sym typeface="Symbol" panose="05050102010706020507" pitchFamily="18" charset="2"/>
              </a:rPr>
              <a:t> indicate the </a:t>
            </a:r>
            <a:br>
              <a:rPr lang="en-US" altLang="en-US" sz="2800" dirty="0">
                <a:sym typeface="Symbol" panose="05050102010706020507" pitchFamily="18" charset="2"/>
              </a:rPr>
            </a:br>
            <a:r>
              <a:rPr lang="en-US" altLang="en-US" sz="2800" dirty="0">
                <a:sym typeface="Symbol" panose="05050102010706020507" pitchFamily="18" charset="2"/>
              </a:rPr>
              <a:t>intercalated discs</a:t>
            </a:r>
            <a:endParaRPr lang="en-US" sz="2800" dirty="0"/>
          </a:p>
        </p:txBody>
      </p:sp>
      <p:pic>
        <p:nvPicPr>
          <p:cNvPr id="5" name="Content Placeholder 4" descr="A close up of a curtain&#10;&#10;Description generated with high confidence">
            <a:extLst>
              <a:ext uri="{FF2B5EF4-FFF2-40B4-BE49-F238E27FC236}">
                <a16:creationId xmlns:a16="http://schemas.microsoft.com/office/drawing/2014/main" id="{0DE84B91-2658-4C05-AA0B-823A1E503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 b="24648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28C9-D5A3-4859-941E-1393249EC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85801"/>
            <a:ext cx="4907279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This is cardiac muscle</a:t>
            </a:r>
            <a:endParaRPr lang="en-US" dirty="0"/>
          </a:p>
        </p:txBody>
      </p:sp>
      <p:pic>
        <p:nvPicPr>
          <p:cNvPr id="5" name="Content Placeholder 4" descr="A close up of a fabric surface&#10;&#10;Description generated with very high confidence">
            <a:extLst>
              <a:ext uri="{FF2B5EF4-FFF2-40B4-BE49-F238E27FC236}">
                <a16:creationId xmlns:a16="http://schemas.microsoft.com/office/drawing/2014/main" id="{D25B7C32-14DB-46AF-8335-384B1A10D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78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2A43-B449-4764-AAB9-ABF22113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588012"/>
            <a:ext cx="4028490" cy="3681976"/>
          </a:xfrm>
          <a:noFill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800" dirty="0" smtClean="0"/>
              <a:t>Cardiac </a:t>
            </a:r>
            <a:r>
              <a:rPr lang="en-US" sz="2800" dirty="0"/>
              <a:t>muscle :</a:t>
            </a:r>
            <a:r>
              <a:rPr lang="en-GB" sz="2800" b="1" dirty="0"/>
              <a:t> specialised cardiac muscle</a:t>
            </a:r>
            <a:r>
              <a:rPr lang="en-GB" sz="2800" dirty="0"/>
              <a:t> cells organized into nodes to transmit the impulse to various parts called </a:t>
            </a:r>
            <a:r>
              <a:rPr lang="en-GB" sz="2800" b="1" dirty="0"/>
              <a:t>cardiac conducting cells </a:t>
            </a:r>
            <a:r>
              <a:rPr lang="en-GB" sz="2800" dirty="0"/>
              <a:t>(</a:t>
            </a:r>
            <a:r>
              <a:rPr lang="en-GB" sz="2800" b="1" i="1" dirty="0"/>
              <a:t>Purkinje cells</a:t>
            </a:r>
            <a:r>
              <a:rPr lang="en-GB" sz="2800" dirty="0"/>
              <a:t>)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 descr="A close up of a logo&#10;&#10;Description generated with high confidence">
            <a:extLst>
              <a:ext uri="{FF2B5EF4-FFF2-40B4-BE49-F238E27FC236}">
                <a16:creationId xmlns:a16="http://schemas.microsoft.com/office/drawing/2014/main" id="{0A78332D-99BB-4CBD-884B-0F4CDE681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r="20337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8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4E1ACB-F4A6-4FD6-8F6A-4944A3010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9" r="-1" b="240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4542" y="1659290"/>
            <a:ext cx="40277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T tubule, </a:t>
            </a:r>
            <a:br>
              <a:rPr lang="en-US" altLang="en-US" sz="32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altLang="en-US" sz="32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is an invagination of the </a:t>
            </a:r>
            <a:r>
              <a:rPr lang="en-US" altLang="en-US" sz="3200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muscle cell membrane (sarcolemma</a:t>
            </a:r>
            <a:r>
              <a:rPr lang="en-US" altLang="en-US" sz="32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) located at the level of </a:t>
            </a:r>
            <a:br>
              <a:rPr lang="en-US" altLang="en-US" sz="32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altLang="en-US" sz="32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junction between A and I bands for skeletal</a:t>
            </a:r>
            <a:br>
              <a:rPr lang="en-US" altLang="en-US" sz="32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en-US" altLang="en-US" sz="32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muscle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070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EC09-40C7-496B-A605-135827696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1" y="640081"/>
            <a:ext cx="386085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/>
              <a:t>smooth muscle</a:t>
            </a:r>
            <a:r>
              <a:rPr lang="en-US" altLang="en-US" dirty="0" smtClean="0"/>
              <a:t>.</a:t>
            </a:r>
            <a:br>
              <a:rPr lang="en-US" altLang="en-US" dirty="0" smtClean="0"/>
            </a:br>
            <a:r>
              <a:rPr lang="en-US" altLang="en-US" dirty="0" err="1" smtClean="0"/>
              <a:t>Longtudinal</a:t>
            </a:r>
            <a:r>
              <a:rPr lang="en-US" altLang="en-US" dirty="0" smtClean="0"/>
              <a:t> section</a:t>
            </a:r>
            <a:endParaRPr lang="en-US" dirty="0"/>
          </a:p>
        </p:txBody>
      </p:sp>
      <p:pic>
        <p:nvPicPr>
          <p:cNvPr id="5" name="Content Placeholder 4" descr="A picture containing nature&#10;&#10;Description generated with high confidence">
            <a:extLst>
              <a:ext uri="{FF2B5EF4-FFF2-40B4-BE49-F238E27FC236}">
                <a16:creationId xmlns:a16="http://schemas.microsoft.com/office/drawing/2014/main" id="{ABD57512-9029-4273-B2D1-552DBFEC1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r="14267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9CD0-8D3E-4AFD-841C-E4AD1F5F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26285"/>
            <a:ext cx="4815840" cy="3353435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This is smooth muscle – high magnification. The </a:t>
            </a:r>
            <a:r>
              <a:rPr lang="en-US" altLang="en-US" b="1" dirty="0">
                <a:solidFill>
                  <a:schemeClr val="accent2"/>
                </a:solidFill>
              </a:rPr>
              <a:t>.......</a:t>
            </a:r>
            <a:r>
              <a:rPr lang="en-US" altLang="en-US" sz="3200" dirty="0"/>
              <a:t> indicate the spindle shape of </a:t>
            </a:r>
            <a:br>
              <a:rPr lang="en-US" altLang="en-US" sz="3200" dirty="0"/>
            </a:br>
            <a:r>
              <a:rPr lang="en-US" altLang="en-US" sz="3200" dirty="0"/>
              <a:t>the smooth muscle fiber. Notice the elongated nuclei. 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1" dirty="0" err="1" smtClean="0">
                <a:solidFill>
                  <a:srgbClr val="FF0000"/>
                </a:solidFill>
              </a:rPr>
              <a:t>Longtudinal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section 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DD59DB-48FE-4C56-8975-6FF2007C7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07" y="0"/>
            <a:ext cx="7258893" cy="6858000"/>
          </a:xfrm>
        </p:spPr>
      </p:pic>
    </p:spTree>
    <p:extLst>
      <p:ext uri="{BB962C8B-B14F-4D97-AF65-F5344CB8AC3E}">
        <p14:creationId xmlns:p14="http://schemas.microsoft.com/office/powerpoint/2010/main" val="337550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1A204-CD1F-4B52-879A-1CEDAA0A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Skeletal muscle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light, pink, indoor, object&#10;&#10;Description generated with very high confidence">
            <a:extLst>
              <a:ext uri="{FF2B5EF4-FFF2-40B4-BE49-F238E27FC236}">
                <a16:creationId xmlns:a16="http://schemas.microsoft.com/office/drawing/2014/main" id="{4DCA4E18-E2C7-40BF-B246-28A621B60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pink&#10;&#10;Description generated with very high confidence">
            <a:extLst>
              <a:ext uri="{FF2B5EF4-FFF2-40B4-BE49-F238E27FC236}">
                <a16:creationId xmlns:a16="http://schemas.microsoft.com/office/drawing/2014/main" id="{F3AD63B6-A477-430E-A16C-2664D858C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40" y="2426818"/>
            <a:ext cx="533018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64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8D41-5FF8-4771-800D-99318680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1" y="640081"/>
            <a:ext cx="381513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Skeletal muscle</a:t>
            </a: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F1A144AC-1E12-4360-9BB0-ADC2344DA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" r="-1" b="26199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78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684F6-CD11-476D-8F9D-0F384F414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314"/>
            <a:ext cx="4321629" cy="6074229"/>
          </a:xfrm>
        </p:spPr>
        <p:txBody>
          <a:bodyPr>
            <a:normAutofit/>
          </a:bodyPr>
          <a:lstStyle/>
          <a:p>
            <a:r>
              <a:rPr lang="en-US" sz="3600" b="1" dirty="0"/>
              <a:t>Tongue, Skeletal </a:t>
            </a:r>
            <a:r>
              <a:rPr lang="en-US" sz="3600" b="1" dirty="0" smtClean="0"/>
              <a:t>Muscle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longitudinal section on the left.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Cross section on the right 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42FD586D-6769-4669-9048-47C679D74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320" y="0"/>
            <a:ext cx="7472680" cy="6858000"/>
          </a:xfrm>
        </p:spPr>
      </p:pic>
    </p:spTree>
    <p:extLst>
      <p:ext uri="{BB962C8B-B14F-4D97-AF65-F5344CB8AC3E}">
        <p14:creationId xmlns:p14="http://schemas.microsoft.com/office/powerpoint/2010/main" val="214741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8924A-C9E5-4BA4-83A4-D45E355D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1" y="640081"/>
            <a:ext cx="369321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Skeletal muscle</a:t>
            </a: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2C5E49DC-C9D3-4F14-9FE2-38A295989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0" r="-1" b="2169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98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486F-CCED-43BB-A127-EAAED967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1" y="640081"/>
            <a:ext cx="376941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Smooth muscle </a:t>
            </a:r>
            <a:r>
              <a:rPr lang="en-US" dirty="0" err="1" smtClean="0"/>
              <a:t>longtudinal</a:t>
            </a:r>
            <a:r>
              <a:rPr lang="en-US" dirty="0" smtClean="0"/>
              <a:t> </a:t>
            </a:r>
            <a:r>
              <a:rPr lang="en-US" dirty="0"/>
              <a:t>section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F47F0-ADDE-41EC-858D-6B8B6DD20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11565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12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44ADD-E741-46EB-AB58-841DB386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Smooth muscle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2368670-EB6D-456A-8ACF-BFD148174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r="88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3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A88F97E-DD7B-4E26-9560-57B38077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b="1" i="1" u="sng" dirty="0"/>
              <a:t>Cross section of cardiac muscle </a:t>
            </a:r>
            <a:endParaRPr lang="en-US" sz="18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39FF58A-6B6D-4BE2-BC31-331A55BF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r="7049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4715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26E6-2B95-4D5C-9F8E-4A0BB8D3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1349829"/>
            <a:ext cx="3377183" cy="4310742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Cardiac muscle intercalated disk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(longitudinal section)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F7A11F-7448-4E98-958B-735C47A3D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r="9172" b="2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5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7EDF1-D44A-423C-AEA5-9FF339B14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Cardiac muscle</a:t>
            </a:r>
          </a:p>
        </p:txBody>
      </p:sp>
      <p:pic>
        <p:nvPicPr>
          <p:cNvPr id="5" name="Content Placeholder 4" descr="A picture containing wall&#10;&#10;Description generated with high confidence">
            <a:extLst>
              <a:ext uri="{FF2B5EF4-FFF2-40B4-BE49-F238E27FC236}">
                <a16:creationId xmlns:a16="http://schemas.microsoft.com/office/drawing/2014/main" id="{DAFFC99F-3558-4B42-98BB-F64853A33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r="7534"/>
          <a:stretch/>
        </p:blipFill>
        <p:spPr>
          <a:xfrm>
            <a:off x="4654297" y="10"/>
            <a:ext cx="7537704" cy="330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DC0DC9-61AE-4BBD-9EAB-21FEB5E0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3307080"/>
            <a:ext cx="7537704" cy="35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0FD1D-4577-409A-96A2-147A0C27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Cardiac muscle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38DC6D-5470-43CD-B424-B50C116DD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4" y="2426818"/>
            <a:ext cx="5330182" cy="39976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65850BE-AEFB-4647-811B-6F3B6D4BE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73" y="2713843"/>
            <a:ext cx="5455917" cy="34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1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2AE1-CAB4-47C9-8E76-EC1E0795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smooth muscle 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D252FD-9FE5-4C71-BBDB-9ECCE39B0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213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7E0B-D65D-4ED0-88D0-7627A540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1" y="640081"/>
            <a:ext cx="3815130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Skeletal muscle</a:t>
            </a:r>
          </a:p>
        </p:txBody>
      </p:sp>
      <p:pic>
        <p:nvPicPr>
          <p:cNvPr id="5" name="Content Placeholder 4" descr="A picture containing outdoor, sky, mountain&#10;&#10;Description generated with very high confidence">
            <a:extLst>
              <a:ext uri="{FF2B5EF4-FFF2-40B4-BE49-F238E27FC236}">
                <a16:creationId xmlns:a16="http://schemas.microsoft.com/office/drawing/2014/main" id="{74D19DCD-3C33-4810-B164-FA44059C9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7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6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7AB2-4FD1-44B6-9D7F-B61B1045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640081"/>
            <a:ext cx="4343399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dirty="0">
                <a:sym typeface="Symbol" panose="05050102010706020507" pitchFamily="18" charset="2"/>
              </a:rPr>
              <a:t/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motor end plates</a:t>
            </a:r>
            <a:endParaRPr lang="en-US" dirty="0"/>
          </a:p>
        </p:txBody>
      </p:sp>
      <p:pic>
        <p:nvPicPr>
          <p:cNvPr id="5" name="Content Placeholder 4" descr="A close up of a purple flower&#10;&#10;Description generated with high confidence">
            <a:extLst>
              <a:ext uri="{FF2B5EF4-FFF2-40B4-BE49-F238E27FC236}">
                <a16:creationId xmlns:a16="http://schemas.microsoft.com/office/drawing/2014/main" id="{60E3BF59-62CA-4A48-A7D1-DC0466F2D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13024" b="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164</Words>
  <Application>Microsoft Office PowerPoint</Application>
  <PresentationFormat>Widescreen</PresentationFormat>
  <Paragraphs>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Symbol</vt:lpstr>
      <vt:lpstr>Times New Roman</vt:lpstr>
      <vt:lpstr>Office Theme</vt:lpstr>
      <vt:lpstr>بسم الله الرحمن الرحيم </vt:lpstr>
      <vt:lpstr>PowerPoint Presentation</vt:lpstr>
      <vt:lpstr>PowerPoint Presentation</vt:lpstr>
      <vt:lpstr>Cardiac muscle intercalated disk   (longitudinal section)</vt:lpstr>
      <vt:lpstr>Cardiac muscle</vt:lpstr>
      <vt:lpstr>Cardiac muscle</vt:lpstr>
      <vt:lpstr>smooth muscle </vt:lpstr>
      <vt:lpstr>Skeletal muscle</vt:lpstr>
      <vt:lpstr> motor end plates</vt:lpstr>
      <vt:lpstr>This is the motor end plate.</vt:lpstr>
      <vt:lpstr>Cross section of a blood vessel showing smooth muscle layers</vt:lpstr>
      <vt:lpstr>PowerPoint Presentation</vt:lpstr>
      <vt:lpstr> cardiac muscle  cross section</vt:lpstr>
      <vt:lpstr>Skeletal muscle cross (transverse) section</vt:lpstr>
      <vt:lpstr>This is skeletal muscle. The   show the peripheral nuclei of a skeletal  muscle fiber. Notice the cross striations and that the fibers don’t have any  connections. </vt:lpstr>
      <vt:lpstr>This is a cross section through skeletal muscle. The indicate the peripheral  nuclei of skeletal muscle fibers. </vt:lpstr>
      <vt:lpstr>This is cardiac muscle. Notice the centrally placed nuclei and the  cross bridges linking fibers.  Between lie endomysium and  capillaries. The  indicate the  intercalated discs</vt:lpstr>
      <vt:lpstr>This is cardiac muscle</vt:lpstr>
      <vt:lpstr>Cardiac muscle : specialised cardiac muscle cells organized into nodes to transmit the impulse to various parts called cardiac conducting cells (Purkinje cells)  </vt:lpstr>
      <vt:lpstr>smooth muscle. Longtudinal section</vt:lpstr>
      <vt:lpstr>This is smooth muscle – high magnification. The ....... indicate the spindle shape of  the smooth muscle fiber. Notice the elongated nuclei.  Longtudinal section  </vt:lpstr>
      <vt:lpstr>Skeletal muscle </vt:lpstr>
      <vt:lpstr>Skeletal muscle</vt:lpstr>
      <vt:lpstr>Tongue, Skeletal Muscle longitudinal section on the left.  Cross section on the right  </vt:lpstr>
      <vt:lpstr>Skeletal muscle</vt:lpstr>
      <vt:lpstr>Smooth muscle longtudinal section</vt:lpstr>
      <vt:lpstr>Smooth muscle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 </dc:title>
  <dc:creator>abdullah daradkh</dc:creator>
  <cp:lastModifiedBy>Rakan Al-Jabsheh</cp:lastModifiedBy>
  <cp:revision>5</cp:revision>
  <dcterms:created xsi:type="dcterms:W3CDTF">2019-04-11T16:32:30Z</dcterms:created>
  <dcterms:modified xsi:type="dcterms:W3CDTF">2019-04-13T13:32:25Z</dcterms:modified>
</cp:coreProperties>
</file>