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sldIdLst>
    <p:sldId id="308" r:id="rId3"/>
    <p:sldId id="259" r:id="rId4"/>
    <p:sldId id="261" r:id="rId5"/>
    <p:sldId id="264" r:id="rId6"/>
    <p:sldId id="265" r:id="rId7"/>
    <p:sldId id="262" r:id="rId8"/>
    <p:sldId id="266" r:id="rId9"/>
    <p:sldId id="267" r:id="rId10"/>
    <p:sldId id="268" r:id="rId11"/>
    <p:sldId id="306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</p:sldIdLst>
  <p:sldSz cx="12192000" cy="6858000"/>
  <p:notesSz cx="6858000" cy="9144000"/>
  <p:defaultTextStyle>
    <a:defPPr>
      <a:defRPr lang="ar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188522-6831-4089-88AC-2640C76A9852}" type="datetimeFigureOut">
              <a:rPr lang="ar-SA" smtClean="0"/>
              <a:t>02/07/1441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0DA7EF7-92FB-4CC4-B796-5DB7BF24FC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24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3D47FFF-5D98-459A-B45B-EF6A252355CE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DE8238-0785-4367-A300-7C1ACB5CE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7064D6-E352-4F16-A13D-8AAC14CFD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6B60F5-8FEA-44E7-A504-6916AFFB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67E8-B0CA-4887-8F26-F22938AFA77D}" type="datetimeFigureOut">
              <a:rPr lang="ar-JO" smtClean="0"/>
              <a:t>02/07/1441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FB1775-7195-455D-9F27-1C6F29BC4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D08068-F5BB-4FA9-BAD6-FB58B9A5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C50D-771B-43D9-AED7-5DC5491E721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5266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45347-B026-48A6-BE24-D01DE1E3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C586A5B-D1AE-487F-9BBF-713F8A7FF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035287-395C-478A-8D82-C29AE3A8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67E8-B0CA-4887-8F26-F22938AFA77D}" type="datetimeFigureOut">
              <a:rPr lang="ar-JO" smtClean="0"/>
              <a:t>02/07/1441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7140F5-DE87-443C-8F29-F3E4AA93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1177A1-5CAF-40A1-9335-06B31BA6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C50D-771B-43D9-AED7-5DC5491E721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4254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A68F3C6-7255-4318-B69C-1759D11DF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9A0939-AA47-4B45-8B81-93FD103E4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F869A8-D917-4DF5-921D-107D5D65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67E8-B0CA-4887-8F26-F22938AFA77D}" type="datetimeFigureOut">
              <a:rPr lang="ar-JO" smtClean="0"/>
              <a:t>02/07/1441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CEAEEB-31B7-4B52-8EA5-D79381DE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50EC12-ADFD-494D-822E-F9772BAF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C50D-771B-43D9-AED7-5DC5491E721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8795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B0634-0F0C-4CA6-A9C7-E7E370DEF6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1900E-4458-4F44-AEC1-8651C1EBCF5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091990"/>
      </p:ext>
    </p:extLst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740FA-9641-49BA-9A4C-4101DD0B8E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00C1D-E5A2-439D-B08B-66AE4299DA2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4125"/>
      </p:ext>
    </p:extLst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A79DC-66AD-44D2-954E-18790CA1F4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D8A63-3C91-4298-AD9A-0A18E150F1F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285709"/>
      </p:ext>
    </p:extLst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B267C-2D81-42C3-922E-6EA1B58F72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1031A-72EF-46F1-B2C6-AA94F5014AE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086362"/>
      </p:ext>
    </p:extLst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73076-5F1C-44AE-BCDB-CEB817FC97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D3DA4-B406-4904-9AA6-5D56AF3CC9F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400030"/>
      </p:ext>
    </p:extLst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59E9F-3BA0-4AE8-96C8-D8291FD01B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C580-419D-4F29-BA07-A8C6C004066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161926"/>
      </p:ext>
    </p:extLst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820F-FE30-4FED-A10B-16A62A4DC2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0EABE-DBC3-401B-BA9F-59411BF1686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860144"/>
      </p:ext>
    </p:extLst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3B39E-4D35-4FF7-89A9-A09936A5EC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C95E7-3411-4798-BCA7-82E86DF1CCC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581925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50DEB3-0F1C-46C5-95DE-AAD59426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59CCD7-95B1-48E4-8BAE-B1FD83C13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F05500-0D0F-4C03-BAD0-55B36115D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67E8-B0CA-4887-8F26-F22938AFA77D}" type="datetimeFigureOut">
              <a:rPr lang="ar-JO" smtClean="0"/>
              <a:t>02/07/1441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46076D-6435-473C-A50D-FC85DCBB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34E196-4DC1-49D9-BCB5-DFF10BCD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C50D-771B-43D9-AED7-5DC5491E721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46992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2698C-6AAD-48E5-A5AA-B64E4BD30B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4F340-148F-43EE-87C5-6C8F3D0F2D7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524936"/>
      </p:ext>
    </p:extLst>
  </p:cSld>
  <p:clrMapOvr>
    <a:masterClrMapping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7EAC-E13A-49DF-8174-BEE27DFA4A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17A27-DAEA-4A45-9CC9-E6048464DC3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577347"/>
      </p:ext>
    </p:extLst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A3C6C-9C86-4A33-9A0F-A7F4F8714E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EE45-3E0D-4E47-8C57-159AE9B7638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976973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BA648-DB58-4951-BDAA-1247BAEDB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C29FB0-A1A2-4D29-898D-1AA455E10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BDCB44-B187-444A-A1C7-BA3F05B1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67E8-B0CA-4887-8F26-F22938AFA77D}" type="datetimeFigureOut">
              <a:rPr lang="ar-JO" smtClean="0"/>
              <a:t>02/07/1441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BEED1F-E573-477C-B724-1166531D6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88870C-4754-49B7-B167-AC0E83342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C50D-771B-43D9-AED7-5DC5491E721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1600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0EFBF-AB39-48F6-8F1B-4B3A095E5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2A701C-F691-4592-BC2C-009651483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04B906-1C53-4D92-B378-386BE999E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24E36C-B2CA-411B-8635-52EB5D304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67E8-B0CA-4887-8F26-F22938AFA77D}" type="datetimeFigureOut">
              <a:rPr lang="ar-JO" smtClean="0"/>
              <a:t>02/07/1441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A9B8A4-A386-4278-9944-40BE8BE40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8085AF-8764-485D-88B0-857A0043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C50D-771B-43D9-AED7-5DC5491E721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1847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3B49E7-9F50-42B8-A72A-F6BAFBCD8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71E5CB-3474-4156-92A1-24A408D45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DC78E5-2156-414C-B041-751183042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EB31717-1A62-4285-8991-15E9EF8D4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F37F633-9F7B-439C-8EBD-70D3F6C403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E869092-82F4-4E1D-AFA7-B123A0A01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67E8-B0CA-4887-8F26-F22938AFA77D}" type="datetimeFigureOut">
              <a:rPr lang="ar-JO" smtClean="0"/>
              <a:t>02/07/1441</a:t>
            </a:fld>
            <a:endParaRPr lang="ar-J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1FF9805-389D-4D1C-97E8-6850E12D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0AD6C8C-998D-408A-9D0D-09B45D34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C50D-771B-43D9-AED7-5DC5491E721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5885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255AB2-64D5-4B80-A059-615BECA0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B1DE43B-1B9F-478E-AA8C-C4883A5AC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67E8-B0CA-4887-8F26-F22938AFA77D}" type="datetimeFigureOut">
              <a:rPr lang="ar-JO" smtClean="0"/>
              <a:t>02/07/1441</a:t>
            </a:fld>
            <a:endParaRPr lang="ar-J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0315AE-6BD1-4896-9809-F99A8AFC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5B0F932-31B2-4305-B4DE-7EA773AB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C50D-771B-43D9-AED7-5DC5491E721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6282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159A10-1686-4B35-81A5-41EE5182E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67E8-B0CA-4887-8F26-F22938AFA77D}" type="datetimeFigureOut">
              <a:rPr lang="ar-JO" smtClean="0"/>
              <a:t>02/07/1441</a:t>
            </a:fld>
            <a:endParaRPr lang="ar-J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5B75A6E-A6F6-482F-A4EC-A792D3ACD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6A28D8-9A9A-4667-9023-08E4C321F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C50D-771B-43D9-AED7-5DC5491E721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672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7847E-AB8A-4953-BF84-D9F9C2EF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BD9678-F326-4C68-B378-0EBFB7231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33EA40-C74B-41BA-B4CA-975EB841C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952666-5356-48C4-A9F2-BAE2ABD83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67E8-B0CA-4887-8F26-F22938AFA77D}" type="datetimeFigureOut">
              <a:rPr lang="ar-JO" smtClean="0"/>
              <a:t>02/07/1441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67B5A1-B10C-4FDE-87E2-A17BEF2E1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5A6BA7-C332-4BE6-A717-4E96490C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C50D-771B-43D9-AED7-5DC5491E721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2250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1718B9-A2C5-4D0F-998D-D9D04E1C4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5877F79-478D-49D4-AC01-13C5A1892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6575FAA-A22A-4A61-928A-1F32F462A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A3A6F1-E3AE-4365-832A-31CE97B5B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67E8-B0CA-4887-8F26-F22938AFA77D}" type="datetimeFigureOut">
              <a:rPr lang="ar-JO" smtClean="0"/>
              <a:t>02/07/1441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B7FB3E-B833-4A54-87E7-E52B754F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E98744-0BF2-4D45-90B3-9AEAF979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C50D-771B-43D9-AED7-5DC5491E721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7991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3B2DA4A-C91B-476E-BBC3-1F295BB1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F93B6B-8BAE-43DC-A9F3-C5BEDD839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82E763-BC18-42D4-82B9-0B0449B0BA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967E8-B0CA-4887-8F26-F22938AFA77D}" type="datetimeFigureOut">
              <a:rPr lang="ar-JO" smtClean="0"/>
              <a:t>02/07/1441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AC68CC-68C6-4F95-B80A-30C7112C6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A11974-C00E-420F-A72E-33DCB4F47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1C50D-771B-43D9-AED7-5DC5491E721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6559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5BCCDD-60FB-424E-9FEB-F7DBE1E7CE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23087A-4C40-43F0-BB6E-A79BFC70C44A}" type="slidenum">
              <a:rPr lang="ar-SA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9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شعار لجنة الطب والجراحة بدون خلفية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143" y="1246909"/>
            <a:ext cx="5892800" cy="446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5641" y="536771"/>
            <a:ext cx="10363200" cy="1162050"/>
          </a:xfrm>
        </p:spPr>
        <p:txBody>
          <a:bodyPr/>
          <a:lstStyle/>
          <a:p>
            <a:r>
              <a:rPr lang="en-US" altLang="en-US" sz="6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Soft Tissue Reconstruction</a:t>
            </a:r>
            <a:r>
              <a:rPr lang="en-US" altLang="en-US" sz="6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/>
            </a:r>
            <a:br>
              <a:rPr lang="en-US" altLang="en-US" sz="6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endParaRPr lang="en-US" altLang="en-US" sz="6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238" y="2053059"/>
            <a:ext cx="5868537" cy="30469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JO" sz="4800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- تم تفريغ اضافات الدكتور </a:t>
            </a:r>
            <a:r>
              <a:rPr lang="ar-JO" sz="4800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باللون الأخضر </a:t>
            </a:r>
            <a:r>
              <a:rPr lang="ar-JO" sz="4800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, وما تم شرحه </a:t>
            </a:r>
            <a:r>
              <a:rPr lang="ar-JO" sz="4800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باللون الأحمر</a:t>
            </a:r>
            <a:r>
              <a:rPr lang="ar-JO" sz="4800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, واضافة صور توضيحية لفهم بعض النقاط   </a:t>
            </a:r>
            <a:endParaRPr lang="ar-SA" sz="4800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1378421" y="4367281"/>
            <a:ext cx="573208" cy="382137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95906" y="5629108"/>
            <a:ext cx="1696633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ar-JO" sz="2400" dirty="0">
                <a:solidFill>
                  <a:prstClr val="black"/>
                </a:solidFill>
              </a:rPr>
              <a:t>ت</a:t>
            </a:r>
            <a:r>
              <a:rPr lang="ar-JO" sz="2400" dirty="0" smtClean="0">
                <a:solidFill>
                  <a:prstClr val="black"/>
                </a:solidFill>
              </a:rPr>
              <a:t>مارا الزيود   محمد ربعي       </a:t>
            </a:r>
            <a:endParaRPr lang="ar-SA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00505"/>
      </p:ext>
    </p:extLst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 ears </a:t>
            </a:r>
            <a:endParaRPr lang="en-US" dirty="0"/>
          </a:p>
        </p:txBody>
      </p:sp>
      <p:pic>
        <p:nvPicPr>
          <p:cNvPr id="1026" name="Picture 2" descr="Image result for Excise dog-ea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323" y="791233"/>
            <a:ext cx="5950131" cy="509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173288"/>
            <a:ext cx="488950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579077" y="2766646"/>
            <a:ext cx="937846" cy="13012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57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E1436F-2EE0-467E-90CC-55E872A66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1ry</a:t>
            </a:r>
            <a:r>
              <a:rPr lang="en-US" dirty="0" smtClean="0"/>
              <a:t> closure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3AAE76-1F10-436D-9A5C-94996352F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Indicated when wounds are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dirty 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contaminated or at high risk of sepsis (e.g. bites)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• The first option </a:t>
            </a:r>
            <a:r>
              <a:rPr lang="en-US" u="sng" dirty="0">
                <a:solidFill>
                  <a:srgbClr val="FF0000"/>
                </a:solidFill>
              </a:rPr>
              <a:t>following debridement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• Wounds can be also left to heal by secondary intention </a:t>
            </a:r>
          </a:p>
        </p:txBody>
      </p:sp>
    </p:spTree>
    <p:extLst>
      <p:ext uri="{BB962C8B-B14F-4D97-AF65-F5344CB8AC3E}">
        <p14:creationId xmlns:p14="http://schemas.microsoft.com/office/powerpoint/2010/main" val="36959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4A71B-2F0B-48DF-9055-55A17D4A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</a:t>
            </a:r>
            <a:r>
              <a:rPr lang="en-US" dirty="0">
                <a:solidFill>
                  <a:srgbClr val="FF0000"/>
                </a:solidFill>
              </a:rPr>
              <a:t>Skin grafting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386C20-0426-4987-A616-48C62BA7B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u="sng" dirty="0">
                <a:solidFill>
                  <a:srgbClr val="FF0000"/>
                </a:solidFill>
              </a:rPr>
              <a:t>Block of tissue transferred </a:t>
            </a:r>
            <a:r>
              <a:rPr lang="en-US" b="1" u="sng" dirty="0">
                <a:solidFill>
                  <a:srgbClr val="FF0000"/>
                </a:solidFill>
              </a:rPr>
              <a:t>without</a:t>
            </a:r>
            <a:r>
              <a:rPr lang="en-US" u="sng" dirty="0">
                <a:solidFill>
                  <a:srgbClr val="FF0000"/>
                </a:solidFill>
              </a:rPr>
              <a:t> blood supply</a:t>
            </a:r>
          </a:p>
          <a:p>
            <a:pPr marL="0" indent="0">
              <a:buNone/>
            </a:pPr>
            <a:r>
              <a:rPr lang="en-US" dirty="0"/>
              <a:t>• Classified according to tissue of origin: </a:t>
            </a:r>
          </a:p>
          <a:p>
            <a:pPr marL="0" indent="0">
              <a:buNone/>
            </a:pPr>
            <a:r>
              <a:rPr lang="en-US" dirty="0"/>
              <a:t>▫ </a:t>
            </a:r>
            <a:r>
              <a:rPr lang="en-US" dirty="0" err="1"/>
              <a:t>Autograft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skin graft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▫ Allograft </a:t>
            </a:r>
          </a:p>
          <a:p>
            <a:pPr marL="0" indent="0">
              <a:buNone/>
            </a:pPr>
            <a:r>
              <a:rPr lang="en-US" dirty="0"/>
              <a:t>▫ </a:t>
            </a:r>
            <a:r>
              <a:rPr lang="en-US" dirty="0" err="1" smtClean="0"/>
              <a:t>Xenograft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as from fish ! ( Heart Valves graft )</a:t>
            </a:r>
            <a:endParaRPr lang="ar-JO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6B8494-DC5B-4B6A-9E0F-91B008CD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Skin grafting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5F1041-5F90-4B31-90C2-E532202E6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Either </a:t>
            </a:r>
            <a:r>
              <a:rPr lang="en-US" dirty="0" smtClean="0">
                <a:solidFill>
                  <a:srgbClr val="FF0000"/>
                </a:solidFill>
              </a:rPr>
              <a:t>split-thickness </a:t>
            </a:r>
            <a:r>
              <a:rPr lang="en-US" dirty="0" smtClean="0">
                <a:solidFill>
                  <a:srgbClr val="00B050"/>
                </a:solidFill>
              </a:rPr>
              <a:t>(epidermis + part of dermis) </a:t>
            </a:r>
            <a:r>
              <a:rPr lang="en-US" dirty="0">
                <a:solidFill>
                  <a:srgbClr val="FF0000"/>
                </a:solidFill>
              </a:rPr>
              <a:t>or full-thickness </a:t>
            </a:r>
            <a:r>
              <a:rPr lang="en-US" dirty="0" smtClean="0">
                <a:solidFill>
                  <a:srgbClr val="00B050"/>
                </a:solidFill>
              </a:rPr>
              <a:t>(whole epidermis +dermis )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• Graft survival dependent on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1- </a:t>
            </a:r>
            <a:r>
              <a:rPr lang="en-US" b="1" dirty="0" smtClean="0">
                <a:solidFill>
                  <a:srgbClr val="FF0000"/>
                </a:solidFill>
              </a:rPr>
              <a:t>graft quality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2- the </a:t>
            </a:r>
            <a:r>
              <a:rPr lang="en-US" dirty="0">
                <a:solidFill>
                  <a:srgbClr val="FF0000"/>
                </a:solidFill>
              </a:rPr>
              <a:t>graft </a:t>
            </a:r>
            <a:r>
              <a:rPr lang="en-US" dirty="0" smtClean="0">
                <a:solidFill>
                  <a:srgbClr val="FF0000"/>
                </a:solidFill>
              </a:rPr>
              <a:t>bed : </a:t>
            </a:r>
            <a:r>
              <a:rPr lang="ar-JO" sz="2400" dirty="0" smtClean="0">
                <a:solidFill>
                  <a:srgbClr val="00B050"/>
                </a:solidFill>
              </a:rPr>
              <a:t>مكان ما بحطها</a:t>
            </a:r>
            <a:r>
              <a:rPr lang="en-US" sz="2400" dirty="0" smtClean="0">
                <a:solidFill>
                  <a:srgbClr val="00B050"/>
                </a:solidFill>
              </a:rPr>
              <a:t> &gt;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( good blood sup. , good granulation tissue and no infection )</a:t>
            </a:r>
          </a:p>
          <a:p>
            <a:pPr marL="457200" lvl="1" indent="0">
              <a:buNone/>
            </a:pPr>
            <a:r>
              <a:rPr lang="en-US" b="1" dirty="0" smtClean="0">
                <a:sym typeface="Wingdings 2"/>
              </a:rPr>
              <a:t></a:t>
            </a:r>
            <a:r>
              <a:rPr lang="en-US" dirty="0" smtClean="0"/>
              <a:t>  Muscle/fascia </a:t>
            </a:r>
            <a:r>
              <a:rPr lang="en-US" dirty="0"/>
              <a:t>(proper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adequate nutrition and blood sup   </a:t>
            </a:r>
            <a:r>
              <a:rPr lang="en-US" b="1" u="sng" dirty="0" smtClean="0">
                <a:solidFill>
                  <a:srgbClr val="00B050"/>
                </a:solidFill>
                <a:sym typeface="Wingdings" panose="05000000000000000000" pitchFamily="2" charset="2"/>
              </a:rPr>
              <a:t>High take 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= successful </a:t>
            </a:r>
            <a:endParaRPr lang="en-US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457200" lvl="1" indent="0">
              <a:buNone/>
            </a:pPr>
            <a:r>
              <a:rPr lang="en-US" b="1" dirty="0" smtClean="0"/>
              <a:t>X</a:t>
            </a:r>
            <a:r>
              <a:rPr lang="en-US" dirty="0" smtClean="0"/>
              <a:t>  Bare </a:t>
            </a:r>
            <a:r>
              <a:rPr lang="en-US" dirty="0"/>
              <a:t>cortical bone/tendon(improper</a:t>
            </a:r>
            <a:r>
              <a:rPr lang="en-US" dirty="0" smtClean="0"/>
              <a:t>)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u="sng" dirty="0" smtClean="0">
                <a:solidFill>
                  <a:srgbClr val="00B050"/>
                </a:solidFill>
                <a:sym typeface="Wingdings" panose="05000000000000000000" pitchFamily="2" charset="2"/>
              </a:rPr>
              <a:t>not take </a:t>
            </a:r>
            <a:endParaRPr lang="ar-JO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3C05D4-1603-4908-92D5-2B7192244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Skin graft survival and healing</a:t>
            </a:r>
            <a:br>
              <a:rPr lang="en-US" dirty="0"/>
            </a:br>
            <a:r>
              <a:rPr lang="ar-JO" dirty="0" smtClean="0"/>
              <a:t> </a:t>
            </a:r>
            <a:r>
              <a:rPr lang="ar-JO" sz="2800" dirty="0" smtClean="0"/>
              <a:t>:</a:t>
            </a:r>
            <a:r>
              <a:rPr lang="ar-JO" dirty="0" smtClean="0"/>
              <a:t> </a:t>
            </a:r>
            <a:r>
              <a:rPr lang="ar-JO" sz="2400" dirty="0" smtClean="0"/>
              <a:t>توضيح * </a:t>
            </a:r>
            <a:r>
              <a:rPr lang="en-US" sz="2800" dirty="0" smtClean="0"/>
              <a:t>FTSG </a:t>
            </a:r>
            <a:r>
              <a:rPr lang="en-US" sz="2800" dirty="0"/>
              <a:t>: </a:t>
            </a:r>
            <a:r>
              <a:rPr lang="en-US" sz="2800" dirty="0" smtClean="0"/>
              <a:t>Full-thickness </a:t>
            </a:r>
            <a:r>
              <a:rPr lang="en-US" sz="2800" dirty="0"/>
              <a:t>skin graft ,, STSG : Split-thickness skin graft</a:t>
            </a:r>
            <a:endParaRPr lang="ar-JO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7991F8-DA09-4F49-9F6D-BC2143626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 Steps : </a:t>
            </a:r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Imbibition </a:t>
            </a:r>
            <a:r>
              <a:rPr lang="en-US" dirty="0">
                <a:solidFill>
                  <a:srgbClr val="FF0000"/>
                </a:solidFill>
              </a:rPr>
              <a:t>(first 24 to 48 hours): </a:t>
            </a:r>
          </a:p>
          <a:p>
            <a:pPr marL="0" indent="0">
              <a:buNone/>
            </a:pPr>
            <a:r>
              <a:rPr lang="en-US" dirty="0"/>
              <a:t>Plasma imbibition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diffusion </a:t>
            </a:r>
            <a:r>
              <a:rPr lang="en-US" dirty="0" smtClean="0">
                <a:solidFill>
                  <a:srgbClr val="00B050"/>
                </a:solidFill>
              </a:rPr>
              <a:t>of nutrients from the bed 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dirty="0"/>
              <a:t>responsible for skin graft survival until angiogenesis occurs → </a:t>
            </a:r>
            <a:r>
              <a:rPr lang="en-US" u="sng" dirty="0"/>
              <a:t>thinner grafts more likely to </a:t>
            </a:r>
            <a:r>
              <a:rPr lang="en-US" u="sng" dirty="0" smtClean="0"/>
              <a:t>survive </a:t>
            </a:r>
            <a:r>
              <a:rPr lang="en-US" b="1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>
                <a:solidFill>
                  <a:srgbClr val="FF0000"/>
                </a:solidFill>
              </a:rPr>
              <a:t>*Inosculation (48 to 72 hours): </a:t>
            </a:r>
            <a:r>
              <a:rPr lang="en-US" dirty="0" smtClean="0">
                <a:solidFill>
                  <a:srgbClr val="00B050"/>
                </a:solidFill>
              </a:rPr>
              <a:t>they orient each other 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Process of capillaries joining between skin graft and recipient bed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>
                <a:solidFill>
                  <a:srgbClr val="FF0000"/>
                </a:solidFill>
              </a:rPr>
              <a:t>Revascularization (4 to 7 days): </a:t>
            </a:r>
          </a:p>
          <a:p>
            <a:pPr marL="0" indent="0">
              <a:buNone/>
            </a:pPr>
            <a:r>
              <a:rPr lang="en-US" dirty="0"/>
              <a:t>Ingrowth of capillaries into graft</a:t>
            </a:r>
          </a:p>
        </p:txBody>
      </p:sp>
    </p:spTree>
    <p:extLst>
      <p:ext uri="{BB962C8B-B14F-4D97-AF65-F5344CB8AC3E}">
        <p14:creationId xmlns:p14="http://schemas.microsoft.com/office/powerpoint/2010/main" val="8033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6FDDC6-DCBA-4443-92A9-1B682BB4B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673" y="811573"/>
            <a:ext cx="10515600" cy="523485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4. </a:t>
            </a:r>
            <a:r>
              <a:rPr lang="en-US" u="sng" dirty="0">
                <a:solidFill>
                  <a:srgbClr val="FF0000"/>
                </a:solidFill>
              </a:rPr>
              <a:t>Primary contraction</a:t>
            </a:r>
          </a:p>
          <a:p>
            <a:pPr marL="0" indent="0">
              <a:buNone/>
            </a:pPr>
            <a:r>
              <a:rPr lang="en-US" dirty="0"/>
              <a:t>a. Occurs </a:t>
            </a:r>
            <a:r>
              <a:rPr lang="en-US" dirty="0" smtClean="0"/>
              <a:t>*</a:t>
            </a:r>
            <a:r>
              <a:rPr lang="en-US" dirty="0" smtClean="0">
                <a:solidFill>
                  <a:srgbClr val="FF0000"/>
                </a:solidFill>
              </a:rPr>
              <a:t>at </a:t>
            </a:r>
            <a:r>
              <a:rPr lang="en-US" dirty="0">
                <a:solidFill>
                  <a:srgbClr val="FF0000"/>
                </a:solidFill>
              </a:rPr>
              <a:t>the time </a:t>
            </a:r>
            <a:r>
              <a:rPr lang="en-US" dirty="0"/>
              <a:t>of</a:t>
            </a:r>
            <a:r>
              <a:rPr lang="en-US" b="1" dirty="0"/>
              <a:t> </a:t>
            </a:r>
            <a:r>
              <a:rPr lang="en-US" b="1" dirty="0" smtClean="0"/>
              <a:t>( </a:t>
            </a:r>
            <a:r>
              <a:rPr lang="en-US" dirty="0" smtClean="0"/>
              <a:t>graft harvest/application : </a:t>
            </a:r>
            <a:r>
              <a:rPr lang="en-US" dirty="0" smtClean="0">
                <a:solidFill>
                  <a:srgbClr val="00B050"/>
                </a:solidFill>
              </a:rPr>
              <a:t>graft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taking </a:t>
            </a:r>
            <a:r>
              <a:rPr lang="en-US" b="1" dirty="0" smtClean="0">
                <a:solidFill>
                  <a:srgbClr val="00B050"/>
                </a:solidFill>
                <a:sym typeface="Wingdings 2"/>
              </a:rPr>
              <a:t></a:t>
            </a:r>
            <a:r>
              <a:rPr lang="en-US" b="1" dirty="0" smtClean="0">
                <a:sym typeface="Wingdings 2"/>
              </a:rPr>
              <a:t>)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b. Due to </a:t>
            </a:r>
            <a:r>
              <a:rPr lang="en-US" dirty="0">
                <a:solidFill>
                  <a:srgbClr val="FF0000"/>
                </a:solidFill>
              </a:rPr>
              <a:t>elastin fibers in dermis</a:t>
            </a:r>
          </a:p>
          <a:p>
            <a:pPr marL="0" indent="0">
              <a:buNone/>
            </a:pPr>
            <a:r>
              <a:rPr lang="en-US" dirty="0"/>
              <a:t>c. </a:t>
            </a:r>
            <a:r>
              <a:rPr lang="en-US" dirty="0">
                <a:solidFill>
                  <a:srgbClr val="FF0000"/>
                </a:solidFill>
              </a:rPr>
              <a:t>Greater in </a:t>
            </a:r>
            <a:r>
              <a:rPr lang="en-US" b="1" dirty="0">
                <a:solidFill>
                  <a:srgbClr val="FF0000"/>
                </a:solidFill>
              </a:rPr>
              <a:t>FTSGs</a:t>
            </a:r>
            <a:r>
              <a:rPr lang="en-US" dirty="0">
                <a:solidFill>
                  <a:srgbClr val="FF0000"/>
                </a:solidFill>
              </a:rPr>
              <a:t> (&gt;40%) </a:t>
            </a:r>
            <a:r>
              <a:rPr lang="en-US" dirty="0"/>
              <a:t>compared with STSGs (&lt;20%)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5. Secondary </a:t>
            </a:r>
            <a:r>
              <a:rPr lang="en-US" u="sng" dirty="0">
                <a:solidFill>
                  <a:srgbClr val="FF0000"/>
                </a:solidFill>
              </a:rPr>
              <a:t>contraction</a:t>
            </a:r>
          </a:p>
          <a:p>
            <a:pPr marL="0" indent="0">
              <a:buNone/>
            </a:pPr>
            <a:r>
              <a:rPr lang="en-US" dirty="0"/>
              <a:t>a. Occurs </a:t>
            </a:r>
            <a:r>
              <a:rPr lang="en-US" dirty="0" smtClean="0"/>
              <a:t>*</a:t>
            </a:r>
            <a:r>
              <a:rPr lang="en-US" dirty="0" smtClean="0">
                <a:solidFill>
                  <a:srgbClr val="FF0000"/>
                </a:solidFill>
              </a:rPr>
              <a:t>after </a:t>
            </a:r>
            <a:r>
              <a:rPr lang="en-US" dirty="0"/>
              <a:t>graft </a:t>
            </a:r>
            <a:r>
              <a:rPr lang="en-US" dirty="0" smtClean="0"/>
              <a:t>take </a:t>
            </a:r>
            <a:r>
              <a:rPr lang="en-US" b="1" dirty="0" smtClean="0">
                <a:sym typeface="Wingdings 2"/>
              </a:rPr>
              <a:t>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b. During </a:t>
            </a:r>
            <a:r>
              <a:rPr lang="en-US" dirty="0">
                <a:solidFill>
                  <a:srgbClr val="FF0000"/>
                </a:solidFill>
              </a:rPr>
              <a:t>healing phase </a:t>
            </a:r>
            <a:r>
              <a:rPr lang="en-US" dirty="0"/>
              <a:t>of graft over 6 to 18 </a:t>
            </a:r>
            <a:r>
              <a:rPr lang="en-US" b="1" dirty="0">
                <a:solidFill>
                  <a:srgbClr val="FF0000"/>
                </a:solidFill>
              </a:rPr>
              <a:t>months</a:t>
            </a:r>
          </a:p>
          <a:p>
            <a:pPr marL="0" indent="0">
              <a:buNone/>
            </a:pPr>
            <a:r>
              <a:rPr lang="en-US" dirty="0"/>
              <a:t>c. </a:t>
            </a:r>
            <a:r>
              <a:rPr lang="en-US" dirty="0">
                <a:solidFill>
                  <a:srgbClr val="FF0000"/>
                </a:solidFill>
              </a:rPr>
              <a:t>greater in </a:t>
            </a:r>
            <a:r>
              <a:rPr lang="en-US" b="1" dirty="0">
                <a:solidFill>
                  <a:srgbClr val="FF0000"/>
                </a:solidFill>
              </a:rPr>
              <a:t>STSGs</a:t>
            </a:r>
          </a:p>
          <a:p>
            <a:pPr marL="0" indent="0">
              <a:buNone/>
            </a:pPr>
            <a:r>
              <a:rPr lang="en-US" dirty="0"/>
              <a:t>d. Dermal components of FTSGs suppress myofibroblast activities responsible for secondary contraction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8011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708D78-1A12-47E6-BDAD-4EDE3415A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0545"/>
            <a:ext cx="10515600" cy="527641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6. Regeneration </a:t>
            </a:r>
            <a:r>
              <a:rPr lang="en-US" u="sng" dirty="0">
                <a:solidFill>
                  <a:srgbClr val="FF0000"/>
                </a:solidFill>
              </a:rPr>
              <a:t>of dermal </a:t>
            </a:r>
            <a:r>
              <a:rPr lang="en-US" u="sng" dirty="0" smtClean="0">
                <a:solidFill>
                  <a:srgbClr val="FF0000"/>
                </a:solidFill>
              </a:rPr>
              <a:t>appendages</a:t>
            </a:r>
            <a:endParaRPr lang="en-US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a. </a:t>
            </a:r>
            <a:r>
              <a:rPr lang="en-US" dirty="0">
                <a:solidFill>
                  <a:srgbClr val="FF0000"/>
                </a:solidFill>
              </a:rPr>
              <a:t>More likely to regenerate in </a:t>
            </a:r>
            <a:r>
              <a:rPr lang="en-US" b="1" dirty="0">
                <a:solidFill>
                  <a:srgbClr val="FF0000"/>
                </a:solidFill>
              </a:rPr>
              <a:t>thicker grafts</a:t>
            </a:r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b="1" dirty="0"/>
              <a:t>Sweating </a:t>
            </a:r>
            <a:r>
              <a:rPr lang="en-US" dirty="0"/>
              <a:t>assumes characteristics of </a:t>
            </a:r>
            <a:r>
              <a:rPr lang="en-US" b="1" dirty="0" smtClean="0">
                <a:solidFill>
                  <a:srgbClr val="FF0000"/>
                </a:solidFill>
              </a:rPr>
              <a:t>recipient </a:t>
            </a:r>
            <a:r>
              <a:rPr lang="en-US" b="1" dirty="0">
                <a:solidFill>
                  <a:srgbClr val="FF0000"/>
                </a:solidFill>
              </a:rPr>
              <a:t>site </a:t>
            </a:r>
            <a:r>
              <a:rPr lang="en-US" dirty="0"/>
              <a:t>when glands are </a:t>
            </a:r>
            <a:r>
              <a:rPr lang="en-US" b="1" dirty="0"/>
              <a:t>reinnervated</a:t>
            </a:r>
          </a:p>
          <a:p>
            <a:pPr marL="0" indent="0">
              <a:buNone/>
            </a:pPr>
            <a:r>
              <a:rPr lang="en-US" dirty="0"/>
              <a:t>c. </a:t>
            </a:r>
            <a:r>
              <a:rPr lang="en-US" b="1" dirty="0"/>
              <a:t>Sebaceous glands </a:t>
            </a:r>
            <a:r>
              <a:rPr lang="en-US" u="sng" dirty="0">
                <a:solidFill>
                  <a:srgbClr val="FF0000"/>
                </a:solidFill>
              </a:rPr>
              <a:t>retain</a:t>
            </a:r>
            <a:r>
              <a:rPr lang="en-US" dirty="0">
                <a:solidFill>
                  <a:srgbClr val="FF0000"/>
                </a:solidFill>
              </a:rPr>
              <a:t> characteristics of</a:t>
            </a:r>
            <a:r>
              <a:rPr lang="en-US" b="1" dirty="0">
                <a:solidFill>
                  <a:srgbClr val="FF0000"/>
                </a:solidFill>
              </a:rPr>
              <a:t> donor </a:t>
            </a:r>
            <a:r>
              <a:rPr lang="en-US" b="1" dirty="0" smtClean="0">
                <a:solidFill>
                  <a:srgbClr val="FF0000"/>
                </a:solidFill>
              </a:rPr>
              <a:t>site ! </a:t>
            </a:r>
            <a:r>
              <a:rPr lang="ar-JO" dirty="0" err="1" smtClean="0">
                <a:solidFill>
                  <a:srgbClr val="00B050"/>
                </a:solidFill>
              </a:rPr>
              <a:t>بتوخذ</a:t>
            </a:r>
            <a:r>
              <a:rPr lang="ar-JO" dirty="0" smtClean="0">
                <a:solidFill>
                  <a:srgbClr val="00B050"/>
                </a:solidFill>
              </a:rPr>
              <a:t> شكل المكان القديم  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7. </a:t>
            </a:r>
            <a:r>
              <a:rPr lang="en-US" u="sng" dirty="0">
                <a:solidFill>
                  <a:srgbClr val="FF0000"/>
                </a:solidFill>
              </a:rPr>
              <a:t>Reinnervation</a:t>
            </a:r>
          </a:p>
          <a:p>
            <a:pPr marL="0" indent="0">
              <a:buNone/>
            </a:pPr>
            <a:r>
              <a:rPr lang="en-US" dirty="0"/>
              <a:t>a. Begins </a:t>
            </a:r>
            <a:r>
              <a:rPr lang="en-US" dirty="0">
                <a:solidFill>
                  <a:srgbClr val="FF0000"/>
                </a:solidFill>
              </a:rPr>
              <a:t>2 to 4 weeks </a:t>
            </a:r>
            <a:r>
              <a:rPr lang="en-US" dirty="0"/>
              <a:t>after grafting</a:t>
            </a:r>
          </a:p>
          <a:p>
            <a:pPr marL="0" indent="0">
              <a:buNone/>
            </a:pPr>
            <a:r>
              <a:rPr lang="en-US" dirty="0"/>
              <a:t>b. Process </a:t>
            </a:r>
            <a:r>
              <a:rPr lang="en-US" dirty="0">
                <a:solidFill>
                  <a:srgbClr val="FF0000"/>
                </a:solidFill>
              </a:rPr>
              <a:t>takes several months to years</a:t>
            </a:r>
          </a:p>
          <a:p>
            <a:pPr marL="0" indent="0">
              <a:buNone/>
            </a:pPr>
            <a:r>
              <a:rPr lang="en-US" dirty="0"/>
              <a:t>c. Assumes characteristics of recipient </a:t>
            </a:r>
            <a:r>
              <a:rPr lang="en-US" dirty="0" smtClean="0"/>
              <a:t>site </a:t>
            </a:r>
            <a:r>
              <a:rPr lang="ar-JO" dirty="0" smtClean="0">
                <a:solidFill>
                  <a:srgbClr val="00B050"/>
                </a:solidFill>
              </a:rPr>
              <a:t>بمعنى انه </a:t>
            </a:r>
            <a:r>
              <a:rPr lang="ar-JO" dirty="0" err="1" smtClean="0">
                <a:solidFill>
                  <a:srgbClr val="00B050"/>
                </a:solidFill>
              </a:rPr>
              <a:t>بتوخذ</a:t>
            </a:r>
            <a:r>
              <a:rPr lang="ar-JO" dirty="0" smtClean="0">
                <a:solidFill>
                  <a:srgbClr val="00B050"/>
                </a:solidFill>
              </a:rPr>
              <a:t> شكل التغذية تاع المكان الجديد </a:t>
            </a:r>
            <a:r>
              <a:rPr lang="ar-JO" b="1" dirty="0" smtClean="0">
                <a:solidFill>
                  <a:srgbClr val="00B050"/>
                </a:solidFill>
              </a:rPr>
              <a:t>: </a:t>
            </a:r>
            <a:r>
              <a:rPr lang="ar-JO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d. Reinnervation incomplete and some degree of decreased sensation will persist</a:t>
            </a:r>
          </a:p>
          <a:p>
            <a:pPr marL="0" indent="0">
              <a:buNone/>
            </a:pPr>
            <a:r>
              <a:rPr lang="en-US" dirty="0"/>
              <a:t>e.</a:t>
            </a:r>
            <a:r>
              <a:rPr lang="en-US" dirty="0">
                <a:solidFill>
                  <a:srgbClr val="FF0000"/>
                </a:solidFill>
              </a:rPr>
              <a:t> STSGs regain sensation </a:t>
            </a:r>
            <a:r>
              <a:rPr lang="en-US" b="1" dirty="0">
                <a:solidFill>
                  <a:srgbClr val="FF0000"/>
                </a:solidFill>
              </a:rPr>
              <a:t>quicker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en-US" dirty="0">
                <a:solidFill>
                  <a:srgbClr val="FF0000"/>
                </a:solidFill>
              </a:rPr>
              <a:t> FTSGs regain </a:t>
            </a:r>
            <a:r>
              <a:rPr lang="en-US" b="1" dirty="0">
                <a:solidFill>
                  <a:srgbClr val="FF0000"/>
                </a:solidFill>
              </a:rPr>
              <a:t>more complete </a:t>
            </a:r>
            <a:r>
              <a:rPr lang="en-US" dirty="0">
                <a:solidFill>
                  <a:srgbClr val="FF0000"/>
                </a:solidFill>
              </a:rPr>
              <a:t>innervation.</a:t>
            </a:r>
          </a:p>
          <a:p>
            <a:pPr marL="0" indent="0">
              <a:buNone/>
            </a:pPr>
            <a:r>
              <a:rPr lang="en-US" dirty="0"/>
              <a:t>f. Pain returns first, then touch, then temperature.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8141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999AEB-C839-4455-B02D-A6826F27D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8. Hair </a:t>
            </a:r>
            <a:r>
              <a:rPr lang="en-US" dirty="0">
                <a:solidFill>
                  <a:srgbClr val="FF0000"/>
                </a:solidFill>
              </a:rPr>
              <a:t>growth: 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</a:rPr>
              <a:t>Assumes characteristics of donor site</a:t>
            </a:r>
            <a:r>
              <a:rPr lang="en-US" dirty="0"/>
              <a:t>, but only has potential to return after FTSGs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( they take the form of old/donor site as the sebaceous gland do 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!</a:t>
            </a:r>
            <a:endParaRPr lang="en-US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9. </a:t>
            </a:r>
            <a:r>
              <a:rPr lang="en-US" dirty="0">
                <a:solidFill>
                  <a:srgbClr val="FF0000"/>
                </a:solidFill>
              </a:rPr>
              <a:t>Pigmentation</a:t>
            </a:r>
          </a:p>
          <a:p>
            <a:pPr marL="0" indent="0">
              <a:buNone/>
            </a:pPr>
            <a:r>
              <a:rPr lang="en-US" dirty="0"/>
              <a:t>a. </a:t>
            </a:r>
            <a:r>
              <a:rPr lang="en-US" dirty="0">
                <a:solidFill>
                  <a:srgbClr val="FF0000"/>
                </a:solidFill>
              </a:rPr>
              <a:t>More predictable in </a:t>
            </a:r>
            <a:r>
              <a:rPr lang="en-US" b="1" dirty="0">
                <a:solidFill>
                  <a:srgbClr val="FF0000"/>
                </a:solidFill>
              </a:rPr>
              <a:t>FTSGs</a:t>
            </a:r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dirty="0">
                <a:solidFill>
                  <a:srgbClr val="FF0000"/>
                </a:solidFill>
              </a:rPr>
              <a:t>Permanent hyperpigmentation </a:t>
            </a:r>
            <a:r>
              <a:rPr lang="en-US" dirty="0" smtClean="0">
                <a:solidFill>
                  <a:srgbClr val="FF0000"/>
                </a:solidFill>
              </a:rPr>
              <a:t>Esp. may </a:t>
            </a:r>
            <a:r>
              <a:rPr lang="en-US" dirty="0">
                <a:solidFill>
                  <a:srgbClr val="FF0000"/>
                </a:solidFill>
              </a:rPr>
              <a:t>result from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sun exposure </a:t>
            </a:r>
            <a:r>
              <a:rPr lang="en-US" dirty="0">
                <a:solidFill>
                  <a:srgbClr val="FF0000"/>
                </a:solidFill>
              </a:rPr>
              <a:t>before full maturation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More in STSGs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10. Growth potential: 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</a:rPr>
              <a:t>STSGs have limited ability to grow in </a:t>
            </a:r>
            <a:r>
              <a:rPr lang="en-US" b="1" u="sng" dirty="0">
                <a:solidFill>
                  <a:srgbClr val="FF0000"/>
                </a:solidFill>
              </a:rPr>
              <a:t>pediatric </a:t>
            </a:r>
            <a:r>
              <a:rPr lang="en-US" b="1" u="sng" dirty="0" smtClean="0">
                <a:solidFill>
                  <a:srgbClr val="FF0000"/>
                </a:solidFill>
              </a:rPr>
              <a:t>patients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esp. on joint  will cause stiff joint &amp; growth restriction .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FTSGs</a:t>
            </a:r>
            <a:r>
              <a:rPr lang="en-US" dirty="0">
                <a:solidFill>
                  <a:srgbClr val="FF0000"/>
                </a:solidFill>
              </a:rPr>
              <a:t> have potential to </a:t>
            </a:r>
            <a:r>
              <a:rPr lang="en-US" dirty="0" smtClean="0">
                <a:solidFill>
                  <a:srgbClr val="FF0000"/>
                </a:solidFill>
              </a:rPr>
              <a:t>grow </a:t>
            </a:r>
            <a:r>
              <a:rPr lang="en-US" dirty="0" smtClean="0">
                <a:solidFill>
                  <a:srgbClr val="00B050"/>
                </a:solidFill>
                <a:sym typeface="Wingdings 2"/>
              </a:rPr>
              <a:t>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ar-JO" dirty="0">
              <a:solidFill>
                <a:srgbClr val="FF0000"/>
              </a:solidFill>
            </a:endParaRPr>
          </a:p>
          <a:p>
            <a:endParaRPr lang="ar-JO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827187-21D2-44B9-A4ED-9AF3C6DB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Split-thickness skin graft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009A85-DE35-4C9A-B386-21447B2E8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Epidermis +/- variable part of dermis </a:t>
            </a:r>
            <a:r>
              <a:rPr lang="en-US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• Choice of donor site depends on amount of skin required, cosmetic outcome + ease of dressings </a:t>
            </a:r>
          </a:p>
          <a:p>
            <a:pPr marL="0" indent="0">
              <a:buNone/>
            </a:pPr>
            <a:r>
              <a:rPr lang="en-US" dirty="0"/>
              <a:t>• Common sites thigh, buttock, scalp (but anywhere possible) </a:t>
            </a:r>
          </a:p>
          <a:p>
            <a:pPr marL="0" indent="0">
              <a:buNone/>
            </a:pPr>
            <a:r>
              <a:rPr lang="en-US" dirty="0"/>
              <a:t>• Watson knife  OR power assisted dermatome</a:t>
            </a:r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4EEE13-8A66-4B52-B2A4-246629F5D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819" y="4001294"/>
            <a:ext cx="3660630" cy="235449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035040" y="5316583"/>
            <a:ext cx="2455817" cy="130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8265" y="5178539"/>
            <a:ext cx="462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Electrical dermatome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F8A536-F001-44CF-8BD2-AC42B1DE5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Full-thickness </a:t>
            </a:r>
            <a:r>
              <a:rPr lang="en-US" dirty="0" smtClean="0"/>
              <a:t>graft </a:t>
            </a:r>
            <a:r>
              <a:rPr lang="en-US" dirty="0" smtClean="0">
                <a:solidFill>
                  <a:srgbClr val="00B050"/>
                </a:solidFill>
              </a:rPr>
              <a:t>( cosmetically better) </a:t>
            </a:r>
            <a:endParaRPr lang="ar-JO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D84F46-2D34-47AA-B00F-FEA92B25B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• Entire epidermis &amp; dermis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>
                <a:solidFill>
                  <a:srgbClr val="FF0000"/>
                </a:solidFill>
              </a:rPr>
              <a:t>Limited in size </a:t>
            </a:r>
            <a:r>
              <a:rPr lang="en-US" dirty="0"/>
              <a:t>– leave defect with no healing potential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Donor site needs direct closure</a:t>
            </a:r>
            <a:r>
              <a:rPr lang="en-US" dirty="0"/>
              <a:t> or SSG </a:t>
            </a:r>
            <a:r>
              <a:rPr lang="en-US" dirty="0" smtClean="0"/>
              <a:t>, </a:t>
            </a:r>
            <a:r>
              <a:rPr lang="en-US" b="1" dirty="0" smtClean="0"/>
              <a:t>so: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very limited donor site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supraclavicular , post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oricular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, inguinal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• Chose donor site for good </a:t>
            </a:r>
            <a:r>
              <a:rPr lang="en-US" dirty="0" smtClean="0"/>
              <a:t>color </a:t>
            </a:r>
            <a:r>
              <a:rPr lang="en-US" dirty="0"/>
              <a:t>and </a:t>
            </a:r>
            <a:r>
              <a:rPr lang="en-US" dirty="0" smtClean="0"/>
              <a:t>texture match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# so if we need large amount of tissue &gt; use </a:t>
            </a:r>
            <a:r>
              <a:rPr lang="en-US" sz="3200" b="1" dirty="0" smtClean="0">
                <a:solidFill>
                  <a:srgbClr val="00B050"/>
                </a:solidFill>
              </a:rPr>
              <a:t>STSG</a:t>
            </a:r>
            <a:r>
              <a:rPr lang="en-US" sz="3200" dirty="0" smtClean="0">
                <a:solidFill>
                  <a:srgbClr val="00B050"/>
                </a:solidFill>
              </a:rPr>
              <a:t> ( usually in burn cases ) .. </a:t>
            </a:r>
          </a:p>
          <a:p>
            <a:pPr marL="0" indent="0">
              <a:buNone/>
            </a:pPr>
            <a:r>
              <a:rPr lang="ar-JO" dirty="0" smtClean="0">
                <a:solidFill>
                  <a:srgbClr val="00B050"/>
                </a:solidFill>
              </a:rPr>
              <a:t> </a:t>
            </a:r>
            <a:r>
              <a:rPr lang="ar-JO" dirty="0" err="1" smtClean="0">
                <a:solidFill>
                  <a:srgbClr val="00B050"/>
                </a:solidFill>
              </a:rPr>
              <a:t>لانه</a:t>
            </a:r>
            <a:r>
              <a:rPr lang="ar-JO" dirty="0" smtClean="0">
                <a:solidFill>
                  <a:srgbClr val="00B050"/>
                </a:solidFill>
              </a:rPr>
              <a:t> ال </a:t>
            </a:r>
            <a:r>
              <a:rPr lang="ar-JO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FTSG </a:t>
            </a:r>
            <a:r>
              <a:rPr lang="en-US" b="1" dirty="0" smtClean="0">
                <a:solidFill>
                  <a:srgbClr val="00B050"/>
                </a:solidFill>
              </a:rPr>
              <a:t>&gt;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ar-JO" dirty="0" smtClean="0">
                <a:solidFill>
                  <a:srgbClr val="00B050"/>
                </a:solidFill>
              </a:rPr>
              <a:t>لازم نسكر مكانها الاصلي الي اخذناها منه </a:t>
            </a:r>
            <a:endParaRPr lang="ar-JO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ACB62D-DAFE-4DEF-A9BF-F000CB517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236"/>
            <a:ext cx="10515600" cy="51517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/>
              <a:t>Soft Tissue Reconstruction</a:t>
            </a:r>
          </a:p>
          <a:p>
            <a:pPr marL="0" indent="0" algn="ctr">
              <a:buNone/>
            </a:pPr>
            <a:endParaRPr lang="en-US" sz="7200" dirty="0"/>
          </a:p>
          <a:p>
            <a:pPr marL="0" indent="0" algn="ctr">
              <a:buNone/>
            </a:pPr>
            <a:r>
              <a:rPr lang="en-US" sz="5400" dirty="0" err="1"/>
              <a:t>Dr.Saleh</a:t>
            </a:r>
            <a:r>
              <a:rPr lang="en-US" sz="5400" dirty="0"/>
              <a:t> </a:t>
            </a:r>
            <a:r>
              <a:rPr lang="en-US" sz="5400" dirty="0" err="1"/>
              <a:t>Abualhaj</a:t>
            </a:r>
            <a:endParaRPr lang="en-US" sz="5400" dirty="0"/>
          </a:p>
          <a:p>
            <a:pPr marL="0" indent="0" algn="ctr">
              <a:buNone/>
            </a:pPr>
            <a:r>
              <a:rPr lang="en-US" sz="5400" dirty="0"/>
              <a:t>Plastic surgeon</a:t>
            </a:r>
            <a:endParaRPr lang="ar-JO" sz="5400" dirty="0"/>
          </a:p>
        </p:txBody>
      </p:sp>
    </p:spTree>
    <p:extLst>
      <p:ext uri="{BB962C8B-B14F-4D97-AF65-F5344CB8AC3E}">
        <p14:creationId xmlns:p14="http://schemas.microsoft.com/office/powerpoint/2010/main" val="3769791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62B8E1-8537-4231-AE6D-C0216314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846" y="47419"/>
            <a:ext cx="4164874" cy="483961"/>
          </a:xfrm>
        </p:spPr>
        <p:txBody>
          <a:bodyPr>
            <a:normAutofit fontScale="90000"/>
          </a:bodyPr>
          <a:lstStyle/>
          <a:p>
            <a:r>
              <a:rPr lang="ar-JO" dirty="0" smtClean="0">
                <a:solidFill>
                  <a:schemeClr val="accent6">
                    <a:lumMod val="75000"/>
                  </a:schemeClr>
                </a:solidFill>
              </a:rPr>
              <a:t>احفظوه زي اسمكم </a:t>
            </a:r>
            <a:endParaRPr lang="ar-JO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5EBE3D2-8E64-44AB-BAA2-5D31DD960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28" y="531380"/>
            <a:ext cx="11649143" cy="632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3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FC1159-EEC5-4891-BF54-02DC4CB32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4184"/>
          </a:xfrm>
        </p:spPr>
        <p:txBody>
          <a:bodyPr/>
          <a:lstStyle/>
          <a:p>
            <a:r>
              <a:rPr lang="en-US" dirty="0"/>
              <a:t>Step 4: </a:t>
            </a:r>
            <a:r>
              <a:rPr lang="en-US" dirty="0">
                <a:solidFill>
                  <a:srgbClr val="FF0000"/>
                </a:solidFill>
              </a:rPr>
              <a:t>Tissue </a:t>
            </a:r>
            <a:r>
              <a:rPr lang="en-US" dirty="0" smtClean="0">
                <a:solidFill>
                  <a:srgbClr val="FF0000"/>
                </a:solidFill>
              </a:rPr>
              <a:t>expansion</a:t>
            </a:r>
            <a:endParaRPr lang="ar-J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3AA2C9-AD12-4A1A-8DB6-C4CF2E302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46" y="1411033"/>
            <a:ext cx="10515600" cy="47776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• Increases surface area of locally available skin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• Expander implant into </a:t>
            </a:r>
            <a:r>
              <a:rPr lang="en-US" u="sng" dirty="0">
                <a:solidFill>
                  <a:srgbClr val="FF0000"/>
                </a:solidFill>
              </a:rPr>
              <a:t>subcutaneous pocket 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endParaRPr lang="en-US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 serial injection with saline via port </a:t>
            </a:r>
            <a:r>
              <a:rPr lang="en-US" b="1" dirty="0">
                <a:solidFill>
                  <a:srgbClr val="FF0000"/>
                </a:solidFill>
              </a:rPr>
              <a:t>over</a:t>
            </a:r>
            <a:r>
              <a:rPr lang="en-US" dirty="0">
                <a:solidFill>
                  <a:srgbClr val="FF0000"/>
                </a:solidFill>
              </a:rPr>
              <a:t> weeks/months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• Expander removed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skin </a:t>
            </a:r>
            <a:r>
              <a:rPr lang="en-US" dirty="0" smtClean="0">
                <a:solidFill>
                  <a:srgbClr val="FF0000"/>
                </a:solidFill>
              </a:rPr>
              <a:t>advanced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JO" dirty="0" smtClean="0"/>
              <a:t> </a:t>
            </a:r>
            <a:r>
              <a:rPr lang="ar-JO" dirty="0" smtClean="0">
                <a:solidFill>
                  <a:srgbClr val="00B050"/>
                </a:solidFill>
              </a:rPr>
              <a:t>الفكرة : بالون بحطه تحت الجلد وبنفخه شوي </a:t>
            </a:r>
            <a:r>
              <a:rPr lang="ar-JO" dirty="0" err="1" smtClean="0">
                <a:solidFill>
                  <a:srgbClr val="00B050"/>
                </a:solidFill>
              </a:rPr>
              <a:t>شوي</a:t>
            </a:r>
            <a:r>
              <a:rPr lang="ar-JO" dirty="0" smtClean="0">
                <a:solidFill>
                  <a:srgbClr val="00B050"/>
                </a:solidFill>
              </a:rPr>
              <a:t> عند ال </a:t>
            </a:r>
            <a:r>
              <a:rPr lang="en-US" dirty="0" smtClean="0">
                <a:solidFill>
                  <a:srgbClr val="00B050"/>
                </a:solidFill>
              </a:rPr>
              <a:t>#</a:t>
            </a:r>
            <a:endParaRPr lang="ar-JO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Donor site &gt; skin will expand ..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* Takes 6 month to fully expand , every 2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weeks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increase the inflation      </a:t>
            </a:r>
            <a:endParaRPr lang="ar-JO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E3D8FC-953F-4D66-94C8-E1DCD2392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687" y="900545"/>
            <a:ext cx="2031768" cy="1889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D096D2-D0D4-44B5-ACC8-730896124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380" y="2972281"/>
            <a:ext cx="4816620" cy="208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520DC3-293C-49C8-832F-420B0EBA6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56" y="260465"/>
            <a:ext cx="10515600" cy="5733618"/>
          </a:xfrm>
          <a:noFill/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Tissue Expansion </a:t>
            </a:r>
            <a:r>
              <a:rPr lang="en-US" dirty="0" smtClean="0">
                <a:solidFill>
                  <a:srgbClr val="FF0000"/>
                </a:solidFill>
              </a:rPr>
              <a:t>Advantages 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Reconstructed tissue is a similar </a:t>
            </a:r>
            <a:r>
              <a:rPr lang="en-US" dirty="0" err="1"/>
              <a:t>colour</a:t>
            </a:r>
            <a:r>
              <a:rPr lang="en-US" dirty="0"/>
              <a:t> &amp; texture to defect </a:t>
            </a:r>
          </a:p>
          <a:p>
            <a:pPr marL="0" indent="0">
              <a:buNone/>
            </a:pPr>
            <a:r>
              <a:rPr lang="en-US" dirty="0"/>
              <a:t>• Allows reconstruction with sensate skin with appendages </a:t>
            </a:r>
          </a:p>
          <a:p>
            <a:pPr marL="0" indent="0">
              <a:buNone/>
            </a:pPr>
            <a:r>
              <a:rPr lang="en-US" dirty="0"/>
              <a:t>• Limited donor site morbidity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Disadvantages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• Painful </a:t>
            </a:r>
          </a:p>
          <a:p>
            <a:pPr marL="0" indent="0">
              <a:buNone/>
            </a:pPr>
            <a:r>
              <a:rPr lang="en-US" dirty="0"/>
              <a:t>• Prolonged </a:t>
            </a:r>
          </a:p>
          <a:p>
            <a:pPr marL="0" indent="0">
              <a:buNone/>
            </a:pPr>
            <a:r>
              <a:rPr lang="en-US" dirty="0"/>
              <a:t>• Multiple procedures and clinic attendances </a:t>
            </a:r>
          </a:p>
          <a:p>
            <a:pPr marL="0" indent="0">
              <a:buNone/>
            </a:pPr>
            <a:r>
              <a:rPr lang="en-US" dirty="0"/>
              <a:t>• No role in acute injury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 2"/>
              </a:rPr>
              <a:t> </a:t>
            </a:r>
            <a:r>
              <a:rPr lang="en-US" dirty="0" smtClean="0"/>
              <a:t>Contra-indications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b="1" dirty="0">
                <a:solidFill>
                  <a:srgbClr val="FF0000"/>
                </a:solidFill>
              </a:rPr>
              <a:t>Immature </a:t>
            </a:r>
            <a:r>
              <a:rPr lang="en-US" b="1" dirty="0" smtClean="0">
                <a:solidFill>
                  <a:srgbClr val="FF0000"/>
                </a:solidFill>
              </a:rPr>
              <a:t>scars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 </a:t>
            </a:r>
            <a:r>
              <a:rPr lang="en-US" dirty="0" smtClean="0">
                <a:solidFill>
                  <a:srgbClr val="00B050"/>
                </a:solidFill>
              </a:rPr>
              <a:t>scar need 1 year to mature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• Presence of </a:t>
            </a:r>
            <a:r>
              <a:rPr lang="en-US" b="1" dirty="0">
                <a:solidFill>
                  <a:srgbClr val="FF0000"/>
                </a:solidFill>
              </a:rPr>
              <a:t>infection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• Use </a:t>
            </a:r>
            <a:r>
              <a:rPr lang="en-US" b="1" dirty="0">
                <a:solidFill>
                  <a:srgbClr val="FF0000"/>
                </a:solidFill>
              </a:rPr>
              <a:t>underneath skin grafts </a:t>
            </a:r>
            <a:r>
              <a:rPr lang="en-US" dirty="0">
                <a:solidFill>
                  <a:srgbClr val="FF0000"/>
                </a:solidFill>
              </a:rPr>
              <a:t>or </a:t>
            </a:r>
            <a:r>
              <a:rPr lang="en-US" b="1" dirty="0">
                <a:solidFill>
                  <a:srgbClr val="FF0000"/>
                </a:solidFill>
              </a:rPr>
              <a:t>irradiated </a:t>
            </a:r>
            <a:r>
              <a:rPr lang="en-US" b="1" dirty="0" smtClean="0">
                <a:solidFill>
                  <a:srgbClr val="FF0000"/>
                </a:solidFill>
              </a:rPr>
              <a:t>tissues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(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no expansion ability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  <a:endParaRPr lang="ar-JO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CECC81-3E1C-4120-9F9D-A9110723F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822" y="2714192"/>
            <a:ext cx="3072834" cy="206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99544-A0A8-40D8-B0F6-1A1265712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61" y="130665"/>
            <a:ext cx="10515600" cy="881784"/>
          </a:xfrm>
        </p:spPr>
        <p:txBody>
          <a:bodyPr/>
          <a:lstStyle/>
          <a:p>
            <a:r>
              <a:rPr lang="en-US" dirty="0"/>
              <a:t>Step 5: </a:t>
            </a:r>
            <a:r>
              <a:rPr lang="en-US" dirty="0">
                <a:solidFill>
                  <a:srgbClr val="FF0000"/>
                </a:solidFill>
              </a:rPr>
              <a:t>Flaps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B616B5-9B20-4942-B434-0725516F2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61" y="1059341"/>
            <a:ext cx="11002108" cy="49300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• Flap = “</a:t>
            </a:r>
            <a:r>
              <a:rPr lang="en-US" dirty="0">
                <a:solidFill>
                  <a:srgbClr val="FF0000"/>
                </a:solidFill>
              </a:rPr>
              <a:t>a unit of tissue which maintains its </a:t>
            </a:r>
            <a:r>
              <a:rPr lang="en-US" u="sng" dirty="0">
                <a:solidFill>
                  <a:srgbClr val="FF0000"/>
                </a:solidFill>
              </a:rPr>
              <a:t>own blood vessels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whilst being transferred from a donor site to a recipient site” </a:t>
            </a:r>
          </a:p>
          <a:p>
            <a:pPr marL="0" indent="0">
              <a:buNone/>
            </a:pPr>
            <a:r>
              <a:rPr lang="en-US" dirty="0"/>
              <a:t>• 3 </a:t>
            </a:r>
            <a:r>
              <a:rPr lang="en-US" dirty="0" smtClean="0"/>
              <a:t>broad types </a:t>
            </a:r>
            <a:r>
              <a:rPr lang="en-US" dirty="0"/>
              <a:t>– random pattern, pedicled and free </a:t>
            </a:r>
          </a:p>
          <a:p>
            <a:pPr marL="0" indent="0">
              <a:buNone/>
            </a:pPr>
            <a:r>
              <a:rPr lang="en-US" dirty="0"/>
              <a:t>• Numerous classification systems </a:t>
            </a:r>
            <a:r>
              <a:rPr lang="en-US" dirty="0" smtClean="0"/>
              <a:t> ,, Simplified </a:t>
            </a:r>
            <a:r>
              <a:rPr lang="en-US" dirty="0"/>
              <a:t>= The three </a:t>
            </a:r>
            <a:r>
              <a:rPr lang="en-US" dirty="0" smtClean="0"/>
              <a:t>C’s 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▫ </a:t>
            </a:r>
            <a:r>
              <a:rPr lang="en-US" b="1" dirty="0"/>
              <a:t>Circulation</a:t>
            </a:r>
            <a:r>
              <a:rPr lang="en-US" dirty="0"/>
              <a:t> – </a:t>
            </a:r>
            <a:r>
              <a:rPr lang="en-US" dirty="0">
                <a:solidFill>
                  <a:srgbClr val="FF0000"/>
                </a:solidFill>
              </a:rPr>
              <a:t>blood supply </a:t>
            </a:r>
            <a:r>
              <a:rPr lang="en-US" dirty="0"/>
              <a:t> named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 smtClean="0"/>
              <a:t>unamed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</a:rPr>
              <a:t> Random: </a:t>
            </a:r>
            <a:r>
              <a:rPr lang="en-US" dirty="0" smtClean="0">
                <a:solidFill>
                  <a:srgbClr val="00B050"/>
                </a:solidFill>
              </a:rPr>
              <a:t>flap which have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un named blood supply (sub dermal plexus)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FREE or PEDICLED :</a:t>
            </a:r>
            <a:r>
              <a:rPr lang="en-US" dirty="0" smtClean="0">
                <a:solidFill>
                  <a:srgbClr val="00B050"/>
                </a:solidFill>
              </a:rPr>
              <a:t> have an named blood supply 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▫ </a:t>
            </a:r>
            <a:r>
              <a:rPr lang="en-US" b="1" dirty="0"/>
              <a:t>Contiguity</a:t>
            </a:r>
            <a:r>
              <a:rPr lang="en-US" dirty="0"/>
              <a:t> – </a:t>
            </a:r>
            <a:r>
              <a:rPr lang="en-US" dirty="0">
                <a:solidFill>
                  <a:srgbClr val="FF0000"/>
                </a:solidFill>
              </a:rPr>
              <a:t>donor site </a:t>
            </a:r>
            <a:r>
              <a:rPr lang="en-US" dirty="0"/>
              <a:t> local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distant</a:t>
            </a:r>
            <a:r>
              <a:rPr lang="en-US" dirty="0"/>
              <a:t>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FREE or PEDICLED </a:t>
            </a:r>
            <a:r>
              <a:rPr lang="en-US" dirty="0" smtClean="0">
                <a:solidFill>
                  <a:srgbClr val="00B050"/>
                </a:solidFill>
              </a:rPr>
              <a:t> : distant </a:t>
            </a:r>
          </a:p>
          <a:p>
            <a:pPr marL="0" indent="0">
              <a:buNone/>
            </a:pPr>
            <a:r>
              <a:rPr lang="en-US" dirty="0" smtClean="0"/>
              <a:t>▫ </a:t>
            </a:r>
            <a:r>
              <a:rPr lang="en-US" b="1" dirty="0"/>
              <a:t>Composition</a:t>
            </a:r>
            <a:r>
              <a:rPr lang="en-US" dirty="0"/>
              <a:t> – </a:t>
            </a:r>
            <a:r>
              <a:rPr lang="en-US" dirty="0">
                <a:solidFill>
                  <a:srgbClr val="FF0000"/>
                </a:solidFill>
              </a:rPr>
              <a:t>type of </a:t>
            </a:r>
            <a:r>
              <a:rPr lang="en-US" dirty="0" smtClean="0">
                <a:solidFill>
                  <a:srgbClr val="FF0000"/>
                </a:solidFill>
              </a:rPr>
              <a:t>tissue </a:t>
            </a:r>
            <a:r>
              <a:rPr lang="en-US" dirty="0" smtClean="0">
                <a:solidFill>
                  <a:srgbClr val="00B050"/>
                </a:solidFill>
              </a:rPr>
              <a:t>( only skin , </a:t>
            </a:r>
            <a:r>
              <a:rPr lang="en-US" dirty="0" err="1" smtClean="0">
                <a:solidFill>
                  <a:srgbClr val="00B050"/>
                </a:solidFill>
              </a:rPr>
              <a:t>ms</a:t>
            </a:r>
            <a:r>
              <a:rPr lang="en-US" dirty="0" smtClean="0">
                <a:solidFill>
                  <a:srgbClr val="00B050"/>
                </a:solidFill>
              </a:rPr>
              <a:t>, fascia 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 single vs composite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9430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32848A-E125-420B-AFE7-B6B42CA03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Flap classification: </a:t>
            </a:r>
            <a:r>
              <a:rPr lang="en-US" dirty="0" smtClean="0"/>
              <a:t>(1) Composition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80C06A-9C1C-40F9-A751-EACF1F183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• Flaps are composed of </a:t>
            </a:r>
            <a:r>
              <a:rPr lang="en-US" dirty="0">
                <a:solidFill>
                  <a:srgbClr val="FF0000"/>
                </a:solidFill>
              </a:rPr>
              <a:t>single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multiple</a:t>
            </a:r>
            <a:r>
              <a:rPr lang="en-US" dirty="0"/>
              <a:t> tissue types (composite) </a:t>
            </a:r>
          </a:p>
          <a:p>
            <a:pPr marL="0" indent="0">
              <a:buNone/>
            </a:pPr>
            <a:r>
              <a:rPr lang="en-US" dirty="0"/>
              <a:t>▫ Cutaneous </a:t>
            </a:r>
          </a:p>
          <a:p>
            <a:pPr marL="0" indent="0">
              <a:buNone/>
            </a:pPr>
            <a:r>
              <a:rPr lang="en-US" dirty="0"/>
              <a:t>▫ </a:t>
            </a:r>
            <a:r>
              <a:rPr lang="en-US" dirty="0" err="1"/>
              <a:t>Fasciocutaneous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▫ Fascial </a:t>
            </a:r>
          </a:p>
          <a:p>
            <a:pPr marL="0" indent="0">
              <a:buNone/>
            </a:pPr>
            <a:r>
              <a:rPr lang="en-US" dirty="0"/>
              <a:t>▫ Muscle </a:t>
            </a:r>
          </a:p>
          <a:p>
            <a:pPr marL="0" indent="0">
              <a:buNone/>
            </a:pPr>
            <a:r>
              <a:rPr lang="en-US" dirty="0"/>
              <a:t>▫ Musculocutaneous </a:t>
            </a:r>
          </a:p>
          <a:p>
            <a:pPr marL="0" indent="0">
              <a:buNone/>
            </a:pPr>
            <a:r>
              <a:rPr lang="en-US" dirty="0"/>
              <a:t>▫ Osseous </a:t>
            </a:r>
          </a:p>
          <a:p>
            <a:pPr marL="0" indent="0">
              <a:buNone/>
            </a:pPr>
            <a:r>
              <a:rPr lang="en-US" dirty="0"/>
              <a:t>▫ </a:t>
            </a:r>
            <a:r>
              <a:rPr lang="en-US" dirty="0" err="1"/>
              <a:t>Osseocutaneous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▫ </a:t>
            </a:r>
            <a:r>
              <a:rPr lang="en-US" dirty="0" smtClean="0"/>
              <a:t>Composite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 more than one type of tissue )</a:t>
            </a:r>
            <a:endParaRPr lang="ar-JO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3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334B8-86D2-497E-BC48-27F0DFDF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Cutaneous </a:t>
            </a:r>
            <a:r>
              <a:rPr lang="en-US" dirty="0" smtClean="0"/>
              <a:t>flaps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fore head flap )</a:t>
            </a:r>
            <a:endParaRPr lang="ar-JO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8173318-7275-4691-8DC9-9BAEFD49C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1805" y="801832"/>
            <a:ext cx="4187104" cy="569104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095897" y="1606731"/>
            <a:ext cx="2677886" cy="10580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27909" y="3931920"/>
            <a:ext cx="339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Axial flap 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871063" y="2325189"/>
            <a:ext cx="4023360" cy="1698171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469880" y="3931919"/>
            <a:ext cx="176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supratrochlear artery</a:t>
            </a:r>
          </a:p>
        </p:txBody>
      </p:sp>
    </p:spTree>
    <p:extLst>
      <p:ext uri="{BB962C8B-B14F-4D97-AF65-F5344CB8AC3E}">
        <p14:creationId xmlns:p14="http://schemas.microsoft.com/office/powerpoint/2010/main" val="40983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7EE625-CBF0-47F1-AEE2-C6C4A83E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0452"/>
            <a:ext cx="10515600" cy="1325563"/>
          </a:xfrm>
        </p:spPr>
        <p:txBody>
          <a:bodyPr/>
          <a:lstStyle/>
          <a:p>
            <a:r>
              <a:rPr lang="en-US" dirty="0"/>
              <a:t>Fascial , Muscle ,Composite</a:t>
            </a:r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6156C9C-4076-475B-9A21-E6212B1AE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3092" y="1551247"/>
            <a:ext cx="5818908" cy="480550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708469" y="2743200"/>
            <a:ext cx="2455817" cy="222069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31029" y="2595937"/>
            <a:ext cx="428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Temporoparaital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fascia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DFF8F8-5B6E-487A-8FA2-E31DEE88E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45" y="928842"/>
            <a:ext cx="4136740" cy="46751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Osseous</a:t>
            </a:r>
            <a:br>
              <a:rPr lang="en-US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fibula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radius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are 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commonly used in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maxilla-fascial reconstruction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ar-JO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E4ED717-B40D-4756-ABEC-48F2F8DD4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928842"/>
            <a:ext cx="5765223" cy="513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B4F214-3838-4888-A475-808BA27CA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81549" cy="54347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Muscle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latissimus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dorsi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LDF)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flap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very common 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transferred with its innervation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ar-JO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22F27CC-68EA-41E7-8E77-DA5724EA6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4961" y="1027906"/>
            <a:ext cx="5477741" cy="455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A30B09-C0BC-408A-8714-5DA104DCE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Flap classification: </a:t>
            </a:r>
            <a:r>
              <a:rPr lang="en-US" dirty="0" smtClean="0"/>
              <a:t>(2) Circulation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7558DE-B56D-4245-9F42-BA2D0F2F3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Random</a:t>
            </a:r>
            <a:r>
              <a:rPr lang="en-US" dirty="0"/>
              <a:t> pattern flaps: </a:t>
            </a:r>
          </a:p>
          <a:p>
            <a:pPr marL="0" indent="0">
              <a:buNone/>
            </a:pPr>
            <a:r>
              <a:rPr lang="en-US" dirty="0"/>
              <a:t>▫ </a:t>
            </a:r>
            <a:r>
              <a:rPr lang="en-US" dirty="0">
                <a:solidFill>
                  <a:srgbClr val="FF0000"/>
                </a:solidFill>
              </a:rPr>
              <a:t>No directional blood </a:t>
            </a:r>
            <a:r>
              <a:rPr lang="en-US" dirty="0" smtClean="0">
                <a:solidFill>
                  <a:srgbClr val="FF0000"/>
                </a:solidFill>
              </a:rPr>
              <a:t>flow , </a:t>
            </a:r>
            <a:r>
              <a:rPr lang="en-US" dirty="0">
                <a:solidFill>
                  <a:srgbClr val="FF0000"/>
                </a:solidFill>
              </a:rPr>
              <a:t>no named vessel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▫ Rely on dermal/subdermal plexus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▫ </a:t>
            </a:r>
            <a:r>
              <a:rPr lang="en-US" u="sng" dirty="0">
                <a:solidFill>
                  <a:srgbClr val="FF0000"/>
                </a:solidFill>
              </a:rPr>
              <a:t>Limited length </a:t>
            </a:r>
            <a:r>
              <a:rPr lang="en-US" dirty="0">
                <a:solidFill>
                  <a:srgbClr val="FF0000"/>
                </a:solidFill>
              </a:rPr>
              <a:t>to breadth ratio (1:1)</a:t>
            </a:r>
          </a:p>
          <a:p>
            <a:endParaRPr lang="ar-J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F5476FC-2445-4FBF-BAB2-8B30F571E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535" y="1091395"/>
            <a:ext cx="8595484" cy="51787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7292" y="397858"/>
            <a:ext cx="4595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The aim : </a:t>
            </a:r>
            <a:r>
              <a:rPr lang="en-US" sz="2400" b="1" dirty="0" smtClean="0">
                <a:solidFill>
                  <a:srgbClr val="00B050"/>
                </a:solidFill>
              </a:rPr>
              <a:t>FORM </a:t>
            </a:r>
            <a:r>
              <a:rPr lang="en-US" sz="2400" dirty="0" smtClean="0"/>
              <a:t>&amp;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FUNCTION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endParaRPr lang="ar-SA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76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ABB8D7-3870-43B3-B73C-82C65E0A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Flap classification: Circulation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0A4B5A-77AB-453B-9085-0751A2EA7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982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Axial </a:t>
            </a:r>
            <a:r>
              <a:rPr lang="en-US" dirty="0"/>
              <a:t>pattern</a:t>
            </a:r>
            <a:r>
              <a:rPr lang="en-US" b="1" dirty="0"/>
              <a:t> </a:t>
            </a:r>
            <a:r>
              <a:rPr lang="en-US" dirty="0"/>
              <a:t>flaps: </a:t>
            </a:r>
          </a:p>
          <a:p>
            <a:pPr marL="0" indent="0">
              <a:buNone/>
            </a:pPr>
            <a:r>
              <a:rPr lang="en-US" dirty="0"/>
              <a:t>▫ </a:t>
            </a:r>
            <a:r>
              <a:rPr lang="en-US" dirty="0">
                <a:solidFill>
                  <a:srgbClr val="FF0000"/>
                </a:solidFill>
              </a:rPr>
              <a:t>Named depending on course of vessel </a:t>
            </a:r>
          </a:p>
          <a:p>
            <a:pPr marL="0" indent="0">
              <a:buNone/>
            </a:pPr>
            <a:r>
              <a:rPr lang="en-US" dirty="0"/>
              <a:t>▫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Direct, </a:t>
            </a:r>
            <a:r>
              <a:rPr lang="en-US" dirty="0" err="1"/>
              <a:t>fasciocutaneous</a:t>
            </a:r>
            <a:r>
              <a:rPr lang="en-US" dirty="0"/>
              <a:t>, musculocutaneous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5783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192895-7644-4A58-855E-282CEB04C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Flap classification: Circulation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D76A11-E742-421B-9C32-4B72815E8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Perforator flaps: </a:t>
            </a:r>
          </a:p>
          <a:p>
            <a:pPr marL="0" indent="0">
              <a:buNone/>
            </a:pPr>
            <a:r>
              <a:rPr lang="en-US" dirty="0"/>
              <a:t>▫ Improved understanding of anatomy/physiology = custom made flap designs based on specific </a:t>
            </a:r>
            <a:r>
              <a:rPr lang="en-US" dirty="0" smtClean="0"/>
              <a:t>vessels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Depends on the branches of named artery ( small branches )</a:t>
            </a:r>
            <a:endParaRPr lang="en-US" dirty="0">
              <a:solidFill>
                <a:srgbClr val="00B050"/>
              </a:solidFill>
            </a:endParaRP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982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ECEEBB-D0D9-46AE-A65F-5AA287EFA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4327"/>
            <a:ext cx="10515600" cy="1325563"/>
          </a:xfrm>
        </p:spPr>
        <p:txBody>
          <a:bodyPr/>
          <a:lstStyle/>
          <a:p>
            <a:r>
              <a:rPr lang="en-US" dirty="0"/>
              <a:t>Flap classification: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15E1AD-C6EB-4A67-802E-B865D3A30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8162"/>
            <a:ext cx="10515600" cy="4351338"/>
          </a:xfrm>
        </p:spPr>
        <p:txBody>
          <a:bodyPr/>
          <a:lstStyle/>
          <a:p>
            <a:r>
              <a:rPr lang="en-US" dirty="0"/>
              <a:t>Circulation Musculocutaneous flaps </a:t>
            </a:r>
          </a:p>
          <a:p>
            <a:pPr marL="0" indent="0">
              <a:buNone/>
            </a:pPr>
            <a:r>
              <a:rPr lang="en-US" dirty="0"/>
              <a:t>•Can be classified based on blood supply 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 err="1" smtClean="0">
                <a:solidFill>
                  <a:srgbClr val="FF0000"/>
                </a:solidFill>
              </a:rPr>
              <a:t>Mathes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err="1">
                <a:solidFill>
                  <a:srgbClr val="FF0000"/>
                </a:solidFill>
              </a:rPr>
              <a:t>Nahai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Types 1-5 depending on the pattern of blood </a:t>
            </a:r>
            <a:r>
              <a:rPr lang="en-US" dirty="0" smtClean="0"/>
              <a:t>supply : </a:t>
            </a:r>
            <a:r>
              <a:rPr lang="en-US" dirty="0" smtClean="0">
                <a:solidFill>
                  <a:srgbClr val="00B050"/>
                </a:solidFill>
              </a:rPr>
              <a:t>know the examples </a:t>
            </a:r>
            <a:r>
              <a:rPr lang="en-US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229C11-05A3-4CB4-8F77-56D90C745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1983"/>
            <a:ext cx="6240607" cy="31547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2057" y="2801983"/>
            <a:ext cx="53165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Type 1 : </a:t>
            </a:r>
            <a:r>
              <a:rPr lang="en-US" sz="2400" dirty="0" smtClean="0">
                <a:solidFill>
                  <a:srgbClr val="00B050"/>
                </a:solidFill>
              </a:rPr>
              <a:t>1 dominant blood sup.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Type 2 : </a:t>
            </a:r>
            <a:r>
              <a:rPr lang="en-US" sz="2400" dirty="0" smtClean="0">
                <a:solidFill>
                  <a:srgbClr val="00B050"/>
                </a:solidFill>
              </a:rPr>
              <a:t>1 dominant and 2 minor 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Type 3 :  </a:t>
            </a:r>
            <a:r>
              <a:rPr lang="en-US" sz="2400" dirty="0" smtClean="0">
                <a:solidFill>
                  <a:srgbClr val="00B050"/>
                </a:solidFill>
              </a:rPr>
              <a:t>2 dominant 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Type 4 : </a:t>
            </a:r>
            <a:r>
              <a:rPr lang="en-US" sz="2400" dirty="0" smtClean="0">
                <a:solidFill>
                  <a:srgbClr val="00B050"/>
                </a:solidFill>
              </a:rPr>
              <a:t>segmental blood sup. 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Type 5 : </a:t>
            </a:r>
            <a:r>
              <a:rPr lang="en-US" sz="2400" dirty="0" smtClean="0">
                <a:solidFill>
                  <a:srgbClr val="00B050"/>
                </a:solidFill>
              </a:rPr>
              <a:t>1 dominant and multiple segmental </a:t>
            </a:r>
          </a:p>
          <a:p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*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Ms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flap is transferred with its proper blood sup.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02446-2FA1-429F-8651-50F1D241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Flap classification: </a:t>
            </a:r>
            <a:r>
              <a:rPr lang="en-US" dirty="0" smtClean="0"/>
              <a:t>(3)</a:t>
            </a:r>
            <a:r>
              <a:rPr lang="en-US" dirty="0"/>
              <a:t> </a:t>
            </a:r>
            <a:r>
              <a:rPr lang="en-US" dirty="0" smtClean="0"/>
              <a:t>Contiguity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BC9CE4-B957-40D0-9AC0-00C21AFB5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Local</a:t>
            </a:r>
            <a:r>
              <a:rPr lang="en-US" dirty="0"/>
              <a:t> –donor site next to recipient </a:t>
            </a:r>
            <a:r>
              <a:rPr lang="en-US" dirty="0" smtClean="0"/>
              <a:t>site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 </a:t>
            </a:r>
            <a:r>
              <a:rPr lang="en-US" dirty="0" smtClean="0">
                <a:solidFill>
                  <a:srgbClr val="00B050"/>
                </a:solidFill>
              </a:rPr>
              <a:t>share a border with the defected area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)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Regional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 </a:t>
            </a:r>
            <a:r>
              <a:rPr lang="en-US" dirty="0" smtClean="0">
                <a:solidFill>
                  <a:srgbClr val="00B050"/>
                </a:solidFill>
              </a:rPr>
              <a:t>flap in the same area but doesn’t share border with the defect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Distant </a:t>
            </a:r>
            <a:r>
              <a:rPr lang="en-US" dirty="0"/>
              <a:t>– pedicled or </a:t>
            </a:r>
            <a:r>
              <a:rPr lang="en-US" dirty="0" smtClean="0"/>
              <a:t>free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3023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2B5573-F820-49D7-9EA6-F3154D2A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Rotational</a:t>
            </a:r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306F7AB-1DB4-4667-B02A-088181427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345" y="2276403"/>
            <a:ext cx="7154141" cy="251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FBF661-026D-4A7D-8982-D13B5C43D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Transposition -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commonly used in the face </a:t>
            </a:r>
            <a:endParaRPr lang="ar-JO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985030C-BD96-4B0A-AAE3-3A017855E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444543"/>
            <a:ext cx="6673994" cy="463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CF0C57-1996-4745-8A9D-BD8838D2B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Interpolation : </a:t>
            </a:r>
            <a:br>
              <a:rPr lang="en-US" dirty="0" smtClean="0"/>
            </a:br>
            <a:r>
              <a:rPr lang="en-US" sz="3200" dirty="0" smtClean="0">
                <a:solidFill>
                  <a:srgbClr val="00B050"/>
                </a:solidFill>
              </a:rPr>
              <a:t>transposition logic but they have not the same border </a:t>
            </a:r>
            <a:endParaRPr lang="ar-JO" dirty="0">
              <a:solidFill>
                <a:srgbClr val="00B05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3305C4C-45AC-41AF-A687-F1AF63BED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4654" y="1690688"/>
            <a:ext cx="5552209" cy="441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77932B-1D3E-43F1-8028-AE88E054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Advancement</a:t>
            </a:r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B1E880D-84A1-4E50-AA38-8385DB62E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7128" y="775855"/>
            <a:ext cx="3911283" cy="58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32AEC8-9BD4-4B61-A8D5-D4A80E8B7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Bipedicle advancement</a:t>
            </a:r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3E063AC-82AA-43C5-9748-1EF3F61FB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871" y="2336768"/>
            <a:ext cx="7481455" cy="320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F91A4F-990D-4859-97C5-B305A1F13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V-Y </a:t>
            </a:r>
            <a:r>
              <a:rPr lang="en-US" dirty="0" smtClean="0"/>
              <a:t>advancement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fingre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tips </a:t>
            </a:r>
            <a:endParaRPr lang="ar-JO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86BF1F4-E1DD-4083-A536-966A50FA8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85" y="2149119"/>
            <a:ext cx="6095567" cy="3775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09" y="1843862"/>
            <a:ext cx="5047012" cy="391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BDF9E3-A0C9-4C2A-B5BF-A2C83A2FD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SKIN: Physiology &amp; Function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3A6FAA-7932-4B4F-96A7-5FDEE72C8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Epidermis: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protective barrier (against mechanical damage, microbe invasion, &amp; water loss)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high regenerative capacity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Producer of skin appendages (hair, nails, sweat &amp; sebaceous glands)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405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4BAC28-4A7A-4AEB-BA20-5FE4F75D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Flap classification: Contiguity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1AA921-CBE8-4B3A-941E-A7A4746E6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Distant – pedicled or free </a:t>
            </a:r>
          </a:p>
          <a:p>
            <a:pPr marL="457200" lvl="1" indent="0">
              <a:buNone/>
            </a:pPr>
            <a:r>
              <a:rPr lang="en-US" dirty="0"/>
              <a:t>• </a:t>
            </a:r>
            <a:r>
              <a:rPr lang="en-US" b="1" dirty="0"/>
              <a:t>Pedicled flaps </a:t>
            </a:r>
            <a:r>
              <a:rPr lang="en-US" dirty="0"/>
              <a:t>- based on a named vessel (</a:t>
            </a:r>
            <a:r>
              <a:rPr lang="en-US" dirty="0">
                <a:solidFill>
                  <a:srgbClr val="FF0000"/>
                </a:solidFill>
              </a:rPr>
              <a:t>axial flaps</a:t>
            </a:r>
            <a:r>
              <a:rPr lang="en-US" dirty="0"/>
              <a:t>) </a:t>
            </a:r>
          </a:p>
          <a:p>
            <a:pPr marL="914400" lvl="2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Flap </a:t>
            </a:r>
            <a:r>
              <a:rPr lang="en-US" u="sng" dirty="0">
                <a:solidFill>
                  <a:srgbClr val="FF0000"/>
                </a:solidFill>
              </a:rPr>
              <a:t>remains attached </a:t>
            </a:r>
            <a:r>
              <a:rPr lang="en-US" dirty="0">
                <a:solidFill>
                  <a:srgbClr val="FF0000"/>
                </a:solidFill>
              </a:rPr>
              <a:t>to pedicled vessel (which is </a:t>
            </a:r>
            <a:r>
              <a:rPr lang="en-US" u="sng" dirty="0">
                <a:solidFill>
                  <a:srgbClr val="FF0000"/>
                </a:solidFill>
              </a:rPr>
              <a:t>not detached from the donor site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914400" lvl="2" indent="0">
              <a:buNone/>
            </a:pPr>
            <a:endParaRPr lang="ar-JO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A29342-16C9-45FC-AA94-7945B2B29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856" y="4001294"/>
            <a:ext cx="2312410" cy="25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0B7CCF-357D-4D9D-B31F-025E55754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5Flap classification: Contiguity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BE5512-5782-4666-9320-95BF45C35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• Distant – pedicled or free </a:t>
            </a:r>
          </a:p>
          <a:p>
            <a:pPr marL="457200" lvl="1" indent="0">
              <a:buNone/>
            </a:pPr>
            <a:r>
              <a:rPr lang="en-US" sz="3200" dirty="0"/>
              <a:t>• </a:t>
            </a:r>
            <a:r>
              <a:rPr lang="en-US" sz="3200" b="1" dirty="0"/>
              <a:t>Free flaps </a:t>
            </a:r>
            <a:r>
              <a:rPr lang="en-US" sz="3200" dirty="0"/>
              <a:t>– tissue moved from </a:t>
            </a:r>
            <a:r>
              <a:rPr lang="en-US" sz="3200" dirty="0">
                <a:solidFill>
                  <a:srgbClr val="FF0000"/>
                </a:solidFill>
              </a:rPr>
              <a:t>area of the body to another with disconnection then </a:t>
            </a:r>
            <a:r>
              <a:rPr lang="en-US" sz="3200" u="sng" dirty="0">
                <a:solidFill>
                  <a:srgbClr val="FF0000"/>
                </a:solidFill>
              </a:rPr>
              <a:t>re- anastomosis </a:t>
            </a:r>
            <a:r>
              <a:rPr lang="en-US" sz="3200" dirty="0">
                <a:solidFill>
                  <a:srgbClr val="FF0000"/>
                </a:solidFill>
              </a:rPr>
              <a:t>of their blood supply </a:t>
            </a:r>
          </a:p>
          <a:p>
            <a:pPr marL="914400" lvl="2" indent="0">
              <a:buNone/>
            </a:pPr>
            <a:r>
              <a:rPr lang="en-US" sz="2800" dirty="0"/>
              <a:t>• Based on </a:t>
            </a:r>
            <a:r>
              <a:rPr lang="en-US" sz="2800" dirty="0">
                <a:solidFill>
                  <a:srgbClr val="FF0000"/>
                </a:solidFill>
              </a:rPr>
              <a:t>known axial flaps </a:t>
            </a:r>
          </a:p>
          <a:p>
            <a:pPr marL="914400" lvl="2" indent="0">
              <a:buNone/>
            </a:pPr>
            <a:r>
              <a:rPr lang="en-US" sz="2800" dirty="0"/>
              <a:t>• Involves tissue </a:t>
            </a:r>
            <a:r>
              <a:rPr lang="en-US" sz="2800" dirty="0" err="1"/>
              <a:t>ischaemia</a:t>
            </a:r>
            <a:r>
              <a:rPr lang="en-US" sz="2800" dirty="0"/>
              <a:t>, hypoxia and reperfusion </a:t>
            </a:r>
          </a:p>
          <a:p>
            <a:pPr marL="914400" lvl="2" indent="0">
              <a:buNone/>
            </a:pPr>
            <a:r>
              <a:rPr lang="en-US" sz="2800" dirty="0"/>
              <a:t>• </a:t>
            </a:r>
            <a:r>
              <a:rPr lang="en-US" sz="2800" b="1" u="sng" dirty="0">
                <a:solidFill>
                  <a:srgbClr val="FF0000"/>
                </a:solidFill>
              </a:rPr>
              <a:t>Highest Step of reconstructive ladder </a:t>
            </a:r>
          </a:p>
          <a:p>
            <a:pPr marL="914400" lvl="2" indent="0">
              <a:buNone/>
            </a:pPr>
            <a:r>
              <a:rPr lang="en-US" sz="2800" b="1" dirty="0"/>
              <a:t>• </a:t>
            </a:r>
            <a:r>
              <a:rPr lang="en-US" sz="2800" b="1" u="sng" dirty="0">
                <a:solidFill>
                  <a:srgbClr val="FF0000"/>
                </a:solidFill>
              </a:rPr>
              <a:t>Riskiest reconstructive option</a:t>
            </a:r>
            <a:endParaRPr lang="ar-JO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53070D-94F3-47D3-8E7B-AC73F0483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b="1" dirty="0" smtClean="0"/>
              <a:t>Indications</a:t>
            </a:r>
            <a:r>
              <a:rPr lang="en-US" dirty="0" smtClean="0"/>
              <a:t> </a:t>
            </a:r>
            <a:r>
              <a:rPr lang="en-US" dirty="0"/>
              <a:t>of Free flaps</a:t>
            </a:r>
          </a:p>
          <a:p>
            <a:pPr marL="457200" lvl="1" indent="0">
              <a:buNone/>
            </a:pPr>
            <a:r>
              <a:rPr lang="en-US" sz="2800" dirty="0"/>
              <a:t>▫ </a:t>
            </a:r>
            <a:r>
              <a:rPr lang="en-US" sz="2800" dirty="0">
                <a:solidFill>
                  <a:srgbClr val="FF0000"/>
                </a:solidFill>
              </a:rPr>
              <a:t>Need for a certain tissue </a:t>
            </a:r>
            <a:r>
              <a:rPr lang="en-US" sz="2800" dirty="0"/>
              <a:t>at recipient site </a:t>
            </a:r>
          </a:p>
          <a:p>
            <a:pPr marL="457200" lvl="1" indent="0">
              <a:buNone/>
            </a:pPr>
            <a:r>
              <a:rPr lang="en-US" sz="2800" dirty="0"/>
              <a:t>▫ </a:t>
            </a:r>
            <a:r>
              <a:rPr lang="en-US" sz="2800" dirty="0">
                <a:solidFill>
                  <a:srgbClr val="FF0000"/>
                </a:solidFill>
              </a:rPr>
              <a:t>No local options </a:t>
            </a:r>
            <a:r>
              <a:rPr lang="en-US" sz="2800" dirty="0"/>
              <a:t>(foot, distal 1/3 leg, head and neck) </a:t>
            </a:r>
          </a:p>
          <a:p>
            <a:pPr marL="457200" lvl="1" indent="0">
              <a:buNone/>
            </a:pPr>
            <a:r>
              <a:rPr lang="en-US" sz="2800" dirty="0"/>
              <a:t>▫ </a:t>
            </a:r>
            <a:r>
              <a:rPr lang="en-US" sz="2800" dirty="0">
                <a:solidFill>
                  <a:srgbClr val="FF0000"/>
                </a:solidFill>
              </a:rPr>
              <a:t>Massive defects </a:t>
            </a:r>
          </a:p>
          <a:p>
            <a:pPr marL="457200" lvl="1" indent="0">
              <a:buNone/>
            </a:pPr>
            <a:r>
              <a:rPr lang="en-US" sz="2800" dirty="0"/>
              <a:t>▫ </a:t>
            </a:r>
            <a:r>
              <a:rPr lang="en-US" sz="2800" dirty="0">
                <a:solidFill>
                  <a:srgbClr val="FF0000"/>
                </a:solidFill>
              </a:rPr>
              <a:t>Areas that need reconstruction </a:t>
            </a:r>
            <a:r>
              <a:rPr lang="en-US" sz="2800" dirty="0"/>
              <a:t>with</a:t>
            </a:r>
            <a:r>
              <a:rPr lang="en-US" sz="2800" dirty="0">
                <a:solidFill>
                  <a:srgbClr val="FF0000"/>
                </a:solidFill>
              </a:rPr>
              <a:t> multiple different tissue types (head and neck/ breast) </a:t>
            </a:r>
          </a:p>
          <a:p>
            <a:pPr marL="457200" lvl="1" indent="0">
              <a:buNone/>
            </a:pPr>
            <a:r>
              <a:rPr lang="en-US" sz="2800" dirty="0"/>
              <a:t>▫ </a:t>
            </a:r>
            <a:r>
              <a:rPr lang="en-US" sz="2800" dirty="0">
                <a:solidFill>
                  <a:srgbClr val="FF0000"/>
                </a:solidFill>
              </a:rPr>
              <a:t>Areas requiring freshly </a:t>
            </a:r>
            <a:r>
              <a:rPr lang="en-US" sz="2800" dirty="0" err="1">
                <a:solidFill>
                  <a:srgbClr val="FF0000"/>
                </a:solidFill>
              </a:rPr>
              <a:t>vascularised</a:t>
            </a:r>
            <a:r>
              <a:rPr lang="en-US" sz="2800" dirty="0">
                <a:solidFill>
                  <a:srgbClr val="FF0000"/>
                </a:solidFill>
              </a:rPr>
              <a:t> tissue</a:t>
            </a:r>
            <a:endParaRPr lang="ar-JO" sz="2800" dirty="0">
              <a:solidFill>
                <a:srgbClr val="FF0000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351692" y="1840521"/>
            <a:ext cx="410308" cy="550985"/>
          </a:xfrm>
          <a:prstGeom prst="smileyFace">
            <a:avLst>
              <a:gd name="adj" fmla="val 3858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50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27E07-39E5-455F-A5D6-1E3B7B774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DB965C-9782-429A-950E-AEADF5A32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b="1" dirty="0" smtClean="0"/>
              <a:t>Advantages</a:t>
            </a:r>
            <a:r>
              <a:rPr lang="en-US" dirty="0" smtClean="0"/>
              <a:t> </a:t>
            </a:r>
            <a:r>
              <a:rPr lang="en-US" dirty="0"/>
              <a:t>of free flap : </a:t>
            </a:r>
          </a:p>
          <a:p>
            <a:pPr marL="0" indent="0">
              <a:buNone/>
            </a:pPr>
            <a:r>
              <a:rPr lang="en-US" dirty="0"/>
              <a:t>▫ </a:t>
            </a:r>
            <a:r>
              <a:rPr lang="en-US" dirty="0">
                <a:solidFill>
                  <a:srgbClr val="FF0000"/>
                </a:solidFill>
              </a:rPr>
              <a:t>Single-stage</a:t>
            </a:r>
            <a:r>
              <a:rPr lang="en-US" dirty="0"/>
              <a:t> procedure </a:t>
            </a:r>
          </a:p>
          <a:p>
            <a:pPr marL="0" indent="0">
              <a:buNone/>
            </a:pPr>
            <a:r>
              <a:rPr lang="en-US" dirty="0"/>
              <a:t>▫ </a:t>
            </a:r>
            <a:r>
              <a:rPr lang="en-US" dirty="0">
                <a:solidFill>
                  <a:srgbClr val="FF0000"/>
                </a:solidFill>
              </a:rPr>
              <a:t>Choice of donor tissues </a:t>
            </a:r>
          </a:p>
          <a:p>
            <a:pPr marL="0" indent="0">
              <a:buNone/>
            </a:pPr>
            <a:r>
              <a:rPr lang="en-US" dirty="0"/>
              <a:t>▫ </a:t>
            </a:r>
            <a:r>
              <a:rPr lang="en-US" dirty="0">
                <a:solidFill>
                  <a:srgbClr val="FF0000"/>
                </a:solidFill>
              </a:rPr>
              <a:t>Large volume of tissue </a:t>
            </a:r>
            <a:r>
              <a:rPr lang="en-US" dirty="0"/>
              <a:t>can be transferred </a:t>
            </a:r>
          </a:p>
          <a:p>
            <a:pPr marL="0" indent="0">
              <a:buNone/>
            </a:pPr>
            <a:r>
              <a:rPr lang="en-US" dirty="0"/>
              <a:t>▫ Can </a:t>
            </a:r>
            <a:r>
              <a:rPr lang="en-US" dirty="0" err="1"/>
              <a:t>optimise</a:t>
            </a:r>
            <a:r>
              <a:rPr lang="en-US" dirty="0"/>
              <a:t> vascularity (recipient and donor) </a:t>
            </a:r>
          </a:p>
          <a:p>
            <a:pPr marL="0" indent="0">
              <a:buNone/>
            </a:pPr>
            <a:r>
              <a:rPr lang="en-US" dirty="0"/>
              <a:t>▫ </a:t>
            </a:r>
            <a:r>
              <a:rPr lang="en-US" dirty="0">
                <a:solidFill>
                  <a:srgbClr val="FF0000"/>
                </a:solidFill>
              </a:rPr>
              <a:t>Less </a:t>
            </a:r>
            <a:r>
              <a:rPr lang="en-US" dirty="0" err="1">
                <a:solidFill>
                  <a:srgbClr val="FF0000"/>
                </a:solidFill>
              </a:rPr>
              <a:t>immobilisation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cf. pedicled flaps </a:t>
            </a:r>
          </a:p>
          <a:p>
            <a:pPr marL="0" indent="0">
              <a:buNone/>
            </a:pPr>
            <a:r>
              <a:rPr lang="en-US" dirty="0"/>
              <a:t>▫ Can choose and </a:t>
            </a:r>
            <a:r>
              <a:rPr lang="en-US" dirty="0">
                <a:solidFill>
                  <a:srgbClr val="FF0000"/>
                </a:solidFill>
              </a:rPr>
              <a:t>hide donor defects </a:t>
            </a:r>
            <a:r>
              <a:rPr lang="en-US" dirty="0"/>
              <a:t>(esp. breast)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8967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4DDD6-2184-4BB6-9039-8AF26361D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•Disadvantages of free flap </a:t>
            </a:r>
            <a:r>
              <a:rPr lang="en-US" u="sng" dirty="0"/>
              <a:t>: </a:t>
            </a:r>
          </a:p>
          <a:p>
            <a:pPr marL="0" indent="0">
              <a:buNone/>
            </a:pPr>
            <a:r>
              <a:rPr lang="en-US" dirty="0"/>
              <a:t>▫ </a:t>
            </a:r>
            <a:r>
              <a:rPr lang="en-US" dirty="0">
                <a:solidFill>
                  <a:srgbClr val="FF0000"/>
                </a:solidFill>
              </a:rPr>
              <a:t>Long </a:t>
            </a:r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specialised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/>
              <a:t>▫ </a:t>
            </a:r>
            <a:r>
              <a:rPr lang="en-US" dirty="0">
                <a:solidFill>
                  <a:srgbClr val="FF0000"/>
                </a:solidFill>
              </a:rPr>
              <a:t>High-risk (flap-loss can occur) </a:t>
            </a:r>
          </a:p>
          <a:p>
            <a:pPr marL="0" indent="0">
              <a:buNone/>
            </a:pPr>
            <a:r>
              <a:rPr lang="en-US" dirty="0"/>
              <a:t>▫ Quality of recipient vessel may be poor </a:t>
            </a:r>
          </a:p>
          <a:p>
            <a:pPr marL="0" indent="0">
              <a:buNone/>
            </a:pPr>
            <a:r>
              <a:rPr lang="en-US" dirty="0"/>
              <a:t>▫ Donor site morbidity (varies according to flap) </a:t>
            </a:r>
          </a:p>
          <a:p>
            <a:pPr marL="0" indent="0">
              <a:buNone/>
            </a:pPr>
            <a:r>
              <a:rPr lang="en-US" dirty="0"/>
              <a:t> Scar, hernia, loss of function</a:t>
            </a:r>
          </a:p>
          <a:p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ADBB5D-CEE8-4AE1-9C66-9E7AAC597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020" y="1825625"/>
            <a:ext cx="4205682" cy="1928813"/>
          </a:xfrm>
          <a:prstGeom prst="rect">
            <a:avLst/>
          </a:prstGeom>
        </p:spPr>
      </p:pic>
      <p:sp>
        <p:nvSpPr>
          <p:cNvPr id="2" name="Smiley Face 1"/>
          <p:cNvSpPr/>
          <p:nvPr/>
        </p:nvSpPr>
        <p:spPr>
          <a:xfrm>
            <a:off x="363415" y="1825625"/>
            <a:ext cx="339970" cy="460375"/>
          </a:xfrm>
          <a:prstGeom prst="smileyFace">
            <a:avLst>
              <a:gd name="adj" fmla="val -465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232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8BB3B7-D88A-49A3-A3DB-141085E1D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508" y="156119"/>
            <a:ext cx="4156165" cy="10979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                 </a:t>
            </a:r>
            <a:r>
              <a:rPr lang="en-US" dirty="0" smtClean="0">
                <a:solidFill>
                  <a:srgbClr val="00B050"/>
                </a:solidFill>
              </a:rPr>
              <a:t>Ant. Lateral thigh                 flap </a:t>
            </a:r>
            <a:endParaRPr lang="ar-JO" dirty="0">
              <a:solidFill>
                <a:srgbClr val="00B05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64B282C-9F1B-41E3-A5FB-29E21703F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469" y="1481682"/>
            <a:ext cx="9602428" cy="505813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889631" y="1055076"/>
            <a:ext cx="550985" cy="9026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3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5F3FCB-D8FA-445D-8946-E1BE69DB1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SKIN: Physiology &amp; Function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7B81FC-98B6-4765-AC32-0BC44432B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Dermis: </a:t>
            </a:r>
          </a:p>
          <a:p>
            <a:pPr marL="0" indent="0">
              <a:buNone/>
            </a:pPr>
            <a:r>
              <a:rPr lang="en-US" dirty="0"/>
              <a:t>– mechanical strength (collagen &amp; elastin)</a:t>
            </a:r>
          </a:p>
          <a:p>
            <a:pPr marL="0" indent="0">
              <a:buNone/>
            </a:pPr>
            <a:r>
              <a:rPr lang="en-US" dirty="0"/>
              <a:t>– Barrier to microbe invasion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–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Sensation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(point, temp, pressure, proprioception) </a:t>
            </a:r>
          </a:p>
          <a:p>
            <a:pPr marL="0" indent="0">
              <a:buNone/>
            </a:pPr>
            <a:r>
              <a:rPr lang="en-US" dirty="0"/>
              <a:t>– Thermoregulation (vasomotor activity of blood vessels and sweat gland activity)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34731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8E447A2-CEC0-4D77-8C78-9D4CA9BCE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3113" y="594634"/>
            <a:ext cx="5979917" cy="558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F4A1E4-0EDC-4CE7-A21A-D4C79C713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Step 1: </a:t>
            </a:r>
            <a:r>
              <a:rPr lang="en-US" dirty="0" smtClean="0">
                <a:solidFill>
                  <a:srgbClr val="FF0000"/>
                </a:solidFill>
              </a:rPr>
              <a:t>Dressings</a:t>
            </a:r>
            <a:r>
              <a:rPr lang="en-US" dirty="0"/>
              <a:t/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C1538B-EBA9-41BE-9D4A-B6ABCE95F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Adjunct applied to a wound to promote healing and prevent further harm </a:t>
            </a:r>
          </a:p>
          <a:p>
            <a:pPr marL="0" indent="0">
              <a:buNone/>
            </a:pPr>
            <a:r>
              <a:rPr lang="en-US" dirty="0"/>
              <a:t>• Allow the wound to heal by </a:t>
            </a:r>
            <a:r>
              <a:rPr lang="en-US" b="1" dirty="0">
                <a:solidFill>
                  <a:srgbClr val="FF0000"/>
                </a:solidFill>
              </a:rPr>
              <a:t>secondary </a:t>
            </a:r>
            <a:r>
              <a:rPr lang="en-US" b="1" dirty="0" smtClean="0">
                <a:solidFill>
                  <a:srgbClr val="FF0000"/>
                </a:solidFill>
              </a:rPr>
              <a:t>intention </a:t>
            </a:r>
            <a:r>
              <a:rPr lang="en-US" b="1" dirty="0" smtClean="0">
                <a:solidFill>
                  <a:srgbClr val="00B050"/>
                </a:solidFill>
              </a:rPr>
              <a:t>=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*Healed by it self 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Aim – maintain a </a:t>
            </a:r>
            <a:r>
              <a:rPr lang="en-US" dirty="0">
                <a:solidFill>
                  <a:srgbClr val="FF0000"/>
                </a:solidFill>
              </a:rPr>
              <a:t>moist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and sterile </a:t>
            </a:r>
            <a:r>
              <a:rPr lang="en-US" dirty="0" smtClean="0"/>
              <a:t>environment </a:t>
            </a:r>
            <a:r>
              <a:rPr lang="en-US" dirty="0">
                <a:solidFill>
                  <a:srgbClr val="FF0000"/>
                </a:solidFill>
              </a:rPr>
              <a:t>without excess </a:t>
            </a:r>
            <a:r>
              <a:rPr lang="en-US" dirty="0" smtClean="0">
                <a:solidFill>
                  <a:srgbClr val="FF0000"/>
                </a:solidFill>
              </a:rPr>
              <a:t>exudate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# SO , Dressing will be for : </a:t>
            </a:r>
            <a:r>
              <a:rPr lang="en-US" dirty="0" smtClean="0">
                <a:solidFill>
                  <a:srgbClr val="00B050"/>
                </a:solidFill>
                <a:latin typeface="Calibri"/>
                <a:cs typeface="Calibri"/>
              </a:rPr>
              <a:t>→</a:t>
            </a:r>
            <a:r>
              <a:rPr lang="en-US" dirty="0" smtClean="0">
                <a:solidFill>
                  <a:srgbClr val="00B050"/>
                </a:solidFill>
              </a:rPr>
              <a:t> secondary intention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                                     </a:t>
            </a:r>
            <a:r>
              <a:rPr lang="en-US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alibri"/>
                <a:cs typeface="Calibri"/>
              </a:rPr>
              <a:t>→ </a:t>
            </a:r>
            <a:r>
              <a:rPr lang="en-US" dirty="0" smtClean="0">
                <a:solidFill>
                  <a:srgbClr val="00B050"/>
                </a:solidFill>
              </a:rPr>
              <a:t>delayed primary intention </a:t>
            </a:r>
            <a:endParaRPr lang="ar-JO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9826BC-E2A0-4019-86E8-601F1620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</a:t>
            </a:r>
            <a:r>
              <a:rPr lang="en-US" dirty="0" smtClean="0"/>
              <a:t>Primary </a:t>
            </a:r>
            <a:r>
              <a:rPr lang="en-US" dirty="0"/>
              <a:t>(or delayed) closure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131606-0FAB-449C-8235-399F70320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Primary closure – </a:t>
            </a:r>
            <a:r>
              <a:rPr lang="en-US" dirty="0" smtClean="0"/>
              <a:t>appose </a:t>
            </a:r>
            <a:r>
              <a:rPr lang="en-US" dirty="0" smtClean="0">
                <a:solidFill>
                  <a:srgbClr val="00B050"/>
                </a:solidFill>
              </a:rPr>
              <a:t>edge to each other  </a:t>
            </a:r>
            <a:r>
              <a:rPr lang="en-US" dirty="0"/>
              <a:t>+ secure</a:t>
            </a:r>
            <a:r>
              <a:rPr lang="en-US" dirty="0">
                <a:solidFill>
                  <a:srgbClr val="FF0000"/>
                </a:solidFill>
              </a:rPr>
              <a:t> incised </a:t>
            </a:r>
            <a:r>
              <a:rPr lang="en-US" dirty="0"/>
              <a:t>wound edges 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B050"/>
                </a:solidFill>
              </a:rPr>
              <a:t>* Primary = suturing intervention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Traumatic/dirty wounds – may require 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debridement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b="1" dirty="0">
                <a:solidFill>
                  <a:srgbClr val="FF0000"/>
                </a:solidFill>
              </a:rPr>
              <a:t>delayed </a:t>
            </a:r>
            <a:r>
              <a:rPr lang="en-US" b="1" dirty="0" smtClean="0">
                <a:solidFill>
                  <a:srgbClr val="FF0000"/>
                </a:solidFill>
              </a:rPr>
              <a:t>closure . 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Laceration injury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necrosis of edges</a:t>
            </a:r>
          </a:p>
          <a:p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Dirty wounds  1ry closure is not effective  dead space liable for bacterial infection </a:t>
            </a:r>
            <a:endParaRPr lang="ar-JO" dirty="0">
              <a:solidFill>
                <a:srgbClr val="00B05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397368" y="3223846"/>
            <a:ext cx="504092" cy="9612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61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8C5DBD-ABE4-4BBB-AC98-58A491FC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69" y="375138"/>
            <a:ext cx="10515600" cy="1325563"/>
          </a:xfrm>
        </p:spPr>
        <p:txBody>
          <a:bodyPr/>
          <a:lstStyle/>
          <a:p>
            <a:r>
              <a:rPr lang="en-US" dirty="0"/>
              <a:t> Primary closure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small defect </a:t>
            </a:r>
            <a:b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</a:br>
            <a:r>
              <a:rPr lang="en-US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if large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it needs graft </a:t>
            </a:r>
            <a:endParaRPr lang="ar-JO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C95863-CEEA-4E1A-B184-AFB3AE306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23" y="1895963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• Apply basic surgical principles: </a:t>
            </a:r>
          </a:p>
          <a:p>
            <a:pPr marL="0" indent="0">
              <a:buNone/>
            </a:pPr>
            <a:r>
              <a:rPr lang="en-US" dirty="0"/>
              <a:t>▫ </a:t>
            </a:r>
            <a:r>
              <a:rPr lang="en-US" dirty="0">
                <a:solidFill>
                  <a:srgbClr val="FF0000"/>
                </a:solidFill>
              </a:rPr>
              <a:t>Slight eversion to skin edges </a:t>
            </a:r>
            <a:r>
              <a:rPr lang="en-US" dirty="0" smtClean="0">
                <a:solidFill>
                  <a:srgbClr val="00B050"/>
                </a:solidFill>
              </a:rPr>
              <a:t>(contact must be between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2 edges not epithelial surface )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▫ </a:t>
            </a:r>
            <a:r>
              <a:rPr lang="en-US" dirty="0">
                <a:solidFill>
                  <a:srgbClr val="FF0000"/>
                </a:solidFill>
              </a:rPr>
              <a:t>Minimal tension on wound edges (intradermal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to avoid tissue ischemia </a:t>
            </a:r>
            <a:r>
              <a:rPr lang="en-US" dirty="0" smtClean="0">
                <a:solidFill>
                  <a:srgbClr val="00B050"/>
                </a:solidFill>
              </a:rPr>
              <a:t> ( more tension &gt; less blood supply ) 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▫ Gentle tissue handling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▫ Right suture material and not too tight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▫ Excise dog-ears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ar-JO" dirty="0" smtClean="0">
                <a:solidFill>
                  <a:srgbClr val="00B050"/>
                </a:solidFill>
                <a:sym typeface="Wingdings" panose="05000000000000000000" pitchFamily="2" charset="2"/>
              </a:rPr>
              <a:t>الزيادات اللي بتصير عطرفين الجرح بعد ما يتسكر</a:t>
            </a:r>
          </a:p>
          <a:p>
            <a:pPr marL="0" indent="0">
              <a:buNone/>
            </a:pPr>
            <a:r>
              <a:rPr lang="ar-JO" dirty="0" smtClean="0">
                <a:solidFill>
                  <a:srgbClr val="00B050"/>
                </a:solidFill>
                <a:sym typeface="Wingdings" panose="05000000000000000000" pitchFamily="2" charset="2"/>
              </a:rPr>
              <a:t>اذا كان الجرح دائري  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▫ Eliminate </a:t>
            </a:r>
            <a:r>
              <a:rPr lang="en-US" b="1" dirty="0">
                <a:solidFill>
                  <a:srgbClr val="FF0000"/>
                </a:solidFill>
              </a:rPr>
              <a:t>dead-space</a:t>
            </a:r>
            <a:r>
              <a:rPr lang="en-US" dirty="0">
                <a:solidFill>
                  <a:srgbClr val="FF0000"/>
                </a:solidFill>
              </a:rPr>
              <a:t> (drains/ deep dermal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in case of soft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tissue injury (multiple layers : skin , muscles .. )  we should close layer by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layer to eliminate dead space because  it has risk of infection and abscess !!</a:t>
            </a:r>
            <a:endParaRPr lang="ar-JO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1857</Words>
  <Application>Microsoft Office PowerPoint</Application>
  <PresentationFormat>Custom</PresentationFormat>
  <Paragraphs>238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1_Office Theme</vt:lpstr>
      <vt:lpstr>Soft Tissue Reconstruction </vt:lpstr>
      <vt:lpstr>PowerPoint Presentation</vt:lpstr>
      <vt:lpstr>PowerPoint Presentation</vt:lpstr>
      <vt:lpstr>SKIN: Physiology &amp; Function</vt:lpstr>
      <vt:lpstr>SKIN: Physiology &amp; Function</vt:lpstr>
      <vt:lpstr>PowerPoint Presentation</vt:lpstr>
      <vt:lpstr>Step 1: Dressings </vt:lpstr>
      <vt:lpstr>Step 2: Primary (or delayed) closure</vt:lpstr>
      <vt:lpstr> Primary closure   small defect   if large  it needs graft </vt:lpstr>
      <vt:lpstr>Dog ears </vt:lpstr>
      <vt:lpstr>Delayed 1ry closure</vt:lpstr>
      <vt:lpstr>Step 3: Skin grafting</vt:lpstr>
      <vt:lpstr>Step 3: Skin grafting</vt:lpstr>
      <vt:lpstr>Skin graft survival and healing  : توضيح * FTSG : Full-thickness skin graft ,, STSG : Split-thickness skin graft</vt:lpstr>
      <vt:lpstr>PowerPoint Presentation</vt:lpstr>
      <vt:lpstr>PowerPoint Presentation</vt:lpstr>
      <vt:lpstr>PowerPoint Presentation</vt:lpstr>
      <vt:lpstr>Split-thickness skin graft</vt:lpstr>
      <vt:lpstr>Full-thickness graft ( cosmetically better) </vt:lpstr>
      <vt:lpstr>احفظوه زي اسمكم </vt:lpstr>
      <vt:lpstr>Step 4: Tissue expansion</vt:lpstr>
      <vt:lpstr>PowerPoint Presentation</vt:lpstr>
      <vt:lpstr>Step 5: Flaps</vt:lpstr>
      <vt:lpstr>Flap classification: (1) Composition</vt:lpstr>
      <vt:lpstr>Cutaneous flaps (fore head flap )</vt:lpstr>
      <vt:lpstr>Fascial , Muscle ,Composite</vt:lpstr>
      <vt:lpstr>Osseous fibula and radius are  commonly used in   maxilla-fascial reconstruction  </vt:lpstr>
      <vt:lpstr>Muscle latissimus dorsi (LDF) flap  very common   transferred with its innervation    </vt:lpstr>
      <vt:lpstr>Flap classification: (2) Circulation</vt:lpstr>
      <vt:lpstr>Flap classification: Circulation</vt:lpstr>
      <vt:lpstr>Flap classification: Circulation</vt:lpstr>
      <vt:lpstr>Flap classification:</vt:lpstr>
      <vt:lpstr>Flap classification: (3) Contiguity</vt:lpstr>
      <vt:lpstr>Rotational</vt:lpstr>
      <vt:lpstr>Transposition - commonly used in the face </vt:lpstr>
      <vt:lpstr>Interpolation :  transposition logic but they have not the same border </vt:lpstr>
      <vt:lpstr>Advancement</vt:lpstr>
      <vt:lpstr>Bipedicle advancement</vt:lpstr>
      <vt:lpstr>V-Y advancement  fingre tips </vt:lpstr>
      <vt:lpstr>Flap classification: Contiguity</vt:lpstr>
      <vt:lpstr>5Flap classification: Contiguity</vt:lpstr>
      <vt:lpstr>PowerPoint Presentation</vt:lpstr>
      <vt:lpstr>PowerPoint Presentation</vt:lpstr>
      <vt:lpstr>PowerPoint Presentation</vt:lpstr>
      <vt:lpstr>                                            Ant. Lateral thigh                 flap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saleh</dc:creator>
  <cp:lastModifiedBy>Rabai </cp:lastModifiedBy>
  <cp:revision>80</cp:revision>
  <dcterms:created xsi:type="dcterms:W3CDTF">2020-01-31T16:53:11Z</dcterms:created>
  <dcterms:modified xsi:type="dcterms:W3CDTF">2020-02-25T01:12:32Z</dcterms:modified>
</cp:coreProperties>
</file>