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60"/>
  </p:notesMasterIdLst>
  <p:sldIdLst>
    <p:sldId id="321" r:id="rId5"/>
    <p:sldId id="320" r:id="rId6"/>
    <p:sldId id="289" r:id="rId7"/>
    <p:sldId id="258" r:id="rId8"/>
    <p:sldId id="322" r:id="rId9"/>
    <p:sldId id="298" r:id="rId10"/>
    <p:sldId id="323" r:id="rId11"/>
    <p:sldId id="324" r:id="rId12"/>
    <p:sldId id="325" r:id="rId13"/>
    <p:sldId id="326" r:id="rId14"/>
    <p:sldId id="266" r:id="rId15"/>
    <p:sldId id="376" r:id="rId16"/>
    <p:sldId id="327" r:id="rId17"/>
    <p:sldId id="328" r:id="rId18"/>
    <p:sldId id="381" r:id="rId19"/>
    <p:sldId id="384" r:id="rId20"/>
    <p:sldId id="261" r:id="rId21"/>
    <p:sldId id="265" r:id="rId22"/>
    <p:sldId id="383" r:id="rId23"/>
    <p:sldId id="385" r:id="rId24"/>
    <p:sldId id="382" r:id="rId25"/>
    <p:sldId id="264" r:id="rId26"/>
    <p:sldId id="267" r:id="rId27"/>
    <p:sldId id="339" r:id="rId28"/>
    <p:sldId id="256" r:id="rId29"/>
    <p:sldId id="257" r:id="rId30"/>
    <p:sldId id="386" r:id="rId31"/>
    <p:sldId id="259" r:id="rId32"/>
    <p:sldId id="260" r:id="rId33"/>
    <p:sldId id="387" r:id="rId34"/>
    <p:sldId id="262" r:id="rId35"/>
    <p:sldId id="388" r:id="rId36"/>
    <p:sldId id="263" r:id="rId37"/>
    <p:sldId id="390" r:id="rId38"/>
    <p:sldId id="389" r:id="rId39"/>
    <p:sldId id="277" r:id="rId40"/>
    <p:sldId id="355" r:id="rId41"/>
    <p:sldId id="353" r:id="rId42"/>
    <p:sldId id="354" r:id="rId43"/>
    <p:sldId id="352" r:id="rId44"/>
    <p:sldId id="278" r:id="rId45"/>
    <p:sldId id="391" r:id="rId46"/>
    <p:sldId id="392" r:id="rId47"/>
    <p:sldId id="393" r:id="rId48"/>
    <p:sldId id="394" r:id="rId49"/>
    <p:sldId id="395" r:id="rId50"/>
    <p:sldId id="396" r:id="rId51"/>
    <p:sldId id="397" r:id="rId52"/>
    <p:sldId id="398" r:id="rId53"/>
    <p:sldId id="399" r:id="rId54"/>
    <p:sldId id="400" r:id="rId55"/>
    <p:sldId id="401" r:id="rId56"/>
    <p:sldId id="268" r:id="rId57"/>
    <p:sldId id="269" r:id="rId58"/>
    <p:sldId id="270" r:id="rId59"/>
  </p:sldIdLst>
  <p:sldSz cx="12192000" cy="6858000"/>
  <p:notesSz cx="6858000" cy="9144000"/>
  <p:defaultTextStyle>
    <a:defPPr>
      <a:defRPr lang="ar-J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89610" autoAdjust="0"/>
  </p:normalViewPr>
  <p:slideViewPr>
    <p:cSldViewPr snapToGrid="0">
      <p:cViewPr varScale="1">
        <p:scale>
          <a:sx n="64" d="100"/>
          <a:sy n="64" d="100"/>
        </p:scale>
        <p:origin x="95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slide" Target="slides/slide22.xml" /><Relationship Id="rId39" Type="http://schemas.openxmlformats.org/officeDocument/2006/relationships/slide" Target="slides/slide35.xml" /><Relationship Id="rId21" Type="http://schemas.openxmlformats.org/officeDocument/2006/relationships/slide" Target="slides/slide17.xml" /><Relationship Id="rId34" Type="http://schemas.openxmlformats.org/officeDocument/2006/relationships/slide" Target="slides/slide30.xml" /><Relationship Id="rId42" Type="http://schemas.openxmlformats.org/officeDocument/2006/relationships/slide" Target="slides/slide38.xml" /><Relationship Id="rId47" Type="http://schemas.openxmlformats.org/officeDocument/2006/relationships/slide" Target="slides/slide43.xml" /><Relationship Id="rId50" Type="http://schemas.openxmlformats.org/officeDocument/2006/relationships/slide" Target="slides/slide46.xml" /><Relationship Id="rId55" Type="http://schemas.openxmlformats.org/officeDocument/2006/relationships/slide" Target="slides/slide51.xml" /><Relationship Id="rId63" Type="http://schemas.openxmlformats.org/officeDocument/2006/relationships/theme" Target="theme/theme1.xml" /><Relationship Id="rId7" Type="http://schemas.openxmlformats.org/officeDocument/2006/relationships/slide" Target="slides/slide3.xml" /><Relationship Id="rId2" Type="http://schemas.openxmlformats.org/officeDocument/2006/relationships/slideMaster" Target="slideMasters/slideMaster2.xml" /><Relationship Id="rId16" Type="http://schemas.openxmlformats.org/officeDocument/2006/relationships/slide" Target="slides/slide12.xml" /><Relationship Id="rId20" Type="http://schemas.openxmlformats.org/officeDocument/2006/relationships/slide" Target="slides/slide16.xml" /><Relationship Id="rId29" Type="http://schemas.openxmlformats.org/officeDocument/2006/relationships/slide" Target="slides/slide25.xml" /><Relationship Id="rId41" Type="http://schemas.openxmlformats.org/officeDocument/2006/relationships/slide" Target="slides/slide37.xml" /><Relationship Id="rId54" Type="http://schemas.openxmlformats.org/officeDocument/2006/relationships/slide" Target="slides/slide50.xml" /><Relationship Id="rId62" Type="http://schemas.openxmlformats.org/officeDocument/2006/relationships/viewProps" Target="viewProps.xml" /><Relationship Id="rId1" Type="http://schemas.openxmlformats.org/officeDocument/2006/relationships/slideMaster" Target="slideMasters/slideMaster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slide" Target="slides/slide28.xml" /><Relationship Id="rId37" Type="http://schemas.openxmlformats.org/officeDocument/2006/relationships/slide" Target="slides/slide33.xml" /><Relationship Id="rId40" Type="http://schemas.openxmlformats.org/officeDocument/2006/relationships/slide" Target="slides/slide36.xml" /><Relationship Id="rId45" Type="http://schemas.openxmlformats.org/officeDocument/2006/relationships/slide" Target="slides/slide41.xml" /><Relationship Id="rId53" Type="http://schemas.openxmlformats.org/officeDocument/2006/relationships/slide" Target="slides/slide49.xml" /><Relationship Id="rId58" Type="http://schemas.openxmlformats.org/officeDocument/2006/relationships/slide" Target="slides/slide54.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slide" Target="slides/slide24.xml" /><Relationship Id="rId36" Type="http://schemas.openxmlformats.org/officeDocument/2006/relationships/slide" Target="slides/slide32.xml" /><Relationship Id="rId49" Type="http://schemas.openxmlformats.org/officeDocument/2006/relationships/slide" Target="slides/slide45.xml" /><Relationship Id="rId57" Type="http://schemas.openxmlformats.org/officeDocument/2006/relationships/slide" Target="slides/slide53.xml" /><Relationship Id="rId61" Type="http://schemas.openxmlformats.org/officeDocument/2006/relationships/presProps" Target="presProps.xml" /><Relationship Id="rId10" Type="http://schemas.openxmlformats.org/officeDocument/2006/relationships/slide" Target="slides/slide6.xml" /><Relationship Id="rId19" Type="http://schemas.openxmlformats.org/officeDocument/2006/relationships/slide" Target="slides/slide15.xml" /><Relationship Id="rId31" Type="http://schemas.openxmlformats.org/officeDocument/2006/relationships/slide" Target="slides/slide27.xml" /><Relationship Id="rId44" Type="http://schemas.openxmlformats.org/officeDocument/2006/relationships/slide" Target="slides/slide40.xml" /><Relationship Id="rId52" Type="http://schemas.openxmlformats.org/officeDocument/2006/relationships/slide" Target="slides/slide48.xml" /><Relationship Id="rId60" Type="http://schemas.openxmlformats.org/officeDocument/2006/relationships/notesMaster" Target="notesMasters/notesMaster1.xml" /><Relationship Id="rId4" Type="http://schemas.openxmlformats.org/officeDocument/2006/relationships/slideMaster" Target="slideMasters/slideMaster4.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slide" Target="slides/slide23.xml" /><Relationship Id="rId30" Type="http://schemas.openxmlformats.org/officeDocument/2006/relationships/slide" Target="slides/slide26.xml" /><Relationship Id="rId35" Type="http://schemas.openxmlformats.org/officeDocument/2006/relationships/slide" Target="slides/slide31.xml" /><Relationship Id="rId43" Type="http://schemas.openxmlformats.org/officeDocument/2006/relationships/slide" Target="slides/slide39.xml" /><Relationship Id="rId48" Type="http://schemas.openxmlformats.org/officeDocument/2006/relationships/slide" Target="slides/slide44.xml" /><Relationship Id="rId56" Type="http://schemas.openxmlformats.org/officeDocument/2006/relationships/slide" Target="slides/slide52.xml" /><Relationship Id="rId64" Type="http://schemas.openxmlformats.org/officeDocument/2006/relationships/tableStyles" Target="tableStyles.xml" /><Relationship Id="rId8" Type="http://schemas.openxmlformats.org/officeDocument/2006/relationships/slide" Target="slides/slide4.xml" /><Relationship Id="rId51" Type="http://schemas.openxmlformats.org/officeDocument/2006/relationships/slide" Target="slides/slide47.xml" /><Relationship Id="rId3" Type="http://schemas.openxmlformats.org/officeDocument/2006/relationships/slideMaster" Target="slideMasters/slideMaster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slide" Target="slides/slide29.xml" /><Relationship Id="rId38" Type="http://schemas.openxmlformats.org/officeDocument/2006/relationships/slide" Target="slides/slide34.xml" /><Relationship Id="rId46" Type="http://schemas.openxmlformats.org/officeDocument/2006/relationships/slide" Target="slides/slide42.xml" /><Relationship Id="rId59" Type="http://schemas.openxmlformats.org/officeDocument/2006/relationships/slide" Target="slides/slide55.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ar-J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A16BEAAC-3AA6-4689-B03E-D8779D4E1AA2}" type="datetimeFigureOut">
              <a:rPr lang="ar-JO" smtClean="0"/>
              <a:t>04/09/1444</a:t>
            </a:fld>
            <a:endParaRPr lang="ar-J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ar-J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ar-J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CFBD1C6D-2227-476E-9123-FFD44FD2AF70}" type="slidenum">
              <a:rPr lang="ar-JO" smtClean="0"/>
              <a:t>‹#›</a:t>
            </a:fld>
            <a:endParaRPr lang="ar-JO"/>
          </a:p>
        </p:txBody>
      </p:sp>
    </p:spTree>
    <p:extLst>
      <p:ext uri="{BB962C8B-B14F-4D97-AF65-F5344CB8AC3E}">
        <p14:creationId xmlns:p14="http://schemas.microsoft.com/office/powerpoint/2010/main" val="3530198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09537" indent="0">
              <a:buNone/>
            </a:pPr>
            <a:r>
              <a:rPr lang="en-GB" altLang="en-US" b="1" u="sng" dirty="0"/>
              <a:t>Urine bilirubin </a:t>
            </a:r>
          </a:p>
          <a:p>
            <a:pPr marL="109537" indent="0">
              <a:buNone/>
            </a:pPr>
            <a:r>
              <a:rPr lang="en-GB" altLang="en-US" sz="1600" b="1" dirty="0"/>
              <a:t>Normally, tiny amount bilirubin (conjugated) excreted in urine</a:t>
            </a:r>
          </a:p>
          <a:p>
            <a:pPr marL="109537" indent="0">
              <a:buNone/>
            </a:pPr>
            <a:r>
              <a:rPr lang="en-GB" altLang="en-US" sz="1600" b="1" dirty="0"/>
              <a:t>* Pre-hepatic jaundice: </a:t>
            </a:r>
            <a:r>
              <a:rPr lang="en-GB" altLang="en-US" sz="1600" dirty="0"/>
              <a:t>Haemolysis causes rise in unconjugated bilirubin (water insoluble) and this is not excreted by the kidney therefore there is </a:t>
            </a:r>
            <a:r>
              <a:rPr lang="en-GB" altLang="en-US" sz="1600" b="1" dirty="0">
                <a:solidFill>
                  <a:schemeClr val="accent2"/>
                </a:solidFill>
              </a:rPr>
              <a:t>no rise in urine bilirubin</a:t>
            </a:r>
          </a:p>
          <a:p>
            <a:pPr marL="109537" indent="0">
              <a:buNone/>
            </a:pPr>
            <a:r>
              <a:rPr lang="en-GB" altLang="en-US" sz="1600" b="1" dirty="0"/>
              <a:t>* Some causes of Hepatic jaundice</a:t>
            </a:r>
            <a:r>
              <a:rPr lang="en-GB" altLang="en-US" sz="1600" dirty="0"/>
              <a:t>: result in damage to biliary </a:t>
            </a:r>
            <a:r>
              <a:rPr lang="en-GB" altLang="en-US" sz="1600" dirty="0" err="1"/>
              <a:t>cannaliculi</a:t>
            </a:r>
            <a:r>
              <a:rPr lang="en-GB" altLang="en-US" sz="1600" dirty="0"/>
              <a:t> and therefore result in poor biliary drainage and therefore </a:t>
            </a:r>
            <a:r>
              <a:rPr lang="en-GB" altLang="en-US" sz="1600" b="1" dirty="0">
                <a:solidFill>
                  <a:schemeClr val="accent2"/>
                </a:solidFill>
              </a:rPr>
              <a:t>elevated conjugated bilirubin levels in blood, excreted into urine (giving dark urine)</a:t>
            </a:r>
          </a:p>
          <a:p>
            <a:pPr marL="109537" indent="0">
              <a:buNone/>
            </a:pPr>
            <a:r>
              <a:rPr lang="en-GB" altLang="en-US" sz="1600" b="1" dirty="0"/>
              <a:t>* Post-Hepatic </a:t>
            </a:r>
            <a:r>
              <a:rPr lang="en-GB" altLang="en-US" sz="1600" b="1" dirty="0" err="1"/>
              <a:t>juandice</a:t>
            </a:r>
            <a:r>
              <a:rPr lang="en-GB" altLang="en-US" sz="1600" b="1" dirty="0"/>
              <a:t>: </a:t>
            </a:r>
            <a:r>
              <a:rPr lang="en-GB" altLang="en-US" sz="1600" dirty="0"/>
              <a:t>Obstruction to biliary drainage and so </a:t>
            </a:r>
            <a:r>
              <a:rPr lang="en-GB" altLang="en-US" sz="1600" b="1" dirty="0">
                <a:solidFill>
                  <a:schemeClr val="accent2"/>
                </a:solidFill>
              </a:rPr>
              <a:t>conjugated bilirubin (water soluble) levels in the blood increase and appear in the urine (giving dark urine)</a:t>
            </a:r>
          </a:p>
          <a:p>
            <a:pPr marL="109537"/>
            <a:endParaRPr lang="en-GB" altLang="en-US" sz="1600" dirty="0"/>
          </a:p>
          <a:p>
            <a:pPr marL="109537"/>
            <a:r>
              <a:rPr lang="en-GB" altLang="en-US" b="1" u="sng" dirty="0"/>
              <a:t>Urine urobilinogen</a:t>
            </a:r>
          </a:p>
          <a:p>
            <a:pPr marL="109537"/>
            <a:r>
              <a:rPr lang="en-GB" altLang="en-US" sz="1600" b="1" dirty="0"/>
              <a:t>Pre-hepatic jaundice: </a:t>
            </a:r>
            <a:r>
              <a:rPr lang="en-GB" altLang="en-US" sz="1600" dirty="0"/>
              <a:t>Haemolysis results in increased bilirubin production and subsequent increase bilirubin metabolism and urobilinogen in stool and therefore in the urine. </a:t>
            </a:r>
          </a:p>
          <a:p>
            <a:pPr marL="109537"/>
            <a:r>
              <a:rPr lang="en-GB" altLang="en-US" sz="1600" b="1" dirty="0"/>
              <a:t>Some causes of Hepatic jaundice : </a:t>
            </a:r>
            <a:r>
              <a:rPr lang="en-GB" altLang="en-US" sz="1600" dirty="0"/>
              <a:t>result in hepatocellular destruction and therefore reduced re-excretion of re-absorbed urobilinogen (i.e. Reduction in entero-hepatic circulation of urobilinogen) resulting in elevated levels in urine</a:t>
            </a:r>
          </a:p>
          <a:p>
            <a:pPr marL="109537"/>
            <a:r>
              <a:rPr lang="en-GB" altLang="en-US" sz="1600" dirty="0"/>
              <a:t> </a:t>
            </a:r>
            <a:r>
              <a:rPr lang="en-GB" altLang="en-US" sz="1600" b="1" dirty="0"/>
              <a:t>Post-Hepatic jaundice: </a:t>
            </a:r>
            <a:r>
              <a:rPr lang="en-GB" altLang="en-US" sz="1600" dirty="0"/>
              <a:t>Less bilirubin reaching intestine therefore reduction in urobilinogen therefore reduction in urine urobilinogen</a:t>
            </a:r>
          </a:p>
          <a:p>
            <a:pPr marL="914400" lvl="3" indent="0">
              <a:buNone/>
            </a:pPr>
            <a:endParaRPr lang="en-GB" altLang="en-US" sz="1600" dirty="0"/>
          </a:p>
          <a:p>
            <a:endParaRPr lang="en-US" dirty="0"/>
          </a:p>
          <a:p>
            <a:endParaRPr lang="en-US" dirty="0"/>
          </a:p>
        </p:txBody>
      </p:sp>
      <p:sp>
        <p:nvSpPr>
          <p:cNvPr id="4" name="Slide Number Placeholder 3"/>
          <p:cNvSpPr>
            <a:spLocks noGrp="1"/>
          </p:cNvSpPr>
          <p:nvPr>
            <p:ph type="sldNum" sz="quarter" idx="5"/>
          </p:nvPr>
        </p:nvSpPr>
        <p:spPr/>
        <p:txBody>
          <a:bodyPr/>
          <a:lstStyle/>
          <a:p>
            <a:fld id="{841221E5-7225-48EB-A4EE-420E7BFCF705}" type="slidenum">
              <a:rPr lang="en-US" smtClean="0"/>
              <a:pPr/>
              <a:t>12</a:t>
            </a:fld>
            <a:endParaRPr lang="en-US"/>
          </a:p>
        </p:txBody>
      </p:sp>
    </p:spTree>
    <p:extLst>
      <p:ext uri="{BB962C8B-B14F-4D97-AF65-F5344CB8AC3E}">
        <p14:creationId xmlns:p14="http://schemas.microsoft.com/office/powerpoint/2010/main" val="778064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Mono amine oxidase inhibitors : to treat antidepression </a:t>
            </a:r>
          </a:p>
          <a:p>
            <a:r>
              <a:rPr lang="en-US" b="0" i="0" dirty="0">
                <a:solidFill>
                  <a:srgbClr val="202124"/>
                </a:solidFill>
                <a:effectLst/>
                <a:latin typeface="Helvetica Neue"/>
              </a:rPr>
              <a:t> </a:t>
            </a:r>
            <a:r>
              <a:rPr lang="en-US" b="1" i="0" dirty="0">
                <a:solidFill>
                  <a:srgbClr val="202124"/>
                </a:solidFill>
                <a:effectLst/>
                <a:latin typeface="Helvetica Neue"/>
              </a:rPr>
              <a:t>amoxicillin (an antibiotic from the penicillin group of medicines) mixed with clavulanic acid : co-am</a:t>
            </a:r>
            <a:endParaRPr lang="ar-JO" dirty="0"/>
          </a:p>
          <a:p>
            <a:r>
              <a:rPr lang="en-US" b="0" i="0" dirty="0">
                <a:solidFill>
                  <a:srgbClr val="040C28"/>
                </a:solidFill>
                <a:effectLst/>
                <a:latin typeface="Helvetica Neue"/>
              </a:rPr>
              <a:t>rheumatoid arthritis RA</a:t>
            </a:r>
            <a:endParaRPr lang="ar-JO"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D4EB51-1799-4FD6-9D9B-CD1F6F9F24B3}" type="slidenum">
              <a:rPr kumimoji="0" lang="ar-JO"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ar-JO"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987361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sharing needles, travel to endemic areas of malaria or </a:t>
            </a:r>
            <a:r>
              <a:rPr lang="en-US" dirty="0" err="1"/>
              <a:t>hx</a:t>
            </a:r>
            <a:r>
              <a:rPr lang="en-US" dirty="0"/>
              <a:t> snake bites.</a:t>
            </a:r>
            <a:endParaRPr lang="ar-JO"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D4EB51-1799-4FD6-9D9B-CD1F6F9F24B3}" type="slidenum">
              <a:rPr kumimoji="0" lang="ar-JO"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ar-JO"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363124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Scratch marks due to itching </a:t>
            </a:r>
            <a:endParaRPr lang="ar-JO" dirty="0"/>
          </a:p>
        </p:txBody>
      </p:sp>
      <p:sp>
        <p:nvSpPr>
          <p:cNvPr id="4" name="Slide Number Placeholder 3"/>
          <p:cNvSpPr>
            <a:spLocks noGrp="1"/>
          </p:cNvSpPr>
          <p:nvPr>
            <p:ph type="sldNum" sz="quarter" idx="5"/>
          </p:nvPr>
        </p:nvSpPr>
        <p:spPr/>
        <p:txBody>
          <a:bodyPr/>
          <a:lstStyle/>
          <a:p>
            <a:fld id="{25D4EB51-1799-4FD6-9D9B-CD1F6F9F24B3}" type="slidenum">
              <a:rPr lang="ar-JO" smtClean="0"/>
              <a:t>34</a:t>
            </a:fld>
            <a:endParaRPr lang="ar-JO"/>
          </a:p>
        </p:txBody>
      </p:sp>
    </p:spTree>
    <p:extLst>
      <p:ext uri="{BB962C8B-B14F-4D97-AF65-F5344CB8AC3E}">
        <p14:creationId xmlns:p14="http://schemas.microsoft.com/office/powerpoint/2010/main" val="2763890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JO"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D4EB51-1799-4FD6-9D9B-CD1F6F9F24B3}" type="slidenum">
              <a:rPr kumimoji="0" lang="ar-JO"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ar-JO"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274791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JO"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D4EB51-1799-4FD6-9D9B-CD1F6F9F24B3}" type="slidenum">
              <a:rPr kumimoji="0" lang="ar-JO"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ar-JO"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493970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1827"/>
                </a:solidFill>
                <a:effectLst/>
                <a:latin typeface="Raleway" pitchFamily="2" charset="0"/>
              </a:rPr>
              <a:t>the cause is </a:t>
            </a:r>
            <a:r>
              <a:rPr lang="en-US" b="1" i="0" dirty="0">
                <a:solidFill>
                  <a:srgbClr val="111827"/>
                </a:solidFill>
                <a:effectLst/>
                <a:latin typeface="Raleway" pitchFamily="2" charset="0"/>
              </a:rPr>
              <a:t>unlikely to be due gallstones</a:t>
            </a:r>
            <a:r>
              <a:rPr lang="en-US" b="0" i="0" dirty="0">
                <a:solidFill>
                  <a:srgbClr val="111827"/>
                </a:solidFill>
                <a:effectLst/>
                <a:latin typeface="Raleway" pitchFamily="2" charset="0"/>
              </a:rPr>
              <a:t>. This is because gallstones form over a prolonged period, which results in a shrunken fibrotic gallbladder which does not distend easily. As a result, the presence of jaundice and a palpable gallbladder should raise suspicion of malignant obstruction of the biliary tree (e.g. pancreatic cancer).</a:t>
            </a:r>
            <a:endParaRPr lang="ar-JO"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D4EB51-1799-4FD6-9D9B-CD1F6F9F24B3}" type="slidenum">
              <a:rPr kumimoji="0" lang="ar-JO"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ar-JO"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790001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800" b="0" i="0" u="none" strike="noStrike" baseline="0" dirty="0">
                <a:solidFill>
                  <a:srgbClr val="000607"/>
                </a:solidFill>
                <a:latin typeface="HelveticaNeueLTStd-Roman"/>
              </a:rPr>
              <a:t>Ultrasound examination. Gallstones noted at the neck of the gallbladder with associated acoustic shadowing.</a:t>
            </a:r>
          </a:p>
          <a:p>
            <a:pPr algn="l"/>
            <a:endParaRPr lang="en-US" sz="1800" b="0" i="0" u="none" strike="noStrike" baseline="0" dirty="0">
              <a:solidFill>
                <a:srgbClr val="000607"/>
              </a:solidFill>
              <a:latin typeface="HelveticaNeueLTStd-Roman"/>
            </a:endParaRPr>
          </a:p>
          <a:p>
            <a:pPr algn="l"/>
            <a:r>
              <a:rPr lang="en-US" sz="1800" b="0" i="0" u="none" strike="noStrike" baseline="0" dirty="0">
                <a:solidFill>
                  <a:srgbClr val="000607"/>
                </a:solidFill>
                <a:latin typeface="HelveticaNeueLTStd-Roman"/>
              </a:rPr>
              <a:t>Ultrasound examination. Multiple gallstones noted within the gallbladder.</a:t>
            </a:r>
          </a:p>
          <a:p>
            <a:pPr algn="l"/>
            <a:endParaRPr lang="en-US" sz="1800" b="0" i="0" u="none" strike="noStrike" baseline="0" dirty="0">
              <a:solidFill>
                <a:srgbClr val="000607"/>
              </a:solidFill>
              <a:latin typeface="HelveticaNeueLTStd-Roman"/>
            </a:endParaRPr>
          </a:p>
          <a:p>
            <a:pPr algn="l"/>
            <a:r>
              <a:rPr lang="en-US" sz="1800" b="0" i="0" u="none" strike="noStrike" baseline="0" dirty="0">
                <a:solidFill>
                  <a:srgbClr val="000607"/>
                </a:solidFill>
                <a:latin typeface="HelveticaNeueLTStd-Roman"/>
              </a:rPr>
              <a:t>Endoscopic ultrasonography. CBD, common bile duct; PD, pancreatic duct.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221E5-7225-48EB-A4EE-420E7BFCF7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000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i="0" u="none" strike="noStrike" baseline="0" dirty="0">
                <a:solidFill>
                  <a:srgbClr val="6E8AAA"/>
                </a:solidFill>
                <a:latin typeface="Aileron-Bold"/>
              </a:rPr>
              <a:t>Magnetic resonance cholangiopancreatography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221E5-7225-48EB-A4EE-420E7BFCF7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244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800" b="0" i="0" u="none" strike="noStrike" baseline="0" dirty="0">
                <a:solidFill>
                  <a:srgbClr val="000607"/>
                </a:solidFill>
                <a:latin typeface="HelveticaNeueLTStd-Roman"/>
              </a:rPr>
              <a:t>Magnetic resonance cholangiopancreatography: </a:t>
            </a:r>
            <a:r>
              <a:rPr lang="en-US" sz="1800" b="0" i="0" u="none" strike="noStrike" baseline="0" dirty="0" err="1">
                <a:solidFill>
                  <a:srgbClr val="000607"/>
                </a:solidFill>
                <a:latin typeface="HelveticaNeueLTStd-Roman"/>
              </a:rPr>
              <a:t>projectional</a:t>
            </a:r>
            <a:r>
              <a:rPr lang="en-US" sz="1800" b="0" i="0" u="none" strike="noStrike" baseline="0" dirty="0">
                <a:solidFill>
                  <a:srgbClr val="000607"/>
                </a:solidFill>
                <a:latin typeface="HelveticaNeueLTStd-Roman"/>
              </a:rPr>
              <a:t> images demonstrating stones and hilar obstruction (arrow).</a:t>
            </a:r>
          </a:p>
          <a:p>
            <a:pPr algn="l"/>
            <a:r>
              <a:rPr lang="en-US" sz="1800" b="0" i="0" u="none" strike="noStrike" baseline="0" dirty="0">
                <a:solidFill>
                  <a:srgbClr val="000607"/>
                </a:solidFill>
                <a:latin typeface="HelveticaNeueLTStd-Roman"/>
              </a:rPr>
              <a:t>Magnetic resonance cholangiopancreatography: cross-sectional image demonstrating a hilar mass (thick arrow) and gallstones (thin arrow).</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221E5-7225-48EB-A4EE-420E7BFCF7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359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800" b="1" i="0" u="none" strike="noStrike" baseline="0" dirty="0">
                <a:solidFill>
                  <a:srgbClr val="6E8AAA"/>
                </a:solidFill>
                <a:latin typeface="Aileron-Bold"/>
              </a:rPr>
              <a:t>Endoscopic retrograde cholangiopancreatography (ERCP)</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221E5-7225-48EB-A4EE-420E7BFCF7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837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800" b="1" i="0" u="none" strike="noStrike" baseline="0" dirty="0">
                <a:solidFill>
                  <a:srgbClr val="231F20"/>
                </a:solidFill>
                <a:latin typeface="TimesNewRomanPS-BoldMT"/>
              </a:rPr>
              <a:t>Four Fs”:</a:t>
            </a:r>
          </a:p>
          <a:p>
            <a:pPr algn="l"/>
            <a:r>
              <a:rPr lang="en-US" sz="1800" b="1" i="0" u="none" strike="noStrike" baseline="0" dirty="0">
                <a:solidFill>
                  <a:srgbClr val="231F20"/>
                </a:solidFill>
                <a:latin typeface="TimesNewRomanPS-BoldMT"/>
              </a:rPr>
              <a:t>F</a:t>
            </a:r>
            <a:r>
              <a:rPr lang="en-US" sz="1800" b="0" i="0" u="none" strike="noStrike" baseline="0" dirty="0">
                <a:solidFill>
                  <a:srgbClr val="231F20"/>
                </a:solidFill>
                <a:latin typeface="TimesNewRomanPSMT"/>
              </a:rPr>
              <a:t>emale</a:t>
            </a:r>
          </a:p>
          <a:p>
            <a:pPr algn="l"/>
            <a:r>
              <a:rPr lang="en-US" sz="1800" b="1" i="0" u="none" strike="noStrike" baseline="0" dirty="0">
                <a:solidFill>
                  <a:srgbClr val="231F20"/>
                </a:solidFill>
                <a:latin typeface="TimesNewRomanPS-BoldMT"/>
              </a:rPr>
              <a:t>F</a:t>
            </a:r>
            <a:r>
              <a:rPr lang="en-US" sz="1800" b="0" i="0" u="none" strike="noStrike" baseline="0" dirty="0">
                <a:solidFill>
                  <a:srgbClr val="231F20"/>
                </a:solidFill>
                <a:latin typeface="TimesNewRomanPSMT"/>
              </a:rPr>
              <a:t>at</a:t>
            </a:r>
          </a:p>
          <a:p>
            <a:pPr algn="l"/>
            <a:r>
              <a:rPr lang="en-US" sz="1800" b="1" i="0" u="none" strike="noStrike" baseline="0" dirty="0">
                <a:solidFill>
                  <a:srgbClr val="231F20"/>
                </a:solidFill>
                <a:latin typeface="TimesNewRomanPS-BoldMT"/>
              </a:rPr>
              <a:t>F</a:t>
            </a:r>
            <a:r>
              <a:rPr lang="en-US" sz="1800" b="0" i="0" u="none" strike="noStrike" baseline="0" dirty="0">
                <a:solidFill>
                  <a:srgbClr val="231F20"/>
                </a:solidFill>
                <a:latin typeface="TimesNewRomanPSMT"/>
              </a:rPr>
              <a:t>orty</a:t>
            </a:r>
          </a:p>
          <a:p>
            <a:pPr algn="l"/>
            <a:r>
              <a:rPr lang="en-US" sz="1800" b="1" i="0" u="none" strike="noStrike" baseline="0" dirty="0">
                <a:solidFill>
                  <a:srgbClr val="231F20"/>
                </a:solidFill>
                <a:latin typeface="TimesNewRomanPS-BoldMT"/>
              </a:rPr>
              <a:t>F</a:t>
            </a:r>
            <a:r>
              <a:rPr lang="en-US" sz="1800" b="0" i="0" u="none" strike="noStrike" baseline="0" dirty="0">
                <a:solidFill>
                  <a:srgbClr val="231F20"/>
                </a:solidFill>
                <a:latin typeface="TimesNewRomanPSMT"/>
              </a:rPr>
              <a:t>ertile (multiparity)</a:t>
            </a:r>
          </a:p>
          <a:p>
            <a:pPr algn="l"/>
            <a:endParaRPr lang="en-US" sz="1800" b="0" i="0" u="none" strike="noStrike" baseline="0" dirty="0">
              <a:solidFill>
                <a:srgbClr val="231F20"/>
              </a:solidFill>
              <a:latin typeface="TimesNewRomanPSMT"/>
            </a:endParaRPr>
          </a:p>
          <a:p>
            <a:pPr algn="l"/>
            <a:r>
              <a:rPr lang="en-US" sz="1800" b="1" i="0" u="none" strike="noStrike" baseline="0" dirty="0">
                <a:solidFill>
                  <a:srgbClr val="231F20"/>
                </a:solidFill>
                <a:latin typeface="TimesNewRomanPS-BoldMT"/>
              </a:rPr>
              <a:t>What are the types o stones? </a:t>
            </a:r>
            <a:r>
              <a:rPr lang="en-US" sz="1800" b="0" i="0" u="none" strike="noStrike" baseline="0" dirty="0">
                <a:solidFill>
                  <a:srgbClr val="231F20"/>
                </a:solidFill>
                <a:latin typeface="TimesNewRomanPSMT"/>
              </a:rPr>
              <a:t>Cholesterol stones (75%) / Pigment stones (25%)</a:t>
            </a:r>
          </a:p>
          <a:p>
            <a:pPr algn="l"/>
            <a:r>
              <a:rPr lang="en-US" sz="1800" b="1" i="0" u="none" strike="noStrike" baseline="0" dirty="0">
                <a:solidFill>
                  <a:srgbClr val="231F20"/>
                </a:solidFill>
                <a:latin typeface="TimesNewRomanPS-BoldMT"/>
              </a:rPr>
              <a:t>What are the types of pigmented stones?</a:t>
            </a:r>
          </a:p>
          <a:p>
            <a:pPr algn="l"/>
            <a:r>
              <a:rPr lang="en-US" sz="1800" b="0" i="0" u="none" strike="noStrike" baseline="0" dirty="0">
                <a:solidFill>
                  <a:srgbClr val="231F20"/>
                </a:solidFill>
                <a:latin typeface="TimesNewRomanPSMT"/>
              </a:rPr>
              <a:t>Black stones (contain calcium </a:t>
            </a:r>
            <a:r>
              <a:rPr lang="en-US" sz="1800" b="0" i="0" u="none" strike="noStrike" baseline="0" dirty="0" err="1">
                <a:solidFill>
                  <a:srgbClr val="231F20"/>
                </a:solidFill>
                <a:latin typeface="TimesNewRomanPSMT"/>
              </a:rPr>
              <a:t>bilirubinate</a:t>
            </a:r>
            <a:r>
              <a:rPr lang="en-US" sz="1800" b="0" i="0" u="none" strike="noStrike" baseline="0" dirty="0">
                <a:solidFill>
                  <a:srgbClr val="231F20"/>
                </a:solidFill>
                <a:latin typeface="TimesNewRomanPSMT"/>
              </a:rPr>
              <a:t>)</a:t>
            </a:r>
          </a:p>
          <a:p>
            <a:pPr algn="l"/>
            <a:r>
              <a:rPr lang="en-US" sz="1800" b="0" i="0" u="none" strike="noStrike" baseline="0" dirty="0">
                <a:solidFill>
                  <a:srgbClr val="231F20"/>
                </a:solidFill>
                <a:latin typeface="TimesNewRomanPSMT"/>
              </a:rPr>
              <a:t>Brown stones (associated with biliary tract infection)</a:t>
            </a:r>
          </a:p>
          <a:p>
            <a:pPr algn="l"/>
            <a:r>
              <a:rPr lang="en-US" sz="1800" b="1" i="0" u="none" strike="noStrike" baseline="0" dirty="0">
                <a:solidFill>
                  <a:srgbClr val="231F20"/>
                </a:solidFill>
                <a:latin typeface="TimesNewRomanPS-BoldMT"/>
              </a:rPr>
              <a:t>What are the causes o black pigmented stones?</a:t>
            </a:r>
          </a:p>
          <a:p>
            <a:pPr algn="l"/>
            <a:r>
              <a:rPr lang="en-US" sz="1800" b="0" i="0" u="none" strike="noStrike" baseline="0" dirty="0">
                <a:solidFill>
                  <a:srgbClr val="231F20"/>
                </a:solidFill>
                <a:latin typeface="TimesNewRomanPSMT"/>
              </a:rPr>
              <a:t>Cirrhosis, hemolysis</a:t>
            </a:r>
          </a:p>
          <a:p>
            <a:pPr algn="l"/>
            <a:r>
              <a:rPr lang="en-US" sz="1800" b="1" i="0" u="none" strike="noStrike" baseline="0" dirty="0">
                <a:solidFill>
                  <a:srgbClr val="231F20"/>
                </a:solidFill>
                <a:latin typeface="TimesNewRomanPS-BoldMT"/>
              </a:rPr>
              <a:t>What is the pathogenesis of cholesterol stones?</a:t>
            </a:r>
          </a:p>
          <a:p>
            <a:pPr algn="l"/>
            <a:r>
              <a:rPr lang="en-US" sz="1800" b="0" i="0" u="none" strike="noStrike" baseline="0" dirty="0">
                <a:solidFill>
                  <a:srgbClr val="231F20"/>
                </a:solidFill>
                <a:latin typeface="TimesNewRomanPSMT"/>
              </a:rPr>
              <a:t>Secretion of bile </a:t>
            </a:r>
            <a:r>
              <a:rPr lang="en-US" sz="1800" b="1" i="0" u="none" strike="noStrike" baseline="0" dirty="0">
                <a:solidFill>
                  <a:srgbClr val="231F20"/>
                </a:solidFill>
                <a:latin typeface="TimesNewRomanPS-BoldMT"/>
              </a:rPr>
              <a:t>supersaturated </a:t>
            </a:r>
            <a:r>
              <a:rPr lang="en-US" sz="1800" b="0" i="0" u="none" strike="noStrike" baseline="0" dirty="0">
                <a:solidFill>
                  <a:srgbClr val="231F20"/>
                </a:solidFill>
                <a:latin typeface="TimesNewRomanPSMT"/>
              </a:rPr>
              <a:t>with cholesterol (relatively decreased amounts of lecithin and bile salts); then, cholesterol precipitates out and forms solid crystals, then gallstones</a:t>
            </a:r>
            <a:endParaRPr lang="en-US" dirty="0"/>
          </a:p>
        </p:txBody>
      </p:sp>
      <p:sp>
        <p:nvSpPr>
          <p:cNvPr id="4" name="Slide Number Placeholder 3"/>
          <p:cNvSpPr>
            <a:spLocks noGrp="1"/>
          </p:cNvSpPr>
          <p:nvPr>
            <p:ph type="sldNum" sz="quarter" idx="5"/>
          </p:nvPr>
        </p:nvSpPr>
        <p:spPr/>
        <p:txBody>
          <a:bodyPr/>
          <a:lstStyle/>
          <a:p>
            <a:fld id="{841221E5-7225-48EB-A4EE-420E7BFCF705}" type="slidenum">
              <a:rPr lang="en-US" smtClean="0"/>
              <a:pPr/>
              <a:t>14</a:t>
            </a:fld>
            <a:endParaRPr lang="en-US"/>
          </a:p>
        </p:txBody>
      </p:sp>
    </p:spTree>
    <p:extLst>
      <p:ext uri="{BB962C8B-B14F-4D97-AF65-F5344CB8AC3E}">
        <p14:creationId xmlns:p14="http://schemas.microsoft.com/office/powerpoint/2010/main" val="3485162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800" b="0" i="0" u="none" strike="noStrike" baseline="0" dirty="0">
                <a:solidFill>
                  <a:srgbClr val="000607"/>
                </a:solidFill>
                <a:latin typeface="HelveticaNeueLTStd-Roman"/>
              </a:rPr>
              <a:t>Endoscopic retrograde cholangiopancreatography: normal cholangiogram.</a:t>
            </a:r>
          </a:p>
          <a:p>
            <a:pPr algn="l"/>
            <a:r>
              <a:rPr lang="en-US" sz="1800" b="0" i="0" u="none" strike="noStrike" baseline="0" dirty="0">
                <a:solidFill>
                  <a:srgbClr val="000607"/>
                </a:solidFill>
                <a:latin typeface="HelveticaNeueLTStd-Roman"/>
              </a:rPr>
              <a:t>Endoscopic retrograde cholangiopancreatography: common duct obstruction (arrow).</a:t>
            </a:r>
          </a:p>
          <a:p>
            <a:pPr algn="l"/>
            <a:r>
              <a:rPr lang="en-US" sz="1800" b="0" i="0" u="none" strike="noStrike" baseline="0" dirty="0">
                <a:solidFill>
                  <a:srgbClr val="000607"/>
                </a:solidFill>
                <a:latin typeface="HelveticaNeueLTStd-Roman"/>
              </a:rPr>
              <a:t>Endoscopic retrograde cholangiopancreatography: partial occlusion of the bile duct by a malignant stricture (arrow).</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221E5-7225-48EB-A4EE-420E7BFCF7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4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800" b="1" i="0" u="none" strike="noStrike" baseline="0" dirty="0">
                <a:solidFill>
                  <a:srgbClr val="6E8AAA"/>
                </a:solidFill>
                <a:latin typeface="Aileron-Bold"/>
              </a:rPr>
              <a:t>Percutaneous transhepatic cholangiography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221E5-7225-48EB-A4EE-420E7BFCF7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440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Less commonly, they may present</a:t>
            </a:r>
            <a:r>
              <a:rPr lang="en-US" baseline="0" dirty="0"/>
              <a:t> </a:t>
            </a:r>
            <a:r>
              <a:rPr lang="en-US" dirty="0"/>
              <a:t>with jaundice without evidence of infection</a:t>
            </a:r>
          </a:p>
          <a:p>
            <a:endParaRPr lang="en-US" dirty="0"/>
          </a:p>
          <a:p>
            <a:r>
              <a:rPr lang="en-US" dirty="0"/>
              <a:t>Surgery with</a:t>
            </a:r>
          </a:p>
        </p:txBody>
      </p:sp>
      <p:sp>
        <p:nvSpPr>
          <p:cNvPr id="4" name="Slide Number Placeholder 3"/>
          <p:cNvSpPr>
            <a:spLocks noGrp="1"/>
          </p:cNvSpPr>
          <p:nvPr>
            <p:ph type="sldNum" sz="quarter" idx="10"/>
          </p:nvPr>
        </p:nvSpPr>
        <p:spPr/>
        <p:txBody>
          <a:bodyPr/>
          <a:lstStyle/>
          <a:p>
            <a:fld id="{25F2C40D-826B-46E0-8C2B-17F656887141}" type="slidenum">
              <a:rPr lang="en-US" smtClean="0"/>
              <a:pPr/>
              <a:t>16</a:t>
            </a:fld>
            <a:endParaRPr lang="en-US"/>
          </a:p>
        </p:txBody>
      </p:sp>
    </p:spTree>
    <p:extLst>
      <p:ext uri="{BB962C8B-B14F-4D97-AF65-F5344CB8AC3E}">
        <p14:creationId xmlns:p14="http://schemas.microsoft.com/office/powerpoint/2010/main" val="111310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Surgery involves excision of the </a:t>
            </a:r>
            <a:r>
              <a:rPr lang="en-US" dirty="0" err="1"/>
              <a:t>extrahepatic</a:t>
            </a:r>
            <a:r>
              <a:rPr lang="en-US" dirty="0"/>
              <a:t> biliary tree with or without a liver resection and a Roux loop reconstruction </a:t>
            </a:r>
          </a:p>
          <a:p>
            <a:endParaRPr lang="en-US" dirty="0"/>
          </a:p>
        </p:txBody>
      </p:sp>
      <p:sp>
        <p:nvSpPr>
          <p:cNvPr id="4" name="Slide Number Placeholder 3"/>
          <p:cNvSpPr>
            <a:spLocks noGrp="1"/>
          </p:cNvSpPr>
          <p:nvPr>
            <p:ph type="sldNum" sz="quarter" idx="10"/>
          </p:nvPr>
        </p:nvSpPr>
        <p:spPr/>
        <p:txBody>
          <a:bodyPr/>
          <a:lstStyle/>
          <a:p>
            <a:fld id="{25F2C40D-826B-46E0-8C2B-17F656887141}" type="slidenum">
              <a:rPr lang="en-US" smtClean="0"/>
              <a:pPr/>
              <a:t>19</a:t>
            </a:fld>
            <a:endParaRPr lang="en-US"/>
          </a:p>
        </p:txBody>
      </p:sp>
    </p:spTree>
    <p:extLst>
      <p:ext uri="{BB962C8B-B14F-4D97-AF65-F5344CB8AC3E}">
        <p14:creationId xmlns:p14="http://schemas.microsoft.com/office/powerpoint/2010/main" val="788075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is a cancer of the cells that make up the ducts in the pancreas</a:t>
            </a:r>
          </a:p>
        </p:txBody>
      </p:sp>
      <p:sp>
        <p:nvSpPr>
          <p:cNvPr id="4" name="Slide Number Placeholder 3"/>
          <p:cNvSpPr>
            <a:spLocks noGrp="1"/>
          </p:cNvSpPr>
          <p:nvPr>
            <p:ph type="sldNum" sz="quarter" idx="10"/>
          </p:nvPr>
        </p:nvSpPr>
        <p:spPr/>
        <p:txBody>
          <a:bodyPr/>
          <a:lstStyle/>
          <a:p>
            <a:fld id="{25F2C40D-826B-46E0-8C2B-17F656887141}" type="slidenum">
              <a:rPr lang="en-US" smtClean="0"/>
              <a:pPr/>
              <a:t>21</a:t>
            </a:fld>
            <a:endParaRPr lang="en-US"/>
          </a:p>
        </p:txBody>
      </p:sp>
    </p:spTree>
    <p:extLst>
      <p:ext uri="{BB962C8B-B14F-4D97-AF65-F5344CB8AC3E}">
        <p14:creationId xmlns:p14="http://schemas.microsoft.com/office/powerpoint/2010/main" val="3420842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841221E5-7225-48EB-A4EE-420E7BFCF705}" type="slidenum">
              <a:rPr lang="en-US" smtClean="0"/>
              <a:pPr/>
              <a:t>24</a:t>
            </a:fld>
            <a:endParaRPr lang="en-US"/>
          </a:p>
        </p:txBody>
      </p:sp>
    </p:spTree>
    <p:extLst>
      <p:ext uri="{BB962C8B-B14F-4D97-AF65-F5344CB8AC3E}">
        <p14:creationId xmlns:p14="http://schemas.microsoft.com/office/powerpoint/2010/main" val="727669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JO"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D4EB51-1799-4FD6-9D9B-CD1F6F9F24B3}" type="slidenum">
              <a:rPr kumimoji="0" lang="ar-JO"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ar-JO"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534329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Fatigue, SOB, pallor &gt;&gt; pre hepatic </a:t>
            </a:r>
          </a:p>
          <a:p>
            <a:pPr marL="0" indent="0">
              <a:buNone/>
            </a:pPr>
            <a:r>
              <a:rPr lang="en-US" u="sng" dirty="0"/>
              <a:t>Pruritis, pale stool, and dark urine &gt;&gt; Post hepatic</a:t>
            </a:r>
          </a:p>
          <a:p>
            <a:endParaRPr lang="ar-JO" dirty="0"/>
          </a:p>
        </p:txBody>
      </p:sp>
      <p:sp>
        <p:nvSpPr>
          <p:cNvPr id="4" name="Slide Number Placeholder 3"/>
          <p:cNvSpPr>
            <a:spLocks noGrp="1"/>
          </p:cNvSpPr>
          <p:nvPr>
            <p:ph type="sldNum" sz="quarter" idx="5"/>
          </p:nvPr>
        </p:nvSpPr>
        <p:spPr/>
        <p:txBody>
          <a:bodyPr/>
          <a:lstStyle/>
          <a:p>
            <a:fld id="{CFBD1C6D-2227-476E-9123-FFD44FD2AF70}" type="slidenum">
              <a:rPr lang="ar-JO" smtClean="0"/>
              <a:t>28</a:t>
            </a:fld>
            <a:endParaRPr lang="ar-JO"/>
          </a:p>
        </p:txBody>
      </p:sp>
    </p:spTree>
    <p:extLst>
      <p:ext uri="{BB962C8B-B14F-4D97-AF65-F5344CB8AC3E}">
        <p14:creationId xmlns:p14="http://schemas.microsoft.com/office/powerpoint/2010/main" val="1445518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JO"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D4EB51-1799-4FD6-9D9B-CD1F6F9F24B3}" type="slidenum">
              <a:rPr kumimoji="0" lang="ar-JO"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ar-JO"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23908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 /><Relationship Id="rId2" Type="http://schemas.openxmlformats.org/officeDocument/2006/relationships/image" Target="../media/image4.png" /><Relationship Id="rId1" Type="http://schemas.openxmlformats.org/officeDocument/2006/relationships/slideMaster" Target="../slideMasters/slideMaster2.xml" /><Relationship Id="rId5" Type="http://schemas.microsoft.com/office/2007/relationships/hdphoto" Target="../media/hdphoto1.wdp" /><Relationship Id="rId4" Type="http://schemas.openxmlformats.org/officeDocument/2006/relationships/image" Target="../media/image3.png"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 /><Relationship Id="rId2" Type="http://schemas.openxmlformats.org/officeDocument/2006/relationships/image" Target="../media/image4.png" /><Relationship Id="rId1" Type="http://schemas.openxmlformats.org/officeDocument/2006/relationships/slideMaster" Target="../slideMasters/slideMaster2.xml" /><Relationship Id="rId5" Type="http://schemas.microsoft.com/office/2007/relationships/hdphoto" Target="../media/hdphoto1.wdp" /><Relationship Id="rId4" Type="http://schemas.openxmlformats.org/officeDocument/2006/relationships/image" Target="../media/image3.png"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 /><Relationship Id="rId2" Type="http://schemas.openxmlformats.org/officeDocument/2006/relationships/image" Target="../media/image4.png" /><Relationship Id="rId1" Type="http://schemas.openxmlformats.org/officeDocument/2006/relationships/slideMaster" Target="../slideMasters/slideMaster2.xml" /><Relationship Id="rId5" Type="http://schemas.microsoft.com/office/2007/relationships/hdphoto" Target="../media/hdphoto1.wdp" /><Relationship Id="rId4" Type="http://schemas.openxmlformats.org/officeDocument/2006/relationships/image" Target="../media/image2.png"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 /><Relationship Id="rId2" Type="http://schemas.openxmlformats.org/officeDocument/2006/relationships/image" Target="../media/image4.png" /><Relationship Id="rId1" Type="http://schemas.openxmlformats.org/officeDocument/2006/relationships/slideMaster" Target="../slideMasters/slideMaster2.xml" /><Relationship Id="rId5" Type="http://schemas.microsoft.com/office/2007/relationships/hdphoto" Target="../media/hdphoto1.wdp" /><Relationship Id="rId4" Type="http://schemas.openxmlformats.org/officeDocument/2006/relationships/image" Target="../media/image2.png"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4CCF9-49FA-08C6-44A6-99AB7569A1AB}"/>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endParaRPr lang="ar-JO"/>
          </a:p>
        </p:txBody>
      </p:sp>
      <p:sp>
        <p:nvSpPr>
          <p:cNvPr id="3" name="Subtitle 2">
            <a:extLst>
              <a:ext uri="{FF2B5EF4-FFF2-40B4-BE49-F238E27FC236}">
                <a16:creationId xmlns:a16="http://schemas.microsoft.com/office/drawing/2014/main" id="{2147C2D5-FFAB-47A1-CD86-48E1D96DB62B}"/>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ar-JO"/>
          </a:p>
        </p:txBody>
      </p:sp>
      <p:sp>
        <p:nvSpPr>
          <p:cNvPr id="4" name="Date Placeholder 3">
            <a:extLst>
              <a:ext uri="{FF2B5EF4-FFF2-40B4-BE49-F238E27FC236}">
                <a16:creationId xmlns:a16="http://schemas.microsoft.com/office/drawing/2014/main" id="{70F4CDAF-F7B7-9F08-E457-F6BB10F82283}"/>
              </a:ext>
            </a:extLst>
          </p:cNvPr>
          <p:cNvSpPr>
            <a:spLocks noGrp="1"/>
          </p:cNvSpPr>
          <p:nvPr>
            <p:ph type="dt" sz="half" idx="10"/>
          </p:nvPr>
        </p:nvSpPr>
        <p:spPr/>
        <p:txBody>
          <a:bodyPr/>
          <a:lstStyle/>
          <a:p>
            <a:fld id="{83284890-85D2-4D7B-8EF5-15A9C1DB8F42}" type="datetimeFigureOut">
              <a:rPr lang="en-US" smtClean="0"/>
              <a:t>3/25/2023</a:t>
            </a:fld>
            <a:endParaRPr lang="en-US" dirty="0"/>
          </a:p>
        </p:txBody>
      </p:sp>
      <p:sp>
        <p:nvSpPr>
          <p:cNvPr id="5" name="Footer Placeholder 4">
            <a:extLst>
              <a:ext uri="{FF2B5EF4-FFF2-40B4-BE49-F238E27FC236}">
                <a16:creationId xmlns:a16="http://schemas.microsoft.com/office/drawing/2014/main" id="{56B84981-A758-1641-8EDD-7362BAA157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B81E35-9C97-A894-8DA7-4691DBF8AA71}"/>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18345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40938-BAD9-4C33-A75F-20584C0E6B9A}"/>
              </a:ext>
            </a:extLst>
          </p:cNvPr>
          <p:cNvSpPr>
            <a:spLocks noGrp="1"/>
          </p:cNvSpPr>
          <p:nvPr>
            <p:ph type="title"/>
          </p:nvPr>
        </p:nvSpPr>
        <p:spPr/>
        <p:txBody>
          <a:bodyPr/>
          <a:lstStyle/>
          <a:p>
            <a:r>
              <a:rPr lang="en-US"/>
              <a:t>Click to edit Master title style</a:t>
            </a:r>
            <a:endParaRPr lang="ar-JO"/>
          </a:p>
        </p:txBody>
      </p:sp>
      <p:sp>
        <p:nvSpPr>
          <p:cNvPr id="3" name="Vertical Text Placeholder 2">
            <a:extLst>
              <a:ext uri="{FF2B5EF4-FFF2-40B4-BE49-F238E27FC236}">
                <a16:creationId xmlns:a16="http://schemas.microsoft.com/office/drawing/2014/main" id="{F2290D10-C7D4-2FCA-8922-E5743602B5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Date Placeholder 3">
            <a:extLst>
              <a:ext uri="{FF2B5EF4-FFF2-40B4-BE49-F238E27FC236}">
                <a16:creationId xmlns:a16="http://schemas.microsoft.com/office/drawing/2014/main" id="{19DD4F67-5CC2-6C0E-EB6C-4AA5240CE208}"/>
              </a:ext>
            </a:extLst>
          </p:cNvPr>
          <p:cNvSpPr>
            <a:spLocks noGrp="1"/>
          </p:cNvSpPr>
          <p:nvPr>
            <p:ph type="dt" sz="half" idx="10"/>
          </p:nvPr>
        </p:nvSpPr>
        <p:spPr/>
        <p:txBody>
          <a:bodyPr/>
          <a:lstStyle/>
          <a:p>
            <a:fld id="{87157CC2-0FC8-4686-B024-99790E0F5162}" type="datetimeFigureOut">
              <a:rPr lang="en-US" smtClean="0"/>
              <a:t>3/25/2023</a:t>
            </a:fld>
            <a:endParaRPr lang="en-US" dirty="0"/>
          </a:p>
        </p:txBody>
      </p:sp>
      <p:sp>
        <p:nvSpPr>
          <p:cNvPr id="5" name="Footer Placeholder 4">
            <a:extLst>
              <a:ext uri="{FF2B5EF4-FFF2-40B4-BE49-F238E27FC236}">
                <a16:creationId xmlns:a16="http://schemas.microsoft.com/office/drawing/2014/main" id="{E7644DA5-E4A5-C0F4-E92D-8F7CC1CE23A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7C8C045-2FDE-500F-C95B-62EC31D274F7}"/>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32151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A3EF27-CAE1-5DA1-5BDA-B8AA4B1148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ar-JO"/>
          </a:p>
        </p:txBody>
      </p:sp>
      <p:sp>
        <p:nvSpPr>
          <p:cNvPr id="3" name="Vertical Text Placeholder 2">
            <a:extLst>
              <a:ext uri="{FF2B5EF4-FFF2-40B4-BE49-F238E27FC236}">
                <a16:creationId xmlns:a16="http://schemas.microsoft.com/office/drawing/2014/main" id="{FF2EDC85-C525-9E4C-9DFC-A2823D392D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Date Placeholder 3">
            <a:extLst>
              <a:ext uri="{FF2B5EF4-FFF2-40B4-BE49-F238E27FC236}">
                <a16:creationId xmlns:a16="http://schemas.microsoft.com/office/drawing/2014/main" id="{ADA7F88E-1DD8-EC31-CE53-77923AACB9BC}"/>
              </a:ext>
            </a:extLst>
          </p:cNvPr>
          <p:cNvSpPr>
            <a:spLocks noGrp="1"/>
          </p:cNvSpPr>
          <p:nvPr>
            <p:ph type="dt" sz="half" idx="10"/>
          </p:nvPr>
        </p:nvSpPr>
        <p:spPr/>
        <p:txBody>
          <a:bodyPr/>
          <a:lstStyle/>
          <a:p>
            <a:fld id="{F6764DA5-CD3D-4590-A511-FCD3BC7A793E}" type="datetimeFigureOut">
              <a:rPr lang="en-US" smtClean="0"/>
              <a:t>3/25/2023</a:t>
            </a:fld>
            <a:endParaRPr lang="en-US" dirty="0"/>
          </a:p>
        </p:txBody>
      </p:sp>
      <p:sp>
        <p:nvSpPr>
          <p:cNvPr id="5" name="Footer Placeholder 4">
            <a:extLst>
              <a:ext uri="{FF2B5EF4-FFF2-40B4-BE49-F238E27FC236}">
                <a16:creationId xmlns:a16="http://schemas.microsoft.com/office/drawing/2014/main" id="{ABD79174-ABA1-7293-4214-AC25D237CB2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66C98D-1625-1DBE-BD22-D28FFDA451AC}"/>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87394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1074" y="1346947"/>
            <a:ext cx="10225655"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1074" y="4299697"/>
            <a:ext cx="10225655"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1074" y="1484779"/>
            <a:ext cx="10225655"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51728" y="4068923"/>
            <a:ext cx="1081186"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834" y="1432223"/>
            <a:ext cx="9969556"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GB"/>
              <a:t>Click to edit Master title style</a:t>
            </a:r>
            <a:endParaRPr lang="en-US" dirty="0"/>
          </a:p>
        </p:txBody>
      </p:sp>
      <p:sp>
        <p:nvSpPr>
          <p:cNvPr id="3" name="Subtitle 2"/>
          <p:cNvSpPr>
            <a:spLocks noGrp="1"/>
          </p:cNvSpPr>
          <p:nvPr>
            <p:ph type="subTitle" idx="1"/>
          </p:nvPr>
        </p:nvSpPr>
        <p:spPr>
          <a:xfrm>
            <a:off x="1070126" y="4389120"/>
            <a:ext cx="7893328"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5232" y="4289334"/>
            <a:ext cx="1194179" cy="640080"/>
          </a:xfrm>
        </p:spPr>
        <p:txBody>
          <a:bodyPr/>
          <a:lstStyle>
            <a:lvl1pPr>
              <a:defRPr sz="28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952890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3564522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5176"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692" y="1225296"/>
            <a:ext cx="9283578" cy="3520440"/>
          </a:xfrm>
        </p:spPr>
        <p:txBody>
          <a:bodyPr anchor="ctr">
            <a:normAutofit/>
          </a:bodyPr>
          <a:lstStyle>
            <a:lvl1pPr>
              <a:lnSpc>
                <a:spcPct val="80000"/>
              </a:lnSpc>
              <a:defRPr sz="8000" b="0"/>
            </a:lvl1pPr>
          </a:lstStyle>
          <a:p>
            <a:r>
              <a:rPr lang="en-GB"/>
              <a:t>Click to edit Master title style</a:t>
            </a:r>
            <a:endParaRPr lang="en-US" dirty="0"/>
          </a:p>
        </p:txBody>
      </p:sp>
      <p:sp>
        <p:nvSpPr>
          <p:cNvPr id="3" name="Text Placeholder 2"/>
          <p:cNvSpPr>
            <a:spLocks noGrp="1"/>
          </p:cNvSpPr>
          <p:nvPr>
            <p:ph type="body" idx="1"/>
          </p:nvPr>
        </p:nvSpPr>
        <p:spPr>
          <a:xfrm>
            <a:off x="2166338" y="5020056"/>
            <a:ext cx="9054918"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8595906" y="6272785"/>
            <a:ext cx="2644998" cy="365125"/>
          </a:xfrm>
        </p:spPr>
        <p:txBody>
          <a:bodyPr/>
          <a:lstStyle/>
          <a:p>
            <a:fld id="{C6F822A4-8DA6-4447-9B1F-C5DB58435268}" type="datetimeFigureOut">
              <a:rPr lang="en-US" dirty="0"/>
              <a:t>3/25/2023</a:t>
            </a:fld>
            <a:endParaRPr lang="en-US" dirty="0"/>
          </a:p>
        </p:txBody>
      </p:sp>
      <p:sp>
        <p:nvSpPr>
          <p:cNvPr id="5" name="Footer Placeholder 4"/>
          <p:cNvSpPr>
            <a:spLocks noGrp="1"/>
          </p:cNvSpPr>
          <p:nvPr>
            <p:ph type="ftr" sz="quarter" idx="11"/>
          </p:nvPr>
        </p:nvSpPr>
        <p:spPr>
          <a:xfrm>
            <a:off x="2183277" y="6272785"/>
            <a:ext cx="6329296" cy="365125"/>
          </a:xfrm>
        </p:spPr>
        <p:txBody>
          <a:bodyPr/>
          <a:lstStyle/>
          <a:p>
            <a:endParaRPr lang="en-US" dirty="0"/>
          </a:p>
        </p:txBody>
      </p:sp>
      <p:grpSp>
        <p:nvGrpSpPr>
          <p:cNvPr id="8" name="Group 7"/>
          <p:cNvGrpSpPr/>
          <p:nvPr/>
        </p:nvGrpSpPr>
        <p:grpSpPr>
          <a:xfrm>
            <a:off x="897633" y="2325848"/>
            <a:ext cx="1081186"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922" y="2506133"/>
            <a:ext cx="1188608" cy="720332"/>
          </a:xfrm>
        </p:spPr>
        <p:txBody>
          <a:bodyPr/>
          <a:lstStyle>
            <a:lvl1pPr>
              <a:defRPr sz="28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661038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070126" y="2194560"/>
            <a:ext cx="4756119"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65882" y="2194560"/>
            <a:ext cx="4756119"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3/25/2023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120600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1067078" y="2048256"/>
            <a:ext cx="4756119"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070126" y="2743200"/>
            <a:ext cx="4756119"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365882" y="2048256"/>
            <a:ext cx="4756119"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365882" y="2743200"/>
            <a:ext cx="4756119"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3/25/2023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12309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3/25/2023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584714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3/25/2023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780888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5903" y="1"/>
            <a:ext cx="3889272"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51867" y="685800"/>
            <a:ext cx="3201234" cy="1737360"/>
          </a:xfrm>
        </p:spPr>
        <p:txBody>
          <a:bodyPr anchor="b">
            <a:normAutofit/>
          </a:bodyPr>
          <a:lstStyle>
            <a:lvl1pPr>
              <a:defRPr sz="3200" b="1"/>
            </a:lvl1pPr>
          </a:lstStyle>
          <a:p>
            <a:r>
              <a:rPr lang="en-GB"/>
              <a:t>Click to edit Master title style</a:t>
            </a:r>
            <a:endParaRPr lang="en-US" dirty="0"/>
          </a:p>
        </p:txBody>
      </p:sp>
      <p:sp>
        <p:nvSpPr>
          <p:cNvPr id="3" name="Content Placeholder 2"/>
          <p:cNvSpPr>
            <a:spLocks noGrp="1"/>
          </p:cNvSpPr>
          <p:nvPr>
            <p:ph idx="1"/>
          </p:nvPr>
        </p:nvSpPr>
        <p:spPr>
          <a:xfrm>
            <a:off x="838418" y="685800"/>
            <a:ext cx="6713444"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551867" y="2423160"/>
            <a:ext cx="3201234"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3/25/2023</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4695" y="6229681"/>
            <a:ext cx="457319"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22591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8ECF5-04BF-F481-EF87-812C048B0B20}"/>
              </a:ext>
            </a:extLst>
          </p:cNvPr>
          <p:cNvSpPr>
            <a:spLocks noGrp="1"/>
          </p:cNvSpPr>
          <p:nvPr>
            <p:ph type="title"/>
          </p:nvPr>
        </p:nvSpPr>
        <p:spPr/>
        <p:txBody>
          <a:bodyPr/>
          <a:lstStyle/>
          <a:p>
            <a:r>
              <a:rPr lang="en-US"/>
              <a:t>Click to edit Master title style</a:t>
            </a:r>
            <a:endParaRPr lang="ar-JO"/>
          </a:p>
        </p:txBody>
      </p:sp>
      <p:sp>
        <p:nvSpPr>
          <p:cNvPr id="3" name="Content Placeholder 2">
            <a:extLst>
              <a:ext uri="{FF2B5EF4-FFF2-40B4-BE49-F238E27FC236}">
                <a16:creationId xmlns:a16="http://schemas.microsoft.com/office/drawing/2014/main" id="{6099B68C-8438-B50E-0292-F3926A849E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Date Placeholder 3">
            <a:extLst>
              <a:ext uri="{FF2B5EF4-FFF2-40B4-BE49-F238E27FC236}">
                <a16:creationId xmlns:a16="http://schemas.microsoft.com/office/drawing/2014/main" id="{2F2617D5-DA0E-BEF4-155B-92347E31ADC0}"/>
              </a:ext>
            </a:extLst>
          </p:cNvPr>
          <p:cNvSpPr>
            <a:spLocks noGrp="1"/>
          </p:cNvSpPr>
          <p:nvPr>
            <p:ph type="dt" sz="half" idx="10"/>
          </p:nvPr>
        </p:nvSpPr>
        <p:spPr/>
        <p:txBody>
          <a:bodyPr/>
          <a:lstStyle/>
          <a:p>
            <a:fld id="{82F5661D-6934-4B32-B92C-470368BF1EC6}" type="datetimeFigureOut">
              <a:rPr lang="en-US" smtClean="0"/>
              <a:t>3/25/2023</a:t>
            </a:fld>
            <a:endParaRPr lang="en-US" dirty="0"/>
          </a:p>
        </p:txBody>
      </p:sp>
      <p:sp>
        <p:nvSpPr>
          <p:cNvPr id="5" name="Footer Placeholder 4">
            <a:extLst>
              <a:ext uri="{FF2B5EF4-FFF2-40B4-BE49-F238E27FC236}">
                <a16:creationId xmlns:a16="http://schemas.microsoft.com/office/drawing/2014/main" id="{DE1F1FA8-8EAB-BD30-4FA8-9FA4F3138B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6E108F-60DB-8206-2712-AEBD98B2F5B9}"/>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471130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5903" y="1"/>
            <a:ext cx="3889272"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51867" y="685800"/>
            <a:ext cx="3201234" cy="1737360"/>
          </a:xfrm>
        </p:spPr>
        <p:txBody>
          <a:bodyPr anchor="b">
            <a:normAutofit/>
          </a:bodyPr>
          <a:lstStyle>
            <a:lvl1pPr>
              <a:defRPr sz="3200" b="1"/>
            </a:lvl1pPr>
          </a:lstStyle>
          <a:p>
            <a:r>
              <a:rPr lang="en-GB"/>
              <a:t>Click to edit Master title style</a:t>
            </a:r>
            <a:endParaRPr lang="en-US" dirty="0"/>
          </a:p>
        </p:txBody>
      </p:sp>
      <p:sp>
        <p:nvSpPr>
          <p:cNvPr id="3" name="Picture Placeholder 2"/>
          <p:cNvSpPr>
            <a:spLocks noGrp="1" noChangeAspect="1"/>
          </p:cNvSpPr>
          <p:nvPr>
            <p:ph type="pic" idx="1"/>
          </p:nvPr>
        </p:nvSpPr>
        <p:spPr>
          <a:xfrm>
            <a:off x="0" y="0"/>
            <a:ext cx="8305903"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551867" y="2423160"/>
            <a:ext cx="3201234"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3/25/2023</a:t>
            </a:fld>
            <a:endParaRPr lang="en-US" dirty="0"/>
          </a:p>
        </p:txBody>
      </p:sp>
      <p:grpSp>
        <p:nvGrpSpPr>
          <p:cNvPr id="8" name="Group 7"/>
          <p:cNvGrpSpPr>
            <a:grpSpLocks noChangeAspect="1"/>
          </p:cNvGrpSpPr>
          <p:nvPr/>
        </p:nvGrpSpPr>
        <p:grpSpPr>
          <a:xfrm>
            <a:off x="11404695" y="6229681"/>
            <a:ext cx="457319"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4667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3932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7173" y="533400"/>
            <a:ext cx="2553365" cy="563880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067078" y="533400"/>
            <a:ext cx="7507655" cy="56388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366208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4E7BF-CE05-2DF2-C62F-FDEBA72570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r-JO"/>
          </a:p>
        </p:txBody>
      </p:sp>
      <p:sp>
        <p:nvSpPr>
          <p:cNvPr id="3" name="Subtitle 2">
            <a:extLst>
              <a:ext uri="{FF2B5EF4-FFF2-40B4-BE49-F238E27FC236}">
                <a16:creationId xmlns:a16="http://schemas.microsoft.com/office/drawing/2014/main" id="{EED6EC26-4965-13B8-DBB7-F5A299F518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r-JO"/>
          </a:p>
        </p:txBody>
      </p:sp>
      <p:sp>
        <p:nvSpPr>
          <p:cNvPr id="4" name="Date Placeholder 3">
            <a:extLst>
              <a:ext uri="{FF2B5EF4-FFF2-40B4-BE49-F238E27FC236}">
                <a16:creationId xmlns:a16="http://schemas.microsoft.com/office/drawing/2014/main" id="{8DBA568C-3F93-D770-EAB3-2EC285331739}"/>
              </a:ext>
            </a:extLst>
          </p:cNvPr>
          <p:cNvSpPr>
            <a:spLocks noGrp="1"/>
          </p:cNvSpPr>
          <p:nvPr>
            <p:ph type="dt" sz="half" idx="10"/>
          </p:nvPr>
        </p:nvSpPr>
        <p:spPr/>
        <p:txBody>
          <a:bodyPr/>
          <a:lstStyle/>
          <a:p>
            <a:fld id="{2A235DAE-02DD-47B0-8F38-67E8CEAB23F1}" type="datetimeFigureOut">
              <a:rPr lang="ar-JO" smtClean="0"/>
              <a:t>04/09/1444</a:t>
            </a:fld>
            <a:endParaRPr lang="ar-JO"/>
          </a:p>
        </p:txBody>
      </p:sp>
      <p:sp>
        <p:nvSpPr>
          <p:cNvPr id="5" name="Footer Placeholder 4">
            <a:extLst>
              <a:ext uri="{FF2B5EF4-FFF2-40B4-BE49-F238E27FC236}">
                <a16:creationId xmlns:a16="http://schemas.microsoft.com/office/drawing/2014/main" id="{5CF156D1-47EF-CFE6-A5D0-88861B7BDAF7}"/>
              </a:ext>
            </a:extLst>
          </p:cNvPr>
          <p:cNvSpPr>
            <a:spLocks noGrp="1"/>
          </p:cNvSpPr>
          <p:nvPr>
            <p:ph type="ftr" sz="quarter" idx="11"/>
          </p:nvPr>
        </p:nvSpPr>
        <p:spPr/>
        <p:txBody>
          <a:bodyPr/>
          <a:lstStyle/>
          <a:p>
            <a:endParaRPr lang="ar-JO"/>
          </a:p>
        </p:txBody>
      </p:sp>
      <p:sp>
        <p:nvSpPr>
          <p:cNvPr id="6" name="Slide Number Placeholder 5">
            <a:extLst>
              <a:ext uri="{FF2B5EF4-FFF2-40B4-BE49-F238E27FC236}">
                <a16:creationId xmlns:a16="http://schemas.microsoft.com/office/drawing/2014/main" id="{8715412C-AD2D-3507-84B1-9130E88B6A28}"/>
              </a:ext>
            </a:extLst>
          </p:cNvPr>
          <p:cNvSpPr>
            <a:spLocks noGrp="1"/>
          </p:cNvSpPr>
          <p:nvPr>
            <p:ph type="sldNum" sz="quarter" idx="12"/>
          </p:nvPr>
        </p:nvSpPr>
        <p:spPr/>
        <p:txBody>
          <a:bodyPr/>
          <a:lstStyle/>
          <a:p>
            <a:fld id="{0426115D-41B5-4AF9-89CC-71A7D95F88D9}" type="slidenum">
              <a:rPr lang="ar-JO" smtClean="0"/>
              <a:t>‹#›</a:t>
            </a:fld>
            <a:endParaRPr lang="ar-JO"/>
          </a:p>
        </p:txBody>
      </p:sp>
    </p:spTree>
    <p:extLst>
      <p:ext uri="{BB962C8B-B14F-4D97-AF65-F5344CB8AC3E}">
        <p14:creationId xmlns:p14="http://schemas.microsoft.com/office/powerpoint/2010/main" val="11318432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702B8-A0E1-2F43-CAAB-6ED625EFEC9A}"/>
              </a:ext>
            </a:extLst>
          </p:cNvPr>
          <p:cNvSpPr>
            <a:spLocks noGrp="1"/>
          </p:cNvSpPr>
          <p:nvPr>
            <p:ph type="title"/>
          </p:nvPr>
        </p:nvSpPr>
        <p:spPr/>
        <p:txBody>
          <a:bodyPr/>
          <a:lstStyle/>
          <a:p>
            <a:r>
              <a:rPr lang="en-US"/>
              <a:t>Click to edit Master title style</a:t>
            </a:r>
            <a:endParaRPr lang="ar-JO"/>
          </a:p>
        </p:txBody>
      </p:sp>
      <p:sp>
        <p:nvSpPr>
          <p:cNvPr id="3" name="Content Placeholder 2">
            <a:extLst>
              <a:ext uri="{FF2B5EF4-FFF2-40B4-BE49-F238E27FC236}">
                <a16:creationId xmlns:a16="http://schemas.microsoft.com/office/drawing/2014/main" id="{D878DF30-CB08-10C7-EBE9-4337E2B850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Date Placeholder 3">
            <a:extLst>
              <a:ext uri="{FF2B5EF4-FFF2-40B4-BE49-F238E27FC236}">
                <a16:creationId xmlns:a16="http://schemas.microsoft.com/office/drawing/2014/main" id="{4AB54B97-79EE-4F0F-B32F-E96DFBEA4116}"/>
              </a:ext>
            </a:extLst>
          </p:cNvPr>
          <p:cNvSpPr>
            <a:spLocks noGrp="1"/>
          </p:cNvSpPr>
          <p:nvPr>
            <p:ph type="dt" sz="half" idx="10"/>
          </p:nvPr>
        </p:nvSpPr>
        <p:spPr/>
        <p:txBody>
          <a:bodyPr/>
          <a:lstStyle/>
          <a:p>
            <a:fld id="{2A235DAE-02DD-47B0-8F38-67E8CEAB23F1}" type="datetimeFigureOut">
              <a:rPr lang="ar-JO" smtClean="0"/>
              <a:t>04/09/1444</a:t>
            </a:fld>
            <a:endParaRPr lang="ar-JO"/>
          </a:p>
        </p:txBody>
      </p:sp>
      <p:sp>
        <p:nvSpPr>
          <p:cNvPr id="5" name="Footer Placeholder 4">
            <a:extLst>
              <a:ext uri="{FF2B5EF4-FFF2-40B4-BE49-F238E27FC236}">
                <a16:creationId xmlns:a16="http://schemas.microsoft.com/office/drawing/2014/main" id="{17283F15-088B-53E3-0182-0DEEB94FC52E}"/>
              </a:ext>
            </a:extLst>
          </p:cNvPr>
          <p:cNvSpPr>
            <a:spLocks noGrp="1"/>
          </p:cNvSpPr>
          <p:nvPr>
            <p:ph type="ftr" sz="quarter" idx="11"/>
          </p:nvPr>
        </p:nvSpPr>
        <p:spPr/>
        <p:txBody>
          <a:bodyPr/>
          <a:lstStyle/>
          <a:p>
            <a:endParaRPr lang="ar-JO"/>
          </a:p>
        </p:txBody>
      </p:sp>
      <p:sp>
        <p:nvSpPr>
          <p:cNvPr id="6" name="Slide Number Placeholder 5">
            <a:extLst>
              <a:ext uri="{FF2B5EF4-FFF2-40B4-BE49-F238E27FC236}">
                <a16:creationId xmlns:a16="http://schemas.microsoft.com/office/drawing/2014/main" id="{7D101A2C-C7D1-A539-9D5A-8A99862165FF}"/>
              </a:ext>
            </a:extLst>
          </p:cNvPr>
          <p:cNvSpPr>
            <a:spLocks noGrp="1"/>
          </p:cNvSpPr>
          <p:nvPr>
            <p:ph type="sldNum" sz="quarter" idx="12"/>
          </p:nvPr>
        </p:nvSpPr>
        <p:spPr/>
        <p:txBody>
          <a:bodyPr/>
          <a:lstStyle/>
          <a:p>
            <a:fld id="{0426115D-41B5-4AF9-89CC-71A7D95F88D9}" type="slidenum">
              <a:rPr lang="ar-JO" smtClean="0"/>
              <a:t>‹#›</a:t>
            </a:fld>
            <a:endParaRPr lang="ar-JO"/>
          </a:p>
        </p:txBody>
      </p:sp>
    </p:spTree>
    <p:extLst>
      <p:ext uri="{BB962C8B-B14F-4D97-AF65-F5344CB8AC3E}">
        <p14:creationId xmlns:p14="http://schemas.microsoft.com/office/powerpoint/2010/main" val="38081258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EB395-3BEF-1F32-868E-E5F03C9E20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r-JO"/>
          </a:p>
        </p:txBody>
      </p:sp>
      <p:sp>
        <p:nvSpPr>
          <p:cNvPr id="3" name="Text Placeholder 2">
            <a:extLst>
              <a:ext uri="{FF2B5EF4-FFF2-40B4-BE49-F238E27FC236}">
                <a16:creationId xmlns:a16="http://schemas.microsoft.com/office/drawing/2014/main" id="{4B2E9C0C-FD5B-FB15-FCAB-0C0A5BB6C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702189-2004-B0E7-0D9D-37B0C7BC33EF}"/>
              </a:ext>
            </a:extLst>
          </p:cNvPr>
          <p:cNvSpPr>
            <a:spLocks noGrp="1"/>
          </p:cNvSpPr>
          <p:nvPr>
            <p:ph type="dt" sz="half" idx="10"/>
          </p:nvPr>
        </p:nvSpPr>
        <p:spPr/>
        <p:txBody>
          <a:bodyPr/>
          <a:lstStyle/>
          <a:p>
            <a:fld id="{2A235DAE-02DD-47B0-8F38-67E8CEAB23F1}" type="datetimeFigureOut">
              <a:rPr lang="ar-JO" smtClean="0"/>
              <a:t>04/09/1444</a:t>
            </a:fld>
            <a:endParaRPr lang="ar-JO"/>
          </a:p>
        </p:txBody>
      </p:sp>
      <p:sp>
        <p:nvSpPr>
          <p:cNvPr id="5" name="Footer Placeholder 4">
            <a:extLst>
              <a:ext uri="{FF2B5EF4-FFF2-40B4-BE49-F238E27FC236}">
                <a16:creationId xmlns:a16="http://schemas.microsoft.com/office/drawing/2014/main" id="{1C7C3ED1-15BA-690F-1EDA-E7D18AA7B965}"/>
              </a:ext>
            </a:extLst>
          </p:cNvPr>
          <p:cNvSpPr>
            <a:spLocks noGrp="1"/>
          </p:cNvSpPr>
          <p:nvPr>
            <p:ph type="ftr" sz="quarter" idx="11"/>
          </p:nvPr>
        </p:nvSpPr>
        <p:spPr/>
        <p:txBody>
          <a:bodyPr/>
          <a:lstStyle/>
          <a:p>
            <a:endParaRPr lang="ar-JO"/>
          </a:p>
        </p:txBody>
      </p:sp>
      <p:sp>
        <p:nvSpPr>
          <p:cNvPr id="6" name="Slide Number Placeholder 5">
            <a:extLst>
              <a:ext uri="{FF2B5EF4-FFF2-40B4-BE49-F238E27FC236}">
                <a16:creationId xmlns:a16="http://schemas.microsoft.com/office/drawing/2014/main" id="{1933DEC4-14F5-C696-5266-EF1E5F570F8A}"/>
              </a:ext>
            </a:extLst>
          </p:cNvPr>
          <p:cNvSpPr>
            <a:spLocks noGrp="1"/>
          </p:cNvSpPr>
          <p:nvPr>
            <p:ph type="sldNum" sz="quarter" idx="12"/>
          </p:nvPr>
        </p:nvSpPr>
        <p:spPr/>
        <p:txBody>
          <a:bodyPr/>
          <a:lstStyle/>
          <a:p>
            <a:fld id="{0426115D-41B5-4AF9-89CC-71A7D95F88D9}" type="slidenum">
              <a:rPr lang="ar-JO" smtClean="0"/>
              <a:t>‹#›</a:t>
            </a:fld>
            <a:endParaRPr lang="ar-JO"/>
          </a:p>
        </p:txBody>
      </p:sp>
    </p:spTree>
    <p:extLst>
      <p:ext uri="{BB962C8B-B14F-4D97-AF65-F5344CB8AC3E}">
        <p14:creationId xmlns:p14="http://schemas.microsoft.com/office/powerpoint/2010/main" val="19835594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9C31B-5AE8-D68C-186C-480DE96F89C2}"/>
              </a:ext>
            </a:extLst>
          </p:cNvPr>
          <p:cNvSpPr>
            <a:spLocks noGrp="1"/>
          </p:cNvSpPr>
          <p:nvPr>
            <p:ph type="title"/>
          </p:nvPr>
        </p:nvSpPr>
        <p:spPr/>
        <p:txBody>
          <a:bodyPr/>
          <a:lstStyle/>
          <a:p>
            <a:r>
              <a:rPr lang="en-US"/>
              <a:t>Click to edit Master title style</a:t>
            </a:r>
            <a:endParaRPr lang="ar-JO"/>
          </a:p>
        </p:txBody>
      </p:sp>
      <p:sp>
        <p:nvSpPr>
          <p:cNvPr id="3" name="Content Placeholder 2">
            <a:extLst>
              <a:ext uri="{FF2B5EF4-FFF2-40B4-BE49-F238E27FC236}">
                <a16:creationId xmlns:a16="http://schemas.microsoft.com/office/drawing/2014/main" id="{67342376-7D9C-6D29-1ECF-880849BE6E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Content Placeholder 3">
            <a:extLst>
              <a:ext uri="{FF2B5EF4-FFF2-40B4-BE49-F238E27FC236}">
                <a16:creationId xmlns:a16="http://schemas.microsoft.com/office/drawing/2014/main" id="{78A83724-D0D1-A984-C147-BAEC8CC5E4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5" name="Date Placeholder 4">
            <a:extLst>
              <a:ext uri="{FF2B5EF4-FFF2-40B4-BE49-F238E27FC236}">
                <a16:creationId xmlns:a16="http://schemas.microsoft.com/office/drawing/2014/main" id="{F2153936-8DC7-6AAE-D446-CF75063A86ED}"/>
              </a:ext>
            </a:extLst>
          </p:cNvPr>
          <p:cNvSpPr>
            <a:spLocks noGrp="1"/>
          </p:cNvSpPr>
          <p:nvPr>
            <p:ph type="dt" sz="half" idx="10"/>
          </p:nvPr>
        </p:nvSpPr>
        <p:spPr/>
        <p:txBody>
          <a:bodyPr/>
          <a:lstStyle/>
          <a:p>
            <a:fld id="{2A235DAE-02DD-47B0-8F38-67E8CEAB23F1}" type="datetimeFigureOut">
              <a:rPr lang="ar-JO" smtClean="0"/>
              <a:t>04/09/1444</a:t>
            </a:fld>
            <a:endParaRPr lang="ar-JO"/>
          </a:p>
        </p:txBody>
      </p:sp>
      <p:sp>
        <p:nvSpPr>
          <p:cNvPr id="6" name="Footer Placeholder 5">
            <a:extLst>
              <a:ext uri="{FF2B5EF4-FFF2-40B4-BE49-F238E27FC236}">
                <a16:creationId xmlns:a16="http://schemas.microsoft.com/office/drawing/2014/main" id="{9E92C977-7016-55B2-D33B-643FFC857729}"/>
              </a:ext>
            </a:extLst>
          </p:cNvPr>
          <p:cNvSpPr>
            <a:spLocks noGrp="1"/>
          </p:cNvSpPr>
          <p:nvPr>
            <p:ph type="ftr" sz="quarter" idx="11"/>
          </p:nvPr>
        </p:nvSpPr>
        <p:spPr/>
        <p:txBody>
          <a:bodyPr/>
          <a:lstStyle/>
          <a:p>
            <a:endParaRPr lang="ar-JO"/>
          </a:p>
        </p:txBody>
      </p:sp>
      <p:sp>
        <p:nvSpPr>
          <p:cNvPr id="7" name="Slide Number Placeholder 6">
            <a:extLst>
              <a:ext uri="{FF2B5EF4-FFF2-40B4-BE49-F238E27FC236}">
                <a16:creationId xmlns:a16="http://schemas.microsoft.com/office/drawing/2014/main" id="{029AC547-2FC6-464F-7C01-6468548B1BB5}"/>
              </a:ext>
            </a:extLst>
          </p:cNvPr>
          <p:cNvSpPr>
            <a:spLocks noGrp="1"/>
          </p:cNvSpPr>
          <p:nvPr>
            <p:ph type="sldNum" sz="quarter" idx="12"/>
          </p:nvPr>
        </p:nvSpPr>
        <p:spPr/>
        <p:txBody>
          <a:bodyPr/>
          <a:lstStyle/>
          <a:p>
            <a:fld id="{0426115D-41B5-4AF9-89CC-71A7D95F88D9}" type="slidenum">
              <a:rPr lang="ar-JO" smtClean="0"/>
              <a:t>‹#›</a:t>
            </a:fld>
            <a:endParaRPr lang="ar-JO"/>
          </a:p>
        </p:txBody>
      </p:sp>
    </p:spTree>
    <p:extLst>
      <p:ext uri="{BB962C8B-B14F-4D97-AF65-F5344CB8AC3E}">
        <p14:creationId xmlns:p14="http://schemas.microsoft.com/office/powerpoint/2010/main" val="14333657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B760F-073E-8DEB-6535-A8C31A6AB572}"/>
              </a:ext>
            </a:extLst>
          </p:cNvPr>
          <p:cNvSpPr>
            <a:spLocks noGrp="1"/>
          </p:cNvSpPr>
          <p:nvPr>
            <p:ph type="title"/>
          </p:nvPr>
        </p:nvSpPr>
        <p:spPr>
          <a:xfrm>
            <a:off x="839788" y="365125"/>
            <a:ext cx="10515600" cy="1325563"/>
          </a:xfrm>
        </p:spPr>
        <p:txBody>
          <a:bodyPr/>
          <a:lstStyle/>
          <a:p>
            <a:r>
              <a:rPr lang="en-US"/>
              <a:t>Click to edit Master title style</a:t>
            </a:r>
            <a:endParaRPr lang="ar-JO"/>
          </a:p>
        </p:txBody>
      </p:sp>
      <p:sp>
        <p:nvSpPr>
          <p:cNvPr id="3" name="Text Placeholder 2">
            <a:extLst>
              <a:ext uri="{FF2B5EF4-FFF2-40B4-BE49-F238E27FC236}">
                <a16:creationId xmlns:a16="http://schemas.microsoft.com/office/drawing/2014/main" id="{32DDE2D8-C8BC-D999-E415-A70F4A6821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DBF13C-B1A3-7A62-1C2B-7B61055950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5" name="Text Placeholder 4">
            <a:extLst>
              <a:ext uri="{FF2B5EF4-FFF2-40B4-BE49-F238E27FC236}">
                <a16:creationId xmlns:a16="http://schemas.microsoft.com/office/drawing/2014/main" id="{C6467AC9-12B2-E5A5-B41A-8E35EAA15A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F604D3-F2BC-ABD2-7E6F-E863624181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7" name="Date Placeholder 6">
            <a:extLst>
              <a:ext uri="{FF2B5EF4-FFF2-40B4-BE49-F238E27FC236}">
                <a16:creationId xmlns:a16="http://schemas.microsoft.com/office/drawing/2014/main" id="{A0BD734B-AD96-744C-783C-813C15921430}"/>
              </a:ext>
            </a:extLst>
          </p:cNvPr>
          <p:cNvSpPr>
            <a:spLocks noGrp="1"/>
          </p:cNvSpPr>
          <p:nvPr>
            <p:ph type="dt" sz="half" idx="10"/>
          </p:nvPr>
        </p:nvSpPr>
        <p:spPr/>
        <p:txBody>
          <a:bodyPr/>
          <a:lstStyle/>
          <a:p>
            <a:fld id="{2A235DAE-02DD-47B0-8F38-67E8CEAB23F1}" type="datetimeFigureOut">
              <a:rPr lang="ar-JO" smtClean="0"/>
              <a:t>04/09/1444</a:t>
            </a:fld>
            <a:endParaRPr lang="ar-JO"/>
          </a:p>
        </p:txBody>
      </p:sp>
      <p:sp>
        <p:nvSpPr>
          <p:cNvPr id="8" name="Footer Placeholder 7">
            <a:extLst>
              <a:ext uri="{FF2B5EF4-FFF2-40B4-BE49-F238E27FC236}">
                <a16:creationId xmlns:a16="http://schemas.microsoft.com/office/drawing/2014/main" id="{0B21801F-B88B-0CBC-65D5-05CABB6B35DF}"/>
              </a:ext>
            </a:extLst>
          </p:cNvPr>
          <p:cNvSpPr>
            <a:spLocks noGrp="1"/>
          </p:cNvSpPr>
          <p:nvPr>
            <p:ph type="ftr" sz="quarter" idx="11"/>
          </p:nvPr>
        </p:nvSpPr>
        <p:spPr/>
        <p:txBody>
          <a:bodyPr/>
          <a:lstStyle/>
          <a:p>
            <a:endParaRPr lang="ar-JO"/>
          </a:p>
        </p:txBody>
      </p:sp>
      <p:sp>
        <p:nvSpPr>
          <p:cNvPr id="9" name="Slide Number Placeholder 8">
            <a:extLst>
              <a:ext uri="{FF2B5EF4-FFF2-40B4-BE49-F238E27FC236}">
                <a16:creationId xmlns:a16="http://schemas.microsoft.com/office/drawing/2014/main" id="{615EE959-FA1F-E7B7-8A83-AD59EE3F8298}"/>
              </a:ext>
            </a:extLst>
          </p:cNvPr>
          <p:cNvSpPr>
            <a:spLocks noGrp="1"/>
          </p:cNvSpPr>
          <p:nvPr>
            <p:ph type="sldNum" sz="quarter" idx="12"/>
          </p:nvPr>
        </p:nvSpPr>
        <p:spPr/>
        <p:txBody>
          <a:bodyPr/>
          <a:lstStyle/>
          <a:p>
            <a:fld id="{0426115D-41B5-4AF9-89CC-71A7D95F88D9}" type="slidenum">
              <a:rPr lang="ar-JO" smtClean="0"/>
              <a:t>‹#›</a:t>
            </a:fld>
            <a:endParaRPr lang="ar-JO"/>
          </a:p>
        </p:txBody>
      </p:sp>
    </p:spTree>
    <p:extLst>
      <p:ext uri="{BB962C8B-B14F-4D97-AF65-F5344CB8AC3E}">
        <p14:creationId xmlns:p14="http://schemas.microsoft.com/office/powerpoint/2010/main" val="32075579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4B583-8A91-B17F-DF85-8D42236FF32E}"/>
              </a:ext>
            </a:extLst>
          </p:cNvPr>
          <p:cNvSpPr>
            <a:spLocks noGrp="1"/>
          </p:cNvSpPr>
          <p:nvPr>
            <p:ph type="title"/>
          </p:nvPr>
        </p:nvSpPr>
        <p:spPr/>
        <p:txBody>
          <a:bodyPr/>
          <a:lstStyle/>
          <a:p>
            <a:r>
              <a:rPr lang="en-US"/>
              <a:t>Click to edit Master title style</a:t>
            </a:r>
            <a:endParaRPr lang="ar-JO"/>
          </a:p>
        </p:txBody>
      </p:sp>
      <p:sp>
        <p:nvSpPr>
          <p:cNvPr id="3" name="Date Placeholder 2">
            <a:extLst>
              <a:ext uri="{FF2B5EF4-FFF2-40B4-BE49-F238E27FC236}">
                <a16:creationId xmlns:a16="http://schemas.microsoft.com/office/drawing/2014/main" id="{822BA5A1-DC30-5007-1019-4763ABAE7B82}"/>
              </a:ext>
            </a:extLst>
          </p:cNvPr>
          <p:cNvSpPr>
            <a:spLocks noGrp="1"/>
          </p:cNvSpPr>
          <p:nvPr>
            <p:ph type="dt" sz="half" idx="10"/>
          </p:nvPr>
        </p:nvSpPr>
        <p:spPr/>
        <p:txBody>
          <a:bodyPr/>
          <a:lstStyle/>
          <a:p>
            <a:fld id="{2A235DAE-02DD-47B0-8F38-67E8CEAB23F1}" type="datetimeFigureOut">
              <a:rPr lang="ar-JO" smtClean="0"/>
              <a:t>04/09/1444</a:t>
            </a:fld>
            <a:endParaRPr lang="ar-JO"/>
          </a:p>
        </p:txBody>
      </p:sp>
      <p:sp>
        <p:nvSpPr>
          <p:cNvPr id="4" name="Footer Placeholder 3">
            <a:extLst>
              <a:ext uri="{FF2B5EF4-FFF2-40B4-BE49-F238E27FC236}">
                <a16:creationId xmlns:a16="http://schemas.microsoft.com/office/drawing/2014/main" id="{B30867C3-8944-BBFC-273E-48B35F7CE259}"/>
              </a:ext>
            </a:extLst>
          </p:cNvPr>
          <p:cNvSpPr>
            <a:spLocks noGrp="1"/>
          </p:cNvSpPr>
          <p:nvPr>
            <p:ph type="ftr" sz="quarter" idx="11"/>
          </p:nvPr>
        </p:nvSpPr>
        <p:spPr/>
        <p:txBody>
          <a:bodyPr/>
          <a:lstStyle/>
          <a:p>
            <a:endParaRPr lang="ar-JO"/>
          </a:p>
        </p:txBody>
      </p:sp>
      <p:sp>
        <p:nvSpPr>
          <p:cNvPr id="5" name="Slide Number Placeholder 4">
            <a:extLst>
              <a:ext uri="{FF2B5EF4-FFF2-40B4-BE49-F238E27FC236}">
                <a16:creationId xmlns:a16="http://schemas.microsoft.com/office/drawing/2014/main" id="{A5F69921-C811-B86E-F35F-8BF5D1677773}"/>
              </a:ext>
            </a:extLst>
          </p:cNvPr>
          <p:cNvSpPr>
            <a:spLocks noGrp="1"/>
          </p:cNvSpPr>
          <p:nvPr>
            <p:ph type="sldNum" sz="quarter" idx="12"/>
          </p:nvPr>
        </p:nvSpPr>
        <p:spPr/>
        <p:txBody>
          <a:bodyPr/>
          <a:lstStyle/>
          <a:p>
            <a:fld id="{0426115D-41B5-4AF9-89CC-71A7D95F88D9}" type="slidenum">
              <a:rPr lang="ar-JO" smtClean="0"/>
              <a:t>‹#›</a:t>
            </a:fld>
            <a:endParaRPr lang="ar-JO"/>
          </a:p>
        </p:txBody>
      </p:sp>
    </p:spTree>
    <p:extLst>
      <p:ext uri="{BB962C8B-B14F-4D97-AF65-F5344CB8AC3E}">
        <p14:creationId xmlns:p14="http://schemas.microsoft.com/office/powerpoint/2010/main" val="22704142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AF07FA-8DA5-EDC1-A8D0-F3F2E21D1D87}"/>
              </a:ext>
            </a:extLst>
          </p:cNvPr>
          <p:cNvSpPr>
            <a:spLocks noGrp="1"/>
          </p:cNvSpPr>
          <p:nvPr>
            <p:ph type="dt" sz="half" idx="10"/>
          </p:nvPr>
        </p:nvSpPr>
        <p:spPr/>
        <p:txBody>
          <a:bodyPr/>
          <a:lstStyle/>
          <a:p>
            <a:fld id="{2A235DAE-02DD-47B0-8F38-67E8CEAB23F1}" type="datetimeFigureOut">
              <a:rPr lang="ar-JO" smtClean="0"/>
              <a:t>04/09/1444</a:t>
            </a:fld>
            <a:endParaRPr lang="ar-JO"/>
          </a:p>
        </p:txBody>
      </p:sp>
      <p:sp>
        <p:nvSpPr>
          <p:cNvPr id="3" name="Footer Placeholder 2">
            <a:extLst>
              <a:ext uri="{FF2B5EF4-FFF2-40B4-BE49-F238E27FC236}">
                <a16:creationId xmlns:a16="http://schemas.microsoft.com/office/drawing/2014/main" id="{A17D3465-8AC4-53B4-F418-5A5D38ADF6AF}"/>
              </a:ext>
            </a:extLst>
          </p:cNvPr>
          <p:cNvSpPr>
            <a:spLocks noGrp="1"/>
          </p:cNvSpPr>
          <p:nvPr>
            <p:ph type="ftr" sz="quarter" idx="11"/>
          </p:nvPr>
        </p:nvSpPr>
        <p:spPr/>
        <p:txBody>
          <a:bodyPr/>
          <a:lstStyle/>
          <a:p>
            <a:endParaRPr lang="ar-JO"/>
          </a:p>
        </p:txBody>
      </p:sp>
      <p:sp>
        <p:nvSpPr>
          <p:cNvPr id="4" name="Slide Number Placeholder 3">
            <a:extLst>
              <a:ext uri="{FF2B5EF4-FFF2-40B4-BE49-F238E27FC236}">
                <a16:creationId xmlns:a16="http://schemas.microsoft.com/office/drawing/2014/main" id="{EE63D232-8AD1-EA15-E93C-D4236B9F9900}"/>
              </a:ext>
            </a:extLst>
          </p:cNvPr>
          <p:cNvSpPr>
            <a:spLocks noGrp="1"/>
          </p:cNvSpPr>
          <p:nvPr>
            <p:ph type="sldNum" sz="quarter" idx="12"/>
          </p:nvPr>
        </p:nvSpPr>
        <p:spPr/>
        <p:txBody>
          <a:bodyPr/>
          <a:lstStyle/>
          <a:p>
            <a:fld id="{0426115D-41B5-4AF9-89CC-71A7D95F88D9}" type="slidenum">
              <a:rPr lang="ar-JO" smtClean="0"/>
              <a:t>‹#›</a:t>
            </a:fld>
            <a:endParaRPr lang="ar-JO"/>
          </a:p>
        </p:txBody>
      </p:sp>
    </p:spTree>
    <p:extLst>
      <p:ext uri="{BB962C8B-B14F-4D97-AF65-F5344CB8AC3E}">
        <p14:creationId xmlns:p14="http://schemas.microsoft.com/office/powerpoint/2010/main" val="2870847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20A57-CBF2-9841-9EEF-A00A28D1EA06}"/>
              </a:ext>
            </a:extLst>
          </p:cNvPr>
          <p:cNvSpPr>
            <a:spLocks noGrp="1"/>
          </p:cNvSpPr>
          <p:nvPr>
            <p:ph type="title"/>
          </p:nvPr>
        </p:nvSpPr>
        <p:spPr>
          <a:xfrm>
            <a:off x="831850" y="1709740"/>
            <a:ext cx="10515600" cy="2852737"/>
          </a:xfrm>
        </p:spPr>
        <p:txBody>
          <a:bodyPr anchor="b"/>
          <a:lstStyle>
            <a:lvl1pPr>
              <a:defRPr sz="5998"/>
            </a:lvl1pPr>
          </a:lstStyle>
          <a:p>
            <a:r>
              <a:rPr lang="en-US"/>
              <a:t>Click to edit Master title style</a:t>
            </a:r>
            <a:endParaRPr lang="ar-JO"/>
          </a:p>
        </p:txBody>
      </p:sp>
      <p:sp>
        <p:nvSpPr>
          <p:cNvPr id="3" name="Text Placeholder 2">
            <a:extLst>
              <a:ext uri="{FF2B5EF4-FFF2-40B4-BE49-F238E27FC236}">
                <a16:creationId xmlns:a16="http://schemas.microsoft.com/office/drawing/2014/main" id="{0ACE2A80-9C78-7C79-7456-0396617DAA6E}"/>
              </a:ext>
            </a:extLst>
          </p:cNvPr>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15377B-48A6-A689-CE5D-1E1FE3DCCCA2}"/>
              </a:ext>
            </a:extLst>
          </p:cNvPr>
          <p:cNvSpPr>
            <a:spLocks noGrp="1"/>
          </p:cNvSpPr>
          <p:nvPr>
            <p:ph type="dt" sz="half" idx="10"/>
          </p:nvPr>
        </p:nvSpPr>
        <p:spPr/>
        <p:txBody>
          <a:bodyPr/>
          <a:lstStyle/>
          <a:p>
            <a:fld id="{C6F822A4-8DA6-4447-9B1F-C5DB58435268}" type="datetimeFigureOut">
              <a:rPr lang="en-US" smtClean="0"/>
              <a:t>3/25/2023</a:t>
            </a:fld>
            <a:endParaRPr lang="en-US" dirty="0"/>
          </a:p>
        </p:txBody>
      </p:sp>
      <p:sp>
        <p:nvSpPr>
          <p:cNvPr id="5" name="Footer Placeholder 4">
            <a:extLst>
              <a:ext uri="{FF2B5EF4-FFF2-40B4-BE49-F238E27FC236}">
                <a16:creationId xmlns:a16="http://schemas.microsoft.com/office/drawing/2014/main" id="{7742FE0D-0919-9D99-0846-CF50AA47589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78FC791-E604-3D29-2F8B-179B0BA232EF}"/>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857608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28674-21B9-7551-2FEE-70C2154571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JO"/>
          </a:p>
        </p:txBody>
      </p:sp>
      <p:sp>
        <p:nvSpPr>
          <p:cNvPr id="3" name="Content Placeholder 2">
            <a:extLst>
              <a:ext uri="{FF2B5EF4-FFF2-40B4-BE49-F238E27FC236}">
                <a16:creationId xmlns:a16="http://schemas.microsoft.com/office/drawing/2014/main" id="{DBFA7A52-5ECF-A7CB-C540-B34D630C59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Text Placeholder 3">
            <a:extLst>
              <a:ext uri="{FF2B5EF4-FFF2-40B4-BE49-F238E27FC236}">
                <a16:creationId xmlns:a16="http://schemas.microsoft.com/office/drawing/2014/main" id="{1BE22060-42E5-A72C-B3BB-B5B849BD1A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3618D5-FCC1-85B0-7F33-5854683D4415}"/>
              </a:ext>
            </a:extLst>
          </p:cNvPr>
          <p:cNvSpPr>
            <a:spLocks noGrp="1"/>
          </p:cNvSpPr>
          <p:nvPr>
            <p:ph type="dt" sz="half" idx="10"/>
          </p:nvPr>
        </p:nvSpPr>
        <p:spPr/>
        <p:txBody>
          <a:bodyPr/>
          <a:lstStyle/>
          <a:p>
            <a:fld id="{2A235DAE-02DD-47B0-8F38-67E8CEAB23F1}" type="datetimeFigureOut">
              <a:rPr lang="ar-JO" smtClean="0"/>
              <a:t>04/09/1444</a:t>
            </a:fld>
            <a:endParaRPr lang="ar-JO"/>
          </a:p>
        </p:txBody>
      </p:sp>
      <p:sp>
        <p:nvSpPr>
          <p:cNvPr id="6" name="Footer Placeholder 5">
            <a:extLst>
              <a:ext uri="{FF2B5EF4-FFF2-40B4-BE49-F238E27FC236}">
                <a16:creationId xmlns:a16="http://schemas.microsoft.com/office/drawing/2014/main" id="{90AB9C0A-4248-7320-EE60-08B34DE67D75}"/>
              </a:ext>
            </a:extLst>
          </p:cNvPr>
          <p:cNvSpPr>
            <a:spLocks noGrp="1"/>
          </p:cNvSpPr>
          <p:nvPr>
            <p:ph type="ftr" sz="quarter" idx="11"/>
          </p:nvPr>
        </p:nvSpPr>
        <p:spPr/>
        <p:txBody>
          <a:bodyPr/>
          <a:lstStyle/>
          <a:p>
            <a:endParaRPr lang="ar-JO"/>
          </a:p>
        </p:txBody>
      </p:sp>
      <p:sp>
        <p:nvSpPr>
          <p:cNvPr id="7" name="Slide Number Placeholder 6">
            <a:extLst>
              <a:ext uri="{FF2B5EF4-FFF2-40B4-BE49-F238E27FC236}">
                <a16:creationId xmlns:a16="http://schemas.microsoft.com/office/drawing/2014/main" id="{C4E877C0-89D0-C9F5-D2B5-C2F46AB67505}"/>
              </a:ext>
            </a:extLst>
          </p:cNvPr>
          <p:cNvSpPr>
            <a:spLocks noGrp="1"/>
          </p:cNvSpPr>
          <p:nvPr>
            <p:ph type="sldNum" sz="quarter" idx="12"/>
          </p:nvPr>
        </p:nvSpPr>
        <p:spPr/>
        <p:txBody>
          <a:bodyPr/>
          <a:lstStyle/>
          <a:p>
            <a:fld id="{0426115D-41B5-4AF9-89CC-71A7D95F88D9}" type="slidenum">
              <a:rPr lang="ar-JO" smtClean="0"/>
              <a:t>‹#›</a:t>
            </a:fld>
            <a:endParaRPr lang="ar-JO"/>
          </a:p>
        </p:txBody>
      </p:sp>
    </p:spTree>
    <p:extLst>
      <p:ext uri="{BB962C8B-B14F-4D97-AF65-F5344CB8AC3E}">
        <p14:creationId xmlns:p14="http://schemas.microsoft.com/office/powerpoint/2010/main" val="2287871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25C47-A30D-B169-898A-0F595F80C5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JO"/>
          </a:p>
        </p:txBody>
      </p:sp>
      <p:sp>
        <p:nvSpPr>
          <p:cNvPr id="3" name="Picture Placeholder 2">
            <a:extLst>
              <a:ext uri="{FF2B5EF4-FFF2-40B4-BE49-F238E27FC236}">
                <a16:creationId xmlns:a16="http://schemas.microsoft.com/office/drawing/2014/main" id="{78F05C25-B603-3A22-F2F1-AF1BBA8584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a:p>
        </p:txBody>
      </p:sp>
      <p:sp>
        <p:nvSpPr>
          <p:cNvPr id="4" name="Text Placeholder 3">
            <a:extLst>
              <a:ext uri="{FF2B5EF4-FFF2-40B4-BE49-F238E27FC236}">
                <a16:creationId xmlns:a16="http://schemas.microsoft.com/office/drawing/2014/main" id="{83884094-7396-3629-351A-8BC6936046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58202D-C912-E4B8-3F40-15ABF25236F6}"/>
              </a:ext>
            </a:extLst>
          </p:cNvPr>
          <p:cNvSpPr>
            <a:spLocks noGrp="1"/>
          </p:cNvSpPr>
          <p:nvPr>
            <p:ph type="dt" sz="half" idx="10"/>
          </p:nvPr>
        </p:nvSpPr>
        <p:spPr/>
        <p:txBody>
          <a:bodyPr/>
          <a:lstStyle/>
          <a:p>
            <a:fld id="{2A235DAE-02DD-47B0-8F38-67E8CEAB23F1}" type="datetimeFigureOut">
              <a:rPr lang="ar-JO" smtClean="0"/>
              <a:t>04/09/1444</a:t>
            </a:fld>
            <a:endParaRPr lang="ar-JO"/>
          </a:p>
        </p:txBody>
      </p:sp>
      <p:sp>
        <p:nvSpPr>
          <p:cNvPr id="6" name="Footer Placeholder 5">
            <a:extLst>
              <a:ext uri="{FF2B5EF4-FFF2-40B4-BE49-F238E27FC236}">
                <a16:creationId xmlns:a16="http://schemas.microsoft.com/office/drawing/2014/main" id="{5DE920A3-7FA7-6443-EF4C-13A430E61320}"/>
              </a:ext>
            </a:extLst>
          </p:cNvPr>
          <p:cNvSpPr>
            <a:spLocks noGrp="1"/>
          </p:cNvSpPr>
          <p:nvPr>
            <p:ph type="ftr" sz="quarter" idx="11"/>
          </p:nvPr>
        </p:nvSpPr>
        <p:spPr/>
        <p:txBody>
          <a:bodyPr/>
          <a:lstStyle/>
          <a:p>
            <a:endParaRPr lang="ar-JO"/>
          </a:p>
        </p:txBody>
      </p:sp>
      <p:sp>
        <p:nvSpPr>
          <p:cNvPr id="7" name="Slide Number Placeholder 6">
            <a:extLst>
              <a:ext uri="{FF2B5EF4-FFF2-40B4-BE49-F238E27FC236}">
                <a16:creationId xmlns:a16="http://schemas.microsoft.com/office/drawing/2014/main" id="{5FFFD013-A681-6A69-71E1-CA482E2E56A9}"/>
              </a:ext>
            </a:extLst>
          </p:cNvPr>
          <p:cNvSpPr>
            <a:spLocks noGrp="1"/>
          </p:cNvSpPr>
          <p:nvPr>
            <p:ph type="sldNum" sz="quarter" idx="12"/>
          </p:nvPr>
        </p:nvSpPr>
        <p:spPr/>
        <p:txBody>
          <a:bodyPr/>
          <a:lstStyle/>
          <a:p>
            <a:fld id="{0426115D-41B5-4AF9-89CC-71A7D95F88D9}" type="slidenum">
              <a:rPr lang="ar-JO" smtClean="0"/>
              <a:t>‹#›</a:t>
            </a:fld>
            <a:endParaRPr lang="ar-JO"/>
          </a:p>
        </p:txBody>
      </p:sp>
    </p:spTree>
    <p:extLst>
      <p:ext uri="{BB962C8B-B14F-4D97-AF65-F5344CB8AC3E}">
        <p14:creationId xmlns:p14="http://schemas.microsoft.com/office/powerpoint/2010/main" val="42585177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EC9D3-C069-ACEF-D7C3-87DC014F25CB}"/>
              </a:ext>
            </a:extLst>
          </p:cNvPr>
          <p:cNvSpPr>
            <a:spLocks noGrp="1"/>
          </p:cNvSpPr>
          <p:nvPr>
            <p:ph type="title"/>
          </p:nvPr>
        </p:nvSpPr>
        <p:spPr/>
        <p:txBody>
          <a:bodyPr/>
          <a:lstStyle/>
          <a:p>
            <a:r>
              <a:rPr lang="en-US"/>
              <a:t>Click to edit Master title style</a:t>
            </a:r>
            <a:endParaRPr lang="ar-JO"/>
          </a:p>
        </p:txBody>
      </p:sp>
      <p:sp>
        <p:nvSpPr>
          <p:cNvPr id="3" name="Vertical Text Placeholder 2">
            <a:extLst>
              <a:ext uri="{FF2B5EF4-FFF2-40B4-BE49-F238E27FC236}">
                <a16:creationId xmlns:a16="http://schemas.microsoft.com/office/drawing/2014/main" id="{FE642735-57C8-B9F4-A3EE-BBB27ACB6B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Date Placeholder 3">
            <a:extLst>
              <a:ext uri="{FF2B5EF4-FFF2-40B4-BE49-F238E27FC236}">
                <a16:creationId xmlns:a16="http://schemas.microsoft.com/office/drawing/2014/main" id="{1F9A128C-1AB4-FA9D-EBCF-CEA0F9E8FBEB}"/>
              </a:ext>
            </a:extLst>
          </p:cNvPr>
          <p:cNvSpPr>
            <a:spLocks noGrp="1"/>
          </p:cNvSpPr>
          <p:nvPr>
            <p:ph type="dt" sz="half" idx="10"/>
          </p:nvPr>
        </p:nvSpPr>
        <p:spPr/>
        <p:txBody>
          <a:bodyPr/>
          <a:lstStyle/>
          <a:p>
            <a:fld id="{2A235DAE-02DD-47B0-8F38-67E8CEAB23F1}" type="datetimeFigureOut">
              <a:rPr lang="ar-JO" smtClean="0"/>
              <a:t>04/09/1444</a:t>
            </a:fld>
            <a:endParaRPr lang="ar-JO"/>
          </a:p>
        </p:txBody>
      </p:sp>
      <p:sp>
        <p:nvSpPr>
          <p:cNvPr id="5" name="Footer Placeholder 4">
            <a:extLst>
              <a:ext uri="{FF2B5EF4-FFF2-40B4-BE49-F238E27FC236}">
                <a16:creationId xmlns:a16="http://schemas.microsoft.com/office/drawing/2014/main" id="{DA4F7BE4-70E7-5860-4544-7FBD54943E7B}"/>
              </a:ext>
            </a:extLst>
          </p:cNvPr>
          <p:cNvSpPr>
            <a:spLocks noGrp="1"/>
          </p:cNvSpPr>
          <p:nvPr>
            <p:ph type="ftr" sz="quarter" idx="11"/>
          </p:nvPr>
        </p:nvSpPr>
        <p:spPr/>
        <p:txBody>
          <a:bodyPr/>
          <a:lstStyle/>
          <a:p>
            <a:endParaRPr lang="ar-JO"/>
          </a:p>
        </p:txBody>
      </p:sp>
      <p:sp>
        <p:nvSpPr>
          <p:cNvPr id="6" name="Slide Number Placeholder 5">
            <a:extLst>
              <a:ext uri="{FF2B5EF4-FFF2-40B4-BE49-F238E27FC236}">
                <a16:creationId xmlns:a16="http://schemas.microsoft.com/office/drawing/2014/main" id="{6599439F-1776-957B-805A-51149B2E14D9}"/>
              </a:ext>
            </a:extLst>
          </p:cNvPr>
          <p:cNvSpPr>
            <a:spLocks noGrp="1"/>
          </p:cNvSpPr>
          <p:nvPr>
            <p:ph type="sldNum" sz="quarter" idx="12"/>
          </p:nvPr>
        </p:nvSpPr>
        <p:spPr/>
        <p:txBody>
          <a:bodyPr/>
          <a:lstStyle/>
          <a:p>
            <a:fld id="{0426115D-41B5-4AF9-89CC-71A7D95F88D9}" type="slidenum">
              <a:rPr lang="ar-JO" smtClean="0"/>
              <a:t>‹#›</a:t>
            </a:fld>
            <a:endParaRPr lang="ar-JO"/>
          </a:p>
        </p:txBody>
      </p:sp>
    </p:spTree>
    <p:extLst>
      <p:ext uri="{BB962C8B-B14F-4D97-AF65-F5344CB8AC3E}">
        <p14:creationId xmlns:p14="http://schemas.microsoft.com/office/powerpoint/2010/main" val="39041331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EC75E3-DB2E-F5B7-E706-A271445A038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ar-JO"/>
          </a:p>
        </p:txBody>
      </p:sp>
      <p:sp>
        <p:nvSpPr>
          <p:cNvPr id="3" name="Vertical Text Placeholder 2">
            <a:extLst>
              <a:ext uri="{FF2B5EF4-FFF2-40B4-BE49-F238E27FC236}">
                <a16:creationId xmlns:a16="http://schemas.microsoft.com/office/drawing/2014/main" id="{AA414F11-0014-BB57-6651-5A28AB82E5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Date Placeholder 3">
            <a:extLst>
              <a:ext uri="{FF2B5EF4-FFF2-40B4-BE49-F238E27FC236}">
                <a16:creationId xmlns:a16="http://schemas.microsoft.com/office/drawing/2014/main" id="{209BC997-70EC-B15D-3B5E-F8DD9AE6EC5D}"/>
              </a:ext>
            </a:extLst>
          </p:cNvPr>
          <p:cNvSpPr>
            <a:spLocks noGrp="1"/>
          </p:cNvSpPr>
          <p:nvPr>
            <p:ph type="dt" sz="half" idx="10"/>
          </p:nvPr>
        </p:nvSpPr>
        <p:spPr/>
        <p:txBody>
          <a:bodyPr/>
          <a:lstStyle/>
          <a:p>
            <a:fld id="{2A235DAE-02DD-47B0-8F38-67E8CEAB23F1}" type="datetimeFigureOut">
              <a:rPr lang="ar-JO" smtClean="0"/>
              <a:t>04/09/1444</a:t>
            </a:fld>
            <a:endParaRPr lang="ar-JO"/>
          </a:p>
        </p:txBody>
      </p:sp>
      <p:sp>
        <p:nvSpPr>
          <p:cNvPr id="5" name="Footer Placeholder 4">
            <a:extLst>
              <a:ext uri="{FF2B5EF4-FFF2-40B4-BE49-F238E27FC236}">
                <a16:creationId xmlns:a16="http://schemas.microsoft.com/office/drawing/2014/main" id="{0FD40A26-50C0-8015-85DB-74C3B372AA60}"/>
              </a:ext>
            </a:extLst>
          </p:cNvPr>
          <p:cNvSpPr>
            <a:spLocks noGrp="1"/>
          </p:cNvSpPr>
          <p:nvPr>
            <p:ph type="ftr" sz="quarter" idx="11"/>
          </p:nvPr>
        </p:nvSpPr>
        <p:spPr/>
        <p:txBody>
          <a:bodyPr/>
          <a:lstStyle/>
          <a:p>
            <a:endParaRPr lang="ar-JO"/>
          </a:p>
        </p:txBody>
      </p:sp>
      <p:sp>
        <p:nvSpPr>
          <p:cNvPr id="6" name="Slide Number Placeholder 5">
            <a:extLst>
              <a:ext uri="{FF2B5EF4-FFF2-40B4-BE49-F238E27FC236}">
                <a16:creationId xmlns:a16="http://schemas.microsoft.com/office/drawing/2014/main" id="{4FCE498D-AECB-5783-5F41-AAFCEE0809EC}"/>
              </a:ext>
            </a:extLst>
          </p:cNvPr>
          <p:cNvSpPr>
            <a:spLocks noGrp="1"/>
          </p:cNvSpPr>
          <p:nvPr>
            <p:ph type="sldNum" sz="quarter" idx="12"/>
          </p:nvPr>
        </p:nvSpPr>
        <p:spPr/>
        <p:txBody>
          <a:bodyPr/>
          <a:lstStyle/>
          <a:p>
            <a:fld id="{0426115D-41B5-4AF9-89CC-71A7D95F88D9}" type="slidenum">
              <a:rPr lang="ar-JO" smtClean="0"/>
              <a:t>‹#›</a:t>
            </a:fld>
            <a:endParaRPr lang="ar-JO"/>
          </a:p>
        </p:txBody>
      </p:sp>
    </p:spTree>
    <p:extLst>
      <p:ext uri="{BB962C8B-B14F-4D97-AF65-F5344CB8AC3E}">
        <p14:creationId xmlns:p14="http://schemas.microsoft.com/office/powerpoint/2010/main" val="38366108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EAE222-8C61-4EA5-B6FC-61A48921C5B3}" type="datetimeFigureOut">
              <a:rPr lang="en-US" smtClean="0"/>
              <a:t>3/25/2023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E1494-C0F0-4919-8D48-196D1EE81C90}" type="slidenum">
              <a:rPr lang="en-US" smtClean="0"/>
              <a:t>‹#›</a:t>
            </a:fld>
            <a:endParaRPr lang="en-US"/>
          </a:p>
        </p:txBody>
      </p:sp>
    </p:spTree>
    <p:extLst>
      <p:ext uri="{BB962C8B-B14F-4D97-AF65-F5344CB8AC3E}">
        <p14:creationId xmlns:p14="http://schemas.microsoft.com/office/powerpoint/2010/main" val="32592463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EAE222-8C61-4EA5-B6FC-61A48921C5B3}" type="datetimeFigureOut">
              <a:rPr lang="en-US" smtClean="0"/>
              <a:t>3/25/2023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E1494-C0F0-4919-8D48-196D1EE81C90}" type="slidenum">
              <a:rPr lang="en-US" smtClean="0"/>
              <a:t>‹#›</a:t>
            </a:fld>
            <a:endParaRPr lang="en-US"/>
          </a:p>
        </p:txBody>
      </p:sp>
    </p:spTree>
    <p:extLst>
      <p:ext uri="{BB962C8B-B14F-4D97-AF65-F5344CB8AC3E}">
        <p14:creationId xmlns:p14="http://schemas.microsoft.com/office/powerpoint/2010/main" val="35088542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EAE222-8C61-4EA5-B6FC-61A48921C5B3}" type="datetimeFigureOut">
              <a:rPr lang="en-US" smtClean="0"/>
              <a:t>3/25/2023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E1494-C0F0-4919-8D48-196D1EE81C90}" type="slidenum">
              <a:rPr lang="en-US" smtClean="0"/>
              <a:t>‹#›</a:t>
            </a:fld>
            <a:endParaRPr lang="en-US"/>
          </a:p>
        </p:txBody>
      </p:sp>
    </p:spTree>
    <p:extLst>
      <p:ext uri="{BB962C8B-B14F-4D97-AF65-F5344CB8AC3E}">
        <p14:creationId xmlns:p14="http://schemas.microsoft.com/office/powerpoint/2010/main" val="29208908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EAE222-8C61-4EA5-B6FC-61A48921C5B3}" type="datetimeFigureOut">
              <a:rPr lang="en-US" smtClean="0"/>
              <a:t>3/25/2023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1E1494-C0F0-4919-8D48-196D1EE81C90}" type="slidenum">
              <a:rPr lang="en-US" smtClean="0"/>
              <a:t>‹#›</a:t>
            </a:fld>
            <a:endParaRPr lang="en-US"/>
          </a:p>
        </p:txBody>
      </p:sp>
    </p:spTree>
    <p:extLst>
      <p:ext uri="{BB962C8B-B14F-4D97-AF65-F5344CB8AC3E}">
        <p14:creationId xmlns:p14="http://schemas.microsoft.com/office/powerpoint/2010/main" val="8304323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EAE222-8C61-4EA5-B6FC-61A48921C5B3}" type="datetimeFigureOut">
              <a:rPr lang="en-US" smtClean="0"/>
              <a:t>3/25/2023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1E1494-C0F0-4919-8D48-196D1EE81C90}" type="slidenum">
              <a:rPr lang="en-US" smtClean="0"/>
              <a:t>‹#›</a:t>
            </a:fld>
            <a:endParaRPr lang="en-US"/>
          </a:p>
        </p:txBody>
      </p:sp>
    </p:spTree>
    <p:extLst>
      <p:ext uri="{BB962C8B-B14F-4D97-AF65-F5344CB8AC3E}">
        <p14:creationId xmlns:p14="http://schemas.microsoft.com/office/powerpoint/2010/main" val="42321385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EAE222-8C61-4EA5-B6FC-61A48921C5B3}" type="datetimeFigureOut">
              <a:rPr lang="en-US" smtClean="0"/>
              <a:t>3/25/2023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1E1494-C0F0-4919-8D48-196D1EE81C90}" type="slidenum">
              <a:rPr lang="en-US" smtClean="0"/>
              <a:t>‹#›</a:t>
            </a:fld>
            <a:endParaRPr lang="en-US"/>
          </a:p>
        </p:txBody>
      </p:sp>
    </p:spTree>
    <p:extLst>
      <p:ext uri="{BB962C8B-B14F-4D97-AF65-F5344CB8AC3E}">
        <p14:creationId xmlns:p14="http://schemas.microsoft.com/office/powerpoint/2010/main" val="2756451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95C3-710A-0627-4DA9-06E5BDED2A3D}"/>
              </a:ext>
            </a:extLst>
          </p:cNvPr>
          <p:cNvSpPr>
            <a:spLocks noGrp="1"/>
          </p:cNvSpPr>
          <p:nvPr>
            <p:ph type="title"/>
          </p:nvPr>
        </p:nvSpPr>
        <p:spPr/>
        <p:txBody>
          <a:bodyPr/>
          <a:lstStyle/>
          <a:p>
            <a:r>
              <a:rPr lang="en-US"/>
              <a:t>Click to edit Master title style</a:t>
            </a:r>
            <a:endParaRPr lang="ar-JO"/>
          </a:p>
        </p:txBody>
      </p:sp>
      <p:sp>
        <p:nvSpPr>
          <p:cNvPr id="3" name="Content Placeholder 2">
            <a:extLst>
              <a:ext uri="{FF2B5EF4-FFF2-40B4-BE49-F238E27FC236}">
                <a16:creationId xmlns:a16="http://schemas.microsoft.com/office/drawing/2014/main" id="{AF3B9AFC-1423-C670-975F-DC4B1CFE1754}"/>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Content Placeholder 3">
            <a:extLst>
              <a:ext uri="{FF2B5EF4-FFF2-40B4-BE49-F238E27FC236}">
                <a16:creationId xmlns:a16="http://schemas.microsoft.com/office/drawing/2014/main" id="{E3A49BB2-3C3C-5966-6594-AB6E6BD2A5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5" name="Date Placeholder 4">
            <a:extLst>
              <a:ext uri="{FF2B5EF4-FFF2-40B4-BE49-F238E27FC236}">
                <a16:creationId xmlns:a16="http://schemas.microsoft.com/office/drawing/2014/main" id="{AA84C14A-5DA1-F5EF-BFBD-41458C987A17}"/>
              </a:ext>
            </a:extLst>
          </p:cNvPr>
          <p:cNvSpPr>
            <a:spLocks noGrp="1"/>
          </p:cNvSpPr>
          <p:nvPr>
            <p:ph type="dt" sz="half" idx="10"/>
          </p:nvPr>
        </p:nvSpPr>
        <p:spPr/>
        <p:txBody>
          <a:bodyPr/>
          <a:lstStyle/>
          <a:p>
            <a:fld id="{E548D31E-DCDA-41A7-9C67-C4B11B94D21D}" type="datetimeFigureOut">
              <a:rPr lang="en-US" smtClean="0"/>
              <a:t>3/25/2023</a:t>
            </a:fld>
            <a:endParaRPr lang="en-US" dirty="0"/>
          </a:p>
        </p:txBody>
      </p:sp>
      <p:sp>
        <p:nvSpPr>
          <p:cNvPr id="6" name="Footer Placeholder 5">
            <a:extLst>
              <a:ext uri="{FF2B5EF4-FFF2-40B4-BE49-F238E27FC236}">
                <a16:creationId xmlns:a16="http://schemas.microsoft.com/office/drawing/2014/main" id="{AD7C999C-976A-003E-E2E0-1870A6A1B1B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156C2BB-2A21-22B2-E561-5CDBC2E59D26}"/>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692248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EAE222-8C61-4EA5-B6FC-61A48921C5B3}" type="datetimeFigureOut">
              <a:rPr lang="en-US" smtClean="0"/>
              <a:t>3/25/2023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1E1494-C0F0-4919-8D48-196D1EE81C90}" type="slidenum">
              <a:rPr lang="en-US" smtClean="0"/>
              <a:t>‹#›</a:t>
            </a:fld>
            <a:endParaRPr lang="en-US"/>
          </a:p>
        </p:txBody>
      </p:sp>
    </p:spTree>
    <p:extLst>
      <p:ext uri="{BB962C8B-B14F-4D97-AF65-F5344CB8AC3E}">
        <p14:creationId xmlns:p14="http://schemas.microsoft.com/office/powerpoint/2010/main" val="4185158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EAE222-8C61-4EA5-B6FC-61A48921C5B3}" type="datetimeFigureOut">
              <a:rPr lang="en-US" smtClean="0"/>
              <a:t>3/25/2023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1E1494-C0F0-4919-8D48-196D1EE81C90}" type="slidenum">
              <a:rPr lang="en-US" smtClean="0"/>
              <a:t>‹#›</a:t>
            </a:fld>
            <a:endParaRPr lang="en-US"/>
          </a:p>
        </p:txBody>
      </p:sp>
    </p:spTree>
    <p:extLst>
      <p:ext uri="{BB962C8B-B14F-4D97-AF65-F5344CB8AC3E}">
        <p14:creationId xmlns:p14="http://schemas.microsoft.com/office/powerpoint/2010/main" val="7345737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EAE222-8C61-4EA5-B6FC-61A48921C5B3}" type="datetimeFigureOut">
              <a:rPr lang="en-US" smtClean="0"/>
              <a:t>3/25/2023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1E1494-C0F0-4919-8D48-196D1EE81C90}" type="slidenum">
              <a:rPr lang="en-US" smtClean="0"/>
              <a:t>‹#›</a:t>
            </a:fld>
            <a:endParaRPr lang="en-US"/>
          </a:p>
        </p:txBody>
      </p:sp>
    </p:spTree>
    <p:extLst>
      <p:ext uri="{BB962C8B-B14F-4D97-AF65-F5344CB8AC3E}">
        <p14:creationId xmlns:p14="http://schemas.microsoft.com/office/powerpoint/2010/main" val="20811990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EAE222-8C61-4EA5-B6FC-61A48921C5B3}" type="datetimeFigureOut">
              <a:rPr lang="en-US" smtClean="0"/>
              <a:t>3/25/2023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E1494-C0F0-4919-8D48-196D1EE81C90}" type="slidenum">
              <a:rPr lang="en-US" smtClean="0"/>
              <a:t>‹#›</a:t>
            </a:fld>
            <a:endParaRPr lang="en-US"/>
          </a:p>
        </p:txBody>
      </p:sp>
    </p:spTree>
    <p:extLst>
      <p:ext uri="{BB962C8B-B14F-4D97-AF65-F5344CB8AC3E}">
        <p14:creationId xmlns:p14="http://schemas.microsoft.com/office/powerpoint/2010/main" val="23763045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EAE222-8C61-4EA5-B6FC-61A48921C5B3}" type="datetimeFigureOut">
              <a:rPr lang="en-US" smtClean="0"/>
              <a:t>3/25/2023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E1494-C0F0-4919-8D48-196D1EE81C90}" type="slidenum">
              <a:rPr lang="en-US" smtClean="0"/>
              <a:t>‹#›</a:t>
            </a:fld>
            <a:endParaRPr lang="en-US"/>
          </a:p>
        </p:txBody>
      </p:sp>
    </p:spTree>
    <p:extLst>
      <p:ext uri="{BB962C8B-B14F-4D97-AF65-F5344CB8AC3E}">
        <p14:creationId xmlns:p14="http://schemas.microsoft.com/office/powerpoint/2010/main" val="3722399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E385F-EB1C-4717-8792-A0E5A51568CB}"/>
              </a:ext>
            </a:extLst>
          </p:cNvPr>
          <p:cNvSpPr>
            <a:spLocks noGrp="1"/>
          </p:cNvSpPr>
          <p:nvPr>
            <p:ph type="title"/>
          </p:nvPr>
        </p:nvSpPr>
        <p:spPr>
          <a:xfrm>
            <a:off x="839788" y="365127"/>
            <a:ext cx="10515600" cy="1325563"/>
          </a:xfrm>
        </p:spPr>
        <p:txBody>
          <a:bodyPr/>
          <a:lstStyle/>
          <a:p>
            <a:r>
              <a:rPr lang="en-US"/>
              <a:t>Click to edit Master title style</a:t>
            </a:r>
            <a:endParaRPr lang="ar-JO"/>
          </a:p>
        </p:txBody>
      </p:sp>
      <p:sp>
        <p:nvSpPr>
          <p:cNvPr id="3" name="Text Placeholder 2">
            <a:extLst>
              <a:ext uri="{FF2B5EF4-FFF2-40B4-BE49-F238E27FC236}">
                <a16:creationId xmlns:a16="http://schemas.microsoft.com/office/drawing/2014/main" id="{221F1C89-045E-88A8-A1AB-408EAD11F4A6}"/>
              </a:ext>
            </a:extLst>
          </p:cNvPr>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2A3FFF-27DE-03CA-E64C-CEAA8AB58A8D}"/>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5" name="Text Placeholder 4">
            <a:extLst>
              <a:ext uri="{FF2B5EF4-FFF2-40B4-BE49-F238E27FC236}">
                <a16:creationId xmlns:a16="http://schemas.microsoft.com/office/drawing/2014/main" id="{010032DC-D0E7-55A9-D5D3-9107C955A084}"/>
              </a:ext>
            </a:extLst>
          </p:cNvPr>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377282-3CBD-9FB5-0BEC-4C0B718644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7" name="Date Placeholder 6">
            <a:extLst>
              <a:ext uri="{FF2B5EF4-FFF2-40B4-BE49-F238E27FC236}">
                <a16:creationId xmlns:a16="http://schemas.microsoft.com/office/drawing/2014/main" id="{5F1E3C96-CA44-EC1F-09E3-F91F27D1E862}"/>
              </a:ext>
            </a:extLst>
          </p:cNvPr>
          <p:cNvSpPr>
            <a:spLocks noGrp="1"/>
          </p:cNvSpPr>
          <p:nvPr>
            <p:ph type="dt" sz="half" idx="10"/>
          </p:nvPr>
        </p:nvSpPr>
        <p:spPr/>
        <p:txBody>
          <a:bodyPr/>
          <a:lstStyle/>
          <a:p>
            <a:fld id="{9B3762C0-B258-48F1-ADE6-176B4174CCDD}" type="datetimeFigureOut">
              <a:rPr lang="en-US" smtClean="0"/>
              <a:t>3/25/2023</a:t>
            </a:fld>
            <a:endParaRPr lang="en-US" dirty="0"/>
          </a:p>
        </p:txBody>
      </p:sp>
      <p:sp>
        <p:nvSpPr>
          <p:cNvPr id="8" name="Footer Placeholder 7">
            <a:extLst>
              <a:ext uri="{FF2B5EF4-FFF2-40B4-BE49-F238E27FC236}">
                <a16:creationId xmlns:a16="http://schemas.microsoft.com/office/drawing/2014/main" id="{C289AC95-2885-BCCA-8964-92D1E563281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D0AAF06-1F30-25B9-D408-64CAED2EF88B}"/>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05772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8C565-1ED6-4DE4-75E1-0FE80F058D71}"/>
              </a:ext>
            </a:extLst>
          </p:cNvPr>
          <p:cNvSpPr>
            <a:spLocks noGrp="1"/>
          </p:cNvSpPr>
          <p:nvPr>
            <p:ph type="title"/>
          </p:nvPr>
        </p:nvSpPr>
        <p:spPr/>
        <p:txBody>
          <a:bodyPr/>
          <a:lstStyle/>
          <a:p>
            <a:r>
              <a:rPr lang="en-US"/>
              <a:t>Click to edit Master title style</a:t>
            </a:r>
            <a:endParaRPr lang="ar-JO"/>
          </a:p>
        </p:txBody>
      </p:sp>
      <p:sp>
        <p:nvSpPr>
          <p:cNvPr id="3" name="Date Placeholder 2">
            <a:extLst>
              <a:ext uri="{FF2B5EF4-FFF2-40B4-BE49-F238E27FC236}">
                <a16:creationId xmlns:a16="http://schemas.microsoft.com/office/drawing/2014/main" id="{3BF4782F-C157-D2C4-57EF-33BF963DC64B}"/>
              </a:ext>
            </a:extLst>
          </p:cNvPr>
          <p:cNvSpPr>
            <a:spLocks noGrp="1"/>
          </p:cNvSpPr>
          <p:nvPr>
            <p:ph type="dt" sz="half" idx="10"/>
          </p:nvPr>
        </p:nvSpPr>
        <p:spPr/>
        <p:txBody>
          <a:bodyPr/>
          <a:lstStyle/>
          <a:p>
            <a:fld id="{677919A6-33EB-49BD-A62F-1FA56B9F9712}" type="datetimeFigureOut">
              <a:rPr lang="en-US" smtClean="0"/>
              <a:t>3/25/2023</a:t>
            </a:fld>
            <a:endParaRPr lang="en-US" dirty="0"/>
          </a:p>
        </p:txBody>
      </p:sp>
      <p:sp>
        <p:nvSpPr>
          <p:cNvPr id="4" name="Footer Placeholder 3">
            <a:extLst>
              <a:ext uri="{FF2B5EF4-FFF2-40B4-BE49-F238E27FC236}">
                <a16:creationId xmlns:a16="http://schemas.microsoft.com/office/drawing/2014/main" id="{C45208BF-AFAF-C318-F777-941499870AA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BC7DE18-CB1D-C9B0-5808-F5F2DF3C956E}"/>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76028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AA9FE2-2FA5-AC17-2B90-362D33AAE3D0}"/>
              </a:ext>
            </a:extLst>
          </p:cNvPr>
          <p:cNvSpPr>
            <a:spLocks noGrp="1"/>
          </p:cNvSpPr>
          <p:nvPr>
            <p:ph type="dt" sz="half" idx="10"/>
          </p:nvPr>
        </p:nvSpPr>
        <p:spPr/>
        <p:txBody>
          <a:bodyPr/>
          <a:lstStyle/>
          <a:p>
            <a:fld id="{CA4E7D1B-D673-4CF6-8672-009D42ABD2A0}" type="datetimeFigureOut">
              <a:rPr lang="en-US" smtClean="0"/>
              <a:t>3/25/2023</a:t>
            </a:fld>
            <a:endParaRPr lang="en-US" dirty="0"/>
          </a:p>
        </p:txBody>
      </p:sp>
      <p:sp>
        <p:nvSpPr>
          <p:cNvPr id="3" name="Footer Placeholder 2">
            <a:extLst>
              <a:ext uri="{FF2B5EF4-FFF2-40B4-BE49-F238E27FC236}">
                <a16:creationId xmlns:a16="http://schemas.microsoft.com/office/drawing/2014/main" id="{B92F6657-BA71-CCE6-BD0C-69E29640598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25B9AEF-FA11-0204-A395-C3DDD1D0CE13}"/>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6236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369EA-810C-6FE2-34C1-592E3FA8E719}"/>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endParaRPr lang="ar-JO"/>
          </a:p>
        </p:txBody>
      </p:sp>
      <p:sp>
        <p:nvSpPr>
          <p:cNvPr id="3" name="Content Placeholder 2">
            <a:extLst>
              <a:ext uri="{FF2B5EF4-FFF2-40B4-BE49-F238E27FC236}">
                <a16:creationId xmlns:a16="http://schemas.microsoft.com/office/drawing/2014/main" id="{037BEF1B-204C-B91D-54F8-3694BBAA7A85}"/>
              </a:ext>
            </a:extLst>
          </p:cNvPr>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Text Placeholder 3">
            <a:extLst>
              <a:ext uri="{FF2B5EF4-FFF2-40B4-BE49-F238E27FC236}">
                <a16:creationId xmlns:a16="http://schemas.microsoft.com/office/drawing/2014/main" id="{8CA56AAA-8116-ADCC-57A2-97807096E958}"/>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A48C32-384F-8045-82B7-D340B7924150}"/>
              </a:ext>
            </a:extLst>
          </p:cNvPr>
          <p:cNvSpPr>
            <a:spLocks noGrp="1"/>
          </p:cNvSpPr>
          <p:nvPr>
            <p:ph type="dt" sz="half" idx="10"/>
          </p:nvPr>
        </p:nvSpPr>
        <p:spPr/>
        <p:txBody>
          <a:bodyPr/>
          <a:lstStyle/>
          <a:p>
            <a:fld id="{DA16AA21-1863-4931-97CB-99D0A168701B}" type="datetimeFigureOut">
              <a:rPr lang="en-US" smtClean="0"/>
              <a:t>3/25/2023</a:t>
            </a:fld>
            <a:endParaRPr lang="en-US" dirty="0"/>
          </a:p>
        </p:txBody>
      </p:sp>
      <p:sp>
        <p:nvSpPr>
          <p:cNvPr id="6" name="Footer Placeholder 5">
            <a:extLst>
              <a:ext uri="{FF2B5EF4-FFF2-40B4-BE49-F238E27FC236}">
                <a16:creationId xmlns:a16="http://schemas.microsoft.com/office/drawing/2014/main" id="{4986E7F7-DEAF-69DB-BC4C-D199B764BB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1955DAB-25BD-2F93-DD3B-5AF730A60D8F}"/>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76954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DE0FF-C125-93EC-C5E2-810CB7A14603}"/>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endParaRPr lang="ar-JO"/>
          </a:p>
        </p:txBody>
      </p:sp>
      <p:sp>
        <p:nvSpPr>
          <p:cNvPr id="3" name="Picture Placeholder 2">
            <a:extLst>
              <a:ext uri="{FF2B5EF4-FFF2-40B4-BE49-F238E27FC236}">
                <a16:creationId xmlns:a16="http://schemas.microsoft.com/office/drawing/2014/main" id="{FB2550D3-8403-E0AF-360F-3B2250C3C35D}"/>
              </a:ext>
            </a:extLst>
          </p:cNvPr>
          <p:cNvSpPr>
            <a:spLocks noGrp="1"/>
          </p:cNvSpPr>
          <p:nvPr>
            <p:ph type="pic" idx="1"/>
          </p:nvPr>
        </p:nvSpPr>
        <p:spPr>
          <a:xfrm>
            <a:off x="5183188" y="987427"/>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ar-JO"/>
          </a:p>
        </p:txBody>
      </p:sp>
      <p:sp>
        <p:nvSpPr>
          <p:cNvPr id="4" name="Text Placeholder 3">
            <a:extLst>
              <a:ext uri="{FF2B5EF4-FFF2-40B4-BE49-F238E27FC236}">
                <a16:creationId xmlns:a16="http://schemas.microsoft.com/office/drawing/2014/main" id="{C4F230E3-5659-7FAE-5E78-8C5731CDDC0A}"/>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3E4578-2F11-4945-B8BF-CD4B67827C51}"/>
              </a:ext>
            </a:extLst>
          </p:cNvPr>
          <p:cNvSpPr>
            <a:spLocks noGrp="1"/>
          </p:cNvSpPr>
          <p:nvPr>
            <p:ph type="dt" sz="half" idx="10"/>
          </p:nvPr>
        </p:nvSpPr>
        <p:spPr/>
        <p:txBody>
          <a:bodyPr/>
          <a:lstStyle/>
          <a:p>
            <a:fld id="{3772C379-9A7C-4C87-A116-CBE9F58B04C5}" type="datetimeFigureOut">
              <a:rPr lang="en-US" smtClean="0"/>
              <a:t>3/25/2023</a:t>
            </a:fld>
            <a:endParaRPr lang="en-US" dirty="0"/>
          </a:p>
        </p:txBody>
      </p:sp>
      <p:sp>
        <p:nvSpPr>
          <p:cNvPr id="6" name="Footer Placeholder 5">
            <a:extLst>
              <a:ext uri="{FF2B5EF4-FFF2-40B4-BE49-F238E27FC236}">
                <a16:creationId xmlns:a16="http://schemas.microsoft.com/office/drawing/2014/main" id="{885641C4-1A24-B8D9-7B78-DB7BBEABAFED}"/>
              </a:ext>
            </a:extLst>
          </p:cNvPr>
          <p:cNvSpPr>
            <a:spLocks noGrp="1"/>
          </p:cNvSpPr>
          <p:nvPr>
            <p:ph type="ftr" sz="quarter" idx="11"/>
          </p:nvPr>
        </p:nvSpPr>
        <p:spPr/>
        <p:txBody>
          <a:bodyPr/>
          <a:lstStyle/>
          <a:p>
            <a:endParaRPr lang="ar-JO"/>
          </a:p>
        </p:txBody>
      </p:sp>
      <p:sp>
        <p:nvSpPr>
          <p:cNvPr id="7" name="Slide Number Placeholder 6">
            <a:extLst>
              <a:ext uri="{FF2B5EF4-FFF2-40B4-BE49-F238E27FC236}">
                <a16:creationId xmlns:a16="http://schemas.microsoft.com/office/drawing/2014/main" id="{4D5E8C07-AB97-9250-07BA-B19F6D89D588}"/>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245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 /><Relationship Id="rId13" Type="http://schemas.openxmlformats.org/officeDocument/2006/relationships/image" Target="../media/image2.png" /><Relationship Id="rId3" Type="http://schemas.openxmlformats.org/officeDocument/2006/relationships/slideLayout" Target="../slideLayouts/slideLayout14.xml" /><Relationship Id="rId7" Type="http://schemas.openxmlformats.org/officeDocument/2006/relationships/slideLayout" Target="../slideLayouts/slideLayout18.xml" /><Relationship Id="rId12" Type="http://schemas.openxmlformats.org/officeDocument/2006/relationships/theme" Target="../theme/theme2.xml" /><Relationship Id="rId2" Type="http://schemas.openxmlformats.org/officeDocument/2006/relationships/slideLayout" Target="../slideLayouts/slideLayout13.xml" /><Relationship Id="rId1" Type="http://schemas.openxmlformats.org/officeDocument/2006/relationships/slideLayout" Target="../slideLayouts/slideLayout12.xml" /><Relationship Id="rId6" Type="http://schemas.openxmlformats.org/officeDocument/2006/relationships/slideLayout" Target="../slideLayouts/slideLayout17.xml" /><Relationship Id="rId11" Type="http://schemas.openxmlformats.org/officeDocument/2006/relationships/slideLayout" Target="../slideLayouts/slideLayout22.xml" /><Relationship Id="rId5" Type="http://schemas.openxmlformats.org/officeDocument/2006/relationships/slideLayout" Target="../slideLayouts/slideLayout16.xml" /><Relationship Id="rId15" Type="http://schemas.openxmlformats.org/officeDocument/2006/relationships/image" Target="../media/image3.png" /><Relationship Id="rId10" Type="http://schemas.openxmlformats.org/officeDocument/2006/relationships/slideLayout" Target="../slideLayouts/slideLayout21.xml" /><Relationship Id="rId4" Type="http://schemas.openxmlformats.org/officeDocument/2006/relationships/slideLayout" Target="../slideLayouts/slideLayout15.xml" /><Relationship Id="rId9" Type="http://schemas.openxmlformats.org/officeDocument/2006/relationships/slideLayout" Target="../slideLayouts/slideLayout20.xml" /><Relationship Id="rId14" Type="http://schemas.microsoft.com/office/2007/relationships/hdphoto" Target="../media/hdphoto1.wdp"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 /><Relationship Id="rId3" Type="http://schemas.openxmlformats.org/officeDocument/2006/relationships/slideLayout" Target="../slideLayouts/slideLayout25.xml" /><Relationship Id="rId7" Type="http://schemas.openxmlformats.org/officeDocument/2006/relationships/slideLayout" Target="../slideLayouts/slideLayout29.xml" /><Relationship Id="rId12" Type="http://schemas.openxmlformats.org/officeDocument/2006/relationships/theme" Target="../theme/theme3.xml" /><Relationship Id="rId2" Type="http://schemas.openxmlformats.org/officeDocument/2006/relationships/slideLayout" Target="../slideLayouts/slideLayout24.xml" /><Relationship Id="rId1" Type="http://schemas.openxmlformats.org/officeDocument/2006/relationships/slideLayout" Target="../slideLayouts/slideLayout23.xml" /><Relationship Id="rId6" Type="http://schemas.openxmlformats.org/officeDocument/2006/relationships/slideLayout" Target="../slideLayouts/slideLayout28.xml" /><Relationship Id="rId11" Type="http://schemas.openxmlformats.org/officeDocument/2006/relationships/slideLayout" Target="../slideLayouts/slideLayout33.xml" /><Relationship Id="rId5" Type="http://schemas.openxmlformats.org/officeDocument/2006/relationships/slideLayout" Target="../slideLayouts/slideLayout27.xml" /><Relationship Id="rId10" Type="http://schemas.openxmlformats.org/officeDocument/2006/relationships/slideLayout" Target="../slideLayouts/slideLayout32.xml" /><Relationship Id="rId4" Type="http://schemas.openxmlformats.org/officeDocument/2006/relationships/slideLayout" Target="../slideLayouts/slideLayout26.xml" /><Relationship Id="rId9" Type="http://schemas.openxmlformats.org/officeDocument/2006/relationships/slideLayout" Target="../slideLayouts/slideLayout31.xml" /></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 /><Relationship Id="rId3" Type="http://schemas.openxmlformats.org/officeDocument/2006/relationships/slideLayout" Target="../slideLayouts/slideLayout36.xml" /><Relationship Id="rId7" Type="http://schemas.openxmlformats.org/officeDocument/2006/relationships/slideLayout" Target="../slideLayouts/slideLayout40.xml" /><Relationship Id="rId12" Type="http://schemas.openxmlformats.org/officeDocument/2006/relationships/theme" Target="../theme/theme4.xml" /><Relationship Id="rId2" Type="http://schemas.openxmlformats.org/officeDocument/2006/relationships/slideLayout" Target="../slideLayouts/slideLayout35.xml" /><Relationship Id="rId1" Type="http://schemas.openxmlformats.org/officeDocument/2006/relationships/slideLayout" Target="../slideLayouts/slideLayout34.xml" /><Relationship Id="rId6" Type="http://schemas.openxmlformats.org/officeDocument/2006/relationships/slideLayout" Target="../slideLayouts/slideLayout39.xml" /><Relationship Id="rId11" Type="http://schemas.openxmlformats.org/officeDocument/2006/relationships/slideLayout" Target="../slideLayouts/slideLayout44.xml" /><Relationship Id="rId5" Type="http://schemas.openxmlformats.org/officeDocument/2006/relationships/slideLayout" Target="../slideLayouts/slideLayout38.xml" /><Relationship Id="rId10" Type="http://schemas.openxmlformats.org/officeDocument/2006/relationships/slideLayout" Target="../slideLayouts/slideLayout43.xml" /><Relationship Id="rId4" Type="http://schemas.openxmlformats.org/officeDocument/2006/relationships/slideLayout" Target="../slideLayouts/slideLayout37.xml" /><Relationship Id="rId9" Type="http://schemas.openxmlformats.org/officeDocument/2006/relationships/slideLayout" Target="../slideLayouts/slideLayout42.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DBB456-A6D7-D348-178E-E98904A9C9C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endParaRPr lang="ar-JO"/>
          </a:p>
        </p:txBody>
      </p:sp>
      <p:sp>
        <p:nvSpPr>
          <p:cNvPr id="3" name="Text Placeholder 2">
            <a:extLst>
              <a:ext uri="{FF2B5EF4-FFF2-40B4-BE49-F238E27FC236}">
                <a16:creationId xmlns:a16="http://schemas.microsoft.com/office/drawing/2014/main" id="{02AD3C26-0301-96FB-F12C-2C002F8852F4}"/>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Date Placeholder 3">
            <a:extLst>
              <a:ext uri="{FF2B5EF4-FFF2-40B4-BE49-F238E27FC236}">
                <a16:creationId xmlns:a16="http://schemas.microsoft.com/office/drawing/2014/main" id="{11179A11-0B38-00C4-4AC9-911AC7D779A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4C608-40B1-4030-A28D-5B74BC98ADCE}" type="datetimeFigureOut">
              <a:rPr lang="en-US" smtClean="0"/>
              <a:t>3/25/2023</a:t>
            </a:fld>
            <a:endParaRPr lang="en-US" dirty="0"/>
          </a:p>
        </p:txBody>
      </p:sp>
      <p:sp>
        <p:nvSpPr>
          <p:cNvPr id="5" name="Footer Placeholder 4">
            <a:extLst>
              <a:ext uri="{FF2B5EF4-FFF2-40B4-BE49-F238E27FC236}">
                <a16:creationId xmlns:a16="http://schemas.microsoft.com/office/drawing/2014/main" id="{5273BB44-B0D3-1EF9-00AC-FF2AA084FFA1}"/>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6AA2802-8644-D873-E37B-09AC4BFADA50}"/>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98395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ar-JO"/>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70127" y="484632"/>
            <a:ext cx="10061020" cy="1609344"/>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70127" y="2121408"/>
            <a:ext cx="10061020" cy="405079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966498" y="6272785"/>
            <a:ext cx="3274405"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3/25/2023</a:t>
            </a:fld>
            <a:endParaRPr lang="en-US" dirty="0"/>
          </a:p>
        </p:txBody>
      </p:sp>
      <p:sp>
        <p:nvSpPr>
          <p:cNvPr id="5" name="Footer Placeholder 4"/>
          <p:cNvSpPr>
            <a:spLocks noGrp="1"/>
          </p:cNvSpPr>
          <p:nvPr>
            <p:ph type="ftr" sz="quarter" idx="3"/>
          </p:nvPr>
        </p:nvSpPr>
        <p:spPr>
          <a:xfrm>
            <a:off x="1088420" y="6272785"/>
            <a:ext cx="6329296"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4695" y="6229681"/>
            <a:ext cx="457319"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4074" y="6272785"/>
            <a:ext cx="640247"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701168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03EDC8-B3AD-E2AC-DF81-ECDF5801D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ar-JO"/>
          </a:p>
        </p:txBody>
      </p:sp>
      <p:sp>
        <p:nvSpPr>
          <p:cNvPr id="3" name="Text Placeholder 2">
            <a:extLst>
              <a:ext uri="{FF2B5EF4-FFF2-40B4-BE49-F238E27FC236}">
                <a16:creationId xmlns:a16="http://schemas.microsoft.com/office/drawing/2014/main" id="{4AF1A3FC-5529-E4AE-F383-9BA5064EDE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Date Placeholder 3">
            <a:extLst>
              <a:ext uri="{FF2B5EF4-FFF2-40B4-BE49-F238E27FC236}">
                <a16:creationId xmlns:a16="http://schemas.microsoft.com/office/drawing/2014/main" id="{EB59B369-F101-1879-E51C-00FED7A409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235DAE-02DD-47B0-8F38-67E8CEAB23F1}" type="datetimeFigureOut">
              <a:rPr lang="ar-JO" smtClean="0"/>
              <a:t>04/09/1444</a:t>
            </a:fld>
            <a:endParaRPr lang="ar-JO"/>
          </a:p>
        </p:txBody>
      </p:sp>
      <p:sp>
        <p:nvSpPr>
          <p:cNvPr id="5" name="Footer Placeholder 4">
            <a:extLst>
              <a:ext uri="{FF2B5EF4-FFF2-40B4-BE49-F238E27FC236}">
                <a16:creationId xmlns:a16="http://schemas.microsoft.com/office/drawing/2014/main" id="{1D6764C8-FDDD-9D67-FD5D-149D16B760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r-JO"/>
          </a:p>
        </p:txBody>
      </p:sp>
      <p:sp>
        <p:nvSpPr>
          <p:cNvPr id="6" name="Slide Number Placeholder 5">
            <a:extLst>
              <a:ext uri="{FF2B5EF4-FFF2-40B4-BE49-F238E27FC236}">
                <a16:creationId xmlns:a16="http://schemas.microsoft.com/office/drawing/2014/main" id="{772FAFA7-2A3F-EECA-28A4-ED54A3A5A2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26115D-41B5-4AF9-89CC-71A7D95F88D9}" type="slidenum">
              <a:rPr lang="ar-JO" smtClean="0"/>
              <a:t>‹#›</a:t>
            </a:fld>
            <a:endParaRPr lang="ar-JO"/>
          </a:p>
        </p:txBody>
      </p:sp>
    </p:spTree>
    <p:extLst>
      <p:ext uri="{BB962C8B-B14F-4D97-AF65-F5344CB8AC3E}">
        <p14:creationId xmlns:p14="http://schemas.microsoft.com/office/powerpoint/2010/main" val="26329940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J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EAE222-8C61-4EA5-B6FC-61A48921C5B3}" type="datetimeFigureOut">
              <a:rPr lang="en-US" smtClean="0"/>
              <a:t>3/25/2023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1E1494-C0F0-4919-8D48-196D1EE81C90}" type="slidenum">
              <a:rPr lang="en-US" smtClean="0"/>
              <a:t>‹#›</a:t>
            </a:fld>
            <a:endParaRPr lang="en-US"/>
          </a:p>
        </p:txBody>
      </p:sp>
    </p:spTree>
    <p:extLst>
      <p:ext uri="{BB962C8B-B14F-4D97-AF65-F5344CB8AC3E}">
        <p14:creationId xmlns:p14="http://schemas.microsoft.com/office/powerpoint/2010/main" val="202835242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13.xml" /></Relationships>
</file>

<file path=ppt/slides/_rels/slide13.xml.rels><?xml version="1.0" encoding="UTF-8" standalone="yes"?>
<Relationships xmlns="http://schemas.openxmlformats.org/package/2006/relationships"><Relationship Id="rId2" Type="http://schemas.openxmlformats.org/officeDocument/2006/relationships/image" Target="../media/image9.jpeg" /><Relationship Id="rId1" Type="http://schemas.openxmlformats.org/officeDocument/2006/relationships/slideLayout" Target="../slideLayouts/slideLayout13.xml" /></Relationships>
</file>

<file path=ppt/slides/_rels/slide14.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notesSlide" Target="../notesSlides/notesSlide2.xml" /><Relationship Id="rId1" Type="http://schemas.openxmlformats.org/officeDocument/2006/relationships/slideLayout" Target="../slideLayouts/slideLayout13.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13.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13.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2" Type="http://schemas.openxmlformats.org/officeDocument/2006/relationships/image" Target="../media/image11.jpeg" /><Relationship Id="rId1" Type="http://schemas.openxmlformats.org/officeDocument/2006/relationships/slideLayout" Target="../slideLayouts/slideLayout13.xml" /></Relationships>
</file>

<file path=ppt/slides/_rels/slide21.xml.rels><?xml version="1.0" encoding="UTF-8" standalone="yes"?>
<Relationships xmlns="http://schemas.openxmlformats.org/package/2006/relationships"><Relationship Id="rId3" Type="http://schemas.openxmlformats.org/officeDocument/2006/relationships/image" Target="../media/image12.jpeg" /><Relationship Id="rId2" Type="http://schemas.openxmlformats.org/officeDocument/2006/relationships/notesSlide" Target="../notesSlides/notesSlide5.xml" /><Relationship Id="rId1" Type="http://schemas.openxmlformats.org/officeDocument/2006/relationships/slideLayout" Target="../slideLayouts/slideLayout13.xml" /></Relationships>
</file>

<file path=ppt/slides/_rels/slide22.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image" Target="../media/image13.png" /><Relationship Id="rId1" Type="http://schemas.openxmlformats.org/officeDocument/2006/relationships/slideLayout" Target="../slideLayouts/slideLayout17.xml" /><Relationship Id="rId4" Type="http://schemas.openxmlformats.org/officeDocument/2006/relationships/image" Target="../media/image15.png"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24.xml.rels><?xml version="1.0" encoding="UTF-8" standalone="yes"?>
<Relationships xmlns="http://schemas.openxmlformats.org/package/2006/relationships"><Relationship Id="rId3" Type="http://schemas.openxmlformats.org/officeDocument/2006/relationships/image" Target="../media/image16.jpeg" /><Relationship Id="rId2" Type="http://schemas.openxmlformats.org/officeDocument/2006/relationships/notesSlide" Target="../notesSlides/notesSlide6.xml" /><Relationship Id="rId1" Type="http://schemas.openxmlformats.org/officeDocument/2006/relationships/slideLayout" Target="../slideLayouts/slideLayout13.xml" /></Relationships>
</file>

<file path=ppt/slides/_rels/slide25.xml.rels><?xml version="1.0" encoding="UTF-8" standalone="yes"?>
<Relationships xmlns="http://schemas.openxmlformats.org/package/2006/relationships"><Relationship Id="rId3" Type="http://schemas.openxmlformats.org/officeDocument/2006/relationships/image" Target="../media/image18.svg" /><Relationship Id="rId2" Type="http://schemas.openxmlformats.org/officeDocument/2006/relationships/image" Target="../media/image17.png" /><Relationship Id="rId1" Type="http://schemas.openxmlformats.org/officeDocument/2006/relationships/slideLayout" Target="../slideLayouts/slideLayout23.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27.xml.rels><?xml version="1.0" encoding="UTF-8" standalone="yes"?>
<Relationships xmlns="http://schemas.openxmlformats.org/package/2006/relationships"><Relationship Id="rId3" Type="http://schemas.openxmlformats.org/officeDocument/2006/relationships/image" Target="../media/image19.jpg" /><Relationship Id="rId2" Type="http://schemas.openxmlformats.org/officeDocument/2006/relationships/notesSlide" Target="../notesSlides/notesSlide7.xml" /><Relationship Id="rId1" Type="http://schemas.openxmlformats.org/officeDocument/2006/relationships/slideLayout" Target="../slideLayouts/slideLayout24.xml" /></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 /><Relationship Id="rId1" Type="http://schemas.openxmlformats.org/officeDocument/2006/relationships/slideLayout" Target="../slideLayouts/slideLayout24.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3.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Layout" Target="../slideLayouts/slideLayout4.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 /><Relationship Id="rId1" Type="http://schemas.openxmlformats.org/officeDocument/2006/relationships/slideLayout" Target="../slideLayouts/slideLayout24.xml" /></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 /><Relationship Id="rId1" Type="http://schemas.openxmlformats.org/officeDocument/2006/relationships/slideLayout" Target="../slideLayouts/slideLayout24.xml" /></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 /><Relationship Id="rId1" Type="http://schemas.openxmlformats.org/officeDocument/2006/relationships/slideLayout" Target="../slideLayouts/slideLayout24.xml" /></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 /><Relationship Id="rId1" Type="http://schemas.openxmlformats.org/officeDocument/2006/relationships/slideLayout" Target="../slideLayouts/slideLayout24.xml" /></Relationships>
</file>

<file path=ppt/slides/_rels/slide35.xml.rels><?xml version="1.0" encoding="UTF-8" standalone="yes"?>
<Relationships xmlns="http://schemas.openxmlformats.org/package/2006/relationships"><Relationship Id="rId3" Type="http://schemas.openxmlformats.org/officeDocument/2006/relationships/image" Target="../media/image21.jpg" /><Relationship Id="rId2" Type="http://schemas.openxmlformats.org/officeDocument/2006/relationships/image" Target="../media/image20.jpg" /><Relationship Id="rId1" Type="http://schemas.openxmlformats.org/officeDocument/2006/relationships/slideLayout" Target="../slideLayouts/slideLayout24.xml" /><Relationship Id="rId4" Type="http://schemas.openxmlformats.org/officeDocument/2006/relationships/image" Target="../media/image22.jpg" /></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 /><Relationship Id="rId1" Type="http://schemas.openxmlformats.org/officeDocument/2006/relationships/slideLayout" Target="../slideLayouts/slideLayout24.xml" /></Relationships>
</file>

<file path=ppt/slides/_rels/slide37.xml.rels><?xml version="1.0" encoding="UTF-8" standalone="yes"?>
<Relationships xmlns="http://schemas.openxmlformats.org/package/2006/relationships"><Relationship Id="rId2" Type="http://schemas.openxmlformats.org/officeDocument/2006/relationships/image" Target="../media/image23.png" /><Relationship Id="rId1" Type="http://schemas.openxmlformats.org/officeDocument/2006/relationships/slideLayout" Target="../slideLayouts/slideLayout24.xml" /></Relationships>
</file>

<file path=ppt/slides/_rels/slide38.xml.rels><?xml version="1.0" encoding="UTF-8" standalone="yes"?>
<Relationships xmlns="http://schemas.openxmlformats.org/package/2006/relationships"><Relationship Id="rId3" Type="http://schemas.openxmlformats.org/officeDocument/2006/relationships/image" Target="../media/image24.jpg" /><Relationship Id="rId2" Type="http://schemas.openxmlformats.org/officeDocument/2006/relationships/notesSlide" Target="../notesSlides/notesSlide14.xml" /><Relationship Id="rId1" Type="http://schemas.openxmlformats.org/officeDocument/2006/relationships/slideLayout" Target="../slideLayouts/slideLayout24.xml" /></Relationships>
</file>

<file path=ppt/slides/_rels/slide39.xml.rels><?xml version="1.0" encoding="UTF-8" standalone="yes"?>
<Relationships xmlns="http://schemas.openxmlformats.org/package/2006/relationships"><Relationship Id="rId3" Type="http://schemas.openxmlformats.org/officeDocument/2006/relationships/image" Target="../media/image26.jpg" /><Relationship Id="rId2" Type="http://schemas.openxmlformats.org/officeDocument/2006/relationships/image" Target="../media/image25.jpg" /><Relationship Id="rId1" Type="http://schemas.openxmlformats.org/officeDocument/2006/relationships/slideLayout" Target="../slideLayouts/slideLayout24.xml" /></Relationships>
</file>

<file path=ppt/slides/_rels/slide4.xml.rels><?xml version="1.0" encoding="UTF-8" standalone="yes"?>
<Relationships xmlns="http://schemas.openxmlformats.org/package/2006/relationships"><Relationship Id="rId2" Type="http://schemas.openxmlformats.org/officeDocument/2006/relationships/image" Target="../media/image6.jpeg"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3" Type="http://schemas.openxmlformats.org/officeDocument/2006/relationships/image" Target="../media/image27.PNG" /><Relationship Id="rId2" Type="http://schemas.openxmlformats.org/officeDocument/2006/relationships/notesSlide" Target="../notesSlides/notesSlide15.xml" /><Relationship Id="rId1" Type="http://schemas.openxmlformats.org/officeDocument/2006/relationships/slideLayout" Target="../slideLayouts/slideLayout24.xml" /></Relationships>
</file>

<file path=ppt/slides/_rels/slide41.xml.rels><?xml version="1.0" encoding="UTF-8" standalone="yes"?>
<Relationships xmlns="http://schemas.openxmlformats.org/package/2006/relationships"><Relationship Id="rId3" Type="http://schemas.openxmlformats.org/officeDocument/2006/relationships/image" Target="../media/image29.jpeg" /><Relationship Id="rId2" Type="http://schemas.openxmlformats.org/officeDocument/2006/relationships/image" Target="../media/image28.jpg" /><Relationship Id="rId1" Type="http://schemas.openxmlformats.org/officeDocument/2006/relationships/slideLayout" Target="../slideLayouts/slideLayout24.xml"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xml" /></Relationships>
</file>

<file path=ppt/slides/_rels/slide43.xml.rels><?xml version="1.0" encoding="UTF-8" standalone="yes"?>
<Relationships xmlns="http://schemas.openxmlformats.org/package/2006/relationships"><Relationship Id="rId2" Type="http://schemas.openxmlformats.org/officeDocument/2006/relationships/image" Target="../media/image30.png" /><Relationship Id="rId1" Type="http://schemas.openxmlformats.org/officeDocument/2006/relationships/slideLayout" Target="../slideLayouts/slideLayout35.xml" /></Relationships>
</file>

<file path=ppt/slides/_rels/slide44.xml.rels><?xml version="1.0" encoding="UTF-8" standalone="yes"?>
<Relationships xmlns="http://schemas.openxmlformats.org/package/2006/relationships"><Relationship Id="rId2" Type="http://schemas.openxmlformats.org/officeDocument/2006/relationships/image" Target="../media/image31.png" /><Relationship Id="rId1" Type="http://schemas.openxmlformats.org/officeDocument/2006/relationships/slideLayout" Target="../slideLayouts/slideLayout35.xml"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5.xml" /></Relationships>
</file>

<file path=ppt/slides/_rels/slide46.xml.rels><?xml version="1.0" encoding="UTF-8" standalone="yes"?>
<Relationships xmlns="http://schemas.openxmlformats.org/package/2006/relationships"><Relationship Id="rId2" Type="http://schemas.openxmlformats.org/officeDocument/2006/relationships/hyperlink" Target="https://next.amboss.com/us/article/jS0_z2#Z5f49d92f52d702a9bee9b2538ad7b454" TargetMode="External" /><Relationship Id="rId1" Type="http://schemas.openxmlformats.org/officeDocument/2006/relationships/slideLayout" Target="../slideLayouts/slideLayout35.xml" /></Relationships>
</file>

<file path=ppt/slides/_rels/slide47.xml.rels><?xml version="1.0" encoding="UTF-8" standalone="yes"?>
<Relationships xmlns="http://schemas.openxmlformats.org/package/2006/relationships"><Relationship Id="rId3" Type="http://schemas.openxmlformats.org/officeDocument/2006/relationships/image" Target="../media/image32.png" /><Relationship Id="rId2" Type="http://schemas.openxmlformats.org/officeDocument/2006/relationships/notesSlide" Target="../notesSlides/notesSlide16.xml" /><Relationship Id="rId1" Type="http://schemas.openxmlformats.org/officeDocument/2006/relationships/slideLayout" Target="../slideLayouts/slideLayout40.xml" /></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 /><Relationship Id="rId1" Type="http://schemas.openxmlformats.org/officeDocument/2006/relationships/slideLayout" Target="../slideLayouts/slideLayout35.xml" /></Relationships>
</file>

<file path=ppt/slides/_rels/slide49.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35.xml" /></Relationships>
</file>

<file path=ppt/slides/_rels/slide5.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3" Type="http://schemas.openxmlformats.org/officeDocument/2006/relationships/image" Target="../media/image34.png" /><Relationship Id="rId2" Type="http://schemas.openxmlformats.org/officeDocument/2006/relationships/notesSlide" Target="../notesSlides/notesSlide18.xml" /><Relationship Id="rId1" Type="http://schemas.openxmlformats.org/officeDocument/2006/relationships/slideLayout" Target="../slideLayouts/slideLayout40.xml" /></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 /><Relationship Id="rId1" Type="http://schemas.openxmlformats.org/officeDocument/2006/relationships/slideLayout" Target="../slideLayouts/slideLayout35.xml" /></Relationships>
</file>

<file path=ppt/slides/_rels/slide52.xml.rels><?xml version="1.0" encoding="UTF-8" standalone="yes"?>
<Relationships xmlns="http://schemas.openxmlformats.org/package/2006/relationships"><Relationship Id="rId3" Type="http://schemas.openxmlformats.org/officeDocument/2006/relationships/image" Target="../media/image35.png" /><Relationship Id="rId2" Type="http://schemas.openxmlformats.org/officeDocument/2006/relationships/notesSlide" Target="../notesSlides/notesSlide20.xml" /><Relationship Id="rId1" Type="http://schemas.openxmlformats.org/officeDocument/2006/relationships/slideLayout" Target="../slideLayouts/slideLayout35.xml" /></Relationships>
</file>

<file path=ppt/slides/_rels/slide53.xml.rels><?xml version="1.0" encoding="UTF-8" standalone="yes"?>
<Relationships xmlns="http://schemas.openxmlformats.org/package/2006/relationships"><Relationship Id="rId3" Type="http://schemas.openxmlformats.org/officeDocument/2006/relationships/image" Target="../media/image36.emf" /><Relationship Id="rId2" Type="http://schemas.openxmlformats.org/officeDocument/2006/relationships/notesSlide" Target="../notesSlides/notesSlide21.xml" /><Relationship Id="rId1" Type="http://schemas.openxmlformats.org/officeDocument/2006/relationships/slideLayout" Target="../slideLayouts/slideLayout35.xml" /><Relationship Id="rId4" Type="http://schemas.openxmlformats.org/officeDocument/2006/relationships/image" Target="../media/image37.png" /></Relationships>
</file>

<file path=ppt/slides/_rels/slide54.xml.rels><?xml version="1.0" encoding="UTF-8" standalone="yes"?>
<Relationships xmlns="http://schemas.openxmlformats.org/package/2006/relationships"><Relationship Id="rId3" Type="http://schemas.openxmlformats.org/officeDocument/2006/relationships/image" Target="../media/image39.png" /><Relationship Id="rId2" Type="http://schemas.openxmlformats.org/officeDocument/2006/relationships/image" Target="../media/image38.emf" /><Relationship Id="rId1" Type="http://schemas.openxmlformats.org/officeDocument/2006/relationships/slideLayout" Target="../slideLayouts/slideLayout35.xml" /></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0.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85B231-D922-4EC2-A343-185D1C1975C8}"/>
              </a:ext>
            </a:extLst>
          </p:cNvPr>
          <p:cNvSpPr>
            <a:spLocks noGrp="1"/>
          </p:cNvSpPr>
          <p:nvPr>
            <p:ph idx="1"/>
          </p:nvPr>
        </p:nvSpPr>
        <p:spPr>
          <a:xfrm>
            <a:off x="4107200" y="3552310"/>
            <a:ext cx="5256584" cy="3024336"/>
          </a:xfrm>
        </p:spPr>
        <p:txBody>
          <a:bodyPr>
            <a:normAutofit fontScale="92500" lnSpcReduction="20000"/>
          </a:bodyPr>
          <a:lstStyle/>
          <a:p>
            <a:pPr>
              <a:buFont typeface="Wingdings" panose="05000000000000000000" pitchFamily="2" charset="2"/>
              <a:buChar char="ü"/>
            </a:pPr>
            <a:r>
              <a:rPr lang="en-US" sz="2800" b="1" dirty="0">
                <a:latin typeface="Constantia" panose="02030602050306030303" pitchFamily="18" charset="0"/>
                <a:cs typeface="Times New Roman" pitchFamily="18" charset="0"/>
              </a:rPr>
              <a:t>  Presented by:</a:t>
            </a:r>
          </a:p>
          <a:p>
            <a:pPr marL="0" indent="0">
              <a:buNone/>
            </a:pPr>
            <a:r>
              <a:rPr lang="en-US" sz="2800" b="1" dirty="0">
                <a:latin typeface="Constantia" panose="02030602050306030303" pitchFamily="18" charset="0"/>
                <a:cs typeface="Times New Roman" pitchFamily="18" charset="0"/>
              </a:rPr>
              <a:t>           Mohammed </a:t>
            </a:r>
            <a:r>
              <a:rPr lang="en-US" sz="2800" b="1" dirty="0" err="1">
                <a:latin typeface="Constantia" panose="02030602050306030303" pitchFamily="18" charset="0"/>
                <a:cs typeface="Times New Roman" pitchFamily="18" charset="0"/>
              </a:rPr>
              <a:t>Tanash</a:t>
            </a:r>
            <a:r>
              <a:rPr lang="en-US" sz="2800" b="1" dirty="0">
                <a:latin typeface="Constantia" panose="02030602050306030303" pitchFamily="18" charset="0"/>
                <a:cs typeface="Times New Roman" pitchFamily="18" charset="0"/>
              </a:rPr>
              <a:t> </a:t>
            </a:r>
          </a:p>
          <a:p>
            <a:pPr marL="0" indent="0">
              <a:buNone/>
            </a:pPr>
            <a:r>
              <a:rPr lang="en-US" sz="2800" b="1" dirty="0">
                <a:latin typeface="Constantia" panose="02030602050306030303" pitchFamily="18" charset="0"/>
                <a:cs typeface="Times New Roman" pitchFamily="18" charset="0"/>
              </a:rPr>
              <a:t>           Ali </a:t>
            </a:r>
            <a:r>
              <a:rPr lang="en-US" sz="2800" b="1" dirty="0" err="1">
                <a:latin typeface="Constantia" panose="02030602050306030303" pitchFamily="18" charset="0"/>
                <a:cs typeface="Times New Roman" pitchFamily="18" charset="0"/>
              </a:rPr>
              <a:t>Alabed</a:t>
            </a:r>
            <a:endParaRPr lang="en-US" sz="2800" b="1" dirty="0">
              <a:latin typeface="Constantia" panose="02030602050306030303" pitchFamily="18" charset="0"/>
              <a:cs typeface="Times New Roman" pitchFamily="18" charset="0"/>
            </a:endParaRPr>
          </a:p>
          <a:p>
            <a:pPr marL="0" indent="0">
              <a:buNone/>
            </a:pPr>
            <a:r>
              <a:rPr lang="en-US" sz="2800" b="1" dirty="0">
                <a:latin typeface="Constantia" panose="02030602050306030303" pitchFamily="18" charset="0"/>
                <a:cs typeface="Times New Roman" pitchFamily="18" charset="0"/>
              </a:rPr>
              <a:t>           Hala </a:t>
            </a:r>
            <a:r>
              <a:rPr lang="en-US" sz="2800" b="1" dirty="0" err="1">
                <a:latin typeface="Constantia" panose="02030602050306030303" pitchFamily="18" charset="0"/>
                <a:cs typeface="Times New Roman" pitchFamily="18" charset="0"/>
              </a:rPr>
              <a:t>Altarawneh</a:t>
            </a:r>
            <a:endParaRPr lang="en-US" sz="2800" b="1" dirty="0">
              <a:latin typeface="Constantia" panose="02030602050306030303" pitchFamily="18" charset="0"/>
              <a:cs typeface="Times New Roman" pitchFamily="18" charset="0"/>
            </a:endParaRPr>
          </a:p>
          <a:p>
            <a:pPr marL="0" indent="0">
              <a:buNone/>
            </a:pPr>
            <a:r>
              <a:rPr lang="en-US" sz="2800" b="1" dirty="0">
                <a:latin typeface="Constantia" panose="02030602050306030303" pitchFamily="18" charset="0"/>
                <a:cs typeface="Times New Roman" pitchFamily="18" charset="0"/>
              </a:rPr>
              <a:t>           Basel </a:t>
            </a:r>
            <a:r>
              <a:rPr lang="en-US" sz="2800" b="1" dirty="0" err="1">
                <a:latin typeface="Constantia" panose="02030602050306030303" pitchFamily="18" charset="0"/>
                <a:cs typeface="Times New Roman" pitchFamily="18" charset="0"/>
              </a:rPr>
              <a:t>Kawaleet</a:t>
            </a:r>
            <a:r>
              <a:rPr lang="en-US" sz="2800" b="1" dirty="0">
                <a:latin typeface="Constantia" panose="02030602050306030303" pitchFamily="18" charset="0"/>
                <a:cs typeface="Times New Roman" pitchFamily="18" charset="0"/>
              </a:rPr>
              <a:t> </a:t>
            </a:r>
          </a:p>
          <a:p>
            <a:pPr marL="0" indent="0">
              <a:buNone/>
            </a:pPr>
            <a:r>
              <a:rPr lang="en-US" sz="2800" b="1" dirty="0">
                <a:latin typeface="Constantia" panose="02030602050306030303" pitchFamily="18" charset="0"/>
                <a:cs typeface="Times New Roman" pitchFamily="18" charset="0"/>
              </a:rPr>
              <a:t>Supervised by: </a:t>
            </a:r>
          </a:p>
          <a:p>
            <a:pPr marL="0" indent="0">
              <a:buNone/>
            </a:pPr>
            <a:r>
              <a:rPr lang="en-US" sz="2800" b="1" dirty="0">
                <a:latin typeface="Constantia" panose="02030602050306030303" pitchFamily="18" charset="0"/>
                <a:cs typeface="Times New Roman" pitchFamily="18" charset="0"/>
              </a:rPr>
              <a:t>            Dr Mohammad </a:t>
            </a:r>
            <a:r>
              <a:rPr lang="en-US" sz="2800" b="1" dirty="0" err="1">
                <a:latin typeface="Constantia" panose="02030602050306030303" pitchFamily="18" charset="0"/>
                <a:cs typeface="Times New Roman" pitchFamily="18" charset="0"/>
              </a:rPr>
              <a:t>nofel</a:t>
            </a:r>
            <a:r>
              <a:rPr lang="en-US" sz="2800" b="1" dirty="0">
                <a:latin typeface="Constantia" panose="02030602050306030303" pitchFamily="18" charset="0"/>
                <a:cs typeface="Times New Roman" pitchFamily="18" charset="0"/>
              </a:rPr>
              <a:t> </a:t>
            </a:r>
            <a:endParaRPr lang="en-US" sz="800" b="1" dirty="0">
              <a:latin typeface="Constantia" panose="02030602050306030303" pitchFamily="18" charset="0"/>
              <a:cs typeface="Times New Roman" pitchFamily="18" charset="0"/>
            </a:endParaRPr>
          </a:p>
        </p:txBody>
      </p:sp>
      <p:sp>
        <p:nvSpPr>
          <p:cNvPr id="2" name="TextBox 1">
            <a:extLst>
              <a:ext uri="{FF2B5EF4-FFF2-40B4-BE49-F238E27FC236}">
                <a16:creationId xmlns:a16="http://schemas.microsoft.com/office/drawing/2014/main" id="{6265FA09-B478-AEB9-670D-606E71CEA869}"/>
              </a:ext>
            </a:extLst>
          </p:cNvPr>
          <p:cNvSpPr txBox="1"/>
          <p:nvPr/>
        </p:nvSpPr>
        <p:spPr>
          <a:xfrm>
            <a:off x="2063552" y="1268760"/>
            <a:ext cx="8568952" cy="1446550"/>
          </a:xfrm>
          <a:prstGeom prst="rect">
            <a:avLst/>
          </a:prstGeom>
          <a:noFill/>
          <a:ln>
            <a:noFill/>
          </a:ln>
          <a:effectLst>
            <a:glow rad="228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1">
            <a:spAutoFit/>
          </a:bodyPr>
          <a:lstStyle/>
          <a:p>
            <a:r>
              <a:rPr lang="en-US" sz="8800" dirty="0">
                <a:solidFill>
                  <a:prstClr val="black"/>
                </a:solidFill>
                <a:latin typeface="Constantia" panose="02030602050306030303" pitchFamily="18" charset="0"/>
              </a:rPr>
              <a:t>Surgical jaundice</a:t>
            </a:r>
            <a:endParaRPr lang="ar-JO" sz="8800" dirty="0">
              <a:solidFill>
                <a:prstClr val="black"/>
              </a:solidFill>
              <a:latin typeface="Constantia" panose="02030602050306030303" pitchFamily="18" charset="0"/>
              <a:cs typeface="Arial" panose="020B0604020202020204" pitchFamily="34" charset="0"/>
            </a:endParaRPr>
          </a:p>
        </p:txBody>
      </p:sp>
    </p:spTree>
    <p:extLst>
      <p:ext uri="{BB962C8B-B14F-4D97-AF65-F5344CB8AC3E}">
        <p14:creationId xmlns:p14="http://schemas.microsoft.com/office/powerpoint/2010/main" val="123708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67682-C8D9-7078-D37D-34599DEDCDCB}"/>
              </a:ext>
            </a:extLst>
          </p:cNvPr>
          <p:cNvSpPr>
            <a:spLocks noGrp="1"/>
          </p:cNvSpPr>
          <p:nvPr>
            <p:ph type="title"/>
          </p:nvPr>
        </p:nvSpPr>
        <p:spPr/>
        <p:txBody>
          <a:bodyPr/>
          <a:lstStyle/>
          <a:p>
            <a:endParaRPr lang="ar-JO"/>
          </a:p>
        </p:txBody>
      </p:sp>
      <p:pic>
        <p:nvPicPr>
          <p:cNvPr id="5" name="Content Placeholder 4" descr="Table&#10;&#10;Description automatically generated">
            <a:extLst>
              <a:ext uri="{FF2B5EF4-FFF2-40B4-BE49-F238E27FC236}">
                <a16:creationId xmlns:a16="http://schemas.microsoft.com/office/drawing/2014/main" id="{3C1594D8-441D-55BD-267E-68D061D33E7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9040" t="23997" r="19161" b="11667"/>
          <a:stretch/>
        </p:blipFill>
        <p:spPr>
          <a:xfrm>
            <a:off x="838199" y="309522"/>
            <a:ext cx="10564517" cy="6183351"/>
          </a:xfrm>
        </p:spPr>
      </p:pic>
    </p:spTree>
    <p:extLst>
      <p:ext uri="{BB962C8B-B14F-4D97-AF65-F5344CB8AC3E}">
        <p14:creationId xmlns:p14="http://schemas.microsoft.com/office/powerpoint/2010/main" val="843508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775520" y="-99392"/>
            <a:ext cx="8686800" cy="1143000"/>
          </a:xfrm>
        </p:spPr>
        <p:txBody>
          <a:bodyPr>
            <a:normAutofit/>
          </a:bodyPr>
          <a:lstStyle/>
          <a:p>
            <a:pPr rtl="0"/>
            <a:r>
              <a:rPr lang="en-US" sz="4900" b="1" dirty="0">
                <a:solidFill>
                  <a:srgbClr val="ABAB1F"/>
                </a:solidFill>
                <a:effectLst>
                  <a:outerShdw blurRad="38100" dist="38100" dir="2700000" algn="tl">
                    <a:srgbClr val="000000">
                      <a:alpha val="43137"/>
                    </a:srgbClr>
                  </a:outerShdw>
                </a:effectLst>
              </a:rPr>
              <a:t>Painful  vs.  Painless</a:t>
            </a:r>
            <a:endParaRPr lang="ar-JO" sz="4900" b="1" dirty="0">
              <a:solidFill>
                <a:srgbClr val="ABAB1F"/>
              </a:solidFill>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717452" y="980728"/>
            <a:ext cx="11183816" cy="5760640"/>
          </a:xfrm>
        </p:spPr>
        <p:txBody>
          <a:bodyPr>
            <a:normAutofit/>
          </a:bodyPr>
          <a:lstStyle/>
          <a:p>
            <a:pPr algn="l" rtl="0"/>
            <a:r>
              <a:rPr lang="en-US" sz="2800" dirty="0"/>
              <a:t>One of the main distinguishing symptoms between benign and malignant causes is </a:t>
            </a:r>
            <a:r>
              <a:rPr lang="en-US" sz="2800" dirty="0">
                <a:effectLst>
                  <a:outerShdw blurRad="38100" dist="38100" dir="2700000" algn="tl">
                    <a:srgbClr val="000000">
                      <a:alpha val="43137"/>
                    </a:srgbClr>
                  </a:outerShdw>
                </a:effectLst>
              </a:rPr>
              <a:t>pain.</a:t>
            </a:r>
          </a:p>
          <a:p>
            <a:pPr algn="l" rtl="0"/>
            <a:endParaRPr lang="en-US" sz="900" dirty="0"/>
          </a:p>
          <a:p>
            <a:pPr algn="l" rtl="0"/>
            <a:r>
              <a:rPr lang="en-US" sz="2800" b="1" dirty="0"/>
              <a:t>Painful obstructive jaundice</a:t>
            </a:r>
            <a:r>
              <a:rPr lang="en-US" sz="2800" dirty="0"/>
              <a:t> is usually related to gallstones, while </a:t>
            </a:r>
            <a:r>
              <a:rPr lang="en-US" sz="2800" b="1" dirty="0"/>
              <a:t>painless obstructive jaundice</a:t>
            </a:r>
            <a:r>
              <a:rPr lang="en-US" sz="2800" dirty="0"/>
              <a:t> tends to be related to tumors (</a:t>
            </a:r>
            <a:r>
              <a:rPr lang="en-US" sz="2800" dirty="0">
                <a:solidFill>
                  <a:srgbClr val="FF0000"/>
                </a:solidFill>
              </a:rPr>
              <a:t>red flag</a:t>
            </a:r>
            <a:r>
              <a:rPr lang="en-US" sz="2800" dirty="0"/>
              <a:t>).</a:t>
            </a:r>
          </a:p>
          <a:p>
            <a:pPr algn="l" rtl="0"/>
            <a:endParaRPr lang="en-US" sz="900" dirty="0"/>
          </a:p>
          <a:p>
            <a:pPr algn="l" rtl="0"/>
            <a:r>
              <a:rPr lang="en-US" sz="2800" dirty="0"/>
              <a:t>The reason for this difference is that stones tend to harbour bacteria and cause bile duct infection, resulting in pain and fever.</a:t>
            </a:r>
          </a:p>
          <a:p>
            <a:pPr algn="l" rtl="0"/>
            <a:endParaRPr lang="en-US" sz="900" dirty="0"/>
          </a:p>
          <a:p>
            <a:pPr algn="l" rtl="0"/>
            <a:r>
              <a:rPr lang="en-US" sz="2800" dirty="0"/>
              <a:t>Interestingly, as pain is not a key feature for malignant causes, patients with tumors tend to seek expert help later. These patients may also have worrisome symptoms of weight loss and loss of appetite.</a:t>
            </a:r>
          </a:p>
          <a:p>
            <a:pPr algn="l" rtl="0"/>
            <a:endParaRPr lang="ar-JO" sz="2800" dirty="0"/>
          </a:p>
        </p:txBody>
      </p:sp>
    </p:spTree>
    <p:extLst>
      <p:ext uri="{BB962C8B-B14F-4D97-AF65-F5344CB8AC3E}">
        <p14:creationId xmlns:p14="http://schemas.microsoft.com/office/powerpoint/2010/main" val="526358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6722" y="481099"/>
            <a:ext cx="11206981" cy="781683"/>
          </a:xfrm>
        </p:spPr>
        <p:txBody>
          <a:bodyPr>
            <a:normAutofit fontScale="90000"/>
          </a:bodyPr>
          <a:lstStyle/>
          <a:p>
            <a:r>
              <a:rPr lang="en-US" b="1" dirty="0"/>
              <a:t>Causes of the Obstructive jaundice</a:t>
            </a:r>
          </a:p>
        </p:txBody>
      </p:sp>
      <p:sp>
        <p:nvSpPr>
          <p:cNvPr id="3" name="Content Placeholder 2"/>
          <p:cNvSpPr>
            <a:spLocks noGrp="1"/>
          </p:cNvSpPr>
          <p:nvPr>
            <p:ph idx="1"/>
          </p:nvPr>
        </p:nvSpPr>
        <p:spPr>
          <a:xfrm>
            <a:off x="583224" y="1558636"/>
            <a:ext cx="10139144" cy="4818267"/>
          </a:xfrm>
        </p:spPr>
        <p:txBody>
          <a:bodyPr>
            <a:normAutofit fontScale="77500" lnSpcReduction="20000"/>
          </a:bodyPr>
          <a:lstStyle/>
          <a:p>
            <a:pPr marL="0" indent="0">
              <a:buNone/>
            </a:pPr>
            <a:r>
              <a:rPr lang="en-US" b="1" dirty="0">
                <a:solidFill>
                  <a:schemeClr val="tx1">
                    <a:lumMod val="95000"/>
                    <a:lumOff val="5000"/>
                  </a:schemeClr>
                </a:solidFill>
              </a:rPr>
              <a:t>Intraluminal obstruction</a:t>
            </a:r>
            <a:r>
              <a:rPr lang="en-US" dirty="0">
                <a:solidFill>
                  <a:schemeClr val="tx1">
                    <a:lumMod val="95000"/>
                    <a:lumOff val="5000"/>
                  </a:schemeClr>
                </a:solidFill>
              </a:rPr>
              <a:t>: stones, </a:t>
            </a:r>
            <a:r>
              <a:rPr lang="en-US" altLang="en-US" sz="2800" dirty="0">
                <a:solidFill>
                  <a:schemeClr val="tx1">
                    <a:lumMod val="95000"/>
                    <a:lumOff val="5000"/>
                  </a:schemeClr>
                </a:solidFill>
              </a:rPr>
              <a:t>hydatid cysts worms</a:t>
            </a:r>
          </a:p>
          <a:p>
            <a:pPr marL="0" indent="0">
              <a:buNone/>
            </a:pPr>
            <a:endParaRPr lang="en-US" dirty="0">
              <a:solidFill>
                <a:schemeClr val="tx1">
                  <a:lumMod val="95000"/>
                  <a:lumOff val="5000"/>
                </a:schemeClr>
              </a:solidFill>
            </a:endParaRPr>
          </a:p>
          <a:p>
            <a:pPr marL="0" indent="0">
              <a:buNone/>
            </a:pPr>
            <a:r>
              <a:rPr lang="en-US" b="1" dirty="0">
                <a:solidFill>
                  <a:schemeClr val="tx1">
                    <a:lumMod val="95000"/>
                    <a:lumOff val="5000"/>
                  </a:schemeClr>
                </a:solidFill>
              </a:rPr>
              <a:t>Wall pathologies “</a:t>
            </a:r>
            <a:r>
              <a:rPr lang="en-GB" altLang="en-US" b="1" i="1" dirty="0">
                <a:solidFill>
                  <a:schemeClr val="tx1">
                    <a:lumMod val="95000"/>
                    <a:lumOff val="5000"/>
                  </a:schemeClr>
                </a:solidFill>
              </a:rPr>
              <a:t>Intra-mural”</a:t>
            </a:r>
          </a:p>
          <a:p>
            <a:pPr>
              <a:lnSpc>
                <a:spcPct val="80000"/>
              </a:lnSpc>
            </a:pPr>
            <a:r>
              <a:rPr lang="en-GB" altLang="en-US" u="sng" dirty="0">
                <a:solidFill>
                  <a:schemeClr val="tx1">
                    <a:lumMod val="95000"/>
                    <a:lumOff val="5000"/>
                  </a:schemeClr>
                </a:solidFill>
              </a:rPr>
              <a:t>Benign</a:t>
            </a:r>
            <a:r>
              <a:rPr lang="en-GB" altLang="en-US" dirty="0">
                <a:solidFill>
                  <a:schemeClr val="tx1">
                    <a:lumMod val="95000"/>
                    <a:lumOff val="5000"/>
                  </a:schemeClr>
                </a:solidFill>
              </a:rPr>
              <a:t> stricture  </a:t>
            </a:r>
          </a:p>
          <a:p>
            <a:pPr marL="514350" indent="-514350">
              <a:lnSpc>
                <a:spcPct val="80000"/>
              </a:lnSpc>
              <a:buFont typeface="+mj-lt"/>
              <a:buAutoNum type="arabicPeriod"/>
            </a:pPr>
            <a:r>
              <a:rPr lang="en-US" dirty="0">
                <a:solidFill>
                  <a:schemeClr val="tx1">
                    <a:lumMod val="95000"/>
                    <a:lumOff val="5000"/>
                  </a:schemeClr>
                </a:solidFill>
              </a:rPr>
              <a:t>Congenital </a:t>
            </a:r>
            <a:r>
              <a:rPr lang="en-US" altLang="en-US" sz="2800" dirty="0">
                <a:solidFill>
                  <a:schemeClr val="tx1">
                    <a:lumMod val="95000"/>
                    <a:lumOff val="5000"/>
                  </a:schemeClr>
                </a:solidFill>
                <a:cs typeface="Aparajita" panose="020B0604020202020204" pitchFamily="34" charset="0"/>
              </a:rPr>
              <a:t>BILIARY ATRESIA</a:t>
            </a:r>
          </a:p>
          <a:p>
            <a:pPr marL="514350" indent="-514350">
              <a:lnSpc>
                <a:spcPct val="80000"/>
              </a:lnSpc>
              <a:buFont typeface="+mj-lt"/>
              <a:buAutoNum type="arabicPeriod"/>
            </a:pPr>
            <a:r>
              <a:rPr lang="en-US" altLang="en-US" sz="2800" dirty="0">
                <a:solidFill>
                  <a:schemeClr val="tx1">
                    <a:lumMod val="95000"/>
                    <a:lumOff val="5000"/>
                  </a:schemeClr>
                </a:solidFill>
                <a:cs typeface="Aparajita" panose="020B0604020202020204" pitchFamily="34" charset="0"/>
              </a:rPr>
              <a:t>IATROGENIC: </a:t>
            </a:r>
            <a:r>
              <a:rPr lang="en-US" altLang="en-US" sz="2600" dirty="0">
                <a:solidFill>
                  <a:schemeClr val="tx1">
                    <a:lumMod val="95000"/>
                    <a:lumOff val="5000"/>
                  </a:schemeClr>
                </a:solidFill>
                <a:cs typeface="Aparajita" panose="020B0604020202020204" pitchFamily="34" charset="0"/>
              </a:rPr>
              <a:t>BILIARY SURGERY , GASTRECTOMY,  HEPATIC RESECTION  ,LIVER TRANSPLANT</a:t>
            </a:r>
            <a:endParaRPr lang="en-US" altLang="en-US" sz="2800" dirty="0">
              <a:solidFill>
                <a:schemeClr val="tx1">
                  <a:lumMod val="95000"/>
                  <a:lumOff val="5000"/>
                </a:schemeClr>
              </a:solidFill>
              <a:cs typeface="Aparajita" panose="020B0604020202020204" pitchFamily="34" charset="0"/>
            </a:endParaRPr>
          </a:p>
          <a:p>
            <a:pPr marL="514350" indent="-514350">
              <a:lnSpc>
                <a:spcPct val="80000"/>
              </a:lnSpc>
              <a:buFont typeface="+mj-lt"/>
              <a:buAutoNum type="arabicPeriod"/>
            </a:pPr>
            <a:r>
              <a:rPr lang="en-US" altLang="en-US" sz="2800" dirty="0">
                <a:solidFill>
                  <a:schemeClr val="tx1">
                    <a:lumMod val="95000"/>
                    <a:lumOff val="5000"/>
                  </a:schemeClr>
                </a:solidFill>
                <a:cs typeface="Aparajita" panose="020B0604020202020204" pitchFamily="34" charset="0"/>
              </a:rPr>
              <a:t>INFLAMMATORY; </a:t>
            </a:r>
            <a:r>
              <a:rPr lang="en-US" altLang="en-US" sz="2800" b="1" dirty="0">
                <a:solidFill>
                  <a:schemeClr val="tx1">
                    <a:lumMod val="95000"/>
                    <a:lumOff val="5000"/>
                  </a:schemeClr>
                </a:solidFill>
                <a:cs typeface="Aparajita" panose="020B0604020202020204" pitchFamily="34" charset="0"/>
              </a:rPr>
              <a:t>C</a:t>
            </a:r>
            <a:r>
              <a:rPr lang="en-US" altLang="en-US" b="1" dirty="0">
                <a:solidFill>
                  <a:schemeClr val="tx1">
                    <a:lumMod val="95000"/>
                    <a:lumOff val="5000"/>
                  </a:schemeClr>
                </a:solidFill>
                <a:cs typeface="Aparajita" panose="020B0604020202020204" pitchFamily="34" charset="0"/>
              </a:rPr>
              <a:t>HOLANGITIS, </a:t>
            </a:r>
            <a:r>
              <a:rPr lang="en-US" altLang="en-US" sz="2800" b="1" dirty="0">
                <a:solidFill>
                  <a:schemeClr val="tx1">
                    <a:lumMod val="95000"/>
                    <a:lumOff val="5000"/>
                  </a:schemeClr>
                </a:solidFill>
                <a:cs typeface="Aparajita" panose="020B0604020202020204" pitchFamily="34" charset="0"/>
              </a:rPr>
              <a:t>P</a:t>
            </a:r>
            <a:r>
              <a:rPr lang="en-US" altLang="en-US" b="1" dirty="0">
                <a:solidFill>
                  <a:schemeClr val="tx1">
                    <a:lumMod val="95000"/>
                    <a:lumOff val="5000"/>
                  </a:schemeClr>
                </a:solidFill>
                <a:cs typeface="Aparajita" panose="020B0604020202020204" pitchFamily="34" charset="0"/>
              </a:rPr>
              <a:t>ANCREATITIS</a:t>
            </a:r>
            <a:r>
              <a:rPr lang="en-US" altLang="en-US" sz="2800" b="1" dirty="0">
                <a:solidFill>
                  <a:schemeClr val="tx1">
                    <a:lumMod val="95000"/>
                    <a:lumOff val="5000"/>
                  </a:schemeClr>
                </a:solidFill>
                <a:cs typeface="Aparajita" panose="020B0604020202020204" pitchFamily="34" charset="0"/>
              </a:rPr>
              <a:t>, S</a:t>
            </a:r>
            <a:r>
              <a:rPr lang="en-US" altLang="en-US" b="1" dirty="0">
                <a:solidFill>
                  <a:schemeClr val="tx1">
                    <a:lumMod val="95000"/>
                    <a:lumOff val="5000"/>
                  </a:schemeClr>
                </a:solidFill>
                <a:cs typeface="Aparajita" panose="020B0604020202020204" pitchFamily="34" charset="0"/>
              </a:rPr>
              <a:t>CLEROSING CHOLANANGITIS</a:t>
            </a:r>
            <a:r>
              <a:rPr lang="en-US" altLang="en-US" b="1" i="1" dirty="0">
                <a:solidFill>
                  <a:schemeClr val="tx1">
                    <a:lumMod val="95000"/>
                    <a:lumOff val="5000"/>
                  </a:schemeClr>
                </a:solidFill>
                <a:cs typeface="Aparajita" panose="020B0604020202020204" pitchFamily="34" charset="0"/>
              </a:rPr>
              <a:t>.</a:t>
            </a:r>
          </a:p>
          <a:p>
            <a:pPr marL="514350" indent="-514350">
              <a:lnSpc>
                <a:spcPct val="80000"/>
              </a:lnSpc>
              <a:buFont typeface="+mj-lt"/>
              <a:buAutoNum type="arabicPeriod"/>
            </a:pPr>
            <a:r>
              <a:rPr lang="en-US" altLang="en-US" sz="2800" dirty="0">
                <a:solidFill>
                  <a:schemeClr val="tx1">
                    <a:lumMod val="95000"/>
                    <a:lumOff val="5000"/>
                  </a:schemeClr>
                </a:solidFill>
                <a:cs typeface="Aparajita" panose="020B0604020202020204" pitchFamily="34" charset="0"/>
              </a:rPr>
              <a:t>TRAUMA</a:t>
            </a:r>
          </a:p>
          <a:p>
            <a:pPr marL="514350" indent="-514350">
              <a:lnSpc>
                <a:spcPct val="80000"/>
              </a:lnSpc>
              <a:buFont typeface="+mj-lt"/>
              <a:buAutoNum type="arabicPeriod"/>
            </a:pPr>
            <a:r>
              <a:rPr lang="en-US" altLang="en-US" sz="2800" dirty="0">
                <a:solidFill>
                  <a:schemeClr val="tx1">
                    <a:lumMod val="95000"/>
                    <a:lumOff val="5000"/>
                  </a:schemeClr>
                </a:solidFill>
                <a:cs typeface="Aparajita" panose="020B0604020202020204" pitchFamily="34" charset="0"/>
              </a:rPr>
              <a:t>IDIOPATHIC                       </a:t>
            </a:r>
          </a:p>
          <a:p>
            <a:pPr>
              <a:lnSpc>
                <a:spcPct val="80000"/>
              </a:lnSpc>
            </a:pPr>
            <a:r>
              <a:rPr lang="en-GB" altLang="en-US" u="sng" dirty="0">
                <a:solidFill>
                  <a:schemeClr val="tx1">
                    <a:lumMod val="95000"/>
                    <a:lumOff val="5000"/>
                  </a:schemeClr>
                </a:solidFill>
              </a:rPr>
              <a:t>Malignant</a:t>
            </a:r>
            <a:r>
              <a:rPr lang="en-GB" altLang="en-US" dirty="0">
                <a:solidFill>
                  <a:schemeClr val="tx1">
                    <a:lumMod val="95000"/>
                    <a:lumOff val="5000"/>
                  </a:schemeClr>
                </a:solidFill>
              </a:rPr>
              <a:t> stricture:  cholangiocarcinoma</a:t>
            </a:r>
            <a:endParaRPr lang="en-GB" altLang="en-US" i="1" dirty="0">
              <a:solidFill>
                <a:schemeClr val="tx1">
                  <a:lumMod val="95000"/>
                  <a:lumOff val="5000"/>
                </a:schemeClr>
              </a:solidFill>
            </a:endParaRPr>
          </a:p>
          <a:p>
            <a:pPr marL="0" indent="0">
              <a:buNone/>
            </a:pPr>
            <a:endParaRPr lang="en-US" dirty="0">
              <a:solidFill>
                <a:schemeClr val="tx1">
                  <a:lumMod val="95000"/>
                  <a:lumOff val="5000"/>
                </a:schemeClr>
              </a:solidFill>
            </a:endParaRPr>
          </a:p>
          <a:p>
            <a:pPr marL="0" indent="0">
              <a:buNone/>
            </a:pPr>
            <a:r>
              <a:rPr lang="en-US" b="1" dirty="0">
                <a:solidFill>
                  <a:schemeClr val="tx1">
                    <a:lumMod val="95000"/>
                    <a:lumOff val="5000"/>
                  </a:schemeClr>
                </a:solidFill>
              </a:rPr>
              <a:t>External compression</a:t>
            </a:r>
            <a:r>
              <a:rPr lang="en-US" dirty="0">
                <a:solidFill>
                  <a:schemeClr val="tx1">
                    <a:lumMod val="95000"/>
                    <a:lumOff val="5000"/>
                  </a:schemeClr>
                </a:solidFill>
              </a:rPr>
              <a:t>: pancreatitis, tumor of the head of the pancreas, </a:t>
            </a:r>
            <a:r>
              <a:rPr lang="en-GB" sz="2800" dirty="0">
                <a:solidFill>
                  <a:schemeClr val="tx1">
                    <a:lumMod val="95000"/>
                    <a:lumOff val="5000"/>
                  </a:schemeClr>
                </a:solidFill>
              </a:rPr>
              <a:t>p</a:t>
            </a:r>
            <a:r>
              <a:rPr lang="en-GB" altLang="en-US" sz="2800" dirty="0">
                <a:solidFill>
                  <a:schemeClr val="tx1">
                    <a:lumMod val="95000"/>
                    <a:lumOff val="5000"/>
                  </a:schemeClr>
                </a:solidFill>
              </a:rPr>
              <a:t>ancreatic pseudocyst</a:t>
            </a:r>
            <a:r>
              <a:rPr lang="en-GB" altLang="en-US" dirty="0">
                <a:solidFill>
                  <a:schemeClr val="tx1">
                    <a:lumMod val="95000"/>
                    <a:lumOff val="5000"/>
                  </a:schemeClr>
                </a:solidFill>
              </a:rPr>
              <a:t>,</a:t>
            </a:r>
            <a:r>
              <a:rPr lang="en-US" dirty="0">
                <a:solidFill>
                  <a:schemeClr val="tx1">
                    <a:lumMod val="95000"/>
                    <a:lumOff val="5000"/>
                  </a:schemeClr>
                </a:solidFill>
              </a:rPr>
              <a:t> tumor of the ampulla of </a:t>
            </a:r>
            <a:r>
              <a:rPr lang="en-US" dirty="0" err="1">
                <a:solidFill>
                  <a:schemeClr val="tx1">
                    <a:lumMod val="95000"/>
                    <a:lumOff val="5000"/>
                  </a:schemeClr>
                </a:solidFill>
              </a:rPr>
              <a:t>Vater</a:t>
            </a:r>
            <a:r>
              <a:rPr lang="en-US" dirty="0">
                <a:solidFill>
                  <a:schemeClr val="tx1">
                    <a:lumMod val="95000"/>
                    <a:lumOff val="5000"/>
                  </a:schemeClr>
                </a:solidFill>
              </a:rPr>
              <a:t>, Mirizzi syndrome.</a:t>
            </a:r>
          </a:p>
          <a:p>
            <a:endParaRPr lang="en-US" dirty="0"/>
          </a:p>
        </p:txBody>
      </p:sp>
    </p:spTree>
    <p:extLst>
      <p:ext uri="{BB962C8B-B14F-4D97-AF65-F5344CB8AC3E}">
        <p14:creationId xmlns:p14="http://schemas.microsoft.com/office/powerpoint/2010/main" val="234000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fig1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572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396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en-US"/>
              <a:t>THE COMMONEST CAUSE</a:t>
            </a:r>
          </a:p>
        </p:txBody>
      </p:sp>
      <p:sp>
        <p:nvSpPr>
          <p:cNvPr id="24579" name="Rectangle 3"/>
          <p:cNvSpPr>
            <a:spLocks noGrp="1" noChangeArrowheads="1"/>
          </p:cNvSpPr>
          <p:nvPr>
            <p:ph idx="1"/>
          </p:nvPr>
        </p:nvSpPr>
        <p:spPr/>
        <p:txBody>
          <a:bodyPr/>
          <a:lstStyle/>
          <a:p>
            <a:pPr algn="l" rtl="0" eaLnBrk="1" hangingPunct="1"/>
            <a:r>
              <a:rPr lang="en-US" altLang="en-US" b="1" dirty="0"/>
              <a:t>STONE SLIPPING INTO THE BILIARY TREE “</a:t>
            </a:r>
            <a:r>
              <a:rPr lang="en-US" sz="3200" b="1" i="1" u="sng" dirty="0">
                <a:solidFill>
                  <a:srgbClr val="231F20"/>
                </a:solidFill>
              </a:rPr>
              <a:t>Choledocholithiasis”</a:t>
            </a:r>
            <a:endParaRPr lang="en-US" altLang="en-US" b="1" i="1" u="sng" dirty="0"/>
          </a:p>
        </p:txBody>
      </p:sp>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7303" y="305077"/>
            <a:ext cx="4155421" cy="2934249"/>
          </a:xfrm>
          <a:prstGeom prst="rect">
            <a:avLst/>
          </a:prstGeom>
          <a:solidFill>
            <a:schemeClr val="bg1">
              <a:alpha val="0"/>
            </a:schemeClr>
          </a:solidFill>
          <a:ln>
            <a:noFill/>
          </a:ln>
        </p:spPr>
      </p:pic>
      <p:sp>
        <p:nvSpPr>
          <p:cNvPr id="2" name="Content Placeholder 2">
            <a:extLst>
              <a:ext uri="{FF2B5EF4-FFF2-40B4-BE49-F238E27FC236}">
                <a16:creationId xmlns:a16="http://schemas.microsoft.com/office/drawing/2014/main" id="{C2F79ECC-FA0F-DD44-AF21-B55FD90ECFB3}"/>
              </a:ext>
            </a:extLst>
          </p:cNvPr>
          <p:cNvSpPr txBox="1">
            <a:spLocks/>
          </p:cNvSpPr>
          <p:nvPr/>
        </p:nvSpPr>
        <p:spPr>
          <a:xfrm>
            <a:off x="688160" y="3354779"/>
            <a:ext cx="7772400" cy="4724400"/>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a:t>Common bile duct stone, may be small or large and single or multiple, and are found in 6% to 12% of patients with stones in the gallbladder. </a:t>
            </a:r>
          </a:p>
          <a:p>
            <a:pPr marL="68580" indent="0">
              <a:buNone/>
            </a:pPr>
            <a:endParaRPr lang="en-US"/>
          </a:p>
          <a:p>
            <a:r>
              <a:rPr lang="en-US"/>
              <a:t>There are two possible origins for common duct stones;</a:t>
            </a:r>
            <a:br>
              <a:rPr lang="en-US"/>
            </a:br>
            <a:endParaRPr lang="en-US"/>
          </a:p>
          <a:p>
            <a:pPr lvl="1">
              <a:buFont typeface="Wingdings" pitchFamily="2" charset="2"/>
              <a:buChar char="Ø"/>
            </a:pPr>
            <a:r>
              <a:rPr lang="en-US"/>
              <a:t> </a:t>
            </a:r>
            <a:r>
              <a:rPr lang="en-US" b="1">
                <a:solidFill>
                  <a:schemeClr val="tx1">
                    <a:lumMod val="75000"/>
                    <a:lumOff val="25000"/>
                  </a:schemeClr>
                </a:solidFill>
              </a:rPr>
              <a:t>secondary stones (cholesterol stones) </a:t>
            </a:r>
            <a:r>
              <a:rPr lang="en-US"/>
              <a:t>: most cholesterol stones develop within the gallbladder and reach the duct after traversing the cystic duct. </a:t>
            </a:r>
            <a:br>
              <a:rPr lang="en-US"/>
            </a:br>
            <a:endParaRPr lang="en-US"/>
          </a:p>
          <a:p>
            <a:pPr lvl="1">
              <a:buFont typeface="Wingdings" pitchFamily="2" charset="2"/>
              <a:buChar char="Ø"/>
            </a:pPr>
            <a:r>
              <a:rPr lang="en-US" b="1">
                <a:solidFill>
                  <a:schemeClr val="tx1">
                    <a:lumMod val="75000"/>
                    <a:lumOff val="25000"/>
                  </a:schemeClr>
                </a:solidFill>
              </a:rPr>
              <a:t>primary common duct stone (Brown pigment stones)</a:t>
            </a:r>
            <a:endParaRPr lang="en-US" b="1" dirty="0">
              <a:solidFill>
                <a:schemeClr val="tx1">
                  <a:lumMod val="75000"/>
                  <a:lumOff val="25000"/>
                </a:schemeClr>
              </a:solidFill>
            </a:endParaRPr>
          </a:p>
        </p:txBody>
      </p:sp>
    </p:spTree>
    <p:extLst>
      <p:ext uri="{BB962C8B-B14F-4D97-AF65-F5344CB8AC3E}">
        <p14:creationId xmlns:p14="http://schemas.microsoft.com/office/powerpoint/2010/main" val="2073881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C9DD19D-2563-9D4F-A468-DECF6208CD7C}"/>
              </a:ext>
            </a:extLst>
          </p:cNvPr>
          <p:cNvSpPr txBox="1">
            <a:spLocks noGrp="1"/>
          </p:cNvSpPr>
          <p:nvPr>
            <p:ph idx="1"/>
          </p:nvPr>
        </p:nvSpPr>
        <p:spPr>
          <a:xfrm>
            <a:off x="335360" y="620688"/>
            <a:ext cx="10789840" cy="4833708"/>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lgn="l"/>
            <a:r>
              <a:rPr lang="en-US" sz="3600" b="1" dirty="0">
                <a:solidFill>
                  <a:srgbClr val="231F20"/>
                </a:solidFill>
                <a:latin typeface="TimesNewRomanPS-BoldMT"/>
              </a:rPr>
              <a:t>risk factors of choledocholithiasis (4F’s):</a:t>
            </a:r>
          </a:p>
          <a:p>
            <a:pPr algn="l"/>
            <a:r>
              <a:rPr lang="en-US" b="1" dirty="0">
                <a:solidFill>
                  <a:srgbClr val="231F20"/>
                </a:solidFill>
                <a:latin typeface="TimesNewRomanPS-BoldMT"/>
              </a:rPr>
              <a:t>F</a:t>
            </a:r>
            <a:r>
              <a:rPr lang="en-US" dirty="0">
                <a:solidFill>
                  <a:srgbClr val="231F20"/>
                </a:solidFill>
                <a:latin typeface="TimesNewRomanPSMT"/>
              </a:rPr>
              <a:t>emale</a:t>
            </a:r>
          </a:p>
          <a:p>
            <a:pPr algn="l"/>
            <a:r>
              <a:rPr lang="en-US" b="1" dirty="0">
                <a:solidFill>
                  <a:srgbClr val="231F20"/>
                </a:solidFill>
                <a:latin typeface="TimesNewRomanPS-BoldMT"/>
              </a:rPr>
              <a:t>F</a:t>
            </a:r>
            <a:r>
              <a:rPr lang="en-US" dirty="0">
                <a:solidFill>
                  <a:srgbClr val="231F20"/>
                </a:solidFill>
                <a:latin typeface="TimesNewRomanPSMT"/>
              </a:rPr>
              <a:t>at</a:t>
            </a:r>
          </a:p>
          <a:p>
            <a:pPr algn="l"/>
            <a:r>
              <a:rPr lang="en-US" b="1" dirty="0">
                <a:solidFill>
                  <a:srgbClr val="231F20"/>
                </a:solidFill>
                <a:latin typeface="TimesNewRomanPS-BoldMT"/>
              </a:rPr>
              <a:t>F</a:t>
            </a:r>
            <a:r>
              <a:rPr lang="en-US" dirty="0">
                <a:solidFill>
                  <a:srgbClr val="231F20"/>
                </a:solidFill>
                <a:latin typeface="TimesNewRomanPSMT"/>
              </a:rPr>
              <a:t>orty</a:t>
            </a:r>
          </a:p>
          <a:p>
            <a:pPr algn="l"/>
            <a:r>
              <a:rPr lang="en-US" b="1" dirty="0">
                <a:solidFill>
                  <a:srgbClr val="231F20"/>
                </a:solidFill>
                <a:latin typeface="TimesNewRomanPS-BoldMT"/>
              </a:rPr>
              <a:t>F</a:t>
            </a:r>
            <a:r>
              <a:rPr lang="en-US" dirty="0">
                <a:solidFill>
                  <a:srgbClr val="231F20"/>
                </a:solidFill>
                <a:latin typeface="TimesNewRomanPSMT"/>
              </a:rPr>
              <a:t>ertile (multiparity)</a:t>
            </a:r>
          </a:p>
          <a:p>
            <a:endParaRPr lang="ar-SA" dirty="0">
              <a:solidFill>
                <a:schemeClr val="tx1">
                  <a:lumMod val="75000"/>
                  <a:lumOff val="25000"/>
                </a:schemeClr>
              </a:solidFill>
            </a:endParaRPr>
          </a:p>
          <a:p>
            <a:endParaRPr lang="ar-SA" dirty="0">
              <a:solidFill>
                <a:schemeClr val="tx1">
                  <a:lumMod val="75000"/>
                  <a:lumOff val="25000"/>
                </a:schemeClr>
              </a:solidFill>
            </a:endParaRPr>
          </a:p>
          <a:p>
            <a:r>
              <a:rPr lang="en-US" dirty="0" err="1">
                <a:solidFill>
                  <a:srgbClr val="FF0000"/>
                </a:solidFill>
              </a:rPr>
              <a:t>TT:</a:t>
            </a:r>
            <a:r>
              <a:rPr lang="en-US" sz="3200" dirty="0" err="1">
                <a:solidFill>
                  <a:srgbClr val="FF0000"/>
                </a:solidFill>
              </a:rPr>
              <a:t>sphincterotomy</a:t>
            </a:r>
            <a:r>
              <a:rPr lang="en-US" sz="3200" dirty="0">
                <a:solidFill>
                  <a:srgbClr val="FF0000"/>
                </a:solidFill>
              </a:rPr>
              <a:t> and ductal clearance of the stones, followed by a laparoscopic cholecystectomy</a:t>
            </a:r>
            <a:endParaRPr lang="en-US" dirty="0">
              <a:solidFill>
                <a:srgbClr val="FF0000"/>
              </a:solidFill>
            </a:endParaRPr>
          </a:p>
        </p:txBody>
      </p:sp>
    </p:spTree>
    <p:extLst>
      <p:ext uri="{BB962C8B-B14F-4D97-AF65-F5344CB8AC3E}">
        <p14:creationId xmlns:p14="http://schemas.microsoft.com/office/powerpoint/2010/main" val="2823508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47900" y="1556792"/>
            <a:ext cx="7696200" cy="5105400"/>
          </a:xfrm>
        </p:spPr>
        <p:txBody>
          <a:bodyPr>
            <a:normAutofit/>
          </a:bodyPr>
          <a:lstStyle/>
          <a:p>
            <a:r>
              <a:rPr lang="en-US" dirty="0">
                <a:solidFill>
                  <a:schemeClr val="tx1">
                    <a:lumMod val="75000"/>
                    <a:lumOff val="25000"/>
                  </a:schemeClr>
                </a:solidFill>
              </a:rPr>
              <a:t>most commonly present with episodes of cholangitis</a:t>
            </a:r>
          </a:p>
          <a:p>
            <a:r>
              <a:rPr lang="en-US" dirty="0">
                <a:solidFill>
                  <a:schemeClr val="tx1">
                    <a:lumMod val="75000"/>
                    <a:lumOff val="25000"/>
                  </a:schemeClr>
                </a:solidFill>
              </a:rPr>
              <a:t>An ultrasound or a CT scan will show dilated bile ducts proximal to the stricture, as well as provide some information about the level of the stenosis.</a:t>
            </a:r>
          </a:p>
          <a:p>
            <a:endParaRPr lang="en-US" dirty="0">
              <a:solidFill>
                <a:schemeClr val="tx1">
                  <a:lumMod val="75000"/>
                  <a:lumOff val="25000"/>
                </a:schemeClr>
              </a:solidFill>
            </a:endParaRPr>
          </a:p>
          <a:p>
            <a:r>
              <a:rPr lang="en-US" dirty="0">
                <a:solidFill>
                  <a:schemeClr val="tx1">
                    <a:lumMod val="75000"/>
                    <a:lumOff val="25000"/>
                  </a:schemeClr>
                </a:solidFill>
              </a:rPr>
              <a:t>Treatment depends on the location and the cause of the stricture. </a:t>
            </a:r>
          </a:p>
          <a:p>
            <a:endParaRPr lang="en-US" dirty="0">
              <a:solidFill>
                <a:schemeClr val="tx1">
                  <a:lumMod val="75000"/>
                  <a:lumOff val="25000"/>
                </a:schemeClr>
              </a:solidFill>
            </a:endParaRPr>
          </a:p>
          <a:p>
            <a:pPr lvl="1"/>
            <a:r>
              <a:rPr lang="en-US" sz="2000" dirty="0">
                <a:solidFill>
                  <a:srgbClr val="C00000"/>
                </a:solidFill>
              </a:rPr>
              <a:t>Roux-en-Y </a:t>
            </a:r>
            <a:r>
              <a:rPr lang="en-US" sz="2000" dirty="0" err="1">
                <a:solidFill>
                  <a:srgbClr val="C00000"/>
                </a:solidFill>
              </a:rPr>
              <a:t>choledochojejunostomy</a:t>
            </a:r>
            <a:r>
              <a:rPr lang="en-US" sz="2000" dirty="0">
                <a:solidFill>
                  <a:srgbClr val="C00000"/>
                </a:solidFill>
              </a:rPr>
              <a:t> or </a:t>
            </a:r>
            <a:r>
              <a:rPr lang="en-US" sz="2000" dirty="0" err="1">
                <a:solidFill>
                  <a:srgbClr val="C00000"/>
                </a:solidFill>
              </a:rPr>
              <a:t>hepaticojejunostomy</a:t>
            </a:r>
            <a:r>
              <a:rPr lang="en-US" sz="2000" dirty="0">
                <a:solidFill>
                  <a:srgbClr val="C00000"/>
                </a:solidFill>
              </a:rPr>
              <a:t> is the standard of care with good or excellent results in 80% to 90% of patients</a:t>
            </a:r>
          </a:p>
          <a:p>
            <a:pPr lvl="1"/>
            <a:r>
              <a:rPr lang="en-US" sz="2000" dirty="0">
                <a:solidFill>
                  <a:srgbClr val="C00000"/>
                </a:solidFill>
              </a:rPr>
              <a:t>Percutaneous or endoscopic dilatation and/or stent placement</a:t>
            </a:r>
          </a:p>
          <a:p>
            <a:pPr lvl="1"/>
            <a:endParaRPr lang="en-US" dirty="0">
              <a:solidFill>
                <a:srgbClr val="C00000"/>
              </a:solidFill>
            </a:endParaRPr>
          </a:p>
        </p:txBody>
      </p:sp>
      <p:sp>
        <p:nvSpPr>
          <p:cNvPr id="2" name="Title 1">
            <a:extLst>
              <a:ext uri="{FF2B5EF4-FFF2-40B4-BE49-F238E27FC236}">
                <a16:creationId xmlns:a16="http://schemas.microsoft.com/office/drawing/2014/main" id="{42E1E937-3F86-059C-87D6-87291165A2CD}"/>
              </a:ext>
            </a:extLst>
          </p:cNvPr>
          <p:cNvSpPr>
            <a:spLocks noGrp="1"/>
          </p:cNvSpPr>
          <p:nvPr>
            <p:ph type="title"/>
          </p:nvPr>
        </p:nvSpPr>
        <p:spPr>
          <a:xfrm>
            <a:off x="2133600" y="685800"/>
            <a:ext cx="7024744" cy="722864"/>
          </a:xfrm>
        </p:spPr>
        <p:txBody>
          <a:bodyPr>
            <a:normAutofit/>
          </a:bodyPr>
          <a:lstStyle/>
          <a:p>
            <a:r>
              <a:rPr lang="en-US" sz="3200" b="1" dirty="0">
                <a:solidFill>
                  <a:schemeClr val="tx1">
                    <a:lumMod val="65000"/>
                    <a:lumOff val="35000"/>
                  </a:schemeClr>
                </a:solidFill>
              </a:rPr>
              <a:t>Bile duct strictures (intra-mural)</a:t>
            </a:r>
          </a:p>
        </p:txBody>
      </p:sp>
    </p:spTree>
    <p:extLst>
      <p:ext uri="{BB962C8B-B14F-4D97-AF65-F5344CB8AC3E}">
        <p14:creationId xmlns:p14="http://schemas.microsoft.com/office/powerpoint/2010/main" val="2839858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775520" y="269776"/>
            <a:ext cx="8686800" cy="1143000"/>
          </a:xfrm>
        </p:spPr>
        <p:txBody>
          <a:bodyPr>
            <a:normAutofit fontScale="90000"/>
          </a:bodyPr>
          <a:lstStyle/>
          <a:p>
            <a:pPr rtl="0"/>
            <a:r>
              <a:rPr lang="en-US" sz="4900" b="1" dirty="0">
                <a:solidFill>
                  <a:srgbClr val="ABAB1F"/>
                </a:solidFill>
                <a:effectLst>
                  <a:outerShdw blurRad="38100" dist="38100" dir="2700000" algn="tl">
                    <a:srgbClr val="000000">
                      <a:alpha val="43137"/>
                    </a:srgbClr>
                  </a:outerShdw>
                </a:effectLst>
              </a:rPr>
              <a:t>malignancy causes of jaundice </a:t>
            </a:r>
            <a:endParaRPr lang="ar-JO" sz="4900" b="1" dirty="0">
              <a:solidFill>
                <a:srgbClr val="ABAB1F"/>
              </a:solidFill>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1631504" y="2060848"/>
            <a:ext cx="8856984" cy="4797152"/>
          </a:xfrm>
        </p:spPr>
        <p:txBody>
          <a:bodyPr>
            <a:normAutofit/>
          </a:bodyPr>
          <a:lstStyle/>
          <a:p>
            <a:pPr algn="l" rtl="0"/>
            <a:r>
              <a:rPr lang="en-US" sz="2800" dirty="0"/>
              <a:t>in malignant causes of jaundice, the jaundice is painless and progressive.</a:t>
            </a:r>
          </a:p>
          <a:p>
            <a:pPr algn="l" rtl="0"/>
            <a:endParaRPr lang="en-US" sz="2800" dirty="0"/>
          </a:p>
          <a:p>
            <a:pPr algn="l" rtl="0"/>
            <a:r>
              <a:rPr lang="en-US" sz="2800" dirty="0"/>
              <a:t>Malignancy causing complete blockage of bile can result in significant itching due to accumulation of bile pigments within the skin, and malnutrition as bile is part of the digestive system.​</a:t>
            </a:r>
          </a:p>
          <a:p>
            <a:pPr algn="l" rtl="0"/>
            <a:endParaRPr lang="en-US" sz="2800" dirty="0"/>
          </a:p>
        </p:txBody>
      </p:sp>
    </p:spTree>
    <p:extLst>
      <p:ext uri="{BB962C8B-B14F-4D97-AF65-F5344CB8AC3E}">
        <p14:creationId xmlns:p14="http://schemas.microsoft.com/office/powerpoint/2010/main" val="431140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79576" y="97552"/>
            <a:ext cx="7346776" cy="1700984"/>
          </a:xfrm>
        </p:spPr>
        <p:txBody>
          <a:bodyPr>
            <a:normAutofit/>
          </a:bodyPr>
          <a:lstStyle/>
          <a:p>
            <a:r>
              <a:rPr lang="en-US" sz="2800" b="1" dirty="0" err="1"/>
              <a:t>Cholangiocarcinoma</a:t>
            </a:r>
            <a:r>
              <a:rPr lang="en-US" sz="2800" b="1" dirty="0"/>
              <a:t> </a:t>
            </a:r>
            <a:br>
              <a:rPr lang="en-US" sz="2800" b="1" dirty="0"/>
            </a:br>
            <a:r>
              <a:rPr lang="en-US" sz="2800" b="1" dirty="0"/>
              <a:t>“bile duct cancer”</a:t>
            </a:r>
          </a:p>
        </p:txBody>
      </p:sp>
      <p:sp>
        <p:nvSpPr>
          <p:cNvPr id="3" name="Content Placeholder 2"/>
          <p:cNvSpPr>
            <a:spLocks noGrp="1"/>
          </p:cNvSpPr>
          <p:nvPr>
            <p:ph idx="1"/>
          </p:nvPr>
        </p:nvSpPr>
        <p:spPr>
          <a:xfrm>
            <a:off x="1127449" y="1829016"/>
            <a:ext cx="8704627" cy="4192272"/>
          </a:xfrm>
        </p:spPr>
        <p:txBody>
          <a:bodyPr>
            <a:normAutofit/>
          </a:bodyPr>
          <a:lstStyle/>
          <a:p>
            <a:pPr algn="l"/>
            <a:r>
              <a:rPr lang="en-US" sz="2200" b="1" dirty="0">
                <a:latin typeface="GoudyStd"/>
              </a:rPr>
              <a:t>Cholangiocarcinoma is a rare malignancy. The overall annual incidence is 1–1.5 per 100 000</a:t>
            </a:r>
          </a:p>
          <a:p>
            <a:pPr algn="l"/>
            <a:r>
              <a:rPr lang="en-US" sz="2200" b="1" dirty="0">
                <a:latin typeface="GoudyStd"/>
              </a:rPr>
              <a:t>Male : female ratio is approximately 1.5:1</a:t>
            </a:r>
            <a:endParaRPr lang="en-US" sz="2200" b="1" dirty="0">
              <a:solidFill>
                <a:schemeClr val="tx1">
                  <a:lumMod val="85000"/>
                  <a:lumOff val="15000"/>
                </a:schemeClr>
              </a:solidFill>
            </a:endParaRPr>
          </a:p>
          <a:p>
            <a:r>
              <a:rPr lang="en-US" sz="2200" dirty="0">
                <a:solidFill>
                  <a:schemeClr val="tx1">
                    <a:lumMod val="85000"/>
                    <a:lumOff val="15000"/>
                  </a:schemeClr>
                </a:solidFill>
              </a:rPr>
              <a:t>is an adenocarcinoma of the bile ducts; it forms in the biliary epithelial cells</a:t>
            </a:r>
          </a:p>
          <a:p>
            <a:r>
              <a:rPr lang="en-US" sz="2200" dirty="0">
                <a:solidFill>
                  <a:schemeClr val="tx1">
                    <a:lumMod val="85000"/>
                    <a:lumOff val="15000"/>
                  </a:schemeClr>
                </a:solidFill>
              </a:rPr>
              <a:t>About two thirds are located at </a:t>
            </a:r>
            <a:r>
              <a:rPr lang="en-US" sz="2200" b="1" dirty="0">
                <a:solidFill>
                  <a:srgbClr val="C00000"/>
                </a:solidFill>
              </a:rPr>
              <a:t>the hepatic duct bifurcation</a:t>
            </a:r>
            <a:r>
              <a:rPr lang="en-US" sz="2200" dirty="0">
                <a:solidFill>
                  <a:schemeClr val="tx1">
                    <a:lumMod val="85000"/>
                    <a:lumOff val="15000"/>
                  </a:schemeClr>
                </a:solidFill>
              </a:rPr>
              <a:t>.</a:t>
            </a:r>
          </a:p>
          <a:p>
            <a:r>
              <a:rPr lang="en-US" sz="2200" b="1" dirty="0">
                <a:solidFill>
                  <a:srgbClr val="C00000"/>
                </a:solidFill>
              </a:rPr>
              <a:t>Painless jaundice </a:t>
            </a:r>
            <a:r>
              <a:rPr lang="en-US" sz="2200" dirty="0">
                <a:solidFill>
                  <a:schemeClr val="tx1">
                    <a:lumMod val="85000"/>
                    <a:lumOff val="15000"/>
                  </a:schemeClr>
                </a:solidFill>
              </a:rPr>
              <a:t>is the most common presentation. </a:t>
            </a:r>
          </a:p>
          <a:p>
            <a:endParaRPr lang="en-US" sz="2200" dirty="0">
              <a:solidFill>
                <a:schemeClr val="tx1">
                  <a:lumMod val="85000"/>
                  <a:lumOff val="15000"/>
                </a:schemeClr>
              </a:solidFill>
            </a:endParaRPr>
          </a:p>
          <a:p>
            <a:r>
              <a:rPr lang="en-US" sz="2200" dirty="0">
                <a:solidFill>
                  <a:schemeClr val="tx1">
                    <a:lumMod val="85000"/>
                    <a:lumOff val="15000"/>
                  </a:schemeClr>
                </a:solidFill>
              </a:rPr>
              <a:t>Pruritus, mild right upper quadrant abdominal pain, anorexia, fatigue, and weight loss also may be present.</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4" name="Right Arrow 3"/>
          <p:cNvSpPr/>
          <p:nvPr/>
        </p:nvSpPr>
        <p:spPr>
          <a:xfrm>
            <a:off x="6240016" y="948044"/>
            <a:ext cx="762000" cy="1935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8687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3" y="692696"/>
            <a:ext cx="8650933" cy="6530800"/>
          </a:xfrm>
        </p:spPr>
        <p:txBody>
          <a:bodyPr>
            <a:normAutofit/>
          </a:bodyPr>
          <a:lstStyle/>
          <a:p>
            <a:r>
              <a:rPr lang="en-US" sz="2400" dirty="0">
                <a:solidFill>
                  <a:schemeClr val="tx1">
                    <a:lumMod val="75000"/>
                    <a:lumOff val="25000"/>
                  </a:schemeClr>
                </a:solidFill>
              </a:rPr>
              <a:t>Risk factors </a:t>
            </a:r>
          </a:p>
          <a:p>
            <a:pPr lvl="1"/>
            <a:r>
              <a:rPr lang="en-US" sz="2400" dirty="0"/>
              <a:t>primary sclerosing cholangitis(20 fold), ulcerative colitis, hepatolithiasis, biliary-enteric anastomosis, and biliary tract infections. </a:t>
            </a:r>
          </a:p>
          <a:p>
            <a:pPr lvl="1"/>
            <a:r>
              <a:rPr lang="en-US" sz="2400" dirty="0"/>
              <a:t>Other risk factors: dietary nitrosamines, </a:t>
            </a:r>
            <a:r>
              <a:rPr lang="en-US" sz="2400" dirty="0" err="1"/>
              <a:t>thorotrast</a:t>
            </a:r>
            <a:r>
              <a:rPr lang="en-US" sz="2400" dirty="0"/>
              <a:t>, and exposure to dioxin.</a:t>
            </a:r>
          </a:p>
          <a:p>
            <a:pPr marL="365760" lvl="1" indent="0">
              <a:buNone/>
            </a:pPr>
            <a:endParaRPr lang="en-US" dirty="0"/>
          </a:p>
          <a:p>
            <a:pPr marL="365760" lvl="1" indent="0">
              <a:buNone/>
            </a:pPr>
            <a:endParaRPr lang="en-US" dirty="0"/>
          </a:p>
          <a:p>
            <a:pPr marL="365760" lvl="1" indent="0">
              <a:buNone/>
            </a:pPr>
            <a:endParaRPr lang="en-US" dirty="0"/>
          </a:p>
          <a:p>
            <a:pPr marL="91440" indent="0">
              <a:buNone/>
            </a:pPr>
            <a:r>
              <a:rPr lang="en-US" sz="2600" b="1" dirty="0">
                <a:solidFill>
                  <a:srgbClr val="000000"/>
                </a:solidFill>
                <a:latin typeface="HelveticaNeueLTStd-Roman"/>
              </a:rPr>
              <a:t>The majority of patients receive palliative care only</a:t>
            </a:r>
            <a:endParaRPr lang="en-US" dirty="0"/>
          </a:p>
          <a:p>
            <a:r>
              <a:rPr lang="en-US" sz="2400" dirty="0">
                <a:solidFill>
                  <a:srgbClr val="FF0000"/>
                </a:solidFill>
              </a:rPr>
              <a:t>Surgical resection offers the only chance for cure; however, many patients have advanced disease at the time of diagnosis.</a:t>
            </a:r>
          </a:p>
          <a:p>
            <a:r>
              <a:rPr lang="en-US" sz="2400" dirty="0">
                <a:solidFill>
                  <a:schemeClr val="tx1">
                    <a:lumMod val="75000"/>
                    <a:lumOff val="25000"/>
                  </a:schemeClr>
                </a:solidFill>
              </a:rPr>
              <a:t>Most patients with </a:t>
            </a:r>
            <a:r>
              <a:rPr lang="en-US" sz="2400" dirty="0" err="1">
                <a:solidFill>
                  <a:schemeClr val="tx1">
                    <a:lumMod val="75000"/>
                    <a:lumOff val="25000"/>
                  </a:schemeClr>
                </a:solidFill>
              </a:rPr>
              <a:t>unresectable</a:t>
            </a:r>
            <a:r>
              <a:rPr lang="en-US" sz="2400" dirty="0">
                <a:solidFill>
                  <a:schemeClr val="tx1">
                    <a:lumMod val="75000"/>
                    <a:lumOff val="25000"/>
                  </a:schemeClr>
                </a:solidFill>
              </a:rPr>
              <a:t> disease die within 1 year of diagnosis</a:t>
            </a:r>
            <a:r>
              <a:rPr lang="en-US" sz="2400" dirty="0">
                <a:solidFill>
                  <a:schemeClr val="tx1">
                    <a:lumMod val="85000"/>
                    <a:lumOff val="15000"/>
                  </a:schemeClr>
                </a:solidFill>
              </a:rPr>
              <a:t>.</a:t>
            </a:r>
          </a:p>
          <a:p>
            <a:endParaRPr lang="en-US" sz="2400" dirty="0"/>
          </a:p>
          <a:p>
            <a:endParaRPr lang="en-US" dirty="0"/>
          </a:p>
        </p:txBody>
      </p:sp>
    </p:spTree>
    <p:extLst>
      <p:ext uri="{BB962C8B-B14F-4D97-AF65-F5344CB8AC3E}">
        <p14:creationId xmlns:p14="http://schemas.microsoft.com/office/powerpoint/2010/main" val="1290057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3450" y="407330"/>
            <a:ext cx="10515600" cy="1325563"/>
          </a:xfrm>
        </p:spPr>
        <p:txBody>
          <a:bodyPr/>
          <a:lstStyle/>
          <a:p>
            <a:r>
              <a:rPr lang="en-US" b="1" dirty="0"/>
              <a:t>Outlines</a:t>
            </a:r>
          </a:p>
        </p:txBody>
      </p:sp>
      <p:sp>
        <p:nvSpPr>
          <p:cNvPr id="3" name="Content Placeholder 2"/>
          <p:cNvSpPr>
            <a:spLocks noGrp="1"/>
          </p:cNvSpPr>
          <p:nvPr>
            <p:ph idx="1"/>
          </p:nvPr>
        </p:nvSpPr>
        <p:spPr>
          <a:xfrm>
            <a:off x="2318666" y="1935480"/>
            <a:ext cx="8229600" cy="4389120"/>
          </a:xfrm>
        </p:spPr>
        <p:txBody>
          <a:bodyPr/>
          <a:lstStyle/>
          <a:p>
            <a:r>
              <a:rPr lang="en-US" dirty="0"/>
              <a:t>Definition</a:t>
            </a:r>
          </a:p>
          <a:p>
            <a:r>
              <a:rPr lang="en-US" dirty="0"/>
              <a:t>Bilirubin metabolism</a:t>
            </a:r>
          </a:p>
          <a:p>
            <a:r>
              <a:rPr lang="en-US" dirty="0"/>
              <a:t>Classification</a:t>
            </a:r>
          </a:p>
          <a:p>
            <a:r>
              <a:rPr lang="en-US" dirty="0"/>
              <a:t>Diagnosis</a:t>
            </a:r>
          </a:p>
          <a:p>
            <a:r>
              <a:rPr lang="en-US" dirty="0"/>
              <a:t>Special investigations</a:t>
            </a:r>
            <a:endParaRPr lang="en-GB" dirty="0"/>
          </a:p>
          <a:p>
            <a:r>
              <a:rPr lang="en-GB" dirty="0"/>
              <a:t>Management.</a:t>
            </a:r>
            <a:endParaRPr lang="en-US" dirty="0"/>
          </a:p>
        </p:txBody>
      </p:sp>
    </p:spTree>
    <p:extLst>
      <p:ext uri="{BB962C8B-B14F-4D97-AF65-F5344CB8AC3E}">
        <p14:creationId xmlns:p14="http://schemas.microsoft.com/office/powerpoint/2010/main" val="3323281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EACA-DD7D-C7BA-2B15-8BBE724E23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1FD0A3D-0F9D-A866-D1F5-AE3296E702CC}"/>
              </a:ext>
            </a:extLst>
          </p:cNvPr>
          <p:cNvSpPr>
            <a:spLocks noGrp="1"/>
          </p:cNvSpPr>
          <p:nvPr>
            <p:ph idx="1"/>
          </p:nvPr>
        </p:nvSpPr>
        <p:spPr/>
        <p:txBody>
          <a:bodyPr/>
          <a:lstStyle/>
          <a:p>
            <a:endParaRPr lang="en-US"/>
          </a:p>
        </p:txBody>
      </p:sp>
      <p:pic>
        <p:nvPicPr>
          <p:cNvPr id="4" name="Picture 3" descr="hilarchol">
            <a:extLst>
              <a:ext uri="{FF2B5EF4-FFF2-40B4-BE49-F238E27FC236}">
                <a16:creationId xmlns:a16="http://schemas.microsoft.com/office/drawing/2014/main" id="{CAFD4D1F-CB52-9F9E-EFA4-AC7DCAE4405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a:xfrm>
            <a:off x="479376" y="31358"/>
            <a:ext cx="10650460" cy="6731424"/>
          </a:xfrm>
          <a:prstGeom prst="rect">
            <a:avLst/>
          </a:prstGeom>
          <a:noFill/>
        </p:spPr>
      </p:pic>
    </p:spTree>
    <p:extLst>
      <p:ext uri="{BB962C8B-B14F-4D97-AF65-F5344CB8AC3E}">
        <p14:creationId xmlns:p14="http://schemas.microsoft.com/office/powerpoint/2010/main" val="3449229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495800"/>
            <a:ext cx="8001000" cy="1676400"/>
          </a:xfrm>
        </p:spPr>
        <p:txBody>
          <a:bodyPr>
            <a:normAutofit fontScale="92500"/>
          </a:bodyPr>
          <a:lstStyle/>
          <a:p>
            <a:r>
              <a:rPr lang="en-US" dirty="0">
                <a:solidFill>
                  <a:schemeClr val="tx1">
                    <a:lumMod val="65000"/>
                    <a:lumOff val="35000"/>
                  </a:schemeClr>
                </a:solidFill>
              </a:rPr>
              <a:t>About </a:t>
            </a:r>
            <a:r>
              <a:rPr lang="en-US" b="1" dirty="0">
                <a:solidFill>
                  <a:schemeClr val="tx1">
                    <a:lumMod val="65000"/>
                    <a:lumOff val="35000"/>
                  </a:schemeClr>
                </a:solidFill>
              </a:rPr>
              <a:t>two-thirds</a:t>
            </a:r>
            <a:r>
              <a:rPr lang="en-US" dirty="0">
                <a:solidFill>
                  <a:schemeClr val="tx1">
                    <a:lumMod val="65000"/>
                    <a:lumOff val="35000"/>
                  </a:schemeClr>
                </a:solidFill>
              </a:rPr>
              <a:t> of pancreatic adenocarcinomas arise within the head or </a:t>
            </a:r>
            <a:r>
              <a:rPr lang="en-US" dirty="0" err="1">
                <a:solidFill>
                  <a:schemeClr val="tx1">
                    <a:lumMod val="65000"/>
                    <a:lumOff val="35000"/>
                  </a:schemeClr>
                </a:solidFill>
              </a:rPr>
              <a:t>uncinate</a:t>
            </a:r>
            <a:r>
              <a:rPr lang="en-US" dirty="0">
                <a:solidFill>
                  <a:schemeClr val="tx1">
                    <a:lumMod val="65000"/>
                    <a:lumOff val="35000"/>
                  </a:schemeClr>
                </a:solidFill>
              </a:rPr>
              <a:t> process of the pancreas; 15% are in the body, and 10% in the tail</a:t>
            </a:r>
          </a:p>
          <a:p>
            <a:r>
              <a:rPr lang="en-US" dirty="0">
                <a:solidFill>
                  <a:schemeClr val="tx1">
                    <a:lumMod val="65000"/>
                    <a:lumOff val="35000"/>
                  </a:schemeClr>
                </a:solidFill>
              </a:rPr>
              <a:t>For potentially </a:t>
            </a:r>
            <a:r>
              <a:rPr lang="en-US" dirty="0" err="1">
                <a:solidFill>
                  <a:schemeClr val="tx1">
                    <a:lumMod val="65000"/>
                    <a:lumOff val="35000"/>
                  </a:schemeClr>
                </a:solidFill>
              </a:rPr>
              <a:t>resectable</a:t>
            </a:r>
            <a:r>
              <a:rPr lang="en-US" dirty="0">
                <a:solidFill>
                  <a:schemeClr val="tx1">
                    <a:lumMod val="65000"/>
                    <a:lumOff val="35000"/>
                  </a:schemeClr>
                </a:solidFill>
              </a:rPr>
              <a:t> pancreatic head cancer, the standard operation is </a:t>
            </a:r>
            <a:r>
              <a:rPr lang="en-US" b="1" dirty="0">
                <a:solidFill>
                  <a:schemeClr val="tx1">
                    <a:lumMod val="65000"/>
                    <a:lumOff val="35000"/>
                  </a:schemeClr>
                </a:solidFill>
              </a:rPr>
              <a:t>pancreaticoduodenectomy (the Whipple procedure)</a:t>
            </a:r>
          </a:p>
          <a:p>
            <a:endParaRPr lang="en-US" dirty="0">
              <a:solidFill>
                <a:schemeClr val="tx1">
                  <a:lumMod val="65000"/>
                  <a:lumOff val="35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685802"/>
            <a:ext cx="7543800" cy="3686175"/>
          </a:xfrm>
          <a:prstGeom prst="rect">
            <a:avLst/>
          </a:prstGeom>
        </p:spPr>
      </p:pic>
    </p:spTree>
    <p:extLst>
      <p:ext uri="{BB962C8B-B14F-4D97-AF65-F5344CB8AC3E}">
        <p14:creationId xmlns:p14="http://schemas.microsoft.com/office/powerpoint/2010/main" val="1488186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2C3C8D2-C4AD-800C-9C0C-92DBF5D0198C}"/>
              </a:ext>
            </a:extLst>
          </p:cNvPr>
          <p:cNvPicPr>
            <a:picLocks noChangeAspect="1"/>
          </p:cNvPicPr>
          <p:nvPr/>
        </p:nvPicPr>
        <p:blipFill>
          <a:blip r:embed="rId2"/>
          <a:stretch>
            <a:fillRect/>
          </a:stretch>
        </p:blipFill>
        <p:spPr>
          <a:xfrm>
            <a:off x="6411622" y="238494"/>
            <a:ext cx="5675216" cy="3190751"/>
          </a:xfrm>
          <a:prstGeom prst="rect">
            <a:avLst/>
          </a:prstGeom>
        </p:spPr>
      </p:pic>
      <p:pic>
        <p:nvPicPr>
          <p:cNvPr id="4" name="Picture 3">
            <a:extLst>
              <a:ext uri="{FF2B5EF4-FFF2-40B4-BE49-F238E27FC236}">
                <a16:creationId xmlns:a16="http://schemas.microsoft.com/office/drawing/2014/main" id="{A73919BB-9035-FB7A-1B78-3FFE1DA03ECF}"/>
              </a:ext>
            </a:extLst>
          </p:cNvPr>
          <p:cNvPicPr>
            <a:picLocks noChangeAspect="1"/>
          </p:cNvPicPr>
          <p:nvPr/>
        </p:nvPicPr>
        <p:blipFill>
          <a:blip r:embed="rId3"/>
          <a:stretch>
            <a:fillRect/>
          </a:stretch>
        </p:blipFill>
        <p:spPr>
          <a:xfrm>
            <a:off x="36553" y="365276"/>
            <a:ext cx="5675216" cy="3024335"/>
          </a:xfrm>
          <a:prstGeom prst="rect">
            <a:avLst/>
          </a:prstGeom>
        </p:spPr>
      </p:pic>
      <p:sp>
        <p:nvSpPr>
          <p:cNvPr id="12" name="Title 11">
            <a:extLst>
              <a:ext uri="{FF2B5EF4-FFF2-40B4-BE49-F238E27FC236}">
                <a16:creationId xmlns:a16="http://schemas.microsoft.com/office/drawing/2014/main" id="{ED629E40-E80C-9E58-F159-749AC20BC55F}"/>
              </a:ext>
            </a:extLst>
          </p:cNvPr>
          <p:cNvSpPr>
            <a:spLocks noGrp="1"/>
          </p:cNvSpPr>
          <p:nvPr>
            <p:ph type="title"/>
          </p:nvPr>
        </p:nvSpPr>
        <p:spPr>
          <a:xfrm>
            <a:off x="771962" y="2879664"/>
            <a:ext cx="10058400" cy="1288184"/>
          </a:xfrm>
        </p:spPr>
        <p:txBody>
          <a:bodyPr>
            <a:normAutofit fontScale="90000"/>
          </a:bodyPr>
          <a:lstStyle/>
          <a:p>
            <a:r>
              <a:rPr lang="en-US" dirty="0"/>
              <a:t>1                          2</a:t>
            </a:r>
            <a:br>
              <a:rPr lang="en-US" dirty="0"/>
            </a:br>
            <a:br>
              <a:rPr lang="en-US" dirty="0"/>
            </a:br>
            <a:br>
              <a:rPr lang="en-US" dirty="0"/>
            </a:br>
            <a:br>
              <a:rPr lang="en-US" dirty="0"/>
            </a:br>
            <a:br>
              <a:rPr lang="en-US" dirty="0"/>
            </a:br>
            <a:br>
              <a:rPr lang="en-US" dirty="0"/>
            </a:br>
            <a:br>
              <a:rPr lang="en-US" dirty="0"/>
            </a:br>
            <a:br>
              <a:rPr lang="en-US" dirty="0"/>
            </a:br>
            <a:r>
              <a:rPr lang="en-US" dirty="0"/>
              <a:t>3</a:t>
            </a:r>
          </a:p>
        </p:txBody>
      </p:sp>
      <p:sp>
        <p:nvSpPr>
          <p:cNvPr id="3" name="Content Placeholder 2"/>
          <p:cNvSpPr>
            <a:spLocks noGrp="1"/>
          </p:cNvSpPr>
          <p:nvPr>
            <p:ph idx="4294967295"/>
          </p:nvPr>
        </p:nvSpPr>
        <p:spPr>
          <a:xfrm>
            <a:off x="4265613" y="685801"/>
            <a:ext cx="7924800" cy="3508375"/>
          </a:xfrm>
        </p:spPr>
        <p:txBody>
          <a:bodyPr>
            <a:normAutofit/>
          </a:bodyPr>
          <a:lstStyle/>
          <a:p>
            <a:pPr marL="0" indent="0">
              <a:buNone/>
            </a:pPr>
            <a:endParaRPr lang="en-US" dirty="0">
              <a:solidFill>
                <a:schemeClr val="tx1">
                  <a:lumMod val="65000"/>
                  <a:lumOff val="35000"/>
                </a:schemeClr>
              </a:solidFill>
            </a:endParaRPr>
          </a:p>
          <a:p>
            <a:pPr marL="68580" indent="0">
              <a:buNone/>
            </a:pPr>
            <a:endParaRPr lang="en-US" dirty="0">
              <a:solidFill>
                <a:schemeClr val="tx1">
                  <a:lumMod val="65000"/>
                  <a:lumOff val="35000"/>
                </a:schemeClr>
              </a:solidFill>
            </a:endParaRPr>
          </a:p>
          <a:p>
            <a:endParaRPr lang="en-US" dirty="0">
              <a:solidFill>
                <a:schemeClr val="tx1">
                  <a:lumMod val="65000"/>
                  <a:lumOff val="35000"/>
                </a:schemeClr>
              </a:solidFill>
            </a:endParaRPr>
          </a:p>
        </p:txBody>
      </p:sp>
      <p:pic>
        <p:nvPicPr>
          <p:cNvPr id="6" name="Picture 5">
            <a:extLst>
              <a:ext uri="{FF2B5EF4-FFF2-40B4-BE49-F238E27FC236}">
                <a16:creationId xmlns:a16="http://schemas.microsoft.com/office/drawing/2014/main" id="{020CC1AB-896F-7464-9E61-829346AA773B}"/>
              </a:ext>
            </a:extLst>
          </p:cNvPr>
          <p:cNvPicPr>
            <a:picLocks noChangeAspect="1"/>
          </p:cNvPicPr>
          <p:nvPr/>
        </p:nvPicPr>
        <p:blipFill>
          <a:blip r:embed="rId4"/>
          <a:stretch>
            <a:fillRect/>
          </a:stretch>
        </p:blipFill>
        <p:spPr>
          <a:xfrm>
            <a:off x="3051586" y="3495368"/>
            <a:ext cx="6241229" cy="3384376"/>
          </a:xfrm>
          <a:prstGeom prst="rect">
            <a:avLst/>
          </a:prstGeom>
        </p:spPr>
      </p:pic>
    </p:spTree>
    <p:extLst>
      <p:ext uri="{BB962C8B-B14F-4D97-AF65-F5344CB8AC3E}">
        <p14:creationId xmlns:p14="http://schemas.microsoft.com/office/powerpoint/2010/main" val="2800495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999656" y="685800"/>
            <a:ext cx="4953000" cy="646664"/>
          </a:xfrm>
        </p:spPr>
        <p:txBody>
          <a:bodyPr>
            <a:normAutofit/>
          </a:bodyPr>
          <a:lstStyle/>
          <a:p>
            <a:r>
              <a:rPr lang="en-US" sz="3200" b="1" dirty="0" err="1"/>
              <a:t>Ampullary</a:t>
            </a:r>
            <a:r>
              <a:rPr lang="en-US" sz="3200" b="1" dirty="0"/>
              <a:t> carcinoma</a:t>
            </a:r>
          </a:p>
        </p:txBody>
      </p:sp>
      <p:sp>
        <p:nvSpPr>
          <p:cNvPr id="3" name="Content Placeholder 2"/>
          <p:cNvSpPr>
            <a:spLocks noGrp="1"/>
          </p:cNvSpPr>
          <p:nvPr>
            <p:ph idx="1"/>
          </p:nvPr>
        </p:nvSpPr>
        <p:spPr>
          <a:xfrm>
            <a:off x="2133600" y="1981200"/>
            <a:ext cx="8077200" cy="4191000"/>
          </a:xfrm>
        </p:spPr>
        <p:txBody>
          <a:bodyPr>
            <a:normAutofit/>
          </a:bodyPr>
          <a:lstStyle/>
          <a:p>
            <a:r>
              <a:rPr lang="en-US" dirty="0">
                <a:solidFill>
                  <a:schemeClr val="tx1">
                    <a:lumMod val="75000"/>
                    <a:lumOff val="25000"/>
                  </a:schemeClr>
                </a:solidFill>
              </a:rPr>
              <a:t>is a cancer that forms in The ampulla of </a:t>
            </a:r>
            <a:r>
              <a:rPr lang="en-GB" dirty="0">
                <a:solidFill>
                  <a:schemeClr val="tx1">
                    <a:lumMod val="75000"/>
                    <a:lumOff val="25000"/>
                  </a:schemeClr>
                </a:solidFill>
              </a:rPr>
              <a:t> </a:t>
            </a:r>
            <a:r>
              <a:rPr lang="en-US" dirty="0" err="1">
                <a:solidFill>
                  <a:schemeClr val="tx1">
                    <a:lumMod val="75000"/>
                    <a:lumOff val="25000"/>
                  </a:schemeClr>
                </a:solidFill>
              </a:rPr>
              <a:t>Vater</a:t>
            </a:r>
            <a:r>
              <a:rPr lang="en-US" dirty="0">
                <a:solidFill>
                  <a:schemeClr val="tx1">
                    <a:lumMod val="75000"/>
                    <a:lumOff val="25000"/>
                  </a:schemeClr>
                </a:solidFill>
              </a:rPr>
              <a:t> ( a small opening that enters into the duodenum) </a:t>
            </a:r>
          </a:p>
          <a:p>
            <a:r>
              <a:rPr lang="en-US" dirty="0">
                <a:solidFill>
                  <a:schemeClr val="tx1">
                    <a:lumMod val="75000"/>
                    <a:lumOff val="25000"/>
                  </a:schemeClr>
                </a:solidFill>
              </a:rPr>
              <a:t>the most common presenting symptom is obstructive jaundice (80%), caused by compression of the distal bile duct by the tumor.</a:t>
            </a:r>
          </a:p>
          <a:p>
            <a:pPr lvl="1"/>
            <a:r>
              <a:rPr lang="en-US" sz="2000" dirty="0">
                <a:solidFill>
                  <a:schemeClr val="tx1">
                    <a:lumMod val="75000"/>
                    <a:lumOff val="25000"/>
                  </a:schemeClr>
                </a:solidFill>
              </a:rPr>
              <a:t>Additional symptoms may include diarrhea due to fat </a:t>
            </a:r>
            <a:r>
              <a:rPr lang="en-US" sz="2000" dirty="0" err="1">
                <a:solidFill>
                  <a:schemeClr val="tx1">
                    <a:lumMod val="75000"/>
                    <a:lumOff val="25000"/>
                  </a:schemeClr>
                </a:solidFill>
              </a:rPr>
              <a:t>malabsorption</a:t>
            </a:r>
            <a:r>
              <a:rPr lang="en-US" sz="2000" dirty="0">
                <a:solidFill>
                  <a:schemeClr val="tx1">
                    <a:lumMod val="75000"/>
                    <a:lumOff val="25000"/>
                  </a:schemeClr>
                </a:solidFill>
              </a:rPr>
              <a:t> (</a:t>
            </a:r>
            <a:r>
              <a:rPr lang="en-US" sz="2000" dirty="0" err="1">
                <a:solidFill>
                  <a:schemeClr val="tx1">
                    <a:lumMod val="75000"/>
                    <a:lumOff val="25000"/>
                  </a:schemeClr>
                </a:solidFill>
              </a:rPr>
              <a:t>steatorrhea</a:t>
            </a:r>
            <a:r>
              <a:rPr lang="en-US" sz="2000" dirty="0">
                <a:solidFill>
                  <a:schemeClr val="tx1">
                    <a:lumMod val="75000"/>
                    <a:lumOff val="25000"/>
                  </a:schemeClr>
                </a:solidFill>
              </a:rPr>
              <a:t>), mild weight loss, and fatigue</a:t>
            </a:r>
          </a:p>
          <a:p>
            <a:pPr marL="365760" lvl="1" indent="0">
              <a:buNone/>
            </a:pPr>
            <a:endParaRPr lang="en-US" sz="2000" dirty="0">
              <a:solidFill>
                <a:schemeClr val="tx1">
                  <a:lumMod val="75000"/>
                  <a:lumOff val="25000"/>
                </a:schemeClr>
              </a:solidFill>
            </a:endParaRPr>
          </a:p>
          <a:p>
            <a:r>
              <a:rPr lang="en-US" b="1" dirty="0">
                <a:solidFill>
                  <a:srgbClr val="C00000"/>
                </a:solidFill>
              </a:rPr>
              <a:t>ERCP</a:t>
            </a:r>
            <a:r>
              <a:rPr lang="en-US" dirty="0">
                <a:solidFill>
                  <a:schemeClr val="tx1">
                    <a:lumMod val="75000"/>
                    <a:lumOff val="25000"/>
                  </a:schemeClr>
                </a:solidFill>
              </a:rPr>
              <a:t> is the single most useful endoscopic study for diagnosing </a:t>
            </a:r>
            <a:r>
              <a:rPr lang="en-US" dirty="0" err="1">
                <a:solidFill>
                  <a:schemeClr val="tx1">
                    <a:lumMod val="75000"/>
                    <a:lumOff val="25000"/>
                  </a:schemeClr>
                </a:solidFill>
              </a:rPr>
              <a:t>ampullary</a:t>
            </a:r>
            <a:r>
              <a:rPr lang="en-US" dirty="0">
                <a:solidFill>
                  <a:schemeClr val="tx1">
                    <a:lumMod val="75000"/>
                    <a:lumOff val="25000"/>
                  </a:schemeClr>
                </a:solidFill>
              </a:rPr>
              <a:t> carcinoma because it permits identification of the tumor, biopsy, and decompression, if needed.</a:t>
            </a:r>
          </a:p>
          <a:p>
            <a:r>
              <a:rPr lang="en-US" b="1" dirty="0">
                <a:solidFill>
                  <a:schemeClr val="tx1">
                    <a:lumMod val="75000"/>
                    <a:lumOff val="25000"/>
                  </a:schemeClr>
                </a:solidFill>
              </a:rPr>
              <a:t>Whipple procedure </a:t>
            </a:r>
            <a:r>
              <a:rPr lang="en-US" dirty="0">
                <a:solidFill>
                  <a:schemeClr val="tx1">
                    <a:lumMod val="75000"/>
                    <a:lumOff val="25000"/>
                  </a:schemeClr>
                </a:solidFill>
              </a:rPr>
              <a:t>(</a:t>
            </a:r>
            <a:r>
              <a:rPr lang="en-US" dirty="0" err="1">
                <a:solidFill>
                  <a:schemeClr val="tx1">
                    <a:lumMod val="75000"/>
                    <a:lumOff val="25000"/>
                  </a:schemeClr>
                </a:solidFill>
              </a:rPr>
              <a:t>pancreaticoduodenectomy</a:t>
            </a:r>
            <a:r>
              <a:rPr lang="en-US" dirty="0">
                <a:solidFill>
                  <a:schemeClr val="tx1">
                    <a:lumMod val="75000"/>
                    <a:lumOff val="25000"/>
                  </a:schemeClr>
                </a:solidFill>
              </a:rPr>
              <a:t>)</a:t>
            </a:r>
          </a:p>
          <a:p>
            <a:endParaRPr lang="en-US" dirty="0">
              <a:solidFill>
                <a:schemeClr val="tx1">
                  <a:lumMod val="75000"/>
                  <a:lumOff val="25000"/>
                </a:schemeClr>
              </a:solidFill>
            </a:endParaRPr>
          </a:p>
          <a:p>
            <a:endParaRPr lang="en-US" dirty="0"/>
          </a:p>
        </p:txBody>
      </p:sp>
    </p:spTree>
    <p:extLst>
      <p:ext uri="{BB962C8B-B14F-4D97-AF65-F5344CB8AC3E}">
        <p14:creationId xmlns:p14="http://schemas.microsoft.com/office/powerpoint/2010/main" val="2022984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Title 1"/>
          <p:cNvSpPr>
            <a:spLocks noGrp="1"/>
          </p:cNvSpPr>
          <p:nvPr>
            <p:ph type="title"/>
          </p:nvPr>
        </p:nvSpPr>
        <p:spPr>
          <a:xfrm>
            <a:off x="647741" y="295276"/>
            <a:ext cx="10512862" cy="903634"/>
          </a:xfrm>
        </p:spPr>
        <p:txBody>
          <a:bodyPr/>
          <a:lstStyle/>
          <a:p>
            <a:pPr eaLnBrk="1" hangingPunct="1"/>
            <a:r>
              <a:rPr lang="en-US" altLang="en-US" dirty="0"/>
              <a:t>MIRRIZI`s syndrome</a:t>
            </a:r>
            <a:endParaRPr lang="ar-JO" altLang="en-US" dirty="0"/>
          </a:p>
        </p:txBody>
      </p:sp>
      <p:sp>
        <p:nvSpPr>
          <p:cNvPr id="20484" name="AutoShape 2" descr="data:image/jpeg;base64,/9j/4AAQSkZJRgABAQAAAQABAAD/2wCEAAkGBhQQEBURERQUFBUSFhUWFxcWFBUXFxgZFBQVFRUXFxQXGyceGBokGRUUHzAgIycpLCwsFR4xNTAqNSYrLCkBCQoKDgwOGg8PGiwkHSQsLCwpLSwsLCkpLCwpLCwsLCwqLCwsLCwsKSwpKiwsLCwsKSwsLCwsKiwsKSwsLCwsLP/AABEIANUA7QMBIgACEQEDEQH/xAAbAAEAAgMBAQAAAAAAAAAAAAAABAYDBQcCAf/EAEgQAAIBAgMFBgIHAwkGBwAAAAECAwARBBIhBQYTMUEiMlFhcYEUkQcjQlJyobFigsEWM0NTY5KisvAVtMLR0uEkRFSUs8Px/8QAGQEBAAMBAQAAAAAAAAAAAAAAAAECAwQF/8QAKhEBAAICAQMDAwMFAAAAAAAAAAECAxEhBBIxEzJRQXGBYZHwIiOxwdH/2gAMAwEAAhEDEQA/AO40pSgUpSgUpSgUr5el6D7SlfL0H2lKUClKUCvLtYX8K9UoNFtPaYIsDWvwO+yo/CxGng4BN/UDn6jXxHWsm8u7rsDJh735lB181B0Ppp5eB59iJuIeDIMrMLqej2JGh5gggjoQQQbGvPyZMlLfzllaZiXZoZ1dQykMrC4INwQeoI51C2lt6HD6SOA1r5R2n/ujUepsK5FBtvE4dWSFm1PIOU16kgDn4kWv111rVo+diZy0rE3KAkR3Pj94+ZufOk9XMxxCPUWnF72yYyYzG64eNskYB0d/Xrbqf4Wq57I2t2Rc9LmuZpjJJpERsqpH3EUZVW/M26nzq77NwfxEow4OVFXNIRzYDL2R4d4a+Z8Kzpkt3ceUxK6YLEcRA/Q8vTxrPWv2vivhsLLKgF4YZHVTy+rjLKDbpoBVfn34fIwjgPE7qMzII2dZ4IJDYNmygzoRe18rDTQn048ctVwpVSXfwIF4sZJOfMYyLC0kyJ2SbjNwTztqwtfW3pN/luQ2HlU3ygZojdiMO6ro9hdMTE1zoO0OgvItdKq8e/IKsTC6MLBQzxdpuO+HYAhjyeNuQJI1A5gRo/pBBRpmiZYVZbG6s7qcC+KIy3ARgVC8yD5A3AXGlVf+XAD8NoJQyMqzdqMiIs8aDXN278WNuz0JvYjLVooFKUoFKUoFa3eTDPJg8RHGCXeCZVANiWaNgoB6akVsqUFBk2ZiAXfBwSYaMk5EywllcYbEK0qRM+VMzPAtswvkJNr3IYbaGsoEwZokS3EDdmPGMzkISMsjYdhYntWFs2Ya36lBRZYdphAyNIXCoqhhAqnNFPmLrc6hvh9c3Nb9WFYoMJj1lLR/EJFJNmvJwnluIsEgaQCQDJaPEC1+tzrlvfjVGxW8OMgecheIhmmCZopCY1RsOM5YGzIFeVsoGuTnzoJWwMLjeLLJMGEpw+QGRlMPGEsrDhhDm4Vmj1Iva3XNUVP9oZI7DEg/2hw387eHMZcv/l/5+wGvet/RW+R75YniqpEb6QnJHBOWkWWbEIzq5ICWjiV8pBvYgEgg1F/lVi5EdjdQIcVlC4eVeK/wkE0KghiUcM047LG/DYXvQbBcLtAdrPMTaNgpMOW7S4hJAdL2EXAI10OuvaviGG2kqE55mbla8F8pw2HdytwBxON8Qqk6DQd21bfZO3ZpTiMygtFxMsIikRgUeRY1aZzkcuqowK2tm6ixquYXfHFKJZW7YMJKj4bEKqzLhuIsSoTmJL51OuuQDsm9w2WGi2hcNebKjR5Fcw3ZGxbBxNbmwwxB5g8ubXq55qpY3ixLypdhEFxYSRBhpSVjLTxoryscrZ8sLZltbODyIvYZN18I7FmwuHZmJJJgiJJOpJJXU3oNkWFUnf7YMU8bcNkWZLS2DAMpJyiQrzym2Vj5A811sX8ksH/6TDf+3i/6aR7p4RWLphoEcqVzLEitlIYEBlFxox5eNUvSL10iY3Djz48zRicrlZW4Uw5WddASOl/1FZIUVtRoa2G9mxJcBiZJkXiwzD6+MDmOkoA69DbkRfkar2IhYwtJhZMwtdToSrDVVdeoNreGteRek7/y55hueDlcMOunva/8DVp3Vl4WMivyxEci/vLlb9FH51Qdm7aabDOXURyxhsyXPZdO0twdQGsLc9DzNXHZeLDyYJ16zKw8ldbD8yKU3W8fdaHRtpPGIZDPl4QRzJm7uQKc+byy3vWj/wBo4EcPNGUzuQM+HkTK7yx6NmQZC0iRHXmQprfY7CpLE8coukiMrgm11ZSGFxy0JqpHB7OklhDYgyOwDI7YjOJOHiFZVEl7EiWwyKRfkQQLV7TdIxON2beNmRGaRFZAsDsxWVZZQQgW5OXjNyuAzfeN/f8AtPA58siIGWQgnhsyqVk+GRmkC2S5wyLqfsKPA1Em2Hs4qMO05YSsuHyfEZ+4kpSEjXLZOJa9iCoIObWpo2LhJEcwzLeXLZ1mDgPx5ZoyBmsfrmfTrlt0oM2y/g8ar8OEZUZblozGbvbEgqDZhfih81hcufOtgm7mGHKCIDKFtkXLlVHjAy8rZJJF9GI5VX91Z4MGvBXEwyhlV0SGxAVCkDMGuSxLlAbk2tpVifb2HUMxnhARsjkyxgKwBOVjfRrA6HXQ0HyHYGHRcqwxgAW7o+/xNTzPb7WvXWthXxWBFwbg6givtApSlApSlApSlApSlApalKDwIgGLADMQATYXIW9gT1AzH5mvdKUClKUHy1faiYnasUZIZwCNSBqR6gaitZLvjBY5CzMOQyMo92YWA8/1qs3rHmTbfVjmxCoMzsqjxYgD5mqBjt+JSezIE1tZVX/NID87L6VotobZknbMe0wsAe8Tc9PD0FumlYzm+IWisyvm3NpYeZCmYCQaxsyMAGHLtZdAbWPka5li9lI7vLH9U1zdo9UbXXMnInobWrPineJgXIAa41caG+lwF1bobHTrWWV3Gt0BYd7mfSRftDyOo6EVzZN2lFqKntXCurK7AxFxk40TAqVOmVtLeYuLjpVy2LjkTgNqI4Xg588qFxmt1sP0qEuHSxXSSJx2hclT00ubgaaeFqi4XZcmHzg9rDMtkkDKXQ5g44iXzWALqWtbunxrK1damGc119nato4JcTh5IWJyTxuhKkXyyIVJU6jkdKrsu4fEdpHnu8wKzWhRQyngAiMXJibLh4he51ueeXLotz97mgPCn0hXQkkERa3Bz/1dtT929+QNWwyy47SMvDhjzkF1mmH9l1ijP9Z3m1y5RZz6VLxeF2r2buyhkk4OKuYZgSip9WhyTK6lc9g5TENfIVAIU5OYOefcMMiRcZhGIYIXUIt2GHV1Uq1+xcSNcWOoFrag2XB4NIUWONQiKLBVFgPas9aCr/yOZirST3bQPlhRAwWSB0sqnskfDqCSWJzHkAoDAbjrFJG5kLcDKsY4ai0aR4lEDG5LOPiWOfTujQXYm0UoIuysDwIIoQcwijSO5Fr5EC3t0vapVKUClKUClKUClKUClKUClKUClKi4/aCwrdjr0FwL/PkPOomYiNyPeLxqxLduugA1JNr2A9AT5AEmwFc83l3/AACVMixr0AfU+enafytZfxVpt9N/iC0aMGkOhsOyo52t4cuzzOhawso5/FgGlYu7WzG5ZuZrhyZpvxXwzm664LeGHEEIJ1zMdFfMup5AKQFuakbQx5wsfEmDhc4SygEtmBN7AiwFjzqr4TZmBBtK0hJ+7YfK9bqbZ+EdLviMVKI9Vicki4HnWP5T3yzYDakEnbWVAb3KyEKfCxVvbxpi1OHiCRgPLI2SIHxY3zNa1woux8bC9ap8MuIyosChWIVbd65NhepO7my1hxZSS3EXIqMXJyBiRa1+RNr+Qqa6m2mtb8xDf7E3QiOZpUWSQmzPOOJc2JCJ1GgJsnZFwK87X3bbCqzYecEGxED9uMBV1yue0t9DodL2sa3KYhbpmVEzoAQfAXdWVlGhJHlckAkVqsftRRiXD3vJwwHCjLbXvn7J15DpXVOmutyruGwazpxoiYgSBKrL2ozlJKsmhPMajmBcVsNjyObqwYZFTwynMNCpve91N7+IqBtMNFieNGQG1RUDXR1jbuv5NrlJ5X8zU0bwYYXcy5OV0JbMpHeUxj7Xn8udY2iYnlW0dvlixuzwzWOojLWUnsWZAVun28pvl8NPCu2YNy0aMeZVSfcA1wnZ23hiXlXLlOYtH2bkoIgmp6MCC1vBj4Gu37GxAkw8Tg3DRp/lFx7G49q1wTHdMR8MdxPhNpSldaSlKUClKUClKUClKUClKUClKxYjFLGuZ2CjxJt7evlQZa8yShRdiABzJNh86qW3fpCiw63uBfkWGrfhQa28zb0rmm8H0lzT3WO6j77d791Rovr+Vc1uorHFeVZtDqW3t+IsOt1K/ic2X2HeY1yneTfuTEErEWAPNzox590fZGuh6X0AqvRYaSbtm58WYkn5mszYdQLcz1rlva1/czm20CJNdBc/65mpa4N5O8xA8F0/xc6kwwgDWwA1JOgAGpJ8BWkXHYrFT2wayCJbpnVByJGd7tZQ1uWot5a1WsTbxwRPwm47Z6XGGiRXnex6kxqNS7t006efpezLs9kAtdsgXX7wWwJrY7D3aiwcZyjVtXdz22udC5F+ZvZR589TUs4oOQAWYEZQqqRfysl2PzrKZ3qIWm1rRETL3PMsGbIlxIysi2vocuTTqc2Yi+gFtOtaraGL46ZTlWRWIicKlwxViUYjUoy3uCLagjUVMxUeduQ7IAAt3cosAyHlaw0IHIVq1wjIbBdRcgqpvY6sdB5nWtIjTSISI9sy5AVDizd0gZxlvcFQeRudRoaibZ24s6ZGJXTlaxuDoRb2vfnavWOiSZRcWcrfum1yOqnW1+o6VrcLg5Gw8JzamNLvxF0uoINmRnvy5V0xf5htGTU8wj4h5HCCVlRQLL95lX7q8z68tKmpsaLEkuZHRyAAMisnZFtWLAljzJGg6XrEmxpJJNSW8XNwD7t2rD0t5VvsLsoQhiTd9ctr5bZCMtr2ubnW1xpyrO998K3t3+Wpfd+XDLnBGW4zMjaqPGxAI666jXXQ1dt1t6mw4UspMMhsVXtFGyhs6+oYXX5ajtRcBGTYd5D2SG5t2Rm0GmW5IA8BVfng+CxQVmfhMCYxchWsbGN/ArcgHmOyfGsIm1bbhzzE1nbumGxKyIHRgysLgjkRWWudbm7eWGTLm+pkYKb6ZJG7jEdA2oNtL2Pia6IK9PFljJXa8Tt9pSlapKUpQKUpQKUpQK+E14xGIWNSzmwHM/66+Vc53y3xDKQO5qAgNs1uZY9QOvNR+0bVlkyxjj9UTOlg2/vzHApKFbDQu18t/BFGsh9NPM1ynbf0iyyuTGB5O/ab2Xup6AVX9q7SbESFmNxyA1sB4KDyH69an7C3OlxQziyRL3pH0X28T6VxWtbJPLKZmWq4skz5mLO7dTqT5eQ8q3uE3XydvEEIOdup9q2MuPw+DHDwq536ysNf3R0rTYjFNIczsSTTUQjiGbH7RBGSIZUHzNQ4I7mvOWtngMNWGS6vllgwQZbMoYG1wRcePI86s+zMHZczd1bafoAKg4LC8r1tsSpyrCoOeRrL7rkX/E4PsaxrymIbzYG7gxNsRPrETeOPo3TO/ithZV8NTztV0RAAAAAByA0A9qw4eNYY0S4AUKguQPBVHqdPnWe9e1jxxSNN4jSHtDY0M9jKgJHJhcMPR1sR861ku5WHK2BmHIgieTQjUGxJB9wRW/vS9WtjrbzBqFUn3H68XMf201+akfpVd2XuG0mDwzgRveCFh2mjYXiGo0IJ18q6XNIFUliAPEmw+ZqJsTAmDDQwsQTFFHGSL2JRFUkX6aVT0ax4THCmR7kzHs5FUeLSkn2yC5/KpR+j9hyeJtALNG2mt9O0bj1q5yYhVsGYC/K5AvqBpfzZR7jxr3enoV+qdy0uy9144hdwJXItcqMoHgqa29dSarW/u6fEiKp+KEn7Eig9i/3WF7X8x90V0C9R8bhRKhRuo59QRqGHmDY+1L4azXthWY24Zu/tPNCwcdwWYH7twJB/H1Wuvbn7XOIw4Dm8kR4b362HZb3Wx9b1yXaWE+E2l2gAs986jlnU5ZQB4G4Yfjq37kYgwYzgk3EimM+ZQGSJvdc49T5VwYLTTJr6Tx/PyxrOp06RSlK9VuUpSgUpSgVixOIWNS7myrqTWWuUb8b2vNOsMWkIBF782LheL5gAMFHnfqLZZckUj9VZnTJvpviXBCtlVfe1/wAixHtqegJbmeN2i0pN/tW1OrEDkvgB5AAV72lijI5HJVJCr4eZ8WPUmp+ysAqDiy6+A8a8/mZ3PljvbNsDYCAcfF3EY1Cci/l6VJ23vTJiQI0AjiTRUXQAVD2jjmnNzyHIdAKiolqtvUEz8MSpWQLXsJWQJWVrKvmHhua3mCgqDhIq32Gh0tXNadyvCdhIATp151t918Nx8bnOqwLceFzdU/42+Va2NckZf2B8z4enP2q4blbN4WGDkdqb6w+NjpGPZLe5NdPTU7rx+61YTN4NntNHGqWumIw8hubdmKZHb3spqoy7u46LDuwllaRYLWGIkcljs+VJMqn7RxXBYelxbUG47bD5I+GCTx4M1uicVc59AtzWiwE+PXCTFg0k/wAPFJHnSNTxnhPFjAUBSFdRYHq1ixHL2GqI2w8dmGQlE42dQ2KlkaNQ+HLKWJswbhzkXDW4uXsi9sUu6+MYIwNpoxOglbEu/wBZLh2T4hVIsi58h4YvbmBpY5W2pjMxiieQkwySq0sEQlURvLGuaFLXztJCV0W4gfS5tXjDPjXZXdcQcyxLlYJkvHj+25yxplJhKnUKSAezpQYsZuvjJYchuyvmsj4lrRnPE2ZrA8RSEfsktYsejnLm3kWd9oAKsrKgh4Y+tCcQjEAsSDlEYLxF21ccMFRcCpuCxmNOBmYiVsQFWwkhiQq5ReMIlBAkVTmy5uZFszjWoWExeNiDhVxL8Wa6NJEt7HFoGL6ARrwCTaw0BIF9KDzBuri2KtLlOVwVDSFiq8TZsjC7FvtYbEN3jqw1108JutjSFJb6yN5eHI07u6mTCzRcVtcjASGI6Kt+0cikWM7YcuLafDvOcTbLKsoaKNEErR4dstkFzErCbK5tqLZmvc3Kgo67vYwhiGeMBZWij+Lkco//AIXh55PtjNHiGsbgCTrmsu13Z2ZiYpZmxDlgxIH1mZWPEkYOFPc7DIttO7a2gY2OlByv6XcCFeOYdGRj73ib/wCr+7TZsx4mDm5nOsZ87Mtvyd/nW3+lePNBa32Cf7ssRrTbIj7GGHX4hP8AhP8ACvKzRrJP3/4wt5dWpSleq3KUpQKUrBjcYsMbSubKilifIC/uaCu777a4cfw6GzzDtW5rHyOvQseyP3j0rmu2orZH6IVJ/CrjMPYNf2rcYnFtPK0r6NIb2+6OSp7LYet/GpO09kBsLdtLm1/JuyT7XB9q8u9pyWm30hh7p255icLkmYW7rH9azBix1+VbDaeDIOY875XHg1h/hYdoHwPlUVEtVd6VliItX1Vr0y16VarayHxY69qlewKzwR3NY2smEvBxVt4U09qiYeGpsQrHzK7NtbTDN+yBb1vc/kGrpWzossMa/dRB8lArm+OQyLHGPtEA+rMkY/zmuo16vRx5n7f7WqV8tX2ld7R5EYuTYXIAJtqQL2BPufma+2r7Sg+WpavtKD5avtKUClKUFJ+kQ3XL/Zgf3pUt/lPyrW7Mw+uFXxmv8in/ADrZb2rxJP3lX2jUk/4nt7VK2Vgv/EQj+rQuf3iR/wBNcFq92T8spjctttrbfwzRjJmEmYd6xDWHDFrcmchL9C61L2TjDNBFKQAZI0cgG4GZQxAPUa86r++OEkkmwzQh7pxwzpbshoSEDDMMwL5TbyvcaGt7sMWw0QyCLKijhrayWUdkWJ5V3tU6lKUCqh9IO0bJHhx/SHO/4YyMo93Kn9w1b65bvFjuNi5X6KeGv4Y7j82Ln3rm6m2qa+VLzqGHZ8GZhU3bO0QwyDugWt+tR8LJkjJ6mtVi8Rc1x77a6Z+IeZ14iW8M0bN4EsGgLfsk5xm6EkVpyhGhFiNDW62fMFftWyODG9+WV9Ln8JIPpfxqFtOBlbtd7ut+NOy/5i/uKy3uFZ55a9hRVr0BWRVvpWcyiCNL1sMNBWPDwVORaxmVoZolt61nVbDSsSt0rPF3R71NSZSgLmLyeL/eYBXTK5nhVN19Yv8AesOP41e9rbeiwpQScQmUsFWOKSRjkXMxyopNgK9bo/bLWjY0rXwbegcKyyJlcoEYkBX4iB0yE9+6sDpXrC7bglCmOWNhIzKlnXtMhIdV11IINwK7V06lQZdtwKjSGWPIhsTnUgG2bLoe9bW3OvsW2YWUsJUsqK7XYAqrrmVnBN0BGutqCbSo2z9opiIxLE2ZCWAOupRyjc/2lOvWpNApSlArxI+UE+AvXusOJ5W/1pUSK3iMKXlHlz/ETdvzP5Vtdkw/WSP6IPRR/wBhXxYct26/xNTsDDkQDx1+f/a1Y1r/AFKxCHi92oJWzulzcnvMNWABOh8hU3BYJYUCILKOWt+QAGvoAPas9K3WKUpQRdqYrhQSSfcR2Hqqkj865LGvIf68zXSN9J8uCk/byJ/edQfyvXOUOted1U/1xDHJ5MVidLeFax3uaz4l+tRENzWFp2rKZh482njWbaMbMt21LKpuebND9TKT4GwQnx0NZtmQa1NxGFzXCgllJkRRqXBULPGB1bKqSADnkaqRCIVRovCpMEN6z/CWsRqp5H/XI1kjQDlWMyq+xR1K5CvA0r0WHM9AT7DnVFnsaDzNScNCWa3jUUYVmDO5CAHKAS2lxbNZe8b+dhbyqPuuXklkidmVIEzTPnLG2o0c91mYW9Lm1wK6o6e2ttfRnW5WSAgtGo5TTwInmIHaRyP2bq2v7PpVq25seSaWCaGRI3gMhGeMyKRLHkOgdTcc+dVTdqX4vaKuBljw8bmNeiiwjTToSGY+QQdbmth9IWHmkMSxxySR5Zs6pm7RvFkQZVYZyA4BkGSxa/OvQ6b28LVeZ9xlijVVxCx2KqHdbP8AzMKNYhwrFjAHKsGUm3Z7Iom6CZ1n+JjaNXy6g5bDFtiIwCJAok4r5STe9k0BGvj+SWKd3Z2js7hwplcjSSVgcpU5TkkVSMzcjYgWFY8LuTiF7N4wtwzETSkOTiIJQDGUypkEb2I5lumZq6lkt/o+CogjlReHh0w5vApQgQyxO5TMBmIkuPCzA3DGsOH3JUZcuIiYt9bASmYseLDOxI4lnjvGndANiut1BOBd0sb2i7RuGILRfEzqjNlxClw4jLqAZImCksTl1N1Wsa7jYsKoDRho4yvEE8uZ1LYU8IK0ZWJQkLx5hfQg5e0wAXHd/ZPwuHWHNnytI2YLlH1kryEBbmwGe3tWyqu7t7AlgcvM7N9UiKDM0mX62aRx3EU6NEobKDZAOQ1sVApSlAryVvXqlBhaG/pWalKjQUpSpClKUFW+kGa2HjX70o+SpI36gVQHksDV2+kYdiD8b/8AxmqHMa8nqZ/uy57+5hla9fYIe1XxRUzCprWUTtES2WDFq94uQEcyCCCCOYI5EedYpXst6hyYmtNcLaTRGJr5SomNy6MSFl/tI21s/ip9fEmM2HIbIwytzytobeIvow8xUOR7ixrNFtWRVyFs6dFkAcD0vr+dZ2rEqzqfL20Vjbl5UmPZPLUW10vfmPcaVi/2kOoygdP5xR6Zu2o8rkelesOiSBnxBRlzWSCHNncIT/Oyn+bQmxIGrWHhVaY9258JrXc8scM5nK8LLliUrLO6sYoibdlVt2307Krqb6kVibFKiCCG4jW7MWAzytr9ZKRzOtgvJRXvbW12lyglEVdEjAyov4QPAdajYbDs7hVszyFVFvEmyj+JrpyX3Dovfcbn9nQvo1wOWGSY/wBI+UfhiFv87P8AKrlaouydnLh4UhXlGoF/E9T7m596l16GKnZSKq1jUaKUpWixSlKBSlKBSlKBSlKBSlKBSlKBSlKCpfSLH9RE33Zf80cg/W1c7laur734Ey4OQKLsoDqOt0Oaw8yAR71ySVuoryuqrrJv5c+T3Pqmtls9bmtVEMxtW/hZYo7nS1uXyqlK7KV2i4yfW1QDNXrak4DDxbTz5Xv6VggXMdeQrbWuFprMTp6Zj4H5VIES5Rc/lzt7fpWDHzDKcpHZI9Tpe9j0qC+0CRax1A1A8KmKta4kzEsq3NiLXPSxt6cq+rtAZQLdpiOumv66VrBije5Bta1vE2sLVkw8THUhRpzGnrzNhVZtWnlMzTH58vqgyNfoNB8+fqa6P9Hm7th8W45giIeXJpPfkPK561p90dzTiSJJAVw49jL5L1CeLdeQ8a6iiACwFgNAByq/T4ptb1LfhjWJme6XqlKV6DYpSlApSlApSlApSlApSlApSlApSlApSlANcb3o2OcLiHjtZD2o/NGPL903X2HjXZK1G8m7qYyLITlddUe18p6gjqp6j9CAa5+oxepXjzCl690OOYabLc+Fjy10vXzFY4OOoJPjzv8A8q2O2d2cRhiTJGwA+2l2T+8Bp+8BWiMQOts3mG0/KuGl+3i3CMd61jVmLjmSQacjr4AW/wD2pWHxgFwftWt+dYGjNsoUKL9L6+tfBhT109am2SEZMsTMa+jJiJ317Ng3U+lqxhTYa5Qo1N63mwt05sVYxJ2f6xuzH7N9v929dJ3f3FgwtnYcWUa52Gin9hOS+up860rW+TxGo+Vpva8aiNOe7B3JxOJswjMadJJ7qD+CPV298o86vux/o+ghIaUmdh94ARg+Ij6/vE+1Wm1fa6adPSvM8yRSIBSlK6FylKUClKUClKUClKUClKUClKUClKUClKUClKUClKUCtZjN2sLKbyYeFj4mNb/MC9KVExE+RBbcDAn+gHs8gHyDVJw26OEjN1w8Vx1Khj/ivX2lUjHSPpCO2PhtgK+0pWiSlKUClKUClKUClKUClKUClKUClKUClKUClKUClKUClKUH/9k="/>
          <p:cNvSpPr>
            <a:spLocks noChangeAspect="1" noChangeArrowheads="1"/>
          </p:cNvSpPr>
          <p:nvPr/>
        </p:nvSpPr>
        <p:spPr bwMode="auto">
          <a:xfrm>
            <a:off x="10152065" y="-981075"/>
            <a:ext cx="225742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sz="2800">
                <a:solidFill>
                  <a:schemeClr val="tx1"/>
                </a:solidFill>
                <a:latin typeface="Arial" pitchFamily="34" charset="0"/>
                <a:cs typeface="Arial" pitchFamily="34" charset="0"/>
              </a:defRPr>
            </a:lvl9pPr>
          </a:lstStyle>
          <a:p>
            <a:pPr algn="r" rtl="1" eaLnBrk="1" fontAlgn="base" hangingPunct="1">
              <a:spcBef>
                <a:spcPct val="0"/>
              </a:spcBef>
              <a:spcAft>
                <a:spcPct val="0"/>
              </a:spcAft>
            </a:pPr>
            <a:endParaRPr lang="ar-JO" altLang="en-US">
              <a:solidFill>
                <a:srgbClr val="000000"/>
              </a:solidFill>
            </a:endParaRPr>
          </a:p>
        </p:txBody>
      </p:sp>
      <p:sp>
        <p:nvSpPr>
          <p:cNvPr id="20485" name="AutoShape 4" descr="data:image/jpeg;base64,/9j/4AAQSkZJRgABAQAAAQABAAD/2wCEAAkGBhQQEBURERQUFBUSFhUWFxcWFBUXFxgZFBQVFRUXFxQXGyceGBokGRUUHzAgIycpLCwsFR4xNTAqNSYrLCkBCQoKDgwOGg8PGiwkHSQsLCwpLSwsLCkpLCwpLCwsLCwqLCwsLCwsKSwpKiwsLCwsKSwsLCwsKiwsKSwsLCwsLP/AABEIANUA7QMBIgACEQEDEQH/xAAbAAEAAgMBAQAAAAAAAAAAAAAABAYDBQcCAf/EAEgQAAIBAgMFBgIHAwkGBwAAAAECAwARBBIhBQYTMUEiMlFhcYEUkQcjQlJyobFigsEWM0NTY5KisvAVtMLR0uEkRFSUs8Px/8QAGQEBAAMBAQAAAAAAAAAAAAAAAAECAwQF/8QAKhEBAAICAQMDAwMFAAAAAAAAAAECAxEhBBIxEzJRQXGBYZHwIiOxwdH/2gAMAwEAAhEDEQA/AO40pSgUpSgUpSgUr5el6D7SlfL0H2lKUClKUCvLtYX8K9UoNFtPaYIsDWvwO+yo/CxGng4BN/UDn6jXxHWsm8u7rsDJh735lB181B0Ppp5eB59iJuIeDIMrMLqej2JGh5gggjoQQQbGvPyZMlLfzllaZiXZoZ1dQykMrC4INwQeoI51C2lt6HD6SOA1r5R2n/ujUepsK5FBtvE4dWSFm1PIOU16kgDn4kWv111rVo+diZy0rE3KAkR3Pj94+ZufOk9XMxxCPUWnF72yYyYzG64eNskYB0d/Xrbqf4Wq57I2t2Rc9LmuZpjJJpERsqpH3EUZVW/M26nzq77NwfxEow4OVFXNIRzYDL2R4d4a+Z8Kzpkt3ceUxK6YLEcRA/Q8vTxrPWv2vivhsLLKgF4YZHVTy+rjLKDbpoBVfn34fIwjgPE7qMzII2dZ4IJDYNmygzoRe18rDTQn048ctVwpVSXfwIF4sZJOfMYyLC0kyJ2SbjNwTztqwtfW3pN/luQ2HlU3ygZojdiMO6ro9hdMTE1zoO0OgvItdKq8e/IKsTC6MLBQzxdpuO+HYAhjyeNuQJI1A5gRo/pBBRpmiZYVZbG6s7qcC+KIy3ARgVC8yD5A3AXGlVf+XAD8NoJQyMqzdqMiIs8aDXN278WNuz0JvYjLVooFKUoFKUoFa3eTDPJg8RHGCXeCZVANiWaNgoB6akVsqUFBk2ZiAXfBwSYaMk5EywllcYbEK0qRM+VMzPAtswvkJNr3IYbaGsoEwZokS3EDdmPGMzkISMsjYdhYntWFs2Ya36lBRZYdphAyNIXCoqhhAqnNFPmLrc6hvh9c3Nb9WFYoMJj1lLR/EJFJNmvJwnluIsEgaQCQDJaPEC1+tzrlvfjVGxW8OMgecheIhmmCZopCY1RsOM5YGzIFeVsoGuTnzoJWwMLjeLLJMGEpw+QGRlMPGEsrDhhDm4Vmj1Iva3XNUVP9oZI7DEg/2hw387eHMZcv/l/5+wGvet/RW+R75YniqpEb6QnJHBOWkWWbEIzq5ICWjiV8pBvYgEgg1F/lVi5EdjdQIcVlC4eVeK/wkE0KghiUcM047LG/DYXvQbBcLtAdrPMTaNgpMOW7S4hJAdL2EXAI10OuvaviGG2kqE55mbla8F8pw2HdytwBxON8Qqk6DQd21bfZO3ZpTiMygtFxMsIikRgUeRY1aZzkcuqowK2tm6ixquYXfHFKJZW7YMJKj4bEKqzLhuIsSoTmJL51OuuQDsm9w2WGi2hcNebKjR5Fcw3ZGxbBxNbmwwxB5g8ubXq55qpY3ixLypdhEFxYSRBhpSVjLTxoryscrZ8sLZltbODyIvYZN18I7FmwuHZmJJJgiJJOpJJXU3oNkWFUnf7YMU8bcNkWZLS2DAMpJyiQrzym2Vj5A811sX8ksH/6TDf+3i/6aR7p4RWLphoEcqVzLEitlIYEBlFxox5eNUvSL10iY3Djz48zRicrlZW4Uw5WddASOl/1FZIUVtRoa2G9mxJcBiZJkXiwzD6+MDmOkoA69DbkRfkar2IhYwtJhZMwtdToSrDVVdeoNreGteRek7/y55hueDlcMOunva/8DVp3Vl4WMivyxEci/vLlb9FH51Qdm7aabDOXURyxhsyXPZdO0twdQGsLc9DzNXHZeLDyYJ16zKw8ldbD8yKU3W8fdaHRtpPGIZDPl4QRzJm7uQKc+byy3vWj/wBo4EcPNGUzuQM+HkTK7yx6NmQZC0iRHXmQprfY7CpLE8coukiMrgm11ZSGFxy0JqpHB7OklhDYgyOwDI7YjOJOHiFZVEl7EiWwyKRfkQQLV7TdIxON2beNmRGaRFZAsDsxWVZZQQgW5OXjNyuAzfeN/f8AtPA58siIGWQgnhsyqVk+GRmkC2S5wyLqfsKPA1Em2Hs4qMO05YSsuHyfEZ+4kpSEjXLZOJa9iCoIObWpo2LhJEcwzLeXLZ1mDgPx5ZoyBmsfrmfTrlt0oM2y/g8ar8OEZUZblozGbvbEgqDZhfih81hcufOtgm7mGHKCIDKFtkXLlVHjAy8rZJJF9GI5VX91Z4MGvBXEwyhlV0SGxAVCkDMGuSxLlAbk2tpVifb2HUMxnhARsjkyxgKwBOVjfRrA6HXQ0HyHYGHRcqwxgAW7o+/xNTzPb7WvXWthXxWBFwbg6givtApSlApSlApSlApSlApalKDwIgGLADMQATYXIW9gT1AzH5mvdKUClKUHy1faiYnasUZIZwCNSBqR6gaitZLvjBY5CzMOQyMo92YWA8/1qs3rHmTbfVjmxCoMzsqjxYgD5mqBjt+JSezIE1tZVX/NID87L6VotobZknbMe0wsAe8Tc9PD0FumlYzm+IWisyvm3NpYeZCmYCQaxsyMAGHLtZdAbWPka5li9lI7vLH9U1zdo9UbXXMnInobWrPineJgXIAa41caG+lwF1bobHTrWWV3Gt0BYd7mfSRftDyOo6EVzZN2lFqKntXCurK7AxFxk40TAqVOmVtLeYuLjpVy2LjkTgNqI4Xg588qFxmt1sP0qEuHSxXSSJx2hclT00ubgaaeFqi4XZcmHzg9rDMtkkDKXQ5g44iXzWALqWtbunxrK1damGc119nato4JcTh5IWJyTxuhKkXyyIVJU6jkdKrsu4fEdpHnu8wKzWhRQyngAiMXJibLh4he51ueeXLotz97mgPCn0hXQkkERa3Bz/1dtT929+QNWwyy47SMvDhjzkF1mmH9l1ijP9Z3m1y5RZz6VLxeF2r2buyhkk4OKuYZgSip9WhyTK6lc9g5TENfIVAIU5OYOefcMMiRcZhGIYIXUIt2GHV1Uq1+xcSNcWOoFrag2XB4NIUWONQiKLBVFgPas9aCr/yOZirST3bQPlhRAwWSB0sqnskfDqCSWJzHkAoDAbjrFJG5kLcDKsY4ai0aR4lEDG5LOPiWOfTujQXYm0UoIuysDwIIoQcwijSO5Fr5EC3t0vapVKUClKUClKUClKUClKUClKUClKi4/aCwrdjr0FwL/PkPOomYiNyPeLxqxLduugA1JNr2A9AT5AEmwFc83l3/AACVMixr0AfU+enafytZfxVpt9N/iC0aMGkOhsOyo52t4cuzzOhawso5/FgGlYu7WzG5ZuZrhyZpvxXwzm664LeGHEEIJ1zMdFfMup5AKQFuakbQx5wsfEmDhc4SygEtmBN7AiwFjzqr4TZmBBtK0hJ+7YfK9bqbZ+EdLviMVKI9Vicki4HnWP5T3yzYDakEnbWVAb3KyEKfCxVvbxpi1OHiCRgPLI2SIHxY3zNa1woux8bC9ap8MuIyosChWIVbd65NhepO7my1hxZSS3EXIqMXJyBiRa1+RNr+Qqa6m2mtb8xDf7E3QiOZpUWSQmzPOOJc2JCJ1GgJsnZFwK87X3bbCqzYecEGxED9uMBV1yue0t9DodL2sa3KYhbpmVEzoAQfAXdWVlGhJHlckAkVqsftRRiXD3vJwwHCjLbXvn7J15DpXVOmutyruGwazpxoiYgSBKrL2ozlJKsmhPMajmBcVsNjyObqwYZFTwynMNCpve91N7+IqBtMNFieNGQG1RUDXR1jbuv5NrlJ5X8zU0bwYYXcy5OV0JbMpHeUxj7Xn8udY2iYnlW0dvlixuzwzWOojLWUnsWZAVun28pvl8NPCu2YNy0aMeZVSfcA1wnZ23hiXlXLlOYtH2bkoIgmp6MCC1vBj4Gu37GxAkw8Tg3DRp/lFx7G49q1wTHdMR8MdxPhNpSldaSlKUClKUClKUClKUClKUClKxYjFLGuZ2CjxJt7evlQZa8yShRdiABzJNh86qW3fpCiw63uBfkWGrfhQa28zb0rmm8H0lzT3WO6j77d791Rovr+Vc1uorHFeVZtDqW3t+IsOt1K/ic2X2HeY1yneTfuTEErEWAPNzox590fZGuh6X0AqvRYaSbtm58WYkn5mszYdQLcz1rlva1/czm20CJNdBc/65mpa4N5O8xA8F0/xc6kwwgDWwA1JOgAGpJ8BWkXHYrFT2wayCJbpnVByJGd7tZQ1uWot5a1WsTbxwRPwm47Z6XGGiRXnex6kxqNS7t006efpezLs9kAtdsgXX7wWwJrY7D3aiwcZyjVtXdz22udC5F+ZvZR589TUs4oOQAWYEZQqqRfysl2PzrKZ3qIWm1rRETL3PMsGbIlxIysi2vocuTTqc2Yi+gFtOtaraGL46ZTlWRWIicKlwxViUYjUoy3uCLagjUVMxUeduQ7IAAt3cosAyHlaw0IHIVq1wjIbBdRcgqpvY6sdB5nWtIjTSISI9sy5AVDizd0gZxlvcFQeRudRoaibZ24s6ZGJXTlaxuDoRb2vfnavWOiSZRcWcrfum1yOqnW1+o6VrcLg5Gw8JzamNLvxF0uoINmRnvy5V0xf5htGTU8wj4h5HCCVlRQLL95lX7q8z68tKmpsaLEkuZHRyAAMisnZFtWLAljzJGg6XrEmxpJJNSW8XNwD7t2rD0t5VvsLsoQhiTd9ctr5bZCMtr2ubnW1xpyrO998K3t3+Wpfd+XDLnBGW4zMjaqPGxAI666jXXQ1dt1t6mw4UspMMhsVXtFGyhs6+oYXX5ajtRcBGTYd5D2SG5t2Rm0GmW5IA8BVfng+CxQVmfhMCYxchWsbGN/ArcgHmOyfGsIm1bbhzzE1nbumGxKyIHRgysLgjkRWWudbm7eWGTLm+pkYKb6ZJG7jEdA2oNtL2Pia6IK9PFljJXa8Tt9pSlapKUpQKUpQKUpQK+E14xGIWNSzmwHM/66+Vc53y3xDKQO5qAgNs1uZY9QOvNR+0bVlkyxjj9UTOlg2/vzHApKFbDQu18t/BFGsh9NPM1ynbf0iyyuTGB5O/ab2Xup6AVX9q7SbESFmNxyA1sB4KDyH69an7C3OlxQziyRL3pH0X28T6VxWtbJPLKZmWq4skz5mLO7dTqT5eQ8q3uE3XydvEEIOdup9q2MuPw+DHDwq536ysNf3R0rTYjFNIczsSTTUQjiGbH7RBGSIZUHzNQ4I7mvOWtngMNWGS6vllgwQZbMoYG1wRcePI86s+zMHZczd1bafoAKg4LC8r1tsSpyrCoOeRrL7rkX/E4PsaxrymIbzYG7gxNsRPrETeOPo3TO/ithZV8NTztV0RAAAAAByA0A9qw4eNYY0S4AUKguQPBVHqdPnWe9e1jxxSNN4jSHtDY0M9jKgJHJhcMPR1sR861ku5WHK2BmHIgieTQjUGxJB9wRW/vS9WtjrbzBqFUn3H68XMf201+akfpVd2XuG0mDwzgRveCFh2mjYXiGo0IJ18q6XNIFUliAPEmw+ZqJsTAmDDQwsQTFFHGSL2JRFUkX6aVT0ax4THCmR7kzHs5FUeLSkn2yC5/KpR+j9hyeJtALNG2mt9O0bj1q5yYhVsGYC/K5AvqBpfzZR7jxr3enoV+qdy0uy9144hdwJXItcqMoHgqa29dSarW/u6fEiKp+KEn7Eig9i/3WF7X8x90V0C9R8bhRKhRuo59QRqGHmDY+1L4azXthWY24Zu/tPNCwcdwWYH7twJB/H1Wuvbn7XOIw4Dm8kR4b362HZb3Wx9b1yXaWE+E2l2gAs986jlnU5ZQB4G4Yfjq37kYgwYzgk3EimM+ZQGSJvdc49T5VwYLTTJr6Tx/PyxrOp06RSlK9VuUpSgUpSgVixOIWNS7myrqTWWuUb8b2vNOsMWkIBF782LheL5gAMFHnfqLZZckUj9VZnTJvpviXBCtlVfe1/wAixHtqegJbmeN2i0pN/tW1OrEDkvgB5AAV72lijI5HJVJCr4eZ8WPUmp+ysAqDiy6+A8a8/mZ3PljvbNsDYCAcfF3EY1Cci/l6VJ23vTJiQI0AjiTRUXQAVD2jjmnNzyHIdAKiolqtvUEz8MSpWQLXsJWQJWVrKvmHhua3mCgqDhIq32Gh0tXNadyvCdhIATp151t918Nx8bnOqwLceFzdU/42+Va2NckZf2B8z4enP2q4blbN4WGDkdqb6w+NjpGPZLe5NdPTU7rx+61YTN4NntNHGqWumIw8hubdmKZHb3spqoy7u46LDuwllaRYLWGIkcljs+VJMqn7RxXBYelxbUG47bD5I+GCTx4M1uicVc59AtzWiwE+PXCTFg0k/wAPFJHnSNTxnhPFjAUBSFdRYHq1ixHL2GqI2w8dmGQlE42dQ2KlkaNQ+HLKWJswbhzkXDW4uXsi9sUu6+MYIwNpoxOglbEu/wBZLh2T4hVIsi58h4YvbmBpY5W2pjMxiieQkwySq0sEQlURvLGuaFLXztJCV0W4gfS5tXjDPjXZXdcQcyxLlYJkvHj+25yxplJhKnUKSAezpQYsZuvjJYchuyvmsj4lrRnPE2ZrA8RSEfsktYsejnLm3kWd9oAKsrKgh4Y+tCcQjEAsSDlEYLxF21ccMFRcCpuCxmNOBmYiVsQFWwkhiQq5ReMIlBAkVTmy5uZFszjWoWExeNiDhVxL8Wa6NJEt7HFoGL6ARrwCTaw0BIF9KDzBuri2KtLlOVwVDSFiq8TZsjC7FvtYbEN3jqw1108JutjSFJb6yN5eHI07u6mTCzRcVtcjASGI6Kt+0cikWM7YcuLafDvOcTbLKsoaKNEErR4dstkFzErCbK5tqLZmvc3Kgo67vYwhiGeMBZWij+Lkco//AIXh55PtjNHiGsbgCTrmsu13Z2ZiYpZmxDlgxIH1mZWPEkYOFPc7DIttO7a2gY2OlByv6XcCFeOYdGRj73ib/wCr+7TZsx4mDm5nOsZ87Mtvyd/nW3+lePNBa32Cf7ssRrTbIj7GGHX4hP8AhP8ACvKzRrJP3/4wt5dWpSleq3KUpQKUrBjcYsMbSubKilifIC/uaCu777a4cfw6GzzDtW5rHyOvQseyP3j0rmu2orZH6IVJ/CrjMPYNf2rcYnFtPK0r6NIb2+6OSp7LYet/GpO09kBsLdtLm1/JuyT7XB9q8u9pyWm30hh7p255icLkmYW7rH9azBix1+VbDaeDIOY875XHg1h/hYdoHwPlUVEtVd6VliItX1Vr0y16VarayHxY69qlewKzwR3NY2smEvBxVt4U09qiYeGpsQrHzK7NtbTDN+yBb1vc/kGrpWzossMa/dRB8lArm+OQyLHGPtEA+rMkY/zmuo16vRx5n7f7WqV8tX2ld7R5EYuTYXIAJtqQL2BPufma+2r7Sg+WpavtKD5avtKUClKUFJ+kQ3XL/Zgf3pUt/lPyrW7Mw+uFXxmv8in/ADrZb2rxJP3lX2jUk/4nt7VK2Vgv/EQj+rQuf3iR/wBNcFq92T8spjctttrbfwzRjJmEmYd6xDWHDFrcmchL9C61L2TjDNBFKQAZI0cgG4GZQxAPUa86r++OEkkmwzQh7pxwzpbshoSEDDMMwL5TbyvcaGt7sMWw0QyCLKijhrayWUdkWJ5V3tU6lKUCqh9IO0bJHhx/SHO/4YyMo93Kn9w1b65bvFjuNi5X6KeGv4Y7j82Ln3rm6m2qa+VLzqGHZ8GZhU3bO0QwyDugWt+tR8LJkjJ6mtVi8Rc1x77a6Z+IeZ14iW8M0bN4EsGgLfsk5xm6EkVpyhGhFiNDW62fMFftWyODG9+WV9Ln8JIPpfxqFtOBlbtd7ut+NOy/5i/uKy3uFZ55a9hRVr0BWRVvpWcyiCNL1sMNBWPDwVORaxmVoZolt61nVbDSsSt0rPF3R71NSZSgLmLyeL/eYBXTK5nhVN19Yv8AesOP41e9rbeiwpQScQmUsFWOKSRjkXMxyopNgK9bo/bLWjY0rXwbegcKyyJlcoEYkBX4iB0yE9+6sDpXrC7bglCmOWNhIzKlnXtMhIdV11IINwK7V06lQZdtwKjSGWPIhsTnUgG2bLoe9bW3OvsW2YWUsJUsqK7XYAqrrmVnBN0BGutqCbSo2z9opiIxLE2ZCWAOupRyjc/2lOvWpNApSlArxI+UE+AvXusOJ5W/1pUSK3iMKXlHlz/ETdvzP5Vtdkw/WSP6IPRR/wBhXxYct26/xNTsDDkQDx1+f/a1Y1r/AFKxCHi92oJWzulzcnvMNWABOh8hU3BYJYUCILKOWt+QAGvoAPas9K3WKUpQRdqYrhQSSfcR2Hqqkj865LGvIf68zXSN9J8uCk/byJ/edQfyvXOUOted1U/1xDHJ5MVidLeFax3uaz4l+tRENzWFp2rKZh482njWbaMbMt21LKpuebND9TKT4GwQnx0NZtmQa1NxGFzXCgllJkRRqXBULPGB1bKqSADnkaqRCIVRovCpMEN6z/CWsRqp5H/XI1kjQDlWMyq+xR1K5CvA0r0WHM9AT7DnVFnsaDzNScNCWa3jUUYVmDO5CAHKAS2lxbNZe8b+dhbyqPuuXklkidmVIEzTPnLG2o0c91mYW9Lm1wK6o6e2ttfRnW5WSAgtGo5TTwInmIHaRyP2bq2v7PpVq25seSaWCaGRI3gMhGeMyKRLHkOgdTcc+dVTdqX4vaKuBljw8bmNeiiwjTToSGY+QQdbmth9IWHmkMSxxySR5Zs6pm7RvFkQZVYZyA4BkGSxa/OvQ6b28LVeZ9xlijVVxCx2KqHdbP8AzMKNYhwrFjAHKsGUm3Z7Iom6CZ1n+JjaNXy6g5bDFtiIwCJAok4r5STe9k0BGvj+SWKd3Z2js7hwplcjSSVgcpU5TkkVSMzcjYgWFY8LuTiF7N4wtwzETSkOTiIJQDGUypkEb2I5lumZq6lkt/o+CogjlReHh0w5vApQgQyxO5TMBmIkuPCzA3DGsOH3JUZcuIiYt9bASmYseLDOxI4lnjvGndANiut1BOBd0sb2i7RuGILRfEzqjNlxClw4jLqAZImCksTl1N1Wsa7jYsKoDRho4yvEE8uZ1LYU8IK0ZWJQkLx5hfQg5e0wAXHd/ZPwuHWHNnytI2YLlH1kryEBbmwGe3tWyqu7t7AlgcvM7N9UiKDM0mX62aRx3EU6NEobKDZAOQ1sVApSlAryVvXqlBhaG/pWalKjQUpSpClKUFW+kGa2HjX70o+SpI36gVQHksDV2+kYdiD8b/8AxmqHMa8nqZ/uy57+5hla9fYIe1XxRUzCprWUTtES2WDFq94uQEcyCCCCOYI5EedYpXst6hyYmtNcLaTRGJr5SomNy6MSFl/tI21s/ip9fEmM2HIbIwytzytobeIvow8xUOR7ixrNFtWRVyFs6dFkAcD0vr+dZ2rEqzqfL20Vjbl5UmPZPLUW10vfmPcaVi/2kOoygdP5xR6Zu2o8rkelesOiSBnxBRlzWSCHNncIT/Oyn+bQmxIGrWHhVaY9258JrXc8scM5nK8LLliUrLO6sYoibdlVt2307Krqb6kVibFKiCCG4jW7MWAzytr9ZKRzOtgvJRXvbW12lyglEVdEjAyov4QPAdajYbDs7hVszyFVFvEmyj+JrpyX3Dovfcbn9nQvo1wOWGSY/wBI+UfhiFv87P8AKrlaouydnLh4UhXlGoF/E9T7m596l16GKnZSKq1jUaKUpWixSlKBSlKBSlKBSlKBSlKBSlKBSlKCpfSLH9RE33Zf80cg/W1c7laur734Ey4OQKLsoDqOt0Oaw8yAR71ySVuoryuqrrJv5c+T3Pqmtls9bmtVEMxtW/hZYo7nS1uXyqlK7KV2i4yfW1QDNXrak4DDxbTz5Xv6VggXMdeQrbWuFprMTp6Zj4H5VIES5Rc/lzt7fpWDHzDKcpHZI9Tpe9j0qC+0CRax1A1A8KmKta4kzEsq3NiLXPSxt6cq+rtAZQLdpiOumv66VrBije5Bta1vE2sLVkw8THUhRpzGnrzNhVZtWnlMzTH58vqgyNfoNB8+fqa6P9Hm7th8W45giIeXJpPfkPK561p90dzTiSJJAVw49jL5L1CeLdeQ8a6iiACwFgNAByq/T4ptb1LfhjWJme6XqlKV6DYpSlApSlApSlApSlApSlApSlApSlApSlANcb3o2OcLiHjtZD2o/NGPL903X2HjXZK1G8m7qYyLITlddUe18p6gjqp6j9CAa5+oxepXjzCl690OOYabLc+Fjy10vXzFY4OOoJPjzv8A8q2O2d2cRhiTJGwA+2l2T+8Bp+8BWiMQOts3mG0/KuGl+3i3CMd61jVmLjmSQacjr4AW/wD2pWHxgFwftWt+dYGjNsoUKL9L6+tfBhT109am2SEZMsTMa+jJiJ317Ng3U+lqxhTYa5Qo1N63mwt05sVYxJ2f6xuzH7N9v929dJ3f3FgwtnYcWUa52Gin9hOS+up860rW+TxGo+Vpva8aiNOe7B3JxOJswjMadJJ7qD+CPV298o86vux/o+ghIaUmdh94ARg+Ij6/vE+1Wm1fa6adPSvM8yRSIBSlK6FylKUClKUClKUClKUClKUClKUClKUClKUClKUClKUCtZjN2sLKbyYeFj4mNb/MC9KVExE+RBbcDAn+gHs8gHyDVJw26OEjN1w8Vx1Khj/ivX2lUjHSPpCO2PhtgK+0pWiSlKUClKUClKUClKUClKUClKUClKUClKUClKUClKUClKUH/9k="/>
          <p:cNvSpPr>
            <a:spLocks noChangeAspect="1" noChangeArrowheads="1"/>
          </p:cNvSpPr>
          <p:nvPr/>
        </p:nvSpPr>
        <p:spPr bwMode="auto">
          <a:xfrm>
            <a:off x="10152065" y="-981075"/>
            <a:ext cx="225742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sz="2800">
                <a:solidFill>
                  <a:schemeClr val="tx1"/>
                </a:solidFill>
                <a:latin typeface="Arial" pitchFamily="34" charset="0"/>
                <a:cs typeface="Arial" pitchFamily="34" charset="0"/>
              </a:defRPr>
            </a:lvl9pPr>
          </a:lstStyle>
          <a:p>
            <a:pPr algn="r" rtl="1" eaLnBrk="1" fontAlgn="base" hangingPunct="1">
              <a:spcBef>
                <a:spcPct val="0"/>
              </a:spcBef>
              <a:spcAft>
                <a:spcPct val="0"/>
              </a:spcAft>
            </a:pPr>
            <a:endParaRPr lang="ar-JO" altLang="en-US">
              <a:solidFill>
                <a:srgbClr val="000000"/>
              </a:solidFill>
            </a:endParaRPr>
          </a:p>
        </p:txBody>
      </p:sp>
      <p:pic>
        <p:nvPicPr>
          <p:cNvPr id="20486" name="Picture 6" descr="http://www.hopkins-gi.org/Upload/200711131429_15155_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0136" y="189302"/>
            <a:ext cx="4667134" cy="3002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DB0F9A6-BEAE-49A5-B3D7-3ED1F79AEA27}"/>
              </a:ext>
            </a:extLst>
          </p:cNvPr>
          <p:cNvSpPr txBox="1"/>
          <p:nvPr/>
        </p:nvSpPr>
        <p:spPr>
          <a:xfrm>
            <a:off x="696988" y="1599229"/>
            <a:ext cx="6624736" cy="4893647"/>
          </a:xfrm>
          <a:prstGeom prst="rect">
            <a:avLst/>
          </a:prstGeom>
          <a:noFill/>
        </p:spPr>
        <p:txBody>
          <a:bodyPr wrap="square">
            <a:spAutoFit/>
          </a:bodyPr>
          <a:lstStyle/>
          <a:p>
            <a:pPr marL="342900" indent="-342900">
              <a:buFont typeface="Arial" panose="020B0604020202020204" pitchFamily="34" charset="0"/>
              <a:buChar char="•"/>
            </a:pPr>
            <a:r>
              <a:rPr lang="en-US" sz="2400" dirty="0">
                <a:latin typeface="GoudyStd"/>
              </a:rPr>
              <a:t>the cystic duct is densely adherent to the common bile duct</a:t>
            </a:r>
          </a:p>
          <a:p>
            <a:pPr marL="342900" indent="-342900">
              <a:buFont typeface="Arial" panose="020B0604020202020204" pitchFamily="34" charset="0"/>
              <a:buChar char="•"/>
            </a:pPr>
            <a:endParaRPr lang="en-US" sz="2400" dirty="0">
              <a:latin typeface="GoudyStd"/>
            </a:endParaRPr>
          </a:p>
          <a:p>
            <a:pPr marL="342900" indent="-342900">
              <a:buFont typeface="Arial" panose="020B0604020202020204" pitchFamily="34" charset="0"/>
              <a:buChar char="•"/>
            </a:pPr>
            <a:r>
              <a:rPr lang="en-US" sz="2400" dirty="0">
                <a:latin typeface="GoudyStd"/>
              </a:rPr>
              <a:t>(a stone ulcerating through the neck of the gallbladder into the common hepatic duct)</a:t>
            </a:r>
          </a:p>
          <a:p>
            <a:pPr marL="342900" indent="-342900">
              <a:buFont typeface="Arial" panose="020B0604020202020204" pitchFamily="34" charset="0"/>
              <a:buChar char="•"/>
            </a:pPr>
            <a:endParaRPr lang="en-US" sz="2400" dirty="0">
              <a:latin typeface="GoudyStd"/>
            </a:endParaRPr>
          </a:p>
          <a:p>
            <a:pPr marL="342900" indent="-342900">
              <a:buFont typeface="Arial" panose="020B0604020202020204" pitchFamily="34" charset="0"/>
              <a:buChar char="•"/>
            </a:pPr>
            <a:r>
              <a:rPr lang="en-US" sz="2400" dirty="0">
                <a:latin typeface="GoudyStd"/>
              </a:rPr>
              <a:t>the infundibulum of the gallbladder should be opened, the stone removed and the infundibulum over sewn.</a:t>
            </a:r>
          </a:p>
          <a:p>
            <a:pPr marL="342900" indent="-342900">
              <a:buFont typeface="Arial" panose="020B0604020202020204" pitchFamily="34" charset="0"/>
              <a:buChar char="•"/>
            </a:pPr>
            <a:endParaRPr lang="en-US" sz="2400" dirty="0">
              <a:latin typeface="GoudyStd"/>
            </a:endParaRPr>
          </a:p>
          <a:p>
            <a:pPr marL="342900" indent="-342900">
              <a:buFont typeface="Arial" panose="020B0604020202020204" pitchFamily="34" charset="0"/>
              <a:buChar char="•"/>
            </a:pPr>
            <a:r>
              <a:rPr lang="en-US" sz="2400" dirty="0">
                <a:latin typeface="GoudyStd"/>
              </a:rPr>
              <a:t>Attempts to dissect out the cystic duct completely will only lead to injury to the common hepatic or common bile duct.</a:t>
            </a:r>
            <a:endParaRPr lang="en-US" sz="2400" dirty="0"/>
          </a:p>
        </p:txBody>
      </p:sp>
    </p:spTree>
    <p:extLst>
      <p:ext uri="{BB962C8B-B14F-4D97-AF65-F5344CB8AC3E}">
        <p14:creationId xmlns:p14="http://schemas.microsoft.com/office/powerpoint/2010/main" val="791735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D6315C-13FD-C24E-7DFB-4C3EF2588D81}"/>
              </a:ext>
            </a:extLst>
          </p:cNvPr>
          <p:cNvSpPr>
            <a:spLocks noGrp="1"/>
          </p:cNvSpPr>
          <p:nvPr>
            <p:ph type="ctrTitle"/>
          </p:nvPr>
        </p:nvSpPr>
        <p:spPr>
          <a:xfrm>
            <a:off x="528530" y="1365206"/>
            <a:ext cx="5778340" cy="1806196"/>
          </a:xfrm>
        </p:spPr>
        <p:txBody>
          <a:bodyPr vert="horz" lIns="91440" tIns="45720" rIns="91440" bIns="45720" rtlCol="0" anchor="ctr">
            <a:noAutofit/>
          </a:bodyPr>
          <a:lstStyle/>
          <a:p>
            <a:pPr algn="l"/>
            <a:r>
              <a:rPr lang="en-US" kern="1200" dirty="0">
                <a:solidFill>
                  <a:schemeClr val="tx1"/>
                </a:solidFill>
                <a:latin typeface="+mj-lt"/>
                <a:ea typeface="+mj-ea"/>
                <a:cs typeface="+mj-cs"/>
              </a:rPr>
              <a:t>Clinical Approach </a:t>
            </a:r>
          </a:p>
        </p:txBody>
      </p:sp>
      <p:sp>
        <p:nvSpPr>
          <p:cNvPr id="3" name="Subtitle 2">
            <a:extLst>
              <a:ext uri="{FF2B5EF4-FFF2-40B4-BE49-F238E27FC236}">
                <a16:creationId xmlns:a16="http://schemas.microsoft.com/office/drawing/2014/main" id="{F26E9D22-FC91-C0A2-9E57-9D640CA49ADF}"/>
              </a:ext>
            </a:extLst>
          </p:cNvPr>
          <p:cNvSpPr>
            <a:spLocks noGrp="1"/>
          </p:cNvSpPr>
          <p:nvPr>
            <p:ph type="subTitle" idx="1"/>
          </p:nvPr>
        </p:nvSpPr>
        <p:spPr>
          <a:xfrm>
            <a:off x="1198682" y="3440107"/>
            <a:ext cx="4438036" cy="1806197"/>
          </a:xfrm>
        </p:spPr>
        <p:txBody>
          <a:bodyPr vert="horz" lIns="91440" tIns="45720" rIns="91440" bIns="45720" rtlCol="0">
            <a:normAutofit/>
          </a:bodyPr>
          <a:lstStyle/>
          <a:p>
            <a:pPr marL="114300" indent="-342900" algn="l">
              <a:buFont typeface="Wingdings" panose="05000000000000000000" pitchFamily="2" charset="2"/>
              <a:buChar char="§"/>
            </a:pPr>
            <a:r>
              <a:rPr lang="en-US" sz="2800" dirty="0"/>
              <a:t>History</a:t>
            </a:r>
          </a:p>
          <a:p>
            <a:pPr marL="114300" indent="-342900" algn="l">
              <a:buFont typeface="Wingdings" panose="05000000000000000000" pitchFamily="2" charset="2"/>
              <a:buChar char="§"/>
            </a:pPr>
            <a:r>
              <a:rPr lang="en-US" sz="2800" dirty="0"/>
              <a:t>Physical examination</a:t>
            </a:r>
          </a:p>
          <a:p>
            <a:pPr marL="114300" indent="-342900" algn="l">
              <a:buFont typeface="Wingdings" panose="05000000000000000000" pitchFamily="2" charset="2"/>
              <a:buChar char="§"/>
            </a:pPr>
            <a:r>
              <a:rPr lang="en-US" sz="2800" dirty="0"/>
              <a:t>Investigations</a:t>
            </a:r>
          </a:p>
          <a:p>
            <a:pPr marL="114300" indent="-342900" algn="l">
              <a:buFont typeface="Wingdings" panose="05000000000000000000" pitchFamily="2" charset="2"/>
              <a:buChar char="§"/>
            </a:pPr>
            <a:endParaRPr lang="en-US" sz="2800" dirty="0"/>
          </a:p>
        </p:txBody>
      </p:sp>
      <p:pic>
        <p:nvPicPr>
          <p:cNvPr id="7" name="Graphic 6" descr="Stethoscope">
            <a:extLst>
              <a:ext uri="{FF2B5EF4-FFF2-40B4-BE49-F238E27FC236}">
                <a16:creationId xmlns:a16="http://schemas.microsoft.com/office/drawing/2014/main" id="{604D7766-8455-209D-ABAC-674EED65A1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80610" y="1071282"/>
            <a:ext cx="4737650" cy="4737650"/>
          </a:xfrm>
          <a:prstGeom prst="rect">
            <a:avLst/>
          </a:prstGeom>
        </p:spPr>
      </p:pic>
    </p:spTree>
    <p:extLst>
      <p:ext uri="{BB962C8B-B14F-4D97-AF65-F5344CB8AC3E}">
        <p14:creationId xmlns:p14="http://schemas.microsoft.com/office/powerpoint/2010/main" val="1216030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0E9D8-7AD6-2B10-4ECD-D50F062C581C}"/>
              </a:ext>
            </a:extLst>
          </p:cNvPr>
          <p:cNvSpPr>
            <a:spLocks noGrp="1"/>
          </p:cNvSpPr>
          <p:nvPr>
            <p:ph type="title"/>
          </p:nvPr>
        </p:nvSpPr>
        <p:spPr>
          <a:xfrm>
            <a:off x="3176665" y="365126"/>
            <a:ext cx="10515600" cy="1325563"/>
          </a:xfrm>
        </p:spPr>
        <p:txBody>
          <a:bodyPr/>
          <a:lstStyle/>
          <a:p>
            <a:r>
              <a:rPr lang="en-US" dirty="0"/>
              <a:t>History taking </a:t>
            </a:r>
            <a:endParaRPr lang="ar-JO" dirty="0"/>
          </a:p>
        </p:txBody>
      </p:sp>
      <p:sp>
        <p:nvSpPr>
          <p:cNvPr id="3" name="Content Placeholder 2">
            <a:extLst>
              <a:ext uri="{FF2B5EF4-FFF2-40B4-BE49-F238E27FC236}">
                <a16:creationId xmlns:a16="http://schemas.microsoft.com/office/drawing/2014/main" id="{AF6F98E8-90CD-2052-AB07-B732F6BFD29E}"/>
              </a:ext>
            </a:extLst>
          </p:cNvPr>
          <p:cNvSpPr>
            <a:spLocks noGrp="1"/>
          </p:cNvSpPr>
          <p:nvPr>
            <p:ph idx="1"/>
          </p:nvPr>
        </p:nvSpPr>
        <p:spPr>
          <a:xfrm>
            <a:off x="838200" y="1639661"/>
            <a:ext cx="10515600" cy="4853213"/>
          </a:xfrm>
        </p:spPr>
        <p:txBody>
          <a:bodyPr/>
          <a:lstStyle/>
          <a:p>
            <a:pPr>
              <a:buFont typeface="Wingdings" panose="05000000000000000000" pitchFamily="2" charset="2"/>
              <a:buChar char="ü"/>
            </a:pPr>
            <a:r>
              <a:rPr lang="en-US" dirty="0"/>
              <a:t>Patient profile </a:t>
            </a:r>
          </a:p>
          <a:p>
            <a:pPr>
              <a:buFontTx/>
              <a:buChar char="-"/>
            </a:pPr>
            <a:r>
              <a:rPr lang="en-US" dirty="0"/>
              <a:t>Name</a:t>
            </a:r>
          </a:p>
          <a:p>
            <a:pPr marL="0" indent="0">
              <a:buNone/>
            </a:pPr>
            <a:r>
              <a:rPr lang="en-US" dirty="0"/>
              <a:t> - Age </a:t>
            </a:r>
          </a:p>
          <a:p>
            <a:pPr>
              <a:buFontTx/>
              <a:buChar char="-"/>
            </a:pPr>
            <a:r>
              <a:rPr lang="en-US" dirty="0"/>
              <a:t>Gender</a:t>
            </a:r>
          </a:p>
          <a:p>
            <a:pPr>
              <a:buFontTx/>
              <a:buChar char="-"/>
            </a:pPr>
            <a:r>
              <a:rPr lang="en-US" dirty="0"/>
              <a:t>Occupation</a:t>
            </a:r>
          </a:p>
          <a:p>
            <a:pPr marL="0" indent="0">
              <a:buNone/>
            </a:pPr>
            <a:r>
              <a:rPr lang="en-US" dirty="0"/>
              <a:t> - Address</a:t>
            </a:r>
          </a:p>
          <a:p>
            <a:pPr marL="0" indent="0">
              <a:buNone/>
            </a:pPr>
            <a:r>
              <a:rPr lang="en-US" dirty="0"/>
              <a:t> - Marital status</a:t>
            </a:r>
          </a:p>
          <a:p>
            <a:pPr marL="0" indent="0">
              <a:buNone/>
            </a:pPr>
            <a:r>
              <a:rPr lang="en-US" dirty="0"/>
              <a:t> - date of admission and how (ER, outpatient clinic)</a:t>
            </a:r>
          </a:p>
          <a:p>
            <a:pPr>
              <a:buFont typeface="Wingdings" panose="05000000000000000000" pitchFamily="2" charset="2"/>
              <a:buChar char="ü"/>
            </a:pPr>
            <a:r>
              <a:rPr lang="en-US" dirty="0"/>
              <a:t>Chief complaint “ jaundice +- abdominal pain” + duration .</a:t>
            </a:r>
          </a:p>
          <a:p>
            <a:pPr marL="0" indent="0">
              <a:buNone/>
            </a:pPr>
            <a:endParaRPr lang="ar-JO" dirty="0"/>
          </a:p>
        </p:txBody>
      </p:sp>
    </p:spTree>
    <p:extLst>
      <p:ext uri="{BB962C8B-B14F-4D97-AF65-F5344CB8AC3E}">
        <p14:creationId xmlns:p14="http://schemas.microsoft.com/office/powerpoint/2010/main" val="2922299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76C457-8E6A-0323-9FFF-8EEF3542C21D}"/>
              </a:ext>
            </a:extLst>
          </p:cNvPr>
          <p:cNvSpPr>
            <a:spLocks noGrp="1"/>
          </p:cNvSpPr>
          <p:nvPr>
            <p:ph idx="1"/>
          </p:nvPr>
        </p:nvSpPr>
        <p:spPr>
          <a:xfrm>
            <a:off x="280219" y="413659"/>
            <a:ext cx="11911781" cy="6237864"/>
          </a:xfrm>
        </p:spPr>
        <p:txBody>
          <a:bodyPr>
            <a:normAutofit/>
          </a:bodyPr>
          <a:lstStyle/>
          <a:p>
            <a:pPr>
              <a:buFont typeface="Wingdings" panose="05000000000000000000" pitchFamily="2" charset="2"/>
              <a:buChar char="ü"/>
            </a:pPr>
            <a:r>
              <a:rPr lang="en-US" dirty="0"/>
              <a:t>HOPI </a:t>
            </a:r>
          </a:p>
          <a:p>
            <a:pPr marL="0" indent="0">
              <a:buNone/>
            </a:pPr>
            <a:r>
              <a:rPr lang="en-US" dirty="0">
                <a:highlight>
                  <a:srgbClr val="FFFF00"/>
                </a:highlight>
              </a:rPr>
              <a:t>Jaundice :</a:t>
            </a:r>
          </a:p>
          <a:p>
            <a:pPr marL="0" indent="0">
              <a:buNone/>
            </a:pPr>
            <a:r>
              <a:rPr lang="en-US" dirty="0"/>
              <a:t>-Site and distribution: skin, eyes? Or both?</a:t>
            </a:r>
          </a:p>
          <a:p>
            <a:pPr marL="0" indent="0">
              <a:buNone/>
            </a:pPr>
            <a:r>
              <a:rPr lang="en-US" dirty="0"/>
              <a:t>-Onset: acute (1 week), chronic (3 weeks) </a:t>
            </a:r>
          </a:p>
          <a:p>
            <a:pPr marL="0" indent="0">
              <a:buNone/>
            </a:pPr>
            <a:r>
              <a:rPr lang="en-US" dirty="0"/>
              <a:t>-Sudden (gallstone diseases, Hepatitis A, Autoimmune hepatitis) or gradual (carcinoma)?</a:t>
            </a:r>
          </a:p>
          <a:p>
            <a:pPr>
              <a:buFontTx/>
              <a:buChar char="-"/>
            </a:pPr>
            <a:r>
              <a:rPr lang="en-US" dirty="0"/>
              <a:t>Manner: How did you notice it?</a:t>
            </a:r>
          </a:p>
          <a:p>
            <a:pPr>
              <a:buFontTx/>
              <a:buChar char="-"/>
            </a:pPr>
            <a:r>
              <a:rPr lang="en-US" dirty="0"/>
              <a:t>Course: </a:t>
            </a:r>
          </a:p>
          <a:p>
            <a:pPr marL="0" indent="0">
              <a:buNone/>
            </a:pPr>
            <a:r>
              <a:rPr lang="en-US" dirty="0"/>
              <a:t>constant or progressive?</a:t>
            </a:r>
          </a:p>
          <a:p>
            <a:pPr marL="0" indent="0">
              <a:buNone/>
            </a:pPr>
            <a:r>
              <a:rPr lang="en-US" dirty="0"/>
              <a:t>Fluctuating or static? </a:t>
            </a:r>
          </a:p>
        </p:txBody>
      </p:sp>
      <p:pic>
        <p:nvPicPr>
          <p:cNvPr id="4" name="Picture 3" descr="Text">
            <a:extLst>
              <a:ext uri="{FF2B5EF4-FFF2-40B4-BE49-F238E27FC236}">
                <a16:creationId xmlns:a16="http://schemas.microsoft.com/office/drawing/2014/main" id="{225E5F0C-5620-8341-B157-C6356E0B7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1561" y="4007152"/>
            <a:ext cx="7567134" cy="2644371"/>
          </a:xfrm>
          <a:prstGeom prst="rect">
            <a:avLst/>
          </a:prstGeom>
        </p:spPr>
      </p:pic>
      <p:sp>
        <p:nvSpPr>
          <p:cNvPr id="5" name="TextBox 4">
            <a:extLst>
              <a:ext uri="{FF2B5EF4-FFF2-40B4-BE49-F238E27FC236}">
                <a16:creationId xmlns:a16="http://schemas.microsoft.com/office/drawing/2014/main" id="{B384C849-591A-C63F-C112-B4A616A18031}"/>
              </a:ext>
            </a:extLst>
          </p:cNvPr>
          <p:cNvSpPr txBox="1"/>
          <p:nvPr/>
        </p:nvSpPr>
        <p:spPr>
          <a:xfrm>
            <a:off x="216914" y="5328084"/>
            <a:ext cx="4218038" cy="1323439"/>
          </a:xfrm>
          <a:prstGeom prst="rect">
            <a:avLst/>
          </a:prstGeom>
          <a:noFill/>
        </p:spPr>
        <p:txBody>
          <a:bodyPr wrap="square">
            <a:spAutoFit/>
          </a:bodyPr>
          <a:lstStyle/>
          <a:p>
            <a:r>
              <a:rPr lang="en-US" sz="2000" dirty="0"/>
              <a:t>Note : peri-ampullary tumors make fluctuating jaundice while in other tumors the jaundice increased when tumor sized increased</a:t>
            </a:r>
            <a:endParaRPr lang="ar-JO" sz="2000" dirty="0"/>
          </a:p>
        </p:txBody>
      </p:sp>
    </p:spTree>
    <p:extLst>
      <p:ext uri="{BB962C8B-B14F-4D97-AF65-F5344CB8AC3E}">
        <p14:creationId xmlns:p14="http://schemas.microsoft.com/office/powerpoint/2010/main" val="2344416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C66C8A-E847-5F7E-3798-FB3C3F44F3BE}"/>
              </a:ext>
            </a:extLst>
          </p:cNvPr>
          <p:cNvSpPr>
            <a:spLocks noGrp="1"/>
          </p:cNvSpPr>
          <p:nvPr>
            <p:ph idx="1"/>
          </p:nvPr>
        </p:nvSpPr>
        <p:spPr>
          <a:xfrm>
            <a:off x="556751" y="838902"/>
            <a:ext cx="11078497" cy="6183086"/>
          </a:xfrm>
        </p:spPr>
        <p:txBody>
          <a:bodyPr>
            <a:normAutofit/>
          </a:bodyPr>
          <a:lstStyle/>
          <a:p>
            <a:pPr>
              <a:buFont typeface="Wingdings" panose="05000000000000000000" pitchFamily="2" charset="2"/>
              <a:buChar char="ü"/>
            </a:pPr>
            <a:r>
              <a:rPr lang="en-US" dirty="0"/>
              <a:t>Associated symptoms: </a:t>
            </a:r>
          </a:p>
          <a:p>
            <a:pPr lvl="1"/>
            <a:r>
              <a:rPr lang="en-US" sz="2800" dirty="0"/>
              <a:t>Generalized itching (pruritis)</a:t>
            </a:r>
          </a:p>
          <a:p>
            <a:pPr lvl="1"/>
            <a:r>
              <a:rPr lang="en-US" sz="2800" dirty="0"/>
              <a:t>Fever, rigors with RUQ pain (Charcot’s triad) </a:t>
            </a:r>
            <a:r>
              <a:rPr lang="en-US" sz="2800" dirty="0">
                <a:sym typeface="Wingdings" panose="05000000000000000000" pitchFamily="2" charset="2"/>
              </a:rPr>
              <a:t> </a:t>
            </a:r>
            <a:r>
              <a:rPr lang="en-US" sz="2800" dirty="0"/>
              <a:t>ascending cholangitis</a:t>
            </a:r>
          </a:p>
          <a:p>
            <a:pPr lvl="1"/>
            <a:r>
              <a:rPr lang="en-US" sz="2800" dirty="0"/>
              <a:t>anorexia, malaise, and myalgias </a:t>
            </a:r>
            <a:r>
              <a:rPr lang="en-US" sz="2800" dirty="0">
                <a:sym typeface="Wingdings" panose="05000000000000000000" pitchFamily="2" charset="2"/>
              </a:rPr>
              <a:t> </a:t>
            </a:r>
            <a:r>
              <a:rPr lang="en-US" sz="2800" dirty="0"/>
              <a:t>viral hepatitis</a:t>
            </a:r>
          </a:p>
          <a:p>
            <a:pPr lvl="1"/>
            <a:r>
              <a:rPr lang="en-US" sz="2800" dirty="0"/>
              <a:t>Acholic stool (clay colored) &amp; </a:t>
            </a:r>
            <a:r>
              <a:rPr lang="en-US" sz="2800" dirty="0">
                <a:sym typeface="Wingdings" panose="05000000000000000000" pitchFamily="2" charset="2"/>
              </a:rPr>
              <a:t>Dark urine (tea or cola colored)</a:t>
            </a:r>
            <a:r>
              <a:rPr lang="en-US" sz="2800" dirty="0"/>
              <a:t> </a:t>
            </a:r>
            <a:r>
              <a:rPr lang="en-US" sz="2800" dirty="0">
                <a:sym typeface="Wingdings" panose="05000000000000000000" pitchFamily="2" charset="2"/>
              </a:rPr>
              <a:t> cholestasis (gallstones , cancer , viral hepatitis)</a:t>
            </a:r>
          </a:p>
          <a:p>
            <a:pPr lvl="1"/>
            <a:r>
              <a:rPr lang="en-US" sz="2800" dirty="0">
                <a:sym typeface="Wingdings" panose="05000000000000000000" pitchFamily="2" charset="2"/>
              </a:rPr>
              <a:t>Weight loss  cancer</a:t>
            </a:r>
          </a:p>
          <a:p>
            <a:pPr marL="457200" lvl="1" indent="0">
              <a:buNone/>
            </a:pPr>
            <a:endParaRPr lang="en-US" dirty="0"/>
          </a:p>
          <a:p>
            <a:pPr marL="0" indent="0">
              <a:buNone/>
            </a:pPr>
            <a:r>
              <a:rPr lang="en-US" dirty="0"/>
              <a:t>Constitutional symptoms: weight loss, loss of appetite, fever, night sweats, fatigue?</a:t>
            </a:r>
          </a:p>
          <a:p>
            <a:pPr>
              <a:buFont typeface="Wingdings" panose="05000000000000000000" pitchFamily="2" charset="2"/>
              <a:buChar char="ü"/>
            </a:pPr>
            <a:r>
              <a:rPr lang="en-US" dirty="0"/>
              <a:t> Previous episodes: any history of previous attacks? </a:t>
            </a:r>
          </a:p>
        </p:txBody>
      </p:sp>
    </p:spTree>
    <p:extLst>
      <p:ext uri="{BB962C8B-B14F-4D97-AF65-F5344CB8AC3E}">
        <p14:creationId xmlns:p14="http://schemas.microsoft.com/office/powerpoint/2010/main" val="1458583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0DBF11-1B65-58F3-D102-7AE88965D64E}"/>
              </a:ext>
            </a:extLst>
          </p:cNvPr>
          <p:cNvSpPr>
            <a:spLocks noGrp="1"/>
          </p:cNvSpPr>
          <p:nvPr>
            <p:ph idx="1"/>
          </p:nvPr>
        </p:nvSpPr>
        <p:spPr>
          <a:xfrm>
            <a:off x="573882" y="801860"/>
            <a:ext cx="11044235" cy="5598940"/>
          </a:xfrm>
        </p:spPr>
        <p:txBody>
          <a:bodyPr>
            <a:normAutofit/>
          </a:bodyPr>
          <a:lstStyle/>
          <a:p>
            <a:pPr marL="0" indent="0">
              <a:buNone/>
            </a:pPr>
            <a:r>
              <a:rPr lang="en-US" dirty="0">
                <a:highlight>
                  <a:srgbClr val="FFFF00"/>
                </a:highlight>
              </a:rPr>
              <a:t>Abdominal pain </a:t>
            </a:r>
            <a:r>
              <a:rPr lang="en-US" dirty="0"/>
              <a:t>: If present do SOCRATES </a:t>
            </a:r>
          </a:p>
          <a:p>
            <a:pPr marL="0" indent="0">
              <a:buNone/>
            </a:pPr>
            <a:r>
              <a:rPr lang="en-US" dirty="0">
                <a:solidFill>
                  <a:srgbClr val="FF0000"/>
                </a:solidFill>
              </a:rPr>
              <a:t>while if not “painless jaundice” </a:t>
            </a:r>
            <a:r>
              <a:rPr lang="en-US" dirty="0"/>
              <a:t>: it suggests malignant biliary obstruction like cholangiocarcinoma or cancer of the head of the pancreas )</a:t>
            </a:r>
            <a:endParaRPr lang="en-US" b="1" i="0" dirty="0">
              <a:solidFill>
                <a:srgbClr val="111827"/>
              </a:solidFill>
              <a:effectLst/>
              <a:latin typeface="Raleway" pitchFamily="2" charset="0"/>
            </a:endParaRPr>
          </a:p>
          <a:p>
            <a:pPr marL="0" indent="0" algn="l">
              <a:buNone/>
            </a:pPr>
            <a:r>
              <a:rPr lang="en-US" b="1" i="0" dirty="0">
                <a:solidFill>
                  <a:srgbClr val="111827"/>
                </a:solidFill>
                <a:effectLst/>
              </a:rPr>
              <a:t>Site – </a:t>
            </a:r>
            <a:r>
              <a:rPr lang="en-US" b="0" i="0" dirty="0">
                <a:solidFill>
                  <a:srgbClr val="111827"/>
                </a:solidFill>
                <a:effectLst/>
              </a:rPr>
              <a:t>right hypochondrial region </a:t>
            </a:r>
          </a:p>
          <a:p>
            <a:pPr marL="0" indent="0" algn="l">
              <a:buNone/>
            </a:pPr>
            <a:r>
              <a:rPr lang="en-US" b="1" i="0" dirty="0">
                <a:solidFill>
                  <a:srgbClr val="111827"/>
                </a:solidFill>
                <a:effectLst/>
              </a:rPr>
              <a:t>Onset </a:t>
            </a:r>
          </a:p>
          <a:p>
            <a:pPr marL="0" indent="0" algn="l">
              <a:buNone/>
            </a:pPr>
            <a:r>
              <a:rPr lang="en-US" b="1" i="0" dirty="0">
                <a:solidFill>
                  <a:srgbClr val="111827"/>
                </a:solidFill>
                <a:effectLst/>
              </a:rPr>
              <a:t>Character </a:t>
            </a:r>
          </a:p>
          <a:p>
            <a:pPr marL="0" indent="0" algn="l">
              <a:buNone/>
            </a:pPr>
            <a:r>
              <a:rPr lang="en-US" b="1" i="0" dirty="0">
                <a:solidFill>
                  <a:srgbClr val="111827"/>
                </a:solidFill>
                <a:effectLst/>
              </a:rPr>
              <a:t>Radiation – </a:t>
            </a:r>
            <a:r>
              <a:rPr lang="en-US" b="0" i="0" dirty="0">
                <a:solidFill>
                  <a:srgbClr val="111827"/>
                </a:solidFill>
                <a:effectLst/>
              </a:rPr>
              <a:t> to the back</a:t>
            </a:r>
          </a:p>
          <a:p>
            <a:pPr marL="0" indent="0" algn="l">
              <a:buNone/>
            </a:pPr>
            <a:r>
              <a:rPr lang="en-US" b="1" i="0" dirty="0">
                <a:solidFill>
                  <a:srgbClr val="111827"/>
                </a:solidFill>
                <a:effectLst/>
              </a:rPr>
              <a:t>Associated symptoms  </a:t>
            </a:r>
            <a:r>
              <a:rPr lang="en-US" b="0" i="0" dirty="0">
                <a:solidFill>
                  <a:srgbClr val="111827"/>
                </a:solidFill>
                <a:effectLst/>
              </a:rPr>
              <a:t> </a:t>
            </a:r>
          </a:p>
          <a:p>
            <a:pPr marL="0" indent="0" algn="l">
              <a:buNone/>
            </a:pPr>
            <a:r>
              <a:rPr lang="en-US" b="1" i="0" dirty="0">
                <a:solidFill>
                  <a:srgbClr val="111827"/>
                </a:solidFill>
                <a:effectLst/>
              </a:rPr>
              <a:t>Timing </a:t>
            </a:r>
          </a:p>
          <a:p>
            <a:pPr marL="0" indent="0" algn="l">
              <a:buNone/>
            </a:pPr>
            <a:r>
              <a:rPr lang="en-US" b="1" i="0" dirty="0">
                <a:solidFill>
                  <a:srgbClr val="111827"/>
                </a:solidFill>
                <a:effectLst/>
              </a:rPr>
              <a:t>Exacerbating and/or relieving factors </a:t>
            </a:r>
            <a:endParaRPr lang="en-US" b="0" i="1" dirty="0">
              <a:solidFill>
                <a:srgbClr val="111827"/>
              </a:solidFill>
              <a:effectLst/>
            </a:endParaRPr>
          </a:p>
          <a:p>
            <a:pPr marL="0" indent="0" algn="l">
              <a:buNone/>
            </a:pPr>
            <a:r>
              <a:rPr lang="en-US" b="1" i="0" dirty="0">
                <a:solidFill>
                  <a:srgbClr val="111827"/>
                </a:solidFill>
                <a:effectLst/>
              </a:rPr>
              <a:t>Severity  </a:t>
            </a:r>
            <a:endParaRPr lang="en-US" b="0" i="0" dirty="0">
              <a:solidFill>
                <a:srgbClr val="111827"/>
              </a:solidFill>
              <a:effectLst/>
            </a:endParaRPr>
          </a:p>
          <a:p>
            <a:endParaRPr lang="ar-JO" dirty="0"/>
          </a:p>
        </p:txBody>
      </p:sp>
    </p:spTree>
    <p:extLst>
      <p:ext uri="{BB962C8B-B14F-4D97-AF65-F5344CB8AC3E}">
        <p14:creationId xmlns:p14="http://schemas.microsoft.com/office/powerpoint/2010/main" val="4108315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427845" y="2668076"/>
            <a:ext cx="4041998" cy="302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7"/>
          <p:cNvSpPr>
            <a:spLocks noGrp="1"/>
          </p:cNvSpPr>
          <p:nvPr>
            <p:ph sz="half" idx="2"/>
          </p:nvPr>
        </p:nvSpPr>
        <p:spPr>
          <a:xfrm>
            <a:off x="6019800" y="141520"/>
            <a:ext cx="4648200" cy="6596743"/>
          </a:xfrm>
        </p:spPr>
        <p:txBody>
          <a:bodyPr>
            <a:normAutofit lnSpcReduction="10000"/>
          </a:bodyPr>
          <a:lstStyle/>
          <a:p>
            <a:r>
              <a:rPr lang="en-US" altLang="en-US" sz="2800" b="1"/>
              <a:t>Jaundice</a:t>
            </a:r>
            <a:r>
              <a:rPr lang="en-US" altLang="en-US" sz="2800"/>
              <a:t> </a:t>
            </a:r>
            <a:r>
              <a:rPr lang="en-US" altLang="en-US" sz="2800" dirty="0"/>
              <a:t>is not a disease but rather a sign that can occur in many different diseases. </a:t>
            </a:r>
          </a:p>
          <a:p>
            <a:r>
              <a:rPr lang="en-US" altLang="en-US" sz="2800" u="sng" dirty="0"/>
              <a:t>Jaundice</a:t>
            </a:r>
            <a:r>
              <a:rPr lang="en-US" altLang="en-US" sz="2800" dirty="0"/>
              <a:t> is </a:t>
            </a:r>
            <a:r>
              <a:rPr lang="en-US" altLang="en-US" sz="2800" b="1" dirty="0">
                <a:solidFill>
                  <a:srgbClr val="FF0000"/>
                </a:solidFill>
              </a:rPr>
              <a:t>the yellowish staining of the skin , </a:t>
            </a:r>
            <a:r>
              <a:rPr lang="en-US" altLang="en-US" sz="2800" b="1" dirty="0" err="1">
                <a:solidFill>
                  <a:srgbClr val="FF0000"/>
                </a:solidFill>
              </a:rPr>
              <a:t>sclerae</a:t>
            </a:r>
            <a:r>
              <a:rPr lang="en-US" altLang="en-US" sz="2800" b="1" dirty="0">
                <a:solidFill>
                  <a:srgbClr val="FF0000"/>
                </a:solidFill>
              </a:rPr>
              <a:t> (the whites of the eyes) </a:t>
            </a:r>
            <a:r>
              <a:rPr lang="en-US" sz="2800" b="1" dirty="0">
                <a:solidFill>
                  <a:srgbClr val="FF0000"/>
                </a:solidFill>
              </a:rPr>
              <a:t>and other mucous membranes</a:t>
            </a:r>
            <a:r>
              <a:rPr lang="en-US" altLang="en-US" sz="2800" b="1" dirty="0">
                <a:solidFill>
                  <a:srgbClr val="FF0000"/>
                </a:solidFill>
              </a:rPr>
              <a:t> that is caused by high levels in blood of the chemical bilirubin. </a:t>
            </a:r>
          </a:p>
          <a:p>
            <a:r>
              <a:rPr lang="en-US" altLang="en-US" sz="2800" dirty="0"/>
              <a:t>The color of the skin and </a:t>
            </a:r>
            <a:r>
              <a:rPr lang="en-US" altLang="en-US" sz="2800" dirty="0" err="1"/>
              <a:t>sclerae</a:t>
            </a:r>
            <a:r>
              <a:rPr lang="en-US" altLang="en-US" sz="2800" dirty="0"/>
              <a:t> vary depending on the level of bilirubin. When the bilirubin level is mildly elevated, they are yellowish. When the bilirubin level is high, they tend to be brown.</a:t>
            </a:r>
            <a:endParaRPr lang="en-US" dirty="0"/>
          </a:p>
        </p:txBody>
      </p:sp>
      <p:sp>
        <p:nvSpPr>
          <p:cNvPr id="2" name="Rectangle 1"/>
          <p:cNvSpPr/>
          <p:nvPr/>
        </p:nvSpPr>
        <p:spPr>
          <a:xfrm>
            <a:off x="722984" y="822966"/>
            <a:ext cx="5023426" cy="1446550"/>
          </a:xfrm>
          <a:prstGeom prst="rect">
            <a:avLst/>
          </a:prstGeom>
        </p:spPr>
        <p:txBody>
          <a:bodyPr wrap="square">
            <a:spAutoFit/>
          </a:bodyPr>
          <a:lstStyle/>
          <a:p>
            <a:pPr defTabSz="457200"/>
            <a:r>
              <a:rPr lang="en-US" altLang="en-US" sz="5400" b="1" dirty="0">
                <a:solidFill>
                  <a:prstClr val="black"/>
                </a:solidFill>
                <a:latin typeface="Constantia"/>
              </a:rPr>
              <a:t>W</a:t>
            </a:r>
            <a:r>
              <a:rPr lang="en-US" altLang="en-US" sz="4000" b="1" dirty="0">
                <a:solidFill>
                  <a:prstClr val="black"/>
                </a:solidFill>
                <a:latin typeface="Constantia"/>
              </a:rPr>
              <a:t>hat is jaundice</a:t>
            </a:r>
            <a:r>
              <a:rPr lang="en-US" altLang="en-US" sz="8800" b="1" dirty="0">
                <a:solidFill>
                  <a:prstClr val="black"/>
                </a:solidFill>
                <a:latin typeface="Constantia"/>
              </a:rPr>
              <a:t>?</a:t>
            </a:r>
            <a:r>
              <a:rPr lang="en-US" altLang="en-US" sz="4000" dirty="0">
                <a:solidFill>
                  <a:prstClr val="black"/>
                </a:solidFill>
                <a:latin typeface="Constantia"/>
              </a:rPr>
              <a:t> </a:t>
            </a:r>
            <a:endParaRPr lang="en-US" sz="4000" dirty="0">
              <a:solidFill>
                <a:prstClr val="black"/>
              </a:solidFill>
              <a:latin typeface="Constantia"/>
            </a:endParaRPr>
          </a:p>
        </p:txBody>
      </p:sp>
    </p:spTree>
    <p:extLst>
      <p:ext uri="{BB962C8B-B14F-4D97-AF65-F5344CB8AC3E}">
        <p14:creationId xmlns:p14="http://schemas.microsoft.com/office/powerpoint/2010/main" val="19946481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F49A9-184B-0F7D-DC8E-4A8E9E2F7531}"/>
              </a:ext>
            </a:extLst>
          </p:cNvPr>
          <p:cNvSpPr>
            <a:spLocks noGrp="1"/>
          </p:cNvSpPr>
          <p:nvPr>
            <p:ph type="title"/>
          </p:nvPr>
        </p:nvSpPr>
        <p:spPr/>
        <p:txBody>
          <a:bodyPr/>
          <a:lstStyle/>
          <a:p>
            <a:r>
              <a:rPr lang="en-US" dirty="0"/>
              <a:t>Review of systems</a:t>
            </a:r>
            <a:endParaRPr lang="ar-JO" dirty="0"/>
          </a:p>
        </p:txBody>
      </p:sp>
      <p:sp>
        <p:nvSpPr>
          <p:cNvPr id="3" name="Content Placeholder 2">
            <a:extLst>
              <a:ext uri="{FF2B5EF4-FFF2-40B4-BE49-F238E27FC236}">
                <a16:creationId xmlns:a16="http://schemas.microsoft.com/office/drawing/2014/main" id="{74F66FE5-0E40-86E9-6832-3DE86047F9DE}"/>
              </a:ext>
            </a:extLst>
          </p:cNvPr>
          <p:cNvSpPr>
            <a:spLocks noGrp="1"/>
          </p:cNvSpPr>
          <p:nvPr>
            <p:ph idx="1"/>
          </p:nvPr>
        </p:nvSpPr>
        <p:spPr/>
        <p:txBody>
          <a:bodyPr/>
          <a:lstStyle/>
          <a:p>
            <a:r>
              <a:rPr lang="en-US" sz="3200" dirty="0"/>
              <a:t>Start with the involved system (in case of jaundice it is the alimentary system and abdomen):</a:t>
            </a:r>
          </a:p>
          <a:p>
            <a:pPr lvl="1"/>
            <a:r>
              <a:rPr lang="en-US" sz="2800" dirty="0"/>
              <a:t>Appetite. Diet. Weight. Nausea. Dysphagia. Regurgitation. Flatulence. Heartburn. Vomiting. Hematemesis. Indigestion pain. Abdominal pain. Abdominal distension. Bowel habit. Nature of stool. Rectal bleeding. Mucus. Slime. Prolapse. Incontinence. Tenesmus</a:t>
            </a:r>
          </a:p>
          <a:p>
            <a:r>
              <a:rPr lang="en-US" sz="3200" dirty="0"/>
              <a:t>Then review the RS , CVS , GUS , NS , MSS for a full history</a:t>
            </a:r>
          </a:p>
          <a:p>
            <a:endParaRPr lang="ar-JO" dirty="0"/>
          </a:p>
        </p:txBody>
      </p:sp>
    </p:spTree>
    <p:extLst>
      <p:ext uri="{BB962C8B-B14F-4D97-AF65-F5344CB8AC3E}">
        <p14:creationId xmlns:p14="http://schemas.microsoft.com/office/powerpoint/2010/main" val="1014154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0C800-8FE2-547B-0C37-FDD4F90CFB9B}"/>
              </a:ext>
            </a:extLst>
          </p:cNvPr>
          <p:cNvSpPr>
            <a:spLocks noGrp="1"/>
          </p:cNvSpPr>
          <p:nvPr>
            <p:ph type="title"/>
          </p:nvPr>
        </p:nvSpPr>
        <p:spPr/>
        <p:txBody>
          <a:bodyPr/>
          <a:lstStyle/>
          <a:p>
            <a:r>
              <a:rPr lang="en-US" dirty="0"/>
              <a:t>Past history </a:t>
            </a:r>
            <a:endParaRPr lang="ar-JO" dirty="0"/>
          </a:p>
        </p:txBody>
      </p:sp>
      <p:sp>
        <p:nvSpPr>
          <p:cNvPr id="3" name="Content Placeholder 2">
            <a:extLst>
              <a:ext uri="{FF2B5EF4-FFF2-40B4-BE49-F238E27FC236}">
                <a16:creationId xmlns:a16="http://schemas.microsoft.com/office/drawing/2014/main" id="{14A111B6-52B2-710F-A275-162A002B89CC}"/>
              </a:ext>
            </a:extLst>
          </p:cNvPr>
          <p:cNvSpPr>
            <a:spLocks noGrp="1"/>
          </p:cNvSpPr>
          <p:nvPr>
            <p:ph idx="1"/>
          </p:nvPr>
        </p:nvSpPr>
        <p:spPr>
          <a:xfrm>
            <a:off x="956187" y="1690689"/>
            <a:ext cx="10515600" cy="4919974"/>
          </a:xfrm>
        </p:spPr>
        <p:txBody>
          <a:bodyPr>
            <a:normAutofit/>
          </a:bodyPr>
          <a:lstStyle/>
          <a:p>
            <a:pPr>
              <a:buFont typeface="Wingdings" panose="05000000000000000000" pitchFamily="2" charset="2"/>
              <a:buChar char="ü"/>
            </a:pPr>
            <a:r>
              <a:rPr lang="en-US" sz="3200" dirty="0"/>
              <a:t>Past medical history: Any history of previous jaundice? Viral hepatitis? Liver disease? Hemolytic anemia? Pancreatitis?</a:t>
            </a:r>
          </a:p>
          <a:p>
            <a:pPr marL="0" indent="0">
              <a:buNone/>
            </a:pPr>
            <a:r>
              <a:rPr lang="en-US" sz="3200" dirty="0"/>
              <a:t>Any history of blood transfusion </a:t>
            </a:r>
            <a:r>
              <a:rPr lang="en-US" sz="3200" dirty="0">
                <a:sym typeface="Wingdings" panose="05000000000000000000" pitchFamily="2" charset="2"/>
              </a:rPr>
              <a:t> suggests </a:t>
            </a:r>
            <a:r>
              <a:rPr lang="en-US" sz="3200" dirty="0"/>
              <a:t> </a:t>
            </a:r>
            <a:r>
              <a:rPr lang="en-US" sz="3200" dirty="0">
                <a:sym typeface="Wingdings" panose="05000000000000000000" pitchFamily="2" charset="2"/>
              </a:rPr>
              <a:t>viral hepatitis B,C incompatibility reaction , hemolytic disease</a:t>
            </a:r>
          </a:p>
          <a:p>
            <a:pPr marL="0" indent="0">
              <a:buNone/>
            </a:pPr>
            <a:endParaRPr lang="en-US" sz="3200" dirty="0"/>
          </a:p>
          <a:p>
            <a:pPr>
              <a:buFont typeface="Wingdings" panose="05000000000000000000" pitchFamily="2" charset="2"/>
              <a:buChar char="ü"/>
            </a:pPr>
            <a:r>
              <a:rPr lang="en-US" sz="3200" dirty="0"/>
              <a:t>Past surgical history: Any procedure to the liver? Splenectomy? Gall bladder removal?</a:t>
            </a:r>
          </a:p>
        </p:txBody>
      </p:sp>
    </p:spTree>
    <p:extLst>
      <p:ext uri="{BB962C8B-B14F-4D97-AF65-F5344CB8AC3E}">
        <p14:creationId xmlns:p14="http://schemas.microsoft.com/office/powerpoint/2010/main" val="41651636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77EBEB-D17D-6B2C-5811-BAB8471D9F11}"/>
              </a:ext>
            </a:extLst>
          </p:cNvPr>
          <p:cNvSpPr>
            <a:spLocks noGrp="1"/>
          </p:cNvSpPr>
          <p:nvPr>
            <p:ph idx="1"/>
          </p:nvPr>
        </p:nvSpPr>
        <p:spPr>
          <a:xfrm>
            <a:off x="648929" y="147484"/>
            <a:ext cx="10704871" cy="7035231"/>
          </a:xfrm>
        </p:spPr>
        <p:txBody>
          <a:bodyPr>
            <a:normAutofit fontScale="85000" lnSpcReduction="20000"/>
          </a:bodyPr>
          <a:lstStyle/>
          <a:p>
            <a:pPr algn="l">
              <a:buFont typeface="Wingdings" panose="05000000000000000000" pitchFamily="2" charset="2"/>
              <a:buChar char="ü"/>
            </a:pPr>
            <a:r>
              <a:rPr lang="en-US" dirty="0"/>
              <a:t>Drug history : </a:t>
            </a:r>
          </a:p>
          <a:p>
            <a:pPr>
              <a:buFont typeface="Wingdings" panose="05000000000000000000" pitchFamily="2" charset="2"/>
              <a:buChar char="Ø"/>
            </a:pPr>
            <a:r>
              <a:rPr lang="en-US" b="0" i="0" dirty="0">
                <a:solidFill>
                  <a:srgbClr val="111827"/>
                </a:solidFill>
                <a:effectLst/>
              </a:rPr>
              <a:t>Antibiotics (</a:t>
            </a:r>
            <a:r>
              <a:rPr lang="en-US" dirty="0">
                <a:solidFill>
                  <a:srgbClr val="FF0000"/>
                </a:solidFill>
              </a:rPr>
              <a:t>Flucloxacillin and co-amoxiclav </a:t>
            </a:r>
            <a:r>
              <a:rPr lang="en-US" dirty="0"/>
              <a:t>are the most common causes of drug-induced jaundice, others: </a:t>
            </a:r>
            <a:r>
              <a:rPr lang="en-US" b="0" i="0" dirty="0">
                <a:solidFill>
                  <a:srgbClr val="111827"/>
                </a:solidFill>
                <a:effectLst/>
              </a:rPr>
              <a:t>erythromycin,) </a:t>
            </a:r>
            <a:r>
              <a:rPr lang="en-US" b="0" i="0" dirty="0">
                <a:solidFill>
                  <a:srgbClr val="111827"/>
                </a:solidFill>
                <a:effectLst/>
                <a:sym typeface="Wingdings" panose="05000000000000000000" pitchFamily="2" charset="2"/>
              </a:rPr>
              <a:t> suggest cholestatic causes</a:t>
            </a:r>
            <a:endParaRPr lang="en-US" b="0" i="0" dirty="0">
              <a:solidFill>
                <a:srgbClr val="111827"/>
              </a:solidFill>
              <a:effectLst/>
            </a:endParaRPr>
          </a:p>
          <a:p>
            <a:pPr>
              <a:buFont typeface="Wingdings" panose="05000000000000000000" pitchFamily="2" charset="2"/>
              <a:buChar char="Ø"/>
            </a:pPr>
            <a:r>
              <a:rPr lang="en-US" dirty="0"/>
              <a:t>Anti-TB drugs (</a:t>
            </a:r>
            <a:r>
              <a:rPr lang="en-US" b="0" i="0" dirty="0">
                <a:solidFill>
                  <a:srgbClr val="111827"/>
                </a:solidFill>
                <a:effectLst/>
              </a:rPr>
              <a:t>rifampicin, </a:t>
            </a:r>
            <a:r>
              <a:rPr lang="en-US" dirty="0"/>
              <a:t>isoniazid, pyrazinamide) </a:t>
            </a:r>
            <a:r>
              <a:rPr lang="en-US" dirty="0">
                <a:sym typeface="Wingdings" panose="05000000000000000000" pitchFamily="2" charset="2"/>
              </a:rPr>
              <a:t> suggest hepatitis </a:t>
            </a:r>
            <a:endParaRPr lang="en-US" dirty="0"/>
          </a:p>
          <a:p>
            <a:pPr>
              <a:buFont typeface="Wingdings" panose="05000000000000000000" pitchFamily="2" charset="2"/>
              <a:buChar char="Ø"/>
            </a:pPr>
            <a:r>
              <a:rPr lang="en-US" b="0" i="0" dirty="0">
                <a:solidFill>
                  <a:srgbClr val="111827"/>
                </a:solidFill>
                <a:effectLst/>
              </a:rPr>
              <a:t>NSAIDS (</a:t>
            </a:r>
            <a:r>
              <a:rPr lang="en-US" sz="2800" dirty="0"/>
              <a:t>indomethacin</a:t>
            </a:r>
            <a:r>
              <a:rPr lang="en-US" b="0" i="0" dirty="0">
                <a:solidFill>
                  <a:srgbClr val="111827"/>
                </a:solidFill>
                <a:effectLst/>
              </a:rPr>
              <a:t> )</a:t>
            </a:r>
          </a:p>
          <a:p>
            <a:pPr>
              <a:buFont typeface="Wingdings" panose="05000000000000000000" pitchFamily="2" charset="2"/>
              <a:buChar char="Ø"/>
            </a:pPr>
            <a:r>
              <a:rPr lang="en-US" dirty="0"/>
              <a:t>inhalational anesthetics (halothane)</a:t>
            </a:r>
            <a:endParaRPr lang="en-US" sz="2800" dirty="0"/>
          </a:p>
          <a:p>
            <a:pPr>
              <a:buFont typeface="Wingdings" panose="05000000000000000000" pitchFamily="2" charset="2"/>
              <a:buChar char="Ø"/>
            </a:pPr>
            <a:r>
              <a:rPr lang="en-US" sz="2800" dirty="0"/>
              <a:t>salicylates (aspirin)</a:t>
            </a:r>
          </a:p>
          <a:p>
            <a:pPr>
              <a:buFont typeface="Wingdings" panose="05000000000000000000" pitchFamily="2" charset="2"/>
              <a:buChar char="Ø"/>
            </a:pPr>
            <a:r>
              <a:rPr lang="en-US" dirty="0"/>
              <a:t>  Antihypertensives (methyldopa)</a:t>
            </a:r>
          </a:p>
          <a:p>
            <a:pPr>
              <a:buFont typeface="Wingdings" panose="05000000000000000000" pitchFamily="2" charset="2"/>
              <a:buChar char="Ø"/>
            </a:pPr>
            <a:r>
              <a:rPr lang="en-US" dirty="0"/>
              <a:t>MAOIs</a:t>
            </a:r>
          </a:p>
          <a:p>
            <a:pPr>
              <a:buFont typeface="Wingdings" panose="05000000000000000000" pitchFamily="2" charset="2"/>
              <a:buChar char="Ø"/>
            </a:pPr>
            <a:r>
              <a:rPr lang="en-US" dirty="0"/>
              <a:t> oral contraceptives  </a:t>
            </a:r>
          </a:p>
          <a:p>
            <a:pPr>
              <a:buFont typeface="Wingdings" panose="05000000000000000000" pitchFamily="2" charset="2"/>
              <a:buChar char="Ø"/>
            </a:pPr>
            <a:r>
              <a:rPr lang="en-US" dirty="0"/>
              <a:t>paracetamol (overdose)</a:t>
            </a:r>
          </a:p>
          <a:p>
            <a:pPr>
              <a:buFont typeface="Wingdings" panose="05000000000000000000" pitchFamily="2" charset="2"/>
              <a:buChar char="Ø"/>
            </a:pPr>
            <a:r>
              <a:rPr lang="en-US" dirty="0"/>
              <a:t> </a:t>
            </a:r>
            <a:r>
              <a:rPr lang="en-US" b="0" i="0" dirty="0">
                <a:effectLst/>
              </a:rPr>
              <a:t>Methotrexate (RA)</a:t>
            </a:r>
            <a:endParaRPr lang="en-US" dirty="0"/>
          </a:p>
          <a:p>
            <a:pPr>
              <a:buFont typeface="Wingdings" panose="05000000000000000000" pitchFamily="2" charset="2"/>
              <a:buChar char="Ø"/>
            </a:pPr>
            <a:r>
              <a:rPr lang="en-US" dirty="0"/>
              <a:t>Epilepsy drugs (phenytoin, valproic acid)</a:t>
            </a:r>
          </a:p>
          <a:p>
            <a:pPr>
              <a:buFont typeface="Wingdings" panose="05000000000000000000" pitchFamily="2" charset="2"/>
              <a:buChar char="Ø"/>
            </a:pPr>
            <a:r>
              <a:rPr lang="en-US" b="0" i="0" dirty="0">
                <a:effectLst/>
              </a:rPr>
              <a:t>antithyroid agent used to treat hyperthyroidism </a:t>
            </a:r>
            <a:r>
              <a:rPr lang="en-US" b="0" i="0" dirty="0">
                <a:effectLst/>
                <a:latin typeface="Helvetica Neue"/>
              </a:rPr>
              <a:t>(</a:t>
            </a:r>
            <a:r>
              <a:rPr lang="en-US" sz="2800" dirty="0"/>
              <a:t>thiouracil)</a:t>
            </a:r>
            <a:endParaRPr lang="en-US" b="0" i="0" dirty="0">
              <a:effectLst/>
            </a:endParaRPr>
          </a:p>
          <a:p>
            <a:pPr marL="0" indent="0" algn="l">
              <a:buNone/>
            </a:pPr>
            <a:r>
              <a:rPr lang="en-US" b="0" i="0" dirty="0">
                <a:solidFill>
                  <a:srgbClr val="111827"/>
                </a:solidFill>
                <a:effectLst/>
              </a:rPr>
              <a:t>Also ask about : </a:t>
            </a:r>
          </a:p>
          <a:p>
            <a:pPr algn="l">
              <a:buFont typeface="Arial" panose="020B0604020202020204" pitchFamily="34" charset="0"/>
              <a:buChar char="•"/>
            </a:pPr>
            <a:r>
              <a:rPr lang="en-US" b="0" i="0" dirty="0">
                <a:solidFill>
                  <a:srgbClr val="111827"/>
                </a:solidFill>
                <a:effectLst/>
              </a:rPr>
              <a:t>Recent changes to medications</a:t>
            </a:r>
          </a:p>
          <a:p>
            <a:pPr algn="l">
              <a:buFont typeface="Arial" panose="020B0604020202020204" pitchFamily="34" charset="0"/>
              <a:buChar char="•"/>
            </a:pPr>
            <a:r>
              <a:rPr lang="en-US" b="0" i="0" dirty="0">
                <a:solidFill>
                  <a:srgbClr val="111827"/>
                </a:solidFill>
                <a:effectLst/>
              </a:rPr>
              <a:t>Over the counter medication</a:t>
            </a:r>
          </a:p>
          <a:p>
            <a:pPr algn="l">
              <a:buFont typeface="Arial" panose="020B0604020202020204" pitchFamily="34" charset="0"/>
              <a:buChar char="•"/>
            </a:pPr>
            <a:r>
              <a:rPr lang="en-US" b="0" i="0" dirty="0">
                <a:solidFill>
                  <a:srgbClr val="111827"/>
                </a:solidFill>
                <a:effectLst/>
              </a:rPr>
              <a:t>Allergies</a:t>
            </a:r>
          </a:p>
          <a:p>
            <a:endParaRPr lang="ar-JO" dirty="0"/>
          </a:p>
        </p:txBody>
      </p:sp>
    </p:spTree>
    <p:extLst>
      <p:ext uri="{BB962C8B-B14F-4D97-AF65-F5344CB8AC3E}">
        <p14:creationId xmlns:p14="http://schemas.microsoft.com/office/powerpoint/2010/main" val="2188318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E47C24-208F-21C6-99E4-7FD1DCBD25B1}"/>
              </a:ext>
            </a:extLst>
          </p:cNvPr>
          <p:cNvSpPr>
            <a:spLocks noGrp="1"/>
          </p:cNvSpPr>
          <p:nvPr>
            <p:ph idx="1"/>
          </p:nvPr>
        </p:nvSpPr>
        <p:spPr>
          <a:xfrm>
            <a:off x="495947" y="304799"/>
            <a:ext cx="11453246" cy="6374969"/>
          </a:xfrm>
        </p:spPr>
        <p:txBody>
          <a:bodyPr>
            <a:normAutofit lnSpcReduction="10000"/>
          </a:bodyPr>
          <a:lstStyle/>
          <a:p>
            <a:pPr>
              <a:buFont typeface="Wingdings" panose="05000000000000000000" pitchFamily="2" charset="2"/>
              <a:buChar char="ü"/>
            </a:pPr>
            <a:r>
              <a:rPr lang="en-US" dirty="0"/>
              <a:t>Family history: Any family history of liver diseases, autoimmune diseases, hemolytic diseases, history of G6PD, or sickle cell anemia?</a:t>
            </a:r>
          </a:p>
          <a:p>
            <a:pPr>
              <a:buFont typeface="Wingdings" panose="05000000000000000000" pitchFamily="2" charset="2"/>
              <a:buChar char="ü"/>
            </a:pPr>
            <a:r>
              <a:rPr lang="en-US" dirty="0"/>
              <a:t>Social history: </a:t>
            </a:r>
          </a:p>
          <a:p>
            <a:r>
              <a:rPr lang="en-US" dirty="0"/>
              <a:t>Any history of contact with Jaundiced patients or infected pt with hepatitis</a:t>
            </a:r>
          </a:p>
          <a:p>
            <a:r>
              <a:rPr lang="en-US" dirty="0"/>
              <a:t>Alcohol drinking, Smoking</a:t>
            </a:r>
          </a:p>
          <a:p>
            <a:r>
              <a:rPr lang="en-US" dirty="0"/>
              <a:t>History of recent travel to endemic areas of malaria </a:t>
            </a:r>
          </a:p>
          <a:p>
            <a:r>
              <a:rPr lang="en-US" dirty="0"/>
              <a:t>Hepatitis vaccinations</a:t>
            </a:r>
          </a:p>
          <a:p>
            <a:r>
              <a:rPr lang="en-US" dirty="0"/>
              <a:t>Sexual contact</a:t>
            </a:r>
          </a:p>
          <a:p>
            <a:r>
              <a:rPr lang="en-US" b="0" i="0" dirty="0">
                <a:effectLst/>
              </a:rPr>
              <a:t>Recreational drug use (specifically IV drug use if considering blood-borne diseases) “sharing needles”</a:t>
            </a:r>
            <a:endParaRPr lang="en-US" dirty="0"/>
          </a:p>
          <a:p>
            <a:r>
              <a:rPr lang="en-US" dirty="0"/>
              <a:t>Skin tattoos</a:t>
            </a:r>
          </a:p>
          <a:p>
            <a:r>
              <a:rPr lang="en-US" dirty="0" err="1"/>
              <a:t>Hx</a:t>
            </a:r>
            <a:r>
              <a:rPr lang="en-US" dirty="0"/>
              <a:t> of snake bites </a:t>
            </a:r>
          </a:p>
          <a:p>
            <a:pPr>
              <a:buFont typeface="Wingdings" panose="05000000000000000000" pitchFamily="2" charset="2"/>
              <a:buChar char="ü"/>
            </a:pPr>
            <a:r>
              <a:rPr lang="en-US" sz="2800" dirty="0"/>
              <a:t>Occupational history as sewerage workers or people exposed to hepatotoxic chemicals.</a:t>
            </a:r>
          </a:p>
          <a:p>
            <a:endParaRPr lang="ar-JO" dirty="0"/>
          </a:p>
        </p:txBody>
      </p:sp>
    </p:spTree>
    <p:extLst>
      <p:ext uri="{BB962C8B-B14F-4D97-AF65-F5344CB8AC3E}">
        <p14:creationId xmlns:p14="http://schemas.microsoft.com/office/powerpoint/2010/main" val="1865609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11C0-C527-0620-06A5-639D499BABFE}"/>
              </a:ext>
            </a:extLst>
          </p:cNvPr>
          <p:cNvSpPr>
            <a:spLocks noGrp="1"/>
          </p:cNvSpPr>
          <p:nvPr>
            <p:ph type="title"/>
          </p:nvPr>
        </p:nvSpPr>
        <p:spPr>
          <a:xfrm>
            <a:off x="3695547" y="221225"/>
            <a:ext cx="5212479" cy="1104338"/>
          </a:xfrm>
        </p:spPr>
        <p:txBody>
          <a:bodyPr/>
          <a:lstStyle/>
          <a:p>
            <a:r>
              <a:rPr lang="en-US" dirty="0"/>
              <a:t>Examination </a:t>
            </a:r>
            <a:endParaRPr lang="ar-JO" dirty="0"/>
          </a:p>
        </p:txBody>
      </p:sp>
      <p:sp>
        <p:nvSpPr>
          <p:cNvPr id="6" name="Content Placeholder 5">
            <a:extLst>
              <a:ext uri="{FF2B5EF4-FFF2-40B4-BE49-F238E27FC236}">
                <a16:creationId xmlns:a16="http://schemas.microsoft.com/office/drawing/2014/main" id="{B1A37570-B47F-83C8-52B4-4AC549A443B9}"/>
              </a:ext>
            </a:extLst>
          </p:cNvPr>
          <p:cNvSpPr>
            <a:spLocks noGrp="1"/>
          </p:cNvSpPr>
          <p:nvPr>
            <p:ph idx="1"/>
          </p:nvPr>
        </p:nvSpPr>
        <p:spPr>
          <a:xfrm>
            <a:off x="412392" y="1487297"/>
            <a:ext cx="11367215" cy="5149478"/>
          </a:xfrm>
        </p:spPr>
        <p:txBody>
          <a:bodyPr>
            <a:normAutofit/>
          </a:bodyPr>
          <a:lstStyle/>
          <a:p>
            <a:r>
              <a:rPr lang="en-US" dirty="0"/>
              <a:t>Do general + abdominal examination .</a:t>
            </a:r>
          </a:p>
          <a:p>
            <a:r>
              <a:rPr lang="en-US" dirty="0"/>
              <a:t>In general examination : </a:t>
            </a:r>
          </a:p>
          <a:p>
            <a:pPr>
              <a:buFont typeface="Wingdings" panose="05000000000000000000" pitchFamily="2" charset="2"/>
              <a:buChar char="ü"/>
            </a:pPr>
            <a:r>
              <a:rPr lang="en-US" dirty="0"/>
              <a:t>Jaundice </a:t>
            </a:r>
          </a:p>
          <a:p>
            <a:pPr>
              <a:buFont typeface="Wingdings" panose="05000000000000000000" pitchFamily="2" charset="2"/>
              <a:buChar char="ü"/>
            </a:pPr>
            <a:r>
              <a:rPr lang="en-US" dirty="0"/>
              <a:t>Lymphadenopathy: </a:t>
            </a:r>
            <a:r>
              <a:rPr lang="en-GB" dirty="0"/>
              <a:t>lymph nodes in the supraclavicular area </a:t>
            </a:r>
            <a:r>
              <a:rPr lang="en-US" dirty="0"/>
              <a:t>(Virchow’s node) “ + </a:t>
            </a:r>
            <a:r>
              <a:rPr lang="en-US" dirty="0" err="1"/>
              <a:t>Troisier’s</a:t>
            </a:r>
            <a:r>
              <a:rPr lang="en-US" dirty="0"/>
              <a:t> sign”  </a:t>
            </a:r>
            <a:r>
              <a:rPr lang="en-US" dirty="0">
                <a:sym typeface="Wingdings" panose="05000000000000000000" pitchFamily="2" charset="2"/>
              </a:rPr>
              <a:t> malignancy </a:t>
            </a:r>
            <a:endParaRPr lang="en-US" dirty="0"/>
          </a:p>
          <a:p>
            <a:pPr>
              <a:buFont typeface="Wingdings" panose="05000000000000000000" pitchFamily="2" charset="2"/>
              <a:buChar char="ü"/>
            </a:pPr>
            <a:r>
              <a:rPr lang="en-US" dirty="0"/>
              <a:t>Weight (weight loss </a:t>
            </a:r>
            <a:r>
              <a:rPr lang="en-US" dirty="0">
                <a:sym typeface="Wingdings" panose="05000000000000000000" pitchFamily="2" charset="2"/>
              </a:rPr>
              <a:t> chronic liver disease, malignancy)</a:t>
            </a:r>
          </a:p>
          <a:p>
            <a:pPr>
              <a:buFont typeface="Wingdings" panose="05000000000000000000" pitchFamily="2" charset="2"/>
              <a:buChar char="ü"/>
            </a:pPr>
            <a:r>
              <a:rPr lang="en-US" dirty="0">
                <a:sym typeface="Wingdings" panose="05000000000000000000" pitchFamily="2" charset="2"/>
              </a:rPr>
              <a:t>Signs of liver diseases : </a:t>
            </a:r>
            <a:r>
              <a:rPr lang="en-US" dirty="0"/>
              <a:t>spider nevi</a:t>
            </a:r>
            <a:r>
              <a:rPr lang="en-GB" dirty="0"/>
              <a:t>,</a:t>
            </a:r>
            <a:r>
              <a:rPr lang="en-US" dirty="0"/>
              <a:t>clubbing</a:t>
            </a:r>
            <a:r>
              <a:rPr lang="en-GB" dirty="0"/>
              <a:t>,</a:t>
            </a:r>
            <a:r>
              <a:rPr lang="en-US" dirty="0"/>
              <a:t>palmar erythema,</a:t>
            </a:r>
            <a:r>
              <a:rPr lang="en-GB" dirty="0"/>
              <a:t> </a:t>
            </a:r>
            <a:r>
              <a:rPr lang="en-US" dirty="0"/>
              <a:t>gynecomastia , testicular atrophy , flapping tremor ,splenomegaly ,ascites , peripheral edema ... etc.</a:t>
            </a:r>
          </a:p>
          <a:p>
            <a:pPr>
              <a:buFont typeface="Wingdings" panose="05000000000000000000" pitchFamily="2" charset="2"/>
              <a:buChar char="ü"/>
            </a:pPr>
            <a:r>
              <a:rPr lang="en-US" dirty="0"/>
              <a:t>Scratch marks because of the itching </a:t>
            </a:r>
            <a:endParaRPr lang="ar-JO" dirty="0"/>
          </a:p>
          <a:p>
            <a:pPr>
              <a:buFont typeface="Wingdings" panose="05000000000000000000" pitchFamily="2" charset="2"/>
              <a:buChar char="ü"/>
            </a:pPr>
            <a:endParaRPr lang="en-US" dirty="0"/>
          </a:p>
          <a:p>
            <a:pPr marL="0" indent="0">
              <a:buNone/>
            </a:pPr>
            <a:endParaRPr lang="ar-JO" dirty="0"/>
          </a:p>
        </p:txBody>
      </p:sp>
    </p:spTree>
    <p:extLst>
      <p:ext uri="{BB962C8B-B14F-4D97-AF65-F5344CB8AC3E}">
        <p14:creationId xmlns:p14="http://schemas.microsoft.com/office/powerpoint/2010/main" val="41340265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Content Placeholder 10" descr="A close up of an eye&#10;&#10;Description automatically generated">
            <a:extLst>
              <a:ext uri="{FF2B5EF4-FFF2-40B4-BE49-F238E27FC236}">
                <a16:creationId xmlns:a16="http://schemas.microsoft.com/office/drawing/2014/main" id="{0E45B350-3A1E-4002-7FE7-AED71EDFA87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4124" r="1" b="1"/>
          <a:stretch/>
        </p:blipFill>
        <p:spPr>
          <a:xfrm>
            <a:off x="20" y="2"/>
            <a:ext cx="753462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15" name="Picture 14">
            <a:extLst>
              <a:ext uri="{FF2B5EF4-FFF2-40B4-BE49-F238E27FC236}">
                <a16:creationId xmlns:a16="http://schemas.microsoft.com/office/drawing/2014/main" id="{CA4D5F53-00B8-352F-0D98-87D58A0533EB}"/>
              </a:ext>
            </a:extLst>
          </p:cNvPr>
          <p:cNvPicPr>
            <a:picLocks noChangeAspect="1"/>
          </p:cNvPicPr>
          <p:nvPr/>
        </p:nvPicPr>
        <p:blipFill rotWithShape="1">
          <a:blip r:embed="rId3">
            <a:extLst>
              <a:ext uri="{28A0092B-C50C-407E-A947-70E740481C1C}">
                <a14:useLocalDpi xmlns:a14="http://schemas.microsoft.com/office/drawing/2010/main" val="0"/>
              </a:ext>
            </a:extLst>
          </a:blip>
          <a:srcRect t="1205" r="-1" b="2804"/>
          <a:stretch/>
        </p:blipFill>
        <p:spPr>
          <a:xfrm>
            <a:off x="7653536"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13" name="Picture 12" descr="A banana on a table&#10;&#10;Description automatically generated with low confidence">
            <a:extLst>
              <a:ext uri="{FF2B5EF4-FFF2-40B4-BE49-F238E27FC236}">
                <a16:creationId xmlns:a16="http://schemas.microsoft.com/office/drawing/2014/main" id="{8879DD73-1638-918D-CF9C-1CD3E4717DA8}"/>
              </a:ext>
            </a:extLst>
          </p:cNvPr>
          <p:cNvPicPr>
            <a:picLocks noChangeAspect="1"/>
          </p:cNvPicPr>
          <p:nvPr/>
        </p:nvPicPr>
        <p:blipFill rotWithShape="1">
          <a:blip r:embed="rId4">
            <a:extLst>
              <a:ext uri="{28A0092B-C50C-407E-A947-70E740481C1C}">
                <a14:useLocalDpi xmlns:a14="http://schemas.microsoft.com/office/drawing/2010/main" val="0"/>
              </a:ext>
            </a:extLst>
          </a:blip>
          <a:srcRect b="18013"/>
          <a:stretch/>
        </p:blipFill>
        <p:spPr>
          <a:xfrm>
            <a:off x="1" y="4316255"/>
            <a:ext cx="6836850"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a:extLst>
              <a:ext uri="{FF2B5EF4-FFF2-40B4-BE49-F238E27FC236}">
                <a16:creationId xmlns:a16="http://schemas.microsoft.com/office/drawing/2014/main" id="{FDB58133-571F-0FCF-1FF6-1EB1DCE29E46}"/>
              </a:ext>
            </a:extLst>
          </p:cNvPr>
          <p:cNvSpPr>
            <a:spLocks noGrp="1"/>
          </p:cNvSpPr>
          <p:nvPr>
            <p:ph type="title"/>
          </p:nvPr>
        </p:nvSpPr>
        <p:spPr>
          <a:xfrm>
            <a:off x="6094476" y="5037317"/>
            <a:ext cx="6254577" cy="1576910"/>
          </a:xfrm>
        </p:spPr>
        <p:txBody>
          <a:bodyPr vert="horz" lIns="91440" tIns="45720" rIns="91440" bIns="45720" rtlCol="0" anchor="b">
            <a:normAutofit fontScale="90000"/>
          </a:bodyPr>
          <a:lstStyle/>
          <a:p>
            <a:r>
              <a:rPr lang="en-US" kern="1200" dirty="0">
                <a:solidFill>
                  <a:schemeClr val="tx1"/>
                </a:solidFill>
                <a:latin typeface="+mj-lt"/>
                <a:ea typeface="+mj-ea"/>
                <a:cs typeface="+mj-cs"/>
              </a:rPr>
              <a:t> In general examination Jaundice is seen as </a:t>
            </a:r>
            <a:r>
              <a:rPr lang="en-US" sz="4400" dirty="0"/>
              <a:t>yellowish discoloration of  </a:t>
            </a:r>
            <a:r>
              <a:rPr lang="en-US" kern="1200" dirty="0">
                <a:solidFill>
                  <a:schemeClr val="tx1"/>
                </a:solidFill>
                <a:latin typeface="+mj-lt"/>
                <a:ea typeface="+mj-ea"/>
                <a:cs typeface="+mj-cs"/>
              </a:rPr>
              <a:t> sclera, skin and mucous membranes .</a:t>
            </a:r>
          </a:p>
        </p:txBody>
      </p:sp>
    </p:spTree>
    <p:extLst>
      <p:ext uri="{BB962C8B-B14F-4D97-AF65-F5344CB8AC3E}">
        <p14:creationId xmlns:p14="http://schemas.microsoft.com/office/powerpoint/2010/main" val="42835976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8F693B8-4795-2CF5-F91D-84538B6849F3}"/>
              </a:ext>
            </a:extLst>
          </p:cNvPr>
          <p:cNvSpPr>
            <a:spLocks noGrp="1" noChangeArrowheads="1"/>
          </p:cNvSpPr>
          <p:nvPr>
            <p:ph type="title"/>
          </p:nvPr>
        </p:nvSpPr>
        <p:spPr>
          <a:xfrm>
            <a:off x="387146" y="462987"/>
            <a:ext cx="11122742" cy="1325563"/>
          </a:xfrm>
        </p:spPr>
        <p:txBody>
          <a:bodyPr/>
          <a:lstStyle/>
          <a:p>
            <a:pPr algn="ctr" eaLnBrk="1" hangingPunct="1"/>
            <a:r>
              <a:rPr lang="en-US" altLang="ar-JO" sz="3200" dirty="0"/>
              <a:t>Findings you may see in abdominal examination of jaundiced patient and the possible causes: </a:t>
            </a:r>
          </a:p>
        </p:txBody>
      </p:sp>
      <p:sp>
        <p:nvSpPr>
          <p:cNvPr id="48131" name="Rectangle 3">
            <a:extLst>
              <a:ext uri="{FF2B5EF4-FFF2-40B4-BE49-F238E27FC236}">
                <a16:creationId xmlns:a16="http://schemas.microsoft.com/office/drawing/2014/main" id="{58B9C63B-3679-E0F1-D959-6EF1FC4455A4}"/>
              </a:ext>
            </a:extLst>
          </p:cNvPr>
          <p:cNvSpPr>
            <a:spLocks noGrp="1" noChangeArrowheads="1"/>
          </p:cNvSpPr>
          <p:nvPr>
            <p:ph type="body" idx="1"/>
          </p:nvPr>
        </p:nvSpPr>
        <p:spPr>
          <a:xfrm>
            <a:off x="534630" y="1788550"/>
            <a:ext cx="11122741" cy="5069450"/>
          </a:xfrm>
        </p:spPr>
        <p:txBody>
          <a:bodyPr/>
          <a:lstStyle/>
          <a:p>
            <a:pPr marL="0" indent="0">
              <a:spcBef>
                <a:spcPts val="600"/>
              </a:spcBef>
              <a:buNone/>
              <a:defRPr/>
            </a:pPr>
            <a:r>
              <a:rPr lang="en-US" sz="2400" dirty="0"/>
              <a:t>Liver:</a:t>
            </a:r>
          </a:p>
          <a:p>
            <a:pPr>
              <a:spcBef>
                <a:spcPts val="600"/>
              </a:spcBef>
              <a:buFont typeface="Wingdings" panose="05000000000000000000" pitchFamily="2" charset="2"/>
              <a:buChar char="ü"/>
              <a:defRPr/>
            </a:pPr>
            <a:r>
              <a:rPr lang="en-US" sz="2400" dirty="0"/>
              <a:t>RUQ tenderness </a:t>
            </a:r>
            <a:r>
              <a:rPr lang="en-US" sz="2400" dirty="0">
                <a:sym typeface="Wingdings" panose="05000000000000000000" pitchFamily="2" charset="2"/>
              </a:rPr>
              <a:t></a:t>
            </a:r>
            <a:r>
              <a:rPr lang="en-US" sz="2400" dirty="0"/>
              <a:t> acute disease but is generally not helpful</a:t>
            </a:r>
          </a:p>
          <a:p>
            <a:pPr>
              <a:spcBef>
                <a:spcPts val="600"/>
              </a:spcBef>
              <a:buFont typeface="Wingdings" panose="05000000000000000000" pitchFamily="2" charset="2"/>
              <a:buChar char="ü"/>
              <a:defRPr/>
            </a:pPr>
            <a:r>
              <a:rPr lang="en-US" sz="2400" dirty="0"/>
              <a:t>Firm liver edge </a:t>
            </a:r>
            <a:r>
              <a:rPr lang="en-US" sz="2400" dirty="0">
                <a:sym typeface="Wingdings" panose="05000000000000000000" pitchFamily="2" charset="2"/>
              </a:rPr>
              <a:t></a:t>
            </a:r>
            <a:r>
              <a:rPr lang="en-US" sz="2400" dirty="0"/>
              <a:t> cirrhosis</a:t>
            </a:r>
          </a:p>
          <a:p>
            <a:pPr>
              <a:spcBef>
                <a:spcPts val="600"/>
              </a:spcBef>
              <a:buFont typeface="Wingdings" panose="05000000000000000000" pitchFamily="2" charset="2"/>
              <a:buChar char="ü"/>
              <a:defRPr/>
            </a:pPr>
            <a:r>
              <a:rPr lang="en-US" sz="2400" dirty="0"/>
              <a:t>irregular liver edge </a:t>
            </a:r>
            <a:r>
              <a:rPr lang="en-US" sz="2400" dirty="0">
                <a:sym typeface="Wingdings" panose="05000000000000000000" pitchFamily="2" charset="2"/>
              </a:rPr>
              <a:t> </a:t>
            </a:r>
            <a:r>
              <a:rPr lang="en-US" sz="2400" dirty="0"/>
              <a:t>malignant disease</a:t>
            </a:r>
          </a:p>
          <a:p>
            <a:pPr>
              <a:spcBef>
                <a:spcPts val="600"/>
              </a:spcBef>
              <a:buFont typeface="Wingdings" panose="05000000000000000000" pitchFamily="2" charset="2"/>
              <a:buChar char="ü"/>
              <a:defRPr/>
            </a:pPr>
            <a:r>
              <a:rPr lang="en-US" sz="2400" dirty="0"/>
              <a:t>Liver may smoothly enlarge but when there is irregular hepatomegaly                                “liver span &gt;15 cm” </a:t>
            </a:r>
            <a:r>
              <a:rPr lang="en-US" sz="2400" dirty="0">
                <a:sym typeface="Wingdings" panose="05000000000000000000" pitchFamily="2" charset="2"/>
              </a:rPr>
              <a:t> </a:t>
            </a:r>
            <a:r>
              <a:rPr lang="en-US" sz="2400" dirty="0"/>
              <a:t>hepatic carcinoma </a:t>
            </a:r>
          </a:p>
          <a:p>
            <a:pPr>
              <a:spcBef>
                <a:spcPts val="600"/>
              </a:spcBef>
              <a:buFont typeface="Wingdings" panose="05000000000000000000" pitchFamily="2" charset="2"/>
              <a:buChar char="ü"/>
              <a:defRPr/>
            </a:pPr>
            <a:endParaRPr lang="en-US" sz="2400" dirty="0"/>
          </a:p>
          <a:p>
            <a:pPr>
              <a:spcBef>
                <a:spcPts val="600"/>
              </a:spcBef>
              <a:buFont typeface="Wingdings" panose="05000000000000000000" pitchFamily="2" charset="2"/>
              <a:buChar char="ü"/>
              <a:defRPr/>
            </a:pPr>
            <a:r>
              <a:rPr lang="en-US" sz="2400" dirty="0"/>
              <a:t>Splenomegaly </a:t>
            </a:r>
            <a:r>
              <a:rPr lang="en-US" sz="2400" dirty="0">
                <a:sym typeface="Wingdings" panose="05000000000000000000" pitchFamily="2" charset="2"/>
              </a:rPr>
              <a:t> </a:t>
            </a:r>
            <a:r>
              <a:rPr lang="en-US" altLang="ar-JO" sz="2400" dirty="0"/>
              <a:t>Infections, infiltrative diseases</a:t>
            </a:r>
          </a:p>
          <a:p>
            <a:pPr>
              <a:spcBef>
                <a:spcPts val="600"/>
              </a:spcBef>
              <a:buFont typeface="Wingdings" panose="05000000000000000000" pitchFamily="2" charset="2"/>
              <a:buChar char="ü"/>
              <a:defRPr/>
            </a:pPr>
            <a:endParaRPr lang="en-US" sz="2400" dirty="0"/>
          </a:p>
          <a:p>
            <a:pPr>
              <a:spcBef>
                <a:spcPts val="600"/>
              </a:spcBef>
              <a:buFont typeface="Wingdings" panose="05000000000000000000" pitchFamily="2" charset="2"/>
              <a:buChar char="ü"/>
              <a:defRPr/>
            </a:pPr>
            <a:r>
              <a:rPr lang="en-US" sz="2400" dirty="0"/>
              <a:t>Flapping tremor “Asterixis” </a:t>
            </a:r>
            <a:r>
              <a:rPr lang="en-US" sz="2400" dirty="0">
                <a:sym typeface="Wingdings" panose="05000000000000000000" pitchFamily="2" charset="2"/>
              </a:rPr>
              <a:t> </a:t>
            </a:r>
            <a:r>
              <a:rPr lang="en-US" altLang="ar-JO" sz="2400" dirty="0"/>
              <a:t>Fulminant hepatic failure, end-stage liver disease</a:t>
            </a:r>
          </a:p>
          <a:p>
            <a:pPr>
              <a:spcBef>
                <a:spcPts val="600"/>
              </a:spcBef>
              <a:buFont typeface="Wingdings" panose="05000000000000000000" pitchFamily="2" charset="2"/>
              <a:buChar char="ü"/>
              <a:defRPr/>
            </a:pPr>
            <a:endParaRPr lang="en-US" sz="2400" dirty="0"/>
          </a:p>
          <a:p>
            <a:pPr>
              <a:spcBef>
                <a:spcPts val="600"/>
              </a:spcBef>
              <a:buFont typeface="Wingdings" panose="05000000000000000000" pitchFamily="2" charset="2"/>
              <a:buChar char="ü"/>
              <a:defRPr/>
            </a:pPr>
            <a:r>
              <a:rPr lang="en-US" sz="2400" dirty="0"/>
              <a:t>Fever </a:t>
            </a:r>
            <a:r>
              <a:rPr lang="en-US" sz="2400" b="1" dirty="0">
                <a:sym typeface="Wingdings" panose="05000000000000000000" pitchFamily="2" charset="2"/>
              </a:rPr>
              <a:t> </a:t>
            </a:r>
            <a:r>
              <a:rPr lang="en-US" sz="2400" dirty="0">
                <a:sym typeface="Wingdings" panose="05000000000000000000" pitchFamily="2" charset="2"/>
              </a:rPr>
              <a:t>infection, biliary colic </a:t>
            </a:r>
            <a:endParaRPr lang="en-US" sz="24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40EF84D-8A06-8F8A-2CD5-6ED95CD94375}"/>
              </a:ext>
            </a:extLst>
          </p:cNvPr>
          <p:cNvSpPr>
            <a:spLocks noGrp="1"/>
          </p:cNvSpPr>
          <p:nvPr>
            <p:ph idx="1"/>
          </p:nvPr>
        </p:nvSpPr>
        <p:spPr>
          <a:xfrm>
            <a:off x="839325" y="2311085"/>
            <a:ext cx="4794559" cy="3908585"/>
          </a:xfrm>
        </p:spPr>
        <p:txBody>
          <a:bodyPr>
            <a:normAutofit/>
          </a:bodyPr>
          <a:lstStyle/>
          <a:p>
            <a:pPr marL="0" indent="0">
              <a:buNone/>
            </a:pPr>
            <a:r>
              <a:rPr lang="en-US" sz="3200" dirty="0"/>
              <a:t>Charcot’s triad and Reynold’s Pentad </a:t>
            </a:r>
          </a:p>
          <a:p>
            <a:pPr marL="0" indent="0">
              <a:buNone/>
            </a:pPr>
            <a:r>
              <a:rPr lang="en-US" sz="3200" b="1" dirty="0">
                <a:sym typeface="Wingdings" panose="05000000000000000000" pitchFamily="2" charset="2"/>
              </a:rPr>
              <a:t> </a:t>
            </a:r>
            <a:r>
              <a:rPr lang="en-US" sz="3200" b="1" dirty="0"/>
              <a:t>Ascending cholangitis </a:t>
            </a:r>
          </a:p>
          <a:p>
            <a:endParaRPr lang="ar-JO" sz="3200" dirty="0"/>
          </a:p>
        </p:txBody>
      </p:sp>
      <p:pic>
        <p:nvPicPr>
          <p:cNvPr id="5" name="Picture 4" descr="Chart, radar chart&#10;&#10;Description automatically generated">
            <a:extLst>
              <a:ext uri="{FF2B5EF4-FFF2-40B4-BE49-F238E27FC236}">
                <a16:creationId xmlns:a16="http://schemas.microsoft.com/office/drawing/2014/main" id="{122BFA27-8EF0-1F9A-26C4-A1E61836C3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3209" y="2004167"/>
            <a:ext cx="5736433" cy="3378994"/>
          </a:xfrm>
          <a:prstGeom prst="rect">
            <a:avLst/>
          </a:prstGeom>
        </p:spPr>
      </p:pic>
    </p:spTree>
    <p:extLst>
      <p:ext uri="{BB962C8B-B14F-4D97-AF65-F5344CB8AC3E}">
        <p14:creationId xmlns:p14="http://schemas.microsoft.com/office/powerpoint/2010/main" val="42242552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11">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E680014-BBC7-2A3C-7D8E-7187211BE62F}"/>
              </a:ext>
            </a:extLst>
          </p:cNvPr>
          <p:cNvSpPr>
            <a:spLocks noGrp="1"/>
          </p:cNvSpPr>
          <p:nvPr>
            <p:ph idx="1"/>
          </p:nvPr>
        </p:nvSpPr>
        <p:spPr>
          <a:xfrm>
            <a:off x="232068" y="1069231"/>
            <a:ext cx="4133455" cy="5003110"/>
          </a:xfrm>
        </p:spPr>
        <p:txBody>
          <a:bodyPr>
            <a:normAutofit/>
          </a:bodyPr>
          <a:lstStyle/>
          <a:p>
            <a:r>
              <a:rPr lang="en-US" dirty="0"/>
              <a:t>Murphy's sign:</a:t>
            </a:r>
          </a:p>
          <a:p>
            <a:pPr marL="0" indent="0">
              <a:buNone/>
            </a:pPr>
            <a:r>
              <a:rPr lang="en-US" dirty="0"/>
              <a:t> asking the patient to take in and hold a deep breath while palpating the right subcostal area. If pain occurs </a:t>
            </a:r>
            <a:r>
              <a:rPr lang="en-US" u="sng" dirty="0"/>
              <a:t>on inspiration</a:t>
            </a:r>
            <a:r>
              <a:rPr lang="en-US" dirty="0"/>
              <a:t>, when the inflamed gallbladder comes into contact with the examiner's hand, Murphy's sign is positive </a:t>
            </a:r>
            <a:r>
              <a:rPr lang="en-US" dirty="0">
                <a:sym typeface="Wingdings" panose="05000000000000000000" pitchFamily="2" charset="2"/>
              </a:rPr>
              <a:t></a:t>
            </a:r>
            <a:r>
              <a:rPr lang="en-US" dirty="0"/>
              <a:t> Indicates acute cholecystitis</a:t>
            </a:r>
          </a:p>
          <a:p>
            <a:endParaRPr lang="ar-JO" dirty="0"/>
          </a:p>
        </p:txBody>
      </p:sp>
      <p:pic>
        <p:nvPicPr>
          <p:cNvPr id="5" name="Picture 4" descr="Graphical user interface&#10;&#10;Description automatically generated">
            <a:extLst>
              <a:ext uri="{FF2B5EF4-FFF2-40B4-BE49-F238E27FC236}">
                <a16:creationId xmlns:a16="http://schemas.microsoft.com/office/drawing/2014/main" id="{C658177C-CE79-197E-B107-69618EAA119A}"/>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b="5324"/>
          <a:stretch/>
        </p:blipFill>
        <p:spPr>
          <a:xfrm>
            <a:off x="5913938" y="661916"/>
            <a:ext cx="5218179" cy="5557909"/>
          </a:xfrm>
          <a:prstGeom prst="rect">
            <a:avLst/>
          </a:prstGeom>
        </p:spPr>
      </p:pic>
    </p:spTree>
    <p:extLst>
      <p:ext uri="{BB962C8B-B14F-4D97-AF65-F5344CB8AC3E}">
        <p14:creationId xmlns:p14="http://schemas.microsoft.com/office/powerpoint/2010/main" val="27994102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indoor, person&#10;&#10;Description automatically generated">
            <a:extLst>
              <a:ext uri="{FF2B5EF4-FFF2-40B4-BE49-F238E27FC236}">
                <a16:creationId xmlns:a16="http://schemas.microsoft.com/office/drawing/2014/main" id="{3385174D-BFFB-9082-9053-57DDFAC501F8}"/>
              </a:ext>
            </a:extLst>
          </p:cNvPr>
          <p:cNvPicPr>
            <a:picLocks noChangeAspect="1"/>
          </p:cNvPicPr>
          <p:nvPr/>
        </p:nvPicPr>
        <p:blipFill rotWithShape="1">
          <a:blip r:embed="rId2">
            <a:extLst>
              <a:ext uri="{28A0092B-C50C-407E-A947-70E740481C1C}">
                <a14:useLocalDpi xmlns:a14="http://schemas.microsoft.com/office/drawing/2010/main" val="0"/>
              </a:ext>
            </a:extLst>
          </a:blip>
          <a:srcRect t="25971" b="25925"/>
          <a:stretch/>
        </p:blipFill>
        <p:spPr>
          <a:xfrm>
            <a:off x="5133622" y="0"/>
            <a:ext cx="7055329" cy="3474720"/>
          </a:xfrm>
          <a:prstGeom prst="rect">
            <a:avLst/>
          </a:prstGeom>
        </p:spPr>
      </p:pic>
      <p:pic>
        <p:nvPicPr>
          <p:cNvPr id="5" name="Content Placeholder 4" descr="A picture containing person, indoor&#10;&#10;Description automatically generated">
            <a:extLst>
              <a:ext uri="{FF2B5EF4-FFF2-40B4-BE49-F238E27FC236}">
                <a16:creationId xmlns:a16="http://schemas.microsoft.com/office/drawing/2014/main" id="{F5258903-950B-74C6-E67F-20A0B399908D}"/>
              </a:ext>
            </a:extLst>
          </p:cNvPr>
          <p:cNvPicPr>
            <a:picLocks noChangeAspect="1"/>
          </p:cNvPicPr>
          <p:nvPr/>
        </p:nvPicPr>
        <p:blipFill rotWithShape="1">
          <a:blip r:embed="rId3">
            <a:extLst>
              <a:ext uri="{28A0092B-C50C-407E-A947-70E740481C1C}">
                <a14:useLocalDpi xmlns:a14="http://schemas.microsoft.com/office/drawing/2010/main" val="0"/>
              </a:ext>
            </a:extLst>
          </a:blip>
          <a:srcRect t="15309" b="24914"/>
          <a:stretch/>
        </p:blipFill>
        <p:spPr>
          <a:xfrm>
            <a:off x="5282685" y="3474720"/>
            <a:ext cx="6909315" cy="3383280"/>
          </a:xfrm>
          <a:prstGeom prst="rect">
            <a:avLst/>
          </a:prstGeom>
        </p:spPr>
      </p:pic>
      <p:sp useBgFill="1">
        <p:nvSpPr>
          <p:cNvPr id="23" name="Freeform: Shape 22">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80DEC8C-4C76-5DEE-36AB-0C2B745647AB}"/>
              </a:ext>
            </a:extLst>
          </p:cNvPr>
          <p:cNvSpPr>
            <a:spLocks noGrp="1"/>
          </p:cNvSpPr>
          <p:nvPr>
            <p:ph type="title"/>
          </p:nvPr>
        </p:nvSpPr>
        <p:spPr>
          <a:xfrm>
            <a:off x="570461" y="-920146"/>
            <a:ext cx="3992700" cy="3877197"/>
          </a:xfrm>
        </p:spPr>
        <p:txBody>
          <a:bodyPr vert="horz" lIns="91440" tIns="45720" rIns="91440" bIns="45720" rtlCol="0" anchor="b">
            <a:normAutofit/>
          </a:bodyPr>
          <a:lstStyle/>
          <a:p>
            <a:r>
              <a:rPr lang="en-US" kern="1200" dirty="0">
                <a:solidFill>
                  <a:schemeClr val="tx1"/>
                </a:solidFill>
                <a:latin typeface="+mj-lt"/>
                <a:ea typeface="+mj-ea"/>
                <a:cs typeface="+mj-cs"/>
              </a:rPr>
              <a:t>Courvoisier's law</a:t>
            </a:r>
            <a:br>
              <a:rPr lang="en-US" kern="1200" dirty="0">
                <a:solidFill>
                  <a:schemeClr val="tx1"/>
                </a:solidFill>
                <a:latin typeface="+mj-lt"/>
                <a:ea typeface="+mj-ea"/>
                <a:cs typeface="+mj-cs"/>
              </a:rPr>
            </a:br>
            <a:endParaRPr lang="en-US" kern="1200" dirty="0">
              <a:solidFill>
                <a:schemeClr val="tx1"/>
              </a:solidFill>
              <a:latin typeface="+mj-lt"/>
              <a:ea typeface="+mj-ea"/>
              <a:cs typeface="+mj-cs"/>
            </a:endParaRPr>
          </a:p>
        </p:txBody>
      </p:sp>
      <p:sp>
        <p:nvSpPr>
          <p:cNvPr id="11" name="Content Placeholder 10">
            <a:extLst>
              <a:ext uri="{FF2B5EF4-FFF2-40B4-BE49-F238E27FC236}">
                <a16:creationId xmlns:a16="http://schemas.microsoft.com/office/drawing/2014/main" id="{74C7D8C6-2257-B0D8-31BA-8537E3D74EA7}"/>
              </a:ext>
            </a:extLst>
          </p:cNvPr>
          <p:cNvSpPr>
            <a:spLocks noGrp="1"/>
          </p:cNvSpPr>
          <p:nvPr>
            <p:ph idx="1"/>
          </p:nvPr>
        </p:nvSpPr>
        <p:spPr>
          <a:xfrm>
            <a:off x="555712" y="2891566"/>
            <a:ext cx="4574862" cy="2447349"/>
          </a:xfrm>
        </p:spPr>
        <p:txBody>
          <a:bodyPr vert="horz" lIns="91440" tIns="45720" rIns="91440" bIns="45720" rtlCol="0">
            <a:normAutofit/>
          </a:bodyPr>
          <a:lstStyle/>
          <a:p>
            <a:pPr marL="0" indent="0">
              <a:buNone/>
            </a:pPr>
            <a:r>
              <a:rPr lang="en-US" sz="2400" kern="1200" dirty="0">
                <a:solidFill>
                  <a:schemeClr val="tx1"/>
                </a:solidFill>
                <a:latin typeface="+mn-lt"/>
                <a:ea typeface="+mn-ea"/>
                <a:cs typeface="+mn-cs"/>
              </a:rPr>
              <a:t>Distended, palpable and non-tender gallbladder </a:t>
            </a:r>
          </a:p>
          <a:p>
            <a:pPr marL="0" indent="0">
              <a:buNone/>
            </a:pPr>
            <a:r>
              <a:rPr lang="en-US" sz="2400" dirty="0"/>
              <a:t>The cause is malignant biliary obstruction </a:t>
            </a:r>
            <a:r>
              <a:rPr lang="en-US" sz="2400" u="sng" dirty="0"/>
              <a:t>NOT stone </a:t>
            </a:r>
            <a:r>
              <a:rPr lang="en-US" sz="2000" u="sng" dirty="0"/>
              <a:t>.</a:t>
            </a:r>
            <a:endParaRPr lang="en-US" sz="2000" dirty="0"/>
          </a:p>
          <a:p>
            <a:pPr marL="0" indent="0">
              <a:buNone/>
            </a:pPr>
            <a:endParaRPr lang="en-US" sz="2400" kern="1200" dirty="0">
              <a:solidFill>
                <a:schemeClr val="tx1"/>
              </a:solidFill>
              <a:latin typeface="+mn-lt"/>
              <a:ea typeface="+mn-ea"/>
              <a:cs typeface="+mn-cs"/>
            </a:endParaRPr>
          </a:p>
        </p:txBody>
      </p:sp>
      <p:sp>
        <p:nvSpPr>
          <p:cNvPr id="8" name="Freeform: Shape 7">
            <a:extLst>
              <a:ext uri="{FF2B5EF4-FFF2-40B4-BE49-F238E27FC236}">
                <a16:creationId xmlns:a16="http://schemas.microsoft.com/office/drawing/2014/main" id="{E13BE4DF-3E16-6249-2492-EC60E293901D}"/>
              </a:ext>
            </a:extLst>
          </p:cNvPr>
          <p:cNvSpPr/>
          <p:nvPr/>
        </p:nvSpPr>
        <p:spPr>
          <a:xfrm>
            <a:off x="6887485" y="4983480"/>
            <a:ext cx="1287849" cy="1356360"/>
          </a:xfrm>
          <a:custGeom>
            <a:avLst/>
            <a:gdLst>
              <a:gd name="connsiteX0" fmla="*/ 945875 w 1287849"/>
              <a:gd name="connsiteY0" fmla="*/ 60960 h 1356360"/>
              <a:gd name="connsiteX1" fmla="*/ 869675 w 1287849"/>
              <a:gd name="connsiteY1" fmla="*/ 45720 h 1356360"/>
              <a:gd name="connsiteX2" fmla="*/ 717275 w 1287849"/>
              <a:gd name="connsiteY2" fmla="*/ 30480 h 1356360"/>
              <a:gd name="connsiteX3" fmla="*/ 656315 w 1287849"/>
              <a:gd name="connsiteY3" fmla="*/ 0 h 1356360"/>
              <a:gd name="connsiteX4" fmla="*/ 549635 w 1287849"/>
              <a:gd name="connsiteY4" fmla="*/ 15240 h 1356360"/>
              <a:gd name="connsiteX5" fmla="*/ 503915 w 1287849"/>
              <a:gd name="connsiteY5" fmla="*/ 30480 h 1356360"/>
              <a:gd name="connsiteX6" fmla="*/ 412475 w 1287849"/>
              <a:gd name="connsiteY6" fmla="*/ 45720 h 1356360"/>
              <a:gd name="connsiteX7" fmla="*/ 290555 w 1287849"/>
              <a:gd name="connsiteY7" fmla="*/ 137160 h 1356360"/>
              <a:gd name="connsiteX8" fmla="*/ 183875 w 1287849"/>
              <a:gd name="connsiteY8" fmla="*/ 198120 h 1356360"/>
              <a:gd name="connsiteX9" fmla="*/ 77195 w 1287849"/>
              <a:gd name="connsiteY9" fmla="*/ 320040 h 1356360"/>
              <a:gd name="connsiteX10" fmla="*/ 995 w 1287849"/>
              <a:gd name="connsiteY10" fmla="*/ 579120 h 1356360"/>
              <a:gd name="connsiteX11" fmla="*/ 46715 w 1287849"/>
              <a:gd name="connsiteY11" fmla="*/ 1021080 h 1356360"/>
              <a:gd name="connsiteX12" fmla="*/ 77195 w 1287849"/>
              <a:gd name="connsiteY12" fmla="*/ 1097280 h 1356360"/>
              <a:gd name="connsiteX13" fmla="*/ 138155 w 1287849"/>
              <a:gd name="connsiteY13" fmla="*/ 1280160 h 1356360"/>
              <a:gd name="connsiteX14" fmla="*/ 260075 w 1287849"/>
              <a:gd name="connsiteY14" fmla="*/ 1356360 h 1356360"/>
              <a:gd name="connsiteX15" fmla="*/ 656315 w 1287849"/>
              <a:gd name="connsiteY15" fmla="*/ 1325880 h 1356360"/>
              <a:gd name="connsiteX16" fmla="*/ 778235 w 1287849"/>
              <a:gd name="connsiteY16" fmla="*/ 1280160 h 1356360"/>
              <a:gd name="connsiteX17" fmla="*/ 915395 w 1287849"/>
              <a:gd name="connsiteY17" fmla="*/ 1219200 h 1356360"/>
              <a:gd name="connsiteX18" fmla="*/ 1037315 w 1287849"/>
              <a:gd name="connsiteY18" fmla="*/ 1097280 h 1356360"/>
              <a:gd name="connsiteX19" fmla="*/ 1098275 w 1287849"/>
              <a:gd name="connsiteY19" fmla="*/ 1005840 h 1356360"/>
              <a:gd name="connsiteX20" fmla="*/ 1128755 w 1287849"/>
              <a:gd name="connsiteY20" fmla="*/ 929640 h 1356360"/>
              <a:gd name="connsiteX21" fmla="*/ 1189715 w 1287849"/>
              <a:gd name="connsiteY21" fmla="*/ 746760 h 1356360"/>
              <a:gd name="connsiteX22" fmla="*/ 1220195 w 1287849"/>
              <a:gd name="connsiteY22" fmla="*/ 655320 h 1356360"/>
              <a:gd name="connsiteX23" fmla="*/ 1281155 w 1287849"/>
              <a:gd name="connsiteY23" fmla="*/ 487680 h 1356360"/>
              <a:gd name="connsiteX24" fmla="*/ 1067795 w 1287849"/>
              <a:gd name="connsiteY24" fmla="*/ 91440 h 1356360"/>
              <a:gd name="connsiteX25" fmla="*/ 1037315 w 1287849"/>
              <a:gd name="connsiteY25" fmla="*/ 76200 h 13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87849" h="1356360">
                <a:moveTo>
                  <a:pt x="945875" y="60960"/>
                </a:moveTo>
                <a:cubicBezTo>
                  <a:pt x="920475" y="55880"/>
                  <a:pt x="895351" y="49143"/>
                  <a:pt x="869675" y="45720"/>
                </a:cubicBezTo>
                <a:cubicBezTo>
                  <a:pt x="819069" y="38973"/>
                  <a:pt x="767195" y="41177"/>
                  <a:pt x="717275" y="30480"/>
                </a:cubicBezTo>
                <a:cubicBezTo>
                  <a:pt x="695061" y="25720"/>
                  <a:pt x="676635" y="10160"/>
                  <a:pt x="656315" y="0"/>
                </a:cubicBezTo>
                <a:cubicBezTo>
                  <a:pt x="620755" y="5080"/>
                  <a:pt x="584858" y="8195"/>
                  <a:pt x="549635" y="15240"/>
                </a:cubicBezTo>
                <a:cubicBezTo>
                  <a:pt x="533883" y="18390"/>
                  <a:pt x="519597" y="26995"/>
                  <a:pt x="503915" y="30480"/>
                </a:cubicBezTo>
                <a:cubicBezTo>
                  <a:pt x="473750" y="37183"/>
                  <a:pt x="442955" y="40640"/>
                  <a:pt x="412475" y="45720"/>
                </a:cubicBezTo>
                <a:cubicBezTo>
                  <a:pt x="365059" y="83653"/>
                  <a:pt x="339078" y="108046"/>
                  <a:pt x="290555" y="137160"/>
                </a:cubicBezTo>
                <a:cubicBezTo>
                  <a:pt x="255435" y="158232"/>
                  <a:pt x="217428" y="174633"/>
                  <a:pt x="183875" y="198120"/>
                </a:cubicBezTo>
                <a:cubicBezTo>
                  <a:pt x="152638" y="219986"/>
                  <a:pt x="95047" y="297725"/>
                  <a:pt x="77195" y="320040"/>
                </a:cubicBezTo>
                <a:cubicBezTo>
                  <a:pt x="49327" y="394355"/>
                  <a:pt x="3882" y="498279"/>
                  <a:pt x="995" y="579120"/>
                </a:cubicBezTo>
                <a:cubicBezTo>
                  <a:pt x="-4002" y="719028"/>
                  <a:pt x="9586" y="881846"/>
                  <a:pt x="46715" y="1021080"/>
                </a:cubicBezTo>
                <a:cubicBezTo>
                  <a:pt x="53764" y="1047513"/>
                  <a:pt x="69150" y="1071133"/>
                  <a:pt x="77195" y="1097280"/>
                </a:cubicBezTo>
                <a:cubicBezTo>
                  <a:pt x="82194" y="1113527"/>
                  <a:pt x="105748" y="1250994"/>
                  <a:pt x="138155" y="1280160"/>
                </a:cubicBezTo>
                <a:cubicBezTo>
                  <a:pt x="173777" y="1312220"/>
                  <a:pt x="260075" y="1356360"/>
                  <a:pt x="260075" y="1356360"/>
                </a:cubicBezTo>
                <a:cubicBezTo>
                  <a:pt x="392155" y="1346200"/>
                  <a:pt x="524502" y="1339061"/>
                  <a:pt x="656315" y="1325880"/>
                </a:cubicBezTo>
                <a:cubicBezTo>
                  <a:pt x="715021" y="1320009"/>
                  <a:pt x="724892" y="1303868"/>
                  <a:pt x="778235" y="1280160"/>
                </a:cubicBezTo>
                <a:cubicBezTo>
                  <a:pt x="953363" y="1202325"/>
                  <a:pt x="765328" y="1294233"/>
                  <a:pt x="915395" y="1219200"/>
                </a:cubicBezTo>
                <a:cubicBezTo>
                  <a:pt x="1085618" y="992236"/>
                  <a:pt x="806833" y="1353371"/>
                  <a:pt x="1037315" y="1097280"/>
                </a:cubicBezTo>
                <a:cubicBezTo>
                  <a:pt x="1061821" y="1070051"/>
                  <a:pt x="1080733" y="1037999"/>
                  <a:pt x="1098275" y="1005840"/>
                </a:cubicBezTo>
                <a:cubicBezTo>
                  <a:pt x="1111375" y="981824"/>
                  <a:pt x="1119650" y="955437"/>
                  <a:pt x="1128755" y="929640"/>
                </a:cubicBezTo>
                <a:cubicBezTo>
                  <a:pt x="1150141" y="869046"/>
                  <a:pt x="1169395" y="807720"/>
                  <a:pt x="1189715" y="746760"/>
                </a:cubicBezTo>
                <a:cubicBezTo>
                  <a:pt x="1199875" y="716280"/>
                  <a:pt x="1211369" y="686213"/>
                  <a:pt x="1220195" y="655320"/>
                </a:cubicBezTo>
                <a:cubicBezTo>
                  <a:pt x="1256916" y="526796"/>
                  <a:pt x="1234136" y="581719"/>
                  <a:pt x="1281155" y="487680"/>
                </a:cubicBezTo>
                <a:cubicBezTo>
                  <a:pt x="1262121" y="49891"/>
                  <a:pt x="1380363" y="174792"/>
                  <a:pt x="1067795" y="91440"/>
                </a:cubicBezTo>
                <a:cubicBezTo>
                  <a:pt x="1056819" y="88513"/>
                  <a:pt x="1047475" y="81280"/>
                  <a:pt x="1037315" y="762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JO"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836400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46849" y="923994"/>
            <a:ext cx="8868703" cy="4391053"/>
          </a:xfrm>
        </p:spPr>
        <p:txBody>
          <a:bodyPr/>
          <a:lstStyle/>
          <a:p>
            <a:r>
              <a:rPr lang="en-US" dirty="0"/>
              <a:t>Normal serum total bilirubin </a:t>
            </a:r>
            <a:r>
              <a:rPr lang="en-US"/>
              <a:t>is &gt;&gt;</a:t>
            </a:r>
            <a:r>
              <a:rPr lang="en-US" altLang="en-US" b="1">
                <a:solidFill>
                  <a:srgbClr val="FF0000"/>
                </a:solidFill>
              </a:rPr>
              <a:t>5-17</a:t>
            </a:r>
            <a:r>
              <a:rPr lang="en-US" altLang="en-US"/>
              <a:t> </a:t>
            </a:r>
            <a:r>
              <a:rPr lang="el-GR" dirty="0">
                <a:solidFill>
                  <a:schemeClr val="tx1">
                    <a:lumMod val="75000"/>
                    <a:lumOff val="25000"/>
                  </a:schemeClr>
                </a:solidFill>
                <a:ea typeface="Majalla UI"/>
                <a:cs typeface="Times New Roman" pitchFamily="18" charset="0"/>
              </a:rPr>
              <a:t>μ</a:t>
            </a:r>
            <a:r>
              <a:rPr lang="en-GB" dirty="0" err="1"/>
              <a:t>mol</a:t>
            </a:r>
            <a:r>
              <a:rPr lang="en-GB" dirty="0"/>
              <a:t>/L (</a:t>
            </a:r>
            <a:r>
              <a:rPr lang="en-GB" b="1" dirty="0">
                <a:solidFill>
                  <a:srgbClr val="FF0000"/>
                </a:solidFill>
              </a:rPr>
              <a:t>&lt; 1</a:t>
            </a:r>
            <a:r>
              <a:rPr lang="en-GB" dirty="0"/>
              <a:t> mg/</a:t>
            </a:r>
            <a:r>
              <a:rPr lang="en-GB" dirty="0" err="1"/>
              <a:t>dL</a:t>
            </a:r>
            <a:r>
              <a:rPr lang="en-GB" dirty="0"/>
              <a:t>)</a:t>
            </a:r>
            <a:endParaRPr lang="en-US" dirty="0"/>
          </a:p>
          <a:p>
            <a:endParaRPr lang="en-US" dirty="0"/>
          </a:p>
          <a:p>
            <a:r>
              <a:rPr lang="en-US" dirty="0"/>
              <a:t>Jaundice is clinically evident when serum total bilirubin &gt; 2-3x normal </a:t>
            </a:r>
            <a:r>
              <a:rPr lang="en-US" b="1" dirty="0">
                <a:solidFill>
                  <a:srgbClr val="FF0000"/>
                </a:solidFill>
              </a:rPr>
              <a:t>(2.5 mg/</a:t>
            </a:r>
            <a:r>
              <a:rPr lang="en-US" b="1" dirty="0" err="1">
                <a:solidFill>
                  <a:srgbClr val="FF0000"/>
                </a:solidFill>
              </a:rPr>
              <a:t>dL</a:t>
            </a:r>
            <a:r>
              <a:rPr lang="en-US" b="1" dirty="0">
                <a:solidFill>
                  <a:srgbClr val="FF0000"/>
                </a:solidFill>
              </a:rPr>
              <a:t>)</a:t>
            </a:r>
          </a:p>
          <a:p>
            <a:endParaRPr lang="en-US" dirty="0"/>
          </a:p>
        </p:txBody>
      </p:sp>
      <p:pic>
        <p:nvPicPr>
          <p:cNvPr id="4" name="Content Placeholder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3206" y="3080073"/>
            <a:ext cx="4517232" cy="2853934"/>
          </a:xfrm>
          <a:prstGeom prst="rect">
            <a:avLst/>
          </a:prstGeom>
        </p:spPr>
      </p:pic>
    </p:spTree>
    <p:extLst>
      <p:ext uri="{BB962C8B-B14F-4D97-AF65-F5344CB8AC3E}">
        <p14:creationId xmlns:p14="http://schemas.microsoft.com/office/powerpoint/2010/main" val="21282130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10">
            <a:extLst>
              <a:ext uri="{FF2B5EF4-FFF2-40B4-BE49-F238E27FC236}">
                <a16:creationId xmlns:a16="http://schemas.microsoft.com/office/drawing/2014/main" id="{4E041F75-979A-2017-6261-17AC8490635D}"/>
              </a:ext>
            </a:extLst>
          </p:cNvPr>
          <p:cNvSpPr>
            <a:spLocks noGrp="1"/>
          </p:cNvSpPr>
          <p:nvPr/>
        </p:nvSpPr>
        <p:spPr>
          <a:xfrm>
            <a:off x="5933167" y="539537"/>
            <a:ext cx="6101518" cy="5970486"/>
          </a:xfrm>
          <a:prstGeom prst="rect">
            <a:avLst/>
          </a:prstGeom>
        </p:spPr>
        <p:txBody>
          <a:bodyPr vert="horz" lIns="91440" tIns="45720" rIns="91440" bIns="45720" rtlCol="0">
            <a:normAutofit fontScale="92500" lnSpcReduction="10000"/>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8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8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8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8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4472C4">
                  <a:lumMod val="60000"/>
                  <a:lumOff val="40000"/>
                </a:srgbClr>
              </a:buClr>
              <a:buSzTx/>
              <a:buFont typeface="Arial" pitchFamily="34" charset="0"/>
              <a:buNone/>
              <a:tabLst/>
              <a:defRPr/>
            </a:pPr>
            <a:r>
              <a:rPr kumimoji="0" lang="en-US" sz="2800" b="0" i="0" u="none" strike="noStrike" kern="1200" cap="none" spc="0" normalizeH="0" baseline="0" noProof="0" dirty="0">
                <a:ln>
                  <a:noFill/>
                </a:ln>
                <a:solidFill>
                  <a:srgbClr val="44546A"/>
                </a:solidFill>
                <a:effectLst/>
                <a:uLnTx/>
                <a:uFillTx/>
                <a:latin typeface="Calibri" panose="020F0502020204030204"/>
                <a:ea typeface="+mn-ea"/>
                <a:cs typeface="+mn-cs"/>
              </a:rPr>
              <a:t>(a) Obstructive jaundice due to stone is usually associated with a small, contracted gallbladder</a:t>
            </a:r>
          </a:p>
          <a:p>
            <a:pPr marL="0" marR="0" lvl="0" indent="0" algn="l" defTabSz="914400" rtl="0" eaLnBrk="1" fontAlgn="auto" latinLnBrk="0" hangingPunct="1">
              <a:lnSpc>
                <a:spcPct val="100000"/>
              </a:lnSpc>
              <a:spcBef>
                <a:spcPct val="20000"/>
              </a:spcBef>
              <a:spcAft>
                <a:spcPts val="0"/>
              </a:spcAft>
              <a:buClr>
                <a:srgbClr val="4472C4">
                  <a:lumMod val="60000"/>
                  <a:lumOff val="40000"/>
                </a:srgbClr>
              </a:buClr>
              <a:buSzTx/>
              <a:buFont typeface="Arial" pitchFamily="34" charset="0"/>
              <a:buNone/>
              <a:tabLst/>
              <a:defRPr/>
            </a:pPr>
            <a:r>
              <a:rPr kumimoji="0" lang="en-US" sz="2800" b="0" i="0" u="none" strike="noStrike" kern="1200" cap="none" spc="0" normalizeH="0" baseline="0" noProof="0" dirty="0">
                <a:ln>
                  <a:noFill/>
                </a:ln>
                <a:solidFill>
                  <a:srgbClr val="44546A"/>
                </a:solidFill>
                <a:effectLst/>
                <a:uLnTx/>
                <a:uFillTx/>
                <a:latin typeface="Calibri" panose="020F0502020204030204"/>
                <a:ea typeface="+mn-ea"/>
                <a:cs typeface="+mn-cs"/>
              </a:rPr>
              <a:t>(b)Therefore, in the presence of jaundice, a palpable gallbladder indicates that the obstruction is probably due to some other cause, the most common being carcinoma of the pancreas.</a:t>
            </a:r>
          </a:p>
          <a:p>
            <a:pPr marL="0" marR="0" lvl="0" indent="0" algn="l" defTabSz="914400" rtl="0" eaLnBrk="1" fontAlgn="auto" latinLnBrk="0" hangingPunct="1">
              <a:lnSpc>
                <a:spcPct val="100000"/>
              </a:lnSpc>
              <a:spcBef>
                <a:spcPct val="20000"/>
              </a:spcBef>
              <a:spcAft>
                <a:spcPts val="0"/>
              </a:spcAft>
              <a:buClr>
                <a:srgbClr val="4472C4">
                  <a:lumMod val="60000"/>
                  <a:lumOff val="40000"/>
                </a:srgbClr>
              </a:buClr>
              <a:buSzTx/>
              <a:buFont typeface="Arial" pitchFamily="34" charset="0"/>
              <a:buNone/>
              <a:tabLst/>
              <a:defRPr/>
            </a:pPr>
            <a:r>
              <a:rPr kumimoji="0" lang="en-US" sz="2800" b="0" i="0" u="none" strike="noStrike" kern="1200" cap="none" spc="0" normalizeH="0" baseline="0" noProof="0" dirty="0">
                <a:ln>
                  <a:noFill/>
                </a:ln>
                <a:solidFill>
                  <a:srgbClr val="44546A"/>
                </a:solidFill>
                <a:effectLst/>
                <a:uLnTx/>
                <a:uFillTx/>
                <a:latin typeface="Calibri" panose="020F0502020204030204"/>
                <a:ea typeface="+mn-ea"/>
                <a:cs typeface="+mn-cs"/>
              </a:rPr>
              <a:t>- Exceptions are a palpable gallbladder produced by: </a:t>
            </a:r>
          </a:p>
          <a:p>
            <a:pPr marL="0" marR="0" lvl="0" indent="0" algn="l" defTabSz="914400" rtl="0" eaLnBrk="1" fontAlgn="auto" latinLnBrk="0" hangingPunct="1">
              <a:lnSpc>
                <a:spcPct val="100000"/>
              </a:lnSpc>
              <a:spcBef>
                <a:spcPct val="20000"/>
              </a:spcBef>
              <a:spcAft>
                <a:spcPts val="0"/>
              </a:spcAft>
              <a:buClr>
                <a:srgbClr val="4472C4">
                  <a:lumMod val="60000"/>
                  <a:lumOff val="40000"/>
                </a:srgbClr>
              </a:buClr>
              <a:buSzTx/>
              <a:buFont typeface="Arial" pitchFamily="34" charset="0"/>
              <a:buNone/>
              <a:tabLst/>
              <a:defRPr/>
            </a:pPr>
            <a:r>
              <a:rPr kumimoji="0" lang="en-US" sz="2800" b="0" i="0" u="none" strike="noStrike" kern="1200" cap="none" spc="0" normalizeH="0" baseline="0" noProof="0" dirty="0">
                <a:ln>
                  <a:noFill/>
                </a:ln>
                <a:solidFill>
                  <a:srgbClr val="44546A"/>
                </a:solidFill>
                <a:effectLst/>
                <a:uLnTx/>
                <a:uFillTx/>
                <a:latin typeface="Calibri" panose="020F0502020204030204"/>
                <a:ea typeface="+mn-ea"/>
                <a:cs typeface="+mn-cs"/>
              </a:rPr>
              <a:t> (c) one stone impacted in Hartmann’s pouch resulting in a mucocele, another in the common duct causing obstruction </a:t>
            </a:r>
          </a:p>
          <a:p>
            <a:pPr marL="0" marR="0" lvl="0" indent="0" algn="l" defTabSz="914400" rtl="0" eaLnBrk="1" fontAlgn="auto" latinLnBrk="0" hangingPunct="1">
              <a:lnSpc>
                <a:spcPct val="100000"/>
              </a:lnSpc>
              <a:spcBef>
                <a:spcPct val="20000"/>
              </a:spcBef>
              <a:spcAft>
                <a:spcPts val="0"/>
              </a:spcAft>
              <a:buClr>
                <a:srgbClr val="4472C4">
                  <a:lumMod val="60000"/>
                  <a:lumOff val="40000"/>
                </a:srgbClr>
              </a:buClr>
              <a:buSzTx/>
              <a:buFont typeface="Arial" pitchFamily="34" charset="0"/>
              <a:buNone/>
              <a:tabLst/>
              <a:defRPr/>
            </a:pPr>
            <a:r>
              <a:rPr kumimoji="0" lang="en-US" sz="2800" b="0" i="0" u="none" strike="noStrike" kern="1200" cap="none" spc="0" normalizeH="0" baseline="0" noProof="0" dirty="0">
                <a:ln>
                  <a:noFill/>
                </a:ln>
                <a:solidFill>
                  <a:srgbClr val="44546A"/>
                </a:solidFill>
                <a:effectLst/>
                <a:uLnTx/>
                <a:uFillTx/>
                <a:latin typeface="Calibri" panose="020F0502020204030204"/>
                <a:ea typeface="+mn-ea"/>
                <a:cs typeface="+mn-cs"/>
              </a:rPr>
              <a:t>(d) gallbladder is indeed distended but is clinically impalpable.</a:t>
            </a:r>
          </a:p>
        </p:txBody>
      </p:sp>
      <p:pic>
        <p:nvPicPr>
          <p:cNvPr id="5" name="عنصر نائب للمحتوى 3">
            <a:extLst>
              <a:ext uri="{FF2B5EF4-FFF2-40B4-BE49-F238E27FC236}">
                <a16:creationId xmlns:a16="http://schemas.microsoft.com/office/drawing/2014/main" id="{99C50FAA-448F-5343-CC20-135238564642}"/>
              </a:ext>
            </a:extLst>
          </p:cNvPr>
          <p:cNvPicPr>
            <a:picLocks noGrp="1" noChangeAspect="1"/>
          </p:cNvPicPr>
          <p:nvPr/>
        </p:nvPicPr>
        <p:blipFill rotWithShape="1">
          <a:blip r:embed="rId3">
            <a:extLst>
              <a:ext uri="{28A0092B-C50C-407E-A947-70E740481C1C}">
                <a14:useLocalDpi xmlns:a14="http://schemas.microsoft.com/office/drawing/2010/main" val="0"/>
              </a:ext>
            </a:extLst>
          </a:blip>
          <a:srcRect b="4629"/>
          <a:stretch/>
        </p:blipFill>
        <p:spPr>
          <a:xfrm>
            <a:off x="366001" y="853162"/>
            <a:ext cx="5250566" cy="5343235"/>
          </a:xfrm>
          <a:prstGeom prst="rect">
            <a:avLst/>
          </a:prstGeom>
        </p:spPr>
      </p:pic>
      <p:sp>
        <p:nvSpPr>
          <p:cNvPr id="9" name="TextBox 8">
            <a:extLst>
              <a:ext uri="{FF2B5EF4-FFF2-40B4-BE49-F238E27FC236}">
                <a16:creationId xmlns:a16="http://schemas.microsoft.com/office/drawing/2014/main" id="{049747C5-0944-CDEC-3A1D-38050AC96258}"/>
              </a:ext>
            </a:extLst>
          </p:cNvPr>
          <p:cNvSpPr txBox="1"/>
          <p:nvPr/>
        </p:nvSpPr>
        <p:spPr>
          <a:xfrm>
            <a:off x="366001" y="184549"/>
            <a:ext cx="3350593"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Light" panose="020F0302020204030204"/>
                <a:ea typeface="+mn-ea"/>
                <a:cs typeface="+mn-cs"/>
              </a:rPr>
              <a:t>Courvoisier's law</a:t>
            </a:r>
            <a:br>
              <a:rPr kumimoji="0" lang="en-US" sz="2800" b="0" i="0" u="none" strike="noStrike" kern="1200" cap="none" spc="0" normalizeH="0" baseline="0" noProof="0" dirty="0">
                <a:ln>
                  <a:noFill/>
                </a:ln>
                <a:solidFill>
                  <a:srgbClr val="002060"/>
                </a:solidFill>
                <a:effectLst/>
                <a:uLnTx/>
                <a:uFillTx/>
                <a:latin typeface="Calibri Light" panose="020F0302020204030204"/>
                <a:ea typeface="+mn-ea"/>
                <a:cs typeface="+mn-cs"/>
              </a:rPr>
            </a:br>
            <a:endParaRPr kumimoji="0" lang="ar-JO" sz="28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9460606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BA8B440E-08A8-E9CD-01E4-A744DA550977}"/>
              </a:ext>
            </a:extLst>
          </p:cNvPr>
          <p:cNvSpPr>
            <a:spLocks noGrp="1" noChangeArrowheads="1"/>
          </p:cNvSpPr>
          <p:nvPr>
            <p:ph type="body" idx="1"/>
          </p:nvPr>
        </p:nvSpPr>
        <p:spPr>
          <a:xfrm>
            <a:off x="395105" y="1594686"/>
            <a:ext cx="8229600" cy="3619500"/>
          </a:xfrm>
        </p:spPr>
        <p:txBody>
          <a:bodyPr>
            <a:noAutofit/>
          </a:bodyPr>
          <a:lstStyle/>
          <a:p>
            <a:pPr>
              <a:lnSpc>
                <a:spcPct val="80000"/>
              </a:lnSpc>
              <a:spcBef>
                <a:spcPts val="600"/>
              </a:spcBef>
              <a:defRPr/>
            </a:pPr>
            <a:r>
              <a:rPr lang="en-US" dirty="0"/>
              <a:t>jaundice</a:t>
            </a:r>
          </a:p>
          <a:p>
            <a:pPr>
              <a:lnSpc>
                <a:spcPct val="80000"/>
              </a:lnSpc>
              <a:spcBef>
                <a:spcPts val="600"/>
              </a:spcBef>
              <a:defRPr/>
            </a:pPr>
            <a:r>
              <a:rPr lang="en-US" dirty="0"/>
              <a:t>Ascites</a:t>
            </a:r>
          </a:p>
          <a:p>
            <a:pPr>
              <a:lnSpc>
                <a:spcPct val="80000"/>
              </a:lnSpc>
              <a:spcBef>
                <a:spcPts val="600"/>
              </a:spcBef>
              <a:defRPr/>
            </a:pPr>
            <a:endParaRPr lang="en-US" dirty="0"/>
          </a:p>
          <a:p>
            <a:pPr>
              <a:lnSpc>
                <a:spcPct val="80000"/>
              </a:lnSpc>
              <a:spcBef>
                <a:spcPts val="600"/>
              </a:spcBef>
              <a:defRPr/>
            </a:pPr>
            <a:endParaRPr lang="en-US" dirty="0"/>
          </a:p>
          <a:p>
            <a:pPr>
              <a:lnSpc>
                <a:spcPct val="80000"/>
              </a:lnSpc>
              <a:spcBef>
                <a:spcPts val="600"/>
              </a:spcBef>
              <a:defRPr/>
            </a:pPr>
            <a:endParaRPr lang="en-US" dirty="0"/>
          </a:p>
          <a:p>
            <a:pPr>
              <a:lnSpc>
                <a:spcPct val="80000"/>
              </a:lnSpc>
              <a:spcBef>
                <a:spcPts val="600"/>
              </a:spcBef>
              <a:defRPr/>
            </a:pPr>
            <a:r>
              <a:rPr lang="en-US" dirty="0"/>
              <a:t>Spider nevi</a:t>
            </a:r>
          </a:p>
          <a:p>
            <a:pPr>
              <a:lnSpc>
                <a:spcPct val="80000"/>
              </a:lnSpc>
              <a:spcBef>
                <a:spcPts val="600"/>
              </a:spcBef>
              <a:defRPr/>
            </a:pPr>
            <a:r>
              <a:rPr lang="en-US" dirty="0"/>
              <a:t>palmar erythema</a:t>
            </a:r>
          </a:p>
          <a:p>
            <a:pPr>
              <a:lnSpc>
                <a:spcPct val="80000"/>
              </a:lnSpc>
              <a:spcBef>
                <a:spcPts val="600"/>
              </a:spcBef>
              <a:defRPr/>
            </a:pPr>
            <a:r>
              <a:rPr lang="en-US" dirty="0"/>
              <a:t>distended abdominal veins </a:t>
            </a:r>
          </a:p>
          <a:p>
            <a:pPr>
              <a:lnSpc>
                <a:spcPct val="80000"/>
              </a:lnSpc>
              <a:spcBef>
                <a:spcPts val="600"/>
              </a:spcBef>
              <a:defRPr/>
            </a:pPr>
            <a:r>
              <a:rPr lang="en-US" dirty="0"/>
              <a:t>jaundice</a:t>
            </a:r>
          </a:p>
          <a:p>
            <a:pPr>
              <a:lnSpc>
                <a:spcPct val="80000"/>
              </a:lnSpc>
              <a:spcBef>
                <a:spcPts val="600"/>
              </a:spcBef>
              <a:defRPr/>
            </a:pPr>
            <a:r>
              <a:rPr lang="en-US" dirty="0"/>
              <a:t>Ascites</a:t>
            </a:r>
          </a:p>
          <a:p>
            <a:pPr>
              <a:lnSpc>
                <a:spcPct val="80000"/>
              </a:lnSpc>
              <a:spcBef>
                <a:spcPts val="600"/>
              </a:spcBef>
              <a:buNone/>
              <a:defRPr/>
            </a:pPr>
            <a:endParaRPr lang="en-US" dirty="0"/>
          </a:p>
          <a:p>
            <a:pPr>
              <a:lnSpc>
                <a:spcPct val="80000"/>
              </a:lnSpc>
              <a:spcBef>
                <a:spcPts val="600"/>
              </a:spcBef>
              <a:defRPr/>
            </a:pPr>
            <a:endParaRPr lang="en-US" dirty="0"/>
          </a:p>
          <a:p>
            <a:pPr>
              <a:lnSpc>
                <a:spcPct val="80000"/>
              </a:lnSpc>
              <a:spcBef>
                <a:spcPts val="600"/>
              </a:spcBef>
              <a:defRPr/>
            </a:pPr>
            <a:endParaRPr lang="en-US" dirty="0"/>
          </a:p>
          <a:p>
            <a:pPr>
              <a:lnSpc>
                <a:spcPct val="80000"/>
              </a:lnSpc>
              <a:spcBef>
                <a:spcPts val="600"/>
              </a:spcBef>
              <a:defRPr/>
            </a:pPr>
            <a:endParaRPr lang="en-US" dirty="0"/>
          </a:p>
          <a:p>
            <a:pPr>
              <a:lnSpc>
                <a:spcPct val="80000"/>
              </a:lnSpc>
              <a:spcBef>
                <a:spcPts val="600"/>
              </a:spcBef>
              <a:defRPr/>
            </a:pPr>
            <a:endParaRPr lang="en-US" dirty="0"/>
          </a:p>
        </p:txBody>
      </p:sp>
      <p:sp>
        <p:nvSpPr>
          <p:cNvPr id="13316" name="AutoShape 4">
            <a:extLst>
              <a:ext uri="{FF2B5EF4-FFF2-40B4-BE49-F238E27FC236}">
                <a16:creationId xmlns:a16="http://schemas.microsoft.com/office/drawing/2014/main" id="{716B7500-3AD1-9847-5C46-8D385D5FBFED}"/>
              </a:ext>
            </a:extLst>
          </p:cNvPr>
          <p:cNvSpPr>
            <a:spLocks/>
          </p:cNvSpPr>
          <p:nvPr/>
        </p:nvSpPr>
        <p:spPr bwMode="auto">
          <a:xfrm>
            <a:off x="4605884" y="3905186"/>
            <a:ext cx="304800" cy="2053161"/>
          </a:xfrm>
          <a:prstGeom prst="rightBrace">
            <a:avLst>
              <a:gd name="adj1" fmla="val 4166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ar-JO"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317" name="Text Box 5">
            <a:extLst>
              <a:ext uri="{FF2B5EF4-FFF2-40B4-BE49-F238E27FC236}">
                <a16:creationId xmlns:a16="http://schemas.microsoft.com/office/drawing/2014/main" id="{E92A448E-966C-83BE-E47E-974A938DD4B0}"/>
              </a:ext>
            </a:extLst>
          </p:cNvPr>
          <p:cNvSpPr txBox="1">
            <a:spLocks noChangeArrowheads="1"/>
          </p:cNvSpPr>
          <p:nvPr/>
        </p:nvSpPr>
        <p:spPr bwMode="auto">
          <a:xfrm>
            <a:off x="5147718" y="4667187"/>
            <a:ext cx="2133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ar-JO"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cirrhosis</a:t>
            </a:r>
          </a:p>
        </p:txBody>
      </p:sp>
      <p:sp>
        <p:nvSpPr>
          <p:cNvPr id="13318" name="Text Box 6">
            <a:extLst>
              <a:ext uri="{FF2B5EF4-FFF2-40B4-BE49-F238E27FC236}">
                <a16:creationId xmlns:a16="http://schemas.microsoft.com/office/drawing/2014/main" id="{18686147-6016-AC65-E353-D8591FCB0E81}"/>
              </a:ext>
            </a:extLst>
          </p:cNvPr>
          <p:cNvSpPr txBox="1">
            <a:spLocks noChangeArrowheads="1"/>
          </p:cNvSpPr>
          <p:nvPr/>
        </p:nvSpPr>
        <p:spPr bwMode="auto">
          <a:xfrm>
            <a:off x="4188893" y="1536617"/>
            <a:ext cx="2438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ar-JO"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ar-JO"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Acute hepatitis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ar-JO"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Cirrhosis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ar-JO"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Malignancy</a:t>
            </a:r>
          </a:p>
        </p:txBody>
      </p:sp>
      <p:pic>
        <p:nvPicPr>
          <p:cNvPr id="2" name="Content Placeholder 9">
            <a:extLst>
              <a:ext uri="{FF2B5EF4-FFF2-40B4-BE49-F238E27FC236}">
                <a16:creationId xmlns:a16="http://schemas.microsoft.com/office/drawing/2014/main" id="{384AEDB2-BF47-16B8-0EF4-8EC74B6532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8990" y="3160129"/>
            <a:ext cx="4018821" cy="3014116"/>
          </a:xfrm>
          <a:prstGeom prst="rect">
            <a:avLst/>
          </a:prstGeom>
        </p:spPr>
      </p:pic>
      <p:sp>
        <p:nvSpPr>
          <p:cNvPr id="3" name="Rectangle 2">
            <a:extLst>
              <a:ext uri="{FF2B5EF4-FFF2-40B4-BE49-F238E27FC236}">
                <a16:creationId xmlns:a16="http://schemas.microsoft.com/office/drawing/2014/main" id="{7AE7B6F7-A190-8887-A372-10D4D01EB8FE}"/>
              </a:ext>
            </a:extLst>
          </p:cNvPr>
          <p:cNvSpPr/>
          <p:nvPr/>
        </p:nvSpPr>
        <p:spPr>
          <a:xfrm>
            <a:off x="9086175" y="6253102"/>
            <a:ext cx="2000869"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caput medusa</a:t>
            </a:r>
          </a:p>
        </p:txBody>
      </p:sp>
      <p:pic>
        <p:nvPicPr>
          <p:cNvPr id="4" name="Picture 3">
            <a:extLst>
              <a:ext uri="{FF2B5EF4-FFF2-40B4-BE49-F238E27FC236}">
                <a16:creationId xmlns:a16="http://schemas.microsoft.com/office/drawing/2014/main" id="{F90FD5A9-ACF6-74AD-3051-90D84D7E79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3663" y="242666"/>
            <a:ext cx="3643537" cy="2729136"/>
          </a:xfrm>
          <a:prstGeom prst="rect">
            <a:avLst/>
          </a:prstGeom>
        </p:spPr>
      </p:pic>
      <p:sp>
        <p:nvSpPr>
          <p:cNvPr id="5" name="AutoShape 7">
            <a:extLst>
              <a:ext uri="{FF2B5EF4-FFF2-40B4-BE49-F238E27FC236}">
                <a16:creationId xmlns:a16="http://schemas.microsoft.com/office/drawing/2014/main" id="{B64DB901-10BA-5A6B-114C-9E9278DF35FD}"/>
              </a:ext>
            </a:extLst>
          </p:cNvPr>
          <p:cNvSpPr>
            <a:spLocks/>
          </p:cNvSpPr>
          <p:nvPr/>
        </p:nvSpPr>
        <p:spPr bwMode="auto">
          <a:xfrm>
            <a:off x="2245793" y="1662208"/>
            <a:ext cx="228600" cy="762000"/>
          </a:xfrm>
          <a:prstGeom prst="rightBrace">
            <a:avLst>
              <a:gd name="adj1" fmla="val 27778"/>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ar-JO"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Line 13">
            <a:extLst>
              <a:ext uri="{FF2B5EF4-FFF2-40B4-BE49-F238E27FC236}">
                <a16:creationId xmlns:a16="http://schemas.microsoft.com/office/drawing/2014/main" id="{28D88C58-5916-B2C0-ACFC-4D8088212A31}"/>
              </a:ext>
            </a:extLst>
          </p:cNvPr>
          <p:cNvSpPr>
            <a:spLocks noChangeShapeType="1"/>
          </p:cNvSpPr>
          <p:nvPr/>
        </p:nvSpPr>
        <p:spPr bwMode="auto">
          <a:xfrm flipV="1">
            <a:off x="2474393" y="1738408"/>
            <a:ext cx="15240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JO"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7" name="Line 14">
            <a:extLst>
              <a:ext uri="{FF2B5EF4-FFF2-40B4-BE49-F238E27FC236}">
                <a16:creationId xmlns:a16="http://schemas.microsoft.com/office/drawing/2014/main" id="{F7AC2123-9E18-53E0-AC87-04ECAAD7E1BA}"/>
              </a:ext>
            </a:extLst>
          </p:cNvPr>
          <p:cNvSpPr>
            <a:spLocks noChangeShapeType="1"/>
          </p:cNvSpPr>
          <p:nvPr/>
        </p:nvSpPr>
        <p:spPr bwMode="auto">
          <a:xfrm>
            <a:off x="2550593" y="2043208"/>
            <a:ext cx="1524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JO"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8" name="Line 15">
            <a:extLst>
              <a:ext uri="{FF2B5EF4-FFF2-40B4-BE49-F238E27FC236}">
                <a16:creationId xmlns:a16="http://schemas.microsoft.com/office/drawing/2014/main" id="{4A23AE22-B0D5-C0E5-71FF-756D74698D70}"/>
              </a:ext>
            </a:extLst>
          </p:cNvPr>
          <p:cNvSpPr>
            <a:spLocks noChangeShapeType="1"/>
          </p:cNvSpPr>
          <p:nvPr/>
        </p:nvSpPr>
        <p:spPr bwMode="auto">
          <a:xfrm>
            <a:off x="2588693" y="2059085"/>
            <a:ext cx="14478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JO"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8700" y="296885"/>
            <a:ext cx="8229600" cy="1638597"/>
          </a:xfrm>
          <a:solidFill>
            <a:srgbClr val="FFC000"/>
          </a:solidFill>
        </p:spPr>
        <p:txBody>
          <a:bodyPr>
            <a:normAutofit fontScale="90000"/>
          </a:bodyPr>
          <a:lstStyle/>
          <a:p>
            <a:r>
              <a:rPr lang="en-US" sz="15300" dirty="0">
                <a:latin typeface="Times New Roman" pitchFamily="18" charset="0"/>
                <a:cs typeface="Times New Roman" pitchFamily="18" charset="0"/>
              </a:rPr>
              <a:t>I</a:t>
            </a:r>
            <a:r>
              <a:rPr lang="en-US" sz="6600" dirty="0">
                <a:latin typeface="Tahoma" pitchFamily="34" charset="0"/>
                <a:cs typeface="Tahoma" pitchFamily="34" charset="0"/>
              </a:rPr>
              <a:t>nvestigations</a:t>
            </a:r>
          </a:p>
        </p:txBody>
      </p:sp>
      <p:sp>
        <p:nvSpPr>
          <p:cNvPr id="3" name="Content Placeholder 2"/>
          <p:cNvSpPr>
            <a:spLocks noGrp="1"/>
          </p:cNvSpPr>
          <p:nvPr>
            <p:ph idx="1"/>
          </p:nvPr>
        </p:nvSpPr>
        <p:spPr>
          <a:xfrm>
            <a:off x="1803701" y="2172982"/>
            <a:ext cx="8616875" cy="4204063"/>
          </a:xfrm>
        </p:spPr>
        <p:txBody>
          <a:bodyPr>
            <a:normAutofit/>
          </a:bodyPr>
          <a:lstStyle/>
          <a:p>
            <a:r>
              <a:rPr lang="en-US" sz="4000" b="1" dirty="0">
                <a:solidFill>
                  <a:srgbClr val="FF0000"/>
                </a:solidFill>
              </a:rPr>
              <a:t>Labs:</a:t>
            </a:r>
          </a:p>
          <a:p>
            <a:r>
              <a:rPr lang="en-US" dirty="0">
                <a:highlight>
                  <a:srgbClr val="FFFF00"/>
                </a:highlight>
              </a:rPr>
              <a:t>LFT(Bilirubin ,ALT ,AST ALP,GGT,). </a:t>
            </a:r>
          </a:p>
          <a:p>
            <a:r>
              <a:rPr lang="en-US" dirty="0"/>
              <a:t>Urine analysis</a:t>
            </a:r>
            <a:r>
              <a:rPr lang="ar-SA" dirty="0"/>
              <a:t> </a:t>
            </a:r>
            <a:r>
              <a:rPr lang="en-US" dirty="0"/>
              <a:t>(color, bilirubin ,</a:t>
            </a:r>
            <a:r>
              <a:rPr lang="en-US" dirty="0" err="1"/>
              <a:t>urobilinogen</a:t>
            </a:r>
            <a:r>
              <a:rPr lang="en-US" dirty="0"/>
              <a:t>)</a:t>
            </a:r>
          </a:p>
          <a:p>
            <a:r>
              <a:rPr lang="en-US" dirty="0"/>
              <a:t>Stool analysis(color)</a:t>
            </a:r>
            <a:endParaRPr lang="en-US" sz="2200" dirty="0"/>
          </a:p>
          <a:p>
            <a:r>
              <a:rPr lang="en-US" sz="4000" b="1" dirty="0">
                <a:solidFill>
                  <a:srgbClr val="FF0000"/>
                </a:solidFill>
              </a:rPr>
              <a:t>Imaging:</a:t>
            </a:r>
            <a:r>
              <a:rPr lang="en-US" dirty="0"/>
              <a:t> U/S , CT, MRCP, ERCP, PTC.</a:t>
            </a:r>
          </a:p>
          <a:p>
            <a:endParaRPr lang="en-US" dirty="0"/>
          </a:p>
          <a:p>
            <a:endParaRPr lang="en-US" dirty="0"/>
          </a:p>
        </p:txBody>
      </p:sp>
    </p:spTree>
    <p:extLst>
      <p:ext uri="{BB962C8B-B14F-4D97-AF65-F5344CB8AC3E}">
        <p14:creationId xmlns:p14="http://schemas.microsoft.com/office/powerpoint/2010/main" val="9102804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9376" y="260648"/>
            <a:ext cx="11377264" cy="5911552"/>
          </a:xfrm>
        </p:spPr>
      </p:pic>
      <p:sp>
        <p:nvSpPr>
          <p:cNvPr id="2" name="Rectangle 1"/>
          <p:cNvSpPr/>
          <p:nvPr/>
        </p:nvSpPr>
        <p:spPr>
          <a:xfrm>
            <a:off x="6672065" y="1124745"/>
            <a:ext cx="2586593" cy="461665"/>
          </a:xfrm>
          <a:prstGeom prst="rect">
            <a:avLst/>
          </a:prstGeom>
          <a:solidFill>
            <a:schemeClr val="bg1"/>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normal</a:t>
            </a: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1805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Investigations</a:t>
            </a:r>
          </a:p>
        </p:txBody>
      </p:sp>
      <p:sp>
        <p:nvSpPr>
          <p:cNvPr id="3" name="Content Placeholder 2"/>
          <p:cNvSpPr>
            <a:spLocks noGrp="1"/>
          </p:cNvSpPr>
          <p:nvPr>
            <p:ph idx="1"/>
          </p:nvPr>
        </p:nvSpPr>
        <p:spPr/>
        <p:txBody>
          <a:bodyPr>
            <a:normAutofit/>
          </a:bodyPr>
          <a:lstStyle/>
          <a:p>
            <a:endParaRPr lang="en-US" dirty="0"/>
          </a:p>
          <a:p>
            <a:pPr lvl="1"/>
            <a:endParaRPr lang="en-US" dirty="0"/>
          </a:p>
          <a:p>
            <a:pPr lvl="1"/>
            <a:endParaRPr lang="en-US" dirty="0"/>
          </a:p>
        </p:txBody>
      </p:sp>
      <p:pic>
        <p:nvPicPr>
          <p:cNvPr id="5" name="Picture 5">
            <a:extLst>
              <a:ext uri="{FF2B5EF4-FFF2-40B4-BE49-F238E27FC236}">
                <a16:creationId xmlns:a16="http://schemas.microsoft.com/office/drawing/2014/main" id="{095131F0-26D2-78B8-BE4A-A4BBF19960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436" y="2602687"/>
            <a:ext cx="9680645" cy="2717203"/>
          </a:xfrm>
          <a:prstGeom prst="rect">
            <a:avLst/>
          </a:prstGeom>
        </p:spPr>
      </p:pic>
    </p:spTree>
    <p:extLst>
      <p:ext uri="{BB962C8B-B14F-4D97-AF65-F5344CB8AC3E}">
        <p14:creationId xmlns:p14="http://schemas.microsoft.com/office/powerpoint/2010/main" val="41798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1AACB-1FFD-40D3-C996-2F327924D458}"/>
              </a:ext>
            </a:extLst>
          </p:cNvPr>
          <p:cNvSpPr>
            <a:spLocks noGrp="1"/>
          </p:cNvSpPr>
          <p:nvPr>
            <p:ph type="title"/>
          </p:nvPr>
        </p:nvSpPr>
        <p:spPr/>
        <p:txBody>
          <a:bodyPr/>
          <a:lstStyle/>
          <a:p>
            <a:r>
              <a:rPr lang="en-US" dirty="0"/>
              <a:t>Imaging</a:t>
            </a:r>
            <a:endParaRPr lang="x-none" dirty="0"/>
          </a:p>
        </p:txBody>
      </p:sp>
      <p:sp>
        <p:nvSpPr>
          <p:cNvPr id="3" name="Content Placeholder 2">
            <a:extLst>
              <a:ext uri="{FF2B5EF4-FFF2-40B4-BE49-F238E27FC236}">
                <a16:creationId xmlns:a16="http://schemas.microsoft.com/office/drawing/2014/main" id="{C8870B00-CD49-8612-717C-CA83EA696F05}"/>
              </a:ext>
            </a:extLst>
          </p:cNvPr>
          <p:cNvSpPr>
            <a:spLocks noGrp="1"/>
          </p:cNvSpPr>
          <p:nvPr>
            <p:ph idx="1"/>
          </p:nvPr>
        </p:nvSpPr>
        <p:spPr/>
        <p:txBody>
          <a:bodyPr/>
          <a:lstStyle/>
          <a:p>
            <a:r>
              <a:rPr lang="en-US" dirty="0"/>
              <a:t>Initial: U/S</a:t>
            </a:r>
          </a:p>
          <a:p>
            <a:r>
              <a:rPr lang="en-US" dirty="0"/>
              <a:t>Secondary line imaging(inconclusive U/S): CT , MRCP , EUS</a:t>
            </a:r>
          </a:p>
          <a:p>
            <a:r>
              <a:rPr lang="en-US" dirty="0"/>
              <a:t>Therapeutic: ERCP(low obstruction)+PTC(high obstruction, </a:t>
            </a:r>
            <a:r>
              <a:rPr lang="en-US" dirty="0" err="1"/>
              <a:t>intrahepatic</a:t>
            </a:r>
            <a:r>
              <a:rPr lang="en-US" dirty="0"/>
              <a:t> biliary dilatation)</a:t>
            </a:r>
            <a:endParaRPr lang="x-none" dirty="0"/>
          </a:p>
        </p:txBody>
      </p:sp>
    </p:spTree>
    <p:extLst>
      <p:ext uri="{BB962C8B-B14F-4D97-AF65-F5344CB8AC3E}">
        <p14:creationId xmlns:p14="http://schemas.microsoft.com/office/powerpoint/2010/main" val="42647876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Ultrasound</a:t>
            </a:r>
            <a:br>
              <a:rPr lang="en-US" dirty="0"/>
            </a:br>
            <a:endParaRPr lang="en-US" dirty="0"/>
          </a:p>
        </p:txBody>
      </p:sp>
      <p:sp>
        <p:nvSpPr>
          <p:cNvPr id="3" name="Content Placeholder 2"/>
          <p:cNvSpPr>
            <a:spLocks noGrp="1"/>
          </p:cNvSpPr>
          <p:nvPr>
            <p:ph idx="1"/>
          </p:nvPr>
        </p:nvSpPr>
        <p:spPr>
          <a:xfrm>
            <a:off x="1589" y="1412777"/>
            <a:ext cx="12118687" cy="4312807"/>
          </a:xfrm>
        </p:spPr>
        <p:txBody>
          <a:bodyPr>
            <a:noAutofit/>
          </a:bodyPr>
          <a:lstStyle/>
          <a:p>
            <a:r>
              <a:rPr lang="en-US" b="0" i="0" u="none" strike="noStrike" dirty="0">
                <a:solidFill>
                  <a:srgbClr val="1A1C1C"/>
                </a:solidFill>
                <a:effectLst/>
                <a:latin typeface="Lato" panose="020F0502020204030204" pitchFamily="34" charset="0"/>
              </a:rPr>
              <a:t>Commonly obtained for initial evaluation of all patients with </a:t>
            </a:r>
            <a:r>
              <a:rPr lang="en-US" b="0" i="0" u="sng" strike="noStrike" dirty="0">
                <a:solidFill>
                  <a:srgbClr val="1A1C1C"/>
                </a:solidFill>
                <a:effectLst/>
                <a:latin typeface="Lato" panose="020F0502020204030204" pitchFamily="34" charset="0"/>
                <a:hlinkClick r:id="rId2"/>
              </a:rPr>
              <a:t>jaundice</a:t>
            </a:r>
            <a:endParaRPr lang="en-US" b="0" i="0" u="none" strike="noStrike" dirty="0">
              <a:solidFill>
                <a:srgbClr val="1A1C1C"/>
              </a:solidFill>
              <a:effectLst/>
              <a:latin typeface="Lato" panose="020F0502020204030204" pitchFamily="34" charset="0"/>
            </a:endParaRPr>
          </a:p>
          <a:p>
            <a:r>
              <a:rPr lang="en-US" dirty="0">
                <a:solidFill>
                  <a:srgbClr val="FF0000"/>
                </a:solidFill>
              </a:rPr>
              <a:t>Cheap, noninvasive</a:t>
            </a:r>
            <a:r>
              <a:rPr lang="en-US" dirty="0"/>
              <a:t>, good sensitivity , readily available, inexpensive and quick to perform</a:t>
            </a:r>
          </a:p>
          <a:p>
            <a:r>
              <a:rPr lang="en-US" dirty="0"/>
              <a:t>Best initial test for </a:t>
            </a:r>
            <a:r>
              <a:rPr lang="en-US" dirty="0">
                <a:solidFill>
                  <a:srgbClr val="FF0000"/>
                </a:solidFill>
              </a:rPr>
              <a:t>gallstones</a:t>
            </a:r>
            <a:r>
              <a:rPr lang="en-US" dirty="0"/>
              <a:t>. Also useful for </a:t>
            </a:r>
            <a:r>
              <a:rPr lang="en-US" dirty="0">
                <a:solidFill>
                  <a:srgbClr val="FF0000"/>
                </a:solidFill>
              </a:rPr>
              <a:t>biliary dilation</a:t>
            </a:r>
            <a:r>
              <a:rPr lang="en-US" dirty="0"/>
              <a:t> due to any cause, and screen for liver tumors</a:t>
            </a:r>
          </a:p>
          <a:p>
            <a:r>
              <a:rPr lang="en-US" dirty="0"/>
              <a:t>Operator dependent. Limited visualization of stones in CBD, limited in obese patients &amp; in intraluminal bowel gases.</a:t>
            </a:r>
          </a:p>
          <a:p>
            <a:endParaRPr lang="en-US" dirty="0"/>
          </a:p>
          <a:p>
            <a:endParaRPr lang="en-US" b="0" i="0" u="none" strike="noStrike" dirty="0">
              <a:solidFill>
                <a:srgbClr val="1A1C1C"/>
              </a:solidFill>
              <a:effectLst/>
              <a:latin typeface="Lato" panose="020F0502020204030204" pitchFamily="34" charset="0"/>
            </a:endParaRPr>
          </a:p>
          <a:p>
            <a:endParaRPr lang="en-US" dirty="0"/>
          </a:p>
          <a:p>
            <a:endParaRPr lang="en-US" dirty="0"/>
          </a:p>
        </p:txBody>
      </p:sp>
    </p:spTree>
    <p:extLst>
      <p:ext uri="{BB962C8B-B14F-4D97-AF65-F5344CB8AC3E}">
        <p14:creationId xmlns:p14="http://schemas.microsoft.com/office/powerpoint/2010/main" val="171076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6DE8AD5-8050-4CF7-B1D1-F210284C0E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299" y="0"/>
            <a:ext cx="9659470" cy="6858000"/>
          </a:xfrm>
          <a:prstGeom prst="rect">
            <a:avLst/>
          </a:prstGeom>
        </p:spPr>
      </p:pic>
    </p:spTree>
    <p:extLst>
      <p:ext uri="{BB962C8B-B14F-4D97-AF65-F5344CB8AC3E}">
        <p14:creationId xmlns:p14="http://schemas.microsoft.com/office/powerpoint/2010/main" val="273810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MRCP</a:t>
            </a:r>
          </a:p>
        </p:txBody>
      </p:sp>
      <p:sp>
        <p:nvSpPr>
          <p:cNvPr id="3" name="Content Placeholder 2"/>
          <p:cNvSpPr>
            <a:spLocks noGrp="1"/>
          </p:cNvSpPr>
          <p:nvPr>
            <p:ph idx="1"/>
          </p:nvPr>
        </p:nvSpPr>
        <p:spPr/>
        <p:txBody>
          <a:bodyPr/>
          <a:lstStyle/>
          <a:p>
            <a:r>
              <a:rPr lang="en-US" dirty="0"/>
              <a:t>Noninvasive visualization of biliary tree</a:t>
            </a:r>
          </a:p>
          <a:p>
            <a:r>
              <a:rPr lang="en-US" dirty="0"/>
              <a:t>It avoid the complications of diagnostic ERCP &amp; PTC ( but these methods should be done if there is therapeutic need )</a:t>
            </a:r>
          </a:p>
          <a:p>
            <a:r>
              <a:rPr lang="en-US" dirty="0"/>
              <a:t>Not </a:t>
            </a:r>
            <a:r>
              <a:rPr lang="en-US" dirty="0" err="1"/>
              <a:t>theraputic</a:t>
            </a:r>
            <a:endParaRPr lang="en-US" dirty="0"/>
          </a:p>
        </p:txBody>
      </p:sp>
    </p:spTree>
    <p:extLst>
      <p:ext uri="{BB962C8B-B14F-4D97-AF65-F5344CB8AC3E}">
        <p14:creationId xmlns:p14="http://schemas.microsoft.com/office/powerpoint/2010/main" val="2576333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9376" y="260648"/>
            <a:ext cx="11017224" cy="6597352"/>
          </a:xfrm>
        </p:spPr>
      </p:pic>
    </p:spTree>
    <p:extLst>
      <p:ext uri="{BB962C8B-B14F-4D97-AF65-F5344CB8AC3E}">
        <p14:creationId xmlns:p14="http://schemas.microsoft.com/office/powerpoint/2010/main" val="1536954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43698-A994-BA09-EC6D-449565BF8C1A}"/>
              </a:ext>
            </a:extLst>
          </p:cNvPr>
          <p:cNvSpPr>
            <a:spLocks noGrp="1"/>
          </p:cNvSpPr>
          <p:nvPr>
            <p:ph type="title"/>
          </p:nvPr>
        </p:nvSpPr>
        <p:spPr/>
        <p:txBody>
          <a:bodyPr/>
          <a:lstStyle/>
          <a:p>
            <a:endParaRPr lang="ar-JO"/>
          </a:p>
        </p:txBody>
      </p:sp>
      <p:pic>
        <p:nvPicPr>
          <p:cNvPr id="5" name="Content Placeholder 4" descr="Diagram, text&#10;&#10;Description automatically generated">
            <a:extLst>
              <a:ext uri="{FF2B5EF4-FFF2-40B4-BE49-F238E27FC236}">
                <a16:creationId xmlns:a16="http://schemas.microsoft.com/office/drawing/2014/main" id="{8B38BB30-FB2C-67A0-CED5-79FF7AC4100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3224" t="25937" r="15343" b="9404"/>
          <a:stretch/>
        </p:blipFill>
        <p:spPr>
          <a:xfrm>
            <a:off x="242385" y="365127"/>
            <a:ext cx="11479382" cy="5841926"/>
          </a:xfrm>
        </p:spPr>
      </p:pic>
    </p:spTree>
    <p:extLst>
      <p:ext uri="{BB962C8B-B14F-4D97-AF65-F5344CB8AC3E}">
        <p14:creationId xmlns:p14="http://schemas.microsoft.com/office/powerpoint/2010/main" val="33434074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C151468-3D3A-BEDE-6DAF-553374797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3092" y="0"/>
            <a:ext cx="4751918" cy="6858000"/>
          </a:xfrm>
          <a:prstGeom prst="rect">
            <a:avLst/>
          </a:prstGeom>
        </p:spPr>
      </p:pic>
    </p:spTree>
    <p:extLst>
      <p:ext uri="{BB962C8B-B14F-4D97-AF65-F5344CB8AC3E}">
        <p14:creationId xmlns:p14="http://schemas.microsoft.com/office/powerpoint/2010/main" val="3703644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dirty="0"/>
            </a:br>
            <a:r>
              <a:rPr lang="en-US" dirty="0"/>
              <a:t>ERCP</a:t>
            </a:r>
          </a:p>
        </p:txBody>
      </p:sp>
      <p:sp>
        <p:nvSpPr>
          <p:cNvPr id="3" name="Content Placeholder 2"/>
          <p:cNvSpPr>
            <a:spLocks noGrp="1"/>
          </p:cNvSpPr>
          <p:nvPr>
            <p:ph idx="1"/>
          </p:nvPr>
        </p:nvSpPr>
        <p:spPr/>
        <p:txBody>
          <a:bodyPr/>
          <a:lstStyle/>
          <a:p>
            <a:r>
              <a:rPr lang="en-US" dirty="0"/>
              <a:t>Diagnostic and therapeutic</a:t>
            </a:r>
          </a:p>
          <a:p>
            <a:r>
              <a:rPr lang="en-US" dirty="0"/>
              <a:t>Used for biliary obstruction distal to the bifurcation of hepatic ducts, when intervention is anticipated.</a:t>
            </a:r>
          </a:p>
          <a:p>
            <a:r>
              <a:rPr lang="en-US" dirty="0" err="1"/>
              <a:t>Theraputic</a:t>
            </a:r>
            <a:r>
              <a:rPr lang="en-US" dirty="0"/>
              <a:t>:  -</a:t>
            </a:r>
            <a:r>
              <a:rPr lang="en-US" dirty="0" err="1"/>
              <a:t>sphincterotomy</a:t>
            </a:r>
            <a:r>
              <a:rPr lang="en-US" dirty="0"/>
              <a:t>(stone in lower CBD)  -stent(</a:t>
            </a:r>
            <a:r>
              <a:rPr lang="en-US" dirty="0" err="1"/>
              <a:t>exernal</a:t>
            </a:r>
            <a:r>
              <a:rPr lang="en-US" dirty="0"/>
              <a:t> compression/stricture)  – drainage(pancreatitis and </a:t>
            </a:r>
            <a:r>
              <a:rPr lang="en-US" dirty="0" err="1"/>
              <a:t>cholangitis</a:t>
            </a:r>
            <a:r>
              <a:rPr lang="en-US" dirty="0"/>
              <a:t>)</a:t>
            </a:r>
          </a:p>
          <a:p>
            <a:endParaRPr lang="en-US" dirty="0"/>
          </a:p>
          <a:p>
            <a:r>
              <a:rPr lang="en-US" dirty="0"/>
              <a:t>Check coagulation profile and give prophylactic antibiotics</a:t>
            </a:r>
          </a:p>
          <a:p>
            <a:r>
              <a:rPr lang="en-US" dirty="0"/>
              <a:t>Complications: Pancreatitis, cholangitis, bleeding, duodenal perforation.</a:t>
            </a:r>
          </a:p>
        </p:txBody>
      </p:sp>
    </p:spTree>
    <p:extLst>
      <p:ext uri="{BB962C8B-B14F-4D97-AF65-F5344CB8AC3E}">
        <p14:creationId xmlns:p14="http://schemas.microsoft.com/office/powerpoint/2010/main" val="4059286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6DFC1AC9-7726-B4EB-9E87-8F0FEB533B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223" y="190853"/>
            <a:ext cx="11329290" cy="6441369"/>
          </a:xfrm>
          <a:prstGeom prst="rect">
            <a:avLst/>
          </a:prstGeom>
        </p:spPr>
      </p:pic>
    </p:spTree>
    <p:extLst>
      <p:ext uri="{BB962C8B-B14F-4D97-AF65-F5344CB8AC3E}">
        <p14:creationId xmlns:p14="http://schemas.microsoft.com/office/powerpoint/2010/main" val="298537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PTC</a:t>
            </a:r>
          </a:p>
        </p:txBody>
      </p:sp>
      <p:sp>
        <p:nvSpPr>
          <p:cNvPr id="3" name="Content Placeholder 2"/>
          <p:cNvSpPr>
            <a:spLocks noGrp="1"/>
          </p:cNvSpPr>
          <p:nvPr>
            <p:ph idx="1"/>
          </p:nvPr>
        </p:nvSpPr>
        <p:spPr/>
        <p:txBody>
          <a:bodyPr>
            <a:normAutofit/>
          </a:bodyPr>
          <a:lstStyle/>
          <a:p>
            <a:r>
              <a:rPr lang="en-US" dirty="0"/>
              <a:t>Diagnostic: Particularly indicated to diagnose the cause of O.J in high biliary obstruction </a:t>
            </a:r>
          </a:p>
          <a:p>
            <a:r>
              <a:rPr lang="en-US" dirty="0"/>
              <a:t>Complications: </a:t>
            </a:r>
            <a:r>
              <a:rPr lang="en-US" dirty="0" err="1"/>
              <a:t>intraperitoneal</a:t>
            </a:r>
            <a:r>
              <a:rPr lang="en-US" dirty="0"/>
              <a:t> hemorrhage, </a:t>
            </a:r>
            <a:r>
              <a:rPr lang="en-US" dirty="0" err="1"/>
              <a:t>subphrenic</a:t>
            </a:r>
            <a:r>
              <a:rPr lang="en-US" dirty="0"/>
              <a:t> abscess, sepsis</a:t>
            </a:r>
          </a:p>
        </p:txBody>
      </p:sp>
      <p:sp>
        <p:nvSpPr>
          <p:cNvPr id="4" name="TextBox 3"/>
          <p:cNvSpPr txBox="1"/>
          <p:nvPr/>
        </p:nvSpPr>
        <p:spPr>
          <a:xfrm>
            <a:off x="9296687" y="3274093"/>
            <a:ext cx="1846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74AC15D-4E8E-59A8-7506-7E52347B7E13}"/>
              </a:ext>
            </a:extLst>
          </p:cNvPr>
          <p:cNvPicPr>
            <a:picLocks noChangeAspect="1"/>
          </p:cNvPicPr>
          <p:nvPr/>
        </p:nvPicPr>
        <p:blipFill>
          <a:blip r:embed="rId3"/>
          <a:stretch>
            <a:fillRect/>
          </a:stretch>
        </p:blipFill>
        <p:spPr>
          <a:xfrm>
            <a:off x="2809364" y="89103"/>
            <a:ext cx="1312669" cy="1908112"/>
          </a:xfrm>
          <a:prstGeom prst="rect">
            <a:avLst/>
          </a:prstGeom>
        </p:spPr>
      </p:pic>
      <p:pic>
        <p:nvPicPr>
          <p:cNvPr id="5" name="Picture 6">
            <a:extLst>
              <a:ext uri="{FF2B5EF4-FFF2-40B4-BE49-F238E27FC236}">
                <a16:creationId xmlns:a16="http://schemas.microsoft.com/office/drawing/2014/main" id="{D66CC36E-FCA3-50B5-3568-E2BA58CDA2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6356" y="4619848"/>
            <a:ext cx="3117065" cy="2139374"/>
          </a:xfrm>
          <a:prstGeom prst="rect">
            <a:avLst/>
          </a:prstGeom>
        </p:spPr>
      </p:pic>
    </p:spTree>
    <p:extLst>
      <p:ext uri="{BB962C8B-B14F-4D97-AF65-F5344CB8AC3E}">
        <p14:creationId xmlns:p14="http://schemas.microsoft.com/office/powerpoint/2010/main" val="194313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p:txBody>
          <a:bodyPr/>
          <a:lstStyle/>
          <a:p>
            <a:r>
              <a:rPr lang="ar-SA" dirty="0"/>
              <a:t>Ct Is indicated if we suspect  malignancy    ( painless jaundice</a:t>
            </a:r>
            <a:r>
              <a:rPr lang="en-US" dirty="0"/>
              <a:t>)</a:t>
            </a:r>
          </a:p>
          <a:p>
            <a:r>
              <a:rPr lang="en-US" dirty="0"/>
              <a:t>Very useful for hepatic and pancreatic masses, may be used </a:t>
            </a:r>
            <a:r>
              <a:rPr lang="ar-SA" dirty="0"/>
              <a:t>with</a:t>
            </a:r>
            <a:r>
              <a:rPr lang="en-US" dirty="0"/>
              <a:t> </a:t>
            </a:r>
            <a:r>
              <a:rPr lang="ar-SA" dirty="0"/>
              <a:t>guided</a:t>
            </a:r>
            <a:r>
              <a:rPr lang="en-US" dirty="0"/>
              <a:t> biopsy</a:t>
            </a:r>
          </a:p>
        </p:txBody>
      </p:sp>
      <p:pic>
        <p:nvPicPr>
          <p:cNvPr id="5" name="Picture 4">
            <a:extLst>
              <a:ext uri="{FF2B5EF4-FFF2-40B4-BE49-F238E27FC236}">
                <a16:creationId xmlns:a16="http://schemas.microsoft.com/office/drawing/2014/main" id="{397E20CF-4750-93F0-F217-636CF7C5A489}"/>
              </a:ext>
            </a:extLst>
          </p:cNvPr>
          <p:cNvPicPr>
            <a:picLocks noChangeAspect="1"/>
          </p:cNvPicPr>
          <p:nvPr/>
        </p:nvPicPr>
        <p:blipFill>
          <a:blip r:embed="rId2"/>
          <a:stretch>
            <a:fillRect/>
          </a:stretch>
        </p:blipFill>
        <p:spPr>
          <a:xfrm>
            <a:off x="1074065" y="3804904"/>
            <a:ext cx="3239356" cy="3107270"/>
          </a:xfrm>
          <a:prstGeom prst="rect">
            <a:avLst/>
          </a:prstGeom>
        </p:spPr>
      </p:pic>
      <p:pic>
        <p:nvPicPr>
          <p:cNvPr id="7" name="Picture 6">
            <a:extLst>
              <a:ext uri="{FF2B5EF4-FFF2-40B4-BE49-F238E27FC236}">
                <a16:creationId xmlns:a16="http://schemas.microsoft.com/office/drawing/2014/main" id="{4F5AF331-856B-790D-E603-5060FC54837E}"/>
              </a:ext>
            </a:extLst>
          </p:cNvPr>
          <p:cNvPicPr>
            <a:picLocks noChangeAspect="1"/>
          </p:cNvPicPr>
          <p:nvPr/>
        </p:nvPicPr>
        <p:blipFill>
          <a:blip r:embed="rId3"/>
          <a:stretch>
            <a:fillRect/>
          </a:stretch>
        </p:blipFill>
        <p:spPr>
          <a:xfrm>
            <a:off x="5257121" y="3804904"/>
            <a:ext cx="3239356" cy="3032787"/>
          </a:xfrm>
          <a:prstGeom prst="rect">
            <a:avLst/>
          </a:prstGeom>
        </p:spPr>
      </p:pic>
    </p:spTree>
    <p:extLst>
      <p:ext uri="{BB962C8B-B14F-4D97-AF65-F5344CB8AC3E}">
        <p14:creationId xmlns:p14="http://schemas.microsoft.com/office/powerpoint/2010/main" val="61513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471863" y="2482933"/>
            <a:ext cx="5543550" cy="1239838"/>
          </a:xfrm>
        </p:spPr>
        <p:txBody>
          <a:bodyPr>
            <a:normAutofit/>
          </a:bodyPr>
          <a:lstStyle/>
          <a:p>
            <a:pPr algn="ctr"/>
            <a:r>
              <a:rPr lang="en-US" sz="6000" dirty="0"/>
              <a:t>Thank you </a:t>
            </a:r>
            <a:r>
              <a:rPr lang="en-US" sz="6000" dirty="0">
                <a:sym typeface="Wingdings" panose="05000000000000000000" pitchFamily="2" charset="2"/>
              </a:rPr>
              <a:t> </a:t>
            </a:r>
            <a:endParaRPr lang="en-US" sz="6000" dirty="0"/>
          </a:p>
        </p:txBody>
      </p:sp>
    </p:spTree>
    <p:extLst>
      <p:ext uri="{BB962C8B-B14F-4D97-AF65-F5344CB8AC3E}">
        <p14:creationId xmlns:p14="http://schemas.microsoft.com/office/powerpoint/2010/main" val="187548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192215" y="154354"/>
            <a:ext cx="8229600" cy="1143000"/>
          </a:xfrm>
        </p:spPr>
        <p:txBody>
          <a:bodyPr/>
          <a:lstStyle/>
          <a:p>
            <a:r>
              <a:rPr lang="en-GB" b="1" dirty="0" err="1"/>
              <a:t>Hyperbilirubinaemia</a:t>
            </a:r>
            <a:endParaRPr lang="en-US" b="1" dirty="0"/>
          </a:p>
        </p:txBody>
      </p:sp>
      <p:sp>
        <p:nvSpPr>
          <p:cNvPr id="3" name="Content Placeholder 2"/>
          <p:cNvSpPr>
            <a:spLocks noGrp="1"/>
          </p:cNvSpPr>
          <p:nvPr>
            <p:ph idx="1"/>
          </p:nvPr>
        </p:nvSpPr>
        <p:spPr>
          <a:xfrm>
            <a:off x="482991" y="1016001"/>
            <a:ext cx="11226018" cy="5977468"/>
          </a:xfrm>
        </p:spPr>
        <p:txBody>
          <a:bodyPr>
            <a:noAutofit/>
          </a:bodyPr>
          <a:lstStyle/>
          <a:p>
            <a:r>
              <a:rPr lang="en-GB" altLang="en-US" sz="2400" b="1" i="1" dirty="0">
                <a:latin typeface="Calibri" panose="020F0502020204030204" pitchFamily="34" charset="0"/>
                <a:cs typeface="Calibri" panose="020F0502020204030204" pitchFamily="34" charset="0"/>
              </a:rPr>
              <a:t>Disruption of bilirubin metabolism and excretion</a:t>
            </a:r>
            <a:r>
              <a:rPr lang="en-GB" altLang="en-US" sz="2400" b="1" dirty="0">
                <a:latin typeface="Calibri" panose="020F0502020204030204" pitchFamily="34" charset="0"/>
                <a:cs typeface="Calibri" panose="020F0502020204030204" pitchFamily="34" charset="0"/>
              </a:rPr>
              <a:t> can cause </a:t>
            </a:r>
            <a:r>
              <a:rPr lang="en-GB" altLang="en-US" sz="2400" b="1" dirty="0" err="1">
                <a:latin typeface="Calibri" panose="020F0502020204030204" pitchFamily="34" charset="0"/>
                <a:cs typeface="Calibri" panose="020F0502020204030204" pitchFamily="34" charset="0"/>
              </a:rPr>
              <a:t>hyperbilirubinaemia</a:t>
            </a:r>
            <a:r>
              <a:rPr lang="en-GB" altLang="en-US" sz="2400" b="1" dirty="0">
                <a:latin typeface="Calibri" panose="020F0502020204030204" pitchFamily="34" charset="0"/>
                <a:cs typeface="Calibri" panose="020F0502020204030204" pitchFamily="34" charset="0"/>
              </a:rPr>
              <a:t> and subsequent jaundice</a:t>
            </a:r>
          </a:p>
          <a:p>
            <a:endParaRPr lang="en-GB" altLang="en-US" sz="2400" b="1" dirty="0">
              <a:latin typeface="Calibri" panose="020F0502020204030204" pitchFamily="34" charset="0"/>
              <a:cs typeface="Calibri" panose="020F0502020204030204" pitchFamily="34" charset="0"/>
            </a:endParaRPr>
          </a:p>
          <a:p>
            <a:r>
              <a:rPr lang="en-GB" altLang="en-US" sz="2400" b="1" dirty="0" err="1">
                <a:latin typeface="Calibri" panose="020F0502020204030204" pitchFamily="34" charset="0"/>
                <a:cs typeface="Calibri" panose="020F0502020204030204" pitchFamily="34" charset="0"/>
              </a:rPr>
              <a:t>Hyperbilirubinaemia</a:t>
            </a:r>
            <a:r>
              <a:rPr lang="en-GB" altLang="en-US" sz="2400" b="1" dirty="0">
                <a:latin typeface="Calibri" panose="020F0502020204030204" pitchFamily="34" charset="0"/>
                <a:cs typeface="Calibri" panose="020F0502020204030204" pitchFamily="34" charset="0"/>
              </a:rPr>
              <a:t> maybe unconjugated (</a:t>
            </a:r>
            <a:r>
              <a:rPr lang="en-GB" altLang="en-US" sz="2400" b="1" dirty="0">
                <a:solidFill>
                  <a:srgbClr val="FF0000"/>
                </a:solidFill>
                <a:latin typeface="Calibri" panose="020F0502020204030204" pitchFamily="34" charset="0"/>
                <a:cs typeface="Calibri" panose="020F0502020204030204" pitchFamily="34" charset="0"/>
              </a:rPr>
              <a:t>indirect</a:t>
            </a:r>
            <a:r>
              <a:rPr lang="en-GB" altLang="en-US" sz="2400" b="1" dirty="0">
                <a:latin typeface="Calibri" panose="020F0502020204030204" pitchFamily="34" charset="0"/>
                <a:cs typeface="Calibri" panose="020F0502020204030204" pitchFamily="34" charset="0"/>
              </a:rPr>
              <a:t>) or conjugated (</a:t>
            </a:r>
            <a:r>
              <a:rPr lang="en-GB" altLang="en-US" sz="2400" b="1" dirty="0">
                <a:solidFill>
                  <a:srgbClr val="FF0000"/>
                </a:solidFill>
                <a:latin typeface="Calibri" panose="020F0502020204030204" pitchFamily="34" charset="0"/>
                <a:cs typeface="Calibri" panose="020F0502020204030204" pitchFamily="34" charset="0"/>
              </a:rPr>
              <a:t>direct</a:t>
            </a:r>
            <a:r>
              <a:rPr lang="en-GB" altLang="en-US" sz="2400" b="1" dirty="0">
                <a:latin typeface="Calibri" panose="020F0502020204030204" pitchFamily="34" charset="0"/>
                <a:cs typeface="Calibri" panose="020F0502020204030204" pitchFamily="34" charset="0"/>
              </a:rPr>
              <a:t>) depending on the cause</a:t>
            </a:r>
          </a:p>
          <a:p>
            <a:pPr>
              <a:buNone/>
            </a:pPr>
            <a:endParaRPr lang="en-GB" altLang="en-US" sz="2400" b="1" dirty="0">
              <a:latin typeface="Calibri" panose="020F0502020204030204" pitchFamily="34" charset="0"/>
              <a:cs typeface="Calibri" panose="020F0502020204030204" pitchFamily="34" charset="0"/>
            </a:endParaRPr>
          </a:p>
          <a:p>
            <a:r>
              <a:rPr lang="en-GB" altLang="en-US" sz="2400" b="1" dirty="0">
                <a:latin typeface="Calibri" panose="020F0502020204030204" pitchFamily="34" charset="0"/>
                <a:cs typeface="Calibri" panose="020F0502020204030204" pitchFamily="34" charset="0"/>
              </a:rPr>
              <a:t>Some inherited syndromes of bilirubin handling can result in </a:t>
            </a:r>
            <a:r>
              <a:rPr lang="en-GB" altLang="en-US" sz="2400" b="1" dirty="0" err="1">
                <a:latin typeface="Calibri" panose="020F0502020204030204" pitchFamily="34" charset="0"/>
                <a:cs typeface="Calibri" panose="020F0502020204030204" pitchFamily="34" charset="0"/>
              </a:rPr>
              <a:t>hyperbilirubinaemia</a:t>
            </a:r>
            <a:endParaRPr lang="en-GB" altLang="en-US" sz="2400" b="1" dirty="0">
              <a:latin typeface="Calibri" panose="020F0502020204030204" pitchFamily="34" charset="0"/>
              <a:cs typeface="Calibri" panose="020F0502020204030204" pitchFamily="34" charset="0"/>
            </a:endParaRPr>
          </a:p>
          <a:p>
            <a:pPr lvl="1"/>
            <a:r>
              <a:rPr lang="en-GB" altLang="en-US" sz="2400" b="1" dirty="0">
                <a:solidFill>
                  <a:srgbClr val="FF0000"/>
                </a:solidFill>
                <a:latin typeface="Calibri" panose="020F0502020204030204" pitchFamily="34" charset="0"/>
                <a:cs typeface="Calibri" panose="020F0502020204030204" pitchFamily="34" charset="0"/>
              </a:rPr>
              <a:t>Gilbert’s syndrome </a:t>
            </a:r>
            <a:r>
              <a:rPr lang="en-GB" altLang="en-US" sz="2400" b="1" dirty="0">
                <a:latin typeface="Calibri" panose="020F0502020204030204" pitchFamily="34" charset="0"/>
                <a:cs typeface="Calibri" panose="020F0502020204030204" pitchFamily="34" charset="0"/>
              </a:rPr>
              <a:t>– reduced activity of </a:t>
            </a:r>
            <a:r>
              <a:rPr lang="en-GB" altLang="en-US" sz="2400" b="1" dirty="0" err="1">
                <a:latin typeface="Calibri" panose="020F0502020204030204" pitchFamily="34" charset="0"/>
                <a:cs typeface="Calibri" panose="020F0502020204030204" pitchFamily="34" charset="0"/>
              </a:rPr>
              <a:t>glucuronyl</a:t>
            </a:r>
            <a:r>
              <a:rPr lang="en-GB" altLang="en-US" sz="2400" b="1" dirty="0">
                <a:latin typeface="Calibri" panose="020F0502020204030204" pitchFamily="34" charset="0"/>
                <a:cs typeface="Calibri" panose="020F0502020204030204" pitchFamily="34" charset="0"/>
              </a:rPr>
              <a:t> </a:t>
            </a:r>
            <a:r>
              <a:rPr lang="en-GB" altLang="en-US" sz="2400" b="1" dirty="0" err="1">
                <a:latin typeface="Calibri" panose="020F0502020204030204" pitchFamily="34" charset="0"/>
                <a:cs typeface="Calibri" panose="020F0502020204030204" pitchFamily="34" charset="0"/>
              </a:rPr>
              <a:t>transferase</a:t>
            </a:r>
            <a:r>
              <a:rPr lang="en-GB" altLang="en-US" sz="2400" b="1" dirty="0">
                <a:latin typeface="Calibri" panose="020F0502020204030204" pitchFamily="34" charset="0"/>
                <a:cs typeface="Calibri" panose="020F0502020204030204" pitchFamily="34" charset="0"/>
              </a:rPr>
              <a:t> therefore reduced conjugated bilirubin therefore elevated unconjugated bilirubin </a:t>
            </a:r>
          </a:p>
          <a:p>
            <a:pPr lvl="1"/>
            <a:r>
              <a:rPr lang="en-GB" altLang="en-US" sz="2400" b="1" dirty="0" err="1">
                <a:solidFill>
                  <a:srgbClr val="FF0000"/>
                </a:solidFill>
                <a:latin typeface="Calibri" panose="020F0502020204030204" pitchFamily="34" charset="0"/>
                <a:cs typeface="Calibri" panose="020F0502020204030204" pitchFamily="34" charset="0"/>
              </a:rPr>
              <a:t>Criggler-Najjar</a:t>
            </a:r>
            <a:r>
              <a:rPr lang="en-GB" altLang="en-US" sz="2400" b="1" dirty="0">
                <a:solidFill>
                  <a:srgbClr val="FF0000"/>
                </a:solidFill>
                <a:latin typeface="Calibri" panose="020F0502020204030204" pitchFamily="34" charset="0"/>
                <a:cs typeface="Calibri" panose="020F0502020204030204" pitchFamily="34" charset="0"/>
              </a:rPr>
              <a:t> </a:t>
            </a:r>
            <a:r>
              <a:rPr lang="en-GB" altLang="en-US" sz="2400" b="1" dirty="0">
                <a:latin typeface="Calibri" panose="020F0502020204030204" pitchFamily="34" charset="0"/>
                <a:cs typeface="Calibri" panose="020F0502020204030204" pitchFamily="34" charset="0"/>
              </a:rPr>
              <a:t>– reduction in amount of </a:t>
            </a:r>
            <a:r>
              <a:rPr lang="en-GB" altLang="en-US" sz="2400" b="1" dirty="0" err="1">
                <a:latin typeface="Calibri" panose="020F0502020204030204" pitchFamily="34" charset="0"/>
                <a:cs typeface="Calibri" panose="020F0502020204030204" pitchFamily="34" charset="0"/>
              </a:rPr>
              <a:t>glucoronyl</a:t>
            </a:r>
            <a:r>
              <a:rPr lang="en-GB" altLang="en-US" sz="2400" b="1" dirty="0">
                <a:latin typeface="Calibri" panose="020F0502020204030204" pitchFamily="34" charset="0"/>
                <a:cs typeface="Calibri" panose="020F0502020204030204" pitchFamily="34" charset="0"/>
              </a:rPr>
              <a:t> </a:t>
            </a:r>
            <a:r>
              <a:rPr lang="en-GB" altLang="en-US" sz="2400" b="1" dirty="0" err="1">
                <a:latin typeface="Calibri" panose="020F0502020204030204" pitchFamily="34" charset="0"/>
                <a:cs typeface="Calibri" panose="020F0502020204030204" pitchFamily="34" charset="0"/>
              </a:rPr>
              <a:t>transferase</a:t>
            </a:r>
            <a:r>
              <a:rPr lang="en-GB" altLang="en-US" sz="2400" b="1" dirty="0">
                <a:latin typeface="Calibri" panose="020F0502020204030204" pitchFamily="34" charset="0"/>
                <a:cs typeface="Calibri" panose="020F0502020204030204" pitchFamily="34" charset="0"/>
              </a:rPr>
              <a:t> therefore elevated unconjugated bilirubin</a:t>
            </a:r>
          </a:p>
          <a:p>
            <a:pPr lvl="1"/>
            <a:r>
              <a:rPr lang="en-GB" altLang="en-US" sz="2400" b="1" dirty="0">
                <a:solidFill>
                  <a:srgbClr val="FF0000"/>
                </a:solidFill>
                <a:latin typeface="Calibri" panose="020F0502020204030204" pitchFamily="34" charset="0"/>
                <a:cs typeface="Calibri" panose="020F0502020204030204" pitchFamily="34" charset="0"/>
              </a:rPr>
              <a:t>Rotor’s/</a:t>
            </a:r>
            <a:r>
              <a:rPr lang="en-GB" altLang="en-US" sz="2400" b="1" dirty="0" err="1">
                <a:solidFill>
                  <a:srgbClr val="FF0000"/>
                </a:solidFill>
                <a:latin typeface="Calibri" panose="020F0502020204030204" pitchFamily="34" charset="0"/>
                <a:cs typeface="Calibri" panose="020F0502020204030204" pitchFamily="34" charset="0"/>
              </a:rPr>
              <a:t>Dubin</a:t>
            </a:r>
            <a:r>
              <a:rPr lang="en-GB" altLang="en-US" sz="2400" b="1" dirty="0">
                <a:solidFill>
                  <a:srgbClr val="FF0000"/>
                </a:solidFill>
                <a:latin typeface="Calibri" panose="020F0502020204030204" pitchFamily="34" charset="0"/>
                <a:cs typeface="Calibri" panose="020F0502020204030204" pitchFamily="34" charset="0"/>
              </a:rPr>
              <a:t>-Johnson syndrome </a:t>
            </a:r>
            <a:r>
              <a:rPr lang="en-GB" altLang="en-US" sz="2400" b="1" dirty="0">
                <a:latin typeface="Calibri" panose="020F0502020204030204" pitchFamily="34" charset="0"/>
                <a:cs typeface="Calibri" panose="020F0502020204030204" pitchFamily="34" charset="0"/>
              </a:rPr>
              <a:t>– defective excretion </a:t>
            </a:r>
            <a:r>
              <a:rPr lang="en-GB" altLang="en-US" sz="2000" b="1" dirty="0">
                <a:latin typeface="Calibri" panose="020F0502020204030204" pitchFamily="34" charset="0"/>
                <a:cs typeface="Calibri" panose="020F0502020204030204" pitchFamily="34" charset="0"/>
              </a:rPr>
              <a:t>of </a:t>
            </a:r>
            <a:r>
              <a:rPr lang="en-GB" altLang="en-US" sz="2400" b="1" dirty="0">
                <a:latin typeface="Calibri" panose="020F0502020204030204" pitchFamily="34" charset="0"/>
                <a:cs typeface="Calibri" panose="020F0502020204030204" pitchFamily="34" charset="0"/>
              </a:rPr>
              <a:t>conjugated bilirubin into the biliary </a:t>
            </a:r>
            <a:r>
              <a:rPr lang="en-GB" altLang="en-US" sz="2400" b="1" dirty="0" err="1">
                <a:latin typeface="Calibri" panose="020F0502020204030204" pitchFamily="34" charset="0"/>
                <a:cs typeface="Calibri" panose="020F0502020204030204" pitchFamily="34" charset="0"/>
              </a:rPr>
              <a:t>cannaliculi</a:t>
            </a:r>
            <a:r>
              <a:rPr lang="en-GB" altLang="en-US" sz="2400" b="1" dirty="0">
                <a:latin typeface="Calibri" panose="020F0502020204030204" pitchFamily="34" charset="0"/>
                <a:cs typeface="Calibri" panose="020F0502020204030204" pitchFamily="34" charset="0"/>
              </a:rPr>
              <a:t> therefore elevated conjugated bilirubin</a:t>
            </a:r>
          </a:p>
          <a:p>
            <a:endParaRPr lang="en-US"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0167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A0F73-01EB-FD56-A3AA-C0054E382B73}"/>
              </a:ext>
            </a:extLst>
          </p:cNvPr>
          <p:cNvSpPr>
            <a:spLocks noGrp="1"/>
          </p:cNvSpPr>
          <p:nvPr>
            <p:ph type="title"/>
          </p:nvPr>
        </p:nvSpPr>
        <p:spPr/>
        <p:txBody>
          <a:bodyPr/>
          <a:lstStyle/>
          <a:p>
            <a:r>
              <a:rPr lang="en-US" b="1" dirty="0">
                <a:solidFill>
                  <a:srgbClr val="FF0000"/>
                </a:solidFill>
              </a:rPr>
              <a:t>PREHEPATIC JAUNDICE</a:t>
            </a:r>
            <a:endParaRPr lang="ar-JO" b="1" dirty="0">
              <a:solidFill>
                <a:srgbClr val="FF0000"/>
              </a:solidFill>
            </a:endParaRPr>
          </a:p>
        </p:txBody>
      </p:sp>
      <p:sp>
        <p:nvSpPr>
          <p:cNvPr id="3" name="Content Placeholder 2">
            <a:extLst>
              <a:ext uri="{FF2B5EF4-FFF2-40B4-BE49-F238E27FC236}">
                <a16:creationId xmlns:a16="http://schemas.microsoft.com/office/drawing/2014/main" id="{79928BAC-CC87-9224-0DE0-ADF2123602FE}"/>
              </a:ext>
            </a:extLst>
          </p:cNvPr>
          <p:cNvSpPr>
            <a:spLocks noGrp="1"/>
          </p:cNvSpPr>
          <p:nvPr>
            <p:ph idx="1"/>
          </p:nvPr>
        </p:nvSpPr>
        <p:spPr/>
        <p:txBody>
          <a:bodyPr/>
          <a:lstStyle/>
          <a:p>
            <a:r>
              <a:rPr lang="en-US" dirty="0"/>
              <a:t> Increased production of (unconjugated) bilirubin by the reticuloendothelial system, as may result from excessive destruction of red cells in </a:t>
            </a:r>
            <a:r>
              <a:rPr lang="en-US" dirty="0" err="1"/>
              <a:t>haemolysis</a:t>
            </a:r>
            <a:r>
              <a:rPr lang="en-US" dirty="0"/>
              <a:t>, exceeds the ability of the liver to conjugate; therefore, the unconjugated bilirubin accumulates in the blood.   There is no increase in conjugated bilirubin in the blood, so none is found in the urine. However, there is an increase in the amount of urobilinogen produced in the gut, so more is resorbed and ‘overflows’ into the systemic circulation, where it is excreted by the kidney.</a:t>
            </a:r>
          </a:p>
          <a:p>
            <a:r>
              <a:rPr lang="en-US" dirty="0"/>
              <a:t>some types of Prehepatic jaundice can be corrected surgically as Hereditary spherocytosis</a:t>
            </a:r>
            <a:endParaRPr lang="ar-JO" dirty="0"/>
          </a:p>
        </p:txBody>
      </p:sp>
    </p:spTree>
    <p:extLst>
      <p:ext uri="{BB962C8B-B14F-4D97-AF65-F5344CB8AC3E}">
        <p14:creationId xmlns:p14="http://schemas.microsoft.com/office/powerpoint/2010/main" val="3655676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3C3CD-00DD-0635-8929-A5C6A71E0C0E}"/>
              </a:ext>
            </a:extLst>
          </p:cNvPr>
          <p:cNvSpPr>
            <a:spLocks noGrp="1"/>
          </p:cNvSpPr>
          <p:nvPr>
            <p:ph type="title"/>
          </p:nvPr>
        </p:nvSpPr>
        <p:spPr/>
        <p:txBody>
          <a:bodyPr/>
          <a:lstStyle/>
          <a:p>
            <a:r>
              <a:rPr lang="en-US" b="1" dirty="0">
                <a:solidFill>
                  <a:srgbClr val="FF0000"/>
                </a:solidFill>
              </a:rPr>
              <a:t>HEPATOCELLULAR JAUNDICE</a:t>
            </a:r>
            <a:br>
              <a:rPr lang="en-US" b="1" dirty="0">
                <a:solidFill>
                  <a:srgbClr val="FF0000"/>
                </a:solidFill>
              </a:rPr>
            </a:br>
            <a:r>
              <a:rPr lang="en-US" b="1" dirty="0">
                <a:solidFill>
                  <a:srgbClr val="FF0000"/>
                </a:solidFill>
              </a:rPr>
              <a:t> INTRA-HEPATIC</a:t>
            </a:r>
            <a:endParaRPr lang="ar-JO" b="1" dirty="0">
              <a:solidFill>
                <a:srgbClr val="FF0000"/>
              </a:solidFill>
            </a:endParaRPr>
          </a:p>
        </p:txBody>
      </p:sp>
      <p:sp>
        <p:nvSpPr>
          <p:cNvPr id="3" name="Content Placeholder 2">
            <a:extLst>
              <a:ext uri="{FF2B5EF4-FFF2-40B4-BE49-F238E27FC236}">
                <a16:creationId xmlns:a16="http://schemas.microsoft.com/office/drawing/2014/main" id="{B0272F97-F856-265F-0A21-6CC08B218159}"/>
              </a:ext>
            </a:extLst>
          </p:cNvPr>
          <p:cNvSpPr>
            <a:spLocks noGrp="1"/>
          </p:cNvSpPr>
          <p:nvPr>
            <p:ph idx="1"/>
          </p:nvPr>
        </p:nvSpPr>
        <p:spPr/>
        <p:txBody>
          <a:bodyPr>
            <a:normAutofit lnSpcReduction="10000"/>
          </a:bodyPr>
          <a:lstStyle/>
          <a:p>
            <a:r>
              <a:rPr lang="en-US" dirty="0"/>
              <a:t>In the presence of hepatocellular damage, the liver is unable to conjugate bilirubin efficiently, and less is excreted into the canaliculi. Thus, both unconjugated and conjugated bilirubin accumulate in the blood.</a:t>
            </a:r>
          </a:p>
          <a:p>
            <a:r>
              <a:rPr lang="en-US" dirty="0"/>
              <a:t>Caused by the following:</a:t>
            </a:r>
          </a:p>
          <a:p>
            <a:pPr>
              <a:buFont typeface="Wingdings" panose="05000000000000000000" pitchFamily="2" charset="2"/>
              <a:buChar char="ü"/>
            </a:pPr>
            <a:r>
              <a:rPr lang="en-US" dirty="0"/>
              <a:t>hepatitis: viral (hepatitis viruses A, B, C, E), (infectious mononucleosis). </a:t>
            </a:r>
          </a:p>
          <a:p>
            <a:pPr>
              <a:buFont typeface="Wingdings" panose="05000000000000000000" pitchFamily="2" charset="2"/>
              <a:buChar char="ü"/>
            </a:pPr>
            <a:r>
              <a:rPr lang="en-US" dirty="0"/>
              <a:t>cirrhosis </a:t>
            </a:r>
          </a:p>
          <a:p>
            <a:pPr>
              <a:buFont typeface="Wingdings" panose="05000000000000000000" pitchFamily="2" charset="2"/>
              <a:buChar char="ü"/>
            </a:pPr>
            <a:r>
              <a:rPr lang="en-US" dirty="0"/>
              <a:t>liver poisons, for example paracetamol overdose</a:t>
            </a:r>
          </a:p>
          <a:p>
            <a:pPr>
              <a:buFont typeface="Wingdings" panose="05000000000000000000" pitchFamily="2" charset="2"/>
              <a:buChar char="ü"/>
            </a:pPr>
            <a:r>
              <a:rPr lang="en-US" dirty="0"/>
              <a:t>liver </a:t>
            </a:r>
            <a:r>
              <a:rPr lang="en-US" dirty="0" err="1"/>
              <a:t>tumours</a:t>
            </a:r>
            <a:r>
              <a:rPr lang="en-US" dirty="0"/>
              <a:t>.</a:t>
            </a:r>
            <a:endParaRPr lang="ar-JO" dirty="0"/>
          </a:p>
        </p:txBody>
      </p:sp>
    </p:spTree>
    <p:extLst>
      <p:ext uri="{BB962C8B-B14F-4D97-AF65-F5344CB8AC3E}">
        <p14:creationId xmlns:p14="http://schemas.microsoft.com/office/powerpoint/2010/main" val="1804783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494C8-D6E8-7E2F-1646-D252FEC08FEB}"/>
              </a:ext>
            </a:extLst>
          </p:cNvPr>
          <p:cNvSpPr>
            <a:spLocks noGrp="1"/>
          </p:cNvSpPr>
          <p:nvPr>
            <p:ph type="title"/>
          </p:nvPr>
        </p:nvSpPr>
        <p:spPr/>
        <p:txBody>
          <a:bodyPr/>
          <a:lstStyle/>
          <a:p>
            <a:r>
              <a:rPr lang="en-US" b="1" dirty="0">
                <a:solidFill>
                  <a:srgbClr val="FF0000"/>
                </a:solidFill>
              </a:rPr>
              <a:t>POST-HEPATIC JAUNDICE</a:t>
            </a:r>
            <a:br>
              <a:rPr lang="en-US" b="1" dirty="0">
                <a:solidFill>
                  <a:srgbClr val="FF0000"/>
                </a:solidFill>
              </a:rPr>
            </a:br>
            <a:r>
              <a:rPr lang="en-US" b="1" dirty="0">
                <a:solidFill>
                  <a:srgbClr val="FF0000"/>
                </a:solidFill>
              </a:rPr>
              <a:t> (OBSTRUCTIVE JAUNDICE)</a:t>
            </a:r>
            <a:endParaRPr lang="ar-JO" b="1" dirty="0">
              <a:solidFill>
                <a:srgbClr val="FF0000"/>
              </a:solidFill>
            </a:endParaRPr>
          </a:p>
        </p:txBody>
      </p:sp>
      <p:sp>
        <p:nvSpPr>
          <p:cNvPr id="3" name="Content Placeholder 2">
            <a:extLst>
              <a:ext uri="{FF2B5EF4-FFF2-40B4-BE49-F238E27FC236}">
                <a16:creationId xmlns:a16="http://schemas.microsoft.com/office/drawing/2014/main" id="{311D6F3E-02F9-E907-2B29-AC03ECD0F05A}"/>
              </a:ext>
            </a:extLst>
          </p:cNvPr>
          <p:cNvSpPr>
            <a:spLocks noGrp="1"/>
          </p:cNvSpPr>
          <p:nvPr>
            <p:ph idx="1"/>
          </p:nvPr>
        </p:nvSpPr>
        <p:spPr/>
        <p:txBody>
          <a:bodyPr/>
          <a:lstStyle/>
          <a:p>
            <a:r>
              <a:rPr lang="en-US" dirty="0"/>
              <a:t> Obstruction of the intrahepatic or extrahepatic bile ducts prevents excretion of conjugated bilirubin.</a:t>
            </a:r>
          </a:p>
          <a:p>
            <a:r>
              <a:rPr lang="en-US" dirty="0"/>
              <a:t> Without pigment, the stools become pale, and the conjugated bilirubin builds up in the blood and is excreted in the urine, turning it dark brown. </a:t>
            </a:r>
          </a:p>
          <a:p>
            <a:r>
              <a:rPr lang="en-US" dirty="0"/>
              <a:t> Sometimes the hepatic and </a:t>
            </a:r>
            <a:r>
              <a:rPr lang="en-US" dirty="0" err="1"/>
              <a:t>posthepatic</a:t>
            </a:r>
            <a:r>
              <a:rPr lang="en-US" dirty="0"/>
              <a:t> forms co-exist. For example, a stone in the common bile duct may produce jaundice partly by obstructing the outflow of bile and partly by secondary damage to the liver (biliary cirrhosis).</a:t>
            </a:r>
            <a:endParaRPr lang="ar-JO" dirty="0"/>
          </a:p>
        </p:txBody>
      </p:sp>
    </p:spTree>
    <p:extLst>
      <p:ext uri="{BB962C8B-B14F-4D97-AF65-F5344CB8AC3E}">
        <p14:creationId xmlns:p14="http://schemas.microsoft.com/office/powerpoint/2010/main" val="69692548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3224</Words>
  <Application>Microsoft Office PowerPoint</Application>
  <PresentationFormat>Widescreen</PresentationFormat>
  <Paragraphs>371</Paragraphs>
  <Slides>55</Slides>
  <Notes>21</Notes>
  <HiddenSlides>0</HiddenSlides>
  <MMClips>0</MMClips>
  <ScaleCrop>false</ScaleCrop>
  <HeadingPairs>
    <vt:vector size="4" baseType="variant">
      <vt:variant>
        <vt:lpstr>Theme</vt:lpstr>
      </vt:variant>
      <vt:variant>
        <vt:i4>4</vt:i4>
      </vt:variant>
      <vt:variant>
        <vt:lpstr>Slide Titles</vt:lpstr>
      </vt:variant>
      <vt:variant>
        <vt:i4>55</vt:i4>
      </vt:variant>
    </vt:vector>
  </HeadingPairs>
  <TitlesOfParts>
    <vt:vector size="59" baseType="lpstr">
      <vt:lpstr>1_Office Theme</vt:lpstr>
      <vt:lpstr>Wood Type</vt:lpstr>
      <vt:lpstr>Office Theme</vt:lpstr>
      <vt:lpstr>2_Office Theme</vt:lpstr>
      <vt:lpstr>PowerPoint Presentation</vt:lpstr>
      <vt:lpstr>Outlines</vt:lpstr>
      <vt:lpstr>PowerPoint Presentation</vt:lpstr>
      <vt:lpstr>PowerPoint Presentation</vt:lpstr>
      <vt:lpstr>PowerPoint Presentation</vt:lpstr>
      <vt:lpstr>Hyperbilirubinaemia</vt:lpstr>
      <vt:lpstr>PREHEPATIC JAUNDICE</vt:lpstr>
      <vt:lpstr>HEPATOCELLULAR JAUNDICE  INTRA-HEPATIC</vt:lpstr>
      <vt:lpstr>POST-HEPATIC JAUNDICE  (OBSTRUCTIVE JAUNDICE)</vt:lpstr>
      <vt:lpstr>PowerPoint Presentation</vt:lpstr>
      <vt:lpstr>Painful  vs.  Painless</vt:lpstr>
      <vt:lpstr>Causes of the Obstructive jaundice</vt:lpstr>
      <vt:lpstr>PowerPoint Presentation</vt:lpstr>
      <vt:lpstr>THE COMMONEST CAUSE</vt:lpstr>
      <vt:lpstr>PowerPoint Presentation</vt:lpstr>
      <vt:lpstr>Bile duct strictures (intra-mural)</vt:lpstr>
      <vt:lpstr>malignancy causes of jaundice </vt:lpstr>
      <vt:lpstr>Cholangiocarcinoma  “bile duct cancer”</vt:lpstr>
      <vt:lpstr>PowerPoint Presentation</vt:lpstr>
      <vt:lpstr>PowerPoint Presentation</vt:lpstr>
      <vt:lpstr>PowerPoint Presentation</vt:lpstr>
      <vt:lpstr>1                          2        3</vt:lpstr>
      <vt:lpstr>Ampullary carcinoma</vt:lpstr>
      <vt:lpstr>MIRRIZI`s syndrome</vt:lpstr>
      <vt:lpstr>Clinical Approach </vt:lpstr>
      <vt:lpstr>History taking </vt:lpstr>
      <vt:lpstr>PowerPoint Presentation</vt:lpstr>
      <vt:lpstr>PowerPoint Presentation</vt:lpstr>
      <vt:lpstr>PowerPoint Presentation</vt:lpstr>
      <vt:lpstr>Review of systems</vt:lpstr>
      <vt:lpstr>Past history </vt:lpstr>
      <vt:lpstr>PowerPoint Presentation</vt:lpstr>
      <vt:lpstr>PowerPoint Presentation</vt:lpstr>
      <vt:lpstr>Examination </vt:lpstr>
      <vt:lpstr> In general examination Jaundice is seen as yellowish discoloration of   sclera, skin and mucous membranes .</vt:lpstr>
      <vt:lpstr>Findings you may see in abdominal examination of jaundiced patient and the possible causes: </vt:lpstr>
      <vt:lpstr>PowerPoint Presentation</vt:lpstr>
      <vt:lpstr>PowerPoint Presentation</vt:lpstr>
      <vt:lpstr>Courvoisier's law </vt:lpstr>
      <vt:lpstr>PowerPoint Presentation</vt:lpstr>
      <vt:lpstr>PowerPoint Presentation</vt:lpstr>
      <vt:lpstr>Investigations</vt:lpstr>
      <vt:lpstr>PowerPoint Presentation</vt:lpstr>
      <vt:lpstr>Investigations</vt:lpstr>
      <vt:lpstr>Imaging</vt:lpstr>
      <vt:lpstr>Ultrasound </vt:lpstr>
      <vt:lpstr>PowerPoint Presentation</vt:lpstr>
      <vt:lpstr>MRCP</vt:lpstr>
      <vt:lpstr>PowerPoint Presentation</vt:lpstr>
      <vt:lpstr>PowerPoint Presentation</vt:lpstr>
      <vt:lpstr> ERCP</vt:lpstr>
      <vt:lpstr>PowerPoint Presentation</vt:lpstr>
      <vt:lpstr>PTC</vt:lpstr>
      <vt:lpstr>CT</vt:lpstr>
      <vt:lpstr>Thank you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Hala ibrahim Tarawneh</dc:creator>
  <cp:lastModifiedBy>Sanabil Hassanat</cp:lastModifiedBy>
  <cp:revision>10</cp:revision>
  <dcterms:created xsi:type="dcterms:W3CDTF">2023-03-22T00:11:00Z</dcterms:created>
  <dcterms:modified xsi:type="dcterms:W3CDTF">2023-03-25T19:02:16Z</dcterms:modified>
</cp:coreProperties>
</file>