
<file path=[Content_Types].xml><?xml version="1.0" encoding="utf-8"?>
<Types xmlns="http://schemas.openxmlformats.org/package/2006/content-types">
  <Default ContentType="image/png" Extension="jpg"/>
  <Default ContentType="image/gif" Extension="gif"/>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Layout+xml" PartName="/ppt/slideLayouts/slideLayout24.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21.xml"/>
  <Override ContentType="application/vnd.openxmlformats-officedocument.presentationml.slideLayout+xml" PartName="/ppt/slideLayouts/slideLayout43.xml"/>
  <Override ContentType="application/vnd.openxmlformats-officedocument.presentationml.slideLayout+xml" PartName="/ppt/slideLayouts/slideLayout18.xml"/>
  <Override ContentType="application/vnd.openxmlformats-officedocument.presentationml.slideLayout+xml" PartName="/ppt/slideLayouts/slideLayout5.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22.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44.xml"/>
  <Override ContentType="application/vnd.openxmlformats-officedocument.presentationml.slideLayout+xml" PartName="/ppt/slideLayouts/slideLayout36.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image/jpeg" PartName="/ppt/media/image10.jpg"/>
  <Override ContentType="image/jpeg" PartName="/ppt/media/image9.jpg"/>
  <Override ContentType="image/jpeg" PartName="/ppt/media/image21.jpg"/>
  <Override ContentType="image/jpeg" PartName="/ppt/media/image6.jpg"/>
  <Override ContentType="image/jpeg" PartName="/ppt/media/image5.jpg"/>
  <Override ContentType="image/jpeg" PartName="/ppt/media/image31.jpg"/>
  <Override ContentType="image/jpeg" PartName="/ppt/media/image7.jpg"/>
  <Override ContentType="image/jpeg" PartName="/ppt/media/image12.jpg"/>
  <Override ContentType="image/jpeg" PartName="/ppt/media/image2.jpg"/>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notesMaster+xml" PartName="/ppt/notesMasters/notesMaster1.xml"/>
  <Override ContentType="application/inkml+xml" PartName="/ppt/ink/ink5.xml"/>
  <Override ContentType="application/inkml+xml" PartName="/ppt/ink/ink4.xml"/>
  <Override ContentType="application/inkml+xml" PartName="/ppt/ink/ink7.xml"/>
  <Override ContentType="application/inkml+xml" PartName="/ppt/ink/ink6.xml"/>
  <Override ContentType="application/inkml+xml" PartName="/ppt/ink/ink3.xml"/>
  <Override ContentType="application/inkml+xml" PartName="/ppt/ink/ink2.xml"/>
  <Override ContentType="application/inkml+xml" PartName="/ppt/ink/ink1.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60" r:id="rId5"/>
    <p:sldMasterId id="2147483672" r:id="rId6"/>
    <p:sldMasterId id="2147483684"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18" r:id="rId71"/>
    <p:sldId id="319" r:id="rId72"/>
    <p:sldId id="320" r:id="rId73"/>
    <p:sldId id="321" r:id="rId74"/>
    <p:sldId id="322" r:id="rId75"/>
    <p:sldId id="323" r:id="rId76"/>
    <p:sldId id="324" r:id="rId77"/>
    <p:sldId id="325" r:id="rId78"/>
    <p:sldId id="326" r:id="rId79"/>
    <p:sldId id="327" r:id="rId80"/>
    <p:sldId id="328" r:id="rId81"/>
    <p:sldId id="329" r:id="rId82"/>
    <p:sldId id="330" r:id="rId83"/>
    <p:sldId id="331" r:id="rId84"/>
    <p:sldId id="332" r:id="rId85"/>
    <p:sldId id="333" r:id="rId86"/>
    <p:sldId id="334" r:id="rId87"/>
    <p:sldId id="335" r:id="rId88"/>
    <p:sldId id="336" r:id="rId89"/>
    <p:sldId id="337" r:id="rId90"/>
    <p:sldId id="338" r:id="rId91"/>
    <p:sldId id="339" r:id="rId92"/>
    <p:sldId id="340" r:id="rId93"/>
    <p:sldId id="341" r:id="rId94"/>
    <p:sldId id="342" r:id="rId95"/>
    <p:sldId id="343" r:id="rId96"/>
    <p:sldId id="344" r:id="rId97"/>
    <p:sldId id="345" r:id="rId98"/>
    <p:sldId id="346" r:id="rId99"/>
    <p:sldId id="347" r:id="rId100"/>
    <p:sldId id="348" r:id="rId101"/>
    <p:sldId id="349" r:id="rId102"/>
    <p:sldId id="350" r:id="rId103"/>
    <p:sldId id="351" r:id="rId104"/>
    <p:sldId id="352" r:id="rId105"/>
    <p:sldId id="353" r:id="rId106"/>
    <p:sldId id="354" r:id="rId107"/>
  </p:sldIdLst>
  <p:sldSz cy="6858000" cx="12192000"/>
  <p:notesSz cx="6858000" cy="9144000"/>
  <p:defaultTextStyle>
    <a:defPPr lvl="0">
      <a:defRPr lang="en-US"/>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107" Type="http://schemas.openxmlformats.org/officeDocument/2006/relationships/slide" Target="slides/slide99.xml"/><Relationship Id="rId106" Type="http://schemas.openxmlformats.org/officeDocument/2006/relationships/slide" Target="slides/slide98.xml"/><Relationship Id="rId105" Type="http://schemas.openxmlformats.org/officeDocument/2006/relationships/slide" Target="slides/slide97.xml"/><Relationship Id="rId104" Type="http://schemas.openxmlformats.org/officeDocument/2006/relationships/slide" Target="slides/slide96.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103" Type="http://schemas.openxmlformats.org/officeDocument/2006/relationships/slide" Target="slides/slide95.xml"/><Relationship Id="rId102" Type="http://schemas.openxmlformats.org/officeDocument/2006/relationships/slide" Target="slides/slide94.xml"/><Relationship Id="rId101" Type="http://schemas.openxmlformats.org/officeDocument/2006/relationships/slide" Target="slides/slide93.xml"/><Relationship Id="rId100" Type="http://schemas.openxmlformats.org/officeDocument/2006/relationships/slide" Target="slides/slide92.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95" Type="http://schemas.openxmlformats.org/officeDocument/2006/relationships/slide" Target="slides/slide87.xml"/><Relationship Id="rId94" Type="http://schemas.openxmlformats.org/officeDocument/2006/relationships/slide" Target="slides/slide86.xml"/><Relationship Id="rId97" Type="http://schemas.openxmlformats.org/officeDocument/2006/relationships/slide" Target="slides/slide89.xml"/><Relationship Id="rId96" Type="http://schemas.openxmlformats.org/officeDocument/2006/relationships/slide" Target="slides/slide88.xml"/><Relationship Id="rId11" Type="http://schemas.openxmlformats.org/officeDocument/2006/relationships/slide" Target="slides/slide3.xml"/><Relationship Id="rId99" Type="http://schemas.openxmlformats.org/officeDocument/2006/relationships/slide" Target="slides/slide91.xml"/><Relationship Id="rId10" Type="http://schemas.openxmlformats.org/officeDocument/2006/relationships/slide" Target="slides/slide2.xml"/><Relationship Id="rId98" Type="http://schemas.openxmlformats.org/officeDocument/2006/relationships/slide" Target="slides/slide90.xml"/><Relationship Id="rId13" Type="http://schemas.openxmlformats.org/officeDocument/2006/relationships/slide" Target="slides/slide5.xml"/><Relationship Id="rId12" Type="http://schemas.openxmlformats.org/officeDocument/2006/relationships/slide" Target="slides/slide4.xml"/><Relationship Id="rId91" Type="http://schemas.openxmlformats.org/officeDocument/2006/relationships/slide" Target="slides/slide83.xml"/><Relationship Id="rId90" Type="http://schemas.openxmlformats.org/officeDocument/2006/relationships/slide" Target="slides/slide82.xml"/><Relationship Id="rId93" Type="http://schemas.openxmlformats.org/officeDocument/2006/relationships/slide" Target="slides/slide85.xml"/><Relationship Id="rId92" Type="http://schemas.openxmlformats.org/officeDocument/2006/relationships/slide" Target="slides/slide8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 Id="rId84" Type="http://schemas.openxmlformats.org/officeDocument/2006/relationships/slide" Target="slides/slide76.xml"/><Relationship Id="rId83" Type="http://schemas.openxmlformats.org/officeDocument/2006/relationships/slide" Target="slides/slide75.xml"/><Relationship Id="rId86" Type="http://schemas.openxmlformats.org/officeDocument/2006/relationships/slide" Target="slides/slide78.xml"/><Relationship Id="rId85" Type="http://schemas.openxmlformats.org/officeDocument/2006/relationships/slide" Target="slides/slide77.xml"/><Relationship Id="rId88" Type="http://schemas.openxmlformats.org/officeDocument/2006/relationships/slide" Target="slides/slide80.xml"/><Relationship Id="rId87" Type="http://schemas.openxmlformats.org/officeDocument/2006/relationships/slide" Target="slides/slide79.xml"/><Relationship Id="rId89" Type="http://schemas.openxmlformats.org/officeDocument/2006/relationships/slide" Target="slides/slide81.xml"/><Relationship Id="rId80" Type="http://schemas.openxmlformats.org/officeDocument/2006/relationships/slide" Target="slides/slide72.xml"/><Relationship Id="rId82" Type="http://schemas.openxmlformats.org/officeDocument/2006/relationships/slide" Target="slides/slide74.xml"/><Relationship Id="rId81" Type="http://schemas.openxmlformats.org/officeDocument/2006/relationships/slide" Target="slides/slide73.xml"/><Relationship Id="rId1" Type="http://schemas.openxmlformats.org/officeDocument/2006/relationships/theme" Target="theme/theme1.xml"/><Relationship Id="rId2" Type="http://schemas.openxmlformats.org/officeDocument/2006/relationships/viewProps" Target="viewProps1.xml"/><Relationship Id="rId3" Type="http://schemas.openxmlformats.org/officeDocument/2006/relationships/presProps" Target="presProps1.xml"/><Relationship Id="rId4" Type="http://schemas.openxmlformats.org/officeDocument/2006/relationships/slideMaster" Target="slideMasters/slideMaster1.xml"/><Relationship Id="rId9" Type="http://schemas.openxmlformats.org/officeDocument/2006/relationships/slide" Target="slides/slide1.xml"/><Relationship Id="rId5" Type="http://schemas.openxmlformats.org/officeDocument/2006/relationships/slideMaster" Target="slideMasters/slideMaster4.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73" Type="http://schemas.openxmlformats.org/officeDocument/2006/relationships/slide" Target="slides/slide65.xml"/><Relationship Id="rId72" Type="http://schemas.openxmlformats.org/officeDocument/2006/relationships/slide" Target="slides/slide64.xml"/><Relationship Id="rId75" Type="http://schemas.openxmlformats.org/officeDocument/2006/relationships/slide" Target="slides/slide67.xml"/><Relationship Id="rId74" Type="http://schemas.openxmlformats.org/officeDocument/2006/relationships/slide" Target="slides/slide66.xml"/><Relationship Id="rId77" Type="http://schemas.openxmlformats.org/officeDocument/2006/relationships/slide" Target="slides/slide69.xml"/><Relationship Id="rId76" Type="http://schemas.openxmlformats.org/officeDocument/2006/relationships/slide" Target="slides/slide68.xml"/><Relationship Id="rId79" Type="http://schemas.openxmlformats.org/officeDocument/2006/relationships/slide" Target="slides/slide71.xml"/><Relationship Id="rId78" Type="http://schemas.openxmlformats.org/officeDocument/2006/relationships/slide" Target="slides/slide70.xml"/><Relationship Id="rId71" Type="http://schemas.openxmlformats.org/officeDocument/2006/relationships/slide" Target="slides/slide63.xml"/><Relationship Id="rId70" Type="http://schemas.openxmlformats.org/officeDocument/2006/relationships/slide" Target="slides/slide62.xml"/><Relationship Id="rId62" Type="http://schemas.openxmlformats.org/officeDocument/2006/relationships/slide" Target="slides/slide54.xml"/><Relationship Id="rId61" Type="http://schemas.openxmlformats.org/officeDocument/2006/relationships/slide" Target="slides/slide53.xml"/><Relationship Id="rId64" Type="http://schemas.openxmlformats.org/officeDocument/2006/relationships/slide" Target="slides/slide56.xml"/><Relationship Id="rId63" Type="http://schemas.openxmlformats.org/officeDocument/2006/relationships/slide" Target="slides/slide55.xml"/><Relationship Id="rId66" Type="http://schemas.openxmlformats.org/officeDocument/2006/relationships/slide" Target="slides/slide58.xml"/><Relationship Id="rId65" Type="http://schemas.openxmlformats.org/officeDocument/2006/relationships/slide" Target="slides/slide57.xml"/><Relationship Id="rId68" Type="http://schemas.openxmlformats.org/officeDocument/2006/relationships/slide" Target="slides/slide60.xml"/><Relationship Id="rId67" Type="http://schemas.openxmlformats.org/officeDocument/2006/relationships/slide" Target="slides/slide59.xml"/><Relationship Id="rId60" Type="http://schemas.openxmlformats.org/officeDocument/2006/relationships/slide" Target="slides/slide52.xml"/><Relationship Id="rId69" Type="http://schemas.openxmlformats.org/officeDocument/2006/relationships/slide" Target="slides/slide61.xml"/><Relationship Id="rId51" Type="http://schemas.openxmlformats.org/officeDocument/2006/relationships/slide" Target="slides/slide43.xml"/><Relationship Id="rId50" Type="http://schemas.openxmlformats.org/officeDocument/2006/relationships/slide" Target="slides/slide42.xml"/><Relationship Id="rId53" Type="http://schemas.openxmlformats.org/officeDocument/2006/relationships/slide" Target="slides/slide45.xml"/><Relationship Id="rId52" Type="http://schemas.openxmlformats.org/officeDocument/2006/relationships/slide" Target="slides/slide44.xml"/><Relationship Id="rId55" Type="http://schemas.openxmlformats.org/officeDocument/2006/relationships/slide" Target="slides/slide47.xml"/><Relationship Id="rId54" Type="http://schemas.openxmlformats.org/officeDocument/2006/relationships/slide" Target="slides/slide46.xml"/><Relationship Id="rId57" Type="http://schemas.openxmlformats.org/officeDocument/2006/relationships/slide" Target="slides/slide49.xml"/><Relationship Id="rId56" Type="http://schemas.openxmlformats.org/officeDocument/2006/relationships/slide" Target="slides/slide48.xml"/><Relationship Id="rId59" Type="http://schemas.openxmlformats.org/officeDocument/2006/relationships/slide" Target="slides/slide51.xml"/><Relationship Id="rId58" Type="http://schemas.openxmlformats.org/officeDocument/2006/relationships/slide" Target="slides/slide5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09T14:26:53.786"/>
    </inkml:context>
    <inkml:brush xml:id="br0">
      <inkml:brushProperty name="width" value="0.25" units="cm"/>
      <inkml:brushProperty name="height" value="0.5" units="cm"/>
      <inkml:brushProperty name="color" value="#FFFF00"/>
      <inkml:brushProperty name="tip" value="rectangle"/>
      <inkml:brushProperty name="rasterOp" value="maskPen"/>
    </inkml:brush>
  </inkml:definitions>
  <inkml:trace contextRef="#ctx0" brushRef="#br0">3720 92,'0'0,"0"0,0 0,0 0,0 0,0 0,0 0,0 0,0 0,0 0,0 0,0 0,0 0,0 0,0 0,-91 0,-22 0,105 0,-143 0,-13 0,147 0,-225 0,36 0,170 0,-206 0,6 0,200 0,-206 0,10 0,222 0,-202 0,14 0,185 0,-169 0,17 0,149 0,-166 0,10 0,163 0,-112-31,6 31,109 0,-85 0,11-26,70 22,-51 4,36 0,20 0,-25 0,30-27,0 24,0 3,0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09T13:21:26.883"/>
    </inkml:context>
    <inkml:brush xml:id="br0">
      <inkml:brushProperty name="width" value="0.24977" units="cm"/>
      <inkml:brushProperty name="height" value="0.49953" units="cm"/>
      <inkml:brushProperty name="color" value="#FFFF00"/>
      <inkml:brushProperty name="tip" value="rectangle"/>
      <inkml:brushProperty name="rasterOp" value="maskPen"/>
    </inkml:brush>
  </inkml:definitions>
  <inkml:trace contextRef="#ctx0" brushRef="#br0">3315 246,'0'0,"0"0,0 0,0 0,0 0,0 0,0 0,0 0,0 0,0 0,0 0,0 0,0 0,-82-21,0 21,15 0,52 0,-107-20,14 20,93 0,-149 0,15-19,135 18,-171 1,50-20,127 19,-115 1,-8 0,119 0,-110 0,-11 0,122 0,-132-20,44 20,96 0,-120 0,3-20,117 19,-99 1,-11 0,103 0,-92-20,7 1,88 17,-75 2,0 0,82 0,-82-20,7 1,68 17,-74 2,21-20,58 20,-39 0,4 0,33 0,-37-21,3 21,36 0,-19 0,2 0,18 0,-10 0,1 0,-10 0,20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09T13:21:29.544"/>
    </inkml:context>
    <inkml:brush xml:id="br0">
      <inkml:brushProperty name="width" value="0.24977" units="cm"/>
      <inkml:brushProperty name="height" value="0.49953" units="cm"/>
      <inkml:brushProperty name="color" value="#FFFF00"/>
      <inkml:brushProperty name="tip" value="rectangle"/>
      <inkml:brushProperty name="rasterOp" value="maskPen"/>
    </inkml:brush>
  </inkml:definitions>
  <inkml:trace contextRef="#ctx0" brushRef="#br0">2108 184,'0'0,"0"0,0 0,0 0,0 0,0 0,0 0,0 0,0 0,0 0,0 0,0 0,0 0,0 0,0 0,0 0,0 0,0 0,0 0,0 0,-82-20,5 0,72 19,-77-19,-36 20,113 0,-117-21,-36 2,152 18,-158-20,-3 3,150 16,-106 2,8 0,108 0,-116-20,5 20,113 0,-97-21,22 21,78 0,-59 0,-21 0,81 0,-60 21,2-21,57 0,-59 0,41 0,19 0,-40 0,23 0,16 0,-8 0,-1 0,27 15,-11-10,-5-5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09T13:21:33.584"/>
    </inkml:context>
    <inkml:brush xml:id="br0">
      <inkml:brushProperty name="width" value="0.24977" units="cm"/>
      <inkml:brushProperty name="height" value="0.49953" units="cm"/>
      <inkml:brushProperty name="color" value="#FFFF00"/>
      <inkml:brushProperty name="tip" value="rectangle"/>
      <inkml:brushProperty name="rasterOp" value="maskPen"/>
    </inkml:brush>
  </inkml:definitions>
  <inkml:trace contextRef="#ctx0" brushRef="#br0">3733 62,'0'0,"0"0,0 0,0 0,0 0,0 0,0 0,-82-21,15 21,53 0,-89 0,-19-17,101 14,-122 3,-36-18,153 15,-199 3,59 0,128 0,-106 0,10 19,125-17,-154-2,34 18,114-16,-128 19,22-21,119 0,-100 20,-35-20,131 0,-137 21,30-21,103 0,-113 0,15 0,94 0,-89 0,4 0,96 0,-99 0,1-21,99 21,-79 0,6 0,68 0,-55 0,4 0,55 0,-58 0,23 0,35 0,-38 0,20 0,21 0,-41 0,21 0,20 0,-9 0,18 21,-9-21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09T13:21:34.961"/>
    </inkml:context>
    <inkml:brush xml:id="br0">
      <inkml:brushProperty name="width" value="0.24977" units="cm"/>
      <inkml:brushProperty name="height" value="0.49953" units="cm"/>
      <inkml:brushProperty name="color" value="#FFFF00"/>
      <inkml:brushProperty name="tip" value="rectangle"/>
      <inkml:brushProperty name="rasterOp" value="maskPen"/>
    </inkml:brush>
  </inkml:definitions>
  <inkml:trace contextRef="#ctx0" brushRef="#br0">2455 0,'0'0,"0"0,0 0,0 0,0 0,0 0,0 0,0 0,0 0,-61 0,5 0,30 0,-56 0,19 0,24 0,-63 0,-17 0,95 0,-120 0,0 18,125-15,-104-3,17 0,89 0,-106 0,34-18,76 15,-110 3,14 0,96 0,-90 0,7 0,90 0,-76 0,-17 0,96 0,-79 0,10 18,62-15,-72-3,28 0,47 0,-54 0,23 0,35 0,-38 0,26 0,9 0,6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09T13:21:46.662"/>
    </inkml:context>
    <inkml:brush xml:id="br0">
      <inkml:brushProperty name="width" value="0.24977" units="cm"/>
      <inkml:brushProperty name="height" value="0.49953" units="cm"/>
      <inkml:brushProperty name="color" value="#FFFF00"/>
      <inkml:brushProperty name="tip" value="rectangle"/>
      <inkml:brushProperty name="rasterOp" value="maskPen"/>
    </inkml:brush>
  </inkml:definitions>
  <inkml:trace contextRef="#ctx0" brushRef="#br0">1187 103,'0'0,"0"0,0 0,0 0,0 0,0 0,0 0,0 0,0 0,0 0,0 0,0 0,0 0,0 0,0 0,0 0,0 0,0 0,0 0,0 0,-82-21,21 21,-40-20,100 20,-81 0,-12-19,86 17,-115 2,25-19,94 18,-119-20,44 21,76 0,-58 0,23 0,35 0,-59 0,25 0,33 0,-36 0,19 0,21 0,-41 0,21 21,20-21,0 41,0-8,0-25,0-8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09T13:21:55.986"/>
    </inkml:context>
    <inkml:brush xml:id="br0">
      <inkml:brushProperty name="width" value="0.24977" units="cm"/>
      <inkml:brushProperty name="height" value="0.49953" units="cm"/>
      <inkml:brushProperty name="color" value="#FFFF00"/>
      <inkml:brushProperty name="tip" value="rectangle"/>
      <inkml:brushProperty name="rasterOp" value="maskPen"/>
    </inkml:brush>
  </inkml:definitions>
  <inkml:trace contextRef="#ctx0" brushRef="#br0">1351 21,'0'0,"0"0,0 0,0 0,0 0,0 0,0 0,0 0,0 0,0 0,0 0,0 0,0 0,0 0,-82 0,0 0,3 0,76 0,-120-21,10 21,104 0,-135 0,12 0,121 0,-132 0,43 0,98 0,-80 0,23 0,56 0,-58 0,24 0,33 0,-37 21,11-21,19 0,11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99D4B6-C3F1-4E31-BCA8-4F6C938A6B69}" type="datetimeFigureOut">
              <a:rPr lang="en-US" smtClean="0"/>
              <a:t>10/10/2024</a:t>
            </a:fld>
            <a:endParaRPr lang="en-US"/>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A3A843-68A7-441A-B3B3-8478ACAEBBE8}" type="slidenum">
              <a:rPr lang="en-US" smtClean="0"/>
              <a:t>‹#›</a:t>
            </a:fld>
            <a:endParaRPr lang="en-US"/>
          </a:p>
        </p:txBody>
      </p:sp>
    </p:spTree>
    <p:extLst>
      <p:ext uri="{BB962C8B-B14F-4D97-AF65-F5344CB8AC3E}">
        <p14:creationId xmlns:p14="http://schemas.microsoft.com/office/powerpoint/2010/main" val="1008948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5.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1143000" y="685800"/>
            <a:ext cx="4572000" cy="3429000"/>
          </a:xfrm>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47163413-FF40-40D4-BBD5-33D6131A3F8E}" type="slidenum">
              <a:rPr lang="en-US" smtClean="0">
                <a:solidFill>
                  <a:prstClr val="black"/>
                </a:solidFill>
              </a:rPr>
              <a:pPr/>
              <a:t>75</a:t>
            </a:fld>
            <a:endParaRPr lang="en-US">
              <a:solidFill>
                <a:prstClr val="black"/>
              </a:solidFill>
            </a:endParaRPr>
          </a:p>
        </p:txBody>
      </p:sp>
    </p:spTree>
    <p:extLst>
      <p:ext uri="{BB962C8B-B14F-4D97-AF65-F5344CB8AC3E}">
        <p14:creationId xmlns:p14="http://schemas.microsoft.com/office/powerpoint/2010/main" val="2299071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9ED2C-D817-E3B7-048F-CD9971C8C7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46DD62-57AE-F52E-21A1-E6EBCFB3CB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60D1BB-8085-8622-56D8-247A7BD4F69D}"/>
              </a:ext>
            </a:extLst>
          </p:cNvPr>
          <p:cNvSpPr>
            <a:spLocks noGrp="1"/>
          </p:cNvSpPr>
          <p:nvPr>
            <p:ph type="dt" sz="half" idx="10"/>
          </p:nvPr>
        </p:nvSpPr>
        <p:spPr/>
        <p:txBody>
          <a:bodyPr/>
          <a:lstStyle/>
          <a:p>
            <a:fld id="{E81CBF09-20F6-4335-BBF3-C4C751BF37E9}" type="datetimeFigureOut">
              <a:rPr lang="en-US" smtClean="0"/>
              <a:t>10/10/2024</a:t>
            </a:fld>
            <a:endParaRPr lang="en-US"/>
          </a:p>
        </p:txBody>
      </p:sp>
      <p:sp>
        <p:nvSpPr>
          <p:cNvPr id="5" name="Footer Placeholder 4">
            <a:extLst>
              <a:ext uri="{FF2B5EF4-FFF2-40B4-BE49-F238E27FC236}">
                <a16:creationId xmlns:a16="http://schemas.microsoft.com/office/drawing/2014/main" id="{57927077-8A57-B130-AE67-54A1D81062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807B60-472F-88B3-DF58-61456D7BD969}"/>
              </a:ext>
            </a:extLst>
          </p:cNvPr>
          <p:cNvSpPr>
            <a:spLocks noGrp="1"/>
          </p:cNvSpPr>
          <p:nvPr>
            <p:ph type="sldNum" sz="quarter" idx="12"/>
          </p:nvPr>
        </p:nvSpPr>
        <p:spPr/>
        <p:txBody>
          <a:bodyPr/>
          <a:lstStyle/>
          <a:p>
            <a:fld id="{0EA59B78-1180-4199-9943-4865A0D840AD}" type="slidenum">
              <a:rPr lang="en-US" smtClean="0"/>
              <a:t>‹#›</a:t>
            </a:fld>
            <a:endParaRPr lang="en-US"/>
          </a:p>
        </p:txBody>
      </p:sp>
    </p:spTree>
    <p:extLst>
      <p:ext uri="{BB962C8B-B14F-4D97-AF65-F5344CB8AC3E}">
        <p14:creationId xmlns:p14="http://schemas.microsoft.com/office/powerpoint/2010/main" val="441233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AC85D-2578-64D8-B401-7CC986F556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AED52A-B4CC-92BE-C868-D80BDE0FEA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E0C511-D4CC-F12B-8F1F-602048C52D58}"/>
              </a:ext>
            </a:extLst>
          </p:cNvPr>
          <p:cNvSpPr>
            <a:spLocks noGrp="1"/>
          </p:cNvSpPr>
          <p:nvPr>
            <p:ph type="dt" sz="half" idx="10"/>
          </p:nvPr>
        </p:nvSpPr>
        <p:spPr/>
        <p:txBody>
          <a:bodyPr/>
          <a:lstStyle/>
          <a:p>
            <a:fld id="{E81CBF09-20F6-4335-BBF3-C4C751BF37E9}" type="datetimeFigureOut">
              <a:rPr lang="en-US" smtClean="0"/>
              <a:t>10/10/2024</a:t>
            </a:fld>
            <a:endParaRPr lang="en-US"/>
          </a:p>
        </p:txBody>
      </p:sp>
      <p:sp>
        <p:nvSpPr>
          <p:cNvPr id="5" name="Footer Placeholder 4">
            <a:extLst>
              <a:ext uri="{FF2B5EF4-FFF2-40B4-BE49-F238E27FC236}">
                <a16:creationId xmlns:a16="http://schemas.microsoft.com/office/drawing/2014/main" id="{8A28FD5E-F636-D5F7-F067-D60136D5E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157152-A836-B8CC-E7C0-137B3D81DC16}"/>
              </a:ext>
            </a:extLst>
          </p:cNvPr>
          <p:cNvSpPr>
            <a:spLocks noGrp="1"/>
          </p:cNvSpPr>
          <p:nvPr>
            <p:ph type="sldNum" sz="quarter" idx="12"/>
          </p:nvPr>
        </p:nvSpPr>
        <p:spPr/>
        <p:txBody>
          <a:bodyPr/>
          <a:lstStyle/>
          <a:p>
            <a:fld id="{0EA59B78-1180-4199-9943-4865A0D840AD}" type="slidenum">
              <a:rPr lang="en-US" smtClean="0"/>
              <a:t>‹#›</a:t>
            </a:fld>
            <a:endParaRPr lang="en-US"/>
          </a:p>
        </p:txBody>
      </p:sp>
    </p:spTree>
    <p:extLst>
      <p:ext uri="{BB962C8B-B14F-4D97-AF65-F5344CB8AC3E}">
        <p14:creationId xmlns:p14="http://schemas.microsoft.com/office/powerpoint/2010/main" val="1191712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C7ABA3-F76D-58C3-DABA-A05E1E307B2D}"/>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81846B-0A04-A35E-A2A5-EEAD962324A8}"/>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765225-9341-9E55-C96C-5BBD7C598113}"/>
              </a:ext>
            </a:extLst>
          </p:cNvPr>
          <p:cNvSpPr>
            <a:spLocks noGrp="1"/>
          </p:cNvSpPr>
          <p:nvPr>
            <p:ph type="dt" sz="half" idx="10"/>
          </p:nvPr>
        </p:nvSpPr>
        <p:spPr/>
        <p:txBody>
          <a:bodyPr/>
          <a:lstStyle/>
          <a:p>
            <a:fld id="{E81CBF09-20F6-4335-BBF3-C4C751BF37E9}" type="datetimeFigureOut">
              <a:rPr lang="en-US" smtClean="0"/>
              <a:t>10/10/2024</a:t>
            </a:fld>
            <a:endParaRPr lang="en-US"/>
          </a:p>
        </p:txBody>
      </p:sp>
      <p:sp>
        <p:nvSpPr>
          <p:cNvPr id="5" name="Footer Placeholder 4">
            <a:extLst>
              <a:ext uri="{FF2B5EF4-FFF2-40B4-BE49-F238E27FC236}">
                <a16:creationId xmlns:a16="http://schemas.microsoft.com/office/drawing/2014/main" id="{6A7CC97F-DFE1-FD26-7C90-104C2FB412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2AAF59-F15D-AF94-9289-DEEDF177FE1E}"/>
              </a:ext>
            </a:extLst>
          </p:cNvPr>
          <p:cNvSpPr>
            <a:spLocks noGrp="1"/>
          </p:cNvSpPr>
          <p:nvPr>
            <p:ph type="sldNum" sz="quarter" idx="12"/>
          </p:nvPr>
        </p:nvSpPr>
        <p:spPr/>
        <p:txBody>
          <a:bodyPr/>
          <a:lstStyle/>
          <a:p>
            <a:fld id="{0EA59B78-1180-4199-9943-4865A0D840AD}" type="slidenum">
              <a:rPr lang="en-US" smtClean="0"/>
              <a:t>‹#›</a:t>
            </a:fld>
            <a:endParaRPr lang="en-US"/>
          </a:p>
        </p:txBody>
      </p:sp>
    </p:spTree>
    <p:extLst>
      <p:ext uri="{BB962C8B-B14F-4D97-AF65-F5344CB8AC3E}">
        <p14:creationId xmlns:p14="http://schemas.microsoft.com/office/powerpoint/2010/main" val="1855357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914400" y="2130432"/>
            <a:ext cx="103632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07/04/1446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65838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07/04/1446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29264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4406907"/>
            <a:ext cx="103632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07/04/1446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70109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07/04/1446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65184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07/04/1446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615670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07/04/1446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64287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07/04/1446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301575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3" y="273050"/>
            <a:ext cx="4011084"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07/04/1446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81495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87AD4-314D-AF4F-0718-C4A28C54CE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4EF489-FBDD-5EF8-7180-817A11F700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3A090-4E66-BA25-04EB-D0F6F6CB34F2}"/>
              </a:ext>
            </a:extLst>
          </p:cNvPr>
          <p:cNvSpPr>
            <a:spLocks noGrp="1"/>
          </p:cNvSpPr>
          <p:nvPr>
            <p:ph type="dt" sz="half" idx="10"/>
          </p:nvPr>
        </p:nvSpPr>
        <p:spPr/>
        <p:txBody>
          <a:bodyPr/>
          <a:lstStyle/>
          <a:p>
            <a:fld id="{E81CBF09-20F6-4335-BBF3-C4C751BF37E9}" type="datetimeFigureOut">
              <a:rPr lang="en-US" smtClean="0"/>
              <a:t>10/10/2024</a:t>
            </a:fld>
            <a:endParaRPr lang="en-US"/>
          </a:p>
        </p:txBody>
      </p:sp>
      <p:sp>
        <p:nvSpPr>
          <p:cNvPr id="5" name="Footer Placeholder 4">
            <a:extLst>
              <a:ext uri="{FF2B5EF4-FFF2-40B4-BE49-F238E27FC236}">
                <a16:creationId xmlns:a16="http://schemas.microsoft.com/office/drawing/2014/main" id="{3D2F8BDE-E15A-2025-E09D-14BEEB72CB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9A75B9-0723-ADDB-705F-F5B6A6C8F279}"/>
              </a:ext>
            </a:extLst>
          </p:cNvPr>
          <p:cNvSpPr>
            <a:spLocks noGrp="1"/>
          </p:cNvSpPr>
          <p:nvPr>
            <p:ph type="sldNum" sz="quarter" idx="12"/>
          </p:nvPr>
        </p:nvSpPr>
        <p:spPr/>
        <p:txBody>
          <a:bodyPr/>
          <a:lstStyle/>
          <a:p>
            <a:fld id="{0EA59B78-1180-4199-9943-4865A0D840AD}" type="slidenum">
              <a:rPr lang="en-US" smtClean="0"/>
              <a:t>‹#›</a:t>
            </a:fld>
            <a:endParaRPr lang="en-US"/>
          </a:p>
        </p:txBody>
      </p:sp>
    </p:spTree>
    <p:extLst>
      <p:ext uri="{BB962C8B-B14F-4D97-AF65-F5344CB8AC3E}">
        <p14:creationId xmlns:p14="http://schemas.microsoft.com/office/powerpoint/2010/main" val="629231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89717" y="4800600"/>
            <a:ext cx="73152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07/04/1446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725130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07/04/1446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063074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274645"/>
            <a:ext cx="27432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09600" y="274645"/>
            <a:ext cx="80264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07/04/1446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345650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9ED2C-D817-E3B7-048F-CD9971C8C7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46DD62-57AE-F52E-21A1-E6EBCFB3CB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60D1BB-8085-8622-56D8-247A7BD4F69D}"/>
              </a:ext>
            </a:extLst>
          </p:cNvPr>
          <p:cNvSpPr>
            <a:spLocks noGrp="1"/>
          </p:cNvSpPr>
          <p:nvPr>
            <p:ph type="dt" sz="half" idx="10"/>
          </p:nvPr>
        </p:nvSpPr>
        <p:spPr/>
        <p:txBody>
          <a:bodyPr/>
          <a:lstStyle/>
          <a:p>
            <a:fld id="{E81CBF09-20F6-4335-BBF3-C4C751BF37E9}" type="datetimeFigureOut">
              <a:rPr lang="en-US" smtClean="0">
                <a:solidFill>
                  <a:prstClr val="black">
                    <a:tint val="75000"/>
                  </a:prstClr>
                </a:solidFill>
              </a:rPr>
              <a:pPr/>
              <a:t>10/10/2024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7927077-8A57-B130-AE67-54A1D81062D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8807B60-472F-88B3-DF58-61456D7BD969}"/>
              </a:ext>
            </a:extLst>
          </p:cNvPr>
          <p:cNvSpPr>
            <a:spLocks noGrp="1"/>
          </p:cNvSpPr>
          <p:nvPr>
            <p:ph type="sldNum" sz="quarter" idx="12"/>
          </p:nvPr>
        </p:nvSpPr>
        <p:spPr/>
        <p:txBody>
          <a:bodyPr/>
          <a:lstStyle/>
          <a:p>
            <a:fld id="{0EA59B78-1180-4199-9943-4865A0D840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8965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87AD4-314D-AF4F-0718-C4A28C54CE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4EF489-FBDD-5EF8-7180-817A11F700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3A090-4E66-BA25-04EB-D0F6F6CB34F2}"/>
              </a:ext>
            </a:extLst>
          </p:cNvPr>
          <p:cNvSpPr>
            <a:spLocks noGrp="1"/>
          </p:cNvSpPr>
          <p:nvPr>
            <p:ph type="dt" sz="half" idx="10"/>
          </p:nvPr>
        </p:nvSpPr>
        <p:spPr/>
        <p:txBody>
          <a:bodyPr/>
          <a:lstStyle/>
          <a:p>
            <a:fld id="{E81CBF09-20F6-4335-BBF3-C4C751BF37E9}" type="datetimeFigureOut">
              <a:rPr lang="en-US" smtClean="0">
                <a:solidFill>
                  <a:prstClr val="black">
                    <a:tint val="75000"/>
                  </a:prstClr>
                </a:solidFill>
              </a:rPr>
              <a:pPr/>
              <a:t>10/10/2024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D2F8BDE-E15A-2025-E09D-14BEEB72CB7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99A75B9-0723-ADDB-705F-F5B6A6C8F279}"/>
              </a:ext>
            </a:extLst>
          </p:cNvPr>
          <p:cNvSpPr>
            <a:spLocks noGrp="1"/>
          </p:cNvSpPr>
          <p:nvPr>
            <p:ph type="sldNum" sz="quarter" idx="12"/>
          </p:nvPr>
        </p:nvSpPr>
        <p:spPr/>
        <p:txBody>
          <a:bodyPr/>
          <a:lstStyle/>
          <a:p>
            <a:fld id="{0EA59B78-1180-4199-9943-4865A0D840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14411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D427F-5215-9009-E3BD-3C456466402F}"/>
              </a:ext>
            </a:extLst>
          </p:cNvPr>
          <p:cNvSpPr>
            <a:spLocks noGrp="1"/>
          </p:cNvSpPr>
          <p:nvPr>
            <p:ph type="title"/>
          </p:nvPr>
        </p:nvSpPr>
        <p:spPr>
          <a:xfrm>
            <a:off x="831851" y="1709744"/>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784DFAC-E1FA-9CC5-52AC-A414B7BB9F9B}"/>
              </a:ext>
            </a:extLst>
          </p:cNvPr>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572498-3963-4329-E4F7-57DA1071B0D6}"/>
              </a:ext>
            </a:extLst>
          </p:cNvPr>
          <p:cNvSpPr>
            <a:spLocks noGrp="1"/>
          </p:cNvSpPr>
          <p:nvPr>
            <p:ph type="dt" sz="half" idx="10"/>
          </p:nvPr>
        </p:nvSpPr>
        <p:spPr/>
        <p:txBody>
          <a:bodyPr/>
          <a:lstStyle/>
          <a:p>
            <a:fld id="{E81CBF09-20F6-4335-BBF3-C4C751BF37E9}" type="datetimeFigureOut">
              <a:rPr lang="en-US" smtClean="0">
                <a:solidFill>
                  <a:prstClr val="black">
                    <a:tint val="75000"/>
                  </a:prstClr>
                </a:solidFill>
              </a:rPr>
              <a:pPr/>
              <a:t>10/10/2024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025F748-6397-06DC-78D8-23F02AC982E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926735A-304C-1FC6-3C86-41DE9E366FE4}"/>
              </a:ext>
            </a:extLst>
          </p:cNvPr>
          <p:cNvSpPr>
            <a:spLocks noGrp="1"/>
          </p:cNvSpPr>
          <p:nvPr>
            <p:ph type="sldNum" sz="quarter" idx="12"/>
          </p:nvPr>
        </p:nvSpPr>
        <p:spPr/>
        <p:txBody>
          <a:bodyPr/>
          <a:lstStyle/>
          <a:p>
            <a:fld id="{0EA59B78-1180-4199-9943-4865A0D840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18356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C703-B890-BF40-0983-77BF00E972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C5A1AD-DA2F-F4D6-0FAE-8DBA7A39F5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0A5533-F93C-30B8-13B2-C5F910AE84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ABCBC0-99C7-0823-A962-8F44343734DE}"/>
              </a:ext>
            </a:extLst>
          </p:cNvPr>
          <p:cNvSpPr>
            <a:spLocks noGrp="1"/>
          </p:cNvSpPr>
          <p:nvPr>
            <p:ph type="dt" sz="half" idx="10"/>
          </p:nvPr>
        </p:nvSpPr>
        <p:spPr/>
        <p:txBody>
          <a:bodyPr/>
          <a:lstStyle/>
          <a:p>
            <a:fld id="{E81CBF09-20F6-4335-BBF3-C4C751BF37E9}" type="datetimeFigureOut">
              <a:rPr lang="en-US" smtClean="0">
                <a:solidFill>
                  <a:prstClr val="black">
                    <a:tint val="75000"/>
                  </a:prstClr>
                </a:solidFill>
              </a:rPr>
              <a:pPr/>
              <a:t>10/10/2024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A795B40-43E1-D6D1-B33F-CF00A314B07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6FD6998-3FAA-5DEA-A4F9-46F4B8C1215C}"/>
              </a:ext>
            </a:extLst>
          </p:cNvPr>
          <p:cNvSpPr>
            <a:spLocks noGrp="1"/>
          </p:cNvSpPr>
          <p:nvPr>
            <p:ph type="sldNum" sz="quarter" idx="12"/>
          </p:nvPr>
        </p:nvSpPr>
        <p:spPr/>
        <p:txBody>
          <a:bodyPr/>
          <a:lstStyle/>
          <a:p>
            <a:fld id="{0EA59B78-1180-4199-9943-4865A0D840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12805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EABAD-AE85-E66F-5100-3AC5F14B9E65}"/>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C962DC-D495-35B7-F882-95B9D529AE77}"/>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67B116-18EB-9034-9A7E-B884CBCEEE5C}"/>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72FCE1-B573-6B0F-B95E-C527B732955B}"/>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A47979-8637-E64D-D413-4303EBFB475F}"/>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5C1B4E-260D-069F-4924-18863981E0D3}"/>
              </a:ext>
            </a:extLst>
          </p:cNvPr>
          <p:cNvSpPr>
            <a:spLocks noGrp="1"/>
          </p:cNvSpPr>
          <p:nvPr>
            <p:ph type="dt" sz="half" idx="10"/>
          </p:nvPr>
        </p:nvSpPr>
        <p:spPr/>
        <p:txBody>
          <a:bodyPr/>
          <a:lstStyle/>
          <a:p>
            <a:fld id="{E81CBF09-20F6-4335-BBF3-C4C751BF37E9}" type="datetimeFigureOut">
              <a:rPr lang="en-US" smtClean="0">
                <a:solidFill>
                  <a:prstClr val="black">
                    <a:tint val="75000"/>
                  </a:prstClr>
                </a:solidFill>
              </a:rPr>
              <a:pPr/>
              <a:t>10/10/2024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8B3A689-94E4-CF2E-E1B5-9C93360411D6}"/>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7447D886-7B38-38EC-3973-D72507766BBE}"/>
              </a:ext>
            </a:extLst>
          </p:cNvPr>
          <p:cNvSpPr>
            <a:spLocks noGrp="1"/>
          </p:cNvSpPr>
          <p:nvPr>
            <p:ph type="sldNum" sz="quarter" idx="12"/>
          </p:nvPr>
        </p:nvSpPr>
        <p:spPr/>
        <p:txBody>
          <a:bodyPr/>
          <a:lstStyle/>
          <a:p>
            <a:fld id="{0EA59B78-1180-4199-9943-4865A0D840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825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1AE3F-B9DE-6D8D-A46D-57AA9A5E47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2DEB22-64C2-03D4-09C0-56BC3458FCCD}"/>
              </a:ext>
            </a:extLst>
          </p:cNvPr>
          <p:cNvSpPr>
            <a:spLocks noGrp="1"/>
          </p:cNvSpPr>
          <p:nvPr>
            <p:ph type="dt" sz="half" idx="10"/>
          </p:nvPr>
        </p:nvSpPr>
        <p:spPr/>
        <p:txBody>
          <a:bodyPr/>
          <a:lstStyle/>
          <a:p>
            <a:fld id="{E81CBF09-20F6-4335-BBF3-C4C751BF37E9}" type="datetimeFigureOut">
              <a:rPr lang="en-US" smtClean="0">
                <a:solidFill>
                  <a:prstClr val="black">
                    <a:tint val="75000"/>
                  </a:prstClr>
                </a:solidFill>
              </a:rPr>
              <a:pPr/>
              <a:t>10/10/2024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1FECFCE-83E3-75B5-2AA3-0569449FB9E8}"/>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5925A354-82AB-726B-4349-24495CB863C7}"/>
              </a:ext>
            </a:extLst>
          </p:cNvPr>
          <p:cNvSpPr>
            <a:spLocks noGrp="1"/>
          </p:cNvSpPr>
          <p:nvPr>
            <p:ph type="sldNum" sz="quarter" idx="12"/>
          </p:nvPr>
        </p:nvSpPr>
        <p:spPr/>
        <p:txBody>
          <a:bodyPr/>
          <a:lstStyle/>
          <a:p>
            <a:fld id="{0EA59B78-1180-4199-9943-4865A0D840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45160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2F30F6-809E-DA2D-78F1-9ED2FE67E1D1}"/>
              </a:ext>
            </a:extLst>
          </p:cNvPr>
          <p:cNvSpPr>
            <a:spLocks noGrp="1"/>
          </p:cNvSpPr>
          <p:nvPr>
            <p:ph type="dt" sz="half" idx="10"/>
          </p:nvPr>
        </p:nvSpPr>
        <p:spPr/>
        <p:txBody>
          <a:bodyPr/>
          <a:lstStyle/>
          <a:p>
            <a:fld id="{E81CBF09-20F6-4335-BBF3-C4C751BF37E9}" type="datetimeFigureOut">
              <a:rPr lang="en-US" smtClean="0">
                <a:solidFill>
                  <a:prstClr val="black">
                    <a:tint val="75000"/>
                  </a:prstClr>
                </a:solidFill>
              </a:rPr>
              <a:pPr/>
              <a:t>10/10/2024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C66C9A42-8B75-9DE6-7F47-23F2C34DDD7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2EAAA0D-528C-5288-0364-C2CAEF02E17D}"/>
              </a:ext>
            </a:extLst>
          </p:cNvPr>
          <p:cNvSpPr>
            <a:spLocks noGrp="1"/>
          </p:cNvSpPr>
          <p:nvPr>
            <p:ph type="sldNum" sz="quarter" idx="12"/>
          </p:nvPr>
        </p:nvSpPr>
        <p:spPr/>
        <p:txBody>
          <a:bodyPr/>
          <a:lstStyle/>
          <a:p>
            <a:fld id="{0EA59B78-1180-4199-9943-4865A0D840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0281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D427F-5215-9009-E3BD-3C456466402F}"/>
              </a:ext>
            </a:extLst>
          </p:cNvPr>
          <p:cNvSpPr>
            <a:spLocks noGrp="1"/>
          </p:cNvSpPr>
          <p:nvPr>
            <p:ph type="title"/>
          </p:nvPr>
        </p:nvSpPr>
        <p:spPr>
          <a:xfrm>
            <a:off x="831851" y="1709744"/>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784DFAC-E1FA-9CC5-52AC-A414B7BB9F9B}"/>
              </a:ext>
            </a:extLst>
          </p:cNvPr>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572498-3963-4329-E4F7-57DA1071B0D6}"/>
              </a:ext>
            </a:extLst>
          </p:cNvPr>
          <p:cNvSpPr>
            <a:spLocks noGrp="1"/>
          </p:cNvSpPr>
          <p:nvPr>
            <p:ph type="dt" sz="half" idx="10"/>
          </p:nvPr>
        </p:nvSpPr>
        <p:spPr/>
        <p:txBody>
          <a:bodyPr/>
          <a:lstStyle/>
          <a:p>
            <a:fld id="{E81CBF09-20F6-4335-BBF3-C4C751BF37E9}" type="datetimeFigureOut">
              <a:rPr lang="en-US" smtClean="0"/>
              <a:t>10/10/2024</a:t>
            </a:fld>
            <a:endParaRPr lang="en-US"/>
          </a:p>
        </p:txBody>
      </p:sp>
      <p:sp>
        <p:nvSpPr>
          <p:cNvPr id="5" name="Footer Placeholder 4">
            <a:extLst>
              <a:ext uri="{FF2B5EF4-FFF2-40B4-BE49-F238E27FC236}">
                <a16:creationId xmlns:a16="http://schemas.microsoft.com/office/drawing/2014/main" id="{5025F748-6397-06DC-78D8-23F02AC982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26735A-304C-1FC6-3C86-41DE9E366FE4}"/>
              </a:ext>
            </a:extLst>
          </p:cNvPr>
          <p:cNvSpPr>
            <a:spLocks noGrp="1"/>
          </p:cNvSpPr>
          <p:nvPr>
            <p:ph type="sldNum" sz="quarter" idx="12"/>
          </p:nvPr>
        </p:nvSpPr>
        <p:spPr/>
        <p:txBody>
          <a:bodyPr/>
          <a:lstStyle/>
          <a:p>
            <a:fld id="{0EA59B78-1180-4199-9943-4865A0D840AD}" type="slidenum">
              <a:rPr lang="en-US" smtClean="0"/>
              <a:t>‹#›</a:t>
            </a:fld>
            <a:endParaRPr lang="en-US"/>
          </a:p>
        </p:txBody>
      </p:sp>
    </p:spTree>
    <p:extLst>
      <p:ext uri="{BB962C8B-B14F-4D97-AF65-F5344CB8AC3E}">
        <p14:creationId xmlns:p14="http://schemas.microsoft.com/office/powerpoint/2010/main" val="22223590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B487F-F7B0-674D-9452-7E7AA4F9C3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9D362A-57B1-777B-8367-90118B8C688A}"/>
              </a:ext>
            </a:extLst>
          </p:cNvPr>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437E3C-A4DB-F67F-34C2-15BFA3DEF4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C88294-25D3-956C-B3F2-DD28FBF8284F}"/>
              </a:ext>
            </a:extLst>
          </p:cNvPr>
          <p:cNvSpPr>
            <a:spLocks noGrp="1"/>
          </p:cNvSpPr>
          <p:nvPr>
            <p:ph type="dt" sz="half" idx="10"/>
          </p:nvPr>
        </p:nvSpPr>
        <p:spPr/>
        <p:txBody>
          <a:bodyPr/>
          <a:lstStyle/>
          <a:p>
            <a:fld id="{E81CBF09-20F6-4335-BBF3-C4C751BF37E9}" type="datetimeFigureOut">
              <a:rPr lang="en-US" smtClean="0">
                <a:solidFill>
                  <a:prstClr val="black">
                    <a:tint val="75000"/>
                  </a:prstClr>
                </a:solidFill>
              </a:rPr>
              <a:pPr/>
              <a:t>10/10/2024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97C7EA01-1A75-1001-1954-D64A773461E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E10FEAFE-253F-48CA-8559-204556F37EDD}"/>
              </a:ext>
            </a:extLst>
          </p:cNvPr>
          <p:cNvSpPr>
            <a:spLocks noGrp="1"/>
          </p:cNvSpPr>
          <p:nvPr>
            <p:ph type="sldNum" sz="quarter" idx="12"/>
          </p:nvPr>
        </p:nvSpPr>
        <p:spPr/>
        <p:txBody>
          <a:bodyPr/>
          <a:lstStyle/>
          <a:p>
            <a:fld id="{0EA59B78-1180-4199-9943-4865A0D840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57086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1B083-56D2-561F-ED95-798E80E7C0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9F7A56-4DF2-C31B-172C-4F800C8C4AE0}"/>
              </a:ext>
            </a:extLst>
          </p:cNvPr>
          <p:cNvSpPr>
            <a:spLocks noGrp="1"/>
          </p:cNvSpPr>
          <p:nvPr>
            <p:ph type="pic" idx="1"/>
          </p:nvPr>
        </p:nvSpPr>
        <p:spPr>
          <a:xfrm>
            <a:off x="5183188" y="98743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7ACDC9-6B22-8EF8-5484-5A333AACF9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BDE62F-376F-5A84-0981-7D1D5CA62406}"/>
              </a:ext>
            </a:extLst>
          </p:cNvPr>
          <p:cNvSpPr>
            <a:spLocks noGrp="1"/>
          </p:cNvSpPr>
          <p:nvPr>
            <p:ph type="dt" sz="half" idx="10"/>
          </p:nvPr>
        </p:nvSpPr>
        <p:spPr/>
        <p:txBody>
          <a:bodyPr/>
          <a:lstStyle/>
          <a:p>
            <a:fld id="{E81CBF09-20F6-4335-BBF3-C4C751BF37E9}" type="datetimeFigureOut">
              <a:rPr lang="en-US" smtClean="0">
                <a:solidFill>
                  <a:prstClr val="black">
                    <a:tint val="75000"/>
                  </a:prstClr>
                </a:solidFill>
              </a:rPr>
              <a:pPr/>
              <a:t>10/10/2024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5A22D92-2A02-4D8E-E6F7-71C8DB84939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2B27CF5-538B-1B69-23C5-EACBD5BCAF94}"/>
              </a:ext>
            </a:extLst>
          </p:cNvPr>
          <p:cNvSpPr>
            <a:spLocks noGrp="1"/>
          </p:cNvSpPr>
          <p:nvPr>
            <p:ph type="sldNum" sz="quarter" idx="12"/>
          </p:nvPr>
        </p:nvSpPr>
        <p:spPr/>
        <p:txBody>
          <a:bodyPr/>
          <a:lstStyle/>
          <a:p>
            <a:fld id="{0EA59B78-1180-4199-9943-4865A0D840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88296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AC85D-2578-64D8-B401-7CC986F556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AED52A-B4CC-92BE-C868-D80BDE0FEA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E0C511-D4CC-F12B-8F1F-602048C52D58}"/>
              </a:ext>
            </a:extLst>
          </p:cNvPr>
          <p:cNvSpPr>
            <a:spLocks noGrp="1"/>
          </p:cNvSpPr>
          <p:nvPr>
            <p:ph type="dt" sz="half" idx="10"/>
          </p:nvPr>
        </p:nvSpPr>
        <p:spPr/>
        <p:txBody>
          <a:bodyPr/>
          <a:lstStyle/>
          <a:p>
            <a:fld id="{E81CBF09-20F6-4335-BBF3-C4C751BF37E9}" type="datetimeFigureOut">
              <a:rPr lang="en-US" smtClean="0">
                <a:solidFill>
                  <a:prstClr val="black">
                    <a:tint val="75000"/>
                  </a:prstClr>
                </a:solidFill>
              </a:rPr>
              <a:pPr/>
              <a:t>10/10/2024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A28FD5E-F636-D5F7-F067-D60136D5E7D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E157152-A836-B8CC-E7C0-137B3D81DC16}"/>
              </a:ext>
            </a:extLst>
          </p:cNvPr>
          <p:cNvSpPr>
            <a:spLocks noGrp="1"/>
          </p:cNvSpPr>
          <p:nvPr>
            <p:ph type="sldNum" sz="quarter" idx="12"/>
          </p:nvPr>
        </p:nvSpPr>
        <p:spPr/>
        <p:txBody>
          <a:bodyPr/>
          <a:lstStyle/>
          <a:p>
            <a:fld id="{0EA59B78-1180-4199-9943-4865A0D840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47696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C7ABA3-F76D-58C3-DABA-A05E1E307B2D}"/>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81846B-0A04-A35E-A2A5-EEAD962324A8}"/>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765225-9341-9E55-C96C-5BBD7C598113}"/>
              </a:ext>
            </a:extLst>
          </p:cNvPr>
          <p:cNvSpPr>
            <a:spLocks noGrp="1"/>
          </p:cNvSpPr>
          <p:nvPr>
            <p:ph type="dt" sz="half" idx="10"/>
          </p:nvPr>
        </p:nvSpPr>
        <p:spPr/>
        <p:txBody>
          <a:bodyPr/>
          <a:lstStyle/>
          <a:p>
            <a:fld id="{E81CBF09-20F6-4335-BBF3-C4C751BF37E9}" type="datetimeFigureOut">
              <a:rPr lang="en-US" smtClean="0">
                <a:solidFill>
                  <a:prstClr val="black">
                    <a:tint val="75000"/>
                  </a:prstClr>
                </a:solidFill>
              </a:rPr>
              <a:pPr/>
              <a:t>10/10/2024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A7CC97F-DFE1-FD26-7C90-104C2FB4127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22AAF59-F15D-AF94-9289-DEEDF177FE1E}"/>
              </a:ext>
            </a:extLst>
          </p:cNvPr>
          <p:cNvSpPr>
            <a:spLocks noGrp="1"/>
          </p:cNvSpPr>
          <p:nvPr>
            <p:ph type="sldNum" sz="quarter" idx="12"/>
          </p:nvPr>
        </p:nvSpPr>
        <p:spPr/>
        <p:txBody>
          <a:bodyPr/>
          <a:lstStyle/>
          <a:p>
            <a:fld id="{0EA59B78-1180-4199-9943-4865A0D840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6815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914400" y="2130426"/>
            <a:ext cx="103632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07/04/1446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816937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07/04/1446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572156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4406901"/>
            <a:ext cx="103632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07/04/1446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377480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07/04/1446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378357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07/04/1446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552490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07/04/1446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77264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C703-B890-BF40-0983-77BF00E972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C5A1AD-DA2F-F4D6-0FAE-8DBA7A39F5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0A5533-F93C-30B8-13B2-C5F910AE84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ABCBC0-99C7-0823-A962-8F44343734DE}"/>
              </a:ext>
            </a:extLst>
          </p:cNvPr>
          <p:cNvSpPr>
            <a:spLocks noGrp="1"/>
          </p:cNvSpPr>
          <p:nvPr>
            <p:ph type="dt" sz="half" idx="10"/>
          </p:nvPr>
        </p:nvSpPr>
        <p:spPr/>
        <p:txBody>
          <a:bodyPr/>
          <a:lstStyle/>
          <a:p>
            <a:fld id="{E81CBF09-20F6-4335-BBF3-C4C751BF37E9}" type="datetimeFigureOut">
              <a:rPr lang="en-US" smtClean="0"/>
              <a:t>10/10/2024</a:t>
            </a:fld>
            <a:endParaRPr lang="en-US"/>
          </a:p>
        </p:txBody>
      </p:sp>
      <p:sp>
        <p:nvSpPr>
          <p:cNvPr id="6" name="Footer Placeholder 5">
            <a:extLst>
              <a:ext uri="{FF2B5EF4-FFF2-40B4-BE49-F238E27FC236}">
                <a16:creationId xmlns:a16="http://schemas.microsoft.com/office/drawing/2014/main" id="{2A795B40-43E1-D6D1-B33F-CF00A314B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FD6998-3FAA-5DEA-A4F9-46F4B8C1215C}"/>
              </a:ext>
            </a:extLst>
          </p:cNvPr>
          <p:cNvSpPr>
            <a:spLocks noGrp="1"/>
          </p:cNvSpPr>
          <p:nvPr>
            <p:ph type="sldNum" sz="quarter" idx="12"/>
          </p:nvPr>
        </p:nvSpPr>
        <p:spPr/>
        <p:txBody>
          <a:bodyPr/>
          <a:lstStyle/>
          <a:p>
            <a:fld id="{0EA59B78-1180-4199-9943-4865A0D840AD}" type="slidenum">
              <a:rPr lang="en-US" smtClean="0"/>
              <a:t>‹#›</a:t>
            </a:fld>
            <a:endParaRPr lang="en-US"/>
          </a:p>
        </p:txBody>
      </p:sp>
    </p:spTree>
    <p:extLst>
      <p:ext uri="{BB962C8B-B14F-4D97-AF65-F5344CB8AC3E}">
        <p14:creationId xmlns:p14="http://schemas.microsoft.com/office/powerpoint/2010/main" val="19252896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07/04/1446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614717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1" y="273050"/>
            <a:ext cx="4011084"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07/04/1446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143013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89717" y="4800600"/>
            <a:ext cx="73152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07/04/1446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986431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07/04/1446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0637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274639"/>
            <a:ext cx="27432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09600" y="274639"/>
            <a:ext cx="80264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07/04/1446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07429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EABAD-AE85-E66F-5100-3AC5F14B9E65}"/>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C962DC-D495-35B7-F882-95B9D529AE77}"/>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67B116-18EB-9034-9A7E-B884CBCEEE5C}"/>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72FCE1-B573-6B0F-B95E-C527B732955B}"/>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A47979-8637-E64D-D413-4303EBFB475F}"/>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5C1B4E-260D-069F-4924-18863981E0D3}"/>
              </a:ext>
            </a:extLst>
          </p:cNvPr>
          <p:cNvSpPr>
            <a:spLocks noGrp="1"/>
          </p:cNvSpPr>
          <p:nvPr>
            <p:ph type="dt" sz="half" idx="10"/>
          </p:nvPr>
        </p:nvSpPr>
        <p:spPr/>
        <p:txBody>
          <a:bodyPr/>
          <a:lstStyle/>
          <a:p>
            <a:fld id="{E81CBF09-20F6-4335-BBF3-C4C751BF37E9}" type="datetimeFigureOut">
              <a:rPr lang="en-US" smtClean="0"/>
              <a:t>10/10/2024</a:t>
            </a:fld>
            <a:endParaRPr lang="en-US"/>
          </a:p>
        </p:txBody>
      </p:sp>
      <p:sp>
        <p:nvSpPr>
          <p:cNvPr id="8" name="Footer Placeholder 7">
            <a:extLst>
              <a:ext uri="{FF2B5EF4-FFF2-40B4-BE49-F238E27FC236}">
                <a16:creationId xmlns:a16="http://schemas.microsoft.com/office/drawing/2014/main" id="{38B3A689-94E4-CF2E-E1B5-9C93360411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47D886-7B38-38EC-3973-D72507766BBE}"/>
              </a:ext>
            </a:extLst>
          </p:cNvPr>
          <p:cNvSpPr>
            <a:spLocks noGrp="1"/>
          </p:cNvSpPr>
          <p:nvPr>
            <p:ph type="sldNum" sz="quarter" idx="12"/>
          </p:nvPr>
        </p:nvSpPr>
        <p:spPr/>
        <p:txBody>
          <a:bodyPr/>
          <a:lstStyle/>
          <a:p>
            <a:fld id="{0EA59B78-1180-4199-9943-4865A0D840AD}" type="slidenum">
              <a:rPr lang="en-US" smtClean="0"/>
              <a:t>‹#›</a:t>
            </a:fld>
            <a:endParaRPr lang="en-US"/>
          </a:p>
        </p:txBody>
      </p:sp>
    </p:spTree>
    <p:extLst>
      <p:ext uri="{BB962C8B-B14F-4D97-AF65-F5344CB8AC3E}">
        <p14:creationId xmlns:p14="http://schemas.microsoft.com/office/powerpoint/2010/main" val="965720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1AE3F-B9DE-6D8D-A46D-57AA9A5E47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2DEB22-64C2-03D4-09C0-56BC3458FCCD}"/>
              </a:ext>
            </a:extLst>
          </p:cNvPr>
          <p:cNvSpPr>
            <a:spLocks noGrp="1"/>
          </p:cNvSpPr>
          <p:nvPr>
            <p:ph type="dt" sz="half" idx="10"/>
          </p:nvPr>
        </p:nvSpPr>
        <p:spPr/>
        <p:txBody>
          <a:bodyPr/>
          <a:lstStyle/>
          <a:p>
            <a:fld id="{E81CBF09-20F6-4335-BBF3-C4C751BF37E9}" type="datetimeFigureOut">
              <a:rPr lang="en-US" smtClean="0"/>
              <a:t>10/10/2024</a:t>
            </a:fld>
            <a:endParaRPr lang="en-US"/>
          </a:p>
        </p:txBody>
      </p:sp>
      <p:sp>
        <p:nvSpPr>
          <p:cNvPr id="4" name="Footer Placeholder 3">
            <a:extLst>
              <a:ext uri="{FF2B5EF4-FFF2-40B4-BE49-F238E27FC236}">
                <a16:creationId xmlns:a16="http://schemas.microsoft.com/office/drawing/2014/main" id="{41FECFCE-83E3-75B5-2AA3-0569449FB9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25A354-82AB-726B-4349-24495CB863C7}"/>
              </a:ext>
            </a:extLst>
          </p:cNvPr>
          <p:cNvSpPr>
            <a:spLocks noGrp="1"/>
          </p:cNvSpPr>
          <p:nvPr>
            <p:ph type="sldNum" sz="quarter" idx="12"/>
          </p:nvPr>
        </p:nvSpPr>
        <p:spPr/>
        <p:txBody>
          <a:bodyPr/>
          <a:lstStyle/>
          <a:p>
            <a:fld id="{0EA59B78-1180-4199-9943-4865A0D840AD}" type="slidenum">
              <a:rPr lang="en-US" smtClean="0"/>
              <a:t>‹#›</a:t>
            </a:fld>
            <a:endParaRPr lang="en-US"/>
          </a:p>
        </p:txBody>
      </p:sp>
    </p:spTree>
    <p:extLst>
      <p:ext uri="{BB962C8B-B14F-4D97-AF65-F5344CB8AC3E}">
        <p14:creationId xmlns:p14="http://schemas.microsoft.com/office/powerpoint/2010/main" val="2454987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2F30F6-809E-DA2D-78F1-9ED2FE67E1D1}"/>
              </a:ext>
            </a:extLst>
          </p:cNvPr>
          <p:cNvSpPr>
            <a:spLocks noGrp="1"/>
          </p:cNvSpPr>
          <p:nvPr>
            <p:ph type="dt" sz="half" idx="10"/>
          </p:nvPr>
        </p:nvSpPr>
        <p:spPr/>
        <p:txBody>
          <a:bodyPr/>
          <a:lstStyle/>
          <a:p>
            <a:fld id="{E81CBF09-20F6-4335-BBF3-C4C751BF37E9}" type="datetimeFigureOut">
              <a:rPr lang="en-US" smtClean="0"/>
              <a:t>10/10/2024</a:t>
            </a:fld>
            <a:endParaRPr lang="en-US"/>
          </a:p>
        </p:txBody>
      </p:sp>
      <p:sp>
        <p:nvSpPr>
          <p:cNvPr id="3" name="Footer Placeholder 2">
            <a:extLst>
              <a:ext uri="{FF2B5EF4-FFF2-40B4-BE49-F238E27FC236}">
                <a16:creationId xmlns:a16="http://schemas.microsoft.com/office/drawing/2014/main" id="{C66C9A42-8B75-9DE6-7F47-23F2C34DDD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EAAA0D-528C-5288-0364-C2CAEF02E17D}"/>
              </a:ext>
            </a:extLst>
          </p:cNvPr>
          <p:cNvSpPr>
            <a:spLocks noGrp="1"/>
          </p:cNvSpPr>
          <p:nvPr>
            <p:ph type="sldNum" sz="quarter" idx="12"/>
          </p:nvPr>
        </p:nvSpPr>
        <p:spPr/>
        <p:txBody>
          <a:bodyPr/>
          <a:lstStyle/>
          <a:p>
            <a:fld id="{0EA59B78-1180-4199-9943-4865A0D840AD}" type="slidenum">
              <a:rPr lang="en-US" smtClean="0"/>
              <a:t>‹#›</a:t>
            </a:fld>
            <a:endParaRPr lang="en-US"/>
          </a:p>
        </p:txBody>
      </p:sp>
    </p:spTree>
    <p:extLst>
      <p:ext uri="{BB962C8B-B14F-4D97-AF65-F5344CB8AC3E}">
        <p14:creationId xmlns:p14="http://schemas.microsoft.com/office/powerpoint/2010/main" val="3590741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B487F-F7B0-674D-9452-7E7AA4F9C3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9D362A-57B1-777B-8367-90118B8C688A}"/>
              </a:ext>
            </a:extLst>
          </p:cNvPr>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437E3C-A4DB-F67F-34C2-15BFA3DEF4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C88294-25D3-956C-B3F2-DD28FBF8284F}"/>
              </a:ext>
            </a:extLst>
          </p:cNvPr>
          <p:cNvSpPr>
            <a:spLocks noGrp="1"/>
          </p:cNvSpPr>
          <p:nvPr>
            <p:ph type="dt" sz="half" idx="10"/>
          </p:nvPr>
        </p:nvSpPr>
        <p:spPr/>
        <p:txBody>
          <a:bodyPr/>
          <a:lstStyle/>
          <a:p>
            <a:fld id="{E81CBF09-20F6-4335-BBF3-C4C751BF37E9}" type="datetimeFigureOut">
              <a:rPr lang="en-US" smtClean="0"/>
              <a:t>10/10/2024</a:t>
            </a:fld>
            <a:endParaRPr lang="en-US"/>
          </a:p>
        </p:txBody>
      </p:sp>
      <p:sp>
        <p:nvSpPr>
          <p:cNvPr id="6" name="Footer Placeholder 5">
            <a:extLst>
              <a:ext uri="{FF2B5EF4-FFF2-40B4-BE49-F238E27FC236}">
                <a16:creationId xmlns:a16="http://schemas.microsoft.com/office/drawing/2014/main" id="{97C7EA01-1A75-1001-1954-D64A773461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0FEAFE-253F-48CA-8559-204556F37EDD}"/>
              </a:ext>
            </a:extLst>
          </p:cNvPr>
          <p:cNvSpPr>
            <a:spLocks noGrp="1"/>
          </p:cNvSpPr>
          <p:nvPr>
            <p:ph type="sldNum" sz="quarter" idx="12"/>
          </p:nvPr>
        </p:nvSpPr>
        <p:spPr/>
        <p:txBody>
          <a:bodyPr/>
          <a:lstStyle/>
          <a:p>
            <a:fld id="{0EA59B78-1180-4199-9943-4865A0D840AD}" type="slidenum">
              <a:rPr lang="en-US" smtClean="0"/>
              <a:t>‹#›</a:t>
            </a:fld>
            <a:endParaRPr lang="en-US"/>
          </a:p>
        </p:txBody>
      </p:sp>
    </p:spTree>
    <p:extLst>
      <p:ext uri="{BB962C8B-B14F-4D97-AF65-F5344CB8AC3E}">
        <p14:creationId xmlns:p14="http://schemas.microsoft.com/office/powerpoint/2010/main" val="1227532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1B083-56D2-561F-ED95-798E80E7C0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9F7A56-4DF2-C31B-172C-4F800C8C4AE0}"/>
              </a:ext>
            </a:extLst>
          </p:cNvPr>
          <p:cNvSpPr>
            <a:spLocks noGrp="1"/>
          </p:cNvSpPr>
          <p:nvPr>
            <p:ph type="pic" idx="1"/>
          </p:nvPr>
        </p:nvSpPr>
        <p:spPr>
          <a:xfrm>
            <a:off x="5183188" y="98743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7ACDC9-6B22-8EF8-5484-5A333AACF9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BDE62F-376F-5A84-0981-7D1D5CA62406}"/>
              </a:ext>
            </a:extLst>
          </p:cNvPr>
          <p:cNvSpPr>
            <a:spLocks noGrp="1"/>
          </p:cNvSpPr>
          <p:nvPr>
            <p:ph type="dt" sz="half" idx="10"/>
          </p:nvPr>
        </p:nvSpPr>
        <p:spPr/>
        <p:txBody>
          <a:bodyPr/>
          <a:lstStyle/>
          <a:p>
            <a:fld id="{E81CBF09-20F6-4335-BBF3-C4C751BF37E9}" type="datetimeFigureOut">
              <a:rPr lang="en-US" smtClean="0"/>
              <a:t>10/10/2024</a:t>
            </a:fld>
            <a:endParaRPr lang="en-US"/>
          </a:p>
        </p:txBody>
      </p:sp>
      <p:sp>
        <p:nvSpPr>
          <p:cNvPr id="6" name="Footer Placeholder 5">
            <a:extLst>
              <a:ext uri="{FF2B5EF4-FFF2-40B4-BE49-F238E27FC236}">
                <a16:creationId xmlns:a16="http://schemas.microsoft.com/office/drawing/2014/main" id="{D5A22D92-2A02-4D8E-E6F7-71C8DB8493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B27CF5-538B-1B69-23C5-EACBD5BCAF94}"/>
              </a:ext>
            </a:extLst>
          </p:cNvPr>
          <p:cNvSpPr>
            <a:spLocks noGrp="1"/>
          </p:cNvSpPr>
          <p:nvPr>
            <p:ph type="sldNum" sz="quarter" idx="12"/>
          </p:nvPr>
        </p:nvSpPr>
        <p:spPr/>
        <p:txBody>
          <a:bodyPr/>
          <a:lstStyle/>
          <a:p>
            <a:fld id="{0EA59B78-1180-4199-9943-4865A0D840AD}" type="slidenum">
              <a:rPr lang="en-US" smtClean="0"/>
              <a:t>‹#›</a:t>
            </a:fld>
            <a:endParaRPr lang="en-US"/>
          </a:p>
        </p:txBody>
      </p:sp>
    </p:spTree>
    <p:extLst>
      <p:ext uri="{BB962C8B-B14F-4D97-AF65-F5344CB8AC3E}">
        <p14:creationId xmlns:p14="http://schemas.microsoft.com/office/powerpoint/2010/main" val="1648326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theme" Target="../theme/theme2.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 /><Relationship Id="rId3" Type="http://schemas.openxmlformats.org/officeDocument/2006/relationships/slideLayout" Target="../slideLayouts/slideLayout25.xml" /><Relationship Id="rId7" Type="http://schemas.openxmlformats.org/officeDocument/2006/relationships/slideLayout" Target="../slideLayouts/slideLayout29.xml" /><Relationship Id="rId12" Type="http://schemas.openxmlformats.org/officeDocument/2006/relationships/theme" Target="../theme/theme3.xml" /><Relationship Id="rId2" Type="http://schemas.openxmlformats.org/officeDocument/2006/relationships/slideLayout" Target="../slideLayouts/slideLayout24.xml" /><Relationship Id="rId1" Type="http://schemas.openxmlformats.org/officeDocument/2006/relationships/slideLayout" Target="../slideLayouts/slideLayout23.xml" /><Relationship Id="rId6" Type="http://schemas.openxmlformats.org/officeDocument/2006/relationships/slideLayout" Target="../slideLayouts/slideLayout28.xml" /><Relationship Id="rId11" Type="http://schemas.openxmlformats.org/officeDocument/2006/relationships/slideLayout" Target="../slideLayouts/slideLayout33.xml" /><Relationship Id="rId5" Type="http://schemas.openxmlformats.org/officeDocument/2006/relationships/slideLayout" Target="../slideLayouts/slideLayout27.xml" /><Relationship Id="rId10" Type="http://schemas.openxmlformats.org/officeDocument/2006/relationships/slideLayout" Target="../slideLayouts/slideLayout32.xml" /><Relationship Id="rId4" Type="http://schemas.openxmlformats.org/officeDocument/2006/relationships/slideLayout" Target="../slideLayouts/slideLayout26.xml" /><Relationship Id="rId9" Type="http://schemas.openxmlformats.org/officeDocument/2006/relationships/slideLayout" Target="../slideLayouts/slideLayout31.xml" /></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 /><Relationship Id="rId3" Type="http://schemas.openxmlformats.org/officeDocument/2006/relationships/slideLayout" Target="../slideLayouts/slideLayout36.xml" /><Relationship Id="rId7" Type="http://schemas.openxmlformats.org/officeDocument/2006/relationships/slideLayout" Target="../slideLayouts/slideLayout40.xml" /><Relationship Id="rId12" Type="http://schemas.openxmlformats.org/officeDocument/2006/relationships/theme" Target="../theme/theme4.xml" /><Relationship Id="rId2" Type="http://schemas.openxmlformats.org/officeDocument/2006/relationships/slideLayout" Target="../slideLayouts/slideLayout35.xml" /><Relationship Id="rId1" Type="http://schemas.openxmlformats.org/officeDocument/2006/relationships/slideLayout" Target="../slideLayouts/slideLayout34.xml" /><Relationship Id="rId6" Type="http://schemas.openxmlformats.org/officeDocument/2006/relationships/slideLayout" Target="../slideLayouts/slideLayout39.xml" /><Relationship Id="rId11" Type="http://schemas.openxmlformats.org/officeDocument/2006/relationships/slideLayout" Target="../slideLayouts/slideLayout44.xml" /><Relationship Id="rId5" Type="http://schemas.openxmlformats.org/officeDocument/2006/relationships/slideLayout" Target="../slideLayouts/slideLayout38.xml" /><Relationship Id="rId10" Type="http://schemas.openxmlformats.org/officeDocument/2006/relationships/slideLayout" Target="../slideLayouts/slideLayout43.xml" /><Relationship Id="rId4" Type="http://schemas.openxmlformats.org/officeDocument/2006/relationships/slideLayout" Target="../slideLayouts/slideLayout37.xml" /><Relationship Id="rId9" Type="http://schemas.openxmlformats.org/officeDocument/2006/relationships/slideLayout" Target="../slideLayouts/slideLayout42.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6AF61C-15A0-C0EF-EA1C-1C5C4CBEEC29}"/>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DB7DD7-3EAD-27E0-C08A-A7BCC493AB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CBEC09-08B1-9F12-8AC0-AC762164870A}"/>
              </a:ext>
            </a:extLst>
          </p:cNvPr>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1CBF09-20F6-4335-BBF3-C4C751BF37E9}" type="datetimeFigureOut">
              <a:rPr lang="en-US" smtClean="0"/>
              <a:t>10/10/2024</a:t>
            </a:fld>
            <a:endParaRPr lang="en-US"/>
          </a:p>
        </p:txBody>
      </p:sp>
      <p:sp>
        <p:nvSpPr>
          <p:cNvPr id="5" name="Footer Placeholder 4">
            <a:extLst>
              <a:ext uri="{FF2B5EF4-FFF2-40B4-BE49-F238E27FC236}">
                <a16:creationId xmlns:a16="http://schemas.microsoft.com/office/drawing/2014/main" id="{E30947C7-C070-84DD-7ED7-BA22D5D2E598}"/>
              </a:ext>
            </a:extLst>
          </p:cNvPr>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F554BB-DB5A-AE45-A754-24CA994DEA50}"/>
              </a:ext>
            </a:extLst>
          </p:cNvPr>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A59B78-1180-4199-9943-4865A0D840AD}" type="slidenum">
              <a:rPr lang="en-US" smtClean="0"/>
              <a:t>‹#›</a:t>
            </a:fld>
            <a:endParaRPr lang="en-US"/>
          </a:p>
        </p:txBody>
      </p:sp>
    </p:spTree>
    <p:extLst>
      <p:ext uri="{BB962C8B-B14F-4D97-AF65-F5344CB8AC3E}">
        <p14:creationId xmlns:p14="http://schemas.microsoft.com/office/powerpoint/2010/main" val="344148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09600" y="1600206"/>
            <a:ext cx="109728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8737600" y="6356357"/>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1B8ABB09-4A1D-463E-8065-109CC2B7EFAA}" type="datetimeFigureOut">
              <a:rPr lang="ar-SA" smtClean="0">
                <a:solidFill>
                  <a:prstClr val="black">
                    <a:tint val="75000"/>
                  </a:prstClr>
                </a:solidFill>
              </a:rPr>
              <a:pPr rtl="1"/>
              <a:t>07/04/1446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4165600" y="6356357"/>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609600" y="6356357"/>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0B34F065-1154-456A-91E3-76DE8E75E17B}" type="slidenum">
              <a:rPr lang="ar-SA" smtClean="0">
                <a:solidFill>
                  <a:prstClr val="black">
                    <a:tint val="75000"/>
                  </a:prstClr>
                </a:solidFill>
              </a:rPr>
              <a:pPr rtl="1"/>
              <a:t>‹#›</a:t>
            </a:fld>
            <a:endParaRPr lang="ar-SA">
              <a:solidFill>
                <a:prstClr val="black">
                  <a:tint val="75000"/>
                </a:prstClr>
              </a:solidFill>
            </a:endParaRPr>
          </a:p>
        </p:txBody>
      </p:sp>
    </p:spTree>
    <p:extLst>
      <p:ext uri="{BB962C8B-B14F-4D97-AF65-F5344CB8AC3E}">
        <p14:creationId xmlns:p14="http://schemas.microsoft.com/office/powerpoint/2010/main" val="15287674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6AF61C-15A0-C0EF-EA1C-1C5C4CBEEC29}"/>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DB7DD7-3EAD-27E0-C08A-A7BCC493AB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CBEC09-08B1-9F12-8AC0-AC762164870A}"/>
              </a:ext>
            </a:extLst>
          </p:cNvPr>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1CBF09-20F6-4335-BBF3-C4C751BF37E9}" type="datetimeFigureOut">
              <a:rPr lang="en-US" smtClean="0">
                <a:solidFill>
                  <a:prstClr val="black">
                    <a:tint val="75000"/>
                  </a:prstClr>
                </a:solidFill>
              </a:rPr>
              <a:pPr/>
              <a:t>10/10/2024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30947C7-C070-84DD-7ED7-BA22D5D2E598}"/>
              </a:ext>
            </a:extLst>
          </p:cNvPr>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DF554BB-DB5A-AE45-A754-24CA994DEA50}"/>
              </a:ext>
            </a:extLst>
          </p:cNvPr>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A59B78-1180-4199-9943-4865A0D840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2564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1B8ABB09-4A1D-463E-8065-109CC2B7EFAA}" type="datetimeFigureOut">
              <a:rPr lang="ar-SA" smtClean="0">
                <a:solidFill>
                  <a:prstClr val="black">
                    <a:tint val="75000"/>
                  </a:prstClr>
                </a:solidFill>
              </a:rPr>
              <a:pPr rtl="1"/>
              <a:t>07/04/1446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0B34F065-1154-456A-91E3-76DE8E75E17B}" type="slidenum">
              <a:rPr lang="ar-SA" smtClean="0">
                <a:solidFill>
                  <a:prstClr val="black">
                    <a:tint val="75000"/>
                  </a:prstClr>
                </a:solidFill>
              </a:rPr>
              <a:pPr rtl="1"/>
              <a:t>‹#›</a:t>
            </a:fld>
            <a:endParaRPr lang="ar-SA">
              <a:solidFill>
                <a:prstClr val="black">
                  <a:tint val="75000"/>
                </a:prstClr>
              </a:solidFill>
            </a:endParaRPr>
          </a:p>
        </p:txBody>
      </p:sp>
    </p:spTree>
    <p:extLst>
      <p:ext uri="{BB962C8B-B14F-4D97-AF65-F5344CB8AC3E}">
        <p14:creationId xmlns:p14="http://schemas.microsoft.com/office/powerpoint/2010/main" val="16584943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image" Target="../media/image10.jpg" /><Relationship Id="rId2" Type="http://schemas.openxmlformats.org/officeDocument/2006/relationships/image" Target="../media/image9.jpg" /><Relationship Id="rId1" Type="http://schemas.openxmlformats.org/officeDocument/2006/relationships/slideLayout" Target="../slideLayouts/slideLayout2.xml" /><Relationship Id="rId4" Type="http://schemas.openxmlformats.org/officeDocument/2006/relationships/image" Target="../media/image11.png"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customXml" Target="../ink/ink1.xml" /><Relationship Id="rId2" Type="http://schemas.openxmlformats.org/officeDocument/2006/relationships/image" Target="../media/image2.jpg" /><Relationship Id="rId1" Type="http://schemas.openxmlformats.org/officeDocument/2006/relationships/slideLayout" Target="../slideLayouts/slideLayout2.xml" /><Relationship Id="rId6" Type="http://schemas.openxmlformats.org/officeDocument/2006/relationships/image" Target="../media/image4.png"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12.jp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8" Type="http://schemas.openxmlformats.org/officeDocument/2006/relationships/customXml" Target="../ink/ink4.xml" /><Relationship Id="rId13" Type="http://schemas.openxmlformats.org/officeDocument/2006/relationships/image" Target="../media/image9.png" /><Relationship Id="rId3" Type="http://schemas.openxmlformats.org/officeDocument/2006/relationships/image" Target="../media/image4.jpeg" /><Relationship Id="rId7" Type="http://schemas.openxmlformats.org/officeDocument/2006/relationships/image" Target="../media/image6.png" /><Relationship Id="rId12" Type="http://schemas.openxmlformats.org/officeDocument/2006/relationships/customXml" Target="../ink/ink6.xml" /><Relationship Id="rId2" Type="http://schemas.openxmlformats.org/officeDocument/2006/relationships/image" Target="../media/image3.jpeg" /><Relationship Id="rId1" Type="http://schemas.openxmlformats.org/officeDocument/2006/relationships/slideLayout" Target="../slideLayouts/slideLayout2.xml" /><Relationship Id="rId6" Type="http://schemas.openxmlformats.org/officeDocument/2006/relationships/customXml" Target="../ink/ink3.xml" /><Relationship Id="rId11" Type="http://schemas.openxmlformats.org/officeDocument/2006/relationships/image" Target="../media/image8.png" /><Relationship Id="rId5" Type="http://schemas.openxmlformats.org/officeDocument/2006/relationships/image" Target="../media/image50.png" /><Relationship Id="rId15" Type="http://schemas.openxmlformats.org/officeDocument/2006/relationships/image" Target="../media/image10.png" /><Relationship Id="rId10" Type="http://schemas.openxmlformats.org/officeDocument/2006/relationships/customXml" Target="../ink/ink5.xml" /><Relationship Id="rId4" Type="http://schemas.openxmlformats.org/officeDocument/2006/relationships/customXml" Target="../ink/ink2.xml" /><Relationship Id="rId9" Type="http://schemas.openxmlformats.org/officeDocument/2006/relationships/image" Target="../media/image7.png" /><Relationship Id="rId14" Type="http://schemas.openxmlformats.org/officeDocument/2006/relationships/customXml" Target="../ink/ink7.xml" /></Relationships>
</file>

<file path=ppt/slides/_rels/slide30.xml.rels><?xml version="1.0" encoding="UTF-8" standalone="yes"?>
<Relationships xmlns="http://schemas.openxmlformats.org/package/2006/relationships"><Relationship Id="rId3" Type="http://schemas.openxmlformats.org/officeDocument/2006/relationships/image" Target="../media/image19.gif" /><Relationship Id="rId2" Type="http://schemas.openxmlformats.org/officeDocument/2006/relationships/image" Target="../media/image18.png"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image" Target="../media/image20.jpeg"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2" Type="http://schemas.openxmlformats.org/officeDocument/2006/relationships/image" Target="../media/image21.jpg"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2" Type="http://schemas.openxmlformats.org/officeDocument/2006/relationships/image" Target="../media/image22.PNG" /><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5.xml.rels><?xml version="1.0" encoding="UTF-8" standalone="yes"?>
<Relationships xmlns="http://schemas.openxmlformats.org/package/2006/relationships"><Relationship Id="rId2" Type="http://schemas.openxmlformats.org/officeDocument/2006/relationships/image" Target="../media/image5.jpg" /><Relationship Id="rId1" Type="http://schemas.openxmlformats.org/officeDocument/2006/relationships/slideLayout" Target="../slideLayouts/slideLayout9.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55.xml.rels><?xml version="1.0" encoding="UTF-8" standalone="yes"?>
<Relationships xmlns="http://schemas.openxmlformats.org/package/2006/relationships"><Relationship Id="rId2" Type="http://schemas.openxmlformats.org/officeDocument/2006/relationships/image" Target="../media/image23.png" /><Relationship Id="rId1" Type="http://schemas.openxmlformats.org/officeDocument/2006/relationships/slideLayout" Target="../slideLayouts/slideLayout35.xml" /></Relationships>
</file>

<file path=ppt/slides/_rels/slide56.xml.rels><?xml version="1.0" encoding="UTF-8" standalone="yes"?>
<Relationships xmlns="http://schemas.openxmlformats.org/package/2006/relationships"><Relationship Id="rId2" Type="http://schemas.openxmlformats.org/officeDocument/2006/relationships/image" Target="../media/image24.png" /><Relationship Id="rId1" Type="http://schemas.openxmlformats.org/officeDocument/2006/relationships/slideLayout" Target="../slideLayouts/slideLayout35.xml" /></Relationships>
</file>

<file path=ppt/slides/_rels/slide57.xml.rels><?xml version="1.0" encoding="UTF-8" standalone="yes"?>
<Relationships xmlns="http://schemas.openxmlformats.org/package/2006/relationships"><Relationship Id="rId2" Type="http://schemas.openxmlformats.org/officeDocument/2006/relationships/image" Target="../media/image25.png" /><Relationship Id="rId1" Type="http://schemas.openxmlformats.org/officeDocument/2006/relationships/slideLayout" Target="../slideLayouts/slideLayout35.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59.xml.rels><?xml version="1.0" encoding="UTF-8" standalone="yes"?>
<Relationships xmlns="http://schemas.openxmlformats.org/package/2006/relationships"><Relationship Id="rId2" Type="http://schemas.openxmlformats.org/officeDocument/2006/relationships/image" Target="../media/image26.png" /><Relationship Id="rId1" Type="http://schemas.openxmlformats.org/officeDocument/2006/relationships/slideLayout" Target="../slideLayouts/slideLayout35.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61.xml.rels><?xml version="1.0" encoding="UTF-8" standalone="yes"?>
<Relationships xmlns="http://schemas.openxmlformats.org/package/2006/relationships"><Relationship Id="rId2" Type="http://schemas.openxmlformats.org/officeDocument/2006/relationships/image" Target="../media/image27.png" /><Relationship Id="rId1" Type="http://schemas.openxmlformats.org/officeDocument/2006/relationships/slideLayout" Target="../slideLayouts/slideLayout35.xml" /></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63.xml.rels><?xml version="1.0" encoding="UTF-8" standalone="yes"?>
<Relationships xmlns="http://schemas.openxmlformats.org/package/2006/relationships"><Relationship Id="rId2" Type="http://schemas.openxmlformats.org/officeDocument/2006/relationships/image" Target="../media/image28.png" /><Relationship Id="rId1" Type="http://schemas.openxmlformats.org/officeDocument/2006/relationships/slideLayout" Target="../slideLayouts/slideLayout35.xml" /></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65.xml.rels><?xml version="1.0" encoding="UTF-8" standalone="yes"?>
<Relationships xmlns="http://schemas.openxmlformats.org/package/2006/relationships"><Relationship Id="rId2" Type="http://schemas.openxmlformats.org/officeDocument/2006/relationships/image" Target="../media/image29.png" /><Relationship Id="rId1" Type="http://schemas.openxmlformats.org/officeDocument/2006/relationships/slideLayout" Target="../slideLayouts/slideLayout35.xml" /></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67.xml.rels><?xml version="1.0" encoding="UTF-8" standalone="yes"?>
<Relationships xmlns="http://schemas.openxmlformats.org/package/2006/relationships"><Relationship Id="rId2" Type="http://schemas.openxmlformats.org/officeDocument/2006/relationships/image" Target="../media/image30.png" /><Relationship Id="rId1" Type="http://schemas.openxmlformats.org/officeDocument/2006/relationships/slideLayout" Target="../slideLayouts/slideLayout35.xml" /></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4.xml" /></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7.xml.rels><?xml version="1.0" encoding="UTF-8" standalone="yes"?>
<Relationships xmlns="http://schemas.openxmlformats.org/package/2006/relationships"><Relationship Id="rId2" Type="http://schemas.openxmlformats.org/officeDocument/2006/relationships/image" Target="../media/image6.jpg" /><Relationship Id="rId1" Type="http://schemas.openxmlformats.org/officeDocument/2006/relationships/slideLayout" Target="../slideLayouts/slideLayout2.xml" /></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75.xml.rels><?xml version="1.0" encoding="UTF-8" standalone="yes"?>
<Relationships xmlns="http://schemas.openxmlformats.org/package/2006/relationships"><Relationship Id="rId3" Type="http://schemas.openxmlformats.org/officeDocument/2006/relationships/image" Target="../media/image31.jpg" /><Relationship Id="rId2" Type="http://schemas.openxmlformats.org/officeDocument/2006/relationships/notesSlide" Target="../notesSlides/notesSlide1.xml" /><Relationship Id="rId1" Type="http://schemas.openxmlformats.org/officeDocument/2006/relationships/slideLayout" Target="../slideLayouts/slideLayout35.xml" /></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99.xml.rels><?xml version="1.0" encoding="UTF-8" standalone="yes"?>
<Relationships xmlns="http://schemas.openxmlformats.org/package/2006/relationships"><Relationship Id="rId2" Type="http://schemas.openxmlformats.org/officeDocument/2006/relationships/hyperlink" Target="https://dx.doi.org/10.1055/a-0644-2972" TargetMode="External" /><Relationship Id="rId1" Type="http://schemas.openxmlformats.org/officeDocument/2006/relationships/slideLayout" Target="../slideLayouts/slideLayout2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5EE21-D655-F6B6-366C-0611085DDAF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34A4D4E-1E48-6002-A101-DF1D9B13AE24}"/>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BDA1CEB8-02E4-4DD6-F8BC-5E2AF7046789}"/>
              </a:ext>
            </a:extLst>
          </p:cNvPr>
          <p:cNvPicPr>
            <a:picLocks noChangeAspect="1"/>
          </p:cNvPicPr>
          <p:nvPr/>
        </p:nvPicPr>
        <p:blipFill>
          <a:blip r:embed="rId2"/>
          <a:stretch>
            <a:fillRect/>
          </a:stretch>
        </p:blipFill>
        <p:spPr>
          <a:xfrm>
            <a:off x="-52084" y="-7572"/>
            <a:ext cx="12296168" cy="7401149"/>
          </a:xfrm>
          <a:prstGeom prst="rect">
            <a:avLst/>
          </a:prstGeom>
        </p:spPr>
      </p:pic>
      <p:sp>
        <p:nvSpPr>
          <p:cNvPr id="7" name="TextBox 6">
            <a:extLst>
              <a:ext uri="{FF2B5EF4-FFF2-40B4-BE49-F238E27FC236}">
                <a16:creationId xmlns:a16="http://schemas.microsoft.com/office/drawing/2014/main" id="{AD0E6FD5-64AB-4CA9-7483-8BB2A9B42B3C}"/>
              </a:ext>
            </a:extLst>
          </p:cNvPr>
          <p:cNvSpPr txBox="1"/>
          <p:nvPr/>
        </p:nvSpPr>
        <p:spPr>
          <a:xfrm>
            <a:off x="2805249" y="850718"/>
            <a:ext cx="6237515" cy="2308324"/>
          </a:xfrm>
          <a:prstGeom prst="rect">
            <a:avLst/>
          </a:prstGeom>
          <a:noFill/>
        </p:spPr>
        <p:txBody>
          <a:bodyPr wrap="square">
            <a:spAutoFit/>
          </a:bodyPr>
          <a:lstStyle/>
          <a:p>
            <a:r>
              <a:rPr lang="en-US" sz="7200" b="1" dirty="0"/>
              <a:t>SURGICAL JAUNDICE</a:t>
            </a:r>
            <a:endParaRPr lang="en-US" sz="7200" dirty="0"/>
          </a:p>
        </p:txBody>
      </p:sp>
    </p:spTree>
    <p:extLst>
      <p:ext uri="{BB962C8B-B14F-4D97-AF65-F5344CB8AC3E}">
        <p14:creationId xmlns:p14="http://schemas.microsoft.com/office/powerpoint/2010/main" val="2675756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3DFD4-F479-B5A6-ACD6-4D6BF966831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C1FF37C-1F32-43F2-D352-769DDCE02F72}"/>
              </a:ext>
            </a:extLst>
          </p:cNvPr>
          <p:cNvSpPr>
            <a:spLocks noGrp="1"/>
          </p:cNvSpPr>
          <p:nvPr>
            <p:ph idx="1"/>
          </p:nvPr>
        </p:nvSpPr>
        <p:spPr/>
        <p:txBody>
          <a:bodyPr>
            <a:normAutofit fontScale="92500" lnSpcReduction="10000"/>
          </a:bodyPr>
          <a:lstStyle/>
          <a:p>
            <a:r>
              <a:rPr lang="en-US" b="1" dirty="0"/>
              <a:t>Drugs, such as anabolic steroids and chlorpromazine, are known to directly cause cholestasis (by mechanisms not entirely understood). Thiazide diuretic use may slightly increase the risk for developing gallstones, the most common cause of biliary obstruction. Amoxicillin/clavulanic acid (Augmentin) is one of the most frequent causes of acute </a:t>
            </a:r>
            <a:r>
              <a:rPr lang="en-US" b="1" dirty="0" err="1"/>
              <a:t>cholestatic</a:t>
            </a:r>
            <a:r>
              <a:rPr lang="en-US" b="1" dirty="0"/>
              <a:t> injury that can mimic biliary obstruction. Other drugs, such as acetaminophen or isoniazid, can cause hepatocellular necrosis. Typically, drug-induced jaundice appears early with associated pruritus, but the patient’s well-being shows little alteration. Generally, symptoms subside promptly when the offending drug is removed.
Liver space occupying lesions (SOLs) e.g. cysts (including hydatid), abscesses, tumors (including metastases and primary)[0,3] </a:t>
            </a:r>
          </a:p>
          <a:p>
            <a:endParaRPr lang="en-US" b="1" dirty="0"/>
          </a:p>
        </p:txBody>
      </p:sp>
    </p:spTree>
    <p:extLst>
      <p:ext uri="{BB962C8B-B14F-4D97-AF65-F5344CB8AC3E}">
        <p14:creationId xmlns:p14="http://schemas.microsoft.com/office/powerpoint/2010/main" val="3580156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6D2F7-CA14-EFAD-85AE-A541D313CCE9}"/>
              </a:ext>
            </a:extLst>
          </p:cNvPr>
          <p:cNvSpPr>
            <a:spLocks noGrp="1"/>
          </p:cNvSpPr>
          <p:nvPr>
            <p:ph type="title"/>
          </p:nvPr>
        </p:nvSpPr>
        <p:spPr/>
        <p:txBody>
          <a:bodyPr/>
          <a:lstStyle/>
          <a:p>
            <a:r>
              <a:rPr lang="en-US" dirty="0" err="1"/>
              <a:t>Extrahepatic</a:t>
            </a:r>
            <a:r>
              <a:rPr lang="en-US" dirty="0"/>
              <a:t> causes</a:t>
            </a:r>
          </a:p>
        </p:txBody>
      </p:sp>
      <p:sp>
        <p:nvSpPr>
          <p:cNvPr id="3" name="Content Placeholder 2">
            <a:extLst>
              <a:ext uri="{FF2B5EF4-FFF2-40B4-BE49-F238E27FC236}">
                <a16:creationId xmlns:a16="http://schemas.microsoft.com/office/drawing/2014/main" id="{39C24568-F01E-F924-832D-31AE3709C8DF}"/>
              </a:ext>
            </a:extLst>
          </p:cNvPr>
          <p:cNvSpPr>
            <a:spLocks noGrp="1"/>
          </p:cNvSpPr>
          <p:nvPr>
            <p:ph idx="1"/>
          </p:nvPr>
        </p:nvSpPr>
        <p:spPr>
          <a:xfrm>
            <a:off x="838200" y="1449977"/>
            <a:ext cx="10515600" cy="5185954"/>
          </a:xfrm>
        </p:spPr>
        <p:txBody>
          <a:bodyPr>
            <a:normAutofit fontScale="92500" lnSpcReduction="10000"/>
          </a:bodyPr>
          <a:lstStyle/>
          <a:p>
            <a:pPr marL="0" indent="0">
              <a:buNone/>
            </a:pPr>
            <a:r>
              <a:rPr lang="en-US" b="1" dirty="0"/>
              <a:t>
</a:t>
            </a:r>
            <a:r>
              <a:rPr lang="en-US" b="1" dirty="0" err="1"/>
              <a:t>Extrahepatic</a:t>
            </a:r>
            <a:r>
              <a:rPr lang="en-US" b="1" dirty="0"/>
              <a:t> causes may be further subdivided into those that are </a:t>
            </a:r>
            <a:r>
              <a:rPr lang="en-US" b="1" dirty="0" err="1"/>
              <a:t>intraductal</a:t>
            </a:r>
            <a:r>
              <a:rPr lang="en-US" b="1" dirty="0"/>
              <a:t> and those that are </a:t>
            </a:r>
            <a:r>
              <a:rPr lang="en-US" b="1" dirty="0" err="1"/>
              <a:t>extraductal</a:t>
            </a:r>
            <a:r>
              <a:rPr lang="en-US" b="1" dirty="0"/>
              <a:t>.
</a:t>
            </a:r>
            <a:r>
              <a:rPr lang="en-US" b="1" dirty="0" err="1">
                <a:solidFill>
                  <a:srgbClr val="FF0000"/>
                </a:solidFill>
              </a:rPr>
              <a:t>Intraductal</a:t>
            </a:r>
            <a:r>
              <a:rPr lang="en-US" b="1" dirty="0">
                <a:solidFill>
                  <a:srgbClr val="FF0000"/>
                </a:solidFill>
              </a:rPr>
              <a:t> causes</a:t>
            </a:r>
            <a:r>
              <a:rPr lang="en-US" b="1" dirty="0"/>
              <a:t> include stone disease, neoplasms, biliary stricture, parasites, primary </a:t>
            </a:r>
            <a:r>
              <a:rPr lang="en-US" b="1" dirty="0" err="1"/>
              <a:t>sclerosing</a:t>
            </a:r>
            <a:r>
              <a:rPr lang="en-US" b="1" dirty="0"/>
              <a:t> cholangitis (PSC), AIDS-related </a:t>
            </a:r>
            <a:r>
              <a:rPr lang="en-US" b="1" dirty="0" err="1"/>
              <a:t>cholangiopathy</a:t>
            </a:r>
            <a:r>
              <a:rPr lang="en-US" b="1" dirty="0"/>
              <a:t>, and biliary tuberculosis. </a:t>
            </a:r>
            <a:r>
              <a:rPr lang="en-US" b="1" dirty="0" err="1"/>
              <a:t>Choledochal</a:t>
            </a:r>
            <a:r>
              <a:rPr lang="en-US" b="1" dirty="0"/>
              <a:t> cysts cause functional biliary obstruction.
</a:t>
            </a:r>
            <a:r>
              <a:rPr lang="en-US" b="1" dirty="0" err="1">
                <a:solidFill>
                  <a:srgbClr val="FF0000"/>
                </a:solidFill>
              </a:rPr>
              <a:t>Extraductal</a:t>
            </a:r>
            <a:r>
              <a:rPr lang="en-US" b="1" dirty="0">
                <a:solidFill>
                  <a:srgbClr val="FF0000"/>
                </a:solidFill>
              </a:rPr>
              <a:t> obstruction</a:t>
            </a:r>
            <a:r>
              <a:rPr lang="en-US" b="1" dirty="0"/>
              <a:t> caused by external compression of the biliary ducts may be secondary to neoplasms, pancreatitis (acute and chronic), pancreatic </a:t>
            </a:r>
            <a:r>
              <a:rPr lang="en-US" b="1" dirty="0" err="1"/>
              <a:t>pseudocysts</a:t>
            </a:r>
            <a:r>
              <a:rPr lang="en-US" b="1" dirty="0"/>
              <a:t>, collaterals of portal hypertension (portal </a:t>
            </a:r>
            <a:r>
              <a:rPr lang="en-US" b="1" dirty="0" err="1"/>
              <a:t>biliopathy</a:t>
            </a:r>
            <a:r>
              <a:rPr lang="en-US" b="1" dirty="0"/>
              <a:t>), or cystic duct stones with subsequent gallbladder distension.[0,3]</a:t>
            </a:r>
          </a:p>
          <a:p>
            <a:endParaRPr lang="en-US" b="1" dirty="0"/>
          </a:p>
        </p:txBody>
      </p:sp>
    </p:spTree>
    <p:extLst>
      <p:ext uri="{BB962C8B-B14F-4D97-AF65-F5344CB8AC3E}">
        <p14:creationId xmlns:p14="http://schemas.microsoft.com/office/powerpoint/2010/main" val="2156982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04C33F-1389-4FDA-9347-7AD0D88B01E2}"/>
              </a:ext>
            </a:extLst>
          </p:cNvPr>
          <p:cNvSpPr>
            <a:spLocks noGrp="1"/>
          </p:cNvSpPr>
          <p:nvPr>
            <p:ph idx="1"/>
          </p:nvPr>
        </p:nvSpPr>
        <p:spPr>
          <a:xfrm>
            <a:off x="838200" y="1063900"/>
            <a:ext cx="10515600" cy="5465763"/>
          </a:xfrm>
        </p:spPr>
        <p:txBody>
          <a:bodyPr>
            <a:normAutofit fontScale="92500" lnSpcReduction="10000"/>
          </a:bodyPr>
          <a:lstStyle/>
          <a:p>
            <a:pPr lvl="0"/>
            <a:r>
              <a:rPr lang="en-US" dirty="0"/>
              <a:t>Occurs in case of obstruction </a:t>
            </a:r>
            <a:r>
              <a:rPr lang="en-US" dirty="0">
                <a:latin typeface="Montserrat"/>
                <a:ea typeface="Montserrat"/>
                <a:cs typeface="Montserrat"/>
                <a:sym typeface="Montserrat"/>
              </a:rPr>
              <a:t>of the common bile ducts prevents excretion of conjugated bilirubin.</a:t>
            </a:r>
            <a:br>
              <a:rPr lang="en-US" dirty="0"/>
            </a:br>
            <a:r>
              <a:rPr lang="en-US" dirty="0"/>
              <a:t> Total bilirubin increased due to increase blood direct bilirubin level. </a:t>
            </a:r>
          </a:p>
          <a:p>
            <a:pPr lvl="0"/>
            <a:r>
              <a:rPr lang="en-US" dirty="0"/>
              <a:t> modest elevation of transaminases, and very high levels of alkaline phosphatase</a:t>
            </a:r>
            <a:br>
              <a:rPr lang="en-US" dirty="0"/>
            </a:br>
            <a:r>
              <a:rPr lang="en-US" dirty="0"/>
              <a:t> Dark brown color of urine</a:t>
            </a:r>
            <a:br>
              <a:rPr lang="en-US" dirty="0"/>
            </a:br>
            <a:r>
              <a:rPr lang="en-US" dirty="0"/>
              <a:t>Clay color of feces </a:t>
            </a:r>
            <a:br>
              <a:rPr lang="en-US" dirty="0"/>
            </a:br>
            <a:r>
              <a:rPr lang="en-US" dirty="0"/>
              <a:t>Absence of urobilinogen from urine</a:t>
            </a:r>
            <a:endParaRPr lang="en-GB" b="1" dirty="0"/>
          </a:p>
          <a:p>
            <a:r>
              <a:rPr lang="en-US" dirty="0"/>
              <a:t>Biliary obstruction refers to the blockage of any duct that carries bile from the liver to the gallbladder(intrahepatic) or from the gallbladder to the small intestine (extrahepatic). </a:t>
            </a:r>
            <a:br>
              <a:rPr lang="en-US" dirty="0"/>
            </a:br>
            <a:r>
              <a:rPr lang="en-US" dirty="0"/>
              <a:t> This can occur at various levels within the biliary system. </a:t>
            </a:r>
            <a:br>
              <a:rPr lang="en-US" dirty="0"/>
            </a:br>
            <a:r>
              <a:rPr lang="en-US" dirty="0"/>
              <a:t> The major signs and symptoms of biliary obstruction result directly from the accumulation  of bilirubin and bile salts in the blood and failure of bile to reach its proper destination.</a:t>
            </a:r>
            <a:endParaRPr lang="en-US" b="1" dirty="0"/>
          </a:p>
          <a:p>
            <a:endParaRPr lang="en-US" dirty="0"/>
          </a:p>
        </p:txBody>
      </p:sp>
      <p:sp>
        <p:nvSpPr>
          <p:cNvPr id="2" name="TextBox 1"/>
          <p:cNvSpPr txBox="1"/>
          <p:nvPr/>
        </p:nvSpPr>
        <p:spPr>
          <a:xfrm>
            <a:off x="1853184" y="182881"/>
            <a:ext cx="7327392" cy="646331"/>
          </a:xfrm>
          <a:prstGeom prst="rect">
            <a:avLst/>
          </a:prstGeom>
          <a:noFill/>
        </p:spPr>
        <p:txBody>
          <a:bodyPr wrap="square" rtlCol="0">
            <a:spAutoFit/>
          </a:bodyPr>
          <a:lstStyle/>
          <a:p>
            <a:pPr algn="ctr"/>
            <a:r>
              <a:rPr lang="en-US" sz="3600" b="1" dirty="0"/>
              <a:t>Obstructive jaundice </a:t>
            </a:r>
          </a:p>
        </p:txBody>
      </p:sp>
    </p:spTree>
    <p:extLst>
      <p:ext uri="{BB962C8B-B14F-4D97-AF65-F5344CB8AC3E}">
        <p14:creationId xmlns:p14="http://schemas.microsoft.com/office/powerpoint/2010/main" val="1579493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8044"/>
            <a:ext cx="10972800" cy="1153391"/>
          </a:xfrm>
        </p:spPr>
        <p:txBody>
          <a:bodyPr/>
          <a:lstStyle/>
          <a:p>
            <a:r>
              <a:rPr lang="en-US" dirty="0"/>
              <a:t>Cause of obstructive jaundice</a:t>
            </a:r>
          </a:p>
        </p:txBody>
      </p:sp>
      <p:pic>
        <p:nvPicPr>
          <p:cNvPr id="4" name="Content Placeholder 3"/>
          <p:cNvPicPr>
            <a:picLocks noGrp="1" noChangeAspect="1"/>
          </p:cNvPicPr>
          <p:nvPr>
            <p:ph idx="1"/>
          </p:nvPr>
        </p:nvPicPr>
        <p:blipFill>
          <a:blip r:embed="rId2"/>
          <a:stretch>
            <a:fillRect/>
          </a:stretch>
        </p:blipFill>
        <p:spPr>
          <a:xfrm>
            <a:off x="415640" y="858028"/>
            <a:ext cx="11443855" cy="5721926"/>
          </a:xfrm>
        </p:spPr>
      </p:pic>
    </p:spTree>
    <p:extLst>
      <p:ext uri="{BB962C8B-B14F-4D97-AF65-F5344CB8AC3E}">
        <p14:creationId xmlns:p14="http://schemas.microsoft.com/office/powerpoint/2010/main" val="35713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CB19B67-D512-536C-C3BF-2CC25A92E34B}"/>
              </a:ext>
            </a:extLst>
          </p:cNvPr>
          <p:cNvSpPr>
            <a:spLocks noGrp="1"/>
          </p:cNvSpPr>
          <p:nvPr>
            <p:ph idx="1"/>
          </p:nvPr>
        </p:nvSpPr>
        <p:spPr>
          <a:xfrm>
            <a:off x="5655588" y="2304132"/>
            <a:ext cx="10515600" cy="4351338"/>
          </a:xfrm>
        </p:spPr>
        <p:txBody>
          <a:bodyPr>
            <a:normAutofit/>
          </a:bodyPr>
          <a:lstStyle/>
          <a:p>
            <a:r>
              <a:rPr lang="en-US" sz="3200" b="1" dirty="0">
                <a:solidFill>
                  <a:schemeClr val="accent4">
                    <a:lumMod val="60000"/>
                    <a:lumOff val="40000"/>
                  </a:schemeClr>
                </a:solidFill>
              </a:rPr>
              <a:t>Extramural</a:t>
            </a:r>
            <a:r>
              <a:rPr lang="en-US" sz="3200" b="1" dirty="0"/>
              <a:t> :</a:t>
            </a:r>
          </a:p>
          <a:p>
            <a:pPr lvl="1"/>
            <a:r>
              <a:rPr lang="en-US" sz="2800" b="1" dirty="0"/>
              <a:t>pancreatitis</a:t>
            </a:r>
          </a:p>
          <a:p>
            <a:pPr lvl="1"/>
            <a:r>
              <a:rPr lang="en-US" sz="2800" b="1" dirty="0"/>
              <a:t>Carcinoma of the head of the pancreas</a:t>
            </a:r>
          </a:p>
          <a:p>
            <a:pPr lvl="1"/>
            <a:r>
              <a:rPr lang="en-US" sz="2800" b="1" dirty="0" err="1"/>
              <a:t>Periampullary</a:t>
            </a:r>
            <a:r>
              <a:rPr lang="en-US" sz="2800" b="1" dirty="0"/>
              <a:t> tumors </a:t>
            </a:r>
          </a:p>
          <a:p>
            <a:pPr lvl="1"/>
            <a:r>
              <a:rPr lang="en-US" sz="2800" b="1" dirty="0" err="1"/>
              <a:t>Merizzi's</a:t>
            </a:r>
            <a:r>
              <a:rPr lang="en-US" sz="2800" b="1" dirty="0"/>
              <a:t> syndrome</a:t>
            </a:r>
          </a:p>
          <a:p>
            <a:pPr marL="457200" lvl="1" indent="0">
              <a:buNone/>
            </a:pPr>
            <a:endParaRPr lang="en-US" sz="2800" b="1" dirty="0"/>
          </a:p>
        </p:txBody>
      </p:sp>
      <p:sp>
        <p:nvSpPr>
          <p:cNvPr id="5" name="Content Placeholder 2">
            <a:extLst>
              <a:ext uri="{FF2B5EF4-FFF2-40B4-BE49-F238E27FC236}">
                <a16:creationId xmlns:a16="http://schemas.microsoft.com/office/drawing/2014/main" id="{05DA05A7-2255-E2E3-0924-9CC11C8A2D69}"/>
              </a:ext>
            </a:extLst>
          </p:cNvPr>
          <p:cNvSpPr txBox="1">
            <a:spLocks/>
          </p:cNvSpPr>
          <p:nvPr/>
        </p:nvSpPr>
        <p:spPr bwMode="white">
          <a:xfrm>
            <a:off x="423565" y="3429000"/>
            <a:ext cx="10840915" cy="2548790"/>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sz="2400" b="1" dirty="0">
                <a:solidFill>
                  <a:schemeClr val="accent1">
                    <a:lumMod val="60000"/>
                    <a:lumOff val="40000"/>
                  </a:schemeClr>
                </a:solidFill>
              </a:rPr>
              <a:t>Intramural</a:t>
            </a:r>
            <a:r>
              <a:rPr lang="en-US" sz="2400" b="1" dirty="0"/>
              <a:t>:</a:t>
            </a:r>
          </a:p>
          <a:p>
            <a:pPr lvl="1"/>
            <a:r>
              <a:rPr lang="en-US" sz="2400" b="1" dirty="0"/>
              <a:t>Choledochal cyst </a:t>
            </a:r>
          </a:p>
          <a:p>
            <a:pPr lvl="1"/>
            <a:r>
              <a:rPr lang="en-US" sz="2400" b="1" dirty="0"/>
              <a:t>Biliary atresia </a:t>
            </a:r>
          </a:p>
          <a:p>
            <a:pPr lvl="1"/>
            <a:r>
              <a:rPr lang="en-US" sz="2400" b="1" dirty="0"/>
              <a:t>iatrogenic strictures </a:t>
            </a:r>
          </a:p>
          <a:p>
            <a:pPr lvl="1"/>
            <a:r>
              <a:rPr lang="en-US" sz="2400" b="1" dirty="0"/>
              <a:t>Inflammatory strictures </a:t>
            </a:r>
          </a:p>
          <a:p>
            <a:pPr lvl="1"/>
            <a:r>
              <a:rPr lang="en-US" sz="2400" b="1" dirty="0"/>
              <a:t>Trauma </a:t>
            </a:r>
          </a:p>
          <a:p>
            <a:pPr lvl="1"/>
            <a:r>
              <a:rPr lang="en-US" sz="2400" b="1" dirty="0"/>
              <a:t>Tumors of bile duct:</a:t>
            </a:r>
            <a:r>
              <a:rPr lang="ar-JO" sz="2400" b="1" dirty="0"/>
              <a:t> </a:t>
            </a:r>
            <a:r>
              <a:rPr lang="en-US" sz="2400" b="1" dirty="0"/>
              <a:t>Cholangiocarcinoma</a:t>
            </a:r>
          </a:p>
          <a:p>
            <a:pPr lvl="1"/>
            <a:endParaRPr lang="en-US" sz="2400" b="1" dirty="0"/>
          </a:p>
        </p:txBody>
      </p:sp>
      <p:sp>
        <p:nvSpPr>
          <p:cNvPr id="7" name="Content Placeholder 2">
            <a:extLst>
              <a:ext uri="{FF2B5EF4-FFF2-40B4-BE49-F238E27FC236}">
                <a16:creationId xmlns:a16="http://schemas.microsoft.com/office/drawing/2014/main" id="{6602CE46-1370-F731-C8CF-EEEF55289939}"/>
              </a:ext>
            </a:extLst>
          </p:cNvPr>
          <p:cNvSpPr txBox="1">
            <a:spLocks/>
          </p:cNvSpPr>
          <p:nvPr/>
        </p:nvSpPr>
        <p:spPr bwMode="white">
          <a:xfrm>
            <a:off x="423568" y="691691"/>
            <a:ext cx="4827705" cy="2861406"/>
          </a:xfrm>
          <a:prstGeom prst="rect">
            <a:avLst/>
          </a:prstGeom>
        </p:spPr>
        <p:txBody>
          <a:bodyPr vert="horz" lIns="91440" tIns="45720" rIns="91440" bIns="45720" rtlCol="0" anchor="t" anchorCtr="0">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sz="2400" b="1" dirty="0">
                <a:solidFill>
                  <a:schemeClr val="accent5">
                    <a:lumMod val="40000"/>
                    <a:lumOff val="60000"/>
                  </a:schemeClr>
                </a:solidFill>
              </a:rPr>
              <a:t>Intraluminal</a:t>
            </a:r>
            <a:r>
              <a:rPr lang="en-US" sz="2400" b="1" dirty="0"/>
              <a:t>:</a:t>
            </a:r>
          </a:p>
          <a:p>
            <a:pPr lvl="1"/>
            <a:r>
              <a:rPr lang="en-US" sz="2400" b="1" dirty="0"/>
              <a:t>Common bile duct stones </a:t>
            </a:r>
            <a:r>
              <a:rPr lang="en-US" dirty="0">
                <a:effectLst/>
                <a:latin typeface="Tahoma" panose="020B0604030504040204" pitchFamily="34" charset="0"/>
                <a:ea typeface="Calibri" panose="020F0502020204030204" pitchFamily="34" charset="0"/>
              </a:rPr>
              <a:t>: is the </a:t>
            </a:r>
            <a:r>
              <a:rPr lang="en-US" b="1" i="1" dirty="0">
                <a:effectLst/>
                <a:latin typeface="Tahoma" panose="020B0604030504040204" pitchFamily="34" charset="0"/>
                <a:ea typeface="Calibri" panose="020F0502020204030204" pitchFamily="34" charset="0"/>
              </a:rPr>
              <a:t>commonest</a:t>
            </a:r>
            <a:r>
              <a:rPr lang="en-US" dirty="0">
                <a:effectLst/>
                <a:latin typeface="Tahoma" panose="020B0604030504040204" pitchFamily="34" charset="0"/>
                <a:ea typeface="Calibri" panose="020F0502020204030204" pitchFamily="34" charset="0"/>
              </a:rPr>
              <a:t> cause </a:t>
            </a:r>
            <a:endParaRPr lang="en-US" sz="2400" b="1" dirty="0"/>
          </a:p>
          <a:p>
            <a:pPr lvl="1"/>
            <a:r>
              <a:rPr lang="en-US" sz="2400" b="1" dirty="0"/>
              <a:t>Parasitic infections </a:t>
            </a:r>
          </a:p>
          <a:p>
            <a:pPr lvl="1"/>
            <a:r>
              <a:rPr lang="en-US" sz="2400" b="1" dirty="0"/>
              <a:t>Hydatid cysts </a:t>
            </a:r>
          </a:p>
          <a:p>
            <a:pPr lvl="1"/>
            <a:r>
              <a:rPr lang="en-US" sz="2400" b="1" dirty="0"/>
              <a:t>Biliary tree tumors </a:t>
            </a:r>
          </a:p>
          <a:p>
            <a:pPr lvl="1"/>
            <a:endParaRPr lang="en-US" sz="2400" b="1" dirty="0"/>
          </a:p>
        </p:txBody>
      </p:sp>
      <p:sp>
        <p:nvSpPr>
          <p:cNvPr id="3" name="TextBox 2">
            <a:extLst>
              <a:ext uri="{FF2B5EF4-FFF2-40B4-BE49-F238E27FC236}">
                <a16:creationId xmlns:a16="http://schemas.microsoft.com/office/drawing/2014/main" id="{454B2FEA-6E2E-95D2-32E1-6EB2AF84F7C5}"/>
              </a:ext>
            </a:extLst>
          </p:cNvPr>
          <p:cNvSpPr txBox="1"/>
          <p:nvPr/>
        </p:nvSpPr>
        <p:spPr>
          <a:xfrm>
            <a:off x="1358539" y="-16611"/>
            <a:ext cx="9183188" cy="584775"/>
          </a:xfrm>
          <a:prstGeom prst="rect">
            <a:avLst/>
          </a:prstGeom>
          <a:noFill/>
        </p:spPr>
        <p:txBody>
          <a:bodyPr wrap="square">
            <a:spAutoFit/>
          </a:bodyPr>
          <a:lstStyle/>
          <a:p>
            <a:pPr algn="ctr"/>
            <a:r>
              <a:rPr lang="en-US" sz="3200" b="1" u="sng" dirty="0"/>
              <a:t>post-hepatic jaundice</a:t>
            </a:r>
          </a:p>
        </p:txBody>
      </p:sp>
    </p:spTree>
    <p:extLst>
      <p:ext uri="{BB962C8B-B14F-4D97-AF65-F5344CB8AC3E}">
        <p14:creationId xmlns:p14="http://schemas.microsoft.com/office/powerpoint/2010/main" val="3520528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70A9D3F-602F-083D-1586-FDEBC24709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3180"/>
            <a:ext cx="11895500" cy="646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8877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B109D-303D-2E05-7BE1-F16A06506A0B}"/>
              </a:ext>
            </a:extLst>
          </p:cNvPr>
          <p:cNvSpPr>
            <a:spLocks noGrp="1"/>
          </p:cNvSpPr>
          <p:nvPr>
            <p:ph type="title"/>
          </p:nvPr>
        </p:nvSpPr>
        <p:spPr>
          <a:xfrm>
            <a:off x="509453" y="908826"/>
            <a:ext cx="10515600" cy="1351053"/>
          </a:xfrm>
        </p:spPr>
        <p:txBody>
          <a:bodyPr>
            <a:noAutofit/>
          </a:bodyPr>
          <a:lstStyle/>
          <a:p>
            <a:r>
              <a:rPr lang="en-US" sz="4800" b="1" dirty="0"/>
              <a:t>1.Common bile duct stones </a:t>
            </a:r>
            <a:r>
              <a:rPr lang="en-US" sz="3600" dirty="0">
                <a:effectLst/>
                <a:latin typeface="Tahoma" panose="020B0604030504040204" pitchFamily="34" charset="0"/>
                <a:ea typeface="Calibri" panose="020F0502020204030204" pitchFamily="34" charset="0"/>
              </a:rPr>
              <a:t>: </a:t>
            </a:r>
            <a:r>
              <a:rPr lang="en-US" sz="3600" dirty="0">
                <a:solidFill>
                  <a:srgbClr val="FF0000"/>
                </a:solidFill>
                <a:effectLst/>
                <a:latin typeface="Tahoma" panose="020B0604030504040204" pitchFamily="34" charset="0"/>
                <a:ea typeface="Calibri" panose="020F0502020204030204" pitchFamily="34" charset="0"/>
              </a:rPr>
              <a:t>is the </a:t>
            </a:r>
            <a:r>
              <a:rPr lang="en-US" sz="3600" b="1" i="1" dirty="0">
                <a:solidFill>
                  <a:srgbClr val="FF0000"/>
                </a:solidFill>
                <a:effectLst/>
                <a:latin typeface="Tahoma" panose="020B0604030504040204" pitchFamily="34" charset="0"/>
                <a:ea typeface="Calibri" panose="020F0502020204030204" pitchFamily="34" charset="0"/>
              </a:rPr>
              <a:t>commonest</a:t>
            </a:r>
            <a:r>
              <a:rPr lang="en-US" sz="3600" dirty="0">
                <a:solidFill>
                  <a:srgbClr val="FF0000"/>
                </a:solidFill>
                <a:effectLst/>
                <a:latin typeface="Tahoma" panose="020B0604030504040204" pitchFamily="34" charset="0"/>
                <a:ea typeface="Calibri" panose="020F0502020204030204" pitchFamily="34" charset="0"/>
              </a:rPr>
              <a:t> cause </a:t>
            </a:r>
            <a:br>
              <a:rPr lang="en-US" sz="4800" b="1" dirty="0"/>
            </a:br>
            <a:endParaRPr lang="en-US" sz="3600" dirty="0"/>
          </a:p>
        </p:txBody>
      </p:sp>
      <p:sp>
        <p:nvSpPr>
          <p:cNvPr id="3" name="Content Placeholder 2">
            <a:extLst>
              <a:ext uri="{FF2B5EF4-FFF2-40B4-BE49-F238E27FC236}">
                <a16:creationId xmlns:a16="http://schemas.microsoft.com/office/drawing/2014/main" id="{AD91F33B-76D5-BA30-BA3D-2C98DD856637}"/>
              </a:ext>
            </a:extLst>
          </p:cNvPr>
          <p:cNvSpPr>
            <a:spLocks noGrp="1"/>
          </p:cNvSpPr>
          <p:nvPr>
            <p:ph idx="1"/>
          </p:nvPr>
        </p:nvSpPr>
        <p:spPr>
          <a:xfrm>
            <a:off x="300447" y="1920245"/>
            <a:ext cx="11560628" cy="5408023"/>
          </a:xfrm>
        </p:spPr>
        <p:txBody>
          <a:bodyPr>
            <a:normAutofit fontScale="92500" lnSpcReduction="10000"/>
          </a:bodyPr>
          <a:lstStyle/>
          <a:p>
            <a:r>
              <a:rPr lang="en-US" sz="3200" b="1" dirty="0"/>
              <a:t>Stone disease is the most common cause of obstructive jaundice. Gallstones may pass through the CBD and cause obstruction and symptoms of biliary colic and cholangitis.</a:t>
            </a:r>
            <a:endParaRPr lang="ar-JO" sz="3200" b="1" dirty="0"/>
          </a:p>
          <a:p>
            <a:r>
              <a:rPr lang="en-US" dirty="0"/>
              <a:t> </a:t>
            </a:r>
            <a:r>
              <a:rPr lang="en-US" sz="3200" b="1" dirty="0"/>
              <a:t>Larger stones can become lodged in the CBD and cause complete obstruction, with increased intraductal pressure throughout the biliary tree.</a:t>
            </a:r>
          </a:p>
          <a:p>
            <a:pPr algn="l" rtl="0"/>
            <a:br>
              <a:rPr lang="en-US" dirty="0">
                <a:effectLst/>
                <a:latin typeface="Arial" panose="020B0604020202020204" pitchFamily="34" charset="0"/>
              </a:rPr>
            </a:br>
            <a:r>
              <a:rPr lang="en-US" sz="3000" b="1" dirty="0" err="1">
                <a:effectLst/>
                <a:latin typeface="Arial" panose="020B0604020202020204" pitchFamily="34" charset="0"/>
              </a:rPr>
              <a:t>Aetiology</a:t>
            </a:r>
            <a:r>
              <a:rPr lang="en-US" sz="3000" b="1" dirty="0">
                <a:effectLst/>
                <a:latin typeface="Arial" panose="020B0604020202020204" pitchFamily="34" charset="0"/>
              </a:rPr>
              <a:t> :</a:t>
            </a:r>
            <a:br>
              <a:rPr lang="en-US" sz="3000" b="1" dirty="0">
                <a:effectLst/>
              </a:rPr>
            </a:br>
            <a:r>
              <a:rPr lang="en-US" sz="3000" b="1" dirty="0">
                <a:effectLst/>
                <a:latin typeface="Arial" panose="020B0604020202020204" pitchFamily="34" charset="0"/>
              </a:rPr>
              <a:t>1- The commonest cause of CBD stones , is GB stones</a:t>
            </a:r>
            <a:br>
              <a:rPr lang="en-US" sz="3000" b="1" dirty="0">
                <a:effectLst/>
              </a:rPr>
            </a:br>
            <a:r>
              <a:rPr lang="en-US" sz="3000" b="1" dirty="0">
                <a:effectLst/>
                <a:latin typeface="Arial" panose="020B0604020202020204" pitchFamily="34" charset="0"/>
              </a:rPr>
              <a:t>migrating through the cystic duct into the CBD .</a:t>
            </a:r>
            <a:br>
              <a:rPr lang="en-US" sz="3000" b="1" dirty="0">
                <a:effectLst/>
              </a:rPr>
            </a:br>
            <a:r>
              <a:rPr lang="en-US" sz="3000" b="1" dirty="0">
                <a:effectLst/>
                <a:latin typeface="Arial" panose="020B0604020202020204" pitchFamily="34" charset="0"/>
              </a:rPr>
              <a:t>2- Rarely , brown pigment stones in the CBD are formed due to</a:t>
            </a:r>
            <a:br>
              <a:rPr lang="en-US" sz="3000" b="1" dirty="0">
                <a:effectLst/>
              </a:rPr>
            </a:br>
            <a:r>
              <a:rPr lang="en-US" sz="3000" b="1" dirty="0">
                <a:effectLst/>
                <a:latin typeface="Arial" panose="020B0604020202020204" pitchFamily="34" charset="0"/>
              </a:rPr>
              <a:t>prolonged stasis and infection .[0,4]</a:t>
            </a:r>
            <a:br>
              <a:rPr lang="en-US" sz="3000" b="1" dirty="0">
                <a:effectLst/>
              </a:rPr>
            </a:br>
            <a:br>
              <a:rPr lang="en-US" sz="3000" b="1" i="0" dirty="0">
                <a:solidFill>
                  <a:srgbClr val="666666"/>
                </a:solidFill>
                <a:effectLst/>
                <a:latin typeface="Open Sans" panose="020B0606030504020204" pitchFamily="34" charset="0"/>
              </a:rPr>
            </a:br>
            <a:endParaRPr lang="en-US" b="1" dirty="0"/>
          </a:p>
        </p:txBody>
      </p:sp>
      <p:sp>
        <p:nvSpPr>
          <p:cNvPr id="5" name="TextBox 4">
            <a:extLst>
              <a:ext uri="{FF2B5EF4-FFF2-40B4-BE49-F238E27FC236}">
                <a16:creationId xmlns:a16="http://schemas.microsoft.com/office/drawing/2014/main" id="{635CC385-15BD-F449-4F48-BFC096DFA771}"/>
              </a:ext>
            </a:extLst>
          </p:cNvPr>
          <p:cNvSpPr txBox="1"/>
          <p:nvPr/>
        </p:nvSpPr>
        <p:spPr>
          <a:xfrm>
            <a:off x="822963" y="6"/>
            <a:ext cx="6257108" cy="769441"/>
          </a:xfrm>
          <a:prstGeom prst="rect">
            <a:avLst/>
          </a:prstGeom>
          <a:noFill/>
        </p:spPr>
        <p:txBody>
          <a:bodyPr wrap="square">
            <a:spAutoFit/>
          </a:bodyPr>
          <a:lstStyle/>
          <a:p>
            <a:r>
              <a:rPr lang="en-US" sz="4400" b="1" dirty="0"/>
              <a:t>Intraluminal:</a:t>
            </a:r>
          </a:p>
        </p:txBody>
      </p:sp>
    </p:spTree>
    <p:extLst>
      <p:ext uri="{BB962C8B-B14F-4D97-AF65-F5344CB8AC3E}">
        <p14:creationId xmlns:p14="http://schemas.microsoft.com/office/powerpoint/2010/main" val="3610553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9382"/>
            <a:ext cx="10972800" cy="554182"/>
          </a:xfrm>
        </p:spPr>
        <p:txBody>
          <a:bodyPr>
            <a:noAutofit/>
          </a:bodyPr>
          <a:lstStyle/>
          <a:p>
            <a:r>
              <a:rPr lang="en-US" b="1" dirty="0"/>
              <a:t>Types of gallstones  </a:t>
            </a:r>
          </a:p>
        </p:txBody>
      </p:sp>
      <p:sp>
        <p:nvSpPr>
          <p:cNvPr id="3" name="Content Placeholder 2"/>
          <p:cNvSpPr>
            <a:spLocks noGrp="1"/>
          </p:cNvSpPr>
          <p:nvPr>
            <p:ph idx="1"/>
          </p:nvPr>
        </p:nvSpPr>
        <p:spPr>
          <a:xfrm>
            <a:off x="360219" y="847287"/>
            <a:ext cx="6018356" cy="4975784"/>
          </a:xfrm>
        </p:spPr>
        <p:txBody>
          <a:bodyPr>
            <a:normAutofit/>
          </a:bodyPr>
          <a:lstStyle/>
          <a:p>
            <a:pPr marL="0" indent="0">
              <a:buNone/>
            </a:pPr>
            <a:r>
              <a:rPr lang="en-US" sz="3600" dirty="0"/>
              <a:t>1-pure cholesterol </a:t>
            </a:r>
            <a:br>
              <a:rPr lang="en-US" sz="3600" dirty="0"/>
            </a:br>
            <a:r>
              <a:rPr lang="en-US" sz="3600" dirty="0"/>
              <a:t>2- pure pigment(BLACK /BROWN)</a:t>
            </a:r>
            <a:br>
              <a:rPr lang="en-US" sz="3600" dirty="0"/>
            </a:br>
            <a:r>
              <a:rPr lang="en-US" sz="3600" dirty="0"/>
              <a:t>3-mixed </a:t>
            </a:r>
          </a:p>
        </p:txBody>
      </p:sp>
      <p:pic>
        <p:nvPicPr>
          <p:cNvPr id="4" name="Picture 3"/>
          <p:cNvPicPr>
            <a:picLocks noChangeAspect="1"/>
          </p:cNvPicPr>
          <p:nvPr/>
        </p:nvPicPr>
        <p:blipFill>
          <a:blip r:embed="rId2"/>
          <a:stretch>
            <a:fillRect/>
          </a:stretch>
        </p:blipFill>
        <p:spPr>
          <a:xfrm>
            <a:off x="7958547" y="0"/>
            <a:ext cx="4138015" cy="2681416"/>
          </a:xfrm>
          <a:prstGeom prst="rect">
            <a:avLst/>
          </a:prstGeom>
        </p:spPr>
      </p:pic>
      <p:pic>
        <p:nvPicPr>
          <p:cNvPr id="5" name="Picture 4"/>
          <p:cNvPicPr>
            <a:picLocks noChangeAspect="1"/>
          </p:cNvPicPr>
          <p:nvPr/>
        </p:nvPicPr>
        <p:blipFill>
          <a:blip r:embed="rId3"/>
          <a:stretch>
            <a:fillRect/>
          </a:stretch>
        </p:blipFill>
        <p:spPr>
          <a:xfrm>
            <a:off x="5185953" y="2157490"/>
            <a:ext cx="3540035" cy="2543027"/>
          </a:xfrm>
          <a:prstGeom prst="rect">
            <a:avLst/>
          </a:prstGeom>
        </p:spPr>
      </p:pic>
      <p:pic>
        <p:nvPicPr>
          <p:cNvPr id="6" name="Picture 3" descr="https://lh3.googleusercontent.com/-dcdM-oz4Eyya4vB1vSgvOJwlkZuaOY9pODF9NqjMCVAsIb4XiToTcZ-Ibb-DukmmZSMlDY3-JKwZqGG_Fp0WUl3Ipa9xqXZyvBQnCP56x3FvXaUmcH7RusyXFwFfJCZhIub8Pc=s0">
            <a:extLst>
              <a:ext uri="{FF2B5EF4-FFF2-40B4-BE49-F238E27FC236}">
                <a16:creationId xmlns:a16="http://schemas.microsoft.com/office/drawing/2014/main" id="{BD3ECE03-A2D8-269B-046A-AE93A885CE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5949" y="4389875"/>
            <a:ext cx="4330055" cy="2468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812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15960-7EB3-52A3-67BE-D35827D4803D}"/>
              </a:ext>
            </a:extLst>
          </p:cNvPr>
          <p:cNvSpPr>
            <a:spLocks noGrp="1"/>
          </p:cNvSpPr>
          <p:nvPr>
            <p:ph type="title"/>
          </p:nvPr>
        </p:nvSpPr>
        <p:spPr>
          <a:xfrm>
            <a:off x="838200" y="130000"/>
            <a:ext cx="10515600" cy="1325563"/>
          </a:xfrm>
        </p:spPr>
        <p:txBody>
          <a:bodyPr/>
          <a:lstStyle/>
          <a:p>
            <a:r>
              <a:rPr lang="en-US" b="1" dirty="0"/>
              <a:t>EPIDEMIOLOGY &amp; Risk factors (5F : Female, Forty, Fertile, Fat, Fair)</a:t>
            </a:r>
          </a:p>
        </p:txBody>
      </p:sp>
      <p:sp>
        <p:nvSpPr>
          <p:cNvPr id="3" name="Content Placeholder 2">
            <a:extLst>
              <a:ext uri="{FF2B5EF4-FFF2-40B4-BE49-F238E27FC236}">
                <a16:creationId xmlns:a16="http://schemas.microsoft.com/office/drawing/2014/main" id="{B9A527FF-9F5D-BE30-0761-7819CD0927D9}"/>
              </a:ext>
            </a:extLst>
          </p:cNvPr>
          <p:cNvSpPr>
            <a:spLocks noGrp="1"/>
          </p:cNvSpPr>
          <p:nvPr>
            <p:ph idx="1"/>
          </p:nvPr>
        </p:nvSpPr>
        <p:spPr>
          <a:xfrm>
            <a:off x="274324" y="1455557"/>
            <a:ext cx="11599817" cy="5180374"/>
          </a:xfrm>
        </p:spPr>
        <p:txBody>
          <a:bodyPr>
            <a:normAutofit fontScale="92500" lnSpcReduction="10000"/>
          </a:bodyPr>
          <a:lstStyle/>
          <a:p>
            <a:pPr marL="0" indent="0">
              <a:buNone/>
            </a:pPr>
            <a:r>
              <a:rPr lang="en-US" b="1" dirty="0">
                <a:solidFill>
                  <a:srgbClr val="FF0000"/>
                </a:solidFill>
              </a:rPr>
              <a:t>1-Age </a:t>
            </a:r>
            <a:r>
              <a:rPr lang="en-US" dirty="0"/>
              <a:t>— Age is a major risk factor for the gallstones</a:t>
            </a:r>
            <a:endParaRPr lang="ar-JO" dirty="0"/>
          </a:p>
          <a:p>
            <a:pPr marL="0" indent="0">
              <a:buNone/>
            </a:pPr>
            <a:r>
              <a:rPr lang="en-US" dirty="0"/>
              <a:t>Age 40 appears to represent the cutoff between relatively low and high rates of cholecystectomies</a:t>
            </a:r>
            <a:endParaRPr lang="ar-JO" dirty="0"/>
          </a:p>
          <a:p>
            <a:pPr marL="0" indent="0">
              <a:buNone/>
            </a:pPr>
            <a:r>
              <a:rPr lang="ar-JO" b="1" dirty="0">
                <a:solidFill>
                  <a:srgbClr val="FF0000"/>
                </a:solidFill>
              </a:rPr>
              <a:t>2</a:t>
            </a:r>
            <a:r>
              <a:rPr lang="en-US" b="1" dirty="0">
                <a:solidFill>
                  <a:srgbClr val="FF0000"/>
                </a:solidFill>
              </a:rPr>
              <a:t>-Sex </a:t>
            </a:r>
            <a:r>
              <a:rPr lang="en-US" dirty="0"/>
              <a:t>— As noted above, a higher prevalence of gallstones has been observed in women in all age groups . The difference between women and men is particularly striking in young adults.</a:t>
            </a:r>
            <a:endParaRPr lang="ar-JO" dirty="0"/>
          </a:p>
          <a:p>
            <a:pPr marL="0" indent="0">
              <a:buNone/>
            </a:pPr>
            <a:r>
              <a:rPr lang="en-US" b="1" dirty="0">
                <a:solidFill>
                  <a:srgbClr val="FF0000"/>
                </a:solidFill>
              </a:rPr>
              <a:t>3-Pregnancy</a:t>
            </a:r>
            <a:r>
              <a:rPr lang="en-US" dirty="0"/>
              <a:t> — Pregnancy is a major risk factor for the development of cholesterol gallstones. The risk is related to both the frequency and number of pregnancies. </a:t>
            </a:r>
            <a:r>
              <a:rPr lang="en-US" sz="2400" dirty="0">
                <a:highlight>
                  <a:srgbClr val="FFFF00"/>
                </a:highlight>
              </a:rPr>
              <a:t>high estrogen and progesterone(increase synthesis and less motility)</a:t>
            </a:r>
            <a:endParaRPr lang="ar-JO" sz="2400" dirty="0">
              <a:highlight>
                <a:srgbClr val="FFFF00"/>
              </a:highlight>
            </a:endParaRPr>
          </a:p>
          <a:p>
            <a:pPr marL="0" indent="0">
              <a:buNone/>
            </a:pPr>
            <a:r>
              <a:rPr lang="en-US" b="1" dirty="0">
                <a:solidFill>
                  <a:srgbClr val="FF0000"/>
                </a:solidFill>
              </a:rPr>
              <a:t>4-Oral contraceptives and estrogen replacement therapy</a:t>
            </a:r>
            <a:endParaRPr lang="ar-JO" b="1" dirty="0">
              <a:solidFill>
                <a:srgbClr val="FF0000"/>
              </a:solidFill>
            </a:endParaRPr>
          </a:p>
          <a:p>
            <a:pPr marL="0" indent="0">
              <a:buNone/>
            </a:pPr>
            <a:r>
              <a:rPr lang="en-US" b="1" dirty="0">
                <a:solidFill>
                  <a:srgbClr val="FF0000"/>
                </a:solidFill>
              </a:rPr>
              <a:t> 5-Family history and genetics</a:t>
            </a:r>
            <a:endParaRPr lang="ar-JO" b="1" dirty="0">
              <a:solidFill>
                <a:srgbClr val="FF0000"/>
              </a:solidFill>
            </a:endParaRPr>
          </a:p>
          <a:p>
            <a:pPr marL="0" indent="0">
              <a:buNone/>
            </a:pPr>
            <a:r>
              <a:rPr lang="en-US" b="1" dirty="0">
                <a:solidFill>
                  <a:srgbClr val="FF0000"/>
                </a:solidFill>
              </a:rPr>
              <a:t> 6-Obesity</a:t>
            </a:r>
            <a:endParaRPr lang="ar-JO" b="1" dirty="0">
              <a:solidFill>
                <a:srgbClr val="FF0000"/>
              </a:solidFill>
            </a:endParaRPr>
          </a:p>
          <a:p>
            <a:pPr marL="0" indent="0">
              <a:buNone/>
            </a:pPr>
            <a:r>
              <a:rPr lang="en-US" b="1" dirty="0">
                <a:solidFill>
                  <a:srgbClr val="FF0000"/>
                </a:solidFill>
              </a:rPr>
              <a:t> 7-Rapid weight loss[0,4]</a:t>
            </a:r>
            <a:endParaRPr lang="ar-JO" b="1" dirty="0">
              <a:solidFill>
                <a:srgbClr val="FF0000"/>
              </a:solidFill>
            </a:endParaRPr>
          </a:p>
        </p:txBody>
      </p:sp>
    </p:spTree>
    <p:extLst>
      <p:ext uri="{BB962C8B-B14F-4D97-AF65-F5344CB8AC3E}">
        <p14:creationId xmlns:p14="http://schemas.microsoft.com/office/powerpoint/2010/main" val="751444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E405AE-6F46-3E8E-D2A5-9E6502806D90}"/>
              </a:ext>
            </a:extLst>
          </p:cNvPr>
          <p:cNvSpPr>
            <a:spLocks noGrp="1"/>
          </p:cNvSpPr>
          <p:nvPr>
            <p:ph idx="1"/>
          </p:nvPr>
        </p:nvSpPr>
        <p:spPr>
          <a:xfrm>
            <a:off x="420188" y="143697"/>
            <a:ext cx="10515600" cy="5327877"/>
          </a:xfrm>
        </p:spPr>
        <p:txBody>
          <a:bodyPr/>
          <a:lstStyle/>
          <a:p>
            <a:pPr marL="0" indent="0">
              <a:buNone/>
            </a:pPr>
            <a:r>
              <a:rPr lang="en-US" dirty="0">
                <a:solidFill>
                  <a:srgbClr val="FF0000"/>
                </a:solidFill>
              </a:rPr>
              <a:t> </a:t>
            </a:r>
            <a:r>
              <a:rPr lang="en-US" b="1" dirty="0">
                <a:solidFill>
                  <a:srgbClr val="FF0000"/>
                </a:solidFill>
              </a:rPr>
              <a:t>8-DM</a:t>
            </a:r>
            <a:endParaRPr lang="ar-JO" b="1" dirty="0">
              <a:solidFill>
                <a:srgbClr val="FF0000"/>
              </a:solidFill>
            </a:endParaRPr>
          </a:p>
          <a:p>
            <a:pPr marL="0" indent="0">
              <a:buNone/>
            </a:pPr>
            <a:r>
              <a:rPr lang="en-US" b="1" dirty="0">
                <a:solidFill>
                  <a:srgbClr val="FF0000"/>
                </a:solidFill>
              </a:rPr>
              <a:t> 9-Hyperlipidemia </a:t>
            </a:r>
            <a:endParaRPr lang="ar-JO" b="1" dirty="0">
              <a:solidFill>
                <a:srgbClr val="FF0000"/>
              </a:solidFill>
            </a:endParaRPr>
          </a:p>
          <a:p>
            <a:pPr marL="0" indent="0">
              <a:buNone/>
            </a:pPr>
            <a:r>
              <a:rPr lang="en-US" b="1" dirty="0">
                <a:solidFill>
                  <a:srgbClr val="FF0000"/>
                </a:solidFill>
              </a:rPr>
              <a:t>10-Cirrhosis </a:t>
            </a:r>
            <a:endParaRPr lang="ar-JO" b="1" dirty="0">
              <a:solidFill>
                <a:srgbClr val="FF0000"/>
              </a:solidFill>
            </a:endParaRPr>
          </a:p>
          <a:p>
            <a:pPr marL="0" indent="0">
              <a:buNone/>
            </a:pPr>
            <a:r>
              <a:rPr lang="en-US" b="1" dirty="0">
                <a:solidFill>
                  <a:srgbClr val="FF0000"/>
                </a:solidFill>
              </a:rPr>
              <a:t>11-Drugs(Ceftriaxone) </a:t>
            </a:r>
            <a:endParaRPr lang="ar-JO" b="1" dirty="0">
              <a:solidFill>
                <a:srgbClr val="FF0000"/>
              </a:solidFill>
            </a:endParaRPr>
          </a:p>
          <a:p>
            <a:pPr marL="0" indent="0">
              <a:buNone/>
            </a:pPr>
            <a:r>
              <a:rPr lang="en-US" b="1" dirty="0">
                <a:solidFill>
                  <a:srgbClr val="FF0000"/>
                </a:solidFill>
              </a:rPr>
              <a:t>12-Crohns </a:t>
            </a:r>
            <a:endParaRPr lang="ar-JO" b="1" dirty="0">
              <a:solidFill>
                <a:srgbClr val="FF0000"/>
              </a:solidFill>
            </a:endParaRPr>
          </a:p>
          <a:p>
            <a:pPr marL="0" indent="0">
              <a:buNone/>
            </a:pPr>
            <a:r>
              <a:rPr lang="en-US" b="1" dirty="0">
                <a:solidFill>
                  <a:srgbClr val="FF0000"/>
                </a:solidFill>
              </a:rPr>
              <a:t>13-Hemolysis</a:t>
            </a:r>
            <a:endParaRPr lang="ar-JO" b="1" dirty="0">
              <a:solidFill>
                <a:srgbClr val="FF0000"/>
              </a:solidFill>
            </a:endParaRPr>
          </a:p>
          <a:p>
            <a:pPr marL="0" indent="0">
              <a:buNone/>
            </a:pPr>
            <a:r>
              <a:rPr lang="en-US" b="1" dirty="0">
                <a:solidFill>
                  <a:srgbClr val="FF0000"/>
                </a:solidFill>
              </a:rPr>
              <a:t> 14-Recurrent biliary infections [0,4]</a:t>
            </a:r>
            <a:endParaRPr lang="en-US" b="1" dirty="0">
              <a:solidFill>
                <a:srgbClr val="FF0000"/>
              </a:solidFill>
              <a:highlight>
                <a:srgbClr val="FFFF00"/>
              </a:highlight>
            </a:endParaRPr>
          </a:p>
          <a:p>
            <a:endParaRPr lang="en-US" dirty="0">
              <a:solidFill>
                <a:srgbClr val="FF0000"/>
              </a:solidFill>
            </a:endParaRPr>
          </a:p>
        </p:txBody>
      </p:sp>
      <p:sp>
        <p:nvSpPr>
          <p:cNvPr id="5" name="TextBox 4">
            <a:extLst>
              <a:ext uri="{FF2B5EF4-FFF2-40B4-BE49-F238E27FC236}">
                <a16:creationId xmlns:a16="http://schemas.microsoft.com/office/drawing/2014/main" id="{838655BC-7282-82BF-F756-CADD55AD3BFA}"/>
              </a:ext>
            </a:extLst>
          </p:cNvPr>
          <p:cNvSpPr txBox="1"/>
          <p:nvPr/>
        </p:nvSpPr>
        <p:spPr>
          <a:xfrm>
            <a:off x="420189" y="4148129"/>
            <a:ext cx="11140443" cy="3077766"/>
          </a:xfrm>
          <a:prstGeom prst="rect">
            <a:avLst/>
          </a:prstGeom>
          <a:noFill/>
        </p:spPr>
        <p:txBody>
          <a:bodyPr wrap="square">
            <a:spAutoFit/>
          </a:bodyPr>
          <a:lstStyle/>
          <a:p>
            <a:r>
              <a:rPr lang="en-US" sz="3200" b="1" dirty="0"/>
              <a:t>Complicated choledocholithiasis</a:t>
            </a:r>
            <a:r>
              <a:rPr lang="en-US" sz="2400" b="1" dirty="0"/>
              <a:t>:- </a:t>
            </a:r>
          </a:p>
          <a:p>
            <a:r>
              <a:rPr lang="en-US" sz="2800" dirty="0"/>
              <a:t>1-The two major complications associated with choledocholithiasis </a:t>
            </a:r>
            <a:r>
              <a:rPr lang="en-US" sz="2800" b="1" dirty="0"/>
              <a:t>are pancreatitis and acute cholangitis.</a:t>
            </a:r>
          </a:p>
          <a:p>
            <a:r>
              <a:rPr lang="en-US" sz="2400" dirty="0">
                <a:effectLst/>
                <a:latin typeface="Tahoma" panose="020B0604030504040204" pitchFamily="34" charset="0"/>
                <a:ea typeface="Calibri" panose="020F0502020204030204" pitchFamily="34" charset="0"/>
                <a:cs typeface="Arial" panose="020B0604020202020204" pitchFamily="34" charset="0"/>
              </a:rPr>
              <a:t>2-</a:t>
            </a:r>
            <a:r>
              <a:rPr lang="en-US" sz="2400" b="1" dirty="0">
                <a:effectLst/>
                <a:latin typeface="Tahoma" panose="020B0604030504040204" pitchFamily="34" charset="0"/>
                <a:ea typeface="Calibri" panose="020F0502020204030204" pitchFamily="34" charset="0"/>
                <a:cs typeface="Arial" panose="020B0604020202020204" pitchFamily="34" charset="0"/>
              </a:rPr>
              <a:t>secondary Biliary cirrhosis</a:t>
            </a:r>
            <a:r>
              <a:rPr lang="en-US" sz="2400" dirty="0">
                <a:effectLst/>
                <a:latin typeface="Tahoma" panose="020B0604030504040204" pitchFamily="34" charset="0"/>
                <a:ea typeface="Calibri" panose="020F0502020204030204" pitchFamily="34" charset="0"/>
                <a:cs typeface="Arial" panose="020B0604020202020204" pitchFamily="34" charset="0"/>
              </a:rPr>
              <a:t> may occur in</a:t>
            </a:r>
            <a:r>
              <a:rPr lang="en-US" dirty="0"/>
              <a:t> </a:t>
            </a:r>
            <a:r>
              <a:rPr lang="en-US" sz="2400" dirty="0"/>
              <a:t>Long-standing biliary obstruction</a:t>
            </a:r>
          </a:p>
          <a:p>
            <a:r>
              <a:rPr lang="en-US" sz="1800" b="1" dirty="0">
                <a:latin typeface="Montserrat"/>
                <a:ea typeface="Montserrat"/>
                <a:cs typeface="Montserrat"/>
                <a:sym typeface="Montserrat"/>
              </a:rPr>
              <a:t>If the obstruction is not relieved either spontaneously or by operation, the chronic back-pressure in the biliary system may result in secondary biliary cirrhosis and liver failure.</a:t>
            </a:r>
          </a:p>
          <a:p>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sz="2800" dirty="0"/>
          </a:p>
        </p:txBody>
      </p:sp>
    </p:spTree>
    <p:extLst>
      <p:ext uri="{BB962C8B-B14F-4D97-AF65-F5344CB8AC3E}">
        <p14:creationId xmlns:p14="http://schemas.microsoft.com/office/powerpoint/2010/main" val="1101165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5ADD13-BA0C-4C8A-9CBE-908423F86E10}"/>
              </a:ext>
            </a:extLst>
          </p:cNvPr>
          <p:cNvSpPr>
            <a:spLocks noGrp="1"/>
          </p:cNvSpPr>
          <p:nvPr>
            <p:ph idx="1"/>
          </p:nvPr>
        </p:nvSpPr>
        <p:spPr>
          <a:xfrm>
            <a:off x="535797" y="290950"/>
            <a:ext cx="11120411" cy="6567055"/>
          </a:xfrm>
        </p:spPr>
        <p:txBody>
          <a:bodyPr>
            <a:normAutofit/>
          </a:bodyPr>
          <a:lstStyle/>
          <a:p>
            <a:pPr marL="0" indent="0">
              <a:buNone/>
            </a:pPr>
            <a:r>
              <a:rPr lang="en-US" b="1" dirty="0"/>
              <a:t>Jaundice</a:t>
            </a:r>
            <a:r>
              <a:rPr lang="en-US" dirty="0"/>
              <a:t> is a condition marked by yellowing of the skin and the whites of the eyes, caused by high levels of bilirubin in the blood. Bilirubin is a yellow pigment formed during the breakdown of red blood cells. Typically, the liver processes and removes bilirubin from the body through bile. However, when this process is disrupted, bilirubin builds up, resulting in jaundice.</a:t>
            </a:r>
          </a:p>
          <a:p>
            <a:pPr marL="0" indent="0">
              <a:buNone/>
            </a:pPr>
            <a:endParaRPr lang="en-US" dirty="0"/>
          </a:p>
          <a:p>
            <a:pPr marL="0" indent="0">
              <a:buNone/>
            </a:pPr>
            <a:endParaRPr lang="en-US" dirty="0"/>
          </a:p>
          <a:p>
            <a:pPr marL="0" indent="0">
              <a:buNone/>
            </a:pPr>
            <a:r>
              <a:rPr lang="en-US" b="1" dirty="0"/>
              <a:t>Surgical jaundice</a:t>
            </a:r>
            <a:r>
              <a:rPr lang="en-US" dirty="0"/>
              <a:t> refers to jaundice that arises due to a blockage in the bile ducts, preventing the normal flow of bile from the liver into the intestines. This condition is often referred to as obstructive jaundice, and it typically requires surgical intervention or endoscopic procedures to correct the underlying issue.</a:t>
            </a:r>
          </a:p>
        </p:txBody>
      </p:sp>
      <p:pic>
        <p:nvPicPr>
          <p:cNvPr id="2" name="Picture 1"/>
          <p:cNvPicPr>
            <a:picLocks noChangeAspect="1"/>
          </p:cNvPicPr>
          <p:nvPr/>
        </p:nvPicPr>
        <p:blipFill>
          <a:blip r:embed="rId2"/>
          <a:stretch>
            <a:fillRect/>
          </a:stretch>
        </p:blipFill>
        <p:spPr>
          <a:xfrm>
            <a:off x="9546773" y="4986818"/>
            <a:ext cx="2252355" cy="1871187"/>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70EFF57F-24BA-725D-4EBD-DF7613D31EB2}"/>
                  </a:ext>
                </a:extLst>
              </p14:cNvPr>
              <p14:cNvContentPartPr/>
              <p14:nvPr/>
            </p14:nvContentPartPr>
            <p14:xfrm>
              <a:off x="8555931" y="946749"/>
              <a:ext cx="1339200" cy="33120"/>
            </p14:xfrm>
          </p:contentPart>
        </mc:Choice>
        <mc:Fallback xmlns="">
          <p:pic>
            <p:nvPicPr>
              <p:cNvPr id="6" name="Ink 5">
                <a:extLst>
                  <a:ext uri="{FF2B5EF4-FFF2-40B4-BE49-F238E27FC236}">
                    <a16:creationId xmlns:a16="http://schemas.microsoft.com/office/drawing/2014/main" id="{70EFF57F-24BA-725D-4EBD-DF7613D31EB2}"/>
                  </a:ext>
                </a:extLst>
              </p:cNvPr>
              <p:cNvPicPr/>
              <p:nvPr/>
            </p:nvPicPr>
            <p:blipFill>
              <a:blip r:embed="rId6"/>
              <a:stretch>
                <a:fillRect/>
              </a:stretch>
            </p:blipFill>
            <p:spPr>
              <a:xfrm>
                <a:off x="8511291" y="857109"/>
                <a:ext cx="1428840" cy="212760"/>
              </a:xfrm>
              <a:prstGeom prst="rect">
                <a:avLst/>
              </a:prstGeom>
            </p:spPr>
          </p:pic>
        </mc:Fallback>
      </mc:AlternateContent>
    </p:spTree>
    <p:extLst>
      <p:ext uri="{BB962C8B-B14F-4D97-AF65-F5344CB8AC3E}">
        <p14:creationId xmlns:p14="http://schemas.microsoft.com/office/powerpoint/2010/main" val="2787031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CD7B6-BAB0-D6F7-715A-44A8B5CE5520}"/>
              </a:ext>
            </a:extLst>
          </p:cNvPr>
          <p:cNvSpPr>
            <a:spLocks noGrp="1"/>
          </p:cNvSpPr>
          <p:nvPr>
            <p:ph type="title"/>
          </p:nvPr>
        </p:nvSpPr>
        <p:spPr>
          <a:xfrm>
            <a:off x="472440" y="130000"/>
            <a:ext cx="10515600" cy="1325563"/>
          </a:xfrm>
        </p:spPr>
        <p:txBody>
          <a:bodyPr/>
          <a:lstStyle/>
          <a:p>
            <a:r>
              <a:rPr lang="en-US" b="0" i="0" dirty="0">
                <a:effectLst/>
                <a:latin typeface="Arial" panose="020B0604020202020204" pitchFamily="34" charset="0"/>
              </a:rPr>
              <a:t>Clinical picture :</a:t>
            </a:r>
            <a:br>
              <a:rPr lang="en-US" dirty="0"/>
            </a:br>
            <a:endParaRPr lang="en-US" dirty="0"/>
          </a:p>
        </p:txBody>
      </p:sp>
      <p:sp>
        <p:nvSpPr>
          <p:cNvPr id="3" name="Content Placeholder 2">
            <a:extLst>
              <a:ext uri="{FF2B5EF4-FFF2-40B4-BE49-F238E27FC236}">
                <a16:creationId xmlns:a16="http://schemas.microsoft.com/office/drawing/2014/main" id="{F489346F-3D4E-F9EA-5686-CEEDAB09128B}"/>
              </a:ext>
            </a:extLst>
          </p:cNvPr>
          <p:cNvSpPr>
            <a:spLocks noGrp="1"/>
          </p:cNvSpPr>
          <p:nvPr>
            <p:ph idx="1"/>
          </p:nvPr>
        </p:nvSpPr>
        <p:spPr>
          <a:xfrm>
            <a:off x="235132" y="836024"/>
            <a:ext cx="11484429" cy="5891982"/>
          </a:xfrm>
        </p:spPr>
        <p:txBody>
          <a:bodyPr>
            <a:normAutofit fontScale="92500" lnSpcReduction="20000"/>
          </a:bodyPr>
          <a:lstStyle/>
          <a:p>
            <a:r>
              <a:rPr lang="en-US" sz="3600" b="1" dirty="0"/>
              <a:t>choledocholithiasis may be symptomless</a:t>
            </a:r>
            <a:r>
              <a:rPr lang="en-US" sz="4000" b="1" dirty="0"/>
              <a:t>(</a:t>
            </a:r>
            <a:r>
              <a:rPr lang="en-US" b="1" i="0" dirty="0">
                <a:effectLst/>
                <a:latin typeface="Arial" panose="020B0604020202020204" pitchFamily="34" charset="0"/>
              </a:rPr>
              <a:t>f there is no obstruction)</a:t>
            </a:r>
            <a:r>
              <a:rPr lang="en-US" sz="4000" b="1" dirty="0"/>
              <a:t>. </a:t>
            </a:r>
          </a:p>
          <a:p>
            <a:pPr>
              <a:buFont typeface="Wingdings" panose="05000000000000000000" pitchFamily="2" charset="2"/>
              <a:buChar char="v"/>
            </a:pPr>
            <a:r>
              <a:rPr lang="en-US" sz="3600" b="1" dirty="0"/>
              <a:t>More often, there are attacks of biliary colic</a:t>
            </a:r>
            <a:r>
              <a:rPr lang="en-US" sz="3200" dirty="0"/>
              <a:t> due to the increased pressure that develops within the obstructed </a:t>
            </a:r>
            <a:r>
              <a:rPr lang="en-US" sz="3200" dirty="0" err="1"/>
              <a:t>bileduct</a:t>
            </a:r>
            <a:r>
              <a:rPr lang="en-US" sz="3200" dirty="0"/>
              <a:t> – pain in Right Hypochondrium </a:t>
            </a:r>
            <a:r>
              <a:rPr lang="en-US" sz="3600" b="1" dirty="0"/>
              <a:t> accompanied by obstructive jaundice with clay-</a:t>
            </a:r>
            <a:r>
              <a:rPr lang="en-US" sz="3600" b="1" dirty="0" err="1"/>
              <a:t>coloured</a:t>
            </a:r>
            <a:r>
              <a:rPr lang="en-US" sz="3600" b="1" dirty="0"/>
              <a:t> stools and dark urine, the attacks lasting for </a:t>
            </a:r>
            <a:r>
              <a:rPr lang="en-US" sz="3600" b="1" u="sng" dirty="0"/>
              <a:t>hours or several days. </a:t>
            </a:r>
          </a:p>
          <a:p>
            <a:pPr algn="l" rtl="0"/>
            <a:r>
              <a:rPr lang="en-US" sz="3000" b="1" i="0" dirty="0">
                <a:effectLst/>
                <a:latin typeface="Arial" panose="020B0604020202020204" pitchFamily="34" charset="0"/>
              </a:rPr>
              <a:t>If cholangitis occur , there are attacks of :</a:t>
            </a:r>
            <a:br>
              <a:rPr lang="en-US" sz="3000" b="1" i="0" dirty="0">
                <a:effectLst/>
                <a:latin typeface="Open Sans" panose="020B0606030504020204" pitchFamily="34" charset="0"/>
              </a:rPr>
            </a:br>
            <a:r>
              <a:rPr lang="en-US" sz="3000" b="1" i="0" dirty="0">
                <a:effectLst/>
                <a:latin typeface="Arial" panose="020B0604020202020204" pitchFamily="34" charset="0"/>
              </a:rPr>
              <a:t>a) Charcot’s triad :</a:t>
            </a:r>
            <a:br>
              <a:rPr lang="en-US" sz="3000" b="1" i="0" dirty="0">
                <a:effectLst/>
                <a:latin typeface="Open Sans" panose="020B0606030504020204" pitchFamily="34" charset="0"/>
              </a:rPr>
            </a:br>
            <a:r>
              <a:rPr lang="en-US" sz="3000" b="1" i="0" dirty="0">
                <a:effectLst/>
                <a:latin typeface="Arial" panose="020B0604020202020204" pitchFamily="34" charset="0"/>
              </a:rPr>
              <a:t>• Pain</a:t>
            </a:r>
            <a:br>
              <a:rPr lang="en-US" sz="3000" b="1" i="0" dirty="0">
                <a:effectLst/>
                <a:latin typeface="Open Sans" panose="020B0606030504020204" pitchFamily="34" charset="0"/>
              </a:rPr>
            </a:br>
            <a:r>
              <a:rPr lang="en-US" sz="3000" b="1" i="0" dirty="0">
                <a:effectLst/>
                <a:latin typeface="Arial" panose="020B0604020202020204" pitchFamily="34" charset="0"/>
              </a:rPr>
              <a:t>• Jaundice</a:t>
            </a:r>
            <a:br>
              <a:rPr lang="en-US" sz="3000" b="1" i="0" dirty="0">
                <a:effectLst/>
                <a:latin typeface="Open Sans" panose="020B0606030504020204" pitchFamily="34" charset="0"/>
              </a:rPr>
            </a:br>
            <a:r>
              <a:rPr lang="en-US" sz="3000" b="1" i="0" dirty="0">
                <a:effectLst/>
                <a:latin typeface="Arial" panose="020B0604020202020204" pitchFamily="34" charset="0"/>
              </a:rPr>
              <a:t>• Fever &amp; rigors</a:t>
            </a:r>
            <a:br>
              <a:rPr lang="en-US" sz="3000" b="1" i="0" dirty="0">
                <a:effectLst/>
                <a:latin typeface="Open Sans" panose="020B0606030504020204" pitchFamily="34" charset="0"/>
              </a:rPr>
            </a:br>
            <a:r>
              <a:rPr lang="en-US" sz="3000" b="1" i="0" dirty="0">
                <a:effectLst/>
                <a:latin typeface="Arial" panose="020B0604020202020204" pitchFamily="34" charset="0"/>
              </a:rPr>
              <a:t>b) Reynold’s pentad :</a:t>
            </a:r>
            <a:br>
              <a:rPr lang="en-US" sz="3000" b="1" i="0" dirty="0">
                <a:effectLst/>
                <a:latin typeface="Open Sans" panose="020B0606030504020204" pitchFamily="34" charset="0"/>
              </a:rPr>
            </a:br>
            <a:r>
              <a:rPr lang="en-US" sz="3000" b="1" i="0" dirty="0">
                <a:effectLst/>
                <a:latin typeface="Arial" panose="020B0604020202020204" pitchFamily="34" charset="0"/>
              </a:rPr>
              <a:t>• Charcot’s triad</a:t>
            </a:r>
            <a:br>
              <a:rPr lang="en-US" sz="3000" b="1" i="0" dirty="0">
                <a:effectLst/>
                <a:latin typeface="Open Sans" panose="020B0606030504020204" pitchFamily="34" charset="0"/>
              </a:rPr>
            </a:br>
            <a:r>
              <a:rPr lang="en-US" sz="3000" b="1" i="0" dirty="0">
                <a:effectLst/>
                <a:latin typeface="Arial" panose="020B0604020202020204" pitchFamily="34" charset="0"/>
              </a:rPr>
              <a:t>• Septic shock</a:t>
            </a:r>
            <a:br>
              <a:rPr lang="en-US" sz="3000" b="1" i="0" dirty="0">
                <a:effectLst/>
                <a:latin typeface="Open Sans" panose="020B0606030504020204" pitchFamily="34" charset="0"/>
              </a:rPr>
            </a:br>
            <a:r>
              <a:rPr lang="en-US" sz="3000" b="1" i="0" dirty="0">
                <a:effectLst/>
                <a:latin typeface="Arial" panose="020B0604020202020204" pitchFamily="34" charset="0"/>
              </a:rPr>
              <a:t>• Altered mental status </a:t>
            </a:r>
            <a:endParaRPr lang="en-US" sz="3000" b="1" i="0" dirty="0">
              <a:effectLst/>
              <a:latin typeface="Open Sans" panose="020B0606030504020204" pitchFamily="34" charset="0"/>
            </a:endParaRPr>
          </a:p>
          <a:p>
            <a:endParaRPr lang="en-US" sz="3600" b="1" dirty="0"/>
          </a:p>
        </p:txBody>
      </p:sp>
    </p:spTree>
    <p:extLst>
      <p:ext uri="{BB962C8B-B14F-4D97-AF65-F5344CB8AC3E}">
        <p14:creationId xmlns:p14="http://schemas.microsoft.com/office/powerpoint/2010/main" val="3634608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18CD5-A5D0-4DF0-801D-C79FAE263C85}"/>
              </a:ext>
            </a:extLst>
          </p:cNvPr>
          <p:cNvSpPr>
            <a:spLocks noGrp="1"/>
          </p:cNvSpPr>
          <p:nvPr>
            <p:ph type="title"/>
          </p:nvPr>
        </p:nvSpPr>
        <p:spPr/>
        <p:txBody>
          <a:bodyPr/>
          <a:lstStyle/>
          <a:p>
            <a:r>
              <a:rPr lang="en-US" sz="4400" b="1" dirty="0"/>
              <a:t>2.Parasitic infections </a:t>
            </a:r>
            <a:br>
              <a:rPr lang="en-US" sz="4400" b="1" dirty="0"/>
            </a:br>
            <a:endParaRPr lang="en-US" dirty="0"/>
          </a:p>
        </p:txBody>
      </p:sp>
      <p:sp>
        <p:nvSpPr>
          <p:cNvPr id="3" name="Content Placeholder 2">
            <a:extLst>
              <a:ext uri="{FF2B5EF4-FFF2-40B4-BE49-F238E27FC236}">
                <a16:creationId xmlns:a16="http://schemas.microsoft.com/office/drawing/2014/main" id="{F2D7BF77-D39B-310A-4E9D-8768A539D02A}"/>
              </a:ext>
            </a:extLst>
          </p:cNvPr>
          <p:cNvSpPr>
            <a:spLocks noGrp="1"/>
          </p:cNvSpPr>
          <p:nvPr>
            <p:ph idx="1"/>
          </p:nvPr>
        </p:nvSpPr>
        <p:spPr>
          <a:xfrm>
            <a:off x="222073" y="1027906"/>
            <a:ext cx="11521439" cy="4351338"/>
          </a:xfrm>
        </p:spPr>
        <p:txBody>
          <a:bodyPr/>
          <a:lstStyle/>
          <a:p>
            <a:r>
              <a:rPr lang="en-US" sz="2400" b="1" dirty="0">
                <a:solidFill>
                  <a:srgbClr val="FF0000"/>
                </a:solidFill>
                <a:latin typeface="Montserrat"/>
                <a:ea typeface="Montserrat"/>
                <a:cs typeface="Montserrat"/>
                <a:sym typeface="Montserrat"/>
              </a:rPr>
              <a:t>ASCARIS LUMBRICOIDES</a:t>
            </a:r>
            <a:r>
              <a:rPr lang="en-US" sz="2400" b="1" dirty="0">
                <a:latin typeface="Montserrat"/>
                <a:ea typeface="Montserrat"/>
                <a:cs typeface="Montserrat"/>
                <a:sym typeface="Montserrat"/>
              </a:rPr>
              <a:t>, IS THE MOST COMMON PARASITIC INFECTION IN HUMAN , LIVES IN SMALL INTESTINE IN MAN , FECO-ORAL ROUTE </a:t>
            </a:r>
            <a:endParaRPr lang="en-US" b="1" dirty="0"/>
          </a:p>
          <a:p>
            <a:r>
              <a:rPr lang="en-US" b="1" dirty="0"/>
              <a:t>adult Ascaris lumbricoides can migrate from the intestine into the bile ducts, thereby obstructing the extrahepatic ducts</a:t>
            </a:r>
          </a:p>
        </p:txBody>
      </p:sp>
      <p:pic>
        <p:nvPicPr>
          <p:cNvPr id="4" name="Picture 3">
            <a:extLst>
              <a:ext uri="{FF2B5EF4-FFF2-40B4-BE49-F238E27FC236}">
                <a16:creationId xmlns:a16="http://schemas.microsoft.com/office/drawing/2014/main" id="{A404025C-BE33-D806-53D2-82A593A6BB71}"/>
              </a:ext>
            </a:extLst>
          </p:cNvPr>
          <p:cNvPicPr>
            <a:picLocks noChangeAspect="1"/>
          </p:cNvPicPr>
          <p:nvPr/>
        </p:nvPicPr>
        <p:blipFill>
          <a:blip r:embed="rId2"/>
          <a:stretch>
            <a:fillRect/>
          </a:stretch>
        </p:blipFill>
        <p:spPr>
          <a:xfrm>
            <a:off x="6855431" y="2886891"/>
            <a:ext cx="5020884" cy="3971108"/>
          </a:xfrm>
          <a:prstGeom prst="rect">
            <a:avLst/>
          </a:prstGeom>
        </p:spPr>
      </p:pic>
    </p:spTree>
    <p:extLst>
      <p:ext uri="{BB962C8B-B14F-4D97-AF65-F5344CB8AC3E}">
        <p14:creationId xmlns:p14="http://schemas.microsoft.com/office/powerpoint/2010/main" val="3242420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1E256D-4FBE-3A3C-82CE-878DB1B8DC23}"/>
              </a:ext>
            </a:extLst>
          </p:cNvPr>
          <p:cNvSpPr>
            <a:spLocks noGrp="1"/>
          </p:cNvSpPr>
          <p:nvPr>
            <p:ph idx="1"/>
          </p:nvPr>
        </p:nvSpPr>
        <p:spPr>
          <a:xfrm>
            <a:off x="838200" y="359229"/>
            <a:ext cx="10515600" cy="5817734"/>
          </a:xfrm>
        </p:spPr>
        <p:txBody>
          <a:bodyPr>
            <a:normAutofit fontScale="77500" lnSpcReduction="20000"/>
          </a:bodyPr>
          <a:lstStyle/>
          <a:p>
            <a:r>
              <a:rPr lang="en-US" b="1" dirty="0"/>
              <a:t>Clinical feature</a:t>
            </a:r>
          </a:p>
          <a:p>
            <a:r>
              <a:rPr lang="en-US" dirty="0"/>
              <a:t>Most patients are asymptomatic
</a:t>
            </a:r>
            <a:r>
              <a:rPr lang="en-US" b="1" dirty="0"/>
              <a:t> Early symptoms</a:t>
            </a:r>
          </a:p>
          <a:p>
            <a:pPr marL="0" indent="0">
              <a:buNone/>
            </a:pPr>
            <a:r>
              <a:rPr lang="en-US" dirty="0"/>
              <a:t>Dry cough, blood-tinged sputum, wheezing
 </a:t>
            </a:r>
            <a:r>
              <a:rPr lang="en-US" dirty="0" err="1"/>
              <a:t>Loeffler</a:t>
            </a:r>
            <a:r>
              <a:rPr lang="en-US" dirty="0"/>
              <a:t> syndrome: a transient respiratory disorder characterized by accumulation of eosinophils in the lungs due to certain infections (usually parasites) or allergic reactions to drugs. Symptoms are usually mild and resolve spontaneously</a:t>
            </a:r>
          </a:p>
          <a:p>
            <a:pPr marL="0" indent="0">
              <a:buNone/>
            </a:pPr>
            <a:endParaRPr lang="en-US" dirty="0"/>
          </a:p>
          <a:p>
            <a:pPr marL="0" indent="0">
              <a:buNone/>
            </a:pPr>
            <a:r>
              <a:rPr lang="en-US" b="1" dirty="0"/>
              <a:t>• Late symptoms</a:t>
            </a:r>
            <a:r>
              <a:rPr lang="en-US" dirty="0"/>
              <a:t> : anorexia, abdominal discomfort, nausea, vomiting, and diarrhea
• </a:t>
            </a:r>
            <a:r>
              <a:rPr lang="en-US" b="1" dirty="0"/>
              <a:t>Additional symptoms</a:t>
            </a:r>
            <a:r>
              <a:rPr lang="en-US" dirty="0"/>
              <a:t> due to blockage by adult worms depend on the location of the obstruction:
■ Bowel obstruction, especially at </a:t>
            </a:r>
            <a:r>
              <a:rPr lang="en-US" dirty="0" err="1"/>
              <a:t>ileocecal</a:t>
            </a:r>
            <a:r>
              <a:rPr lang="en-US" dirty="0"/>
              <a:t> valve (may lead to intestinal perforation)
■ Obstruction of the appendix features of appendicitis
■ Obstruction of biliary and pancreatic ducts features of cholestasis, pancreatitis</a:t>
            </a:r>
          </a:p>
          <a:p>
            <a:pPr marL="0" indent="0">
              <a:buNone/>
            </a:pPr>
            <a:r>
              <a:rPr lang="en-US" dirty="0"/>
              <a:t>[0,5]</a:t>
            </a:r>
          </a:p>
        </p:txBody>
      </p:sp>
    </p:spTree>
    <p:extLst>
      <p:ext uri="{BB962C8B-B14F-4D97-AF65-F5344CB8AC3E}">
        <p14:creationId xmlns:p14="http://schemas.microsoft.com/office/powerpoint/2010/main" val="1180851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ACB34-6D0D-E21A-6A8F-BC19C3AC9932}"/>
              </a:ext>
            </a:extLst>
          </p:cNvPr>
          <p:cNvSpPr>
            <a:spLocks noGrp="1"/>
          </p:cNvSpPr>
          <p:nvPr>
            <p:ph type="title"/>
          </p:nvPr>
        </p:nvSpPr>
        <p:spPr>
          <a:xfrm>
            <a:off x="211183" y="-228283"/>
            <a:ext cx="10515600" cy="1325563"/>
          </a:xfrm>
        </p:spPr>
        <p:txBody>
          <a:bodyPr>
            <a:normAutofit/>
          </a:bodyPr>
          <a:lstStyle/>
          <a:p>
            <a:r>
              <a:rPr lang="en-US" sz="4800" b="1" dirty="0"/>
              <a:t>3.Mirizzi syndrome</a:t>
            </a:r>
          </a:p>
        </p:txBody>
      </p:sp>
      <p:sp>
        <p:nvSpPr>
          <p:cNvPr id="3" name="Content Placeholder 2">
            <a:extLst>
              <a:ext uri="{FF2B5EF4-FFF2-40B4-BE49-F238E27FC236}">
                <a16:creationId xmlns:a16="http://schemas.microsoft.com/office/drawing/2014/main" id="{CE48BF8A-0F05-64DA-3F9E-FB73EFF3EB0B}"/>
              </a:ext>
            </a:extLst>
          </p:cNvPr>
          <p:cNvSpPr>
            <a:spLocks noGrp="1"/>
          </p:cNvSpPr>
          <p:nvPr>
            <p:ph idx="1"/>
          </p:nvPr>
        </p:nvSpPr>
        <p:spPr>
          <a:xfrm>
            <a:off x="211183" y="731202"/>
            <a:ext cx="11769636" cy="6009232"/>
          </a:xfrm>
        </p:spPr>
        <p:txBody>
          <a:bodyPr>
            <a:normAutofit/>
          </a:bodyPr>
          <a:lstStyle/>
          <a:p>
            <a:r>
              <a:rPr lang="en-US" sz="3200" b="1" dirty="0"/>
              <a:t>Mirizzi syndrome is the presence of a stone impacted in the cystic duct or</a:t>
            </a:r>
            <a:r>
              <a:rPr lang="en-US" sz="3200" dirty="0"/>
              <a:t> </a:t>
            </a:r>
            <a:r>
              <a:rPr lang="en-US" sz="3200" b="1" dirty="0"/>
              <a:t>Hartmann’s pouch, causing inflammation and external compression of the common hepatic duct and thus biliary obstruction(</a:t>
            </a:r>
            <a:r>
              <a:rPr lang="en-US" sz="3200" b="1" dirty="0" err="1">
                <a:effectLst/>
              </a:rPr>
              <a:t>jaundice,RUQ</a:t>
            </a:r>
            <a:r>
              <a:rPr lang="en-US" sz="3200" b="1" dirty="0">
                <a:effectLst/>
              </a:rPr>
              <a:t> pain)</a:t>
            </a:r>
            <a:r>
              <a:rPr lang="en-US" sz="3200" b="1" dirty="0"/>
              <a:t>.</a:t>
            </a:r>
          </a:p>
        </p:txBody>
      </p:sp>
      <p:pic>
        <p:nvPicPr>
          <p:cNvPr id="2050" name="Picture 2" descr="Mirizzi syndrome causes, types, symptoms, diagnosis, treatment &amp; prognosis">
            <a:extLst>
              <a:ext uri="{FF2B5EF4-FFF2-40B4-BE49-F238E27FC236}">
                <a16:creationId xmlns:a16="http://schemas.microsoft.com/office/drawing/2014/main" id="{7559F39C-56A8-F9B3-A1C7-F04C14A27B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 y="2573389"/>
            <a:ext cx="12191999" cy="428461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CD818AD-18D9-F2FA-DB08-65EE8D3FBDBF}"/>
              </a:ext>
            </a:extLst>
          </p:cNvPr>
          <p:cNvSpPr txBox="1"/>
          <p:nvPr/>
        </p:nvSpPr>
        <p:spPr>
          <a:xfrm>
            <a:off x="4811484" y="361870"/>
            <a:ext cx="6126480" cy="369332"/>
          </a:xfrm>
          <a:prstGeom prst="rect">
            <a:avLst/>
          </a:prstGeom>
          <a:noFill/>
        </p:spPr>
        <p:txBody>
          <a:bodyPr wrap="square">
            <a:spAutoFit/>
          </a:bodyPr>
          <a:lstStyle/>
          <a:p>
            <a:r>
              <a:rPr lang="en-US" dirty="0"/>
              <a:t>[49][51]</a:t>
            </a:r>
          </a:p>
        </p:txBody>
      </p:sp>
    </p:spTree>
    <p:extLst>
      <p:ext uri="{BB962C8B-B14F-4D97-AF65-F5344CB8AC3E}">
        <p14:creationId xmlns:p14="http://schemas.microsoft.com/office/powerpoint/2010/main" val="1423693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0C99E-EDD1-FBD2-6B5C-2265A6E5AF0B}"/>
              </a:ext>
            </a:extLst>
          </p:cNvPr>
          <p:cNvSpPr>
            <a:spLocks noGrp="1"/>
          </p:cNvSpPr>
          <p:nvPr>
            <p:ph type="title"/>
          </p:nvPr>
        </p:nvSpPr>
        <p:spPr>
          <a:xfrm>
            <a:off x="838200" y="-248194"/>
            <a:ext cx="10515600" cy="1325563"/>
          </a:xfrm>
        </p:spPr>
        <p:txBody>
          <a:bodyPr/>
          <a:lstStyle/>
          <a:p>
            <a:pPr algn="ctr"/>
            <a:r>
              <a:rPr lang="en-US" b="1" dirty="0" err="1">
                <a:effectLst/>
                <a:highlight>
                  <a:srgbClr val="FFFF00"/>
                </a:highlight>
              </a:rPr>
              <a:t>Csendes</a:t>
            </a:r>
            <a:r>
              <a:rPr lang="en-US" b="1" dirty="0">
                <a:effectLst/>
                <a:highlight>
                  <a:srgbClr val="FFFF00"/>
                </a:highlight>
              </a:rPr>
              <a:t> </a:t>
            </a:r>
            <a:r>
              <a:rPr lang="en-US" b="1" dirty="0">
                <a:highlight>
                  <a:srgbClr val="FFFF00"/>
                </a:highlight>
              </a:rPr>
              <a:t>classification of </a:t>
            </a:r>
            <a:r>
              <a:rPr lang="en-US" b="1" dirty="0" err="1">
                <a:highlight>
                  <a:srgbClr val="FFFF00"/>
                </a:highlight>
              </a:rPr>
              <a:t>mirizzi</a:t>
            </a:r>
            <a:r>
              <a:rPr lang="en-US" b="1" dirty="0">
                <a:highlight>
                  <a:srgbClr val="FFFF00"/>
                </a:highlight>
              </a:rPr>
              <a:t> syndrome</a:t>
            </a:r>
          </a:p>
        </p:txBody>
      </p:sp>
      <p:pic>
        <p:nvPicPr>
          <p:cNvPr id="3074" name="Picture 2" descr="Cholangioscopy-Assisted Laser Lithotripsy for Treatment of  Postcholecystectomy Mirizzi Syndrome: Case Series">
            <a:extLst>
              <a:ext uri="{FF2B5EF4-FFF2-40B4-BE49-F238E27FC236}">
                <a16:creationId xmlns:a16="http://schemas.microsoft.com/office/drawing/2014/main" id="{AF285CD6-1289-26F3-E393-63813353BC0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953594"/>
            <a:ext cx="12192000" cy="5904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778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84959-EC8E-A343-A435-36F55C134319}"/>
              </a:ext>
            </a:extLst>
          </p:cNvPr>
          <p:cNvSpPr>
            <a:spLocks noGrp="1"/>
          </p:cNvSpPr>
          <p:nvPr>
            <p:ph type="title"/>
          </p:nvPr>
        </p:nvSpPr>
        <p:spPr>
          <a:xfrm>
            <a:off x="289560" y="495760"/>
            <a:ext cx="10515600" cy="1325563"/>
          </a:xfrm>
        </p:spPr>
        <p:txBody>
          <a:bodyPr/>
          <a:lstStyle/>
          <a:p>
            <a:r>
              <a:rPr lang="en-US" b="1" dirty="0"/>
              <a:t>Diagnosis</a:t>
            </a:r>
            <a:r>
              <a:rPr lang="en-US" dirty="0"/>
              <a:t>: </a:t>
            </a:r>
          </a:p>
        </p:txBody>
      </p:sp>
      <p:sp>
        <p:nvSpPr>
          <p:cNvPr id="3" name="Content Placeholder 2">
            <a:extLst>
              <a:ext uri="{FF2B5EF4-FFF2-40B4-BE49-F238E27FC236}">
                <a16:creationId xmlns:a16="http://schemas.microsoft.com/office/drawing/2014/main" id="{70660D55-0CF6-E90B-E36A-99FCF427BA9A}"/>
              </a:ext>
            </a:extLst>
          </p:cNvPr>
          <p:cNvSpPr>
            <a:spLocks noGrp="1"/>
          </p:cNvSpPr>
          <p:nvPr>
            <p:ph idx="1"/>
          </p:nvPr>
        </p:nvSpPr>
        <p:spPr>
          <a:xfrm>
            <a:off x="289560" y="1559429"/>
            <a:ext cx="10515600" cy="4922929"/>
          </a:xfrm>
        </p:spPr>
        <p:txBody>
          <a:bodyPr>
            <a:normAutofit/>
          </a:bodyPr>
          <a:lstStyle/>
          <a:p>
            <a:r>
              <a:rPr lang="en-US" dirty="0"/>
              <a:t>preferably ERCP/MRCP </a:t>
            </a:r>
          </a:p>
          <a:p>
            <a:pPr marL="514350" indent="-514350">
              <a:buFont typeface="+mj-lt"/>
              <a:buAutoNum type="arabicPeriod"/>
            </a:pPr>
            <a:r>
              <a:rPr lang="en-US" dirty="0"/>
              <a:t>Narrowing of the common hepatic </a:t>
            </a:r>
            <a:r>
              <a:rPr lang="en-US" dirty="0" err="1"/>
              <a:t>ductS</a:t>
            </a:r>
            <a:endParaRPr lang="en-US" dirty="0"/>
          </a:p>
          <a:p>
            <a:pPr marL="514350" indent="-514350">
              <a:buFont typeface="+mj-lt"/>
              <a:buAutoNum type="arabicPeriod"/>
            </a:pPr>
            <a:r>
              <a:rPr lang="en-US" dirty="0"/>
              <a:t>stone within the cystic duct</a:t>
            </a:r>
          </a:p>
          <a:p>
            <a:pPr marL="514350" indent="-514350">
              <a:buFont typeface="+mj-lt"/>
              <a:buAutoNum type="arabicPeriod"/>
            </a:pPr>
            <a:r>
              <a:rPr lang="en-US" dirty="0"/>
              <a:t>Dilation of the intrahepatic biliary tree</a:t>
            </a:r>
          </a:p>
          <a:p>
            <a:pPr marL="514350" indent="-514350">
              <a:buFont typeface="+mj-lt"/>
              <a:buAutoNum type="arabicPeriod"/>
            </a:pPr>
            <a:endParaRPr lang="en-US" dirty="0"/>
          </a:p>
          <a:p>
            <a:r>
              <a:rPr lang="en-US" sz="4000" b="1" dirty="0"/>
              <a:t>Treatment: </a:t>
            </a:r>
            <a:r>
              <a:rPr lang="en-US" dirty="0"/>
              <a:t>ERCP-guided CBD stent placement may be considered preoperatively to allow for biliary drainage.</a:t>
            </a:r>
            <a:r>
              <a:rPr lang="en-US" b="1" dirty="0"/>
              <a:t> </a:t>
            </a:r>
            <a:r>
              <a:rPr lang="en-US" sz="2000" b="1" dirty="0"/>
              <a:t>[52]</a:t>
            </a:r>
            <a:endParaRPr lang="en-US" sz="1400" dirty="0"/>
          </a:p>
          <a:p>
            <a:endParaRPr lang="en-US" dirty="0"/>
          </a:p>
          <a:p>
            <a:r>
              <a:rPr lang="en-US" dirty="0"/>
              <a:t> Open cholecystectomy may be preferred if diagnosed preoperatively. </a:t>
            </a:r>
            <a:r>
              <a:rPr lang="en-US" sz="2000" dirty="0"/>
              <a:t>[50]</a:t>
            </a:r>
            <a:endParaRPr lang="en-US" dirty="0"/>
          </a:p>
        </p:txBody>
      </p:sp>
      <p:pic>
        <p:nvPicPr>
          <p:cNvPr id="7170" name="Picture 2" descr="Mirizzi syndrome | Radiology Reference Article | Radiopaedia.org">
            <a:extLst>
              <a:ext uri="{FF2B5EF4-FFF2-40B4-BE49-F238E27FC236}">
                <a16:creationId xmlns:a16="http://schemas.microsoft.com/office/drawing/2014/main" id="{60D5593A-BE0D-6FCC-C87C-C9667ED334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1949" y="0"/>
            <a:ext cx="4210051" cy="409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649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977D3-5A5E-223F-129A-7940C2F752EB}"/>
              </a:ext>
            </a:extLst>
          </p:cNvPr>
          <p:cNvSpPr>
            <a:spLocks noGrp="1"/>
          </p:cNvSpPr>
          <p:nvPr>
            <p:ph type="title"/>
          </p:nvPr>
        </p:nvSpPr>
        <p:spPr>
          <a:xfrm>
            <a:off x="161109" y="528411"/>
            <a:ext cx="10515600" cy="920614"/>
          </a:xfrm>
        </p:spPr>
        <p:txBody>
          <a:bodyPr>
            <a:normAutofit/>
          </a:bodyPr>
          <a:lstStyle/>
          <a:p>
            <a:r>
              <a:rPr lang="en-US" sz="4800" b="1" dirty="0"/>
              <a:t>1.Biliary atresia</a:t>
            </a:r>
          </a:p>
        </p:txBody>
      </p:sp>
      <p:sp>
        <p:nvSpPr>
          <p:cNvPr id="3" name="Content Placeholder 2">
            <a:extLst>
              <a:ext uri="{FF2B5EF4-FFF2-40B4-BE49-F238E27FC236}">
                <a16:creationId xmlns:a16="http://schemas.microsoft.com/office/drawing/2014/main" id="{BE466A49-C7CA-E621-F4D2-A400DF0C9EFC}"/>
              </a:ext>
            </a:extLst>
          </p:cNvPr>
          <p:cNvSpPr>
            <a:spLocks noGrp="1"/>
          </p:cNvSpPr>
          <p:nvPr>
            <p:ph idx="1"/>
          </p:nvPr>
        </p:nvSpPr>
        <p:spPr>
          <a:xfrm>
            <a:off x="56607" y="920616"/>
            <a:ext cx="12078788" cy="5924323"/>
          </a:xfrm>
        </p:spPr>
        <p:txBody>
          <a:bodyPr>
            <a:normAutofit fontScale="92500"/>
          </a:bodyPr>
          <a:lstStyle/>
          <a:p>
            <a:endParaRPr lang="en-US" b="1" dirty="0">
              <a:highlight>
                <a:srgbClr val="FFFF00"/>
              </a:highlight>
            </a:endParaRPr>
          </a:p>
          <a:p>
            <a:r>
              <a:rPr lang="en-US" b="1" dirty="0">
                <a:highlight>
                  <a:srgbClr val="FFFF00"/>
                </a:highlight>
              </a:rPr>
              <a:t>most common surgical cause of cholestatic jaundice in newborn(25-40 %</a:t>
            </a:r>
            <a:endParaRPr lang="en-US" sz="3200" b="1" dirty="0"/>
          </a:p>
          <a:p>
            <a:r>
              <a:rPr lang="en-US" sz="3200" b="1" dirty="0"/>
              <a:t>Biliary atresia is a fibroproliferative condition in infants in which the bile ducts outside and inside the liver are scarred and blocked. Bile can’t flow into the intestine so bile builds up in the liver and damages it</a:t>
            </a:r>
          </a:p>
          <a:p>
            <a:pPr marL="0" indent="0">
              <a:buNone/>
            </a:pPr>
            <a:endParaRPr lang="en-US" sz="3200" dirty="0"/>
          </a:p>
          <a:p>
            <a:r>
              <a:rPr lang="en-US" b="1" dirty="0">
                <a:highlight>
                  <a:srgbClr val="FFFF00"/>
                </a:highlight>
              </a:rPr>
              <a:t>S&amp;S : </a:t>
            </a:r>
            <a:r>
              <a:rPr lang="en-US" b="1" dirty="0"/>
              <a:t>jaundice (at birth or shortly after2w ) grey stool / dark urine /hepatomegaly</a:t>
            </a:r>
          </a:p>
          <a:p>
            <a:r>
              <a:rPr lang="en-US" sz="4000" b="1" dirty="0">
                <a:highlight>
                  <a:srgbClr val="FFFF00"/>
                </a:highlight>
              </a:rPr>
              <a:t>Treatment</a:t>
            </a:r>
          </a:p>
          <a:p>
            <a:r>
              <a:rPr lang="en-US" b="1" dirty="0"/>
              <a:t>Kasai procedure (</a:t>
            </a:r>
            <a:r>
              <a:rPr lang="en-US" b="1" dirty="0" err="1"/>
              <a:t>hepatoportoenterostomy</a:t>
            </a:r>
            <a:r>
              <a:rPr lang="en-US" b="1" dirty="0"/>
              <a:t>): a connection is created between the liver and the small intestine to allow for bile drainage.</a:t>
            </a:r>
          </a:p>
          <a:p>
            <a:r>
              <a:rPr lang="en-US" b="1" dirty="0"/>
              <a:t>In cases of liver cirrhosis: liver transplantation (primary reason for liver transplantation in children</a:t>
            </a:r>
          </a:p>
        </p:txBody>
      </p:sp>
      <p:sp>
        <p:nvSpPr>
          <p:cNvPr id="11" name="TextBox 10">
            <a:extLst>
              <a:ext uri="{FF2B5EF4-FFF2-40B4-BE49-F238E27FC236}">
                <a16:creationId xmlns:a16="http://schemas.microsoft.com/office/drawing/2014/main" id="{A8E4ECEF-70A8-C36D-811B-0F69D792A739}"/>
              </a:ext>
            </a:extLst>
          </p:cNvPr>
          <p:cNvSpPr txBox="1"/>
          <p:nvPr/>
        </p:nvSpPr>
        <p:spPr>
          <a:xfrm>
            <a:off x="3507377" y="6"/>
            <a:ext cx="6204856"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Intramural:</a:t>
            </a:r>
          </a:p>
        </p:txBody>
      </p:sp>
    </p:spTree>
    <p:extLst>
      <p:ext uri="{BB962C8B-B14F-4D97-AF65-F5344CB8AC3E}">
        <p14:creationId xmlns:p14="http://schemas.microsoft.com/office/powerpoint/2010/main" val="3116970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4B52F-551B-D7F0-DA54-9E45C712DE49}"/>
              </a:ext>
            </a:extLst>
          </p:cNvPr>
          <p:cNvSpPr>
            <a:spLocks noGrp="1"/>
          </p:cNvSpPr>
          <p:nvPr>
            <p:ph type="title"/>
          </p:nvPr>
        </p:nvSpPr>
        <p:spPr>
          <a:xfrm>
            <a:off x="496393" y="12434"/>
            <a:ext cx="10856457" cy="1325563"/>
          </a:xfrm>
        </p:spPr>
        <p:txBody>
          <a:bodyPr>
            <a:normAutofit/>
          </a:bodyPr>
          <a:lstStyle/>
          <a:p>
            <a:pPr algn="ctr"/>
            <a:r>
              <a:rPr lang="en-US" sz="4800" b="1" u="sng" dirty="0"/>
              <a:t>Kasai classification of BA</a:t>
            </a:r>
          </a:p>
        </p:txBody>
      </p:sp>
      <p:grpSp>
        <p:nvGrpSpPr>
          <p:cNvPr id="4" name="Google Shape;427;p13">
            <a:extLst>
              <a:ext uri="{FF2B5EF4-FFF2-40B4-BE49-F238E27FC236}">
                <a16:creationId xmlns:a16="http://schemas.microsoft.com/office/drawing/2014/main" id="{882225EA-D82E-70EC-37D6-9BAA5886525D}"/>
              </a:ext>
            </a:extLst>
          </p:cNvPr>
          <p:cNvGrpSpPr/>
          <p:nvPr/>
        </p:nvGrpSpPr>
        <p:grpSpPr>
          <a:xfrm>
            <a:off x="837247" y="1029440"/>
            <a:ext cx="10515600" cy="2601987"/>
            <a:chOff x="260857" y="921"/>
            <a:chExt cx="9392758" cy="1997224"/>
          </a:xfrm>
        </p:grpSpPr>
        <p:sp>
          <p:nvSpPr>
            <p:cNvPr id="5" name="Google Shape;428;p13">
              <a:extLst>
                <a:ext uri="{FF2B5EF4-FFF2-40B4-BE49-F238E27FC236}">
                  <a16:creationId xmlns:a16="http://schemas.microsoft.com/office/drawing/2014/main" id="{5C498AE2-9F86-7F22-5585-8B58D9C7B43F}"/>
                </a:ext>
              </a:extLst>
            </p:cNvPr>
            <p:cNvSpPr/>
            <p:nvPr/>
          </p:nvSpPr>
          <p:spPr>
            <a:xfrm>
              <a:off x="1721867" y="921"/>
              <a:ext cx="7930896" cy="477584"/>
            </a:xfrm>
            <a:prstGeom prst="rect">
              <a:avLst/>
            </a:prstGeom>
            <a:solidFill>
              <a:srgbClr val="FFCA07"/>
            </a:solidFill>
            <a:ln w="12700" cap="flat" cmpd="sng">
              <a:solidFill>
                <a:srgbClr val="FFCA07"/>
              </a:solidFill>
              <a:prstDash val="solid"/>
              <a:miter lim="800000"/>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6" name="Google Shape;429;p13">
              <a:extLst>
                <a:ext uri="{FF2B5EF4-FFF2-40B4-BE49-F238E27FC236}">
                  <a16:creationId xmlns:a16="http://schemas.microsoft.com/office/drawing/2014/main" id="{A01E417F-35F5-A68F-B591-8346BF2CC96F}"/>
                </a:ext>
              </a:extLst>
            </p:cNvPr>
            <p:cNvSpPr txBox="1"/>
            <p:nvPr/>
          </p:nvSpPr>
          <p:spPr>
            <a:xfrm>
              <a:off x="1721867" y="921"/>
              <a:ext cx="7930896" cy="477584"/>
            </a:xfrm>
            <a:prstGeom prst="rect">
              <a:avLst/>
            </a:prstGeom>
            <a:noFill/>
            <a:ln>
              <a:noFill/>
            </a:ln>
          </p:spPr>
          <p:txBody>
            <a:bodyPr spcFirstLastPara="1" wrap="square" lIns="153875" tIns="121300" rIns="153875" bIns="1213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lnSpc>
                  <a:spcPct val="90000"/>
                </a:lnSpc>
                <a:spcBef>
                  <a:spcPts val="0"/>
                </a:spcBef>
                <a:spcAft>
                  <a:spcPts val="0"/>
                </a:spcAft>
                <a:buClr>
                  <a:schemeClr val="lt1"/>
                </a:buClr>
                <a:buSzPts val="1800"/>
                <a:buFont typeface="Calibri"/>
                <a:buNone/>
              </a:pPr>
              <a:r>
                <a:rPr lang="en-US" sz="1800" b="1" dirty="0">
                  <a:solidFill>
                    <a:schemeClr val="lt1"/>
                  </a:solidFill>
                  <a:latin typeface="Calibri"/>
                  <a:ea typeface="Calibri"/>
                  <a:cs typeface="Calibri"/>
                  <a:sym typeface="Calibri"/>
                </a:rPr>
                <a:t>Atresia at the level of the </a:t>
              </a:r>
              <a:r>
                <a:rPr lang="en-US" sz="1800" b="1" dirty="0">
                  <a:solidFill>
                    <a:srgbClr val="FF0000"/>
                  </a:solidFill>
                  <a:latin typeface="Calibri"/>
                  <a:ea typeface="Calibri"/>
                  <a:cs typeface="Calibri"/>
                  <a:sym typeface="Calibri"/>
                </a:rPr>
                <a:t>common bile duct </a:t>
              </a:r>
              <a:r>
                <a:rPr lang="en-US" sz="1800" dirty="0">
                  <a:solidFill>
                    <a:schemeClr val="lt1"/>
                  </a:solidFill>
                  <a:latin typeface="Calibri"/>
                  <a:ea typeface="Calibri"/>
                  <a:cs typeface="Calibri"/>
                  <a:sym typeface="Calibri"/>
                </a:rPr>
                <a:t>(patent cystic and CHD)</a:t>
              </a:r>
              <a:endParaRPr sz="1800" b="1" dirty="0">
                <a:solidFill>
                  <a:srgbClr val="FF0000"/>
                </a:solidFill>
                <a:latin typeface="Calibri"/>
                <a:ea typeface="Calibri"/>
                <a:cs typeface="Calibri"/>
                <a:sym typeface="Calibri"/>
              </a:endParaRPr>
            </a:p>
          </p:txBody>
        </p:sp>
        <p:sp>
          <p:nvSpPr>
            <p:cNvPr id="7" name="Google Shape;430;p13">
              <a:extLst>
                <a:ext uri="{FF2B5EF4-FFF2-40B4-BE49-F238E27FC236}">
                  <a16:creationId xmlns:a16="http://schemas.microsoft.com/office/drawing/2014/main" id="{9E79BD0D-6096-04A7-1552-09B7CF5D5CA1}"/>
                </a:ext>
              </a:extLst>
            </p:cNvPr>
            <p:cNvSpPr/>
            <p:nvPr/>
          </p:nvSpPr>
          <p:spPr>
            <a:xfrm>
              <a:off x="260857" y="921"/>
              <a:ext cx="1461009" cy="477584"/>
            </a:xfrm>
            <a:prstGeom prst="rect">
              <a:avLst/>
            </a:prstGeom>
            <a:solidFill>
              <a:schemeClr val="lt1"/>
            </a:solidFill>
            <a:ln w="12700" cap="flat" cmpd="sng">
              <a:solidFill>
                <a:srgbClr val="FFCA07"/>
              </a:solidFill>
              <a:prstDash val="solid"/>
              <a:miter lim="800000"/>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 name="Google Shape;431;p13">
              <a:extLst>
                <a:ext uri="{FF2B5EF4-FFF2-40B4-BE49-F238E27FC236}">
                  <a16:creationId xmlns:a16="http://schemas.microsoft.com/office/drawing/2014/main" id="{A64B945C-9AB0-5E58-7F22-95A186D8B64A}"/>
                </a:ext>
              </a:extLst>
            </p:cNvPr>
            <p:cNvSpPr txBox="1"/>
            <p:nvPr/>
          </p:nvSpPr>
          <p:spPr>
            <a:xfrm>
              <a:off x="260857" y="921"/>
              <a:ext cx="1461009" cy="477584"/>
            </a:xfrm>
            <a:prstGeom prst="rect">
              <a:avLst/>
            </a:prstGeom>
            <a:noFill/>
            <a:ln>
              <a:noFill/>
            </a:ln>
          </p:spPr>
          <p:txBody>
            <a:bodyPr spcFirstLastPara="1" wrap="square" lIns="104900" tIns="47175" rIns="104900" bIns="4717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90000"/>
                </a:lnSpc>
                <a:spcBef>
                  <a:spcPts val="0"/>
                </a:spcBef>
                <a:spcAft>
                  <a:spcPts val="0"/>
                </a:spcAft>
                <a:buClr>
                  <a:schemeClr val="dk1"/>
                </a:buClr>
                <a:buSzPts val="2400"/>
                <a:buFont typeface="Calibri"/>
                <a:buNone/>
              </a:pPr>
              <a:r>
                <a:rPr lang="en-US" sz="2400" b="1">
                  <a:solidFill>
                    <a:schemeClr val="dk1"/>
                  </a:solidFill>
                  <a:latin typeface="Calibri"/>
                  <a:ea typeface="Calibri"/>
                  <a:cs typeface="Calibri"/>
                  <a:sym typeface="Calibri"/>
                </a:rPr>
                <a:t>Type I</a:t>
              </a:r>
              <a:endParaRPr/>
            </a:p>
          </p:txBody>
        </p:sp>
        <p:sp>
          <p:nvSpPr>
            <p:cNvPr id="9" name="Google Shape;432;p13">
              <a:extLst>
                <a:ext uri="{FF2B5EF4-FFF2-40B4-BE49-F238E27FC236}">
                  <a16:creationId xmlns:a16="http://schemas.microsoft.com/office/drawing/2014/main" id="{C5CD0290-49C9-52CA-7D53-7CFA56EA36BC}"/>
                </a:ext>
              </a:extLst>
            </p:cNvPr>
            <p:cNvSpPr/>
            <p:nvPr/>
          </p:nvSpPr>
          <p:spPr>
            <a:xfrm>
              <a:off x="1721867" y="507161"/>
              <a:ext cx="7930896" cy="477584"/>
            </a:xfrm>
            <a:prstGeom prst="rect">
              <a:avLst/>
            </a:prstGeom>
            <a:solidFill>
              <a:srgbClr val="FFCA07"/>
            </a:solidFill>
            <a:ln w="12700" cap="flat" cmpd="sng">
              <a:solidFill>
                <a:srgbClr val="FFCA07"/>
              </a:solidFill>
              <a:prstDash val="solid"/>
              <a:miter lim="800000"/>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 name="Google Shape;433;p13">
              <a:extLst>
                <a:ext uri="{FF2B5EF4-FFF2-40B4-BE49-F238E27FC236}">
                  <a16:creationId xmlns:a16="http://schemas.microsoft.com/office/drawing/2014/main" id="{7FD13ECA-6B2A-8876-7B09-D34B6D95642E}"/>
                </a:ext>
              </a:extLst>
            </p:cNvPr>
            <p:cNvSpPr txBox="1"/>
            <p:nvPr/>
          </p:nvSpPr>
          <p:spPr>
            <a:xfrm>
              <a:off x="1721867" y="507161"/>
              <a:ext cx="7930896" cy="477584"/>
            </a:xfrm>
            <a:prstGeom prst="rect">
              <a:avLst/>
            </a:prstGeom>
            <a:noFill/>
            <a:ln>
              <a:noFill/>
            </a:ln>
          </p:spPr>
          <p:txBody>
            <a:bodyPr spcFirstLastPara="1" wrap="square" lIns="153875" tIns="121300" rIns="153875" bIns="1213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Atresia is at the level of the </a:t>
              </a:r>
              <a:r>
                <a:rPr lang="en-US" sz="1800" b="1">
                  <a:solidFill>
                    <a:srgbClr val="FF0000"/>
                  </a:solidFill>
                  <a:latin typeface="Calibri"/>
                  <a:ea typeface="Calibri"/>
                  <a:cs typeface="Calibri"/>
                  <a:sym typeface="Calibri"/>
                </a:rPr>
                <a:t>common hepatic duct </a:t>
              </a:r>
              <a:r>
                <a:rPr lang="en-US" sz="1800" b="0">
                  <a:solidFill>
                    <a:schemeClr val="lt1"/>
                  </a:solidFill>
                  <a:latin typeface="Calibri"/>
                  <a:ea typeface="Calibri"/>
                  <a:cs typeface="Calibri"/>
                  <a:sym typeface="Calibri"/>
                </a:rPr>
                <a:t>(patent </a:t>
              </a:r>
              <a:r>
                <a:rPr lang="en-US" sz="1800">
                  <a:solidFill>
                    <a:schemeClr val="lt1"/>
                  </a:solidFill>
                  <a:latin typeface="Calibri"/>
                  <a:ea typeface="Calibri"/>
                  <a:cs typeface="Calibri"/>
                  <a:sym typeface="Calibri"/>
                </a:rPr>
                <a:t>cystic and CBD)</a:t>
              </a:r>
              <a:endParaRPr sz="1800" b="1">
                <a:solidFill>
                  <a:srgbClr val="FF0000"/>
                </a:solidFill>
                <a:latin typeface="Calibri"/>
                <a:ea typeface="Calibri"/>
                <a:cs typeface="Calibri"/>
                <a:sym typeface="Calibri"/>
              </a:endParaRPr>
            </a:p>
          </p:txBody>
        </p:sp>
        <p:sp>
          <p:nvSpPr>
            <p:cNvPr id="11" name="Google Shape;434;p13">
              <a:extLst>
                <a:ext uri="{FF2B5EF4-FFF2-40B4-BE49-F238E27FC236}">
                  <a16:creationId xmlns:a16="http://schemas.microsoft.com/office/drawing/2014/main" id="{0FF09131-9082-7CB0-BD49-4917EFA67A3C}"/>
                </a:ext>
              </a:extLst>
            </p:cNvPr>
            <p:cNvSpPr/>
            <p:nvPr/>
          </p:nvSpPr>
          <p:spPr>
            <a:xfrm>
              <a:off x="260857" y="506416"/>
              <a:ext cx="1461009" cy="477584"/>
            </a:xfrm>
            <a:prstGeom prst="rect">
              <a:avLst/>
            </a:prstGeom>
            <a:solidFill>
              <a:schemeClr val="lt1"/>
            </a:solidFill>
            <a:ln w="12700" cap="flat" cmpd="sng">
              <a:solidFill>
                <a:srgbClr val="FFCA07"/>
              </a:solidFill>
              <a:prstDash val="solid"/>
              <a:miter lim="800000"/>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 name="Google Shape;435;p13">
              <a:extLst>
                <a:ext uri="{FF2B5EF4-FFF2-40B4-BE49-F238E27FC236}">
                  <a16:creationId xmlns:a16="http://schemas.microsoft.com/office/drawing/2014/main" id="{BBEC4E0E-C1F1-1A62-4A4F-A4BA1353A8F6}"/>
                </a:ext>
              </a:extLst>
            </p:cNvPr>
            <p:cNvSpPr txBox="1"/>
            <p:nvPr/>
          </p:nvSpPr>
          <p:spPr>
            <a:xfrm>
              <a:off x="260857" y="506416"/>
              <a:ext cx="1461009" cy="477584"/>
            </a:xfrm>
            <a:prstGeom prst="rect">
              <a:avLst/>
            </a:prstGeom>
            <a:noFill/>
            <a:ln>
              <a:noFill/>
            </a:ln>
          </p:spPr>
          <p:txBody>
            <a:bodyPr spcFirstLastPara="1" wrap="square" lIns="104900" tIns="47175" rIns="104900" bIns="4717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90000"/>
                </a:lnSpc>
                <a:spcBef>
                  <a:spcPts val="0"/>
                </a:spcBef>
                <a:spcAft>
                  <a:spcPts val="0"/>
                </a:spcAft>
                <a:buClr>
                  <a:schemeClr val="dk1"/>
                </a:buClr>
                <a:buSzPts val="2400"/>
                <a:buFont typeface="Calibri"/>
                <a:buNone/>
              </a:pPr>
              <a:r>
                <a:rPr lang="en-US" sz="2400" b="1" dirty="0">
                  <a:solidFill>
                    <a:schemeClr val="dk1"/>
                  </a:solidFill>
                  <a:latin typeface="Calibri"/>
                  <a:ea typeface="Calibri"/>
                  <a:cs typeface="Calibri"/>
                  <a:sym typeface="Calibri"/>
                </a:rPr>
                <a:t>Type </a:t>
              </a:r>
              <a:r>
                <a:rPr lang="en-US" sz="2400" b="1" dirty="0" err="1">
                  <a:solidFill>
                    <a:schemeClr val="dk1"/>
                  </a:solidFill>
                  <a:latin typeface="Calibri"/>
                  <a:ea typeface="Calibri"/>
                  <a:cs typeface="Calibri"/>
                  <a:sym typeface="Calibri"/>
                </a:rPr>
                <a:t>IIa</a:t>
              </a:r>
              <a:endParaRPr sz="2400" b="1" dirty="0">
                <a:solidFill>
                  <a:schemeClr val="dk1"/>
                </a:solidFill>
                <a:latin typeface="Calibri"/>
                <a:ea typeface="Calibri"/>
                <a:cs typeface="Calibri"/>
                <a:sym typeface="Calibri"/>
              </a:endParaRPr>
            </a:p>
          </p:txBody>
        </p:sp>
        <p:sp>
          <p:nvSpPr>
            <p:cNvPr id="13" name="Google Shape;436;p13">
              <a:extLst>
                <a:ext uri="{FF2B5EF4-FFF2-40B4-BE49-F238E27FC236}">
                  <a16:creationId xmlns:a16="http://schemas.microsoft.com/office/drawing/2014/main" id="{2F3D7452-5715-8B7B-E4E4-6B0329E0CC6F}"/>
                </a:ext>
              </a:extLst>
            </p:cNvPr>
            <p:cNvSpPr/>
            <p:nvPr/>
          </p:nvSpPr>
          <p:spPr>
            <a:xfrm>
              <a:off x="1722719" y="1013400"/>
              <a:ext cx="7930896" cy="477584"/>
            </a:xfrm>
            <a:prstGeom prst="rect">
              <a:avLst/>
            </a:prstGeom>
            <a:solidFill>
              <a:srgbClr val="FFCA07"/>
            </a:solidFill>
            <a:ln w="12700" cap="flat" cmpd="sng">
              <a:solidFill>
                <a:srgbClr val="FFCA07"/>
              </a:solidFill>
              <a:prstDash val="solid"/>
              <a:miter lim="800000"/>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4" name="Google Shape;437;p13">
              <a:extLst>
                <a:ext uri="{FF2B5EF4-FFF2-40B4-BE49-F238E27FC236}">
                  <a16:creationId xmlns:a16="http://schemas.microsoft.com/office/drawing/2014/main" id="{2554A1A7-A2A0-2872-BF01-DB251344E090}"/>
                </a:ext>
              </a:extLst>
            </p:cNvPr>
            <p:cNvSpPr txBox="1"/>
            <p:nvPr/>
          </p:nvSpPr>
          <p:spPr>
            <a:xfrm>
              <a:off x="1722719" y="1013400"/>
              <a:ext cx="7930896" cy="477584"/>
            </a:xfrm>
            <a:prstGeom prst="rect">
              <a:avLst/>
            </a:prstGeom>
            <a:noFill/>
            <a:ln>
              <a:noFill/>
            </a:ln>
          </p:spPr>
          <p:txBody>
            <a:bodyPr spcFirstLastPara="1" wrap="square" lIns="153875" tIns="121300" rIns="153875" bIns="1213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Atresia in the </a:t>
              </a:r>
              <a:r>
                <a:rPr lang="en-US" sz="1800" b="1">
                  <a:solidFill>
                    <a:srgbClr val="FF0000"/>
                  </a:solidFill>
                  <a:latin typeface="Calibri"/>
                  <a:ea typeface="Calibri"/>
                  <a:cs typeface="Calibri"/>
                  <a:sym typeface="Calibri"/>
                </a:rPr>
                <a:t>cystic duct</a:t>
              </a:r>
              <a:r>
                <a:rPr lang="en-US" sz="1800" b="1">
                  <a:solidFill>
                    <a:schemeClr val="lt1"/>
                  </a:solidFill>
                  <a:latin typeface="Calibri"/>
                  <a:ea typeface="Calibri"/>
                  <a:cs typeface="Calibri"/>
                  <a:sym typeface="Calibri"/>
                </a:rPr>
                <a:t>, </a:t>
              </a:r>
              <a:r>
                <a:rPr lang="en-US" sz="1800" b="1">
                  <a:solidFill>
                    <a:srgbClr val="FF0000"/>
                  </a:solidFill>
                  <a:latin typeface="Calibri"/>
                  <a:ea typeface="Calibri"/>
                  <a:cs typeface="Calibri"/>
                  <a:sym typeface="Calibri"/>
                </a:rPr>
                <a:t>CBD</a:t>
              </a:r>
              <a:r>
                <a:rPr lang="en-US" sz="1800" b="1">
                  <a:solidFill>
                    <a:schemeClr val="lt1"/>
                  </a:solidFill>
                  <a:latin typeface="Calibri"/>
                  <a:ea typeface="Calibri"/>
                  <a:cs typeface="Calibri"/>
                  <a:sym typeface="Calibri"/>
                </a:rPr>
                <a:t> and </a:t>
              </a:r>
              <a:r>
                <a:rPr lang="en-US" sz="1800" b="1">
                  <a:solidFill>
                    <a:srgbClr val="FF0000"/>
                  </a:solidFill>
                  <a:latin typeface="Calibri"/>
                  <a:ea typeface="Calibri"/>
                  <a:cs typeface="Calibri"/>
                  <a:sym typeface="Calibri"/>
                </a:rPr>
                <a:t>CHD</a:t>
              </a:r>
              <a:r>
                <a:rPr lang="en-US" sz="1800" b="1">
                  <a:solidFill>
                    <a:schemeClr val="lt1"/>
                  </a:solidFill>
                  <a:latin typeface="Calibri"/>
                  <a:ea typeface="Calibri"/>
                  <a:cs typeface="Calibri"/>
                  <a:sym typeface="Calibri"/>
                </a:rPr>
                <a:t> </a:t>
              </a:r>
              <a:endParaRPr/>
            </a:p>
          </p:txBody>
        </p:sp>
        <p:sp>
          <p:nvSpPr>
            <p:cNvPr id="15" name="Google Shape;438;p13">
              <a:extLst>
                <a:ext uri="{FF2B5EF4-FFF2-40B4-BE49-F238E27FC236}">
                  <a16:creationId xmlns:a16="http://schemas.microsoft.com/office/drawing/2014/main" id="{5CE51D44-D62B-AD18-7D35-88B7189112FE}"/>
                </a:ext>
              </a:extLst>
            </p:cNvPr>
            <p:cNvSpPr/>
            <p:nvPr/>
          </p:nvSpPr>
          <p:spPr>
            <a:xfrm>
              <a:off x="260857" y="1014651"/>
              <a:ext cx="1461009" cy="477584"/>
            </a:xfrm>
            <a:prstGeom prst="rect">
              <a:avLst/>
            </a:prstGeom>
            <a:solidFill>
              <a:schemeClr val="lt1"/>
            </a:solidFill>
            <a:ln w="12700" cap="flat" cmpd="sng">
              <a:solidFill>
                <a:srgbClr val="FFCA07"/>
              </a:solidFill>
              <a:prstDash val="solid"/>
              <a:miter lim="800000"/>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6" name="Google Shape;439;p13">
              <a:extLst>
                <a:ext uri="{FF2B5EF4-FFF2-40B4-BE49-F238E27FC236}">
                  <a16:creationId xmlns:a16="http://schemas.microsoft.com/office/drawing/2014/main" id="{0CE48CCB-91C1-F275-D5EB-9BCFD00AF3E0}"/>
                </a:ext>
              </a:extLst>
            </p:cNvPr>
            <p:cNvSpPr txBox="1"/>
            <p:nvPr/>
          </p:nvSpPr>
          <p:spPr>
            <a:xfrm>
              <a:off x="260857" y="1014651"/>
              <a:ext cx="1461009" cy="477584"/>
            </a:xfrm>
            <a:prstGeom prst="rect">
              <a:avLst/>
            </a:prstGeom>
            <a:noFill/>
            <a:ln>
              <a:noFill/>
            </a:ln>
          </p:spPr>
          <p:txBody>
            <a:bodyPr spcFirstLastPara="1" wrap="square" lIns="104900" tIns="47175" rIns="104900" bIns="4717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90000"/>
                </a:lnSpc>
                <a:spcBef>
                  <a:spcPts val="0"/>
                </a:spcBef>
                <a:spcAft>
                  <a:spcPts val="0"/>
                </a:spcAft>
                <a:buClr>
                  <a:schemeClr val="dk1"/>
                </a:buClr>
                <a:buSzPts val="2400"/>
                <a:buFont typeface="Calibri"/>
                <a:buNone/>
              </a:pPr>
              <a:r>
                <a:rPr lang="en-US" sz="2400" b="1">
                  <a:solidFill>
                    <a:schemeClr val="dk1"/>
                  </a:solidFill>
                  <a:latin typeface="Calibri"/>
                  <a:ea typeface="Calibri"/>
                  <a:cs typeface="Calibri"/>
                  <a:sym typeface="Calibri"/>
                </a:rPr>
                <a:t>Type IIb</a:t>
              </a:r>
              <a:endParaRPr/>
            </a:p>
          </p:txBody>
        </p:sp>
        <p:sp>
          <p:nvSpPr>
            <p:cNvPr id="17" name="Google Shape;440;p13">
              <a:extLst>
                <a:ext uri="{FF2B5EF4-FFF2-40B4-BE49-F238E27FC236}">
                  <a16:creationId xmlns:a16="http://schemas.microsoft.com/office/drawing/2014/main" id="{010EEF23-EB48-1741-15BE-0AD7AEBBB6DC}"/>
                </a:ext>
              </a:extLst>
            </p:cNvPr>
            <p:cNvSpPr/>
            <p:nvPr/>
          </p:nvSpPr>
          <p:spPr>
            <a:xfrm>
              <a:off x="1721867" y="1520561"/>
              <a:ext cx="7930896" cy="477584"/>
            </a:xfrm>
            <a:prstGeom prst="rect">
              <a:avLst/>
            </a:prstGeom>
            <a:solidFill>
              <a:srgbClr val="FFCA07"/>
            </a:solidFill>
            <a:ln w="12700" cap="flat" cmpd="sng">
              <a:solidFill>
                <a:srgbClr val="FFCA07"/>
              </a:solidFill>
              <a:prstDash val="solid"/>
              <a:miter lim="800000"/>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8" name="Google Shape;441;p13">
              <a:extLst>
                <a:ext uri="{FF2B5EF4-FFF2-40B4-BE49-F238E27FC236}">
                  <a16:creationId xmlns:a16="http://schemas.microsoft.com/office/drawing/2014/main" id="{7F2F98B2-79A1-6F2B-AACD-56BF62E0CC7B}"/>
                </a:ext>
              </a:extLst>
            </p:cNvPr>
            <p:cNvSpPr txBox="1"/>
            <p:nvPr/>
          </p:nvSpPr>
          <p:spPr>
            <a:xfrm>
              <a:off x="1721867" y="1520561"/>
              <a:ext cx="7930896" cy="477584"/>
            </a:xfrm>
            <a:prstGeom prst="rect">
              <a:avLst/>
            </a:prstGeom>
            <a:noFill/>
            <a:ln>
              <a:noFill/>
            </a:ln>
          </p:spPr>
          <p:txBody>
            <a:bodyPr spcFirstLastPara="1" wrap="square" lIns="153875" tIns="121300" rIns="153875" bIns="1213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lnSpc>
                  <a:spcPct val="90000"/>
                </a:lnSpc>
                <a:spcBef>
                  <a:spcPts val="0"/>
                </a:spcBef>
                <a:spcAft>
                  <a:spcPts val="0"/>
                </a:spcAft>
                <a:buClr>
                  <a:schemeClr val="lt1"/>
                </a:buClr>
                <a:buSzPts val="1800"/>
                <a:buFont typeface="Calibri"/>
                <a:buNone/>
              </a:pPr>
              <a:r>
                <a:rPr lang="en-US" sz="1800" b="1" dirty="0">
                  <a:solidFill>
                    <a:schemeClr val="lt1"/>
                  </a:solidFill>
                  <a:latin typeface="Calibri"/>
                  <a:ea typeface="Calibri"/>
                  <a:cs typeface="Calibri"/>
                  <a:sym typeface="Calibri"/>
                </a:rPr>
                <a:t>Is the most frequent type, atresia occurs at the </a:t>
              </a:r>
              <a:r>
                <a:rPr lang="en-US" sz="1800" b="1" dirty="0">
                  <a:solidFill>
                    <a:srgbClr val="FF0000"/>
                  </a:solidFill>
                  <a:latin typeface="Calibri"/>
                  <a:ea typeface="Calibri"/>
                  <a:cs typeface="Calibri"/>
                  <a:sym typeface="Calibri"/>
                </a:rPr>
                <a:t>porta </a:t>
              </a:r>
              <a:r>
                <a:rPr lang="en-US" sz="1800" b="1" dirty="0" err="1">
                  <a:solidFill>
                    <a:srgbClr val="FF0000"/>
                  </a:solidFill>
                  <a:latin typeface="Calibri"/>
                  <a:ea typeface="Calibri"/>
                  <a:cs typeface="Calibri"/>
                  <a:sym typeface="Calibri"/>
                </a:rPr>
                <a:t>hepatis</a:t>
              </a:r>
              <a:endParaRPr sz="1800" b="1" dirty="0">
                <a:solidFill>
                  <a:schemeClr val="lt1"/>
                </a:solidFill>
                <a:latin typeface="Calibri"/>
                <a:ea typeface="Calibri"/>
                <a:cs typeface="Calibri"/>
                <a:sym typeface="Calibri"/>
              </a:endParaRPr>
            </a:p>
          </p:txBody>
        </p:sp>
        <p:sp>
          <p:nvSpPr>
            <p:cNvPr id="19" name="Google Shape;442;p13">
              <a:extLst>
                <a:ext uri="{FF2B5EF4-FFF2-40B4-BE49-F238E27FC236}">
                  <a16:creationId xmlns:a16="http://schemas.microsoft.com/office/drawing/2014/main" id="{A0555014-48EE-73C7-2753-0ADE3D0DF4AE}"/>
                </a:ext>
              </a:extLst>
            </p:cNvPr>
            <p:cNvSpPr/>
            <p:nvPr/>
          </p:nvSpPr>
          <p:spPr>
            <a:xfrm>
              <a:off x="260857" y="1520561"/>
              <a:ext cx="1461009" cy="477584"/>
            </a:xfrm>
            <a:prstGeom prst="rect">
              <a:avLst/>
            </a:prstGeom>
            <a:solidFill>
              <a:schemeClr val="lt1"/>
            </a:solidFill>
            <a:ln w="12700" cap="flat" cmpd="sng">
              <a:solidFill>
                <a:srgbClr val="FFCA07"/>
              </a:solidFill>
              <a:prstDash val="solid"/>
              <a:miter lim="800000"/>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20" name="Google Shape;443;p13">
              <a:extLst>
                <a:ext uri="{FF2B5EF4-FFF2-40B4-BE49-F238E27FC236}">
                  <a16:creationId xmlns:a16="http://schemas.microsoft.com/office/drawing/2014/main" id="{304E04BB-AD34-5BA2-DB0C-6B4713418ABC}"/>
                </a:ext>
              </a:extLst>
            </p:cNvPr>
            <p:cNvSpPr txBox="1"/>
            <p:nvPr/>
          </p:nvSpPr>
          <p:spPr>
            <a:xfrm>
              <a:off x="260857" y="1520561"/>
              <a:ext cx="1461009" cy="477584"/>
            </a:xfrm>
            <a:prstGeom prst="rect">
              <a:avLst/>
            </a:prstGeom>
            <a:noFill/>
            <a:ln>
              <a:noFill/>
            </a:ln>
          </p:spPr>
          <p:txBody>
            <a:bodyPr spcFirstLastPara="1" wrap="square" lIns="104900" tIns="47175" rIns="104900" bIns="4717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90000"/>
                </a:lnSpc>
                <a:spcBef>
                  <a:spcPts val="0"/>
                </a:spcBef>
                <a:spcAft>
                  <a:spcPts val="0"/>
                </a:spcAft>
                <a:buClr>
                  <a:schemeClr val="dk1"/>
                </a:buClr>
                <a:buSzPts val="2400"/>
                <a:buFont typeface="Calibri"/>
                <a:buNone/>
              </a:pPr>
              <a:r>
                <a:rPr lang="en-US" sz="2400" b="1">
                  <a:solidFill>
                    <a:schemeClr val="dk1"/>
                  </a:solidFill>
                  <a:latin typeface="Calibri"/>
                  <a:ea typeface="Calibri"/>
                  <a:cs typeface="Calibri"/>
                  <a:sym typeface="Calibri"/>
                </a:rPr>
                <a:t>Type III</a:t>
              </a:r>
              <a:endParaRPr sz="2400" b="1">
                <a:solidFill>
                  <a:schemeClr val="dk1"/>
                </a:solidFill>
                <a:latin typeface="Calibri"/>
                <a:ea typeface="Calibri"/>
                <a:cs typeface="Calibri"/>
                <a:sym typeface="Calibri"/>
              </a:endParaRPr>
            </a:p>
          </p:txBody>
        </p:sp>
      </p:grpSp>
      <p:pic>
        <p:nvPicPr>
          <p:cNvPr id="5122" name="Picture 2" descr="Ohi classification of biliary atresia. CBD -common bile duct, CHD... |  Download Scientific Diagram">
            <a:extLst>
              <a:ext uri="{FF2B5EF4-FFF2-40B4-BE49-F238E27FC236}">
                <a16:creationId xmlns:a16="http://schemas.microsoft.com/office/drawing/2014/main" id="{0F284A2B-F851-61CD-9A00-F17A06317D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631420"/>
            <a:ext cx="12192000" cy="3214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853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A3AF-BD4D-79EC-2D2F-B4211C3F196F}"/>
              </a:ext>
            </a:extLst>
          </p:cNvPr>
          <p:cNvSpPr>
            <a:spLocks noGrp="1"/>
          </p:cNvSpPr>
          <p:nvPr>
            <p:ph type="title"/>
          </p:nvPr>
        </p:nvSpPr>
        <p:spPr>
          <a:xfrm>
            <a:off x="-87087" y="-331078"/>
            <a:ext cx="10515600" cy="1325563"/>
          </a:xfrm>
        </p:spPr>
        <p:txBody>
          <a:bodyPr/>
          <a:lstStyle/>
          <a:p>
            <a:r>
              <a:rPr lang="en-US" dirty="0"/>
              <a:t>Investigations</a:t>
            </a:r>
          </a:p>
        </p:txBody>
      </p:sp>
      <p:sp>
        <p:nvSpPr>
          <p:cNvPr id="3" name="Content Placeholder 2">
            <a:extLst>
              <a:ext uri="{FF2B5EF4-FFF2-40B4-BE49-F238E27FC236}">
                <a16:creationId xmlns:a16="http://schemas.microsoft.com/office/drawing/2014/main" id="{8E7886BC-8F23-B750-8C6E-9BE6C90F4A71}"/>
              </a:ext>
            </a:extLst>
          </p:cNvPr>
          <p:cNvSpPr>
            <a:spLocks noGrp="1"/>
          </p:cNvSpPr>
          <p:nvPr>
            <p:ph idx="1"/>
          </p:nvPr>
        </p:nvSpPr>
        <p:spPr>
          <a:xfrm>
            <a:off x="-32263" y="651464"/>
            <a:ext cx="10515600" cy="4351338"/>
          </a:xfrm>
        </p:spPr>
        <p:txBody>
          <a:bodyPr/>
          <a:lstStyle/>
          <a:p>
            <a:pPr marL="0" indent="0">
              <a:buNone/>
            </a:pPr>
            <a:r>
              <a:rPr lang="en-US" b="1" dirty="0">
                <a:solidFill>
                  <a:srgbClr val="FF0000"/>
                </a:solidFill>
              </a:rPr>
              <a:t>1)LIVER FUNCTION TEST;</a:t>
            </a:r>
          </a:p>
          <a:p>
            <a:r>
              <a:rPr lang="en-US" sz="2000" dirty="0"/>
              <a:t>Elevation in serum conjugated bilirubin (&gt;2 mg/dL [34 </a:t>
            </a:r>
            <a:r>
              <a:rPr lang="en-US" sz="2000" dirty="0" err="1"/>
              <a:t>micromol</a:t>
            </a:r>
            <a:r>
              <a:rPr lang="en-US" sz="2000" dirty="0"/>
              <a:t>/L])</a:t>
            </a:r>
          </a:p>
          <a:p>
            <a:r>
              <a:rPr lang="en-US" sz="2000" dirty="0"/>
              <a:t>High Aminotransferase and Alkaline phosphatase</a:t>
            </a:r>
          </a:p>
          <a:p>
            <a:r>
              <a:rPr lang="en-US" sz="2000" dirty="0"/>
              <a:t>High GGT (Gamma-glutamyl transferase</a:t>
            </a:r>
            <a:r>
              <a:rPr lang="en-US" sz="2400" dirty="0"/>
              <a:t>).</a:t>
            </a:r>
          </a:p>
          <a:p>
            <a:endParaRPr lang="en-US" sz="2400" dirty="0"/>
          </a:p>
          <a:p>
            <a:endParaRPr lang="en-US" sz="2400" dirty="0">
              <a:solidFill>
                <a:srgbClr val="FF0000"/>
              </a:solidFill>
            </a:endParaRPr>
          </a:p>
          <a:p>
            <a:endParaRPr lang="en-US" dirty="0"/>
          </a:p>
        </p:txBody>
      </p:sp>
      <p:sp>
        <p:nvSpPr>
          <p:cNvPr id="4" name="Content Placeholder 2">
            <a:extLst>
              <a:ext uri="{FF2B5EF4-FFF2-40B4-BE49-F238E27FC236}">
                <a16:creationId xmlns:a16="http://schemas.microsoft.com/office/drawing/2014/main" id="{57B457A2-76FC-9837-F324-A67CE553C963}"/>
              </a:ext>
            </a:extLst>
          </p:cNvPr>
          <p:cNvSpPr>
            <a:spLocks noGrp="1"/>
          </p:cNvSpPr>
          <p:nvPr/>
        </p:nvSpPr>
        <p:spPr>
          <a:xfrm>
            <a:off x="64060" y="2305534"/>
            <a:ext cx="7729728" cy="310198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n-US" sz="2400" b="1" dirty="0">
                <a:solidFill>
                  <a:srgbClr val="FF0000"/>
                </a:solidFill>
              </a:rPr>
              <a:t>2) Abdominal ultrasound:</a:t>
            </a:r>
          </a:p>
          <a:p>
            <a:r>
              <a:rPr lang="en-US" b="1" dirty="0"/>
              <a:t>several findings (if present) support the diagnosis of BA:</a:t>
            </a:r>
          </a:p>
          <a:p>
            <a:pPr marL="514350" indent="-514350">
              <a:buFont typeface="+mj-lt"/>
              <a:buAutoNum type="arabicPeriod"/>
            </a:pPr>
            <a:r>
              <a:rPr lang="en-US" b="1" dirty="0">
                <a:solidFill>
                  <a:schemeClr val="tx1"/>
                </a:solidFill>
              </a:rPr>
              <a:t>Absence of the gallbladder</a:t>
            </a:r>
          </a:p>
          <a:p>
            <a:pPr marL="514350" indent="-514350">
              <a:buFont typeface="+mj-lt"/>
              <a:buAutoNum type="arabicPeriod"/>
            </a:pPr>
            <a:r>
              <a:rPr lang="en-US" b="1" dirty="0">
                <a:solidFill>
                  <a:schemeClr val="tx1"/>
                </a:solidFill>
              </a:rPr>
              <a:t>Irregularly shaped gallbladder.</a:t>
            </a:r>
          </a:p>
          <a:p>
            <a:pPr marL="514350" indent="-514350">
              <a:buFont typeface="+mj-lt"/>
              <a:buAutoNum type="arabicPeriod"/>
            </a:pPr>
            <a:r>
              <a:rPr lang="en-US" b="1" dirty="0">
                <a:solidFill>
                  <a:schemeClr val="tx1"/>
                </a:solidFill>
              </a:rPr>
              <a:t>Triangular cord sign.</a:t>
            </a:r>
          </a:p>
        </p:txBody>
      </p:sp>
      <p:pic>
        <p:nvPicPr>
          <p:cNvPr id="5" name="Content Placeholder 3">
            <a:extLst>
              <a:ext uri="{FF2B5EF4-FFF2-40B4-BE49-F238E27FC236}">
                <a16:creationId xmlns:a16="http://schemas.microsoft.com/office/drawing/2014/main" id="{1E4F52C1-FF60-940A-BDEC-B95A2015A67C}"/>
              </a:ext>
            </a:extLst>
          </p:cNvPr>
          <p:cNvPicPr>
            <a:picLocks noGrp="1" noChangeAspect="1"/>
          </p:cNvPicPr>
          <p:nvPr/>
        </p:nvPicPr>
        <p:blipFill>
          <a:blip r:embed="rId2"/>
          <a:stretch>
            <a:fillRect/>
          </a:stretch>
        </p:blipFill>
        <p:spPr>
          <a:xfrm>
            <a:off x="7816585" y="2045205"/>
            <a:ext cx="4334147" cy="5029200"/>
          </a:xfrm>
          <a:prstGeom prst="rect">
            <a:avLst/>
          </a:prstGeom>
        </p:spPr>
      </p:pic>
      <p:sp>
        <p:nvSpPr>
          <p:cNvPr id="7" name="TextBox 6">
            <a:extLst>
              <a:ext uri="{FF2B5EF4-FFF2-40B4-BE49-F238E27FC236}">
                <a16:creationId xmlns:a16="http://schemas.microsoft.com/office/drawing/2014/main" id="{8978A67B-EEDB-93F5-ABB7-53BCC478FD10}"/>
              </a:ext>
            </a:extLst>
          </p:cNvPr>
          <p:cNvSpPr txBox="1"/>
          <p:nvPr/>
        </p:nvSpPr>
        <p:spPr>
          <a:xfrm>
            <a:off x="-21772" y="4275988"/>
            <a:ext cx="6270171" cy="461665"/>
          </a:xfrm>
          <a:prstGeom prst="rect">
            <a:avLst/>
          </a:prstGeom>
          <a:noFill/>
        </p:spPr>
        <p:txBody>
          <a:bodyPr wrap="square">
            <a:spAutoFit/>
          </a:bodyPr>
          <a:lstStyle/>
          <a:p>
            <a:pPr marL="0" indent="0">
              <a:buNone/>
            </a:pPr>
            <a:r>
              <a:rPr lang="en-US" sz="2400" b="1" dirty="0">
                <a:solidFill>
                  <a:srgbClr val="FF0000"/>
                </a:solidFill>
              </a:rPr>
              <a:t> 3) Nuclear medicine scan and HIDA scan :</a:t>
            </a:r>
          </a:p>
        </p:txBody>
      </p:sp>
      <p:sp>
        <p:nvSpPr>
          <p:cNvPr id="9" name="TextBox 8">
            <a:extLst>
              <a:ext uri="{FF2B5EF4-FFF2-40B4-BE49-F238E27FC236}">
                <a16:creationId xmlns:a16="http://schemas.microsoft.com/office/drawing/2014/main" id="{7ACAFA9D-AEB0-2A73-6E4F-CF39C9B75F4C}"/>
              </a:ext>
            </a:extLst>
          </p:cNvPr>
          <p:cNvSpPr txBox="1"/>
          <p:nvPr/>
        </p:nvSpPr>
        <p:spPr>
          <a:xfrm>
            <a:off x="5589649" y="1705373"/>
            <a:ext cx="6833128" cy="1200329"/>
          </a:xfrm>
          <a:prstGeom prst="rect">
            <a:avLst/>
          </a:prstGeom>
          <a:noFill/>
        </p:spPr>
        <p:txBody>
          <a:bodyPr wrap="square">
            <a:spAutoFit/>
          </a:bodyPr>
          <a:lstStyle/>
          <a:p>
            <a:pPr marL="0" indent="0">
              <a:buNone/>
            </a:pPr>
            <a:r>
              <a:rPr lang="en-US" sz="2400" b="1" dirty="0">
                <a:solidFill>
                  <a:srgbClr val="FF0000"/>
                </a:solidFill>
              </a:rPr>
              <a:t>5) Intraoperative cholangiography</a:t>
            </a:r>
          </a:p>
          <a:p>
            <a:r>
              <a:rPr lang="en-US" sz="2400" b="1" dirty="0"/>
              <a:t> which is the </a:t>
            </a:r>
            <a:r>
              <a:rPr lang="en-US" sz="2400" b="1" u="sng" dirty="0">
                <a:solidFill>
                  <a:srgbClr val="FF0000"/>
                </a:solidFill>
              </a:rPr>
              <a:t>gold standard </a:t>
            </a:r>
            <a:r>
              <a:rPr lang="en-US" sz="2400" b="1" dirty="0"/>
              <a:t>in the confirm diagnosis of BA.</a:t>
            </a:r>
          </a:p>
        </p:txBody>
      </p:sp>
      <p:sp>
        <p:nvSpPr>
          <p:cNvPr id="11" name="TextBox 10">
            <a:extLst>
              <a:ext uri="{FF2B5EF4-FFF2-40B4-BE49-F238E27FC236}">
                <a16:creationId xmlns:a16="http://schemas.microsoft.com/office/drawing/2014/main" id="{CA02F110-EEB0-C92D-2C6E-301AD12DBC39}"/>
              </a:ext>
            </a:extLst>
          </p:cNvPr>
          <p:cNvSpPr txBox="1"/>
          <p:nvPr/>
        </p:nvSpPr>
        <p:spPr>
          <a:xfrm>
            <a:off x="155500" y="4830621"/>
            <a:ext cx="6263640" cy="1754326"/>
          </a:xfrm>
          <a:prstGeom prst="rect">
            <a:avLst/>
          </a:prstGeom>
          <a:noFill/>
        </p:spPr>
        <p:txBody>
          <a:bodyPr wrap="square">
            <a:spAutoFit/>
          </a:bodyPr>
          <a:lstStyle/>
          <a:p>
            <a:pPr marL="0" indent="0">
              <a:buNone/>
            </a:pPr>
            <a:r>
              <a:rPr lang="en-US" sz="2800" b="1" dirty="0">
                <a:solidFill>
                  <a:srgbClr val="FF0000"/>
                </a:solidFill>
              </a:rPr>
              <a:t>4) Percutaneous Liver biopsy</a:t>
            </a:r>
          </a:p>
          <a:p>
            <a:r>
              <a:rPr lang="en-US" sz="2000" b="1" dirty="0"/>
              <a:t>Active inflammation with bile duct degeneration and fibrosis </a:t>
            </a:r>
          </a:p>
          <a:p>
            <a:r>
              <a:rPr lang="en-US" sz="2000" b="1" dirty="0"/>
              <a:t>Bile duct proliferation</a:t>
            </a:r>
          </a:p>
          <a:p>
            <a:r>
              <a:rPr lang="en-US" sz="2000" b="1" dirty="0"/>
              <a:t>Portal stromal edema</a:t>
            </a:r>
          </a:p>
        </p:txBody>
      </p:sp>
    </p:spTree>
    <p:extLst>
      <p:ext uri="{BB962C8B-B14F-4D97-AF65-F5344CB8AC3E}">
        <p14:creationId xmlns:p14="http://schemas.microsoft.com/office/powerpoint/2010/main" val="22909597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4DBED-32DE-14E9-C02A-39B6BBD13628}"/>
              </a:ext>
            </a:extLst>
          </p:cNvPr>
          <p:cNvSpPr>
            <a:spLocks noGrp="1"/>
          </p:cNvSpPr>
          <p:nvPr>
            <p:ph type="title"/>
          </p:nvPr>
        </p:nvSpPr>
        <p:spPr>
          <a:xfrm>
            <a:off x="838200" y="836619"/>
            <a:ext cx="10515600" cy="706029"/>
          </a:xfrm>
        </p:spPr>
        <p:txBody>
          <a:bodyPr>
            <a:normAutofit fontScale="90000"/>
          </a:bodyPr>
          <a:lstStyle/>
          <a:p>
            <a:r>
              <a:rPr lang="en-US" sz="4400" b="1" dirty="0"/>
              <a:t>Choledochal cyst </a:t>
            </a:r>
            <a:br>
              <a:rPr lang="en-US" sz="4400" b="1" dirty="0"/>
            </a:br>
            <a:endParaRPr lang="en-US" dirty="0"/>
          </a:p>
        </p:txBody>
      </p:sp>
      <p:sp>
        <p:nvSpPr>
          <p:cNvPr id="4" name="Content Placeholder 2">
            <a:extLst>
              <a:ext uri="{FF2B5EF4-FFF2-40B4-BE49-F238E27FC236}">
                <a16:creationId xmlns:a16="http://schemas.microsoft.com/office/drawing/2014/main" id="{C7A7A85E-698C-FA7F-01B9-1B71AA46894C}"/>
              </a:ext>
            </a:extLst>
          </p:cNvPr>
          <p:cNvSpPr txBox="1">
            <a:spLocks noGrp="1"/>
          </p:cNvSpPr>
          <p:nvPr>
            <p:ph idx="1"/>
          </p:nvPr>
        </p:nvSpPr>
        <p:spPr bwMode="white">
          <a:xfrm>
            <a:off x="287337" y="879764"/>
            <a:ext cx="11587163" cy="6021297"/>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endParaRPr lang="ar-JO" sz="2000" dirty="0"/>
          </a:p>
          <a:p>
            <a:r>
              <a:rPr lang="en-US" sz="3600" b="1" dirty="0"/>
              <a:t>premalignant condition characterized by dilatations (enlargements) of the bile ducts</a:t>
            </a:r>
          </a:p>
          <a:p>
            <a:r>
              <a:rPr lang="en-US" sz="3600" b="1" dirty="0"/>
              <a:t>Most commonly diagnosed during childhood (although 25–50% are diagnosed in adulthood)</a:t>
            </a:r>
          </a:p>
        </p:txBody>
      </p:sp>
      <p:sp>
        <p:nvSpPr>
          <p:cNvPr id="8" name="TextBox 7">
            <a:extLst>
              <a:ext uri="{FF2B5EF4-FFF2-40B4-BE49-F238E27FC236}">
                <a16:creationId xmlns:a16="http://schemas.microsoft.com/office/drawing/2014/main" id="{B2FD3D2D-9F50-871A-CD36-35D291B77600}"/>
              </a:ext>
            </a:extLst>
          </p:cNvPr>
          <p:cNvSpPr txBox="1"/>
          <p:nvPr/>
        </p:nvSpPr>
        <p:spPr>
          <a:xfrm>
            <a:off x="2181" y="604853"/>
            <a:ext cx="6093823" cy="584775"/>
          </a:xfrm>
          <a:prstGeom prst="rect">
            <a:avLst/>
          </a:prstGeom>
          <a:noFill/>
        </p:spPr>
        <p:txBody>
          <a:bodyPr wrap="square">
            <a:spAutoFit/>
          </a:bodyPr>
          <a:lstStyle/>
          <a:p>
            <a:r>
              <a:rPr lang="en-US" sz="3200" b="1" dirty="0"/>
              <a:t>2-</a:t>
            </a:r>
            <a:endParaRPr lang="en-US" sz="3200" dirty="0"/>
          </a:p>
        </p:txBody>
      </p:sp>
      <p:sp>
        <p:nvSpPr>
          <p:cNvPr id="10" name="TextBox 9">
            <a:extLst>
              <a:ext uri="{FF2B5EF4-FFF2-40B4-BE49-F238E27FC236}">
                <a16:creationId xmlns:a16="http://schemas.microsoft.com/office/drawing/2014/main" id="{D8CCD058-925A-6B16-9BF7-2830415054E3}"/>
              </a:ext>
            </a:extLst>
          </p:cNvPr>
          <p:cNvSpPr txBox="1"/>
          <p:nvPr/>
        </p:nvSpPr>
        <p:spPr>
          <a:xfrm>
            <a:off x="4261757" y="527907"/>
            <a:ext cx="6172200" cy="369332"/>
          </a:xfrm>
          <a:prstGeom prst="rect">
            <a:avLst/>
          </a:prstGeom>
          <a:noFill/>
        </p:spPr>
        <p:txBody>
          <a:bodyPr wrap="square">
            <a:spAutoFit/>
          </a:bodyPr>
          <a:lstStyle/>
          <a:p>
            <a:r>
              <a:rPr lang="en-US" dirty="0"/>
              <a:t>[26][27]</a:t>
            </a:r>
          </a:p>
        </p:txBody>
      </p:sp>
    </p:spTree>
    <p:extLst>
      <p:ext uri="{BB962C8B-B14F-4D97-AF65-F5344CB8AC3E}">
        <p14:creationId xmlns:p14="http://schemas.microsoft.com/office/powerpoint/2010/main" val="911505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68F43-EA42-B3B6-87A9-92DF3A0BB082}"/>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987EB69A-90F1-9D32-B956-5E0A13552D87}"/>
              </a:ext>
            </a:extLst>
          </p:cNvPr>
          <p:cNvPicPr>
            <a:picLocks noGrp="1" noChangeAspect="1"/>
          </p:cNvPicPr>
          <p:nvPr>
            <p:ph idx="1"/>
          </p:nvPr>
        </p:nvPicPr>
        <p:blipFill>
          <a:blip r:embed="rId2"/>
          <a:stretch>
            <a:fillRect/>
          </a:stretch>
        </p:blipFill>
        <p:spPr>
          <a:xfrm>
            <a:off x="104507" y="1201788"/>
            <a:ext cx="5468983" cy="5013959"/>
          </a:xfrm>
        </p:spPr>
      </p:pic>
      <p:pic>
        <p:nvPicPr>
          <p:cNvPr id="7" name="Picture 6">
            <a:extLst>
              <a:ext uri="{FF2B5EF4-FFF2-40B4-BE49-F238E27FC236}">
                <a16:creationId xmlns:a16="http://schemas.microsoft.com/office/drawing/2014/main" id="{F5835196-CD48-594E-791F-B073067ECBDE}"/>
              </a:ext>
            </a:extLst>
          </p:cNvPr>
          <p:cNvPicPr>
            <a:picLocks noChangeAspect="1"/>
          </p:cNvPicPr>
          <p:nvPr/>
        </p:nvPicPr>
        <p:blipFill>
          <a:blip r:embed="rId3"/>
          <a:stretch>
            <a:fillRect/>
          </a:stretch>
        </p:blipFill>
        <p:spPr>
          <a:xfrm>
            <a:off x="5987148" y="1201788"/>
            <a:ext cx="5757897" cy="5013959"/>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DB9C6BAA-2FD2-0136-794E-15DDB0BCACEB}"/>
                  </a:ext>
                </a:extLst>
              </p14:cNvPr>
              <p14:cNvContentPartPr/>
              <p14:nvPr/>
            </p14:nvContentPartPr>
            <p14:xfrm>
              <a:off x="7799219" y="1517024"/>
              <a:ext cx="1193400" cy="88560"/>
            </p14:xfrm>
          </p:contentPart>
        </mc:Choice>
        <mc:Fallback xmlns="">
          <p:pic>
            <p:nvPicPr>
              <p:cNvPr id="3" name="Ink 2">
                <a:extLst>
                  <a:ext uri="{FF2B5EF4-FFF2-40B4-BE49-F238E27FC236}">
                    <a16:creationId xmlns:a16="http://schemas.microsoft.com/office/drawing/2014/main" id="{DB9C6BAA-2FD2-0136-794E-15DDB0BCACEB}"/>
                  </a:ext>
                </a:extLst>
              </p:cNvPr>
              <p:cNvPicPr/>
              <p:nvPr/>
            </p:nvPicPr>
            <p:blipFill>
              <a:blip r:embed="rId5"/>
              <a:stretch>
                <a:fillRect/>
              </a:stretch>
            </p:blipFill>
            <p:spPr>
              <a:xfrm>
                <a:off x="7754579" y="1427384"/>
                <a:ext cx="128304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DEB90358-1610-34D7-E5D3-60980AA52768}"/>
                  </a:ext>
                </a:extLst>
              </p14:cNvPr>
              <p14:cNvContentPartPr/>
              <p14:nvPr/>
            </p14:nvContentPartPr>
            <p14:xfrm>
              <a:off x="7055459" y="2106344"/>
              <a:ext cx="758880" cy="66600"/>
            </p14:xfrm>
          </p:contentPart>
        </mc:Choice>
        <mc:Fallback xmlns="">
          <p:pic>
            <p:nvPicPr>
              <p:cNvPr id="4" name="Ink 3">
                <a:extLst>
                  <a:ext uri="{FF2B5EF4-FFF2-40B4-BE49-F238E27FC236}">
                    <a16:creationId xmlns:a16="http://schemas.microsoft.com/office/drawing/2014/main" id="{DEB90358-1610-34D7-E5D3-60980AA52768}"/>
                  </a:ext>
                </a:extLst>
              </p:cNvPr>
              <p:cNvPicPr/>
              <p:nvPr/>
            </p:nvPicPr>
            <p:blipFill>
              <a:blip r:embed="rId7"/>
              <a:stretch>
                <a:fillRect/>
              </a:stretch>
            </p:blipFill>
            <p:spPr>
              <a:xfrm>
                <a:off x="7010819" y="2016344"/>
                <a:ext cx="84852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2EABA562-E2D1-0ACD-3640-B83EC75755F3}"/>
                  </a:ext>
                </a:extLst>
              </p14:cNvPr>
              <p14:cNvContentPartPr/>
              <p14:nvPr/>
            </p14:nvContentPartPr>
            <p14:xfrm>
              <a:off x="9165779" y="1288784"/>
              <a:ext cx="1344240" cy="37080"/>
            </p14:xfrm>
          </p:contentPart>
        </mc:Choice>
        <mc:Fallback xmlns="">
          <p:pic>
            <p:nvPicPr>
              <p:cNvPr id="5" name="Ink 4">
                <a:extLst>
                  <a:ext uri="{FF2B5EF4-FFF2-40B4-BE49-F238E27FC236}">
                    <a16:creationId xmlns:a16="http://schemas.microsoft.com/office/drawing/2014/main" id="{2EABA562-E2D1-0ACD-3640-B83EC75755F3}"/>
                  </a:ext>
                </a:extLst>
              </p:cNvPr>
              <p:cNvPicPr/>
              <p:nvPr/>
            </p:nvPicPr>
            <p:blipFill>
              <a:blip r:embed="rId9"/>
              <a:stretch>
                <a:fillRect/>
              </a:stretch>
            </p:blipFill>
            <p:spPr>
              <a:xfrm>
                <a:off x="9121139" y="1198784"/>
                <a:ext cx="143352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38A1A2A4-0924-90E0-0C56-9F0B94AE6B31}"/>
                  </a:ext>
                </a:extLst>
              </p14:cNvPr>
              <p14:cNvContentPartPr/>
              <p14:nvPr/>
            </p14:nvContentPartPr>
            <p14:xfrm>
              <a:off x="9596339" y="1752824"/>
              <a:ext cx="884160" cy="7560"/>
            </p14:xfrm>
          </p:contentPart>
        </mc:Choice>
        <mc:Fallback xmlns="">
          <p:pic>
            <p:nvPicPr>
              <p:cNvPr id="8" name="Ink 7">
                <a:extLst>
                  <a:ext uri="{FF2B5EF4-FFF2-40B4-BE49-F238E27FC236}">
                    <a16:creationId xmlns:a16="http://schemas.microsoft.com/office/drawing/2014/main" id="{38A1A2A4-0924-90E0-0C56-9F0B94AE6B31}"/>
                  </a:ext>
                </a:extLst>
              </p:cNvPr>
              <p:cNvPicPr/>
              <p:nvPr/>
            </p:nvPicPr>
            <p:blipFill>
              <a:blip r:embed="rId11"/>
              <a:stretch>
                <a:fillRect/>
              </a:stretch>
            </p:blipFill>
            <p:spPr>
              <a:xfrm>
                <a:off x="9551699" y="1662824"/>
                <a:ext cx="9738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A6E7EC7F-5320-3CB1-7CEA-903F48BAD4F7}"/>
                  </a:ext>
                </a:extLst>
              </p14:cNvPr>
              <p14:cNvContentPartPr/>
              <p14:nvPr/>
            </p14:nvContentPartPr>
            <p14:xfrm>
              <a:off x="10693619" y="4602944"/>
              <a:ext cx="427680" cy="37080"/>
            </p14:xfrm>
          </p:contentPart>
        </mc:Choice>
        <mc:Fallback xmlns="">
          <p:pic>
            <p:nvPicPr>
              <p:cNvPr id="9" name="Ink 8">
                <a:extLst>
                  <a:ext uri="{FF2B5EF4-FFF2-40B4-BE49-F238E27FC236}">
                    <a16:creationId xmlns:a16="http://schemas.microsoft.com/office/drawing/2014/main" id="{A6E7EC7F-5320-3CB1-7CEA-903F48BAD4F7}"/>
                  </a:ext>
                </a:extLst>
              </p:cNvPr>
              <p:cNvPicPr/>
              <p:nvPr/>
            </p:nvPicPr>
            <p:blipFill>
              <a:blip r:embed="rId13"/>
              <a:stretch>
                <a:fillRect/>
              </a:stretch>
            </p:blipFill>
            <p:spPr>
              <a:xfrm>
                <a:off x="10648979" y="4513304"/>
                <a:ext cx="5169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7A016CA3-4FD0-89C9-84B5-8939E701095A}"/>
                  </a:ext>
                </a:extLst>
              </p14:cNvPr>
              <p14:cNvContentPartPr/>
              <p14:nvPr/>
            </p14:nvContentPartPr>
            <p14:xfrm>
              <a:off x="6620939" y="4823984"/>
              <a:ext cx="486360" cy="7560"/>
            </p14:xfrm>
          </p:contentPart>
        </mc:Choice>
        <mc:Fallback xmlns="">
          <p:pic>
            <p:nvPicPr>
              <p:cNvPr id="10" name="Ink 9">
                <a:extLst>
                  <a:ext uri="{FF2B5EF4-FFF2-40B4-BE49-F238E27FC236}">
                    <a16:creationId xmlns:a16="http://schemas.microsoft.com/office/drawing/2014/main" id="{7A016CA3-4FD0-89C9-84B5-8939E701095A}"/>
                  </a:ext>
                </a:extLst>
              </p:cNvPr>
              <p:cNvPicPr/>
              <p:nvPr/>
            </p:nvPicPr>
            <p:blipFill>
              <a:blip r:embed="rId15"/>
              <a:stretch>
                <a:fillRect/>
              </a:stretch>
            </p:blipFill>
            <p:spPr>
              <a:xfrm>
                <a:off x="6575939" y="4733984"/>
                <a:ext cx="576000" cy="187200"/>
              </a:xfrm>
              <a:prstGeom prst="rect">
                <a:avLst/>
              </a:prstGeom>
            </p:spPr>
          </p:pic>
        </mc:Fallback>
      </mc:AlternateContent>
    </p:spTree>
    <p:extLst>
      <p:ext uri="{BB962C8B-B14F-4D97-AF65-F5344CB8AC3E}">
        <p14:creationId xmlns:p14="http://schemas.microsoft.com/office/powerpoint/2010/main" val="1031142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4059CB-6886-1689-B845-C10134DECE99}"/>
              </a:ext>
            </a:extLst>
          </p:cNvPr>
          <p:cNvPicPr>
            <a:picLocks noChangeAspect="1"/>
          </p:cNvPicPr>
          <p:nvPr/>
        </p:nvPicPr>
        <p:blipFill>
          <a:blip r:embed="rId2"/>
          <a:stretch>
            <a:fillRect/>
          </a:stretch>
        </p:blipFill>
        <p:spPr>
          <a:xfrm>
            <a:off x="6645860" y="0"/>
            <a:ext cx="5546141" cy="6858000"/>
          </a:xfrm>
          <a:prstGeom prst="rect">
            <a:avLst/>
          </a:prstGeom>
        </p:spPr>
      </p:pic>
      <p:pic>
        <p:nvPicPr>
          <p:cNvPr id="4100" name="Picture 4" descr="SciELO - Brasil - Cystic dilatation of the common bile duct in adults:  report of five cases and review of literature Cystic dilatation of the  common bile duct in adults: report of">
            <a:extLst>
              <a:ext uri="{FF2B5EF4-FFF2-40B4-BE49-F238E27FC236}">
                <a16:creationId xmlns:a16="http://schemas.microsoft.com/office/drawing/2014/main" id="{21E3D5AA-A7A0-11AE-9E15-FCFA737ED1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3" y="4"/>
            <a:ext cx="6637151"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479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9CD33D-376A-14E1-B27A-FF86A5F4061F}"/>
              </a:ext>
            </a:extLst>
          </p:cNvPr>
          <p:cNvSpPr>
            <a:spLocks noGrp="1"/>
          </p:cNvSpPr>
          <p:nvPr>
            <p:ph idx="1"/>
          </p:nvPr>
        </p:nvSpPr>
        <p:spPr>
          <a:xfrm>
            <a:off x="352701" y="365766"/>
            <a:ext cx="11260183" cy="6074229"/>
          </a:xfrm>
        </p:spPr>
        <p:txBody>
          <a:bodyPr>
            <a:normAutofit/>
          </a:bodyPr>
          <a:lstStyle/>
          <a:p>
            <a:r>
              <a:rPr lang="en-US" sz="3600" b="1" dirty="0">
                <a:solidFill>
                  <a:srgbClr val="FF0000"/>
                </a:solidFill>
              </a:rPr>
              <a:t>Signs and symptoms:</a:t>
            </a:r>
          </a:p>
        </p:txBody>
      </p:sp>
      <p:sp>
        <p:nvSpPr>
          <p:cNvPr id="5" name="TextBox 4">
            <a:extLst>
              <a:ext uri="{FF2B5EF4-FFF2-40B4-BE49-F238E27FC236}">
                <a16:creationId xmlns:a16="http://schemas.microsoft.com/office/drawing/2014/main" id="{F4F2B5F8-187E-0C49-1E13-186C6E52D7B1}"/>
              </a:ext>
            </a:extLst>
          </p:cNvPr>
          <p:cNvSpPr txBox="1"/>
          <p:nvPr/>
        </p:nvSpPr>
        <p:spPr>
          <a:xfrm>
            <a:off x="352700" y="994684"/>
            <a:ext cx="11469189" cy="5816977"/>
          </a:xfrm>
          <a:prstGeom prst="rect">
            <a:avLst/>
          </a:prstGeom>
          <a:noFill/>
        </p:spPr>
        <p:txBody>
          <a:bodyPr wrap="square">
            <a:spAutoFit/>
          </a:bodyPr>
          <a:lstStyle/>
          <a:p>
            <a:r>
              <a:rPr lang="en-US" sz="2800" b="1" dirty="0"/>
              <a:t>symptoms typically develop before the age of 10</a:t>
            </a:r>
          </a:p>
          <a:p>
            <a:r>
              <a:rPr lang="en-US" sz="2800" b="1" dirty="0"/>
              <a:t>The classic triad of </a:t>
            </a:r>
            <a:r>
              <a:rPr lang="en-US" sz="2800" b="1" dirty="0">
                <a:highlight>
                  <a:srgbClr val="FFFF00"/>
                </a:highlight>
              </a:rPr>
              <a:t>abdominal pain, palpable abdominal mass, and jaundice </a:t>
            </a:r>
            <a:r>
              <a:rPr lang="en-US" sz="2800" b="1" dirty="0"/>
              <a:t>is present in &lt; 30% of affected individuals.</a:t>
            </a:r>
          </a:p>
          <a:p>
            <a:r>
              <a:rPr lang="en-US" sz="3200" b="1" dirty="0"/>
              <a:t>Clinical presentation varies with age:</a:t>
            </a:r>
          </a:p>
          <a:p>
            <a:r>
              <a:rPr lang="en-US" sz="2800" b="1" dirty="0"/>
              <a:t>Children ≤ 12 months: obstructive jaundice and abdominal mass</a:t>
            </a:r>
          </a:p>
          <a:p>
            <a:r>
              <a:rPr lang="en-US" sz="2800" b="1" dirty="0"/>
              <a:t>Children &gt; 12 months and adults: right upper quadrant pain (most common), fever, and nausea</a:t>
            </a:r>
          </a:p>
          <a:p>
            <a:pPr marL="0" indent="0">
              <a:buNone/>
            </a:pPr>
            <a:r>
              <a:rPr lang="en-US" sz="3200" b="1" dirty="0">
                <a:solidFill>
                  <a:srgbClr val="FF0000"/>
                </a:solidFill>
              </a:rPr>
              <a:t>Imaging Studies: </a:t>
            </a:r>
          </a:p>
          <a:p>
            <a:r>
              <a:rPr lang="en-US" sz="2800" b="1" dirty="0"/>
              <a:t>Ultrasound</a:t>
            </a:r>
            <a:r>
              <a:rPr lang="en-US" sz="2800" dirty="0"/>
              <a:t>: Best initial study.</a:t>
            </a:r>
          </a:p>
          <a:p>
            <a:r>
              <a:rPr lang="en-US" sz="2800" b="1" dirty="0"/>
              <a:t>MRCP</a:t>
            </a:r>
            <a:r>
              <a:rPr lang="en-US" sz="2800" dirty="0"/>
              <a:t>: Gold Standard diagnostic test. </a:t>
            </a:r>
          </a:p>
          <a:p>
            <a:endParaRPr lang="en-US" sz="2800" dirty="0">
              <a:solidFill>
                <a:srgbClr val="FF0000"/>
              </a:solidFill>
            </a:endParaRPr>
          </a:p>
          <a:p>
            <a:r>
              <a:rPr lang="en-US" sz="2800" dirty="0">
                <a:solidFill>
                  <a:srgbClr val="FF0000"/>
                </a:solidFill>
              </a:rPr>
              <a:t>Total excision</a:t>
            </a:r>
            <a:r>
              <a:rPr lang="en-US" sz="2800" dirty="0"/>
              <a:t> of the cyst with </a:t>
            </a:r>
            <a:r>
              <a:rPr lang="en-US" sz="2800" dirty="0">
                <a:solidFill>
                  <a:srgbClr val="FF0000"/>
                </a:solidFill>
              </a:rPr>
              <a:t>hepaticojejunostomy in a Roux-en-Y</a:t>
            </a:r>
            <a:r>
              <a:rPr lang="en-US" sz="2800" dirty="0"/>
              <a:t> </a:t>
            </a:r>
          </a:p>
          <a:p>
            <a:endParaRPr lang="en-US" sz="2800" b="1" dirty="0"/>
          </a:p>
        </p:txBody>
      </p:sp>
    </p:spTree>
    <p:extLst>
      <p:ext uri="{BB962C8B-B14F-4D97-AF65-F5344CB8AC3E}">
        <p14:creationId xmlns:p14="http://schemas.microsoft.com/office/powerpoint/2010/main" val="28730649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0F85D-4028-DCEE-9BAE-0C382259E48A}"/>
              </a:ext>
            </a:extLst>
          </p:cNvPr>
          <p:cNvSpPr>
            <a:spLocks noGrp="1"/>
          </p:cNvSpPr>
          <p:nvPr>
            <p:ph type="title"/>
          </p:nvPr>
        </p:nvSpPr>
        <p:spPr>
          <a:xfrm>
            <a:off x="838200" y="32974"/>
            <a:ext cx="10515600" cy="959804"/>
          </a:xfrm>
        </p:spPr>
        <p:txBody>
          <a:bodyPr>
            <a:normAutofit/>
          </a:bodyPr>
          <a:lstStyle/>
          <a:p>
            <a:r>
              <a:rPr lang="ar-JO" sz="5400" b="1" dirty="0"/>
              <a:t>3</a:t>
            </a:r>
            <a:r>
              <a:rPr lang="en-US" sz="5400" b="1" dirty="0"/>
              <a:t>.Benign biliary strictures</a:t>
            </a:r>
          </a:p>
        </p:txBody>
      </p:sp>
      <p:sp>
        <p:nvSpPr>
          <p:cNvPr id="3" name="Content Placeholder 2">
            <a:extLst>
              <a:ext uri="{FF2B5EF4-FFF2-40B4-BE49-F238E27FC236}">
                <a16:creationId xmlns:a16="http://schemas.microsoft.com/office/drawing/2014/main" id="{733F893E-0EEA-3F6B-A270-31FED1C6945E}"/>
              </a:ext>
            </a:extLst>
          </p:cNvPr>
          <p:cNvSpPr>
            <a:spLocks noGrp="1"/>
          </p:cNvSpPr>
          <p:nvPr>
            <p:ph idx="1"/>
          </p:nvPr>
        </p:nvSpPr>
        <p:spPr>
          <a:xfrm>
            <a:off x="274319" y="809898"/>
            <a:ext cx="11704321" cy="6048102"/>
          </a:xfrm>
        </p:spPr>
        <p:txBody>
          <a:bodyPr>
            <a:normAutofit/>
          </a:bodyPr>
          <a:lstStyle/>
          <a:p>
            <a:r>
              <a:rPr lang="en-US" dirty="0"/>
              <a:t>Benign bile duct strictures causes include the following:</a:t>
            </a:r>
          </a:p>
          <a:p>
            <a:r>
              <a:rPr lang="en-US" b="1" dirty="0"/>
              <a:t>Postoperative injury after cholecystectomy</a:t>
            </a:r>
            <a:r>
              <a:rPr lang="en-US" dirty="0"/>
              <a:t>: Approximately 80% of benign strictures occur following injury during a cholecystectomy</a:t>
            </a:r>
          </a:p>
          <a:p>
            <a:r>
              <a:rPr lang="en-US" b="1" dirty="0"/>
              <a:t>Pancreatitis: </a:t>
            </a:r>
            <a:r>
              <a:rPr lang="en-US" dirty="0"/>
              <a:t>Jaundice due to an obstruction of the intrapancreatic segment of the CBD occurs in patients with </a:t>
            </a:r>
            <a:r>
              <a:rPr lang="en-US" b="1" dirty="0"/>
              <a:t>chronic pancreatitis </a:t>
            </a:r>
            <a:r>
              <a:rPr lang="en-US" dirty="0"/>
              <a:t>and accounts for approximately 10% of the benign strictures</a:t>
            </a:r>
          </a:p>
          <a:p>
            <a:r>
              <a:rPr lang="en-US" b="1" dirty="0"/>
              <a:t>Primary sclerosing cholangitis (PSC): </a:t>
            </a:r>
            <a:r>
              <a:rPr lang="en-US" dirty="0"/>
              <a:t>PSC is a disease that causes strictures, beading, and irregularities of the intrahepatic and extrahepatic bile ducts</a:t>
            </a:r>
            <a:r>
              <a:rPr lang="en-US" sz="2800" b="0" i="0" u="none" strike="noStrike" cap="none" dirty="0">
                <a:latin typeface="Montserrat"/>
                <a:ea typeface="Montserrat"/>
                <a:cs typeface="Montserrat"/>
                <a:sym typeface="Montserrat"/>
              </a:rPr>
              <a:t> </a:t>
            </a:r>
            <a:r>
              <a:rPr lang="en-US" sz="2600" b="0" i="0" u="none" strike="noStrike" cap="none" dirty="0">
                <a:latin typeface="Montserrat"/>
                <a:ea typeface="Montserrat"/>
                <a:cs typeface="Montserrat"/>
                <a:sym typeface="Montserrat"/>
              </a:rPr>
              <a:t>due to a diffuse inflammatory process</a:t>
            </a:r>
            <a:r>
              <a:rPr lang="en-US" dirty="0"/>
              <a:t>. Approximately 70% of PSC cases are associated with inflammatory bowel disease(UC).</a:t>
            </a:r>
          </a:p>
          <a:p>
            <a:pPr>
              <a:spcBef>
                <a:spcPts val="0"/>
              </a:spcBef>
              <a:buClr>
                <a:srgbClr val="000000"/>
              </a:buClr>
              <a:buSzPts val="2400"/>
              <a:buFont typeface="Wingdings" pitchFamily="2" charset="2"/>
              <a:buChar char="v"/>
            </a:pPr>
            <a:r>
              <a:rPr lang="en-US" sz="2600" b="1" i="0" u="none" strike="noStrike" cap="none" dirty="0">
                <a:latin typeface="Montserrat"/>
                <a:ea typeface="Montserrat"/>
                <a:cs typeface="Montserrat"/>
                <a:sym typeface="Montserrat"/>
              </a:rPr>
              <a:t>Most common - men aged 20-40 Associated with ulcerative colitis (UC).</a:t>
            </a:r>
            <a:endParaRPr lang="en-US" sz="2600" b="0" i="0" u="none" strike="noStrike" cap="none" dirty="0">
              <a:latin typeface="Montserrat"/>
              <a:ea typeface="Montserrat"/>
              <a:cs typeface="Montserrat"/>
              <a:sym typeface="Montserrat"/>
            </a:endParaRPr>
          </a:p>
          <a:p>
            <a:r>
              <a:rPr lang="en-US" b="1" dirty="0"/>
              <a:t>Inflammatory strictures: </a:t>
            </a:r>
            <a:r>
              <a:rPr lang="en-US" dirty="0"/>
              <a:t>In addition to pancreatitis, choledocholithiasis can also cause chronic inflammation and fibrosis, leading to strictures of the CBD and sphincter of Oddi.</a:t>
            </a:r>
          </a:p>
          <a:p>
            <a:endParaRPr lang="en-US" dirty="0"/>
          </a:p>
        </p:txBody>
      </p:sp>
    </p:spTree>
    <p:extLst>
      <p:ext uri="{BB962C8B-B14F-4D97-AF65-F5344CB8AC3E}">
        <p14:creationId xmlns:p14="http://schemas.microsoft.com/office/powerpoint/2010/main" val="12308069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ADE18-DE0A-9D9F-96E7-A72F8DAC4B8A}"/>
              </a:ext>
            </a:extLst>
          </p:cNvPr>
          <p:cNvSpPr>
            <a:spLocks noGrp="1"/>
          </p:cNvSpPr>
          <p:nvPr>
            <p:ph type="title"/>
          </p:nvPr>
        </p:nvSpPr>
        <p:spPr/>
        <p:txBody>
          <a:bodyPr/>
          <a:lstStyle/>
          <a:p>
            <a:r>
              <a:rPr lang="en-US" b="1" dirty="0">
                <a:latin typeface="Montserrat"/>
                <a:ea typeface="Montserrat"/>
                <a:cs typeface="Montserrat"/>
                <a:sym typeface="Montserrat"/>
              </a:rPr>
              <a:t>stricture due to trauma:</a:t>
            </a:r>
            <a:br>
              <a:rPr lang="en-US" b="1" dirty="0">
                <a:latin typeface="Montserrat"/>
                <a:ea typeface="Montserrat"/>
                <a:cs typeface="Montserrat"/>
                <a:sym typeface="Montserrat"/>
              </a:rPr>
            </a:br>
            <a:endParaRPr lang="en-US" b="1" dirty="0"/>
          </a:p>
        </p:txBody>
      </p:sp>
      <p:sp>
        <p:nvSpPr>
          <p:cNvPr id="3" name="Content Placeholder 2">
            <a:extLst>
              <a:ext uri="{FF2B5EF4-FFF2-40B4-BE49-F238E27FC236}">
                <a16:creationId xmlns:a16="http://schemas.microsoft.com/office/drawing/2014/main" id="{7DEC3248-B728-0883-9AA9-18B89455CBE5}"/>
              </a:ext>
            </a:extLst>
          </p:cNvPr>
          <p:cNvSpPr>
            <a:spLocks noGrp="1"/>
          </p:cNvSpPr>
          <p:nvPr>
            <p:ph idx="1"/>
          </p:nvPr>
        </p:nvSpPr>
        <p:spPr>
          <a:xfrm>
            <a:off x="378823" y="1149531"/>
            <a:ext cx="11155680" cy="5460275"/>
          </a:xfrm>
        </p:spPr>
        <p:txBody>
          <a:bodyPr>
            <a:normAutofit/>
          </a:bodyPr>
          <a:lstStyle/>
          <a:p>
            <a:r>
              <a:rPr lang="en-US" b="1" dirty="0"/>
              <a:t>Traumatic bile duct injuries usually present clinically as bile leaks. Less commonly, trauma to the bile duct can result in a biliary stricture. </a:t>
            </a:r>
          </a:p>
          <a:p>
            <a:endParaRPr lang="en-US" b="1" dirty="0"/>
          </a:p>
          <a:p>
            <a:r>
              <a:rPr lang="en-US" b="1" dirty="0"/>
              <a:t>Because these injuries tend to be subtle, they may go unrecognized at the time of injury. Patients may have a delayed presentation of jaundice with or without abdominal pain, and such strictures may be mistaken for malignancy. </a:t>
            </a:r>
          </a:p>
          <a:p>
            <a:endParaRPr lang="en-US" b="1" dirty="0"/>
          </a:p>
          <a:p>
            <a:r>
              <a:rPr lang="en-US" b="1" dirty="0"/>
              <a:t>Presentation of  the case of traumatic biliary stricture as painless jaundice takes about more than 1 year after the initial injury.</a:t>
            </a:r>
          </a:p>
          <a:p>
            <a:endParaRPr lang="en-US" b="1" dirty="0"/>
          </a:p>
        </p:txBody>
      </p:sp>
      <p:sp>
        <p:nvSpPr>
          <p:cNvPr id="5" name="TextBox 4">
            <a:extLst>
              <a:ext uri="{FF2B5EF4-FFF2-40B4-BE49-F238E27FC236}">
                <a16:creationId xmlns:a16="http://schemas.microsoft.com/office/drawing/2014/main" id="{1B017AC3-7E90-86FB-23BB-00F4495AE8DB}"/>
              </a:ext>
            </a:extLst>
          </p:cNvPr>
          <p:cNvSpPr txBox="1"/>
          <p:nvPr/>
        </p:nvSpPr>
        <p:spPr>
          <a:xfrm>
            <a:off x="378826" y="443137"/>
            <a:ext cx="6093823" cy="584775"/>
          </a:xfrm>
          <a:prstGeom prst="rect">
            <a:avLst/>
          </a:prstGeom>
          <a:noFill/>
        </p:spPr>
        <p:txBody>
          <a:bodyPr wrap="square">
            <a:spAutoFit/>
          </a:bodyPr>
          <a:lstStyle/>
          <a:p>
            <a:r>
              <a:rPr lang="ar-JO" sz="3200" b="1" dirty="0"/>
              <a:t>4</a:t>
            </a:r>
            <a:r>
              <a:rPr lang="en-US" sz="3200" b="1" dirty="0"/>
              <a:t>-</a:t>
            </a:r>
            <a:endParaRPr lang="en-US" sz="3200" dirty="0"/>
          </a:p>
        </p:txBody>
      </p:sp>
    </p:spTree>
    <p:extLst>
      <p:ext uri="{BB962C8B-B14F-4D97-AF65-F5344CB8AC3E}">
        <p14:creationId xmlns:p14="http://schemas.microsoft.com/office/powerpoint/2010/main" val="42075636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A8B40-CA84-C66C-5C04-0CA9E61D8C45}"/>
              </a:ext>
            </a:extLst>
          </p:cNvPr>
          <p:cNvSpPr>
            <a:spLocks noGrp="1"/>
          </p:cNvSpPr>
          <p:nvPr>
            <p:ph type="title"/>
          </p:nvPr>
        </p:nvSpPr>
        <p:spPr>
          <a:xfrm>
            <a:off x="2013857" y="256905"/>
            <a:ext cx="10515600" cy="1325563"/>
          </a:xfrm>
        </p:spPr>
        <p:txBody>
          <a:bodyPr>
            <a:normAutofit/>
          </a:bodyPr>
          <a:lstStyle/>
          <a:p>
            <a:r>
              <a:rPr lang="ar-JO" sz="4800" b="1" dirty="0"/>
              <a:t>1</a:t>
            </a:r>
            <a:r>
              <a:rPr lang="en-US" sz="4800" b="1" dirty="0"/>
              <a:t>.BILE DUCT CARCINOMA</a:t>
            </a:r>
          </a:p>
        </p:txBody>
      </p:sp>
      <p:sp>
        <p:nvSpPr>
          <p:cNvPr id="3" name="Content Placeholder 2">
            <a:extLst>
              <a:ext uri="{FF2B5EF4-FFF2-40B4-BE49-F238E27FC236}">
                <a16:creationId xmlns:a16="http://schemas.microsoft.com/office/drawing/2014/main" id="{F875BB38-6E85-A194-460F-B1B5B4DDCE5B}"/>
              </a:ext>
            </a:extLst>
          </p:cNvPr>
          <p:cNvSpPr>
            <a:spLocks noGrp="1"/>
          </p:cNvSpPr>
          <p:nvPr>
            <p:ph idx="1"/>
          </p:nvPr>
        </p:nvSpPr>
        <p:spPr>
          <a:xfrm>
            <a:off x="180705" y="1097281"/>
            <a:ext cx="11456127" cy="5760719"/>
          </a:xfrm>
        </p:spPr>
        <p:txBody>
          <a:bodyPr>
            <a:normAutofit/>
          </a:bodyPr>
          <a:lstStyle/>
          <a:p>
            <a:r>
              <a:rPr lang="en-US" sz="3200" b="1" dirty="0"/>
              <a:t>Cholangiocarcinoma: </a:t>
            </a:r>
          </a:p>
          <a:p>
            <a:r>
              <a:rPr lang="en-US" sz="2400" dirty="0"/>
              <a:t>This cancer arises from the biliary epithelium and is usually seen in association with </a:t>
            </a:r>
            <a:r>
              <a:rPr lang="en-US" sz="2400" dirty="0">
                <a:solidFill>
                  <a:srgbClr val="FF0000"/>
                </a:solidFill>
              </a:rPr>
              <a:t>choledochal cysts, PSC, chronic ulcerative colitis, and parasitic infestation , cholelithiasis, chronic liver disease , chronic viral hepatitis </a:t>
            </a:r>
            <a:r>
              <a:rPr lang="en-US" sz="2400" dirty="0"/>
              <a:t>. Obstructive jaundice is the major clinical manifestation of cholangiocarcinoma.</a:t>
            </a:r>
          </a:p>
          <a:p>
            <a:r>
              <a:rPr lang="en-US" dirty="0"/>
              <a:t> </a:t>
            </a:r>
            <a:r>
              <a:rPr lang="en-US" b="1" dirty="0"/>
              <a:t>More than 90% of these bile duct cancers are adenocarcinomas</a:t>
            </a:r>
          </a:p>
        </p:txBody>
      </p:sp>
      <p:pic>
        <p:nvPicPr>
          <p:cNvPr id="6146" name="Picture 2" descr="Classification of cholangiocarcinoma according to the anatomical location.  | Download Scientific Diagram">
            <a:extLst>
              <a:ext uri="{FF2B5EF4-FFF2-40B4-BE49-F238E27FC236}">
                <a16:creationId xmlns:a16="http://schemas.microsoft.com/office/drawing/2014/main" id="{E7F83DD7-5E82-A1A1-2F23-D14725CC54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772" y="3892737"/>
            <a:ext cx="10620101" cy="296526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DA27BED-9065-64DB-DD88-7C431FF2EF47}"/>
              </a:ext>
            </a:extLst>
          </p:cNvPr>
          <p:cNvSpPr txBox="1"/>
          <p:nvPr/>
        </p:nvSpPr>
        <p:spPr>
          <a:xfrm>
            <a:off x="180705" y="-27090"/>
            <a:ext cx="6322423" cy="707886"/>
          </a:xfrm>
          <a:prstGeom prst="rect">
            <a:avLst/>
          </a:prstGeom>
          <a:noFill/>
        </p:spPr>
        <p:txBody>
          <a:bodyPr wrap="square">
            <a:spAutoFit/>
          </a:bodyPr>
          <a:lstStyle/>
          <a:p>
            <a:r>
              <a:rPr lang="en-US" sz="4000" b="1" dirty="0"/>
              <a:t>Extramural :</a:t>
            </a:r>
          </a:p>
        </p:txBody>
      </p:sp>
      <p:sp>
        <p:nvSpPr>
          <p:cNvPr id="11" name="TextBox 10">
            <a:extLst>
              <a:ext uri="{FF2B5EF4-FFF2-40B4-BE49-F238E27FC236}">
                <a16:creationId xmlns:a16="http://schemas.microsoft.com/office/drawing/2014/main" id="{DFA596C3-ACC9-B582-AE66-6B28708C4D12}"/>
              </a:ext>
            </a:extLst>
          </p:cNvPr>
          <p:cNvSpPr txBox="1"/>
          <p:nvPr/>
        </p:nvSpPr>
        <p:spPr>
          <a:xfrm>
            <a:off x="10178143" y="1397802"/>
            <a:ext cx="1633944" cy="369332"/>
          </a:xfrm>
          <a:prstGeom prst="rect">
            <a:avLst/>
          </a:prstGeom>
          <a:noFill/>
        </p:spPr>
        <p:txBody>
          <a:bodyPr wrap="square">
            <a:spAutoFit/>
          </a:bodyPr>
          <a:lstStyle/>
          <a:p>
            <a:r>
              <a:rPr lang="en-US" dirty="0"/>
              <a:t> [1][4][5]</a:t>
            </a:r>
          </a:p>
        </p:txBody>
      </p:sp>
    </p:spTree>
    <p:extLst>
      <p:ext uri="{BB962C8B-B14F-4D97-AF65-F5344CB8AC3E}">
        <p14:creationId xmlns:p14="http://schemas.microsoft.com/office/powerpoint/2010/main" val="2102754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F0E9E-6C89-EE10-7D0A-FC1B1CF4F7AB}"/>
              </a:ext>
            </a:extLst>
          </p:cNvPr>
          <p:cNvSpPr>
            <a:spLocks noGrp="1"/>
          </p:cNvSpPr>
          <p:nvPr>
            <p:ph type="title"/>
          </p:nvPr>
        </p:nvSpPr>
        <p:spPr/>
        <p:txBody>
          <a:bodyPr/>
          <a:lstStyle/>
          <a:p>
            <a:r>
              <a:rPr lang="en-US" sz="4800" b="1" dirty="0"/>
              <a:t>Classification</a:t>
            </a:r>
            <a:endParaRPr lang="en-US" b="1" dirty="0"/>
          </a:p>
        </p:txBody>
      </p:sp>
      <p:sp>
        <p:nvSpPr>
          <p:cNvPr id="3" name="Content Placeholder 2">
            <a:extLst>
              <a:ext uri="{FF2B5EF4-FFF2-40B4-BE49-F238E27FC236}">
                <a16:creationId xmlns:a16="http://schemas.microsoft.com/office/drawing/2014/main" id="{7C469B7C-3247-C6AB-BBA9-EF96060AE408}"/>
              </a:ext>
            </a:extLst>
          </p:cNvPr>
          <p:cNvSpPr>
            <a:spLocks noGrp="1"/>
          </p:cNvSpPr>
          <p:nvPr>
            <p:ph idx="1"/>
          </p:nvPr>
        </p:nvSpPr>
        <p:spPr>
          <a:xfrm>
            <a:off x="420189" y="1397727"/>
            <a:ext cx="10515600" cy="4779237"/>
          </a:xfrm>
        </p:spPr>
        <p:txBody>
          <a:bodyPr/>
          <a:lstStyle/>
          <a:p>
            <a:r>
              <a:rPr lang="en-US" b="1" dirty="0">
                <a:highlight>
                  <a:srgbClr val="FFFF00"/>
                </a:highlight>
              </a:rPr>
              <a:t>Extrahepatic CCA: </a:t>
            </a:r>
            <a:r>
              <a:rPr lang="en-US" b="1" dirty="0"/>
              <a:t>90% of CCA cases</a:t>
            </a:r>
          </a:p>
          <a:p>
            <a:r>
              <a:rPr lang="en-US" b="1" dirty="0"/>
              <a:t> Perihilar CCA (</a:t>
            </a:r>
            <a:r>
              <a:rPr lang="en-US" b="1" dirty="0" err="1"/>
              <a:t>Klatskin</a:t>
            </a:r>
            <a:r>
              <a:rPr lang="en-US" b="1" dirty="0"/>
              <a:t> tumor): junction of the right and left hepatic ducts (50% of cases)</a:t>
            </a:r>
          </a:p>
          <a:p>
            <a:r>
              <a:rPr lang="en-US" b="1" dirty="0"/>
              <a:t>Distal extrahepatic CCA: common bile duct (40% of cases)</a:t>
            </a:r>
          </a:p>
          <a:p>
            <a:endParaRPr lang="en-US" b="1" dirty="0"/>
          </a:p>
          <a:p>
            <a:endParaRPr lang="en-US" b="1" dirty="0"/>
          </a:p>
          <a:p>
            <a:r>
              <a:rPr lang="en-US" b="1" dirty="0">
                <a:highlight>
                  <a:srgbClr val="FFFF00"/>
                </a:highlight>
              </a:rPr>
              <a:t>Intrahepatic CCA: </a:t>
            </a:r>
            <a:r>
              <a:rPr lang="en-US" b="1" dirty="0"/>
              <a:t>10% of CCA cases; the second most common intrahepatic malignancy after hepatocellular carcinoma (HCC) </a:t>
            </a:r>
            <a:r>
              <a:rPr lang="en-US" sz="2000" b="1" dirty="0"/>
              <a:t>[3]</a:t>
            </a:r>
            <a:endParaRPr lang="en-US" b="1" dirty="0"/>
          </a:p>
        </p:txBody>
      </p:sp>
      <p:sp>
        <p:nvSpPr>
          <p:cNvPr id="5" name="TextBox 4">
            <a:extLst>
              <a:ext uri="{FF2B5EF4-FFF2-40B4-BE49-F238E27FC236}">
                <a16:creationId xmlns:a16="http://schemas.microsoft.com/office/drawing/2014/main" id="{E988A375-2573-A228-44BE-71C357D5712E}"/>
              </a:ext>
            </a:extLst>
          </p:cNvPr>
          <p:cNvSpPr txBox="1"/>
          <p:nvPr/>
        </p:nvSpPr>
        <p:spPr>
          <a:xfrm>
            <a:off x="4065818" y="658574"/>
            <a:ext cx="6093823" cy="369332"/>
          </a:xfrm>
          <a:prstGeom prst="rect">
            <a:avLst/>
          </a:prstGeom>
          <a:noFill/>
        </p:spPr>
        <p:txBody>
          <a:bodyPr wrap="square">
            <a:spAutoFit/>
          </a:bodyPr>
          <a:lstStyle/>
          <a:p>
            <a:r>
              <a:rPr lang="en-US" dirty="0"/>
              <a:t>[1][2]</a:t>
            </a:r>
          </a:p>
        </p:txBody>
      </p:sp>
    </p:spTree>
    <p:extLst>
      <p:ext uri="{BB962C8B-B14F-4D97-AF65-F5344CB8AC3E}">
        <p14:creationId xmlns:p14="http://schemas.microsoft.com/office/powerpoint/2010/main" val="16469220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a:extLst>
              <a:ext uri="{FF2B5EF4-FFF2-40B4-BE49-F238E27FC236}">
                <a16:creationId xmlns:a16="http://schemas.microsoft.com/office/drawing/2014/main" id="{0F28F078-AF9B-AA2B-4149-6DCA5D34B7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35484"/>
            <a:ext cx="12192000" cy="6322516"/>
          </a:xfrm>
          <a:prstGeom prst="rect">
            <a:avLst/>
          </a:prstGeom>
        </p:spPr>
      </p:pic>
      <p:sp>
        <p:nvSpPr>
          <p:cNvPr id="6" name="TextBox 5">
            <a:extLst>
              <a:ext uri="{FF2B5EF4-FFF2-40B4-BE49-F238E27FC236}">
                <a16:creationId xmlns:a16="http://schemas.microsoft.com/office/drawing/2014/main" id="{26081D27-58AC-6263-361C-C0257F332E25}"/>
              </a:ext>
            </a:extLst>
          </p:cNvPr>
          <p:cNvSpPr txBox="1"/>
          <p:nvPr/>
        </p:nvSpPr>
        <p:spPr>
          <a:xfrm>
            <a:off x="2694218" y="135374"/>
            <a:ext cx="6093823" cy="400110"/>
          </a:xfrm>
          <a:prstGeom prst="rect">
            <a:avLst/>
          </a:prstGeom>
          <a:noFill/>
        </p:spPr>
        <p:txBody>
          <a:bodyPr wrap="square">
            <a:spAutoFit/>
          </a:bodyPr>
          <a:lstStyle/>
          <a:p>
            <a:r>
              <a:rPr lang="en-US" sz="2000" b="1" dirty="0"/>
              <a:t>Bismuth classification for perihilar cholangiocarcinoma.</a:t>
            </a:r>
          </a:p>
        </p:txBody>
      </p:sp>
    </p:spTree>
    <p:extLst>
      <p:ext uri="{BB962C8B-B14F-4D97-AF65-F5344CB8AC3E}">
        <p14:creationId xmlns:p14="http://schemas.microsoft.com/office/powerpoint/2010/main" val="25523864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1958F7-9CFF-D508-1F34-E8DDD83AA051}"/>
              </a:ext>
            </a:extLst>
          </p:cNvPr>
          <p:cNvSpPr>
            <a:spLocks noGrp="1"/>
          </p:cNvSpPr>
          <p:nvPr>
            <p:ph idx="1"/>
          </p:nvPr>
        </p:nvSpPr>
        <p:spPr>
          <a:xfrm>
            <a:off x="574765" y="927466"/>
            <a:ext cx="11038115" cy="6322423"/>
          </a:xfrm>
        </p:spPr>
        <p:txBody>
          <a:bodyPr>
            <a:normAutofit/>
          </a:bodyPr>
          <a:lstStyle/>
          <a:p>
            <a:r>
              <a:rPr lang="en-US" sz="3200" b="1" dirty="0">
                <a:highlight>
                  <a:srgbClr val="FFFF00"/>
                </a:highlight>
              </a:rPr>
              <a:t>Extrahepatic CCA</a:t>
            </a:r>
          </a:p>
          <a:p>
            <a:r>
              <a:rPr lang="en-US" dirty="0"/>
              <a:t>Signs of cholestasis: jaundice, pale stools, dark urine, pruritus</a:t>
            </a:r>
          </a:p>
          <a:p>
            <a:r>
              <a:rPr lang="en-US" dirty="0"/>
              <a:t>Abdominal pain and weight loss is usually a </a:t>
            </a:r>
            <a:r>
              <a:rPr lang="en-US" b="1" dirty="0"/>
              <a:t>sign of late </a:t>
            </a:r>
            <a:r>
              <a:rPr lang="en-US" dirty="0"/>
              <a:t>(unresectable) disease.</a:t>
            </a:r>
          </a:p>
          <a:p>
            <a:pPr marL="0" indent="0">
              <a:buNone/>
            </a:pPr>
            <a:endParaRPr lang="en-US" dirty="0"/>
          </a:p>
          <a:p>
            <a:r>
              <a:rPr lang="en-US" sz="3200" b="1" dirty="0">
                <a:highlight>
                  <a:srgbClr val="FFFF00"/>
                </a:highlight>
              </a:rPr>
              <a:t>Intrahepatic </a:t>
            </a:r>
            <a:r>
              <a:rPr lang="en-US" sz="3200" b="1" dirty="0" err="1">
                <a:highlight>
                  <a:srgbClr val="FFFF00"/>
                </a:highlight>
              </a:rPr>
              <a:t>CCA</a:t>
            </a:r>
            <a:r>
              <a:rPr lang="en-US" dirty="0" err="1"/>
              <a:t>Usually</a:t>
            </a:r>
            <a:r>
              <a:rPr lang="en-US" dirty="0"/>
              <a:t> asymptomatic in early stages</a:t>
            </a:r>
          </a:p>
          <a:p>
            <a:r>
              <a:rPr lang="en-US" dirty="0"/>
              <a:t>Nonspecific symptoms (e.g., weight loss, nausea, fever, weakness, fatigue)</a:t>
            </a:r>
          </a:p>
          <a:p>
            <a:r>
              <a:rPr lang="en-US" dirty="0"/>
              <a:t>Dull abdominal pain (RUQ or epigastric)</a:t>
            </a:r>
          </a:p>
          <a:p>
            <a:r>
              <a:rPr lang="en-US" dirty="0"/>
              <a:t>Signs of cholestasis are rare.</a:t>
            </a:r>
          </a:p>
        </p:txBody>
      </p:sp>
      <p:sp>
        <p:nvSpPr>
          <p:cNvPr id="7" name="TextBox 6">
            <a:extLst>
              <a:ext uri="{FF2B5EF4-FFF2-40B4-BE49-F238E27FC236}">
                <a16:creationId xmlns:a16="http://schemas.microsoft.com/office/drawing/2014/main" id="{D7A3693C-23F8-7C32-DAD1-4DE0BC36EBD4}"/>
              </a:ext>
            </a:extLst>
          </p:cNvPr>
          <p:cNvSpPr txBox="1"/>
          <p:nvPr/>
        </p:nvSpPr>
        <p:spPr>
          <a:xfrm>
            <a:off x="574769" y="0"/>
            <a:ext cx="6093823" cy="523220"/>
          </a:xfrm>
          <a:prstGeom prst="rect">
            <a:avLst/>
          </a:prstGeom>
          <a:noFill/>
        </p:spPr>
        <p:txBody>
          <a:bodyPr wrap="square">
            <a:spAutoFit/>
          </a:bodyPr>
          <a:lstStyle/>
          <a:p>
            <a:r>
              <a:rPr lang="en-US" sz="2800" b="1" dirty="0"/>
              <a:t>Clinical features </a:t>
            </a:r>
            <a:r>
              <a:rPr lang="en-US" sz="2400" b="1" dirty="0"/>
              <a:t>[1]</a:t>
            </a:r>
            <a:endParaRPr lang="en-US" sz="2800" b="1" dirty="0"/>
          </a:p>
        </p:txBody>
      </p:sp>
    </p:spTree>
    <p:extLst>
      <p:ext uri="{BB962C8B-B14F-4D97-AF65-F5344CB8AC3E}">
        <p14:creationId xmlns:p14="http://schemas.microsoft.com/office/powerpoint/2010/main" val="1262915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AB621-A0B0-CDEF-B31F-D3259B2771F9}"/>
              </a:ext>
            </a:extLst>
          </p:cNvPr>
          <p:cNvSpPr>
            <a:spLocks noGrp="1"/>
          </p:cNvSpPr>
          <p:nvPr>
            <p:ph type="title"/>
          </p:nvPr>
        </p:nvSpPr>
        <p:spPr>
          <a:xfrm>
            <a:off x="444137" y="104509"/>
            <a:ext cx="10674531" cy="1325563"/>
          </a:xfrm>
        </p:spPr>
        <p:txBody>
          <a:bodyPr/>
          <a:lstStyle/>
          <a:p>
            <a:r>
              <a:rPr lang="en-US" b="1" dirty="0"/>
              <a:t>Laboratory studies</a:t>
            </a:r>
          </a:p>
        </p:txBody>
      </p:sp>
      <p:sp>
        <p:nvSpPr>
          <p:cNvPr id="3" name="Content Placeholder 2">
            <a:extLst>
              <a:ext uri="{FF2B5EF4-FFF2-40B4-BE49-F238E27FC236}">
                <a16:creationId xmlns:a16="http://schemas.microsoft.com/office/drawing/2014/main" id="{D5F21892-AE7D-A18B-ECB2-3CC850DB82AD}"/>
              </a:ext>
            </a:extLst>
          </p:cNvPr>
          <p:cNvSpPr>
            <a:spLocks noGrp="1"/>
          </p:cNvSpPr>
          <p:nvPr>
            <p:ph idx="1"/>
          </p:nvPr>
        </p:nvSpPr>
        <p:spPr>
          <a:xfrm>
            <a:off x="444140" y="1410789"/>
            <a:ext cx="11194869" cy="5342708"/>
          </a:xfrm>
        </p:spPr>
        <p:txBody>
          <a:bodyPr>
            <a:normAutofit/>
          </a:bodyPr>
          <a:lstStyle/>
          <a:p>
            <a:r>
              <a:rPr lang="en-US" sz="3200" b="1" dirty="0"/>
              <a:t>Routine liver studies: to assess for obstructive jaundice and hepatocellular injury↑ Total bilirubin, ↑ conjugated bilirubin and ↑ ALP (↑ GGT confirms hepatobiliary cause)</a:t>
            </a:r>
          </a:p>
          <a:p>
            <a:r>
              <a:rPr lang="en-US" sz="3200" b="1" dirty="0"/>
              <a:t>AST and ALT may be increased or unchanged. </a:t>
            </a:r>
            <a:r>
              <a:rPr lang="en-US" sz="2400" b="1" dirty="0"/>
              <a:t>[9]</a:t>
            </a:r>
          </a:p>
          <a:p>
            <a:r>
              <a:rPr lang="en-US" sz="3200" b="1" dirty="0"/>
              <a:t>Tumor markers↑ CA19-9 and/or ↑ CEA</a:t>
            </a:r>
          </a:p>
          <a:p>
            <a:r>
              <a:rPr lang="en-US" sz="3200" b="1" dirty="0"/>
              <a:t>↑AFP: typically elevated in HCC</a:t>
            </a:r>
          </a:p>
        </p:txBody>
      </p:sp>
    </p:spTree>
    <p:extLst>
      <p:ext uri="{BB962C8B-B14F-4D97-AF65-F5344CB8AC3E}">
        <p14:creationId xmlns:p14="http://schemas.microsoft.com/office/powerpoint/2010/main" val="33814657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89067-92C4-0E93-16A5-C20377E0A1B3}"/>
              </a:ext>
            </a:extLst>
          </p:cNvPr>
          <p:cNvSpPr>
            <a:spLocks noGrp="1"/>
          </p:cNvSpPr>
          <p:nvPr>
            <p:ph type="title"/>
          </p:nvPr>
        </p:nvSpPr>
        <p:spPr>
          <a:xfrm>
            <a:off x="838200" y="19917"/>
            <a:ext cx="10515600" cy="1325563"/>
          </a:xfrm>
        </p:spPr>
        <p:txBody>
          <a:bodyPr/>
          <a:lstStyle/>
          <a:p>
            <a:r>
              <a:rPr lang="en-US" sz="4800" b="1" dirty="0"/>
              <a:t>Imaging</a:t>
            </a:r>
            <a:endParaRPr lang="en-US" b="1" dirty="0"/>
          </a:p>
        </p:txBody>
      </p:sp>
      <p:sp>
        <p:nvSpPr>
          <p:cNvPr id="3" name="Content Placeholder 2">
            <a:extLst>
              <a:ext uri="{FF2B5EF4-FFF2-40B4-BE49-F238E27FC236}">
                <a16:creationId xmlns:a16="http://schemas.microsoft.com/office/drawing/2014/main" id="{8A19F7BF-FB64-E096-6425-4F9BC1260843}"/>
              </a:ext>
            </a:extLst>
          </p:cNvPr>
          <p:cNvSpPr>
            <a:spLocks noGrp="1"/>
          </p:cNvSpPr>
          <p:nvPr>
            <p:ph idx="1"/>
          </p:nvPr>
        </p:nvSpPr>
        <p:spPr>
          <a:xfrm>
            <a:off x="470268" y="1345474"/>
            <a:ext cx="10883537" cy="5147401"/>
          </a:xfrm>
        </p:spPr>
        <p:txBody>
          <a:bodyPr/>
          <a:lstStyle/>
          <a:p>
            <a:r>
              <a:rPr lang="en-US" sz="3200" b="1" u="sng" dirty="0"/>
              <a:t>Transabdominal ultrasound</a:t>
            </a:r>
            <a:r>
              <a:rPr lang="en-US" b="1" dirty="0"/>
              <a:t>: first-line in suspected CCA; may show biliary dilatation</a:t>
            </a:r>
          </a:p>
          <a:p>
            <a:r>
              <a:rPr lang="en-US" b="1" dirty="0"/>
              <a:t>if ultrasound findings suggest CCA</a:t>
            </a:r>
          </a:p>
          <a:p>
            <a:r>
              <a:rPr lang="en-US" sz="3200" b="1" u="sng" dirty="0"/>
              <a:t>MRCP</a:t>
            </a:r>
          </a:p>
          <a:p>
            <a:r>
              <a:rPr lang="en-US" b="1" dirty="0"/>
              <a:t>Extrahepatic CCA: Bile duct dilatation</a:t>
            </a:r>
          </a:p>
          <a:p>
            <a:r>
              <a:rPr lang="en-US" b="1" dirty="0"/>
              <a:t>Intrahepatic CCA: lobulated irregular mass</a:t>
            </a:r>
          </a:p>
          <a:p>
            <a:r>
              <a:rPr lang="en-US" sz="3200" b="1" u="sng" dirty="0"/>
              <a:t>PET-CT for staging</a:t>
            </a:r>
          </a:p>
        </p:txBody>
      </p:sp>
    </p:spTree>
    <p:extLst>
      <p:ext uri="{BB962C8B-B14F-4D97-AF65-F5344CB8AC3E}">
        <p14:creationId xmlns:p14="http://schemas.microsoft.com/office/powerpoint/2010/main" val="1197138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47FE8D-BB5F-0288-8EAF-880E25E583BF}"/>
              </a:ext>
            </a:extLst>
          </p:cNvPr>
          <p:cNvSpPr>
            <a:spLocks noGrp="1"/>
          </p:cNvSpPr>
          <p:nvPr>
            <p:ph idx="1"/>
          </p:nvPr>
        </p:nvSpPr>
        <p:spPr>
          <a:xfrm>
            <a:off x="609600" y="470263"/>
            <a:ext cx="10972800" cy="5956663"/>
          </a:xfrm>
        </p:spPr>
        <p:txBody>
          <a:bodyPr>
            <a:normAutofit lnSpcReduction="10000"/>
          </a:bodyPr>
          <a:lstStyle/>
          <a:p>
            <a:r>
              <a:rPr lang="en-US" b="1" dirty="0"/>
              <a:t>To better understand these disorders, a brief discussion of the normal structure and function of the biliary tree is needed. Bile is the exocrine secretion of the liver and is produced continuously by hepatocytes. It contains cholesterol and waste products, such as bilirubin and bile salts, which aid in the digestion of fats. </a:t>
            </a:r>
          </a:p>
          <a:p>
            <a:endParaRPr lang="en-US" b="1" dirty="0"/>
          </a:p>
          <a:p>
            <a:r>
              <a:rPr lang="en-US" b="1" dirty="0"/>
              <a:t>Half the bile produced runs directly from the liver into the duodenum via a system of ducts, ultimately draining into the common bile duct (CBD). The remaining 50% is stored in the gallbladder. In response to a meal, this bile is released from the gallbladder via the cystic duct, which joins the hepatic ducts from the liver to form the CBD. The CBD runs in the </a:t>
            </a:r>
            <a:r>
              <a:rPr lang="en-US" b="1" dirty="0" err="1"/>
              <a:t>hepatodudoenal</a:t>
            </a:r>
            <a:r>
              <a:rPr lang="en-US" b="1" dirty="0"/>
              <a:t> ligament and then courses through the head of the pancreas for approximately 2 cm; it joins the terminal part of the pancreatic duct to form the ampulla of </a:t>
            </a:r>
            <a:r>
              <a:rPr lang="en-US" b="1" dirty="0" err="1"/>
              <a:t>Vater</a:t>
            </a:r>
            <a:r>
              <a:rPr lang="en-US" b="1" dirty="0"/>
              <a:t> before passing through the papilla of </a:t>
            </a:r>
            <a:r>
              <a:rPr lang="en-US" b="1" dirty="0" err="1"/>
              <a:t>Vater</a:t>
            </a:r>
            <a:r>
              <a:rPr lang="en-US" b="1" dirty="0"/>
              <a:t> into the duodenum, [0,3]</a:t>
            </a:r>
          </a:p>
        </p:txBody>
      </p:sp>
    </p:spTree>
    <p:extLst>
      <p:ext uri="{BB962C8B-B14F-4D97-AF65-F5344CB8AC3E}">
        <p14:creationId xmlns:p14="http://schemas.microsoft.com/office/powerpoint/2010/main" val="23175694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68576-245E-BE82-EACB-D3BA752EF890}"/>
              </a:ext>
            </a:extLst>
          </p:cNvPr>
          <p:cNvSpPr>
            <a:spLocks noGrp="1"/>
          </p:cNvSpPr>
          <p:nvPr>
            <p:ph type="title"/>
          </p:nvPr>
        </p:nvSpPr>
        <p:spPr>
          <a:xfrm>
            <a:off x="341812" y="-297657"/>
            <a:ext cx="10515600" cy="1325563"/>
          </a:xfrm>
        </p:spPr>
        <p:txBody>
          <a:bodyPr/>
          <a:lstStyle/>
          <a:p>
            <a:r>
              <a:rPr lang="en-US" b="1" dirty="0"/>
              <a:t>Treatment</a:t>
            </a:r>
          </a:p>
        </p:txBody>
      </p:sp>
      <p:sp>
        <p:nvSpPr>
          <p:cNvPr id="3" name="Content Placeholder 2">
            <a:extLst>
              <a:ext uri="{FF2B5EF4-FFF2-40B4-BE49-F238E27FC236}">
                <a16:creationId xmlns:a16="http://schemas.microsoft.com/office/drawing/2014/main" id="{1E89E43F-B058-FCDF-DD44-467F2F35783E}"/>
              </a:ext>
            </a:extLst>
          </p:cNvPr>
          <p:cNvSpPr>
            <a:spLocks noGrp="1"/>
          </p:cNvSpPr>
          <p:nvPr>
            <p:ph idx="1"/>
          </p:nvPr>
        </p:nvSpPr>
        <p:spPr>
          <a:xfrm>
            <a:off x="341816" y="822960"/>
            <a:ext cx="11310257" cy="5669915"/>
          </a:xfrm>
        </p:spPr>
        <p:txBody>
          <a:bodyPr>
            <a:normAutofit/>
          </a:bodyPr>
          <a:lstStyle/>
          <a:p>
            <a:r>
              <a:rPr lang="en-US" sz="3200" b="1" dirty="0"/>
              <a:t>Surgical resection:</a:t>
            </a:r>
          </a:p>
          <a:p>
            <a:r>
              <a:rPr lang="en-US" dirty="0"/>
              <a:t> Pancreaticoduodenectomy: for distal extrahepatic CCA</a:t>
            </a:r>
          </a:p>
          <a:p>
            <a:r>
              <a:rPr lang="en-US" dirty="0"/>
              <a:t>Radical hepatic resection plus regional lymphadenectomy: for intrahepatic or perihilar CCA</a:t>
            </a:r>
          </a:p>
          <a:p>
            <a:r>
              <a:rPr lang="en-US" sz="3200" b="1" dirty="0"/>
              <a:t>Liver transplant</a:t>
            </a:r>
            <a:r>
              <a:rPr lang="en-US" sz="3200" dirty="0"/>
              <a:t>: </a:t>
            </a:r>
            <a:r>
              <a:rPr lang="en-US" dirty="0"/>
              <a:t>for select patients with unresectable perihilar CCA</a:t>
            </a:r>
          </a:p>
          <a:p>
            <a:r>
              <a:rPr lang="en-US" sz="3200" b="1" dirty="0"/>
              <a:t>Biliary decompression</a:t>
            </a:r>
            <a:r>
              <a:rPr lang="en-US" sz="3200" dirty="0"/>
              <a:t>: </a:t>
            </a:r>
            <a:r>
              <a:rPr lang="en-US" dirty="0"/>
              <a:t>e.g., stenting; often used palliatively</a:t>
            </a:r>
          </a:p>
          <a:p>
            <a:r>
              <a:rPr lang="en-US" sz="3200" b="1" dirty="0"/>
              <a:t>Chemotherapy:</a:t>
            </a:r>
          </a:p>
          <a:p>
            <a:r>
              <a:rPr lang="en-US" dirty="0"/>
              <a:t>Adjuvant chemotherapy</a:t>
            </a:r>
          </a:p>
          <a:p>
            <a:r>
              <a:rPr lang="en-US" dirty="0"/>
              <a:t>Palliative chemotherapy in unresectable disease</a:t>
            </a:r>
          </a:p>
        </p:txBody>
      </p:sp>
    </p:spTree>
    <p:extLst>
      <p:ext uri="{BB962C8B-B14F-4D97-AF65-F5344CB8AC3E}">
        <p14:creationId xmlns:p14="http://schemas.microsoft.com/office/powerpoint/2010/main" val="26897362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27521-0A37-92DF-BD66-E2BE1B8644DF}"/>
              </a:ext>
            </a:extLst>
          </p:cNvPr>
          <p:cNvSpPr>
            <a:spLocks noGrp="1"/>
          </p:cNvSpPr>
          <p:nvPr>
            <p:ph type="title"/>
          </p:nvPr>
        </p:nvSpPr>
        <p:spPr>
          <a:xfrm>
            <a:off x="483325" y="365129"/>
            <a:ext cx="10870475" cy="1325563"/>
          </a:xfrm>
        </p:spPr>
        <p:txBody>
          <a:bodyPr>
            <a:normAutofit fontScale="90000"/>
          </a:bodyPr>
          <a:lstStyle/>
          <a:p>
            <a:r>
              <a:rPr lang="en-US" sz="4800" b="1" dirty="0"/>
              <a:t>2-Ampullary cancer</a:t>
            </a:r>
            <a:br>
              <a:rPr lang="en-US" sz="4800" b="1" dirty="0"/>
            </a:br>
            <a:endParaRPr lang="en-US" b="1" dirty="0"/>
          </a:p>
        </p:txBody>
      </p:sp>
      <p:sp>
        <p:nvSpPr>
          <p:cNvPr id="3" name="Content Placeholder 2">
            <a:extLst>
              <a:ext uri="{FF2B5EF4-FFF2-40B4-BE49-F238E27FC236}">
                <a16:creationId xmlns:a16="http://schemas.microsoft.com/office/drawing/2014/main" id="{8911BF28-89DA-5A2B-2C8F-813008853DE5}"/>
              </a:ext>
            </a:extLst>
          </p:cNvPr>
          <p:cNvSpPr>
            <a:spLocks noGrp="1"/>
          </p:cNvSpPr>
          <p:nvPr>
            <p:ph idx="1"/>
          </p:nvPr>
        </p:nvSpPr>
        <p:spPr>
          <a:xfrm>
            <a:off x="483325" y="1423851"/>
            <a:ext cx="10870475" cy="4753112"/>
          </a:xfrm>
        </p:spPr>
        <p:txBody>
          <a:bodyPr/>
          <a:lstStyle/>
          <a:p>
            <a:r>
              <a:rPr lang="en-US" b="1" dirty="0"/>
              <a:t>Ampullary cancer is a rare type of gastrointestinal cancer (&lt; 1% of all gastrointestinal malignancies) that forms in the ampulla of </a:t>
            </a:r>
            <a:r>
              <a:rPr lang="en-US" b="1" dirty="0" err="1"/>
              <a:t>Vater</a:t>
            </a:r>
            <a:r>
              <a:rPr lang="en-US" b="1" dirty="0"/>
              <a:t>, usually causing symptoms of cholestasis. </a:t>
            </a:r>
          </a:p>
          <a:p>
            <a:endParaRPr lang="en-US" b="1" dirty="0"/>
          </a:p>
          <a:p>
            <a:r>
              <a:rPr lang="en-US" b="1" dirty="0"/>
              <a:t>Etiology: Usually sporadic May be associated with genetic cancer syndromes, e.g., familial adenomatous polyposis, Lynch syndrome</a:t>
            </a:r>
          </a:p>
        </p:txBody>
      </p:sp>
      <p:sp>
        <p:nvSpPr>
          <p:cNvPr id="5" name="TextBox 4">
            <a:extLst>
              <a:ext uri="{FF2B5EF4-FFF2-40B4-BE49-F238E27FC236}">
                <a16:creationId xmlns:a16="http://schemas.microsoft.com/office/drawing/2014/main" id="{C67293CD-8891-C30D-51CE-9B9318165ACD}"/>
              </a:ext>
            </a:extLst>
          </p:cNvPr>
          <p:cNvSpPr txBox="1"/>
          <p:nvPr/>
        </p:nvSpPr>
        <p:spPr>
          <a:xfrm>
            <a:off x="4444641" y="843240"/>
            <a:ext cx="6093823" cy="369332"/>
          </a:xfrm>
          <a:prstGeom prst="rect">
            <a:avLst/>
          </a:prstGeom>
          <a:noFill/>
        </p:spPr>
        <p:txBody>
          <a:bodyPr wrap="square">
            <a:spAutoFit/>
          </a:bodyPr>
          <a:lstStyle/>
          <a:p>
            <a:r>
              <a:rPr lang="en-US" dirty="0"/>
              <a:t> [17][18][19]</a:t>
            </a:r>
          </a:p>
        </p:txBody>
      </p:sp>
      <p:sp>
        <p:nvSpPr>
          <p:cNvPr id="7" name="TextBox 6">
            <a:extLst>
              <a:ext uri="{FF2B5EF4-FFF2-40B4-BE49-F238E27FC236}">
                <a16:creationId xmlns:a16="http://schemas.microsoft.com/office/drawing/2014/main" id="{D22F6093-D211-0A13-525B-C5D85842E23C}"/>
              </a:ext>
            </a:extLst>
          </p:cNvPr>
          <p:cNvSpPr txBox="1"/>
          <p:nvPr/>
        </p:nvSpPr>
        <p:spPr>
          <a:xfrm>
            <a:off x="130633" y="2943571"/>
            <a:ext cx="6093823" cy="369332"/>
          </a:xfrm>
          <a:prstGeom prst="rect">
            <a:avLst/>
          </a:prstGeom>
          <a:noFill/>
        </p:spPr>
        <p:txBody>
          <a:bodyPr wrap="square">
            <a:spAutoFit/>
          </a:bodyPr>
          <a:lstStyle/>
          <a:p>
            <a:r>
              <a:rPr lang="en-US" dirty="0"/>
              <a:t>[20][21]</a:t>
            </a:r>
          </a:p>
        </p:txBody>
      </p:sp>
    </p:spTree>
    <p:extLst>
      <p:ext uri="{BB962C8B-B14F-4D97-AF65-F5344CB8AC3E}">
        <p14:creationId xmlns:p14="http://schemas.microsoft.com/office/powerpoint/2010/main" val="11673321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0A03C-D3A3-EC70-DBA5-9DFD2454803D}"/>
              </a:ext>
            </a:extLst>
          </p:cNvPr>
          <p:cNvSpPr>
            <a:spLocks noGrp="1"/>
          </p:cNvSpPr>
          <p:nvPr>
            <p:ph type="title"/>
          </p:nvPr>
        </p:nvSpPr>
        <p:spPr>
          <a:xfrm>
            <a:off x="381000" y="6"/>
            <a:ext cx="10515600" cy="1325563"/>
          </a:xfrm>
        </p:spPr>
        <p:txBody>
          <a:bodyPr/>
          <a:lstStyle/>
          <a:p>
            <a:r>
              <a:rPr lang="en-US" b="1" dirty="0"/>
              <a:t>Clinical features</a:t>
            </a:r>
            <a:br>
              <a:rPr lang="en-US" b="1" dirty="0"/>
            </a:br>
            <a:endParaRPr lang="en-US" b="1" dirty="0"/>
          </a:p>
        </p:txBody>
      </p:sp>
      <p:sp>
        <p:nvSpPr>
          <p:cNvPr id="3" name="Content Placeholder 2">
            <a:extLst>
              <a:ext uri="{FF2B5EF4-FFF2-40B4-BE49-F238E27FC236}">
                <a16:creationId xmlns:a16="http://schemas.microsoft.com/office/drawing/2014/main" id="{51388240-647E-4E0A-EE1D-A542D037F0B0}"/>
              </a:ext>
            </a:extLst>
          </p:cNvPr>
          <p:cNvSpPr>
            <a:spLocks noGrp="1"/>
          </p:cNvSpPr>
          <p:nvPr>
            <p:ph idx="1"/>
          </p:nvPr>
        </p:nvSpPr>
        <p:spPr>
          <a:xfrm>
            <a:off x="274323" y="836024"/>
            <a:ext cx="11299372" cy="5852795"/>
          </a:xfrm>
        </p:spPr>
        <p:txBody>
          <a:bodyPr>
            <a:normAutofit/>
          </a:bodyPr>
          <a:lstStyle/>
          <a:p>
            <a:r>
              <a:rPr lang="en-US" dirty="0"/>
              <a:t>Symptoms of cholestasis such as jaundice (most common) and pruritus </a:t>
            </a:r>
            <a:r>
              <a:rPr kumimoji="0" lang="en-US" sz="2200" b="1" i="0" u="none" strike="noStrike" kern="1200" cap="none" spc="0" normalizeH="0" baseline="0" noProof="0" dirty="0">
                <a:ln>
                  <a:noFill/>
                </a:ln>
                <a:solidFill>
                  <a:prstClr val="black"/>
                </a:solidFill>
                <a:effectLst/>
                <a:uLnTx/>
                <a:uFillTx/>
                <a:latin typeface="Montserrat"/>
                <a:ea typeface="Montserrat"/>
                <a:cs typeface="Montserrat"/>
                <a:sym typeface="Montserrat"/>
              </a:rPr>
              <a:t>Painless progressive jaundice is the classic presentation, This is because the bile duct is compressed at an early stage, before extensive painful invasion of surrounding tissues</a:t>
            </a:r>
            <a:r>
              <a:rPr kumimoji="0" lang="en-US" sz="2200" b="0" i="0" u="none" strike="noStrike" kern="1200" cap="none" spc="0" normalizeH="0" baseline="0" noProof="0" dirty="0">
                <a:ln>
                  <a:noFill/>
                </a:ln>
                <a:solidFill>
                  <a:prstClr val="black"/>
                </a:solidFill>
                <a:effectLst/>
                <a:uLnTx/>
                <a:uFillTx/>
                <a:latin typeface="Montserrat"/>
                <a:ea typeface="Montserrat"/>
                <a:cs typeface="Montserrat"/>
                <a:sym typeface="Montserrat"/>
              </a:rPr>
              <a:t>.</a:t>
            </a:r>
            <a:endParaRPr lang="en-US" dirty="0"/>
          </a:p>
          <a:p>
            <a:r>
              <a:rPr lang="en-US" dirty="0"/>
              <a:t>Nonspecific symptoms (e.g., weight loss, fatigue) </a:t>
            </a:r>
          </a:p>
          <a:p>
            <a:r>
              <a:rPr lang="en-US" dirty="0"/>
              <a:t>Abdominal pain </a:t>
            </a:r>
          </a:p>
          <a:p>
            <a:r>
              <a:rPr lang="en-US" dirty="0"/>
              <a:t>Nausea, vomiting, steatorrhea</a:t>
            </a:r>
          </a:p>
          <a:p>
            <a:r>
              <a:rPr lang="en-US" b="1" u="sng" dirty="0"/>
              <a:t>Diagnostics ERCP for diagnostic confirmation</a:t>
            </a:r>
          </a:p>
          <a:p>
            <a:r>
              <a:rPr lang="en-US" b="1" dirty="0"/>
              <a:t>Pathology </a:t>
            </a:r>
          </a:p>
          <a:p>
            <a:r>
              <a:rPr lang="en-US" dirty="0"/>
              <a:t>Adenocarcinoma of the ampulla of </a:t>
            </a:r>
            <a:r>
              <a:rPr lang="en-US" dirty="0" err="1"/>
              <a:t>Vater</a:t>
            </a:r>
            <a:r>
              <a:rPr lang="en-US" dirty="0"/>
              <a:t> (AAV): most common type of ampullary cancer</a:t>
            </a:r>
          </a:p>
          <a:p>
            <a:r>
              <a:rPr lang="en-US" sz="3000" b="1" dirty="0"/>
              <a:t>Treatment </a:t>
            </a:r>
            <a:r>
              <a:rPr lang="en-US" dirty="0"/>
              <a:t>Curative pancreaticoduodenectomy Adjuvant chemotherapy and/or radiation therapy </a:t>
            </a:r>
            <a:r>
              <a:rPr lang="en-US" sz="2000" dirty="0"/>
              <a:t>[19]</a:t>
            </a:r>
          </a:p>
          <a:p>
            <a:endParaRPr lang="en-US" dirty="0"/>
          </a:p>
        </p:txBody>
      </p:sp>
      <p:sp>
        <p:nvSpPr>
          <p:cNvPr id="5" name="TextBox 4">
            <a:extLst>
              <a:ext uri="{FF2B5EF4-FFF2-40B4-BE49-F238E27FC236}">
                <a16:creationId xmlns:a16="http://schemas.microsoft.com/office/drawing/2014/main" id="{3E0EC4C6-475D-4EED-D6EB-7B55F8295A2C}"/>
              </a:ext>
            </a:extLst>
          </p:cNvPr>
          <p:cNvSpPr txBox="1"/>
          <p:nvPr/>
        </p:nvSpPr>
        <p:spPr>
          <a:xfrm>
            <a:off x="10503632" y="662781"/>
            <a:ext cx="1176745" cy="369332"/>
          </a:xfrm>
          <a:prstGeom prst="rect">
            <a:avLst/>
          </a:prstGeom>
          <a:noFill/>
        </p:spPr>
        <p:txBody>
          <a:bodyPr wrap="square">
            <a:spAutoFit/>
          </a:bodyPr>
          <a:lstStyle/>
          <a:p>
            <a:r>
              <a:rPr lang="en-US" dirty="0"/>
              <a:t> [19]</a:t>
            </a:r>
          </a:p>
        </p:txBody>
      </p:sp>
    </p:spTree>
    <p:extLst>
      <p:ext uri="{BB962C8B-B14F-4D97-AF65-F5344CB8AC3E}">
        <p14:creationId xmlns:p14="http://schemas.microsoft.com/office/powerpoint/2010/main" val="16890157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2D187-7178-F30C-E73A-8F98E19A3247}"/>
              </a:ext>
            </a:extLst>
          </p:cNvPr>
          <p:cNvSpPr>
            <a:spLocks noGrp="1"/>
          </p:cNvSpPr>
          <p:nvPr>
            <p:ph type="title"/>
          </p:nvPr>
        </p:nvSpPr>
        <p:spPr/>
        <p:txBody>
          <a:bodyPr/>
          <a:lstStyle/>
          <a:p>
            <a:r>
              <a:rPr lang="ar-JO" sz="4400" b="1" dirty="0"/>
              <a:t>3</a:t>
            </a:r>
            <a:r>
              <a:rPr lang="en-US" sz="4400" b="1" dirty="0"/>
              <a:t>.Carcinoma of the head of pancreas</a:t>
            </a:r>
            <a:br>
              <a:rPr lang="en-US" sz="4400" b="1" dirty="0"/>
            </a:br>
            <a:endParaRPr lang="en-US" b="1" dirty="0"/>
          </a:p>
        </p:txBody>
      </p:sp>
      <p:sp>
        <p:nvSpPr>
          <p:cNvPr id="4" name="Content Placeholder 2">
            <a:extLst>
              <a:ext uri="{FF2B5EF4-FFF2-40B4-BE49-F238E27FC236}">
                <a16:creationId xmlns:a16="http://schemas.microsoft.com/office/drawing/2014/main" id="{D071F3FA-580F-B95D-24A2-7CAF90630100}"/>
              </a:ext>
            </a:extLst>
          </p:cNvPr>
          <p:cNvSpPr txBox="1">
            <a:spLocks noGrp="1"/>
          </p:cNvSpPr>
          <p:nvPr>
            <p:ph idx="1"/>
          </p:nvPr>
        </p:nvSpPr>
        <p:spPr bwMode="white">
          <a:xfrm>
            <a:off x="248196" y="1045029"/>
            <a:ext cx="11652069" cy="5590902"/>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sz="2800" b="1" dirty="0"/>
              <a:t>Cancers that start in the head of the pancreas are near the common bile duct. These cancers can press on the duct and cause jaundice while they are still fairly small, which can sometimes lead to these tumors being found at an early stage. </a:t>
            </a:r>
          </a:p>
          <a:p>
            <a:r>
              <a:rPr lang="en-US" sz="2800" b="1" dirty="0"/>
              <a:t>But cancers that start in the body or tail of the pancreas don’t press on the duct until they have spread through the pancreas. By this time, the cancer has often spread beyond the pancreas.</a:t>
            </a:r>
          </a:p>
          <a:p>
            <a:r>
              <a:rPr lang="en-US" sz="2800" b="1" dirty="0"/>
              <a:t>Any elderly patient with progressive painless jaundice should be considered cancer of head of pancreas until proven otherwise .</a:t>
            </a:r>
          </a:p>
          <a:p>
            <a:endParaRPr lang="en-US" sz="2800" b="1" dirty="0"/>
          </a:p>
          <a:p>
            <a:r>
              <a:rPr lang="en-US" sz="2800" b="1" dirty="0"/>
              <a:t>Exogenous risk factors :Smoking (strongest risk factor) ,Chronic pancreatitis (especially when present for more than 20 years),High alcohol consumption Type 2 diabetes </a:t>
            </a:r>
            <a:r>
              <a:rPr lang="en-US" sz="2800" b="1" dirty="0" err="1"/>
              <a:t>mellitus,Obesity</a:t>
            </a:r>
            <a:endParaRPr lang="en-US" sz="2800" b="1" dirty="0"/>
          </a:p>
        </p:txBody>
      </p:sp>
      <p:sp>
        <p:nvSpPr>
          <p:cNvPr id="6" name="TextBox 5">
            <a:extLst>
              <a:ext uri="{FF2B5EF4-FFF2-40B4-BE49-F238E27FC236}">
                <a16:creationId xmlns:a16="http://schemas.microsoft.com/office/drawing/2014/main" id="{A8DB54BD-10A8-9055-FE44-75DA9A8AC806}"/>
              </a:ext>
            </a:extLst>
          </p:cNvPr>
          <p:cNvSpPr txBox="1"/>
          <p:nvPr/>
        </p:nvSpPr>
        <p:spPr>
          <a:xfrm>
            <a:off x="2181" y="5033945"/>
            <a:ext cx="6093823" cy="369332"/>
          </a:xfrm>
          <a:prstGeom prst="rect">
            <a:avLst/>
          </a:prstGeom>
          <a:noFill/>
        </p:spPr>
        <p:txBody>
          <a:bodyPr wrap="square">
            <a:spAutoFit/>
          </a:bodyPr>
          <a:lstStyle/>
          <a:p>
            <a:r>
              <a:rPr lang="en-US" dirty="0"/>
              <a:t>[5][6][7]</a:t>
            </a:r>
          </a:p>
        </p:txBody>
      </p:sp>
    </p:spTree>
    <p:extLst>
      <p:ext uri="{BB962C8B-B14F-4D97-AF65-F5344CB8AC3E}">
        <p14:creationId xmlns:p14="http://schemas.microsoft.com/office/powerpoint/2010/main" val="11795362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5C168C-6E91-91A2-9BB6-8E3E0954C910}"/>
              </a:ext>
            </a:extLst>
          </p:cNvPr>
          <p:cNvSpPr>
            <a:spLocks noGrp="1"/>
          </p:cNvSpPr>
          <p:nvPr>
            <p:ph idx="1"/>
          </p:nvPr>
        </p:nvSpPr>
        <p:spPr>
          <a:xfrm>
            <a:off x="132805" y="127459"/>
            <a:ext cx="10515600" cy="6403975"/>
          </a:xfrm>
        </p:spPr>
        <p:txBody>
          <a:bodyPr>
            <a:normAutofit/>
          </a:bodyPr>
          <a:lstStyle/>
          <a:p>
            <a:pPr marL="0" indent="0">
              <a:buNone/>
            </a:pPr>
            <a:r>
              <a:rPr lang="en-US" b="1" dirty="0"/>
              <a:t>Clinical presentation :</a:t>
            </a:r>
          </a:p>
          <a:p>
            <a:pPr marL="0" indent="0">
              <a:buNone/>
            </a:pPr>
            <a:r>
              <a:rPr lang="en-US" b="1" dirty="0"/>
              <a:t>1. painless obstructive jaundice which is the classical presentation, but more than half of the patients present with  abdominal or back pain.</a:t>
            </a:r>
          </a:p>
          <a:p>
            <a:pPr marL="0" indent="0">
              <a:buNone/>
            </a:pPr>
            <a:r>
              <a:rPr lang="en-US" b="1" dirty="0"/>
              <a:t>2. Weight loss.</a:t>
            </a:r>
          </a:p>
          <a:p>
            <a:pPr marL="0" indent="0">
              <a:buNone/>
            </a:pPr>
            <a:r>
              <a:rPr lang="en-US" b="1" dirty="0"/>
              <a:t>3.anorexia.</a:t>
            </a:r>
          </a:p>
          <a:p>
            <a:pPr marL="0" indent="0">
              <a:buNone/>
            </a:pPr>
            <a:r>
              <a:rPr lang="en-US" b="1" dirty="0"/>
              <a:t>4. Weakness</a:t>
            </a:r>
          </a:p>
          <a:p>
            <a:pPr marL="0" indent="0">
              <a:buNone/>
            </a:pPr>
            <a:r>
              <a:rPr lang="en-US" b="1" dirty="0"/>
              <a:t>5.Palpable non-tender gallbladder </a:t>
            </a:r>
          </a:p>
          <a:p>
            <a:pPr marL="0" indent="0">
              <a:buNone/>
            </a:pPr>
            <a:r>
              <a:rPr lang="en-US" b="1" dirty="0"/>
              <a:t>(</a:t>
            </a:r>
            <a:r>
              <a:rPr lang="en-US" b="1" dirty="0" err="1"/>
              <a:t>courvoisier’s</a:t>
            </a:r>
            <a:r>
              <a:rPr lang="en-US" b="1" dirty="0"/>
              <a:t> sign).</a:t>
            </a:r>
          </a:p>
          <a:p>
            <a:pPr marL="0" indent="0">
              <a:buNone/>
            </a:pPr>
            <a:r>
              <a:rPr lang="en-US" b="1" dirty="0"/>
              <a:t>6.Enlarged liver.</a:t>
            </a:r>
          </a:p>
          <a:p>
            <a:pPr marL="0" indent="0">
              <a:buNone/>
            </a:pPr>
            <a:r>
              <a:rPr lang="en-US" b="1" dirty="0"/>
              <a:t>7.pruritis</a:t>
            </a:r>
          </a:p>
          <a:p>
            <a:endParaRPr lang="en-US" b="1" dirty="0"/>
          </a:p>
        </p:txBody>
      </p:sp>
      <p:pic>
        <p:nvPicPr>
          <p:cNvPr id="4" name="عنصر نائب للمحتوى 3">
            <a:extLst>
              <a:ext uri="{FF2B5EF4-FFF2-40B4-BE49-F238E27FC236}">
                <a16:creationId xmlns:a16="http://schemas.microsoft.com/office/drawing/2014/main" id="{66AFED60-B75E-24DD-700A-6BF819F9438B}"/>
              </a:ext>
            </a:extLst>
          </p:cNvPr>
          <p:cNvPicPr>
            <a:picLocks noGrp="1" noChangeAspect="1"/>
          </p:cNvPicPr>
          <p:nvPr/>
        </p:nvPicPr>
        <p:blipFill>
          <a:blip r:embed="rId2">
            <a:extLst>
              <a:ext uri="{28A0092B-C50C-407E-A947-70E740481C1C}">
                <a14:useLocalDpi xmlns:a14="http://schemas.microsoft.com/office/drawing/2010/main" val="0"/>
              </a:ext>
            </a:extLst>
          </a:blip>
          <a:stretch>
            <a:fillRect/>
          </a:stretch>
        </p:blipFill>
        <p:spPr>
          <a:xfrm>
            <a:off x="6413868" y="1476109"/>
            <a:ext cx="5778137" cy="5381897"/>
          </a:xfrm>
          <a:prstGeom prst="rect">
            <a:avLst/>
          </a:prstGeom>
        </p:spPr>
      </p:pic>
    </p:spTree>
    <p:extLst>
      <p:ext uri="{BB962C8B-B14F-4D97-AF65-F5344CB8AC3E}">
        <p14:creationId xmlns:p14="http://schemas.microsoft.com/office/powerpoint/2010/main" val="22665381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15CA6-F407-7134-186D-3852375312BC}"/>
              </a:ext>
            </a:extLst>
          </p:cNvPr>
          <p:cNvSpPr>
            <a:spLocks noGrp="1"/>
          </p:cNvSpPr>
          <p:nvPr>
            <p:ph type="title"/>
          </p:nvPr>
        </p:nvSpPr>
        <p:spPr>
          <a:xfrm>
            <a:off x="198120" y="143062"/>
            <a:ext cx="10515600" cy="1325563"/>
          </a:xfrm>
        </p:spPr>
        <p:txBody>
          <a:bodyPr>
            <a:normAutofit fontScale="90000"/>
          </a:bodyPr>
          <a:lstStyle/>
          <a:p>
            <a:r>
              <a:rPr lang="en-US" sz="4900" b="1" dirty="0"/>
              <a:t>4-Gallbladder cancer</a:t>
            </a:r>
            <a:br>
              <a:rPr lang="en-US" dirty="0"/>
            </a:br>
            <a:r>
              <a:rPr lang="en-US" sz="4000" dirty="0"/>
              <a:t>Gallbladder cancers originate within the mucosal lining of the gallbladder</a:t>
            </a:r>
            <a:endParaRPr lang="en-US" dirty="0"/>
          </a:p>
        </p:txBody>
      </p:sp>
      <p:sp>
        <p:nvSpPr>
          <p:cNvPr id="3" name="Content Placeholder 2">
            <a:extLst>
              <a:ext uri="{FF2B5EF4-FFF2-40B4-BE49-F238E27FC236}">
                <a16:creationId xmlns:a16="http://schemas.microsoft.com/office/drawing/2014/main" id="{A49BB211-9FDC-184C-7041-010AC5073567}"/>
              </a:ext>
            </a:extLst>
          </p:cNvPr>
          <p:cNvSpPr>
            <a:spLocks noGrp="1"/>
          </p:cNvSpPr>
          <p:nvPr>
            <p:ph idx="1"/>
          </p:nvPr>
        </p:nvSpPr>
        <p:spPr>
          <a:xfrm>
            <a:off x="365763" y="1825630"/>
            <a:ext cx="11260183" cy="5032375"/>
          </a:xfrm>
        </p:spPr>
        <p:txBody>
          <a:bodyPr>
            <a:normAutofit lnSpcReduction="10000"/>
          </a:bodyPr>
          <a:lstStyle/>
          <a:p>
            <a:r>
              <a:rPr lang="en-US" b="1" dirty="0"/>
              <a:t>Risk factors: </a:t>
            </a:r>
            <a:r>
              <a:rPr lang="en-US" dirty="0"/>
              <a:t>Cholelithiasis with chronic inflammation (most common risk factor),Porcelain gallbladder ,Choledocholithiasis , Chronic cholecystitis </a:t>
            </a:r>
            <a:r>
              <a:rPr lang="en-US" dirty="0">
                <a:highlight>
                  <a:srgbClr val="FFFF00"/>
                </a:highlight>
              </a:rPr>
              <a:t>Chronic gallbladder inflammation increases the risk of gallbladder cancer</a:t>
            </a:r>
          </a:p>
          <a:p>
            <a:r>
              <a:rPr lang="en-US" b="1" dirty="0"/>
              <a:t>Clinical features :</a:t>
            </a:r>
          </a:p>
          <a:p>
            <a:r>
              <a:rPr lang="en-US" dirty="0"/>
              <a:t>Asymptomatic in early stages</a:t>
            </a:r>
          </a:p>
          <a:p>
            <a:r>
              <a:rPr lang="en-US" dirty="0"/>
              <a:t>Symptoms of biliary colic or chronic cholecystitis</a:t>
            </a:r>
          </a:p>
          <a:p>
            <a:r>
              <a:rPr lang="en-US" dirty="0"/>
              <a:t>Advanced disease :Nonspecific symptoms (e.g., weight loss, nausea, weakness, fatigue) ,Abdominal mass</a:t>
            </a:r>
          </a:p>
          <a:p>
            <a:r>
              <a:rPr lang="en-US" dirty="0"/>
              <a:t>Abdominal pain (RUQ or epigastric)</a:t>
            </a:r>
          </a:p>
          <a:p>
            <a:r>
              <a:rPr lang="en-US" dirty="0"/>
              <a:t>Obstructive jaundice (with or without Courvoisier sign) is a rare feature of gallbladder cancer.</a:t>
            </a:r>
          </a:p>
        </p:txBody>
      </p:sp>
      <p:sp>
        <p:nvSpPr>
          <p:cNvPr id="5" name="TextBox 4">
            <a:extLst>
              <a:ext uri="{FF2B5EF4-FFF2-40B4-BE49-F238E27FC236}">
                <a16:creationId xmlns:a16="http://schemas.microsoft.com/office/drawing/2014/main" id="{C2F9732B-DE6C-EC11-02F1-0AA1F550A50A}"/>
              </a:ext>
            </a:extLst>
          </p:cNvPr>
          <p:cNvSpPr txBox="1"/>
          <p:nvPr/>
        </p:nvSpPr>
        <p:spPr>
          <a:xfrm>
            <a:off x="10270675" y="436508"/>
            <a:ext cx="545375" cy="369332"/>
          </a:xfrm>
          <a:prstGeom prst="rect">
            <a:avLst/>
          </a:prstGeom>
          <a:noFill/>
        </p:spPr>
        <p:txBody>
          <a:bodyPr wrap="square">
            <a:spAutoFit/>
          </a:bodyPr>
          <a:lstStyle/>
          <a:p>
            <a:r>
              <a:rPr lang="en-US" dirty="0"/>
              <a:t>[4]</a:t>
            </a:r>
          </a:p>
        </p:txBody>
      </p:sp>
      <p:sp>
        <p:nvSpPr>
          <p:cNvPr id="7" name="TextBox 6">
            <a:extLst>
              <a:ext uri="{FF2B5EF4-FFF2-40B4-BE49-F238E27FC236}">
                <a16:creationId xmlns:a16="http://schemas.microsoft.com/office/drawing/2014/main" id="{C14C0F60-E24C-9544-EBF0-1869F5FBD6B9}"/>
              </a:ext>
            </a:extLst>
          </p:cNvPr>
          <p:cNvSpPr txBox="1"/>
          <p:nvPr/>
        </p:nvSpPr>
        <p:spPr>
          <a:xfrm>
            <a:off x="10922181" y="2828112"/>
            <a:ext cx="703763" cy="369332"/>
          </a:xfrm>
          <a:prstGeom prst="rect">
            <a:avLst/>
          </a:prstGeom>
          <a:noFill/>
        </p:spPr>
        <p:txBody>
          <a:bodyPr wrap="square">
            <a:spAutoFit/>
          </a:bodyPr>
          <a:lstStyle/>
          <a:p>
            <a:r>
              <a:rPr lang="en-US" dirty="0"/>
              <a:t>[4][5]</a:t>
            </a:r>
          </a:p>
        </p:txBody>
      </p:sp>
      <p:sp>
        <p:nvSpPr>
          <p:cNvPr id="9" name="TextBox 8">
            <a:extLst>
              <a:ext uri="{FF2B5EF4-FFF2-40B4-BE49-F238E27FC236}">
                <a16:creationId xmlns:a16="http://schemas.microsoft.com/office/drawing/2014/main" id="{9B03F31E-8942-15CC-6589-1412547893CB}"/>
              </a:ext>
            </a:extLst>
          </p:cNvPr>
          <p:cNvSpPr txBox="1"/>
          <p:nvPr/>
        </p:nvSpPr>
        <p:spPr>
          <a:xfrm>
            <a:off x="3" y="2865511"/>
            <a:ext cx="480060" cy="369332"/>
          </a:xfrm>
          <a:prstGeom prst="rect">
            <a:avLst/>
          </a:prstGeom>
          <a:noFill/>
        </p:spPr>
        <p:txBody>
          <a:bodyPr wrap="square">
            <a:spAutoFit/>
          </a:bodyPr>
          <a:lstStyle/>
          <a:p>
            <a:r>
              <a:rPr lang="en-US" dirty="0"/>
              <a:t>[5]</a:t>
            </a:r>
          </a:p>
        </p:txBody>
      </p:sp>
    </p:spTree>
    <p:extLst>
      <p:ext uri="{BB962C8B-B14F-4D97-AF65-F5344CB8AC3E}">
        <p14:creationId xmlns:p14="http://schemas.microsoft.com/office/powerpoint/2010/main" val="17756848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AF2B9-993A-117E-1852-470871BF7950}"/>
              </a:ext>
            </a:extLst>
          </p:cNvPr>
          <p:cNvSpPr>
            <a:spLocks noGrp="1"/>
          </p:cNvSpPr>
          <p:nvPr>
            <p:ph type="title"/>
          </p:nvPr>
        </p:nvSpPr>
        <p:spPr/>
        <p:txBody>
          <a:bodyPr>
            <a:normAutofit fontScale="90000"/>
          </a:bodyPr>
          <a:lstStyle/>
          <a:p>
            <a:r>
              <a:rPr lang="en-US" b="1" dirty="0"/>
              <a:t>Gallbladder cancer is most commonly diagnosed incidentally following cholecystectomy</a:t>
            </a:r>
          </a:p>
        </p:txBody>
      </p:sp>
      <p:sp>
        <p:nvSpPr>
          <p:cNvPr id="3" name="Content Placeholder 2">
            <a:extLst>
              <a:ext uri="{FF2B5EF4-FFF2-40B4-BE49-F238E27FC236}">
                <a16:creationId xmlns:a16="http://schemas.microsoft.com/office/drawing/2014/main" id="{4704B5BB-4C80-EAB2-9A2D-EDC29521451D}"/>
              </a:ext>
            </a:extLst>
          </p:cNvPr>
          <p:cNvSpPr>
            <a:spLocks noGrp="1"/>
          </p:cNvSpPr>
          <p:nvPr>
            <p:ph idx="1"/>
          </p:nvPr>
        </p:nvSpPr>
        <p:spPr>
          <a:xfrm>
            <a:off x="182880" y="1825625"/>
            <a:ext cx="11834949" cy="4901746"/>
          </a:xfrm>
        </p:spPr>
        <p:txBody>
          <a:bodyPr/>
          <a:lstStyle/>
          <a:p>
            <a:r>
              <a:rPr lang="en-US" b="1" dirty="0"/>
              <a:t>Imaging studies </a:t>
            </a:r>
            <a:r>
              <a:rPr lang="en-US" dirty="0"/>
              <a:t>Transabdominal ultrasound show gallbladder mass or wall thickening </a:t>
            </a:r>
          </a:p>
          <a:p>
            <a:r>
              <a:rPr lang="en-US" dirty="0"/>
              <a:t>MRI/MRCP: to evaluate local disease (e.g., gallbladder wall thickening, local invasion) </a:t>
            </a:r>
          </a:p>
          <a:p>
            <a:r>
              <a:rPr lang="en-US" dirty="0"/>
              <a:t>PET-CT for staging</a:t>
            </a:r>
          </a:p>
          <a:p>
            <a:r>
              <a:rPr lang="en-US" dirty="0"/>
              <a:t>EUS Occasionally used to provide more accurate visualization</a:t>
            </a:r>
          </a:p>
          <a:p>
            <a:r>
              <a:rPr lang="en-US" b="1" dirty="0"/>
              <a:t>surgical resection with or without adjuvant chemotherapy may be curative for early gallbladder cancer</a:t>
            </a:r>
            <a:r>
              <a:rPr lang="en-US" sz="1800" b="1" dirty="0"/>
              <a:t>[15]</a:t>
            </a:r>
            <a:endParaRPr lang="en-US" b="1" dirty="0"/>
          </a:p>
        </p:txBody>
      </p:sp>
      <p:sp>
        <p:nvSpPr>
          <p:cNvPr id="5" name="TextBox 4">
            <a:extLst>
              <a:ext uri="{FF2B5EF4-FFF2-40B4-BE49-F238E27FC236}">
                <a16:creationId xmlns:a16="http://schemas.microsoft.com/office/drawing/2014/main" id="{DF34FB6C-51A1-7B78-0650-E52CB7473FDD}"/>
              </a:ext>
            </a:extLst>
          </p:cNvPr>
          <p:cNvSpPr txBox="1"/>
          <p:nvPr/>
        </p:nvSpPr>
        <p:spPr>
          <a:xfrm>
            <a:off x="9656721" y="112994"/>
            <a:ext cx="1394459" cy="369332"/>
          </a:xfrm>
          <a:prstGeom prst="rect">
            <a:avLst/>
          </a:prstGeom>
          <a:noFill/>
        </p:spPr>
        <p:txBody>
          <a:bodyPr wrap="square">
            <a:spAutoFit/>
          </a:bodyPr>
          <a:lstStyle/>
          <a:p>
            <a:r>
              <a:rPr lang="en-US" dirty="0"/>
              <a:t>[11][14][15]</a:t>
            </a:r>
          </a:p>
        </p:txBody>
      </p:sp>
    </p:spTree>
    <p:extLst>
      <p:ext uri="{BB962C8B-B14F-4D97-AF65-F5344CB8AC3E}">
        <p14:creationId xmlns:p14="http://schemas.microsoft.com/office/powerpoint/2010/main" val="20953415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normAutofit fontScale="92500" lnSpcReduction="20000"/>
          </a:bodyPr>
          <a:lstStyle/>
          <a:p>
            <a:pPr marL="0" indent="0" algn="l">
              <a:buNone/>
            </a:pPr>
            <a:r>
              <a:rPr lang="en-US" dirty="0"/>
              <a:t>Clinical evaluation&lt;1&gt;:</a:t>
            </a:r>
          </a:p>
          <a:p>
            <a:pPr marL="0" indent="0" algn="l">
              <a:buNone/>
            </a:pPr>
            <a:r>
              <a:rPr lang="en-US" dirty="0"/>
              <a:t>Jaundice is the main presenting symptom. The main aims of clinical evaluation are:</a:t>
            </a:r>
          </a:p>
          <a:p>
            <a:pPr marL="0" indent="0" algn="l">
              <a:buNone/>
            </a:pPr>
            <a:r>
              <a:rPr lang="en-US" dirty="0"/>
              <a:t>1. Determining the obstructive nature of jaundice.</a:t>
            </a:r>
          </a:p>
          <a:p>
            <a:pPr marL="0" indent="0" algn="l">
              <a:buNone/>
            </a:pPr>
            <a:r>
              <a:rPr lang="en-US" dirty="0"/>
              <a:t>2. Identifying the cause for obstructive jaundice.</a:t>
            </a:r>
          </a:p>
          <a:p>
            <a:pPr marL="0" indent="0" algn="l">
              <a:buNone/>
            </a:pPr>
            <a:r>
              <a:rPr lang="en-US" dirty="0"/>
              <a:t>3. Whether the </a:t>
            </a:r>
            <a:r>
              <a:rPr lang="en-US" dirty="0" err="1"/>
              <a:t>aetiology</a:t>
            </a:r>
            <a:r>
              <a:rPr lang="en-US" dirty="0"/>
              <a:t> is benign or malignant in nature.</a:t>
            </a:r>
          </a:p>
          <a:p>
            <a:pPr marL="0" indent="0" algn="l">
              <a:buNone/>
            </a:pPr>
            <a:r>
              <a:rPr lang="en-US" dirty="0"/>
              <a:t>4. If malignant then whether the disease is metastatic in </a:t>
            </a:r>
            <a:r>
              <a:rPr lang="en-US" dirty="0" err="1"/>
              <a:t>na</a:t>
            </a:r>
            <a:r>
              <a:rPr lang="en-US" dirty="0"/>
              <a:t>- </a:t>
            </a:r>
            <a:r>
              <a:rPr lang="en-US" dirty="0" err="1"/>
              <a:t>ture</a:t>
            </a:r>
            <a:r>
              <a:rPr lang="en-US" dirty="0"/>
              <a:t>.</a:t>
            </a:r>
          </a:p>
          <a:p>
            <a:pPr marL="0" indent="0" algn="l">
              <a:buNone/>
            </a:pPr>
            <a:r>
              <a:rPr lang="en-US" dirty="0"/>
              <a:t>5. Impact of jaundice on other organ systems.</a:t>
            </a:r>
          </a:p>
          <a:p>
            <a:pPr marL="0" indent="0" algn="l">
              <a:buNone/>
            </a:pPr>
            <a:r>
              <a:rPr lang="en-US" dirty="0"/>
              <a:t>6. The need for </a:t>
            </a:r>
            <a:r>
              <a:rPr lang="en-US" dirty="0" err="1"/>
              <a:t>multiorgan</a:t>
            </a:r>
            <a:r>
              <a:rPr lang="en-US" dirty="0"/>
              <a:t> system support.</a:t>
            </a:r>
          </a:p>
          <a:p>
            <a:pPr marL="0" indent="0" algn="l">
              <a:buNone/>
            </a:pPr>
            <a:r>
              <a:rPr lang="en-US" dirty="0"/>
              <a:t>7. Postulate an investigation algorithm based on the clinical findings.</a:t>
            </a:r>
            <a:endParaRPr lang="ar-JO" dirty="0"/>
          </a:p>
        </p:txBody>
      </p:sp>
    </p:spTree>
    <p:extLst>
      <p:ext uri="{BB962C8B-B14F-4D97-AF65-F5344CB8AC3E}">
        <p14:creationId xmlns:p14="http://schemas.microsoft.com/office/powerpoint/2010/main" val="9460251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dirty="0"/>
          </a:p>
        </p:txBody>
      </p:sp>
      <p:sp>
        <p:nvSpPr>
          <p:cNvPr id="3" name="Content Placeholder 2"/>
          <p:cNvSpPr>
            <a:spLocks noGrp="1"/>
          </p:cNvSpPr>
          <p:nvPr>
            <p:ph idx="1"/>
          </p:nvPr>
        </p:nvSpPr>
        <p:spPr/>
        <p:txBody>
          <a:bodyPr/>
          <a:lstStyle/>
          <a:p>
            <a:pPr marL="0" indent="0" algn="l">
              <a:buNone/>
            </a:pPr>
            <a:r>
              <a:rPr lang="en-US" dirty="0">
                <a:solidFill>
                  <a:srgbClr val="FF0000"/>
                </a:solidFill>
              </a:rPr>
              <a:t>- Jaundice</a:t>
            </a:r>
          </a:p>
          <a:p>
            <a:pPr marL="0" indent="0" algn="l">
              <a:buNone/>
            </a:pPr>
            <a:r>
              <a:rPr lang="en-US" dirty="0">
                <a:solidFill>
                  <a:srgbClr val="FF0000"/>
                </a:solidFill>
              </a:rPr>
              <a:t>- </a:t>
            </a:r>
            <a:r>
              <a:rPr lang="en-US" dirty="0" err="1">
                <a:solidFill>
                  <a:srgbClr val="FF0000"/>
                </a:solidFill>
              </a:rPr>
              <a:t>Prurittus</a:t>
            </a:r>
            <a:r>
              <a:rPr lang="en-US" dirty="0">
                <a:solidFill>
                  <a:srgbClr val="FF0000"/>
                </a:solidFill>
              </a:rPr>
              <a:t> </a:t>
            </a:r>
          </a:p>
          <a:p>
            <a:pPr marL="0" indent="0" algn="l">
              <a:buNone/>
            </a:pPr>
            <a:r>
              <a:rPr lang="en-US" dirty="0">
                <a:solidFill>
                  <a:srgbClr val="FF0000"/>
                </a:solidFill>
              </a:rPr>
              <a:t>- Passage of clay stool</a:t>
            </a:r>
          </a:p>
          <a:p>
            <a:pPr marL="0" indent="0" algn="l">
              <a:buNone/>
            </a:pPr>
            <a:r>
              <a:rPr lang="en-US" dirty="0">
                <a:solidFill>
                  <a:srgbClr val="FF0000"/>
                </a:solidFill>
              </a:rPr>
              <a:t>- Dark urine </a:t>
            </a:r>
            <a:endParaRPr lang="ar-JO" dirty="0">
              <a:solidFill>
                <a:srgbClr val="FF0000"/>
              </a:solidFill>
            </a:endParaRPr>
          </a:p>
          <a:p>
            <a:pPr marL="0" indent="0" algn="l">
              <a:buNone/>
            </a:pPr>
            <a:endParaRPr lang="ar-JO" dirty="0">
              <a:solidFill>
                <a:schemeClr val="tx1">
                  <a:lumMod val="95000"/>
                  <a:lumOff val="5000"/>
                </a:schemeClr>
              </a:solidFill>
            </a:endParaRPr>
          </a:p>
        </p:txBody>
      </p:sp>
    </p:spTree>
    <p:extLst>
      <p:ext uri="{BB962C8B-B14F-4D97-AF65-F5344CB8AC3E}">
        <p14:creationId xmlns:p14="http://schemas.microsoft.com/office/powerpoint/2010/main" val="32568830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normAutofit fontScale="77500" lnSpcReduction="20000"/>
          </a:bodyPr>
          <a:lstStyle/>
          <a:p>
            <a:pPr marL="0" indent="0" algn="l">
              <a:buNone/>
            </a:pPr>
            <a:r>
              <a:rPr lang="af-ZA" dirty="0"/>
              <a:t>Pain as an associated symptom is important in identifying the cause of obstructive jaundice. Jaundice associated with pain and fever suggestive of cholangitis is seen in bile duct stones. Jaundice typically shows waxing and waning. Intermittent at- tacks of right upper abdominal pain accompanied by vomiting is seen in cholecystitis. Severe pain and associated symptoms suggestive of pancreatitis can also cause transient obstructive jaundice. Painless progressive jaundice related to weight loss is highly suspicious of malignant aetiology. The previous history of biliary surgery presenting as jaundice is suggestive of a biliary stricture. History of inflammatory bowel disease presenting as jaundice is suggestive of primary sclerosing cholangitis. [18]</a:t>
            </a:r>
          </a:p>
          <a:p>
            <a:pPr marL="0" indent="0" algn="l">
              <a:buNone/>
            </a:pPr>
            <a:r>
              <a:rPr lang="af-ZA" dirty="0"/>
              <a:t>Weight loss, bone pains, and abdominal distension due to ascites are suggestive of malignant aetiology. History of abdom- inal masses is highly suggestive of malignancy.</a:t>
            </a:r>
            <a:endParaRPr lang="ar-JO" dirty="0"/>
          </a:p>
        </p:txBody>
      </p:sp>
    </p:spTree>
    <p:extLst>
      <p:ext uri="{BB962C8B-B14F-4D97-AF65-F5344CB8AC3E}">
        <p14:creationId xmlns:p14="http://schemas.microsoft.com/office/powerpoint/2010/main" val="1394276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75694A-73B4-4402-B60B-648844E3206E}"/>
              </a:ext>
            </a:extLst>
          </p:cNvPr>
          <p:cNvSpPr>
            <a:spLocks noGrp="1"/>
          </p:cNvSpPr>
          <p:nvPr>
            <p:ph type="body" sz="half" idx="2"/>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2" name="TextBox 1"/>
          <p:cNvSpPr txBox="1"/>
          <p:nvPr/>
        </p:nvSpPr>
        <p:spPr>
          <a:xfrm>
            <a:off x="533677" y="219810"/>
            <a:ext cx="6522720" cy="553998"/>
          </a:xfrm>
          <a:prstGeom prst="rect">
            <a:avLst/>
          </a:prstGeom>
          <a:noFill/>
        </p:spPr>
        <p:txBody>
          <a:bodyPr wrap="square" rtlCol="0">
            <a:spAutoFit/>
          </a:bodyPr>
          <a:lstStyle/>
          <a:p>
            <a:r>
              <a:rPr lang="en-US" sz="3000" dirty="0"/>
              <a:t>Physiology of bilirubin metabolism </a:t>
            </a:r>
          </a:p>
        </p:txBody>
      </p:sp>
      <p:pic>
        <p:nvPicPr>
          <p:cNvPr id="4" name="Picture 3"/>
          <p:cNvPicPr>
            <a:picLocks noChangeAspect="1"/>
          </p:cNvPicPr>
          <p:nvPr/>
        </p:nvPicPr>
        <p:blipFill>
          <a:blip r:embed="rId2"/>
          <a:stretch>
            <a:fillRect/>
          </a:stretch>
        </p:blipFill>
        <p:spPr>
          <a:xfrm>
            <a:off x="-108859" y="773806"/>
            <a:ext cx="12192000" cy="5696453"/>
          </a:xfrm>
          <a:prstGeom prst="rect">
            <a:avLst/>
          </a:prstGeom>
        </p:spPr>
      </p:pic>
      <p:sp>
        <p:nvSpPr>
          <p:cNvPr id="5" name="TextBox 4">
            <a:extLst>
              <a:ext uri="{FF2B5EF4-FFF2-40B4-BE49-F238E27FC236}">
                <a16:creationId xmlns:a16="http://schemas.microsoft.com/office/drawing/2014/main" id="{1B651001-67D7-8670-45C9-4CCA1AD0C3F5}"/>
              </a:ext>
            </a:extLst>
          </p:cNvPr>
          <p:cNvSpPr txBox="1"/>
          <p:nvPr/>
        </p:nvSpPr>
        <p:spPr>
          <a:xfrm>
            <a:off x="5181600" y="2514600"/>
            <a:ext cx="1828800" cy="369332"/>
          </a:xfrm>
          <a:prstGeom prst="rect">
            <a:avLst/>
          </a:prstGeom>
          <a:noFill/>
        </p:spPr>
        <p:txBody>
          <a:bodyPr wrap="square" rtlCol="0">
            <a:spAutoFit/>
          </a:bodyPr>
          <a:lstStyle/>
          <a:p>
            <a:pPr algn="l"/>
            <a:endParaRPr lang="en-US" dirty="0"/>
          </a:p>
        </p:txBody>
      </p:sp>
      <p:sp>
        <p:nvSpPr>
          <p:cNvPr id="6" name="TextBox 5">
            <a:extLst>
              <a:ext uri="{FF2B5EF4-FFF2-40B4-BE49-F238E27FC236}">
                <a16:creationId xmlns:a16="http://schemas.microsoft.com/office/drawing/2014/main" id="{3BD1EF94-FCAA-94CC-5ECE-35D85A05DEF3}"/>
              </a:ext>
            </a:extLst>
          </p:cNvPr>
          <p:cNvSpPr txBox="1"/>
          <p:nvPr/>
        </p:nvSpPr>
        <p:spPr>
          <a:xfrm>
            <a:off x="10308776" y="5857183"/>
            <a:ext cx="3325585" cy="369332"/>
          </a:xfrm>
          <a:prstGeom prst="rect">
            <a:avLst/>
          </a:prstGeom>
          <a:noFill/>
        </p:spPr>
        <p:txBody>
          <a:bodyPr wrap="square" rtlCol="0">
            <a:spAutoFit/>
          </a:bodyPr>
          <a:lstStyle/>
          <a:p>
            <a:pPr algn="l"/>
            <a:r>
              <a:rPr lang="en-US" dirty="0"/>
              <a:t>[0,2]</a:t>
            </a:r>
          </a:p>
        </p:txBody>
      </p:sp>
    </p:spTree>
    <p:extLst>
      <p:ext uri="{BB962C8B-B14F-4D97-AF65-F5344CB8AC3E}">
        <p14:creationId xmlns:p14="http://schemas.microsoft.com/office/powerpoint/2010/main" val="8021063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pPr marL="0" indent="0" algn="l">
              <a:buNone/>
            </a:pPr>
            <a:r>
              <a:rPr lang="en-US" dirty="0"/>
              <a:t>Long-standing jaundice can affect other organ systems. Neurological symptoms are suggestive of impending coma. Renal dysfunction is a common accompaniment in severe jaundice. Co- </a:t>
            </a:r>
            <a:r>
              <a:rPr lang="en-US" dirty="0" err="1"/>
              <a:t>agulopathies</a:t>
            </a:r>
            <a:r>
              <a:rPr lang="en-US" dirty="0"/>
              <a:t> are seen in advanced stages. Generalized </a:t>
            </a:r>
            <a:r>
              <a:rPr lang="en-US" dirty="0" err="1"/>
              <a:t>oedema</a:t>
            </a:r>
            <a:r>
              <a:rPr lang="en-US" dirty="0"/>
              <a:t> due to </a:t>
            </a:r>
            <a:r>
              <a:rPr lang="en-US" dirty="0" err="1"/>
              <a:t>hypoproteinaemia</a:t>
            </a:r>
            <a:r>
              <a:rPr lang="en-US" dirty="0"/>
              <a:t> is a bad prognostic sign.</a:t>
            </a:r>
            <a:endParaRPr lang="ar-JO" dirty="0"/>
          </a:p>
        </p:txBody>
      </p:sp>
    </p:spTree>
    <p:extLst>
      <p:ext uri="{BB962C8B-B14F-4D97-AF65-F5344CB8AC3E}">
        <p14:creationId xmlns:p14="http://schemas.microsoft.com/office/powerpoint/2010/main" val="6563006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normAutofit lnSpcReduction="10000"/>
          </a:bodyPr>
          <a:lstStyle/>
          <a:p>
            <a:pPr marL="0" indent="0" algn="l">
              <a:buNone/>
            </a:pPr>
            <a:r>
              <a:rPr lang="en-US" dirty="0">
                <a:solidFill>
                  <a:schemeClr val="tx1">
                    <a:lumMod val="95000"/>
                    <a:lumOff val="5000"/>
                  </a:schemeClr>
                </a:solidFill>
              </a:rPr>
              <a:t>Physical examination reveals deepening of </a:t>
            </a:r>
            <a:r>
              <a:rPr lang="en-US" i="1" dirty="0">
                <a:solidFill>
                  <a:schemeClr val="tx1">
                    <a:lumMod val="95000"/>
                    <a:lumOff val="5000"/>
                  </a:schemeClr>
                </a:solidFill>
              </a:rPr>
              <a:t>scleral icterus</a:t>
            </a:r>
            <a:r>
              <a:rPr lang="en-US" dirty="0">
                <a:solidFill>
                  <a:schemeClr val="tx1">
                    <a:lumMod val="95000"/>
                    <a:lumOff val="5000"/>
                  </a:schemeClr>
                </a:solidFill>
              </a:rPr>
              <a:t>. Vital parameters may be altered if the patient presents late. </a:t>
            </a:r>
            <a:r>
              <a:rPr lang="en-US" i="1" dirty="0">
                <a:solidFill>
                  <a:schemeClr val="tx1">
                    <a:lumMod val="95000"/>
                    <a:lumOff val="5000"/>
                  </a:schemeClr>
                </a:solidFill>
              </a:rPr>
              <a:t>Fever</a:t>
            </a:r>
            <a:r>
              <a:rPr lang="en-US" dirty="0">
                <a:solidFill>
                  <a:schemeClr val="tx1">
                    <a:lumMod val="95000"/>
                    <a:lumOff val="5000"/>
                  </a:schemeClr>
                </a:solidFill>
              </a:rPr>
              <a:t> is an important feature. Pain, fever and jaundice is Charcot’s triad seen in cholangitis. In addition to these, if there is hypotension and mental </a:t>
            </a:r>
            <a:r>
              <a:rPr lang="en-US" dirty="0" err="1">
                <a:solidFill>
                  <a:schemeClr val="tx1">
                    <a:lumMod val="95000"/>
                    <a:lumOff val="5000"/>
                  </a:schemeClr>
                </a:solidFill>
              </a:rPr>
              <a:t>obtundation</a:t>
            </a:r>
            <a:r>
              <a:rPr lang="en-US" dirty="0">
                <a:solidFill>
                  <a:schemeClr val="tx1">
                    <a:lumMod val="95000"/>
                    <a:lumOff val="5000"/>
                  </a:schemeClr>
                </a:solidFill>
              </a:rPr>
              <a:t>, then that constitutes Reynold’s pentad. Reynold’s pentad is seen in </a:t>
            </a:r>
            <a:r>
              <a:rPr lang="en-US" dirty="0" err="1">
                <a:solidFill>
                  <a:schemeClr val="tx1">
                    <a:lumMod val="95000"/>
                    <a:lumOff val="5000"/>
                  </a:schemeClr>
                </a:solidFill>
              </a:rPr>
              <a:t>suppurative</a:t>
            </a:r>
            <a:r>
              <a:rPr lang="en-US" dirty="0">
                <a:solidFill>
                  <a:schemeClr val="tx1">
                    <a:lumMod val="95000"/>
                    <a:lumOff val="5000"/>
                  </a:schemeClr>
                </a:solidFill>
              </a:rPr>
              <a:t> cholangitis. </a:t>
            </a:r>
            <a:r>
              <a:rPr lang="en-US" i="1" dirty="0">
                <a:solidFill>
                  <a:schemeClr val="tx1">
                    <a:lumMod val="95000"/>
                    <a:lumOff val="5000"/>
                  </a:schemeClr>
                </a:solidFill>
              </a:rPr>
              <a:t>Scratch marks </a:t>
            </a:r>
            <a:r>
              <a:rPr lang="en-US" dirty="0">
                <a:solidFill>
                  <a:schemeClr val="tx1">
                    <a:lumMod val="95000"/>
                    <a:lumOff val="5000"/>
                  </a:schemeClr>
                </a:solidFill>
              </a:rPr>
              <a:t>of pruritus are commonly visible in obstructive jaundice. Signs of hepatocellular failure are seen in advanced cases. </a:t>
            </a:r>
            <a:r>
              <a:rPr lang="en-US" i="1" dirty="0">
                <a:solidFill>
                  <a:schemeClr val="tx1">
                    <a:lumMod val="95000"/>
                    <a:lumOff val="5000"/>
                  </a:schemeClr>
                </a:solidFill>
              </a:rPr>
              <a:t>Flapping tremors </a:t>
            </a:r>
            <a:r>
              <a:rPr lang="en-US" dirty="0">
                <a:solidFill>
                  <a:schemeClr val="tx1">
                    <a:lumMod val="95000"/>
                    <a:lumOff val="5000"/>
                  </a:schemeClr>
                </a:solidFill>
              </a:rPr>
              <a:t>and mental </a:t>
            </a:r>
            <a:r>
              <a:rPr lang="en-US" dirty="0" err="1">
                <a:solidFill>
                  <a:schemeClr val="tx1">
                    <a:lumMod val="95000"/>
                    <a:lumOff val="5000"/>
                  </a:schemeClr>
                </a:solidFill>
              </a:rPr>
              <a:t>obtundation</a:t>
            </a:r>
            <a:r>
              <a:rPr lang="en-US" dirty="0">
                <a:solidFill>
                  <a:schemeClr val="tx1">
                    <a:lumMod val="95000"/>
                    <a:lumOff val="5000"/>
                  </a:schemeClr>
                </a:solidFill>
              </a:rPr>
              <a:t> are red flags of poor prognosis. </a:t>
            </a:r>
            <a:endParaRPr lang="ar-JO" dirty="0">
              <a:solidFill>
                <a:schemeClr val="tx1">
                  <a:lumMod val="95000"/>
                  <a:lumOff val="5000"/>
                </a:schemeClr>
              </a:solidFill>
            </a:endParaRPr>
          </a:p>
        </p:txBody>
      </p:sp>
    </p:spTree>
    <p:extLst>
      <p:ext uri="{BB962C8B-B14F-4D97-AF65-F5344CB8AC3E}">
        <p14:creationId xmlns:p14="http://schemas.microsoft.com/office/powerpoint/2010/main" val="32349126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dirty="0"/>
          </a:p>
        </p:txBody>
      </p:sp>
      <p:sp>
        <p:nvSpPr>
          <p:cNvPr id="3" name="Content Placeholder 2"/>
          <p:cNvSpPr>
            <a:spLocks noGrp="1"/>
          </p:cNvSpPr>
          <p:nvPr>
            <p:ph idx="1"/>
          </p:nvPr>
        </p:nvSpPr>
        <p:spPr/>
        <p:txBody>
          <a:bodyPr>
            <a:normAutofit/>
          </a:bodyPr>
          <a:lstStyle/>
          <a:p>
            <a:pPr marL="0" indent="0" algn="l">
              <a:buNone/>
            </a:pPr>
            <a:r>
              <a:rPr lang="en-US" i="1" dirty="0">
                <a:solidFill>
                  <a:schemeClr val="tx1">
                    <a:lumMod val="95000"/>
                    <a:lumOff val="5000"/>
                  </a:schemeClr>
                </a:solidFill>
              </a:rPr>
              <a:t>Tenderness </a:t>
            </a:r>
            <a:r>
              <a:rPr lang="en-US" dirty="0">
                <a:solidFill>
                  <a:schemeClr val="tx1">
                    <a:lumMod val="95000"/>
                    <a:lumOff val="5000"/>
                  </a:schemeClr>
                </a:solidFill>
              </a:rPr>
              <a:t>in the right </a:t>
            </a:r>
            <a:r>
              <a:rPr lang="en-US" dirty="0" err="1">
                <a:solidFill>
                  <a:schemeClr val="tx1">
                    <a:lumMod val="95000"/>
                    <a:lumOff val="5000"/>
                  </a:schemeClr>
                </a:solidFill>
              </a:rPr>
              <a:t>hypochondrium</a:t>
            </a:r>
            <a:r>
              <a:rPr lang="en-US" dirty="0">
                <a:solidFill>
                  <a:schemeClr val="tx1">
                    <a:lumMod val="95000"/>
                    <a:lumOff val="5000"/>
                  </a:schemeClr>
                </a:solidFill>
              </a:rPr>
              <a:t> suggests </a:t>
            </a:r>
            <a:r>
              <a:rPr lang="en-US" dirty="0" err="1">
                <a:solidFill>
                  <a:schemeClr val="tx1">
                    <a:lumMod val="95000"/>
                    <a:lumOff val="5000"/>
                  </a:schemeClr>
                </a:solidFill>
              </a:rPr>
              <a:t>cholecystitis</a:t>
            </a:r>
            <a:r>
              <a:rPr lang="en-US" dirty="0">
                <a:solidFill>
                  <a:schemeClr val="tx1">
                    <a:lumMod val="95000"/>
                    <a:lumOff val="5000"/>
                  </a:schemeClr>
                </a:solidFill>
              </a:rPr>
              <a:t>. A </a:t>
            </a:r>
            <a:r>
              <a:rPr lang="en-US" i="1" dirty="0">
                <a:solidFill>
                  <a:schemeClr val="tx1">
                    <a:lumMod val="95000"/>
                    <a:lumOff val="5000"/>
                  </a:schemeClr>
                </a:solidFill>
              </a:rPr>
              <a:t>palpable gall bladder </a:t>
            </a:r>
            <a:r>
              <a:rPr lang="en-US" dirty="0">
                <a:solidFill>
                  <a:schemeClr val="tx1">
                    <a:lumMod val="95000"/>
                    <a:lumOff val="5000"/>
                  </a:schemeClr>
                </a:solidFill>
              </a:rPr>
              <a:t>in a jaundiced patient is highly suggestive of malignant obstruction. (Courvoisier law) Hepatomegaly may be due to hepatitis or due to chronic cholestasis. Metastases in the liver can also cause hepatomegaly. A mass in continuity with the liver can be due to an advanced gall bladder </a:t>
            </a:r>
            <a:r>
              <a:rPr lang="en-US" dirty="0" err="1">
                <a:solidFill>
                  <a:schemeClr val="tx1">
                    <a:lumMod val="95000"/>
                    <a:lumOff val="5000"/>
                  </a:schemeClr>
                </a:solidFill>
              </a:rPr>
              <a:t>tumour</a:t>
            </a:r>
            <a:r>
              <a:rPr lang="en-US" dirty="0">
                <a:solidFill>
                  <a:schemeClr val="tx1">
                    <a:lumMod val="95000"/>
                    <a:lumOff val="5000"/>
                  </a:schemeClr>
                </a:solidFill>
              </a:rPr>
              <a:t>. Free fluid in the abdomen due to ascites is a sign of advanced malignant disease.</a:t>
            </a:r>
            <a:endParaRPr lang="ar-JO" dirty="0">
              <a:solidFill>
                <a:schemeClr val="tx1">
                  <a:lumMod val="95000"/>
                  <a:lumOff val="5000"/>
                </a:schemeClr>
              </a:solidFill>
            </a:endParaRPr>
          </a:p>
        </p:txBody>
      </p:sp>
    </p:spTree>
    <p:extLst>
      <p:ext uri="{BB962C8B-B14F-4D97-AF65-F5344CB8AC3E}">
        <p14:creationId xmlns:p14="http://schemas.microsoft.com/office/powerpoint/2010/main" val="18890598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a:xfrm>
            <a:off x="609600" y="1600200"/>
            <a:ext cx="10972800" cy="4997152"/>
          </a:xfrm>
        </p:spPr>
        <p:txBody>
          <a:bodyPr>
            <a:normAutofit fontScale="70000" lnSpcReduction="20000"/>
          </a:bodyPr>
          <a:lstStyle/>
          <a:p>
            <a:pPr marL="0" indent="0" algn="l">
              <a:buNone/>
            </a:pPr>
            <a:r>
              <a:rPr lang="en-US" dirty="0" err="1">
                <a:solidFill>
                  <a:schemeClr val="tx1">
                    <a:lumMod val="95000"/>
                    <a:lumOff val="5000"/>
                  </a:schemeClr>
                </a:solidFill>
              </a:rPr>
              <a:t>Haematological</a:t>
            </a:r>
            <a:r>
              <a:rPr lang="en-US" dirty="0">
                <a:solidFill>
                  <a:schemeClr val="tx1">
                    <a:lumMod val="95000"/>
                    <a:lumOff val="5000"/>
                  </a:schemeClr>
                </a:solidFill>
              </a:rPr>
              <a:t> investigations are very critical in the evaluation of obstructive jaundice. A complete blood count will reveal </a:t>
            </a:r>
            <a:r>
              <a:rPr lang="en-US" dirty="0" err="1">
                <a:solidFill>
                  <a:schemeClr val="tx1">
                    <a:lumMod val="95000"/>
                    <a:lumOff val="5000"/>
                  </a:schemeClr>
                </a:solidFill>
              </a:rPr>
              <a:t>anaemia</a:t>
            </a:r>
            <a:r>
              <a:rPr lang="en-US" dirty="0">
                <a:solidFill>
                  <a:schemeClr val="tx1">
                    <a:lumMod val="95000"/>
                    <a:lumOff val="5000"/>
                  </a:schemeClr>
                </a:solidFill>
              </a:rPr>
              <a:t> in malignant cases. </a:t>
            </a:r>
            <a:r>
              <a:rPr lang="en-US" dirty="0" err="1">
                <a:solidFill>
                  <a:schemeClr val="tx1">
                    <a:lumMod val="95000"/>
                    <a:lumOff val="5000"/>
                  </a:schemeClr>
                </a:solidFill>
              </a:rPr>
              <a:t>Leucocytosis</a:t>
            </a:r>
            <a:r>
              <a:rPr lang="en-US" dirty="0">
                <a:solidFill>
                  <a:schemeClr val="tx1">
                    <a:lumMod val="95000"/>
                    <a:lumOff val="5000"/>
                  </a:schemeClr>
                </a:solidFill>
              </a:rPr>
              <a:t> is seen in cholangitis.</a:t>
            </a:r>
          </a:p>
          <a:p>
            <a:pPr marL="0" indent="0" algn="l">
              <a:buNone/>
            </a:pPr>
            <a:r>
              <a:rPr lang="en-US" dirty="0">
                <a:solidFill>
                  <a:schemeClr val="tx1">
                    <a:lumMod val="95000"/>
                    <a:lumOff val="5000"/>
                  </a:schemeClr>
                </a:solidFill>
              </a:rPr>
              <a:t>Total bilirubin will be raised. There will be a predominant increase in the direct reading component. Alkaline phosphatase is a membrane-bound enzyme located in the bile </a:t>
            </a:r>
            <a:r>
              <a:rPr lang="en-US" dirty="0" err="1">
                <a:solidFill>
                  <a:schemeClr val="tx1">
                    <a:lumMod val="95000"/>
                    <a:lumOff val="5000"/>
                  </a:schemeClr>
                </a:solidFill>
              </a:rPr>
              <a:t>canalicular</a:t>
            </a:r>
            <a:r>
              <a:rPr lang="en-US" dirty="0">
                <a:solidFill>
                  <a:schemeClr val="tx1">
                    <a:lumMod val="95000"/>
                    <a:lumOff val="5000"/>
                  </a:schemeClr>
                </a:solidFill>
              </a:rPr>
              <a:t> pole of the hepatocyte. A value of three times the upper limit of normal value is seen in the obstructive pattern of jaundice. It is elevated in almost all patients of biliary obstruction except for incomplete or intermittent obstruction. Gamma-</a:t>
            </a:r>
            <a:r>
              <a:rPr lang="en-US" dirty="0" err="1">
                <a:solidFill>
                  <a:schemeClr val="tx1">
                    <a:lumMod val="95000"/>
                    <a:lumOff val="5000"/>
                  </a:schemeClr>
                </a:solidFill>
              </a:rPr>
              <a:t>glutamyl</a:t>
            </a:r>
            <a:r>
              <a:rPr lang="en-US" dirty="0">
                <a:solidFill>
                  <a:schemeClr val="tx1">
                    <a:lumMod val="95000"/>
                    <a:lumOff val="5000"/>
                  </a:schemeClr>
                </a:solidFill>
              </a:rPr>
              <a:t> </a:t>
            </a:r>
            <a:r>
              <a:rPr lang="en-US" dirty="0" err="1">
                <a:solidFill>
                  <a:schemeClr val="tx1">
                    <a:lumMod val="95000"/>
                    <a:lumOff val="5000"/>
                  </a:schemeClr>
                </a:solidFill>
              </a:rPr>
              <a:t>transpeptidase</a:t>
            </a:r>
            <a:r>
              <a:rPr lang="en-US" dirty="0">
                <a:solidFill>
                  <a:schemeClr val="tx1">
                    <a:lumMod val="95000"/>
                    <a:lumOff val="5000"/>
                  </a:schemeClr>
                </a:solidFill>
              </a:rPr>
              <a:t> is raised in bile duct obstruction. Its level parallels the level of alkaline phosphatase in patients with cholestasis.</a:t>
            </a:r>
          </a:p>
          <a:p>
            <a:pPr marL="0" indent="0" algn="l">
              <a:buNone/>
            </a:pPr>
            <a:r>
              <a:rPr lang="en-US" dirty="0">
                <a:solidFill>
                  <a:schemeClr val="tx1">
                    <a:lumMod val="95000"/>
                    <a:lumOff val="5000"/>
                  </a:schemeClr>
                </a:solidFill>
              </a:rPr>
              <a:t>Serum transaminases (ALT, AST) are mildly elevated in cholestasis while markedly elevated in cholangitis. PT/INR is prolonged due to malabsorption of vitamin K. It is corrected by parenteral administration of vitamin K. If PT/INR improves with vitamin K injections, then it is more in </a:t>
            </a:r>
            <a:r>
              <a:rPr lang="en-US" dirty="0" err="1">
                <a:solidFill>
                  <a:schemeClr val="tx1">
                    <a:lumMod val="95000"/>
                    <a:lumOff val="5000"/>
                  </a:schemeClr>
                </a:solidFill>
              </a:rPr>
              <a:t>favour</a:t>
            </a:r>
            <a:r>
              <a:rPr lang="en-US" dirty="0">
                <a:solidFill>
                  <a:schemeClr val="tx1">
                    <a:lumMod val="95000"/>
                    <a:lumOff val="5000"/>
                  </a:schemeClr>
                </a:solidFill>
              </a:rPr>
              <a:t> of obstructive pattern while no improvement is seen in the liver parenchymal disease.</a:t>
            </a:r>
          </a:p>
          <a:p>
            <a:pPr marL="0" indent="0" algn="l">
              <a:buNone/>
            </a:pPr>
            <a:r>
              <a:rPr lang="en-US" dirty="0">
                <a:solidFill>
                  <a:schemeClr val="tx1">
                    <a:lumMod val="95000"/>
                    <a:lumOff val="5000"/>
                  </a:schemeClr>
                </a:solidFill>
              </a:rPr>
              <a:t>Renal function is best assessed and monitored by evaluation of serum creatinine, blood urea nitrogen and electrolytes.</a:t>
            </a:r>
          </a:p>
          <a:p>
            <a:pPr marL="0" indent="0" algn="l">
              <a:buNone/>
            </a:pPr>
            <a:r>
              <a:rPr lang="en-US" dirty="0">
                <a:solidFill>
                  <a:schemeClr val="tx1">
                    <a:lumMod val="95000"/>
                    <a:lumOff val="5000"/>
                  </a:schemeClr>
                </a:solidFill>
              </a:rPr>
              <a:t>Viral markers for hepatitis B and C should be done in all cases of obstructive jaundice.</a:t>
            </a:r>
            <a:endParaRPr lang="ar-JO" dirty="0">
              <a:solidFill>
                <a:schemeClr val="tx1">
                  <a:lumMod val="95000"/>
                  <a:lumOff val="5000"/>
                </a:schemeClr>
              </a:solidFill>
            </a:endParaRPr>
          </a:p>
        </p:txBody>
      </p:sp>
    </p:spTree>
    <p:extLst>
      <p:ext uri="{BB962C8B-B14F-4D97-AF65-F5344CB8AC3E}">
        <p14:creationId xmlns:p14="http://schemas.microsoft.com/office/powerpoint/2010/main" val="42302866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ultrasound</a:t>
            </a:r>
            <a:endParaRPr lang="ar-JO" dirty="0"/>
          </a:p>
        </p:txBody>
      </p:sp>
      <p:sp>
        <p:nvSpPr>
          <p:cNvPr id="3" name="Content Placeholder 2"/>
          <p:cNvSpPr>
            <a:spLocks noGrp="1"/>
          </p:cNvSpPr>
          <p:nvPr>
            <p:ph idx="1"/>
          </p:nvPr>
        </p:nvSpPr>
        <p:spPr>
          <a:xfrm>
            <a:off x="609600" y="1417638"/>
            <a:ext cx="10972800" cy="5539754"/>
          </a:xfrm>
        </p:spPr>
        <p:txBody>
          <a:bodyPr>
            <a:normAutofit fontScale="85000" lnSpcReduction="20000"/>
          </a:bodyPr>
          <a:lstStyle/>
          <a:p>
            <a:pPr marL="0" indent="0" algn="l">
              <a:buNone/>
            </a:pPr>
            <a:r>
              <a:rPr lang="en-US" dirty="0">
                <a:solidFill>
                  <a:schemeClr val="tx1">
                    <a:lumMod val="95000"/>
                    <a:lumOff val="5000"/>
                  </a:schemeClr>
                </a:solidFill>
              </a:rPr>
              <a:t>Therefore, this modality is seen as the study of choice for the initial evaluation of jaundice or symptoms of biliary disease. The finding of a dilated common bile duct in the setting of jaundice suggests an obstruction of the duct from stones, usually associated with pain, or from a tumor, which is commonly painless (Fig. 54-9). The density of gallstones allows crisp reverberation of the sound wave, showing an echogenic focus with a </a:t>
            </a:r>
            <a:r>
              <a:rPr lang="en-US" dirty="0" err="1">
                <a:solidFill>
                  <a:schemeClr val="tx1">
                    <a:lumMod val="95000"/>
                    <a:lumOff val="5000"/>
                  </a:schemeClr>
                </a:solidFill>
              </a:rPr>
              <a:t>characterstic</a:t>
            </a:r>
            <a:r>
              <a:rPr lang="en-US" dirty="0">
                <a:solidFill>
                  <a:schemeClr val="tx1">
                    <a:lumMod val="95000"/>
                    <a:lumOff val="5000"/>
                  </a:schemeClr>
                </a:solidFill>
              </a:rPr>
              <a:t> shadowing behind the stone (Fig. 54-10). Most gallstones, unless impacted, will move with positional changes in the patient. This feature allows their differentiation from gallbladder polyps, which are fixed, and from sludge, which will move more slowly and does not have the sharp echogenic pattern of gallstones. Pathologic changes seen in many gallbladder diseases can be identified by ultrasound. For example, the gallbladder wall thickening and </a:t>
            </a:r>
            <a:r>
              <a:rPr lang="en-US" dirty="0" err="1">
                <a:solidFill>
                  <a:schemeClr val="tx1">
                    <a:lumMod val="95000"/>
                    <a:lumOff val="5000"/>
                  </a:schemeClr>
                </a:solidFill>
              </a:rPr>
              <a:t>pericholecystic</a:t>
            </a:r>
            <a:r>
              <a:rPr lang="en-US" dirty="0">
                <a:solidFill>
                  <a:schemeClr val="tx1">
                    <a:lumMod val="95000"/>
                    <a:lumOff val="5000"/>
                  </a:schemeClr>
                </a:solidFill>
              </a:rPr>
              <a:t> fluid seen in </a:t>
            </a:r>
            <a:r>
              <a:rPr lang="en-US" dirty="0" err="1">
                <a:solidFill>
                  <a:schemeClr val="tx1">
                    <a:lumMod val="95000"/>
                    <a:lumOff val="5000"/>
                  </a:schemeClr>
                </a:solidFill>
              </a:rPr>
              <a:t>cholecystitis</a:t>
            </a:r>
            <a:r>
              <a:rPr lang="en-US" dirty="0">
                <a:solidFill>
                  <a:schemeClr val="tx1">
                    <a:lumMod val="95000"/>
                    <a:lumOff val="5000"/>
                  </a:schemeClr>
                </a:solidFill>
              </a:rPr>
              <a:t> are visible by ultra- sound (Fig. 54-11). Porcelain gallbladder, with its calcified wall, will appear as a curvilinear echogenic focus along the entire gall- bladder wall, with posterior shadowing (Fig. 54-12)</a:t>
            </a:r>
            <a:endParaRPr lang="ar-JO" dirty="0">
              <a:solidFill>
                <a:schemeClr val="tx1">
                  <a:lumMod val="95000"/>
                  <a:lumOff val="5000"/>
                </a:schemeClr>
              </a:solidFill>
            </a:endParaRPr>
          </a:p>
        </p:txBody>
      </p:sp>
    </p:spTree>
    <p:extLst>
      <p:ext uri="{BB962C8B-B14F-4D97-AF65-F5344CB8AC3E}">
        <p14:creationId xmlns:p14="http://schemas.microsoft.com/office/powerpoint/2010/main" val="41524446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4" name="Content Placeholder 3"/>
          <p:cNvPicPr>
            <a:picLocks noGrp="1" noChangeAspect="1"/>
          </p:cNvPicPr>
          <p:nvPr>
            <p:ph idx="1"/>
          </p:nvPr>
        </p:nvPicPr>
        <p:blipFill>
          <a:blip r:embed="rId2"/>
          <a:stretch>
            <a:fillRect/>
          </a:stretch>
        </p:blipFill>
        <p:spPr>
          <a:xfrm>
            <a:off x="0" y="548682"/>
            <a:ext cx="12432704" cy="6120681"/>
          </a:xfrm>
          <a:prstGeom prst="rect">
            <a:avLst/>
          </a:prstGeom>
        </p:spPr>
      </p:pic>
    </p:spTree>
    <p:extLst>
      <p:ext uri="{BB962C8B-B14F-4D97-AF65-F5344CB8AC3E}">
        <p14:creationId xmlns:p14="http://schemas.microsoft.com/office/powerpoint/2010/main" val="16480974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4" name="Content Placeholder 3"/>
          <p:cNvPicPr>
            <a:picLocks noGrp="1" noChangeAspect="1"/>
          </p:cNvPicPr>
          <p:nvPr>
            <p:ph idx="1"/>
          </p:nvPr>
        </p:nvPicPr>
        <p:blipFill>
          <a:blip r:embed="rId2"/>
          <a:stretch>
            <a:fillRect/>
          </a:stretch>
        </p:blipFill>
        <p:spPr>
          <a:xfrm>
            <a:off x="2490318" y="1600203"/>
            <a:ext cx="7211367" cy="4525963"/>
          </a:xfrm>
          <a:prstGeom prst="rect">
            <a:avLst/>
          </a:prstGeom>
        </p:spPr>
      </p:pic>
    </p:spTree>
    <p:extLst>
      <p:ext uri="{BB962C8B-B14F-4D97-AF65-F5344CB8AC3E}">
        <p14:creationId xmlns:p14="http://schemas.microsoft.com/office/powerpoint/2010/main" val="42423114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4" name="Content Placeholder 3"/>
          <p:cNvPicPr>
            <a:picLocks noGrp="1" noChangeAspect="1"/>
          </p:cNvPicPr>
          <p:nvPr>
            <p:ph idx="1"/>
          </p:nvPr>
        </p:nvPicPr>
        <p:blipFill>
          <a:blip r:embed="rId2"/>
          <a:stretch>
            <a:fillRect/>
          </a:stretch>
        </p:blipFill>
        <p:spPr>
          <a:xfrm>
            <a:off x="808519" y="692696"/>
            <a:ext cx="10574965" cy="6365304"/>
          </a:xfrm>
          <a:prstGeom prst="rect">
            <a:avLst/>
          </a:prstGeom>
        </p:spPr>
      </p:pic>
    </p:spTree>
    <p:extLst>
      <p:ext uri="{BB962C8B-B14F-4D97-AF65-F5344CB8AC3E}">
        <p14:creationId xmlns:p14="http://schemas.microsoft.com/office/powerpoint/2010/main" val="15319280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Computed tomography </a:t>
            </a:r>
            <a:endParaRPr lang="ar-JO" dirty="0"/>
          </a:p>
        </p:txBody>
      </p:sp>
      <p:sp>
        <p:nvSpPr>
          <p:cNvPr id="3" name="Content Placeholder 2"/>
          <p:cNvSpPr>
            <a:spLocks noGrp="1"/>
          </p:cNvSpPr>
          <p:nvPr>
            <p:ph idx="1"/>
          </p:nvPr>
        </p:nvSpPr>
        <p:spPr/>
        <p:txBody>
          <a:bodyPr>
            <a:normAutofit fontScale="85000" lnSpcReduction="10000"/>
          </a:bodyPr>
          <a:lstStyle/>
          <a:p>
            <a:pPr marL="0" indent="0" algn="l">
              <a:buNone/>
            </a:pPr>
            <a:r>
              <a:rPr lang="af-ZA" dirty="0">
                <a:solidFill>
                  <a:schemeClr val="tx1">
                    <a:lumMod val="95000"/>
                    <a:lumOff val="5000"/>
                  </a:schemeClr>
                </a:solidFill>
              </a:rPr>
              <a:t>CT provides superior anatomic information and therefore is indicated when more anatomic delineation is required. Because most gallstones are radiographically isodense to bile, many will be indistinguishable from bile. However, because ultrasound is operator dependent and provides no anatomic reconstruction of the biliary tree, CT can be used to</a:t>
            </a:r>
          </a:p>
          <a:p>
            <a:pPr marL="0" indent="0" algn="l">
              <a:buNone/>
            </a:pPr>
            <a:r>
              <a:rPr lang="af-ZA" dirty="0">
                <a:solidFill>
                  <a:schemeClr val="tx1">
                    <a:lumMod val="95000"/>
                    <a:lumOff val="5000"/>
                  </a:schemeClr>
                </a:solidFill>
              </a:rPr>
              <a:t>identify the cause and site of biliary obstruction (Fig. 54-15). When it is performed for the evaluation of hepatic or pancreatic parenchyma or possible neoplastic processes, CT is invaluable in preoperative planning, and the use of arterial phase, portal venous phase, and delayed phase imaging, known as a triple-phase CT, has essentially replaced diagnostic angiography of the liver.</a:t>
            </a:r>
            <a:endParaRPr lang="ar-JO" dirty="0">
              <a:solidFill>
                <a:schemeClr val="tx1">
                  <a:lumMod val="95000"/>
                  <a:lumOff val="5000"/>
                </a:schemeClr>
              </a:solidFill>
            </a:endParaRPr>
          </a:p>
        </p:txBody>
      </p:sp>
    </p:spTree>
    <p:extLst>
      <p:ext uri="{BB962C8B-B14F-4D97-AF65-F5344CB8AC3E}">
        <p14:creationId xmlns:p14="http://schemas.microsoft.com/office/powerpoint/2010/main" val="33826281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4" name="Content Placeholder 3"/>
          <p:cNvPicPr>
            <a:picLocks noGrp="1" noChangeAspect="1"/>
          </p:cNvPicPr>
          <p:nvPr>
            <p:ph idx="1"/>
          </p:nvPr>
        </p:nvPicPr>
        <p:blipFill>
          <a:blip r:embed="rId2"/>
          <a:stretch>
            <a:fillRect/>
          </a:stretch>
        </p:blipFill>
        <p:spPr>
          <a:xfrm>
            <a:off x="37072" y="1383378"/>
            <a:ext cx="11727093" cy="5357192"/>
          </a:xfrm>
          <a:prstGeom prst="rect">
            <a:avLst/>
          </a:prstGeom>
        </p:spPr>
      </p:pic>
    </p:spTree>
    <p:extLst>
      <p:ext uri="{BB962C8B-B14F-4D97-AF65-F5344CB8AC3E}">
        <p14:creationId xmlns:p14="http://schemas.microsoft.com/office/powerpoint/2010/main" val="2563369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p:cNvGraphicFramePr>
            <a:graphicFrameLocks noGrp="1"/>
          </p:cNvGraphicFramePr>
          <p:nvPr>
            <p:ph idx="1"/>
          </p:nvPr>
        </p:nvGraphicFramePr>
        <p:xfrm>
          <a:off x="914400" y="219456"/>
          <a:ext cx="9302496" cy="2389632"/>
        </p:xfrm>
        <a:graphic>
          <a:graphicData uri="http://schemas.openxmlformats.org/drawingml/2006/table">
            <a:tbl>
              <a:tblPr firstRow="1" bandRow="1"/>
              <a:tblGrid>
                <a:gridCol w="4651248">
                  <a:extLst>
                    <a:ext uri="{9D8B030D-6E8A-4147-A177-3AD203B41FA5}">
                      <a16:colId xmlns:a16="http://schemas.microsoft.com/office/drawing/2014/main" val="2997718518"/>
                    </a:ext>
                  </a:extLst>
                </a:gridCol>
                <a:gridCol w="4651248">
                  <a:extLst>
                    <a:ext uri="{9D8B030D-6E8A-4147-A177-3AD203B41FA5}">
                      <a16:colId xmlns:a16="http://schemas.microsoft.com/office/drawing/2014/main" val="346755421"/>
                    </a:ext>
                  </a:extLst>
                </a:gridCol>
              </a:tblGrid>
              <a:tr h="597408">
                <a:tc>
                  <a:txBody>
                    <a:bodyPr/>
                    <a:lstStyle/>
                    <a:p>
                      <a:r>
                        <a:rPr lang="en-US" sz="2500" dirty="0">
                          <a:solidFill>
                            <a:schemeClr val="tx2">
                              <a:lumMod val="10000"/>
                            </a:schemeClr>
                          </a:solidFill>
                        </a:rPr>
                        <a:t>Bilirubin</a:t>
                      </a:r>
                      <a:r>
                        <a:rPr lang="en-US" sz="2500" baseline="0" dirty="0">
                          <a:solidFill>
                            <a:schemeClr val="tx2">
                              <a:lumMod val="10000"/>
                            </a:schemeClr>
                          </a:solidFill>
                        </a:rPr>
                        <a:t> type </a:t>
                      </a:r>
                      <a:endParaRPr lang="en-US" sz="2500" dirty="0">
                        <a:solidFill>
                          <a:schemeClr val="tx2">
                            <a:lumMod val="10000"/>
                          </a:schemeClr>
                        </a:solidFill>
                      </a:endParaRPr>
                    </a:p>
                  </a:txBody>
                  <a:tcPr>
                    <a:solidFill>
                      <a:srgbClr val="FFFF00"/>
                    </a:solidFill>
                  </a:tcPr>
                </a:tc>
                <a:tc>
                  <a:txBody>
                    <a:bodyPr/>
                    <a:lstStyle/>
                    <a:p>
                      <a:r>
                        <a:rPr lang="en-US" sz="2500" dirty="0">
                          <a:solidFill>
                            <a:schemeClr val="tx2">
                              <a:lumMod val="10000"/>
                            </a:schemeClr>
                          </a:solidFill>
                        </a:rPr>
                        <a:t>Bilirubin level </a:t>
                      </a:r>
                    </a:p>
                  </a:txBody>
                  <a:tcPr>
                    <a:solidFill>
                      <a:srgbClr val="FFFF00"/>
                    </a:solidFill>
                  </a:tcPr>
                </a:tc>
                <a:extLst>
                  <a:ext uri="{0D108BD9-81ED-4DB2-BD59-A6C34878D82A}">
                    <a16:rowId xmlns:a16="http://schemas.microsoft.com/office/drawing/2014/main" val="1192203734"/>
                  </a:ext>
                </a:extLst>
              </a:tr>
              <a:tr h="597408">
                <a:tc>
                  <a:txBody>
                    <a:bodyPr/>
                    <a:lstStyle/>
                    <a:p>
                      <a:r>
                        <a:rPr lang="en-US" sz="2200" dirty="0"/>
                        <a:t>Total  bilirubin </a:t>
                      </a:r>
                    </a:p>
                  </a:txBody>
                  <a:tcPr/>
                </a:tc>
                <a:tc>
                  <a:txBody>
                    <a:bodyPr/>
                    <a:lstStyle/>
                    <a:p>
                      <a:r>
                        <a:rPr lang="en-US" dirty="0"/>
                        <a:t>0.1-1.2</a:t>
                      </a:r>
                      <a:r>
                        <a:rPr lang="en-US" baseline="0" dirty="0"/>
                        <a:t> mg/dl (1.7-20.5 mmol/L)</a:t>
                      </a:r>
                      <a:endParaRPr lang="en-US" dirty="0"/>
                    </a:p>
                  </a:txBody>
                  <a:tcPr/>
                </a:tc>
                <a:extLst>
                  <a:ext uri="{0D108BD9-81ED-4DB2-BD59-A6C34878D82A}">
                    <a16:rowId xmlns:a16="http://schemas.microsoft.com/office/drawing/2014/main" val="952392649"/>
                  </a:ext>
                </a:extLst>
              </a:tr>
              <a:tr h="597408">
                <a:tc>
                  <a:txBody>
                    <a:bodyPr/>
                    <a:lstStyle/>
                    <a:p>
                      <a:r>
                        <a:rPr lang="en-US" dirty="0"/>
                        <a:t>Direct bilirubin </a:t>
                      </a:r>
                    </a:p>
                  </a:txBody>
                  <a:tcPr/>
                </a:tc>
                <a:tc>
                  <a:txBody>
                    <a:bodyPr/>
                    <a:lstStyle/>
                    <a:p>
                      <a:r>
                        <a:rPr lang="en-US" dirty="0"/>
                        <a:t>0.1-0.3 mg/dl</a:t>
                      </a:r>
                      <a:r>
                        <a:rPr lang="en-US" baseline="0" dirty="0"/>
                        <a:t> (1.7-5.1 mmol/L)</a:t>
                      </a:r>
                      <a:endParaRPr lang="en-US" dirty="0"/>
                    </a:p>
                  </a:txBody>
                  <a:tcPr/>
                </a:tc>
                <a:extLst>
                  <a:ext uri="{0D108BD9-81ED-4DB2-BD59-A6C34878D82A}">
                    <a16:rowId xmlns:a16="http://schemas.microsoft.com/office/drawing/2014/main" val="3490737222"/>
                  </a:ext>
                </a:extLst>
              </a:tr>
              <a:tr h="597408">
                <a:tc>
                  <a:txBody>
                    <a:bodyPr/>
                    <a:lstStyle/>
                    <a:p>
                      <a:r>
                        <a:rPr lang="en-US" dirty="0"/>
                        <a:t>Indirect</a:t>
                      </a:r>
                      <a:r>
                        <a:rPr lang="en-US" baseline="0" dirty="0"/>
                        <a:t> bilirubin </a:t>
                      </a:r>
                      <a:endParaRPr lang="en-US" dirty="0"/>
                    </a:p>
                  </a:txBody>
                  <a:tcPr/>
                </a:tc>
                <a:tc>
                  <a:txBody>
                    <a:bodyPr/>
                    <a:lstStyle/>
                    <a:p>
                      <a:r>
                        <a:rPr lang="en-US" dirty="0"/>
                        <a:t>0.2-0.8</a:t>
                      </a:r>
                      <a:r>
                        <a:rPr lang="en-US" baseline="0" dirty="0"/>
                        <a:t> mg/dl (3.4-12mmol/L)</a:t>
                      </a:r>
                      <a:endParaRPr lang="en-US" dirty="0"/>
                    </a:p>
                  </a:txBody>
                  <a:tcPr/>
                </a:tc>
                <a:extLst>
                  <a:ext uri="{0D108BD9-81ED-4DB2-BD59-A6C34878D82A}">
                    <a16:rowId xmlns:a16="http://schemas.microsoft.com/office/drawing/2014/main" val="2264064244"/>
                  </a:ext>
                </a:extLst>
              </a:tr>
            </a:tbl>
          </a:graphicData>
        </a:graphic>
      </p:graphicFrame>
      <p:sp>
        <p:nvSpPr>
          <p:cNvPr id="14" name="Rectangle 13"/>
          <p:cNvSpPr/>
          <p:nvPr/>
        </p:nvSpPr>
        <p:spPr>
          <a:xfrm>
            <a:off x="914400" y="2865120"/>
            <a:ext cx="10070592" cy="337718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2">
                    <a:lumMod val="10000"/>
                  </a:schemeClr>
                </a:solidFill>
              </a:rPr>
              <a:t>    Bile is produced by hepatocytes</a:t>
            </a:r>
            <a:br>
              <a:rPr lang="en-US" sz="2800" dirty="0">
                <a:solidFill>
                  <a:schemeClr val="tx2">
                    <a:lumMod val="10000"/>
                  </a:schemeClr>
                </a:solidFill>
              </a:rPr>
            </a:br>
            <a:r>
              <a:rPr lang="en-US" sz="2800" dirty="0">
                <a:solidFill>
                  <a:schemeClr val="tx2">
                    <a:lumMod val="10000"/>
                  </a:schemeClr>
                </a:solidFill>
              </a:rPr>
              <a:t>   500-1000 ml/day </a:t>
            </a:r>
            <a:br>
              <a:rPr lang="en-US" sz="2800" dirty="0">
                <a:solidFill>
                  <a:schemeClr val="tx2">
                    <a:lumMod val="10000"/>
                  </a:schemeClr>
                </a:solidFill>
              </a:rPr>
            </a:br>
            <a:r>
              <a:rPr lang="en-US" sz="2800" dirty="0">
                <a:solidFill>
                  <a:schemeClr val="tx2">
                    <a:lumMod val="10000"/>
                  </a:schemeClr>
                </a:solidFill>
              </a:rPr>
              <a:t>   An exocrine secretion </a:t>
            </a:r>
            <a:br>
              <a:rPr lang="en-US" sz="2800" dirty="0">
                <a:solidFill>
                  <a:schemeClr val="tx2">
                    <a:lumMod val="10000"/>
                  </a:schemeClr>
                </a:solidFill>
              </a:rPr>
            </a:br>
            <a:r>
              <a:rPr lang="en-US" sz="2800" dirty="0">
                <a:solidFill>
                  <a:schemeClr val="tx2">
                    <a:lumMod val="10000"/>
                  </a:schemeClr>
                </a:solidFill>
              </a:rPr>
              <a:t>    Contains bilirubin (a pigment) + bile salts </a:t>
            </a:r>
            <a:br>
              <a:rPr lang="en-US" sz="2800" dirty="0">
                <a:solidFill>
                  <a:schemeClr val="tx2">
                    <a:lumMod val="10000"/>
                  </a:schemeClr>
                </a:solidFill>
              </a:rPr>
            </a:br>
            <a:r>
              <a:rPr lang="en-US" sz="2800" dirty="0">
                <a:solidFill>
                  <a:schemeClr val="tx2">
                    <a:lumMod val="10000"/>
                  </a:schemeClr>
                </a:solidFill>
              </a:rPr>
              <a:t>    Bile goes from liver to duodenum and also stored within gallbladder</a:t>
            </a:r>
          </a:p>
        </p:txBody>
      </p:sp>
      <p:sp>
        <p:nvSpPr>
          <p:cNvPr id="16" name="Right Arrow 15"/>
          <p:cNvSpPr/>
          <p:nvPr/>
        </p:nvSpPr>
        <p:spPr>
          <a:xfrm>
            <a:off x="914400" y="3377184"/>
            <a:ext cx="402336" cy="1584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914400" y="3925824"/>
            <a:ext cx="292608" cy="146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914400" y="4328160"/>
            <a:ext cx="292608" cy="146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914400" y="4681728"/>
            <a:ext cx="402336" cy="1706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914400" y="5181600"/>
            <a:ext cx="402336" cy="134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45943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Magnetic resonance </a:t>
            </a:r>
            <a:r>
              <a:rPr lang="en-US" dirty="0" err="1"/>
              <a:t>cholangiopancreatography</a:t>
            </a:r>
            <a:endParaRPr lang="ar-JO" dirty="0"/>
          </a:p>
        </p:txBody>
      </p:sp>
      <p:sp>
        <p:nvSpPr>
          <p:cNvPr id="3" name="Content Placeholder 2"/>
          <p:cNvSpPr>
            <a:spLocks noGrp="1"/>
          </p:cNvSpPr>
          <p:nvPr>
            <p:ph idx="1"/>
          </p:nvPr>
        </p:nvSpPr>
        <p:spPr/>
        <p:txBody>
          <a:bodyPr>
            <a:normAutofit fontScale="92500" lnSpcReduction="20000"/>
          </a:bodyPr>
          <a:lstStyle/>
          <a:p>
            <a:pPr marL="0" indent="0" algn="l">
              <a:buNone/>
            </a:pPr>
            <a:r>
              <a:rPr lang="af-ZA" dirty="0">
                <a:solidFill>
                  <a:schemeClr val="tx1">
                    <a:lumMod val="95000"/>
                    <a:lumOff val="5000"/>
                  </a:schemeClr>
                </a:solidFill>
              </a:rPr>
              <a:t>Magnetic resonance imaging uses the water in bile to </a:t>
            </a:r>
            <a:r>
              <a:rPr lang="ar-JO" dirty="0">
                <a:solidFill>
                  <a:schemeClr val="tx1">
                    <a:lumMod val="95000"/>
                    <a:lumOff val="5000"/>
                  </a:schemeClr>
                </a:solidFill>
              </a:rPr>
              <a:t>  </a:t>
            </a:r>
            <a:r>
              <a:rPr lang="af-ZA" dirty="0">
                <a:solidFill>
                  <a:schemeClr val="tx1">
                    <a:lumMod val="95000"/>
                    <a:lumOff val="5000"/>
                  </a:schemeClr>
                </a:solidFill>
              </a:rPr>
              <a:t>delineate the biliary tree and thus provides superior anatomic definition of the intrahepatic and extrahepatic biliary tree and pancreas. Although management of most patients with biliary disease</a:t>
            </a:r>
          </a:p>
          <a:p>
            <a:pPr marL="0" indent="0" algn="l">
              <a:buNone/>
            </a:pPr>
            <a:r>
              <a:rPr lang="af-ZA" dirty="0">
                <a:solidFill>
                  <a:schemeClr val="tx1">
                    <a:lumMod val="95000"/>
                    <a:lumOff val="5000"/>
                  </a:schemeClr>
                </a:solidFill>
              </a:rPr>
              <a:t>does not require the fine detail of anatomic evaluation shown by cross-sectional imaging, magnetic resonance imaging is noninvasive, requires no radiation exposure, and can prove extremely useful in planning resection of biliary or pancreatic neoplasms or management of complex biliary disease. By use of the water content of bile, a cholangiopancreatogram can be created (Fig. 54-16), which makes it an excellent modality for cross-sectional imaging of the biliary tree.</a:t>
            </a:r>
            <a:endParaRPr lang="ar-JO" dirty="0">
              <a:solidFill>
                <a:schemeClr val="tx1">
                  <a:lumMod val="95000"/>
                  <a:lumOff val="5000"/>
                </a:schemeClr>
              </a:solidFill>
            </a:endParaRPr>
          </a:p>
        </p:txBody>
      </p:sp>
    </p:spTree>
    <p:extLst>
      <p:ext uri="{BB962C8B-B14F-4D97-AF65-F5344CB8AC3E}">
        <p14:creationId xmlns:p14="http://schemas.microsoft.com/office/powerpoint/2010/main" val="16516559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4" name="Content Placeholder 3"/>
          <p:cNvPicPr>
            <a:picLocks noGrp="1" noChangeAspect="1"/>
          </p:cNvPicPr>
          <p:nvPr>
            <p:ph idx="1"/>
          </p:nvPr>
        </p:nvPicPr>
        <p:blipFill>
          <a:blip r:embed="rId2"/>
          <a:stretch>
            <a:fillRect/>
          </a:stretch>
        </p:blipFill>
        <p:spPr>
          <a:xfrm>
            <a:off x="213920" y="1600200"/>
            <a:ext cx="11952651" cy="5257800"/>
          </a:xfrm>
          <a:prstGeom prst="rect">
            <a:avLst/>
          </a:prstGeom>
        </p:spPr>
      </p:pic>
    </p:spTree>
    <p:extLst>
      <p:ext uri="{BB962C8B-B14F-4D97-AF65-F5344CB8AC3E}">
        <p14:creationId xmlns:p14="http://schemas.microsoft.com/office/powerpoint/2010/main" val="36249782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Endoscopic retrograde </a:t>
            </a:r>
            <a:r>
              <a:rPr lang="en-US" dirty="0" err="1"/>
              <a:t>cholangiopancreatography</a:t>
            </a:r>
            <a:r>
              <a:rPr lang="en-US" dirty="0"/>
              <a:t> (ERCP)</a:t>
            </a:r>
            <a:endParaRPr lang="ar-JO" dirty="0"/>
          </a:p>
        </p:txBody>
      </p:sp>
      <p:sp>
        <p:nvSpPr>
          <p:cNvPr id="3" name="Content Placeholder 2"/>
          <p:cNvSpPr>
            <a:spLocks noGrp="1"/>
          </p:cNvSpPr>
          <p:nvPr>
            <p:ph idx="1"/>
          </p:nvPr>
        </p:nvSpPr>
        <p:spPr>
          <a:xfrm>
            <a:off x="609600" y="1628800"/>
            <a:ext cx="10972800" cy="4525963"/>
          </a:xfrm>
        </p:spPr>
        <p:txBody>
          <a:bodyPr>
            <a:normAutofit fontScale="92500" lnSpcReduction="20000"/>
          </a:bodyPr>
          <a:lstStyle/>
          <a:p>
            <a:pPr marL="0" indent="0" algn="l">
              <a:buNone/>
            </a:pPr>
            <a:r>
              <a:rPr lang="en-US" dirty="0">
                <a:solidFill>
                  <a:schemeClr val="tx1">
                    <a:lumMod val="95000"/>
                    <a:lumOff val="5000"/>
                  </a:schemeClr>
                </a:solidFill>
              </a:rPr>
              <a:t>Endoscopic retrograde </a:t>
            </a:r>
            <a:r>
              <a:rPr lang="en-US" dirty="0" err="1">
                <a:solidFill>
                  <a:schemeClr val="tx1">
                    <a:lumMod val="95000"/>
                    <a:lumOff val="5000"/>
                  </a:schemeClr>
                </a:solidFill>
              </a:rPr>
              <a:t>cholangiopancreatography</a:t>
            </a:r>
            <a:r>
              <a:rPr lang="en-US" dirty="0">
                <a:solidFill>
                  <a:schemeClr val="tx1">
                    <a:lumMod val="95000"/>
                    <a:lumOff val="5000"/>
                  </a:schemeClr>
                </a:solidFill>
              </a:rPr>
              <a:t> (ERCP) is an invasive test using endoscopy and fluoroscopy to inject contrast material through the ampulla to image the biliary tree (Fig. 54-17). Although it does carry a complication rate of up to 10%, its usefulness lies in its ability to diagnose and to treat many diseases of the biliary tree. For patients with malignant obstruction, ERCP can be used to provide tissue samples for diagnosis while also decompressing an obstruction, but it does not stage disease accurately. Many benign diseases, such as </a:t>
            </a:r>
            <a:r>
              <a:rPr lang="en-US" dirty="0" err="1">
                <a:solidFill>
                  <a:schemeClr val="tx1">
                    <a:lumMod val="95000"/>
                    <a:lumOff val="5000"/>
                  </a:schemeClr>
                </a:solidFill>
              </a:rPr>
              <a:t>choledocholithiasis</a:t>
            </a:r>
            <a:r>
              <a:rPr lang="en-US" dirty="0">
                <a:solidFill>
                  <a:schemeClr val="tx1">
                    <a:lumMod val="95000"/>
                    <a:lumOff val="5000"/>
                  </a:schemeClr>
                </a:solidFill>
              </a:rPr>
              <a:t>, can be easily treated by endoscopic means. ERCP has also proven extremely useful in the diagnosis and treatment of complications of biliary surgery.</a:t>
            </a:r>
            <a:endParaRPr lang="ar-JO" dirty="0">
              <a:solidFill>
                <a:schemeClr val="tx1">
                  <a:lumMod val="95000"/>
                  <a:lumOff val="5000"/>
                </a:schemeClr>
              </a:solidFill>
            </a:endParaRPr>
          </a:p>
        </p:txBody>
      </p:sp>
    </p:spTree>
    <p:extLst>
      <p:ext uri="{BB962C8B-B14F-4D97-AF65-F5344CB8AC3E}">
        <p14:creationId xmlns:p14="http://schemas.microsoft.com/office/powerpoint/2010/main" val="7614931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4" name="Content Placeholder 3"/>
          <p:cNvPicPr>
            <a:picLocks noGrp="1" noChangeAspect="1"/>
          </p:cNvPicPr>
          <p:nvPr>
            <p:ph idx="1"/>
          </p:nvPr>
        </p:nvPicPr>
        <p:blipFill>
          <a:blip r:embed="rId2"/>
          <a:stretch>
            <a:fillRect/>
          </a:stretch>
        </p:blipFill>
        <p:spPr>
          <a:xfrm>
            <a:off x="1583500" y="1628800"/>
            <a:ext cx="9025003" cy="5141168"/>
          </a:xfrm>
          <a:prstGeom prst="rect">
            <a:avLst/>
          </a:prstGeom>
        </p:spPr>
      </p:pic>
    </p:spTree>
    <p:extLst>
      <p:ext uri="{BB962C8B-B14F-4D97-AF65-F5344CB8AC3E}">
        <p14:creationId xmlns:p14="http://schemas.microsoft.com/office/powerpoint/2010/main" val="8017418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Percutaneous </a:t>
            </a:r>
            <a:r>
              <a:rPr lang="en-US" dirty="0" err="1"/>
              <a:t>transhepatic</a:t>
            </a:r>
            <a:r>
              <a:rPr lang="en-US" dirty="0"/>
              <a:t> cholangiography</a:t>
            </a:r>
            <a:endParaRPr lang="ar-JO" dirty="0"/>
          </a:p>
        </p:txBody>
      </p:sp>
      <p:sp>
        <p:nvSpPr>
          <p:cNvPr id="3" name="Content Placeholder 2"/>
          <p:cNvSpPr>
            <a:spLocks noGrp="1"/>
          </p:cNvSpPr>
          <p:nvPr>
            <p:ph idx="1"/>
          </p:nvPr>
        </p:nvSpPr>
        <p:spPr/>
        <p:txBody>
          <a:bodyPr>
            <a:normAutofit fontScale="92500" lnSpcReduction="10000"/>
          </a:bodyPr>
          <a:lstStyle/>
          <a:p>
            <a:pPr marL="0" indent="0" algn="l">
              <a:buNone/>
            </a:pPr>
            <a:r>
              <a:rPr lang="en-US" dirty="0">
                <a:solidFill>
                  <a:schemeClr val="tx1">
                    <a:lumMod val="95000"/>
                    <a:lumOff val="5000"/>
                  </a:schemeClr>
                </a:solidFill>
              </a:rPr>
              <a:t>Interventional radiologic techniques can be used in the evaluation of biliary anatomy. Similar to ERCP, percutaneous </a:t>
            </a:r>
            <a:r>
              <a:rPr lang="en-US" dirty="0" err="1">
                <a:solidFill>
                  <a:schemeClr val="tx1">
                    <a:lumMod val="95000"/>
                    <a:lumOff val="5000"/>
                  </a:schemeClr>
                </a:solidFill>
              </a:rPr>
              <a:t>transhepatic</a:t>
            </a:r>
            <a:r>
              <a:rPr lang="en-US" dirty="0">
                <a:solidFill>
                  <a:schemeClr val="tx1">
                    <a:lumMod val="95000"/>
                    <a:lumOff val="5000"/>
                  </a:schemeClr>
                </a:solidFill>
              </a:rPr>
              <a:t> cholangiography (PTC) is an invasive procedure used to evaluate the biliary tree. A needle is passed directly into the liver to access one of the biliary radicals, and the tract is then used for insertion of </a:t>
            </a:r>
            <a:r>
              <a:rPr lang="en-US" dirty="0" err="1">
                <a:solidFill>
                  <a:schemeClr val="tx1">
                    <a:lumMod val="95000"/>
                    <a:lumOff val="5000"/>
                  </a:schemeClr>
                </a:solidFill>
              </a:rPr>
              <a:t>transhepatic</a:t>
            </a:r>
            <a:r>
              <a:rPr lang="en-US" dirty="0">
                <a:solidFill>
                  <a:schemeClr val="tx1">
                    <a:lumMod val="95000"/>
                    <a:lumOff val="5000"/>
                  </a:schemeClr>
                </a:solidFill>
              </a:rPr>
              <a:t> catheters. Useful for patients with intrahepatic biliary disease or in whom ERCP is not technically feasible, PTC can decompress biliary obstruction, stent obstructions </a:t>
            </a:r>
            <a:r>
              <a:rPr lang="en-US" dirty="0" err="1">
                <a:solidFill>
                  <a:schemeClr val="tx1">
                    <a:lumMod val="95000"/>
                    <a:lumOff val="5000"/>
                  </a:schemeClr>
                </a:solidFill>
              </a:rPr>
              <a:t>nonoperatively</a:t>
            </a:r>
            <a:r>
              <a:rPr lang="en-US" dirty="0">
                <a:solidFill>
                  <a:schemeClr val="tx1">
                    <a:lumMod val="95000"/>
                    <a:lumOff val="5000"/>
                  </a:schemeClr>
                </a:solidFill>
              </a:rPr>
              <a:t>, and provide anatomic information for biliary reconstruction (Fig. 54-18).</a:t>
            </a:r>
            <a:endParaRPr lang="ar-JO" dirty="0">
              <a:solidFill>
                <a:schemeClr val="tx1">
                  <a:lumMod val="95000"/>
                  <a:lumOff val="5000"/>
                </a:schemeClr>
              </a:solidFill>
            </a:endParaRPr>
          </a:p>
        </p:txBody>
      </p:sp>
    </p:spTree>
    <p:extLst>
      <p:ext uri="{BB962C8B-B14F-4D97-AF65-F5344CB8AC3E}">
        <p14:creationId xmlns:p14="http://schemas.microsoft.com/office/powerpoint/2010/main" val="40351730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4" name="Content Placeholder 3"/>
          <p:cNvPicPr>
            <a:picLocks noGrp="1" noChangeAspect="1"/>
          </p:cNvPicPr>
          <p:nvPr>
            <p:ph idx="1"/>
          </p:nvPr>
        </p:nvPicPr>
        <p:blipFill>
          <a:blip r:embed="rId2"/>
          <a:stretch>
            <a:fillRect/>
          </a:stretch>
        </p:blipFill>
        <p:spPr>
          <a:xfrm>
            <a:off x="1679509" y="1340768"/>
            <a:ext cx="9618515" cy="5688632"/>
          </a:xfrm>
          <a:prstGeom prst="rect">
            <a:avLst/>
          </a:prstGeom>
        </p:spPr>
      </p:pic>
    </p:spTree>
    <p:extLst>
      <p:ext uri="{BB962C8B-B14F-4D97-AF65-F5344CB8AC3E}">
        <p14:creationId xmlns:p14="http://schemas.microsoft.com/office/powerpoint/2010/main" val="23547250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Intaraoperative</a:t>
            </a:r>
            <a:r>
              <a:rPr lang="en-US" dirty="0"/>
              <a:t> cholangiography</a:t>
            </a:r>
            <a:endParaRPr lang="ar-JO" dirty="0"/>
          </a:p>
        </p:txBody>
      </p:sp>
      <p:sp>
        <p:nvSpPr>
          <p:cNvPr id="3" name="Content Placeholder 2"/>
          <p:cNvSpPr>
            <a:spLocks noGrp="1"/>
          </p:cNvSpPr>
          <p:nvPr>
            <p:ph idx="1"/>
          </p:nvPr>
        </p:nvSpPr>
        <p:spPr>
          <a:xfrm>
            <a:off x="609600" y="1600200"/>
            <a:ext cx="10972800" cy="5069160"/>
          </a:xfrm>
        </p:spPr>
        <p:txBody>
          <a:bodyPr>
            <a:normAutofit fontScale="70000" lnSpcReduction="20000"/>
          </a:bodyPr>
          <a:lstStyle/>
          <a:p>
            <a:pPr marL="0" indent="0" algn="l">
              <a:buNone/>
            </a:pPr>
            <a:r>
              <a:rPr lang="en-US" dirty="0">
                <a:solidFill>
                  <a:schemeClr val="tx1">
                    <a:lumMod val="95000"/>
                    <a:lumOff val="5000"/>
                  </a:schemeClr>
                </a:solidFill>
              </a:rPr>
              <a:t>Another imaging tool for the diagnosis of biliary tract abnormalities is intraoperative cholangiography. With the injection catheter inserted through the cystic duct during a cholecystectomy or through another point in the biliary tree, intraoperative </a:t>
            </a:r>
            <a:r>
              <a:rPr lang="en-US" dirty="0" err="1">
                <a:solidFill>
                  <a:schemeClr val="tx1">
                    <a:lumMod val="95000"/>
                    <a:lumOff val="5000"/>
                  </a:schemeClr>
                </a:solidFill>
              </a:rPr>
              <a:t>cholan</a:t>
            </a:r>
            <a:r>
              <a:rPr lang="en-US" dirty="0">
                <a:solidFill>
                  <a:schemeClr val="tx1">
                    <a:lumMod val="95000"/>
                    <a:lumOff val="5000"/>
                  </a:schemeClr>
                </a:solidFill>
              </a:rPr>
              <a:t> </a:t>
            </a:r>
            <a:r>
              <a:rPr lang="en-US" dirty="0" err="1">
                <a:solidFill>
                  <a:schemeClr val="tx1">
                    <a:lumMod val="95000"/>
                    <a:lumOff val="5000"/>
                  </a:schemeClr>
                </a:solidFill>
              </a:rPr>
              <a:t>giography</a:t>
            </a:r>
            <a:r>
              <a:rPr lang="en-US" dirty="0">
                <a:solidFill>
                  <a:schemeClr val="tx1">
                    <a:lumMod val="95000"/>
                    <a:lumOff val="5000"/>
                  </a:schemeClr>
                </a:solidFill>
              </a:rPr>
              <a:t> can help delineate anomalous biliary anatomy, identify </a:t>
            </a:r>
            <a:r>
              <a:rPr lang="en-US" dirty="0" err="1">
                <a:solidFill>
                  <a:schemeClr val="tx1">
                    <a:lumMod val="95000"/>
                    <a:lumOff val="5000"/>
                  </a:schemeClr>
                </a:solidFill>
              </a:rPr>
              <a:t>choledocholithiasis</a:t>
            </a:r>
            <a:r>
              <a:rPr lang="en-US" dirty="0">
                <a:solidFill>
                  <a:schemeClr val="tx1">
                    <a:lumMod val="95000"/>
                    <a:lumOff val="5000"/>
                  </a:schemeClr>
                </a:solidFill>
              </a:rPr>
              <a:t>, or guide biliary reconstruction. Some surgeons advocate routine cholangiography during cholecystectomy. Advocates for routine cholangiography note that common duct injuries can be identified and managed immediately when cholangiography is used routinely. However, because it adds operative time and fluoroscopic exposure to the operation, many surgeons use intraoperative cholangiography selectively during the </a:t>
            </a:r>
            <a:r>
              <a:rPr lang="en-US" dirty="0" err="1">
                <a:solidFill>
                  <a:schemeClr val="tx1">
                    <a:lumMod val="95000"/>
                    <a:lumOff val="5000"/>
                  </a:schemeClr>
                </a:solidFill>
              </a:rPr>
              <a:t>perfor-mance</a:t>
            </a:r>
            <a:r>
              <a:rPr lang="en-US" dirty="0">
                <a:solidFill>
                  <a:schemeClr val="tx1">
                    <a:lumMod val="95000"/>
                    <a:lumOff val="5000"/>
                  </a:schemeClr>
                </a:solidFill>
              </a:rPr>
              <a:t> of a cholecystectomy. Although debated, the routine use of intraoperative cholangiography does not reduce significantly the incidence of injury to the biliary tree during laparoscopic cholecystectomy. Indications for the selective use of cholangiography include pain on the day of operation, abnormal hepatic function panel, anomalous or confusing biliary anatomy, and alteration in anatomy that precludes the ability to perform ERCP after cholecystectomy, such as Roux-</a:t>
            </a:r>
            <a:r>
              <a:rPr lang="en-US" dirty="0" err="1">
                <a:solidFill>
                  <a:schemeClr val="tx1">
                    <a:lumMod val="95000"/>
                    <a:lumOff val="5000"/>
                  </a:schemeClr>
                </a:solidFill>
              </a:rPr>
              <a:t>en</a:t>
            </a:r>
            <a:r>
              <a:rPr lang="en-US" dirty="0">
                <a:solidFill>
                  <a:schemeClr val="tx1">
                    <a:lumMod val="95000"/>
                    <a:lumOff val="5000"/>
                  </a:schemeClr>
                </a:solidFill>
              </a:rPr>
              <a:t>-Y gastric bypass, dilated biliary tree, or any preoperative suspicion of </a:t>
            </a:r>
            <a:r>
              <a:rPr lang="en-US" dirty="0" err="1">
                <a:solidFill>
                  <a:schemeClr val="tx1">
                    <a:lumMod val="95000"/>
                    <a:lumOff val="5000"/>
                  </a:schemeClr>
                </a:solidFill>
              </a:rPr>
              <a:t>choledocholithiasis</a:t>
            </a:r>
            <a:r>
              <a:rPr lang="en-US" dirty="0">
                <a:solidFill>
                  <a:schemeClr val="tx1">
                    <a:lumMod val="95000"/>
                    <a:lumOff val="5000"/>
                  </a:schemeClr>
                </a:solidFill>
              </a:rPr>
              <a:t> (Box 54-1).</a:t>
            </a:r>
            <a:endParaRPr lang="ar-JO" dirty="0">
              <a:solidFill>
                <a:schemeClr val="tx1">
                  <a:lumMod val="95000"/>
                  <a:lumOff val="5000"/>
                </a:schemeClr>
              </a:solidFill>
            </a:endParaRPr>
          </a:p>
        </p:txBody>
      </p:sp>
    </p:spTree>
    <p:extLst>
      <p:ext uri="{BB962C8B-B14F-4D97-AF65-F5344CB8AC3E}">
        <p14:creationId xmlns:p14="http://schemas.microsoft.com/office/powerpoint/2010/main" val="28917480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endParaRPr lang="ar-JO"/>
          </a:p>
        </p:txBody>
      </p:sp>
      <p:pic>
        <p:nvPicPr>
          <p:cNvPr id="4" name="Picture 3"/>
          <p:cNvPicPr>
            <a:picLocks noChangeAspect="1"/>
          </p:cNvPicPr>
          <p:nvPr/>
        </p:nvPicPr>
        <p:blipFill>
          <a:blip r:embed="rId2"/>
          <a:stretch>
            <a:fillRect/>
          </a:stretch>
        </p:blipFill>
        <p:spPr>
          <a:xfrm>
            <a:off x="239349" y="1400360"/>
            <a:ext cx="12193355" cy="4925647"/>
          </a:xfrm>
          <a:prstGeom prst="rect">
            <a:avLst/>
          </a:prstGeom>
        </p:spPr>
      </p:pic>
    </p:spTree>
    <p:extLst>
      <p:ext uri="{BB962C8B-B14F-4D97-AF65-F5344CB8AC3E}">
        <p14:creationId xmlns:p14="http://schemas.microsoft.com/office/powerpoint/2010/main" val="19879971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err="1"/>
              <a:t>mangment</a:t>
            </a:r>
            <a:endParaRPr lang="en-US" dirty="0"/>
          </a:p>
        </p:txBody>
      </p:sp>
      <p:sp>
        <p:nvSpPr>
          <p:cNvPr id="3" name="عنوان فرعي 2"/>
          <p:cNvSpPr>
            <a:spLocks noGrp="1"/>
          </p:cNvSpPr>
          <p:nvPr>
            <p:ph type="subTitle" idx="1"/>
          </p:nvPr>
        </p:nvSpPr>
        <p:spPr>
          <a:xfrm>
            <a:off x="1295468" y="3861048"/>
            <a:ext cx="10219861" cy="1752600"/>
          </a:xfrm>
        </p:spPr>
        <p:txBody>
          <a:bodyPr/>
          <a:lstStyle/>
          <a:p>
            <a:pPr algn="l" rtl="0"/>
            <a:r>
              <a:rPr lang="en-US" sz="2800" b="1" dirty="0"/>
              <a:t>Identify and treat the underlying </a:t>
            </a:r>
            <a:r>
              <a:rPr lang="en-US" sz="2800" b="1" dirty="0" err="1"/>
              <a:t>choles</a:t>
            </a:r>
            <a:r>
              <a:rPr lang="en-US" sz="2800" dirty="0" err="1"/>
              <a:t>tatic</a:t>
            </a:r>
            <a:r>
              <a:rPr lang="en-US" sz="2800" dirty="0"/>
              <a:t> </a:t>
            </a:r>
            <a:r>
              <a:rPr lang="en-US" sz="2800" b="1" dirty="0"/>
              <a:t>causes of conjugated </a:t>
            </a:r>
            <a:r>
              <a:rPr lang="en-US" sz="2800" b="1" dirty="0" err="1"/>
              <a:t>hyperbilirubinemia</a:t>
            </a:r>
            <a:r>
              <a:rPr lang="en-US" dirty="0"/>
              <a:t>.</a:t>
            </a:r>
          </a:p>
        </p:txBody>
      </p:sp>
    </p:spTree>
    <p:extLst>
      <p:ext uri="{BB962C8B-B14F-4D97-AF65-F5344CB8AC3E}">
        <p14:creationId xmlns:p14="http://schemas.microsoft.com/office/powerpoint/2010/main" val="2615767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algn="l" rtl="0"/>
            <a:r>
              <a:rPr lang="en-US" dirty="0"/>
              <a:t>Management of cholestasis-associated pruritus [2]</a:t>
            </a:r>
          </a:p>
          <a:p>
            <a:pPr algn="l" rtl="0"/>
            <a:r>
              <a:rPr lang="en-US" dirty="0"/>
              <a:t>Mild: emollient solutions for skin hydration </a:t>
            </a:r>
          </a:p>
          <a:p>
            <a:pPr algn="l" rtl="0"/>
            <a:r>
              <a:rPr lang="en-US" dirty="0"/>
              <a:t>Moderate to severe </a:t>
            </a:r>
          </a:p>
          <a:p>
            <a:pPr marL="0" indent="0" algn="l" rtl="0">
              <a:buNone/>
            </a:pPr>
            <a:r>
              <a:rPr lang="en-US" dirty="0" err="1"/>
              <a:t>Cholestyramine</a:t>
            </a:r>
            <a:r>
              <a:rPr lang="en-US" dirty="0"/>
              <a:t> (first-line </a:t>
            </a:r>
          </a:p>
          <a:p>
            <a:pPr marL="0" indent="0" algn="l" rtl="0">
              <a:buNone/>
            </a:pPr>
            <a:r>
              <a:rPr lang="en-US" dirty="0"/>
              <a:t>Rifampin (off-label) [16][15] </a:t>
            </a:r>
          </a:p>
          <a:p>
            <a:pPr marL="0" indent="0" algn="l" rtl="0">
              <a:buNone/>
            </a:pPr>
            <a:r>
              <a:rPr lang="en-US" dirty="0"/>
              <a:t>Opioid antagonists: e.g., naltrexone (off-label)</a:t>
            </a:r>
          </a:p>
        </p:txBody>
      </p:sp>
    </p:spTree>
    <p:extLst>
      <p:ext uri="{BB962C8B-B14F-4D97-AF65-F5344CB8AC3E}">
        <p14:creationId xmlns:p14="http://schemas.microsoft.com/office/powerpoint/2010/main" val="1207947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482166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a:t>choledocholithiasis</a:t>
            </a:r>
            <a:endParaRPr lang="en-US" dirty="0"/>
          </a:p>
        </p:txBody>
      </p:sp>
      <p:sp>
        <p:nvSpPr>
          <p:cNvPr id="3" name="عنصر نائب للمحتوى 2"/>
          <p:cNvSpPr>
            <a:spLocks noGrp="1"/>
          </p:cNvSpPr>
          <p:nvPr>
            <p:ph idx="1"/>
          </p:nvPr>
        </p:nvSpPr>
        <p:spPr>
          <a:xfrm>
            <a:off x="335360" y="1628800"/>
            <a:ext cx="10972800" cy="4525963"/>
          </a:xfrm>
        </p:spPr>
        <p:txBody>
          <a:bodyPr>
            <a:normAutofit fontScale="92500" lnSpcReduction="20000"/>
          </a:bodyPr>
          <a:lstStyle/>
          <a:p>
            <a:pPr algn="l" rtl="0"/>
            <a:r>
              <a:rPr lang="en-US" dirty="0"/>
              <a:t>Approach [17]]18][19]</a:t>
            </a:r>
          </a:p>
          <a:p>
            <a:pPr algn="l" rtl="0"/>
            <a:r>
              <a:rPr lang="en-US" dirty="0"/>
              <a:t>Provide supportive therapy for patients with acute symptoms.</a:t>
            </a:r>
          </a:p>
          <a:p>
            <a:pPr algn="l" rtl="0"/>
            <a:r>
              <a:rPr lang="en-US" dirty="0"/>
              <a:t>Provide initial supportive therapy of acute biliary disease, e.g., analgesics, </a:t>
            </a:r>
            <a:r>
              <a:rPr lang="en-US" dirty="0" err="1"/>
              <a:t>spasmolytics</a:t>
            </a:r>
            <a:r>
              <a:rPr lang="en-US" dirty="0"/>
              <a:t>, </a:t>
            </a:r>
            <a:r>
              <a:rPr lang="en-US" dirty="0" err="1"/>
              <a:t>antiemetics</a:t>
            </a:r>
            <a:r>
              <a:rPr lang="en-US" dirty="0"/>
              <a:t>.</a:t>
            </a:r>
          </a:p>
          <a:p>
            <a:pPr algn="l" rtl="0"/>
            <a:r>
              <a:rPr lang="en-US" dirty="0"/>
              <a:t>NPO for patients with acute pain </a:t>
            </a:r>
          </a:p>
          <a:p>
            <a:pPr algn="l" rtl="0"/>
            <a:r>
              <a:rPr lang="en-US" dirty="0"/>
              <a:t>Identify and treat any complications (e.g., acute pancreatitis, cholangitis, </a:t>
            </a:r>
            <a:r>
              <a:rPr lang="en-US" dirty="0" err="1"/>
              <a:t>cholecystitis</a:t>
            </a:r>
            <a:r>
              <a:rPr lang="en-US" dirty="0"/>
              <a:t>).</a:t>
            </a:r>
          </a:p>
          <a:p>
            <a:pPr algn="l" rtl="0"/>
            <a:r>
              <a:rPr lang="en-US" dirty="0"/>
              <a:t>Provide definitive management of </a:t>
            </a:r>
            <a:r>
              <a:rPr lang="en-US" dirty="0" err="1"/>
              <a:t>choledocholithiasis</a:t>
            </a:r>
            <a:r>
              <a:rPr lang="en-US" dirty="0"/>
              <a:t>:</a:t>
            </a:r>
          </a:p>
          <a:p>
            <a:pPr algn="l" rtl="0"/>
            <a:r>
              <a:rPr lang="en-US" dirty="0"/>
              <a:t>Removal of CBD stone, e.g., via ERCP</a:t>
            </a:r>
          </a:p>
          <a:p>
            <a:pPr algn="l" rtl="0"/>
            <a:r>
              <a:rPr lang="en-US" dirty="0"/>
              <a:t>Elective cholecystectomy to prevent recurrence</a:t>
            </a:r>
          </a:p>
        </p:txBody>
      </p:sp>
    </p:spTree>
    <p:extLst>
      <p:ext uri="{BB962C8B-B14F-4D97-AF65-F5344CB8AC3E}">
        <p14:creationId xmlns:p14="http://schemas.microsoft.com/office/powerpoint/2010/main" val="30893794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3" name="عنصر نائب للمحتوى 2"/>
          <p:cNvSpPr>
            <a:spLocks noGrp="1"/>
          </p:cNvSpPr>
          <p:nvPr>
            <p:ph idx="1"/>
          </p:nvPr>
        </p:nvSpPr>
        <p:spPr/>
        <p:txBody>
          <a:bodyPr>
            <a:normAutofit/>
          </a:bodyPr>
          <a:lstStyle/>
          <a:p>
            <a:pPr algn="l" rtl="0"/>
            <a:r>
              <a:rPr lang="en-US" dirty="0"/>
              <a:t>CBD stone removal [18]</a:t>
            </a:r>
          </a:p>
          <a:p>
            <a:pPr algn="l" rtl="0"/>
            <a:r>
              <a:rPr lang="en-US" dirty="0"/>
              <a:t>CBD stones may be removed </a:t>
            </a:r>
            <a:r>
              <a:rPr lang="en-US" dirty="0" err="1"/>
              <a:t>endoscopically</a:t>
            </a:r>
            <a:r>
              <a:rPr lang="en-US" dirty="0"/>
              <a:t> (ERCP) or surgically (LCBDE). </a:t>
            </a:r>
          </a:p>
          <a:p>
            <a:pPr algn="l" rtl="0"/>
            <a:r>
              <a:rPr lang="en-US" dirty="0"/>
              <a:t>Lithotripsy may be considered in patients not suited, or unwilling, to undergo endoscopic or surgical stone removal.</a:t>
            </a:r>
          </a:p>
        </p:txBody>
      </p:sp>
    </p:spTree>
    <p:extLst>
      <p:ext uri="{BB962C8B-B14F-4D97-AF65-F5344CB8AC3E}">
        <p14:creationId xmlns:p14="http://schemas.microsoft.com/office/powerpoint/2010/main" val="41670081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55000" lnSpcReduction="20000"/>
          </a:bodyPr>
          <a:lstStyle/>
          <a:p>
            <a:pPr algn="l" rtl="0"/>
            <a:r>
              <a:rPr lang="en-US" dirty="0"/>
              <a:t>ERCP-guided stone extraction</a:t>
            </a:r>
          </a:p>
          <a:p>
            <a:pPr algn="l" rtl="0"/>
            <a:r>
              <a:rPr lang="en-US" dirty="0"/>
              <a:t>Indications</a:t>
            </a:r>
          </a:p>
          <a:p>
            <a:pPr algn="l" rtl="0"/>
            <a:r>
              <a:rPr lang="en-US" dirty="0"/>
              <a:t>Suspected </a:t>
            </a:r>
            <a:r>
              <a:rPr lang="en-US" dirty="0" err="1"/>
              <a:t>choledocholithiasis</a:t>
            </a:r>
            <a:r>
              <a:rPr lang="en-US" dirty="0"/>
              <a:t> [18]</a:t>
            </a:r>
          </a:p>
          <a:p>
            <a:pPr algn="l" rtl="0"/>
            <a:r>
              <a:rPr lang="en-US" dirty="0"/>
              <a:t>Cholangitis [20]</a:t>
            </a:r>
          </a:p>
          <a:p>
            <a:pPr algn="l" rtl="0"/>
            <a:r>
              <a:rPr lang="en-US" dirty="0"/>
              <a:t>Consider in biliary pancreatitis caused by persistent </a:t>
            </a:r>
            <a:r>
              <a:rPr lang="en-US" dirty="0" err="1"/>
              <a:t>choledocholithiasis</a:t>
            </a:r>
            <a:r>
              <a:rPr lang="en-US" dirty="0"/>
              <a:t>.  [18]</a:t>
            </a:r>
          </a:p>
          <a:p>
            <a:pPr algn="l" rtl="0"/>
            <a:r>
              <a:rPr lang="en-US" dirty="0"/>
              <a:t>Timing: depends on whether there are complications and the timing of diagnosis</a:t>
            </a:r>
          </a:p>
          <a:p>
            <a:pPr algn="l" rtl="0"/>
            <a:r>
              <a:rPr lang="en-US" dirty="0"/>
              <a:t>Uncomplicated </a:t>
            </a:r>
            <a:r>
              <a:rPr lang="en-US" dirty="0" err="1"/>
              <a:t>choledocholithiasis</a:t>
            </a:r>
            <a:r>
              <a:rPr lang="en-US" dirty="0"/>
              <a:t>: preoperatively or postoperatively, depending on when the diagnosis was confirmed in relation to cholecystectomy</a:t>
            </a:r>
          </a:p>
          <a:p>
            <a:pPr algn="l" rtl="0"/>
            <a:r>
              <a:rPr lang="en-US" dirty="0"/>
              <a:t>Associated </a:t>
            </a:r>
            <a:r>
              <a:rPr lang="en-US" dirty="0" err="1"/>
              <a:t>cholecystitis</a:t>
            </a:r>
            <a:r>
              <a:rPr lang="en-US" dirty="0"/>
              <a:t>: same as that for uncomplicated </a:t>
            </a:r>
            <a:r>
              <a:rPr lang="en-US" dirty="0" err="1"/>
              <a:t>choledocholithiasis</a:t>
            </a:r>
            <a:endParaRPr lang="en-US" dirty="0"/>
          </a:p>
          <a:p>
            <a:pPr algn="l" rtl="0"/>
            <a:r>
              <a:rPr lang="en-US" dirty="0"/>
              <a:t>Associated cholangitis: depends on the severity of cholangitis as well as operative and anesthesia risks [21][22]</a:t>
            </a:r>
          </a:p>
          <a:p>
            <a:pPr algn="l" rtl="0"/>
            <a:r>
              <a:rPr lang="en-US" dirty="0"/>
              <a:t>Mild/moderate acute cholangitis in low-risk patients: within 24–48 hours of presentation</a:t>
            </a:r>
          </a:p>
          <a:p>
            <a:pPr algn="l" rtl="0"/>
            <a:r>
              <a:rPr lang="en-US" dirty="0"/>
              <a:t>Moderate/severe acute cholangitis or high-risk patients: after resolution of acute symptoms (</a:t>
            </a:r>
            <a:r>
              <a:rPr lang="en-US" dirty="0" err="1"/>
              <a:t>i.e</a:t>
            </a:r>
            <a:r>
              <a:rPr lang="en-US" dirty="0"/>
              <a:t>, after urgent biliary drainage)</a:t>
            </a:r>
          </a:p>
          <a:p>
            <a:pPr algn="l" rtl="0"/>
            <a:r>
              <a:rPr lang="en-US" dirty="0"/>
              <a:t>Associated acute biliary pancreatitis with cholangitis: within 24 hours of presentation (see “Acute pancreatitis” for further details) [23]</a:t>
            </a:r>
          </a:p>
        </p:txBody>
      </p:sp>
    </p:spTree>
    <p:extLst>
      <p:ext uri="{BB962C8B-B14F-4D97-AF65-F5344CB8AC3E}">
        <p14:creationId xmlns:p14="http://schemas.microsoft.com/office/powerpoint/2010/main" val="3483799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09600" y="332656"/>
            <a:ext cx="10972800" cy="6336704"/>
          </a:xfrm>
        </p:spPr>
        <p:txBody>
          <a:bodyPr>
            <a:normAutofit fontScale="70000" lnSpcReduction="20000"/>
          </a:bodyPr>
          <a:lstStyle/>
          <a:p>
            <a:pPr algn="l" rtl="0"/>
            <a:r>
              <a:rPr lang="en-US" dirty="0"/>
              <a:t>Laparoscopic bile duct exploration (LCBDE; intraoperative stone extraction) [7][25][24]</a:t>
            </a:r>
          </a:p>
          <a:p>
            <a:pPr algn="l" rtl="0"/>
            <a:r>
              <a:rPr lang="en-US" b="1" dirty="0"/>
              <a:t>Indications</a:t>
            </a:r>
          </a:p>
          <a:p>
            <a:pPr algn="l" rtl="0"/>
            <a:r>
              <a:rPr lang="en-US" dirty="0"/>
              <a:t>An alternative to ERCP-guided stone extraction when surgical expertise is available  [18][25]</a:t>
            </a:r>
          </a:p>
          <a:p>
            <a:pPr algn="l" rtl="0"/>
            <a:r>
              <a:rPr lang="en-US" dirty="0"/>
              <a:t>Stones not suited to extraction </a:t>
            </a:r>
          </a:p>
          <a:p>
            <a:pPr algn="l" rtl="0"/>
            <a:r>
              <a:rPr lang="en-US" dirty="0"/>
              <a:t>Patients with altered GIT anatomy (e.g., status post-Roux-en-Y surgery) for whom ERCP-guided stone extraction is not feasible</a:t>
            </a:r>
          </a:p>
          <a:p>
            <a:pPr algn="l" rtl="0"/>
            <a:r>
              <a:rPr lang="en-US" dirty="0"/>
              <a:t>Procedure: incision is made either on the cystic duct (</a:t>
            </a:r>
            <a:r>
              <a:rPr lang="en-US" dirty="0" err="1"/>
              <a:t>transcystic</a:t>
            </a:r>
            <a:r>
              <a:rPr lang="en-US" dirty="0"/>
              <a:t> approach) or CBD directly (</a:t>
            </a:r>
            <a:r>
              <a:rPr lang="en-US" dirty="0" err="1"/>
              <a:t>choledochotomy</a:t>
            </a:r>
            <a:r>
              <a:rPr lang="en-US" dirty="0"/>
              <a:t> approach)  and the stone is either flushed out or manually extracted [25]</a:t>
            </a:r>
          </a:p>
          <a:p>
            <a:pPr algn="l" rtl="0"/>
            <a:r>
              <a:rPr lang="en-US" dirty="0"/>
              <a:t>Lithotripsy [18]</a:t>
            </a:r>
          </a:p>
          <a:p>
            <a:pPr algn="l" rtl="0"/>
            <a:r>
              <a:rPr lang="en-US" dirty="0"/>
              <a:t>Indications</a:t>
            </a:r>
          </a:p>
          <a:p>
            <a:pPr algn="l" rtl="0"/>
            <a:r>
              <a:rPr lang="en-US" dirty="0"/>
              <a:t>Large </a:t>
            </a:r>
            <a:r>
              <a:rPr lang="en-US" dirty="0" err="1"/>
              <a:t>choledocholithiasis</a:t>
            </a:r>
            <a:r>
              <a:rPr lang="en-US" dirty="0"/>
              <a:t> not suited to extraction via ERCP or surgery</a:t>
            </a:r>
          </a:p>
          <a:p>
            <a:pPr algn="l" rtl="0"/>
            <a:r>
              <a:rPr lang="en-US" dirty="0"/>
              <a:t>Complex bile duct anatomy (e.g., distal CBD stricture) that makes ERCP and LCBDE challenging</a:t>
            </a:r>
          </a:p>
          <a:p>
            <a:pPr algn="l" rtl="0"/>
            <a:r>
              <a:rPr lang="en-US" dirty="0"/>
              <a:t>Persistent </a:t>
            </a:r>
            <a:r>
              <a:rPr lang="en-US" dirty="0" err="1"/>
              <a:t>choledocholithiasis</a:t>
            </a:r>
            <a:r>
              <a:rPr lang="en-US" dirty="0"/>
              <a:t> despite ERCP and LCBDE is not possible</a:t>
            </a:r>
          </a:p>
          <a:p>
            <a:pPr algn="l" rtl="0"/>
            <a:r>
              <a:rPr lang="en-US" dirty="0"/>
              <a:t>Options: include mechanical and laser lithotripsy</a:t>
            </a:r>
          </a:p>
        </p:txBody>
      </p:sp>
    </p:spTree>
    <p:extLst>
      <p:ext uri="{BB962C8B-B14F-4D97-AF65-F5344CB8AC3E}">
        <p14:creationId xmlns:p14="http://schemas.microsoft.com/office/powerpoint/2010/main" val="39160570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09600" y="260648"/>
            <a:ext cx="10972800" cy="6480720"/>
          </a:xfrm>
        </p:spPr>
        <p:txBody>
          <a:bodyPr>
            <a:normAutofit fontScale="85000" lnSpcReduction="10000"/>
          </a:bodyPr>
          <a:lstStyle/>
          <a:p>
            <a:pPr algn="l" rtl="0"/>
            <a:r>
              <a:rPr lang="en-US" dirty="0"/>
              <a:t>Elective interval cholecystectomy</a:t>
            </a:r>
          </a:p>
          <a:p>
            <a:pPr algn="l" rtl="0"/>
            <a:r>
              <a:rPr lang="en-US" dirty="0"/>
              <a:t>Goal: recurrence prevention</a:t>
            </a:r>
          </a:p>
          <a:p>
            <a:pPr algn="l" rtl="0"/>
            <a:r>
              <a:rPr lang="en-US" dirty="0"/>
              <a:t>Procedure: laparoscopic cholecystectomy</a:t>
            </a:r>
          </a:p>
          <a:p>
            <a:pPr algn="l" rtl="0"/>
            <a:r>
              <a:rPr lang="en-US" dirty="0"/>
              <a:t>Indication: recommended in all patients with </a:t>
            </a:r>
            <a:r>
              <a:rPr lang="en-US" dirty="0" err="1"/>
              <a:t>choledocholithiasis</a:t>
            </a:r>
            <a:endParaRPr lang="en-US" dirty="0"/>
          </a:p>
          <a:p>
            <a:pPr algn="l" rtl="0"/>
            <a:r>
              <a:rPr lang="en-US" dirty="0"/>
              <a:t>Timing: depends on associated complications</a:t>
            </a:r>
          </a:p>
          <a:p>
            <a:pPr algn="l" rtl="0"/>
            <a:r>
              <a:rPr lang="en-US" dirty="0"/>
              <a:t>Uncomplicated </a:t>
            </a:r>
            <a:r>
              <a:rPr lang="en-US" dirty="0" err="1"/>
              <a:t>choledocholithiasis</a:t>
            </a:r>
            <a:r>
              <a:rPr lang="en-US" dirty="0"/>
              <a:t>: within 72 hours of successful ERCP-guided stone clearance [26][19]</a:t>
            </a:r>
          </a:p>
          <a:p>
            <a:pPr algn="l" rtl="0"/>
            <a:r>
              <a:rPr lang="en-US" dirty="0"/>
              <a:t>Mild biliary pancreatitis: during the same hospital admission [18][23][27]</a:t>
            </a:r>
          </a:p>
          <a:p>
            <a:pPr algn="l" rtl="0"/>
            <a:r>
              <a:rPr lang="en-US" dirty="0"/>
              <a:t>Cholangitis: within 6 weeks of successful ERCP-guided stone clearance [20]</a:t>
            </a:r>
          </a:p>
          <a:p>
            <a:pPr algn="l" rtl="0"/>
            <a:r>
              <a:rPr lang="en-US" dirty="0"/>
              <a:t>Acute </a:t>
            </a:r>
            <a:r>
              <a:rPr lang="en-US" dirty="0" err="1"/>
              <a:t>cholecystitis</a:t>
            </a:r>
            <a:r>
              <a:rPr lang="en-US" dirty="0"/>
              <a:t> [28][29]</a:t>
            </a:r>
          </a:p>
          <a:p>
            <a:pPr algn="l" rtl="0"/>
            <a:r>
              <a:rPr lang="en-US" dirty="0"/>
              <a:t>Early laparoscopic cholecystectomy: patients with low operative and anesthesia risks</a:t>
            </a:r>
          </a:p>
          <a:p>
            <a:pPr algn="l" rtl="0"/>
            <a:r>
              <a:rPr lang="en-US" dirty="0"/>
              <a:t>Delayed laparoscopic cholecystectomy: patients with high operative and anesthesia risks at initial presentation </a:t>
            </a:r>
          </a:p>
        </p:txBody>
      </p:sp>
    </p:spTree>
    <p:extLst>
      <p:ext uri="{BB962C8B-B14F-4D97-AF65-F5344CB8AC3E}">
        <p14:creationId xmlns:p14="http://schemas.microsoft.com/office/powerpoint/2010/main" val="16342285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Acute cholangitis</a:t>
            </a:r>
          </a:p>
        </p:txBody>
      </p:sp>
      <p:pic>
        <p:nvPicPr>
          <p:cNvPr id="4" name="عنصر نائب للمحتوى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96448" y="1600203"/>
            <a:ext cx="9799107" cy="4525963"/>
          </a:xfrm>
        </p:spPr>
      </p:pic>
    </p:spTree>
    <p:extLst>
      <p:ext uri="{BB962C8B-B14F-4D97-AF65-F5344CB8AC3E}">
        <p14:creationId xmlns:p14="http://schemas.microsoft.com/office/powerpoint/2010/main" val="484635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Initial </a:t>
            </a:r>
            <a:r>
              <a:rPr lang="en-US" dirty="0" err="1"/>
              <a:t>mangment</a:t>
            </a:r>
            <a:r>
              <a:rPr lang="en-US" dirty="0"/>
              <a:t>[30][31][32][33]</a:t>
            </a:r>
          </a:p>
        </p:txBody>
      </p:sp>
      <p:sp>
        <p:nvSpPr>
          <p:cNvPr id="3" name="عنصر نائب للمحتوى 2"/>
          <p:cNvSpPr>
            <a:spLocks noGrp="1"/>
          </p:cNvSpPr>
          <p:nvPr>
            <p:ph idx="1"/>
          </p:nvPr>
        </p:nvSpPr>
        <p:spPr/>
        <p:txBody>
          <a:bodyPr>
            <a:normAutofit fontScale="70000" lnSpcReduction="20000"/>
          </a:bodyPr>
          <a:lstStyle/>
          <a:p>
            <a:pPr algn="l" rtl="0"/>
            <a:r>
              <a:rPr lang="en-US" dirty="0"/>
              <a:t>Stabilize the patient as needed. </a:t>
            </a:r>
          </a:p>
          <a:p>
            <a:pPr algn="l" rtl="0"/>
            <a:r>
              <a:rPr lang="en-US" dirty="0"/>
              <a:t>Identify and treat sepsis. Provide immediate hemodynamic support (e.g., IV fluid resuscitation) and respiratory support (e.g., mechanical ventilation) if necessary. </a:t>
            </a:r>
          </a:p>
          <a:p>
            <a:pPr algn="l" rtl="0"/>
            <a:r>
              <a:rPr lang="en-US" dirty="0"/>
              <a:t>Administer empiric antibiotic therapy for acute biliary infection to all patients.</a:t>
            </a:r>
          </a:p>
          <a:p>
            <a:pPr marL="0" indent="0" algn="l" rtl="0">
              <a:buNone/>
            </a:pPr>
            <a:r>
              <a:rPr lang="en-US" dirty="0"/>
              <a:t> Grade III acute cholangitis: within one hour of presentation [31]</a:t>
            </a:r>
          </a:p>
          <a:p>
            <a:pPr marL="0" indent="0" algn="l" rtl="0">
              <a:buNone/>
            </a:pPr>
            <a:r>
              <a:rPr lang="en-US" dirty="0"/>
              <a:t> Grade I–II acute cholangitis: within 4–6 hours of presentation  [31][33]</a:t>
            </a:r>
          </a:p>
          <a:p>
            <a:pPr algn="l" rtl="0"/>
            <a:r>
              <a:rPr lang="en-US" dirty="0"/>
              <a:t>Determine the need and timing for urgent biliary drainage and treatment of the underlying cause, based on severity grading for acute cholangitis (see “Definitive management”).</a:t>
            </a:r>
          </a:p>
          <a:p>
            <a:pPr algn="l" rtl="0"/>
            <a:r>
              <a:rPr lang="en-US" dirty="0"/>
              <a:t> Identify and treat concurrent </a:t>
            </a:r>
            <a:r>
              <a:rPr lang="en-US" dirty="0" err="1"/>
              <a:t>choledocholithiasis</a:t>
            </a:r>
            <a:r>
              <a:rPr lang="en-US" dirty="0"/>
              <a:t> </a:t>
            </a:r>
          </a:p>
          <a:p>
            <a:pPr algn="l" rtl="0"/>
            <a:r>
              <a:rPr lang="en-US" dirty="0"/>
              <a:t>Provide initial supportive therapy for acute biliary disease: e.g., analgesics (preferably NSAIDs), </a:t>
            </a:r>
            <a:r>
              <a:rPr lang="en-US" dirty="0" err="1"/>
              <a:t>antiemetics</a:t>
            </a:r>
            <a:r>
              <a:rPr lang="en-US" dirty="0"/>
              <a:t>, nasogastric tube insertion as needed, electrolyte repletion</a:t>
            </a:r>
          </a:p>
          <a:p>
            <a:pPr algn="l" rtl="0"/>
            <a:r>
              <a:rPr lang="en-US" dirty="0"/>
              <a:t> Keep patients NPO.</a:t>
            </a:r>
          </a:p>
          <a:p>
            <a:pPr algn="l" rtl="0"/>
            <a:r>
              <a:rPr lang="en-US" dirty="0"/>
              <a:t> Consult gastroenterology, interventional radiology, and/or surgery for urgent biliary drainage and decompression.</a:t>
            </a:r>
          </a:p>
        </p:txBody>
      </p:sp>
    </p:spTree>
    <p:extLst>
      <p:ext uri="{BB962C8B-B14F-4D97-AF65-F5344CB8AC3E}">
        <p14:creationId xmlns:p14="http://schemas.microsoft.com/office/powerpoint/2010/main" val="13127376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rtl="0"/>
            <a:r>
              <a:rPr lang="en-US" dirty="0"/>
              <a:t>          definitive treatment[34][30][32][35]</a:t>
            </a:r>
          </a:p>
        </p:txBody>
      </p:sp>
      <p:sp>
        <p:nvSpPr>
          <p:cNvPr id="3" name="عنصر نائب للمحتوى 2"/>
          <p:cNvSpPr>
            <a:spLocks noGrp="1"/>
          </p:cNvSpPr>
          <p:nvPr>
            <p:ph idx="1"/>
          </p:nvPr>
        </p:nvSpPr>
        <p:spPr/>
        <p:txBody>
          <a:bodyPr>
            <a:normAutofit fontScale="77500" lnSpcReduction="20000"/>
          </a:bodyPr>
          <a:lstStyle/>
          <a:p>
            <a:pPr algn="l" rtl="0"/>
            <a:r>
              <a:rPr lang="en-US" dirty="0"/>
              <a:t>Grade I acute cholangitis :</a:t>
            </a:r>
          </a:p>
          <a:p>
            <a:pPr algn="l" rtl="0">
              <a:buFont typeface="Courier New" pitchFamily="49" charset="0"/>
              <a:buChar char="o"/>
            </a:pPr>
            <a:r>
              <a:rPr lang="en-US" dirty="0"/>
              <a:t>Antibiotic therapy alone may be sufficient.</a:t>
            </a:r>
          </a:p>
          <a:p>
            <a:pPr algn="l" rtl="0">
              <a:buFont typeface="Courier New" pitchFamily="49" charset="0"/>
              <a:buChar char="o"/>
            </a:pPr>
            <a:r>
              <a:rPr lang="en-US" dirty="0"/>
              <a:t> Consider urgent biliary drainage within 24–48 hours of presentation in patients with either of the following:</a:t>
            </a:r>
          </a:p>
          <a:p>
            <a:pPr algn="l" rtl="0">
              <a:buFont typeface="Wingdings" pitchFamily="2" charset="2"/>
              <a:buChar char="Ø"/>
            </a:pPr>
            <a:r>
              <a:rPr lang="en-US" dirty="0"/>
              <a:t> No response to antibiotic therapy within 24 hours</a:t>
            </a:r>
          </a:p>
          <a:p>
            <a:pPr algn="l" rtl="0">
              <a:buFont typeface="Wingdings" pitchFamily="2" charset="2"/>
              <a:buChar char="Ø"/>
            </a:pPr>
            <a:r>
              <a:rPr lang="en-US" dirty="0"/>
              <a:t> </a:t>
            </a:r>
            <a:r>
              <a:rPr lang="en-US" dirty="0" err="1"/>
              <a:t>Choledocholithiasis</a:t>
            </a:r>
            <a:r>
              <a:rPr lang="en-US" dirty="0"/>
              <a:t> </a:t>
            </a:r>
          </a:p>
          <a:p>
            <a:pPr algn="l" rtl="0">
              <a:buFont typeface="Courier New" pitchFamily="49" charset="0"/>
              <a:buChar char="o"/>
            </a:pPr>
            <a:r>
              <a:rPr lang="en-US" dirty="0"/>
              <a:t>Underlying cause</a:t>
            </a:r>
          </a:p>
          <a:p>
            <a:pPr algn="l" rtl="0">
              <a:buFont typeface="Wingdings" pitchFamily="2" charset="2"/>
              <a:buChar char="Ø"/>
            </a:pPr>
            <a:r>
              <a:rPr lang="en-US" dirty="0"/>
              <a:t> If antibiotics are given alone: Treat electively, after acute symptoms resolve.</a:t>
            </a:r>
          </a:p>
          <a:p>
            <a:pPr algn="l" rtl="0">
              <a:buFont typeface="Wingdings" pitchFamily="2" charset="2"/>
              <a:buChar char="Ø"/>
            </a:pPr>
            <a:r>
              <a:rPr lang="en-US" dirty="0"/>
              <a:t> If biliary drainage is performed: Treat concurrently (i.e., a single-stage procedure).</a:t>
            </a:r>
          </a:p>
          <a:p>
            <a:pPr algn="l" rtl="0"/>
            <a:endParaRPr lang="en-US" dirty="0"/>
          </a:p>
          <a:p>
            <a:pPr algn="l" rtl="0"/>
            <a:r>
              <a:rPr lang="en-US" dirty="0"/>
              <a:t> </a:t>
            </a:r>
          </a:p>
        </p:txBody>
      </p:sp>
    </p:spTree>
    <p:extLst>
      <p:ext uri="{BB962C8B-B14F-4D97-AF65-F5344CB8AC3E}">
        <p14:creationId xmlns:p14="http://schemas.microsoft.com/office/powerpoint/2010/main" val="17879678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algn="l" rtl="0"/>
            <a:r>
              <a:rPr lang="en-US" dirty="0"/>
              <a:t> Grade II acute cholangitis</a:t>
            </a:r>
          </a:p>
          <a:p>
            <a:pPr algn="l" rtl="0">
              <a:buFont typeface="Courier New" pitchFamily="49" charset="0"/>
              <a:buChar char="o"/>
            </a:pPr>
            <a:r>
              <a:rPr lang="en-US" dirty="0"/>
              <a:t> Urgent biliary drainage within 24–48 hours of presentation </a:t>
            </a:r>
          </a:p>
          <a:p>
            <a:pPr algn="l" rtl="0">
              <a:buFont typeface="Courier New" pitchFamily="49" charset="0"/>
              <a:buChar char="o"/>
            </a:pPr>
            <a:r>
              <a:rPr lang="en-US" dirty="0"/>
              <a:t>Underlying cause</a:t>
            </a:r>
          </a:p>
          <a:p>
            <a:pPr algn="l" rtl="0">
              <a:buFont typeface="Wingdings" pitchFamily="2" charset="2"/>
              <a:buChar char="Ø"/>
            </a:pPr>
            <a:r>
              <a:rPr lang="en-US" dirty="0"/>
              <a:t> Treat concurrently with biliary drainage (i.e., a single-stage procedure)</a:t>
            </a:r>
          </a:p>
          <a:p>
            <a:pPr algn="l" rtl="0">
              <a:buFont typeface="Wingdings" pitchFamily="2" charset="2"/>
              <a:buChar char="Ø"/>
            </a:pPr>
            <a:r>
              <a:rPr lang="en-US" dirty="0"/>
              <a:t> OR treat electively, after the patient improves with biliary drainage (i.e., a two-stage procedure)</a:t>
            </a:r>
          </a:p>
        </p:txBody>
      </p:sp>
    </p:spTree>
    <p:extLst>
      <p:ext uri="{BB962C8B-B14F-4D97-AF65-F5344CB8AC3E}">
        <p14:creationId xmlns:p14="http://schemas.microsoft.com/office/powerpoint/2010/main" val="27139880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algn="l" rtl="0"/>
            <a:r>
              <a:rPr lang="en-US" dirty="0"/>
              <a:t>Grade III acute cholangitis </a:t>
            </a:r>
          </a:p>
          <a:p>
            <a:pPr algn="l" rtl="0">
              <a:buFont typeface="Wingdings" pitchFamily="2" charset="2"/>
              <a:buChar char="Ø"/>
            </a:pPr>
            <a:r>
              <a:rPr lang="en-US" dirty="0"/>
              <a:t>Urgent biliary drainage within 24 hours of presentation [30][36]</a:t>
            </a:r>
          </a:p>
          <a:p>
            <a:pPr algn="l" rtl="0">
              <a:buFont typeface="Wingdings" pitchFamily="2" charset="2"/>
              <a:buChar char="Ø"/>
            </a:pPr>
            <a:r>
              <a:rPr lang="en-US" dirty="0"/>
              <a:t>Treat the underlying cause once the patient's condition improves after urgent biliary drainage (i.e., a two-stage procedure)</a:t>
            </a:r>
          </a:p>
        </p:txBody>
      </p:sp>
    </p:spTree>
    <p:extLst>
      <p:ext uri="{BB962C8B-B14F-4D97-AF65-F5344CB8AC3E}">
        <p14:creationId xmlns:p14="http://schemas.microsoft.com/office/powerpoint/2010/main" val="3484420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DC5B9-DC61-BBE7-99BE-08DF10798863}"/>
              </a:ext>
            </a:extLst>
          </p:cNvPr>
          <p:cNvSpPr>
            <a:spLocks noGrp="1"/>
          </p:cNvSpPr>
          <p:nvPr>
            <p:ph type="title"/>
          </p:nvPr>
        </p:nvSpPr>
        <p:spPr/>
        <p:txBody>
          <a:bodyPr>
            <a:normAutofit/>
          </a:bodyPr>
          <a:lstStyle/>
          <a:p>
            <a:r>
              <a:rPr lang="en-US" sz="6000" dirty="0"/>
              <a:t>Causes of biliary obstruction </a:t>
            </a:r>
          </a:p>
        </p:txBody>
      </p:sp>
      <p:sp>
        <p:nvSpPr>
          <p:cNvPr id="3" name="Content Placeholder 2">
            <a:extLst>
              <a:ext uri="{FF2B5EF4-FFF2-40B4-BE49-F238E27FC236}">
                <a16:creationId xmlns:a16="http://schemas.microsoft.com/office/drawing/2014/main" id="{30364E3E-88F5-AC52-A584-CAC50C7186FF}"/>
              </a:ext>
            </a:extLst>
          </p:cNvPr>
          <p:cNvSpPr>
            <a:spLocks noGrp="1"/>
          </p:cNvSpPr>
          <p:nvPr>
            <p:ph idx="1"/>
          </p:nvPr>
        </p:nvSpPr>
        <p:spPr>
          <a:xfrm>
            <a:off x="609600" y="1643745"/>
            <a:ext cx="10972800" cy="4525963"/>
          </a:xfrm>
        </p:spPr>
        <p:txBody>
          <a:bodyPr/>
          <a:lstStyle/>
          <a:p>
            <a:pPr marL="457200" indent="-457200">
              <a:buFont typeface="+mj-lt"/>
              <a:buAutoNum type="arabicPeriod"/>
            </a:pPr>
            <a:r>
              <a:rPr lang="en-US" dirty="0"/>
              <a:t> </a:t>
            </a:r>
            <a:r>
              <a:rPr lang="en-US" sz="3600" dirty="0"/>
              <a:t>Intra hepatic jaundice</a:t>
            </a:r>
          </a:p>
          <a:p>
            <a:pPr marL="457200" indent="-457200">
              <a:buFont typeface="+mj-lt"/>
              <a:buAutoNum type="arabicPeriod"/>
            </a:pPr>
            <a:endParaRPr lang="en-US" sz="3600" dirty="0"/>
          </a:p>
          <a:p>
            <a:pPr marL="742950" indent="-742950">
              <a:buFont typeface="+mj-lt"/>
              <a:buAutoNum type="arabicPeriod"/>
            </a:pPr>
            <a:r>
              <a:rPr lang="en-US" sz="3600" dirty="0" err="1"/>
              <a:t>Extrahepatic</a:t>
            </a:r>
            <a:r>
              <a:rPr lang="en-US" sz="3600" dirty="0"/>
              <a:t> jaundice </a:t>
            </a:r>
          </a:p>
          <a:p>
            <a:r>
              <a:rPr lang="en-US" sz="3600" dirty="0"/>
              <a:t>                                  A)  </a:t>
            </a:r>
            <a:r>
              <a:rPr lang="en-US" sz="3600" dirty="0" err="1"/>
              <a:t>Intraductal</a:t>
            </a:r>
            <a:r>
              <a:rPr lang="en-US" sz="3600" dirty="0"/>
              <a:t> causes </a:t>
            </a:r>
          </a:p>
          <a:p>
            <a:r>
              <a:rPr lang="en-US" sz="3600" dirty="0"/>
              <a:t>                                  B)   </a:t>
            </a:r>
            <a:r>
              <a:rPr lang="en-US" sz="3600" dirty="0" err="1"/>
              <a:t>Extraductal</a:t>
            </a:r>
            <a:r>
              <a:rPr lang="en-US" sz="3600" dirty="0"/>
              <a:t> causes </a:t>
            </a:r>
          </a:p>
        </p:txBody>
      </p:sp>
    </p:spTree>
    <p:extLst>
      <p:ext uri="{BB962C8B-B14F-4D97-AF65-F5344CB8AC3E}">
        <p14:creationId xmlns:p14="http://schemas.microsoft.com/office/powerpoint/2010/main" val="19973791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rtl="0"/>
            <a:r>
              <a:rPr lang="en-US" dirty="0"/>
              <a:t>Procedure for </a:t>
            </a:r>
            <a:r>
              <a:rPr lang="en-US" dirty="0" err="1"/>
              <a:t>biliart</a:t>
            </a:r>
            <a:r>
              <a:rPr lang="en-US" dirty="0"/>
              <a:t> drainage[32][37]</a:t>
            </a:r>
          </a:p>
        </p:txBody>
      </p:sp>
      <p:sp>
        <p:nvSpPr>
          <p:cNvPr id="3" name="عنصر نائب للمحتوى 2"/>
          <p:cNvSpPr>
            <a:spLocks noGrp="1"/>
          </p:cNvSpPr>
          <p:nvPr>
            <p:ph idx="1"/>
          </p:nvPr>
        </p:nvSpPr>
        <p:spPr/>
        <p:txBody>
          <a:bodyPr>
            <a:normAutofit lnSpcReduction="10000"/>
          </a:bodyPr>
          <a:lstStyle/>
          <a:p>
            <a:pPr algn="l" rtl="0"/>
            <a:r>
              <a:rPr lang="en-US" dirty="0"/>
              <a:t>Therapeutic ERCP-guided </a:t>
            </a:r>
            <a:r>
              <a:rPr lang="en-US" dirty="0" err="1"/>
              <a:t>transpapillary</a:t>
            </a:r>
            <a:r>
              <a:rPr lang="en-US" dirty="0"/>
              <a:t> biliary drainage </a:t>
            </a:r>
          </a:p>
          <a:p>
            <a:pPr algn="l" rtl="0"/>
            <a:r>
              <a:rPr lang="en-US" dirty="0"/>
              <a:t>Indication: preferred biliary drainage procedure in acute cholangitis  [30][37][38]</a:t>
            </a:r>
          </a:p>
          <a:p>
            <a:pPr algn="l" rtl="0"/>
            <a:r>
              <a:rPr lang="en-US" dirty="0"/>
              <a:t>Procedures ERCP with </a:t>
            </a:r>
            <a:r>
              <a:rPr lang="en-US" dirty="0" err="1"/>
              <a:t>papillotomy</a:t>
            </a:r>
            <a:r>
              <a:rPr lang="en-US" dirty="0"/>
              <a:t> (</a:t>
            </a:r>
            <a:r>
              <a:rPr lang="en-US" dirty="0" err="1"/>
              <a:t>sphincterotomy</a:t>
            </a:r>
            <a:r>
              <a:rPr lang="en-US" dirty="0"/>
              <a:t>): Consider in patients with grade I–II acute cholangitis with no evidence of coagulopathy. </a:t>
            </a:r>
          </a:p>
          <a:p>
            <a:pPr algn="l" rtl="0"/>
            <a:r>
              <a:rPr lang="en-US" dirty="0"/>
              <a:t> ERCP with temporary biliary stenting: Consider in patients with grade III acute cholangitis, uncorrected coagulopathy, biliary stricture, or </a:t>
            </a:r>
            <a:r>
              <a:rPr lang="en-US" dirty="0" err="1"/>
              <a:t>cholangiocarcinoma</a:t>
            </a:r>
            <a:r>
              <a:rPr lang="en-US" dirty="0"/>
              <a:t>. [38][32][36] </a:t>
            </a:r>
          </a:p>
        </p:txBody>
      </p:sp>
    </p:spTree>
    <p:extLst>
      <p:ext uri="{BB962C8B-B14F-4D97-AF65-F5344CB8AC3E}">
        <p14:creationId xmlns:p14="http://schemas.microsoft.com/office/powerpoint/2010/main" val="154955064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lnSpcReduction="10000"/>
          </a:bodyPr>
          <a:lstStyle/>
          <a:p>
            <a:pPr algn="l" rtl="0"/>
            <a:r>
              <a:rPr lang="en-US" dirty="0"/>
              <a:t>EUS-guided biliary drainage [[39][40][320</a:t>
            </a:r>
          </a:p>
          <a:p>
            <a:pPr algn="l" rtl="0"/>
            <a:r>
              <a:rPr lang="en-US" dirty="0"/>
              <a:t> Indications :Second-line procedure if ERCP-guided drainage is unsuccessful</a:t>
            </a:r>
          </a:p>
          <a:p>
            <a:pPr algn="l" rtl="0"/>
            <a:r>
              <a:rPr lang="en-US" dirty="0"/>
              <a:t> Second-line procedure if balloon-</a:t>
            </a:r>
            <a:r>
              <a:rPr lang="en-US" dirty="0" err="1"/>
              <a:t>enteroscopy</a:t>
            </a:r>
            <a:r>
              <a:rPr lang="en-US" dirty="0"/>
              <a:t>-assisted ERCP is not feasible in patients with altered upper gastrointestinal anatomy</a:t>
            </a:r>
          </a:p>
          <a:p>
            <a:pPr algn="l" rtl="0"/>
            <a:r>
              <a:rPr lang="en-US" dirty="0"/>
              <a:t> Procedure: Under EUS guidance, a fistula is created and a stent placed between the stomach/duodenum and the CBD/(dilated) hepatic duct to allow for internal biliary drainage</a:t>
            </a:r>
          </a:p>
        </p:txBody>
      </p:sp>
    </p:spTree>
    <p:extLst>
      <p:ext uri="{BB962C8B-B14F-4D97-AF65-F5344CB8AC3E}">
        <p14:creationId xmlns:p14="http://schemas.microsoft.com/office/powerpoint/2010/main" val="21835645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other</a:t>
            </a:r>
          </a:p>
        </p:txBody>
      </p:sp>
      <p:sp>
        <p:nvSpPr>
          <p:cNvPr id="3" name="عنصر نائب للمحتوى 2"/>
          <p:cNvSpPr>
            <a:spLocks noGrp="1"/>
          </p:cNvSpPr>
          <p:nvPr>
            <p:ph idx="1"/>
          </p:nvPr>
        </p:nvSpPr>
        <p:spPr/>
        <p:txBody>
          <a:bodyPr>
            <a:normAutofit fontScale="92500" lnSpcReduction="20000"/>
          </a:bodyPr>
          <a:lstStyle/>
          <a:p>
            <a:pPr algn="l" rtl="0"/>
            <a:r>
              <a:rPr lang="en-US" dirty="0"/>
              <a:t>Double balloon </a:t>
            </a:r>
            <a:r>
              <a:rPr lang="en-US" dirty="0" err="1"/>
              <a:t>enteroscopy</a:t>
            </a:r>
            <a:r>
              <a:rPr lang="en-US" dirty="0"/>
              <a:t>-assisted ERCP  [32][41]</a:t>
            </a:r>
          </a:p>
          <a:p>
            <a:pPr algn="l" rtl="0"/>
            <a:r>
              <a:rPr lang="en-US" dirty="0"/>
              <a:t>Percutaneous </a:t>
            </a:r>
            <a:r>
              <a:rPr lang="en-US" dirty="0" err="1"/>
              <a:t>transhepatic</a:t>
            </a:r>
            <a:r>
              <a:rPr lang="en-US" dirty="0"/>
              <a:t> biliary drainage (PTBD)[32]   </a:t>
            </a:r>
          </a:p>
          <a:p>
            <a:pPr algn="l" rtl="0"/>
            <a:r>
              <a:rPr lang="en-US" dirty="0"/>
              <a:t>Surgical </a:t>
            </a:r>
            <a:r>
              <a:rPr lang="en-US" dirty="0" err="1"/>
              <a:t>choledochotomy</a:t>
            </a:r>
            <a:r>
              <a:rPr lang="en-US" dirty="0"/>
              <a:t> with T-tube biliary drainage  [31][42]</a:t>
            </a:r>
          </a:p>
          <a:p>
            <a:pPr algn="l" rtl="0"/>
            <a:r>
              <a:rPr lang="en-US" dirty="0"/>
              <a:t>Indication: Consider if minimally invasive endoscopic and percutaneous biliary drainage procedures are unsuccessful or not feasible </a:t>
            </a:r>
          </a:p>
          <a:p>
            <a:pPr algn="l" rtl="0"/>
            <a:r>
              <a:rPr lang="en-US" dirty="0"/>
              <a:t>Procedure: The CBD is opened </a:t>
            </a:r>
            <a:r>
              <a:rPr lang="en-US" dirty="0" err="1"/>
              <a:t>laparoscopically</a:t>
            </a:r>
            <a:r>
              <a:rPr lang="en-US" dirty="0"/>
              <a:t> or via open surgery (</a:t>
            </a:r>
            <a:r>
              <a:rPr lang="en-US" dirty="0" err="1"/>
              <a:t>choledochotomy</a:t>
            </a:r>
            <a:r>
              <a:rPr lang="en-US" dirty="0"/>
              <a:t>), a T-tube placed within the CBD, and the </a:t>
            </a:r>
            <a:r>
              <a:rPr lang="en-US" dirty="0" err="1"/>
              <a:t>choledochotomy</a:t>
            </a:r>
            <a:r>
              <a:rPr lang="en-US" dirty="0"/>
              <a:t> closed around the T-tube. The long limb of the T-tube is brought out through the abdominal wall to allow for external biliary drainage[43]</a:t>
            </a:r>
          </a:p>
        </p:txBody>
      </p:sp>
    </p:spTree>
    <p:extLst>
      <p:ext uri="{BB962C8B-B14F-4D97-AF65-F5344CB8AC3E}">
        <p14:creationId xmlns:p14="http://schemas.microsoft.com/office/powerpoint/2010/main" val="140475218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rtl="0"/>
            <a:r>
              <a:rPr lang="en-US" dirty="0"/>
              <a:t>Procedures for treatment of the underlying cause[30]</a:t>
            </a:r>
          </a:p>
        </p:txBody>
      </p:sp>
      <p:sp>
        <p:nvSpPr>
          <p:cNvPr id="3" name="عنصر نائب للمحتوى 2"/>
          <p:cNvSpPr>
            <a:spLocks noGrp="1"/>
          </p:cNvSpPr>
          <p:nvPr>
            <p:ph idx="1"/>
          </p:nvPr>
        </p:nvSpPr>
        <p:spPr/>
        <p:txBody>
          <a:bodyPr>
            <a:normAutofit/>
          </a:bodyPr>
          <a:lstStyle/>
          <a:p>
            <a:pPr algn="l" rtl="0"/>
            <a:r>
              <a:rPr lang="en-US" dirty="0"/>
              <a:t>For </a:t>
            </a:r>
            <a:r>
              <a:rPr lang="en-US" dirty="0" err="1"/>
              <a:t>choledocholithiasis</a:t>
            </a:r>
            <a:r>
              <a:rPr lang="en-US" dirty="0"/>
              <a:t> [33]</a:t>
            </a:r>
          </a:p>
          <a:p>
            <a:pPr algn="l" rtl="0"/>
            <a:r>
              <a:rPr lang="en-US" dirty="0"/>
              <a:t>ERCP-guided stone extraction  </a:t>
            </a:r>
          </a:p>
          <a:p>
            <a:pPr algn="l" rtl="0"/>
            <a:r>
              <a:rPr lang="en-US" dirty="0"/>
              <a:t>Elective interval cholecystectomy: ∼ 6 weeks after the resolution of acute symptoms to minimize the risk of recurrence[44]  </a:t>
            </a:r>
          </a:p>
          <a:p>
            <a:pPr algn="l" rtl="0"/>
            <a:r>
              <a:rPr lang="en-US" dirty="0"/>
              <a:t>For biliary stricture: ERCP and CBD stenting</a:t>
            </a:r>
          </a:p>
          <a:p>
            <a:pPr algn="l" rtl="0"/>
            <a:r>
              <a:rPr lang="en-US" dirty="0"/>
              <a:t>For parasitic infections (rare): ERCP-guided parasite extraction and </a:t>
            </a:r>
            <a:r>
              <a:rPr lang="en-US" dirty="0" err="1"/>
              <a:t>anthelmintics</a:t>
            </a:r>
            <a:r>
              <a:rPr lang="en-US" dirty="0"/>
              <a:t> [45][46] </a:t>
            </a:r>
          </a:p>
        </p:txBody>
      </p:sp>
    </p:spTree>
    <p:extLst>
      <p:ext uri="{BB962C8B-B14F-4D97-AF65-F5344CB8AC3E}">
        <p14:creationId xmlns:p14="http://schemas.microsoft.com/office/powerpoint/2010/main" val="235488746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rtl="0"/>
            <a:r>
              <a:rPr lang="en-US" dirty="0"/>
              <a:t>Obstructive biliary tract malignancy</a:t>
            </a:r>
          </a:p>
        </p:txBody>
      </p:sp>
      <p:sp>
        <p:nvSpPr>
          <p:cNvPr id="3" name="عنصر نائب للمحتوى 2"/>
          <p:cNvSpPr>
            <a:spLocks noGrp="1"/>
          </p:cNvSpPr>
          <p:nvPr>
            <p:ph idx="1"/>
          </p:nvPr>
        </p:nvSpPr>
        <p:spPr/>
        <p:txBody>
          <a:bodyPr>
            <a:normAutofit fontScale="55000" lnSpcReduction="20000"/>
          </a:bodyPr>
          <a:lstStyle/>
          <a:p>
            <a:pPr algn="l" rtl="0"/>
            <a:r>
              <a:rPr lang="en-US" sz="4200" b="1" dirty="0" err="1"/>
              <a:t>Cholangiocarcinoma</a:t>
            </a:r>
            <a:endParaRPr lang="en-US" sz="4200" b="1" dirty="0"/>
          </a:p>
          <a:p>
            <a:pPr algn="l" rtl="0"/>
            <a:endParaRPr lang="en-US" dirty="0"/>
          </a:p>
          <a:p>
            <a:pPr algn="l" rtl="0"/>
            <a:r>
              <a:rPr lang="en-US" dirty="0"/>
              <a:t>Surgical resection: Less than 10% of patients are candidates for resection.[48][50[51]   </a:t>
            </a:r>
          </a:p>
          <a:p>
            <a:pPr algn="l" rtl="0"/>
            <a:r>
              <a:rPr lang="en-US" dirty="0" err="1"/>
              <a:t>Pancreaticoduodenectomy</a:t>
            </a:r>
            <a:r>
              <a:rPr lang="en-US" dirty="0"/>
              <a:t>: for distal </a:t>
            </a:r>
            <a:r>
              <a:rPr lang="en-US" dirty="0" err="1"/>
              <a:t>extrahepatic</a:t>
            </a:r>
            <a:r>
              <a:rPr lang="en-US" dirty="0"/>
              <a:t> CCA  [50]</a:t>
            </a:r>
          </a:p>
          <a:p>
            <a:pPr algn="l" rtl="0"/>
            <a:r>
              <a:rPr lang="en-US" dirty="0"/>
              <a:t>Radical hepatic resection plus regional lymphadenectomy: for intrahepatic or </a:t>
            </a:r>
            <a:r>
              <a:rPr lang="en-US" dirty="0" err="1"/>
              <a:t>perihilar</a:t>
            </a:r>
            <a:r>
              <a:rPr lang="en-US" dirty="0"/>
              <a:t> CCA[47][48][49]   </a:t>
            </a:r>
          </a:p>
          <a:p>
            <a:pPr algn="l" rtl="0"/>
            <a:r>
              <a:rPr lang="en-US" dirty="0"/>
              <a:t>Liver transplant: for select patients, e.g., those with </a:t>
            </a:r>
            <a:r>
              <a:rPr lang="en-US" dirty="0" err="1"/>
              <a:t>unresectable</a:t>
            </a:r>
            <a:r>
              <a:rPr lang="en-US" dirty="0"/>
              <a:t> </a:t>
            </a:r>
            <a:r>
              <a:rPr lang="en-US" dirty="0" err="1"/>
              <a:t>perihilar</a:t>
            </a:r>
            <a:r>
              <a:rPr lang="en-US" dirty="0"/>
              <a:t> CCA with a diameter ≤ 3 cm  </a:t>
            </a:r>
          </a:p>
          <a:p>
            <a:pPr algn="l" rtl="0"/>
            <a:r>
              <a:rPr lang="en-US" dirty="0"/>
              <a:t>Biliary decompression: e.g., stenting; often used </a:t>
            </a:r>
            <a:r>
              <a:rPr lang="en-US" dirty="0" err="1"/>
              <a:t>palliatively</a:t>
            </a:r>
            <a:r>
              <a:rPr lang="en-US" dirty="0"/>
              <a:t> in </a:t>
            </a:r>
            <a:r>
              <a:rPr lang="en-US" dirty="0" err="1"/>
              <a:t>unresectable</a:t>
            </a:r>
            <a:r>
              <a:rPr lang="en-US" dirty="0"/>
              <a:t> distal CCA with biliary obstruction [50][47] </a:t>
            </a:r>
          </a:p>
          <a:p>
            <a:pPr algn="l" rtl="0"/>
            <a:r>
              <a:rPr lang="en-US" dirty="0"/>
              <a:t>Chemotherapy</a:t>
            </a:r>
          </a:p>
          <a:p>
            <a:pPr algn="l" rtl="0"/>
            <a:r>
              <a:rPr lang="en-US" dirty="0"/>
              <a:t>Adjuvant chemotherapy with a 6-month course of </a:t>
            </a:r>
            <a:r>
              <a:rPr lang="en-US" dirty="0" err="1"/>
              <a:t>capecitabine</a:t>
            </a:r>
            <a:r>
              <a:rPr lang="en-US" dirty="0"/>
              <a:t> after surgical resection [50][51] </a:t>
            </a:r>
          </a:p>
          <a:p>
            <a:pPr algn="l" rtl="0"/>
            <a:r>
              <a:rPr lang="en-US" dirty="0"/>
              <a:t>Palliative chemotherapy in </a:t>
            </a:r>
            <a:r>
              <a:rPr lang="en-US" dirty="0" err="1"/>
              <a:t>unresectable</a:t>
            </a:r>
            <a:r>
              <a:rPr lang="en-US" dirty="0"/>
              <a:t> disease49][50][52]</a:t>
            </a:r>
          </a:p>
          <a:p>
            <a:pPr algn="l" rtl="0"/>
            <a:r>
              <a:rPr lang="en-US" dirty="0"/>
              <a:t>Radiotherapy</a:t>
            </a:r>
          </a:p>
          <a:p>
            <a:pPr algn="l" rtl="0"/>
            <a:r>
              <a:rPr lang="en-US" dirty="0"/>
              <a:t>Adjuvant: if node-positive or if resection margins are not clear [51]</a:t>
            </a:r>
          </a:p>
          <a:p>
            <a:pPr algn="l" rtl="0"/>
            <a:r>
              <a:rPr lang="en-US" dirty="0"/>
              <a:t>Palliative: may be offered in advanced disease [50]</a:t>
            </a:r>
          </a:p>
          <a:p>
            <a:pPr marL="0" indent="0" algn="l" rtl="0">
              <a:buNone/>
            </a:pPr>
            <a:endParaRPr lang="en-US" dirty="0"/>
          </a:p>
        </p:txBody>
      </p:sp>
    </p:spTree>
    <p:extLst>
      <p:ext uri="{BB962C8B-B14F-4D97-AF65-F5344CB8AC3E}">
        <p14:creationId xmlns:p14="http://schemas.microsoft.com/office/powerpoint/2010/main" val="29018101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rtl="0"/>
            <a:r>
              <a:rPr lang="en-US" dirty="0"/>
              <a:t> Carcinoma of the head of pancreas</a:t>
            </a:r>
            <a:br>
              <a:rPr lang="en-US" dirty="0"/>
            </a:br>
            <a:endParaRPr lang="en-US" dirty="0"/>
          </a:p>
        </p:txBody>
      </p:sp>
      <p:sp>
        <p:nvSpPr>
          <p:cNvPr id="3" name="عنصر نائب للمحتوى 2"/>
          <p:cNvSpPr>
            <a:spLocks noGrp="1"/>
          </p:cNvSpPr>
          <p:nvPr>
            <p:ph idx="1"/>
          </p:nvPr>
        </p:nvSpPr>
        <p:spPr/>
        <p:txBody>
          <a:bodyPr>
            <a:normAutofit fontScale="77500" lnSpcReduction="20000"/>
          </a:bodyPr>
          <a:lstStyle/>
          <a:p>
            <a:pPr algn="l" rtl="0"/>
            <a:r>
              <a:rPr lang="en-US" dirty="0"/>
              <a:t>Management :</a:t>
            </a:r>
          </a:p>
          <a:p>
            <a:pPr algn="l" rtl="0"/>
            <a:r>
              <a:rPr lang="en-US" dirty="0"/>
              <a:t>Treatment is surgical combined with chemo and radiotherapy , surgery could be palliative or curable .</a:t>
            </a:r>
          </a:p>
          <a:p>
            <a:pPr algn="l" rtl="0"/>
            <a:r>
              <a:rPr lang="en-US" dirty="0"/>
              <a:t>Full staging to determine </a:t>
            </a:r>
            <a:r>
              <a:rPr lang="en-US" dirty="0" err="1"/>
              <a:t>resectability</a:t>
            </a:r>
            <a:endParaRPr lang="en-US" dirty="0"/>
          </a:p>
          <a:p>
            <a:pPr algn="l" rtl="0"/>
            <a:r>
              <a:rPr lang="en-US" dirty="0"/>
              <a:t>- 95% tumors are unsuitable for surgical resection</a:t>
            </a:r>
          </a:p>
          <a:p>
            <a:pPr algn="l" rtl="0"/>
            <a:r>
              <a:rPr lang="en-US" dirty="0"/>
              <a:t>Contraindications for surgery include distant metastases, encasement of SMA or celiac artery vessels</a:t>
            </a:r>
          </a:p>
          <a:p>
            <a:pPr algn="l" rtl="0"/>
            <a:endParaRPr lang="en-US" dirty="0"/>
          </a:p>
          <a:p>
            <a:pPr algn="l" rtl="0"/>
            <a:r>
              <a:rPr lang="en-US" dirty="0" err="1"/>
              <a:t>Pancreatoduodenectomy</a:t>
            </a:r>
            <a:r>
              <a:rPr lang="en-US" dirty="0"/>
              <a:t> (Whipple procedure) for </a:t>
            </a:r>
            <a:r>
              <a:rPr lang="en-US" dirty="0" err="1"/>
              <a:t>resectable</a:t>
            </a:r>
            <a:r>
              <a:rPr lang="en-US" dirty="0"/>
              <a:t> cases</a:t>
            </a:r>
          </a:p>
          <a:p>
            <a:pPr algn="l" rtl="0"/>
            <a:endParaRPr lang="en-US" dirty="0"/>
          </a:p>
          <a:p>
            <a:pPr algn="l" rtl="0"/>
            <a:r>
              <a:rPr lang="en-US" dirty="0" err="1"/>
              <a:t>Unresectable</a:t>
            </a:r>
            <a:r>
              <a:rPr lang="en-US" dirty="0"/>
              <a:t> cases are treated with palliation including biliary stent placement, chemotherapy, and adequate analgesia </a:t>
            </a:r>
          </a:p>
          <a:p>
            <a:pPr algn="l" rtl="0"/>
            <a:endParaRPr lang="en-US" dirty="0"/>
          </a:p>
        </p:txBody>
      </p:sp>
    </p:spTree>
    <p:extLst>
      <p:ext uri="{BB962C8B-B14F-4D97-AF65-F5344CB8AC3E}">
        <p14:creationId xmlns:p14="http://schemas.microsoft.com/office/powerpoint/2010/main" val="228912738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Other causes</a:t>
            </a:r>
          </a:p>
        </p:txBody>
      </p:sp>
      <p:sp>
        <p:nvSpPr>
          <p:cNvPr id="3" name="عنصر نائب للمحتوى 2"/>
          <p:cNvSpPr>
            <a:spLocks noGrp="1"/>
          </p:cNvSpPr>
          <p:nvPr>
            <p:ph idx="1"/>
          </p:nvPr>
        </p:nvSpPr>
        <p:spPr/>
        <p:txBody>
          <a:bodyPr>
            <a:normAutofit lnSpcReduction="10000"/>
          </a:bodyPr>
          <a:lstStyle/>
          <a:p>
            <a:pPr algn="l" rtl="0"/>
            <a:r>
              <a:rPr lang="en-US" dirty="0"/>
              <a:t>Primary biliary cholangitis: </a:t>
            </a:r>
          </a:p>
          <a:p>
            <a:pPr algn="l" rtl="0">
              <a:buFont typeface="Wingdings" pitchFamily="2" charset="2"/>
              <a:buChar char="Ø"/>
            </a:pPr>
            <a:r>
              <a:rPr lang="en-US" dirty="0" err="1"/>
              <a:t>ursodeoxycholic</a:t>
            </a:r>
            <a:endParaRPr lang="en-US" dirty="0"/>
          </a:p>
          <a:p>
            <a:pPr algn="l" rtl="0">
              <a:buFont typeface="Wingdings" pitchFamily="2" charset="2"/>
              <a:buChar char="Ø"/>
            </a:pPr>
            <a:r>
              <a:rPr lang="en-US" dirty="0" err="1"/>
              <a:t>Mngment</a:t>
            </a:r>
            <a:r>
              <a:rPr lang="en-US" dirty="0"/>
              <a:t> of </a:t>
            </a:r>
            <a:r>
              <a:rPr lang="en-US" dirty="0" err="1"/>
              <a:t>pruritis</a:t>
            </a:r>
            <a:endParaRPr lang="en-US" dirty="0"/>
          </a:p>
          <a:p>
            <a:pPr algn="l" rtl="0">
              <a:buFont typeface="Wingdings" pitchFamily="2" charset="2"/>
              <a:buChar char="§"/>
            </a:pPr>
            <a:r>
              <a:rPr lang="en-US" dirty="0"/>
              <a:t>Primary </a:t>
            </a:r>
            <a:r>
              <a:rPr lang="en-US" dirty="0" err="1"/>
              <a:t>sclerosing</a:t>
            </a:r>
            <a:r>
              <a:rPr lang="en-US" dirty="0"/>
              <a:t> cholangitis:</a:t>
            </a:r>
          </a:p>
          <a:p>
            <a:pPr algn="l" rtl="0">
              <a:buFont typeface="Wingdings" pitchFamily="2" charset="2"/>
              <a:buChar char="Ø"/>
            </a:pPr>
            <a:r>
              <a:rPr lang="en-US" dirty="0" err="1"/>
              <a:t>Dailatation</a:t>
            </a:r>
            <a:r>
              <a:rPr lang="en-US" dirty="0"/>
              <a:t> of strictures</a:t>
            </a:r>
          </a:p>
          <a:p>
            <a:pPr algn="l" rtl="0">
              <a:buFont typeface="Wingdings" pitchFamily="2" charset="2"/>
              <a:buChar char="Ø"/>
            </a:pPr>
            <a:r>
              <a:rPr lang="en-US" dirty="0"/>
              <a:t>Liver transplant</a:t>
            </a:r>
          </a:p>
          <a:p>
            <a:pPr algn="l" rtl="0">
              <a:buFont typeface="Wingdings" pitchFamily="2" charset="2"/>
              <a:buChar char="§"/>
            </a:pPr>
            <a:r>
              <a:rPr lang="en-US" dirty="0"/>
              <a:t>Biliary cyst:</a:t>
            </a:r>
          </a:p>
          <a:p>
            <a:pPr algn="l" rtl="0">
              <a:buFont typeface="Wingdings" pitchFamily="2" charset="2"/>
              <a:buChar char="Ø"/>
            </a:pPr>
            <a:r>
              <a:rPr lang="en-US" dirty="0"/>
              <a:t>Surgical excision of the cysts</a:t>
            </a:r>
          </a:p>
        </p:txBody>
      </p:sp>
    </p:spTree>
    <p:extLst>
      <p:ext uri="{BB962C8B-B14F-4D97-AF65-F5344CB8AC3E}">
        <p14:creationId xmlns:p14="http://schemas.microsoft.com/office/powerpoint/2010/main" val="6188360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algn="l" rtl="0"/>
            <a:r>
              <a:rPr lang="en-US" dirty="0"/>
              <a:t>Thank you</a:t>
            </a:r>
          </a:p>
        </p:txBody>
      </p:sp>
    </p:spTree>
    <p:extLst>
      <p:ext uri="{BB962C8B-B14F-4D97-AF65-F5344CB8AC3E}">
        <p14:creationId xmlns:p14="http://schemas.microsoft.com/office/powerpoint/2010/main" val="21021066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828800"/>
            <a:ext cx="10972800" cy="1143000"/>
          </a:xfrm>
        </p:spPr>
        <p:txBody>
          <a:bodyPr/>
          <a:lstStyle/>
          <a:p>
            <a:r>
              <a:rPr lang="en-US" dirty="0"/>
              <a:t>resources</a:t>
            </a:r>
          </a:p>
        </p:txBody>
      </p:sp>
      <p:sp>
        <p:nvSpPr>
          <p:cNvPr id="3" name="عنصر نائب للمحتوى 2"/>
          <p:cNvSpPr>
            <a:spLocks noGrp="1"/>
          </p:cNvSpPr>
          <p:nvPr>
            <p:ph idx="1"/>
          </p:nvPr>
        </p:nvSpPr>
        <p:spPr>
          <a:xfrm>
            <a:off x="609600" y="5257800"/>
            <a:ext cx="10972800" cy="868364"/>
          </a:xfrm>
        </p:spPr>
        <p:txBody>
          <a:bodyPr/>
          <a:lstStyle/>
          <a:p>
            <a:endParaRPr lang="en-US" dirty="0"/>
          </a:p>
        </p:txBody>
      </p:sp>
    </p:spTree>
    <p:extLst>
      <p:ext uri="{BB962C8B-B14F-4D97-AF65-F5344CB8AC3E}">
        <p14:creationId xmlns:p14="http://schemas.microsoft.com/office/powerpoint/2010/main" val="19983915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09600" y="260657"/>
            <a:ext cx="10972800" cy="5865515"/>
          </a:xfrm>
        </p:spPr>
        <p:txBody>
          <a:bodyPr>
            <a:normAutofit fontScale="70000" lnSpcReduction="20000"/>
          </a:bodyPr>
          <a:lstStyle/>
          <a:p>
            <a:pPr algn="l" rtl="0"/>
            <a:r>
              <a:rPr lang="en-US" dirty="0"/>
              <a:t>1.chiff ER, </a:t>
            </a:r>
            <a:r>
              <a:rPr lang="en-US" dirty="0" err="1"/>
              <a:t>Bergasa</a:t>
            </a:r>
            <a:r>
              <a:rPr lang="en-US" dirty="0"/>
              <a:t> NV. Advances in </a:t>
            </a:r>
            <a:r>
              <a:rPr lang="en-US" dirty="0" err="1"/>
              <a:t>Hepatology</a:t>
            </a:r>
            <a:r>
              <a:rPr lang="en-US" dirty="0"/>
              <a:t>: Current Developments in the Treatment of Hepatitis and </a:t>
            </a:r>
            <a:r>
              <a:rPr lang="en-US" dirty="0" err="1"/>
              <a:t>Hepatobiliary</a:t>
            </a:r>
            <a:r>
              <a:rPr lang="en-US" dirty="0"/>
              <a:t> Disease. </a:t>
            </a:r>
            <a:r>
              <a:rPr lang="en-US" dirty="0" err="1"/>
              <a:t>Gastroenterol</a:t>
            </a:r>
            <a:r>
              <a:rPr lang="en-US" dirty="0"/>
              <a:t> </a:t>
            </a:r>
            <a:r>
              <a:rPr lang="en-US" dirty="0" err="1"/>
              <a:t>Hepatol</a:t>
            </a:r>
            <a:r>
              <a:rPr lang="en-US" dirty="0"/>
              <a:t>. 2009; 5(8): pp. 550–552. url: https://www.ncbi.nlm.nih.gov/pmc/articles/PMC2886403/.</a:t>
            </a:r>
          </a:p>
          <a:p>
            <a:pPr algn="l" rtl="0"/>
            <a:r>
              <a:rPr lang="en-US" dirty="0"/>
              <a:t>2.. </a:t>
            </a:r>
            <a:r>
              <a:rPr lang="en-US" dirty="0" err="1"/>
              <a:t>Bassari</a:t>
            </a:r>
            <a:r>
              <a:rPr lang="en-US" dirty="0"/>
              <a:t> R, </a:t>
            </a:r>
            <a:r>
              <a:rPr lang="en-US" dirty="0" err="1"/>
              <a:t>Koea</a:t>
            </a:r>
            <a:r>
              <a:rPr lang="en-US" dirty="0"/>
              <a:t> JB. Jaundice associated </a:t>
            </a:r>
            <a:r>
              <a:rPr lang="en-US" dirty="0" err="1"/>
              <a:t>pruritis</a:t>
            </a:r>
            <a:r>
              <a:rPr lang="en-US" dirty="0"/>
              <a:t>: a review of pathophysiology and treatment. World J </a:t>
            </a:r>
            <a:r>
              <a:rPr lang="en-US" dirty="0" err="1"/>
              <a:t>Gastroenterol</a:t>
            </a:r>
            <a:r>
              <a:rPr lang="en-US" dirty="0"/>
              <a:t>. 2015; 21(5): pp. 1404–1413. </a:t>
            </a:r>
            <a:r>
              <a:rPr lang="en-US" dirty="0" err="1"/>
              <a:t>doi</a:t>
            </a:r>
            <a:r>
              <a:rPr lang="en-US" dirty="0"/>
              <a:t>: 10.3748/wjg.v21.i5.1404</a:t>
            </a:r>
          </a:p>
          <a:p>
            <a:pPr algn="l" rtl="0"/>
            <a:r>
              <a:rPr lang="en-US" dirty="0"/>
              <a:t>3. Roche SP, </a:t>
            </a:r>
            <a:r>
              <a:rPr lang="en-US" dirty="0" err="1"/>
              <a:t>Kobos</a:t>
            </a:r>
            <a:r>
              <a:rPr lang="en-US" dirty="0"/>
              <a:t> R. Jaundice in the adult patient. Am </a:t>
            </a:r>
            <a:r>
              <a:rPr lang="en-US" dirty="0" err="1"/>
              <a:t>Fam</a:t>
            </a:r>
            <a:r>
              <a:rPr lang="en-US" dirty="0"/>
              <a:t> Physician. 2004; 69(2): pp. 299–304. </a:t>
            </a:r>
            <a:r>
              <a:rPr lang="en-US" dirty="0" err="1"/>
              <a:t>pmid</a:t>
            </a:r>
            <a:r>
              <a:rPr lang="en-US" dirty="0"/>
              <a:t>: 14765767.</a:t>
            </a:r>
          </a:p>
          <a:p>
            <a:pPr algn="l" rtl="0"/>
            <a:r>
              <a:rPr lang="en-US" dirty="0"/>
              <a:t> 4. Peterson CM, McNamara MM, et al. American College of Radiology ACR Appropriateness Criteria® Right Upper Quadrant Pain. https://acsearch.acr.org/docs/69474/Narrative/. Updated January 1, 2018. Accessed August 28, 2019.</a:t>
            </a:r>
          </a:p>
          <a:p>
            <a:pPr algn="l" rtl="0"/>
            <a:r>
              <a:rPr lang="en-US" dirty="0"/>
              <a:t>5. </a:t>
            </a:r>
            <a:r>
              <a:rPr lang="en-US" dirty="0" err="1"/>
              <a:t>Hindman</a:t>
            </a:r>
            <a:r>
              <a:rPr lang="en-US" dirty="0"/>
              <a:t> NM, </a:t>
            </a:r>
            <a:r>
              <a:rPr lang="en-US" dirty="0" err="1"/>
              <a:t>Arif-Tiwari</a:t>
            </a:r>
            <a:r>
              <a:rPr lang="en-US" dirty="0"/>
              <a:t> H, </a:t>
            </a:r>
            <a:r>
              <a:rPr lang="en-US" dirty="0" err="1"/>
              <a:t>Kamel</a:t>
            </a:r>
            <a:r>
              <a:rPr lang="en-US" dirty="0"/>
              <a:t> RI, et al. American College of Radiology ACR Appropriateness Criteria® Jaundice. https://acsearch.acr.org/docs/69497/Narrative/. Updated January 1, 2018. Accessed May 26, 2020.</a:t>
            </a:r>
          </a:p>
          <a:p>
            <a:pPr algn="l" rtl="0"/>
            <a:r>
              <a:rPr lang="en-US" dirty="0"/>
              <a:t>6. Webb WR, Brant WE, Major NM. Fundamentals of Body CT. Philadelphia: Saunders; 2014</a:t>
            </a:r>
          </a:p>
        </p:txBody>
      </p:sp>
    </p:spTree>
    <p:extLst>
      <p:ext uri="{BB962C8B-B14F-4D97-AF65-F5344CB8AC3E}">
        <p14:creationId xmlns:p14="http://schemas.microsoft.com/office/powerpoint/2010/main" val="1787893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12417-3C2C-CA7A-04E8-4203D1B69DC7}"/>
              </a:ext>
            </a:extLst>
          </p:cNvPr>
          <p:cNvSpPr>
            <a:spLocks noGrp="1"/>
          </p:cNvSpPr>
          <p:nvPr>
            <p:ph type="title"/>
          </p:nvPr>
        </p:nvSpPr>
        <p:spPr/>
        <p:txBody>
          <a:bodyPr/>
          <a:lstStyle/>
          <a:p>
            <a:r>
              <a:rPr lang="en-US" dirty="0"/>
              <a:t>Intrahepatic Causes</a:t>
            </a:r>
          </a:p>
        </p:txBody>
      </p:sp>
      <p:sp>
        <p:nvSpPr>
          <p:cNvPr id="3" name="Content Placeholder 2">
            <a:extLst>
              <a:ext uri="{FF2B5EF4-FFF2-40B4-BE49-F238E27FC236}">
                <a16:creationId xmlns:a16="http://schemas.microsoft.com/office/drawing/2014/main" id="{44247D41-4F65-5B5B-8879-2B608F25EE71}"/>
              </a:ext>
            </a:extLst>
          </p:cNvPr>
          <p:cNvSpPr>
            <a:spLocks noGrp="1"/>
          </p:cNvSpPr>
          <p:nvPr>
            <p:ph idx="1"/>
          </p:nvPr>
        </p:nvSpPr>
        <p:spPr/>
        <p:txBody>
          <a:bodyPr>
            <a:normAutofit lnSpcReduction="10000"/>
          </a:bodyPr>
          <a:lstStyle/>
          <a:p>
            <a:r>
              <a:rPr lang="en-US" sz="2400" b="1" dirty="0"/>
              <a:t>Mechanical or intrahepatic causes are most commonly hepatitis and cirrhosis. Drugs may also cause direct damage to hepatocytes and metabolic obstruction. Note the following:
Hepatitis is inflammation of the liver characterized by diffuse or patchy necrosis. Causes of hepatitis include viruses, drugs, and alcohol.
Cirrhosis is characterized by generalized disorganization of hepatic architecture with nodule formation and scarring in the parenchyma. Cirrhosis results from chronic, not acute, inflammation of the liver. Although many causes exist, the majority of cases of cirrhosis in the United States are </a:t>
            </a:r>
            <a:r>
              <a:rPr lang="en-US" sz="2400" b="1" dirty="0" err="1"/>
              <a:t>sequelae</a:t>
            </a:r>
            <a:r>
              <a:rPr lang="en-US" sz="2400" b="1" dirty="0"/>
              <a:t> of alcoholic hepatitis or chronic hepatitis B and C infections. Primary biliary cirrhosis (PBC) is a chronic, progressive, </a:t>
            </a:r>
            <a:r>
              <a:rPr lang="en-US" sz="2400" b="1" dirty="0" err="1"/>
              <a:t>nonsuppurative</a:t>
            </a:r>
            <a:r>
              <a:rPr lang="en-US" sz="2400" b="1" dirty="0"/>
              <a:t>, granulomatous destruction of the intrahepatic ducts. PBC, an autoimmune destruction of small hepatic ducts, is more common in women than in men.[ 0,3]</a:t>
            </a:r>
          </a:p>
        </p:txBody>
      </p:sp>
    </p:spTree>
    <p:extLst>
      <p:ext uri="{BB962C8B-B14F-4D97-AF65-F5344CB8AC3E}">
        <p14:creationId xmlns:p14="http://schemas.microsoft.com/office/powerpoint/2010/main" val="20346175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23392" y="188640"/>
            <a:ext cx="10972800" cy="6480720"/>
          </a:xfrm>
        </p:spPr>
        <p:txBody>
          <a:bodyPr>
            <a:normAutofit fontScale="55000" lnSpcReduction="20000"/>
          </a:bodyPr>
          <a:lstStyle/>
          <a:p>
            <a:pPr algn="l" rtl="0"/>
            <a:r>
              <a:rPr lang="en-US" dirty="0"/>
              <a:t>7. </a:t>
            </a:r>
            <a:r>
              <a:rPr lang="en-US" dirty="0" err="1"/>
              <a:t>Thaker</a:t>
            </a:r>
            <a:r>
              <a:rPr lang="en-US" dirty="0"/>
              <a:t> AM, </a:t>
            </a:r>
            <a:r>
              <a:rPr lang="en-US" dirty="0" err="1"/>
              <a:t>Mosko</a:t>
            </a:r>
            <a:r>
              <a:rPr lang="en-US" dirty="0"/>
              <a:t> JD, </a:t>
            </a:r>
            <a:r>
              <a:rPr lang="en-US" dirty="0" err="1"/>
              <a:t>Berzin</a:t>
            </a:r>
            <a:r>
              <a:rPr lang="en-US" dirty="0"/>
              <a:t> TM. Post-endoscopic retrograde </a:t>
            </a:r>
            <a:r>
              <a:rPr lang="en-US" dirty="0" err="1"/>
              <a:t>cholangiopancreatography</a:t>
            </a:r>
            <a:r>
              <a:rPr lang="en-US" dirty="0"/>
              <a:t> pancreatitis. Gastroenterology report. 2015; 3(1): pp. 32–40. </a:t>
            </a:r>
            <a:r>
              <a:rPr lang="en-US" dirty="0" err="1"/>
              <a:t>doi</a:t>
            </a:r>
            <a:r>
              <a:rPr lang="en-US" dirty="0"/>
              <a:t>: 10.1093/gastro/gou083.</a:t>
            </a:r>
          </a:p>
          <a:p>
            <a:pPr algn="l" rtl="0"/>
            <a:r>
              <a:rPr lang="en-US" dirty="0"/>
              <a:t>8. Kelly NM, </a:t>
            </a:r>
            <a:r>
              <a:rPr lang="en-US" dirty="0" err="1"/>
              <a:t>Tham</a:t>
            </a:r>
            <a:r>
              <a:rPr lang="en-US" dirty="0"/>
              <a:t> T. Abnormal Liver Function Tests in Acute </a:t>
            </a:r>
            <a:r>
              <a:rPr lang="en-US" dirty="0" err="1"/>
              <a:t>Cholecystitis</a:t>
            </a:r>
            <a:r>
              <a:rPr lang="en-US" dirty="0"/>
              <a:t> With and Without </a:t>
            </a:r>
            <a:r>
              <a:rPr lang="en-US" dirty="0" err="1"/>
              <a:t>Choledocholithiasis</a:t>
            </a:r>
            <a:r>
              <a:rPr lang="en-US" dirty="0"/>
              <a:t>. Gastroenterology. 2011; 140(5): pp. S–450. </a:t>
            </a:r>
            <a:r>
              <a:rPr lang="en-US" dirty="0" err="1"/>
              <a:t>doi</a:t>
            </a:r>
            <a:r>
              <a:rPr lang="en-US" dirty="0"/>
              <a:t>: 10.1016/s0016-5085(11)61847-7.</a:t>
            </a:r>
          </a:p>
          <a:p>
            <a:pPr algn="l" rtl="0"/>
            <a:r>
              <a:rPr lang="en-US" dirty="0"/>
              <a:t>9. </a:t>
            </a:r>
            <a:r>
              <a:rPr lang="en-US" dirty="0" err="1"/>
              <a:t>Peng</a:t>
            </a:r>
            <a:r>
              <a:rPr lang="en-US" dirty="0"/>
              <a:t> WK, Sheikh Z, Paterson-Brown S, Nixon SJ. Role of liver function tests in predicting common bile duct stones in acute </a:t>
            </a:r>
            <a:r>
              <a:rPr lang="en-US" dirty="0" err="1"/>
              <a:t>calculous</a:t>
            </a:r>
            <a:r>
              <a:rPr lang="en-US" dirty="0"/>
              <a:t> </a:t>
            </a:r>
            <a:r>
              <a:rPr lang="en-US" dirty="0" err="1"/>
              <a:t>cholecystitis</a:t>
            </a:r>
            <a:r>
              <a:rPr lang="en-US" dirty="0"/>
              <a:t>. Br J Surg. 2005; 92(10): pp. 1241–7. </a:t>
            </a:r>
            <a:r>
              <a:rPr lang="en-US" dirty="0" err="1"/>
              <a:t>doi</a:t>
            </a:r>
            <a:r>
              <a:rPr lang="en-US" dirty="0"/>
              <a:t>: 10.1002/bjs.4955</a:t>
            </a:r>
          </a:p>
          <a:p>
            <a:pPr algn="l" rtl="0"/>
            <a:r>
              <a:rPr lang="en-US" dirty="0"/>
              <a:t>10. Sugiyama M, </a:t>
            </a:r>
            <a:r>
              <a:rPr lang="en-US" dirty="0" err="1"/>
              <a:t>Atomi</a:t>
            </a:r>
            <a:r>
              <a:rPr lang="en-US" dirty="0"/>
              <a:t> Y. Endoscopic ultrasonography for diagnosing </a:t>
            </a:r>
            <a:r>
              <a:rPr lang="en-US" dirty="0" err="1"/>
              <a:t>choledocholithiasis</a:t>
            </a:r>
            <a:r>
              <a:rPr lang="en-US" dirty="0"/>
              <a:t>: a prospective comparative study with ultrasonography and computed tomography. </a:t>
            </a:r>
            <a:r>
              <a:rPr lang="en-US" dirty="0" err="1"/>
              <a:t>Gastrointest</a:t>
            </a:r>
            <a:r>
              <a:rPr lang="en-US" dirty="0"/>
              <a:t> </a:t>
            </a:r>
            <a:r>
              <a:rPr lang="en-US" dirty="0" err="1"/>
              <a:t>Endosc</a:t>
            </a:r>
            <a:r>
              <a:rPr lang="en-US" dirty="0"/>
              <a:t>. 1997; 45(2): pp. 143–146. </a:t>
            </a:r>
            <a:r>
              <a:rPr lang="en-US" dirty="0" err="1"/>
              <a:t>doi</a:t>
            </a:r>
            <a:r>
              <a:rPr lang="en-US" dirty="0"/>
              <a:t>: 10.1016/s0016-5107(97)70237-2.</a:t>
            </a:r>
          </a:p>
          <a:p>
            <a:pPr algn="l" rtl="0"/>
            <a:r>
              <a:rPr lang="en-US" dirty="0"/>
              <a:t>11. </a:t>
            </a:r>
            <a:r>
              <a:rPr lang="en-US" dirty="0" err="1"/>
              <a:t>Tazuma</a:t>
            </a:r>
            <a:r>
              <a:rPr lang="en-US" dirty="0"/>
              <a:t> S, </a:t>
            </a:r>
            <a:r>
              <a:rPr lang="en-US" dirty="0" err="1"/>
              <a:t>Unno</a:t>
            </a:r>
            <a:r>
              <a:rPr lang="en-US" dirty="0"/>
              <a:t> M, Igarashi Y, et al. Evidence-based clinical practice guidelines for </a:t>
            </a:r>
            <a:r>
              <a:rPr lang="en-US" dirty="0" err="1"/>
              <a:t>cholelithiasis</a:t>
            </a:r>
            <a:r>
              <a:rPr lang="en-US" dirty="0"/>
              <a:t> 2016. J </a:t>
            </a:r>
            <a:r>
              <a:rPr lang="en-US" dirty="0" err="1"/>
              <a:t>Gastroenterol</a:t>
            </a:r>
            <a:r>
              <a:rPr lang="en-US" dirty="0"/>
              <a:t>. 2016; 52(3): pp. 276–300. </a:t>
            </a:r>
            <a:r>
              <a:rPr lang="en-US" dirty="0" err="1"/>
              <a:t>doi</a:t>
            </a:r>
            <a:r>
              <a:rPr lang="en-US" dirty="0"/>
              <a:t>: 10.1007/s00535-016-1289-7.</a:t>
            </a:r>
          </a:p>
          <a:p>
            <a:pPr algn="l" rtl="0"/>
            <a:r>
              <a:rPr lang="en-US" dirty="0"/>
              <a:t>12. European Association for the Study of the Liver (EASL). EASL Clinical Practice Guidelines on the prevention, diagnosis and treatment of gallstones. J </a:t>
            </a:r>
            <a:r>
              <a:rPr lang="en-US" dirty="0" err="1"/>
              <a:t>Hepatol</a:t>
            </a:r>
            <a:r>
              <a:rPr lang="en-US" dirty="0"/>
              <a:t>. 2016; 65(1): pp. 146–181. </a:t>
            </a:r>
            <a:r>
              <a:rPr lang="en-US" dirty="0" err="1"/>
              <a:t>doi</a:t>
            </a:r>
            <a:r>
              <a:rPr lang="en-US" dirty="0"/>
              <a:t>: 10.1016/j.jhep.2016.03.005.</a:t>
            </a:r>
          </a:p>
          <a:p>
            <a:pPr algn="l" rtl="0"/>
            <a:r>
              <a:rPr lang="en-US" dirty="0"/>
              <a:t>13. Oak JH, Paik CN, Chung WC, Lee K-M, Yang JM. Risk Factors for Recurrence of Symptomatic Common Bile Duct Stones after Cholecystectomy. Gastroenterology Research and Practice. 2012; 2012: pp. 1–6. </a:t>
            </a:r>
            <a:r>
              <a:rPr lang="en-US" dirty="0" err="1"/>
              <a:t>doi</a:t>
            </a:r>
            <a:r>
              <a:rPr lang="en-US" dirty="0"/>
              <a:t>: 10.1155/2012/417821.</a:t>
            </a:r>
          </a:p>
          <a:p>
            <a:pPr algn="l" rtl="0"/>
            <a:r>
              <a:rPr lang="en-US" dirty="0"/>
              <a:t>14. </a:t>
            </a:r>
            <a:r>
              <a:rPr lang="en-US" dirty="0" err="1"/>
              <a:t>Komarowska</a:t>
            </a:r>
            <a:r>
              <a:rPr lang="en-US" dirty="0"/>
              <a:t> M, </a:t>
            </a:r>
            <a:r>
              <a:rPr lang="en-US" dirty="0" err="1"/>
              <a:t>Snarska</a:t>
            </a:r>
            <a:r>
              <a:rPr lang="en-US" dirty="0"/>
              <a:t> J, </a:t>
            </a:r>
            <a:r>
              <a:rPr lang="en-US" dirty="0" err="1"/>
              <a:t>Troska</a:t>
            </a:r>
            <a:r>
              <a:rPr lang="en-US" dirty="0"/>
              <a:t> P, </a:t>
            </a:r>
            <a:r>
              <a:rPr lang="en-US" dirty="0" err="1"/>
              <a:t>Suszkiewicz</a:t>
            </a:r>
            <a:r>
              <a:rPr lang="en-US" dirty="0"/>
              <a:t> R. Recurrent residual </a:t>
            </a:r>
            <a:r>
              <a:rPr lang="en-US" dirty="0" err="1"/>
              <a:t>choledocholithiasis</a:t>
            </a:r>
            <a:r>
              <a:rPr lang="en-US" dirty="0"/>
              <a:t> after cholecystectomy – endoscopic exploration of bile ducts performed 6 times. Polish Annals of Medicine. 2011; 18(1): pp. 118–124. </a:t>
            </a:r>
            <a:r>
              <a:rPr lang="en-US" dirty="0" err="1"/>
              <a:t>doi</a:t>
            </a:r>
            <a:r>
              <a:rPr lang="en-US" dirty="0"/>
              <a:t>: 10.1016/s1230-8013(11)70030-3.</a:t>
            </a:r>
          </a:p>
          <a:p>
            <a:pPr algn="l" rtl="0"/>
            <a:r>
              <a:rPr lang="en-US" dirty="0"/>
              <a:t>15Lindor KD, </a:t>
            </a:r>
            <a:r>
              <a:rPr lang="en-US" dirty="0" err="1"/>
              <a:t>Kowdley</a:t>
            </a:r>
            <a:r>
              <a:rPr lang="en-US" dirty="0"/>
              <a:t> KV, Harrison EM. ACG Clinical Guideline: Primary </a:t>
            </a:r>
            <a:r>
              <a:rPr lang="en-US" dirty="0" err="1"/>
              <a:t>Sclerosing</a:t>
            </a:r>
            <a:r>
              <a:rPr lang="en-US" dirty="0"/>
              <a:t> Cholangitis. Am J </a:t>
            </a:r>
            <a:r>
              <a:rPr lang="en-US" dirty="0" err="1"/>
              <a:t>Gastroenterol</a:t>
            </a:r>
            <a:r>
              <a:rPr lang="en-US" dirty="0"/>
              <a:t>. 2015; 110(5): pp. 646–659. </a:t>
            </a:r>
            <a:r>
              <a:rPr lang="en-US" dirty="0" err="1"/>
              <a:t>doi</a:t>
            </a:r>
            <a:r>
              <a:rPr lang="en-US" dirty="0"/>
              <a:t>: 10.1038/ajg.2015.112.</a:t>
            </a:r>
          </a:p>
          <a:p>
            <a:pPr algn="l" rtl="0"/>
            <a:r>
              <a:rPr lang="en-US" dirty="0"/>
              <a:t>16. EASL. EASL Clinical Practice Guidelines: Management of </a:t>
            </a:r>
            <a:r>
              <a:rPr lang="en-US" dirty="0" err="1"/>
              <a:t>cholestatic</a:t>
            </a:r>
            <a:r>
              <a:rPr lang="en-US" dirty="0"/>
              <a:t> liver diseases. J </a:t>
            </a:r>
            <a:r>
              <a:rPr lang="en-US" dirty="0" err="1"/>
              <a:t>Hepatol</a:t>
            </a:r>
            <a:r>
              <a:rPr lang="en-US" dirty="0"/>
              <a:t>. 2009; 51(2): pp. 237–267. </a:t>
            </a:r>
            <a:r>
              <a:rPr lang="en-US" dirty="0" err="1"/>
              <a:t>doi</a:t>
            </a:r>
            <a:r>
              <a:rPr lang="en-US" dirty="0"/>
              <a:t>: 10.1016/j.jhep.2009.04.009.</a:t>
            </a:r>
          </a:p>
        </p:txBody>
      </p:sp>
    </p:spTree>
    <p:extLst>
      <p:ext uri="{BB962C8B-B14F-4D97-AF65-F5344CB8AC3E}">
        <p14:creationId xmlns:p14="http://schemas.microsoft.com/office/powerpoint/2010/main" val="23424055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09600" y="404664"/>
            <a:ext cx="10972800" cy="6453336"/>
          </a:xfrm>
        </p:spPr>
        <p:txBody>
          <a:bodyPr>
            <a:normAutofit fontScale="47500" lnSpcReduction="20000"/>
          </a:bodyPr>
          <a:lstStyle/>
          <a:p>
            <a:pPr algn="l" rtl="0"/>
            <a:r>
              <a:rPr lang="en-US" dirty="0"/>
              <a:t>17Kelly NM, </a:t>
            </a:r>
            <a:r>
              <a:rPr lang="en-US" dirty="0" err="1"/>
              <a:t>Tham</a:t>
            </a:r>
            <a:r>
              <a:rPr lang="en-US" dirty="0"/>
              <a:t> T. Abnormal Liver Function Tests in Acute </a:t>
            </a:r>
            <a:r>
              <a:rPr lang="en-US" dirty="0" err="1"/>
              <a:t>Cholecystitis</a:t>
            </a:r>
            <a:r>
              <a:rPr lang="en-US" dirty="0"/>
              <a:t> With and Without </a:t>
            </a:r>
            <a:r>
              <a:rPr lang="en-US" dirty="0" err="1"/>
              <a:t>Choledocholithiasis</a:t>
            </a:r>
            <a:r>
              <a:rPr lang="en-US" dirty="0"/>
              <a:t>. Gastroenterology. 2011; 140(5): pp. S–450. </a:t>
            </a:r>
            <a:r>
              <a:rPr lang="en-US" dirty="0" err="1"/>
              <a:t>doi</a:t>
            </a:r>
            <a:r>
              <a:rPr lang="en-US" dirty="0"/>
              <a:t>: 10.1016/s0016-5085(11)61847-7.</a:t>
            </a:r>
          </a:p>
          <a:p>
            <a:pPr algn="l" rtl="0"/>
            <a:r>
              <a:rPr lang="en-US" dirty="0"/>
              <a:t>18. </a:t>
            </a:r>
            <a:r>
              <a:rPr lang="en-US" dirty="0" err="1"/>
              <a:t>Peng</a:t>
            </a:r>
            <a:r>
              <a:rPr lang="en-US" dirty="0"/>
              <a:t> WK, Sheikh Z, Paterson-Brown S, Nixon SJ. Role of liver function tests in predicting common bile duct stones in acute </a:t>
            </a:r>
            <a:r>
              <a:rPr lang="en-US" dirty="0" err="1"/>
              <a:t>calculous</a:t>
            </a:r>
            <a:r>
              <a:rPr lang="en-US" dirty="0"/>
              <a:t> </a:t>
            </a:r>
            <a:r>
              <a:rPr lang="en-US" dirty="0" err="1"/>
              <a:t>cholecystitis</a:t>
            </a:r>
            <a:r>
              <a:rPr lang="en-US" dirty="0"/>
              <a:t>. Br J Surg. 2005; 92(10): pp. 1241–7. </a:t>
            </a:r>
            <a:r>
              <a:rPr lang="en-US" dirty="0" err="1"/>
              <a:t>doi</a:t>
            </a:r>
            <a:r>
              <a:rPr lang="en-US" dirty="0"/>
              <a:t>: 10.1002/bjs.4955.</a:t>
            </a:r>
          </a:p>
          <a:p>
            <a:pPr algn="l" rtl="0"/>
            <a:r>
              <a:rPr lang="en-US" dirty="0"/>
              <a:t>19. </a:t>
            </a:r>
            <a:r>
              <a:rPr lang="en-US" dirty="0" err="1"/>
              <a:t>Kiriyama</a:t>
            </a:r>
            <a:r>
              <a:rPr lang="en-US" dirty="0"/>
              <a:t> S, </a:t>
            </a:r>
            <a:r>
              <a:rPr lang="en-US" dirty="0" err="1"/>
              <a:t>Kozaka</a:t>
            </a:r>
            <a:r>
              <a:rPr lang="en-US" dirty="0"/>
              <a:t> K, Takada T, et al. Tokyo Guidelines 2018: diagnostic criteria and severity grading of acute cholangitis (with videos). Journal of </a:t>
            </a:r>
            <a:r>
              <a:rPr lang="en-US" dirty="0" err="1"/>
              <a:t>Hepato</a:t>
            </a:r>
            <a:r>
              <a:rPr lang="en-US" dirty="0"/>
              <a:t>-Biliary-Pancreatic Sciences. 2018; 25(1): pp. 17–30. </a:t>
            </a:r>
            <a:r>
              <a:rPr lang="en-US" dirty="0" err="1"/>
              <a:t>doi</a:t>
            </a:r>
            <a:r>
              <a:rPr lang="en-US" dirty="0"/>
              <a:t>: 10.1002/jhbp.512.</a:t>
            </a:r>
          </a:p>
          <a:p>
            <a:pPr algn="l" rtl="0"/>
            <a:r>
              <a:rPr lang="en-US" dirty="0"/>
              <a:t>20. Tenner S, Baillie J, Dewitt J, </a:t>
            </a:r>
            <a:r>
              <a:rPr lang="en-US" dirty="0" err="1"/>
              <a:t>Vege</a:t>
            </a:r>
            <a:r>
              <a:rPr lang="en-US" dirty="0"/>
              <a:t> SS. American College of Gastroenterology guideline: management of acute pancreatitis. Am J </a:t>
            </a:r>
            <a:r>
              <a:rPr lang="en-US" dirty="0" err="1"/>
              <a:t>Gastroenterol</a:t>
            </a:r>
            <a:r>
              <a:rPr lang="en-US" dirty="0"/>
              <a:t>. 2013; 108(9): pp. 1400–1415. </a:t>
            </a:r>
            <a:r>
              <a:rPr lang="en-US" dirty="0" err="1"/>
              <a:t>doi</a:t>
            </a:r>
            <a:r>
              <a:rPr lang="en-US" dirty="0"/>
              <a:t>: 10.1038/ajg.2013.218.</a:t>
            </a:r>
          </a:p>
          <a:p>
            <a:pPr algn="l" rtl="0"/>
            <a:r>
              <a:rPr lang="en-US" dirty="0"/>
              <a:t>21. </a:t>
            </a:r>
            <a:r>
              <a:rPr lang="en-US" dirty="0" err="1"/>
              <a:t>Molvar</a:t>
            </a:r>
            <a:r>
              <a:rPr lang="en-US" dirty="0"/>
              <a:t> C, </a:t>
            </a:r>
            <a:r>
              <a:rPr lang="en-US" dirty="0" err="1"/>
              <a:t>Glaenzer</a:t>
            </a:r>
            <a:r>
              <a:rPr lang="en-US" dirty="0"/>
              <a:t> B. </a:t>
            </a:r>
            <a:r>
              <a:rPr lang="en-US" dirty="0" err="1"/>
              <a:t>Choledocholithiasis</a:t>
            </a:r>
            <a:r>
              <a:rPr lang="en-US" dirty="0"/>
              <a:t>: Evaluation, Treatment, and Outcomes. Seminars in interventional radiology. 2016; 33(4): pp. 268–276. </a:t>
            </a:r>
            <a:r>
              <a:rPr lang="en-US" dirty="0" err="1"/>
              <a:t>doi</a:t>
            </a:r>
            <a:r>
              <a:rPr lang="en-US" dirty="0"/>
              <a:t>: 10.1055/s-0036-1592329.</a:t>
            </a:r>
          </a:p>
          <a:p>
            <a:pPr algn="l" rtl="0"/>
            <a:r>
              <a:rPr lang="en-US" dirty="0"/>
              <a:t>22. </a:t>
            </a:r>
            <a:r>
              <a:rPr lang="en-US" dirty="0" err="1"/>
              <a:t>Memon</a:t>
            </a:r>
            <a:r>
              <a:rPr lang="en-US" dirty="0"/>
              <a:t> MA, </a:t>
            </a:r>
            <a:r>
              <a:rPr lang="en-US" dirty="0" err="1"/>
              <a:t>Hassaballa</a:t>
            </a:r>
            <a:r>
              <a:rPr lang="en-US" dirty="0"/>
              <a:t> H, </a:t>
            </a:r>
            <a:r>
              <a:rPr lang="en-US" dirty="0" err="1"/>
              <a:t>Memon</a:t>
            </a:r>
            <a:r>
              <a:rPr lang="en-US" dirty="0"/>
              <a:t> MI. Laparoscopic common bile duct exploration: the past, the present, and the future. Am J Surg. 2000; 179(4): pp. 309–15. </a:t>
            </a:r>
            <a:r>
              <a:rPr lang="en-US" dirty="0" err="1"/>
              <a:t>doi</a:t>
            </a:r>
            <a:r>
              <a:rPr lang="en-US" dirty="0"/>
              <a:t>: 10.1016/s0002-9610(00)00346-9.</a:t>
            </a:r>
          </a:p>
          <a:p>
            <a:pPr algn="l" rtl="0"/>
            <a:r>
              <a:rPr lang="en-US" dirty="0"/>
              <a:t>23. Huang RJ, </a:t>
            </a:r>
            <a:r>
              <a:rPr lang="en-US" dirty="0" err="1"/>
              <a:t>Barakat</a:t>
            </a:r>
            <a:r>
              <a:rPr lang="en-US" dirty="0"/>
              <a:t> MT, </a:t>
            </a:r>
            <a:r>
              <a:rPr lang="en-US" dirty="0" err="1"/>
              <a:t>Girotra</a:t>
            </a:r>
            <a:r>
              <a:rPr lang="en-US" dirty="0"/>
              <a:t> M, Banerjee S. Practice Patterns for Cholecystectomy After Endoscopic Retrograde </a:t>
            </a:r>
            <a:r>
              <a:rPr lang="en-US" dirty="0" err="1"/>
              <a:t>Cholangiopancreatography</a:t>
            </a:r>
            <a:r>
              <a:rPr lang="en-US" dirty="0"/>
              <a:t> for Patients With </a:t>
            </a:r>
            <a:r>
              <a:rPr lang="en-US" dirty="0" err="1"/>
              <a:t>Choledocholithiasis</a:t>
            </a:r>
            <a:r>
              <a:rPr lang="en-US" dirty="0"/>
              <a:t>. Gastroenterology. 2017; 153(3): pp. 762–771.e2. </a:t>
            </a:r>
            <a:r>
              <a:rPr lang="en-US" dirty="0" err="1"/>
              <a:t>doi</a:t>
            </a:r>
            <a:r>
              <a:rPr lang="en-US" dirty="0"/>
              <a:t>: 10.1053/j.gastro.2017.05.048.</a:t>
            </a:r>
          </a:p>
          <a:p>
            <a:pPr algn="l" rtl="0"/>
            <a:r>
              <a:rPr lang="en-US" dirty="0"/>
              <a:t>24. Crockett et al. American Gastroenterological Association Institute Guideline on Initial Management of Acute Pancreatitis. Gastroenterology. 2018; 154(4): pp. 1096–1101. </a:t>
            </a:r>
            <a:r>
              <a:rPr lang="en-US" dirty="0" err="1"/>
              <a:t>doi</a:t>
            </a:r>
            <a:r>
              <a:rPr lang="en-US" dirty="0"/>
              <a:t>: 10.1053/j.gastro.2018.01.032.</a:t>
            </a:r>
          </a:p>
          <a:p>
            <a:pPr algn="l" rtl="0"/>
            <a:r>
              <a:rPr lang="en-US" dirty="0"/>
              <a:t>25. Schuster KM, </a:t>
            </a:r>
            <a:r>
              <a:rPr lang="en-US" dirty="0" err="1"/>
              <a:t>Holena</a:t>
            </a:r>
            <a:r>
              <a:rPr lang="en-US" dirty="0"/>
              <a:t> DN, </a:t>
            </a:r>
            <a:r>
              <a:rPr lang="en-US" dirty="0" err="1"/>
              <a:t>Salim</a:t>
            </a:r>
            <a:r>
              <a:rPr lang="en-US" dirty="0"/>
              <a:t> A, Savage S, Crandall M. American Association for the Surgery of Trauma emergency general surgery guideline summaries 2018: acute appendicitis, acute </a:t>
            </a:r>
            <a:r>
              <a:rPr lang="en-US" dirty="0" err="1"/>
              <a:t>cholecystitis</a:t>
            </a:r>
            <a:r>
              <a:rPr lang="en-US" dirty="0"/>
              <a:t>, acute diverticulitis, acute pancreatitis, and small bowel obstruction. Trauma surgery &amp; acute care open. 2019; 4(1): p. e000281. </a:t>
            </a:r>
            <a:r>
              <a:rPr lang="en-US" dirty="0" err="1"/>
              <a:t>doi</a:t>
            </a:r>
            <a:r>
              <a:rPr lang="en-US" dirty="0"/>
              <a:t>: 10.1136/tsaco-2018-000281.</a:t>
            </a:r>
          </a:p>
          <a:p>
            <a:pPr algn="l" rtl="0"/>
            <a:r>
              <a:rPr lang="en-US" dirty="0"/>
              <a:t>26. </a:t>
            </a:r>
            <a:r>
              <a:rPr lang="en-US" dirty="0" err="1"/>
              <a:t>Gutt</a:t>
            </a:r>
            <a:r>
              <a:rPr lang="en-US" dirty="0"/>
              <a:t> CN, </a:t>
            </a:r>
            <a:r>
              <a:rPr lang="en-US" dirty="0" err="1"/>
              <a:t>Encke</a:t>
            </a:r>
            <a:r>
              <a:rPr lang="en-US" dirty="0"/>
              <a:t> J, </a:t>
            </a:r>
            <a:r>
              <a:rPr lang="en-US" dirty="0" err="1"/>
              <a:t>Köninger</a:t>
            </a:r>
            <a:r>
              <a:rPr lang="en-US" dirty="0"/>
              <a:t> J, et al. Acute </a:t>
            </a:r>
            <a:r>
              <a:rPr lang="en-US" dirty="0" err="1"/>
              <a:t>Cholecystitis</a:t>
            </a:r>
            <a:r>
              <a:rPr lang="en-US" dirty="0"/>
              <a:t>. Ann Surg. 2013; 258(3): pp. 385–393. </a:t>
            </a:r>
            <a:r>
              <a:rPr lang="en-US" dirty="0" err="1"/>
              <a:t>doi</a:t>
            </a:r>
            <a:r>
              <a:rPr lang="en-US" dirty="0"/>
              <a:t>: 10.1097/sla.0b013e3182a1599b.</a:t>
            </a:r>
          </a:p>
          <a:p>
            <a:pPr algn="l" rtl="0"/>
            <a:r>
              <a:rPr lang="en-US" dirty="0"/>
              <a:t>27. </a:t>
            </a:r>
            <a:r>
              <a:rPr lang="en-US" dirty="0" err="1"/>
              <a:t>Nuño-Guzmán</a:t>
            </a:r>
            <a:r>
              <a:rPr lang="en-US" dirty="0"/>
              <a:t> CM, </a:t>
            </a:r>
            <a:r>
              <a:rPr lang="en-US" dirty="0" err="1"/>
              <a:t>Marín</a:t>
            </a:r>
            <a:r>
              <a:rPr lang="en-US" dirty="0"/>
              <a:t>-Contreras ME, Figueroa-Sánchez M, Corona JL. Gallstone ileus, clinical presentation, diagnostic and treatment approach. World J </a:t>
            </a:r>
            <a:r>
              <a:rPr lang="en-US" dirty="0" err="1"/>
              <a:t>Gastrointest</a:t>
            </a:r>
            <a:r>
              <a:rPr lang="en-US" dirty="0"/>
              <a:t> Surg. 2016; 8(1): p. 65. </a:t>
            </a:r>
            <a:r>
              <a:rPr lang="en-US" dirty="0" err="1"/>
              <a:t>doi</a:t>
            </a:r>
            <a:r>
              <a:rPr lang="en-US" dirty="0"/>
              <a:t>: 10.4240/wjgs.v8.i1.65.</a:t>
            </a:r>
          </a:p>
          <a:p>
            <a:pPr algn="l" rtl="0"/>
            <a:r>
              <a:rPr lang="en-US" dirty="0"/>
              <a:t>28. </a:t>
            </a:r>
            <a:r>
              <a:rPr lang="en-US" dirty="0" err="1"/>
              <a:t>Abich</a:t>
            </a:r>
            <a:r>
              <a:rPr lang="en-US" dirty="0"/>
              <a:t> E, </a:t>
            </a:r>
            <a:r>
              <a:rPr lang="en-US" dirty="0" err="1"/>
              <a:t>Glotzer</a:t>
            </a:r>
            <a:r>
              <a:rPr lang="en-US" dirty="0"/>
              <a:t> D, Murphy E. Gallstone Ileus: An Unlikely Cause of Mechanical Small Bowel Obstruction. Case Reports in Gastroenterology. 2017; 11(2): pp. 389–395. </a:t>
            </a:r>
            <a:r>
              <a:rPr lang="en-US" dirty="0" err="1"/>
              <a:t>doi</a:t>
            </a:r>
            <a:r>
              <a:rPr lang="en-US" dirty="0"/>
              <a:t>: 10.1159/000475749.</a:t>
            </a:r>
          </a:p>
          <a:p>
            <a:pPr algn="l" rtl="0"/>
            <a:r>
              <a:rPr lang="en-US" dirty="0"/>
              <a:t>29. Caldwell KM, Lee SJ, Leggett PL, </a:t>
            </a:r>
            <a:r>
              <a:rPr lang="en-US" dirty="0" err="1"/>
              <a:t>Bajwa</a:t>
            </a:r>
            <a:r>
              <a:rPr lang="en-US" dirty="0"/>
              <a:t> KS, Mehta SS, Shah SK. </a:t>
            </a:r>
            <a:r>
              <a:rPr lang="en-US" dirty="0" err="1"/>
              <a:t>Bouveret</a:t>
            </a:r>
            <a:r>
              <a:rPr lang="en-US" dirty="0"/>
              <a:t> syndrome: current management strategies. Clinical and experimental gastroenterology. 2018; 11: pp. 69–75. </a:t>
            </a:r>
            <a:r>
              <a:rPr lang="en-US" dirty="0" err="1"/>
              <a:t>doi</a:t>
            </a:r>
            <a:r>
              <a:rPr lang="en-US" dirty="0"/>
              <a:t>: 10.2147/CEG.S132069</a:t>
            </a:r>
          </a:p>
        </p:txBody>
      </p:sp>
    </p:spTree>
    <p:extLst>
      <p:ext uri="{BB962C8B-B14F-4D97-AF65-F5344CB8AC3E}">
        <p14:creationId xmlns:p14="http://schemas.microsoft.com/office/powerpoint/2010/main" val="85056856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31371" y="620691"/>
            <a:ext cx="10972800" cy="6009531"/>
          </a:xfrm>
        </p:spPr>
        <p:txBody>
          <a:bodyPr>
            <a:normAutofit fontScale="32500" lnSpcReduction="20000"/>
          </a:bodyPr>
          <a:lstStyle/>
          <a:p>
            <a:pPr algn="l" rtl="0"/>
            <a:r>
              <a:rPr lang="en-US" sz="3700" dirty="0"/>
              <a:t>38. </a:t>
            </a:r>
            <a:r>
              <a:rPr lang="en-US" sz="3700" dirty="0" err="1"/>
              <a:t>Kiriyama</a:t>
            </a:r>
            <a:r>
              <a:rPr lang="en-US" sz="3700" dirty="0"/>
              <a:t> S, </a:t>
            </a:r>
            <a:r>
              <a:rPr lang="en-US" sz="3700" dirty="0" err="1"/>
              <a:t>Kozaka</a:t>
            </a:r>
            <a:r>
              <a:rPr lang="en-US" sz="3700" dirty="0"/>
              <a:t> K, Takada T, et al. Tokyo Guidelines 2018: diagnostic criteria and severity grading of acute cholangitis (with videos). Journal of </a:t>
            </a:r>
            <a:r>
              <a:rPr lang="en-US" sz="3700" dirty="0" err="1"/>
              <a:t>Hepato</a:t>
            </a:r>
            <a:r>
              <a:rPr lang="en-US" sz="3700" dirty="0"/>
              <a:t>-Biliary-Pancreatic Sciences. 2018; 25(1): pp. 17–30. </a:t>
            </a:r>
            <a:r>
              <a:rPr lang="en-US" sz="3700" dirty="0" err="1"/>
              <a:t>doi</a:t>
            </a:r>
            <a:r>
              <a:rPr lang="en-US" sz="3700" dirty="0"/>
              <a:t>: 10.1002/jhbp.512.</a:t>
            </a:r>
          </a:p>
          <a:p>
            <a:pPr algn="l" rtl="0"/>
            <a:r>
              <a:rPr lang="en-US" sz="3700" dirty="0"/>
              <a:t>33. Miura F, Okamoto K, Takada T, et al. Tokyo Guidelines 2018: initial management of acute biliary infection and flowchart for acute cholangitis. Journal of </a:t>
            </a:r>
            <a:r>
              <a:rPr lang="en-US" sz="3700" dirty="0" err="1"/>
              <a:t>Hepato</a:t>
            </a:r>
            <a:r>
              <a:rPr lang="en-US" sz="3700" dirty="0"/>
              <a:t>-Biliary-Pancreatic Sciences. 2018; 25(1): pp. 31–40. </a:t>
            </a:r>
            <a:r>
              <a:rPr lang="en-US" sz="3700" dirty="0" err="1"/>
              <a:t>doi</a:t>
            </a:r>
            <a:r>
              <a:rPr lang="en-US" sz="3700" dirty="0"/>
              <a:t>: 10.1002/jhbp.509.</a:t>
            </a:r>
          </a:p>
          <a:p>
            <a:pPr algn="l" rtl="0"/>
            <a:r>
              <a:rPr lang="en-US" sz="3700" dirty="0"/>
              <a:t>34. European Association for the Study of the Liver (EASL). EASL Clinical Practice Guidelines on the prevention, diagnosis and treatment of gallstones. J </a:t>
            </a:r>
            <a:r>
              <a:rPr lang="en-US" sz="3700" dirty="0" err="1"/>
              <a:t>Hepatol</a:t>
            </a:r>
            <a:r>
              <a:rPr lang="en-US" sz="3700" dirty="0"/>
              <a:t>. 2016; 65(1): pp. 146–181. </a:t>
            </a:r>
            <a:r>
              <a:rPr lang="en-US" sz="3700" dirty="0" err="1"/>
              <a:t>doi</a:t>
            </a:r>
            <a:r>
              <a:rPr lang="en-US" sz="3700" dirty="0"/>
              <a:t>: 10.1016/j.jhep.2016.03.005.</a:t>
            </a:r>
          </a:p>
          <a:p>
            <a:pPr algn="l" rtl="0"/>
            <a:r>
              <a:rPr lang="en-US" sz="3700" dirty="0"/>
              <a:t>30 Peterson CM, McNamara MM, et al. American College of Radiology ACR Appropriateness Criteria® Right Upper Quadrant Pain. https://acsearch.acr.org/docs/69474/Narrative/. Updated January 1, 2018. Accessed August 28, 2019.</a:t>
            </a:r>
          </a:p>
          <a:p>
            <a:pPr algn="l" rtl="0"/>
            <a:r>
              <a:rPr lang="en-US" sz="3700" dirty="0"/>
              <a:t>31. Zimmer V, </a:t>
            </a:r>
            <a:r>
              <a:rPr lang="en-US" sz="3700" dirty="0" err="1"/>
              <a:t>Lammert</a:t>
            </a:r>
            <a:r>
              <a:rPr lang="en-US" sz="3700" dirty="0"/>
              <a:t> F. Acute Bacterial Cholangitis. Visceral Medicine. 2015; 31(3): pp. 166–172. </a:t>
            </a:r>
            <a:r>
              <a:rPr lang="en-US" sz="3700" dirty="0" err="1"/>
              <a:t>doi</a:t>
            </a:r>
            <a:r>
              <a:rPr lang="en-US" sz="3700" dirty="0"/>
              <a:t>: 10.1159/000430965.</a:t>
            </a:r>
          </a:p>
          <a:p>
            <a:pPr algn="l" rtl="0"/>
            <a:r>
              <a:rPr lang="en-US" sz="3700" dirty="0"/>
              <a:t>. 32Iqbal U, </a:t>
            </a:r>
            <a:r>
              <a:rPr lang="en-US" sz="3700" dirty="0" err="1"/>
              <a:t>Khara</a:t>
            </a:r>
            <a:r>
              <a:rPr lang="en-US" sz="3700" dirty="0"/>
              <a:t> HS, Hu Y, et al. Emergent versus urgent ERCP in acute cholangitis: a systematic review and meta-analysis. </a:t>
            </a:r>
            <a:r>
              <a:rPr lang="en-US" sz="3700" dirty="0" err="1"/>
              <a:t>Gastrointest</a:t>
            </a:r>
            <a:r>
              <a:rPr lang="en-US" sz="3700" dirty="0"/>
              <a:t> </a:t>
            </a:r>
            <a:r>
              <a:rPr lang="en-US" sz="3700" dirty="0" err="1"/>
              <a:t>Endosc</a:t>
            </a:r>
            <a:r>
              <a:rPr lang="en-US" sz="3700" dirty="0"/>
              <a:t>. 2020; 91(4): pp. 753–760.e4. </a:t>
            </a:r>
            <a:r>
              <a:rPr lang="en-US" sz="3700" dirty="0" err="1"/>
              <a:t>doi</a:t>
            </a:r>
            <a:r>
              <a:rPr lang="en-US" sz="3700" dirty="0"/>
              <a:t>: 10.1016/j.gie.2019.09.040.</a:t>
            </a:r>
          </a:p>
          <a:p>
            <a:pPr algn="l" rtl="0"/>
            <a:r>
              <a:rPr lang="en-US" sz="3700" dirty="0"/>
              <a:t>35 Manes G, </a:t>
            </a:r>
            <a:r>
              <a:rPr lang="en-US" sz="3700" dirty="0" err="1"/>
              <a:t>Paspatis</a:t>
            </a:r>
            <a:r>
              <a:rPr lang="en-US" sz="3700" dirty="0"/>
              <a:t> G, </a:t>
            </a:r>
            <a:r>
              <a:rPr lang="en-US" sz="3700" dirty="0" err="1"/>
              <a:t>Aabakken</a:t>
            </a:r>
            <a:r>
              <a:rPr lang="en-US" sz="3700" dirty="0"/>
              <a:t> L, et al. Endoscopic management of common bile duct stones: European Society of Gastrointestinal Endoscopy (ESGE) guideline. Endoscopy. 2019; 51(05): pp. 472–491. </a:t>
            </a:r>
            <a:r>
              <a:rPr lang="en-US" sz="3700" dirty="0" err="1"/>
              <a:t>doi</a:t>
            </a:r>
            <a:r>
              <a:rPr lang="en-US" sz="3700" dirty="0"/>
              <a:t>: 10.1055/a-0862-0346.</a:t>
            </a:r>
          </a:p>
          <a:p>
            <a:pPr algn="l" rtl="0"/>
            <a:r>
              <a:rPr lang="en-US" sz="3700" dirty="0"/>
              <a:t>36. </a:t>
            </a:r>
            <a:r>
              <a:rPr lang="en-US" sz="3700" dirty="0" err="1"/>
              <a:t>Buyukasik</a:t>
            </a:r>
            <a:r>
              <a:rPr lang="en-US" sz="3700" dirty="0"/>
              <a:t> K, </a:t>
            </a:r>
            <a:r>
              <a:rPr lang="en-US" sz="3700" dirty="0" err="1"/>
              <a:t>Toros</a:t>
            </a:r>
            <a:r>
              <a:rPr lang="en-US" sz="3700" dirty="0"/>
              <a:t> AB, </a:t>
            </a:r>
            <a:r>
              <a:rPr lang="en-US" sz="3700" dirty="0" err="1"/>
              <a:t>Bektas</a:t>
            </a:r>
            <a:r>
              <a:rPr lang="en-US" sz="3700" dirty="0"/>
              <a:t> H, Ari A, </a:t>
            </a:r>
            <a:r>
              <a:rPr lang="en-US" sz="3700" dirty="0" err="1"/>
              <a:t>Deniz</a:t>
            </a:r>
            <a:r>
              <a:rPr lang="en-US" sz="3700" dirty="0"/>
              <a:t> MM. Diagnostic and therapeutic value of ERCP in acute cholangitis. ISRN gastroenterology. 2013; 2013: p. 191729. </a:t>
            </a:r>
            <a:r>
              <a:rPr lang="en-US" sz="3700" dirty="0" err="1"/>
              <a:t>doi</a:t>
            </a:r>
            <a:r>
              <a:rPr lang="en-US" sz="3700" dirty="0"/>
              <a:t>: 10.1155/2013/191729.</a:t>
            </a:r>
          </a:p>
          <a:p>
            <a:pPr algn="l" rtl="0"/>
            <a:r>
              <a:rPr lang="en-US" sz="3700" dirty="0"/>
              <a:t>37. </a:t>
            </a:r>
            <a:r>
              <a:rPr lang="en-US" sz="3700" dirty="0" err="1"/>
              <a:t>Baars</a:t>
            </a:r>
            <a:r>
              <a:rPr lang="en-US" sz="3700" dirty="0"/>
              <a:t> JE, </a:t>
            </a:r>
            <a:r>
              <a:rPr lang="en-US" sz="3700" dirty="0" err="1"/>
              <a:t>Kaffes</a:t>
            </a:r>
            <a:r>
              <a:rPr lang="en-US" sz="3700" dirty="0"/>
              <a:t> AJ, </a:t>
            </a:r>
            <a:r>
              <a:rPr lang="en-US" sz="3700" dirty="0" err="1"/>
              <a:t>Saxena</a:t>
            </a:r>
            <a:r>
              <a:rPr lang="en-US" sz="3700" dirty="0"/>
              <a:t> P. EUS-guided biliary drainage: A comprehensive review of the literature. Endoscopic ultrasound. 2018; 7(1): pp. 4–9. </a:t>
            </a:r>
            <a:r>
              <a:rPr lang="en-US" sz="3700" dirty="0" err="1"/>
              <a:t>doi</a:t>
            </a:r>
            <a:r>
              <a:rPr lang="en-US" sz="3700" dirty="0"/>
              <a:t>: 10.4103/eus.eus_105_17.</a:t>
            </a:r>
          </a:p>
          <a:p>
            <a:pPr algn="l" rtl="0"/>
            <a:r>
              <a:rPr lang="en-US" sz="3700" dirty="0"/>
              <a:t>39. Salerno R, Davies SEC, </a:t>
            </a:r>
            <a:r>
              <a:rPr lang="en-US" sz="3700" dirty="0" err="1"/>
              <a:t>Mezzina</a:t>
            </a:r>
            <a:r>
              <a:rPr lang="en-US" sz="3700" dirty="0"/>
              <a:t> N, </a:t>
            </a:r>
            <a:r>
              <a:rPr lang="en-US" sz="3700" dirty="0" err="1"/>
              <a:t>Ardizzone</a:t>
            </a:r>
            <a:r>
              <a:rPr lang="en-US" sz="3700" dirty="0"/>
              <a:t> S. Comprehensive review on EUS-guided biliary drainage. World journal of gastrointestinal endoscopy. 2019; 11(5): pp. 354–364. </a:t>
            </a:r>
            <a:r>
              <a:rPr lang="en-US" sz="3700" dirty="0" err="1"/>
              <a:t>doi</a:t>
            </a:r>
            <a:r>
              <a:rPr lang="en-US" sz="3700" dirty="0"/>
              <a:t>: 10.4253/wjge.v11.i5.354.</a:t>
            </a:r>
          </a:p>
          <a:p>
            <a:pPr algn="l" rtl="0"/>
            <a:r>
              <a:rPr lang="en-US" sz="3700" dirty="0"/>
              <a:t>40. </a:t>
            </a:r>
            <a:r>
              <a:rPr lang="en-US" sz="3700" dirty="0" err="1"/>
              <a:t>Kashani</a:t>
            </a:r>
            <a:r>
              <a:rPr lang="en-US" sz="3700" dirty="0"/>
              <a:t> A, </a:t>
            </a:r>
            <a:r>
              <a:rPr lang="en-US" sz="3700" dirty="0" err="1"/>
              <a:t>Abboud</a:t>
            </a:r>
            <a:r>
              <a:rPr lang="en-US" sz="3700" dirty="0"/>
              <a:t> G, Lo SK, </a:t>
            </a:r>
            <a:r>
              <a:rPr lang="en-US" sz="3700" dirty="0" err="1"/>
              <a:t>Jamil</a:t>
            </a:r>
            <a:r>
              <a:rPr lang="en-US" sz="3700" dirty="0"/>
              <a:t> LH. Double balloon </a:t>
            </a:r>
            <a:r>
              <a:rPr lang="en-US" sz="3700" dirty="0" err="1"/>
              <a:t>enteroscopy</a:t>
            </a:r>
            <a:r>
              <a:rPr lang="en-US" sz="3700" dirty="0"/>
              <a:t>-assisted endoscopic retrograde </a:t>
            </a:r>
            <a:r>
              <a:rPr lang="en-US" sz="3700" dirty="0" err="1"/>
              <a:t>cholangiopancreatography</a:t>
            </a:r>
            <a:r>
              <a:rPr lang="en-US" sz="3700" dirty="0"/>
              <a:t> in Roux-en-Y gastric bypass anatomy: expert vs. novice experience. Endoscopy international open. 2018; 6(7): pp. E885–E891. </a:t>
            </a:r>
            <a:r>
              <a:rPr lang="en-US" sz="3700" dirty="0" err="1"/>
              <a:t>doi</a:t>
            </a:r>
            <a:r>
              <a:rPr lang="en-US" sz="3700" dirty="0"/>
              <a:t>: 10.1055/a-0599-6059.</a:t>
            </a:r>
          </a:p>
          <a:p>
            <a:pPr algn="l" rtl="0"/>
            <a:r>
              <a:rPr lang="en-US" sz="3700" dirty="0"/>
              <a:t>41. </a:t>
            </a:r>
            <a:r>
              <a:rPr lang="en-US" sz="3700" dirty="0" err="1"/>
              <a:t>Jarnagin</a:t>
            </a:r>
            <a:r>
              <a:rPr lang="en-US" sz="3700" dirty="0"/>
              <a:t> WR. </a:t>
            </a:r>
            <a:r>
              <a:rPr lang="en-US" sz="3700" dirty="0" err="1"/>
              <a:t>Blumgart's</a:t>
            </a:r>
            <a:r>
              <a:rPr lang="en-US" sz="3700" dirty="0"/>
              <a:t> Surgery of the Liver, Biliary Tract, and Pancreas. Elsevier; 2016.</a:t>
            </a:r>
          </a:p>
          <a:p>
            <a:pPr algn="l" rtl="0"/>
            <a:r>
              <a:rPr lang="en-US" sz="3700" dirty="0"/>
              <a:t>42. Ahmed M, </a:t>
            </a:r>
            <a:r>
              <a:rPr lang="en-US" sz="3700" dirty="0" err="1"/>
              <a:t>Diggory</a:t>
            </a:r>
            <a:r>
              <a:rPr lang="en-US" sz="3700" dirty="0"/>
              <a:t> RT. Case-based review: bile peritonitis after T-tube removal. Ann R </a:t>
            </a:r>
            <a:r>
              <a:rPr lang="en-US" sz="3700" dirty="0" err="1"/>
              <a:t>Coll</a:t>
            </a:r>
            <a:r>
              <a:rPr lang="en-US" sz="3700" dirty="0"/>
              <a:t> </a:t>
            </a:r>
            <a:r>
              <a:rPr lang="en-US" sz="3700" dirty="0" err="1"/>
              <a:t>Surg</a:t>
            </a:r>
            <a:r>
              <a:rPr lang="en-US" sz="3700" dirty="0"/>
              <a:t> Engl. 2013; 95(6): pp. 383–5. </a:t>
            </a:r>
            <a:r>
              <a:rPr lang="en-US" sz="3700" dirty="0" err="1"/>
              <a:t>doi</a:t>
            </a:r>
            <a:r>
              <a:rPr lang="en-US" sz="3700" dirty="0"/>
              <a:t>: 10.1308/003588413X13629960048596.</a:t>
            </a:r>
          </a:p>
          <a:p>
            <a:pPr algn="l" rtl="0"/>
            <a:r>
              <a:rPr lang="en-US" sz="3700" dirty="0"/>
              <a:t>43. Li VK, Yum JL, </a:t>
            </a:r>
            <a:r>
              <a:rPr lang="en-US" sz="3700" dirty="0" err="1"/>
              <a:t>Yeung</a:t>
            </a:r>
            <a:r>
              <a:rPr lang="en-US" sz="3700" dirty="0"/>
              <a:t> YP. Optimal timing of elective laparoscopic cholecystectomy after acute cholangitis and subsequent clearance of </a:t>
            </a:r>
            <a:r>
              <a:rPr lang="en-US" sz="3700" dirty="0" err="1"/>
              <a:t>choledocholithiasis</a:t>
            </a:r>
            <a:r>
              <a:rPr lang="en-US" sz="3700" dirty="0"/>
              <a:t>. Am J Surg. 2010; 200(4): pp. 483–488. </a:t>
            </a:r>
            <a:r>
              <a:rPr lang="en-US" sz="3700" dirty="0" err="1"/>
              <a:t>doi</a:t>
            </a:r>
            <a:r>
              <a:rPr lang="en-US" sz="3700" dirty="0"/>
              <a:t>: 10.1016/j.amjsurg.2009.11.010.</a:t>
            </a:r>
          </a:p>
          <a:p>
            <a:pPr algn="l" rtl="0"/>
            <a:r>
              <a:rPr lang="en-US" sz="3700" dirty="0"/>
              <a:t>44. Ha JS, Choi HJ, Moon JH, et al. Endoscopic Extraction of Biliary </a:t>
            </a:r>
            <a:r>
              <a:rPr lang="en-US" sz="3700" dirty="0" err="1"/>
              <a:t>Fascioliasis</a:t>
            </a:r>
            <a:r>
              <a:rPr lang="en-US" sz="3700" dirty="0"/>
              <a:t> Diagnosed Using </a:t>
            </a:r>
            <a:r>
              <a:rPr lang="en-US" sz="3700" dirty="0" err="1"/>
              <a:t>Intraductal</a:t>
            </a:r>
            <a:r>
              <a:rPr lang="en-US" sz="3700" dirty="0"/>
              <a:t> Ultrasonography in a Patient with Acute Cholangitis. Clinical endoscopy. 2015; 48(6): pp. 579–82. </a:t>
            </a:r>
            <a:r>
              <a:rPr lang="en-US" sz="3700" dirty="0" err="1"/>
              <a:t>doi</a:t>
            </a:r>
            <a:r>
              <a:rPr lang="en-US" sz="3700" dirty="0"/>
              <a:t>: 10.5946/ce.2015.48.6.579.</a:t>
            </a:r>
          </a:p>
          <a:p>
            <a:pPr algn="l" rtl="0"/>
            <a:r>
              <a:rPr lang="en-US" sz="3700" dirty="0"/>
              <a:t>45. </a:t>
            </a:r>
            <a:r>
              <a:rPr lang="en-US" sz="3700" dirty="0" err="1"/>
              <a:t>Yılmaz</a:t>
            </a:r>
            <a:r>
              <a:rPr lang="en-US" sz="3700" dirty="0"/>
              <a:t> S, </a:t>
            </a:r>
            <a:r>
              <a:rPr lang="en-US" sz="3700" dirty="0" err="1"/>
              <a:t>Akıcı</a:t>
            </a:r>
            <a:r>
              <a:rPr lang="en-US" sz="3700" dirty="0"/>
              <a:t> M, </a:t>
            </a:r>
            <a:r>
              <a:rPr lang="en-US" sz="3700" dirty="0" err="1"/>
              <a:t>Şimşek</a:t>
            </a:r>
            <a:r>
              <a:rPr lang="en-US" sz="3700" dirty="0"/>
              <a:t> M, </a:t>
            </a:r>
            <a:r>
              <a:rPr lang="en-US" sz="3700" dirty="0" err="1"/>
              <a:t>Okur</a:t>
            </a:r>
            <a:r>
              <a:rPr lang="en-US" sz="3700" dirty="0"/>
              <a:t> N, </a:t>
            </a:r>
            <a:r>
              <a:rPr lang="en-US" sz="3700" dirty="0" err="1"/>
              <a:t>Erşen</a:t>
            </a:r>
            <a:r>
              <a:rPr lang="en-US" sz="3700" dirty="0"/>
              <a:t> O, </a:t>
            </a:r>
            <a:r>
              <a:rPr lang="en-US" sz="3700" dirty="0" err="1"/>
              <a:t>Tuncer</a:t>
            </a:r>
            <a:r>
              <a:rPr lang="en-US" sz="3700" dirty="0"/>
              <a:t> AA. Endoscopic retrograde </a:t>
            </a:r>
            <a:r>
              <a:rPr lang="en-US" sz="3700" dirty="0" err="1"/>
              <a:t>cholangiopancreatography</a:t>
            </a:r>
            <a:r>
              <a:rPr lang="en-US" sz="3700" dirty="0"/>
              <a:t> for biliary system parasites. Turkish journal of surgery. 2018; 34(4): pp. 306–310. </a:t>
            </a:r>
            <a:r>
              <a:rPr lang="en-US" sz="3700" dirty="0" err="1"/>
              <a:t>doi</a:t>
            </a:r>
            <a:r>
              <a:rPr lang="en-US" sz="3700" dirty="0"/>
              <a:t>: 10.5152/turkjsurg.2017.3808.</a:t>
            </a:r>
          </a:p>
          <a:p>
            <a:pPr algn="l" rtl="0"/>
            <a:r>
              <a:rPr lang="en-US" sz="3700" dirty="0"/>
              <a:t>46. Kimura Y, Takada T, </a:t>
            </a:r>
            <a:r>
              <a:rPr lang="en-US" sz="3700" dirty="0" err="1"/>
              <a:t>Kawarada</a:t>
            </a:r>
            <a:r>
              <a:rPr lang="en-US" sz="3700" dirty="0"/>
              <a:t> Y, et al. Definitions, pathophysiology, and epidemiology of acute cholangitis and </a:t>
            </a:r>
            <a:r>
              <a:rPr lang="en-US" sz="3700" dirty="0" err="1"/>
              <a:t>cholecystitis</a:t>
            </a:r>
            <a:r>
              <a:rPr lang="en-US" sz="3700" dirty="0"/>
              <a:t>: Tokyo Guidelines. J </a:t>
            </a:r>
            <a:r>
              <a:rPr lang="en-US" sz="3700" dirty="0" err="1"/>
              <a:t>Hepatobiliary</a:t>
            </a:r>
            <a:r>
              <a:rPr lang="en-US" sz="3700" dirty="0"/>
              <a:t> </a:t>
            </a:r>
            <a:r>
              <a:rPr lang="en-US" sz="3700" dirty="0" err="1"/>
              <a:t>Pancreat</a:t>
            </a:r>
            <a:r>
              <a:rPr lang="en-US" sz="3700" dirty="0"/>
              <a:t> Surg. 2007; 14(1): pp. 15–26. </a:t>
            </a:r>
            <a:r>
              <a:rPr lang="en-US" sz="3700" dirty="0" err="1"/>
              <a:t>doi</a:t>
            </a:r>
            <a:r>
              <a:rPr lang="en-US" sz="3700" dirty="0"/>
              <a:t>: 10.1007/s00534-006-1152-y.</a:t>
            </a:r>
          </a:p>
          <a:p>
            <a:pPr algn="l" rtl="0"/>
            <a:endParaRPr lang="en-US" dirty="0"/>
          </a:p>
        </p:txBody>
      </p:sp>
    </p:spTree>
    <p:extLst>
      <p:ext uri="{BB962C8B-B14F-4D97-AF65-F5344CB8AC3E}">
        <p14:creationId xmlns:p14="http://schemas.microsoft.com/office/powerpoint/2010/main" val="38380316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09600" y="548689"/>
            <a:ext cx="10972800" cy="5577483"/>
          </a:xfrm>
        </p:spPr>
        <p:txBody>
          <a:bodyPr>
            <a:normAutofit fontScale="62500" lnSpcReduction="20000"/>
          </a:bodyPr>
          <a:lstStyle/>
          <a:p>
            <a:pPr algn="l" rtl="0"/>
            <a:r>
              <a:rPr lang="en-US" dirty="0"/>
              <a:t>47.Goljan EF. Rapid Review Pathology. Philadelphia, PA: Elsevier Saunders; 2013.</a:t>
            </a:r>
          </a:p>
          <a:p>
            <a:pPr algn="l" rtl="0"/>
            <a:r>
              <a:rPr lang="en-US" dirty="0"/>
              <a:t>52. Valle JW, </a:t>
            </a:r>
            <a:r>
              <a:rPr lang="en-US" dirty="0" err="1"/>
              <a:t>Borbath</a:t>
            </a:r>
            <a:r>
              <a:rPr lang="en-US" dirty="0"/>
              <a:t> I, Khan SA, </a:t>
            </a:r>
            <a:r>
              <a:rPr lang="en-US" dirty="0" err="1"/>
              <a:t>Huguet</a:t>
            </a:r>
            <a:r>
              <a:rPr lang="en-US" dirty="0"/>
              <a:t> F, </a:t>
            </a:r>
            <a:r>
              <a:rPr lang="en-US" dirty="0" err="1"/>
              <a:t>Gruenberger</a:t>
            </a:r>
            <a:r>
              <a:rPr lang="en-US" dirty="0"/>
              <a:t> T, Arnold D. Biliary cancer: ESMO Clinical Practice Guidelines for diagnosis, treatment and follow-up†. Annals of Oncology. 2016; 27(suppl_5): pp. v28–v37. </a:t>
            </a:r>
            <a:r>
              <a:rPr lang="en-US" dirty="0" err="1"/>
              <a:t>doi</a:t>
            </a:r>
            <a:r>
              <a:rPr lang="en-US" dirty="0"/>
              <a:t>: 10.1093/</a:t>
            </a:r>
            <a:r>
              <a:rPr lang="en-US" dirty="0" err="1"/>
              <a:t>annonc</a:t>
            </a:r>
            <a:r>
              <a:rPr lang="en-US" dirty="0"/>
              <a:t>/mdw324.</a:t>
            </a:r>
          </a:p>
          <a:p>
            <a:pPr algn="l" rtl="0"/>
            <a:r>
              <a:rPr lang="en-US" dirty="0"/>
              <a:t> 48. </a:t>
            </a:r>
            <a:r>
              <a:rPr lang="en-US" dirty="0" err="1"/>
              <a:t>Bowlus</a:t>
            </a:r>
            <a:r>
              <a:rPr lang="en-US" dirty="0"/>
              <a:t> CL, </a:t>
            </a:r>
            <a:r>
              <a:rPr lang="en-US" dirty="0" err="1"/>
              <a:t>Arrivé</a:t>
            </a:r>
            <a:r>
              <a:rPr lang="en-US" dirty="0"/>
              <a:t> L, </a:t>
            </a:r>
            <a:r>
              <a:rPr lang="en-US" dirty="0" err="1"/>
              <a:t>Bergquist</a:t>
            </a:r>
            <a:r>
              <a:rPr lang="en-US" dirty="0"/>
              <a:t> A, et al. AASLD practice guidance on primary </a:t>
            </a:r>
            <a:r>
              <a:rPr lang="en-US" dirty="0" err="1"/>
              <a:t>sclerosing</a:t>
            </a:r>
            <a:r>
              <a:rPr lang="en-US" dirty="0"/>
              <a:t> cholangitis and </a:t>
            </a:r>
            <a:r>
              <a:rPr lang="en-US" dirty="0" err="1"/>
              <a:t>cholangiocarcinoma</a:t>
            </a:r>
            <a:r>
              <a:rPr lang="en-US" dirty="0"/>
              <a:t>. </a:t>
            </a:r>
            <a:r>
              <a:rPr lang="en-US" dirty="0" err="1"/>
              <a:t>Hepatology</a:t>
            </a:r>
            <a:r>
              <a:rPr lang="en-US" dirty="0"/>
              <a:t>. 2022. </a:t>
            </a:r>
            <a:r>
              <a:rPr lang="en-US" dirty="0" err="1"/>
              <a:t>doi</a:t>
            </a:r>
            <a:r>
              <a:rPr lang="en-US" dirty="0"/>
              <a:t>: 10.1002/hep.32771.</a:t>
            </a:r>
          </a:p>
          <a:p>
            <a:pPr algn="l" rtl="0"/>
            <a:r>
              <a:rPr lang="en-US" dirty="0"/>
              <a:t>49. Alvaro D, Gores GJ, </a:t>
            </a:r>
            <a:r>
              <a:rPr lang="en-US" dirty="0" err="1"/>
              <a:t>Walicki</a:t>
            </a:r>
            <a:r>
              <a:rPr lang="en-US" dirty="0"/>
              <a:t> J, et al. EASL-ILCA Clinical Practice Guidelines on the management of intrahepatic </a:t>
            </a:r>
            <a:r>
              <a:rPr lang="en-US" dirty="0" err="1"/>
              <a:t>cholangiocarcinoma</a:t>
            </a:r>
            <a:r>
              <a:rPr lang="en-US" dirty="0"/>
              <a:t>. J </a:t>
            </a:r>
            <a:r>
              <a:rPr lang="en-US" dirty="0" err="1"/>
              <a:t>Hepatol</a:t>
            </a:r>
            <a:r>
              <a:rPr lang="en-US" dirty="0"/>
              <a:t>. 2023; 79(1): pp. 181–208. </a:t>
            </a:r>
            <a:r>
              <a:rPr lang="en-US" dirty="0" err="1"/>
              <a:t>doi</a:t>
            </a:r>
            <a:r>
              <a:rPr lang="en-US" dirty="0"/>
              <a:t>: 10.1016/j.jhep.2023.03.010.</a:t>
            </a:r>
          </a:p>
          <a:p>
            <a:pPr algn="l" rtl="0"/>
            <a:r>
              <a:rPr lang="en-US" dirty="0"/>
              <a:t>50. </a:t>
            </a:r>
            <a:r>
              <a:rPr lang="en-US" dirty="0" err="1"/>
              <a:t>Brindley</a:t>
            </a:r>
            <a:r>
              <a:rPr lang="en-US" dirty="0"/>
              <a:t> PJ, </a:t>
            </a:r>
            <a:r>
              <a:rPr lang="en-US" dirty="0" err="1"/>
              <a:t>Bachini</a:t>
            </a:r>
            <a:r>
              <a:rPr lang="en-US" dirty="0"/>
              <a:t> M, </a:t>
            </a:r>
            <a:r>
              <a:rPr lang="en-US" dirty="0" err="1"/>
              <a:t>Ilyas</a:t>
            </a:r>
            <a:r>
              <a:rPr lang="en-US" dirty="0"/>
              <a:t> SI, et al. </a:t>
            </a:r>
            <a:r>
              <a:rPr lang="en-US" dirty="0" err="1"/>
              <a:t>Cholangiocarcinoma</a:t>
            </a:r>
            <a:r>
              <a:rPr lang="en-US" dirty="0"/>
              <a:t>. Nat Rev Dis Primers. 2021; 7(1). </a:t>
            </a:r>
            <a:r>
              <a:rPr lang="en-US" dirty="0" err="1"/>
              <a:t>doi</a:t>
            </a:r>
            <a:r>
              <a:rPr lang="en-US" dirty="0"/>
              <a:t>: 10.1038/s41572-021-00300-2.</a:t>
            </a:r>
          </a:p>
          <a:p>
            <a:pPr algn="l" rtl="0"/>
            <a:r>
              <a:rPr lang="en-US" dirty="0"/>
              <a:t>51. PDQ Adult Treatment Editorial Board. Bile duct cancer (</a:t>
            </a:r>
            <a:r>
              <a:rPr lang="en-US" dirty="0" err="1"/>
              <a:t>cholangiocarcinoma</a:t>
            </a:r>
            <a:r>
              <a:rPr lang="en-US" dirty="0"/>
              <a:t>) treatment (PDQ) – health professional version. PDQ Cancer Information Summaries. 2024. </a:t>
            </a:r>
            <a:r>
              <a:rPr lang="en-US" dirty="0" err="1"/>
              <a:t>pmid</a:t>
            </a:r>
            <a:r>
              <a:rPr lang="en-US" dirty="0"/>
              <a:t>: 26389308.</a:t>
            </a:r>
          </a:p>
          <a:p>
            <a:pPr algn="l" rtl="0"/>
            <a:r>
              <a:rPr lang="en-US" dirty="0"/>
              <a:t>52. </a:t>
            </a:r>
            <a:r>
              <a:rPr lang="en-US" dirty="0" err="1"/>
              <a:t>Dhanasekaran</a:t>
            </a:r>
            <a:r>
              <a:rPr lang="en-US" dirty="0"/>
              <a:t> R, Hemming AW, </a:t>
            </a:r>
            <a:r>
              <a:rPr lang="en-US" dirty="0" err="1"/>
              <a:t>Zendejas</a:t>
            </a:r>
            <a:r>
              <a:rPr lang="en-US" dirty="0"/>
              <a:t> I, et al. Treatment outcomes and prognostic factors of intrahepatic </a:t>
            </a:r>
            <a:r>
              <a:rPr lang="en-US" dirty="0" err="1"/>
              <a:t>cholangiocarcinoma</a:t>
            </a:r>
            <a:r>
              <a:rPr lang="en-US" dirty="0"/>
              <a:t>. </a:t>
            </a:r>
            <a:r>
              <a:rPr lang="en-US" dirty="0" err="1"/>
              <a:t>Oncol</a:t>
            </a:r>
            <a:r>
              <a:rPr lang="en-US" dirty="0"/>
              <a:t> Rep. 2013; 29(4): pp. 1259–67. </a:t>
            </a:r>
            <a:r>
              <a:rPr lang="en-US" dirty="0" err="1"/>
              <a:t>doi</a:t>
            </a:r>
            <a:r>
              <a:rPr lang="en-US" dirty="0"/>
              <a:t>: 10.3892/or.2013.2290.</a:t>
            </a:r>
          </a:p>
          <a:p>
            <a:pPr algn="l" rtl="0"/>
            <a:r>
              <a:rPr lang="en-US" dirty="0"/>
              <a:t>53. Jang JY, Kim SW, Park DJ, et al. Actual long-term outcome of </a:t>
            </a:r>
            <a:r>
              <a:rPr lang="en-US" dirty="0" err="1"/>
              <a:t>extrahepatic</a:t>
            </a:r>
            <a:r>
              <a:rPr lang="en-US" dirty="0"/>
              <a:t> bile duct cancer after surgical resection. Ann Surg. 2005; 241(1): pp. 77–84. </a:t>
            </a:r>
            <a:r>
              <a:rPr lang="en-US" dirty="0" err="1"/>
              <a:t>doi</a:t>
            </a:r>
            <a:r>
              <a:rPr lang="en-US" dirty="0"/>
              <a:t>: 10.1097/01.sla.0000150166.94732.88.</a:t>
            </a:r>
          </a:p>
        </p:txBody>
      </p:sp>
    </p:spTree>
    <p:extLst>
      <p:ext uri="{BB962C8B-B14F-4D97-AF65-F5344CB8AC3E}">
        <p14:creationId xmlns:p14="http://schemas.microsoft.com/office/powerpoint/2010/main" val="28393085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654B6C-D64E-CA3B-623A-FB552862C320}"/>
              </a:ext>
            </a:extLst>
          </p:cNvPr>
          <p:cNvSpPr>
            <a:spLocks noGrp="1"/>
          </p:cNvSpPr>
          <p:nvPr>
            <p:ph idx="1"/>
          </p:nvPr>
        </p:nvSpPr>
        <p:spPr>
          <a:xfrm>
            <a:off x="313509" y="143691"/>
            <a:ext cx="11040291" cy="6033272"/>
          </a:xfrm>
        </p:spPr>
        <p:txBody>
          <a:bodyPr>
            <a:normAutofit/>
          </a:bodyPr>
          <a:lstStyle/>
          <a:p>
            <a:r>
              <a:rPr lang="en-US" dirty="0"/>
              <a:t>49.Jarnagin WR. </a:t>
            </a:r>
            <a:r>
              <a:rPr lang="en-US" dirty="0" err="1"/>
              <a:t>Blumgart's</a:t>
            </a:r>
            <a:r>
              <a:rPr lang="en-US" dirty="0"/>
              <a:t> Surgery of the Liver, Biliary Tract, and Pancreas. Elsevier; 2016</a:t>
            </a:r>
          </a:p>
          <a:p>
            <a:r>
              <a:rPr lang="en-US" dirty="0"/>
              <a:t>51.van </a:t>
            </a:r>
            <a:r>
              <a:rPr lang="en-US" dirty="0" err="1"/>
              <a:t>Eijck</a:t>
            </a:r>
            <a:r>
              <a:rPr lang="en-US" dirty="0"/>
              <a:t> FC, van Veen RN, </a:t>
            </a:r>
            <a:r>
              <a:rPr lang="en-US" dirty="0" err="1"/>
              <a:t>Kleinrensink</a:t>
            </a:r>
            <a:r>
              <a:rPr lang="en-US" dirty="0"/>
              <a:t> GJ, Lange JF. Hartmann's gallbladder pouch revisited 60 years later.. Surg </a:t>
            </a:r>
            <a:r>
              <a:rPr lang="en-US" dirty="0" err="1"/>
              <a:t>Endosc</a:t>
            </a:r>
            <a:r>
              <a:rPr lang="en-US" dirty="0"/>
              <a:t>. 2007; 21(7): p.1122-5. </a:t>
            </a:r>
            <a:r>
              <a:rPr lang="en-US" dirty="0" err="1"/>
              <a:t>doi</a:t>
            </a:r>
            <a:r>
              <a:rPr lang="en-US" dirty="0"/>
              <a:t>: 10.1007/s00464-006-9058-y</a:t>
            </a:r>
          </a:p>
          <a:p>
            <a:r>
              <a:rPr lang="en-US" dirty="0"/>
              <a:t>50.Beltrán MA. Mirizzi syndrome: history, current knowledge and proposal of a simplified classification.. World journal of gastroenterology. 2012; 18(34): p.4639-50. </a:t>
            </a:r>
            <a:r>
              <a:rPr lang="en-US" dirty="0" err="1"/>
              <a:t>doi</a:t>
            </a:r>
            <a:r>
              <a:rPr lang="en-US" dirty="0"/>
              <a:t>: 10.3748/wjg.v18.i34.4639 </a:t>
            </a:r>
          </a:p>
          <a:p>
            <a:r>
              <a:rPr lang="en-US" dirty="0"/>
              <a:t>52.Buxbaum JL, Abbas </a:t>
            </a:r>
            <a:r>
              <a:rPr lang="en-US" dirty="0" err="1"/>
              <a:t>Fehmi</a:t>
            </a:r>
            <a:r>
              <a:rPr lang="en-US" dirty="0"/>
              <a:t> SM, Sultan S, et al. ASGE guideline on the role of endoscopy in the evaluation and management of choledocholithiasis. </a:t>
            </a:r>
            <a:r>
              <a:rPr lang="en-US" dirty="0" err="1"/>
              <a:t>Gastrointest</a:t>
            </a:r>
            <a:r>
              <a:rPr lang="en-US" dirty="0"/>
              <a:t> </a:t>
            </a:r>
            <a:r>
              <a:rPr lang="en-US" dirty="0" err="1"/>
              <a:t>Endosc</a:t>
            </a:r>
            <a:r>
              <a:rPr lang="en-US" dirty="0"/>
              <a:t>. 2019; 89(6): p.1075-1105.e15. </a:t>
            </a:r>
            <a:r>
              <a:rPr lang="en-US" dirty="0" err="1"/>
              <a:t>doi</a:t>
            </a:r>
            <a:r>
              <a:rPr lang="en-US" dirty="0"/>
              <a:t>: 10.1016/j.gie.2018.10.001</a:t>
            </a:r>
          </a:p>
        </p:txBody>
      </p:sp>
      <p:sp>
        <p:nvSpPr>
          <p:cNvPr id="7" name="TextBox 6">
            <a:extLst>
              <a:ext uri="{FF2B5EF4-FFF2-40B4-BE49-F238E27FC236}">
                <a16:creationId xmlns:a16="http://schemas.microsoft.com/office/drawing/2014/main" id="{CB3C233D-292C-356B-3646-44BDF219D3AF}"/>
              </a:ext>
            </a:extLst>
          </p:cNvPr>
          <p:cNvSpPr txBox="1"/>
          <p:nvPr/>
        </p:nvSpPr>
        <p:spPr>
          <a:xfrm>
            <a:off x="313509" y="5284656"/>
            <a:ext cx="10842171" cy="1200329"/>
          </a:xfrm>
          <a:prstGeom prst="rect">
            <a:avLst/>
          </a:prstGeom>
          <a:noFill/>
        </p:spPr>
        <p:txBody>
          <a:bodyPr wrap="square">
            <a:spAutoFit/>
          </a:bodyPr>
          <a:lstStyle/>
          <a:p>
            <a:pPr marL="457200" indent="-457200">
              <a:buFont typeface="Arial" panose="020B0604020202020204" pitchFamily="34" charset="0"/>
              <a:buChar char="•"/>
            </a:pPr>
            <a:r>
              <a:rPr lang="en-US" sz="2400" b="1" dirty="0">
                <a:solidFill>
                  <a:prstClr val="black"/>
                </a:solidFill>
              </a:rPr>
              <a:t>26.Townsend CM Jr, Beauchamp RD, Evers BM, Mattox KL. </a:t>
            </a:r>
            <a:r>
              <a:rPr lang="en-US" sz="2400" b="1" dirty="0" err="1">
                <a:solidFill>
                  <a:prstClr val="black"/>
                </a:solidFill>
              </a:rPr>
              <a:t>Sabiston</a:t>
            </a:r>
            <a:r>
              <a:rPr lang="en-US" sz="2400" b="1" dirty="0">
                <a:solidFill>
                  <a:prstClr val="black"/>
                </a:solidFill>
              </a:rPr>
              <a:t> Textbook of Surgery: The Biological Basis of Modern Surgical Practice. Elsevier; 2016</a:t>
            </a:r>
          </a:p>
          <a:p>
            <a:pPr marL="457200" indent="-457200">
              <a:buFont typeface="Arial" panose="020B0604020202020204" pitchFamily="34" charset="0"/>
              <a:buChar char="•"/>
            </a:pPr>
            <a:r>
              <a:rPr lang="en-US" sz="2400" b="1" dirty="0">
                <a:solidFill>
                  <a:prstClr val="black"/>
                </a:solidFill>
              </a:rPr>
              <a:t>27.Hoilat GJ, John S. Choledochal Cyst. </a:t>
            </a:r>
            <a:r>
              <a:rPr lang="en-US" sz="2400" b="1" dirty="0" err="1">
                <a:solidFill>
                  <a:prstClr val="black"/>
                </a:solidFill>
              </a:rPr>
              <a:t>StatPearls</a:t>
            </a:r>
            <a:r>
              <a:rPr lang="en-US" sz="2400" b="1" dirty="0">
                <a:solidFill>
                  <a:prstClr val="black"/>
                </a:solidFill>
              </a:rPr>
              <a:t>. 2021. </a:t>
            </a:r>
            <a:r>
              <a:rPr lang="en-US" sz="2400" b="1" dirty="0" err="1">
                <a:solidFill>
                  <a:prstClr val="black"/>
                </a:solidFill>
              </a:rPr>
              <a:t>pmid</a:t>
            </a:r>
            <a:r>
              <a:rPr lang="en-US" sz="2400" b="1" dirty="0">
                <a:solidFill>
                  <a:prstClr val="black"/>
                </a:solidFill>
              </a:rPr>
              <a:t>: 32491694</a:t>
            </a:r>
          </a:p>
        </p:txBody>
      </p:sp>
    </p:spTree>
    <p:extLst>
      <p:ext uri="{BB962C8B-B14F-4D97-AF65-F5344CB8AC3E}">
        <p14:creationId xmlns:p14="http://schemas.microsoft.com/office/powerpoint/2010/main" val="5765744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94C60E-A7A8-9FCC-BC63-79FAEE9A34F8}"/>
              </a:ext>
            </a:extLst>
          </p:cNvPr>
          <p:cNvSpPr>
            <a:spLocks noGrp="1"/>
          </p:cNvSpPr>
          <p:nvPr>
            <p:ph idx="1"/>
          </p:nvPr>
        </p:nvSpPr>
        <p:spPr>
          <a:xfrm>
            <a:off x="248193" y="209006"/>
            <a:ext cx="11586755" cy="6531428"/>
          </a:xfrm>
        </p:spPr>
        <p:txBody>
          <a:bodyPr>
            <a:normAutofit fontScale="92500" lnSpcReduction="10000"/>
          </a:bodyPr>
          <a:lstStyle/>
          <a:p>
            <a:r>
              <a:rPr lang="en-US" dirty="0"/>
              <a:t>1.Nestor F. </a:t>
            </a:r>
            <a:r>
              <a:rPr lang="en-US" dirty="0" err="1"/>
              <a:t>Esnaola</a:t>
            </a:r>
            <a:r>
              <a:rPr lang="en-US" dirty="0"/>
              <a:t>, Joshua E. Meyer, Andreas </a:t>
            </a:r>
            <a:r>
              <a:rPr lang="en-US" dirty="0" err="1"/>
              <a:t>Karachristos</a:t>
            </a:r>
            <a:r>
              <a:rPr lang="en-US" dirty="0"/>
              <a:t>, Jennifer L. </a:t>
            </a:r>
            <a:r>
              <a:rPr lang="en-US" dirty="0" err="1"/>
              <a:t>Maranki</a:t>
            </a:r>
            <a:r>
              <a:rPr lang="en-US" dirty="0"/>
              <a:t>, E. Ramsay Camp, Crystal S. Denlinger. Evaluation and management of intrahepatic and extrahepatic cholangiocarcinoma. Cancer. 2016; 122(9): p.1349-1369. </a:t>
            </a:r>
            <a:r>
              <a:rPr lang="en-US" dirty="0" err="1"/>
              <a:t>doi</a:t>
            </a:r>
            <a:r>
              <a:rPr lang="en-US" dirty="0"/>
              <a:t>: 10.1002/cncr.29692Open in Read by </a:t>
            </a:r>
            <a:r>
              <a:rPr lang="en-US" dirty="0" err="1"/>
              <a:t>QxMD</a:t>
            </a:r>
            <a:endParaRPr lang="en-US" dirty="0"/>
          </a:p>
          <a:p>
            <a:r>
              <a:rPr lang="en-US" dirty="0"/>
              <a:t>2.Razumilava N, Gores GJ. Classification, Diagnosis, and Management of Cholangiocarcinoma. Clin Gastroenterol Hepatol. 2012; 11(1): p.13-e4. </a:t>
            </a:r>
            <a:r>
              <a:rPr lang="en-US" dirty="0" err="1"/>
              <a:t>doi</a:t>
            </a:r>
            <a:r>
              <a:rPr lang="en-US" dirty="0"/>
              <a:t>: 10.1016/j.cgh.2012.09.009Open in Read by </a:t>
            </a:r>
            <a:r>
              <a:rPr lang="en-US" dirty="0" err="1"/>
              <a:t>QxMD</a:t>
            </a:r>
            <a:endParaRPr lang="en-US" dirty="0"/>
          </a:p>
          <a:p>
            <a:r>
              <a:rPr lang="en-US" dirty="0"/>
              <a:t>3.Massarweh NN, El-</a:t>
            </a:r>
            <a:r>
              <a:rPr lang="en-US" dirty="0" err="1"/>
              <a:t>Serag</a:t>
            </a:r>
            <a:r>
              <a:rPr lang="en-US" dirty="0"/>
              <a:t> HB. Epidemiology of Hepatocellular Carcinoma and Intrahepatic Cholangiocarcinoma. Cancer Control. 2017; 24(3): p.1073274817729245. </a:t>
            </a:r>
            <a:r>
              <a:rPr lang="en-US" dirty="0" err="1"/>
              <a:t>doi</a:t>
            </a:r>
            <a:r>
              <a:rPr lang="en-US" dirty="0"/>
              <a:t>: 10.1177/1073274817729245Open in Read by </a:t>
            </a:r>
            <a:r>
              <a:rPr lang="en-US" dirty="0" err="1"/>
              <a:t>QxMD</a:t>
            </a:r>
            <a:endParaRPr lang="en-US" dirty="0"/>
          </a:p>
          <a:p>
            <a:r>
              <a:rPr lang="en-US" dirty="0"/>
              <a:t>4.Goljan EF. Rapid Review Pathology. Elsevier Saunders; 2013</a:t>
            </a:r>
          </a:p>
          <a:p>
            <a:r>
              <a:rPr lang="en-US" dirty="0"/>
              <a:t>5.Valle JW, </a:t>
            </a:r>
            <a:r>
              <a:rPr lang="en-US" dirty="0" err="1"/>
              <a:t>Borbath</a:t>
            </a:r>
            <a:r>
              <a:rPr lang="en-US" dirty="0"/>
              <a:t> I, Khan SA, </a:t>
            </a:r>
            <a:r>
              <a:rPr lang="en-US" dirty="0" err="1"/>
              <a:t>Huguet</a:t>
            </a:r>
            <a:r>
              <a:rPr lang="en-US" dirty="0"/>
              <a:t> F, </a:t>
            </a:r>
            <a:r>
              <a:rPr lang="en-US" dirty="0" err="1"/>
              <a:t>Gruenberger</a:t>
            </a:r>
            <a:r>
              <a:rPr lang="en-US" dirty="0"/>
              <a:t> T, Arnold D. Biliary cancer: ESMO Clinical Practice Guidelines for diagnosis, treatment and follow-up†. Annals of Oncology. 2016; 27(suppl_5): p.v28-v37. </a:t>
            </a:r>
            <a:r>
              <a:rPr lang="en-US" dirty="0" err="1"/>
              <a:t>doi</a:t>
            </a:r>
            <a:r>
              <a:rPr lang="en-US" dirty="0"/>
              <a:t>: 10.1093/</a:t>
            </a:r>
            <a:r>
              <a:rPr lang="en-US" dirty="0" err="1"/>
              <a:t>annonc</a:t>
            </a:r>
            <a:r>
              <a:rPr lang="en-US" dirty="0"/>
              <a:t>/mdw324Open in Read by </a:t>
            </a:r>
            <a:r>
              <a:rPr lang="en-US" dirty="0" err="1"/>
              <a:t>QxMD</a:t>
            </a:r>
            <a:endParaRPr lang="en-US" dirty="0"/>
          </a:p>
          <a:p>
            <a:r>
              <a:rPr lang="en-US" dirty="0"/>
              <a:t>9. Brindley PJ, </a:t>
            </a:r>
            <a:r>
              <a:rPr lang="en-US" dirty="0" err="1"/>
              <a:t>Bachini</a:t>
            </a:r>
            <a:r>
              <a:rPr lang="en-US" dirty="0"/>
              <a:t> M, Ilyas SI, et al. Cholangiocarcinoma. Nat Rev Dis Primers. 2021; 7(1). </a:t>
            </a:r>
            <a:r>
              <a:rPr lang="en-US" dirty="0" err="1"/>
              <a:t>doi</a:t>
            </a:r>
            <a:r>
              <a:rPr lang="en-US" dirty="0"/>
              <a:t>: 10.1038/s41572-021-00300-2Open in Read by </a:t>
            </a:r>
            <a:r>
              <a:rPr lang="en-US" dirty="0" err="1"/>
              <a:t>QxMD</a:t>
            </a:r>
            <a:endParaRPr lang="en-US" dirty="0"/>
          </a:p>
        </p:txBody>
      </p:sp>
    </p:spTree>
    <p:extLst>
      <p:ext uri="{BB962C8B-B14F-4D97-AF65-F5344CB8AC3E}">
        <p14:creationId xmlns:p14="http://schemas.microsoft.com/office/powerpoint/2010/main" val="41455651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B839DC-E97B-179E-1003-B0E3862FE888}"/>
              </a:ext>
            </a:extLst>
          </p:cNvPr>
          <p:cNvSpPr>
            <a:spLocks noGrp="1"/>
          </p:cNvSpPr>
          <p:nvPr>
            <p:ph idx="1"/>
          </p:nvPr>
        </p:nvSpPr>
        <p:spPr>
          <a:xfrm>
            <a:off x="313513" y="0"/>
            <a:ext cx="11416937" cy="6648994"/>
          </a:xfrm>
        </p:spPr>
        <p:txBody>
          <a:bodyPr>
            <a:normAutofit lnSpcReduction="10000"/>
          </a:bodyPr>
          <a:lstStyle/>
          <a:p>
            <a:r>
              <a:rPr lang="en-US" dirty="0"/>
              <a:t>17.Xia T, Wu X, Mou Y, et al. Clinicopathological Prognostic Factors and Chemotherapeutic Outcome for Two Histopathological Types of Ampulla of </a:t>
            </a:r>
            <a:r>
              <a:rPr lang="en-US" dirty="0" err="1"/>
              <a:t>Vater</a:t>
            </a:r>
            <a:r>
              <a:rPr lang="en-US" dirty="0"/>
              <a:t> Adenocarcinoma. Frontiers in Oncology. 2021; 11. </a:t>
            </a:r>
            <a:r>
              <a:rPr lang="en-US" dirty="0" err="1"/>
              <a:t>doi</a:t>
            </a:r>
            <a:r>
              <a:rPr lang="en-US" dirty="0"/>
              <a:t>: 10.3389/fonc.2021.616108Open in Read by </a:t>
            </a:r>
            <a:r>
              <a:rPr lang="en-US" dirty="0" err="1"/>
              <a:t>QxMD</a:t>
            </a:r>
            <a:endParaRPr lang="en-US" dirty="0"/>
          </a:p>
          <a:p>
            <a:r>
              <a:rPr lang="en-US" dirty="0"/>
              <a:t>18.Albores-Saavedra J, Schwartz AM, </a:t>
            </a:r>
            <a:r>
              <a:rPr lang="en-US" dirty="0" err="1"/>
              <a:t>Batich</a:t>
            </a:r>
            <a:r>
              <a:rPr lang="en-US" dirty="0"/>
              <a:t> K, Henson DE. Cancers of the ampulla of </a:t>
            </a:r>
            <a:r>
              <a:rPr lang="en-US" dirty="0" err="1"/>
              <a:t>vater</a:t>
            </a:r>
            <a:r>
              <a:rPr lang="en-US" dirty="0"/>
              <a:t>: Demographics, morphology, and survival based on 5,625 cases from the SEER program. J Surg Oncol. 2009; 100(7): p.598-605. </a:t>
            </a:r>
            <a:r>
              <a:rPr lang="en-US" dirty="0" err="1"/>
              <a:t>doi</a:t>
            </a:r>
            <a:r>
              <a:rPr lang="en-US" dirty="0"/>
              <a:t>: 10.1002/jso.21374Open in Read by </a:t>
            </a:r>
            <a:r>
              <a:rPr lang="en-US" dirty="0" err="1"/>
              <a:t>QxMD</a:t>
            </a:r>
            <a:endParaRPr lang="en-US" dirty="0"/>
          </a:p>
          <a:p>
            <a:r>
              <a:rPr lang="en-US" dirty="0"/>
              <a:t>19.Ahn DH, </a:t>
            </a:r>
            <a:r>
              <a:rPr lang="en-US" dirty="0" err="1"/>
              <a:t>Bekaii</a:t>
            </a:r>
            <a:r>
              <a:rPr lang="en-US" dirty="0"/>
              <a:t>-Saab T. Ampullary Cancer: An Overview. American Society of Clinical Oncology Educational Book. 2014: p.112-115. </a:t>
            </a:r>
            <a:r>
              <a:rPr lang="en-US" dirty="0" err="1"/>
              <a:t>doi</a:t>
            </a:r>
            <a:r>
              <a:rPr lang="en-US" dirty="0"/>
              <a:t>: 10.14694/edbook_am.2014.34.112Open in Read by </a:t>
            </a:r>
            <a:r>
              <a:rPr lang="en-US" dirty="0" err="1"/>
              <a:t>QxMD</a:t>
            </a:r>
            <a:endParaRPr lang="en-US" dirty="0"/>
          </a:p>
          <a:p>
            <a:r>
              <a:rPr lang="en-US" dirty="0"/>
              <a:t>20.Mantas D, </a:t>
            </a:r>
            <a:r>
              <a:rPr lang="en-US" dirty="0" err="1"/>
              <a:t>Charalampoudis</a:t>
            </a:r>
            <a:r>
              <a:rPr lang="en-US" dirty="0"/>
              <a:t> P, </a:t>
            </a:r>
            <a:r>
              <a:rPr lang="en-US" dirty="0" err="1"/>
              <a:t>Nikiteas</a:t>
            </a:r>
            <a:r>
              <a:rPr lang="en-US" dirty="0"/>
              <a:t> N. FAP related periampullary adenocarcinoma. Int J Surg Case Rep. 2013; 4(8): p.684-686. </a:t>
            </a:r>
            <a:r>
              <a:rPr lang="en-US" dirty="0" err="1"/>
              <a:t>doi</a:t>
            </a:r>
            <a:r>
              <a:rPr lang="en-US" dirty="0"/>
              <a:t>: 10.1016/j.ijscr.2013.05.006Open in Read by </a:t>
            </a:r>
            <a:r>
              <a:rPr lang="en-US" dirty="0" err="1"/>
              <a:t>QxMD</a:t>
            </a:r>
            <a:endParaRPr lang="en-US" dirty="0"/>
          </a:p>
          <a:p>
            <a:r>
              <a:rPr lang="en-US" dirty="0"/>
              <a:t>21.Patel M, </a:t>
            </a:r>
            <a:r>
              <a:rPr lang="en-US" dirty="0" err="1"/>
              <a:t>Uboha</a:t>
            </a:r>
            <a:r>
              <a:rPr lang="en-US" dirty="0"/>
              <a:t> NV. Treatment Approach to Adenocarcinoma of the Ampulla of </a:t>
            </a:r>
            <a:r>
              <a:rPr lang="en-US" dirty="0" err="1"/>
              <a:t>Vater</a:t>
            </a:r>
            <a:r>
              <a:rPr lang="en-US" dirty="0"/>
              <a:t>. Curr Treat Options Oncol. 2021; 22(11). </a:t>
            </a:r>
            <a:r>
              <a:rPr lang="en-US" dirty="0" err="1"/>
              <a:t>doi</a:t>
            </a:r>
            <a:r>
              <a:rPr lang="en-US" dirty="0"/>
              <a:t>: 10.1007/s11864-021-00894-5Open in Read by </a:t>
            </a:r>
            <a:r>
              <a:rPr lang="en-US" dirty="0" err="1"/>
              <a:t>QxM</a:t>
            </a:r>
            <a:endParaRPr lang="en-US" dirty="0"/>
          </a:p>
        </p:txBody>
      </p:sp>
    </p:spTree>
    <p:extLst>
      <p:ext uri="{BB962C8B-B14F-4D97-AF65-F5344CB8AC3E}">
        <p14:creationId xmlns:p14="http://schemas.microsoft.com/office/powerpoint/2010/main" val="59936920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BE4909-928D-30DA-C54D-EC0C07AC8E51}"/>
              </a:ext>
            </a:extLst>
          </p:cNvPr>
          <p:cNvSpPr>
            <a:spLocks noGrp="1"/>
          </p:cNvSpPr>
          <p:nvPr>
            <p:ph idx="1"/>
          </p:nvPr>
        </p:nvSpPr>
        <p:spPr>
          <a:xfrm>
            <a:off x="195946" y="91446"/>
            <a:ext cx="11547567" cy="6570617"/>
          </a:xfrm>
        </p:spPr>
        <p:txBody>
          <a:bodyPr/>
          <a:lstStyle/>
          <a:p>
            <a:r>
              <a:rPr lang="en-US" dirty="0"/>
              <a:t>5.Pancreatic Cancer Risk Factors. https://www.cancer.org/cancer/pancreatic-cancer/causes-risks-prevention/risk-factors.htmlUpdated: May 31, 2016. Accessed: September 3, 2017.</a:t>
            </a:r>
          </a:p>
          <a:p>
            <a:r>
              <a:rPr lang="en-US" dirty="0"/>
              <a:t>6.Edderkaoui M, Thrower E. Smoking and pancreatic disease. J Cancer </a:t>
            </a:r>
            <a:r>
              <a:rPr lang="en-US" dirty="0" err="1"/>
              <a:t>Ther</a:t>
            </a:r>
            <a:r>
              <a:rPr lang="en-US" dirty="0"/>
              <a:t>. 2013; 4(10A): p.34-40. </a:t>
            </a:r>
            <a:r>
              <a:rPr lang="en-US" dirty="0" err="1"/>
              <a:t>doi</a:t>
            </a:r>
            <a:r>
              <a:rPr lang="en-US" dirty="0"/>
              <a:t>: 10.4236/jct.2013.410A005Open in Read by </a:t>
            </a:r>
            <a:r>
              <a:rPr lang="en-US" dirty="0" err="1"/>
              <a:t>QxMD</a:t>
            </a:r>
            <a:endParaRPr lang="en-US" dirty="0"/>
          </a:p>
          <a:p>
            <a:r>
              <a:rPr lang="en-US" dirty="0"/>
              <a:t>7.Alcohol Use and Cancer. https://www.cancer.org/cancer/cancer-causes/diet-physical-activity/alcohol-use-and-cancer.htmlUpdated: April 5, 2017. Accessed: September 3, 2017</a:t>
            </a:r>
          </a:p>
        </p:txBody>
      </p:sp>
    </p:spTree>
    <p:extLst>
      <p:ext uri="{BB962C8B-B14F-4D97-AF65-F5344CB8AC3E}">
        <p14:creationId xmlns:p14="http://schemas.microsoft.com/office/powerpoint/2010/main" val="410728480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054812-3166-A164-113C-D528EEDADA89}"/>
              </a:ext>
            </a:extLst>
          </p:cNvPr>
          <p:cNvSpPr>
            <a:spLocks noGrp="1"/>
          </p:cNvSpPr>
          <p:nvPr>
            <p:ph idx="1"/>
          </p:nvPr>
        </p:nvSpPr>
        <p:spPr>
          <a:xfrm>
            <a:off x="261261" y="130629"/>
            <a:ext cx="11092543" cy="6400800"/>
          </a:xfrm>
        </p:spPr>
        <p:txBody>
          <a:bodyPr/>
          <a:lstStyle/>
          <a:p>
            <a:r>
              <a:rPr lang="en-US" dirty="0"/>
              <a:t>4.Goljan EF. Rapid Review Pathology. Elsevier Saunders; 2013</a:t>
            </a:r>
          </a:p>
          <a:p>
            <a:r>
              <a:rPr lang="en-US" dirty="0"/>
              <a:t>5.Valle JW, </a:t>
            </a:r>
            <a:r>
              <a:rPr lang="en-US" dirty="0" err="1"/>
              <a:t>Borbath</a:t>
            </a:r>
            <a:r>
              <a:rPr lang="en-US" dirty="0"/>
              <a:t> I, Khan SA, </a:t>
            </a:r>
            <a:r>
              <a:rPr lang="en-US" dirty="0" err="1"/>
              <a:t>Huguet</a:t>
            </a:r>
            <a:r>
              <a:rPr lang="en-US" dirty="0"/>
              <a:t> F, </a:t>
            </a:r>
            <a:r>
              <a:rPr lang="en-US" dirty="0" err="1"/>
              <a:t>Gruenberger</a:t>
            </a:r>
            <a:r>
              <a:rPr lang="en-US" dirty="0"/>
              <a:t> T, Arnold D. Biliary cancer: ESMO Clinical Practice Guidelines for diagnosis, treatment and follow-up†. Annals of Oncology. 2016; 27(suppl_5): p.v28-v37. </a:t>
            </a:r>
            <a:r>
              <a:rPr lang="en-US" dirty="0" err="1"/>
              <a:t>doi</a:t>
            </a:r>
            <a:r>
              <a:rPr lang="en-US" dirty="0"/>
              <a:t>: 10.1093/</a:t>
            </a:r>
            <a:r>
              <a:rPr lang="en-US" dirty="0" err="1"/>
              <a:t>annonc</a:t>
            </a:r>
            <a:r>
              <a:rPr lang="en-US" dirty="0"/>
              <a:t>/mdw324</a:t>
            </a:r>
          </a:p>
          <a:p>
            <a:r>
              <a:rPr lang="en-US" dirty="0"/>
              <a:t>11.Lamarca A, Edeline J, Goyal L. How I treat biliary tract cancer. ESMO Open. 2022; 7(1): p.100378. </a:t>
            </a:r>
            <a:r>
              <a:rPr lang="en-US" dirty="0" err="1"/>
              <a:t>doi</a:t>
            </a:r>
            <a:r>
              <a:rPr lang="en-US" dirty="0"/>
              <a:t>: 10.1016/j.esmoop.2021.100378</a:t>
            </a:r>
          </a:p>
          <a:p>
            <a:r>
              <a:rPr lang="en-US" dirty="0"/>
              <a:t>14.PDQ Adult Treatment Editorial Board. Gallbladder cancer treatment (PDQ) – health professional version. PDQ Cancer Information Summaries [Internet]. 2024. </a:t>
            </a:r>
            <a:r>
              <a:rPr lang="en-US" dirty="0" err="1"/>
              <a:t>pmid</a:t>
            </a:r>
            <a:r>
              <a:rPr lang="en-US" dirty="0"/>
              <a:t>: 26389371</a:t>
            </a:r>
          </a:p>
          <a:p>
            <a:r>
              <a:rPr lang="en-US" dirty="0"/>
              <a:t>15.Roa JC, García P, Kapoor VK, </a:t>
            </a:r>
            <a:r>
              <a:rPr lang="en-US" dirty="0" err="1"/>
              <a:t>Maithel</a:t>
            </a:r>
            <a:r>
              <a:rPr lang="en-US" dirty="0"/>
              <a:t> SK, </a:t>
            </a:r>
            <a:r>
              <a:rPr lang="en-US" dirty="0" err="1"/>
              <a:t>Javle</a:t>
            </a:r>
            <a:r>
              <a:rPr lang="en-US" dirty="0"/>
              <a:t> M, </a:t>
            </a:r>
            <a:r>
              <a:rPr lang="en-US" dirty="0" err="1"/>
              <a:t>Koshiol</a:t>
            </a:r>
            <a:r>
              <a:rPr lang="en-US" dirty="0"/>
              <a:t> J. Gallbladder cancer. Nat Rev Dis Primers. 2022; 8(1). </a:t>
            </a:r>
            <a:r>
              <a:rPr lang="en-US" dirty="0" err="1"/>
              <a:t>doi</a:t>
            </a:r>
            <a:r>
              <a:rPr lang="en-US" dirty="0"/>
              <a:t>: 10.1038/s41572-022-00398-y</a:t>
            </a:r>
          </a:p>
        </p:txBody>
      </p:sp>
    </p:spTree>
    <p:extLst>
      <p:ext uri="{BB962C8B-B14F-4D97-AF65-F5344CB8AC3E}">
        <p14:creationId xmlns:p14="http://schemas.microsoft.com/office/powerpoint/2010/main" val="399097004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1AF30E-1F1C-B071-44B3-66DB61E86AAA}"/>
              </a:ext>
            </a:extLst>
          </p:cNvPr>
          <p:cNvSpPr>
            <a:spLocks noGrp="1"/>
          </p:cNvSpPr>
          <p:nvPr>
            <p:ph idx="1"/>
          </p:nvPr>
        </p:nvSpPr>
        <p:spPr>
          <a:xfrm>
            <a:off x="-76199" y="370120"/>
            <a:ext cx="12148456" cy="6215743"/>
          </a:xfrm>
        </p:spPr>
        <p:txBody>
          <a:bodyPr/>
          <a:lstStyle/>
          <a:p>
            <a:r>
              <a:rPr lang="en-US" dirty="0"/>
              <a:t>[0,2]</a:t>
            </a:r>
          </a:p>
          <a:p>
            <a:endParaRPr lang="en-US" dirty="0"/>
          </a:p>
          <a:p>
            <a:r>
              <a:rPr lang="en-US" dirty="0"/>
              <a:t>[0,3] Oct 16, 2019 
  Author: Jennifer Lynn Bonheur, MD; Chief Editor: Vinay K Kapoor, MBBS, MS, </a:t>
            </a:r>
            <a:r>
              <a:rPr lang="en-US" dirty="0" err="1"/>
              <a:t>FRCSEd</a:t>
            </a:r>
            <a:r>
              <a:rPr lang="en-US" dirty="0"/>
              <a:t>, FICS, FAMS </a:t>
            </a:r>
          </a:p>
          <a:p>
            <a:r>
              <a:rPr lang="en-US" dirty="0"/>
              <a:t>[0,4] </a:t>
            </a:r>
            <a:r>
              <a:rPr lang="en-US" dirty="0">
                <a:hlinkClick r:id="rId2"/>
              </a:rPr>
              <a:t>https://dx.doi.org/10.1055/a-0644-2972</a:t>
            </a:r>
            <a:endParaRPr lang="en-US" dirty="0"/>
          </a:p>
          <a:p>
            <a:r>
              <a:rPr lang="en-US" dirty="0"/>
              <a:t>[0,5]
Diestel et al.: Harrison ‘s Internal Medicine (2 volumes) . 16</a:t>
            </a:r>
            <a:r>
              <a:rPr lang="en-US" baseline="30000" dirty="0"/>
              <a:t>th</a:t>
            </a:r>
            <a:r>
              <a:rPr lang="en-US" dirty="0"/>
              <a:t> edition ABW </a:t>
            </a:r>
            <a:r>
              <a:rPr lang="en-US" dirty="0" err="1"/>
              <a:t>Wissenschaftsverlagsgesellschaft</a:t>
            </a:r>
            <a:r>
              <a:rPr lang="en-US" dirty="0"/>
              <a:t> 2005 , ISBN: 978-3-936-07229-7 </a:t>
            </a:r>
          </a:p>
        </p:txBody>
      </p:sp>
      <p:sp>
        <p:nvSpPr>
          <p:cNvPr id="5" name="TextBox 4">
            <a:extLst>
              <a:ext uri="{FF2B5EF4-FFF2-40B4-BE49-F238E27FC236}">
                <a16:creationId xmlns:a16="http://schemas.microsoft.com/office/drawing/2014/main" id="{23DC6578-5D67-AF7E-EC55-5BFB1E8DD944}"/>
              </a:ext>
            </a:extLst>
          </p:cNvPr>
          <p:cNvSpPr txBox="1"/>
          <p:nvPr/>
        </p:nvSpPr>
        <p:spPr>
          <a:xfrm>
            <a:off x="808263" y="272143"/>
            <a:ext cx="11176908" cy="1077218"/>
          </a:xfrm>
          <a:prstGeom prst="rect">
            <a:avLst/>
          </a:prstGeom>
          <a:noFill/>
        </p:spPr>
        <p:txBody>
          <a:bodyPr wrap="square">
            <a:spAutoFit/>
          </a:bodyPr>
          <a:lstStyle/>
          <a:p>
            <a:r>
              <a:rPr lang="en-US" sz="3200" dirty="0">
                <a:solidFill>
                  <a:prstClr val="black"/>
                </a:solidFill>
              </a:rPr>
              <a:t>https://www.uptodate.com/contents/bilirubinmetabolism/contributors</a:t>
            </a:r>
          </a:p>
        </p:txBody>
      </p:sp>
    </p:spTree>
    <p:extLst>
      <p:ext uri="{BB962C8B-B14F-4D97-AF65-F5344CB8AC3E}">
        <p14:creationId xmlns:p14="http://schemas.microsoft.com/office/powerpoint/2010/main" val="36713395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