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ink/ink1.xml" ContentType="application/inkml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92" r:id="rId11"/>
    <p:sldId id="268" r:id="rId12"/>
    <p:sldId id="266" r:id="rId13"/>
    <p:sldId id="267" r:id="rId14"/>
    <p:sldId id="269" r:id="rId15"/>
    <p:sldId id="270" r:id="rId16"/>
    <p:sldId id="271" r:id="rId17"/>
    <p:sldId id="276" r:id="rId18"/>
    <p:sldId id="272" r:id="rId19"/>
    <p:sldId id="274" r:id="rId20"/>
    <p:sldId id="273" r:id="rId21"/>
    <p:sldId id="275" r:id="rId22"/>
    <p:sldId id="277" r:id="rId23"/>
    <p:sldId id="278" r:id="rId24"/>
    <p:sldId id="293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4" r:id="rId37"/>
    <p:sldId id="289" r:id="rId38"/>
    <p:sldId id="290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87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29T21:49:04.832"/>
    </inkml:context>
    <inkml:brush xml:id="br0">
      <inkml:brushProperty name="width" value="0.26458" units="cm"/>
      <inkml:brushProperty name="height" value="0.52917" units="cm"/>
      <inkml:brushProperty name="color" value="#82827D"/>
      <inkml:brushProperty name="tip" value="rectangle"/>
      <inkml:brushProperty name="rasterOp" value="maskPen"/>
    </inkml:brush>
  </inkml:definitions>
  <inkml:trace contextRef="#ctx0" brushRef="#br0">2 140,'0'51,"0"27,0-11,0 4,0 1,-1 3,1 1,1 1,1 12,1 1,0 0,1-8,-1-2,2 2,1 6,1 3,0-2,-3-4,-1 0,1 0,2 8,0 1,0-1,-3-5,0 0,2 0,4 2,1 1,0-2,-2-6,-1-2,1-1,-2-1,1-2,0-2,3 18,-2-3,-8 0,2-3,7-19,0-2,-8 0,0-2,3-8,1-2,0-4,-1 0,-2 42,5-43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29T22:13:19.486"/>
    </inkml:context>
    <inkml:brush xml:id="br0">
      <inkml:brushProperty name="width" value="0.26458" units="cm"/>
      <inkml:brushProperty name="height" value="0.52917" units="cm"/>
      <inkml:brushProperty name="color" value="#82827D"/>
      <inkml:brushProperty name="tip" value="rectangle"/>
      <inkml:brushProperty name="rasterOp" value="maskPen"/>
    </inkml:brush>
  </inkml:definitions>
  <inkml:trace contextRef="#ctx0" brushRef="#br0">1 241,'0'11,"0"39,-1 5,2 0,3 0,1 2,-1 7,3 1,7 1,1 0,-4 5,0-1,4 0,-1 1,-3 9,-1-1,4-6,1 0,-4 6,0 0,4-3,-1-2,-4-2,0-1,5 9,-1-1,-7-7,0-1,6 4,1 0,-8-4,-1-1,4-3,2-2,-1 0,0 0,1 0,-2 0,-3 0,-1 2,4 3,0 1,-3-5,0 0,3 3,2 0,-1-6,0-2,-4-5,-1-1,4 44,-9-28,9-1,-7-19,7 7,-9-6,0 8,0 1,0-1,0-17,0 12,0-30,0 22,0-25,9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DCE53-527F-0145-922F-014648DAF54E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06B75-26D6-314D-BB7C-4214F0EC4C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567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ternal_age_effec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Down_syndrom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Mitosis : </a:t>
            </a:r>
          </a:p>
          <a:p>
            <a:r>
              <a:rPr lang="en-US" dirty="0" smtClean="0"/>
              <a:t>Diploid cell  result in two</a:t>
            </a:r>
            <a:r>
              <a:rPr lang="en-US" baseline="0" dirty="0" smtClean="0"/>
              <a:t> identical diploid cells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Meiosis : </a:t>
            </a:r>
          </a:p>
          <a:p>
            <a:r>
              <a:rPr lang="en-US" baseline="0" dirty="0" smtClean="0"/>
              <a:t>Two division transport diploid parent cell into four different daughter cells each of them haploid . </a:t>
            </a:r>
          </a:p>
          <a:p>
            <a:r>
              <a:rPr lang="en-US" baseline="0" dirty="0" smtClean="0"/>
              <a:t>Each of them have genetic variation because of two process called :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Homologous recombination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 Crossing over 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Each daughter cell different from each other as well as different from parent cell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093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r>
              <a:rPr lang="en-US" baseline="0" dirty="0" smtClean="0"/>
              <a:t> of meiosis pass on two steps each one composed of 4 phases ( PMAT) result in 4 daughter cells each one with chromatids (haploid 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PMAT : prophase , metaphase , anaphase , telophase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the problem</a:t>
            </a:r>
            <a:r>
              <a:rPr lang="en-US" baseline="0" dirty="0" smtClean="0"/>
              <a:t> occur on the anaphase when the chromosome not pole toward the correct side of the cell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94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Usually the problem</a:t>
            </a:r>
            <a:r>
              <a:rPr lang="en-US" baseline="0" dirty="0" smtClean="0"/>
              <a:t> occur on the anaphase where  the chromosome fail to separate into two chromatid 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Non disjunction more common on older individual as the older one -----&gt; more </a:t>
            </a:r>
            <a:r>
              <a:rPr lang="en-US" baseline="0" dirty="0" err="1" smtClean="0"/>
              <a:t>steaky</a:t>
            </a:r>
            <a:r>
              <a:rPr lang="en-US" baseline="0" dirty="0" smtClean="0"/>
              <a:t> chromatid thus less likely to separate 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older parents are more likely to have baby with chromosomal abnormalities 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93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maternal age 20 to 24, the probability is one in 1562; at age 35 to 39 the probability is one in 214, and above age 45 the probability is one in 19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data also suggest that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aternal age effect"/>
              </a:rPr>
              <a:t>paternal age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especially beyond 42,</a:t>
            </a:r>
            <a:r>
              <a:rPr lang="zh-CN" altLang="zh-CN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[94]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increases the risk of Down syndrome manifesting.</a:t>
            </a:r>
            <a:r>
              <a:rPr lang="zh-CN" altLang="zh-CN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[95]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60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infants with DS show a  </a:t>
            </a:r>
            <a:r>
              <a:rPr lang="en-US" dirty="0" err="1" smtClean="0"/>
              <a:t>leukemoid</a:t>
            </a:r>
            <a:r>
              <a:rPr lang="en-US" dirty="0" smtClean="0"/>
              <a:t> reaction,  with  markedly  elevated  white  blood  cell counts. Although this resembles  congenital  leukemia, it  is  a self-limited condition, resolving on its own over the first month of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829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atlantoaxial</a:t>
            </a:r>
            <a:r>
              <a:rPr lang="en-US" sz="1200" dirty="0" smtClean="0"/>
              <a:t> instability, an increased distance between the first and second cervical vertebrae that may predispose to spinal cord injury10%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55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hromosome_21_(human)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hn_Langdon_Down" TargetMode="External"/><Relationship Id="rId2" Type="http://schemas.openxmlformats.org/officeDocument/2006/relationships/hyperlink" Target="http://en.wikipedia.org/wiki/Physicia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J%C3%A9r%C3%B4me_Lejeune" TargetMode="External"/><Relationship Id="rId4" Type="http://schemas.openxmlformats.org/officeDocument/2006/relationships/hyperlink" Target="http://en.wikipedia.org/wiki/Trisomy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Q" TargetMode="External"/><Relationship Id="rId2" Type="http://schemas.openxmlformats.org/officeDocument/2006/relationships/hyperlink" Target="http://en.wikipedia.org/wiki/Intellectual_disabilit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Gross_motor_skill" TargetMode="External"/><Relationship Id="rId5" Type="http://schemas.openxmlformats.org/officeDocument/2006/relationships/hyperlink" Target="http://en.wikipedia.org/wiki/Fine_motor_skill" TargetMode="External"/><Relationship Id="rId4" Type="http://schemas.openxmlformats.org/officeDocument/2006/relationships/hyperlink" Target="http://en.wikipedia.org/wiki/Speech_dela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$$$Image@Karyogram$$$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hort_stature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890991-overview" TargetMode="External"/><Relationship Id="rId2" Type="http://schemas.openxmlformats.org/officeDocument/2006/relationships/hyperlink" Target="http://emedicine.medscape.com/article/892980-overview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medicine.medscape.com/article/891096-overview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umor_suppressor_gen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customXml" Target="../ink/ink3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972" y="2057400"/>
            <a:ext cx="9144000" cy="89759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Common Chromosomal Disorders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972" y="320040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YaraZoubi</a:t>
            </a:r>
            <a:endParaRPr lang="en-US" dirty="0" smtClean="0"/>
          </a:p>
          <a:p>
            <a:r>
              <a:rPr lang="en-US" dirty="0" err="1" smtClean="0"/>
              <a:t>Lina</a:t>
            </a:r>
            <a:r>
              <a:rPr lang="en-US" dirty="0" smtClean="0"/>
              <a:t> </a:t>
            </a:r>
            <a:r>
              <a:rPr lang="en-US" dirty="0" err="1" smtClean="0"/>
              <a:t>Yousef</a:t>
            </a:r>
            <a:endParaRPr lang="en-US" dirty="0" smtClean="0"/>
          </a:p>
          <a:p>
            <a:r>
              <a:rPr lang="en-US" dirty="0" err="1" smtClean="0"/>
              <a:t>Batool</a:t>
            </a:r>
            <a:r>
              <a:rPr lang="en-US" dirty="0" smtClean="0"/>
              <a:t> </a:t>
            </a:r>
            <a:r>
              <a:rPr lang="en-US" dirty="0" err="1" smtClean="0"/>
              <a:t>Yamin</a:t>
            </a:r>
            <a:endParaRPr lang="en-US" dirty="0" smtClean="0"/>
          </a:p>
          <a:p>
            <a:r>
              <a:rPr lang="ar-JO" dirty="0" smtClean="0">
                <a:solidFill>
                  <a:schemeClr val="tx2"/>
                </a:solidFill>
                <a:latin typeface="Angsana New" pitchFamily="18" charset="-34"/>
              </a:rPr>
              <a:t>تبييض الطالب : رائد علي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685800"/>
            <a:ext cx="1981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VIP</a:t>
            </a:r>
            <a:endParaRPr lang="ar-JO" sz="9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13412199_1802209396678398_7266792316639849479_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4" y="4856162"/>
            <a:ext cx="2555876" cy="2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1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3081">
            <a:off x="8103384" y="399938"/>
            <a:ext cx="3074276" cy="307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56" y="188461"/>
            <a:ext cx="5290208" cy="297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609" y="3479737"/>
            <a:ext cx="3100175" cy="310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42" y="4286831"/>
            <a:ext cx="4318000" cy="187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347" y="4286831"/>
            <a:ext cx="3126742" cy="20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58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902455" y="535534"/>
            <a:ext cx="9680375" cy="42484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zh-CN" b="1" dirty="0" smtClean="0">
                <a:latin typeface="Times New Roman" pitchFamily="18" charset="0"/>
                <a:cs typeface="Times New Roman" pitchFamily="18" charset="0"/>
              </a:rPr>
              <a:t>trisomy 21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zh-CN" altLang="zh-CN" b="1" dirty="0" smtClean="0">
                <a:latin typeface="Times New Roman" pitchFamily="18" charset="0"/>
                <a:cs typeface="Times New Roman" pitchFamily="18" charset="0"/>
              </a:rPr>
              <a:t>Down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dirty="0" smtClean="0">
                <a:latin typeface="Times New Roman" pitchFamily="18" charset="0"/>
                <a:cs typeface="Times New Roman" pitchFamily="18" charset="0"/>
              </a:rPr>
              <a:t> syndrome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zh-CN" altLang="zh-CN" dirty="0" smtClean="0">
                <a:latin typeface="Times New Roman" pitchFamily="18" charset="0"/>
                <a:cs typeface="Times New Roman" pitchFamily="18" charset="0"/>
              </a:rPr>
              <a:t>is the most common chromosome abnormality in humans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——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autosome</a:t>
            </a:r>
            <a:endParaRPr lang="zh-CN" alt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zh-CN" dirty="0" smtClean="0">
                <a:latin typeface="Times New Roman" pitchFamily="18" charset="0"/>
                <a:cs typeface="Times New Roman" pitchFamily="18" charset="0"/>
              </a:rPr>
              <a:t>the presence of all or part of a third copy of </a:t>
            </a:r>
            <a:r>
              <a:rPr lang="zh-CN" altLang="zh-CN" b="1" dirty="0" smtClean="0">
                <a:latin typeface="Times New Roman" pitchFamily="18" charset="0"/>
                <a:cs typeface="Times New Roman" pitchFamily="18" charset="0"/>
                <a:hlinkClick r:id="rId2" tooltip="Chromosome 21 (human)"/>
              </a:rPr>
              <a:t>chromosome 21</a:t>
            </a:r>
            <a:endParaRPr lang="en-US" altLang="zh-CN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altLang="zh-CN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US" altLang="zh-CN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trisomy that's compatible with long term life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Most common genetic cause of mental retardation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The frequency 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1 in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600~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800 live births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6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1077373" y="1946304"/>
            <a:ext cx="8568952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b="1" smtClean="0">
                <a:solidFill>
                  <a:srgbClr val="FF0000"/>
                </a:solidFill>
              </a:rPr>
              <a:t>In </a:t>
            </a:r>
            <a:r>
              <a:rPr lang="zh-CN" altLang="zh-CN" b="1" smtClean="0">
                <a:solidFill>
                  <a:srgbClr val="FF0000"/>
                </a:solidFill>
              </a:rPr>
              <a:t>1866</a:t>
            </a:r>
            <a:r>
              <a:rPr lang="en-US" altLang="zh-CN" smtClean="0">
                <a:solidFill>
                  <a:srgbClr val="FF0000"/>
                </a:solidFill>
              </a:rPr>
              <a:t>, </a:t>
            </a:r>
            <a:r>
              <a:rPr lang="zh-CN" altLang="zh-CN" smtClean="0"/>
              <a:t>British </a:t>
            </a:r>
            <a:r>
              <a:rPr lang="zh-CN" altLang="zh-CN" u="sng" smtClean="0">
                <a:hlinkClick r:id="rId2" tooltip="Physician"/>
              </a:rPr>
              <a:t>physician</a:t>
            </a:r>
            <a:r>
              <a:rPr lang="en-US" altLang="zh-CN" u="sng" smtClean="0"/>
              <a:t>, </a:t>
            </a:r>
            <a:r>
              <a:rPr lang="zh-CN" altLang="zh-CN" u="sng" smtClean="0">
                <a:hlinkClick r:id="rId3" tooltip="John Langdon Down"/>
              </a:rPr>
              <a:t>John Langdon Down</a:t>
            </a:r>
            <a:r>
              <a:rPr lang="zh-CN" altLang="zh-CN" smtClean="0"/>
              <a:t>, described the syndrome </a:t>
            </a:r>
            <a:r>
              <a:rPr lang="en-US" altLang="zh-CN" smtClean="0"/>
              <a:t>——</a:t>
            </a:r>
            <a:r>
              <a:rPr lang="zh-CN" altLang="zh-CN" b="1" smtClean="0">
                <a:latin typeface="Times New Roman" pitchFamily="18" charset="0"/>
                <a:cs typeface="Times New Roman" pitchFamily="18" charset="0"/>
              </a:rPr>
              <a:t>Down</a:t>
            </a:r>
            <a:r>
              <a:rPr lang="en-US" altLang="zh-CN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smtClean="0">
                <a:latin typeface="Times New Roman" pitchFamily="18" charset="0"/>
                <a:cs typeface="Times New Roman" pitchFamily="18" charset="0"/>
              </a:rPr>
              <a:t> syndrome</a:t>
            </a:r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zh-CN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b="1" smtClean="0">
                <a:solidFill>
                  <a:srgbClr val="FF0000"/>
                </a:solidFill>
              </a:rPr>
              <a:t>I</a:t>
            </a:r>
            <a:r>
              <a:rPr lang="zh-CN" altLang="zh-CN" b="1" smtClean="0">
                <a:solidFill>
                  <a:srgbClr val="FF0000"/>
                </a:solidFill>
              </a:rPr>
              <a:t>n 1959</a:t>
            </a:r>
            <a:r>
              <a:rPr lang="en-US" altLang="zh-CN" smtClean="0"/>
              <a:t>,</a:t>
            </a:r>
            <a:r>
              <a:rPr lang="zh-CN" altLang="zh-CN" smtClean="0"/>
              <a:t>Down syndrome was identified as a chromosome 21 </a:t>
            </a:r>
            <a:r>
              <a:rPr lang="zh-CN" altLang="zh-CN" smtClean="0">
                <a:hlinkClick r:id="rId4" tooltip="Trisomy"/>
              </a:rPr>
              <a:t>trisomy</a:t>
            </a:r>
            <a:r>
              <a:rPr lang="zh-CN" altLang="zh-CN" smtClean="0"/>
              <a:t> by Dr. </a:t>
            </a:r>
            <a:r>
              <a:rPr lang="zh-CN" altLang="zh-CN" u="sng" smtClean="0">
                <a:hlinkClick r:id="rId5" tooltip="Jérôme Lejeune"/>
              </a:rPr>
              <a:t>Jérôme Lejeune</a:t>
            </a:r>
            <a:r>
              <a:rPr lang="en-US" altLang="zh-CN" u="sng" smtClean="0"/>
              <a:t>——</a:t>
            </a:r>
            <a:r>
              <a:rPr lang="zh-CN" altLang="zh-CN" b="1" smtClean="0">
                <a:latin typeface="Times New Roman" pitchFamily="18" charset="0"/>
                <a:cs typeface="Times New Roman" pitchFamily="18" charset="0"/>
              </a:rPr>
              <a:t>trisomy 21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5927" y="508528"/>
            <a:ext cx="31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History</a:t>
            </a:r>
            <a:r>
              <a:rPr lang="en-US" sz="4800" b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endParaRPr lang="en-US" sz="4800" b="1" dirty="0"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9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99456" y="1685833"/>
            <a:ext cx="8496944" cy="46085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>
              <a:spcAft>
                <a:spcPts val="6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Advancing maternal age – usually women of </a:t>
            </a: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age 35 and above</a:t>
            </a:r>
          </a:p>
          <a:p>
            <a:pPr marL="342000">
              <a:spcAft>
                <a:spcPts val="6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Mothers who already </a:t>
            </a: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have one 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child with </a:t>
            </a: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Down syndrome 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– increased risk for subsequent pregnancies</a:t>
            </a:r>
          </a:p>
          <a:p>
            <a:pPr marL="342000">
              <a:spcAft>
                <a:spcPts val="6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Parents who are </a:t>
            </a: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carriers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of the genetic translocation for Down syndrome</a:t>
            </a:r>
          </a:p>
          <a:p>
            <a:pPr marL="342000">
              <a:spcAft>
                <a:spcPts val="600"/>
              </a:spcAft>
            </a:pP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virus infections: 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EB virus, mumps virus, rubella virus</a:t>
            </a:r>
          </a:p>
          <a:p>
            <a:pPr marL="342000">
              <a:spcAft>
                <a:spcPts val="600"/>
              </a:spcAft>
            </a:pPr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radiation</a:t>
            </a:r>
            <a:endParaRPr lang="en-US" altLang="zh-CN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2318" y="391419"/>
            <a:ext cx="69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7030A0"/>
                </a:solidFill>
                <a:latin typeface="Cambria Math" charset="0"/>
                <a:ea typeface="Cambria Math" charset="0"/>
                <a:cs typeface="Cambria Math" charset="0"/>
              </a:rPr>
              <a:t>Risk factors: </a:t>
            </a:r>
            <a:endParaRPr lang="en-US" sz="3600">
              <a:solidFill>
                <a:srgbClr val="7030A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10082" y="1685832"/>
            <a:ext cx="503835" cy="4477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TextBox 4"/>
          <p:cNvSpPr txBox="1"/>
          <p:nvPr/>
        </p:nvSpPr>
        <p:spPr>
          <a:xfrm>
            <a:off x="9296400" y="1037750"/>
            <a:ext cx="289560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Most imp. Risk factor is </a:t>
            </a:r>
            <a:r>
              <a:rPr lang="en-US" dirty="0" err="1" smtClean="0"/>
              <a:t>advacing</a:t>
            </a:r>
            <a:r>
              <a:rPr lang="en-US" dirty="0" smtClean="0"/>
              <a:t> maternal age &gt;35 y , this risk increases as the age increases after that \\ here ; mostly non-disjunction (most common cause of down s)</a:t>
            </a:r>
          </a:p>
          <a:p>
            <a:endParaRPr lang="en-US" dirty="0" smtClean="0"/>
          </a:p>
          <a:p>
            <a:r>
              <a:rPr lang="en-US" dirty="0" smtClean="0"/>
              <a:t>the only factor shown to Increase the risk of having a child with down syndrome from </a:t>
            </a:r>
            <a:r>
              <a:rPr lang="en-US" dirty="0" err="1" smtClean="0"/>
              <a:t>nondisjunction</a:t>
            </a:r>
            <a:r>
              <a:rPr lang="en-US" dirty="0" smtClean="0"/>
              <a:t> is increasing maternal age </a:t>
            </a:r>
          </a:p>
          <a:p>
            <a:endParaRPr lang="en-US" dirty="0" smtClean="0"/>
          </a:p>
          <a:p>
            <a:r>
              <a:rPr lang="en-US" dirty="0" smtClean="0"/>
              <a:t>Most important factor for recurrence is translocation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xmlns="" val="20601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825_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058" y="837189"/>
            <a:ext cx="7745336" cy="52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68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38164" y="376922"/>
            <a:ext cx="7929874" cy="887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Etiology : </a:t>
            </a:r>
            <a:endParaRPr lang="en-US" sz="26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8850" y="1493391"/>
            <a:ext cx="2174842" cy="782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33691" y="1493391"/>
            <a:ext cx="304478" cy="782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33691" y="1493391"/>
            <a:ext cx="4784651" cy="59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79811" y="2504822"/>
            <a:ext cx="2716705" cy="1101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Non disjunction </a:t>
            </a:r>
          </a:p>
          <a:p>
            <a:pPr algn="ctr"/>
            <a:r>
              <a:rPr lang="en-US" sz="2800" b="1" dirty="0" smtClean="0"/>
              <a:t>92.5% </a:t>
            </a:r>
            <a:endParaRPr lang="en-US" sz="28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3744709" y="2501326"/>
            <a:ext cx="3197405" cy="1296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Robertsonian</a:t>
            </a:r>
            <a:r>
              <a:rPr lang="en-US" sz="2800" b="1" dirty="0" smtClean="0"/>
              <a:t> translocation 4%</a:t>
            </a:r>
            <a:endParaRPr lang="en-US" sz="28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8094562" y="2410837"/>
            <a:ext cx="2716705" cy="1101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Mosaicism</a:t>
            </a:r>
          </a:p>
          <a:p>
            <a:pPr algn="ctr"/>
            <a:r>
              <a:rPr lang="en-US" sz="2800" b="1" dirty="0" smtClean="0"/>
              <a:t>1-2%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155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2768" y="98569"/>
            <a:ext cx="7650063" cy="1003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Non disjunction </a:t>
            </a:r>
          </a:p>
          <a:p>
            <a:pPr algn="ctr"/>
            <a:r>
              <a:rPr lang="en-US" sz="2800" b="1" dirty="0" smtClean="0"/>
              <a:t>92.5%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48" y="1244911"/>
            <a:ext cx="2830205" cy="4075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87" y="1101774"/>
            <a:ext cx="2666846" cy="4034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573" y="4608149"/>
            <a:ext cx="263665" cy="827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257" y="4723126"/>
            <a:ext cx="263665" cy="8272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563" y="4722126"/>
            <a:ext cx="263665" cy="827236"/>
          </a:xfrm>
          <a:prstGeom prst="rect">
            <a:avLst/>
          </a:prstGeom>
        </p:spPr>
      </p:pic>
      <p:sp>
        <p:nvSpPr>
          <p:cNvPr id="19" name="Right Bracket 18"/>
          <p:cNvSpPr/>
          <p:nvPr/>
        </p:nvSpPr>
        <p:spPr>
          <a:xfrm rot="16200000" flipH="1">
            <a:off x="2734575" y="4700160"/>
            <a:ext cx="358913" cy="18293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/>
          <p:cNvSpPr/>
          <p:nvPr/>
        </p:nvSpPr>
        <p:spPr>
          <a:xfrm rot="16200000" flipH="1">
            <a:off x="5908862" y="5139589"/>
            <a:ext cx="219066" cy="111656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18543" y="5909274"/>
            <a:ext cx="497050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</a:rPr>
              <a:t>Trisomy 21 </a:t>
            </a:r>
            <a:endParaRPr lang="en-US" sz="48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8078" y="3798796"/>
            <a:ext cx="3428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using  standard  cytogenetic  nomenclature, trisomy 21 is designated 47,XX,+21 or 47,XY,+21</a:t>
            </a:r>
          </a:p>
        </p:txBody>
      </p:sp>
    </p:spTree>
    <p:extLst>
      <p:ext uri="{BB962C8B-B14F-4D97-AF65-F5344CB8AC3E}">
        <p14:creationId xmlns:p14="http://schemas.microsoft.com/office/powerpoint/2010/main" xmlns="" val="20129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97266" y="953785"/>
            <a:ext cx="4779652" cy="52074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600" dirty="0" smtClean="0">
                <a:latin typeface="Times New Roman" pitchFamily="18" charset="0"/>
                <a:cs typeface="Times New Roman" pitchFamily="18" charset="0"/>
              </a:rPr>
              <a:t>This occurrence is correlated with advanced maternal and paternal age.</a:t>
            </a:r>
            <a:endParaRPr lang="en-US" altLang="zh-CN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600" dirty="0" smtClean="0">
                <a:latin typeface="Times New Roman" pitchFamily="18" charset="0"/>
                <a:cs typeface="Times New Roman" pitchFamily="18" charset="0"/>
              </a:rPr>
              <a:t>88% coming from nondisjunction in the maternal gamete </a:t>
            </a:r>
            <a:endParaRPr lang="en-US" altLang="zh-CN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600" dirty="0" smtClean="0">
                <a:latin typeface="Times New Roman" pitchFamily="18" charset="0"/>
                <a:cs typeface="Times New Roman" pitchFamily="18" charset="0"/>
              </a:rPr>
              <a:t>8% coming from nondisjunction in the paternal gamete</a:t>
            </a:r>
            <a:endParaRPr lang="zh-CN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F0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6918" y="825649"/>
            <a:ext cx="650398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5943600"/>
            <a:ext cx="5029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 Mostly from maternal gamete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Advanced paternal age ass with </a:t>
            </a:r>
            <a:r>
              <a:rPr lang="en-US" dirty="0" err="1" smtClean="0">
                <a:solidFill>
                  <a:srgbClr val="FF0000"/>
                </a:solidFill>
              </a:rPr>
              <a:t>achondroplasia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ar-J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0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362426" y="239381"/>
            <a:ext cx="8610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 err="1" smtClean="0">
                <a:solidFill>
                  <a:srgbClr val="FF0000"/>
                </a:solidFill>
                <a:latin typeface="Comic Sans MS" pitchFamily="66" charset="0"/>
                <a:ea typeface="宋体" charset="-122"/>
              </a:rPr>
              <a:t>Robertsonian</a:t>
            </a:r>
            <a:r>
              <a:rPr lang="en-US" altLang="zh-CN" b="1" dirty="0" smtClean="0">
                <a:solidFill>
                  <a:srgbClr val="FF0000"/>
                </a:solidFill>
                <a:latin typeface="Comic Sans MS" pitchFamily="66" charset="0"/>
                <a:ea typeface="宋体" charset="-122"/>
              </a:rPr>
              <a:t> translocations</a:t>
            </a:r>
          </a:p>
          <a:p>
            <a:pPr marL="633413" lvl="1" indent="-176213"/>
            <a:r>
              <a:rPr lang="en-US" altLang="zh-CN" b="1" dirty="0" smtClean="0">
                <a:ea typeface="宋体" charset="-122"/>
              </a:rPr>
              <a:t>Involves breaks at the extreme end of two non-homologous </a:t>
            </a:r>
            <a:r>
              <a:rPr lang="en-US" altLang="zh-CN" b="1" dirty="0" err="1" smtClean="0">
                <a:ea typeface="宋体" charset="-122"/>
              </a:rPr>
              <a:t>acrocentric</a:t>
            </a:r>
            <a:r>
              <a:rPr lang="en-US" altLang="zh-CN" b="1" dirty="0" smtClean="0">
                <a:ea typeface="宋体" charset="-122"/>
              </a:rPr>
              <a:t> chromosomes (13, 14, 15, 21, 22)</a:t>
            </a:r>
          </a:p>
          <a:p>
            <a:pPr marL="633413" lvl="1" indent="-176213"/>
            <a:r>
              <a:rPr lang="en-US" altLang="zh-CN" b="1" dirty="0" smtClean="0">
                <a:ea typeface="宋体" charset="-122"/>
              </a:rPr>
              <a:t>The short ends are lost, long ends fuse (</a:t>
            </a:r>
            <a:r>
              <a:rPr lang="en-US" altLang="zh-CN" b="1" dirty="0" err="1" smtClean="0">
                <a:ea typeface="宋体" charset="-122"/>
              </a:rPr>
              <a:t>Robertsonian</a:t>
            </a:r>
            <a:r>
              <a:rPr lang="en-US" altLang="zh-CN" b="1" dirty="0" smtClean="0">
                <a:ea typeface="宋体" charset="-122"/>
              </a:rPr>
              <a:t> Translocation)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10" y="2701234"/>
            <a:ext cx="2376531" cy="8674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3715" y="2950315"/>
            <a:ext cx="192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Chromosome 21 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749714" y="3319647"/>
            <a:ext cx="2264472" cy="5510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87651" y="3353068"/>
            <a:ext cx="187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Chromosome 14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495415" y="2655379"/>
            <a:ext cx="7090" cy="144728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478" y="1897099"/>
            <a:ext cx="1170741" cy="2497339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flipV="1">
            <a:off x="6982706" y="3275739"/>
            <a:ext cx="1200772" cy="58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110" y="2780930"/>
            <a:ext cx="465053" cy="11442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966504" y="4535196"/>
            <a:ext cx="160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smtClean="0"/>
              <a:t>long arms 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519109" y="4565983"/>
            <a:ext cx="20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short arms </a:t>
            </a:r>
            <a:endParaRPr lang="en-US" dirty="0"/>
          </a:p>
        </p:txBody>
      </p:sp>
      <p:sp>
        <p:nvSpPr>
          <p:cNvPr id="31" name="Bent-Up Arrow 30"/>
          <p:cNvSpPr/>
          <p:nvPr/>
        </p:nvSpPr>
        <p:spPr>
          <a:xfrm rot="5400000">
            <a:off x="9535016" y="5115098"/>
            <a:ext cx="609991" cy="311999"/>
          </a:xfrm>
          <a:prstGeom prst="bentUpArrow">
            <a:avLst>
              <a:gd name="adj1" fmla="val 26275"/>
              <a:gd name="adj2" fmla="val 50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114109" y="4904528"/>
            <a:ext cx="2019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Doesn't carry much of </a:t>
            </a:r>
            <a:r>
              <a:rPr lang="en-US" dirty="0" err="1" smtClean="0"/>
              <a:t>genatic</a:t>
            </a:r>
            <a:r>
              <a:rPr lang="en-US" dirty="0" smtClean="0"/>
              <a:t> information , usually lost at the end of meiosis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9785" y="5181465"/>
            <a:ext cx="609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</a:t>
            </a:r>
            <a:r>
              <a:rPr lang="en-US" dirty="0"/>
              <a:t>nomenclature is 46,XX,t(14q21q) or 46,XY,t(14q21q). </a:t>
            </a:r>
          </a:p>
        </p:txBody>
      </p:sp>
      <p:sp>
        <p:nvSpPr>
          <p:cNvPr id="16" name="Rectangle 5"/>
          <p:cNvSpPr txBox="1"/>
          <p:nvPr/>
        </p:nvSpPr>
        <p:spPr>
          <a:xfrm>
            <a:off x="679785" y="5825977"/>
            <a:ext cx="587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zh-CN">
                <a:latin typeface="Times New Roman" pitchFamily="18" charset="0"/>
                <a:cs typeface="Times New Roman" pitchFamily="18" charset="0"/>
              </a:rPr>
              <a:t>It does not show the maternal age effect, and is just as likely to have come from fathers as mothers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9109" y="239381"/>
            <a:ext cx="2614376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Translocations occur in parents , they will be carrier (asymptomatic).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This cause </a:t>
            </a:r>
            <a:r>
              <a:rPr lang="en-US" dirty="0" err="1" smtClean="0">
                <a:solidFill>
                  <a:srgbClr val="FF0000"/>
                </a:solidFill>
              </a:rPr>
              <a:t>isnt</a:t>
            </a:r>
            <a:r>
              <a:rPr lang="en-US" dirty="0" smtClean="0">
                <a:solidFill>
                  <a:srgbClr val="FF0000"/>
                </a:solidFill>
              </a:rPr>
              <a:t> related to age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There is increased risk of </a:t>
            </a:r>
            <a:r>
              <a:rPr lang="en-US" dirty="0" err="1" smtClean="0">
                <a:solidFill>
                  <a:srgbClr val="FF0000"/>
                </a:solidFill>
              </a:rPr>
              <a:t>recurrance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8301" y="5380672"/>
            <a:ext cx="267289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 down s case 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If maternal age &lt;35 y or </a:t>
            </a:r>
            <a:r>
              <a:rPr lang="en-US" sz="1600" dirty="0" err="1" smtClean="0">
                <a:solidFill>
                  <a:srgbClr val="FF0000"/>
                </a:solidFill>
              </a:rPr>
              <a:t>recurrance</a:t>
            </a:r>
            <a:r>
              <a:rPr lang="en-US" sz="1600" dirty="0" smtClean="0">
                <a:solidFill>
                  <a:srgbClr val="FF0000"/>
                </a:solidFill>
              </a:rPr>
              <a:t> down syndrome , you can suspect the cause is translocation (not </a:t>
            </a:r>
            <a:r>
              <a:rPr lang="en-US" sz="1600" dirty="0" err="1" smtClean="0">
                <a:solidFill>
                  <a:srgbClr val="FF0000"/>
                </a:solidFill>
              </a:rPr>
              <a:t>nondisjunction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ar-JO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0600" y="4442882"/>
            <a:ext cx="24494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1400" dirty="0" smtClean="0"/>
              <a:t>صار عندك 3 نسخ من كروموسوم 21 ..و كروموسوم 14 طارت منه نسخة </a:t>
            </a:r>
            <a:endParaRPr lang="ar-JO" sz="1400" dirty="0"/>
          </a:p>
        </p:txBody>
      </p:sp>
      <p:sp>
        <p:nvSpPr>
          <p:cNvPr id="30" name="5-Point Star 29"/>
          <p:cNvSpPr/>
          <p:nvPr/>
        </p:nvSpPr>
        <p:spPr>
          <a:xfrm>
            <a:off x="8973026" y="239381"/>
            <a:ext cx="381193" cy="2178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xmlns="" val="1872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1" grpId="0"/>
      <p:bldP spid="26" grpId="0" animBg="1"/>
      <p:bldP spid="28" grpId="0"/>
      <p:bldP spid="29" grpId="0"/>
      <p:bldP spid="31" grpId="0" animBg="1"/>
      <p:bldP spid="32" grpId="0"/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2910" y="1624800"/>
            <a:ext cx="8169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These individuals have two populations of cells: one with trisomy 21 and one with a normal chromosome complement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r>
              <a:rPr lang="en-US" sz="2200" dirty="0" smtClean="0"/>
              <a:t> </a:t>
            </a:r>
            <a:r>
              <a:rPr lang="en-US" sz="2200" dirty="0"/>
              <a:t>Mosaicism results from a either a </a:t>
            </a:r>
            <a:r>
              <a:rPr lang="en-US" sz="2200" dirty="0" err="1"/>
              <a:t>nondisjunctional</a:t>
            </a:r>
            <a:r>
              <a:rPr lang="en-US" sz="2200" dirty="0"/>
              <a:t> event that occurs after fertilization and after a few cell divisions, or from  </a:t>
            </a:r>
            <a:r>
              <a:rPr lang="en-US" sz="2200" dirty="0" err="1"/>
              <a:t>trisomic</a:t>
            </a:r>
            <a:r>
              <a:rPr lang="en-US" sz="2200" dirty="0"/>
              <a:t> rescue.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0779" y="521892"/>
            <a:ext cx="742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  <a:latin typeface="Cambria Math" charset="0"/>
                <a:ea typeface="Cambria Math" charset="0"/>
                <a:cs typeface="Cambria Math" charset="0"/>
              </a:rPr>
              <a:t>Mosaic Trisomy 21 </a:t>
            </a:r>
            <a:endParaRPr lang="en-US" sz="2800" b="1" dirty="0">
              <a:solidFill>
                <a:schemeClr val="accent6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910" y="4328146"/>
            <a:ext cx="468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standard nomenclature is</a:t>
            </a:r>
            <a:endParaRPr lang="en-US" dirty="0" smtClean="0"/>
          </a:p>
          <a:p>
            <a:r>
              <a:rPr lang="en-US" dirty="0" smtClean="0"/>
              <a:t>47,XX</a:t>
            </a:r>
            <a:r>
              <a:rPr lang="en-US" dirty="0"/>
              <a:t>, +21/46XX or 47,XY,+21/46,XY.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4328146"/>
            <a:ext cx="35814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Mosaic </a:t>
            </a:r>
            <a:r>
              <a:rPr lang="en-US" dirty="0" err="1" smtClean="0">
                <a:solidFill>
                  <a:srgbClr val="FF0000"/>
                </a:solidFill>
              </a:rPr>
              <a:t>trisomy</a:t>
            </a:r>
            <a:r>
              <a:rPr lang="en-US" dirty="0" smtClean="0">
                <a:solidFill>
                  <a:srgbClr val="FF0000"/>
                </a:solidFill>
              </a:rPr>
              <a:t> 21 : </a:t>
            </a:r>
            <a:r>
              <a:rPr lang="en-US" dirty="0" err="1" smtClean="0">
                <a:solidFill>
                  <a:srgbClr val="FF0000"/>
                </a:solidFill>
              </a:rPr>
              <a:t>Nondisjunction</a:t>
            </a:r>
            <a:r>
              <a:rPr lang="en-US" dirty="0" smtClean="0">
                <a:solidFill>
                  <a:srgbClr val="FF0000"/>
                </a:solidFill>
              </a:rPr>
              <a:t> beyond the fertilization , the pt has normal cells and 21 </a:t>
            </a:r>
            <a:r>
              <a:rPr lang="en-US" dirty="0" err="1" smtClean="0">
                <a:solidFill>
                  <a:srgbClr val="FF0000"/>
                </a:solidFill>
              </a:rPr>
              <a:t>trisomy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cels</a:t>
            </a:r>
            <a:r>
              <a:rPr lang="en-US" dirty="0" smtClean="0">
                <a:solidFill>
                  <a:srgbClr val="FF0000"/>
                </a:solidFill>
              </a:rPr>
              <a:t> ,, presentation </a:t>
            </a:r>
            <a:r>
              <a:rPr lang="en-US" dirty="0" err="1" smtClean="0">
                <a:solidFill>
                  <a:srgbClr val="FF0000"/>
                </a:solidFill>
              </a:rPr>
              <a:t>isnt</a:t>
            </a:r>
            <a:r>
              <a:rPr lang="en-US" dirty="0" smtClean="0">
                <a:solidFill>
                  <a:srgbClr val="FF0000"/>
                </a:solidFill>
              </a:rPr>
              <a:t> typical (has milder presentation of down s)</a:t>
            </a:r>
            <a:endParaRPr lang="ar-J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8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ernate Process 1"/>
          <p:cNvSpPr/>
          <p:nvPr/>
        </p:nvSpPr>
        <p:spPr>
          <a:xfrm>
            <a:off x="670448" y="550887"/>
            <a:ext cx="3258245" cy="1062540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Somatic </a:t>
            </a:r>
          </a:p>
          <a:p>
            <a:pPr algn="ctr"/>
            <a:r>
              <a:rPr lang="en-US" sz="2400" b="1" dirty="0" smtClean="0"/>
              <a:t>Cells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3693" y="1987225"/>
            <a:ext cx="317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Body cell </a:t>
            </a:r>
          </a:p>
          <a:p>
            <a:r>
              <a:rPr lang="en-US" sz="2400" dirty="0" smtClean="0"/>
              <a:t>46 chromosome (23 pairs of chromosome ) </a:t>
            </a:r>
          </a:p>
          <a:p>
            <a:r>
              <a:rPr lang="en-US" sz="2400" dirty="0" smtClean="0"/>
              <a:t>Diploid (2n)</a:t>
            </a:r>
          </a:p>
          <a:p>
            <a:endParaRPr lang="en-US" sz="2400" dirty="0"/>
          </a:p>
        </p:txBody>
      </p:sp>
      <p:sp>
        <p:nvSpPr>
          <p:cNvPr id="4" name="Alternate Process 3"/>
          <p:cNvSpPr/>
          <p:nvPr/>
        </p:nvSpPr>
        <p:spPr>
          <a:xfrm>
            <a:off x="5416203" y="570455"/>
            <a:ext cx="3258245" cy="1062540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Sex </a:t>
            </a:r>
          </a:p>
          <a:p>
            <a:pPr algn="ctr"/>
            <a:r>
              <a:rPr lang="en-US" sz="2400" b="1" dirty="0" smtClean="0"/>
              <a:t>Cells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99448" y="1987225"/>
            <a:ext cx="317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Sperm &amp;egg </a:t>
            </a:r>
          </a:p>
          <a:p>
            <a:r>
              <a:rPr lang="en-US" sz="2400" dirty="0" smtClean="0"/>
              <a:t>23 single  chromosome </a:t>
            </a:r>
          </a:p>
          <a:p>
            <a:r>
              <a:rPr lang="en-US" sz="2400" dirty="0" smtClean="0"/>
              <a:t>Haploid (1n)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50967" y="4740527"/>
            <a:ext cx="90969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Each cell in our bodies should have 23pairs of chromosome , if there is less or more thus result : chromosomal abnormalities 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9053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saic-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31857"/>
            <a:ext cx="7705551" cy="68261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51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07396" y="405917"/>
            <a:ext cx="10713303" cy="12504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Clinical features : 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626828" y="1902335"/>
            <a:ext cx="9405409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zh-CN" dirty="0" smtClean="0"/>
              <a:t>Down syndrome symptoms vary from person to person and can range from mild to severe</a:t>
            </a:r>
            <a:endParaRPr lang="en-US" altLang="zh-CN" dirty="0" smtClean="0"/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Mental retardation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common cause of mental retardation in children is down syndrome \\( mental retardation means IQ&lt;70 )</a:t>
            </a:r>
            <a:endParaRPr lang="en-US" altLang="zh-C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articular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facial characteristics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altLang="zh-CN" sz="2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Dermatoglyphics abnormalities</a:t>
            </a:r>
            <a:endParaRPr lang="en-US" altLang="zh-CN" sz="2600" b="1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Growth retardation 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Other abnormality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5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800975" y="1961456"/>
            <a:ext cx="9201973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dirty="0" smtClean="0"/>
              <a:t>Most Down syndrome have </a:t>
            </a:r>
            <a:r>
              <a:rPr lang="zh-CN" altLang="zh-CN" u="sng" dirty="0" smtClean="0">
                <a:hlinkClick r:id="rId2" tooltip="Intellectual disability"/>
              </a:rPr>
              <a:t>intellectual disability</a:t>
            </a:r>
            <a:r>
              <a:rPr lang="zh-CN" altLang="zh-CN" dirty="0" smtClean="0"/>
              <a:t> in the mild (</a:t>
            </a:r>
            <a:r>
              <a:rPr lang="zh-CN" altLang="zh-CN" u="sng" dirty="0" smtClean="0">
                <a:hlinkClick r:id="rId3" tooltip="IQ"/>
              </a:rPr>
              <a:t>IQ</a:t>
            </a:r>
            <a:r>
              <a:rPr lang="zh-CN" altLang="zh-CN" dirty="0" smtClean="0"/>
              <a:t> 50–70) to moderate (IQ 35–50) </a:t>
            </a:r>
            <a:endParaRPr lang="en-US" altLang="zh-CN" dirty="0" smtClean="0"/>
          </a:p>
          <a:p>
            <a:r>
              <a:rPr lang="zh-CN" altLang="zh-CN" dirty="0" smtClean="0"/>
              <a:t>Language skills show a difference between understanding speech and expressing speech, and commonly individuals with Down syndrome have a </a:t>
            </a:r>
            <a:r>
              <a:rPr lang="zh-CN" altLang="zh-CN" u="sng" dirty="0" smtClean="0">
                <a:hlinkClick r:id="rId4" tooltip="Speech delay"/>
              </a:rPr>
              <a:t>speech delay</a:t>
            </a:r>
            <a:r>
              <a:rPr lang="en-US" altLang="zh-CN" u="sng" dirty="0"/>
              <a:t> </a:t>
            </a:r>
            <a:r>
              <a:rPr lang="en-US" altLang="zh-CN" u="sng" dirty="0" smtClean="0"/>
              <a:t> (expressive rather than receptive ) </a:t>
            </a:r>
          </a:p>
          <a:p>
            <a:pPr marL="0" indent="0">
              <a:buNone/>
            </a:pPr>
            <a:endParaRPr lang="en-US" altLang="zh-CN" u="sng" dirty="0" smtClean="0"/>
          </a:p>
          <a:p>
            <a:r>
              <a:rPr lang="zh-CN" altLang="zh-CN" u="sng" dirty="0" smtClean="0">
                <a:hlinkClick r:id="rId5" tooltip="Fine motor skill"/>
              </a:rPr>
              <a:t>Fine motor skills</a:t>
            </a:r>
            <a:r>
              <a:rPr lang="zh-CN" altLang="zh-CN" dirty="0" smtClean="0"/>
              <a:t> are delayed and often lag behind </a:t>
            </a:r>
            <a:r>
              <a:rPr lang="zh-CN" altLang="zh-CN" u="sng" dirty="0" smtClean="0">
                <a:hlinkClick r:id="rId6" tooltip="Gross motor skill"/>
              </a:rPr>
              <a:t>gross motor skills</a:t>
            </a:r>
            <a:r>
              <a:rPr lang="zh-CN" altLang="zh-CN" dirty="0" smtClean="0"/>
              <a:t> </a:t>
            </a:r>
            <a:endParaRPr lang="en-US" altLang="zh-CN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24922" y="492899"/>
            <a:ext cx="7777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</a:rPr>
              <a:t>Mental retardation 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4922" y="5943600"/>
            <a:ext cx="963842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Pt with down syndrome have global developmental delay but eventually they will gain the skills </a:t>
            </a:r>
            <a:r>
              <a:rPr lang="en-US" dirty="0" err="1" smtClean="0"/>
              <a:t>lateron</a:t>
            </a:r>
            <a:r>
              <a:rPr lang="en-US" dirty="0" smtClean="0"/>
              <a:t> (global developmental delay : delay in 2 or more aspects of developmental assessment ) \\ in down s the delay usually in the four aspect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xmlns="" val="18565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1513314" y="1221928"/>
            <a:ext cx="8229600" cy="4277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zh-CN" dirty="0" smtClean="0"/>
              <a:t>Children may also have delayed mental and social development. Common problems may include:</a:t>
            </a:r>
          </a:p>
          <a:p>
            <a:r>
              <a:rPr lang="zh-CN" altLang="zh-CN" dirty="0" smtClean="0"/>
              <a:t>Impulsive behavior </a:t>
            </a:r>
          </a:p>
          <a:p>
            <a:r>
              <a:rPr lang="zh-CN" altLang="zh-CN" dirty="0" smtClean="0"/>
              <a:t>Poor judgment </a:t>
            </a:r>
          </a:p>
          <a:p>
            <a:r>
              <a:rPr lang="zh-CN" altLang="zh-CN" dirty="0" smtClean="0"/>
              <a:t>Short attention span </a:t>
            </a:r>
          </a:p>
          <a:p>
            <a:r>
              <a:rPr lang="zh-CN" altLang="zh-CN" dirty="0" smtClean="0"/>
              <a:t>Slow learning</a:t>
            </a:r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3314" y="4699674"/>
            <a:ext cx="83576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latin typeface="Times New Roman" pitchFamily="18" charset="0"/>
                <a:ea typeface="宋体" charset="-122"/>
                <a:cs typeface="Times New Roman" pitchFamily="18" charset="0"/>
              </a:rPr>
              <a:t>Mental retardation varied from mild to moderate – some even have special abilities after training </a:t>
            </a:r>
            <a:r>
              <a:rPr lang="en-US" altLang="zh-CN" sz="2600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and </a:t>
            </a:r>
            <a:r>
              <a:rPr lang="en-US" altLang="zh-CN" sz="2600" dirty="0">
                <a:latin typeface="Times New Roman" pitchFamily="18" charset="0"/>
                <a:ea typeface="宋体" charset="-122"/>
                <a:cs typeface="Times New Roman" pitchFamily="18" charset="0"/>
              </a:rPr>
              <a:t>early </a:t>
            </a:r>
            <a:r>
              <a:rPr lang="en-US" altLang="zh-CN" sz="2600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interventions. </a:t>
            </a:r>
            <a:endParaRPr lang="en-US" altLang="zh-CN" sz="2600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6265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07396" y="405917"/>
            <a:ext cx="10713303" cy="12504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Clinical features : 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626828" y="1902335"/>
            <a:ext cx="9405409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zh-CN" dirty="0" smtClean="0"/>
              <a:t>Down syndrome symptoms vary from person to person and can range from mild to severe</a:t>
            </a:r>
            <a:endParaRPr lang="en-US" altLang="zh-CN" dirty="0" smtClean="0"/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Mental retardation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CN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articular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facial characteristics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altLang="zh-CN" sz="2600" b="1" dirty="0" smtClean="0">
                <a:solidFill>
                  <a:srgbClr val="C00000"/>
                </a:solidFill>
                <a:latin typeface="+mj-lt"/>
              </a:rPr>
              <a:t>Dermatoglyphics abnormalities</a:t>
            </a:r>
            <a:endParaRPr lang="en-US" altLang="zh-CN" sz="2600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Growth retardation 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Other abnormality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86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66" y="0"/>
            <a:ext cx="10526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CN" altLang="zh-C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articular 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facial characteristics</a:t>
            </a:r>
            <a:endParaRPr lang="en-US" altLang="zh-C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220px-Down_syndrome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66" y="1689174"/>
            <a:ext cx="4096378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2"/>
          <p:cNvSpPr txBox="1">
            <a:spLocks/>
          </p:cNvSpPr>
          <p:nvPr/>
        </p:nvSpPr>
        <p:spPr>
          <a:xfrm>
            <a:off x="4885499" y="915303"/>
            <a:ext cx="7306501" cy="54508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flat occiput </a:t>
            </a:r>
            <a:r>
              <a:rPr lang="en-US" altLang="zh-CN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(protruding </a:t>
            </a:r>
            <a:r>
              <a:rPr lang="en-US" altLang="zh-CN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occiput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trisomy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18)</a:t>
            </a:r>
            <a:endParaRPr lang="en-US" altLang="zh-CN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flattened facial appearance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400"/>
              </a:lnSpc>
            </a:pPr>
            <a:r>
              <a:rPr lang="zh-CN" altLang="zh-CN" sz="2400" b="1" dirty="0" smtClean="0">
                <a:latin typeface="Times New Roman" pitchFamily="18" charset="0"/>
                <a:cs typeface="Times New Roman" pitchFamily="18" charset="0"/>
              </a:rPr>
              <a:t>increased interocular distance (hypertelorism)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400"/>
              </a:lnSpc>
            </a:pPr>
            <a:r>
              <a:rPr lang="zh-CN" altLang="zh-CN" sz="2400" b="1" dirty="0" smtClean="0">
                <a:latin typeface="Times New Roman" pitchFamily="18" charset="0"/>
                <a:cs typeface="Times New Roman" pitchFamily="18" charset="0"/>
              </a:rPr>
              <a:t>flat nasal bridge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400"/>
              </a:lnSpc>
            </a:pPr>
            <a:r>
              <a:rPr lang="zh-CN" altLang="zh-CN" sz="2400" b="1" dirty="0" smtClean="0">
                <a:latin typeface="Times New Roman" pitchFamily="18" charset="0"/>
                <a:cs typeface="Times New Roman" pitchFamily="18" charset="0"/>
              </a:rPr>
              <a:t>Up-slanting palpebral fissures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en-GB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epicanthic folds</a:t>
            </a:r>
            <a:endParaRPr lang="en-US" altLang="zh-CN" sz="2400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low-set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small ear with overfolded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helix </a:t>
            </a:r>
          </a:p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Small mouth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zh-CN" altLang="zh-CN" sz="2400" b="1" dirty="0" smtClean="0">
                <a:latin typeface="Times New Roman" pitchFamily="18" charset="0"/>
                <a:cs typeface="Times New Roman" pitchFamily="18" charset="0"/>
              </a:rPr>
              <a:t>protruding tongue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high-arched palate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100"/>
              </a:lnSpc>
            </a:pP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dental abnormalities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08" y="837081"/>
            <a:ext cx="7514106" cy="4978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78114" y="1587358"/>
            <a:ext cx="218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>
                <a:latin typeface="Times New Roman" pitchFamily="18" charset="0"/>
                <a:ea typeface="宋体" charset="-122"/>
                <a:cs typeface="Times New Roman" pitchFamily="18" charset="0"/>
              </a:rPr>
              <a:t>epicanthic </a:t>
            </a:r>
            <a:r>
              <a:rPr lang="en-GB" altLang="zh-CN" b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fold</a:t>
            </a:r>
            <a:endParaRPr lang="en-US" altLang="zh-CN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8550" y="5815260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Displaystic</a:t>
            </a:r>
            <a:r>
              <a:rPr lang="en-US" dirty="0" smtClean="0"/>
              <a:t> ear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112" y="4731248"/>
            <a:ext cx="18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Flat nasal bridge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384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6" y="200346"/>
            <a:ext cx="8280257" cy="62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478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06" y="510949"/>
            <a:ext cx="5334999" cy="5484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3105" y="2025293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Up-slanting palpebral fissures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23105" y="3652461"/>
            <a:ext cx="18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Flat nasal bridge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9568" y="2606629"/>
            <a:ext cx="218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>
                <a:latin typeface="Times New Roman" pitchFamily="18" charset="0"/>
                <a:ea typeface="宋体" charset="-122"/>
                <a:cs typeface="Times New Roman" pitchFamily="18" charset="0"/>
              </a:rPr>
              <a:t>epicanthic </a:t>
            </a:r>
            <a:r>
              <a:rPr lang="en-GB" altLang="zh-CN" b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fold</a:t>
            </a:r>
            <a:endParaRPr lang="en-US" altLang="zh-CN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29835" y="6164495"/>
            <a:ext cx="2251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>
                <a:latin typeface="Times New Roman" pitchFamily="18" charset="0"/>
                <a:cs typeface="Times New Roman" pitchFamily="18" charset="0"/>
              </a:rPr>
              <a:t>protruding tongue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64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73399" y="133351"/>
            <a:ext cx="8058543" cy="6337300"/>
            <a:chOff x="755650" y="260350"/>
            <a:chExt cx="7113588" cy="633730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60350"/>
              <a:ext cx="7100888" cy="337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786" r="16209"/>
            <a:stretch>
              <a:fillRect/>
            </a:stretch>
          </p:blipFill>
          <p:spPr bwMode="auto">
            <a:xfrm>
              <a:off x="827088" y="3500438"/>
              <a:ext cx="2376487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3573463"/>
              <a:ext cx="2351088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21-3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3500438"/>
              <a:ext cx="2360613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242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55" y="666864"/>
            <a:ext cx="5444417" cy="530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4638" y="426719"/>
            <a:ext cx="486219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Karyotype :  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1950s</a:t>
            </a:r>
          </a:p>
          <a:p>
            <a:endParaRPr lang="en-US" sz="2400" b="1" dirty="0" smtClean="0">
              <a:solidFill>
                <a:schemeClr val="accent6"/>
              </a:solidFill>
            </a:endParaRPr>
          </a:p>
          <a:p>
            <a:r>
              <a:rPr lang="en-US" sz="2200" dirty="0" smtClean="0"/>
              <a:t>Show all of chromosome in one person cell . (Number , Size , Shape )</a:t>
            </a:r>
          </a:p>
          <a:p>
            <a:endParaRPr lang="en-US" sz="2200" dirty="0"/>
          </a:p>
          <a:p>
            <a:r>
              <a:rPr lang="en-US" sz="2200" dirty="0" smtClean="0"/>
              <a:t>Y chromosome shorter than X chromosome </a:t>
            </a:r>
          </a:p>
        </p:txBody>
      </p:sp>
      <p:sp>
        <p:nvSpPr>
          <p:cNvPr id="4" name="Oval 3"/>
          <p:cNvSpPr/>
          <p:nvPr/>
        </p:nvSpPr>
        <p:spPr>
          <a:xfrm>
            <a:off x="3627842" y="4443262"/>
            <a:ext cx="1848447" cy="184844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10350" y="5970945"/>
            <a:ext cx="1362720" cy="18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55428" y="5372610"/>
            <a:ext cx="4358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Determine gender of baby : </a:t>
            </a:r>
          </a:p>
          <a:p>
            <a:r>
              <a:rPr lang="en-US" sz="2400" dirty="0" smtClean="0"/>
              <a:t>XX : Female </a:t>
            </a:r>
          </a:p>
          <a:p>
            <a:r>
              <a:rPr lang="en-US" sz="2400" dirty="0" smtClean="0"/>
              <a:t>XY : Male 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5127416" y="3435642"/>
            <a:ext cx="1029289" cy="10292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91710" y="4059168"/>
            <a:ext cx="927810" cy="1449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54525" y="3719722"/>
            <a:ext cx="401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Each pair of chromosome composed of two sister chromatid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92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11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90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908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/>
          <p:nvPr/>
        </p:nvSpPr>
        <p:spPr>
          <a:xfrm>
            <a:off x="474083" y="115976"/>
            <a:ext cx="7745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7030A0"/>
                </a:solidFill>
                <a:latin typeface="Comic Sans MS" pitchFamily="66" charset="0"/>
              </a:rPr>
              <a:t>Dermatoglyphics</a:t>
            </a:r>
          </a:p>
          <a:p>
            <a:pPr algn="ctr"/>
            <a:endParaRPr lang="en-US" altLang="zh-CN" b="1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en-US" altLang="zh-CN" b="1">
                <a:solidFill>
                  <a:srgbClr val="7030A0"/>
                </a:solidFill>
                <a:latin typeface="Comic Sans MS" pitchFamily="66" charset="0"/>
              </a:rPr>
              <a:t> abnormalities</a:t>
            </a:r>
            <a:endParaRPr lang="zh-CN" altLang="en-US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0" t="10001" r="34000" b="35333"/>
          <a:stretch>
            <a:fillRect/>
          </a:stretch>
        </p:blipFill>
        <p:spPr bwMode="auto">
          <a:xfrm>
            <a:off x="1389554" y="1090447"/>
            <a:ext cx="6335201" cy="451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内容占位符 2"/>
          <p:cNvSpPr txBox="1">
            <a:spLocks/>
          </p:cNvSpPr>
          <p:nvPr/>
        </p:nvSpPr>
        <p:spPr>
          <a:xfrm>
            <a:off x="1517869" y="5651893"/>
            <a:ext cx="6078573" cy="10890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mtClean="0"/>
              <a:t>Wide, short hands with short fingers </a:t>
            </a:r>
            <a:endParaRPr lang="en-US" altLang="zh-CN" smtClean="0"/>
          </a:p>
          <a:p>
            <a:pPr algn="ctr"/>
            <a:r>
              <a:rPr lang="zh-CN" altLang="zh-CN" smtClean="0"/>
              <a:t>Single crease in the palm of the hand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14645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1973" y="5354251"/>
            <a:ext cx="7611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/>
              <a:t> </a:t>
            </a:r>
            <a:r>
              <a:rPr lang="zh-CN" altLang="zh-CN" sz="2800" b="1" dirty="0"/>
              <a:t>a single </a:t>
            </a:r>
            <a:r>
              <a:rPr lang="en-US" altLang="zh-CN" sz="2800" b="1" dirty="0" smtClean="0"/>
              <a:t>palmar </a:t>
            </a:r>
            <a:r>
              <a:rPr lang="zh-CN" altLang="zh-CN" sz="2800" b="1" dirty="0" smtClean="0"/>
              <a:t>crease</a:t>
            </a:r>
            <a:endParaRPr lang="zh-CN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07" y="905645"/>
            <a:ext cx="3197617" cy="3980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9" y="685502"/>
            <a:ext cx="3142662" cy="420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689" y="685501"/>
            <a:ext cx="2857500" cy="4200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5707" y="5044361"/>
            <a:ext cx="317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2600" b="1" dirty="0" smtClean="0"/>
              <a:t>Normal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227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86079" y="5781451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/>
              <a:t>clinodactyly </a:t>
            </a:r>
            <a:r>
              <a:rPr lang="en-US" altLang="zh-CN" sz="2800" b="1" dirty="0" smtClean="0"/>
              <a:t>: short thin curved </a:t>
            </a:r>
            <a:r>
              <a:rPr lang="zh-CN" altLang="zh-CN" sz="2800" b="1" dirty="0" smtClean="0"/>
              <a:t> </a:t>
            </a:r>
            <a:r>
              <a:rPr lang="zh-CN" altLang="zh-CN" sz="2800" b="1" dirty="0">
                <a:solidFill>
                  <a:srgbClr val="FF0000"/>
                </a:solidFill>
              </a:rPr>
              <a:t>fifth 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finger</a:t>
            </a:r>
            <a:endParaRPr lang="zh-CN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24" y="555124"/>
            <a:ext cx="3822606" cy="5107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078" y="555124"/>
            <a:ext cx="3317413" cy="4917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16045"/>
            <a:ext cx="18860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Also seen in turner syndrome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xmlns="" val="1459171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5629758"/>
            <a:ext cx="8972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/>
              <a:t> Sandal sign : </a:t>
            </a:r>
            <a:r>
              <a:rPr lang="zh-CN" altLang="zh-CN" sz="2800" dirty="0" smtClean="0"/>
              <a:t>a </a:t>
            </a:r>
            <a:r>
              <a:rPr lang="zh-CN" altLang="zh-CN" sz="2800" dirty="0"/>
              <a:t>wide gap between the first and second toes</a:t>
            </a:r>
            <a:endParaRPr lang="zh-CN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921" y="782838"/>
            <a:ext cx="2602550" cy="3436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29" y="782837"/>
            <a:ext cx="2865765" cy="343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785" y="3718705"/>
            <a:ext cx="1989373" cy="264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266" y="782836"/>
            <a:ext cx="2909929" cy="34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8419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655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230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07396" y="405917"/>
            <a:ext cx="10713303" cy="12504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Clinical features : 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626828" y="1902335"/>
            <a:ext cx="9405409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zh-CN" dirty="0" smtClean="0"/>
              <a:t>Down syndrome symptoms vary from person to person and can range from mild to severe</a:t>
            </a:r>
            <a:endParaRPr lang="en-US" altLang="zh-CN" dirty="0" smtClean="0"/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Mental retardation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articular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facial characteristics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altLang="zh-CN" sz="2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Dermatoglyphics abnormalities</a:t>
            </a:r>
            <a:endParaRPr lang="en-US" altLang="zh-CN" sz="2600" b="1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Growth retardation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Other abnormality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866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57199" y="1600200"/>
            <a:ext cx="9908175" cy="4853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dirty="0" smtClean="0">
                <a:solidFill>
                  <a:srgbClr val="0000FF"/>
                </a:solidFill>
              </a:rPr>
              <a:t>Growth parameters </a:t>
            </a:r>
            <a:r>
              <a:rPr lang="zh-CN" altLang="zh-CN" dirty="0" smtClean="0"/>
              <a:t>are smaller in children with DS </a:t>
            </a:r>
            <a:endParaRPr lang="en-US" altLang="zh-CN" dirty="0" smtClean="0"/>
          </a:p>
          <a:p>
            <a:r>
              <a:rPr lang="zh-CN" altLang="zh-CN" dirty="0" smtClean="0"/>
              <a:t>Adults with DS tend to have </a:t>
            </a:r>
            <a:r>
              <a:rPr lang="zh-CN" altLang="zh-CN" u="sng" dirty="0" smtClean="0">
                <a:hlinkClick r:id="rId2" tooltip="Short stature"/>
              </a:rPr>
              <a:t>short </a:t>
            </a:r>
            <a:r>
              <a:rPr lang="en-US" altLang="zh-CN" u="sng" dirty="0" smtClean="0">
                <a:hlinkClick r:id="rId2" tooltip="Short stature"/>
              </a:rPr>
              <a:t> </a:t>
            </a:r>
            <a:r>
              <a:rPr lang="zh-CN" altLang="zh-CN" u="sng" dirty="0" smtClean="0">
                <a:hlinkClick r:id="rId2" tooltip="Short stature"/>
              </a:rPr>
              <a:t>stature</a:t>
            </a:r>
            <a:r>
              <a:rPr lang="zh-CN" altLang="zh-CN" dirty="0" smtClean="0"/>
              <a:t> and bowed legs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zh-CN" altLang="zh-CN" dirty="0" smtClean="0">
                <a:solidFill>
                  <a:srgbClr val="0000FF"/>
                </a:solidFill>
              </a:rPr>
              <a:t>Physical development </a:t>
            </a:r>
            <a:r>
              <a:rPr lang="zh-CN" altLang="zh-CN" dirty="0" smtClean="0"/>
              <a:t>is often slower than normal</a:t>
            </a:r>
            <a:r>
              <a:rPr lang="en-US" altLang="zh-CN" dirty="0" smtClean="0"/>
              <a:t>. </a:t>
            </a:r>
            <a:r>
              <a:rPr lang="zh-CN" altLang="zh-CN" dirty="0" smtClean="0"/>
              <a:t>Some children will begin walking at around 2 years of age, while others will not walk until age </a:t>
            </a:r>
            <a:r>
              <a:rPr lang="en-US" altLang="zh-CN" dirty="0" smtClean="0"/>
              <a:t>4</a:t>
            </a:r>
            <a:endParaRPr lang="zh-CN" altLang="en-US" dirty="0" smtClean="0"/>
          </a:p>
          <a:p>
            <a:r>
              <a:rPr lang="zh-CN" altLang="zh-CN" dirty="0" smtClean="0"/>
              <a:t>Most children with Down syndrome never reach their average adult height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5870" y="275444"/>
            <a:ext cx="785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altLang="zh-C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retardation::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xmlns="" val="4122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33922" y="1101773"/>
            <a:ext cx="7065774" cy="44702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short legs and arms in relation to torso</a:t>
            </a:r>
          </a:p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short neck</a:t>
            </a:r>
          </a:p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broad hands and feet</a:t>
            </a:r>
          </a:p>
          <a:p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stubby fingers and toes</a:t>
            </a:r>
          </a:p>
          <a:p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poor balance</a:t>
            </a:r>
          </a:p>
          <a:p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perceptual difficulties</a:t>
            </a:r>
          </a:p>
          <a:p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poor vision and audition</a:t>
            </a:r>
          </a:p>
          <a:p>
            <a:r>
              <a:rPr lang="en-US" altLang="zh-CN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Hypotonia</a:t>
            </a:r>
            <a:r>
              <a:rPr lang="en-US" altLang="zh-CN" dirty="0"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( if sever may lead to feeding problem &amp; decrease the activity) </a:t>
            </a:r>
            <a:endParaRPr lang="en-US" altLang="zh-CN" b="1" dirty="0" smtClean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3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07396" y="405917"/>
            <a:ext cx="10713303" cy="12504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Clinical features : 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626828" y="1902335"/>
            <a:ext cx="9405409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zh-CN" dirty="0" smtClean="0"/>
              <a:t>Down syndrome symptoms vary from person to person and can range from mild to severe</a:t>
            </a:r>
            <a:endParaRPr lang="en-US" altLang="zh-CN" dirty="0" smtClean="0"/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Mental retardation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articular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facial characteristics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altLang="zh-CN" sz="2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Dermatoglyphics abnormalities</a:t>
            </a:r>
            <a:endParaRPr lang="en-US" altLang="zh-CN" sz="2600" b="1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Growth retardation </a:t>
            </a:r>
          </a:p>
          <a:p>
            <a:pPr>
              <a:spcAft>
                <a:spcPts val="1200"/>
              </a:spcAft>
            </a:pPr>
            <a:r>
              <a:rPr lang="en-US" altLang="zh-C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Other abnormality</a:t>
            </a:r>
            <a:endParaRPr lang="zh-CN" alt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86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20447" y="289940"/>
            <a:ext cx="5331320" cy="75750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Types</a:t>
            </a:r>
            <a:r>
              <a:rPr lang="en-US" sz="2400" b="1" dirty="0"/>
              <a:t> </a:t>
            </a:r>
            <a:r>
              <a:rPr lang="en-US" sz="2400" b="1" dirty="0" smtClean="0"/>
              <a:t>of cell division :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80766" y="1203253"/>
            <a:ext cx="1420708" cy="82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01474" y="1203253"/>
            <a:ext cx="2551477" cy="710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333727" y="2185390"/>
            <a:ext cx="2666347" cy="1047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Mitosis</a:t>
            </a:r>
            <a:r>
              <a:rPr lang="en-US" sz="2400" b="1" dirty="0" smtClean="0"/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27407" y="2085391"/>
            <a:ext cx="2666347" cy="1047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Meiosis</a:t>
            </a:r>
            <a:endParaRPr lang="en-US" sz="2400" b="1" dirty="0" smtClean="0"/>
          </a:p>
        </p:txBody>
      </p:sp>
      <p:sp>
        <p:nvSpPr>
          <p:cNvPr id="20" name="Oval 19"/>
          <p:cNvSpPr/>
          <p:nvPr/>
        </p:nvSpPr>
        <p:spPr>
          <a:xfrm>
            <a:off x="894156" y="4703169"/>
            <a:ext cx="878789" cy="87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2n </a:t>
            </a:r>
            <a:endParaRPr lang="en-US" sz="2000" b="1"/>
          </a:p>
        </p:txBody>
      </p:sp>
      <p:sp>
        <p:nvSpPr>
          <p:cNvPr id="67" name="Left Brace 66"/>
          <p:cNvSpPr/>
          <p:nvPr/>
        </p:nvSpPr>
        <p:spPr>
          <a:xfrm>
            <a:off x="1884863" y="4370781"/>
            <a:ext cx="420470" cy="1587500"/>
          </a:xfrm>
          <a:prstGeom prst="leftBrace">
            <a:avLst>
              <a:gd name="adj1" fmla="val 3936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402231" y="3908769"/>
            <a:ext cx="878789" cy="87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2n </a:t>
            </a:r>
            <a:endParaRPr lang="en-US" sz="2000" b="1"/>
          </a:p>
        </p:txBody>
      </p:sp>
      <p:sp>
        <p:nvSpPr>
          <p:cNvPr id="69" name="Oval 68"/>
          <p:cNvSpPr/>
          <p:nvPr/>
        </p:nvSpPr>
        <p:spPr>
          <a:xfrm>
            <a:off x="2388061" y="5581958"/>
            <a:ext cx="907128" cy="907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2n </a:t>
            </a:r>
            <a:endParaRPr lang="en-US" sz="2000" b="1"/>
          </a:p>
        </p:txBody>
      </p:sp>
      <p:sp>
        <p:nvSpPr>
          <p:cNvPr id="70" name="Oval 69"/>
          <p:cNvSpPr/>
          <p:nvPr/>
        </p:nvSpPr>
        <p:spPr>
          <a:xfrm>
            <a:off x="6674162" y="4703169"/>
            <a:ext cx="878789" cy="87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2n </a:t>
            </a:r>
            <a:endParaRPr lang="en-US" sz="2000" b="1"/>
          </a:p>
        </p:txBody>
      </p:sp>
      <p:sp>
        <p:nvSpPr>
          <p:cNvPr id="71" name="Left Brace 70"/>
          <p:cNvSpPr/>
          <p:nvPr/>
        </p:nvSpPr>
        <p:spPr>
          <a:xfrm>
            <a:off x="7664017" y="4015296"/>
            <a:ext cx="415597" cy="24737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172794" y="3981794"/>
            <a:ext cx="878789" cy="87878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1n </a:t>
            </a:r>
            <a:endParaRPr lang="en-US" sz="2000" b="1" dirty="0"/>
          </a:p>
        </p:txBody>
      </p:sp>
      <p:sp>
        <p:nvSpPr>
          <p:cNvPr id="73" name="Oval 72"/>
          <p:cNvSpPr/>
          <p:nvPr/>
        </p:nvSpPr>
        <p:spPr>
          <a:xfrm>
            <a:off x="9288710" y="4015296"/>
            <a:ext cx="878789" cy="87878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1n </a:t>
            </a:r>
            <a:endParaRPr lang="en-US" sz="2000" b="1" dirty="0"/>
          </a:p>
        </p:txBody>
      </p:sp>
      <p:sp>
        <p:nvSpPr>
          <p:cNvPr id="74" name="Oval 73"/>
          <p:cNvSpPr/>
          <p:nvPr/>
        </p:nvSpPr>
        <p:spPr>
          <a:xfrm>
            <a:off x="8190680" y="5270143"/>
            <a:ext cx="878789" cy="87878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  <a:r>
              <a:rPr lang="en-US" sz="2000" b="1" dirty="0" smtClean="0"/>
              <a:t>n </a:t>
            </a:r>
            <a:endParaRPr lang="en-US" sz="2000" b="1" dirty="0"/>
          </a:p>
        </p:txBody>
      </p:sp>
      <p:sp>
        <p:nvSpPr>
          <p:cNvPr id="75" name="Oval 74"/>
          <p:cNvSpPr/>
          <p:nvPr/>
        </p:nvSpPr>
        <p:spPr>
          <a:xfrm>
            <a:off x="9288710" y="5284507"/>
            <a:ext cx="878789" cy="87878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  <a:r>
              <a:rPr lang="en-US" sz="2000" b="1" smtClean="0"/>
              <a:t>n 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xmlns="" val="15646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  <p:bldP spid="2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515189" y="1092887"/>
            <a:ext cx="8161337" cy="46965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zh-CN" dirty="0" smtClean="0"/>
              <a:t>Congenital heart defects are common (40-</a:t>
            </a:r>
            <a:r>
              <a:rPr lang="zh-CN" altLang="zh-CN" b="1" dirty="0" smtClean="0">
                <a:solidFill>
                  <a:srgbClr val="FF0000"/>
                </a:solidFill>
              </a:rPr>
              <a:t>50</a:t>
            </a:r>
            <a:r>
              <a:rPr lang="zh-CN" altLang="zh-CN" dirty="0" smtClean="0"/>
              <a:t>%) </a:t>
            </a:r>
            <a:r>
              <a:rPr lang="en-US" altLang="zh-CN" dirty="0" smtClean="0"/>
              <a:t>in </a:t>
            </a:r>
            <a:r>
              <a:rPr lang="zh-CN" altLang="zh-CN" dirty="0" smtClean="0"/>
              <a:t>Down syndrome </a:t>
            </a:r>
            <a:endParaRPr lang="en-US" altLang="zh-CN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zh-CN" dirty="0" smtClean="0"/>
              <a:t>The most common congenital heart defects </a:t>
            </a:r>
            <a:r>
              <a:rPr lang="en-US" altLang="zh-CN" dirty="0" smtClean="0"/>
              <a:t>:</a:t>
            </a:r>
          </a:p>
          <a:p>
            <a:r>
              <a:rPr lang="zh-CN" altLang="zh-CN" dirty="0" smtClean="0">
                <a:solidFill>
                  <a:srgbClr val="C00000"/>
                </a:solidFill>
              </a:rPr>
              <a:t>endocardial cushion defect (43%)</a:t>
            </a:r>
            <a:r>
              <a:rPr lang="en-US" altLang="zh-CN" dirty="0">
                <a:solidFill>
                  <a:srgbClr val="C00000"/>
                </a:solidFill>
              </a:rPr>
              <a:t>(atrioventricular  </a:t>
            </a:r>
            <a:r>
              <a:rPr lang="en-US" altLang="zh-CN" dirty="0" smtClean="0">
                <a:solidFill>
                  <a:srgbClr val="C00000"/>
                </a:solidFill>
              </a:rPr>
              <a:t>canal) </a:t>
            </a:r>
          </a:p>
          <a:p>
            <a:r>
              <a:rPr lang="zh-CN" altLang="zh-CN" dirty="0" smtClean="0"/>
              <a:t> </a:t>
            </a:r>
            <a:r>
              <a:rPr lang="zh-CN" altLang="zh-CN" dirty="0" smtClean="0">
                <a:hlinkClick r:id="rId2"/>
              </a:rPr>
              <a:t>ventricular septal defect</a:t>
            </a:r>
            <a:r>
              <a:rPr lang="zh-CN" altLang="zh-CN" dirty="0" smtClean="0"/>
              <a:t> (32%)</a:t>
            </a:r>
            <a:endParaRPr lang="en-US" altLang="zh-CN" dirty="0" smtClean="0"/>
          </a:p>
          <a:p>
            <a:r>
              <a:rPr lang="zh-CN" altLang="zh-CN" dirty="0" smtClean="0">
                <a:hlinkClick r:id="rId3"/>
              </a:rPr>
              <a:t>secundum atrial septal defect</a:t>
            </a:r>
            <a:r>
              <a:rPr lang="zh-CN" altLang="zh-CN" dirty="0" smtClean="0"/>
              <a:t> (10%)</a:t>
            </a:r>
            <a:endParaRPr lang="en-US" altLang="zh-CN" dirty="0" smtClean="0"/>
          </a:p>
          <a:p>
            <a:r>
              <a:rPr lang="zh-CN" altLang="zh-CN" dirty="0" smtClean="0"/>
              <a:t> tetralogy of Fallot (6%), </a:t>
            </a:r>
            <a:endParaRPr lang="en-US" altLang="zh-CN" dirty="0" smtClean="0"/>
          </a:p>
          <a:p>
            <a:r>
              <a:rPr lang="zh-CN" altLang="zh-CN" dirty="0" smtClean="0"/>
              <a:t>isolated </a:t>
            </a:r>
            <a:r>
              <a:rPr lang="zh-CN" altLang="zh-CN" dirty="0" smtClean="0">
                <a:hlinkClick r:id="rId4"/>
              </a:rPr>
              <a:t>patent ductus arteriosus</a:t>
            </a:r>
            <a:r>
              <a:rPr lang="zh-CN" altLang="zh-CN" dirty="0" smtClean="0"/>
              <a:t> (4%)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7831" y="246482"/>
            <a:ext cx="719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Congenital heart </a:t>
            </a:r>
            <a:r>
              <a:rPr lang="zh-CN" altLang="zh-CN" sz="3600" dirty="0" smtClean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defects</a:t>
            </a:r>
            <a:r>
              <a:rPr lang="en-US" altLang="zh-CN" sz="3600" dirty="0" smtClean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: </a:t>
            </a:r>
            <a:endParaRPr lang="en-US" sz="3600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0" y="2438400"/>
            <a:ext cx="717831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5-Point Star 5"/>
          <p:cNvSpPr/>
          <p:nvPr/>
        </p:nvSpPr>
        <p:spPr>
          <a:xfrm>
            <a:off x="0" y="892813"/>
            <a:ext cx="515189" cy="5835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xmlns="" val="14888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0284" y="282612"/>
            <a:ext cx="777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accent2"/>
                </a:solidFill>
              </a:rPr>
              <a:t>Gastrointestinal abnormalities 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042" y="928943"/>
            <a:ext cx="104161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10% of newborns with DS have  gastrointestinal tract  anomalies.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three most common defects are </a:t>
            </a:r>
            <a:r>
              <a:rPr lang="en-US" sz="2800" dirty="0">
                <a:solidFill>
                  <a:schemeClr val="accent2"/>
                </a:solidFill>
              </a:rPr>
              <a:t>duodenal atresia, annular pancreas, and imperforate anus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High risk to have </a:t>
            </a:r>
            <a:r>
              <a:rPr lang="en-US" sz="2800" dirty="0" err="1" smtClean="0">
                <a:solidFill>
                  <a:srgbClr val="FF0000"/>
                </a:solidFill>
              </a:rPr>
              <a:t>Hirschsprung's</a:t>
            </a:r>
            <a:r>
              <a:rPr lang="en-US" sz="2800" dirty="0" smtClean="0">
                <a:solidFill>
                  <a:srgbClr val="FF0000"/>
                </a:solidFill>
              </a:rPr>
              <a:t> disease and autoimmune disease as (</a:t>
            </a:r>
            <a:r>
              <a:rPr lang="en-US" sz="2800" dirty="0" err="1" smtClean="0">
                <a:solidFill>
                  <a:srgbClr val="FF0000"/>
                </a:solidFill>
              </a:rPr>
              <a:t>ceoliac</a:t>
            </a:r>
            <a:r>
              <a:rPr lang="en-US" sz="2800" dirty="0" smtClean="0">
                <a:solidFill>
                  <a:srgbClr val="FF0000"/>
                </a:solidFill>
              </a:rPr>
              <a:t> disease)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066" y="4037486"/>
            <a:ext cx="1041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18% of infants with DS are found to have </a:t>
            </a:r>
            <a:r>
              <a:rPr lang="en-US" sz="2800" dirty="0">
                <a:solidFill>
                  <a:schemeClr val="accent6"/>
                </a:solidFill>
              </a:rPr>
              <a:t>congenital hypothyroidism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23024" y="4745372"/>
            <a:ext cx="38222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And autoimmune thyroid disease</a:t>
            </a:r>
            <a:endParaRPr lang="ar-JO" dirty="0"/>
          </a:p>
        </p:txBody>
      </p:sp>
      <p:sp>
        <p:nvSpPr>
          <p:cNvPr id="6" name="5-Point Star 5"/>
          <p:cNvSpPr/>
          <p:nvPr/>
        </p:nvSpPr>
        <p:spPr>
          <a:xfrm>
            <a:off x="304800" y="3200400"/>
            <a:ext cx="340242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xmlns="" val="17895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/>
          <p:nvPr/>
        </p:nvSpPr>
        <p:spPr>
          <a:xfrm>
            <a:off x="937593" y="985798"/>
            <a:ext cx="9369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Polycythemia at birth </a:t>
            </a:r>
            <a:r>
              <a:rPr lang="en-US" sz="2600" dirty="0"/>
              <a:t>(hematocrit levels &gt;70%) is common and may require treatment.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937593" y="4712157"/>
            <a:ext cx="9690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zh-CN" sz="2800" dirty="0">
                <a:solidFill>
                  <a:srgbClr val="C00000"/>
                </a:solidFill>
              </a:rPr>
              <a:t>solid tumor malignancies are less common in DS</a:t>
            </a:r>
            <a:r>
              <a:rPr lang="zh-CN" altLang="zh-CN" sz="2800" dirty="0"/>
              <a:t>, possibly due to increased numbers of </a:t>
            </a:r>
            <a:r>
              <a:rPr lang="zh-CN" altLang="zh-CN" sz="2800" u="sng" dirty="0">
                <a:hlinkClick r:id="rId3" tooltip="Tumor suppressor gene"/>
              </a:rPr>
              <a:t>tumor suppressor genes</a:t>
            </a:r>
            <a:r>
              <a:rPr lang="zh-CN" altLang="zh-CN" sz="2800" dirty="0"/>
              <a:t> contained in the extra </a:t>
            </a:r>
            <a:r>
              <a:rPr lang="zh-CN" altLang="zh-CN" sz="2800"/>
              <a:t>genetic </a:t>
            </a:r>
            <a:r>
              <a:rPr lang="zh-CN" altLang="zh-CN" sz="2800" smtClean="0"/>
              <a:t>material</a:t>
            </a:r>
            <a:r>
              <a:rPr lang="en-US" altLang="zh-CN" sz="2800" dirty="0" smtClean="0"/>
              <a:t>.</a:t>
            </a:r>
            <a:endParaRPr lang="zh-CN" altLang="en-US" sz="2800" dirty="0"/>
          </a:p>
        </p:txBody>
      </p:sp>
      <p:sp>
        <p:nvSpPr>
          <p:cNvPr id="4" name="Rectangle 3"/>
          <p:cNvSpPr txBox="1"/>
          <p:nvPr/>
        </p:nvSpPr>
        <p:spPr>
          <a:xfrm>
            <a:off x="937593" y="2638808"/>
            <a:ext cx="96901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children with DS also have an increased risk of  </a:t>
            </a:r>
            <a:r>
              <a:rPr lang="en-US" sz="2600" b="1" u="sng" dirty="0">
                <a:solidFill>
                  <a:schemeClr val="accent6"/>
                </a:solidFill>
              </a:rPr>
              <a:t>leukemia</a:t>
            </a:r>
            <a:r>
              <a:rPr lang="en-US" sz="2600" dirty="0"/>
              <a:t>, with a 10- to 20-fold increase in risk compared with individuals without DS, with </a:t>
            </a:r>
            <a:r>
              <a:rPr lang="en-US" sz="2600" dirty="0">
                <a:solidFill>
                  <a:srgbClr val="FF0000"/>
                </a:solidFill>
              </a:rPr>
              <a:t>acute lymphoblastic leukemia </a:t>
            </a:r>
            <a:r>
              <a:rPr lang="en-US" sz="2600" dirty="0"/>
              <a:t>being the predominant type.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62468"/>
            <a:ext cx="5791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Polycuthemia</a:t>
            </a:r>
            <a:r>
              <a:rPr lang="en-US" dirty="0" smtClean="0">
                <a:solidFill>
                  <a:srgbClr val="FF0000"/>
                </a:solidFill>
              </a:rPr>
              <a:t> : </a:t>
            </a:r>
            <a:r>
              <a:rPr lang="en-US" dirty="0" err="1" smtClean="0">
                <a:solidFill>
                  <a:srgbClr val="FF0000"/>
                </a:solidFill>
              </a:rPr>
              <a:t>hematocrit</a:t>
            </a:r>
            <a:r>
              <a:rPr lang="en-US" dirty="0" smtClean="0">
                <a:solidFill>
                  <a:srgbClr val="FF0000"/>
                </a:solidFill>
              </a:rPr>
              <a:t> &gt;65% with symptoms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Hematocrit</a:t>
            </a:r>
            <a:r>
              <a:rPr lang="en-US" dirty="0" smtClean="0">
                <a:solidFill>
                  <a:srgbClr val="FF0000"/>
                </a:solidFill>
              </a:rPr>
              <a:t> &gt;70 is indication for management </a:t>
            </a: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57200" y="985798"/>
            <a:ext cx="480393" cy="38580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5-Point Star 6"/>
          <p:cNvSpPr/>
          <p:nvPr/>
        </p:nvSpPr>
        <p:spPr>
          <a:xfrm>
            <a:off x="457200" y="2895600"/>
            <a:ext cx="480393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8" name="TextBox 7"/>
          <p:cNvSpPr txBox="1"/>
          <p:nvPr/>
        </p:nvSpPr>
        <p:spPr>
          <a:xfrm>
            <a:off x="2133600" y="6097152"/>
            <a:ext cx="7239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Due to this also down syndrome with ALL have better prognosis than non down s ALL \\ so they have higher risk to have ALL but better prognosis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xmlns="" val="141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/>
          <p:nvPr/>
        </p:nvSpPr>
        <p:spPr>
          <a:xfrm>
            <a:off x="1227137" y="1253261"/>
            <a:ext cx="86018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DS are more susceptible to </a:t>
            </a:r>
            <a:r>
              <a:rPr lang="en-US" sz="2600" dirty="0" smtClean="0">
                <a:solidFill>
                  <a:srgbClr val="C00000"/>
                </a:solidFill>
              </a:rPr>
              <a:t>Infection</a:t>
            </a:r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 smtClean="0">
                <a:solidFill>
                  <a:srgbClr val="C00000"/>
                </a:solidFill>
              </a:rPr>
              <a:t>                                                Cataracts</a:t>
            </a:r>
          </a:p>
          <a:p>
            <a:r>
              <a:rPr lang="en-US" sz="2600" dirty="0" smtClean="0">
                <a:solidFill>
                  <a:srgbClr val="C00000"/>
                </a:solidFill>
              </a:rPr>
              <a:t>                                               </a:t>
            </a:r>
            <a:r>
              <a:rPr lang="en-US" sz="2600" dirty="0" err="1">
                <a:solidFill>
                  <a:srgbClr val="C00000"/>
                </a:solidFill>
              </a:rPr>
              <a:t>A</a:t>
            </a:r>
            <a:r>
              <a:rPr lang="en-US" sz="2600" dirty="0" err="1" smtClean="0">
                <a:solidFill>
                  <a:srgbClr val="C00000"/>
                </a:solidFill>
              </a:rPr>
              <a:t>tlantoaxial</a:t>
            </a:r>
            <a:r>
              <a:rPr lang="en-US" sz="2600" dirty="0" smtClean="0">
                <a:solidFill>
                  <a:srgbClr val="C00000"/>
                </a:solidFill>
              </a:rPr>
              <a:t> instability</a:t>
            </a:r>
          </a:p>
          <a:p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C00000"/>
                </a:solidFill>
              </a:rPr>
              <a:t>                                            Alzheimer-like </a:t>
            </a:r>
            <a:r>
              <a:rPr lang="en-US" sz="2600" dirty="0">
                <a:solidFill>
                  <a:srgbClr val="C00000"/>
                </a:solidFill>
              </a:rPr>
              <a:t>features</a:t>
            </a:r>
            <a:r>
              <a:rPr lang="en-US" sz="2600" dirty="0" smtClean="0">
                <a:solidFill>
                  <a:srgbClr val="C00000"/>
                </a:solidFill>
              </a:rPr>
              <a:t>.(&gt;35year) 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428206" y="4364511"/>
            <a:ext cx="10864978" cy="24934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zh-CN" dirty="0" smtClean="0">
                <a:latin typeface="Times New Roman" pitchFamily="18" charset="0"/>
                <a:cs typeface="Times New Roman" pitchFamily="18" charset="0"/>
              </a:rPr>
              <a:t>Approximately 75% trisomy 21 die in embryonic or fetal life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zh-CN" altLang="zh-CN" dirty="0" smtClean="0">
                <a:latin typeface="Times New Roman" pitchFamily="18" charset="0"/>
                <a:cs typeface="Times New Roman" pitchFamily="18" charset="0"/>
              </a:rPr>
              <a:t>The median age at death is 49 years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( may earlier specially in first year of life due to 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respiratory infections (bronchopneumonia) and congenital heart disease. 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6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77" y="117108"/>
            <a:ext cx="31750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6519" y="117108"/>
            <a:ext cx="4805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Management : 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39745" y="976828"/>
            <a:ext cx="7989855" cy="4853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en-US" altLang="zh-CN" sz="1800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No specific treatment however,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Regular checkups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Special education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Treatment to prevent heart failure for those with heart conditions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Surgery for children with digestive or cardiac  problems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Monitor for eye problems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Monitor for lymphocytic leukemia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TFT 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Growth chart on Down curve </a:t>
            </a:r>
          </a:p>
          <a:p>
            <a:pPr lvl="2">
              <a:lnSpc>
                <a:spcPct val="8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Check hearing annually ( high risk of serious otitis media ) </a:t>
            </a:r>
          </a:p>
          <a:p>
            <a:pPr>
              <a:spcAft>
                <a:spcPts val="1200"/>
              </a:spcAft>
            </a:pP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0" y="304800"/>
            <a:ext cx="4114800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In the presence of down syndrome </a:t>
            </a:r>
            <a:r>
              <a:rPr lang="en-US" dirty="0" err="1" smtClean="0"/>
              <a:t>suspetion</a:t>
            </a:r>
            <a:r>
              <a:rPr lang="en-US" dirty="0" smtClean="0"/>
              <a:t> (either </a:t>
            </a:r>
            <a:r>
              <a:rPr lang="en-US" dirty="0" err="1" smtClean="0"/>
              <a:t>antenataly</a:t>
            </a:r>
            <a:r>
              <a:rPr lang="en-US" dirty="0" smtClean="0"/>
              <a:t> diagnosis or </a:t>
            </a:r>
            <a:r>
              <a:rPr lang="en-US" dirty="0" err="1" smtClean="0"/>
              <a:t>dymorphic</a:t>
            </a:r>
            <a:r>
              <a:rPr lang="en-US" dirty="0" smtClean="0"/>
              <a:t> features at birth) :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step :  make sure if this down syndrome (by doing chromosomal studies and </a:t>
            </a:r>
            <a:r>
              <a:rPr lang="en-US" dirty="0" err="1" smtClean="0"/>
              <a:t>karyotyping</a:t>
            </a:r>
            <a:r>
              <a:rPr lang="en-US" dirty="0" smtClean="0"/>
              <a:t> to diagnose DS in all pt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: 1-all pt with DS should have cardiac evaluation with echocardiogram (even </a:t>
            </a:r>
            <a:r>
              <a:rPr lang="en-US" dirty="0" err="1" smtClean="0"/>
              <a:t>withot</a:t>
            </a:r>
            <a:r>
              <a:rPr lang="en-US" dirty="0" smtClean="0"/>
              <a:t> cardiac manifestations)</a:t>
            </a:r>
          </a:p>
          <a:p>
            <a:r>
              <a:rPr lang="en-US" dirty="0" smtClean="0"/>
              <a:t>2- thyroid studies : newborn screening for hypothyroidism then annually T4 and TSH </a:t>
            </a:r>
          </a:p>
          <a:p>
            <a:r>
              <a:rPr lang="en-US" dirty="0" smtClean="0"/>
              <a:t>3- CBC : </a:t>
            </a:r>
            <a:r>
              <a:rPr lang="en-US" dirty="0" err="1" smtClean="0"/>
              <a:t>bcz</a:t>
            </a:r>
            <a:r>
              <a:rPr lang="en-US" dirty="0" smtClean="0"/>
              <a:t> they are risk of leukemia </a:t>
            </a:r>
          </a:p>
          <a:p>
            <a:r>
              <a:rPr lang="en-US" dirty="0" smtClean="0"/>
              <a:t>4- </a:t>
            </a:r>
            <a:r>
              <a:rPr lang="en-US" dirty="0" err="1" smtClean="0"/>
              <a:t>opthalmological</a:t>
            </a:r>
            <a:r>
              <a:rPr lang="en-US" dirty="0" smtClean="0"/>
              <a:t> evaluation : </a:t>
            </a:r>
            <a:r>
              <a:rPr lang="en-US" dirty="0" err="1" smtClean="0"/>
              <a:t>congential</a:t>
            </a:r>
            <a:r>
              <a:rPr lang="en-US" dirty="0" smtClean="0"/>
              <a:t> cataract , strabismus , refractive errors </a:t>
            </a:r>
          </a:p>
          <a:p>
            <a:r>
              <a:rPr lang="en-US" dirty="0" smtClean="0"/>
              <a:t>5- ENT evaluation :hearing evaluation </a:t>
            </a:r>
          </a:p>
          <a:p>
            <a:r>
              <a:rPr lang="en-US" dirty="0" smtClean="0"/>
              <a:t>6- dental evaluation </a:t>
            </a:r>
          </a:p>
          <a:p>
            <a:endParaRPr lang="ar-JO" dirty="0"/>
          </a:p>
        </p:txBody>
      </p:sp>
      <p:sp>
        <p:nvSpPr>
          <p:cNvPr id="6" name="Right Brace 5"/>
          <p:cNvSpPr/>
          <p:nvPr/>
        </p:nvSpPr>
        <p:spPr>
          <a:xfrm rot="10800000">
            <a:off x="7848599" y="3733800"/>
            <a:ext cx="381000" cy="11430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TextBox 6"/>
          <p:cNvSpPr txBox="1"/>
          <p:nvPr/>
        </p:nvSpPr>
        <p:spPr>
          <a:xfrm>
            <a:off x="6477000" y="4038600"/>
            <a:ext cx="13715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Annually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xmlns="" val="590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1279377" y="2203433"/>
            <a:ext cx="8229600" cy="35283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zh-CN" altLang="zh-CN" smtClean="0"/>
              <a:t>The risk is significantly higher among women age 35 and older.</a:t>
            </a:r>
            <a:endParaRPr lang="en-US" altLang="zh-CN" smtClean="0"/>
          </a:p>
          <a:p>
            <a:pPr>
              <a:spcAft>
                <a:spcPts val="1800"/>
              </a:spcAft>
            </a:pPr>
            <a:r>
              <a:rPr lang="zh-CN" altLang="zh-CN" smtClean="0"/>
              <a:t>Couples who already have a baby with Down syndrome have an increased risk of having another baby with the condition</a:t>
            </a:r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13678" y="811834"/>
            <a:ext cx="654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Prenatal diagnosis : 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6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519" y="378055"/>
            <a:ext cx="9125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First trimester : fetal nuchal Translucency ( increase )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19" y="1210866"/>
            <a:ext cx="9125956" cy="5154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3955" y="5233427"/>
            <a:ext cx="1797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/>
              <a:t>Not diagnostic 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xmlns="" val="16946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543" y="320067"/>
            <a:ext cx="641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trimester </a:t>
            </a:r>
            <a:r>
              <a:rPr lang="en-US" smtClean="0"/>
              <a:t>: Biochemical </a:t>
            </a:r>
            <a:r>
              <a:rPr lang="en-US" dirty="0" smtClean="0"/>
              <a:t>markers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2821238"/>
              </p:ext>
            </p:extLst>
          </p:nvPr>
        </p:nvGraphicFramePr>
        <p:xfrm>
          <a:off x="630544" y="1101776"/>
          <a:ext cx="9894300" cy="3131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860"/>
                <a:gridCol w="1978860"/>
                <a:gridCol w="1978860"/>
                <a:gridCol w="1978860"/>
                <a:gridCol w="1978860"/>
              </a:tblGrid>
              <a:tr h="6262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Dawn syndrome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Edward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Turner </a:t>
                      </a:r>
                      <a:endParaRPr lang="en-US" dirty="0"/>
                    </a:p>
                  </a:txBody>
                  <a:tcPr/>
                </a:tc>
              </a:tr>
              <a:tr h="626271">
                <a:tc>
                  <a:txBody>
                    <a:bodyPr/>
                    <a:lstStyle/>
                    <a:p>
                      <a:r>
                        <a:rPr lang="en-US" dirty="0" smtClean="0"/>
                        <a:t>AFP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/>
                    </a:p>
                  </a:txBody>
                  <a:tcPr/>
                </a:tc>
              </a:tr>
              <a:tr h="626271">
                <a:tc>
                  <a:txBody>
                    <a:bodyPr/>
                    <a:lstStyle/>
                    <a:p>
                      <a:r>
                        <a:rPr lang="en-US" dirty="0" smtClean="0"/>
                        <a:t>hCG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r>
                        <a:rPr lang="en-US" baseline="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626271">
                <a:tc>
                  <a:txBody>
                    <a:bodyPr/>
                    <a:lstStyle/>
                    <a:p>
                      <a:r>
                        <a:rPr lang="en-US" dirty="0" smtClean="0"/>
                        <a:t>Estriol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dirty="0"/>
                    </a:p>
                  </a:txBody>
                  <a:tcPr/>
                </a:tc>
              </a:tr>
              <a:tr h="6262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Inhibin</a:t>
                      </a:r>
                      <a:r>
                        <a:rPr lang="en-US" baseline="0" dirty="0" smtClean="0"/>
                        <a:t> 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3501" y="4645508"/>
            <a:ext cx="379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Dawn : </a:t>
            </a:r>
            <a:r>
              <a:rPr lang="en-US" b="1" dirty="0" err="1" smtClean="0">
                <a:solidFill>
                  <a:srgbClr val="FF0000"/>
                </a:solidFill>
              </a:rPr>
              <a:t>HI</a:t>
            </a:r>
            <a:r>
              <a:rPr lang="en-US" dirty="0" err="1" smtClean="0"/>
              <a:t>gh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3501" y="6132243"/>
            <a:ext cx="218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Turner : </a:t>
            </a:r>
            <a:r>
              <a:rPr lang="en-US" b="1" dirty="0" err="1">
                <a:solidFill>
                  <a:srgbClr val="FF0000"/>
                </a:solidFill>
              </a:rPr>
              <a:t>HI</a:t>
            </a:r>
            <a:r>
              <a:rPr lang="en-US" dirty="0" err="1"/>
              <a:t>gh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3501" y="5102507"/>
            <a:ext cx="370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dward : </a:t>
            </a:r>
            <a:r>
              <a:rPr lang="en-US" b="1" dirty="0" smtClean="0">
                <a:solidFill>
                  <a:srgbClr val="FF0000"/>
                </a:solidFill>
              </a:rPr>
              <a:t>HE </a:t>
            </a:r>
            <a:r>
              <a:rPr lang="en-US" b="1" dirty="0" smtClean="0"/>
              <a:t>LOW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3501" y="5617375"/>
            <a:ext cx="553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err="1" smtClean="0"/>
              <a:t>atau</a:t>
            </a:r>
            <a:r>
              <a:rPr lang="en-US" dirty="0" smtClean="0"/>
              <a:t> : </a:t>
            </a:r>
            <a:r>
              <a:rPr lang="en-US" dirty="0" err="1" smtClean="0"/>
              <a:t>AF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err="1" smtClean="0"/>
              <a:t>atau</a:t>
            </a:r>
            <a:r>
              <a:rPr lang="en-US" dirty="0" smtClean="0"/>
              <a:t> is high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46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598" y="262079"/>
            <a:ext cx="890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Chorionic </a:t>
            </a:r>
            <a:r>
              <a:rPr lang="en-US" sz="4800" b="1" smtClean="0">
                <a:solidFill>
                  <a:schemeClr val="accent1"/>
                </a:solidFill>
              </a:rPr>
              <a:t>villus sampling </a:t>
            </a:r>
            <a:endParaRPr lang="en-US" sz="4800" b="1">
              <a:solidFill>
                <a:schemeClr val="accent1"/>
              </a:solidFill>
            </a:endParaRPr>
          </a:p>
        </p:txBody>
      </p:sp>
      <p:pic>
        <p:nvPicPr>
          <p:cNvPr id="3" name="Picture 6" descr="karyotype-down-syndrome-300x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371" y="2223740"/>
            <a:ext cx="4332287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999" y="2223740"/>
            <a:ext cx="50667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Suspicious result on </a:t>
            </a:r>
            <a:r>
              <a:rPr lang="en-US" sz="2600" dirty="0" err="1" smtClean="0"/>
              <a:t>sono</a:t>
            </a:r>
            <a:r>
              <a:rPr lang="en-US" sz="2600" dirty="0" smtClean="0"/>
              <a:t> and or marker screening </a:t>
            </a:r>
          </a:p>
          <a:p>
            <a:pPr marL="285750" indent="-285750">
              <a:buFontTx/>
              <a:buChar char="-"/>
            </a:pPr>
            <a:r>
              <a:rPr lang="en-US" sz="2600" dirty="0" smtClean="0"/>
              <a:t>Advanced mother age &gt; 35 Y </a:t>
            </a:r>
          </a:p>
          <a:p>
            <a:pPr marL="285750" indent="-285750">
              <a:buFontTx/>
              <a:buChar char="-"/>
            </a:pPr>
            <a:r>
              <a:rPr lang="en-US" sz="2600" dirty="0" smtClean="0"/>
              <a:t>Past history of baby with Down 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161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713" y="3668880"/>
            <a:ext cx="586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/>
              <a:t>Thank you 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xmlns="" val="125951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7997" y="115975"/>
            <a:ext cx="428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Meiosis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39" y="762306"/>
            <a:ext cx="1740444" cy="14537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681739" y="2262219"/>
            <a:ext cx="758231" cy="463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439970" y="2262219"/>
            <a:ext cx="1083692" cy="463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331" y="2725441"/>
            <a:ext cx="1477096" cy="1499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848" y="2771631"/>
            <a:ext cx="1477096" cy="149914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756331" y="4270773"/>
            <a:ext cx="645298" cy="515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1629" y="4276889"/>
            <a:ext cx="659225" cy="45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880" y="4832491"/>
            <a:ext cx="1317750" cy="1280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879" y="4832491"/>
            <a:ext cx="1317750" cy="1280630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3" idx="2"/>
          </p:cNvCxnSpPr>
          <p:nvPr/>
        </p:nvCxnSpPr>
        <p:spPr>
          <a:xfrm flipH="1">
            <a:off x="6523662" y="4270773"/>
            <a:ext cx="319734" cy="463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2"/>
          </p:cNvCxnSpPr>
          <p:nvPr/>
        </p:nvCxnSpPr>
        <p:spPr>
          <a:xfrm>
            <a:off x="6843396" y="4270773"/>
            <a:ext cx="998016" cy="561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221" y="4719596"/>
            <a:ext cx="1317750" cy="12806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412" y="4654538"/>
            <a:ext cx="1317750" cy="128063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41412" y="2823937"/>
            <a:ext cx="3089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Meiosis I</a:t>
            </a:r>
          </a:p>
          <a:p>
            <a:pPr algn="ctr"/>
            <a:endParaRPr lang="en-US" sz="2200" b="1" dirty="0"/>
          </a:p>
          <a:p>
            <a:pPr algn="ctr"/>
            <a:r>
              <a:rPr lang="en-US" sz="2200" b="1" dirty="0" smtClean="0"/>
              <a:t>PMAT </a:t>
            </a:r>
            <a:endParaRPr lang="en-US" sz="2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159162" y="4740855"/>
            <a:ext cx="2348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Meiosis II </a:t>
            </a:r>
          </a:p>
        </p:txBody>
      </p:sp>
      <p:sp>
        <p:nvSpPr>
          <p:cNvPr id="39" name="TextBox 38"/>
          <p:cNvSpPr txBox="1"/>
          <p:nvPr/>
        </p:nvSpPr>
        <p:spPr>
          <a:xfrm rot="20197896">
            <a:off x="814868" y="762306"/>
            <a:ext cx="198305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NORMAL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46" name="Ink 45"/>
              <p14:cNvContentPartPr/>
              <p14:nvPr/>
            </p14:nvContentPartPr>
            <p14:xfrm>
              <a:off x="5414094" y="753375"/>
              <a:ext cx="79560" cy="1392480"/>
            </p14:xfrm>
          </p:contentPart>
        </mc:Choice>
        <mc:Fallback>
          <p:pic>
            <p:nvPicPr>
              <p:cNvPr id="46" name="Ink 4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66934" y="657975"/>
                <a:ext cx="174600" cy="158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887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37" grpId="1"/>
      <p:bldP spid="38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76" y="478402"/>
            <a:ext cx="2025155" cy="1691531"/>
          </a:xfrm>
          <a:prstGeom prst="rect">
            <a:avLst/>
          </a:prstGeom>
          <a:noFill/>
        </p:spPr>
      </p:pic>
      <p:pic>
        <p:nvPicPr>
          <p:cNvPr id="7" name="Ink 6"/>
          <p:cNvPicPr/>
          <p:nvPr/>
        </p:nvPicPr>
        <p:blipFill>
          <a:blip r:embed="rId4"/>
          <a:stretch>
            <a:fillRect/>
          </a:stretch>
        </p:blipFill>
        <p:spPr>
          <a:xfrm>
            <a:off x="4561302" y="1145159"/>
            <a:ext cx="1052280" cy="12322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" idx="2"/>
          </p:cNvCxnSpPr>
          <p:nvPr/>
        </p:nvCxnSpPr>
        <p:spPr>
          <a:xfrm flipH="1">
            <a:off x="4885498" y="2169933"/>
            <a:ext cx="634856" cy="415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>
            <a:off x="5520354" y="2169933"/>
            <a:ext cx="684374" cy="415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162" y="2377439"/>
            <a:ext cx="1689424" cy="16010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518" y="2584946"/>
            <a:ext cx="1493919" cy="1630812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27" idx="2"/>
          </p:cNvCxnSpPr>
          <p:nvPr/>
        </p:nvCxnSpPr>
        <p:spPr>
          <a:xfrm flipH="1">
            <a:off x="3567185" y="4215758"/>
            <a:ext cx="715293" cy="427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7" idx="2"/>
          </p:cNvCxnSpPr>
          <p:nvPr/>
        </p:nvCxnSpPr>
        <p:spPr>
          <a:xfrm>
            <a:off x="4282478" y="4215758"/>
            <a:ext cx="653934" cy="44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017" y="4670517"/>
            <a:ext cx="1217462" cy="11760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776" y="4772476"/>
            <a:ext cx="1105806" cy="1068194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25" idx="2"/>
          </p:cNvCxnSpPr>
          <p:nvPr/>
        </p:nvCxnSpPr>
        <p:spPr>
          <a:xfrm flipH="1">
            <a:off x="6842597" y="3978528"/>
            <a:ext cx="389277" cy="457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5" idx="2"/>
          </p:cNvCxnSpPr>
          <p:nvPr/>
        </p:nvCxnSpPr>
        <p:spPr>
          <a:xfrm>
            <a:off x="7231874" y="3978528"/>
            <a:ext cx="741491" cy="450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728" y="4553648"/>
            <a:ext cx="1064341" cy="10967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215" y="4429370"/>
            <a:ext cx="1064341" cy="10967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973365" y="478402"/>
            <a:ext cx="31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Defect in division during meiosis I </a:t>
            </a:r>
            <a:endParaRPr lang="en-US" sz="2400" dirty="0"/>
          </a:p>
        </p:txBody>
      </p:sp>
      <p:sp>
        <p:nvSpPr>
          <p:cNvPr id="66" name="Right Brace 65"/>
          <p:cNvSpPr/>
          <p:nvPr/>
        </p:nvSpPr>
        <p:spPr>
          <a:xfrm>
            <a:off x="8924556" y="4553648"/>
            <a:ext cx="474577" cy="1096716"/>
          </a:xfrm>
          <a:prstGeom prst="rightBrace">
            <a:avLst>
              <a:gd name="adj1" fmla="val 8333"/>
              <a:gd name="adj2" fmla="val 457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515702" y="4363342"/>
            <a:ext cx="2597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Daughter cell will have abnormal number of chromosome (some will have too many &amp; some </a:t>
            </a:r>
            <a:r>
              <a:rPr lang="en-US" smtClean="0"/>
              <a:t>will have too less)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2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6" grpId="0" animBg="1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63" y="343896"/>
            <a:ext cx="1856420" cy="155059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3" idx="2"/>
          </p:cNvCxnSpPr>
          <p:nvPr/>
        </p:nvCxnSpPr>
        <p:spPr>
          <a:xfrm>
            <a:off x="5493973" y="1894490"/>
            <a:ext cx="667264" cy="48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943486" y="1894490"/>
            <a:ext cx="550487" cy="48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22" name="Ink 21"/>
              <p14:cNvContentPartPr/>
              <p14:nvPr/>
            </p14:nvContentPartPr>
            <p14:xfrm>
              <a:off x="5269374" y="347295"/>
              <a:ext cx="177840" cy="149400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1854" y="252255"/>
                <a:ext cx="272520" cy="168408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237" y="2377512"/>
            <a:ext cx="1310981" cy="1330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749" y="2377512"/>
            <a:ext cx="1417032" cy="133054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783725" y="2430707"/>
            <a:ext cx="1165924" cy="11659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538159" y="3716127"/>
            <a:ext cx="302986" cy="357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2"/>
          </p:cNvCxnSpPr>
          <p:nvPr/>
        </p:nvCxnSpPr>
        <p:spPr>
          <a:xfrm>
            <a:off x="6816728" y="3708060"/>
            <a:ext cx="533265" cy="365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466" y="4083525"/>
            <a:ext cx="1129320" cy="1097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609" y="4081732"/>
            <a:ext cx="1223099" cy="1188646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3950607" y="3894756"/>
            <a:ext cx="302986" cy="357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53593" y="3894756"/>
            <a:ext cx="428947" cy="357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08" y="4252294"/>
            <a:ext cx="1124155" cy="11583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329" y="4415319"/>
            <a:ext cx="1069033" cy="103267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538159" y="343896"/>
            <a:ext cx="518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Defect in division during meiosis II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681923" y="2567423"/>
            <a:ext cx="2707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Non disjunction</a:t>
            </a:r>
            <a:r>
              <a:rPr lang="en-US" b="1" u="sng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2600" dirty="0" smtClean="0"/>
              <a:t>Sister chromatid fail to separate.  </a:t>
            </a:r>
            <a:endParaRPr lang="en-US" sz="2600" dirty="0"/>
          </a:p>
        </p:txBody>
      </p:sp>
      <p:sp>
        <p:nvSpPr>
          <p:cNvPr id="43" name="TextBox 42"/>
          <p:cNvSpPr txBox="1"/>
          <p:nvPr/>
        </p:nvSpPr>
        <p:spPr>
          <a:xfrm>
            <a:off x="596251" y="4252294"/>
            <a:ext cx="187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common on </a:t>
            </a:r>
            <a:r>
              <a:rPr lang="en-US" smtClean="0"/>
              <a:t>older individual 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1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9" y="1087276"/>
            <a:ext cx="2623962" cy="4900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959" y="224291"/>
            <a:ext cx="2373290" cy="660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Normal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6488" y="224291"/>
            <a:ext cx="2373290" cy="660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smtClean="0">
                <a:solidFill>
                  <a:schemeClr val="tx1"/>
                </a:solidFill>
              </a:rPr>
              <a:t>Abnormal meiosis I </a:t>
            </a: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8481368" y="204853"/>
            <a:ext cx="2373290" cy="6794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 Abnormal meiosis II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70" y="1087276"/>
            <a:ext cx="2899406" cy="4175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00" y="1087276"/>
            <a:ext cx="2855308" cy="43201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826921" y="0"/>
            <a:ext cx="101479" cy="68580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21062614">
            <a:off x="5227408" y="1355771"/>
            <a:ext cx="3533569" cy="10763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Which one is better ?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Which is common ? !?!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73370" y="5262421"/>
            <a:ext cx="2899406" cy="1449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64579" y="5465379"/>
            <a:ext cx="400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Every cell have incorrect number </a:t>
            </a:r>
            <a:r>
              <a:rPr lang="en-US" sz="2400" smtClean="0"/>
              <a:t>of chromosomes . </a:t>
            </a:r>
            <a:endParaRPr lang="en-US" sz="240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580441" y="5262421"/>
            <a:ext cx="4175144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12419" y="5327996"/>
            <a:ext cx="4349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Half of  cells have incorrect number of chromosomes .</a:t>
            </a:r>
          </a:p>
          <a:p>
            <a:r>
              <a:rPr lang="en-US" sz="2400" dirty="0" smtClean="0"/>
              <a:t>Thus 50% chance to have normal baby 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09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7" grpId="0" animBg="1"/>
      <p:bldP spid="27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7750" y="1101774"/>
            <a:ext cx="7132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Down syndrome</a:t>
            </a:r>
            <a:endParaRPr lang="en-US" sz="7200" dirty="0"/>
          </a:p>
          <a:p>
            <a:r>
              <a:rPr lang="en-US" sz="7200" dirty="0" smtClean="0"/>
              <a:t>(Trisomy 21)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1" y="2750390"/>
            <a:ext cx="4890029" cy="32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8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1776</TotalTime>
  <Words>2126</Words>
  <Application>Microsoft Office PowerPoint</Application>
  <PresentationFormat>Custom</PresentationFormat>
  <Paragraphs>319</Paragraphs>
  <Slides>49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Common Chromosomal Disorders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 Jafreh</dc:creator>
  <cp:lastModifiedBy>user</cp:lastModifiedBy>
  <cp:revision>376</cp:revision>
  <dcterms:created xsi:type="dcterms:W3CDTF">2017-09-28T06:06:37Z</dcterms:created>
  <dcterms:modified xsi:type="dcterms:W3CDTF">2019-10-23T22:51:43Z</dcterms:modified>
</cp:coreProperties>
</file>