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341" r:id="rId3"/>
    <p:sldId id="342" r:id="rId4"/>
    <p:sldId id="277"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278" r:id="rId22"/>
    <p:sldId id="363" r:id="rId23"/>
    <p:sldId id="364" r:id="rId24"/>
    <p:sldId id="359" r:id="rId25"/>
    <p:sldId id="279" r:id="rId26"/>
    <p:sldId id="366" r:id="rId27"/>
    <p:sldId id="365" r:id="rId28"/>
    <p:sldId id="258" r:id="rId29"/>
    <p:sldId id="257" r:id="rId30"/>
    <p:sldId id="260" r:id="rId31"/>
    <p:sldId id="360" r:id="rId32"/>
    <p:sldId id="259" r:id="rId33"/>
    <p:sldId id="262" r:id="rId34"/>
    <p:sldId id="261" r:id="rId35"/>
    <p:sldId id="263" r:id="rId36"/>
    <p:sldId id="264" r:id="rId37"/>
    <p:sldId id="266" r:id="rId38"/>
    <p:sldId id="265" r:id="rId39"/>
    <p:sldId id="361" r:id="rId40"/>
    <p:sldId id="362" r:id="rId41"/>
    <p:sldId id="268" r:id="rId42"/>
    <p:sldId id="267" r:id="rId43"/>
    <p:sldId id="269" r:id="rId44"/>
    <p:sldId id="270" r:id="rId45"/>
    <p:sldId id="271" r:id="rId46"/>
    <p:sldId id="272" r:id="rId47"/>
    <p:sldId id="274" r:id="rId48"/>
    <p:sldId id="275" r:id="rId49"/>
    <p:sldId id="273" r:id="rId50"/>
    <p:sldId id="276" r:id="rId51"/>
    <p:sldId id="315"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6" r:id="rId67"/>
    <p:sldId id="335" r:id="rId68"/>
    <p:sldId id="337" r:id="rId69"/>
    <p:sldId id="338" r:id="rId70"/>
    <p:sldId id="339" r:id="rId71"/>
    <p:sldId id="340"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2" clrIdx="0">
    <p:extLst>
      <p:ext uri="{19B8F6BF-5375-455C-9EA6-DF929625EA0E}">
        <p15:presenceInfo xmlns:p15="http://schemas.microsoft.com/office/powerpoint/2012/main" userId="6ae87d50daa8ea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3957" autoAdjust="0"/>
  </p:normalViewPr>
  <p:slideViewPr>
    <p:cSldViewPr snapToGrid="0">
      <p:cViewPr varScale="1">
        <p:scale>
          <a:sx n="52" d="100"/>
          <a:sy n="52" d="100"/>
        </p:scale>
        <p:origin x="5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27T20:35:01.026" idx="1">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0-27T23:09:10.936" idx="2">
    <p:pos x="6466" y="2086"/>
    <p:text>Preferred probe: linear
– Patient positioning: supine; leg rotated laterally at the hip and knee bent ~30º
– Compression technique: Holding the probe perpendicular to the skin, apply enough downward pressure to slightly compress the pulsatile artery.
– Interpretation: The pressure needed to slightly compress the artery should completely collapse a non-thrombosed vein. A non-collapsible vein is highly suggestive of a DVT. Direct visualization of an intraluminal hyperechoic mass (asterisk) confirms the diagnosis.
3-point protocol steps:
1. Locate the CFV and CFA at the branch point of the GSV from the CFV. Compress.
2. Move the transducer distally along the CFV, just past the branch point of the FV and DFV, where the FA is superficial to the FV. Compress.
3. Reposition the probe behind the knee and locate the PV superficial to the PA. Compress.
CFA: common femoral artery; CFV: common femoral vein; DFV: deep femoral vein; GSV: great saphenous vein; FA: femoral artery; FV: femoral vein; PA: popliteal artery; PV: popliteal vein</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1B18F-3CB5-4EFB-BC18-D93B2DD8E31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AEA66AA-55BC-4E9E-B01C-1B8730CF3482}">
      <dgm:prSet/>
      <dgm:spPr/>
      <dgm:t>
        <a:bodyPr/>
        <a:lstStyle/>
        <a:p>
          <a:r>
            <a:rPr lang="en-US"/>
            <a:t>abnormal limb swelling caused by the accumulation of increased amounts of high protein ISF secondary to defective lymphatic drainage</a:t>
          </a:r>
        </a:p>
      </dgm:t>
    </dgm:pt>
    <dgm:pt modelId="{DEC97C2F-264E-4DB9-98E9-4C0A2C558EB8}" type="parTrans" cxnId="{7ACC0942-8D87-4E41-A7ED-97F5DCFB620C}">
      <dgm:prSet/>
      <dgm:spPr/>
      <dgm:t>
        <a:bodyPr/>
        <a:lstStyle/>
        <a:p>
          <a:endParaRPr lang="en-US"/>
        </a:p>
      </dgm:t>
    </dgm:pt>
    <dgm:pt modelId="{2999DFC3-DF87-4284-8F55-498C61C84B32}" type="sibTrans" cxnId="{7ACC0942-8D87-4E41-A7ED-97F5DCFB620C}">
      <dgm:prSet/>
      <dgm:spPr/>
      <dgm:t>
        <a:bodyPr/>
        <a:lstStyle/>
        <a:p>
          <a:endParaRPr lang="en-US"/>
        </a:p>
      </dgm:t>
    </dgm:pt>
    <dgm:pt modelId="{88C99456-16C4-4826-9051-B60BDE721693}">
      <dgm:prSet/>
      <dgm:spPr/>
      <dgm:t>
        <a:bodyPr/>
        <a:lstStyle/>
        <a:p>
          <a:r>
            <a:rPr lang="en-US"/>
            <a:t>Two main types of lymphoedema are recognised:</a:t>
          </a:r>
        </a:p>
      </dgm:t>
    </dgm:pt>
    <dgm:pt modelId="{B1F05535-8D24-4583-9060-EDA31F7EE39E}" type="parTrans" cxnId="{A705D738-1F98-4848-951A-EBBA60BF33E0}">
      <dgm:prSet/>
      <dgm:spPr/>
      <dgm:t>
        <a:bodyPr/>
        <a:lstStyle/>
        <a:p>
          <a:endParaRPr lang="en-US"/>
        </a:p>
      </dgm:t>
    </dgm:pt>
    <dgm:pt modelId="{C4831362-FF34-49A9-96FC-039F93600287}" type="sibTrans" cxnId="{A705D738-1F98-4848-951A-EBBA60BF33E0}">
      <dgm:prSet/>
      <dgm:spPr/>
      <dgm:t>
        <a:bodyPr/>
        <a:lstStyle/>
        <a:p>
          <a:endParaRPr lang="en-US"/>
        </a:p>
      </dgm:t>
    </dgm:pt>
    <dgm:pt modelId="{6D41BF85-B411-4CAE-8D98-42B0C280CA79}">
      <dgm:prSet/>
      <dgm:spPr/>
      <dgm:t>
        <a:bodyPr/>
        <a:lstStyle/>
        <a:p>
          <a:r>
            <a:rPr lang="en-US"/>
            <a:t>Primary lymphoedema, in which the cause is unknown (or at least uncertain and unproven); it is thought to be caused by ‘congenital lymphatic dysplasia’.</a:t>
          </a:r>
        </a:p>
      </dgm:t>
    </dgm:pt>
    <dgm:pt modelId="{33F60DC4-D486-4F54-86B3-C4E7AE956C00}" type="parTrans" cxnId="{15EBF7ED-D5C8-43C7-B82B-C6AB20D77D0F}">
      <dgm:prSet/>
      <dgm:spPr/>
      <dgm:t>
        <a:bodyPr/>
        <a:lstStyle/>
        <a:p>
          <a:endParaRPr lang="en-US"/>
        </a:p>
      </dgm:t>
    </dgm:pt>
    <dgm:pt modelId="{0DFFBE8E-3DB4-44F1-A10A-20558EE0F59D}" type="sibTrans" cxnId="{15EBF7ED-D5C8-43C7-B82B-C6AB20D77D0F}">
      <dgm:prSet/>
      <dgm:spPr/>
      <dgm:t>
        <a:bodyPr/>
        <a:lstStyle/>
        <a:p>
          <a:endParaRPr lang="en-US"/>
        </a:p>
      </dgm:t>
    </dgm:pt>
    <dgm:pt modelId="{C977BD9D-6BC8-4CAE-B1C6-6185A6065B3B}">
      <dgm:prSet/>
      <dgm:spPr/>
      <dgm:t>
        <a:bodyPr/>
        <a:lstStyle/>
        <a:p>
          <a:r>
            <a:rPr lang="en-US"/>
            <a:t>Secondary or acquired lymphoedema, in which there is a clear underlying cause</a:t>
          </a:r>
        </a:p>
      </dgm:t>
    </dgm:pt>
    <dgm:pt modelId="{1FEE01E4-8448-4CD7-882E-ABAB8F1416D6}" type="parTrans" cxnId="{0CD6FD53-0538-4D9B-B0E7-B2901DE95C8A}">
      <dgm:prSet/>
      <dgm:spPr/>
      <dgm:t>
        <a:bodyPr/>
        <a:lstStyle/>
        <a:p>
          <a:endParaRPr lang="en-US"/>
        </a:p>
      </dgm:t>
    </dgm:pt>
    <dgm:pt modelId="{9DA48967-2626-47D3-BC7B-B647854A682F}" type="sibTrans" cxnId="{0CD6FD53-0538-4D9B-B0E7-B2901DE95C8A}">
      <dgm:prSet/>
      <dgm:spPr/>
      <dgm:t>
        <a:bodyPr/>
        <a:lstStyle/>
        <a:p>
          <a:endParaRPr lang="en-US"/>
        </a:p>
      </dgm:t>
    </dgm:pt>
    <dgm:pt modelId="{5EC324E2-6CE6-4DE2-8234-107D2B573FB5}" type="pres">
      <dgm:prSet presAssocID="{BCE1B18F-3CB5-4EFB-BC18-D93B2DD8E313}" presName="linear" presStyleCnt="0">
        <dgm:presLayoutVars>
          <dgm:animLvl val="lvl"/>
          <dgm:resizeHandles val="exact"/>
        </dgm:presLayoutVars>
      </dgm:prSet>
      <dgm:spPr/>
      <dgm:t>
        <a:bodyPr/>
        <a:lstStyle/>
        <a:p>
          <a:endParaRPr lang="en-US"/>
        </a:p>
      </dgm:t>
    </dgm:pt>
    <dgm:pt modelId="{90E57A65-A261-488A-AB12-16834F570BE8}" type="pres">
      <dgm:prSet presAssocID="{5AEA66AA-55BC-4E9E-B01C-1B8730CF3482}" presName="parentText" presStyleLbl="node1" presStyleIdx="0" presStyleCnt="2">
        <dgm:presLayoutVars>
          <dgm:chMax val="0"/>
          <dgm:bulletEnabled val="1"/>
        </dgm:presLayoutVars>
      </dgm:prSet>
      <dgm:spPr/>
      <dgm:t>
        <a:bodyPr/>
        <a:lstStyle/>
        <a:p>
          <a:endParaRPr lang="en-US"/>
        </a:p>
      </dgm:t>
    </dgm:pt>
    <dgm:pt modelId="{81699DAC-8DA5-4BF5-B045-F7C5C06467F0}" type="pres">
      <dgm:prSet presAssocID="{2999DFC3-DF87-4284-8F55-498C61C84B32}" presName="spacer" presStyleCnt="0"/>
      <dgm:spPr/>
    </dgm:pt>
    <dgm:pt modelId="{F7896E8E-348F-46C5-A2C3-4ADAFE8268AC}" type="pres">
      <dgm:prSet presAssocID="{88C99456-16C4-4826-9051-B60BDE721693}" presName="parentText" presStyleLbl="node1" presStyleIdx="1" presStyleCnt="2">
        <dgm:presLayoutVars>
          <dgm:chMax val="0"/>
          <dgm:bulletEnabled val="1"/>
        </dgm:presLayoutVars>
      </dgm:prSet>
      <dgm:spPr/>
      <dgm:t>
        <a:bodyPr/>
        <a:lstStyle/>
        <a:p>
          <a:endParaRPr lang="en-US"/>
        </a:p>
      </dgm:t>
    </dgm:pt>
    <dgm:pt modelId="{5D4D8A09-EF9D-4603-B245-44944A1A4C04}" type="pres">
      <dgm:prSet presAssocID="{88C99456-16C4-4826-9051-B60BDE721693}" presName="childText" presStyleLbl="revTx" presStyleIdx="0" presStyleCnt="1">
        <dgm:presLayoutVars>
          <dgm:bulletEnabled val="1"/>
        </dgm:presLayoutVars>
      </dgm:prSet>
      <dgm:spPr/>
      <dgm:t>
        <a:bodyPr/>
        <a:lstStyle/>
        <a:p>
          <a:endParaRPr lang="en-US"/>
        </a:p>
      </dgm:t>
    </dgm:pt>
  </dgm:ptLst>
  <dgm:cxnLst>
    <dgm:cxn modelId="{0CD6FD53-0538-4D9B-B0E7-B2901DE95C8A}" srcId="{88C99456-16C4-4826-9051-B60BDE721693}" destId="{C977BD9D-6BC8-4CAE-B1C6-6185A6065B3B}" srcOrd="1" destOrd="0" parTransId="{1FEE01E4-8448-4CD7-882E-ABAB8F1416D6}" sibTransId="{9DA48967-2626-47D3-BC7B-B647854A682F}"/>
    <dgm:cxn modelId="{D5C8260B-00C0-49A3-9C3E-13E84E87DD12}" type="presOf" srcId="{BCE1B18F-3CB5-4EFB-BC18-D93B2DD8E313}" destId="{5EC324E2-6CE6-4DE2-8234-107D2B573FB5}" srcOrd="0" destOrd="0" presId="urn:microsoft.com/office/officeart/2005/8/layout/vList2"/>
    <dgm:cxn modelId="{25F424DC-F92C-485F-BD7B-EDE4D66CE39B}" type="presOf" srcId="{88C99456-16C4-4826-9051-B60BDE721693}" destId="{F7896E8E-348F-46C5-A2C3-4ADAFE8268AC}" srcOrd="0" destOrd="0" presId="urn:microsoft.com/office/officeart/2005/8/layout/vList2"/>
    <dgm:cxn modelId="{A705D738-1F98-4848-951A-EBBA60BF33E0}" srcId="{BCE1B18F-3CB5-4EFB-BC18-D93B2DD8E313}" destId="{88C99456-16C4-4826-9051-B60BDE721693}" srcOrd="1" destOrd="0" parTransId="{B1F05535-8D24-4583-9060-EDA31F7EE39E}" sibTransId="{C4831362-FF34-49A9-96FC-039F93600287}"/>
    <dgm:cxn modelId="{60CA74B0-EB44-4E71-B3FA-9F62B1F5AE75}" type="presOf" srcId="{5AEA66AA-55BC-4E9E-B01C-1B8730CF3482}" destId="{90E57A65-A261-488A-AB12-16834F570BE8}" srcOrd="0" destOrd="0" presId="urn:microsoft.com/office/officeart/2005/8/layout/vList2"/>
    <dgm:cxn modelId="{15EBF7ED-D5C8-43C7-B82B-C6AB20D77D0F}" srcId="{88C99456-16C4-4826-9051-B60BDE721693}" destId="{6D41BF85-B411-4CAE-8D98-42B0C280CA79}" srcOrd="0" destOrd="0" parTransId="{33F60DC4-D486-4F54-86B3-C4E7AE956C00}" sibTransId="{0DFFBE8E-3DB4-44F1-A10A-20558EE0F59D}"/>
    <dgm:cxn modelId="{7ACC0942-8D87-4E41-A7ED-97F5DCFB620C}" srcId="{BCE1B18F-3CB5-4EFB-BC18-D93B2DD8E313}" destId="{5AEA66AA-55BC-4E9E-B01C-1B8730CF3482}" srcOrd="0" destOrd="0" parTransId="{DEC97C2F-264E-4DB9-98E9-4C0A2C558EB8}" sibTransId="{2999DFC3-DF87-4284-8F55-498C61C84B32}"/>
    <dgm:cxn modelId="{B3F5E68C-DD5C-4A7A-BEB4-CFF5D838D3AE}" type="presOf" srcId="{C977BD9D-6BC8-4CAE-B1C6-6185A6065B3B}" destId="{5D4D8A09-EF9D-4603-B245-44944A1A4C04}" srcOrd="0" destOrd="1" presId="urn:microsoft.com/office/officeart/2005/8/layout/vList2"/>
    <dgm:cxn modelId="{0558EBAF-002E-4D32-9767-A4B2B17F0C30}" type="presOf" srcId="{6D41BF85-B411-4CAE-8D98-42B0C280CA79}" destId="{5D4D8A09-EF9D-4603-B245-44944A1A4C04}" srcOrd="0" destOrd="0" presId="urn:microsoft.com/office/officeart/2005/8/layout/vList2"/>
    <dgm:cxn modelId="{B468E7F4-2FCC-43A1-AC74-DF84E6224D2F}" type="presParOf" srcId="{5EC324E2-6CE6-4DE2-8234-107D2B573FB5}" destId="{90E57A65-A261-488A-AB12-16834F570BE8}" srcOrd="0" destOrd="0" presId="urn:microsoft.com/office/officeart/2005/8/layout/vList2"/>
    <dgm:cxn modelId="{4FEABE02-385A-4663-8780-FA44D3357BFC}" type="presParOf" srcId="{5EC324E2-6CE6-4DE2-8234-107D2B573FB5}" destId="{81699DAC-8DA5-4BF5-B045-F7C5C06467F0}" srcOrd="1" destOrd="0" presId="urn:microsoft.com/office/officeart/2005/8/layout/vList2"/>
    <dgm:cxn modelId="{9C3FDD25-88AC-4891-A4B5-84D8E1DC353B}" type="presParOf" srcId="{5EC324E2-6CE6-4DE2-8234-107D2B573FB5}" destId="{F7896E8E-348F-46C5-A2C3-4ADAFE8268AC}" srcOrd="2" destOrd="0" presId="urn:microsoft.com/office/officeart/2005/8/layout/vList2"/>
    <dgm:cxn modelId="{1718F7C5-FA79-4CE0-8A0C-6268427C8948}" type="presParOf" srcId="{5EC324E2-6CE6-4DE2-8234-107D2B573FB5}" destId="{5D4D8A09-EF9D-4603-B245-44944A1A4C0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57A65-A261-488A-AB12-16834F570BE8}">
      <dsp:nvSpPr>
        <dsp:cNvPr id="0" name=""/>
        <dsp:cNvSpPr/>
      </dsp:nvSpPr>
      <dsp:spPr>
        <a:xfrm>
          <a:off x="0" y="485379"/>
          <a:ext cx="10515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abnormal limb swelling caused by the accumulation of increased amounts of high protein ISF secondary to defective lymphatic drainage</a:t>
          </a:r>
        </a:p>
      </dsp:txBody>
      <dsp:txXfrm>
        <a:off x="54373" y="539752"/>
        <a:ext cx="10406854" cy="1005094"/>
      </dsp:txXfrm>
    </dsp:sp>
    <dsp:sp modelId="{F7896E8E-348F-46C5-A2C3-4ADAFE8268AC}">
      <dsp:nvSpPr>
        <dsp:cNvPr id="0" name=""/>
        <dsp:cNvSpPr/>
      </dsp:nvSpPr>
      <dsp:spPr>
        <a:xfrm>
          <a:off x="0" y="1679859"/>
          <a:ext cx="10515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Two main types of lymphoedema are recognised:</a:t>
          </a:r>
        </a:p>
      </dsp:txBody>
      <dsp:txXfrm>
        <a:off x="54373" y="1734232"/>
        <a:ext cx="10406854" cy="1005094"/>
      </dsp:txXfrm>
    </dsp:sp>
    <dsp:sp modelId="{5D4D8A09-EF9D-4603-B245-44944A1A4C04}">
      <dsp:nvSpPr>
        <dsp:cNvPr id="0" name=""/>
        <dsp:cNvSpPr/>
      </dsp:nvSpPr>
      <dsp:spPr>
        <a:xfrm>
          <a:off x="0" y="2793699"/>
          <a:ext cx="10515600"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Primary lymphoedema, in which the cause is unknown (or at least uncertain and unproven); it is thought to be caused by ‘congenital lymphatic dysplasia’.</a:t>
          </a:r>
        </a:p>
        <a:p>
          <a:pPr marL="228600" lvl="1" indent="-228600" algn="l" defTabSz="977900">
            <a:lnSpc>
              <a:spcPct val="90000"/>
            </a:lnSpc>
            <a:spcBef>
              <a:spcPct val="0"/>
            </a:spcBef>
            <a:spcAft>
              <a:spcPct val="20000"/>
            </a:spcAft>
            <a:buChar char="••"/>
          </a:pPr>
          <a:r>
            <a:rPr lang="en-US" sz="2200" kern="1200"/>
            <a:t>Secondary or acquired lymphoedema, in which there is a clear underlying cause</a:t>
          </a:r>
        </a:p>
      </dsp:txBody>
      <dsp:txXfrm>
        <a:off x="0" y="2793699"/>
        <a:ext cx="10515600" cy="10722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4B75B-87C3-46B9-88B4-0956970B471A}" type="datetimeFigureOut">
              <a:rPr lang="en-US" smtClean="0"/>
              <a:t>10/29/2023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B7CB4-F6C3-481D-8FCB-FF218EA1B16F}" type="slidenum">
              <a:rPr lang="en-US" smtClean="0"/>
              <a:t>‹#›</a:t>
            </a:fld>
            <a:endParaRPr lang="en-US"/>
          </a:p>
        </p:txBody>
      </p:sp>
    </p:spTree>
    <p:extLst>
      <p:ext uri="{BB962C8B-B14F-4D97-AF65-F5344CB8AC3E}">
        <p14:creationId xmlns:p14="http://schemas.microsoft.com/office/powerpoint/2010/main" val="389527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Aorta is the largest artery</a:t>
            </a:r>
            <a:r>
              <a:rPr lang="en-US" baseline="0" dirty="0"/>
              <a:t> in the body , which is attached to the heart and receives blood directly from the left ventricle or the main pumping chamber .</a:t>
            </a:r>
          </a:p>
          <a:p>
            <a:r>
              <a:rPr lang="en-US" baseline="0" dirty="0"/>
              <a:t> The aorta is divided into 4 major parts : the ascending aorta , aortic arch , descending thoracic aorta and the abdominal aorta .</a:t>
            </a:r>
          </a:p>
          <a:p>
            <a:r>
              <a:rPr lang="en-US" baseline="0" dirty="0"/>
              <a:t> The abdominal aorta is the last and largest section of the aorta , it supplies blood to the lower regions of your body , including the organs in the abdomen and pelvis , it begins from T12 to L4 , at L4 it bifurcates into 2 common iliac arteries that carry blood to the legs .</a:t>
            </a:r>
          </a:p>
          <a:p>
            <a:r>
              <a:rPr lang="en-US" baseline="0" dirty="0"/>
              <a:t> The aorta has a thick wall so it can withstand the high pressure of blood being pumped from the heart , overtime the wall will be weaken slowly , as a result bulging outward like a </a:t>
            </a:r>
            <a:r>
              <a:rPr lang="en-US" baseline="0" dirty="0" err="1"/>
              <a:t>ballon</a:t>
            </a:r>
            <a:r>
              <a:rPr lang="en-US" baseline="0" dirty="0"/>
              <a:t> , when this condition occurs in the </a:t>
            </a:r>
            <a:r>
              <a:rPr lang="en-US" baseline="0" dirty="0" err="1"/>
              <a:t>abdomenal</a:t>
            </a:r>
            <a:r>
              <a:rPr lang="en-US" baseline="0" dirty="0"/>
              <a:t> region , we call it AAA .</a:t>
            </a:r>
          </a:p>
        </p:txBody>
      </p:sp>
      <p:sp>
        <p:nvSpPr>
          <p:cNvPr id="4" name="Slide Number Placeholder 3"/>
          <p:cNvSpPr>
            <a:spLocks noGrp="1"/>
          </p:cNvSpPr>
          <p:nvPr>
            <p:ph type="sldNum" sz="quarter" idx="10"/>
          </p:nvPr>
        </p:nvSpPr>
        <p:spPr/>
        <p:txBody>
          <a:bodyPr/>
          <a:lstStyle/>
          <a:p>
            <a:fld id="{387FB4EF-806D-4007-B516-0846023D03BA}"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3947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a:t>
            </a:r>
            <a:r>
              <a:rPr lang="en-GB" baseline="30000" dirty="0"/>
              <a:t>nd</a:t>
            </a:r>
            <a:r>
              <a:rPr lang="en-GB" baseline="0" dirty="0"/>
              <a:t> point = to prevent extreme increases in blood pressure </a:t>
            </a:r>
          </a:p>
          <a:p>
            <a:r>
              <a:rPr lang="en-GB" baseline="0" dirty="0"/>
              <a:t>3</a:t>
            </a:r>
            <a:r>
              <a:rPr lang="en-GB" baseline="30000" dirty="0"/>
              <a:t>rd</a:t>
            </a:r>
            <a:r>
              <a:rPr lang="en-GB" baseline="0" dirty="0"/>
              <a:t> point = try to avoid conflict and stressful situations</a:t>
            </a:r>
            <a:endParaRPr lang="en-US" dirty="0"/>
          </a:p>
        </p:txBody>
      </p:sp>
      <p:sp>
        <p:nvSpPr>
          <p:cNvPr id="4" name="Slide Number Placeholder 3"/>
          <p:cNvSpPr>
            <a:spLocks noGrp="1"/>
          </p:cNvSpPr>
          <p:nvPr>
            <p:ph type="sldNum" sz="quarter" idx="10"/>
          </p:nvPr>
        </p:nvSpPr>
        <p:spPr/>
        <p:txBody>
          <a:bodyPr/>
          <a:lstStyle/>
          <a:p>
            <a:fld id="{387FB4EF-806D-4007-B516-0846023D03BA}"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01387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can</a:t>
            </a:r>
            <a:r>
              <a:rPr lang="en-GB" baseline="0" dirty="0"/>
              <a:t> get bigger overtime and could burst or rupture causing a life threatening bleeding </a:t>
            </a:r>
            <a:endParaRPr lang="en-GB" dirty="0"/>
          </a:p>
          <a:p>
            <a:r>
              <a:rPr lang="en-GB" dirty="0"/>
              <a:t>Could be ruptured</a:t>
            </a:r>
            <a:r>
              <a:rPr lang="en-GB" baseline="0" dirty="0"/>
              <a:t> anteriorly or posteriorly </a:t>
            </a:r>
          </a:p>
          <a:p>
            <a:r>
              <a:rPr lang="en-GB" baseline="0" dirty="0"/>
              <a:t>Anteriorly related to peritoneal cavity 80% and its fatal because very few patients could reach the hospital</a:t>
            </a:r>
          </a:p>
          <a:p>
            <a:r>
              <a:rPr lang="en-GB" baseline="0" dirty="0"/>
              <a:t>Posteriorly related to retroperitoneal space 20% and cause retroperitoneal hematoma </a:t>
            </a:r>
            <a:r>
              <a:rPr lang="en-US" baseline="0" dirty="0"/>
              <a:t>combination of moderate hypotension and the resistance of the retroperitoneal tissues arrests further </a:t>
            </a:r>
            <a:r>
              <a:rPr lang="en-US" baseline="0" dirty="0" err="1"/>
              <a:t>haemorrhage</a:t>
            </a:r>
            <a:r>
              <a:rPr lang="en-GB" baseline="0" dirty="0"/>
              <a:t>  the patient may remain conscious with severe pain</a:t>
            </a:r>
          </a:p>
          <a:p>
            <a:r>
              <a:rPr lang="en-GB" baseline="0" dirty="0"/>
              <a:t>An AAA is a dangerous condition if it is not spotted early on </a:t>
            </a:r>
            <a:endParaRPr lang="en-US" dirty="0"/>
          </a:p>
        </p:txBody>
      </p:sp>
      <p:sp>
        <p:nvSpPr>
          <p:cNvPr id="4" name="Slide Number Placeholder 3"/>
          <p:cNvSpPr>
            <a:spLocks noGrp="1"/>
          </p:cNvSpPr>
          <p:nvPr>
            <p:ph type="sldNum" sz="quarter" idx="10"/>
          </p:nvPr>
        </p:nvSpPr>
        <p:spPr/>
        <p:txBody>
          <a:bodyPr/>
          <a:lstStyle/>
          <a:p>
            <a:fld id="{387FB4EF-806D-4007-B516-0846023D03BA}"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68536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Granzyme</a:t>
            </a:r>
            <a:r>
              <a:rPr lang="en-GB" dirty="0"/>
              <a:t> B is a serine</a:t>
            </a:r>
            <a:r>
              <a:rPr lang="en-GB" baseline="0" dirty="0"/>
              <a:t> protease most commonly found in the granules of natural killer cells and cytotoxic T cells . </a:t>
            </a:r>
            <a:endParaRPr lang="en-GB" dirty="0"/>
          </a:p>
          <a:p>
            <a:r>
              <a:rPr lang="en-GB" dirty="0" err="1"/>
              <a:t>Decorin</a:t>
            </a:r>
            <a:r>
              <a:rPr lang="en-GB" dirty="0"/>
              <a:t> is a proteoglycan, this</a:t>
            </a:r>
            <a:r>
              <a:rPr lang="en-GB" baseline="0" dirty="0"/>
              <a:t> protein is a component of connective tissue binds to type 1 collagen fibrils and plays a role in matrix assembly</a:t>
            </a:r>
          </a:p>
          <a:p>
            <a:r>
              <a:rPr lang="en-GB" baseline="0" dirty="0"/>
              <a:t>Vasa </a:t>
            </a:r>
            <a:r>
              <a:rPr lang="en-GB" baseline="0" dirty="0" err="1"/>
              <a:t>vasorum</a:t>
            </a:r>
            <a:r>
              <a:rPr lang="en-GB" baseline="0" dirty="0"/>
              <a:t> is blood vessels located on the outside of arteries </a:t>
            </a:r>
            <a:endParaRPr lang="en-US" dirty="0"/>
          </a:p>
        </p:txBody>
      </p:sp>
      <p:sp>
        <p:nvSpPr>
          <p:cNvPr id="4" name="Slide Number Placeholder 3"/>
          <p:cNvSpPr>
            <a:spLocks noGrp="1"/>
          </p:cNvSpPr>
          <p:nvPr>
            <p:ph type="sldNum" sz="quarter" idx="10"/>
          </p:nvPr>
        </p:nvSpPr>
        <p:spPr/>
        <p:txBody>
          <a:bodyPr/>
          <a:lstStyle/>
          <a:p>
            <a:fld id="{387FB4EF-806D-4007-B516-0846023D03BA}"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19620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Though more likely</a:t>
            </a:r>
            <a:r>
              <a:rPr lang="en-GB" baseline="0" dirty="0"/>
              <a:t> to rupture in women at a given size </a:t>
            </a:r>
            <a:endParaRPr lang="en-US" dirty="0"/>
          </a:p>
        </p:txBody>
      </p:sp>
      <p:sp>
        <p:nvSpPr>
          <p:cNvPr id="4" name="Slide Number Placeholder 3"/>
          <p:cNvSpPr>
            <a:spLocks noGrp="1"/>
          </p:cNvSpPr>
          <p:nvPr>
            <p:ph type="sldNum" sz="quarter" idx="10"/>
          </p:nvPr>
        </p:nvSpPr>
        <p:spPr/>
        <p:txBody>
          <a:bodyPr/>
          <a:lstStyle/>
          <a:p>
            <a:fld id="{387FB4EF-806D-4007-B516-0846023D03BA}"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24895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AAA (3cm to 4.4cm across) – ultrasound scans are recommended every year to check if it's getting bigger; you'll be advised about healthy lifestyle changes to help stop it growing</a:t>
            </a:r>
          </a:p>
          <a:p>
            <a:r>
              <a:rPr lang="en-US" dirty="0"/>
              <a:t>medium AAA (4.5cm to 5.4cm) – ultrasound scans are recommended every 3 months to check if it's getting bigger; you'll also be advised about healthy lifestyle changes</a:t>
            </a:r>
          </a:p>
          <a:p>
            <a:r>
              <a:rPr lang="en-US" dirty="0"/>
              <a:t>large AAA (5.5cm or more) – surgery to stop it getting bigger or bursting is usually recommended</a:t>
            </a:r>
          </a:p>
          <a:p>
            <a:endParaRPr lang="en-US" dirty="0"/>
          </a:p>
          <a:p>
            <a:r>
              <a:rPr lang="en-US" dirty="0"/>
              <a:t>Plain radiograph : may show the outline of an aneurysm when its walls are calcified</a:t>
            </a:r>
          </a:p>
          <a:p>
            <a:endParaRPr lang="en-US" dirty="0"/>
          </a:p>
          <a:p>
            <a:r>
              <a:rPr lang="en-US" dirty="0"/>
              <a:t> U/S : is used to screen for aneurysms and to determine the size and location of any present, free peritoneal fluid can be detected, but the presence of bowel gas or obesity may limit its usefulness</a:t>
            </a:r>
          </a:p>
          <a:p>
            <a:endParaRPr lang="en-GB" dirty="0"/>
          </a:p>
          <a:p>
            <a:r>
              <a:rPr lang="en-US" dirty="0"/>
              <a:t>CT scan :</a:t>
            </a:r>
            <a:r>
              <a:rPr lang="en-US" baseline="0" dirty="0"/>
              <a:t> </a:t>
            </a:r>
            <a:r>
              <a:rPr lang="en-US" dirty="0"/>
              <a:t>has a nearly 100% sensitivity for aneurysm and is also useful in preoperative planning, used</a:t>
            </a:r>
            <a:r>
              <a:rPr lang="en-US" baseline="0" dirty="0"/>
              <a:t> in </a:t>
            </a:r>
            <a:r>
              <a:rPr lang="en-US" baseline="0" dirty="0" err="1"/>
              <a:t>hemodynamically</a:t>
            </a:r>
            <a:r>
              <a:rPr lang="en-US" baseline="0" dirty="0"/>
              <a:t> stable  patients </a:t>
            </a:r>
            <a:endParaRPr lang="en-US" dirty="0"/>
          </a:p>
        </p:txBody>
      </p:sp>
      <p:sp>
        <p:nvSpPr>
          <p:cNvPr id="4" name="Slide Number Placeholder 3"/>
          <p:cNvSpPr>
            <a:spLocks noGrp="1"/>
          </p:cNvSpPr>
          <p:nvPr>
            <p:ph type="sldNum" sz="quarter" idx="10"/>
          </p:nvPr>
        </p:nvSpPr>
        <p:spPr/>
        <p:txBody>
          <a:bodyPr/>
          <a:lstStyle/>
          <a:p>
            <a:fld id="{387FB4EF-806D-4007-B516-0846023D03BA}"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71444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CXR , </a:t>
            </a:r>
            <a:r>
              <a:rPr lang="en-GB" dirty="0" err="1"/>
              <a:t>mediastinal</a:t>
            </a:r>
            <a:r>
              <a:rPr lang="en-GB" dirty="0"/>
              <a:t> widening </a:t>
            </a:r>
          </a:p>
          <a:p>
            <a:r>
              <a:rPr lang="en-GB" dirty="0"/>
              <a:t>ECG is usually unremarkable , although ischemic</a:t>
            </a:r>
            <a:r>
              <a:rPr lang="en-GB" baseline="0" dirty="0"/>
              <a:t> changes may be present </a:t>
            </a:r>
            <a:endParaRPr lang="en-US" dirty="0"/>
          </a:p>
        </p:txBody>
      </p:sp>
      <p:sp>
        <p:nvSpPr>
          <p:cNvPr id="4" name="Slide Number Placeholder 3"/>
          <p:cNvSpPr>
            <a:spLocks noGrp="1"/>
          </p:cNvSpPr>
          <p:nvPr>
            <p:ph type="sldNum" sz="quarter" idx="10"/>
          </p:nvPr>
        </p:nvSpPr>
        <p:spPr/>
        <p:txBody>
          <a:bodyPr/>
          <a:lstStyle/>
          <a:p>
            <a:fld id="{387FB4EF-806D-4007-B516-0846023D03BA}"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39905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Small every year</a:t>
            </a:r>
          </a:p>
          <a:p>
            <a:r>
              <a:rPr lang="en-GB" dirty="0"/>
              <a:t>Medium</a:t>
            </a:r>
            <a:r>
              <a:rPr lang="en-GB" baseline="0" dirty="0"/>
              <a:t> every 3 months </a:t>
            </a:r>
          </a:p>
          <a:p>
            <a:r>
              <a:rPr lang="en-GB" baseline="0" dirty="0"/>
              <a:t>Large surgery</a:t>
            </a:r>
            <a:endParaRPr lang="en-US" dirty="0"/>
          </a:p>
        </p:txBody>
      </p:sp>
      <p:sp>
        <p:nvSpPr>
          <p:cNvPr id="4" name="Slide Number Placeholder 3"/>
          <p:cNvSpPr>
            <a:spLocks noGrp="1"/>
          </p:cNvSpPr>
          <p:nvPr>
            <p:ph type="sldNum" sz="quarter" idx="10"/>
          </p:nvPr>
        </p:nvSpPr>
        <p:spPr/>
        <p:txBody>
          <a:bodyPr/>
          <a:lstStyle/>
          <a:p>
            <a:fld id="{387FB4EF-806D-4007-B516-0846023D03BA}"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763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Diameter exceeds 5 cm , intense abdominal pain , abnormally prominent abdominal pulsation </a:t>
            </a:r>
          </a:p>
          <a:p>
            <a:endParaRPr lang="en-GB" dirty="0"/>
          </a:p>
          <a:p>
            <a:r>
              <a:rPr lang="en-GB" dirty="0"/>
              <a:t>Before</a:t>
            </a:r>
            <a:r>
              <a:rPr lang="en-GB" baseline="0" dirty="0"/>
              <a:t> the open procedure an IV line will be started to provide the patient with fluid , antibiotics and </a:t>
            </a:r>
            <a:r>
              <a:rPr lang="en-GB" baseline="0" dirty="0" err="1"/>
              <a:t>anesthesia</a:t>
            </a:r>
            <a:r>
              <a:rPr lang="en-GB" baseline="0" dirty="0"/>
              <a:t> , a traditional open surgical repair is performed under general anaesthesia , a breathing tube will be inserted through his mouth and into his windpipe to help him breath during the operation . A catheter will be inserted into his bladder to drain urine and monitor his kidney function</a:t>
            </a:r>
          </a:p>
          <a:p>
            <a:endParaRPr lang="en-GB" baseline="0" dirty="0"/>
          </a:p>
          <a:p>
            <a:r>
              <a:rPr lang="en-GB" baseline="0" dirty="0"/>
              <a:t>A midline incision in the abdomen region , clamp the aorta just above and below it from 4 to 6 hours , the surgeon will open the aneurysm , so an artificial graft will be inserted with the same size and the shape of the healthy one , then stitch the </a:t>
            </a:r>
            <a:r>
              <a:rPr lang="en-GB" baseline="0" dirty="0" err="1"/>
              <a:t>wallof</a:t>
            </a:r>
            <a:r>
              <a:rPr lang="en-GB" baseline="0" dirty="0"/>
              <a:t> the aneurysm closed over the newly placed graft , the graft will reinforce the walls of the aorta </a:t>
            </a:r>
          </a:p>
          <a:p>
            <a:endParaRPr lang="en-GB" baseline="0" dirty="0"/>
          </a:p>
          <a:p>
            <a:endParaRPr lang="en-US" dirty="0"/>
          </a:p>
        </p:txBody>
      </p:sp>
      <p:sp>
        <p:nvSpPr>
          <p:cNvPr id="4" name="Slide Number Placeholder 3"/>
          <p:cNvSpPr>
            <a:spLocks noGrp="1"/>
          </p:cNvSpPr>
          <p:nvPr>
            <p:ph type="sldNum" sz="quarter" idx="10"/>
          </p:nvPr>
        </p:nvSpPr>
        <p:spPr/>
        <p:txBody>
          <a:bodyPr/>
          <a:lstStyle/>
          <a:p>
            <a:fld id="{387FB4EF-806D-4007-B516-0846023D03BA}"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671898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newly minimally invasive procedure , if you have severe heart</a:t>
            </a:r>
            <a:r>
              <a:rPr lang="en-GB" baseline="0" dirty="0"/>
              <a:t> disease or at increased risk due to age or other medical condition ,</a:t>
            </a:r>
          </a:p>
          <a:p>
            <a:r>
              <a:rPr lang="en-GB" baseline="0" dirty="0"/>
              <a:t>Before operation give IV line with fluids and antibiotics , general or epidural or regional </a:t>
            </a:r>
            <a:r>
              <a:rPr lang="en-GB" baseline="0" dirty="0" err="1"/>
              <a:t>anestheisa</a:t>
            </a:r>
            <a:r>
              <a:rPr lang="en-GB" baseline="0" dirty="0"/>
              <a:t> to numb only lower half of the patient body, small incision in his groin over his femoral artery , insert a guide wire into the artery and gently push it up toward the site of aneurysm then a catheter or hollow tube will be passed over the guide wire and pushed toward the aneurysm , using live x-ray picture as a guide your surgeon will pass the endovascular stent graft a compressed fabric and metal tube through the catheter to the aneurysm then he will open the graft which will be held in place with </a:t>
            </a:r>
            <a:r>
              <a:rPr lang="en-GB" baseline="0" dirty="0" err="1"/>
              <a:t>metalic</a:t>
            </a:r>
            <a:r>
              <a:rPr lang="en-GB" baseline="0" dirty="0"/>
              <a:t> hooks and stents your surgeon may insert additional graft components to extend the graft into the blood vessels once the </a:t>
            </a:r>
            <a:r>
              <a:rPr lang="en-GB" baseline="0" dirty="0" err="1"/>
              <a:t>graftis</a:t>
            </a:r>
            <a:r>
              <a:rPr lang="en-GB" baseline="0" dirty="0"/>
              <a:t> in place your blood will flow through it not the surrounding ,finally the surgeon will remove the catheters and close the </a:t>
            </a:r>
            <a:r>
              <a:rPr lang="en-GB" baseline="0" dirty="0" err="1"/>
              <a:t>incison</a:t>
            </a:r>
            <a:r>
              <a:rPr lang="en-GB" baseline="0" dirty="0"/>
              <a:t> in your groin 2 to 3 hours </a:t>
            </a:r>
          </a:p>
          <a:p>
            <a:endParaRPr lang="en-GB" baseline="0" dirty="0"/>
          </a:p>
          <a:p>
            <a:r>
              <a:rPr lang="en-GB" baseline="0" dirty="0"/>
              <a:t>After procedure , breathing tube removed , the patient will be taken to ICU for recovery he will receive fluid and nutrition through his IV you may insert a tube through the nose to the </a:t>
            </a:r>
            <a:r>
              <a:rPr lang="en-GB" baseline="0" dirty="0" err="1"/>
              <a:t>stomache</a:t>
            </a:r>
            <a:r>
              <a:rPr lang="en-GB" baseline="0" dirty="0"/>
              <a:t> to remove secretions his intestines regain normal functioning the hospital stay for an open AAA surgery is 5 to 10 days ,,,,,,</a:t>
            </a:r>
            <a:r>
              <a:rPr lang="en-GB" baseline="0" dirty="0" err="1"/>
              <a:t>endo</a:t>
            </a:r>
            <a:r>
              <a:rPr lang="en-GB" baseline="0" dirty="0"/>
              <a:t>  2 to 3days </a:t>
            </a:r>
            <a:endParaRPr lang="en-US" dirty="0"/>
          </a:p>
        </p:txBody>
      </p:sp>
      <p:sp>
        <p:nvSpPr>
          <p:cNvPr id="4" name="Slide Number Placeholder 3"/>
          <p:cNvSpPr>
            <a:spLocks noGrp="1"/>
          </p:cNvSpPr>
          <p:nvPr>
            <p:ph type="sldNum" sz="quarter" idx="10"/>
          </p:nvPr>
        </p:nvSpPr>
        <p:spPr/>
        <p:txBody>
          <a:bodyPr/>
          <a:lstStyle/>
          <a:p>
            <a:fld id="{387FB4EF-806D-4007-B516-0846023D03BA}"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06962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dcalc.com/calc/3970/caprini-score-venous-thromboembolism-2005"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next.amboss.com/us/article/fh0kWf#Z0fa4f697b340f6fdecd8055f2703ecf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ext.amboss.com/us/article/xo0EVS#Za466a64a9ff741e0365c57cc1db2aa1b" TargetMode="External"/><Relationship Id="rId2" Type="http://schemas.openxmlformats.org/officeDocument/2006/relationships/hyperlink" Target="https://next.amboss.com/us/article/xN0EWg#Zd673a3f7ee36023aab5a267899e984c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next.amboss.com/us/article/fh0kWf#Z45b0554ebac52ac83d26ba55bee6936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ext.amboss.com/us/article/xN0EWg#Zd673a3f7ee36023aab5a267899e984cc" TargetMode="External"/><Relationship Id="rId2" Type="http://schemas.openxmlformats.org/officeDocument/2006/relationships/hyperlink" Target="https://next.amboss.com/us/article/ch0a1f#Zc05e79c32ddcacdc96e0efb01cb3f679"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next.amboss.com/us/article/GS0Baf#Z1c935e9d1930e026a94771ff297965bb"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next.amboss.com/us/article/N50-4g#Z24dc105fa608cb7dad9e5eada9a97d2b"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hyperlink" Target="https://next.amboss.com/us/article/o4004T#Z05caaa1ee436331375ed0584a9b7e131"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next.amboss.com/us/article/ps0LDh#Zbc0d0ff153bc5c7a27589815d0c842fd"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hyperlink" Target="https://next.amboss.com/us/article/Op0IpS#Z0c76bb0a26183ea6951d377eda943ca2" TargetMode="External"/><Relationship Id="rId5" Type="http://schemas.openxmlformats.org/officeDocument/2006/relationships/hyperlink" Target="https://next.amboss.com/us/article/WT0Pp2#Z6975632047fb6dfa0329e9fb091527c5" TargetMode="External"/><Relationship Id="rId4" Type="http://schemas.openxmlformats.org/officeDocument/2006/relationships/hyperlink" Target="https://next.amboss.com/us/article/Js0sDh#Za75cae58612d57021fbad9a9bc842614"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0609" y="545588"/>
            <a:ext cx="8646942" cy="720505"/>
          </a:xfrm>
          <a:solidFill>
            <a:schemeClr val="tx2">
              <a:lumMod val="20000"/>
              <a:lumOff val="80000"/>
            </a:schemeClr>
          </a:solidFill>
          <a:ln>
            <a:solidFill>
              <a:srgbClr val="C00000"/>
            </a:solidFill>
          </a:ln>
        </p:spPr>
        <p:txBody>
          <a:bodyPr>
            <a:normAutofit fontScale="90000"/>
          </a:bodyPr>
          <a:lstStyle/>
          <a:p>
            <a:r>
              <a:rPr lang="en-US" b="1" dirty="0">
                <a:solidFill>
                  <a:srgbClr val="C00000"/>
                </a:solidFill>
              </a:rPr>
              <a:t>Acute vascular disorders</a:t>
            </a:r>
          </a:p>
        </p:txBody>
      </p:sp>
      <p:sp>
        <p:nvSpPr>
          <p:cNvPr id="4" name="TextBox 3">
            <a:extLst>
              <a:ext uri="{FF2B5EF4-FFF2-40B4-BE49-F238E27FC236}">
                <a16:creationId xmlns:a16="http://schemas.microsoft.com/office/drawing/2014/main" xmlns="" id="{D7461CC6-3129-C861-AF29-801D5754625F}"/>
              </a:ext>
            </a:extLst>
          </p:cNvPr>
          <p:cNvSpPr txBox="1"/>
          <p:nvPr/>
        </p:nvSpPr>
        <p:spPr>
          <a:xfrm>
            <a:off x="133643" y="1909469"/>
            <a:ext cx="3784211" cy="2308324"/>
          </a:xfrm>
          <a:prstGeom prst="rect">
            <a:avLst/>
          </a:prstGeom>
          <a:noFill/>
          <a:ln>
            <a:solidFill>
              <a:srgbClr val="C00000"/>
            </a:solidFill>
          </a:ln>
        </p:spPr>
        <p:txBody>
          <a:bodyPr wrap="square" rtlCol="0">
            <a:spAutoFit/>
          </a:bodyPr>
          <a:lstStyle/>
          <a:p>
            <a:pPr algn="ctr"/>
            <a:r>
              <a:rPr lang="en-US" sz="2400" b="1" dirty="0"/>
              <a:t>1-DVT</a:t>
            </a:r>
          </a:p>
          <a:p>
            <a:pPr algn="ctr"/>
            <a:r>
              <a:rPr lang="en-US" sz="2400" b="1" dirty="0"/>
              <a:t>2-Superficial  thrombophlebitis</a:t>
            </a:r>
          </a:p>
          <a:p>
            <a:pPr algn="ctr"/>
            <a:endParaRPr lang="en-US" sz="2400" b="1" dirty="0"/>
          </a:p>
          <a:p>
            <a:pPr algn="ctr"/>
            <a:r>
              <a:rPr lang="en-US" sz="2400" b="1" dirty="0"/>
              <a:t>Presented by:</a:t>
            </a:r>
          </a:p>
          <a:p>
            <a:pPr algn="ctr"/>
            <a:r>
              <a:rPr lang="en-US" sz="2400" b="1" dirty="0"/>
              <a:t>Rama Murad</a:t>
            </a:r>
            <a:endParaRPr lang="en-US" b="1" dirty="0"/>
          </a:p>
        </p:txBody>
      </p:sp>
      <p:sp>
        <p:nvSpPr>
          <p:cNvPr id="5" name="TextBox 4">
            <a:extLst>
              <a:ext uri="{FF2B5EF4-FFF2-40B4-BE49-F238E27FC236}">
                <a16:creationId xmlns:a16="http://schemas.microsoft.com/office/drawing/2014/main" xmlns="" id="{C21952A2-10EF-3025-FFFA-8BA59BEBD87C}"/>
              </a:ext>
            </a:extLst>
          </p:cNvPr>
          <p:cNvSpPr txBox="1"/>
          <p:nvPr/>
        </p:nvSpPr>
        <p:spPr>
          <a:xfrm>
            <a:off x="4266026" y="2094135"/>
            <a:ext cx="3659948" cy="1938992"/>
          </a:xfrm>
          <a:prstGeom prst="rect">
            <a:avLst/>
          </a:prstGeom>
          <a:noFill/>
          <a:ln>
            <a:solidFill>
              <a:srgbClr val="C00000"/>
            </a:solidFill>
          </a:ln>
        </p:spPr>
        <p:txBody>
          <a:bodyPr wrap="square" rtlCol="0">
            <a:spAutoFit/>
          </a:bodyPr>
          <a:lstStyle/>
          <a:p>
            <a:pPr algn="ctr"/>
            <a:r>
              <a:rPr lang="en-US" sz="2400" b="1" dirty="0"/>
              <a:t>1-Acute ischemia</a:t>
            </a:r>
          </a:p>
          <a:p>
            <a:pPr algn="ctr"/>
            <a:r>
              <a:rPr lang="en-US" sz="2400" b="1" dirty="0"/>
              <a:t>2-Aortic dissection</a:t>
            </a:r>
          </a:p>
          <a:p>
            <a:pPr algn="ctr"/>
            <a:endParaRPr lang="en-US" sz="2400" b="1" dirty="0"/>
          </a:p>
          <a:p>
            <a:pPr algn="ctr"/>
            <a:r>
              <a:rPr lang="en-US" sz="2400" b="1" dirty="0"/>
              <a:t>Presented by:</a:t>
            </a:r>
          </a:p>
          <a:p>
            <a:pPr algn="ctr"/>
            <a:r>
              <a:rPr lang="en-US" sz="2400" b="1" dirty="0" err="1"/>
              <a:t>Enas</a:t>
            </a:r>
            <a:r>
              <a:rPr lang="en-US" sz="2400" b="1" dirty="0"/>
              <a:t> </a:t>
            </a:r>
            <a:r>
              <a:rPr lang="en-US" sz="2400" b="1" dirty="0" err="1"/>
              <a:t>Althaher</a:t>
            </a:r>
            <a:endParaRPr lang="en-US" b="1" dirty="0"/>
          </a:p>
        </p:txBody>
      </p:sp>
      <p:sp>
        <p:nvSpPr>
          <p:cNvPr id="6" name="TextBox 5">
            <a:extLst>
              <a:ext uri="{FF2B5EF4-FFF2-40B4-BE49-F238E27FC236}">
                <a16:creationId xmlns:a16="http://schemas.microsoft.com/office/drawing/2014/main" xmlns="" id="{621EA707-720D-76E8-38F7-D62B4F766369}"/>
              </a:ext>
            </a:extLst>
          </p:cNvPr>
          <p:cNvSpPr txBox="1"/>
          <p:nvPr/>
        </p:nvSpPr>
        <p:spPr>
          <a:xfrm>
            <a:off x="8274146" y="2094135"/>
            <a:ext cx="3659949" cy="1938992"/>
          </a:xfrm>
          <a:prstGeom prst="rect">
            <a:avLst/>
          </a:prstGeom>
          <a:noFill/>
          <a:ln>
            <a:solidFill>
              <a:srgbClr val="C00000"/>
            </a:solidFill>
          </a:ln>
        </p:spPr>
        <p:txBody>
          <a:bodyPr wrap="square" rtlCol="0">
            <a:spAutoFit/>
          </a:bodyPr>
          <a:lstStyle/>
          <a:p>
            <a:pPr algn="ctr"/>
            <a:r>
              <a:rPr lang="en-US" sz="2400" b="1" dirty="0"/>
              <a:t>1-Aortic </a:t>
            </a:r>
            <a:r>
              <a:rPr lang="en-US" sz="2400" b="1" dirty="0" err="1"/>
              <a:t>aneyrysm</a:t>
            </a:r>
            <a:endParaRPr lang="en-US" sz="2400" b="1" dirty="0"/>
          </a:p>
          <a:p>
            <a:pPr algn="ctr"/>
            <a:r>
              <a:rPr lang="en-US" sz="2400" b="1" dirty="0"/>
              <a:t>2-lymphedema</a:t>
            </a:r>
          </a:p>
          <a:p>
            <a:pPr algn="ctr"/>
            <a:endParaRPr lang="en-US" sz="2400" b="1" dirty="0"/>
          </a:p>
          <a:p>
            <a:pPr algn="ctr"/>
            <a:r>
              <a:rPr lang="en-US" sz="2400" b="1" dirty="0"/>
              <a:t>Presented by:</a:t>
            </a:r>
          </a:p>
          <a:p>
            <a:pPr algn="ctr"/>
            <a:r>
              <a:rPr lang="en-US" sz="2400" b="1" dirty="0"/>
              <a:t>Hesham </a:t>
            </a:r>
            <a:r>
              <a:rPr lang="en-US" sz="2400" b="1" dirty="0" err="1"/>
              <a:t>Zaytoon</a:t>
            </a:r>
            <a:endParaRPr lang="en-US" sz="2400" b="1" dirty="0"/>
          </a:p>
        </p:txBody>
      </p:sp>
      <p:sp>
        <p:nvSpPr>
          <p:cNvPr id="7" name="TextBox 6">
            <a:extLst>
              <a:ext uri="{FF2B5EF4-FFF2-40B4-BE49-F238E27FC236}">
                <a16:creationId xmlns:a16="http://schemas.microsoft.com/office/drawing/2014/main" xmlns="" id="{A3F1FA14-8B8D-E4F5-3E20-CB4CD78C0368}"/>
              </a:ext>
            </a:extLst>
          </p:cNvPr>
          <p:cNvSpPr txBox="1"/>
          <p:nvPr/>
        </p:nvSpPr>
        <p:spPr>
          <a:xfrm>
            <a:off x="2883877" y="4726745"/>
            <a:ext cx="6063175" cy="523220"/>
          </a:xfrm>
          <a:prstGeom prst="rect">
            <a:avLst/>
          </a:prstGeom>
          <a:solidFill>
            <a:schemeClr val="tx2">
              <a:lumMod val="20000"/>
              <a:lumOff val="80000"/>
            </a:schemeClr>
          </a:solidFill>
          <a:ln>
            <a:solidFill>
              <a:srgbClr val="C00000"/>
            </a:solidFill>
          </a:ln>
        </p:spPr>
        <p:txBody>
          <a:bodyPr wrap="square" rtlCol="0">
            <a:spAutoFit/>
          </a:bodyPr>
          <a:lstStyle/>
          <a:p>
            <a:pPr algn="ctr"/>
            <a:r>
              <a:rPr lang="en-US" sz="2800" b="1" dirty="0">
                <a:solidFill>
                  <a:srgbClr val="C00000"/>
                </a:solidFill>
              </a:rPr>
              <a:t>Supervised by: Dr.Ahmad Alslehat</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7878" y="3116242"/>
            <a:ext cx="7578243" cy="3741758"/>
          </a:xfrm>
        </p:spPr>
      </p:pic>
      <p:sp>
        <p:nvSpPr>
          <p:cNvPr id="3" name="TextBox 2"/>
          <p:cNvSpPr txBox="1"/>
          <p:nvPr/>
        </p:nvSpPr>
        <p:spPr>
          <a:xfrm>
            <a:off x="95250" y="133350"/>
            <a:ext cx="11849100" cy="3539430"/>
          </a:xfrm>
          <a:prstGeom prst="rect">
            <a:avLst/>
          </a:prstGeom>
          <a:noFill/>
        </p:spPr>
        <p:txBody>
          <a:bodyPr wrap="square" rtlCol="0">
            <a:spAutoFit/>
          </a:bodyPr>
          <a:lstStyle/>
          <a:p>
            <a:r>
              <a:rPr lang="en-US" sz="3200" b="1" dirty="0"/>
              <a:t>Supportive US findings of DVT:</a:t>
            </a:r>
          </a:p>
          <a:p>
            <a:pPr marL="342900" indent="-342900">
              <a:buFont typeface="Arial" panose="020B0604020202020204" pitchFamily="34" charset="0"/>
              <a:buChar char="•"/>
            </a:pPr>
            <a:r>
              <a:rPr lang="en-US" sz="2400" b="1" dirty="0" err="1"/>
              <a:t>Noncompressibility</a:t>
            </a:r>
            <a:r>
              <a:rPr lang="en-US" sz="2400" b="1" dirty="0"/>
              <a:t> of the obstructed vein </a:t>
            </a:r>
          </a:p>
          <a:p>
            <a:pPr marL="342900" indent="-342900">
              <a:buFont typeface="Arial" panose="020B0604020202020204" pitchFamily="34" charset="0"/>
              <a:buChar char="•"/>
            </a:pPr>
            <a:r>
              <a:rPr lang="en-US" sz="2400" b="1" dirty="0"/>
              <a:t>Intraluminal </a:t>
            </a:r>
            <a:r>
              <a:rPr lang="en-US" sz="2400" b="1" dirty="0" err="1"/>
              <a:t>hyperechoic</a:t>
            </a:r>
            <a:r>
              <a:rPr lang="en-US" sz="2400" b="1" dirty="0"/>
              <a:t> mass</a:t>
            </a:r>
          </a:p>
          <a:p>
            <a:pPr marL="342900" indent="-342900">
              <a:buFont typeface="Arial" panose="020B0604020202020204" pitchFamily="34" charset="0"/>
              <a:buChar char="•"/>
            </a:pPr>
            <a:r>
              <a:rPr lang="en-US" sz="2400" b="1" dirty="0"/>
              <a:t>Distention of the affected vein</a:t>
            </a:r>
          </a:p>
          <a:p>
            <a:pPr marL="342900" indent="-342900">
              <a:buFont typeface="Arial" panose="020B0604020202020204" pitchFamily="34" charset="0"/>
              <a:buChar char="•"/>
            </a:pPr>
            <a:r>
              <a:rPr lang="en-US" sz="2400" b="1" dirty="0"/>
              <a:t>On Doppler imaging: </a:t>
            </a:r>
          </a:p>
          <a:p>
            <a:pPr marL="342900" indent="-342900">
              <a:buFont typeface="Wingdings" panose="05000000000000000000" pitchFamily="2" charset="2"/>
              <a:buChar char="Ø"/>
            </a:pPr>
            <a:r>
              <a:rPr lang="en-US" sz="2400" b="1" dirty="0"/>
              <a:t>Absent venous flow (complete obstruction) or abnormal venous flow (partial obstruction)</a:t>
            </a:r>
          </a:p>
          <a:p>
            <a:pPr marL="342900" indent="-342900">
              <a:buFont typeface="Wingdings" panose="05000000000000000000" pitchFamily="2" charset="2"/>
              <a:buChar char="Ø"/>
            </a:pPr>
            <a:r>
              <a:rPr lang="en-US" sz="2400" b="1" dirty="0"/>
              <a:t>Inadequate augmentation of venous flow on distal calf compression or </a:t>
            </a:r>
            <a:r>
              <a:rPr lang="en-US" sz="2400" b="1" dirty="0" err="1"/>
              <a:t>Valsalva</a:t>
            </a:r>
            <a:r>
              <a:rPr lang="en-US" sz="2400" b="1" dirty="0"/>
              <a:t> maneuver</a:t>
            </a:r>
            <a:br>
              <a:rPr lang="en-US" sz="2400" b="1" dirty="0"/>
            </a:br>
            <a:endParaRPr lang="en-US" sz="2400" b="1" dirty="0"/>
          </a:p>
        </p:txBody>
      </p:sp>
    </p:spTree>
    <p:extLst>
      <p:ext uri="{BB962C8B-B14F-4D97-AF65-F5344CB8AC3E}">
        <p14:creationId xmlns:p14="http://schemas.microsoft.com/office/powerpoint/2010/main" val="128797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84150"/>
            <a:ext cx="10515600" cy="1325563"/>
          </a:xfrm>
        </p:spPr>
        <p:txBody>
          <a:bodyPr>
            <a:normAutofit/>
          </a:bodyPr>
          <a:lstStyle/>
          <a:p>
            <a:r>
              <a:rPr lang="en-US" sz="5400" b="1" dirty="0">
                <a:latin typeface="+mn-lt"/>
              </a:rPr>
              <a:t>Additional evaluation:</a:t>
            </a:r>
          </a:p>
        </p:txBody>
      </p:sp>
      <p:sp>
        <p:nvSpPr>
          <p:cNvPr id="3" name="Content Placeholder 2"/>
          <p:cNvSpPr>
            <a:spLocks noGrp="1"/>
          </p:cNvSpPr>
          <p:nvPr>
            <p:ph idx="1"/>
          </p:nvPr>
        </p:nvSpPr>
        <p:spPr>
          <a:xfrm>
            <a:off x="304800" y="1266825"/>
            <a:ext cx="10515600" cy="5448300"/>
          </a:xfrm>
        </p:spPr>
        <p:txBody>
          <a:bodyPr>
            <a:normAutofit fontScale="85000" lnSpcReduction="20000"/>
          </a:bodyPr>
          <a:lstStyle/>
          <a:p>
            <a:r>
              <a:rPr lang="en-US" sz="3200" b="1" u="sng" dirty="0"/>
              <a:t>Routine laboratory studies </a:t>
            </a:r>
            <a:r>
              <a:rPr lang="en-US" sz="3200" b="1" dirty="0"/>
              <a:t>:</a:t>
            </a:r>
            <a:r>
              <a:rPr lang="en-US" sz="3200" dirty="0"/>
              <a:t>These are recommended to assess organ function and bleeding risk prior to anticoagulation.</a:t>
            </a:r>
          </a:p>
          <a:p>
            <a:r>
              <a:rPr lang="en-US" sz="3200" dirty="0"/>
              <a:t>CBC </a:t>
            </a:r>
          </a:p>
          <a:p>
            <a:r>
              <a:rPr lang="en-US" sz="3200" dirty="0"/>
              <a:t>BMP</a:t>
            </a:r>
          </a:p>
          <a:p>
            <a:r>
              <a:rPr lang="en-US" sz="3200" dirty="0"/>
              <a:t>Liver chemistries </a:t>
            </a:r>
          </a:p>
          <a:p>
            <a:r>
              <a:rPr lang="en-US" sz="3200" dirty="0"/>
              <a:t>Coagulation studies</a:t>
            </a:r>
          </a:p>
          <a:p>
            <a:r>
              <a:rPr lang="en-US" sz="3200" b="1" u="sng" dirty="0"/>
              <a:t>Venography, CT venography, or MR venography /Indications:</a:t>
            </a:r>
            <a:endParaRPr lang="en-US" sz="3200" u="sng" dirty="0"/>
          </a:p>
          <a:p>
            <a:pPr lvl="1"/>
            <a:r>
              <a:rPr lang="en-US" sz="3200" dirty="0"/>
              <a:t>Inconclusive findings on compression U/S</a:t>
            </a:r>
          </a:p>
          <a:p>
            <a:pPr lvl="1"/>
            <a:r>
              <a:rPr lang="en-US" sz="3200" dirty="0"/>
              <a:t>Inability to perform compression U/S due to, e.g., obesity, significant lower limb </a:t>
            </a:r>
            <a:r>
              <a:rPr lang="en-US" sz="3200" dirty="0" err="1"/>
              <a:t>edema,immbolization</a:t>
            </a:r>
            <a:r>
              <a:rPr lang="en-US" sz="3200" dirty="0"/>
              <a:t> cast</a:t>
            </a:r>
          </a:p>
          <a:p>
            <a:pPr marL="0" indent="0">
              <a:buNone/>
            </a:pPr>
            <a:r>
              <a:rPr lang="en-US" sz="3200" b="1" dirty="0"/>
              <a:t>Finding</a:t>
            </a:r>
            <a:r>
              <a:rPr lang="en-US" sz="3200" dirty="0"/>
              <a:t>: intraluminal filling defect </a:t>
            </a:r>
          </a:p>
          <a:p>
            <a:r>
              <a:rPr lang="en-US" sz="3200" b="1" u="sng" dirty="0"/>
              <a:t>Screening for an underlying cause: </a:t>
            </a:r>
            <a:r>
              <a:rPr lang="en-US" sz="3200" dirty="0"/>
              <a:t>Patients with the following may require additional evaluation: unprovoked DVT, unexplained recurrent VTE, and/or a history suggestive of a </a:t>
            </a:r>
            <a:r>
              <a:rPr lang="en-US" sz="3200" dirty="0" err="1"/>
              <a:t>hypercoagulable</a:t>
            </a:r>
            <a:r>
              <a:rPr lang="en-US" sz="3200" dirty="0"/>
              <a:t> state or occult malignancy.</a:t>
            </a:r>
          </a:p>
        </p:txBody>
      </p:sp>
    </p:spTree>
    <p:extLst>
      <p:ext uri="{BB962C8B-B14F-4D97-AF65-F5344CB8AC3E}">
        <p14:creationId xmlns:p14="http://schemas.microsoft.com/office/powerpoint/2010/main" val="4012889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450" y="181321"/>
            <a:ext cx="8378576" cy="6676679"/>
          </a:xfrm>
        </p:spPr>
      </p:pic>
    </p:spTree>
    <p:extLst>
      <p:ext uri="{BB962C8B-B14F-4D97-AF65-F5344CB8AC3E}">
        <p14:creationId xmlns:p14="http://schemas.microsoft.com/office/powerpoint/2010/main" val="2786321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55575"/>
            <a:ext cx="10515600" cy="1325563"/>
          </a:xfrm>
        </p:spPr>
        <p:txBody>
          <a:bodyPr>
            <a:normAutofit/>
          </a:bodyPr>
          <a:lstStyle/>
          <a:p>
            <a:r>
              <a:rPr lang="en-US" sz="5400" b="1" dirty="0">
                <a:latin typeface="+mn-lt"/>
              </a:rPr>
              <a:t>Primary treatment :</a:t>
            </a:r>
          </a:p>
        </p:txBody>
      </p:sp>
      <p:sp>
        <p:nvSpPr>
          <p:cNvPr id="3" name="Content Placeholder 2"/>
          <p:cNvSpPr>
            <a:spLocks noGrp="1"/>
          </p:cNvSpPr>
          <p:nvPr>
            <p:ph idx="1"/>
          </p:nvPr>
        </p:nvSpPr>
        <p:spPr>
          <a:xfrm>
            <a:off x="104775" y="1397000"/>
            <a:ext cx="10515600" cy="5346700"/>
          </a:xfrm>
        </p:spPr>
        <p:txBody>
          <a:bodyPr>
            <a:normAutofit fontScale="92500" lnSpcReduction="20000"/>
          </a:bodyPr>
          <a:lstStyle/>
          <a:p>
            <a:r>
              <a:rPr lang="en-US" b="1" u="sng" dirty="0"/>
              <a:t>Initial parenteral anticoagulation (for the first 5–10 days)</a:t>
            </a:r>
          </a:p>
          <a:p>
            <a:r>
              <a:rPr lang="en-US" b="1" dirty="0"/>
              <a:t>Options</a:t>
            </a:r>
            <a:endParaRPr lang="en-US" dirty="0"/>
          </a:p>
          <a:p>
            <a:pPr lvl="1"/>
            <a:r>
              <a:rPr lang="en-US" b="1" dirty="0"/>
              <a:t>Low molecular weight heparin</a:t>
            </a:r>
            <a:r>
              <a:rPr lang="en-US" dirty="0"/>
              <a:t> (LMWH); enoxaparin ; preferred in pregnant women and patients with normal renal function, liver disease, or active cancer</a:t>
            </a:r>
          </a:p>
          <a:p>
            <a:pPr lvl="1"/>
            <a:r>
              <a:rPr lang="en-US" b="1" dirty="0" err="1"/>
              <a:t>Fondaparinux</a:t>
            </a:r>
            <a:r>
              <a:rPr lang="en-US" b="1" dirty="0"/>
              <a:t> </a:t>
            </a:r>
            <a:r>
              <a:rPr lang="en-US" dirty="0"/>
              <a:t>(factor </a:t>
            </a:r>
            <a:r>
              <a:rPr lang="en-US" dirty="0" err="1"/>
              <a:t>Xa</a:t>
            </a:r>
            <a:r>
              <a:rPr lang="en-US" dirty="0"/>
              <a:t> inhibitor)</a:t>
            </a:r>
          </a:p>
          <a:p>
            <a:pPr lvl="1"/>
            <a:r>
              <a:rPr lang="en-US" b="1" dirty="0"/>
              <a:t>Unfractionated heparin  (</a:t>
            </a:r>
            <a:r>
              <a:rPr lang="en-US" dirty="0"/>
              <a:t>UFH) bolus plus infusion; preferred in patients with renal failure</a:t>
            </a:r>
          </a:p>
          <a:p>
            <a:r>
              <a:rPr lang="en-US" b="1" u="sng" dirty="0"/>
              <a:t>Long-term anticoagulation (for 3–6 months)</a:t>
            </a:r>
          </a:p>
          <a:p>
            <a:r>
              <a:rPr lang="en-US" b="1" dirty="0"/>
              <a:t>Direct oral anticoagulants (DOACs)</a:t>
            </a:r>
            <a:r>
              <a:rPr lang="en-US" dirty="0"/>
              <a:t>: first-line therapy in non pregnant patients (</a:t>
            </a:r>
            <a:r>
              <a:rPr lang="en-US" b="1" dirty="0"/>
              <a:t>preferred over VKAs</a:t>
            </a:r>
            <a:r>
              <a:rPr lang="en-US" dirty="0"/>
              <a:t>) </a:t>
            </a:r>
          </a:p>
          <a:p>
            <a:pPr lvl="1"/>
            <a:r>
              <a:rPr lang="en-US" dirty="0"/>
              <a:t>Regular monitoring of coagulation parameters is not required.</a:t>
            </a:r>
          </a:p>
          <a:p>
            <a:pPr lvl="1"/>
            <a:r>
              <a:rPr lang="en-US" dirty="0"/>
              <a:t>Options (any of the following)</a:t>
            </a:r>
          </a:p>
          <a:p>
            <a:pPr lvl="2"/>
            <a:r>
              <a:rPr lang="en-US" dirty="0"/>
              <a:t>Direct factor </a:t>
            </a:r>
            <a:r>
              <a:rPr lang="en-US" dirty="0" err="1"/>
              <a:t>Xa</a:t>
            </a:r>
            <a:r>
              <a:rPr lang="en-US" dirty="0"/>
              <a:t> inhibitor : </a:t>
            </a:r>
            <a:r>
              <a:rPr lang="en-US" dirty="0" err="1"/>
              <a:t>rivaroxaban</a:t>
            </a:r>
            <a:r>
              <a:rPr lang="en-US" dirty="0"/>
              <a:t> </a:t>
            </a:r>
          </a:p>
          <a:p>
            <a:r>
              <a:rPr lang="en-US" b="1" dirty="0"/>
              <a:t>Vitamin k antagonists(VKAs)</a:t>
            </a:r>
            <a:r>
              <a:rPr lang="en-US" dirty="0"/>
              <a:t>: </a:t>
            </a:r>
            <a:r>
              <a:rPr lang="en-US" b="1" dirty="0"/>
              <a:t>warfarin</a:t>
            </a:r>
            <a:r>
              <a:rPr lang="en-US" dirty="0"/>
              <a:t> </a:t>
            </a:r>
          </a:p>
          <a:p>
            <a:r>
              <a:rPr lang="en-US" b="1" dirty="0"/>
              <a:t>LMWH</a:t>
            </a:r>
            <a:r>
              <a:rPr lang="en-US" dirty="0"/>
              <a:t>: enoxaparin </a:t>
            </a:r>
          </a:p>
        </p:txBody>
      </p:sp>
    </p:spTree>
    <p:extLst>
      <p:ext uri="{BB962C8B-B14F-4D97-AF65-F5344CB8AC3E}">
        <p14:creationId xmlns:p14="http://schemas.microsoft.com/office/powerpoint/2010/main" val="2117002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74625"/>
            <a:ext cx="10515600" cy="1325563"/>
          </a:xfrm>
        </p:spPr>
        <p:txBody>
          <a:bodyPr>
            <a:normAutofit/>
          </a:bodyPr>
          <a:lstStyle/>
          <a:p>
            <a:r>
              <a:rPr lang="en-US" sz="5400" b="1" dirty="0">
                <a:latin typeface="+mn-lt"/>
              </a:rPr>
              <a:t>Secondary prevention:</a:t>
            </a:r>
          </a:p>
        </p:txBody>
      </p:sp>
      <p:sp>
        <p:nvSpPr>
          <p:cNvPr id="3" name="Content Placeholder 2"/>
          <p:cNvSpPr>
            <a:spLocks noGrp="1"/>
          </p:cNvSpPr>
          <p:nvPr>
            <p:ph idx="1"/>
          </p:nvPr>
        </p:nvSpPr>
        <p:spPr>
          <a:xfrm>
            <a:off x="333375" y="1254125"/>
            <a:ext cx="12001500" cy="4351338"/>
          </a:xfrm>
        </p:spPr>
        <p:txBody>
          <a:bodyPr>
            <a:normAutofit/>
          </a:bodyPr>
          <a:lstStyle/>
          <a:p>
            <a:r>
              <a:rPr lang="en-US" sz="4000" dirty="0"/>
              <a:t>Continue the same anticoagulant used for long-term anticoagulation (e.g., warfarin, or DOACs)</a:t>
            </a:r>
          </a:p>
          <a:p>
            <a:pPr marL="0" indent="0">
              <a:buNone/>
            </a:pPr>
            <a:endParaRPr lang="en-US" sz="4000" dirty="0"/>
          </a:p>
          <a:p>
            <a:r>
              <a:rPr lang="en-US" sz="4000" dirty="0"/>
              <a:t>Recurrent DVT while appropriately </a:t>
            </a:r>
            <a:r>
              <a:rPr lang="en-US" sz="4000" dirty="0" err="1"/>
              <a:t>anticoagulated</a:t>
            </a:r>
            <a:endParaRPr lang="en-US" sz="4000" dirty="0"/>
          </a:p>
          <a:p>
            <a:pPr lvl="1"/>
            <a:r>
              <a:rPr lang="en-US" sz="4000" dirty="0"/>
              <a:t>Switch to LMWH; e.g., enoxaparin</a:t>
            </a:r>
          </a:p>
        </p:txBody>
      </p:sp>
    </p:spTree>
    <p:extLst>
      <p:ext uri="{BB962C8B-B14F-4D97-AF65-F5344CB8AC3E}">
        <p14:creationId xmlns:p14="http://schemas.microsoft.com/office/powerpoint/2010/main" val="2263880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7650"/>
            <a:ext cx="10515600" cy="6858000"/>
          </a:xfrm>
        </p:spPr>
        <p:txBody>
          <a:bodyPr>
            <a:normAutofit/>
          </a:bodyPr>
          <a:lstStyle/>
          <a:p>
            <a:r>
              <a:rPr lang="en-US" dirty="0">
                <a:solidFill>
                  <a:srgbClr val="FF0000"/>
                </a:solidFill>
              </a:rPr>
              <a:t>Outpatient therapy is preferred for patients with uncomplicated DVT.</a:t>
            </a:r>
            <a:r>
              <a:rPr lang="en-US" dirty="0"/>
              <a:t> </a:t>
            </a:r>
          </a:p>
          <a:p>
            <a:pPr lvl="1"/>
            <a:r>
              <a:rPr lang="en-US" dirty="0"/>
              <a:t>Educate the patient regarding prescribed anticoagulation and the recognition of warning signs. </a:t>
            </a:r>
          </a:p>
          <a:p>
            <a:pPr lvl="1"/>
            <a:r>
              <a:rPr lang="en-US" dirty="0"/>
              <a:t>Ensure outpatient follow-up within 1–2 weeks. </a:t>
            </a:r>
          </a:p>
          <a:p>
            <a:r>
              <a:rPr lang="en-US" dirty="0">
                <a:solidFill>
                  <a:srgbClr val="FF0000"/>
                </a:solidFill>
              </a:rPr>
              <a:t>Hospital admission during the acute phase is recommended for patients with:</a:t>
            </a:r>
          </a:p>
          <a:p>
            <a:pPr lvl="1"/>
            <a:r>
              <a:rPr lang="en-US" dirty="0"/>
              <a:t>Suspected limb ischemia</a:t>
            </a:r>
          </a:p>
          <a:p>
            <a:pPr lvl="1"/>
            <a:r>
              <a:rPr lang="en-US" dirty="0"/>
              <a:t>High bleeding risk</a:t>
            </a:r>
          </a:p>
          <a:p>
            <a:pPr lvl="1"/>
            <a:r>
              <a:rPr lang="en-US" dirty="0"/>
              <a:t>Inability or unwillingness to self-administer parenteral anticoagulant therapy </a:t>
            </a:r>
          </a:p>
          <a:p>
            <a:pPr lvl="1"/>
            <a:r>
              <a:rPr lang="en-US" dirty="0"/>
              <a:t>Significant comorbidities</a:t>
            </a:r>
          </a:p>
          <a:p>
            <a:pPr lvl="1"/>
            <a:r>
              <a:rPr lang="en-US" dirty="0"/>
              <a:t>Limited social supports</a:t>
            </a:r>
          </a:p>
          <a:p>
            <a:pPr lvl="1"/>
            <a:r>
              <a:rPr lang="en-US" dirty="0"/>
              <a:t>Pain requiring IV analgesia</a:t>
            </a:r>
          </a:p>
        </p:txBody>
      </p:sp>
    </p:spTree>
    <p:extLst>
      <p:ext uri="{BB962C8B-B14F-4D97-AF65-F5344CB8AC3E}">
        <p14:creationId xmlns:p14="http://schemas.microsoft.com/office/powerpoint/2010/main" val="351449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62"/>
            <a:ext cx="12982575" cy="1325563"/>
          </a:xfrm>
        </p:spPr>
        <p:txBody>
          <a:bodyPr>
            <a:noAutofit/>
          </a:bodyPr>
          <a:lstStyle/>
          <a:p>
            <a:r>
              <a:rPr lang="en-US" sz="5000" b="1" dirty="0">
                <a:latin typeface="+mn-lt"/>
              </a:rPr>
              <a:t>Risk factors for bleeding in patients with VTE:</a:t>
            </a:r>
          </a:p>
        </p:txBody>
      </p:sp>
      <p:sp>
        <p:nvSpPr>
          <p:cNvPr id="5" name="TextBox 4"/>
          <p:cNvSpPr txBox="1"/>
          <p:nvPr/>
        </p:nvSpPr>
        <p:spPr>
          <a:xfrm>
            <a:off x="495300" y="1463084"/>
            <a:ext cx="3619500" cy="1477328"/>
          </a:xfrm>
          <a:prstGeom prst="rect">
            <a:avLst/>
          </a:prstGeom>
          <a:solidFill>
            <a:schemeClr val="bg2"/>
          </a:solidFill>
        </p:spPr>
        <p:txBody>
          <a:bodyPr wrap="square" rtlCol="0">
            <a:spAutoFit/>
          </a:bodyPr>
          <a:lstStyle/>
          <a:p>
            <a:r>
              <a:rPr lang="en-US" b="1" dirty="0"/>
              <a:t>Patient characteristics</a:t>
            </a:r>
            <a:endParaRPr lang="en-US" dirty="0"/>
          </a:p>
          <a:p>
            <a:pPr lvl="1"/>
            <a:r>
              <a:rPr lang="en-US" dirty="0"/>
              <a:t>Age &gt; 65 years</a:t>
            </a:r>
          </a:p>
          <a:p>
            <a:pPr lvl="1"/>
            <a:r>
              <a:rPr lang="en-US" dirty="0"/>
              <a:t>Decreased functional capacity and comorbidity</a:t>
            </a:r>
          </a:p>
          <a:p>
            <a:pPr lvl="1"/>
            <a:r>
              <a:rPr lang="en-US" dirty="0"/>
              <a:t>Frequent falls</a:t>
            </a:r>
          </a:p>
        </p:txBody>
      </p:sp>
      <p:sp>
        <p:nvSpPr>
          <p:cNvPr id="6" name="TextBox 5"/>
          <p:cNvSpPr txBox="1"/>
          <p:nvPr/>
        </p:nvSpPr>
        <p:spPr>
          <a:xfrm>
            <a:off x="6867525" y="1463084"/>
            <a:ext cx="3019425" cy="1200329"/>
          </a:xfrm>
          <a:prstGeom prst="rect">
            <a:avLst/>
          </a:prstGeom>
          <a:solidFill>
            <a:schemeClr val="bg2"/>
          </a:solidFill>
        </p:spPr>
        <p:txBody>
          <a:bodyPr wrap="square" rtlCol="0">
            <a:spAutoFit/>
          </a:bodyPr>
          <a:lstStyle/>
          <a:p>
            <a:r>
              <a:rPr lang="en-US" b="1" dirty="0"/>
              <a:t>Past medical history</a:t>
            </a:r>
            <a:endParaRPr lang="en-US" dirty="0"/>
          </a:p>
          <a:p>
            <a:pPr lvl="1"/>
            <a:r>
              <a:rPr lang="en-US" dirty="0"/>
              <a:t>Prior history of bleeding</a:t>
            </a:r>
          </a:p>
          <a:p>
            <a:pPr lvl="1"/>
            <a:r>
              <a:rPr lang="en-US" dirty="0"/>
              <a:t>Prior history of stroke</a:t>
            </a:r>
          </a:p>
          <a:p>
            <a:pPr lvl="1"/>
            <a:r>
              <a:rPr lang="en-US" dirty="0"/>
              <a:t>Recent surgery</a:t>
            </a:r>
          </a:p>
        </p:txBody>
      </p:sp>
      <p:sp>
        <p:nvSpPr>
          <p:cNvPr id="7" name="TextBox 6"/>
          <p:cNvSpPr txBox="1"/>
          <p:nvPr/>
        </p:nvSpPr>
        <p:spPr>
          <a:xfrm>
            <a:off x="576262" y="3449371"/>
            <a:ext cx="2581275" cy="1754326"/>
          </a:xfrm>
          <a:prstGeom prst="rect">
            <a:avLst/>
          </a:prstGeom>
          <a:solidFill>
            <a:schemeClr val="bg2"/>
          </a:solidFill>
        </p:spPr>
        <p:txBody>
          <a:bodyPr wrap="square" rtlCol="0">
            <a:spAutoFit/>
          </a:bodyPr>
          <a:lstStyle/>
          <a:p>
            <a:r>
              <a:rPr lang="en-US" b="1" dirty="0"/>
              <a:t>Chronic conditions</a:t>
            </a:r>
            <a:endParaRPr lang="en-US" dirty="0"/>
          </a:p>
          <a:p>
            <a:pPr lvl="1"/>
            <a:r>
              <a:rPr lang="en-US" dirty="0"/>
              <a:t>Cancer </a:t>
            </a:r>
          </a:p>
          <a:p>
            <a:pPr lvl="1"/>
            <a:r>
              <a:rPr lang="en-US" dirty="0"/>
              <a:t>Renal failure</a:t>
            </a:r>
          </a:p>
          <a:p>
            <a:pPr lvl="1"/>
            <a:r>
              <a:rPr lang="en-US" dirty="0"/>
              <a:t>Liver failure</a:t>
            </a:r>
          </a:p>
          <a:p>
            <a:pPr lvl="1"/>
            <a:r>
              <a:rPr lang="en-US" dirty="0"/>
              <a:t>Diabetes</a:t>
            </a:r>
          </a:p>
          <a:p>
            <a:pPr lvl="1"/>
            <a:r>
              <a:rPr lang="en-US" dirty="0"/>
              <a:t>Alcohol use disorder</a:t>
            </a:r>
          </a:p>
        </p:txBody>
      </p:sp>
      <p:sp>
        <p:nvSpPr>
          <p:cNvPr id="8" name="TextBox 7"/>
          <p:cNvSpPr txBox="1"/>
          <p:nvPr/>
        </p:nvSpPr>
        <p:spPr>
          <a:xfrm>
            <a:off x="6743699" y="3522622"/>
            <a:ext cx="3267075" cy="1200329"/>
          </a:xfrm>
          <a:prstGeom prst="rect">
            <a:avLst/>
          </a:prstGeom>
          <a:solidFill>
            <a:schemeClr val="bg2"/>
          </a:solidFill>
        </p:spPr>
        <p:txBody>
          <a:bodyPr wrap="square" rtlCol="0">
            <a:spAutoFit/>
          </a:bodyPr>
          <a:lstStyle/>
          <a:p>
            <a:r>
              <a:rPr lang="en-US" b="1" dirty="0"/>
              <a:t>Medication history</a:t>
            </a:r>
            <a:endParaRPr lang="en-US" dirty="0"/>
          </a:p>
          <a:p>
            <a:pPr lvl="1"/>
            <a:r>
              <a:rPr lang="en-US" dirty="0"/>
              <a:t>Poor anticoagulant control</a:t>
            </a:r>
          </a:p>
          <a:p>
            <a:pPr lvl="1"/>
            <a:r>
              <a:rPr lang="en-US" dirty="0"/>
              <a:t>Antiplatelet therapy</a:t>
            </a:r>
          </a:p>
          <a:p>
            <a:pPr lvl="1"/>
            <a:r>
              <a:rPr lang="en-US" dirty="0"/>
              <a:t>NSAID use</a:t>
            </a:r>
          </a:p>
        </p:txBody>
      </p:sp>
      <p:sp>
        <p:nvSpPr>
          <p:cNvPr id="9" name="TextBox 8"/>
          <p:cNvSpPr txBox="1"/>
          <p:nvPr/>
        </p:nvSpPr>
        <p:spPr>
          <a:xfrm>
            <a:off x="576262" y="5611137"/>
            <a:ext cx="2676525" cy="923330"/>
          </a:xfrm>
          <a:prstGeom prst="rect">
            <a:avLst/>
          </a:prstGeom>
          <a:solidFill>
            <a:schemeClr val="bg2"/>
          </a:solidFill>
        </p:spPr>
        <p:txBody>
          <a:bodyPr wrap="square" rtlCol="0">
            <a:spAutoFit/>
          </a:bodyPr>
          <a:lstStyle/>
          <a:p>
            <a:r>
              <a:rPr lang="en-US" b="1" dirty="0"/>
              <a:t>Laboratory abnormalities</a:t>
            </a:r>
            <a:endParaRPr lang="en-US" dirty="0"/>
          </a:p>
          <a:p>
            <a:pPr lvl="1"/>
            <a:r>
              <a:rPr lang="en-US" dirty="0"/>
              <a:t>Low platelets</a:t>
            </a:r>
          </a:p>
          <a:p>
            <a:pPr lvl="1"/>
            <a:r>
              <a:rPr lang="en-US" dirty="0"/>
              <a:t>Anemia</a:t>
            </a:r>
          </a:p>
        </p:txBody>
      </p:sp>
    </p:spTree>
    <p:extLst>
      <p:ext uri="{BB962C8B-B14F-4D97-AF65-F5344CB8AC3E}">
        <p14:creationId xmlns:p14="http://schemas.microsoft.com/office/powerpoint/2010/main" val="2902360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25" y="1690688"/>
            <a:ext cx="11715750" cy="3999830"/>
          </a:xfrm>
        </p:spPr>
      </p:pic>
    </p:spTree>
    <p:extLst>
      <p:ext uri="{BB962C8B-B14F-4D97-AF65-F5344CB8AC3E}">
        <p14:creationId xmlns:p14="http://schemas.microsoft.com/office/powerpoint/2010/main" val="1897725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825" y="1104900"/>
            <a:ext cx="11944350" cy="5016758"/>
          </a:xfrm>
          <a:prstGeom prst="rect">
            <a:avLst/>
          </a:prstGeom>
          <a:solidFill>
            <a:schemeClr val="bg2"/>
          </a:solidFill>
        </p:spPr>
        <p:txBody>
          <a:bodyPr wrap="square" rtlCol="0">
            <a:spAutoFit/>
          </a:bodyPr>
          <a:lstStyle/>
          <a:p>
            <a:pPr marL="457200" indent="-457200">
              <a:buFont typeface="Wingdings" panose="05000000000000000000" pitchFamily="2" charset="2"/>
              <a:buChar char="v"/>
            </a:pPr>
            <a:r>
              <a:rPr lang="en-US" sz="3200" dirty="0">
                <a:solidFill>
                  <a:srgbClr val="FF0000"/>
                </a:solidFill>
              </a:rPr>
              <a:t>Prophylaxis is usually indicated in seriously ill patients who are hospitalized, patients undergoing major surgery, patients with major trauma, and long-distance travelers with additional risk factors for VTE.</a:t>
            </a:r>
          </a:p>
          <a:p>
            <a:endParaRPr lang="en-US" sz="3200" dirty="0">
              <a:solidFill>
                <a:srgbClr val="FF0000"/>
              </a:solidFill>
            </a:endParaRPr>
          </a:p>
          <a:p>
            <a:pPr marL="457200" indent="-457200">
              <a:buFont typeface="Wingdings" panose="05000000000000000000" pitchFamily="2" charset="2"/>
              <a:buChar char="v"/>
            </a:pPr>
            <a:r>
              <a:rPr lang="en-US" sz="3200" dirty="0">
                <a:solidFill>
                  <a:srgbClr val="FF0000"/>
                </a:solidFill>
              </a:rPr>
              <a:t>In surgical patients, the first dose of the antithrombotic should be administered within 12 hours of completing the surgery.</a:t>
            </a:r>
          </a:p>
          <a:p>
            <a:endParaRPr lang="en-US" sz="3200" dirty="0">
              <a:solidFill>
                <a:srgbClr val="FF0000"/>
              </a:solidFill>
            </a:endParaRPr>
          </a:p>
          <a:p>
            <a:pPr marL="457200" indent="-457200">
              <a:buFont typeface="Wingdings" panose="05000000000000000000" pitchFamily="2" charset="2"/>
              <a:buChar char="v"/>
            </a:pPr>
            <a:r>
              <a:rPr lang="en-US" sz="3200" dirty="0">
                <a:solidFill>
                  <a:srgbClr val="FF0000"/>
                </a:solidFill>
              </a:rPr>
              <a:t>LMWH or low-dose UFH is recommended for postoperative anticoagulation in patients who have undergone major surgery.</a:t>
            </a:r>
          </a:p>
        </p:txBody>
      </p:sp>
    </p:spTree>
    <p:extLst>
      <p:ext uri="{BB962C8B-B14F-4D97-AF65-F5344CB8AC3E}">
        <p14:creationId xmlns:p14="http://schemas.microsoft.com/office/powerpoint/2010/main" val="2109457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0"/>
            <a:ext cx="10515600" cy="1325563"/>
          </a:xfrm>
        </p:spPr>
        <p:txBody>
          <a:bodyPr>
            <a:normAutofit/>
          </a:bodyPr>
          <a:lstStyle/>
          <a:p>
            <a:r>
              <a:rPr lang="en-US" sz="5400" b="1" dirty="0">
                <a:latin typeface="+mn-lt"/>
              </a:rPr>
              <a:t>Complications:</a:t>
            </a:r>
          </a:p>
        </p:txBody>
      </p:sp>
      <p:sp>
        <p:nvSpPr>
          <p:cNvPr id="3" name="Content Placeholder 2"/>
          <p:cNvSpPr>
            <a:spLocks noGrp="1"/>
          </p:cNvSpPr>
          <p:nvPr>
            <p:ph idx="1"/>
          </p:nvPr>
        </p:nvSpPr>
        <p:spPr>
          <a:xfrm>
            <a:off x="438150" y="1200149"/>
            <a:ext cx="10515600" cy="5591175"/>
          </a:xfrm>
        </p:spPr>
        <p:txBody>
          <a:bodyPr>
            <a:normAutofit/>
          </a:bodyPr>
          <a:lstStyle/>
          <a:p>
            <a:r>
              <a:rPr lang="en-US" b="1" dirty="0"/>
              <a:t>Pulmonary embolism</a:t>
            </a:r>
            <a:r>
              <a:rPr lang="en-US" dirty="0"/>
              <a:t>: Pulmonary emboli most commonly originate in the </a:t>
            </a:r>
            <a:r>
              <a:rPr lang="en-US" u="sng" dirty="0"/>
              <a:t>proximal deep veins</a:t>
            </a:r>
            <a:r>
              <a:rPr lang="en-US" dirty="0"/>
              <a:t> of the lower extremities (e.g., iliac, femoral, or popliteal veins).</a:t>
            </a:r>
          </a:p>
          <a:p>
            <a:r>
              <a:rPr lang="en-US" b="1" dirty="0"/>
              <a:t>Post thrombotic syndrome (chronic venous insufficiency)</a:t>
            </a:r>
          </a:p>
          <a:p>
            <a:r>
              <a:rPr lang="en-US" b="1" dirty="0"/>
              <a:t>Septic thrombophlebitis: </a:t>
            </a:r>
            <a:r>
              <a:rPr lang="en-US" dirty="0"/>
              <a:t>may occur in patients with a history of IV drug use using </a:t>
            </a:r>
            <a:r>
              <a:rPr lang="en-US" u="sng" dirty="0"/>
              <a:t>non sterile needles</a:t>
            </a:r>
          </a:p>
          <a:p>
            <a:r>
              <a:rPr lang="en-US" b="1" dirty="0"/>
              <a:t>Venous gangrene (rare complication) </a:t>
            </a:r>
          </a:p>
          <a:p>
            <a:pPr lvl="1"/>
            <a:r>
              <a:rPr lang="en-US" dirty="0"/>
              <a:t>The development of ischemic necrosis of a distal extremity despite palpable or </a:t>
            </a:r>
            <a:r>
              <a:rPr lang="en-US" dirty="0" err="1"/>
              <a:t>doppler</a:t>
            </a:r>
            <a:r>
              <a:rPr lang="en-US" dirty="0"/>
              <a:t> pulses, occurring as a complication of deep vein thrombosis</a:t>
            </a:r>
          </a:p>
          <a:p>
            <a:pPr lvl="1"/>
            <a:r>
              <a:rPr lang="en-US" dirty="0"/>
              <a:t>Often associated with the use of warfarin in patients with acquired hypercoagulability (e.g., in malignancy, heparin-induced thrombocytopenia, </a:t>
            </a:r>
            <a:r>
              <a:rPr lang="en-US" dirty="0" err="1"/>
              <a:t>antiphospholipid</a:t>
            </a:r>
            <a:r>
              <a:rPr lang="en-US" dirty="0"/>
              <a:t> syndrome)</a:t>
            </a:r>
          </a:p>
        </p:txBody>
      </p:sp>
    </p:spTree>
    <p:extLst>
      <p:ext uri="{BB962C8B-B14F-4D97-AF65-F5344CB8AC3E}">
        <p14:creationId xmlns:p14="http://schemas.microsoft.com/office/powerpoint/2010/main" val="3279050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625" y="261144"/>
            <a:ext cx="9144000" cy="2387600"/>
          </a:xfrm>
        </p:spPr>
        <p:txBody>
          <a:bodyPr>
            <a:normAutofit fontScale="90000"/>
          </a:bodyPr>
          <a:lstStyle/>
          <a:p>
            <a:r>
              <a:rPr lang="en-US" b="1" dirty="0">
                <a:latin typeface="+mn-lt"/>
              </a:rPr>
              <a:t>Deep vein thrombosis</a:t>
            </a:r>
            <a:br>
              <a:rPr lang="en-US" b="1" dirty="0">
                <a:latin typeface="+mn-lt"/>
              </a:rPr>
            </a:br>
            <a:r>
              <a:rPr lang="en-US" i="1" dirty="0"/>
              <a:t>(</a:t>
            </a:r>
            <a:r>
              <a:rPr lang="en-US" i="1" dirty="0" err="1"/>
              <a:t>Phlebothrombosis</a:t>
            </a:r>
            <a:r>
              <a:rPr lang="en-US" i="1" dirty="0"/>
              <a:t>)</a:t>
            </a:r>
            <a:br>
              <a:rPr lang="en-US" i="1" dirty="0"/>
            </a:br>
            <a:endParaRPr lang="en-US" dirty="0"/>
          </a:p>
        </p:txBody>
      </p:sp>
      <p:sp>
        <p:nvSpPr>
          <p:cNvPr id="3" name="Subtitle 2"/>
          <p:cNvSpPr>
            <a:spLocks noGrp="1"/>
          </p:cNvSpPr>
          <p:nvPr>
            <p:ph type="subTitle" idx="1"/>
          </p:nvPr>
        </p:nvSpPr>
        <p:spPr>
          <a:xfrm>
            <a:off x="171448" y="3182938"/>
            <a:ext cx="11439525" cy="1655762"/>
          </a:xfrm>
        </p:spPr>
        <p:txBody>
          <a:bodyPr>
            <a:normAutofit fontScale="25000" lnSpcReduction="20000"/>
          </a:bodyPr>
          <a:lstStyle/>
          <a:p>
            <a:pPr marL="1143000" indent="-1143000" algn="l">
              <a:buFont typeface="Wingdings" panose="05000000000000000000" pitchFamily="2" charset="2"/>
              <a:buChar char="q"/>
            </a:pPr>
            <a:r>
              <a:rPr lang="en-US" sz="14400" dirty="0">
                <a:solidFill>
                  <a:srgbClr val="FF0000"/>
                </a:solidFill>
              </a:rPr>
              <a:t>Proximal DVT: </a:t>
            </a:r>
            <a:r>
              <a:rPr lang="en-US" sz="14400" dirty="0"/>
              <a:t>DVT of the lower extremity affecting the femoral vein, </a:t>
            </a:r>
            <a:r>
              <a:rPr lang="en-US" sz="14400" dirty="0" err="1"/>
              <a:t>profunda</a:t>
            </a:r>
            <a:r>
              <a:rPr lang="en-US" sz="14400" dirty="0"/>
              <a:t> </a:t>
            </a:r>
            <a:r>
              <a:rPr lang="en-US" sz="14400" dirty="0" err="1"/>
              <a:t>femoris</a:t>
            </a:r>
            <a:r>
              <a:rPr lang="en-US" sz="14400" dirty="0"/>
              <a:t> vein, and/or the popliteal vein(</a:t>
            </a:r>
            <a:r>
              <a:rPr lang="en-US" sz="14400" dirty="0">
                <a:solidFill>
                  <a:srgbClr val="FF0000"/>
                </a:solidFill>
              </a:rPr>
              <a:t>up to the calf vein trifurcation</a:t>
            </a:r>
            <a:r>
              <a:rPr lang="en-US" sz="14400" dirty="0"/>
              <a:t>) </a:t>
            </a:r>
            <a:endParaRPr lang="en-US" sz="14400" baseline="30000" dirty="0"/>
          </a:p>
          <a:p>
            <a:pPr algn="l"/>
            <a:endParaRPr lang="en-US" sz="14400" dirty="0"/>
          </a:p>
          <a:p>
            <a:pPr marL="1143000" indent="-1143000" algn="l">
              <a:buFont typeface="Wingdings" panose="05000000000000000000" pitchFamily="2" charset="2"/>
              <a:buChar char="q"/>
            </a:pPr>
            <a:r>
              <a:rPr lang="en-US" sz="14400" dirty="0">
                <a:solidFill>
                  <a:srgbClr val="FF0000"/>
                </a:solidFill>
              </a:rPr>
              <a:t>Distal DVT: </a:t>
            </a:r>
            <a:r>
              <a:rPr lang="en-US" sz="14400" dirty="0"/>
              <a:t>DVT of the lower extremity that is confined to the veins beyond the calf vein trifurcation (</a:t>
            </a:r>
            <a:r>
              <a:rPr lang="en-US" sz="14400" dirty="0">
                <a:solidFill>
                  <a:srgbClr val="FF0000"/>
                </a:solidFill>
              </a:rPr>
              <a:t>below the knee </a:t>
            </a:r>
            <a:r>
              <a:rPr lang="en-US" sz="14400" dirty="0" err="1">
                <a:solidFill>
                  <a:srgbClr val="FF0000"/>
                </a:solidFill>
              </a:rPr>
              <a:t>jount</a:t>
            </a:r>
            <a:r>
              <a:rPr lang="en-US" sz="14400" dirty="0"/>
              <a:t> )</a:t>
            </a:r>
          </a:p>
          <a:p>
            <a:r>
              <a:rPr lang="en-US" sz="14400" dirty="0"/>
              <a:t> </a:t>
            </a:r>
          </a:p>
        </p:txBody>
      </p:sp>
      <p:sp>
        <p:nvSpPr>
          <p:cNvPr id="5" name="TextBox 4"/>
          <p:cNvSpPr txBox="1"/>
          <p:nvPr/>
        </p:nvSpPr>
        <p:spPr>
          <a:xfrm>
            <a:off x="300036" y="1940858"/>
            <a:ext cx="11182350" cy="707886"/>
          </a:xfrm>
          <a:prstGeom prst="rect">
            <a:avLst/>
          </a:prstGeom>
          <a:solidFill>
            <a:srgbClr val="92D050"/>
          </a:solidFill>
        </p:spPr>
        <p:txBody>
          <a:bodyPr wrap="square" rtlCol="0">
            <a:spAutoFit/>
          </a:bodyPr>
          <a:lstStyle/>
          <a:p>
            <a:r>
              <a:rPr lang="en-US" dirty="0"/>
              <a:t> </a:t>
            </a:r>
            <a:r>
              <a:rPr lang="en-US" sz="2200" b="1" dirty="0"/>
              <a:t>The formation of one or more blood clots in a deep vein, typically of the lower extremities</a:t>
            </a:r>
          </a:p>
          <a:p>
            <a:endParaRPr lang="en-US" dirty="0"/>
          </a:p>
        </p:txBody>
      </p:sp>
    </p:spTree>
    <p:extLst>
      <p:ext uri="{BB962C8B-B14F-4D97-AF65-F5344CB8AC3E}">
        <p14:creationId xmlns:p14="http://schemas.microsoft.com/office/powerpoint/2010/main" val="133320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35" y="295275"/>
            <a:ext cx="10058400" cy="6396513"/>
          </a:xfrm>
          <a:prstGeom prst="rect">
            <a:avLst/>
          </a:prstGeom>
        </p:spPr>
      </p:pic>
    </p:spTree>
    <p:extLst>
      <p:ext uri="{BB962C8B-B14F-4D97-AF65-F5344CB8AC3E}">
        <p14:creationId xmlns:p14="http://schemas.microsoft.com/office/powerpoint/2010/main" val="1751037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350" y="324922"/>
            <a:ext cx="10439400" cy="400110"/>
          </a:xfrm>
          <a:prstGeom prst="rect">
            <a:avLst/>
          </a:prstGeom>
          <a:solidFill>
            <a:srgbClr val="92D050"/>
          </a:solidFill>
        </p:spPr>
        <p:txBody>
          <a:bodyPr wrap="square" rtlCol="0">
            <a:spAutoFit/>
          </a:bodyPr>
          <a:lstStyle/>
          <a:p>
            <a:r>
              <a:rPr lang="en-US" sz="2000" b="1" dirty="0" err="1"/>
              <a:t>Caprini</a:t>
            </a:r>
            <a:r>
              <a:rPr lang="en-US" sz="2000" b="1" dirty="0"/>
              <a:t> score :is a risk assessment tool for the occurrence of VTE among surgical patients</a:t>
            </a:r>
            <a:r>
              <a:rPr lang="ar-JO" sz="2000" b="1" dirty="0"/>
              <a:t>  </a:t>
            </a:r>
            <a:r>
              <a:rPr lang="en-US" sz="2000" b="1"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5" y="957263"/>
            <a:ext cx="9177874" cy="5721830"/>
          </a:xfrm>
          <a:prstGeom prst="rect">
            <a:avLst/>
          </a:prstGeom>
        </p:spPr>
      </p:pic>
      <p:sp>
        <p:nvSpPr>
          <p:cNvPr id="9" name="TextBox 8"/>
          <p:cNvSpPr txBox="1"/>
          <p:nvPr/>
        </p:nvSpPr>
        <p:spPr>
          <a:xfrm>
            <a:off x="9787474" y="324922"/>
            <a:ext cx="1861601" cy="369332"/>
          </a:xfrm>
          <a:prstGeom prst="rect">
            <a:avLst/>
          </a:prstGeom>
          <a:noFill/>
        </p:spPr>
        <p:txBody>
          <a:bodyPr wrap="square" rtlCol="0">
            <a:spAutoFit/>
          </a:bodyPr>
          <a:lstStyle/>
          <a:p>
            <a:r>
              <a:rPr lang="en-US" dirty="0"/>
              <a:t> </a:t>
            </a:r>
            <a:r>
              <a:rPr lang="en-US" dirty="0">
                <a:hlinkClick r:id="rId3"/>
              </a:rPr>
              <a:t>link</a:t>
            </a:r>
            <a:endParaRPr lang="en-US" dirty="0"/>
          </a:p>
        </p:txBody>
      </p:sp>
    </p:spTree>
    <p:extLst>
      <p:ext uri="{BB962C8B-B14F-4D97-AF65-F5344CB8AC3E}">
        <p14:creationId xmlns:p14="http://schemas.microsoft.com/office/powerpoint/2010/main" val="251069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225"/>
            <a:ext cx="10515600" cy="1947151"/>
          </a:xfrm>
          <a:solidFill>
            <a:srgbClr val="92D050"/>
          </a:solidFill>
        </p:spPr>
        <p:txBody>
          <a:bodyPr>
            <a:noAutofit/>
          </a:bodyPr>
          <a:lstStyle/>
          <a:p>
            <a:r>
              <a:rPr lang="en-US" sz="3600" b="1" dirty="0" smtClean="0">
                <a:latin typeface="+mn-lt"/>
              </a:rPr>
              <a:t>Sub types &amp; variant of DVT :</a:t>
            </a:r>
            <a:br>
              <a:rPr lang="en-US" sz="3600" b="1" dirty="0" smtClean="0">
                <a:latin typeface="+mn-lt"/>
              </a:rPr>
            </a:br>
            <a:r>
              <a:rPr lang="en-US" sz="3600" b="1" dirty="0" smtClean="0">
                <a:latin typeface="+mn-lt"/>
              </a:rPr>
              <a:t>1)</a:t>
            </a:r>
            <a:r>
              <a:rPr lang="en-US" sz="3600" b="1" dirty="0">
                <a:latin typeface="+mn-lt"/>
              </a:rPr>
              <a:t> </a:t>
            </a:r>
            <a:r>
              <a:rPr lang="en-US" sz="3600" b="1" dirty="0" err="1">
                <a:latin typeface="+mn-lt"/>
              </a:rPr>
              <a:t>Phlegmasia</a:t>
            </a:r>
            <a:r>
              <a:rPr lang="en-US" sz="3600" b="1" dirty="0">
                <a:latin typeface="+mn-lt"/>
              </a:rPr>
              <a:t> </a:t>
            </a:r>
            <a:r>
              <a:rPr lang="en-US" sz="3600" b="1" dirty="0" err="1">
                <a:latin typeface="+mn-lt"/>
              </a:rPr>
              <a:t>cerulea</a:t>
            </a:r>
            <a:r>
              <a:rPr lang="en-US" sz="3600" b="1" dirty="0">
                <a:latin typeface="+mn-lt"/>
              </a:rPr>
              <a:t> </a:t>
            </a:r>
            <a:r>
              <a:rPr lang="en-US" sz="3600" b="1" dirty="0" err="1">
                <a:latin typeface="+mn-lt"/>
              </a:rPr>
              <a:t>dolens</a:t>
            </a:r>
            <a:r>
              <a:rPr lang="en-US" sz="3600" b="1" dirty="0">
                <a:latin typeface="+mn-lt"/>
              </a:rPr>
              <a:t/>
            </a:r>
            <a:br>
              <a:rPr lang="en-US" sz="3600" b="1" dirty="0">
                <a:latin typeface="+mn-lt"/>
              </a:rPr>
            </a:br>
            <a:r>
              <a:rPr lang="en-US" sz="3600" b="1" dirty="0" smtClean="0">
                <a:latin typeface="+mn-lt"/>
              </a:rPr>
              <a:t>2)</a:t>
            </a:r>
            <a:r>
              <a:rPr lang="en-US" sz="3600" b="1" dirty="0">
                <a:latin typeface="+mn-lt"/>
              </a:rPr>
              <a:t> Upper extremity deep vein thrombosis (</a:t>
            </a:r>
            <a:r>
              <a:rPr lang="en-US" sz="3600" b="1" dirty="0">
                <a:latin typeface="+mn-lt"/>
                <a:hlinkClick r:id="rId2"/>
              </a:rPr>
              <a:t>UEDVT</a:t>
            </a:r>
            <a:r>
              <a:rPr lang="en-US" sz="3600" b="1" dirty="0">
                <a:latin typeface="+mn-lt"/>
              </a:rPr>
              <a:t>)</a:t>
            </a:r>
            <a:br>
              <a:rPr lang="en-US" sz="3600" b="1" dirty="0">
                <a:latin typeface="+mn-lt"/>
              </a:rPr>
            </a:br>
            <a:endParaRPr lang="en-US" sz="3600" b="1" dirty="0">
              <a:latin typeface="+mn-lt"/>
            </a:endParaRPr>
          </a:p>
        </p:txBody>
      </p:sp>
      <p:sp>
        <p:nvSpPr>
          <p:cNvPr id="4" name="TextBox 3"/>
          <p:cNvSpPr txBox="1"/>
          <p:nvPr/>
        </p:nvSpPr>
        <p:spPr>
          <a:xfrm>
            <a:off x="210206" y="2555658"/>
            <a:ext cx="5665076" cy="2215991"/>
          </a:xfrm>
          <a:prstGeom prst="rect">
            <a:avLst/>
          </a:prstGeom>
          <a:noFill/>
          <a:ln>
            <a:solidFill>
              <a:schemeClr val="accent1"/>
            </a:solidFill>
          </a:ln>
        </p:spPr>
        <p:txBody>
          <a:bodyPr wrap="square" rtlCol="0">
            <a:spAutoFit/>
          </a:bodyPr>
          <a:lstStyle/>
          <a:p>
            <a:r>
              <a:rPr lang="en-US" sz="2400" b="1" dirty="0"/>
              <a:t>Definition</a:t>
            </a:r>
            <a:r>
              <a:rPr lang="en-US" sz="2400" dirty="0"/>
              <a:t>:</a:t>
            </a:r>
            <a:r>
              <a:rPr lang="en-US" dirty="0"/>
              <a:t> </a:t>
            </a:r>
            <a:r>
              <a:rPr lang="en-US" sz="2400" dirty="0"/>
              <a:t>a severe form of </a:t>
            </a:r>
            <a:r>
              <a:rPr lang="en-US" sz="2400" dirty="0" err="1"/>
              <a:t>phlebothrombosis</a:t>
            </a:r>
            <a:r>
              <a:rPr lang="en-US" sz="2400" dirty="0"/>
              <a:t> characterized by obstruction of all veins of one extremity, with subsequent restriction of arterial flow; associated with high mortality</a:t>
            </a:r>
          </a:p>
          <a:p>
            <a:endParaRPr lang="en-US" dirty="0"/>
          </a:p>
        </p:txBody>
      </p:sp>
      <p:sp>
        <p:nvSpPr>
          <p:cNvPr id="5" name="TextBox 4"/>
          <p:cNvSpPr txBox="1"/>
          <p:nvPr/>
        </p:nvSpPr>
        <p:spPr>
          <a:xfrm>
            <a:off x="6390289" y="2488976"/>
            <a:ext cx="5686097" cy="1938992"/>
          </a:xfrm>
          <a:prstGeom prst="rect">
            <a:avLst/>
          </a:prstGeom>
          <a:noFill/>
          <a:ln>
            <a:solidFill>
              <a:schemeClr val="accent1"/>
            </a:solidFill>
          </a:ln>
        </p:spPr>
        <p:txBody>
          <a:bodyPr wrap="square" rtlCol="0">
            <a:spAutoFit/>
          </a:bodyPr>
          <a:lstStyle/>
          <a:p>
            <a:r>
              <a:rPr lang="en-US" sz="2400" b="1" dirty="0"/>
              <a:t>Treatment</a:t>
            </a:r>
            <a:endParaRPr lang="en-US" sz="2400" dirty="0"/>
          </a:p>
          <a:p>
            <a:pPr marL="800100" lvl="1" indent="-342900">
              <a:buFont typeface="Arial" panose="020B0604020202020204" pitchFamily="34" charset="0"/>
              <a:buChar char="•"/>
            </a:pPr>
            <a:r>
              <a:rPr lang="en-US" sz="2400" b="1" dirty="0"/>
              <a:t>Emergency surgery</a:t>
            </a:r>
            <a:r>
              <a:rPr lang="en-US" sz="2400" dirty="0"/>
              <a:t>: </a:t>
            </a:r>
            <a:r>
              <a:rPr lang="en-US" sz="2400" dirty="0" smtClean="0"/>
              <a:t>venous </a:t>
            </a:r>
            <a:r>
              <a:rPr lang="en-US" sz="2400" dirty="0" err="1" smtClean="0"/>
              <a:t>thrombectomy</a:t>
            </a:r>
            <a:r>
              <a:rPr lang="en-US" sz="2400" dirty="0"/>
              <a:t>, </a:t>
            </a:r>
            <a:r>
              <a:rPr lang="en-US" sz="2400" dirty="0" err="1"/>
              <a:t>fasciotomy</a:t>
            </a:r>
            <a:endParaRPr lang="en-US" sz="2400" dirty="0"/>
          </a:p>
          <a:p>
            <a:pPr marL="800100" lvl="1" indent="-342900">
              <a:buFont typeface="Arial" panose="020B0604020202020204" pitchFamily="34" charset="0"/>
              <a:buChar char="•"/>
            </a:pPr>
            <a:r>
              <a:rPr lang="en-US" sz="2400" dirty="0"/>
              <a:t>Fibrinolysis if surgery fails</a:t>
            </a:r>
          </a:p>
          <a:p>
            <a:pPr marL="800100" lvl="1" indent="-342900">
              <a:buFont typeface="Arial" panose="020B0604020202020204" pitchFamily="34" charset="0"/>
              <a:buChar char="•"/>
            </a:pPr>
            <a:r>
              <a:rPr lang="en-US" sz="2400" dirty="0"/>
              <a:t>Amputation as last resort</a:t>
            </a:r>
          </a:p>
        </p:txBody>
      </p:sp>
      <p:sp>
        <p:nvSpPr>
          <p:cNvPr id="6" name="TextBox 5"/>
          <p:cNvSpPr txBox="1"/>
          <p:nvPr/>
        </p:nvSpPr>
        <p:spPr>
          <a:xfrm>
            <a:off x="325818" y="4910592"/>
            <a:ext cx="5549463" cy="1846659"/>
          </a:xfrm>
          <a:prstGeom prst="rect">
            <a:avLst/>
          </a:prstGeom>
          <a:noFill/>
          <a:ln>
            <a:solidFill>
              <a:schemeClr val="accent1"/>
            </a:solidFill>
          </a:ln>
        </p:spPr>
        <p:txBody>
          <a:bodyPr wrap="square" rtlCol="0">
            <a:spAutoFit/>
          </a:bodyPr>
          <a:lstStyle/>
          <a:p>
            <a:r>
              <a:rPr lang="en-US" sz="2400" b="1" dirty="0"/>
              <a:t>Symptoms</a:t>
            </a:r>
            <a:endParaRPr lang="en-US" sz="2400" dirty="0"/>
          </a:p>
          <a:p>
            <a:pPr marL="800100" lvl="1" indent="-342900">
              <a:buFont typeface="Arial" panose="020B0604020202020204" pitchFamily="34" charset="0"/>
              <a:buChar char="•"/>
            </a:pPr>
            <a:r>
              <a:rPr lang="en-US" sz="2400" dirty="0"/>
              <a:t>Severe swelling, edema, and pain</a:t>
            </a:r>
          </a:p>
          <a:p>
            <a:pPr marL="800100" lvl="1" indent="-342900">
              <a:buFont typeface="Arial" panose="020B0604020202020204" pitchFamily="34" charset="0"/>
              <a:buChar char="•"/>
            </a:pPr>
            <a:r>
              <a:rPr lang="en-US" sz="2400" dirty="0"/>
              <a:t>Coldness, cyanosis, and </a:t>
            </a:r>
            <a:r>
              <a:rPr lang="en-US" sz="2400" b="1" dirty="0" err="1"/>
              <a:t>pulselessness</a:t>
            </a:r>
            <a:endParaRPr lang="en-US" sz="2400" dirty="0"/>
          </a:p>
          <a:p>
            <a:endParaRPr lang="en-US" dirty="0"/>
          </a:p>
        </p:txBody>
      </p:sp>
      <p:sp>
        <p:nvSpPr>
          <p:cNvPr id="7" name="TextBox 6"/>
          <p:cNvSpPr txBox="1"/>
          <p:nvPr/>
        </p:nvSpPr>
        <p:spPr>
          <a:xfrm>
            <a:off x="6558455" y="5279923"/>
            <a:ext cx="4992414" cy="1107996"/>
          </a:xfrm>
          <a:prstGeom prst="rect">
            <a:avLst/>
          </a:prstGeom>
          <a:noFill/>
          <a:ln>
            <a:solidFill>
              <a:schemeClr val="accent1"/>
            </a:solidFill>
          </a:ln>
        </p:spPr>
        <p:txBody>
          <a:bodyPr wrap="square" rtlCol="0">
            <a:spAutoFit/>
          </a:bodyPr>
          <a:lstStyle/>
          <a:p>
            <a:r>
              <a:rPr lang="en-US" sz="2400" b="1" dirty="0"/>
              <a:t>Complications</a:t>
            </a:r>
            <a:r>
              <a:rPr lang="en-US" sz="2400" dirty="0"/>
              <a:t>: shock, gangrene, acute </a:t>
            </a:r>
            <a:r>
              <a:rPr lang="en-US" sz="2400" dirty="0" smtClean="0"/>
              <a:t>renal </a:t>
            </a:r>
            <a:r>
              <a:rPr lang="en-US" sz="2400" dirty="0"/>
              <a:t>failure (due to </a:t>
            </a:r>
            <a:r>
              <a:rPr lang="en-US" sz="2400" dirty="0" err="1"/>
              <a:t>rhabdomyolysis</a:t>
            </a:r>
            <a:r>
              <a:rPr lang="en-US" sz="2400" dirty="0"/>
              <a:t>)</a:t>
            </a:r>
          </a:p>
          <a:p>
            <a:endParaRPr lang="en-US" dirty="0"/>
          </a:p>
        </p:txBody>
      </p:sp>
      <p:sp>
        <p:nvSpPr>
          <p:cNvPr id="9" name="TextBox 8"/>
          <p:cNvSpPr txBox="1"/>
          <p:nvPr/>
        </p:nvSpPr>
        <p:spPr>
          <a:xfrm>
            <a:off x="493986" y="2073478"/>
            <a:ext cx="5044965" cy="830997"/>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err="1">
                <a:solidFill>
                  <a:srgbClr val="FF0000"/>
                </a:solidFill>
              </a:rPr>
              <a:t>Phlegmasia</a:t>
            </a:r>
            <a:r>
              <a:rPr lang="en-US" sz="2400" b="1" dirty="0">
                <a:solidFill>
                  <a:srgbClr val="FF0000"/>
                </a:solidFill>
              </a:rPr>
              <a:t> </a:t>
            </a:r>
            <a:r>
              <a:rPr lang="en-US" sz="2400" b="1" dirty="0" err="1">
                <a:solidFill>
                  <a:srgbClr val="FF0000"/>
                </a:solidFill>
              </a:rPr>
              <a:t>cerulea</a:t>
            </a:r>
            <a:r>
              <a:rPr lang="en-US" sz="2400" b="1" dirty="0">
                <a:solidFill>
                  <a:srgbClr val="FF0000"/>
                </a:solidFill>
              </a:rPr>
              <a:t> </a:t>
            </a:r>
            <a:r>
              <a:rPr lang="en-US" sz="2400" b="1" dirty="0" err="1">
                <a:solidFill>
                  <a:srgbClr val="FF0000"/>
                </a:solidFill>
              </a:rPr>
              <a:t>dolens</a:t>
            </a:r>
            <a:r>
              <a:rPr lang="en-US" sz="2400" b="1" dirty="0">
                <a:solidFill>
                  <a:srgbClr val="FF0000"/>
                </a:solidFill>
              </a:rPr>
              <a:t/>
            </a:r>
            <a:br>
              <a:rPr lang="en-US" sz="2400" b="1" dirty="0">
                <a:solidFill>
                  <a:srgbClr val="FF0000"/>
                </a:solidFill>
              </a:rPr>
            </a:br>
            <a:endParaRPr lang="en-US" sz="2400" dirty="0">
              <a:solidFill>
                <a:srgbClr val="FF000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255" y="87225"/>
            <a:ext cx="2000250" cy="2286000"/>
          </a:xfrm>
          <a:prstGeom prst="rect">
            <a:avLst/>
          </a:prstGeom>
        </p:spPr>
      </p:pic>
    </p:spTree>
    <p:extLst>
      <p:ext uri="{BB962C8B-B14F-4D97-AF65-F5344CB8AC3E}">
        <p14:creationId xmlns:p14="http://schemas.microsoft.com/office/powerpoint/2010/main" val="3754706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56" y="809297"/>
            <a:ext cx="5675586" cy="3477875"/>
          </a:xfrm>
          <a:prstGeom prst="rect">
            <a:avLst/>
          </a:prstGeom>
          <a:noFill/>
          <a:ln>
            <a:solidFill>
              <a:schemeClr val="accent1"/>
            </a:solidFill>
          </a:ln>
        </p:spPr>
        <p:txBody>
          <a:bodyPr wrap="square" rtlCol="0">
            <a:spAutoFit/>
          </a:bodyPr>
          <a:lstStyle/>
          <a:p>
            <a:pPr marL="342900" lvl="1" indent="-342900">
              <a:buFont typeface="Arial" panose="020B0604020202020204" pitchFamily="34" charset="0"/>
              <a:buChar char="•"/>
            </a:pPr>
            <a:r>
              <a:rPr lang="en-US" sz="2000" b="1" dirty="0"/>
              <a:t>Primary UEDVT</a:t>
            </a:r>
            <a:r>
              <a:rPr lang="en-US" sz="2000" dirty="0"/>
              <a:t> (Paget-</a:t>
            </a:r>
            <a:r>
              <a:rPr lang="en-US" sz="2000" dirty="0" err="1"/>
              <a:t>Schroetter</a:t>
            </a:r>
            <a:r>
              <a:rPr lang="en-US" sz="2000" dirty="0"/>
              <a:t> syndrome): </a:t>
            </a:r>
            <a:r>
              <a:rPr lang="en-US" sz="2000" dirty="0" smtClean="0"/>
              <a:t>due </a:t>
            </a:r>
            <a:r>
              <a:rPr lang="en-US" sz="2000" dirty="0"/>
              <a:t>to an underlying anatomical abnormality, repetitive injury to the vein</a:t>
            </a:r>
            <a:r>
              <a:rPr lang="en-US" sz="2000" dirty="0" smtClean="0"/>
              <a:t>,</a:t>
            </a:r>
            <a:r>
              <a:rPr lang="en-US" sz="2000" dirty="0"/>
              <a:t> Venous thoracic outlet syndrome</a:t>
            </a:r>
          </a:p>
          <a:p>
            <a:pPr marL="342900" indent="-342900">
              <a:buFont typeface="Arial" panose="020B0604020202020204" pitchFamily="34" charset="0"/>
              <a:buChar char="•"/>
            </a:pPr>
            <a:r>
              <a:rPr lang="en-US" sz="2000" dirty="0" smtClean="0"/>
              <a:t>, </a:t>
            </a:r>
            <a:r>
              <a:rPr lang="en-US" sz="2000" dirty="0"/>
              <a:t>or an unknown </a:t>
            </a:r>
            <a:r>
              <a:rPr lang="en-US" sz="2000" dirty="0" smtClean="0"/>
              <a:t>cause,</a:t>
            </a:r>
            <a:r>
              <a:rPr lang="en-US" sz="2000" dirty="0"/>
              <a:t> </a:t>
            </a:r>
            <a:r>
              <a:rPr lang="en-US" sz="2000" b="1" dirty="0"/>
              <a:t> typically occurs in young </a:t>
            </a:r>
            <a:r>
              <a:rPr lang="en-US" sz="2000" b="1" dirty="0" smtClean="0"/>
              <a:t>individuals</a:t>
            </a:r>
          </a:p>
          <a:p>
            <a:endParaRPr lang="en-US" sz="2000" b="1" dirty="0"/>
          </a:p>
          <a:p>
            <a:pPr marL="342900" indent="-342900">
              <a:buFont typeface="Arial" panose="020B0604020202020204" pitchFamily="34" charset="0"/>
              <a:buChar char="•"/>
            </a:pPr>
            <a:r>
              <a:rPr lang="en-US" sz="2000" b="1" dirty="0"/>
              <a:t>Secondary UEDVT</a:t>
            </a:r>
            <a:r>
              <a:rPr lang="en-US" sz="2000" dirty="0"/>
              <a:t>: </a:t>
            </a:r>
            <a:r>
              <a:rPr lang="en-US" sz="2000" dirty="0" smtClean="0"/>
              <a:t>due </a:t>
            </a:r>
            <a:r>
              <a:rPr lang="en-US" sz="2000" dirty="0"/>
              <a:t>to an indwelling device in the vein or a </a:t>
            </a:r>
            <a:r>
              <a:rPr lang="en-US" sz="2000" dirty="0" err="1"/>
              <a:t>hypercoagulable</a:t>
            </a:r>
            <a:r>
              <a:rPr lang="en-US" sz="2000" dirty="0"/>
              <a:t> </a:t>
            </a:r>
            <a:r>
              <a:rPr lang="en-US" sz="2000" dirty="0" smtClean="0"/>
              <a:t>state,</a:t>
            </a:r>
            <a:r>
              <a:rPr lang="en-US" sz="2000" dirty="0"/>
              <a:t> </a:t>
            </a:r>
            <a:r>
              <a:rPr lang="en-US" sz="2000" u="sng" dirty="0"/>
              <a:t>typically occurs in older adults</a:t>
            </a:r>
            <a:r>
              <a:rPr lang="en-US" sz="2000" u="sng" dirty="0" smtClean="0"/>
              <a:t>.</a:t>
            </a:r>
            <a:endParaRPr lang="en-US" sz="2000" u="sng" dirty="0"/>
          </a:p>
          <a:p>
            <a:endParaRPr lang="en-US" sz="2000" dirty="0"/>
          </a:p>
        </p:txBody>
      </p:sp>
      <p:sp>
        <p:nvSpPr>
          <p:cNvPr id="6" name="TextBox 5"/>
          <p:cNvSpPr txBox="1"/>
          <p:nvPr/>
        </p:nvSpPr>
        <p:spPr>
          <a:xfrm>
            <a:off x="157655" y="4419822"/>
            <a:ext cx="7672552" cy="2246769"/>
          </a:xfrm>
          <a:prstGeom prst="rect">
            <a:avLst/>
          </a:prstGeom>
          <a:noFill/>
          <a:ln>
            <a:solidFill>
              <a:schemeClr val="accent1"/>
            </a:solidFill>
          </a:ln>
        </p:spPr>
        <p:txBody>
          <a:bodyPr wrap="square" rtlCol="0">
            <a:spAutoFit/>
          </a:bodyPr>
          <a:lstStyle/>
          <a:p>
            <a:r>
              <a:rPr lang="en-US" sz="2000" b="1" dirty="0"/>
              <a:t>Clinical features</a:t>
            </a:r>
          </a:p>
          <a:p>
            <a:pPr marL="342900" indent="-342900">
              <a:buFont typeface="Arial" panose="020B0604020202020204" pitchFamily="34" charset="0"/>
              <a:buChar char="•"/>
            </a:pPr>
            <a:r>
              <a:rPr lang="en-US" sz="2000" b="1" dirty="0"/>
              <a:t>Acute thrombosis</a:t>
            </a:r>
          </a:p>
          <a:p>
            <a:pPr lvl="1"/>
            <a:r>
              <a:rPr lang="en-US" sz="2000" dirty="0"/>
              <a:t>Discoloration, swelling, and/or </a:t>
            </a:r>
            <a:r>
              <a:rPr lang="en-US" sz="2000" dirty="0">
                <a:hlinkClick r:id="rId2"/>
              </a:rPr>
              <a:t>pain</a:t>
            </a:r>
            <a:r>
              <a:rPr lang="en-US" sz="2000" dirty="0"/>
              <a:t> in the affected arm</a:t>
            </a:r>
          </a:p>
          <a:p>
            <a:pPr lvl="1"/>
            <a:r>
              <a:rPr lang="en-US" sz="2000" dirty="0">
                <a:hlinkClick r:id="rId3"/>
              </a:rPr>
              <a:t>Superficial</a:t>
            </a:r>
            <a:r>
              <a:rPr lang="en-US" sz="2000" dirty="0"/>
              <a:t> venous engorgement</a:t>
            </a:r>
          </a:p>
          <a:p>
            <a:pPr marL="342900" indent="-342900">
              <a:buFont typeface="Arial" panose="020B0604020202020204" pitchFamily="34" charset="0"/>
              <a:buChar char="•"/>
            </a:pPr>
            <a:r>
              <a:rPr lang="en-US" sz="2000" b="1" dirty="0"/>
              <a:t>Chronic thrombosis</a:t>
            </a:r>
          </a:p>
          <a:p>
            <a:pPr lvl="1"/>
            <a:r>
              <a:rPr lang="en-US" sz="2000" dirty="0"/>
              <a:t>Often asymptomatic until complete occlusion occurs</a:t>
            </a:r>
          </a:p>
          <a:p>
            <a:endParaRPr lang="en-US" sz="2000" dirty="0"/>
          </a:p>
        </p:txBody>
      </p:sp>
      <p:sp>
        <p:nvSpPr>
          <p:cNvPr id="7" name="TextBox 6"/>
          <p:cNvSpPr txBox="1"/>
          <p:nvPr/>
        </p:nvSpPr>
        <p:spPr>
          <a:xfrm>
            <a:off x="6232635" y="809297"/>
            <a:ext cx="6085489" cy="5324535"/>
          </a:xfrm>
          <a:prstGeom prst="rect">
            <a:avLst/>
          </a:prstGeom>
          <a:noFill/>
          <a:ln>
            <a:solidFill>
              <a:schemeClr val="accent1"/>
            </a:solidFill>
          </a:ln>
        </p:spPr>
        <p:txBody>
          <a:bodyPr wrap="square" rtlCol="0">
            <a:spAutoFit/>
          </a:bodyPr>
          <a:lstStyle/>
          <a:p>
            <a:r>
              <a:rPr lang="en-US" sz="2000" b="1" dirty="0"/>
              <a:t>Initial treatment</a:t>
            </a:r>
            <a:endParaRPr lang="en-US" sz="2000" dirty="0"/>
          </a:p>
          <a:p>
            <a:pPr marL="800100" lvl="1" indent="-342900">
              <a:buFont typeface="Arial" panose="020B0604020202020204" pitchFamily="34" charset="0"/>
              <a:buChar char="•"/>
            </a:pPr>
            <a:r>
              <a:rPr lang="en-US" sz="2000" dirty="0"/>
              <a:t>Proximal </a:t>
            </a:r>
            <a:r>
              <a:rPr lang="en-US" sz="2000" dirty="0" smtClean="0"/>
              <a:t>UEDVT(</a:t>
            </a:r>
            <a:r>
              <a:rPr lang="en-US" sz="2000" dirty="0"/>
              <a:t> </a:t>
            </a:r>
            <a:r>
              <a:rPr lang="en-US" sz="2000" u="sng" dirty="0"/>
              <a:t>thrombosis</a:t>
            </a:r>
            <a:r>
              <a:rPr lang="en-US" sz="2000" dirty="0"/>
              <a:t> of the axillary or </a:t>
            </a:r>
            <a:r>
              <a:rPr lang="en-US" sz="2000" dirty="0" err="1"/>
              <a:t>subclavian</a:t>
            </a:r>
            <a:r>
              <a:rPr lang="en-US" sz="2000" dirty="0"/>
              <a:t> </a:t>
            </a:r>
            <a:r>
              <a:rPr lang="en-US" sz="2000" dirty="0" smtClean="0"/>
              <a:t>vein)</a:t>
            </a:r>
            <a:endParaRPr lang="en-US" sz="2000" dirty="0"/>
          </a:p>
          <a:p>
            <a:pPr marL="1257300" lvl="2" indent="-342900">
              <a:buFont typeface="Wingdings" panose="05000000000000000000" pitchFamily="2" charset="2"/>
              <a:buChar char="Ø"/>
            </a:pPr>
            <a:r>
              <a:rPr lang="en-US" sz="2000" dirty="0"/>
              <a:t>First-line: anticoagulation therapy</a:t>
            </a:r>
          </a:p>
          <a:p>
            <a:pPr marL="1257300" lvl="2" indent="-342900">
              <a:buFont typeface="Wingdings" panose="05000000000000000000" pitchFamily="2" charset="2"/>
              <a:buChar char="Ø"/>
            </a:pPr>
            <a:r>
              <a:rPr lang="en-US" sz="2000" dirty="0"/>
              <a:t>Second-line: catheter-directed thrombolysis in patients with limb-threatening or severe symptoms </a:t>
            </a:r>
            <a:r>
              <a:rPr lang="en-US" sz="2000" dirty="0" smtClean="0"/>
              <a:t>despite anticoagulation and no contraindications for thrombolytic therapy</a:t>
            </a:r>
            <a:endParaRPr lang="en-US" sz="2000" dirty="0"/>
          </a:p>
          <a:p>
            <a:pPr marL="800100" lvl="1" indent="-342900">
              <a:buFont typeface="Arial" panose="020B0604020202020204" pitchFamily="34" charset="0"/>
              <a:buChar char="•"/>
            </a:pPr>
            <a:r>
              <a:rPr lang="en-US" sz="2000" dirty="0"/>
              <a:t>Distal </a:t>
            </a:r>
            <a:r>
              <a:rPr lang="en-US" sz="2000" dirty="0" smtClean="0"/>
              <a:t>UEDVT(</a:t>
            </a:r>
            <a:r>
              <a:rPr lang="en-US" sz="2000" dirty="0"/>
              <a:t> brachial, radial, ulnar, or </a:t>
            </a:r>
            <a:r>
              <a:rPr lang="en-US" sz="2000" dirty="0" err="1"/>
              <a:t>interosseus</a:t>
            </a:r>
            <a:r>
              <a:rPr lang="en-US" sz="2000" dirty="0"/>
              <a:t> </a:t>
            </a:r>
            <a:r>
              <a:rPr lang="en-US" sz="2000" dirty="0" smtClean="0"/>
              <a:t>veins)</a:t>
            </a:r>
            <a:endParaRPr lang="en-US" sz="2000" dirty="0"/>
          </a:p>
          <a:p>
            <a:pPr marL="1257300" lvl="2" indent="-342900">
              <a:buFont typeface="Wingdings" panose="05000000000000000000" pitchFamily="2" charset="2"/>
              <a:buChar char="Ø"/>
            </a:pPr>
            <a:r>
              <a:rPr lang="en-US" sz="2000" dirty="0"/>
              <a:t>Symptomatic patients: anticoagulation therapy</a:t>
            </a:r>
          </a:p>
          <a:p>
            <a:pPr marL="1257300" lvl="2" indent="-342900">
              <a:buFont typeface="Wingdings" panose="05000000000000000000" pitchFamily="2" charset="2"/>
              <a:buChar char="Ø"/>
            </a:pPr>
            <a:r>
              <a:rPr lang="en-US" sz="2000" dirty="0"/>
              <a:t>Asymptomatic patients: typically expectant management with repeat duplex ultrasonography to monitor the clot </a:t>
            </a:r>
          </a:p>
          <a:p>
            <a:endParaRPr lang="en-US" sz="2000" dirty="0"/>
          </a:p>
        </p:txBody>
      </p:sp>
      <p:sp>
        <p:nvSpPr>
          <p:cNvPr id="9" name="TextBox 8"/>
          <p:cNvSpPr txBox="1"/>
          <p:nvPr/>
        </p:nvSpPr>
        <p:spPr>
          <a:xfrm>
            <a:off x="157655" y="157656"/>
            <a:ext cx="7851228" cy="830997"/>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solidFill>
                  <a:srgbClr val="FF0000"/>
                </a:solidFill>
              </a:rPr>
              <a:t>Upper extremity deep vein thrombosis (UEDVT)</a:t>
            </a:r>
            <a:br>
              <a:rPr lang="en-US" sz="2400" b="1" dirty="0">
                <a:solidFill>
                  <a:srgbClr val="FF0000"/>
                </a:solidFill>
              </a:rPr>
            </a:br>
            <a:endParaRPr lang="en-US" sz="2400" dirty="0">
              <a:solidFill>
                <a:srgbClr val="FF0000"/>
              </a:solidFill>
            </a:endParaRPr>
          </a:p>
        </p:txBody>
      </p:sp>
    </p:spTree>
    <p:extLst>
      <p:ext uri="{BB962C8B-B14F-4D97-AF65-F5344CB8AC3E}">
        <p14:creationId xmlns:p14="http://schemas.microsoft.com/office/powerpoint/2010/main" val="1765113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15"/>
            <a:ext cx="10515600" cy="1325563"/>
          </a:xfrm>
        </p:spPr>
        <p:txBody>
          <a:bodyPr>
            <a:normAutofit/>
          </a:bodyPr>
          <a:lstStyle/>
          <a:p>
            <a:r>
              <a:rPr lang="en-US" sz="5400" b="1" dirty="0">
                <a:latin typeface="+mn-lt"/>
              </a:rPr>
              <a:t>Superficial thrombophlebitis</a:t>
            </a:r>
          </a:p>
        </p:txBody>
      </p:sp>
      <p:sp>
        <p:nvSpPr>
          <p:cNvPr id="3" name="Content Placeholder 2"/>
          <p:cNvSpPr>
            <a:spLocks noGrp="1"/>
          </p:cNvSpPr>
          <p:nvPr>
            <p:ph idx="1"/>
          </p:nvPr>
        </p:nvSpPr>
        <p:spPr>
          <a:xfrm>
            <a:off x="5610225" y="2365103"/>
            <a:ext cx="6067425" cy="2393950"/>
          </a:xfrm>
          <a:ln>
            <a:solidFill>
              <a:schemeClr val="accent1"/>
            </a:solidFill>
          </a:ln>
        </p:spPr>
        <p:txBody>
          <a:bodyPr>
            <a:normAutofit fontScale="92500" lnSpcReduction="20000"/>
          </a:bodyPr>
          <a:lstStyle/>
          <a:p>
            <a:pPr marL="0" indent="0">
              <a:buNone/>
            </a:pPr>
            <a:r>
              <a:rPr lang="en-US" sz="3000" b="1" u="sng" dirty="0"/>
              <a:t>Clinical features </a:t>
            </a:r>
            <a:r>
              <a:rPr lang="en-US" sz="3000" u="sng" dirty="0"/>
              <a:t>:</a:t>
            </a:r>
          </a:p>
          <a:p>
            <a:r>
              <a:rPr lang="en-US" sz="2600" dirty="0"/>
              <a:t>Pain, tenderness, induration, and erythema overlying a superficial vein, often with a </a:t>
            </a:r>
            <a:r>
              <a:rPr lang="en-US" sz="2600" b="1" dirty="0"/>
              <a:t>palpable cord</a:t>
            </a:r>
            <a:r>
              <a:rPr lang="en-US" sz="2600" dirty="0"/>
              <a:t> (red line along the skin over the vein)</a:t>
            </a:r>
          </a:p>
          <a:p>
            <a:r>
              <a:rPr lang="en-US" sz="2600" dirty="0"/>
              <a:t>Most commonly affects the superficial veins of the leg.</a:t>
            </a:r>
          </a:p>
          <a:p>
            <a:pPr marL="0" indent="0">
              <a:buNone/>
            </a:pPr>
            <a:endParaRPr lang="en-US" sz="2600" dirty="0"/>
          </a:p>
        </p:txBody>
      </p:sp>
      <p:sp>
        <p:nvSpPr>
          <p:cNvPr id="4" name="TextBox 3"/>
          <p:cNvSpPr txBox="1"/>
          <p:nvPr/>
        </p:nvSpPr>
        <p:spPr>
          <a:xfrm>
            <a:off x="400049" y="1118988"/>
            <a:ext cx="7948613" cy="954107"/>
          </a:xfrm>
          <a:prstGeom prst="rect">
            <a:avLst/>
          </a:prstGeom>
          <a:solidFill>
            <a:srgbClr val="92D050"/>
          </a:solidFill>
        </p:spPr>
        <p:txBody>
          <a:bodyPr wrap="square" rtlCol="0">
            <a:spAutoFit/>
          </a:bodyPr>
          <a:lstStyle/>
          <a:p>
            <a:r>
              <a:rPr lang="en-US" sz="2800" b="1" dirty="0"/>
              <a:t>Inflammation and thrombosis of a superficial vein</a:t>
            </a:r>
          </a:p>
          <a:p>
            <a:endParaRPr lang="en-US" sz="2800" b="1" dirty="0"/>
          </a:p>
        </p:txBody>
      </p:sp>
      <p:sp>
        <p:nvSpPr>
          <p:cNvPr id="5" name="TextBox 4"/>
          <p:cNvSpPr txBox="1"/>
          <p:nvPr/>
        </p:nvSpPr>
        <p:spPr>
          <a:xfrm>
            <a:off x="400049" y="2221115"/>
            <a:ext cx="5019675" cy="4216539"/>
          </a:xfrm>
          <a:prstGeom prst="rect">
            <a:avLst/>
          </a:prstGeom>
          <a:noFill/>
          <a:ln>
            <a:solidFill>
              <a:schemeClr val="accent1"/>
            </a:solidFill>
          </a:ln>
        </p:spPr>
        <p:txBody>
          <a:bodyPr wrap="square" rtlCol="0">
            <a:spAutoFit/>
          </a:bodyPr>
          <a:lstStyle/>
          <a:p>
            <a:r>
              <a:rPr lang="en-US" sz="2800" b="1" u="sng" dirty="0"/>
              <a:t>Common causes include: </a:t>
            </a:r>
          </a:p>
          <a:p>
            <a:pPr marL="342900" indent="-342900">
              <a:buFont typeface="Arial" panose="020B0604020202020204" pitchFamily="34" charset="0"/>
              <a:buChar char="•"/>
            </a:pPr>
            <a:r>
              <a:rPr lang="en-US" sz="2400" dirty="0"/>
              <a:t>Stasis: Varicose veins</a:t>
            </a:r>
          </a:p>
          <a:p>
            <a:pPr marL="342900" indent="-342900">
              <a:buFont typeface="Arial" panose="020B0604020202020204" pitchFamily="34" charset="0"/>
              <a:buChar char="•"/>
            </a:pPr>
            <a:r>
              <a:rPr lang="en-US" sz="2400" dirty="0"/>
              <a:t>Local trauma and inflammation :</a:t>
            </a:r>
          </a:p>
          <a:p>
            <a:r>
              <a:rPr lang="en-US" sz="2400" dirty="0"/>
              <a:t>IV therapy, The presence of an intravenous cannula for longer than 24–48 hours often leads to local thrombosis. </a:t>
            </a:r>
          </a:p>
          <a:p>
            <a:pPr marL="342900" indent="-342900">
              <a:buFont typeface="Arial" panose="020B0604020202020204" pitchFamily="34" charset="0"/>
              <a:buChar char="•"/>
            </a:pPr>
            <a:r>
              <a:rPr lang="en-US" sz="2400" dirty="0" err="1"/>
              <a:t>Generalised</a:t>
            </a:r>
            <a:r>
              <a:rPr lang="en-US" sz="2400" dirty="0"/>
              <a:t> hypercoagulability: Malignancy (especially of the pancreas) and </a:t>
            </a:r>
            <a:r>
              <a:rPr lang="en-US" sz="2400" dirty="0" err="1"/>
              <a:t>thromboangiitis</a:t>
            </a:r>
            <a:r>
              <a:rPr lang="en-US" sz="2400" dirty="0"/>
              <a:t> </a:t>
            </a:r>
            <a:r>
              <a:rPr lang="en-US" sz="2400" dirty="0" err="1"/>
              <a:t>obliterans</a:t>
            </a:r>
            <a:endParaRPr lang="en-US" sz="2400" dirty="0"/>
          </a:p>
        </p:txBody>
      </p:sp>
      <p:sp>
        <p:nvSpPr>
          <p:cNvPr id="6" name="TextBox 5"/>
          <p:cNvSpPr txBox="1"/>
          <p:nvPr/>
        </p:nvSpPr>
        <p:spPr>
          <a:xfrm>
            <a:off x="5610225" y="4759053"/>
            <a:ext cx="5819777" cy="2277547"/>
          </a:xfrm>
          <a:prstGeom prst="rect">
            <a:avLst/>
          </a:prstGeom>
          <a:noFill/>
          <a:ln>
            <a:solidFill>
              <a:schemeClr val="accent1"/>
            </a:solidFill>
          </a:ln>
        </p:spPr>
        <p:txBody>
          <a:bodyPr wrap="square" rtlCol="0">
            <a:spAutoFit/>
          </a:bodyPr>
          <a:lstStyle/>
          <a:p>
            <a:r>
              <a:rPr lang="en-US" sz="2800" b="1" u="sng" dirty="0"/>
              <a:t>Variants</a:t>
            </a:r>
          </a:p>
          <a:p>
            <a:pPr marL="742950" lvl="1" indent="-285750">
              <a:buFont typeface="Arial" panose="020B0604020202020204" pitchFamily="34" charset="0"/>
              <a:buChar char="•"/>
            </a:pPr>
            <a:r>
              <a:rPr lang="en-US" sz="2400" dirty="0"/>
              <a:t>Thrombophlebitis </a:t>
            </a:r>
            <a:r>
              <a:rPr lang="en-US" sz="2400" dirty="0" err="1"/>
              <a:t>migrans</a:t>
            </a:r>
            <a:r>
              <a:rPr lang="en-US" sz="2400" dirty="0"/>
              <a:t>(Trousseau syndrome)</a:t>
            </a:r>
          </a:p>
          <a:p>
            <a:pPr marL="742950" lvl="1" indent="-285750">
              <a:buFont typeface="Arial" panose="020B0604020202020204" pitchFamily="34" charset="0"/>
              <a:buChar char="•"/>
            </a:pPr>
            <a:r>
              <a:rPr lang="en-US" sz="2400" dirty="0"/>
              <a:t>Superficial thrombophlebitis of the breast</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113" y="521503"/>
            <a:ext cx="2762250" cy="1657350"/>
          </a:xfrm>
          <a:prstGeom prst="rect">
            <a:avLst/>
          </a:prstGeom>
        </p:spPr>
      </p:pic>
    </p:spTree>
    <p:extLst>
      <p:ext uri="{BB962C8B-B14F-4D97-AF65-F5344CB8AC3E}">
        <p14:creationId xmlns:p14="http://schemas.microsoft.com/office/powerpoint/2010/main" val="3801313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499" y="171450"/>
            <a:ext cx="6657975" cy="5970865"/>
          </a:xfrm>
          <a:prstGeom prst="rect">
            <a:avLst/>
          </a:prstGeom>
          <a:noFill/>
          <a:ln>
            <a:solidFill>
              <a:schemeClr val="accent1"/>
            </a:solidFill>
          </a:ln>
        </p:spPr>
        <p:txBody>
          <a:bodyPr wrap="square" rtlCol="0">
            <a:spAutoFit/>
          </a:bodyPr>
          <a:lstStyle/>
          <a:p>
            <a:r>
              <a:rPr lang="en-US" sz="2800" b="1" u="sng" dirty="0"/>
              <a:t>Diagnosis :</a:t>
            </a:r>
            <a:r>
              <a:rPr lang="en-US" sz="2400" dirty="0"/>
              <a:t>Superficial thrombophlebitis is typically a clinical diagnosis. </a:t>
            </a:r>
          </a:p>
          <a:p>
            <a:r>
              <a:rPr lang="en-US" sz="2400" dirty="0"/>
              <a:t>The primary differential diagnoses are localized skin or soft tissue inflammation (e.g., cellulitis, </a:t>
            </a:r>
            <a:r>
              <a:rPr lang="en-US" sz="2400" dirty="0" err="1"/>
              <a:t>vasculitis</a:t>
            </a:r>
            <a:r>
              <a:rPr lang="en-US" sz="2400" dirty="0"/>
              <a:t>)</a:t>
            </a:r>
          </a:p>
          <a:p>
            <a:pPr marL="285750" indent="-285750">
              <a:buFont typeface="Arial" panose="020B0604020202020204" pitchFamily="34" charset="0"/>
              <a:buChar char="•"/>
            </a:pPr>
            <a:r>
              <a:rPr lang="en-US" sz="2400" b="1" dirty="0"/>
              <a:t>Compression ultrasound</a:t>
            </a:r>
            <a:r>
              <a:rPr lang="en-US" sz="2400" dirty="0"/>
              <a:t> with/without Doppler</a:t>
            </a:r>
          </a:p>
          <a:p>
            <a:pPr lvl="1"/>
            <a:r>
              <a:rPr lang="en-US" sz="2400" dirty="0"/>
              <a:t>Indication: presence of any risk factor for concomitant DVT or if the clinical diagnosis is unclear</a:t>
            </a:r>
          </a:p>
          <a:p>
            <a:pPr lvl="1"/>
            <a:r>
              <a:rPr lang="en-US" sz="2400" dirty="0"/>
              <a:t>Findings: thickened, edematous, non compressible superficial vein with/without an intraluminal thrombus, with/without extension into a deep vein</a:t>
            </a:r>
          </a:p>
          <a:p>
            <a:pPr marL="285750" indent="-285750">
              <a:buFont typeface="Arial" panose="020B0604020202020204" pitchFamily="34" charset="0"/>
              <a:buChar char="•"/>
            </a:pPr>
            <a:r>
              <a:rPr lang="en-US" sz="2400" b="1" dirty="0"/>
              <a:t>Evaluation for the underlying cause: same as that for DVT</a:t>
            </a:r>
          </a:p>
          <a:p>
            <a:endParaRPr lang="en-US" dirty="0"/>
          </a:p>
        </p:txBody>
      </p:sp>
      <p:sp>
        <p:nvSpPr>
          <p:cNvPr id="7" name="TextBox 6"/>
          <p:cNvSpPr txBox="1"/>
          <p:nvPr/>
        </p:nvSpPr>
        <p:spPr>
          <a:xfrm>
            <a:off x="7162799" y="171450"/>
            <a:ext cx="4905375" cy="4862870"/>
          </a:xfrm>
          <a:prstGeom prst="rect">
            <a:avLst/>
          </a:prstGeom>
          <a:noFill/>
          <a:ln>
            <a:solidFill>
              <a:schemeClr val="accent1"/>
            </a:solidFill>
          </a:ln>
        </p:spPr>
        <p:txBody>
          <a:bodyPr wrap="square" rtlCol="0">
            <a:spAutoFit/>
          </a:bodyPr>
          <a:lstStyle/>
          <a:p>
            <a:r>
              <a:rPr lang="en-US" sz="2800" b="1" u="sng" dirty="0"/>
              <a:t>Treatment: </a:t>
            </a:r>
          </a:p>
          <a:p>
            <a:pPr marL="285750" indent="-285750">
              <a:buFont typeface="Arial" panose="020B0604020202020204" pitchFamily="34" charset="0"/>
              <a:buChar char="•"/>
            </a:pPr>
            <a:r>
              <a:rPr lang="en-US" sz="2400" b="1" dirty="0"/>
              <a:t>Symptomatic care</a:t>
            </a:r>
            <a:r>
              <a:rPr lang="en-US" sz="2400" dirty="0"/>
              <a:t>: indicated for all patients </a:t>
            </a:r>
            <a:r>
              <a:rPr lang="en-US" sz="2400" baseline="30000" dirty="0"/>
              <a:t>[35]</a:t>
            </a:r>
            <a:endParaRPr lang="en-US" sz="2400" dirty="0"/>
          </a:p>
          <a:p>
            <a:pPr marL="800100" lvl="1" indent="-342900">
              <a:buFont typeface="Arial" panose="020B0604020202020204" pitchFamily="34" charset="0"/>
              <a:buChar char="•"/>
            </a:pPr>
            <a:r>
              <a:rPr lang="en-US" sz="2400" dirty="0"/>
              <a:t>Oral and/or topical analgesics </a:t>
            </a:r>
          </a:p>
          <a:p>
            <a:pPr marL="800100" lvl="1" indent="-342900">
              <a:buFont typeface="Arial" panose="020B0604020202020204" pitchFamily="34" charset="0"/>
              <a:buChar char="•"/>
            </a:pPr>
            <a:r>
              <a:rPr lang="en-US" sz="2400" dirty="0"/>
              <a:t>Compression therapy with graduated compression stockings</a:t>
            </a:r>
          </a:p>
          <a:p>
            <a:pPr marL="285750" indent="-285750">
              <a:buFont typeface="Arial" panose="020B0604020202020204" pitchFamily="34" charset="0"/>
              <a:buChar char="•"/>
            </a:pPr>
            <a:r>
              <a:rPr lang="en-US" sz="2400" b="1" dirty="0"/>
              <a:t>Anticoagulation</a:t>
            </a:r>
            <a:r>
              <a:rPr lang="en-US" sz="2400" dirty="0"/>
              <a:t>: to consider based on thrombus length (e.g., ≥ 5 cm), location (i.e., proximity to the deep venous system), and risk factors for DVT</a:t>
            </a:r>
          </a:p>
          <a:p>
            <a:endParaRPr lang="en-US" dirty="0"/>
          </a:p>
        </p:txBody>
      </p:sp>
      <p:sp>
        <p:nvSpPr>
          <p:cNvPr id="8" name="TextBox 7"/>
          <p:cNvSpPr txBox="1"/>
          <p:nvPr/>
        </p:nvSpPr>
        <p:spPr>
          <a:xfrm>
            <a:off x="7162799" y="4914900"/>
            <a:ext cx="5219699" cy="1908215"/>
          </a:xfrm>
          <a:prstGeom prst="rect">
            <a:avLst/>
          </a:prstGeom>
          <a:noFill/>
          <a:ln>
            <a:solidFill>
              <a:schemeClr val="accent1"/>
            </a:solidFill>
          </a:ln>
        </p:spPr>
        <p:txBody>
          <a:bodyPr wrap="square" rtlCol="0">
            <a:spAutoFit/>
          </a:bodyPr>
          <a:lstStyle/>
          <a:p>
            <a:r>
              <a:rPr lang="en-US" sz="2800" b="1" u="sng" dirty="0"/>
              <a:t>Complications: </a:t>
            </a:r>
          </a:p>
          <a:p>
            <a:pPr marL="342900" indent="-342900">
              <a:buFont typeface="Arial" panose="020B0604020202020204" pitchFamily="34" charset="0"/>
              <a:buChar char="•"/>
            </a:pPr>
            <a:r>
              <a:rPr lang="en-US" sz="2400" dirty="0"/>
              <a:t>DVT </a:t>
            </a:r>
          </a:p>
          <a:p>
            <a:pPr marL="342900" indent="-342900">
              <a:buFont typeface="Arial" panose="020B0604020202020204" pitchFamily="34" charset="0"/>
              <a:buChar char="•"/>
            </a:pPr>
            <a:r>
              <a:rPr lang="en-US" sz="2400" dirty="0"/>
              <a:t>Pulmonary embolism </a:t>
            </a:r>
          </a:p>
          <a:p>
            <a:pPr marL="342900" indent="-342900">
              <a:buFont typeface="Arial" panose="020B0604020202020204" pitchFamily="34" charset="0"/>
              <a:buChar char="•"/>
            </a:pPr>
            <a:r>
              <a:rPr lang="en-US" sz="2400" dirty="0"/>
              <a:t>Infection (septic thrombophlebitis)</a:t>
            </a:r>
          </a:p>
          <a:p>
            <a:endParaRPr lang="en-US" dirty="0"/>
          </a:p>
        </p:txBody>
      </p:sp>
    </p:spTree>
    <p:extLst>
      <p:ext uri="{BB962C8B-B14F-4D97-AF65-F5344CB8AC3E}">
        <p14:creationId xmlns:p14="http://schemas.microsoft.com/office/powerpoint/2010/main" val="1562516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56" y="220718"/>
            <a:ext cx="11939752" cy="4832092"/>
          </a:xfrm>
          <a:prstGeom prst="rect">
            <a:avLst/>
          </a:prstGeom>
          <a:noFill/>
        </p:spPr>
        <p:txBody>
          <a:bodyPr wrap="square" rtlCol="0">
            <a:spAutoFit/>
          </a:bodyPr>
          <a:lstStyle/>
          <a:p>
            <a:r>
              <a:rPr lang="en-US" sz="2800" b="1" dirty="0"/>
              <a:t>Three days after undergoing laparoscopic colectomy, a 67-year-old man reports swelling and pain in his right leg. He was diagnosed with colon cancer 1 month ago. His temperature is 38.5°C (101.3°F). Physical examination shows swelling of the right leg from the ankle to the thigh. There is no erythema or rash. Which of the following is likely to be most helpful in establishing the diagnosis</a:t>
            </a:r>
            <a:r>
              <a:rPr lang="en-US" sz="2800" b="1" dirty="0" smtClean="0"/>
              <a:t>?</a:t>
            </a:r>
          </a:p>
          <a:p>
            <a:pPr marL="342900" indent="-342900">
              <a:buAutoNum type="alphaUcParenR"/>
            </a:pPr>
            <a:r>
              <a:rPr lang="en-US" sz="2800" b="1" dirty="0" smtClean="0"/>
              <a:t>D-dimer level</a:t>
            </a:r>
          </a:p>
          <a:p>
            <a:pPr marL="342900" indent="-342900">
              <a:buAutoNum type="alphaUcParenR"/>
            </a:pPr>
            <a:r>
              <a:rPr lang="en-US" sz="2800" b="1" dirty="0" smtClean="0"/>
              <a:t>CT pulmonary </a:t>
            </a:r>
            <a:r>
              <a:rPr lang="en-US" sz="2800" b="1" dirty="0" err="1" smtClean="0"/>
              <a:t>angiograghy</a:t>
            </a:r>
            <a:r>
              <a:rPr lang="en-US" sz="2800" b="1" dirty="0" smtClean="0"/>
              <a:t> </a:t>
            </a:r>
          </a:p>
          <a:p>
            <a:pPr marL="342900" indent="-342900">
              <a:buAutoNum type="alphaUcParenR"/>
            </a:pPr>
            <a:r>
              <a:rPr lang="en-US" sz="2800" b="1" dirty="0" err="1" smtClean="0"/>
              <a:t>Trancthoracic</a:t>
            </a:r>
            <a:r>
              <a:rPr lang="en-US" sz="2800" b="1" dirty="0" smtClean="0"/>
              <a:t> </a:t>
            </a:r>
            <a:r>
              <a:rPr lang="en-US" sz="2800" b="1" dirty="0" err="1" smtClean="0"/>
              <a:t>echocardiograghy</a:t>
            </a:r>
            <a:r>
              <a:rPr lang="en-US" sz="2800" b="1" dirty="0" smtClean="0"/>
              <a:t> </a:t>
            </a:r>
          </a:p>
          <a:p>
            <a:pPr marL="342900" indent="-342900">
              <a:buAutoNum type="alphaUcParenR"/>
            </a:pPr>
            <a:r>
              <a:rPr lang="en-US" sz="2800" b="1" dirty="0" smtClean="0"/>
              <a:t>Blood culture </a:t>
            </a:r>
          </a:p>
          <a:p>
            <a:pPr marL="342900" indent="-342900">
              <a:buAutoNum type="alphaUcParenR"/>
            </a:pPr>
            <a:r>
              <a:rPr lang="en-US" sz="2800" b="1" dirty="0" smtClean="0"/>
              <a:t>Compression </a:t>
            </a:r>
            <a:r>
              <a:rPr lang="en-US" sz="2800" b="1" dirty="0" err="1" smtClean="0"/>
              <a:t>ultrasonograghy</a:t>
            </a:r>
            <a:r>
              <a:rPr lang="en-US" sz="2800" b="1" dirty="0" smtClean="0"/>
              <a:t> </a:t>
            </a:r>
            <a:endParaRPr lang="en-US" sz="2800" b="1" dirty="0"/>
          </a:p>
        </p:txBody>
      </p:sp>
    </p:spTree>
    <p:extLst>
      <p:ext uri="{BB962C8B-B14F-4D97-AF65-F5344CB8AC3E}">
        <p14:creationId xmlns:p14="http://schemas.microsoft.com/office/powerpoint/2010/main" val="2800255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248" y="105103"/>
            <a:ext cx="11708524" cy="5262979"/>
          </a:xfrm>
          <a:prstGeom prst="rect">
            <a:avLst/>
          </a:prstGeom>
          <a:noFill/>
        </p:spPr>
        <p:txBody>
          <a:bodyPr wrap="square" rtlCol="0">
            <a:spAutoFit/>
          </a:bodyPr>
          <a:lstStyle/>
          <a:p>
            <a:r>
              <a:rPr lang="en-US" sz="2800" b="1" dirty="0"/>
              <a:t>A 26-year-old woman, </a:t>
            </a:r>
            <a:r>
              <a:rPr lang="en-US" sz="2800" b="1" dirty="0" err="1"/>
              <a:t>gravida</a:t>
            </a:r>
            <a:r>
              <a:rPr lang="en-US" sz="2800" b="1" dirty="0"/>
              <a:t> 2, para 1, at 26 weeks’ gestation, comes to the emergency department because of pain and swelling in her right calf. Physical examination shows an increased circumference of the right calf. The leg is warm and tender on palpation. Dorsiflexion of the right foot elicits calf pain. An ultrasound of the right leg shows a </a:t>
            </a:r>
            <a:r>
              <a:rPr lang="en-US" sz="2800" b="1" dirty="0" err="1"/>
              <a:t>noncompressible</a:t>
            </a:r>
            <a:r>
              <a:rPr lang="en-US" sz="2800" b="1" dirty="0"/>
              <a:t> popliteal vein. Which of the following is the most appropriate pharmacotherapy for this patient's condition</a:t>
            </a:r>
            <a:r>
              <a:rPr lang="en-US" sz="2800" b="1" dirty="0" smtClean="0"/>
              <a:t>?</a:t>
            </a:r>
          </a:p>
          <a:p>
            <a:r>
              <a:rPr lang="en-US" sz="2800" b="1" dirty="0" smtClean="0"/>
              <a:t>A) Aspirin </a:t>
            </a:r>
          </a:p>
          <a:p>
            <a:r>
              <a:rPr lang="en-US" sz="2800" b="1" dirty="0" smtClean="0"/>
              <a:t>B) </a:t>
            </a:r>
            <a:r>
              <a:rPr lang="en-US" sz="2800" b="1" dirty="0" err="1" smtClean="0"/>
              <a:t>Clopidogrel</a:t>
            </a:r>
            <a:r>
              <a:rPr lang="en-US" sz="2800" b="1" dirty="0" smtClean="0"/>
              <a:t> </a:t>
            </a:r>
          </a:p>
          <a:p>
            <a:r>
              <a:rPr lang="en-US" sz="2800" b="1" dirty="0" smtClean="0"/>
              <a:t>C) Heparin </a:t>
            </a:r>
          </a:p>
          <a:p>
            <a:r>
              <a:rPr lang="en-US" sz="2800" b="1" dirty="0" smtClean="0"/>
              <a:t>D) </a:t>
            </a:r>
            <a:r>
              <a:rPr lang="en-US" sz="2800" b="1" dirty="0" err="1" smtClean="0"/>
              <a:t>Rivaroxaban</a:t>
            </a:r>
            <a:r>
              <a:rPr lang="en-US" sz="2800" b="1" dirty="0" smtClean="0"/>
              <a:t> </a:t>
            </a:r>
          </a:p>
          <a:p>
            <a:r>
              <a:rPr lang="en-US" sz="2800" b="1" dirty="0" smtClean="0"/>
              <a:t>E) Warfarin </a:t>
            </a:r>
            <a:endParaRPr lang="en-US" sz="2800" b="1" dirty="0"/>
          </a:p>
        </p:txBody>
      </p:sp>
    </p:spTree>
    <p:extLst>
      <p:ext uri="{BB962C8B-B14F-4D97-AF65-F5344CB8AC3E}">
        <p14:creationId xmlns:p14="http://schemas.microsoft.com/office/powerpoint/2010/main" val="3708157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BDE339-3C58-2C1D-A522-B9E07E613901}"/>
              </a:ext>
            </a:extLst>
          </p:cNvPr>
          <p:cNvSpPr>
            <a:spLocks noGrp="1"/>
          </p:cNvSpPr>
          <p:nvPr>
            <p:ph type="title"/>
          </p:nvPr>
        </p:nvSpPr>
        <p:spPr>
          <a:xfrm>
            <a:off x="2793610" y="632411"/>
            <a:ext cx="5942427" cy="1041644"/>
          </a:xfrm>
          <a:ln w="28575">
            <a:solidFill>
              <a:srgbClr val="C00000"/>
            </a:solidFill>
          </a:ln>
        </p:spPr>
        <p:txBody>
          <a:bodyPr>
            <a:normAutofit/>
          </a:bodyPr>
          <a:lstStyle/>
          <a:p>
            <a:pPr algn="ctr"/>
            <a:r>
              <a:rPr lang="en-US" b="1" dirty="0"/>
              <a:t>Acute vascular ischemia</a:t>
            </a:r>
          </a:p>
        </p:txBody>
      </p:sp>
      <p:sp>
        <p:nvSpPr>
          <p:cNvPr id="3" name="Content Placeholder 2">
            <a:extLst>
              <a:ext uri="{FF2B5EF4-FFF2-40B4-BE49-F238E27FC236}">
                <a16:creationId xmlns:a16="http://schemas.microsoft.com/office/drawing/2014/main" xmlns="" id="{FF0E486A-B9CD-F270-41ED-E83511744272}"/>
              </a:ext>
            </a:extLst>
          </p:cNvPr>
          <p:cNvSpPr>
            <a:spLocks noGrp="1"/>
          </p:cNvSpPr>
          <p:nvPr>
            <p:ph idx="1"/>
          </p:nvPr>
        </p:nvSpPr>
        <p:spPr>
          <a:xfrm>
            <a:off x="416170" y="2472740"/>
            <a:ext cx="6280053" cy="2239937"/>
          </a:xfrm>
        </p:spPr>
        <p:txBody>
          <a:bodyPr>
            <a:normAutofit/>
          </a:bodyPr>
          <a:lstStyle/>
          <a:p>
            <a:r>
              <a:rPr lang="en-US" sz="3600" b="1" dirty="0"/>
              <a:t>1- Acute limb ischemia</a:t>
            </a:r>
          </a:p>
          <a:p>
            <a:endParaRPr lang="en-US" sz="3600" b="1" dirty="0"/>
          </a:p>
          <a:p>
            <a:r>
              <a:rPr lang="en-US" sz="3600" b="1" dirty="0"/>
              <a:t>2- Acute mesenteric ischemia</a:t>
            </a:r>
          </a:p>
        </p:txBody>
      </p:sp>
    </p:spTree>
    <p:extLst>
      <p:ext uri="{BB962C8B-B14F-4D97-AF65-F5344CB8AC3E}">
        <p14:creationId xmlns:p14="http://schemas.microsoft.com/office/powerpoint/2010/main" val="1540803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8D269-4AAE-EB19-DB5A-2F77EFC10350}"/>
              </a:ext>
            </a:extLst>
          </p:cNvPr>
          <p:cNvSpPr>
            <a:spLocks noGrp="1"/>
          </p:cNvSpPr>
          <p:nvPr>
            <p:ph type="title"/>
          </p:nvPr>
        </p:nvSpPr>
        <p:spPr>
          <a:xfrm>
            <a:off x="2906736" y="168179"/>
            <a:ext cx="5716759" cy="1097914"/>
          </a:xfrm>
          <a:ln w="12700">
            <a:solidFill>
              <a:srgbClr val="C00000"/>
            </a:solidFill>
          </a:ln>
        </p:spPr>
        <p:txBody>
          <a:bodyPr>
            <a:normAutofit/>
          </a:bodyPr>
          <a:lstStyle/>
          <a:p>
            <a:pPr algn="ctr"/>
            <a:r>
              <a:rPr lang="en-US" sz="4000" b="1" dirty="0"/>
              <a:t>Acute limb ischemia</a:t>
            </a:r>
          </a:p>
        </p:txBody>
      </p:sp>
      <p:sp>
        <p:nvSpPr>
          <p:cNvPr id="3" name="Content Placeholder 2">
            <a:extLst>
              <a:ext uri="{FF2B5EF4-FFF2-40B4-BE49-F238E27FC236}">
                <a16:creationId xmlns:a16="http://schemas.microsoft.com/office/drawing/2014/main" xmlns="" id="{64C06938-28CA-F5B6-476D-AE19BE195306}"/>
              </a:ext>
            </a:extLst>
          </p:cNvPr>
          <p:cNvSpPr>
            <a:spLocks noGrp="1"/>
          </p:cNvSpPr>
          <p:nvPr>
            <p:ph idx="1"/>
          </p:nvPr>
        </p:nvSpPr>
        <p:spPr>
          <a:xfrm>
            <a:off x="363122" y="1502070"/>
            <a:ext cx="11608483" cy="4631444"/>
          </a:xfrm>
        </p:spPr>
        <p:txBody>
          <a:bodyPr>
            <a:normAutofit/>
          </a:bodyPr>
          <a:lstStyle/>
          <a:p>
            <a:r>
              <a:rPr lang="en-US" sz="2400" b="1" i="0" dirty="0">
                <a:solidFill>
                  <a:srgbClr val="FF0000"/>
                </a:solidFill>
                <a:effectLst/>
                <a:ea typeface="Lato" panose="020F0502020204030203" pitchFamily="34" charset="0"/>
                <a:cs typeface="Lato" panose="020F0502020204030203" pitchFamily="34" charset="0"/>
              </a:rPr>
              <a:t>Acute limb </a:t>
            </a:r>
            <a:r>
              <a:rPr lang="en-US" sz="2400" b="1" dirty="0">
                <a:solidFill>
                  <a:srgbClr val="FF0000"/>
                </a:solidFill>
                <a:ea typeface="Lato" panose="020F0502020204030203" pitchFamily="34" charset="0"/>
                <a:cs typeface="Lato" panose="020F0502020204030203" pitchFamily="34" charset="0"/>
              </a:rPr>
              <a:t>ischemia</a:t>
            </a:r>
            <a:r>
              <a:rPr lang="en-US" sz="2400" b="1" i="0" dirty="0">
                <a:solidFill>
                  <a:srgbClr val="FF0000"/>
                </a:solidFill>
                <a:effectLst/>
                <a:ea typeface="Lato" panose="020F0502020204030203" pitchFamily="34" charset="0"/>
                <a:cs typeface="Lato" panose="020F0502020204030203" pitchFamily="34" charset="0"/>
              </a:rPr>
              <a:t> (ALI)</a:t>
            </a:r>
            <a:r>
              <a:rPr lang="en-US" sz="2400" b="1" i="0" dirty="0">
                <a:effectLst/>
                <a:ea typeface="Lato" panose="020F0502020204030203" pitchFamily="34" charset="0"/>
                <a:cs typeface="Lato" panose="020F0502020204030203" pitchFamily="34" charset="0"/>
              </a:rPr>
              <a:t> </a:t>
            </a:r>
            <a:r>
              <a:rPr lang="en-US" sz="2400" b="0" i="0" dirty="0">
                <a:effectLst/>
                <a:ea typeface="Lato" panose="020F0502020204030203" pitchFamily="34" charset="0"/>
                <a:cs typeface="Lato" panose="020F0502020204030203" pitchFamily="34" charset="0"/>
              </a:rPr>
              <a:t>is </a:t>
            </a:r>
            <a:r>
              <a:rPr lang="en-US" sz="2400" b="1" i="0" dirty="0">
                <a:effectLst/>
                <a:ea typeface="Lato" panose="020F0502020204030203" pitchFamily="34" charset="0"/>
                <a:cs typeface="Lato" panose="020F0502020204030203" pitchFamily="34" charset="0"/>
              </a:rPr>
              <a:t>a vascular emergency </a:t>
            </a:r>
            <a:r>
              <a:rPr lang="en-US" sz="2400" b="0" i="0" dirty="0">
                <a:effectLst/>
                <a:ea typeface="Lato" panose="020F0502020204030203" pitchFamily="34" charset="0"/>
                <a:cs typeface="Lato" panose="020F0502020204030203" pitchFamily="34" charset="0"/>
              </a:rPr>
              <a:t>in which the arterial blood supply to one or more extremities is critically reduced </a:t>
            </a:r>
            <a:r>
              <a:rPr lang="en-US" sz="2400" dirty="0">
                <a:ea typeface="Lato" panose="020F0502020204030203" pitchFamily="34" charset="0"/>
                <a:cs typeface="Lato" panose="020F0502020204030203" pitchFamily="34" charset="0"/>
              </a:rPr>
              <a:t>which posses a potential threat to the viability of the limbs.</a:t>
            </a:r>
          </a:p>
          <a:p>
            <a:pPr marL="0" indent="0">
              <a:buNone/>
            </a:pPr>
            <a:endParaRPr lang="en-US" sz="2400" b="1" dirty="0">
              <a:highlight>
                <a:srgbClr val="C0C0C0"/>
              </a:highlight>
              <a:latin typeface="Lato" panose="020F0502020204030203" pitchFamily="34" charset="0"/>
              <a:ea typeface="Lato" panose="020F0502020204030203" pitchFamily="34" charset="0"/>
              <a:cs typeface="Lato" panose="020F0502020204030203" pitchFamily="34" charset="0"/>
            </a:endParaRPr>
          </a:p>
          <a:p>
            <a:pPr marL="0" indent="0">
              <a:buNone/>
            </a:pPr>
            <a:r>
              <a:rPr lang="en-US" sz="2400" dirty="0">
                <a:latin typeface="Lato" panose="020F0502020204030203" pitchFamily="34" charset="0"/>
                <a:ea typeface="Lato" panose="020F0502020204030203" pitchFamily="34" charset="0"/>
                <a:cs typeface="Lato" panose="020F0502020204030203" pitchFamily="34" charset="0"/>
              </a:rPr>
              <a:t/>
            </a:r>
            <a:br>
              <a:rPr lang="en-US" sz="2400" dirty="0">
                <a:latin typeface="Lato" panose="020F0502020204030203" pitchFamily="34" charset="0"/>
                <a:ea typeface="Lato" panose="020F0502020204030203" pitchFamily="34" charset="0"/>
                <a:cs typeface="Lato" panose="020F0502020204030203" pitchFamily="34" charset="0"/>
              </a:rPr>
            </a:b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xmlns="" id="{CE096904-61D7-ECBB-B73D-C9D49941F5D3}"/>
              </a:ext>
            </a:extLst>
          </p:cNvPr>
          <p:cNvSpPr txBox="1"/>
          <p:nvPr/>
        </p:nvSpPr>
        <p:spPr>
          <a:xfrm>
            <a:off x="220395" y="2745696"/>
            <a:ext cx="7177160" cy="3046988"/>
          </a:xfrm>
          <a:prstGeom prst="rect">
            <a:avLst/>
          </a:prstGeom>
          <a:noFill/>
          <a:ln>
            <a:solidFill>
              <a:srgbClr val="C00000"/>
            </a:solidFill>
          </a:ln>
        </p:spPr>
        <p:txBody>
          <a:bodyPr wrap="square" rtlCol="0">
            <a:spAutoFit/>
          </a:bodyPr>
          <a:lstStyle/>
          <a:p>
            <a:pPr marL="0" indent="0">
              <a:buNone/>
            </a:pPr>
            <a:r>
              <a:rPr lang="en-US" sz="2400" b="1" dirty="0">
                <a:highlight>
                  <a:srgbClr val="C0C0C0"/>
                </a:highlight>
                <a:ea typeface="Lato" panose="020F0502020204030203" pitchFamily="34" charset="0"/>
                <a:cs typeface="Lato" panose="020F0502020204030203" pitchFamily="34" charset="0"/>
              </a:rPr>
              <a:t>-Causes</a:t>
            </a:r>
            <a:r>
              <a:rPr lang="en-US" sz="2400" b="1" dirty="0">
                <a:ea typeface="Lato" panose="020F0502020204030203" pitchFamily="34" charset="0"/>
                <a:cs typeface="Lato" panose="020F0502020204030203" pitchFamily="34" charset="0"/>
              </a:rPr>
              <a:t>:</a:t>
            </a:r>
          </a:p>
          <a:p>
            <a:pPr marL="0" indent="0">
              <a:buNone/>
            </a:pPr>
            <a:r>
              <a:rPr lang="en-US" sz="2400" b="1" dirty="0">
                <a:solidFill>
                  <a:srgbClr val="FF0000"/>
                </a:solidFill>
                <a:ea typeface="Lato" panose="020F0502020204030203" pitchFamily="34" charset="0"/>
                <a:cs typeface="Lato" panose="020F0502020204030203" pitchFamily="34" charset="0"/>
              </a:rPr>
              <a:t>1-Arterial occlusion </a:t>
            </a:r>
            <a:r>
              <a:rPr lang="en-US" sz="2400" dirty="0">
                <a:ea typeface="Lato" panose="020F0502020204030203" pitchFamily="34" charset="0"/>
                <a:cs typeface="Lato" panose="020F0502020204030203" pitchFamily="34" charset="0"/>
              </a:rPr>
              <a:t>(thrombosis,embolism,trauma,aortic dissection , compartment syndrome)</a:t>
            </a:r>
            <a:br>
              <a:rPr lang="en-US" sz="2400" dirty="0">
                <a:ea typeface="Lato" panose="020F0502020204030203" pitchFamily="34" charset="0"/>
                <a:cs typeface="Lato" panose="020F0502020204030203" pitchFamily="34" charset="0"/>
              </a:rPr>
            </a:br>
            <a:r>
              <a:rPr lang="en-US" sz="2400" b="1" dirty="0">
                <a:solidFill>
                  <a:srgbClr val="FF0000"/>
                </a:solidFill>
                <a:ea typeface="Lato" panose="020F0502020204030203" pitchFamily="34" charset="0"/>
                <a:cs typeface="Lato" panose="020F0502020204030203" pitchFamily="34" charset="0"/>
              </a:rPr>
              <a:t>2-Arterial vasoconstriction </a:t>
            </a:r>
            <a:r>
              <a:rPr lang="en-US" sz="2400" dirty="0">
                <a:ea typeface="Lato" panose="020F0502020204030203" pitchFamily="34" charset="0"/>
                <a:cs typeface="Lato" panose="020F0502020204030203" pitchFamily="34" charset="0"/>
              </a:rPr>
              <a:t>(shock, vasoactive drugs, Raynaud phenomenon</a:t>
            </a:r>
            <a:br>
              <a:rPr lang="en-US" sz="2400" dirty="0">
                <a:ea typeface="Lato" panose="020F0502020204030203" pitchFamily="34" charset="0"/>
                <a:cs typeface="Lato" panose="020F0502020204030203" pitchFamily="34" charset="0"/>
              </a:rPr>
            </a:br>
            <a:r>
              <a:rPr lang="en-US" sz="2400" b="1" dirty="0">
                <a:solidFill>
                  <a:srgbClr val="FF0000"/>
                </a:solidFill>
                <a:ea typeface="Lato" panose="020F0502020204030203" pitchFamily="34" charset="0"/>
                <a:cs typeface="Lato" panose="020F0502020204030203" pitchFamily="34" charset="0"/>
              </a:rPr>
              <a:t>3-venous occlusion </a:t>
            </a:r>
            <a:r>
              <a:rPr lang="en-US" sz="2400" i="0" dirty="0">
                <a:solidFill>
                  <a:srgbClr val="1A1C1C"/>
                </a:solidFill>
                <a:effectLst/>
              </a:rPr>
              <a:t>(</a:t>
            </a:r>
            <a:r>
              <a:rPr lang="en-US" sz="2400" i="0" dirty="0">
                <a:effectLst/>
                <a:hlinkClick r:id="rId2">
                  <a:extLst>
                    <a:ext uri="{A12FA001-AC4F-418D-AE19-62706E023703}">
                      <ahyp:hlinkClr xmlns:ahyp="http://schemas.microsoft.com/office/drawing/2018/hyperlinkcolor" xmlns="" val="tx"/>
                    </a:ext>
                  </a:extLst>
                </a:hlinkClick>
              </a:rPr>
              <a:t>phlegmasia cerulea dolens</a:t>
            </a:r>
            <a:r>
              <a:rPr lang="en-US" sz="2400" i="0" dirty="0">
                <a:solidFill>
                  <a:srgbClr val="1A1C1C"/>
                </a:solidFill>
                <a:effectLst/>
              </a:rPr>
              <a:t>)</a:t>
            </a:r>
            <a:r>
              <a:rPr lang="en-US" sz="2400" dirty="0">
                <a:ea typeface="Lato" panose="020F0502020204030203" pitchFamily="34" charset="0"/>
                <a:cs typeface="Lato" panose="020F0502020204030203" pitchFamily="34" charset="0"/>
              </a:rPr>
              <a:t/>
            </a:r>
            <a:br>
              <a:rPr lang="en-US" sz="2400" dirty="0">
                <a:ea typeface="Lato" panose="020F0502020204030203" pitchFamily="34" charset="0"/>
                <a:cs typeface="Lato" panose="020F0502020204030203" pitchFamily="34" charset="0"/>
              </a:rPr>
            </a:br>
            <a:endParaRPr lang="en-US" sz="2400" dirty="0"/>
          </a:p>
        </p:txBody>
      </p:sp>
      <p:sp>
        <p:nvSpPr>
          <p:cNvPr id="5" name="TextBox 4">
            <a:extLst>
              <a:ext uri="{FF2B5EF4-FFF2-40B4-BE49-F238E27FC236}">
                <a16:creationId xmlns:a16="http://schemas.microsoft.com/office/drawing/2014/main" xmlns="" id="{5933CFE1-1CF7-39E8-7D05-139068905CFA}"/>
              </a:ext>
            </a:extLst>
          </p:cNvPr>
          <p:cNvSpPr txBox="1"/>
          <p:nvPr/>
        </p:nvSpPr>
        <p:spPr>
          <a:xfrm>
            <a:off x="7506138" y="3429000"/>
            <a:ext cx="4465467" cy="1200329"/>
          </a:xfrm>
          <a:prstGeom prst="rect">
            <a:avLst/>
          </a:prstGeom>
          <a:noFill/>
          <a:ln>
            <a:solidFill>
              <a:srgbClr val="C00000"/>
            </a:solidFill>
          </a:ln>
        </p:spPr>
        <p:txBody>
          <a:bodyPr wrap="square" rtlCol="0">
            <a:spAutoFit/>
          </a:bodyPr>
          <a:lstStyle/>
          <a:p>
            <a:pPr algn="ctr"/>
            <a:r>
              <a:rPr lang="en-US" dirty="0"/>
              <a:t> </a:t>
            </a:r>
            <a:r>
              <a:rPr lang="en-US" sz="2400" b="1" dirty="0"/>
              <a:t>The most common cause is arterial embolism of cardiac source (Atrial fibrillation)</a:t>
            </a:r>
            <a:endParaRPr lang="en-US" b="1" dirty="0"/>
          </a:p>
        </p:txBody>
      </p:sp>
    </p:spTree>
    <p:extLst>
      <p:ext uri="{BB962C8B-B14F-4D97-AF65-F5344CB8AC3E}">
        <p14:creationId xmlns:p14="http://schemas.microsoft.com/office/powerpoint/2010/main" val="177210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n-lt"/>
              </a:rPr>
              <a:t>Venous thromboembolism (VTE):</a:t>
            </a:r>
          </a:p>
        </p:txBody>
      </p:sp>
      <p:sp>
        <p:nvSpPr>
          <p:cNvPr id="3" name="Content Placeholder 2"/>
          <p:cNvSpPr>
            <a:spLocks noGrp="1"/>
          </p:cNvSpPr>
          <p:nvPr>
            <p:ph idx="1"/>
          </p:nvPr>
        </p:nvSpPr>
        <p:spPr>
          <a:xfrm>
            <a:off x="533401" y="2890838"/>
            <a:ext cx="10744200" cy="3567112"/>
          </a:xfrm>
        </p:spPr>
        <p:txBody>
          <a:bodyPr>
            <a:normAutofit fontScale="62500" lnSpcReduction="20000"/>
          </a:bodyPr>
          <a:lstStyle/>
          <a:p>
            <a:endParaRPr lang="en-US" dirty="0"/>
          </a:p>
          <a:p>
            <a:r>
              <a:rPr lang="en-US" sz="4600" dirty="0">
                <a:solidFill>
                  <a:srgbClr val="FF0000"/>
                </a:solidFill>
              </a:rPr>
              <a:t>Recurrent VTE: </a:t>
            </a:r>
            <a:r>
              <a:rPr lang="en-US" sz="4600" dirty="0"/>
              <a:t>VTE that recurs in a patient after the </a:t>
            </a:r>
            <a:r>
              <a:rPr lang="en-US" sz="4600" u="sng" dirty="0"/>
              <a:t>completion of the first 2 weeks </a:t>
            </a:r>
            <a:r>
              <a:rPr lang="en-US" sz="4600" dirty="0"/>
              <a:t>of antithrombotic therapy.  </a:t>
            </a:r>
          </a:p>
          <a:p>
            <a:pPr marL="0" indent="0">
              <a:buNone/>
            </a:pPr>
            <a:endParaRPr lang="en-US" sz="4600" dirty="0"/>
          </a:p>
          <a:p>
            <a:r>
              <a:rPr lang="en-US" sz="4600" dirty="0">
                <a:solidFill>
                  <a:srgbClr val="FF0000"/>
                </a:solidFill>
              </a:rPr>
              <a:t>Provoked VTE:</a:t>
            </a:r>
            <a:r>
              <a:rPr lang="en-US" sz="4600" dirty="0"/>
              <a:t> VTE in an individual with</a:t>
            </a:r>
            <a:r>
              <a:rPr lang="en-US" sz="4600" u="sng" dirty="0"/>
              <a:t> ≥ 1risk </a:t>
            </a:r>
            <a:r>
              <a:rPr lang="en-US" sz="4600" dirty="0"/>
              <a:t>factor for VTE	</a:t>
            </a:r>
          </a:p>
          <a:p>
            <a:pPr marL="0" indent="0">
              <a:buNone/>
            </a:pPr>
            <a:endParaRPr lang="en-US" sz="4600" dirty="0"/>
          </a:p>
          <a:p>
            <a:r>
              <a:rPr lang="en-US" sz="4600" dirty="0">
                <a:solidFill>
                  <a:srgbClr val="FF0000"/>
                </a:solidFill>
              </a:rPr>
              <a:t>Unprovoked VTE (idiopathic VTE):</a:t>
            </a:r>
            <a:r>
              <a:rPr lang="en-US" sz="4600" dirty="0"/>
              <a:t> VTE in an individual </a:t>
            </a:r>
            <a:r>
              <a:rPr lang="en-US" sz="4600" u="sng" dirty="0"/>
              <a:t>without</a:t>
            </a:r>
            <a:r>
              <a:rPr lang="en-US" sz="4600" dirty="0"/>
              <a:t> risk factor for VTE </a:t>
            </a:r>
          </a:p>
          <a:p>
            <a:endParaRPr lang="en-US" dirty="0"/>
          </a:p>
        </p:txBody>
      </p:sp>
      <p:sp>
        <p:nvSpPr>
          <p:cNvPr id="5" name="TextBox 4"/>
          <p:cNvSpPr txBox="1"/>
          <p:nvPr/>
        </p:nvSpPr>
        <p:spPr>
          <a:xfrm>
            <a:off x="533401" y="1809750"/>
            <a:ext cx="10658474" cy="800219"/>
          </a:xfrm>
          <a:prstGeom prst="rect">
            <a:avLst/>
          </a:prstGeom>
          <a:solidFill>
            <a:srgbClr val="92D050"/>
          </a:solidFill>
        </p:spPr>
        <p:txBody>
          <a:bodyPr wrap="square" rtlCol="0">
            <a:spAutoFit/>
          </a:bodyPr>
          <a:lstStyle/>
          <a:p>
            <a:r>
              <a:rPr lang="en-US" sz="2800" dirty="0"/>
              <a:t>an umbrella term that encompasses DVT and pulmonary embolism (</a:t>
            </a:r>
            <a:r>
              <a:rPr lang="en-US" sz="2800" u="sng" dirty="0"/>
              <a:t>PE</a:t>
            </a:r>
            <a:r>
              <a:rPr lang="en-US" sz="2800" dirty="0"/>
              <a:t>)</a:t>
            </a:r>
          </a:p>
          <a:p>
            <a:endParaRPr lang="en-US" dirty="0"/>
          </a:p>
        </p:txBody>
      </p:sp>
    </p:spTree>
    <p:extLst>
      <p:ext uri="{BB962C8B-B14F-4D97-AF65-F5344CB8AC3E}">
        <p14:creationId xmlns:p14="http://schemas.microsoft.com/office/powerpoint/2010/main" val="754270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7087A9F-FF04-D7BD-BDAA-880D710E25D4}"/>
              </a:ext>
            </a:extLst>
          </p:cNvPr>
          <p:cNvSpPr txBox="1"/>
          <p:nvPr/>
        </p:nvSpPr>
        <p:spPr>
          <a:xfrm>
            <a:off x="75613" y="659011"/>
            <a:ext cx="7028646" cy="5539978"/>
          </a:xfrm>
          <a:prstGeom prst="rect">
            <a:avLst/>
          </a:prstGeom>
          <a:noFill/>
          <a:ln>
            <a:solidFill>
              <a:srgbClr val="C00000"/>
            </a:solidFill>
          </a:ln>
        </p:spPr>
        <p:txBody>
          <a:bodyPr wrap="square" rtlCol="0">
            <a:spAutoFit/>
          </a:bodyPr>
          <a:lstStyle/>
          <a:p>
            <a:r>
              <a:rPr lang="en-US" sz="2400" b="1" dirty="0">
                <a:solidFill>
                  <a:srgbClr val="FF0000"/>
                </a:solidFill>
                <a:ea typeface="Lato" panose="020F0502020204030203" pitchFamily="34" charset="0"/>
                <a:cs typeface="Lato" panose="020F0502020204030203" pitchFamily="34" charset="0"/>
              </a:rPr>
              <a:t>Clinically: </a:t>
            </a:r>
            <a:r>
              <a:rPr lang="en-US" sz="2400" b="1" dirty="0">
                <a:ea typeface="Lato" panose="020F0502020204030203" pitchFamily="34" charset="0"/>
                <a:cs typeface="Lato" panose="020F0502020204030203" pitchFamily="34" charset="0"/>
              </a:rPr>
              <a:t>(</a:t>
            </a:r>
            <a:r>
              <a:rPr lang="en-US" sz="2400" b="1" i="0" dirty="0">
                <a:solidFill>
                  <a:srgbClr val="1A1C1C"/>
                </a:solidFill>
                <a:effectLst/>
                <a:ea typeface="Lato" panose="020F0502020204030203" pitchFamily="34" charset="0"/>
                <a:cs typeface="Lato" panose="020F0502020204030203" pitchFamily="34" charset="0"/>
              </a:rPr>
              <a:t>The lower limb is affected in &gt; 80% of cases</a:t>
            </a:r>
            <a:r>
              <a:rPr lang="en-US" sz="2400" b="1" dirty="0">
                <a:solidFill>
                  <a:srgbClr val="1A1C1C"/>
                </a:solidFill>
                <a:ea typeface="Lato" panose="020F0502020204030203" pitchFamily="34" charset="0"/>
                <a:cs typeface="Lato" panose="020F0502020204030203" pitchFamily="34" charset="0"/>
              </a:rPr>
              <a:t>)</a:t>
            </a:r>
            <a:endParaRPr lang="en-US" sz="2400" b="1" i="0" dirty="0">
              <a:solidFill>
                <a:srgbClr val="1A1C1C"/>
              </a:solidFill>
              <a:effectLst/>
              <a:ea typeface="Lato" panose="020F0502020204030203" pitchFamily="34" charset="0"/>
              <a:cs typeface="Lato" panose="020F0502020204030203" pitchFamily="34" charset="0"/>
            </a:endParaRPr>
          </a:p>
          <a:p>
            <a:pPr algn="l"/>
            <a:endParaRPr lang="en-US" sz="2400" b="0" i="0" dirty="0">
              <a:solidFill>
                <a:srgbClr val="1A1C1C"/>
              </a:solidFill>
              <a:effectLst/>
              <a:ea typeface="Lato" panose="020F0502020204030203" pitchFamily="34" charset="0"/>
              <a:cs typeface="Lato" panose="020F0502020204030203" pitchFamily="34" charset="0"/>
            </a:endParaRPr>
          </a:p>
          <a:p>
            <a:pPr algn="l">
              <a:buFont typeface="Arial" panose="020B0604020202020204" pitchFamily="34" charset="0"/>
              <a:buChar char="•"/>
            </a:pPr>
            <a:r>
              <a:rPr lang="en-US" sz="2400" b="0" i="0" dirty="0">
                <a:effectLst/>
                <a:ea typeface="Lato" panose="020F0502020204030203" pitchFamily="34" charset="0"/>
                <a:cs typeface="Lato" panose="020F0502020204030203" pitchFamily="34" charset="0"/>
              </a:rPr>
              <a:t>Arterial thrombosis: subacute onset; history of </a:t>
            </a:r>
            <a:r>
              <a:rPr lang="en-US" sz="2400" b="0" i="0" dirty="0">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xmlns="" val="tx"/>
                    </a:ext>
                  </a:extLst>
                </a:hlinkClick>
              </a:rPr>
              <a:t>claudication</a:t>
            </a:r>
            <a:r>
              <a:rPr lang="en-US" sz="2400" b="0" i="0" dirty="0">
                <a:effectLst/>
                <a:ea typeface="Lato" panose="020F0502020204030203" pitchFamily="34" charset="0"/>
                <a:cs typeface="Lato" panose="020F0502020204030203" pitchFamily="34" charset="0"/>
              </a:rPr>
              <a:t> </a:t>
            </a:r>
            <a:r>
              <a:rPr lang="en-US" sz="2400" b="0" i="0" dirty="0">
                <a:effectLst/>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xmlns="" val="tx"/>
                    </a:ext>
                  </a:extLst>
                </a:hlinkClick>
              </a:rPr>
              <a:t>pain</a:t>
            </a:r>
            <a:r>
              <a:rPr lang="en-US" sz="2400" b="0" i="0" dirty="0">
                <a:effectLst/>
                <a:ea typeface="Lato" panose="020F0502020204030203" pitchFamily="34" charset="0"/>
                <a:cs typeface="Lato" panose="020F0502020204030203" pitchFamily="34" charset="0"/>
              </a:rPr>
              <a:t> </a:t>
            </a:r>
          </a:p>
          <a:p>
            <a:pPr algn="l">
              <a:buFont typeface="Arial" panose="020B0604020202020204" pitchFamily="34" charset="0"/>
              <a:buChar char="•"/>
            </a:pPr>
            <a:r>
              <a:rPr lang="en-US" sz="2400" b="0" i="0" dirty="0">
                <a:effectLst/>
                <a:ea typeface="Lato" panose="020F0502020204030203" pitchFamily="34" charset="0"/>
                <a:cs typeface="Lato" panose="020F0502020204030203" pitchFamily="34" charset="0"/>
              </a:rPr>
              <a:t>Embolism: acute onset; history of heart</a:t>
            </a:r>
            <a:r>
              <a:rPr lang="en-US" sz="2400" b="1" i="0" dirty="0">
                <a:effectLst/>
                <a:ea typeface="Lato" panose="020F0502020204030203" pitchFamily="34" charset="0"/>
                <a:cs typeface="Lato" panose="020F0502020204030203" pitchFamily="34" charset="0"/>
              </a:rPr>
              <a:t> </a:t>
            </a:r>
            <a:r>
              <a:rPr lang="en-US" sz="2400" i="0" dirty="0">
                <a:effectLst/>
                <a:ea typeface="Lato" panose="020F0502020204030203" pitchFamily="34" charset="0"/>
                <a:cs typeface="Lato" panose="020F0502020204030203" pitchFamily="34" charset="0"/>
              </a:rPr>
              <a:t>disease</a:t>
            </a:r>
            <a:r>
              <a:rPr lang="en-US" sz="2400" b="0" i="0" dirty="0">
                <a:effectLst/>
                <a:ea typeface="Lato" panose="020F0502020204030203" pitchFamily="34" charset="0"/>
                <a:cs typeface="Lato" panose="020F0502020204030203" pitchFamily="34" charset="0"/>
              </a:rPr>
              <a:t> (e.g., </a:t>
            </a:r>
            <a:r>
              <a:rPr lang="en-US" sz="2400" b="0" i="0" dirty="0">
                <a:effectLst/>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xmlns="" val="tx"/>
                    </a:ext>
                  </a:extLst>
                </a:hlinkClick>
              </a:rPr>
              <a:t>atrial fibrillation</a:t>
            </a:r>
            <a:r>
              <a:rPr lang="en-US" sz="2400" b="0" i="0" dirty="0">
                <a:effectLst/>
                <a:ea typeface="Lato" panose="020F0502020204030203" pitchFamily="34" charset="0"/>
                <a:cs typeface="Lato" panose="020F0502020204030203" pitchFamily="34" charset="0"/>
              </a:rPr>
              <a:t>)</a:t>
            </a:r>
          </a:p>
          <a:p>
            <a:pPr algn="l">
              <a:buFont typeface="Arial" panose="020B0604020202020204" pitchFamily="34" charset="0"/>
              <a:buChar char="•"/>
            </a:pPr>
            <a:r>
              <a:rPr lang="en-US" sz="2400" b="1" i="0" dirty="0">
                <a:effectLst/>
                <a:ea typeface="Lato" panose="020F0502020204030203" pitchFamily="34" charset="0"/>
                <a:cs typeface="Lato" panose="020F0502020204030203" pitchFamily="34" charset="0"/>
              </a:rPr>
              <a:t>The 6 Ps of ALI distal to the site of occlusion :</a:t>
            </a:r>
          </a:p>
          <a:p>
            <a:pPr marL="742950" lvl="1" indent="-285750" algn="l">
              <a:buFont typeface="Arial" panose="020B0604020202020204" pitchFamily="34" charset="0"/>
              <a:buChar char="•"/>
            </a:pPr>
            <a:r>
              <a:rPr lang="en-US" sz="2400" b="1" dirty="0">
                <a:ea typeface="Lato" panose="020F0502020204030203" pitchFamily="34" charset="0"/>
                <a:cs typeface="Lato" panose="020F0502020204030203" pitchFamily="34" charset="0"/>
              </a:rPr>
              <a:t>Pain</a:t>
            </a:r>
            <a:r>
              <a:rPr lang="en-US" sz="2400" b="0" i="0" dirty="0">
                <a:effectLst/>
                <a:ea typeface="Lato" panose="020F0502020204030203" pitchFamily="34" charset="0"/>
                <a:cs typeface="Lato" panose="020F0502020204030203" pitchFamily="34" charset="0"/>
              </a:rPr>
              <a:t> </a:t>
            </a:r>
          </a:p>
          <a:p>
            <a:pPr marL="742950" lvl="1" indent="-285750" algn="l">
              <a:buFont typeface="Arial" panose="020B0604020202020204" pitchFamily="34" charset="0"/>
              <a:buChar char="•"/>
            </a:pPr>
            <a:r>
              <a:rPr lang="en-US" sz="2400" b="1" i="0" dirty="0">
                <a:effectLst/>
                <a:ea typeface="Lato" panose="020F0502020204030203" pitchFamily="34" charset="0"/>
                <a:cs typeface="Lato" panose="020F0502020204030203" pitchFamily="34" charset="0"/>
              </a:rPr>
              <a:t>Pallor</a:t>
            </a:r>
            <a:r>
              <a:rPr lang="en-US" sz="2400" b="0" i="0" dirty="0">
                <a:effectLst/>
                <a:ea typeface="Lato" panose="020F0502020204030203" pitchFamily="34" charset="0"/>
                <a:cs typeface="Lato" panose="020F0502020204030203" pitchFamily="34" charset="0"/>
              </a:rPr>
              <a:t> </a:t>
            </a:r>
          </a:p>
          <a:p>
            <a:pPr marL="742950" lvl="1" indent="-285750" algn="l">
              <a:buFont typeface="Arial" panose="020B0604020202020204" pitchFamily="34" charset="0"/>
              <a:buChar char="•"/>
            </a:pPr>
            <a:r>
              <a:rPr lang="en-US" sz="2400" b="1" i="0" dirty="0">
                <a:effectLst/>
                <a:ea typeface="Lato" panose="020F0502020204030203" pitchFamily="34" charset="0"/>
                <a:cs typeface="Lato" panose="020F0502020204030203" pitchFamily="34" charset="0"/>
              </a:rPr>
              <a:t>Pulselessness</a:t>
            </a:r>
            <a:r>
              <a:rPr lang="en-US" sz="2400" b="0" i="0" dirty="0">
                <a:effectLst/>
                <a:ea typeface="Lato" panose="020F0502020204030203" pitchFamily="34" charset="0"/>
                <a:cs typeface="Lato" panose="020F0502020204030203" pitchFamily="34" charset="0"/>
              </a:rPr>
              <a:t> </a:t>
            </a:r>
          </a:p>
          <a:p>
            <a:pPr marL="742950" lvl="1" indent="-285750" algn="l">
              <a:buFont typeface="Arial" panose="020B0604020202020204" pitchFamily="34" charset="0"/>
              <a:buChar char="•"/>
            </a:pPr>
            <a:r>
              <a:rPr lang="en-US" sz="2400" b="1" i="0" dirty="0">
                <a:effectLst/>
                <a:ea typeface="Lato" panose="020F0502020204030203" pitchFamily="34" charset="0"/>
                <a:cs typeface="Lato" panose="020F0502020204030203" pitchFamily="34" charset="0"/>
              </a:rPr>
              <a:t>Paralysis</a:t>
            </a:r>
            <a:r>
              <a:rPr lang="en-US" sz="2400" b="0" i="0" dirty="0">
                <a:effectLst/>
                <a:ea typeface="Lato" panose="020F0502020204030203" pitchFamily="34" charset="0"/>
                <a:cs typeface="Lato" panose="020F0502020204030203" pitchFamily="34" charset="0"/>
              </a:rPr>
              <a:t> </a:t>
            </a:r>
          </a:p>
          <a:p>
            <a:pPr marL="742950" lvl="1" indent="-285750" algn="l">
              <a:buFont typeface="Arial" panose="020B0604020202020204" pitchFamily="34" charset="0"/>
              <a:buChar char="•"/>
            </a:pPr>
            <a:r>
              <a:rPr lang="en-US" sz="2400" b="1" dirty="0">
                <a:ea typeface="Lato" panose="020F0502020204030203" pitchFamily="34" charset="0"/>
                <a:cs typeface="Lato" panose="020F0502020204030203" pitchFamily="34" charset="0"/>
              </a:rPr>
              <a:t>Paresthesia</a:t>
            </a:r>
            <a:endParaRPr lang="en-US" sz="2400" b="1" i="0" dirty="0">
              <a:effectLst/>
              <a:ea typeface="Lato" panose="020F0502020204030203" pitchFamily="34" charset="0"/>
              <a:cs typeface="Lato" panose="020F0502020204030203" pitchFamily="34" charset="0"/>
            </a:endParaRPr>
          </a:p>
          <a:p>
            <a:pPr marL="742950" lvl="1" indent="-285750" algn="l">
              <a:buFont typeface="Arial" panose="020B0604020202020204" pitchFamily="34" charset="0"/>
              <a:buChar char="•"/>
            </a:pPr>
            <a:r>
              <a:rPr lang="en-US" sz="2400" b="1" i="0" dirty="0">
                <a:effectLst/>
                <a:ea typeface="Lato" panose="020F0502020204030203" pitchFamily="34" charset="0"/>
                <a:cs typeface="Lato" panose="020F0502020204030203" pitchFamily="34" charset="0"/>
              </a:rPr>
              <a:t>Poikilothermia</a:t>
            </a:r>
            <a:endParaRPr lang="en-US" sz="2400" b="0" i="0" dirty="0">
              <a:effectLst/>
              <a:ea typeface="Lato" panose="020F0502020204030203" pitchFamily="34" charset="0"/>
              <a:cs typeface="Lato" panose="020F0502020204030203" pitchFamily="34" charset="0"/>
            </a:endParaRPr>
          </a:p>
          <a:p>
            <a:endParaRPr lang="en-US" dirty="0"/>
          </a:p>
        </p:txBody>
      </p:sp>
      <p:pic>
        <p:nvPicPr>
          <p:cNvPr id="6" name="Picture 5">
            <a:extLst>
              <a:ext uri="{FF2B5EF4-FFF2-40B4-BE49-F238E27FC236}">
                <a16:creationId xmlns:a16="http://schemas.microsoft.com/office/drawing/2014/main" xmlns="" id="{BB14AE1F-F641-3DBD-FAA7-67241F7265D2}"/>
              </a:ext>
            </a:extLst>
          </p:cNvPr>
          <p:cNvPicPr>
            <a:picLocks noChangeAspect="1"/>
          </p:cNvPicPr>
          <p:nvPr/>
        </p:nvPicPr>
        <p:blipFill>
          <a:blip r:embed="rId5"/>
          <a:stretch>
            <a:fillRect/>
          </a:stretch>
        </p:blipFill>
        <p:spPr>
          <a:xfrm>
            <a:off x="7217163" y="917917"/>
            <a:ext cx="4899224" cy="5022166"/>
          </a:xfrm>
          <a:prstGeom prst="rect">
            <a:avLst/>
          </a:prstGeom>
        </p:spPr>
      </p:pic>
    </p:spTree>
    <p:extLst>
      <p:ext uri="{BB962C8B-B14F-4D97-AF65-F5344CB8AC3E}">
        <p14:creationId xmlns:p14="http://schemas.microsoft.com/office/powerpoint/2010/main" val="2419406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948B5E4-E968-5C89-FB94-E42F24397103}"/>
              </a:ext>
            </a:extLst>
          </p:cNvPr>
          <p:cNvSpPr txBox="1"/>
          <p:nvPr/>
        </p:nvSpPr>
        <p:spPr>
          <a:xfrm>
            <a:off x="182380" y="0"/>
            <a:ext cx="3897443" cy="523220"/>
          </a:xfrm>
          <a:prstGeom prst="rect">
            <a:avLst/>
          </a:prstGeom>
          <a:noFill/>
        </p:spPr>
        <p:txBody>
          <a:bodyPr wrap="square" rtlCol="0">
            <a:spAutoFit/>
          </a:bodyPr>
          <a:lstStyle/>
          <a:p>
            <a:r>
              <a:rPr lang="en-US" sz="2800" b="1" dirty="0">
                <a:solidFill>
                  <a:srgbClr val="FF0000"/>
                </a:solidFill>
              </a:rPr>
              <a:t>Subtypes and variants:</a:t>
            </a:r>
          </a:p>
        </p:txBody>
      </p:sp>
      <p:sp>
        <p:nvSpPr>
          <p:cNvPr id="3" name="TextBox 2">
            <a:extLst>
              <a:ext uri="{FF2B5EF4-FFF2-40B4-BE49-F238E27FC236}">
                <a16:creationId xmlns:a16="http://schemas.microsoft.com/office/drawing/2014/main" xmlns="" id="{941E8302-981C-30B6-FDBC-2E25F1E96F21}"/>
              </a:ext>
            </a:extLst>
          </p:cNvPr>
          <p:cNvSpPr txBox="1"/>
          <p:nvPr/>
        </p:nvSpPr>
        <p:spPr>
          <a:xfrm>
            <a:off x="182381" y="661485"/>
            <a:ext cx="8161006" cy="6001643"/>
          </a:xfrm>
          <a:prstGeom prst="rect">
            <a:avLst/>
          </a:prstGeom>
          <a:noFill/>
          <a:ln>
            <a:solidFill>
              <a:srgbClr val="C00000"/>
            </a:solidFill>
          </a:ln>
        </p:spPr>
        <p:txBody>
          <a:bodyPr wrap="square" rtlCol="0">
            <a:spAutoFit/>
          </a:bodyPr>
          <a:lstStyle/>
          <a:p>
            <a:pPr algn="l"/>
            <a:r>
              <a:rPr lang="en-US" sz="2400" b="1" dirty="0">
                <a:solidFill>
                  <a:srgbClr val="C00000"/>
                </a:solidFill>
                <a:highlight>
                  <a:srgbClr val="FFFF00"/>
                </a:highlight>
              </a:rPr>
              <a:t>1-Leriche syndrome</a:t>
            </a:r>
            <a:r>
              <a:rPr lang="en-US" sz="2400" b="1" i="0" dirty="0">
                <a:solidFill>
                  <a:srgbClr val="C00000"/>
                </a:solidFill>
                <a:effectLst/>
                <a:highlight>
                  <a:srgbClr val="FFFF00"/>
                </a:highlight>
              </a:rPr>
              <a:t> </a:t>
            </a:r>
            <a:r>
              <a:rPr lang="en-US" sz="2400" b="1" i="0" dirty="0">
                <a:solidFill>
                  <a:srgbClr val="C00000"/>
                </a:solidFill>
                <a:effectLst/>
              </a:rPr>
              <a:t>(</a:t>
            </a:r>
            <a:r>
              <a:rPr lang="en-US" sz="2400" b="1" dirty="0">
                <a:solidFill>
                  <a:srgbClr val="C00000"/>
                </a:solidFill>
              </a:rPr>
              <a:t>aortoiliac occlusive disease</a:t>
            </a:r>
            <a:r>
              <a:rPr lang="en-US" sz="2400" b="1" i="0" dirty="0">
                <a:solidFill>
                  <a:srgbClr val="C00000"/>
                </a:solidFill>
                <a:effectLst/>
              </a:rPr>
              <a:t>)</a:t>
            </a:r>
          </a:p>
          <a:p>
            <a:pPr algn="l"/>
            <a:r>
              <a:rPr lang="en-US" sz="2400" b="1" i="0" dirty="0">
                <a:effectLst/>
              </a:rPr>
              <a:t>-Occlusion at the level of the </a:t>
            </a:r>
            <a:r>
              <a:rPr lang="en-US" sz="2400" b="1" dirty="0">
                <a:solidFill>
                  <a:srgbClr val="C00000"/>
                </a:solidFill>
              </a:rPr>
              <a:t>aortic bifurcation</a:t>
            </a:r>
            <a:r>
              <a:rPr lang="en-US" sz="2400" b="1" i="0" dirty="0">
                <a:solidFill>
                  <a:srgbClr val="C00000"/>
                </a:solidFill>
                <a:effectLst/>
              </a:rPr>
              <a:t> </a:t>
            </a:r>
            <a:r>
              <a:rPr lang="en-US" sz="2400" b="1" i="0" dirty="0">
                <a:effectLst/>
              </a:rPr>
              <a:t>or bilateral occlusion of the iliac arteries that usually presents with:</a:t>
            </a:r>
          </a:p>
          <a:p>
            <a:pPr algn="l">
              <a:buFont typeface="Arial" panose="020B0604020202020204" pitchFamily="34" charset="0"/>
              <a:buChar char="•"/>
            </a:pPr>
            <a:r>
              <a:rPr lang="en-US" sz="2400" b="1" u="sng" dirty="0">
                <a:solidFill>
                  <a:srgbClr val="C00000"/>
                </a:solidFill>
              </a:rPr>
              <a:t>Pain</a:t>
            </a:r>
            <a:r>
              <a:rPr lang="en-US" sz="2400" b="1" i="0" u="sng" dirty="0">
                <a:solidFill>
                  <a:srgbClr val="C00000"/>
                </a:solidFill>
                <a:effectLst/>
              </a:rPr>
              <a:t> in both </a:t>
            </a:r>
            <a:r>
              <a:rPr lang="en-US" sz="2400" b="1" i="0" dirty="0">
                <a:effectLst/>
              </a:rPr>
              <a:t>legs and the buttocks</a:t>
            </a:r>
          </a:p>
          <a:p>
            <a:pPr algn="l">
              <a:buFont typeface="Arial" panose="020B0604020202020204" pitchFamily="34" charset="0"/>
              <a:buChar char="•"/>
            </a:pPr>
            <a:r>
              <a:rPr lang="en-US" sz="2400" b="1" i="0" u="sng" dirty="0">
                <a:solidFill>
                  <a:srgbClr val="C00000"/>
                </a:solidFill>
                <a:effectLst/>
              </a:rPr>
              <a:t>Bilaterally absent</a:t>
            </a:r>
            <a:r>
              <a:rPr lang="en-US" sz="2400" b="1" i="0" dirty="0">
                <a:solidFill>
                  <a:srgbClr val="C00000"/>
                </a:solidFill>
                <a:effectLst/>
              </a:rPr>
              <a:t> </a:t>
            </a:r>
            <a:r>
              <a:rPr lang="en-US" sz="2400" b="1" i="0" dirty="0">
                <a:effectLst/>
              </a:rPr>
              <a:t>femoral, popliteal, and ankle pulses</a:t>
            </a:r>
          </a:p>
          <a:p>
            <a:pPr algn="l">
              <a:buFont typeface="Arial" panose="020B0604020202020204" pitchFamily="34" charset="0"/>
              <a:buChar char="•"/>
            </a:pPr>
            <a:r>
              <a:rPr lang="en-US" sz="2400" b="1" u="sng" dirty="0">
                <a:solidFill>
                  <a:srgbClr val="C00000"/>
                </a:solidFill>
              </a:rPr>
              <a:t>Erectile dysfunction</a:t>
            </a:r>
            <a:endParaRPr lang="en-US" sz="2400" b="1" i="0" u="sng" dirty="0">
              <a:solidFill>
                <a:srgbClr val="C00000"/>
              </a:solidFill>
              <a:effectLst/>
            </a:endParaRPr>
          </a:p>
          <a:p>
            <a:pPr algn="l">
              <a:buFont typeface="Arial" panose="020B0604020202020204" pitchFamily="34" charset="0"/>
              <a:buChar char="•"/>
            </a:pPr>
            <a:r>
              <a:rPr lang="en-US" sz="2400" b="1" dirty="0"/>
              <a:t>Shock</a:t>
            </a:r>
          </a:p>
          <a:p>
            <a:pPr algn="l"/>
            <a:r>
              <a:rPr lang="en-US" sz="2400" b="1" dirty="0">
                <a:solidFill>
                  <a:srgbClr val="C00000"/>
                </a:solidFill>
                <a:highlight>
                  <a:srgbClr val="FFFF00"/>
                </a:highlight>
              </a:rPr>
              <a:t>2-</a:t>
            </a:r>
            <a:r>
              <a:rPr lang="en-US" sz="2400" b="1" i="0" dirty="0">
                <a:solidFill>
                  <a:srgbClr val="C00000"/>
                </a:solidFill>
                <a:effectLst/>
                <a:highlight>
                  <a:srgbClr val="FFFF00"/>
                </a:highlight>
              </a:rPr>
              <a:t>Drug-induced vasoconstriction</a:t>
            </a:r>
          </a:p>
          <a:p>
            <a:pPr algn="l">
              <a:buFont typeface="Arial" panose="020B0604020202020204" pitchFamily="34" charset="0"/>
              <a:buChar char="•"/>
            </a:pPr>
            <a:r>
              <a:rPr lang="en-US" sz="2400" b="1" i="0" dirty="0">
                <a:effectLst/>
              </a:rPr>
              <a:t>Definition: peripheral </a:t>
            </a:r>
            <a:r>
              <a:rPr lang="en-US" sz="2400" b="1" dirty="0"/>
              <a:t>ischemia</a:t>
            </a:r>
            <a:r>
              <a:rPr lang="en-US" sz="2400" b="1" i="0" dirty="0">
                <a:effectLst/>
              </a:rPr>
              <a:t> </a:t>
            </a:r>
            <a:r>
              <a:rPr lang="en-US" sz="2400" b="1" i="0" dirty="0">
                <a:solidFill>
                  <a:srgbClr val="C00000"/>
                </a:solidFill>
                <a:effectLst/>
              </a:rPr>
              <a:t>due to prolonged treatment with </a:t>
            </a:r>
            <a:r>
              <a:rPr lang="en-US" sz="2400" b="1" dirty="0">
                <a:solidFill>
                  <a:srgbClr val="C00000"/>
                </a:solidFill>
              </a:rPr>
              <a:t>vasopressors</a:t>
            </a:r>
            <a:r>
              <a:rPr lang="en-US" sz="2400" b="1" i="0" dirty="0">
                <a:solidFill>
                  <a:srgbClr val="C00000"/>
                </a:solidFill>
                <a:effectLst/>
              </a:rPr>
              <a:t> (e.g., </a:t>
            </a:r>
            <a:r>
              <a:rPr lang="en-US" sz="2400" b="1" dirty="0">
                <a:solidFill>
                  <a:srgbClr val="C00000"/>
                </a:solidFill>
              </a:rPr>
              <a:t>norepinephrine</a:t>
            </a:r>
            <a:r>
              <a:rPr lang="en-US" sz="2400" b="1" i="0" dirty="0">
                <a:solidFill>
                  <a:srgbClr val="C00000"/>
                </a:solidFill>
                <a:effectLst/>
              </a:rPr>
              <a:t>)</a:t>
            </a:r>
          </a:p>
          <a:p>
            <a:pPr algn="l">
              <a:buFont typeface="Arial" panose="020B0604020202020204" pitchFamily="34" charset="0"/>
              <a:buChar char="•"/>
            </a:pPr>
            <a:r>
              <a:rPr lang="en-US" sz="2400" b="1" i="0" dirty="0">
                <a:effectLst/>
              </a:rPr>
              <a:t>Pathophysiology: prolonged </a:t>
            </a:r>
            <a:r>
              <a:rPr lang="en-US" sz="2400" b="1" dirty="0"/>
              <a:t>alpha receptor</a:t>
            </a:r>
            <a:r>
              <a:rPr lang="en-US" sz="2400" b="1" i="0" dirty="0">
                <a:effectLst/>
              </a:rPr>
              <a:t> </a:t>
            </a:r>
            <a:r>
              <a:rPr lang="en-US" sz="2400" b="1" dirty="0"/>
              <a:t>agonism</a:t>
            </a:r>
            <a:r>
              <a:rPr lang="en-US" sz="2400" b="1" i="0" dirty="0">
                <a:effectLst/>
              </a:rPr>
              <a:t> → vasospasm of </a:t>
            </a:r>
            <a:r>
              <a:rPr lang="en-US" sz="2400" b="1" dirty="0"/>
              <a:t>distal</a:t>
            </a:r>
            <a:r>
              <a:rPr lang="en-US" sz="2400" b="1" i="0" dirty="0">
                <a:effectLst/>
              </a:rPr>
              <a:t> </a:t>
            </a:r>
            <a:r>
              <a:rPr lang="en-US" sz="2400" b="1" dirty="0"/>
              <a:t>arterioles</a:t>
            </a:r>
            <a:r>
              <a:rPr lang="en-US" sz="2400" b="1" i="0" dirty="0">
                <a:effectLst/>
              </a:rPr>
              <a:t> and their branches → </a:t>
            </a:r>
            <a:r>
              <a:rPr lang="en-US" sz="2400" b="1" dirty="0"/>
              <a:t>ischemia</a:t>
            </a:r>
            <a:r>
              <a:rPr lang="en-US" sz="2400" b="1" i="0" dirty="0">
                <a:effectLst/>
              </a:rPr>
              <a:t> and consequent </a:t>
            </a:r>
            <a:r>
              <a:rPr lang="en-US" sz="2400" b="1" dirty="0"/>
              <a:t>necrosis</a:t>
            </a:r>
            <a:r>
              <a:rPr lang="en-US" sz="2400" b="1" i="0" dirty="0">
                <a:effectLst/>
              </a:rPr>
              <a:t> of most </a:t>
            </a:r>
            <a:r>
              <a:rPr lang="en-US" sz="2400" b="1" dirty="0"/>
              <a:t>distal</a:t>
            </a:r>
            <a:r>
              <a:rPr lang="en-US" sz="2400" b="1" i="0" dirty="0">
                <a:effectLst/>
              </a:rPr>
              <a:t> extremities</a:t>
            </a:r>
          </a:p>
          <a:p>
            <a:pPr algn="l">
              <a:buFont typeface="Arial" panose="020B0604020202020204" pitchFamily="34" charset="0"/>
              <a:buChar char="•"/>
            </a:pPr>
            <a:r>
              <a:rPr lang="en-US" sz="2400" b="1" i="0" dirty="0">
                <a:effectLst/>
              </a:rPr>
              <a:t>Clinical features: </a:t>
            </a:r>
            <a:r>
              <a:rPr lang="en-US" sz="2400" b="1" i="0" dirty="0">
                <a:solidFill>
                  <a:srgbClr val="C00000"/>
                </a:solidFill>
                <a:effectLst/>
              </a:rPr>
              <a:t>symmetrical </a:t>
            </a:r>
            <a:r>
              <a:rPr lang="en-US" sz="2400" b="1" dirty="0">
                <a:solidFill>
                  <a:srgbClr val="C00000"/>
                </a:solidFill>
              </a:rPr>
              <a:t>cyanosis</a:t>
            </a:r>
            <a:r>
              <a:rPr lang="en-US" sz="2400" b="1" i="0" dirty="0">
                <a:solidFill>
                  <a:srgbClr val="C00000"/>
                </a:solidFill>
                <a:effectLst/>
              </a:rPr>
              <a:t>, coldness, and </a:t>
            </a:r>
            <a:r>
              <a:rPr lang="en-US" sz="2400" b="1" dirty="0">
                <a:solidFill>
                  <a:srgbClr val="C00000"/>
                </a:solidFill>
              </a:rPr>
              <a:t>necrosis</a:t>
            </a:r>
            <a:r>
              <a:rPr lang="en-US" sz="2400" b="1" i="0" dirty="0">
                <a:solidFill>
                  <a:srgbClr val="C00000"/>
                </a:solidFill>
                <a:effectLst/>
              </a:rPr>
              <a:t> of fingers and/or toes</a:t>
            </a:r>
          </a:p>
          <a:p>
            <a:pPr algn="l">
              <a:buFont typeface="Arial" panose="020B0604020202020204" pitchFamily="34" charset="0"/>
              <a:buChar char="•"/>
            </a:pPr>
            <a:endParaRPr lang="en-US" sz="2400" b="1" i="0" dirty="0">
              <a:effectLst/>
            </a:endParaRPr>
          </a:p>
        </p:txBody>
      </p:sp>
      <p:pic>
        <p:nvPicPr>
          <p:cNvPr id="1028" name="Picture 4" descr="Bilateral toe necrosis">
            <a:extLst>
              <a:ext uri="{FF2B5EF4-FFF2-40B4-BE49-F238E27FC236}">
                <a16:creationId xmlns:a16="http://schemas.microsoft.com/office/drawing/2014/main" xmlns="" id="{191313E0-49C0-1692-9057-5204FFB5CC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3387" y="3266832"/>
            <a:ext cx="3896750" cy="292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91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7FD086-DC99-D400-EA9D-3C6B12F0897F}"/>
              </a:ext>
            </a:extLst>
          </p:cNvPr>
          <p:cNvSpPr txBox="1"/>
          <p:nvPr/>
        </p:nvSpPr>
        <p:spPr>
          <a:xfrm>
            <a:off x="185938" y="904873"/>
            <a:ext cx="5720862" cy="3748719"/>
          </a:xfrm>
          <a:prstGeom prst="rect">
            <a:avLst/>
          </a:prstGeom>
          <a:noFill/>
          <a:ln>
            <a:solidFill>
              <a:srgbClr val="C00000"/>
            </a:solidFill>
          </a:ln>
        </p:spPr>
        <p:txBody>
          <a:bodyPr wrap="square" rtlCol="0">
            <a:spAutoFit/>
          </a:bodyPr>
          <a:lstStyle/>
          <a:p>
            <a:pPr algn="l" rtl="0" eaLnBrk="1" hangingPunct="1">
              <a:lnSpc>
                <a:spcPct val="90000"/>
              </a:lnSpc>
              <a:defRPr/>
            </a:pPr>
            <a:r>
              <a:rPr lang="en-US" altLang="ar-EG" sz="2400" b="1" dirty="0"/>
              <a:t>-if adequate collateral circulation not present, irreversible changes may appear </a:t>
            </a:r>
            <a:r>
              <a:rPr lang="en-US" altLang="ar-EG" sz="2400" b="1" u="sng" dirty="0">
                <a:solidFill>
                  <a:srgbClr val="C00000"/>
                </a:solidFill>
              </a:rPr>
              <a:t>as early as 4-6hs after onset</a:t>
            </a:r>
            <a:r>
              <a:rPr lang="en-US" altLang="ar-EG" sz="2400" b="1" dirty="0"/>
              <a:t>.</a:t>
            </a:r>
          </a:p>
          <a:p>
            <a:pPr algn="l" rtl="0" eaLnBrk="1" hangingPunct="1">
              <a:lnSpc>
                <a:spcPct val="90000"/>
              </a:lnSpc>
              <a:defRPr/>
            </a:pPr>
            <a:endParaRPr lang="en-US" altLang="ar-EG" sz="2400" b="1" dirty="0"/>
          </a:p>
          <a:p>
            <a:pPr algn="l" rtl="0" eaLnBrk="1" hangingPunct="1">
              <a:lnSpc>
                <a:spcPct val="90000"/>
              </a:lnSpc>
              <a:defRPr/>
            </a:pPr>
            <a:r>
              <a:rPr lang="en-US" altLang="ar-EG" sz="2400" b="1" dirty="0"/>
              <a:t>-So, priority must be given to restore the blood flow within this period.</a:t>
            </a:r>
          </a:p>
          <a:p>
            <a:pPr>
              <a:lnSpc>
                <a:spcPct val="90000"/>
              </a:lnSpc>
              <a:defRPr/>
            </a:pPr>
            <a:r>
              <a:rPr lang="en-US" altLang="ar-EG" sz="2400" b="1" dirty="0"/>
              <a:t> </a:t>
            </a:r>
          </a:p>
          <a:p>
            <a:pPr algn="l" rtl="0" eaLnBrk="1" hangingPunct="1">
              <a:lnSpc>
                <a:spcPct val="90000"/>
              </a:lnSpc>
              <a:defRPr/>
            </a:pPr>
            <a:r>
              <a:rPr lang="en-US" altLang="ar-EG" sz="2400" dirty="0"/>
              <a:t>-Once </a:t>
            </a:r>
            <a:r>
              <a:rPr lang="en-US" altLang="ar-EG" sz="2400" b="1" dirty="0"/>
              <a:t>the occlusive process</a:t>
            </a:r>
            <a:r>
              <a:rPr lang="en-US" altLang="ar-EG" sz="2400" dirty="0"/>
              <a:t> has begun, vasospasm &amp; propagation of thrombus distal to the site of initial occlusion can contribute to further ischemia.</a:t>
            </a:r>
          </a:p>
        </p:txBody>
      </p:sp>
      <p:pic>
        <p:nvPicPr>
          <p:cNvPr id="3" name="Picture 2">
            <a:extLst>
              <a:ext uri="{FF2B5EF4-FFF2-40B4-BE49-F238E27FC236}">
                <a16:creationId xmlns:a16="http://schemas.microsoft.com/office/drawing/2014/main" xmlns="" id="{6340BF2F-8C60-D5D2-9FE7-DDB43A444819}"/>
              </a:ext>
            </a:extLst>
          </p:cNvPr>
          <p:cNvPicPr>
            <a:picLocks noChangeAspect="1"/>
          </p:cNvPicPr>
          <p:nvPr/>
        </p:nvPicPr>
        <p:blipFill>
          <a:blip r:embed="rId2"/>
          <a:stretch>
            <a:fillRect/>
          </a:stretch>
        </p:blipFill>
        <p:spPr>
          <a:xfrm>
            <a:off x="6073977" y="199022"/>
            <a:ext cx="6069288" cy="4886032"/>
          </a:xfrm>
          <a:prstGeom prst="rect">
            <a:avLst/>
          </a:prstGeom>
        </p:spPr>
      </p:pic>
      <p:sp>
        <p:nvSpPr>
          <p:cNvPr id="4" name="TextBox 3">
            <a:extLst>
              <a:ext uri="{FF2B5EF4-FFF2-40B4-BE49-F238E27FC236}">
                <a16:creationId xmlns:a16="http://schemas.microsoft.com/office/drawing/2014/main" xmlns="" id="{57746AA0-F2A9-3D71-CF26-6E2E405943C9}"/>
              </a:ext>
            </a:extLst>
          </p:cNvPr>
          <p:cNvSpPr txBox="1"/>
          <p:nvPr/>
        </p:nvSpPr>
        <p:spPr>
          <a:xfrm>
            <a:off x="6311704" y="5085054"/>
            <a:ext cx="5720862" cy="923330"/>
          </a:xfrm>
          <a:prstGeom prst="rect">
            <a:avLst/>
          </a:prstGeom>
          <a:noFill/>
        </p:spPr>
        <p:txBody>
          <a:bodyPr wrap="square" rtlCol="0">
            <a:spAutoFit/>
          </a:bodyPr>
          <a:lstStyle/>
          <a:p>
            <a:r>
              <a:rPr lang="en-US" b="1" dirty="0"/>
              <a:t>(a) Frostbite of the foot. Note the clear demarcation. (b) Frostbite of the middle finger in the same patient. The index finger was lost two years before, also from frostbite</a:t>
            </a:r>
          </a:p>
        </p:txBody>
      </p:sp>
    </p:spTree>
    <p:extLst>
      <p:ext uri="{BB962C8B-B14F-4D97-AF65-F5344CB8AC3E}">
        <p14:creationId xmlns:p14="http://schemas.microsoft.com/office/powerpoint/2010/main" val="710758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D9F9D9C-89A4-351B-E25B-FC55FAA2ACB1}"/>
              </a:ext>
            </a:extLst>
          </p:cNvPr>
          <p:cNvSpPr txBox="1"/>
          <p:nvPr/>
        </p:nvSpPr>
        <p:spPr>
          <a:xfrm>
            <a:off x="173501" y="721863"/>
            <a:ext cx="11844997" cy="5170646"/>
          </a:xfrm>
          <a:prstGeom prst="rect">
            <a:avLst/>
          </a:prstGeom>
          <a:noFill/>
        </p:spPr>
        <p:txBody>
          <a:bodyPr wrap="square" rtlCol="0">
            <a:spAutoFit/>
          </a:bodyPr>
          <a:lstStyle/>
          <a:p>
            <a:r>
              <a:rPr lang="en-US" sz="2400" b="1" dirty="0">
                <a:solidFill>
                  <a:srgbClr val="FF0000"/>
                </a:solidFill>
              </a:rPr>
              <a:t>Diagnosis:  (</a:t>
            </a:r>
            <a:r>
              <a:rPr lang="en-US" sz="2400" b="1" i="0" dirty="0">
                <a:solidFill>
                  <a:srgbClr val="FF0000"/>
                </a:solidFill>
                <a:effectLst/>
              </a:rPr>
              <a:t>relies on examination and arterial Doppler studies)</a:t>
            </a:r>
          </a:p>
          <a:p>
            <a:pPr algn="l"/>
            <a:r>
              <a:rPr lang="en-US" sz="2400" b="0" i="0" dirty="0">
                <a:effectLst/>
              </a:rPr>
              <a:t>-Tests to confirm the diagnosis and identify the site(s) of occlusion</a:t>
            </a:r>
          </a:p>
          <a:p>
            <a:pPr marL="742950" lvl="1" indent="-285750" algn="l">
              <a:buFont typeface="Arial" panose="020B0604020202020204" pitchFamily="34" charset="0"/>
              <a:buChar char="•"/>
            </a:pPr>
            <a:r>
              <a:rPr lang="en-US" sz="2400" b="1" i="0" dirty="0">
                <a:effectLst/>
                <a:highlight>
                  <a:srgbClr val="C0C0C0"/>
                </a:highlight>
              </a:rPr>
              <a:t>Best initial test</a:t>
            </a:r>
            <a:r>
              <a:rPr lang="en-US" sz="2400" b="1" i="0" dirty="0">
                <a:effectLst/>
              </a:rPr>
              <a:t>: arterial and venous Doppler</a:t>
            </a:r>
            <a:endParaRPr lang="en-US" sz="2400" b="0" i="0" dirty="0">
              <a:effectLst/>
            </a:endParaRPr>
          </a:p>
          <a:p>
            <a:pPr marL="1143000" lvl="2" indent="-228600" algn="l">
              <a:buFont typeface="Arial" panose="020B0604020202020204" pitchFamily="34" charset="0"/>
              <a:buChar char="•"/>
            </a:pPr>
            <a:r>
              <a:rPr lang="en-US" sz="2400" b="0" i="0" dirty="0">
                <a:effectLst/>
              </a:rPr>
              <a:t>Diminished or absent Doppler flow signal </a:t>
            </a:r>
            <a:r>
              <a:rPr lang="en-US" sz="2400" dirty="0"/>
              <a:t>distal</a:t>
            </a:r>
            <a:r>
              <a:rPr lang="en-US" sz="2400" b="0" i="0" dirty="0">
                <a:effectLst/>
              </a:rPr>
              <a:t> to site of occlusion.</a:t>
            </a:r>
          </a:p>
          <a:p>
            <a:pPr lvl="2" algn="l"/>
            <a:endParaRPr lang="en-US" sz="2400" b="0" i="0" dirty="0">
              <a:effectLst/>
            </a:endParaRPr>
          </a:p>
          <a:p>
            <a:pPr marL="742950" lvl="1" indent="-285750" algn="l">
              <a:buFont typeface="Arial" panose="020B0604020202020204" pitchFamily="34" charset="0"/>
              <a:buChar char="•"/>
            </a:pPr>
            <a:r>
              <a:rPr lang="en-US" sz="2400" b="1" dirty="0">
                <a:highlight>
                  <a:srgbClr val="C0C0C0"/>
                </a:highlight>
              </a:rPr>
              <a:t>Confirmatory test</a:t>
            </a:r>
            <a:r>
              <a:rPr lang="en-US" sz="2400" b="0" i="0" dirty="0">
                <a:effectLst/>
              </a:rPr>
              <a:t>: </a:t>
            </a:r>
            <a:r>
              <a:rPr lang="en-US" sz="2400" b="1" i="0" dirty="0">
                <a:effectLst/>
              </a:rPr>
              <a:t>angiography</a:t>
            </a:r>
            <a:r>
              <a:rPr lang="en-US" sz="2400" b="0" i="0" dirty="0">
                <a:effectLst/>
              </a:rPr>
              <a:t> (</a:t>
            </a:r>
            <a:r>
              <a:rPr lang="en-US" sz="2400" dirty="0"/>
              <a:t>DSA</a:t>
            </a:r>
            <a:r>
              <a:rPr lang="en-US" sz="2400" b="0" i="0" dirty="0">
                <a:effectLst/>
              </a:rPr>
              <a:t>, CTA, MRA)</a:t>
            </a:r>
          </a:p>
          <a:p>
            <a:pPr marL="1143000" lvl="2" indent="-228600" algn="l">
              <a:buFont typeface="Arial" panose="020B0604020202020204" pitchFamily="34" charset="0"/>
              <a:buChar char="•"/>
            </a:pPr>
            <a:r>
              <a:rPr lang="en-US" sz="2400" b="1" dirty="0"/>
              <a:t>Digital subtraction angiography</a:t>
            </a:r>
            <a:r>
              <a:rPr lang="en-US" sz="2400" b="0" i="0" dirty="0">
                <a:effectLst/>
              </a:rPr>
              <a:t> (</a:t>
            </a:r>
            <a:r>
              <a:rPr lang="en-US" sz="2400" dirty="0"/>
              <a:t>DSA</a:t>
            </a:r>
            <a:r>
              <a:rPr lang="en-US" sz="2400" b="0" i="0" dirty="0">
                <a:effectLst/>
              </a:rPr>
              <a:t>) is the imaging modality of choice.</a:t>
            </a:r>
          </a:p>
          <a:p>
            <a:pPr marL="1143000" lvl="2" indent="-228600" algn="l">
              <a:buFont typeface="Arial" panose="020B0604020202020204" pitchFamily="34" charset="0"/>
              <a:buChar char="•"/>
            </a:pPr>
            <a:r>
              <a:rPr lang="en-US" sz="2400" b="1" i="0" dirty="0">
                <a:effectLst/>
              </a:rPr>
              <a:t>Should only be performed if delaying treatment for further imaging does not threaten the extremity</a:t>
            </a:r>
          </a:p>
          <a:p>
            <a:pPr marL="1143000" lvl="2" indent="-228600" algn="l">
              <a:buFont typeface="Arial" panose="020B0604020202020204" pitchFamily="34" charset="0"/>
              <a:buChar char="•"/>
            </a:pPr>
            <a:endParaRPr lang="en-US" sz="2400" b="1" i="0" dirty="0">
              <a:effectLst/>
            </a:endParaRPr>
          </a:p>
          <a:p>
            <a:pPr algn="l"/>
            <a:r>
              <a:rPr lang="en-US" sz="2400" b="0" i="0" dirty="0">
                <a:effectLst/>
              </a:rPr>
              <a:t>-Depending on the suspected etiology, other tests may be indicated (e.g., </a:t>
            </a:r>
            <a:r>
              <a:rPr lang="en-US" sz="2400" dirty="0"/>
              <a:t>echocardiography</a:t>
            </a:r>
            <a:r>
              <a:rPr lang="en-US" sz="2400" b="0" i="0" dirty="0">
                <a:effectLst/>
              </a:rPr>
              <a:t> if an arterial embolism is suspected).</a:t>
            </a:r>
          </a:p>
          <a:p>
            <a:endParaRPr lang="en-US" sz="2400" dirty="0"/>
          </a:p>
          <a:p>
            <a:endParaRPr lang="en-US" dirty="0"/>
          </a:p>
        </p:txBody>
      </p:sp>
    </p:spTree>
    <p:extLst>
      <p:ext uri="{BB962C8B-B14F-4D97-AF65-F5344CB8AC3E}">
        <p14:creationId xmlns:p14="http://schemas.microsoft.com/office/powerpoint/2010/main" val="4269588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D93DD1B-46BE-2EDD-78EC-9FBABE33D81D}"/>
              </a:ext>
            </a:extLst>
          </p:cNvPr>
          <p:cNvSpPr txBox="1"/>
          <p:nvPr/>
        </p:nvSpPr>
        <p:spPr>
          <a:xfrm>
            <a:off x="112541" y="443180"/>
            <a:ext cx="11966917" cy="1477328"/>
          </a:xfrm>
          <a:prstGeom prst="rect">
            <a:avLst/>
          </a:prstGeom>
          <a:noFill/>
        </p:spPr>
        <p:txBody>
          <a:bodyPr wrap="square" rtlCol="0">
            <a:spAutoFit/>
          </a:bodyPr>
          <a:lstStyle/>
          <a:p>
            <a:r>
              <a:rPr lang="en-US" sz="2400" b="1" dirty="0">
                <a:solidFill>
                  <a:srgbClr val="FF0000"/>
                </a:solidFill>
              </a:rPr>
              <a:t>Stages:</a:t>
            </a:r>
          </a:p>
          <a:p>
            <a:r>
              <a:rPr lang="en-US" sz="2400" b="0" i="0" dirty="0">
                <a:effectLst/>
              </a:rPr>
              <a:t>The severity of ALI is assessed through </a:t>
            </a:r>
            <a:r>
              <a:rPr lang="en-US" sz="2400" dirty="0"/>
              <a:t>physical examination </a:t>
            </a:r>
            <a:r>
              <a:rPr lang="en-US" sz="2400" b="0" i="0" dirty="0">
                <a:effectLst/>
              </a:rPr>
              <a:t>and Doppler studies. Affected limbs can range from viable to nonviable (irreversible ischemia).</a:t>
            </a:r>
          </a:p>
          <a:p>
            <a:endParaRPr lang="en-US" dirty="0"/>
          </a:p>
        </p:txBody>
      </p:sp>
      <p:pic>
        <p:nvPicPr>
          <p:cNvPr id="6" name="Picture 5">
            <a:extLst>
              <a:ext uri="{FF2B5EF4-FFF2-40B4-BE49-F238E27FC236}">
                <a16:creationId xmlns:a16="http://schemas.microsoft.com/office/drawing/2014/main" xmlns="" id="{6BEB5DEA-F130-DAD3-64F6-DF25BB5F03F6}"/>
              </a:ext>
            </a:extLst>
          </p:cNvPr>
          <p:cNvPicPr>
            <a:picLocks noChangeAspect="1"/>
          </p:cNvPicPr>
          <p:nvPr/>
        </p:nvPicPr>
        <p:blipFill>
          <a:blip r:embed="rId2"/>
          <a:stretch>
            <a:fillRect/>
          </a:stretch>
        </p:blipFill>
        <p:spPr>
          <a:xfrm>
            <a:off x="0" y="2377847"/>
            <a:ext cx="12192000" cy="2559646"/>
          </a:xfrm>
          <a:prstGeom prst="rect">
            <a:avLst/>
          </a:prstGeom>
        </p:spPr>
      </p:pic>
    </p:spTree>
    <p:extLst>
      <p:ext uri="{BB962C8B-B14F-4D97-AF65-F5344CB8AC3E}">
        <p14:creationId xmlns:p14="http://schemas.microsoft.com/office/powerpoint/2010/main" val="466157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AE40659-18E7-197C-3244-2E3389E3D5C0}"/>
              </a:ext>
            </a:extLst>
          </p:cNvPr>
          <p:cNvSpPr txBox="1"/>
          <p:nvPr/>
        </p:nvSpPr>
        <p:spPr>
          <a:xfrm>
            <a:off x="264941" y="182881"/>
            <a:ext cx="11662117" cy="6709529"/>
          </a:xfrm>
          <a:prstGeom prst="rect">
            <a:avLst/>
          </a:prstGeom>
          <a:noFill/>
        </p:spPr>
        <p:txBody>
          <a:bodyPr wrap="square" rtlCol="0">
            <a:spAutoFit/>
          </a:bodyPr>
          <a:lstStyle/>
          <a:p>
            <a:r>
              <a:rPr lang="en-US" sz="2400" b="1" dirty="0">
                <a:solidFill>
                  <a:srgbClr val="FF0000"/>
                </a:solidFill>
              </a:rPr>
              <a:t>Treatment: (of </a:t>
            </a:r>
            <a:r>
              <a:rPr lang="en-US" sz="2400" b="1" i="0" dirty="0">
                <a:solidFill>
                  <a:srgbClr val="FF0000"/>
                </a:solidFill>
                <a:effectLst/>
              </a:rPr>
              <a:t>Acute limb </a:t>
            </a:r>
            <a:r>
              <a:rPr lang="en-US" sz="2400" b="1" dirty="0">
                <a:solidFill>
                  <a:srgbClr val="FF0000"/>
                </a:solidFill>
              </a:rPr>
              <a:t>ischemia</a:t>
            </a:r>
            <a:r>
              <a:rPr lang="en-US" sz="2400" b="1" i="0" dirty="0">
                <a:solidFill>
                  <a:srgbClr val="FF0000"/>
                </a:solidFill>
                <a:effectLst/>
              </a:rPr>
              <a:t> due to </a:t>
            </a:r>
            <a:r>
              <a:rPr lang="en-US" sz="2400" b="1" dirty="0">
                <a:solidFill>
                  <a:srgbClr val="FF0000"/>
                </a:solidFill>
              </a:rPr>
              <a:t>thromboembolism)</a:t>
            </a:r>
            <a:endParaRPr lang="en-US" sz="2400" b="1" i="0" dirty="0">
              <a:solidFill>
                <a:srgbClr val="FF0000"/>
              </a:solidFill>
              <a:effectLst/>
            </a:endParaRPr>
          </a:p>
          <a:p>
            <a:r>
              <a:rPr lang="en-US" sz="2400" b="1" dirty="0"/>
              <a:t>-Immediate heparin i.v bolus of 80units/kg, followed by </a:t>
            </a:r>
            <a:r>
              <a:rPr lang="en-US" sz="2400" b="1" dirty="0" err="1"/>
              <a:t>i.v.</a:t>
            </a:r>
            <a:r>
              <a:rPr lang="en-US" sz="2400" b="1" dirty="0"/>
              <a:t> infusion of 18units/kg/h, &amp; PTT should be maintained between 60-80sec.</a:t>
            </a:r>
          </a:p>
          <a:p>
            <a:endParaRPr lang="en-US" sz="2400" b="1" dirty="0">
              <a:solidFill>
                <a:srgbClr val="FF0000"/>
              </a:solidFill>
            </a:endParaRPr>
          </a:p>
          <a:p>
            <a:pPr algn="l">
              <a:buFont typeface="Arial" panose="020B0604020202020204" pitchFamily="34" charset="0"/>
              <a:buChar char="•"/>
            </a:pPr>
            <a:r>
              <a:rPr lang="en-US" sz="2400" b="0" i="0" dirty="0">
                <a:effectLst/>
              </a:rPr>
              <a:t>Further management depends on the severity of acute limb </a:t>
            </a:r>
            <a:r>
              <a:rPr lang="en-US" sz="2400" dirty="0"/>
              <a:t>ischemia</a:t>
            </a:r>
            <a:r>
              <a:rPr lang="en-US" sz="2400" b="0" i="0" dirty="0">
                <a:effectLst/>
              </a:rPr>
              <a:t>.</a:t>
            </a:r>
          </a:p>
          <a:p>
            <a:pPr lvl="1" algn="l"/>
            <a:r>
              <a:rPr lang="en-US" sz="2400" b="1" i="0" dirty="0">
                <a:effectLst/>
              </a:rPr>
              <a:t>1-Viable, non-threatened limb</a:t>
            </a:r>
          </a:p>
          <a:p>
            <a:pPr marL="1143000" lvl="2" indent="-228600" algn="l">
              <a:buFont typeface="Arial" panose="020B0604020202020204" pitchFamily="34" charset="0"/>
              <a:buChar char="•"/>
            </a:pPr>
            <a:r>
              <a:rPr lang="en-US" sz="2400" b="1" i="0" dirty="0">
                <a:effectLst/>
              </a:rPr>
              <a:t>Urgent</a:t>
            </a:r>
            <a:r>
              <a:rPr lang="en-US" sz="2400" b="0" i="0" dirty="0">
                <a:effectLst/>
              </a:rPr>
              <a:t> </a:t>
            </a:r>
            <a:r>
              <a:rPr lang="en-US" sz="2400" b="1" i="0" dirty="0">
                <a:effectLst/>
              </a:rPr>
              <a:t>angiography</a:t>
            </a:r>
            <a:r>
              <a:rPr lang="en-US" sz="2400" b="0" i="0" dirty="0">
                <a:effectLst/>
              </a:rPr>
              <a:t> to localize the site of the occlusion</a:t>
            </a:r>
          </a:p>
          <a:p>
            <a:pPr marL="1143000" lvl="2" indent="-228600" algn="l">
              <a:buFont typeface="Arial" panose="020B0604020202020204" pitchFamily="34" charset="0"/>
              <a:buChar char="•"/>
            </a:pPr>
            <a:r>
              <a:rPr lang="en-US" sz="2400" b="1" i="0" dirty="0">
                <a:effectLst/>
              </a:rPr>
              <a:t>Revascularization</a:t>
            </a:r>
            <a:r>
              <a:rPr lang="en-US" sz="2400" b="0" i="0" dirty="0">
                <a:effectLst/>
              </a:rPr>
              <a:t> procedure (open or catheter-directed thrombectomy or </a:t>
            </a:r>
            <a:r>
              <a:rPr lang="en-US" sz="2400" dirty="0"/>
              <a:t>thrombolysis</a:t>
            </a:r>
            <a:r>
              <a:rPr lang="en-US" sz="2400" b="0" i="0" dirty="0">
                <a:effectLst/>
              </a:rPr>
              <a:t>) within 6–24 hours</a:t>
            </a:r>
          </a:p>
          <a:p>
            <a:pPr marL="1143000" lvl="2" indent="-228600" algn="l">
              <a:buFont typeface="Arial" panose="020B0604020202020204" pitchFamily="34" charset="0"/>
              <a:buChar char="•"/>
            </a:pPr>
            <a:endParaRPr lang="en-US" sz="2400" b="0" i="0" dirty="0">
              <a:effectLst/>
            </a:endParaRPr>
          </a:p>
          <a:p>
            <a:pPr lvl="1" algn="l"/>
            <a:r>
              <a:rPr lang="en-US" sz="2400" b="1" i="0" dirty="0">
                <a:effectLst/>
              </a:rPr>
              <a:t>2-Threatened limb: emergent revascularization</a:t>
            </a:r>
            <a:r>
              <a:rPr lang="en-US" sz="2400" b="0" i="0" dirty="0">
                <a:effectLst/>
              </a:rPr>
              <a:t> procedure within </a:t>
            </a:r>
            <a:r>
              <a:rPr lang="en-US" sz="2400" b="1" i="0" dirty="0">
                <a:effectLst/>
              </a:rPr>
              <a:t>6 hours</a:t>
            </a:r>
            <a:endParaRPr lang="en-US" sz="2400" b="0" i="0" dirty="0">
              <a:effectLst/>
            </a:endParaRPr>
          </a:p>
          <a:p>
            <a:pPr marL="1143000" lvl="2" indent="-228600" algn="l">
              <a:buFont typeface="Arial" panose="020B0604020202020204" pitchFamily="34" charset="0"/>
              <a:buChar char="•"/>
            </a:pPr>
            <a:r>
              <a:rPr lang="en-US" sz="2400" b="0" i="0" dirty="0">
                <a:effectLst/>
              </a:rPr>
              <a:t>First-line: catheter-directed </a:t>
            </a:r>
            <a:r>
              <a:rPr lang="en-US" sz="2400" dirty="0"/>
              <a:t>thrombolysis</a:t>
            </a:r>
            <a:r>
              <a:rPr lang="en-US" sz="2400" b="0" i="0" dirty="0">
                <a:effectLst/>
              </a:rPr>
              <a:t> and/or percutaneous mechanical thromboembolectomy (e.g., balloon catheter embolectomy) </a:t>
            </a:r>
          </a:p>
          <a:p>
            <a:pPr marL="1143000" lvl="2" indent="-228600" algn="l">
              <a:buFont typeface="Arial" panose="020B0604020202020204" pitchFamily="34" charset="0"/>
              <a:buChar char="•"/>
            </a:pPr>
            <a:r>
              <a:rPr lang="en-US" sz="2400" b="0" i="0" dirty="0">
                <a:effectLst/>
              </a:rPr>
              <a:t>Second-line: open thromboembolectomy</a:t>
            </a:r>
          </a:p>
          <a:p>
            <a:pPr marL="1143000" lvl="2" indent="-228600" algn="l">
              <a:buFont typeface="Arial" panose="020B0604020202020204" pitchFamily="34" charset="0"/>
              <a:buChar char="•"/>
            </a:pPr>
            <a:endParaRPr lang="en-US" sz="2400" b="0" i="0" dirty="0">
              <a:effectLst/>
            </a:endParaRPr>
          </a:p>
          <a:p>
            <a:pPr lvl="1" algn="l"/>
            <a:r>
              <a:rPr lang="en-US" sz="2400" b="1" i="0" dirty="0">
                <a:effectLst/>
              </a:rPr>
              <a:t>3-Non-viable limb: limb </a:t>
            </a:r>
            <a:r>
              <a:rPr lang="en-US" sz="2400" b="1" dirty="0"/>
              <a:t>amputation</a:t>
            </a:r>
            <a:endParaRPr lang="en-US" sz="2400" b="1" i="0" dirty="0">
              <a:effectLst/>
            </a:endParaRPr>
          </a:p>
          <a:p>
            <a:endParaRPr lang="en-US" sz="2800" b="1" dirty="0">
              <a:solidFill>
                <a:srgbClr val="FF0000"/>
              </a:solidFill>
            </a:endParaRPr>
          </a:p>
          <a:p>
            <a:endParaRPr lang="en-US" dirty="0"/>
          </a:p>
        </p:txBody>
      </p:sp>
    </p:spTree>
    <p:extLst>
      <p:ext uri="{BB962C8B-B14F-4D97-AF65-F5344CB8AC3E}">
        <p14:creationId xmlns:p14="http://schemas.microsoft.com/office/powerpoint/2010/main" val="2499877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garty embolectomy catheter">
            <a:extLst>
              <a:ext uri="{FF2B5EF4-FFF2-40B4-BE49-F238E27FC236}">
                <a16:creationId xmlns:a16="http://schemas.microsoft.com/office/drawing/2014/main" xmlns="" id="{6814F392-5691-53AB-C433-6501CDD59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398"/>
            <a:ext cx="8571400" cy="6243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994C9BC-5623-7104-6527-35A94F35FEB7}"/>
              </a:ext>
            </a:extLst>
          </p:cNvPr>
          <p:cNvSpPr txBox="1"/>
          <p:nvPr/>
        </p:nvSpPr>
        <p:spPr>
          <a:xfrm>
            <a:off x="8571400" y="1905505"/>
            <a:ext cx="3456477" cy="3060389"/>
          </a:xfrm>
          <a:prstGeom prst="rect">
            <a:avLst/>
          </a:prstGeom>
          <a:noFill/>
          <a:ln>
            <a:solidFill>
              <a:srgbClr val="C00000"/>
            </a:solidFill>
          </a:ln>
        </p:spPr>
        <p:txBody>
          <a:bodyPr wrap="square" rtlCol="0">
            <a:spAutoFit/>
          </a:bodyPr>
          <a:lstStyle/>
          <a:p>
            <a:r>
              <a:rPr lang="en-US" sz="2400" b="1" dirty="0">
                <a:solidFill>
                  <a:srgbClr val="C00000"/>
                </a:solidFill>
              </a:rPr>
              <a:t>NOTE:</a:t>
            </a:r>
          </a:p>
          <a:p>
            <a:r>
              <a:rPr lang="en-US" sz="2400" b="1" dirty="0"/>
              <a:t>Postoperatively, heparin therapy is continued until long-term anticoagulation with warfarin is established to reduce the chance of further embolism.</a:t>
            </a:r>
          </a:p>
        </p:txBody>
      </p:sp>
    </p:spTree>
    <p:extLst>
      <p:ext uri="{BB962C8B-B14F-4D97-AF65-F5344CB8AC3E}">
        <p14:creationId xmlns:p14="http://schemas.microsoft.com/office/powerpoint/2010/main" val="2228154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8D29B554-E4BD-8D58-EC2E-3AD59D548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6466" y="0"/>
            <a:ext cx="9352670" cy="6726473"/>
          </a:xfrm>
          <a:prstGeom prst="rect">
            <a:avLst/>
          </a:prstGeom>
          <a:noFill/>
        </p:spPr>
      </p:pic>
      <p:pic>
        <p:nvPicPr>
          <p:cNvPr id="5" name="Picture 4">
            <a:extLst>
              <a:ext uri="{FF2B5EF4-FFF2-40B4-BE49-F238E27FC236}">
                <a16:creationId xmlns:a16="http://schemas.microsoft.com/office/drawing/2014/main" xmlns="" id="{953E37A4-8DED-58A4-AA29-9C0D15B3663F}"/>
              </a:ext>
            </a:extLst>
          </p:cNvPr>
          <p:cNvPicPr>
            <a:picLocks noChangeAspect="1"/>
          </p:cNvPicPr>
          <p:nvPr/>
        </p:nvPicPr>
        <p:blipFill>
          <a:blip r:embed="rId3"/>
          <a:stretch>
            <a:fillRect/>
          </a:stretch>
        </p:blipFill>
        <p:spPr>
          <a:xfrm>
            <a:off x="6907237" y="2391089"/>
            <a:ext cx="5284763" cy="2524227"/>
          </a:xfrm>
          <a:prstGeom prst="rect">
            <a:avLst/>
          </a:prstGeom>
        </p:spPr>
      </p:pic>
      <p:sp>
        <p:nvSpPr>
          <p:cNvPr id="6" name="TextBox 5">
            <a:extLst>
              <a:ext uri="{FF2B5EF4-FFF2-40B4-BE49-F238E27FC236}">
                <a16:creationId xmlns:a16="http://schemas.microsoft.com/office/drawing/2014/main" xmlns="" id="{D8C51B72-FEA7-FED2-FC86-29E34A6C8E31}"/>
              </a:ext>
            </a:extLst>
          </p:cNvPr>
          <p:cNvSpPr txBox="1"/>
          <p:nvPr/>
        </p:nvSpPr>
        <p:spPr>
          <a:xfrm>
            <a:off x="6907237" y="4274676"/>
            <a:ext cx="5284763" cy="646331"/>
          </a:xfrm>
          <a:prstGeom prst="rect">
            <a:avLst/>
          </a:prstGeom>
          <a:noFill/>
        </p:spPr>
        <p:txBody>
          <a:bodyPr wrap="square" rtlCol="0">
            <a:spAutoFit/>
          </a:bodyPr>
          <a:lstStyle/>
          <a:p>
            <a:r>
              <a:rPr lang="en-US" b="1" dirty="0"/>
              <a:t>Embolic material removed from the common femoral artery, along with a long distal extension thrombus.</a:t>
            </a:r>
          </a:p>
        </p:txBody>
      </p:sp>
    </p:spTree>
    <p:extLst>
      <p:ext uri="{BB962C8B-B14F-4D97-AF65-F5344CB8AC3E}">
        <p14:creationId xmlns:p14="http://schemas.microsoft.com/office/powerpoint/2010/main" val="1103543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1E676C4-D526-0ED5-AE7C-2B0350BB13D7}"/>
              </a:ext>
            </a:extLst>
          </p:cNvPr>
          <p:cNvPicPr>
            <a:picLocks noChangeAspect="1"/>
          </p:cNvPicPr>
          <p:nvPr/>
        </p:nvPicPr>
        <p:blipFill>
          <a:blip r:embed="rId2"/>
          <a:stretch>
            <a:fillRect/>
          </a:stretch>
        </p:blipFill>
        <p:spPr>
          <a:xfrm>
            <a:off x="0" y="355209"/>
            <a:ext cx="6184468" cy="6147582"/>
          </a:xfrm>
          <a:prstGeom prst="rect">
            <a:avLst/>
          </a:prstGeom>
        </p:spPr>
      </p:pic>
      <p:sp>
        <p:nvSpPr>
          <p:cNvPr id="12" name="TextBox 11">
            <a:extLst>
              <a:ext uri="{FF2B5EF4-FFF2-40B4-BE49-F238E27FC236}">
                <a16:creationId xmlns:a16="http://schemas.microsoft.com/office/drawing/2014/main" xmlns="" id="{5336DC99-3DAB-6098-06DD-952E0F1C7B9C}"/>
              </a:ext>
            </a:extLst>
          </p:cNvPr>
          <p:cNvSpPr txBox="1"/>
          <p:nvPr/>
        </p:nvSpPr>
        <p:spPr>
          <a:xfrm>
            <a:off x="6175717" y="355209"/>
            <a:ext cx="5940629" cy="5632311"/>
          </a:xfrm>
          <a:prstGeom prst="rect">
            <a:avLst/>
          </a:prstGeom>
          <a:noFill/>
          <a:ln>
            <a:solidFill>
              <a:srgbClr val="C00000"/>
            </a:solidFill>
          </a:ln>
        </p:spPr>
        <p:txBody>
          <a:bodyPr wrap="square" rtlCol="0">
            <a:spAutoFit/>
          </a:bodyPr>
          <a:lstStyle/>
          <a:p>
            <a:r>
              <a:rPr lang="en-US" sz="2400" b="1" dirty="0">
                <a:solidFill>
                  <a:srgbClr val="C00000"/>
                </a:solidFill>
              </a:rPr>
              <a:t>Intra-arterial thrombolysis:</a:t>
            </a:r>
          </a:p>
          <a:p>
            <a:r>
              <a:rPr lang="en-US" sz="2400" dirty="0"/>
              <a:t>- it is used if there is no contraindication of thrombolytic therapy and If ischaemia is not so severe that immediate operation is essential, it may be possible to treat either embolus or thrombosis by intra-arterial thrombolysis. </a:t>
            </a:r>
          </a:p>
          <a:p>
            <a:r>
              <a:rPr lang="en-US" sz="2400" dirty="0"/>
              <a:t>-Tissue plasminogen activator (TPA) is infused through the catheter and regular arteriograms are carried out to check on the extent of lysis, which, in successful cases, is achieved within 24 hours. </a:t>
            </a:r>
          </a:p>
          <a:p>
            <a:r>
              <a:rPr lang="en-US" sz="2400" dirty="0"/>
              <a:t>-The method should be abandoned if there is no progression of dissolution of clot with time. </a:t>
            </a:r>
          </a:p>
        </p:txBody>
      </p:sp>
    </p:spTree>
    <p:extLst>
      <p:ext uri="{BB962C8B-B14F-4D97-AF65-F5344CB8AC3E}">
        <p14:creationId xmlns:p14="http://schemas.microsoft.com/office/powerpoint/2010/main" val="1100011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12C369-72B8-0391-7DDC-6A0F26E4DA45}"/>
              </a:ext>
            </a:extLst>
          </p:cNvPr>
          <p:cNvSpPr txBox="1"/>
          <p:nvPr/>
        </p:nvSpPr>
        <p:spPr>
          <a:xfrm>
            <a:off x="154744" y="562708"/>
            <a:ext cx="11882511" cy="5324535"/>
          </a:xfrm>
          <a:prstGeom prst="rect">
            <a:avLst/>
          </a:prstGeom>
          <a:noFill/>
          <a:ln>
            <a:solidFill>
              <a:srgbClr val="C00000"/>
            </a:solidFill>
          </a:ln>
        </p:spPr>
        <p:txBody>
          <a:bodyPr wrap="square" rtlCol="0">
            <a:spAutoFit/>
          </a:bodyPr>
          <a:lstStyle/>
          <a:p>
            <a:r>
              <a:rPr lang="en-US" sz="2800" b="1" dirty="0">
                <a:solidFill>
                  <a:srgbClr val="FF0000"/>
                </a:solidFill>
              </a:rPr>
              <a:t>Compartment syndrome:</a:t>
            </a:r>
          </a:p>
          <a:p>
            <a:r>
              <a:rPr lang="en-US" sz="2400" dirty="0"/>
              <a:t>-The perfusion pressure of a muscle is the difference between the mean arterial pressure and the pressure within the fascial compartment within which it lies.</a:t>
            </a:r>
          </a:p>
          <a:p>
            <a:endParaRPr lang="en-US" sz="2400" dirty="0"/>
          </a:p>
          <a:p>
            <a:r>
              <a:rPr lang="en-US" sz="2400" dirty="0"/>
              <a:t>-</a:t>
            </a:r>
            <a:r>
              <a:rPr lang="en-US" sz="2400" b="1" dirty="0">
                <a:solidFill>
                  <a:srgbClr val="C00000"/>
                </a:solidFill>
              </a:rPr>
              <a:t>Compartment syndrome occurs where there is increased pressure within the fascial compartments of the limb that compromises the perfusion and viability of muscle and nerves</a:t>
            </a:r>
            <a:r>
              <a:rPr lang="en-US" sz="2400" dirty="0"/>
              <a:t>.</a:t>
            </a:r>
          </a:p>
          <a:p>
            <a:r>
              <a:rPr lang="en-US" sz="2400" dirty="0"/>
              <a:t>-The calf is most commonly affected </a:t>
            </a:r>
            <a:r>
              <a:rPr lang="en-US" sz="2400" b="1" dirty="0"/>
              <a:t>and the two leading causes are lower limb trauma (such as fractured tibia) and reperfusion injury following treatment of acute lower limb </a:t>
            </a:r>
            <a:r>
              <a:rPr lang="en-US" sz="2400" b="1" dirty="0" err="1"/>
              <a:t>ischaemia</a:t>
            </a:r>
            <a:r>
              <a:rPr lang="en-US" sz="2400" dirty="0"/>
              <a:t>.</a:t>
            </a:r>
          </a:p>
          <a:p>
            <a:endParaRPr lang="en-US" sz="2400" b="1" dirty="0">
              <a:solidFill>
                <a:srgbClr val="C00000"/>
              </a:solidFill>
            </a:endParaRPr>
          </a:p>
          <a:p>
            <a:r>
              <a:rPr lang="en-US" sz="2400" b="1" dirty="0">
                <a:solidFill>
                  <a:srgbClr val="C00000"/>
                </a:solidFill>
              </a:rPr>
              <a:t>-Fasciotomy should be done if ischemia&gt;6h</a:t>
            </a:r>
          </a:p>
          <a:p>
            <a:pPr marL="342900" indent="-342900">
              <a:buFont typeface="Arial" panose="020B0604020202020204" pitchFamily="34" charset="0"/>
              <a:buChar char="•"/>
            </a:pPr>
            <a:r>
              <a:rPr lang="en-US" sz="2400" b="1" dirty="0">
                <a:solidFill>
                  <a:srgbClr val="C00000"/>
                </a:solidFill>
              </a:rPr>
              <a:t>2 incisions, one </a:t>
            </a:r>
            <a:r>
              <a:rPr lang="en-US" sz="2400" b="1" dirty="0" err="1">
                <a:solidFill>
                  <a:srgbClr val="C00000"/>
                </a:solidFill>
              </a:rPr>
              <a:t>antrolateral</a:t>
            </a:r>
            <a:r>
              <a:rPr lang="en-US" sz="2400" b="1" dirty="0">
                <a:solidFill>
                  <a:srgbClr val="C00000"/>
                </a:solidFill>
              </a:rPr>
              <a:t>, one posteromedial</a:t>
            </a:r>
          </a:p>
          <a:p>
            <a:pPr marL="342900" indent="-342900">
              <a:buFont typeface="Arial" panose="020B0604020202020204" pitchFamily="34" charset="0"/>
              <a:buChar char="•"/>
            </a:pPr>
            <a:endParaRPr lang="en-US" sz="2400" b="1" dirty="0">
              <a:solidFill>
                <a:srgbClr val="C00000"/>
              </a:solidFill>
            </a:endParaRPr>
          </a:p>
          <a:p>
            <a:pPr marL="342900" indent="-342900">
              <a:buFont typeface="Arial" panose="020B0604020202020204" pitchFamily="34" charset="0"/>
              <a:buChar char="•"/>
            </a:pPr>
            <a:endParaRPr lang="en-US" sz="2400" b="1" dirty="0">
              <a:solidFill>
                <a:srgbClr val="C00000"/>
              </a:solidFill>
            </a:endParaRPr>
          </a:p>
        </p:txBody>
      </p:sp>
    </p:spTree>
    <p:extLst>
      <p:ext uri="{BB962C8B-B14F-4D97-AF65-F5344CB8AC3E}">
        <p14:creationId xmlns:p14="http://schemas.microsoft.com/office/powerpoint/2010/main" val="2688509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88900"/>
            <a:ext cx="10515600" cy="1325563"/>
          </a:xfrm>
        </p:spPr>
        <p:txBody>
          <a:bodyPr>
            <a:normAutofit/>
          </a:bodyPr>
          <a:lstStyle/>
          <a:p>
            <a:r>
              <a:rPr lang="en-US" sz="5400" b="1" dirty="0">
                <a:latin typeface="+mn-lt"/>
              </a:rPr>
              <a:t>Pathophysiology:</a:t>
            </a:r>
          </a:p>
        </p:txBody>
      </p:sp>
      <p:sp>
        <p:nvSpPr>
          <p:cNvPr id="3" name="Content Placeholder 2"/>
          <p:cNvSpPr>
            <a:spLocks noGrp="1"/>
          </p:cNvSpPr>
          <p:nvPr>
            <p:ph idx="1"/>
          </p:nvPr>
        </p:nvSpPr>
        <p:spPr>
          <a:xfrm>
            <a:off x="209549" y="2401887"/>
            <a:ext cx="11820525" cy="4351338"/>
          </a:xfrm>
        </p:spPr>
        <p:txBody>
          <a:bodyPr>
            <a:normAutofit lnSpcReduction="10000"/>
          </a:bodyPr>
          <a:lstStyle/>
          <a:p>
            <a:r>
              <a:rPr lang="en-US" b="1" dirty="0"/>
              <a:t>Hypercoagulability</a:t>
            </a:r>
            <a:r>
              <a:rPr lang="en-US" dirty="0"/>
              <a:t>: increased platelet adhesion, thrombophilia (e.g., factor V Leiden mutation), use of OCPs, pregnancy</a:t>
            </a:r>
          </a:p>
          <a:p>
            <a:pPr marL="0" indent="0">
              <a:buNone/>
            </a:pPr>
            <a:endParaRPr lang="en-US" dirty="0"/>
          </a:p>
          <a:p>
            <a:r>
              <a:rPr lang="en-US" b="1" dirty="0"/>
              <a:t>Endothelial damage</a:t>
            </a:r>
            <a:r>
              <a:rPr lang="en-US" dirty="0"/>
              <a:t>: Inflammatory or traumatic vessel injuries can lead to activation of clotting factors through contact with exposed </a:t>
            </a:r>
            <a:r>
              <a:rPr lang="en-US" dirty="0" err="1"/>
              <a:t>subendothelial</a:t>
            </a:r>
            <a:r>
              <a:rPr lang="en-US" dirty="0"/>
              <a:t> collagen .</a:t>
            </a:r>
          </a:p>
          <a:p>
            <a:pPr marL="0" indent="0">
              <a:buNone/>
            </a:pPr>
            <a:endParaRPr lang="en-US" dirty="0"/>
          </a:p>
          <a:p>
            <a:r>
              <a:rPr lang="en-US" b="1" dirty="0"/>
              <a:t>Venous stasis</a:t>
            </a:r>
            <a:r>
              <a:rPr lang="en-US" dirty="0"/>
              <a:t>: </a:t>
            </a:r>
            <a:r>
              <a:rPr lang="en-US" dirty="0" err="1"/>
              <a:t>varicosis</a:t>
            </a:r>
            <a:r>
              <a:rPr lang="en-US" dirty="0"/>
              <a:t>, external pressure on the extremity, immobilization (e.g., hospitalization, bed rest, long flights or bus rides), local application of heat</a:t>
            </a:r>
          </a:p>
        </p:txBody>
      </p:sp>
      <p:sp>
        <p:nvSpPr>
          <p:cNvPr id="4" name="TextBox 3"/>
          <p:cNvSpPr txBox="1"/>
          <p:nvPr/>
        </p:nvSpPr>
        <p:spPr>
          <a:xfrm>
            <a:off x="771525" y="1314231"/>
            <a:ext cx="10668000" cy="707886"/>
          </a:xfrm>
          <a:prstGeom prst="rect">
            <a:avLst/>
          </a:prstGeom>
          <a:solidFill>
            <a:srgbClr val="92D050"/>
          </a:solidFill>
        </p:spPr>
        <p:txBody>
          <a:bodyPr wrap="square" rtlCol="0">
            <a:spAutoFit/>
          </a:bodyPr>
          <a:lstStyle/>
          <a:p>
            <a:r>
              <a:rPr lang="en-US" sz="2000" b="1" dirty="0"/>
              <a:t>The Virchow triad refers to the three main pathophysiological components of thrombus formation.</a:t>
            </a:r>
          </a:p>
          <a:p>
            <a:endParaRPr lang="en-US" sz="2000" b="1" dirty="0"/>
          </a:p>
        </p:txBody>
      </p:sp>
    </p:spTree>
    <p:extLst>
      <p:ext uri="{BB962C8B-B14F-4D97-AF65-F5344CB8AC3E}">
        <p14:creationId xmlns:p14="http://schemas.microsoft.com/office/powerpoint/2010/main" val="42556802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979C305-A32E-1EC6-9745-99B22ECE5273}"/>
              </a:ext>
            </a:extLst>
          </p:cNvPr>
          <p:cNvSpPr txBox="1"/>
          <p:nvPr/>
        </p:nvSpPr>
        <p:spPr>
          <a:xfrm>
            <a:off x="182880" y="1083212"/>
            <a:ext cx="5639900" cy="3785652"/>
          </a:xfrm>
          <a:prstGeom prst="rect">
            <a:avLst/>
          </a:prstGeom>
          <a:noFill/>
          <a:ln>
            <a:solidFill>
              <a:srgbClr val="C00000"/>
            </a:solidFill>
          </a:ln>
        </p:spPr>
        <p:txBody>
          <a:bodyPr wrap="square" rtlCol="0">
            <a:spAutoFit/>
          </a:bodyPr>
          <a:lstStyle/>
          <a:p>
            <a:r>
              <a:rPr lang="en-US" sz="2400" b="1" dirty="0">
                <a:solidFill>
                  <a:srgbClr val="C00000"/>
                </a:solidFill>
              </a:rPr>
              <a:t>Indications for fasciotomy:</a:t>
            </a:r>
          </a:p>
          <a:p>
            <a:r>
              <a:rPr lang="en-US" sz="2400" b="1" dirty="0"/>
              <a:t>♦ 4–6 hour delay after vessel injury.</a:t>
            </a:r>
          </a:p>
          <a:p>
            <a:r>
              <a:rPr lang="en-US" sz="2400" b="1" dirty="0"/>
              <a:t>♦ Combined vein and artery injury. </a:t>
            </a:r>
          </a:p>
          <a:p>
            <a:r>
              <a:rPr lang="en-US" sz="2400" b="1" dirty="0"/>
              <a:t>♦ Concomitant fracture/crush, severe soft-tissue injury, muscle edema or patchy necrosis.</a:t>
            </a:r>
          </a:p>
          <a:p>
            <a:r>
              <a:rPr lang="en-US" sz="2400" b="1" dirty="0"/>
              <a:t>♦ Tense compartment/compartment pressures exceeding 40 mm Hg.</a:t>
            </a:r>
          </a:p>
          <a:p>
            <a:r>
              <a:rPr lang="en-US" sz="2400" b="1" dirty="0"/>
              <a:t>♦ Prophylactic for patients with prolonged transport times</a:t>
            </a:r>
            <a:endParaRPr lang="en-US" b="1" dirty="0"/>
          </a:p>
        </p:txBody>
      </p:sp>
      <p:pic>
        <p:nvPicPr>
          <p:cNvPr id="2050" name="Picture 2" descr="Lower leg fasciotomy landmarks">
            <a:extLst>
              <a:ext uri="{FF2B5EF4-FFF2-40B4-BE49-F238E27FC236}">
                <a16:creationId xmlns:a16="http://schemas.microsoft.com/office/drawing/2014/main" xmlns="" id="{58088FF2-32DC-6436-8DBF-4D56C3FFB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4694"/>
            <a:ext cx="5639900" cy="652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15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B1CCF-EA31-3746-3E38-991949D164B3}"/>
              </a:ext>
            </a:extLst>
          </p:cNvPr>
          <p:cNvSpPr>
            <a:spLocks noGrp="1"/>
          </p:cNvSpPr>
          <p:nvPr>
            <p:ph type="title"/>
          </p:nvPr>
        </p:nvSpPr>
        <p:spPr>
          <a:xfrm>
            <a:off x="2723271" y="210381"/>
            <a:ext cx="6181578" cy="1069780"/>
          </a:xfrm>
          <a:ln>
            <a:solidFill>
              <a:srgbClr val="C00000"/>
            </a:solidFill>
          </a:ln>
        </p:spPr>
        <p:txBody>
          <a:bodyPr>
            <a:normAutofit/>
          </a:bodyPr>
          <a:lstStyle/>
          <a:p>
            <a:pPr algn="ctr"/>
            <a:r>
              <a:rPr lang="en-US" sz="4000" b="1" dirty="0"/>
              <a:t>Acute Mesenteric Ischemia</a:t>
            </a:r>
          </a:p>
        </p:txBody>
      </p:sp>
      <p:sp>
        <p:nvSpPr>
          <p:cNvPr id="3" name="Content Placeholder 2">
            <a:extLst>
              <a:ext uri="{FF2B5EF4-FFF2-40B4-BE49-F238E27FC236}">
                <a16:creationId xmlns:a16="http://schemas.microsoft.com/office/drawing/2014/main" xmlns="" id="{70D25227-949F-AFC9-CE5E-38303B4A69E3}"/>
              </a:ext>
            </a:extLst>
          </p:cNvPr>
          <p:cNvSpPr>
            <a:spLocks noGrp="1"/>
          </p:cNvSpPr>
          <p:nvPr>
            <p:ph idx="1"/>
          </p:nvPr>
        </p:nvSpPr>
        <p:spPr>
          <a:xfrm>
            <a:off x="536330" y="1502066"/>
            <a:ext cx="11041381" cy="4237551"/>
          </a:xfrm>
        </p:spPr>
        <p:txBody>
          <a:bodyPr>
            <a:normAutofit/>
          </a:bodyPr>
          <a:lstStyle/>
          <a:p>
            <a:r>
              <a:rPr lang="en-US" sz="2400" dirty="0"/>
              <a:t>a group of diseases characterized </a:t>
            </a:r>
            <a:r>
              <a:rPr lang="en-US" sz="2400" b="1" dirty="0"/>
              <a:t>by an interruption of the blood supply </a:t>
            </a:r>
            <a:r>
              <a:rPr lang="en-US" sz="2400" dirty="0"/>
              <a:t>to varying portions of the small intestine, leading to→ </a:t>
            </a:r>
            <a:r>
              <a:rPr lang="en-US" sz="2400" b="1" dirty="0"/>
              <a:t>ischemia and secondary inflammatory changes.</a:t>
            </a:r>
          </a:p>
          <a:p>
            <a:pPr marL="0" indent="0">
              <a:buNone/>
            </a:pPr>
            <a:r>
              <a:rPr lang="en-US" sz="2400" dirty="0"/>
              <a:t>• If untreated → </a:t>
            </a:r>
            <a:r>
              <a:rPr lang="en-US" sz="2400" b="1" dirty="0"/>
              <a:t>life threatening intestinal necrosis</a:t>
            </a:r>
            <a:endParaRPr lang="en-US" sz="2400" b="1" i="0" dirty="0">
              <a:effectLst/>
            </a:endParaRPr>
          </a:p>
          <a:p>
            <a:pPr marL="0" indent="0" algn="l">
              <a:buNone/>
            </a:pPr>
            <a:endParaRPr lang="en-US" sz="2400" b="1" dirty="0">
              <a:solidFill>
                <a:srgbClr val="C00000"/>
              </a:solidFill>
            </a:endParaRPr>
          </a:p>
          <a:p>
            <a:pPr marL="0" indent="0" algn="l">
              <a:buNone/>
            </a:pPr>
            <a:r>
              <a:rPr lang="en-US" sz="2400" b="1" dirty="0">
                <a:solidFill>
                  <a:srgbClr val="C00000"/>
                </a:solidFill>
              </a:rPr>
              <a:t>-Epidemiology</a:t>
            </a:r>
            <a:endParaRPr lang="en-US" sz="2400" b="1" i="0" dirty="0">
              <a:solidFill>
                <a:srgbClr val="C00000"/>
              </a:solidFill>
              <a:effectLst/>
            </a:endParaRPr>
          </a:p>
          <a:p>
            <a:pPr algn="l">
              <a:buFont typeface="Arial" panose="020B0604020202020204" pitchFamily="34" charset="0"/>
              <a:buChar char="•"/>
            </a:pPr>
            <a:r>
              <a:rPr lang="en-US" sz="2400" b="0" i="0" dirty="0">
                <a:effectLst/>
              </a:rPr>
              <a:t>Most commonly occurs in individuals &gt; 60 years of age</a:t>
            </a:r>
          </a:p>
          <a:p>
            <a:pPr algn="l">
              <a:buFont typeface="Arial" panose="020B0604020202020204" pitchFamily="34" charset="0"/>
              <a:buChar char="•"/>
            </a:pPr>
            <a:r>
              <a:rPr lang="en-US" sz="2400" dirty="0"/>
              <a:t>Prevalence</a:t>
            </a:r>
            <a:r>
              <a:rPr lang="en-US" sz="2400" b="0" i="0" dirty="0">
                <a:effectLst/>
              </a:rPr>
              <a:t> in patients with </a:t>
            </a:r>
            <a:r>
              <a:rPr lang="en-US" sz="2400" b="0" i="0" dirty="0">
                <a:effectLst/>
                <a:hlinkClick r:id="rId2">
                  <a:extLst>
                    <a:ext uri="{A12FA001-AC4F-418D-AE19-62706E023703}">
                      <ahyp:hlinkClr xmlns:ahyp="http://schemas.microsoft.com/office/drawing/2018/hyperlinkcolor" xmlns="" val="tx"/>
                    </a:ext>
                  </a:extLst>
                </a:hlinkClick>
              </a:rPr>
              <a:t>acute abdomen</a:t>
            </a:r>
            <a:r>
              <a:rPr lang="en-US" sz="2400" b="0" i="0" dirty="0">
                <a:effectLst/>
              </a:rPr>
              <a:t>: ∼ 1% </a:t>
            </a:r>
          </a:p>
          <a:p>
            <a:pPr algn="l">
              <a:buFont typeface="Arial" panose="020B0604020202020204" pitchFamily="34" charset="0"/>
              <a:buChar char="•"/>
            </a:pPr>
            <a:r>
              <a:rPr lang="en-US" sz="2400" b="0" i="0" dirty="0">
                <a:effectLst/>
              </a:rPr>
              <a:t>Mortality: 50–70%</a:t>
            </a:r>
          </a:p>
          <a:p>
            <a:endParaRPr lang="en-US" dirty="0"/>
          </a:p>
        </p:txBody>
      </p:sp>
    </p:spTree>
    <p:extLst>
      <p:ext uri="{BB962C8B-B14F-4D97-AF65-F5344CB8AC3E}">
        <p14:creationId xmlns:p14="http://schemas.microsoft.com/office/powerpoint/2010/main" val="983061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ED73D6-D5C6-45FC-05EB-3443D233F618}"/>
              </a:ext>
            </a:extLst>
          </p:cNvPr>
          <p:cNvSpPr txBox="1"/>
          <p:nvPr/>
        </p:nvSpPr>
        <p:spPr>
          <a:xfrm>
            <a:off x="196947" y="1195754"/>
            <a:ext cx="11488616" cy="3693319"/>
          </a:xfrm>
          <a:prstGeom prst="rect">
            <a:avLst/>
          </a:prstGeom>
          <a:noFill/>
        </p:spPr>
        <p:txBody>
          <a:bodyPr wrap="square" rtlCol="0">
            <a:spAutoFit/>
          </a:bodyPr>
          <a:lstStyle/>
          <a:p>
            <a:r>
              <a:rPr lang="en-US" sz="2400" b="1" dirty="0">
                <a:solidFill>
                  <a:srgbClr val="C00000"/>
                </a:solidFill>
              </a:rPr>
              <a:t>Etiology: (Superior mesenteric artery in 90% of cases)</a:t>
            </a:r>
          </a:p>
          <a:p>
            <a:pPr algn="l">
              <a:buFont typeface="Arial" panose="020B0604020202020204" pitchFamily="34" charset="0"/>
              <a:buChar char="•"/>
            </a:pPr>
            <a:r>
              <a:rPr lang="en-US" sz="2400" b="1" i="0" dirty="0">
                <a:solidFill>
                  <a:srgbClr val="1A1C1C"/>
                </a:solidFill>
                <a:effectLst/>
              </a:rPr>
              <a:t>Occlusive disease (∼ 80%)</a:t>
            </a:r>
          </a:p>
          <a:p>
            <a:pPr marL="742950" lvl="1" indent="-285750" algn="l">
              <a:buFont typeface="Arial" panose="020B0604020202020204" pitchFamily="34" charset="0"/>
              <a:buChar char="•"/>
            </a:pPr>
            <a:r>
              <a:rPr lang="en-US" sz="2400" b="1" i="0" dirty="0">
                <a:solidFill>
                  <a:srgbClr val="FF0000"/>
                </a:solidFill>
                <a:effectLst/>
              </a:rPr>
              <a:t>Acute </a:t>
            </a:r>
            <a:r>
              <a:rPr lang="en-US" sz="2400" b="1" dirty="0">
                <a:solidFill>
                  <a:srgbClr val="FF0000"/>
                </a:solidFill>
              </a:rPr>
              <a:t>mesenteric</a:t>
            </a:r>
            <a:r>
              <a:rPr lang="en-US" sz="2400" b="1" i="0" dirty="0">
                <a:solidFill>
                  <a:srgbClr val="FF0000"/>
                </a:solidFill>
                <a:effectLst/>
              </a:rPr>
              <a:t> </a:t>
            </a:r>
            <a:r>
              <a:rPr lang="en-US" sz="2400" b="1" dirty="0">
                <a:solidFill>
                  <a:srgbClr val="FF0000"/>
                </a:solidFill>
              </a:rPr>
              <a:t>artery</a:t>
            </a:r>
            <a:r>
              <a:rPr lang="en-US" sz="2400" b="0" i="0" dirty="0">
                <a:solidFill>
                  <a:srgbClr val="FF0000"/>
                </a:solidFill>
                <a:effectLst/>
              </a:rPr>
              <a:t> </a:t>
            </a:r>
            <a:r>
              <a:rPr lang="en-US" sz="2400" b="1" i="0" dirty="0">
                <a:solidFill>
                  <a:srgbClr val="FF0000"/>
                </a:solidFill>
                <a:effectLst/>
              </a:rPr>
              <a:t>embolism</a:t>
            </a:r>
            <a:r>
              <a:rPr lang="en-US" sz="2400" b="0" i="0" dirty="0">
                <a:solidFill>
                  <a:srgbClr val="FF0000"/>
                </a:solidFill>
                <a:effectLst/>
              </a:rPr>
              <a:t> (e.g., due to </a:t>
            </a:r>
            <a:r>
              <a:rPr lang="en-US" sz="2400" b="1" dirty="0">
                <a:solidFill>
                  <a:srgbClr val="FF0000"/>
                </a:solidFill>
              </a:rPr>
              <a:t>atrial fibrillation</a:t>
            </a:r>
            <a:r>
              <a:rPr lang="en-US" sz="2400" b="0" i="0" dirty="0">
                <a:solidFill>
                  <a:srgbClr val="FF0000"/>
                </a:solidFill>
                <a:effectLst/>
              </a:rPr>
              <a:t>)</a:t>
            </a:r>
          </a:p>
          <a:p>
            <a:pPr marL="742950" lvl="1" indent="-285750" algn="l">
              <a:buFont typeface="Arial" panose="020B0604020202020204" pitchFamily="34" charset="0"/>
              <a:buChar char="•"/>
            </a:pPr>
            <a:r>
              <a:rPr lang="en-US" sz="2400" dirty="0"/>
              <a:t>Acute mesenteric artery thrombosis</a:t>
            </a:r>
            <a:r>
              <a:rPr lang="en-US" sz="2400" b="0" i="0" dirty="0">
                <a:effectLst/>
              </a:rPr>
              <a:t> (e.g., due to visceral </a:t>
            </a:r>
            <a:r>
              <a:rPr lang="en-US" sz="2400" dirty="0"/>
              <a:t>atherosclerosis</a:t>
            </a:r>
            <a:r>
              <a:rPr lang="en-US" sz="2400" b="0" i="0" dirty="0">
                <a:effectLst/>
              </a:rPr>
              <a:t>)</a:t>
            </a:r>
          </a:p>
          <a:p>
            <a:pPr marL="742950" lvl="1" indent="-285750" algn="l">
              <a:buFont typeface="Arial" panose="020B0604020202020204" pitchFamily="34" charset="0"/>
              <a:buChar char="•"/>
            </a:pPr>
            <a:r>
              <a:rPr lang="en-US" sz="2400" dirty="0"/>
              <a:t>Mesenteric venous thrombosis</a:t>
            </a:r>
            <a:r>
              <a:rPr lang="en-US" sz="2400" b="0" i="0" dirty="0">
                <a:effectLst/>
              </a:rPr>
              <a:t> (e.g., due to </a:t>
            </a:r>
            <a:r>
              <a:rPr lang="en-US" sz="2400" dirty="0"/>
              <a:t>hypercoagulable states</a:t>
            </a:r>
            <a:r>
              <a:rPr lang="en-US" sz="2400" b="0" i="0" dirty="0">
                <a:effectLst/>
              </a:rPr>
              <a:t>)</a:t>
            </a:r>
          </a:p>
          <a:p>
            <a:pPr marL="742950" lvl="1" indent="-285750" algn="l">
              <a:buFont typeface="Arial" panose="020B0604020202020204" pitchFamily="34" charset="0"/>
              <a:buChar char="•"/>
            </a:pPr>
            <a:endParaRPr lang="en-US" sz="2400" b="0" i="0" dirty="0">
              <a:solidFill>
                <a:srgbClr val="1A1C1C"/>
              </a:solidFill>
              <a:effectLst/>
            </a:endParaRPr>
          </a:p>
          <a:p>
            <a:pPr algn="l">
              <a:buFont typeface="Arial" panose="020B0604020202020204" pitchFamily="34" charset="0"/>
              <a:buChar char="•"/>
            </a:pPr>
            <a:r>
              <a:rPr lang="en-US" sz="2400" b="1" i="0" dirty="0">
                <a:effectLst/>
              </a:rPr>
              <a:t>Nonocclusive disease (∼ 20%)</a:t>
            </a:r>
          </a:p>
          <a:p>
            <a:pPr marL="742950" lvl="1" indent="-285750" algn="l">
              <a:buFont typeface="Arial" panose="020B0604020202020204" pitchFamily="34" charset="0"/>
              <a:buChar char="•"/>
            </a:pPr>
            <a:r>
              <a:rPr lang="en-US" sz="2400" b="0" i="0" dirty="0">
                <a:effectLst/>
              </a:rPr>
              <a:t>Acute hypoperfusion in critically ill patients leads to </a:t>
            </a:r>
            <a:r>
              <a:rPr lang="en-US" sz="2400" dirty="0"/>
              <a:t>ischemia</a:t>
            </a:r>
            <a:r>
              <a:rPr lang="en-US" sz="2400" b="0" i="0" dirty="0">
                <a:effectLst/>
              </a:rPr>
              <a:t>.</a:t>
            </a:r>
          </a:p>
          <a:p>
            <a:pPr marL="742950" lvl="1" indent="-285750" algn="l">
              <a:buFont typeface="Arial" panose="020B0604020202020204" pitchFamily="34" charset="0"/>
              <a:buChar char="•"/>
            </a:pPr>
            <a:r>
              <a:rPr lang="en-US" sz="2400" b="0" i="0" dirty="0">
                <a:effectLst/>
              </a:rPr>
              <a:t>Typically an exacerbation of preexisting occlusion due to </a:t>
            </a:r>
            <a:r>
              <a:rPr lang="en-US" sz="2400" dirty="0"/>
              <a:t>atherosclerosis</a:t>
            </a:r>
            <a:endParaRPr lang="en-US" sz="2400" b="0" i="0" dirty="0">
              <a:effectLst/>
            </a:endParaRPr>
          </a:p>
          <a:p>
            <a:endParaRPr lang="en-US" dirty="0"/>
          </a:p>
        </p:txBody>
      </p:sp>
    </p:spTree>
    <p:extLst>
      <p:ext uri="{BB962C8B-B14F-4D97-AF65-F5344CB8AC3E}">
        <p14:creationId xmlns:p14="http://schemas.microsoft.com/office/powerpoint/2010/main" val="40127168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286EE1B-3EBE-7B57-E7F6-F6112FA499C3}"/>
              </a:ext>
            </a:extLst>
          </p:cNvPr>
          <p:cNvSpPr txBox="1"/>
          <p:nvPr/>
        </p:nvSpPr>
        <p:spPr>
          <a:xfrm>
            <a:off x="211015" y="496109"/>
            <a:ext cx="11633982" cy="2954655"/>
          </a:xfrm>
          <a:prstGeom prst="rect">
            <a:avLst/>
          </a:prstGeom>
          <a:noFill/>
        </p:spPr>
        <p:txBody>
          <a:bodyPr wrap="square" rtlCol="0">
            <a:spAutoFit/>
          </a:bodyPr>
          <a:lstStyle/>
          <a:p>
            <a:r>
              <a:rPr lang="en-US" sz="2400" b="1" dirty="0">
                <a:solidFill>
                  <a:srgbClr val="C00000"/>
                </a:solidFill>
              </a:rPr>
              <a:t>Clinical features:</a:t>
            </a:r>
          </a:p>
          <a:p>
            <a:pPr algn="l">
              <a:buFont typeface="Arial" panose="020B0604020202020204" pitchFamily="34" charset="0"/>
              <a:buChar char="•"/>
            </a:pPr>
            <a:r>
              <a:rPr lang="en-US" sz="2400" b="1" i="0" dirty="0">
                <a:effectLst/>
              </a:rPr>
              <a:t>Abdominal pain out of proportion </a:t>
            </a:r>
            <a:r>
              <a:rPr lang="en-US" sz="2400" b="0" i="0" dirty="0">
                <a:effectLst/>
              </a:rPr>
              <a:t>to physical examination</a:t>
            </a:r>
          </a:p>
          <a:p>
            <a:pPr algn="l">
              <a:buFont typeface="Arial" panose="020B0604020202020204" pitchFamily="34" charset="0"/>
              <a:buChar char="•"/>
            </a:pPr>
            <a:r>
              <a:rPr lang="en-US" sz="2400" dirty="0"/>
              <a:t>Diarrhea</a:t>
            </a:r>
            <a:r>
              <a:rPr lang="en-US" sz="2400" b="0" i="0" dirty="0">
                <a:effectLst/>
              </a:rPr>
              <a:t>; bloody in later stages</a:t>
            </a:r>
          </a:p>
          <a:p>
            <a:pPr algn="l">
              <a:buFont typeface="Arial" panose="020B0604020202020204" pitchFamily="34" charset="0"/>
              <a:buChar char="•"/>
            </a:pPr>
            <a:r>
              <a:rPr lang="en-US" sz="2400" dirty="0"/>
              <a:t>Nausea and vomiting</a:t>
            </a:r>
            <a:r>
              <a:rPr lang="en-US" sz="2400" b="0" i="0" dirty="0">
                <a:effectLst/>
              </a:rPr>
              <a:t>, abdominal bloating</a:t>
            </a:r>
          </a:p>
          <a:p>
            <a:pPr algn="l">
              <a:buFont typeface="Arial" panose="020B0604020202020204" pitchFamily="34" charset="0"/>
              <a:buChar char="•"/>
            </a:pPr>
            <a:r>
              <a:rPr lang="en-US" sz="2400" b="0" i="0" dirty="0">
                <a:effectLst/>
              </a:rPr>
              <a:t>Systemic </a:t>
            </a:r>
            <a:r>
              <a:rPr lang="en-US" sz="2400" dirty="0"/>
              <a:t>signs of sepsis</a:t>
            </a:r>
            <a:endParaRPr lang="en-US" sz="2400" b="0" i="0" dirty="0">
              <a:effectLst/>
            </a:endParaRPr>
          </a:p>
          <a:p>
            <a:pPr algn="l">
              <a:buFont typeface="Arial" panose="020B0604020202020204" pitchFamily="34" charset="0"/>
              <a:buChar char="•"/>
            </a:pPr>
            <a:r>
              <a:rPr lang="en-US" sz="2400" b="0" i="0" dirty="0">
                <a:effectLst/>
              </a:rPr>
              <a:t>Peritonitis and </a:t>
            </a:r>
            <a:r>
              <a:rPr lang="en-US" sz="2400" dirty="0"/>
              <a:t>acute abdomen</a:t>
            </a:r>
            <a:r>
              <a:rPr lang="en-US" sz="2400" b="0" i="0" dirty="0">
                <a:effectLst/>
              </a:rPr>
              <a:t> in late stages</a:t>
            </a:r>
          </a:p>
          <a:p>
            <a:pPr algn="l">
              <a:buFont typeface="Arial" panose="020B0604020202020204" pitchFamily="34" charset="0"/>
              <a:buChar char="•"/>
            </a:pPr>
            <a:r>
              <a:rPr lang="en-US" sz="2400" b="0" i="0" dirty="0">
                <a:effectLst/>
              </a:rPr>
              <a:t>Symptom onset and intensity may vary with the etiology of AMI</a:t>
            </a:r>
          </a:p>
          <a:p>
            <a:endParaRPr lang="en-US" dirty="0"/>
          </a:p>
        </p:txBody>
      </p:sp>
      <p:sp>
        <p:nvSpPr>
          <p:cNvPr id="5" name="TextBox 4">
            <a:extLst>
              <a:ext uri="{FF2B5EF4-FFF2-40B4-BE49-F238E27FC236}">
                <a16:creationId xmlns:a16="http://schemas.microsoft.com/office/drawing/2014/main" xmlns="" id="{3D89688D-5872-2E4C-7407-3F096CDBDD08}"/>
              </a:ext>
            </a:extLst>
          </p:cNvPr>
          <p:cNvSpPr txBox="1"/>
          <p:nvPr/>
        </p:nvSpPr>
        <p:spPr>
          <a:xfrm>
            <a:off x="211015" y="3682219"/>
            <a:ext cx="11521440" cy="1938992"/>
          </a:xfrm>
          <a:prstGeom prst="rect">
            <a:avLst/>
          </a:prstGeom>
          <a:solidFill>
            <a:schemeClr val="bg2">
              <a:lumMod val="90000"/>
            </a:schemeClr>
          </a:solidFill>
        </p:spPr>
        <p:txBody>
          <a:bodyPr wrap="square" rtlCol="0">
            <a:spAutoFit/>
          </a:bodyPr>
          <a:lstStyle/>
          <a:p>
            <a:r>
              <a:rPr lang="en-US" sz="2000" b="1" dirty="0">
                <a:solidFill>
                  <a:srgbClr val="C00000"/>
                </a:solidFill>
                <a:highlight>
                  <a:srgbClr val="FFFF00"/>
                </a:highlight>
              </a:rPr>
              <a:t>NOTES:</a:t>
            </a:r>
          </a:p>
          <a:p>
            <a:r>
              <a:rPr lang="en-US" sz="2000" b="1" i="0" dirty="0">
                <a:effectLst/>
                <a:latin typeface="Lato" panose="020F0502020204030203" pitchFamily="34" charset="0"/>
              </a:rPr>
              <a:t>Patients with </a:t>
            </a:r>
            <a:r>
              <a:rPr lang="en-US" sz="2000" b="1" dirty="0">
                <a:latin typeface="Lato" panose="020F0502020204030203" pitchFamily="34" charset="0"/>
              </a:rPr>
              <a:t>acute mesenteric artery embolism</a:t>
            </a:r>
            <a:r>
              <a:rPr lang="en-US" sz="2000" b="1" i="0" dirty="0">
                <a:effectLst/>
                <a:latin typeface="Lato" panose="020F0502020204030203" pitchFamily="34" charset="0"/>
              </a:rPr>
              <a:t> typically present with the classic triad of </a:t>
            </a:r>
            <a:r>
              <a:rPr lang="en-US" sz="2000" b="1" i="0" dirty="0">
                <a:solidFill>
                  <a:srgbClr val="C00000"/>
                </a:solidFill>
                <a:effectLst/>
                <a:latin typeface="Lato" panose="020F0502020204030203" pitchFamily="34" charset="0"/>
              </a:rPr>
              <a:t>severe abdominal </a:t>
            </a:r>
            <a:r>
              <a:rPr lang="en-US" sz="2000" b="1" dirty="0">
                <a:solidFill>
                  <a:srgbClr val="C00000"/>
                </a:solidFill>
                <a:latin typeface="Lato" panose="020F0502020204030203" pitchFamily="34" charset="0"/>
              </a:rPr>
              <a:t>pain</a:t>
            </a:r>
            <a:r>
              <a:rPr lang="en-US" sz="2000" b="1" i="0" dirty="0">
                <a:solidFill>
                  <a:srgbClr val="C00000"/>
                </a:solidFill>
                <a:effectLst/>
                <a:latin typeface="Lato" panose="020F0502020204030203" pitchFamily="34" charset="0"/>
              </a:rPr>
              <a:t>, bloody </a:t>
            </a:r>
            <a:r>
              <a:rPr lang="en-US" sz="2000" b="1" dirty="0">
                <a:solidFill>
                  <a:srgbClr val="C00000"/>
                </a:solidFill>
                <a:latin typeface="Lato" panose="020F0502020204030203" pitchFamily="34" charset="0"/>
              </a:rPr>
              <a:t>diarrhea</a:t>
            </a:r>
            <a:r>
              <a:rPr lang="en-US" sz="2000" b="1" i="0" dirty="0">
                <a:solidFill>
                  <a:srgbClr val="C00000"/>
                </a:solidFill>
                <a:effectLst/>
                <a:latin typeface="Lato" panose="020F0502020204030203" pitchFamily="34" charset="0"/>
              </a:rPr>
              <a:t>, and </a:t>
            </a:r>
            <a:r>
              <a:rPr lang="en-US" sz="2000" b="1" dirty="0">
                <a:solidFill>
                  <a:srgbClr val="C00000"/>
                </a:solidFill>
                <a:latin typeface="Lato" panose="020F0502020204030203" pitchFamily="34" charset="0"/>
              </a:rPr>
              <a:t>atrial fibrillation</a:t>
            </a:r>
            <a:r>
              <a:rPr lang="en-US" sz="2000" b="1" i="0" dirty="0">
                <a:solidFill>
                  <a:srgbClr val="C00000"/>
                </a:solidFill>
                <a:effectLst/>
                <a:latin typeface="Lato" panose="020F0502020204030203" pitchFamily="34" charset="0"/>
              </a:rPr>
              <a:t>.</a:t>
            </a:r>
          </a:p>
          <a:p>
            <a:endParaRPr lang="en-US" sz="2000" b="1" dirty="0">
              <a:solidFill>
                <a:srgbClr val="0A5C45"/>
              </a:solidFill>
              <a:latin typeface="Lato" panose="020F0502020204030203" pitchFamily="34" charset="0"/>
            </a:endParaRPr>
          </a:p>
          <a:p>
            <a:r>
              <a:rPr lang="en-US" sz="2000" b="1" i="0" dirty="0">
                <a:effectLst/>
                <a:latin typeface="Lato" panose="020F0502020204030203" pitchFamily="34" charset="0"/>
              </a:rPr>
              <a:t>Patients with </a:t>
            </a:r>
            <a:r>
              <a:rPr lang="en-US" sz="2000" b="1" dirty="0">
                <a:latin typeface="Lato" panose="020F0502020204030203" pitchFamily="34" charset="0"/>
              </a:rPr>
              <a:t>acute mesenteric artery thrombosis</a:t>
            </a:r>
            <a:r>
              <a:rPr lang="en-US" sz="2000" b="1" i="0" dirty="0">
                <a:effectLst/>
                <a:latin typeface="Lato" panose="020F0502020204030203" pitchFamily="34" charset="0"/>
              </a:rPr>
              <a:t> typically have known cardiovascular or </a:t>
            </a:r>
            <a:r>
              <a:rPr lang="en-US" sz="2000" b="1" dirty="0">
                <a:solidFill>
                  <a:srgbClr val="C00000"/>
                </a:solidFill>
                <a:latin typeface="Lato" panose="020F0502020204030203" pitchFamily="34" charset="0"/>
              </a:rPr>
              <a:t>peripheral vascular disease</a:t>
            </a:r>
            <a:r>
              <a:rPr lang="en-US" sz="2000" b="1" i="0" dirty="0">
                <a:solidFill>
                  <a:srgbClr val="C00000"/>
                </a:solidFill>
                <a:effectLst/>
                <a:latin typeface="Lato" panose="020F0502020204030203" pitchFamily="34" charset="0"/>
              </a:rPr>
              <a:t> and/or symptoms of </a:t>
            </a:r>
            <a:r>
              <a:rPr lang="en-US" sz="2000" b="1" dirty="0">
                <a:solidFill>
                  <a:srgbClr val="C00000"/>
                </a:solidFill>
                <a:latin typeface="Lato" panose="020F0502020204030203" pitchFamily="34" charset="0"/>
              </a:rPr>
              <a:t>CMI</a:t>
            </a:r>
            <a:r>
              <a:rPr lang="en-US" sz="2000" b="1" i="0" dirty="0">
                <a:solidFill>
                  <a:srgbClr val="C00000"/>
                </a:solidFill>
                <a:effectLst/>
                <a:latin typeface="Lato" panose="020F0502020204030203" pitchFamily="34" charset="0"/>
              </a:rPr>
              <a:t> in addition to acute symptoms.</a:t>
            </a:r>
            <a:endParaRPr lang="en-US" sz="2000" b="1" dirty="0">
              <a:solidFill>
                <a:srgbClr val="C00000"/>
              </a:solidFill>
            </a:endParaRPr>
          </a:p>
        </p:txBody>
      </p:sp>
    </p:spTree>
    <p:extLst>
      <p:ext uri="{BB962C8B-B14F-4D97-AF65-F5344CB8AC3E}">
        <p14:creationId xmlns:p14="http://schemas.microsoft.com/office/powerpoint/2010/main" val="550887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792650F-888A-47F8-F056-25A9A9910313}"/>
              </a:ext>
            </a:extLst>
          </p:cNvPr>
          <p:cNvSpPr txBox="1"/>
          <p:nvPr/>
        </p:nvSpPr>
        <p:spPr>
          <a:xfrm>
            <a:off x="331304" y="782121"/>
            <a:ext cx="6202017" cy="5293757"/>
          </a:xfrm>
          <a:prstGeom prst="rect">
            <a:avLst/>
          </a:prstGeom>
          <a:noFill/>
          <a:ln>
            <a:solidFill>
              <a:srgbClr val="C00000"/>
            </a:solidFill>
          </a:ln>
        </p:spPr>
        <p:txBody>
          <a:bodyPr wrap="square" rtlCol="0">
            <a:spAutoFit/>
          </a:bodyPr>
          <a:lstStyle/>
          <a:p>
            <a:r>
              <a:rPr lang="en-US" sz="2400" b="1" dirty="0">
                <a:solidFill>
                  <a:srgbClr val="FF0000"/>
                </a:solidFill>
              </a:rPr>
              <a:t>Diagnosis:  </a:t>
            </a:r>
            <a:r>
              <a:rPr lang="en-US" sz="2400" b="1" dirty="0">
                <a:solidFill>
                  <a:srgbClr val="C00000"/>
                </a:solidFill>
              </a:rPr>
              <a:t>(high index of suspicion , mainly clinical + Labs)</a:t>
            </a:r>
          </a:p>
          <a:p>
            <a:pPr algn="l"/>
            <a:r>
              <a:rPr lang="en-US" sz="2400" b="1" dirty="0">
                <a:solidFill>
                  <a:srgbClr val="1A1C1C"/>
                </a:solidFill>
              </a:rPr>
              <a:t>-Laboratory studies</a:t>
            </a:r>
            <a:endParaRPr lang="en-US" sz="2400" b="1" i="0" dirty="0">
              <a:solidFill>
                <a:srgbClr val="1A1C1C"/>
              </a:solidFill>
              <a:effectLst/>
            </a:endParaRPr>
          </a:p>
          <a:p>
            <a:pPr algn="l">
              <a:buFont typeface="Arial" panose="020B0604020202020204" pitchFamily="34" charset="0"/>
              <a:buChar char="•"/>
            </a:pPr>
            <a:r>
              <a:rPr lang="en-US" sz="2400" b="1" dirty="0"/>
              <a:t>CBC</a:t>
            </a:r>
            <a:r>
              <a:rPr lang="en-US" sz="2400" b="1" i="0" dirty="0">
                <a:effectLst/>
              </a:rPr>
              <a:t>:</a:t>
            </a:r>
            <a:r>
              <a:rPr lang="en-US" sz="2400" b="0" i="0" dirty="0">
                <a:effectLst/>
              </a:rPr>
              <a:t> </a:t>
            </a:r>
            <a:r>
              <a:rPr lang="en-US" sz="2400" dirty="0"/>
              <a:t>leukocytosis</a:t>
            </a:r>
            <a:r>
              <a:rPr lang="en-US" sz="2400" b="0" i="0" dirty="0">
                <a:effectLst/>
              </a:rPr>
              <a:t>, ↑ </a:t>
            </a:r>
            <a:r>
              <a:rPr lang="en-US" sz="2400" dirty="0" err="1"/>
              <a:t>Hct</a:t>
            </a:r>
            <a:r>
              <a:rPr lang="en-US" sz="2400" b="0" i="0" dirty="0">
                <a:effectLst/>
              </a:rPr>
              <a:t> (due to volume depletion) or ↓ </a:t>
            </a:r>
            <a:r>
              <a:rPr lang="en-US" sz="2400" dirty="0" err="1"/>
              <a:t>Hct</a:t>
            </a:r>
            <a:r>
              <a:rPr lang="en-US" sz="2400" b="0" i="0" dirty="0">
                <a:effectLst/>
              </a:rPr>
              <a:t> (due to </a:t>
            </a:r>
            <a:r>
              <a:rPr lang="en-US" sz="2400" dirty="0"/>
              <a:t>GI bleed</a:t>
            </a:r>
            <a:r>
              <a:rPr lang="en-US" sz="2400" b="0" i="0" dirty="0">
                <a:effectLst/>
              </a:rPr>
              <a:t>)</a:t>
            </a:r>
          </a:p>
          <a:p>
            <a:pPr algn="l">
              <a:buFont typeface="Arial" panose="020B0604020202020204" pitchFamily="34" charset="0"/>
              <a:buChar char="•"/>
            </a:pPr>
            <a:r>
              <a:rPr lang="en-US" sz="2400" b="1" i="0" dirty="0">
                <a:effectLst/>
              </a:rPr>
              <a:t>↑ Serum </a:t>
            </a:r>
            <a:r>
              <a:rPr lang="en-US" sz="2400" b="1" dirty="0"/>
              <a:t>lactate</a:t>
            </a:r>
            <a:endParaRPr lang="en-US" sz="2400" b="1" i="0" dirty="0">
              <a:effectLst/>
            </a:endParaRPr>
          </a:p>
          <a:p>
            <a:pPr algn="l">
              <a:buFont typeface="Arial" panose="020B0604020202020204" pitchFamily="34" charset="0"/>
              <a:buChar char="•"/>
            </a:pPr>
            <a:r>
              <a:rPr lang="en-US" sz="2400" b="1" dirty="0"/>
              <a:t>CMP</a:t>
            </a:r>
            <a:r>
              <a:rPr lang="en-US" sz="2400" b="1" i="0" dirty="0">
                <a:effectLst/>
              </a:rPr>
              <a:t>:</a:t>
            </a:r>
            <a:r>
              <a:rPr lang="en-US" sz="2400" b="0" i="0" dirty="0">
                <a:effectLst/>
              </a:rPr>
              <a:t> </a:t>
            </a:r>
            <a:r>
              <a:rPr lang="en-US" sz="2400" dirty="0"/>
              <a:t>electrolyte</a:t>
            </a:r>
            <a:r>
              <a:rPr lang="en-US" sz="2400" b="0" i="0" dirty="0">
                <a:effectLst/>
              </a:rPr>
              <a:t> abnormalities, ↑ </a:t>
            </a:r>
            <a:r>
              <a:rPr lang="en-US" sz="2400" dirty="0"/>
              <a:t>AST</a:t>
            </a:r>
            <a:endParaRPr lang="en-US" sz="2400" b="0" i="0" dirty="0">
              <a:effectLst/>
            </a:endParaRPr>
          </a:p>
          <a:p>
            <a:pPr algn="l">
              <a:buFont typeface="Arial" panose="020B0604020202020204" pitchFamily="34" charset="0"/>
              <a:buChar char="•"/>
            </a:pPr>
            <a:r>
              <a:rPr lang="en-US" sz="2400" b="1" i="0" dirty="0">
                <a:effectLst/>
              </a:rPr>
              <a:t>Blood gas: </a:t>
            </a:r>
            <a:r>
              <a:rPr lang="en-US" sz="2400" dirty="0"/>
              <a:t>metabolic acidosis</a:t>
            </a:r>
            <a:r>
              <a:rPr lang="en-US" sz="2400" b="0" i="0" dirty="0">
                <a:effectLst/>
              </a:rPr>
              <a:t>, ↓ </a:t>
            </a:r>
            <a:r>
              <a:rPr lang="en-US" sz="2400" dirty="0"/>
              <a:t>HCO</a:t>
            </a:r>
            <a:r>
              <a:rPr lang="en-US" sz="2400" baseline="-25000" dirty="0"/>
              <a:t>3</a:t>
            </a:r>
            <a:r>
              <a:rPr lang="en-US" sz="2400" baseline="30000" dirty="0"/>
              <a:t>-</a:t>
            </a:r>
            <a:endParaRPr lang="en-US" sz="2400" b="0" i="0" dirty="0">
              <a:effectLst/>
            </a:endParaRPr>
          </a:p>
          <a:p>
            <a:pPr algn="l">
              <a:buFont typeface="Arial" panose="020B0604020202020204" pitchFamily="34" charset="0"/>
              <a:buChar char="•"/>
            </a:pPr>
            <a:r>
              <a:rPr lang="en-US" sz="2400" b="1" i="0" dirty="0">
                <a:effectLst/>
              </a:rPr>
              <a:t>Other:</a:t>
            </a:r>
            <a:r>
              <a:rPr lang="en-US" sz="2400" b="0" i="0" dirty="0">
                <a:effectLst/>
              </a:rPr>
              <a:t> ↑ </a:t>
            </a:r>
            <a:r>
              <a:rPr lang="en-US" sz="2400" dirty="0"/>
              <a:t>D-dimer</a:t>
            </a:r>
            <a:r>
              <a:rPr lang="en-US" sz="2400" b="0" i="0" dirty="0">
                <a:effectLst/>
              </a:rPr>
              <a:t> , ↑ </a:t>
            </a:r>
            <a:r>
              <a:rPr lang="en-US" sz="2400" dirty="0"/>
              <a:t>amylase</a:t>
            </a:r>
            <a:r>
              <a:rPr lang="en-US" sz="2400" b="0" i="0" dirty="0">
                <a:effectLst/>
              </a:rPr>
              <a:t>, ↑ </a:t>
            </a:r>
            <a:r>
              <a:rPr lang="en-US" sz="2400" dirty="0"/>
              <a:t>CPK</a:t>
            </a:r>
            <a:r>
              <a:rPr lang="en-US" sz="2400" b="0" i="0" dirty="0">
                <a:effectLst/>
              </a:rPr>
              <a:t>, ↑ </a:t>
            </a:r>
            <a:r>
              <a:rPr lang="en-US" sz="2400" dirty="0"/>
              <a:t>LDH</a:t>
            </a:r>
          </a:p>
          <a:p>
            <a:pPr algn="l">
              <a:buFont typeface="Arial" panose="020B0604020202020204" pitchFamily="34" charset="0"/>
              <a:buChar char="•"/>
            </a:pPr>
            <a:endParaRPr lang="en-US" sz="2400" b="0" i="0" dirty="0">
              <a:effectLst/>
            </a:endParaRPr>
          </a:p>
          <a:p>
            <a:r>
              <a:rPr lang="en-US" sz="2400" b="1" dirty="0"/>
              <a:t>-Images </a:t>
            </a:r>
            <a:r>
              <a:rPr lang="en-US" sz="2400" dirty="0"/>
              <a:t>: </a:t>
            </a:r>
            <a:r>
              <a:rPr lang="en-US" sz="2400" b="1" i="0" dirty="0">
                <a:effectLst/>
              </a:rPr>
              <a:t>CTA abdomen and </a:t>
            </a:r>
            <a:r>
              <a:rPr lang="en-US" sz="2400" b="1" dirty="0"/>
              <a:t>pelvis</a:t>
            </a:r>
            <a:r>
              <a:rPr lang="en-US" sz="2400" b="1" i="0" dirty="0">
                <a:effectLst/>
              </a:rPr>
              <a:t> is the test of choice (gold standard)</a:t>
            </a:r>
          </a:p>
          <a:p>
            <a:pPr algn="l">
              <a:buFont typeface="Arial" panose="020B0604020202020204" pitchFamily="34" charset="0"/>
              <a:buChar char="•"/>
            </a:pPr>
            <a:endParaRPr lang="en-US" sz="2400" b="0" i="0" dirty="0">
              <a:effectLst/>
            </a:endParaRPr>
          </a:p>
          <a:p>
            <a:endParaRPr lang="en-US" dirty="0"/>
          </a:p>
        </p:txBody>
      </p:sp>
      <p:pic>
        <p:nvPicPr>
          <p:cNvPr id="2050" name="Picture 2" descr="Pneumatosis intestinalis">
            <a:extLst>
              <a:ext uri="{FF2B5EF4-FFF2-40B4-BE49-F238E27FC236}">
                <a16:creationId xmlns:a16="http://schemas.microsoft.com/office/drawing/2014/main" xmlns="" id="{7F3407BC-AD78-7122-CF10-9D4BEBE7C1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4627" y="0"/>
            <a:ext cx="5168347" cy="41239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EAF2F8AD-6B0E-E9D2-CEF7-6C4D3BAC4F64}"/>
              </a:ext>
            </a:extLst>
          </p:cNvPr>
          <p:cNvPicPr>
            <a:picLocks noChangeAspect="1"/>
          </p:cNvPicPr>
          <p:nvPr/>
        </p:nvPicPr>
        <p:blipFill>
          <a:blip r:embed="rId3"/>
          <a:stretch>
            <a:fillRect/>
          </a:stretch>
        </p:blipFill>
        <p:spPr>
          <a:xfrm>
            <a:off x="6732106" y="4123986"/>
            <a:ext cx="3544997" cy="2618341"/>
          </a:xfrm>
          <a:prstGeom prst="rect">
            <a:avLst/>
          </a:prstGeom>
        </p:spPr>
      </p:pic>
      <p:sp>
        <p:nvSpPr>
          <p:cNvPr id="6" name="TextBox 5">
            <a:extLst>
              <a:ext uri="{FF2B5EF4-FFF2-40B4-BE49-F238E27FC236}">
                <a16:creationId xmlns:a16="http://schemas.microsoft.com/office/drawing/2014/main" xmlns="" id="{39D43E38-F04C-DC93-DA14-60F9A8ACA1DD}"/>
              </a:ext>
            </a:extLst>
          </p:cNvPr>
          <p:cNvSpPr txBox="1"/>
          <p:nvPr/>
        </p:nvSpPr>
        <p:spPr>
          <a:xfrm>
            <a:off x="9833113" y="4809675"/>
            <a:ext cx="2358887" cy="1815882"/>
          </a:xfrm>
          <a:prstGeom prst="rect">
            <a:avLst/>
          </a:prstGeom>
          <a:solidFill>
            <a:schemeClr val="accent1">
              <a:lumMod val="60000"/>
              <a:lumOff val="40000"/>
            </a:schemeClr>
          </a:solidFill>
        </p:spPr>
        <p:txBody>
          <a:bodyPr wrap="square" rtlCol="0">
            <a:spAutoFit/>
          </a:bodyPr>
          <a:lstStyle/>
          <a:p>
            <a:pPr algn="l">
              <a:buFont typeface="Arial" panose="020B0604020202020204" pitchFamily="34" charset="0"/>
              <a:buChar char="•"/>
            </a:pPr>
            <a:r>
              <a:rPr lang="en-US" sz="1600" b="1" i="0" dirty="0">
                <a:effectLst/>
              </a:rPr>
              <a:t>Embolism, thrombosis, stenosis, or dissection of mesenteric vessels</a:t>
            </a:r>
          </a:p>
          <a:p>
            <a:pPr algn="l">
              <a:buFont typeface="Arial" panose="020B0604020202020204" pitchFamily="34" charset="0"/>
              <a:buChar char="•"/>
            </a:pPr>
            <a:r>
              <a:rPr lang="en-US" sz="1600" b="1" i="0" dirty="0">
                <a:effectLst/>
              </a:rPr>
              <a:t>Bowel wall thickening, hypoperfusion, hemorrhage</a:t>
            </a:r>
          </a:p>
          <a:p>
            <a:pPr algn="l">
              <a:buFont typeface="Arial" panose="020B0604020202020204" pitchFamily="34" charset="0"/>
              <a:buChar char="•"/>
            </a:pPr>
            <a:r>
              <a:rPr lang="en-US" sz="1600" b="1" i="0" dirty="0">
                <a:effectLst/>
                <a:hlinkClick r:id="rId4">
                  <a:extLst>
                    <a:ext uri="{A12FA001-AC4F-418D-AE19-62706E023703}">
                      <ahyp:hlinkClr xmlns:ahyp="http://schemas.microsoft.com/office/drawing/2018/hyperlinkcolor" xmlns="" val="tx"/>
                    </a:ext>
                  </a:extLst>
                </a:hlinkClick>
              </a:rPr>
              <a:t>Pneumatosis intestinalis</a:t>
            </a:r>
            <a:endParaRPr lang="en-US" sz="1600" b="1" i="0" dirty="0">
              <a:effectLst/>
            </a:endParaRPr>
          </a:p>
        </p:txBody>
      </p:sp>
    </p:spTree>
    <p:extLst>
      <p:ext uri="{BB962C8B-B14F-4D97-AF65-F5344CB8AC3E}">
        <p14:creationId xmlns:p14="http://schemas.microsoft.com/office/powerpoint/2010/main" val="2084311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924E382-1087-C0ED-1E6E-D454F78BF5FB}"/>
              </a:ext>
            </a:extLst>
          </p:cNvPr>
          <p:cNvSpPr txBox="1"/>
          <p:nvPr/>
        </p:nvSpPr>
        <p:spPr>
          <a:xfrm>
            <a:off x="2169" y="997565"/>
            <a:ext cx="6387548" cy="4862870"/>
          </a:xfrm>
          <a:prstGeom prst="rect">
            <a:avLst/>
          </a:prstGeom>
          <a:noFill/>
          <a:ln>
            <a:solidFill>
              <a:srgbClr val="C00000"/>
            </a:solidFill>
          </a:ln>
        </p:spPr>
        <p:txBody>
          <a:bodyPr wrap="square" rtlCol="0">
            <a:spAutoFit/>
          </a:bodyPr>
          <a:lstStyle/>
          <a:p>
            <a:r>
              <a:rPr lang="en-US" sz="2400" b="1" dirty="0">
                <a:solidFill>
                  <a:srgbClr val="FF0000"/>
                </a:solidFill>
              </a:rPr>
              <a:t>Treatment:</a:t>
            </a:r>
          </a:p>
          <a:p>
            <a:pPr algn="l">
              <a:buFont typeface="Arial" panose="020B0604020202020204" pitchFamily="34" charset="0"/>
              <a:buChar char="•"/>
            </a:pPr>
            <a:r>
              <a:rPr lang="en-US" sz="2400" b="1" i="0" dirty="0">
                <a:effectLst/>
              </a:rPr>
              <a:t>Supportive care (e.g., </a:t>
            </a:r>
            <a:r>
              <a:rPr lang="en-US" sz="2400" b="1" dirty="0"/>
              <a:t>IV fluids</a:t>
            </a:r>
            <a:r>
              <a:rPr lang="en-US" sz="2400" b="1" i="0" dirty="0">
                <a:effectLst/>
              </a:rPr>
              <a:t>, </a:t>
            </a:r>
            <a:r>
              <a:rPr lang="en-US" sz="2400" b="1" dirty="0"/>
              <a:t>nasogastric tube</a:t>
            </a:r>
            <a:r>
              <a:rPr lang="en-US" sz="2400" b="1" i="0" dirty="0">
                <a:effectLst/>
              </a:rPr>
              <a:t>, NPO)</a:t>
            </a:r>
          </a:p>
          <a:p>
            <a:pPr algn="l">
              <a:buFont typeface="Arial" panose="020B0604020202020204" pitchFamily="34" charset="0"/>
              <a:buChar char="•"/>
            </a:pPr>
            <a:r>
              <a:rPr lang="en-US" sz="2400" b="1" i="0" dirty="0">
                <a:effectLst/>
              </a:rPr>
              <a:t>Broad-spectrum antibiotics</a:t>
            </a:r>
          </a:p>
          <a:p>
            <a:pPr algn="l">
              <a:buFont typeface="Arial" panose="020B0604020202020204" pitchFamily="34" charset="0"/>
              <a:buChar char="•"/>
            </a:pPr>
            <a:r>
              <a:rPr lang="en-US" sz="2400" b="1" dirty="0"/>
              <a:t>Parenteral anticoagulation</a:t>
            </a:r>
            <a:r>
              <a:rPr lang="en-US" sz="2400" b="1" i="0" dirty="0">
                <a:effectLst/>
              </a:rPr>
              <a:t> (</a:t>
            </a:r>
            <a:r>
              <a:rPr lang="en-US" sz="2400" b="1" dirty="0"/>
              <a:t>unfractionated heparin</a:t>
            </a:r>
            <a:r>
              <a:rPr lang="en-US" sz="2400" b="1" i="0" dirty="0">
                <a:effectLst/>
              </a:rPr>
              <a:t>)</a:t>
            </a:r>
          </a:p>
          <a:p>
            <a:pPr algn="l">
              <a:buFont typeface="Arial" panose="020B0604020202020204" pitchFamily="34" charset="0"/>
              <a:buChar char="•"/>
            </a:pPr>
            <a:r>
              <a:rPr lang="en-US" sz="2400" b="1" i="0" dirty="0">
                <a:effectLst/>
              </a:rPr>
              <a:t>Cause and severity-specific</a:t>
            </a:r>
          </a:p>
          <a:p>
            <a:pPr algn="l"/>
            <a:r>
              <a:rPr lang="en-US" sz="2400" b="1" dirty="0"/>
              <a:t>-</a:t>
            </a:r>
            <a:r>
              <a:rPr lang="en-US" sz="2400" b="1" i="0" dirty="0">
                <a:effectLst/>
              </a:rPr>
              <a:t>Endovascular revascularization </a:t>
            </a:r>
            <a:r>
              <a:rPr lang="en-US" sz="2400" b="0" i="0" dirty="0">
                <a:effectLst/>
              </a:rPr>
              <a:t>(thrombosis and embolism in hemodynamically stable patients)</a:t>
            </a:r>
          </a:p>
          <a:p>
            <a:pPr algn="l"/>
            <a:r>
              <a:rPr lang="en-US" sz="2400" b="1" dirty="0"/>
              <a:t>-Emergency laparotomy</a:t>
            </a:r>
            <a:r>
              <a:rPr lang="en-US" sz="2400" b="1" i="0" dirty="0">
                <a:effectLst/>
              </a:rPr>
              <a:t> and </a:t>
            </a:r>
            <a:r>
              <a:rPr lang="en-US" sz="2400" b="1" dirty="0"/>
              <a:t>bowel resection</a:t>
            </a:r>
            <a:r>
              <a:rPr lang="en-US" sz="2400" b="1" i="0" dirty="0">
                <a:effectLst/>
              </a:rPr>
              <a:t> </a:t>
            </a:r>
            <a:r>
              <a:rPr lang="en-US" sz="2400" b="0" i="0" dirty="0">
                <a:effectLst/>
              </a:rPr>
              <a:t>(signs of peritonitis, intestinal </a:t>
            </a:r>
            <a:r>
              <a:rPr lang="en-US" sz="2400" dirty="0"/>
              <a:t>infarct</a:t>
            </a:r>
            <a:r>
              <a:rPr lang="en-US" sz="2400" b="0" i="0" dirty="0">
                <a:effectLst/>
              </a:rPr>
              <a:t>, or hemodynamic instability)</a:t>
            </a:r>
          </a:p>
          <a:p>
            <a:endParaRPr lang="en-US" dirty="0"/>
          </a:p>
        </p:txBody>
      </p:sp>
      <p:pic>
        <p:nvPicPr>
          <p:cNvPr id="4098" name="Picture 2" descr="Intestinal necrosis in mesenteric ischemia">
            <a:extLst>
              <a:ext uri="{FF2B5EF4-FFF2-40B4-BE49-F238E27FC236}">
                <a16:creationId xmlns:a16="http://schemas.microsoft.com/office/drawing/2014/main" xmlns="" id="{1496B475-D87D-05E0-108B-C91C1B4BC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548" y="1252766"/>
            <a:ext cx="5802283" cy="435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11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ortic dissection">
            <a:extLst>
              <a:ext uri="{FF2B5EF4-FFF2-40B4-BE49-F238E27FC236}">
                <a16:creationId xmlns:a16="http://schemas.microsoft.com/office/drawing/2014/main" xmlns="" id="{A81E698F-7713-DEFB-7FCB-CF8FFD3AB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27" y="1017507"/>
            <a:ext cx="9920727" cy="5840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7F50DE2A-978E-96D2-47B2-57EDD88B7ADD}"/>
              </a:ext>
            </a:extLst>
          </p:cNvPr>
          <p:cNvSpPr txBox="1">
            <a:spLocks/>
          </p:cNvSpPr>
          <p:nvPr/>
        </p:nvSpPr>
        <p:spPr>
          <a:xfrm>
            <a:off x="2865783" y="331304"/>
            <a:ext cx="5973417" cy="686203"/>
          </a:xfrm>
          <a:prstGeom prst="rect">
            <a:avLst/>
          </a:prstGeom>
          <a:ln>
            <a:solidFill>
              <a:srgbClr val="C00000"/>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Aortic dissection</a:t>
            </a:r>
          </a:p>
        </p:txBody>
      </p:sp>
      <p:sp>
        <p:nvSpPr>
          <p:cNvPr id="3" name="TextBox 2">
            <a:extLst>
              <a:ext uri="{FF2B5EF4-FFF2-40B4-BE49-F238E27FC236}">
                <a16:creationId xmlns:a16="http://schemas.microsoft.com/office/drawing/2014/main" xmlns="" id="{35A40048-B2A2-721F-FCF4-1B14E70EF424}"/>
              </a:ext>
            </a:extLst>
          </p:cNvPr>
          <p:cNvSpPr txBox="1"/>
          <p:nvPr/>
        </p:nvSpPr>
        <p:spPr>
          <a:xfrm>
            <a:off x="7023652" y="4183971"/>
            <a:ext cx="4770783" cy="2308324"/>
          </a:xfrm>
          <a:prstGeom prst="rect">
            <a:avLst/>
          </a:prstGeom>
          <a:noFill/>
          <a:ln>
            <a:solidFill>
              <a:srgbClr val="C00000"/>
            </a:solidFill>
          </a:ln>
        </p:spPr>
        <p:txBody>
          <a:bodyPr wrap="square" rtlCol="0">
            <a:spAutoFit/>
          </a:bodyPr>
          <a:lstStyle/>
          <a:p>
            <a:r>
              <a:rPr lang="en-US" b="0" i="0" dirty="0">
                <a:solidFill>
                  <a:srgbClr val="1A1C1C"/>
                </a:solidFill>
                <a:effectLst/>
                <a:latin typeface="Lato" panose="020F0502020204030203" pitchFamily="34" charset="0"/>
              </a:rPr>
              <a:t> -</a:t>
            </a:r>
            <a:r>
              <a:rPr lang="en-US" b="1" i="0" dirty="0">
                <a:effectLst/>
                <a:latin typeface="Lato" panose="020F0502020204030203" pitchFamily="34" charset="0"/>
                <a:hlinkClick r:id="rId3"/>
              </a:rPr>
              <a:t>Risk factors</a:t>
            </a:r>
            <a:r>
              <a:rPr lang="en-US" b="1" i="0" dirty="0">
                <a:solidFill>
                  <a:srgbClr val="1A1C1C"/>
                </a:solidFill>
                <a:effectLst/>
                <a:latin typeface="Lato" panose="020F0502020204030203" pitchFamily="34" charset="0"/>
              </a:rPr>
              <a:t> for aortic dissection include age and hypertension</a:t>
            </a:r>
          </a:p>
          <a:p>
            <a:pPr algn="l"/>
            <a:r>
              <a:rPr lang="en-US" b="1" i="0" dirty="0">
                <a:solidFill>
                  <a:srgbClr val="1A1C1C"/>
                </a:solidFill>
                <a:effectLst/>
                <a:latin typeface="Lato" panose="020F0502020204030203" pitchFamily="34" charset="0"/>
              </a:rPr>
              <a:t>-Peak </a:t>
            </a:r>
            <a:r>
              <a:rPr lang="en-US" b="1" i="0" dirty="0">
                <a:solidFill>
                  <a:srgbClr val="1A1C1C"/>
                </a:solidFill>
                <a:effectLst/>
                <a:latin typeface="Lato" panose="020F0502020204030203" pitchFamily="34" charset="0"/>
                <a:hlinkClick r:id="rId4"/>
              </a:rPr>
              <a:t>incidence</a:t>
            </a:r>
            <a:r>
              <a:rPr lang="en-US" b="1" i="0" dirty="0">
                <a:solidFill>
                  <a:srgbClr val="1A1C1C"/>
                </a:solidFill>
                <a:effectLst/>
                <a:latin typeface="Lato" panose="020F0502020204030203" pitchFamily="34" charset="0"/>
              </a:rPr>
              <a:t>: 60–80 years of age </a:t>
            </a:r>
          </a:p>
          <a:p>
            <a:pPr algn="l"/>
            <a:r>
              <a:rPr lang="en-US" b="1" i="0" dirty="0">
                <a:solidFill>
                  <a:srgbClr val="1A1C1C"/>
                </a:solidFill>
                <a:effectLst/>
                <a:latin typeface="Lato" panose="020F0502020204030203" pitchFamily="34" charset="0"/>
              </a:rPr>
              <a:t>-In patients with </a:t>
            </a:r>
            <a:r>
              <a:rPr lang="en-US" b="1" i="0" dirty="0">
                <a:solidFill>
                  <a:srgbClr val="1A1C1C"/>
                </a:solidFill>
                <a:effectLst/>
                <a:latin typeface="Lato" panose="020F0502020204030203" pitchFamily="34" charset="0"/>
                <a:hlinkClick r:id="rId5"/>
              </a:rPr>
              <a:t>connective tissue disease</a:t>
            </a:r>
            <a:r>
              <a:rPr lang="en-US" b="1" i="0" dirty="0">
                <a:solidFill>
                  <a:srgbClr val="1A1C1C"/>
                </a:solidFill>
                <a:effectLst/>
                <a:latin typeface="Lato" panose="020F0502020204030203" pitchFamily="34" charset="0"/>
              </a:rPr>
              <a:t>: peak </a:t>
            </a:r>
            <a:r>
              <a:rPr lang="en-US" b="1" dirty="0">
                <a:solidFill>
                  <a:srgbClr val="1A1C1C"/>
                </a:solidFill>
                <a:latin typeface="Lato" panose="020F0502020204030203" pitchFamily="34" charset="0"/>
              </a:rPr>
              <a:t>incidence</a:t>
            </a:r>
            <a:r>
              <a:rPr lang="en-US" b="1" i="0" dirty="0">
                <a:solidFill>
                  <a:srgbClr val="1A1C1C"/>
                </a:solidFill>
                <a:effectLst/>
                <a:latin typeface="Lato" panose="020F0502020204030203" pitchFamily="34" charset="0"/>
              </a:rPr>
              <a:t> 30–50 years of age</a:t>
            </a:r>
          </a:p>
          <a:p>
            <a:r>
              <a:rPr lang="en-US" b="1" dirty="0">
                <a:solidFill>
                  <a:srgbClr val="1A1C1C"/>
                </a:solidFill>
                <a:latin typeface="Lato" panose="020F0502020204030203" pitchFamily="34" charset="0"/>
              </a:rPr>
              <a:t>-</a:t>
            </a:r>
            <a:r>
              <a:rPr lang="en-US" b="1" i="0" dirty="0">
                <a:solidFill>
                  <a:srgbClr val="1A1C1C"/>
                </a:solidFill>
                <a:effectLst/>
                <a:latin typeface="Lato" panose="020F0502020204030203" pitchFamily="34" charset="0"/>
              </a:rPr>
              <a:t>Sex: ♂ &gt; ♀</a:t>
            </a:r>
          </a:p>
          <a:p>
            <a:r>
              <a:rPr lang="en-US" b="1" i="0" dirty="0">
                <a:solidFill>
                  <a:srgbClr val="1A1C1C"/>
                </a:solidFill>
                <a:effectLst/>
                <a:latin typeface="Lato" panose="020F0502020204030203" pitchFamily="34" charset="0"/>
                <a:hlinkClick r:id="rId6"/>
              </a:rPr>
              <a:t>-Ascending aorta</a:t>
            </a:r>
            <a:r>
              <a:rPr lang="en-US" b="1" i="0" dirty="0">
                <a:solidFill>
                  <a:srgbClr val="1A1C1C"/>
                </a:solidFill>
                <a:effectLst/>
                <a:latin typeface="Lato" panose="020F0502020204030203" pitchFamily="34" charset="0"/>
              </a:rPr>
              <a:t>: ∼ 65% of cases</a:t>
            </a:r>
          </a:p>
          <a:p>
            <a:endParaRPr lang="en-US" dirty="0"/>
          </a:p>
        </p:txBody>
      </p:sp>
    </p:spTree>
    <p:extLst>
      <p:ext uri="{BB962C8B-B14F-4D97-AF65-F5344CB8AC3E}">
        <p14:creationId xmlns:p14="http://schemas.microsoft.com/office/powerpoint/2010/main" val="4271367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FAF0BD86-2386-C23F-37EC-17A810E5531F}"/>
              </a:ext>
            </a:extLst>
          </p:cNvPr>
          <p:cNvSpPr txBox="1"/>
          <p:nvPr/>
        </p:nvSpPr>
        <p:spPr>
          <a:xfrm>
            <a:off x="106017" y="766757"/>
            <a:ext cx="6069496" cy="4985980"/>
          </a:xfrm>
          <a:prstGeom prst="rect">
            <a:avLst/>
          </a:prstGeom>
          <a:noFill/>
          <a:ln>
            <a:solidFill>
              <a:srgbClr val="C00000"/>
            </a:solidFill>
          </a:ln>
        </p:spPr>
        <p:txBody>
          <a:bodyPr wrap="square" rtlCol="0">
            <a:spAutoFit/>
          </a:bodyPr>
          <a:lstStyle/>
          <a:p>
            <a:r>
              <a:rPr lang="en-US" sz="2000" b="1" dirty="0">
                <a:solidFill>
                  <a:srgbClr val="C00000"/>
                </a:solidFill>
              </a:rPr>
              <a:t>Clinically:</a:t>
            </a:r>
          </a:p>
          <a:p>
            <a:pPr algn="l">
              <a:buFont typeface="Arial" panose="020B0604020202020204" pitchFamily="34" charset="0"/>
              <a:buChar char="•"/>
            </a:pPr>
            <a:r>
              <a:rPr lang="en-US" sz="2000" b="0" i="0" dirty="0">
                <a:solidFill>
                  <a:srgbClr val="1A1C1C"/>
                </a:solidFill>
                <a:effectLst/>
              </a:rPr>
              <a:t>Sudden and severe</a:t>
            </a:r>
            <a:r>
              <a:rPr lang="en-US" sz="2000" b="1" i="0" dirty="0">
                <a:solidFill>
                  <a:srgbClr val="1A1C1C"/>
                </a:solidFill>
                <a:effectLst/>
              </a:rPr>
              <a:t> tearing/ripping </a:t>
            </a:r>
            <a:r>
              <a:rPr lang="en-US" sz="2000" dirty="0">
                <a:solidFill>
                  <a:srgbClr val="1A1C1C"/>
                </a:solidFill>
              </a:rPr>
              <a:t>pain</a:t>
            </a:r>
            <a:endParaRPr lang="en-US" sz="2000" b="0" i="0" dirty="0">
              <a:solidFill>
                <a:srgbClr val="1A1C1C"/>
              </a:solidFill>
              <a:effectLst/>
            </a:endParaRPr>
          </a:p>
          <a:p>
            <a:pPr marL="742950" lvl="1" indent="-285750" algn="l">
              <a:buFont typeface="Arial" panose="020B0604020202020204" pitchFamily="34" charset="0"/>
              <a:buChar char="•"/>
            </a:pPr>
            <a:r>
              <a:rPr lang="en-US" sz="2000" b="0" i="0" dirty="0">
                <a:solidFill>
                  <a:srgbClr val="1A1C1C"/>
                </a:solidFill>
                <a:effectLst/>
              </a:rPr>
              <a:t>Location</a:t>
            </a:r>
          </a:p>
          <a:p>
            <a:pPr marL="1143000" lvl="2" indent="-228600" algn="l">
              <a:buFont typeface="Arial" panose="020B0604020202020204" pitchFamily="34" charset="0"/>
              <a:buChar char="•"/>
            </a:pPr>
            <a:r>
              <a:rPr lang="en-US" sz="2000" dirty="0">
                <a:solidFill>
                  <a:srgbClr val="1A1C1C"/>
                </a:solidFill>
              </a:rPr>
              <a:t>Anterior</a:t>
            </a:r>
            <a:r>
              <a:rPr lang="en-US" sz="2000" b="0" i="0" dirty="0">
                <a:solidFill>
                  <a:srgbClr val="1A1C1C"/>
                </a:solidFill>
                <a:effectLst/>
              </a:rPr>
              <a:t> chest (ascending) or back (descending) </a:t>
            </a:r>
          </a:p>
          <a:p>
            <a:pPr marL="1143000" lvl="2" indent="-228600" algn="l">
              <a:buFont typeface="Arial" panose="020B0604020202020204" pitchFamily="34" charset="0"/>
              <a:buChar char="•"/>
            </a:pPr>
            <a:r>
              <a:rPr lang="en-US" sz="2000" b="1" i="0" dirty="0">
                <a:solidFill>
                  <a:srgbClr val="1A1C1C"/>
                </a:solidFill>
                <a:effectLst/>
              </a:rPr>
              <a:t>Interscapular</a:t>
            </a:r>
            <a:r>
              <a:rPr lang="en-US" sz="2000" b="0" i="0" dirty="0">
                <a:solidFill>
                  <a:srgbClr val="1A1C1C"/>
                </a:solidFill>
                <a:effectLst/>
              </a:rPr>
              <a:t> or retrosternal </a:t>
            </a:r>
            <a:r>
              <a:rPr lang="en-US" sz="2000" dirty="0">
                <a:solidFill>
                  <a:srgbClr val="1A1C1C"/>
                </a:solidFill>
              </a:rPr>
              <a:t>pain</a:t>
            </a:r>
            <a:r>
              <a:rPr lang="en-US" sz="2000" b="0" i="0" dirty="0">
                <a:solidFill>
                  <a:srgbClr val="1A1C1C"/>
                </a:solidFill>
                <a:effectLst/>
              </a:rPr>
              <a:t> </a:t>
            </a:r>
          </a:p>
          <a:p>
            <a:pPr marL="1143000" lvl="2" indent="-228600" algn="l">
              <a:buFont typeface="Arial" panose="020B0604020202020204" pitchFamily="34" charset="0"/>
              <a:buChar char="•"/>
            </a:pPr>
            <a:r>
              <a:rPr lang="en-US" sz="2000" b="0" i="0" dirty="0">
                <a:solidFill>
                  <a:srgbClr val="1A1C1C"/>
                </a:solidFill>
                <a:effectLst/>
              </a:rPr>
              <a:t>Neck and </a:t>
            </a:r>
            <a:r>
              <a:rPr lang="en-US" sz="2000" dirty="0">
                <a:solidFill>
                  <a:srgbClr val="1A1C1C"/>
                </a:solidFill>
              </a:rPr>
              <a:t>jaw</a:t>
            </a:r>
            <a:r>
              <a:rPr lang="en-US" sz="2000" b="0" i="0" dirty="0">
                <a:solidFill>
                  <a:srgbClr val="1A1C1C"/>
                </a:solidFill>
                <a:effectLst/>
              </a:rPr>
              <a:t> </a:t>
            </a:r>
          </a:p>
          <a:p>
            <a:pPr marL="1143000" lvl="2" indent="-228600" algn="l">
              <a:buFont typeface="Arial" panose="020B0604020202020204" pitchFamily="34" charset="0"/>
              <a:buChar char="•"/>
            </a:pPr>
            <a:r>
              <a:rPr lang="en-US" sz="2000" b="0" i="0" dirty="0">
                <a:solidFill>
                  <a:srgbClr val="1A1C1C"/>
                </a:solidFill>
                <a:effectLst/>
              </a:rPr>
              <a:t>Abdomen or periumbilical, colicky </a:t>
            </a:r>
            <a:r>
              <a:rPr lang="en-US" sz="2000" dirty="0">
                <a:solidFill>
                  <a:srgbClr val="1A1C1C"/>
                </a:solidFill>
              </a:rPr>
              <a:t>pain</a:t>
            </a:r>
            <a:r>
              <a:rPr lang="en-US" sz="2000" b="0" i="0" dirty="0">
                <a:solidFill>
                  <a:srgbClr val="1A1C1C"/>
                </a:solidFill>
                <a:effectLst/>
              </a:rPr>
              <a:t> </a:t>
            </a:r>
          </a:p>
          <a:p>
            <a:pPr marL="742950" lvl="1" indent="-285750" algn="l">
              <a:buFont typeface="Arial" panose="020B0604020202020204" pitchFamily="34" charset="0"/>
              <a:buChar char="•"/>
            </a:pPr>
            <a:r>
              <a:rPr lang="en-US" sz="2000" b="0" i="0" dirty="0">
                <a:solidFill>
                  <a:srgbClr val="1A1C1C"/>
                </a:solidFill>
                <a:effectLst/>
              </a:rPr>
              <a:t>Character: migrates as the dissected wall propagates </a:t>
            </a:r>
            <a:r>
              <a:rPr lang="en-US" sz="2000" dirty="0">
                <a:solidFill>
                  <a:srgbClr val="1A1C1C"/>
                </a:solidFill>
              </a:rPr>
              <a:t>caudally</a:t>
            </a:r>
            <a:endParaRPr lang="en-US" sz="2000" b="0" i="0" dirty="0">
              <a:solidFill>
                <a:srgbClr val="1A1C1C"/>
              </a:solidFill>
              <a:effectLst/>
            </a:endParaRPr>
          </a:p>
          <a:p>
            <a:pPr algn="l">
              <a:buFont typeface="Arial" panose="020B0604020202020204" pitchFamily="34" charset="0"/>
              <a:buChar char="•"/>
            </a:pPr>
            <a:r>
              <a:rPr lang="en-US" sz="2000" b="1" dirty="0">
                <a:solidFill>
                  <a:srgbClr val="1A1C1C"/>
                </a:solidFill>
              </a:rPr>
              <a:t>Hypertension</a:t>
            </a:r>
            <a:r>
              <a:rPr lang="en-US" sz="2000" b="0" i="0" dirty="0">
                <a:solidFill>
                  <a:srgbClr val="1A1C1C"/>
                </a:solidFill>
                <a:effectLst/>
              </a:rPr>
              <a:t>  or </a:t>
            </a:r>
            <a:r>
              <a:rPr lang="en-US" sz="2000" dirty="0">
                <a:solidFill>
                  <a:srgbClr val="1A1C1C"/>
                </a:solidFill>
              </a:rPr>
              <a:t>hypotension</a:t>
            </a:r>
            <a:r>
              <a:rPr lang="en-US" sz="2000" b="0" i="0" dirty="0">
                <a:solidFill>
                  <a:srgbClr val="1A1C1C"/>
                </a:solidFill>
                <a:effectLst/>
              </a:rPr>
              <a:t> </a:t>
            </a:r>
          </a:p>
          <a:p>
            <a:pPr algn="l">
              <a:buFont typeface="Arial" panose="020B0604020202020204" pitchFamily="34" charset="0"/>
              <a:buChar char="•"/>
            </a:pPr>
            <a:r>
              <a:rPr lang="en-US" sz="2000" b="1" i="0" dirty="0">
                <a:solidFill>
                  <a:srgbClr val="1A1C1C"/>
                </a:solidFill>
                <a:effectLst/>
              </a:rPr>
              <a:t>Asymmetrical </a:t>
            </a:r>
            <a:r>
              <a:rPr lang="en-US" sz="2000" b="0" i="0" dirty="0">
                <a:solidFill>
                  <a:srgbClr val="1A1C1C"/>
                </a:solidFill>
                <a:effectLst/>
              </a:rPr>
              <a:t>blood pressure and </a:t>
            </a:r>
            <a:r>
              <a:rPr lang="en-US" sz="2000" dirty="0">
                <a:solidFill>
                  <a:srgbClr val="1A1C1C"/>
                </a:solidFill>
              </a:rPr>
              <a:t>pulse</a:t>
            </a:r>
            <a:r>
              <a:rPr lang="en-US" sz="2000" b="0" i="0" dirty="0">
                <a:solidFill>
                  <a:srgbClr val="1A1C1C"/>
                </a:solidFill>
                <a:effectLst/>
              </a:rPr>
              <a:t> readings between limbs </a:t>
            </a:r>
          </a:p>
          <a:p>
            <a:pPr algn="l">
              <a:buFont typeface="Arial" panose="020B0604020202020204" pitchFamily="34" charset="0"/>
              <a:buChar char="•"/>
            </a:pPr>
            <a:r>
              <a:rPr lang="en-US" sz="2000" b="0" i="0" dirty="0">
                <a:solidFill>
                  <a:srgbClr val="1A1C1C"/>
                </a:solidFill>
                <a:effectLst/>
              </a:rPr>
              <a:t>Wide </a:t>
            </a:r>
            <a:r>
              <a:rPr lang="en-US" sz="2000" dirty="0">
                <a:solidFill>
                  <a:srgbClr val="1A1C1C"/>
                </a:solidFill>
              </a:rPr>
              <a:t>pulse pressure</a:t>
            </a:r>
            <a:r>
              <a:rPr lang="en-US" sz="2000" b="0" i="0" dirty="0">
                <a:solidFill>
                  <a:srgbClr val="1A1C1C"/>
                </a:solidFill>
                <a:effectLst/>
              </a:rPr>
              <a:t> </a:t>
            </a:r>
          </a:p>
          <a:p>
            <a:pPr algn="l">
              <a:buFont typeface="Arial" panose="020B0604020202020204" pitchFamily="34" charset="0"/>
              <a:buChar char="•"/>
            </a:pPr>
            <a:r>
              <a:rPr lang="en-US" sz="2000" b="1" dirty="0">
                <a:solidFill>
                  <a:srgbClr val="1A1C1C"/>
                </a:solidFill>
              </a:rPr>
              <a:t>Syncope</a:t>
            </a:r>
            <a:r>
              <a:rPr lang="en-US" sz="2000" b="0" i="0" dirty="0">
                <a:solidFill>
                  <a:srgbClr val="1A1C1C"/>
                </a:solidFill>
                <a:effectLst/>
              </a:rPr>
              <a:t>, </a:t>
            </a:r>
            <a:r>
              <a:rPr lang="en-US" sz="2000" dirty="0">
                <a:solidFill>
                  <a:srgbClr val="1A1C1C"/>
                </a:solidFill>
              </a:rPr>
              <a:t>diaphoresis</a:t>
            </a:r>
            <a:r>
              <a:rPr lang="en-US" sz="2000" b="0" i="0" dirty="0">
                <a:solidFill>
                  <a:srgbClr val="1A1C1C"/>
                </a:solidFill>
                <a:effectLst/>
              </a:rPr>
              <a:t>, confusion, or </a:t>
            </a:r>
            <a:r>
              <a:rPr lang="en-US" sz="2000" dirty="0">
                <a:solidFill>
                  <a:srgbClr val="1A1C1C"/>
                </a:solidFill>
              </a:rPr>
              <a:t>agitation</a:t>
            </a:r>
            <a:endParaRPr lang="en-US" sz="2000" b="0" i="0" dirty="0">
              <a:solidFill>
                <a:srgbClr val="1A1C1C"/>
              </a:solidFill>
              <a:effectLst/>
            </a:endParaRPr>
          </a:p>
          <a:p>
            <a:endParaRPr lang="en-US" dirty="0"/>
          </a:p>
        </p:txBody>
      </p:sp>
      <p:sp>
        <p:nvSpPr>
          <p:cNvPr id="11" name="TextBox 10">
            <a:extLst>
              <a:ext uri="{FF2B5EF4-FFF2-40B4-BE49-F238E27FC236}">
                <a16:creationId xmlns:a16="http://schemas.microsoft.com/office/drawing/2014/main" xmlns="" id="{285750E5-B9E1-F1BC-2E84-AB8083C6D2FC}"/>
              </a:ext>
            </a:extLst>
          </p:cNvPr>
          <p:cNvSpPr txBox="1"/>
          <p:nvPr/>
        </p:nvSpPr>
        <p:spPr>
          <a:xfrm>
            <a:off x="6374296" y="597479"/>
            <a:ext cx="5711687" cy="5632311"/>
          </a:xfrm>
          <a:prstGeom prst="rect">
            <a:avLst/>
          </a:prstGeom>
          <a:noFill/>
          <a:ln>
            <a:solidFill>
              <a:srgbClr val="C00000"/>
            </a:solidFill>
          </a:ln>
        </p:spPr>
        <p:txBody>
          <a:bodyPr wrap="square" rtlCol="0">
            <a:spAutoFit/>
          </a:bodyPr>
          <a:lstStyle/>
          <a:p>
            <a:pPr algn="l"/>
            <a:r>
              <a:rPr lang="en-US" sz="2000" b="1" i="0" dirty="0">
                <a:solidFill>
                  <a:srgbClr val="C00000"/>
                </a:solidFill>
                <a:effectLst/>
              </a:rPr>
              <a:t>Approach to diagnosis</a:t>
            </a:r>
          </a:p>
          <a:p>
            <a:pPr marL="342900" indent="-342900" algn="l">
              <a:buFont typeface="Arial" panose="020B0604020202020204" pitchFamily="34" charset="0"/>
              <a:buChar char="•"/>
            </a:pPr>
            <a:r>
              <a:rPr lang="en-US" sz="2000" b="1" i="0" dirty="0">
                <a:solidFill>
                  <a:srgbClr val="1A1C1C"/>
                </a:solidFill>
                <a:effectLst/>
              </a:rPr>
              <a:t>Order </a:t>
            </a:r>
            <a:r>
              <a:rPr lang="en-US" sz="2000" b="1" dirty="0">
                <a:solidFill>
                  <a:srgbClr val="1A1C1C"/>
                </a:solidFill>
              </a:rPr>
              <a:t>ECG</a:t>
            </a:r>
            <a:r>
              <a:rPr lang="en-US" sz="2000" b="1" i="0" dirty="0">
                <a:solidFill>
                  <a:srgbClr val="1A1C1C"/>
                </a:solidFill>
                <a:effectLst/>
              </a:rPr>
              <a:t> for all patients.</a:t>
            </a:r>
          </a:p>
          <a:p>
            <a:pPr algn="l">
              <a:buFont typeface="Arial" panose="020B0604020202020204" pitchFamily="34" charset="0"/>
              <a:buChar char="•"/>
            </a:pPr>
            <a:r>
              <a:rPr lang="en-US" sz="2000" b="1" i="0" dirty="0">
                <a:solidFill>
                  <a:srgbClr val="1A1C1C"/>
                </a:solidFill>
                <a:effectLst/>
              </a:rPr>
              <a:t>Order </a:t>
            </a:r>
            <a:r>
              <a:rPr lang="en-US" sz="2000" b="1" dirty="0">
                <a:solidFill>
                  <a:srgbClr val="1A1C1C"/>
                </a:solidFill>
              </a:rPr>
              <a:t>laboratory studies</a:t>
            </a:r>
            <a:r>
              <a:rPr lang="en-US" sz="2000" b="1" i="0" dirty="0">
                <a:solidFill>
                  <a:srgbClr val="1A1C1C"/>
                </a:solidFill>
                <a:effectLst/>
              </a:rPr>
              <a:t> </a:t>
            </a:r>
            <a:r>
              <a:rPr lang="en-US" sz="2000" b="0" i="0" dirty="0">
                <a:solidFill>
                  <a:srgbClr val="1A1C1C"/>
                </a:solidFill>
                <a:effectLst/>
              </a:rPr>
              <a:t>(consider including </a:t>
            </a:r>
            <a:r>
              <a:rPr lang="en-US" sz="2000" dirty="0">
                <a:solidFill>
                  <a:srgbClr val="1A1C1C"/>
                </a:solidFill>
              </a:rPr>
              <a:t>D-dimer</a:t>
            </a:r>
            <a:r>
              <a:rPr lang="en-US" sz="2000" b="0" i="0" dirty="0">
                <a:solidFill>
                  <a:srgbClr val="1A1C1C"/>
                </a:solidFill>
                <a:effectLst/>
              </a:rPr>
              <a:t>). </a:t>
            </a:r>
          </a:p>
          <a:p>
            <a:pPr algn="l">
              <a:buFont typeface="Arial" panose="020B0604020202020204" pitchFamily="34" charset="0"/>
              <a:buChar char="•"/>
            </a:pPr>
            <a:r>
              <a:rPr lang="en-US" sz="2000" b="1" dirty="0"/>
              <a:t>Chest x-ray (AP view) : </a:t>
            </a:r>
            <a:r>
              <a:rPr lang="en-US" sz="2000" dirty="0"/>
              <a:t>Widened mediastinum (&gt; 8 cm) at the level of the aortic knuckle</a:t>
            </a:r>
          </a:p>
          <a:p>
            <a:pPr algn="l">
              <a:buFont typeface="Arial" panose="020B0604020202020204" pitchFamily="34" charset="0"/>
              <a:buChar char="•"/>
            </a:pPr>
            <a:r>
              <a:rPr lang="en-US" sz="2000" b="1" i="0" dirty="0">
                <a:solidFill>
                  <a:srgbClr val="C00000"/>
                </a:solidFill>
                <a:effectLst/>
              </a:rPr>
              <a:t>Definitive imaging is </a:t>
            </a:r>
            <a:r>
              <a:rPr lang="en-US" sz="2000" b="1" dirty="0">
                <a:solidFill>
                  <a:srgbClr val="C00000"/>
                </a:solidFill>
              </a:rPr>
              <a:t>CT angiography of the chest, abdomen, and pelvis</a:t>
            </a:r>
          </a:p>
          <a:p>
            <a:pPr algn="l">
              <a:buFont typeface="Arial" panose="020B0604020202020204" pitchFamily="34" charset="0"/>
              <a:buChar char="•"/>
            </a:pPr>
            <a:r>
              <a:rPr lang="en-US" sz="2000" b="1" dirty="0"/>
              <a:t>Indications:</a:t>
            </a:r>
            <a:br>
              <a:rPr lang="en-US" sz="2000" b="1" dirty="0"/>
            </a:br>
            <a:r>
              <a:rPr lang="en-US" sz="2000" b="1" dirty="0"/>
              <a:t>stable patients, surgical planning</a:t>
            </a:r>
          </a:p>
          <a:p>
            <a:pPr algn="l"/>
            <a:r>
              <a:rPr lang="en-US" sz="2000" dirty="0"/>
              <a:t>o Very high sensitivity and specificity (considered to be the gold standard)</a:t>
            </a:r>
          </a:p>
          <a:p>
            <a:pPr algn="l"/>
            <a:r>
              <a:rPr lang="en-US" sz="2000" dirty="0"/>
              <a:t>o Suggestive findings</a:t>
            </a:r>
            <a:br>
              <a:rPr lang="en-US" sz="2000" dirty="0"/>
            </a:br>
            <a:r>
              <a:rPr lang="en-US" sz="2000" dirty="0"/>
              <a:t>▪ Intimal dissection flap</a:t>
            </a:r>
            <a:br>
              <a:rPr lang="en-US" sz="2000" dirty="0"/>
            </a:br>
            <a:r>
              <a:rPr lang="en-US" sz="2000" dirty="0"/>
              <a:t>▪ Double lumen</a:t>
            </a:r>
            <a:br>
              <a:rPr lang="en-US" sz="2000" dirty="0"/>
            </a:br>
            <a:r>
              <a:rPr lang="en-US" sz="2000" dirty="0"/>
              <a:t>▪ Contrast leak: indicates rupture</a:t>
            </a:r>
            <a:endParaRPr lang="en-US" sz="2000" b="0" i="0" dirty="0">
              <a:solidFill>
                <a:srgbClr val="1A1C1C"/>
              </a:solidFill>
              <a:effectLst/>
            </a:endParaRPr>
          </a:p>
          <a:p>
            <a:pPr algn="l">
              <a:buFont typeface="Arial" panose="020B0604020202020204" pitchFamily="34" charset="0"/>
              <a:buChar char="•"/>
            </a:pPr>
            <a:endParaRPr lang="en-US" sz="2000" dirty="0">
              <a:solidFill>
                <a:srgbClr val="1A1C1C"/>
              </a:solidFill>
            </a:endParaRPr>
          </a:p>
          <a:p>
            <a:pPr algn="l"/>
            <a:endParaRPr lang="en-US" sz="2000" b="0" i="0" dirty="0">
              <a:solidFill>
                <a:srgbClr val="1A1C1C"/>
              </a:solidFill>
              <a:effectLst/>
            </a:endParaRPr>
          </a:p>
        </p:txBody>
      </p:sp>
    </p:spTree>
    <p:extLst>
      <p:ext uri="{BB962C8B-B14F-4D97-AF65-F5344CB8AC3E}">
        <p14:creationId xmlns:p14="http://schemas.microsoft.com/office/powerpoint/2010/main" val="991438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1F12640-B633-54A3-9B64-1CD6DA137419}"/>
              </a:ext>
            </a:extLst>
          </p:cNvPr>
          <p:cNvPicPr>
            <a:picLocks noChangeAspect="1"/>
          </p:cNvPicPr>
          <p:nvPr/>
        </p:nvPicPr>
        <p:blipFill>
          <a:blip r:embed="rId2"/>
          <a:stretch>
            <a:fillRect/>
          </a:stretch>
        </p:blipFill>
        <p:spPr>
          <a:xfrm>
            <a:off x="530999" y="1663737"/>
            <a:ext cx="5018676" cy="4996070"/>
          </a:xfrm>
          <a:prstGeom prst="rect">
            <a:avLst/>
          </a:prstGeom>
        </p:spPr>
      </p:pic>
      <p:pic>
        <p:nvPicPr>
          <p:cNvPr id="3074" name="Picture 2" descr="Aortic dissection (Stanford A)">
            <a:extLst>
              <a:ext uri="{FF2B5EF4-FFF2-40B4-BE49-F238E27FC236}">
                <a16:creationId xmlns:a16="http://schemas.microsoft.com/office/drawing/2014/main" xmlns="" id="{FADDB8D3-2B90-9FEB-C1DB-7F44DCD31E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3719" y="2617304"/>
            <a:ext cx="5521805" cy="40485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idened mediastinum">
            <a:extLst>
              <a:ext uri="{FF2B5EF4-FFF2-40B4-BE49-F238E27FC236}">
                <a16:creationId xmlns:a16="http://schemas.microsoft.com/office/drawing/2014/main" xmlns="" id="{F88A4371-E0EB-EA3A-DEA9-402421AD94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0905" y="0"/>
            <a:ext cx="4025628" cy="308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35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oracic Aortic Dissection">
            <a:extLst>
              <a:ext uri="{FF2B5EF4-FFF2-40B4-BE49-F238E27FC236}">
                <a16:creationId xmlns:a16="http://schemas.microsoft.com/office/drawing/2014/main" xmlns="" id="{4FACD5D5-B966-E040-F32D-1EAFBAB92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562" y="140389"/>
            <a:ext cx="8926168" cy="660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51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576" y="0"/>
            <a:ext cx="8711260" cy="6717199"/>
          </a:xfrm>
        </p:spPr>
      </p:pic>
    </p:spTree>
    <p:extLst>
      <p:ext uri="{BB962C8B-B14F-4D97-AF65-F5344CB8AC3E}">
        <p14:creationId xmlns:p14="http://schemas.microsoft.com/office/powerpoint/2010/main" val="922742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04B13DB-0DB0-F610-DCAA-2AE980A55284}"/>
              </a:ext>
            </a:extLst>
          </p:cNvPr>
          <p:cNvSpPr txBox="1"/>
          <p:nvPr/>
        </p:nvSpPr>
        <p:spPr>
          <a:xfrm>
            <a:off x="212035" y="278296"/>
            <a:ext cx="11608904" cy="6278642"/>
          </a:xfrm>
          <a:prstGeom prst="rect">
            <a:avLst/>
          </a:prstGeom>
          <a:noFill/>
        </p:spPr>
        <p:txBody>
          <a:bodyPr wrap="square" rtlCol="0">
            <a:spAutoFit/>
          </a:bodyPr>
          <a:lstStyle/>
          <a:p>
            <a:pPr algn="l"/>
            <a:r>
              <a:rPr lang="en-US" sz="2400" b="1" i="0" dirty="0">
                <a:solidFill>
                  <a:srgbClr val="C00000"/>
                </a:solidFill>
                <a:effectLst/>
              </a:rPr>
              <a:t>Approach to management</a:t>
            </a:r>
          </a:p>
          <a:p>
            <a:pPr algn="l">
              <a:buFont typeface="Arial" panose="020B0604020202020204" pitchFamily="34" charset="0"/>
              <a:buChar char="•"/>
            </a:pPr>
            <a:r>
              <a:rPr lang="en-US" sz="2400" b="1" u="sng" dirty="0"/>
              <a:t>Stanford A dissection</a:t>
            </a:r>
            <a:r>
              <a:rPr lang="en-US" sz="2400" b="0" i="0" dirty="0">
                <a:effectLst/>
              </a:rPr>
              <a:t>: </a:t>
            </a:r>
            <a:r>
              <a:rPr lang="en-US" sz="2400" b="1" i="0" dirty="0">
                <a:effectLst/>
              </a:rPr>
              <a:t>immediate </a:t>
            </a:r>
            <a:r>
              <a:rPr lang="en-US" sz="2400" dirty="0"/>
              <a:t>surgery</a:t>
            </a:r>
            <a:r>
              <a:rPr lang="en-US" sz="2400" b="0" i="0" dirty="0">
                <a:effectLst/>
              </a:rPr>
              <a:t>. </a:t>
            </a:r>
          </a:p>
          <a:p>
            <a:pPr algn="l">
              <a:buFont typeface="Arial" panose="020B0604020202020204" pitchFamily="34" charset="0"/>
              <a:buChar char="•"/>
            </a:pPr>
            <a:r>
              <a:rPr lang="en-US" sz="2400" b="1" u="sng" dirty="0"/>
              <a:t>Stanford B dissection</a:t>
            </a:r>
            <a:r>
              <a:rPr lang="en-US" sz="2400" b="0" i="0" dirty="0">
                <a:effectLst/>
              </a:rPr>
              <a:t>: treat </a:t>
            </a:r>
            <a:r>
              <a:rPr lang="en-US" sz="2400" b="1" i="0" dirty="0">
                <a:effectLst/>
              </a:rPr>
              <a:t>conservatively</a:t>
            </a:r>
            <a:r>
              <a:rPr lang="en-US" sz="2400" b="0" i="0" dirty="0">
                <a:effectLst/>
              </a:rPr>
              <a:t> (watchful waiting and ongoing medical therapy) unless complications occur. </a:t>
            </a:r>
          </a:p>
          <a:p>
            <a:pPr algn="l">
              <a:buFont typeface="Arial" panose="020B0604020202020204" pitchFamily="34" charset="0"/>
              <a:buChar char="•"/>
            </a:pPr>
            <a:r>
              <a:rPr lang="en-US" sz="2400" b="1" i="0" u="sng" dirty="0">
                <a:effectLst/>
              </a:rPr>
              <a:t>Blood pressure control</a:t>
            </a:r>
            <a:r>
              <a:rPr lang="en-US" sz="2400" b="0" i="0" dirty="0">
                <a:effectLst/>
              </a:rPr>
              <a:t>: essential in all patients to prevent progression of the dissection</a:t>
            </a:r>
          </a:p>
          <a:p>
            <a:pPr algn="l">
              <a:buFont typeface="Arial" panose="020B0604020202020204" pitchFamily="34" charset="0"/>
              <a:buChar char="•"/>
            </a:pPr>
            <a:r>
              <a:rPr lang="en-US" sz="2400" b="1" i="0" u="sng" dirty="0">
                <a:effectLst/>
              </a:rPr>
              <a:t>Supportive care</a:t>
            </a:r>
          </a:p>
          <a:p>
            <a:pPr algn="l">
              <a:buFont typeface="Arial" panose="020B0604020202020204" pitchFamily="34" charset="0"/>
              <a:buChar char="•"/>
            </a:pPr>
            <a:endParaRPr lang="en-US" sz="2400" dirty="0"/>
          </a:p>
          <a:p>
            <a:pPr algn="l"/>
            <a:r>
              <a:rPr lang="en-US" sz="2400" b="1" i="0" dirty="0">
                <a:solidFill>
                  <a:srgbClr val="C00000"/>
                </a:solidFill>
                <a:effectLst/>
              </a:rPr>
              <a:t>Surgical therapy </a:t>
            </a:r>
          </a:p>
          <a:p>
            <a:pPr algn="l">
              <a:buFont typeface="Arial" panose="020B0604020202020204" pitchFamily="34" charset="0"/>
              <a:buChar char="•"/>
            </a:pPr>
            <a:r>
              <a:rPr lang="en-US" sz="2400" b="1" i="0" dirty="0">
                <a:effectLst/>
              </a:rPr>
              <a:t>Indications</a:t>
            </a:r>
            <a:endParaRPr lang="en-US" sz="2400" b="0" i="0" dirty="0">
              <a:effectLst/>
            </a:endParaRPr>
          </a:p>
          <a:p>
            <a:pPr marL="742950" lvl="1" indent="-285750" algn="l">
              <a:buFont typeface="Arial" panose="020B0604020202020204" pitchFamily="34" charset="0"/>
              <a:buChar char="•"/>
            </a:pPr>
            <a:r>
              <a:rPr lang="en-US" sz="2400" b="0" i="0" dirty="0">
                <a:effectLst/>
              </a:rPr>
              <a:t>All patients with </a:t>
            </a:r>
            <a:r>
              <a:rPr lang="en-US" sz="2400" dirty="0"/>
              <a:t>Stanford A dissection</a:t>
            </a:r>
            <a:endParaRPr lang="en-US" sz="2400" b="0" i="0" dirty="0">
              <a:effectLst/>
            </a:endParaRPr>
          </a:p>
          <a:p>
            <a:pPr marL="742950" lvl="1" indent="-285750" algn="l">
              <a:buFont typeface="Arial" panose="020B0604020202020204" pitchFamily="34" charset="0"/>
              <a:buChar char="•"/>
            </a:pPr>
            <a:r>
              <a:rPr lang="en-US" sz="2400" b="0" i="0" dirty="0">
                <a:effectLst/>
              </a:rPr>
              <a:t>Patients with </a:t>
            </a:r>
            <a:r>
              <a:rPr lang="en-US" sz="2400" dirty="0"/>
              <a:t>Stanford B dissection</a:t>
            </a:r>
            <a:r>
              <a:rPr lang="en-US" sz="2400" b="0" i="0" dirty="0">
                <a:effectLst/>
              </a:rPr>
              <a:t> who develop complications</a:t>
            </a:r>
          </a:p>
          <a:p>
            <a:pPr algn="l">
              <a:buFont typeface="Arial" panose="020B0604020202020204" pitchFamily="34" charset="0"/>
              <a:buChar char="•"/>
            </a:pPr>
            <a:r>
              <a:rPr lang="en-US" sz="2400" b="1" i="0" dirty="0">
                <a:effectLst/>
              </a:rPr>
              <a:t>Procedure</a:t>
            </a:r>
            <a:endParaRPr lang="en-US" sz="2400" b="0" i="0" dirty="0">
              <a:effectLst/>
            </a:endParaRPr>
          </a:p>
          <a:p>
            <a:pPr marL="742950" lvl="1" indent="-285750" algn="l">
              <a:buFont typeface="Arial" panose="020B0604020202020204" pitchFamily="34" charset="0"/>
              <a:buChar char="•"/>
            </a:pPr>
            <a:r>
              <a:rPr lang="en-US" sz="2400" b="0" i="0" dirty="0">
                <a:effectLst/>
              </a:rPr>
              <a:t>Open </a:t>
            </a:r>
            <a:r>
              <a:rPr lang="en-US" sz="2400" dirty="0"/>
              <a:t>surgery</a:t>
            </a:r>
            <a:r>
              <a:rPr lang="en-US" sz="2400" b="0" i="0" dirty="0">
                <a:effectLst/>
              </a:rPr>
              <a:t> with the replacement of the dissection with a polyester graft implantation </a:t>
            </a:r>
          </a:p>
          <a:p>
            <a:pPr marL="742950" lvl="1" indent="-285750" algn="l">
              <a:buFont typeface="Arial" panose="020B0604020202020204" pitchFamily="34" charset="0"/>
              <a:buChar char="•"/>
            </a:pPr>
            <a:r>
              <a:rPr lang="en-US" sz="2400" b="0" i="0" dirty="0">
                <a:effectLst/>
              </a:rPr>
              <a:t>Endovascular treatment with aortic stent implantation (only in type B dissections and if the open operative risk is too high)</a:t>
            </a:r>
          </a:p>
          <a:p>
            <a:pPr algn="l">
              <a:buFont typeface="Arial" panose="020B0604020202020204" pitchFamily="34" charset="0"/>
              <a:buChar char="•"/>
            </a:pPr>
            <a:endParaRPr lang="en-US" b="0" i="0" dirty="0">
              <a:solidFill>
                <a:srgbClr val="1A1C1C"/>
              </a:solidFill>
              <a:effectLst/>
              <a:latin typeface="Lato" panose="020F0502020204030203" pitchFamily="34" charset="0"/>
            </a:endParaRPr>
          </a:p>
        </p:txBody>
      </p:sp>
    </p:spTree>
    <p:extLst>
      <p:ext uri="{BB962C8B-B14F-4D97-AF65-F5344CB8AC3E}">
        <p14:creationId xmlns:p14="http://schemas.microsoft.com/office/powerpoint/2010/main" val="2601037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999615"/>
            <a:ext cx="9144000" cy="2764028"/>
          </a:xfrm>
        </p:spPr>
        <p:txBody>
          <a:bodyPr anchor="ctr">
            <a:normAutofit/>
          </a:bodyPr>
          <a:lstStyle/>
          <a:p>
            <a:r>
              <a:rPr lang="en-GB" sz="7200"/>
              <a:t>Aortic Aneurysm </a:t>
            </a:r>
            <a:endParaRPr lang="en-US" sz="7200"/>
          </a:p>
        </p:txBody>
      </p:sp>
      <p:sp>
        <p:nvSpPr>
          <p:cNvPr id="5" name="Subtitle 4">
            <a:extLst>
              <a:ext uri="{FF2B5EF4-FFF2-40B4-BE49-F238E27FC236}">
                <a16:creationId xmlns:a16="http://schemas.microsoft.com/office/drawing/2014/main" xmlns="" id="{B3D0C5C5-4D00-906D-A388-73344E1F0484}"/>
              </a:ext>
            </a:extLst>
          </p:cNvPr>
          <p:cNvSpPr>
            <a:spLocks noGrp="1"/>
          </p:cNvSpPr>
          <p:nvPr>
            <p:ph type="subTitle" idx="1"/>
          </p:nvPr>
        </p:nvSpPr>
        <p:spPr>
          <a:xfrm>
            <a:off x="1966912" y="5645150"/>
            <a:ext cx="8258176" cy="631825"/>
          </a:xfrm>
        </p:spPr>
        <p:txBody>
          <a:bodyPr anchor="ctr">
            <a:normAutofit/>
          </a:bodyPr>
          <a:lstStyle/>
          <a:p>
            <a:endParaRPr lang="en-US" sz="2800"/>
          </a:p>
        </p:txBody>
      </p:sp>
    </p:spTree>
    <p:extLst>
      <p:ext uri="{BB962C8B-B14F-4D97-AF65-F5344CB8AC3E}">
        <p14:creationId xmlns:p14="http://schemas.microsoft.com/office/powerpoint/2010/main" val="3235371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Introduction</a:t>
            </a: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708678" y="578738"/>
            <a:ext cx="4082795" cy="567054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8937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Important points</a:t>
            </a:r>
          </a:p>
        </p:txBody>
      </p:sp>
      <p:sp>
        <p:nvSpPr>
          <p:cNvPr id="3" name="Content Placeholder 2"/>
          <p:cNvSpPr>
            <a:spLocks noGrp="1"/>
          </p:cNvSpPr>
          <p:nvPr>
            <p:ph idx="1"/>
          </p:nvPr>
        </p:nvSpPr>
        <p:spPr>
          <a:xfrm>
            <a:off x="838200" y="1825625"/>
            <a:ext cx="10515600" cy="4351338"/>
          </a:xfrm>
        </p:spPr>
        <p:txBody>
          <a:bodyPr>
            <a:normAutofit/>
          </a:bodyPr>
          <a:lstStyle/>
          <a:p>
            <a:r>
              <a:rPr lang="en-US"/>
              <a:t>Is an abnormal localized or bulging of the abdominal aorta .</a:t>
            </a:r>
          </a:p>
          <a:p>
            <a:r>
              <a:rPr lang="en-US"/>
              <a:t>85% occurs below the renal arteries</a:t>
            </a:r>
          </a:p>
          <a:p>
            <a:r>
              <a:rPr lang="en-US"/>
              <a:t>The normal diameter of abdominal aorta is approximately 2 cm </a:t>
            </a:r>
          </a:p>
          <a:p>
            <a:r>
              <a:rPr lang="en-GB"/>
              <a:t>5.5 cm is very substantial risk of rupture</a:t>
            </a:r>
            <a:endParaRPr lang="en-US"/>
          </a:p>
          <a:p>
            <a:r>
              <a:rPr lang="en-GB"/>
              <a:t>Ruptured AAA triad : </a:t>
            </a:r>
            <a:r>
              <a:rPr lang="en-US"/>
              <a:t>1. Abdominal or back pain ,</a:t>
            </a:r>
            <a:br>
              <a:rPr lang="en-US"/>
            </a:br>
            <a:r>
              <a:rPr lang="en-US"/>
              <a:t>hypotension and shock and pulsatile abdominal mass.</a:t>
            </a:r>
          </a:p>
          <a:p>
            <a:endParaRPr lang="en-US"/>
          </a:p>
          <a:p>
            <a:endParaRPr lang="en-US"/>
          </a:p>
          <a:p>
            <a:endParaRPr lang="en-US"/>
          </a:p>
          <a:p>
            <a:endParaRPr lang="en-US"/>
          </a:p>
        </p:txBody>
      </p:sp>
    </p:spTree>
    <p:extLst>
      <p:ext uri="{BB962C8B-B14F-4D97-AF65-F5344CB8AC3E}">
        <p14:creationId xmlns:p14="http://schemas.microsoft.com/office/powerpoint/2010/main" val="2033860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Pathophysiology</a:t>
            </a:r>
          </a:p>
        </p:txBody>
      </p:sp>
      <p:sp>
        <p:nvSpPr>
          <p:cNvPr id="3" name="Content Placeholder 2"/>
          <p:cNvSpPr>
            <a:spLocks noGrp="1"/>
          </p:cNvSpPr>
          <p:nvPr>
            <p:ph idx="1"/>
          </p:nvPr>
        </p:nvSpPr>
        <p:spPr>
          <a:xfrm>
            <a:off x="838200" y="1825625"/>
            <a:ext cx="10515600" cy="4351338"/>
          </a:xfrm>
        </p:spPr>
        <p:txBody>
          <a:bodyPr>
            <a:normAutofit/>
          </a:bodyPr>
          <a:lstStyle/>
          <a:p>
            <a:pPr>
              <a:buFont typeface="Wingdings" pitchFamily="2" charset="2"/>
              <a:buChar char="§"/>
            </a:pPr>
            <a:r>
              <a:rPr lang="en-US" sz="2400"/>
              <a:t>researchers report increased expression and activity of matrix metalloproteinases in individuals with AAA.</a:t>
            </a:r>
          </a:p>
          <a:p>
            <a:pPr>
              <a:buFont typeface="Wingdings" pitchFamily="2" charset="2"/>
              <a:buChar char="§"/>
            </a:pPr>
            <a:r>
              <a:rPr lang="en-US" sz="2400"/>
              <a:t> This leads to elimination of elastin from the media, rendering the aortic wall more susceptible to the influence of blood pressure. </a:t>
            </a:r>
          </a:p>
          <a:p>
            <a:pPr>
              <a:buFont typeface="Wingdings" pitchFamily="2" charset="2"/>
              <a:buChar char="§"/>
            </a:pPr>
            <a:r>
              <a:rPr lang="en-US" sz="2400"/>
              <a:t>Other reports have suggested the serine protease granzyme B may contribute to aortic aneurysm rupture through the cleavage of </a:t>
            </a:r>
            <a:r>
              <a:rPr lang="en-US" sz="2400" err="1"/>
              <a:t>decorin</a:t>
            </a:r>
            <a:r>
              <a:rPr lang="en-US" sz="2400"/>
              <a:t>, leading to disrupted collagen organization and reduced tensile strength of the adventitia.</a:t>
            </a:r>
          </a:p>
          <a:p>
            <a:pPr>
              <a:buFont typeface="Wingdings" pitchFamily="2" charset="2"/>
              <a:buChar char="§"/>
            </a:pPr>
            <a:r>
              <a:rPr lang="en-US" sz="2400"/>
              <a:t> There is also a reduced amount of vasa vasorum in the abdominal aorta (compared to the thoracic aorta); consequently, the tunica media must rely mostly on diffusion for nutrition, which makes it more susceptible to damage .</a:t>
            </a:r>
          </a:p>
          <a:p>
            <a:pPr>
              <a:buFont typeface="Wingdings" pitchFamily="2" charset="2"/>
              <a:buChar char="§"/>
            </a:pPr>
            <a:endParaRPr lang="en-US" sz="2400"/>
          </a:p>
        </p:txBody>
      </p:sp>
    </p:spTree>
    <p:extLst>
      <p:ext uri="{BB962C8B-B14F-4D97-AF65-F5344CB8AC3E}">
        <p14:creationId xmlns:p14="http://schemas.microsoft.com/office/powerpoint/2010/main" val="23154525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symptoms</a:t>
            </a:r>
          </a:p>
        </p:txBody>
      </p:sp>
      <p:sp>
        <p:nvSpPr>
          <p:cNvPr id="3" name="Content Placeholder 2"/>
          <p:cNvSpPr>
            <a:spLocks noGrp="1"/>
          </p:cNvSpPr>
          <p:nvPr>
            <p:ph idx="1"/>
          </p:nvPr>
        </p:nvSpPr>
        <p:spPr>
          <a:xfrm>
            <a:off x="838200" y="1825625"/>
            <a:ext cx="10515600" cy="4351338"/>
          </a:xfrm>
        </p:spPr>
        <p:txBody>
          <a:bodyPr>
            <a:normAutofit/>
          </a:bodyPr>
          <a:lstStyle/>
          <a:p>
            <a:r>
              <a:rPr lang="en-GB"/>
              <a:t>Sudden and severe pain in hypogastrium region and lower back </a:t>
            </a:r>
          </a:p>
          <a:p>
            <a:r>
              <a:rPr lang="en-GB"/>
              <a:t>Sweaty , pale and clammy skin</a:t>
            </a:r>
          </a:p>
          <a:p>
            <a:r>
              <a:rPr lang="en-GB"/>
              <a:t>Dizziness</a:t>
            </a:r>
          </a:p>
          <a:p>
            <a:r>
              <a:rPr lang="en-GB"/>
              <a:t>Shortness of breath</a:t>
            </a:r>
          </a:p>
          <a:p>
            <a:r>
              <a:rPr lang="en-GB"/>
              <a:t>Tachycardia</a:t>
            </a:r>
          </a:p>
          <a:p>
            <a:r>
              <a:rPr lang="en-GB"/>
              <a:t>shock</a:t>
            </a:r>
            <a:endParaRPr lang="en-US"/>
          </a:p>
        </p:txBody>
      </p:sp>
    </p:spTree>
    <p:extLst>
      <p:ext uri="{BB962C8B-B14F-4D97-AF65-F5344CB8AC3E}">
        <p14:creationId xmlns:p14="http://schemas.microsoft.com/office/powerpoint/2010/main" val="35561029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Risk factors</a:t>
            </a:r>
          </a:p>
        </p:txBody>
      </p:sp>
      <p:sp>
        <p:nvSpPr>
          <p:cNvPr id="3" name="Content Placeholder 2"/>
          <p:cNvSpPr>
            <a:spLocks noGrp="1"/>
          </p:cNvSpPr>
          <p:nvPr>
            <p:ph idx="1"/>
          </p:nvPr>
        </p:nvSpPr>
        <p:spPr>
          <a:xfrm>
            <a:off x="838200" y="1825625"/>
            <a:ext cx="10515600" cy="4351338"/>
          </a:xfrm>
        </p:spPr>
        <p:txBody>
          <a:bodyPr>
            <a:normAutofit/>
          </a:bodyPr>
          <a:lstStyle/>
          <a:p>
            <a:r>
              <a:rPr lang="en-GB"/>
              <a:t> Smoking (most common)</a:t>
            </a:r>
          </a:p>
          <a:p>
            <a:r>
              <a:rPr lang="en-GB"/>
              <a:t> HTN </a:t>
            </a:r>
          </a:p>
          <a:p>
            <a:r>
              <a:rPr lang="en-GB"/>
              <a:t> Atherosclerosis</a:t>
            </a:r>
          </a:p>
          <a:p>
            <a:r>
              <a:rPr lang="en-GB"/>
              <a:t> Advanced age &gt;65 years</a:t>
            </a:r>
          </a:p>
          <a:p>
            <a:r>
              <a:rPr lang="en-GB"/>
              <a:t> Male gender</a:t>
            </a:r>
          </a:p>
          <a:p>
            <a:r>
              <a:rPr lang="en-GB"/>
              <a:t> Family history</a:t>
            </a:r>
            <a:endParaRPr lang="en-US"/>
          </a:p>
        </p:txBody>
      </p:sp>
    </p:spTree>
    <p:extLst>
      <p:ext uri="{BB962C8B-B14F-4D97-AF65-F5344CB8AC3E}">
        <p14:creationId xmlns:p14="http://schemas.microsoft.com/office/powerpoint/2010/main" val="7936834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Diagnosis</a:t>
            </a:r>
          </a:p>
        </p:txBody>
      </p:sp>
      <p:sp>
        <p:nvSpPr>
          <p:cNvPr id="3" name="Content Placeholder 2"/>
          <p:cNvSpPr>
            <a:spLocks noGrp="1"/>
          </p:cNvSpPr>
          <p:nvPr>
            <p:ph idx="1"/>
          </p:nvPr>
        </p:nvSpPr>
        <p:spPr>
          <a:xfrm>
            <a:off x="838200" y="1825625"/>
            <a:ext cx="10515600" cy="4351338"/>
          </a:xfrm>
        </p:spPr>
        <p:txBody>
          <a:bodyPr>
            <a:normAutofit/>
          </a:bodyPr>
          <a:lstStyle/>
          <a:p>
            <a:r>
              <a:rPr lang="en-GB"/>
              <a:t>Ultrasound ( best modality)</a:t>
            </a:r>
          </a:p>
          <a:p>
            <a:endParaRPr lang="en-GB"/>
          </a:p>
          <a:p>
            <a:r>
              <a:rPr lang="en-GB"/>
              <a:t>CT scan</a:t>
            </a:r>
            <a:endParaRPr lang="en-US"/>
          </a:p>
        </p:txBody>
      </p:sp>
    </p:spTree>
    <p:extLst>
      <p:ext uri="{BB962C8B-B14F-4D97-AF65-F5344CB8AC3E}">
        <p14:creationId xmlns:p14="http://schemas.microsoft.com/office/powerpoint/2010/main" val="19807445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Investigations</a:t>
            </a:r>
          </a:p>
        </p:txBody>
      </p:sp>
      <p:sp>
        <p:nvSpPr>
          <p:cNvPr id="3" name="Content Placeholder 2"/>
          <p:cNvSpPr>
            <a:spLocks noGrp="1"/>
          </p:cNvSpPr>
          <p:nvPr>
            <p:ph idx="1"/>
          </p:nvPr>
        </p:nvSpPr>
        <p:spPr>
          <a:xfrm>
            <a:off x="838200" y="1825625"/>
            <a:ext cx="10515600" cy="4351338"/>
          </a:xfrm>
        </p:spPr>
        <p:txBody>
          <a:bodyPr>
            <a:normAutofit/>
          </a:bodyPr>
          <a:lstStyle/>
          <a:p>
            <a:pPr>
              <a:buFont typeface="Arial" pitchFamily="34" charset="0"/>
              <a:buChar char="•"/>
            </a:pPr>
            <a:r>
              <a:rPr lang="en-GB" dirty="0"/>
              <a:t>CBC</a:t>
            </a:r>
          </a:p>
          <a:p>
            <a:pPr>
              <a:buFont typeface="Arial" pitchFamily="34" charset="0"/>
              <a:buChar char="•"/>
            </a:pPr>
            <a:r>
              <a:rPr lang="en-GB" dirty="0"/>
              <a:t>LFT</a:t>
            </a:r>
          </a:p>
          <a:p>
            <a:pPr>
              <a:buFont typeface="Arial" pitchFamily="34" charset="0"/>
              <a:buChar char="•"/>
            </a:pPr>
            <a:r>
              <a:rPr lang="en-GB" dirty="0"/>
              <a:t>CXR</a:t>
            </a:r>
          </a:p>
          <a:p>
            <a:pPr>
              <a:buFont typeface="Arial" pitchFamily="34" charset="0"/>
              <a:buChar char="•"/>
            </a:pPr>
            <a:r>
              <a:rPr lang="en-GB" dirty="0"/>
              <a:t>ECG</a:t>
            </a:r>
          </a:p>
          <a:p>
            <a:pPr>
              <a:buFont typeface="Arial" pitchFamily="34" charset="0"/>
              <a:buChar char="•"/>
            </a:pPr>
            <a:r>
              <a:rPr lang="en-GB" dirty="0"/>
              <a:t>Coagulation tests</a:t>
            </a:r>
          </a:p>
          <a:p>
            <a:pPr>
              <a:buFont typeface="Arial" pitchFamily="34" charset="0"/>
              <a:buChar char="•"/>
            </a:pPr>
            <a:r>
              <a:rPr lang="en-GB" dirty="0"/>
              <a:t>Electrolytes</a:t>
            </a:r>
            <a:endParaRPr lang="en-US" dirty="0"/>
          </a:p>
        </p:txBody>
      </p:sp>
    </p:spTree>
    <p:extLst>
      <p:ext uri="{BB962C8B-B14F-4D97-AF65-F5344CB8AC3E}">
        <p14:creationId xmlns:p14="http://schemas.microsoft.com/office/powerpoint/2010/main" val="37193694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Treatment</a:t>
            </a:r>
          </a:p>
        </p:txBody>
      </p:sp>
      <p:sp>
        <p:nvSpPr>
          <p:cNvPr id="3" name="Content Placeholder 2"/>
          <p:cNvSpPr>
            <a:spLocks noGrp="1"/>
          </p:cNvSpPr>
          <p:nvPr>
            <p:ph idx="1"/>
          </p:nvPr>
        </p:nvSpPr>
        <p:spPr>
          <a:xfrm>
            <a:off x="838200" y="1825625"/>
            <a:ext cx="10515600" cy="4351338"/>
          </a:xfrm>
        </p:spPr>
        <p:txBody>
          <a:bodyPr>
            <a:normAutofit/>
          </a:bodyPr>
          <a:lstStyle/>
          <a:p>
            <a:r>
              <a:rPr lang="en-GB" dirty="0"/>
              <a:t>It depends how big it is .</a:t>
            </a:r>
          </a:p>
          <a:p>
            <a:endParaRPr lang="en-US" dirty="0"/>
          </a:p>
          <a:p>
            <a:r>
              <a:rPr lang="en-US" dirty="0"/>
              <a:t>AAAs are grouped into 3 sizes:</a:t>
            </a:r>
          </a:p>
          <a:p>
            <a:endParaRPr lang="en-US" dirty="0"/>
          </a:p>
          <a:p>
            <a:pPr>
              <a:buFont typeface="Arial" pitchFamily="34" charset="0"/>
              <a:buChar char="•"/>
            </a:pPr>
            <a:r>
              <a:rPr lang="en-US"/>
              <a:t>small AAA – 3cm to 4.4cm across (screen every year)</a:t>
            </a:r>
          </a:p>
          <a:p>
            <a:pPr>
              <a:buFont typeface="Arial" pitchFamily="34" charset="0"/>
              <a:buChar char="•"/>
            </a:pPr>
            <a:r>
              <a:rPr lang="en-US"/>
              <a:t>medium AAA – 4.5cm to 5.4cm across (screen every 3 months )</a:t>
            </a:r>
          </a:p>
          <a:p>
            <a:pPr>
              <a:buFont typeface="Arial" pitchFamily="34" charset="0"/>
              <a:buChar char="•"/>
            </a:pPr>
            <a:r>
              <a:rPr lang="en-US"/>
              <a:t>large AAA – 5.5cm or more across (surgery )</a:t>
            </a:r>
          </a:p>
        </p:txBody>
      </p:sp>
    </p:spTree>
    <p:extLst>
      <p:ext uri="{BB962C8B-B14F-4D97-AF65-F5344CB8AC3E}">
        <p14:creationId xmlns:p14="http://schemas.microsoft.com/office/powerpoint/2010/main" val="3989024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425"/>
            <a:ext cx="10515600" cy="1325563"/>
          </a:xfrm>
        </p:spPr>
        <p:txBody>
          <a:bodyPr>
            <a:normAutofit/>
          </a:bodyPr>
          <a:lstStyle/>
          <a:p>
            <a:r>
              <a:rPr lang="en-US" sz="5400" b="1" dirty="0">
                <a:latin typeface="+mn-lt"/>
              </a:rPr>
              <a:t>Clinical features:</a:t>
            </a:r>
          </a:p>
        </p:txBody>
      </p:sp>
      <p:sp>
        <p:nvSpPr>
          <p:cNvPr id="3" name="Content Placeholder 2"/>
          <p:cNvSpPr>
            <a:spLocks noGrp="1"/>
          </p:cNvSpPr>
          <p:nvPr>
            <p:ph idx="1"/>
          </p:nvPr>
        </p:nvSpPr>
        <p:spPr>
          <a:xfrm>
            <a:off x="552449" y="1314450"/>
            <a:ext cx="11229975" cy="5543550"/>
          </a:xfrm>
        </p:spPr>
        <p:txBody>
          <a:bodyPr>
            <a:normAutofit lnSpcReduction="10000"/>
          </a:bodyPr>
          <a:lstStyle/>
          <a:p>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may be asymptomatic</a:t>
            </a:r>
          </a:p>
          <a:p>
            <a:r>
              <a:rPr lang="en-US" b="1" dirty="0">
                <a:effectLst>
                  <a:outerShdw blurRad="38100" dist="38100" dir="2700000" algn="tl">
                    <a:srgbClr val="000000">
                      <a:alpha val="43137"/>
                    </a:srgbClr>
                  </a:outerShdw>
                </a:effectLst>
              </a:rPr>
              <a:t>Localized unilateral symptoms</a:t>
            </a:r>
            <a:r>
              <a:rPr lang="en-US" dirty="0">
                <a:effectLst>
                  <a:outerShdw blurRad="38100" dist="38100" dir="2700000" algn="tl">
                    <a:srgbClr val="000000">
                      <a:alpha val="43137"/>
                    </a:srgbClr>
                  </a:outerShdw>
                </a:effectLst>
              </a:rPr>
              <a:t> </a:t>
            </a:r>
          </a:p>
          <a:p>
            <a:pPr lvl="1"/>
            <a:r>
              <a:rPr lang="en-US" dirty="0"/>
              <a:t>Typically affects deep veins of the legs, thighs, or pelvis </a:t>
            </a:r>
          </a:p>
          <a:p>
            <a:pPr lvl="1"/>
            <a:r>
              <a:rPr lang="en-US" b="1" dirty="0"/>
              <a:t>Swelling</a:t>
            </a:r>
            <a:r>
              <a:rPr lang="en-US" dirty="0"/>
              <a:t>, feeling of tightness or heaviness</a:t>
            </a:r>
          </a:p>
          <a:p>
            <a:pPr lvl="1"/>
            <a:r>
              <a:rPr lang="en-US" b="1" dirty="0"/>
              <a:t>Warmth</a:t>
            </a:r>
            <a:r>
              <a:rPr lang="en-US" dirty="0"/>
              <a:t>, </a:t>
            </a:r>
            <a:r>
              <a:rPr lang="en-US" b="1" dirty="0"/>
              <a:t>erythema</a:t>
            </a:r>
            <a:r>
              <a:rPr lang="en-US" dirty="0"/>
              <a:t>, and possibly livid discoloration </a:t>
            </a:r>
          </a:p>
          <a:p>
            <a:pPr lvl="1"/>
            <a:r>
              <a:rPr lang="en-US" dirty="0"/>
              <a:t>Progressive tenderness, </a:t>
            </a:r>
            <a:r>
              <a:rPr lang="en-US" b="1" dirty="0"/>
              <a:t>dull pain</a:t>
            </a:r>
            <a:endParaRPr lang="en-US" dirty="0"/>
          </a:p>
          <a:p>
            <a:pPr lvl="2"/>
            <a:r>
              <a:rPr lang="en-US" b="1" dirty="0" err="1"/>
              <a:t>Homans</a:t>
            </a:r>
            <a:r>
              <a:rPr lang="en-US" b="1" dirty="0"/>
              <a:t> sign</a:t>
            </a:r>
            <a:r>
              <a:rPr lang="en-US" dirty="0"/>
              <a:t>: calf pain on dorsal flexion of the foot </a:t>
            </a:r>
          </a:p>
          <a:p>
            <a:pPr lvl="2"/>
            <a:r>
              <a:rPr lang="en-US" dirty="0"/>
              <a:t>Meyer sign: Compression of the calf causes pain.</a:t>
            </a:r>
          </a:p>
          <a:p>
            <a:pPr lvl="2"/>
            <a:r>
              <a:rPr lang="en-US" dirty="0" err="1"/>
              <a:t>Payr</a:t>
            </a:r>
            <a:r>
              <a:rPr lang="en-US" dirty="0"/>
              <a:t> sign: pain when pressure is applied over the medial part of the sole of the foot</a:t>
            </a:r>
          </a:p>
          <a:p>
            <a:pPr lvl="1"/>
            <a:r>
              <a:rPr lang="en-US" dirty="0"/>
              <a:t>Distention of superficial veins </a:t>
            </a:r>
          </a:p>
          <a:p>
            <a:pPr lvl="1"/>
            <a:r>
              <a:rPr lang="en-US" dirty="0"/>
              <a:t>Distal pulses are normal.</a:t>
            </a:r>
          </a:p>
          <a:p>
            <a:r>
              <a:rPr lang="en-US" b="1" dirty="0">
                <a:effectLst>
                  <a:outerShdw blurRad="38100" dist="38100" dir="2700000" algn="tl">
                    <a:srgbClr val="000000">
                      <a:alpha val="43137"/>
                    </a:srgbClr>
                  </a:outerShdw>
                </a:effectLst>
              </a:rPr>
              <a:t>General symptoms</a:t>
            </a:r>
            <a:r>
              <a:rPr lang="en-US" dirty="0">
                <a:effectLst>
                  <a:outerShdw blurRad="38100" dist="38100" dir="2700000" algn="tl">
                    <a:srgbClr val="000000">
                      <a:alpha val="43137"/>
                    </a:srgbClr>
                  </a:outerShdw>
                </a:effectLst>
              </a:rPr>
              <a:t>: </a:t>
            </a:r>
            <a:r>
              <a:rPr lang="en-US" dirty="0"/>
              <a:t>fever </a:t>
            </a:r>
          </a:p>
          <a:p>
            <a:r>
              <a:rPr lang="en-US" b="1" dirty="0">
                <a:effectLst>
                  <a:outerShdw blurRad="38100" dist="38100" dir="2700000" algn="tl">
                    <a:srgbClr val="000000">
                      <a:alpha val="43137"/>
                    </a:srgbClr>
                  </a:outerShdw>
                </a:effectLst>
              </a:rPr>
              <a:t>Possible signs of pulmonary embolism </a:t>
            </a:r>
            <a:r>
              <a:rPr lang="en-US" dirty="0">
                <a:effectLst>
                  <a:outerShdw blurRad="38100" dist="38100" dir="2700000" algn="tl">
                    <a:srgbClr val="000000">
                      <a:alpha val="43137"/>
                    </a:srgbClr>
                  </a:outerShdw>
                </a:effectLst>
              </a:rPr>
              <a:t>:</a:t>
            </a:r>
            <a:r>
              <a:rPr lang="en-US" dirty="0"/>
              <a:t> dyspnea, chest </a:t>
            </a:r>
            <a:r>
              <a:rPr lang="en-US" dirty="0" err="1"/>
              <a:t>pain,dizziness</a:t>
            </a:r>
            <a:r>
              <a:rPr lang="en-US" dirty="0"/>
              <a:t>, weakness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9725" y="485775"/>
            <a:ext cx="1992808" cy="3129809"/>
          </a:xfrm>
          <a:prstGeom prst="rect">
            <a:avLst/>
          </a:prstGeom>
        </p:spPr>
      </p:pic>
    </p:spTree>
    <p:extLst>
      <p:ext uri="{BB962C8B-B14F-4D97-AF65-F5344CB8AC3E}">
        <p14:creationId xmlns:p14="http://schemas.microsoft.com/office/powerpoint/2010/main" val="3400624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ormAutofit/>
          </a:bodyPr>
          <a:lstStyle/>
          <a:p>
            <a:r>
              <a:rPr lang="en-US"/>
              <a:t>Open surgical procedure</a:t>
            </a:r>
          </a:p>
        </p:txBody>
      </p:sp>
      <p:sp>
        <p:nvSpPr>
          <p:cNvPr id="2" name="Content Placeholder 1"/>
          <p:cNvSpPr>
            <a:spLocks noGrp="1"/>
          </p:cNvSpPr>
          <p:nvPr>
            <p:ph idx="1"/>
          </p:nvPr>
        </p:nvSpPr>
        <p:spPr>
          <a:xfrm>
            <a:off x="838200" y="1825625"/>
            <a:ext cx="10515600" cy="4351338"/>
          </a:xfrm>
        </p:spPr>
        <p:txBody>
          <a:bodyPr>
            <a:normAutofit/>
          </a:bodyPr>
          <a:lstStyle/>
          <a:p>
            <a:r>
              <a:rPr lang="en-US" dirty="0"/>
              <a:t>Open repair is indicated in:</a:t>
            </a:r>
          </a:p>
          <a:p>
            <a:r>
              <a:rPr lang="en-US" dirty="0"/>
              <a:t>1. young patients as an elective procedure, </a:t>
            </a:r>
          </a:p>
          <a:p>
            <a:r>
              <a:rPr lang="en-US" dirty="0"/>
              <a:t>2. in growing or large, symptomatic or ruptured aneurysms.</a:t>
            </a:r>
          </a:p>
          <a:p>
            <a:r>
              <a:rPr lang="en-US" dirty="0"/>
              <a:t> </a:t>
            </a:r>
          </a:p>
          <a:p>
            <a:r>
              <a:rPr lang="en-US" dirty="0"/>
              <a:t>It involves removing the  dilated section of the AA &amp; replacing it with a prosthesis made of synthetic material (also known as a graft) that is sutured into place .This will allow blood to flow normally and the artery wall is used to cover the graft</a:t>
            </a:r>
          </a:p>
          <a:p>
            <a:endParaRPr lang="en-US" dirty="0"/>
          </a:p>
        </p:txBody>
      </p:sp>
    </p:spTree>
    <p:extLst>
      <p:ext uri="{BB962C8B-B14F-4D97-AF65-F5344CB8AC3E}">
        <p14:creationId xmlns:p14="http://schemas.microsoft.com/office/powerpoint/2010/main" val="2452730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0"/>
            <a:ext cx="434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800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8618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1013" y="3752849"/>
            <a:ext cx="3290887" cy="2452687"/>
          </a:xfrm>
        </p:spPr>
        <p:txBody>
          <a:bodyPr anchor="ctr">
            <a:normAutofit/>
          </a:bodyPr>
          <a:lstStyle/>
          <a:p>
            <a:r>
              <a:rPr lang="en-US" sz="3600"/>
              <a:t>Endoluminal procedure (Endovascular stent graft)</a:t>
            </a:r>
          </a:p>
        </p:txBody>
      </p:sp>
      <p:sp>
        <p:nvSpPr>
          <p:cNvPr id="2" name="Content Placeholder 1"/>
          <p:cNvSpPr>
            <a:spLocks noGrp="1"/>
          </p:cNvSpPr>
          <p:nvPr>
            <p:ph idx="1"/>
          </p:nvPr>
        </p:nvSpPr>
        <p:spPr>
          <a:xfrm>
            <a:off x="4223982" y="3752850"/>
            <a:ext cx="7485413" cy="2452687"/>
          </a:xfrm>
        </p:spPr>
        <p:txBody>
          <a:bodyPr anchor="ctr">
            <a:normAutofit/>
          </a:bodyPr>
          <a:lstStyle/>
          <a:p>
            <a:r>
              <a:rPr lang="en-US" sz="1800"/>
              <a:t>It is generally indicated in older, high-risk patients or patients unfit for open repair </a:t>
            </a:r>
          </a:p>
          <a:p>
            <a:r>
              <a:rPr lang="en-US" sz="1800"/>
              <a:t>The aorta is accessed via the common femoral arteries, which are exposed surgically.</a:t>
            </a:r>
          </a:p>
          <a:p>
            <a:r>
              <a:rPr lang="en-US" sz="1800"/>
              <a:t> Under radiological control, a delivery system is guided up into the aorta and an endovascular prosthesis (often termed a ‘stent graft’) placed within the aortic sac.</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57" b="14002"/>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51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ormAutofit/>
          </a:bodyPr>
          <a:lstStyle/>
          <a:p>
            <a:r>
              <a:rPr lang="en-US" dirty="0"/>
              <a:t>Postoperative complications </a:t>
            </a:r>
          </a:p>
        </p:txBody>
      </p:sp>
      <p:sp>
        <p:nvSpPr>
          <p:cNvPr id="2" name="Content Placeholder 1"/>
          <p:cNvSpPr>
            <a:spLocks noGrp="1"/>
          </p:cNvSpPr>
          <p:nvPr>
            <p:ph idx="1"/>
          </p:nvPr>
        </p:nvSpPr>
        <p:spPr>
          <a:xfrm>
            <a:off x="838200" y="1690688"/>
            <a:ext cx="10515600" cy="4351338"/>
          </a:xfrm>
        </p:spPr>
        <p:txBody>
          <a:bodyPr>
            <a:normAutofit/>
          </a:bodyPr>
          <a:lstStyle/>
          <a:p>
            <a:r>
              <a:rPr lang="en-US" dirty="0"/>
              <a:t>The most common complications after open repair are respiratory (lower lobe consolidation, atelectasis and ‘shock lung’) and cardiac (</a:t>
            </a:r>
            <a:r>
              <a:rPr lang="en-US" dirty="0" err="1"/>
              <a:t>ischaemia</a:t>
            </a:r>
            <a:r>
              <a:rPr lang="en-US" dirty="0"/>
              <a:t> and infarction). </a:t>
            </a:r>
          </a:p>
          <a:p>
            <a:r>
              <a:rPr lang="en-US" dirty="0"/>
              <a:t>A degree of colonic </a:t>
            </a:r>
            <a:r>
              <a:rPr lang="en-US" dirty="0" err="1"/>
              <a:t>ischaemia</a:t>
            </a:r>
            <a:r>
              <a:rPr lang="en-US" dirty="0"/>
              <a:t> because of lack of a collateral blood supply occurs in about 10% of patients but fortunately this usually resolves spontaneously</a:t>
            </a:r>
          </a:p>
          <a:p>
            <a:endParaRPr lang="en-US" dirty="0"/>
          </a:p>
        </p:txBody>
      </p:sp>
    </p:spTree>
    <p:extLst>
      <p:ext uri="{BB962C8B-B14F-4D97-AF65-F5344CB8AC3E}">
        <p14:creationId xmlns:p14="http://schemas.microsoft.com/office/powerpoint/2010/main" val="20798432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2177" y="148369"/>
            <a:ext cx="10515600" cy="1325563"/>
          </a:xfrm>
        </p:spPr>
        <p:txBody>
          <a:bodyPr>
            <a:normAutofit/>
          </a:bodyPr>
          <a:lstStyle/>
          <a:p>
            <a:r>
              <a:rPr lang="en-US" dirty="0"/>
              <a:t>Postoperative complications </a:t>
            </a:r>
          </a:p>
        </p:txBody>
      </p:sp>
      <p:sp>
        <p:nvSpPr>
          <p:cNvPr id="2" name="Content Placeholder 1"/>
          <p:cNvSpPr>
            <a:spLocks noGrp="1"/>
          </p:cNvSpPr>
          <p:nvPr>
            <p:ph idx="1"/>
          </p:nvPr>
        </p:nvSpPr>
        <p:spPr>
          <a:xfrm>
            <a:off x="712177" y="1473932"/>
            <a:ext cx="11034346" cy="5109748"/>
          </a:xfrm>
        </p:spPr>
        <p:txBody>
          <a:bodyPr>
            <a:normAutofit fontScale="92500" lnSpcReduction="10000"/>
          </a:bodyPr>
          <a:lstStyle/>
          <a:p>
            <a:r>
              <a:rPr lang="en-US" sz="2600" dirty="0"/>
              <a:t>Renal failure and infection.  </a:t>
            </a:r>
          </a:p>
          <a:p>
            <a:r>
              <a:rPr lang="en-US" sz="2600" dirty="0"/>
              <a:t>Neurological complications include sexual dysfunction and spinal cord </a:t>
            </a:r>
            <a:r>
              <a:rPr lang="en-US" sz="2600" dirty="0" err="1"/>
              <a:t>ischaemia</a:t>
            </a:r>
            <a:r>
              <a:rPr lang="en-US" sz="2600" dirty="0"/>
              <a:t>.</a:t>
            </a:r>
            <a:br>
              <a:rPr lang="en-US" sz="2600" dirty="0"/>
            </a:br>
            <a:r>
              <a:rPr lang="en-US" sz="2600" dirty="0"/>
              <a:t> </a:t>
            </a:r>
          </a:p>
          <a:p>
            <a:r>
              <a:rPr lang="en-US" sz="2600" dirty="0"/>
              <a:t>An </a:t>
            </a:r>
            <a:r>
              <a:rPr lang="en-US" sz="2600" dirty="0" err="1"/>
              <a:t>aortoduodenal</a:t>
            </a:r>
            <a:r>
              <a:rPr lang="en-US" sz="2600" dirty="0"/>
              <a:t> ﬁstula is an uncommon but treatable complication of abdominal aortic replacement surgery. It should be suspected whenever </a:t>
            </a:r>
            <a:r>
              <a:rPr lang="en-US" sz="2600" dirty="0" err="1"/>
              <a:t>haematemesis</a:t>
            </a:r>
            <a:r>
              <a:rPr lang="en-US" sz="2600" dirty="0"/>
              <a:t> or melaena occurs in the months or years after operation.</a:t>
            </a:r>
            <a:br>
              <a:rPr lang="en-US" sz="2600" dirty="0"/>
            </a:br>
            <a:r>
              <a:rPr lang="en-US" sz="2600" dirty="0"/>
              <a:t> </a:t>
            </a:r>
          </a:p>
          <a:p>
            <a:r>
              <a:rPr lang="en-US" sz="2600" dirty="0"/>
              <a:t>Prosthetic infection also occurs uncommonly and may require removal of the graft, limb </a:t>
            </a:r>
            <a:r>
              <a:rPr lang="en-US" sz="2600" dirty="0" err="1"/>
              <a:t>revascularisation</a:t>
            </a:r>
            <a:r>
              <a:rPr lang="en-US" sz="2600" dirty="0"/>
              <a:t> being achieved by simultaneous insertion of an </a:t>
            </a:r>
            <a:r>
              <a:rPr lang="en-US" sz="2600" dirty="0" err="1"/>
              <a:t>axillo</a:t>
            </a:r>
            <a:r>
              <a:rPr lang="en-US" sz="2600" dirty="0"/>
              <a:t>-bifemoral bypass.</a:t>
            </a:r>
            <a:br>
              <a:rPr lang="en-US" sz="2600" dirty="0"/>
            </a:br>
            <a:r>
              <a:rPr lang="en-US" sz="2600" dirty="0"/>
              <a:t> </a:t>
            </a:r>
          </a:p>
          <a:p>
            <a:r>
              <a:rPr lang="en-US" sz="2600" dirty="0"/>
              <a:t>Cardiac, respiratory, renal and neurological complications occur less often with the endovascular method but they are not obviated entirely by this minimally invasive technique. In the longer term, ﬁstula and prosthetic infection remain rare but signiﬁcant problems . </a:t>
            </a:r>
          </a:p>
          <a:p>
            <a:endParaRPr lang="en-US" sz="1800" dirty="0"/>
          </a:p>
        </p:txBody>
      </p:sp>
    </p:spTree>
    <p:extLst>
      <p:ext uri="{BB962C8B-B14F-4D97-AF65-F5344CB8AC3E}">
        <p14:creationId xmlns:p14="http://schemas.microsoft.com/office/powerpoint/2010/main" val="40743798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289" y="232117"/>
            <a:ext cx="10515600" cy="1325563"/>
          </a:xfrm>
        </p:spPr>
        <p:txBody>
          <a:bodyPr>
            <a:normAutofit/>
          </a:bodyPr>
          <a:lstStyle/>
          <a:p>
            <a:r>
              <a:rPr lang="en-US" dirty="0"/>
              <a:t>Medical Wards Tips</a:t>
            </a:r>
          </a:p>
        </p:txBody>
      </p:sp>
      <p:sp>
        <p:nvSpPr>
          <p:cNvPr id="3" name="Content Placeholder 2"/>
          <p:cNvSpPr>
            <a:spLocks noGrp="1"/>
          </p:cNvSpPr>
          <p:nvPr>
            <p:ph idx="1"/>
          </p:nvPr>
        </p:nvSpPr>
        <p:spPr>
          <a:xfrm>
            <a:off x="614289" y="1557680"/>
            <a:ext cx="10739511" cy="4800258"/>
          </a:xfrm>
        </p:spPr>
        <p:txBody>
          <a:bodyPr>
            <a:normAutofit fontScale="85000" lnSpcReduction="20000"/>
          </a:bodyPr>
          <a:lstStyle/>
          <a:p>
            <a:r>
              <a:rPr lang="en-US" sz="3300" dirty="0"/>
              <a:t>A ruptured AAA calls for emergency repair.</a:t>
            </a:r>
          </a:p>
          <a:p>
            <a:endParaRPr lang="en-GB" sz="3300" dirty="0"/>
          </a:p>
          <a:p>
            <a:r>
              <a:rPr lang="en-GB" sz="3300" dirty="0"/>
              <a:t>Avoiding heavy lifting and vigorous physical activity.</a:t>
            </a:r>
          </a:p>
          <a:p>
            <a:endParaRPr lang="en-GB" sz="3300" dirty="0"/>
          </a:p>
          <a:p>
            <a:r>
              <a:rPr lang="en-GB" sz="3300" dirty="0"/>
              <a:t>Emotional stress can raise blood pressure .</a:t>
            </a:r>
          </a:p>
          <a:p>
            <a:endParaRPr lang="en-GB" sz="3300" dirty="0"/>
          </a:p>
          <a:p>
            <a:r>
              <a:rPr lang="en-GB" sz="3300" dirty="0"/>
              <a:t>Stop smoking .</a:t>
            </a:r>
          </a:p>
          <a:p>
            <a:endParaRPr lang="en-GB" sz="3300" dirty="0"/>
          </a:p>
          <a:p>
            <a:r>
              <a:rPr lang="en-GB" sz="3300" dirty="0"/>
              <a:t>Balanced diet and maintaining a healthy weight .</a:t>
            </a:r>
          </a:p>
          <a:p>
            <a:endParaRPr lang="en-GB" sz="3300" dirty="0"/>
          </a:p>
          <a:p>
            <a:r>
              <a:rPr lang="en-GB" sz="3300" dirty="0"/>
              <a:t>Cutting down on alcohol .</a:t>
            </a:r>
          </a:p>
          <a:p>
            <a:endParaRPr lang="en-GB" sz="1800" dirty="0"/>
          </a:p>
        </p:txBody>
      </p:sp>
    </p:spTree>
    <p:extLst>
      <p:ext uri="{BB962C8B-B14F-4D97-AF65-F5344CB8AC3E}">
        <p14:creationId xmlns:p14="http://schemas.microsoft.com/office/powerpoint/2010/main" val="41911460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96DE7-B418-E902-2000-23AB5E1A1B69}"/>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lymphedema</a:t>
            </a:r>
          </a:p>
        </p:txBody>
      </p:sp>
    </p:spTree>
    <p:extLst>
      <p:ext uri="{BB962C8B-B14F-4D97-AF65-F5344CB8AC3E}">
        <p14:creationId xmlns:p14="http://schemas.microsoft.com/office/powerpoint/2010/main" val="12107573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1A72B-70D7-0839-AA89-C90F458130A3}"/>
              </a:ext>
            </a:extLst>
          </p:cNvPr>
          <p:cNvSpPr>
            <a:spLocks noGrp="1"/>
          </p:cNvSpPr>
          <p:nvPr>
            <p:ph type="title"/>
          </p:nvPr>
        </p:nvSpPr>
        <p:spPr/>
        <p:txBody>
          <a:bodyPr/>
          <a:lstStyle/>
          <a:p>
            <a:r>
              <a:rPr lang="en-US"/>
              <a:t>Definition&amp;Types</a:t>
            </a:r>
            <a:endParaRPr lang="en-US" dirty="0"/>
          </a:p>
        </p:txBody>
      </p:sp>
      <p:graphicFrame>
        <p:nvGraphicFramePr>
          <p:cNvPr id="7" name="Content Placeholder 2">
            <a:extLst>
              <a:ext uri="{FF2B5EF4-FFF2-40B4-BE49-F238E27FC236}">
                <a16:creationId xmlns:a16="http://schemas.microsoft.com/office/drawing/2014/main" xmlns="" id="{A3EAD05E-04D6-FB18-EFDD-10F9E4CB3C5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3693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medical information">
            <a:extLst>
              <a:ext uri="{FF2B5EF4-FFF2-40B4-BE49-F238E27FC236}">
                <a16:creationId xmlns:a16="http://schemas.microsoft.com/office/drawing/2014/main" xmlns="" id="{F6599020-0DD4-636B-75A3-0AE96DB21F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2673" y="426533"/>
            <a:ext cx="8006576" cy="6004934"/>
          </a:xfrm>
          <a:prstGeom prst="rect">
            <a:avLst/>
          </a:prstGeom>
        </p:spPr>
      </p:pic>
    </p:spTree>
    <p:extLst>
      <p:ext uri="{BB962C8B-B14F-4D97-AF65-F5344CB8AC3E}">
        <p14:creationId xmlns:p14="http://schemas.microsoft.com/office/powerpoint/2010/main" val="30094446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lymphedema&#10;&#10;Description automatically generated">
            <a:extLst>
              <a:ext uri="{FF2B5EF4-FFF2-40B4-BE49-F238E27FC236}">
                <a16:creationId xmlns:a16="http://schemas.microsoft.com/office/drawing/2014/main" xmlns="" id="{A55DAA6E-194C-9B8E-C856-248A3C7EDC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2679" y="488722"/>
            <a:ext cx="8074706" cy="6237711"/>
          </a:xfrm>
          <a:prstGeom prst="rect">
            <a:avLst/>
          </a:prstGeom>
        </p:spPr>
      </p:pic>
    </p:spTree>
    <p:extLst>
      <p:ext uri="{BB962C8B-B14F-4D97-AF65-F5344CB8AC3E}">
        <p14:creationId xmlns:p14="http://schemas.microsoft.com/office/powerpoint/2010/main" val="3982340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10515600" cy="1095375"/>
          </a:xfrm>
        </p:spPr>
        <p:txBody>
          <a:bodyPr>
            <a:normAutofit/>
          </a:bodyPr>
          <a:lstStyle/>
          <a:p>
            <a:r>
              <a:rPr lang="en-US" sz="3600" b="1" dirty="0">
                <a:latin typeface="+mn-lt"/>
              </a:rPr>
              <a:t>Pretest probability of DVT:</a:t>
            </a:r>
            <a:br>
              <a:rPr lang="en-US" sz="3600" b="1" dirty="0">
                <a:latin typeface="+mn-lt"/>
              </a:rPr>
            </a:br>
            <a:endParaRPr lang="en-US"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935038"/>
            <a:ext cx="6880093" cy="5606201"/>
          </a:xfrm>
        </p:spPr>
      </p:pic>
      <p:sp>
        <p:nvSpPr>
          <p:cNvPr id="3" name="TextBox 2"/>
          <p:cNvSpPr txBox="1"/>
          <p:nvPr/>
        </p:nvSpPr>
        <p:spPr>
          <a:xfrm>
            <a:off x="7439024" y="935038"/>
            <a:ext cx="4114801" cy="2246769"/>
          </a:xfrm>
          <a:prstGeom prst="rect">
            <a:avLst/>
          </a:prstGeom>
          <a:solidFill>
            <a:srgbClr val="92D050"/>
          </a:solidFill>
        </p:spPr>
        <p:txBody>
          <a:bodyPr wrap="square" rtlCol="0">
            <a:spAutoFit/>
          </a:bodyPr>
          <a:lstStyle/>
          <a:p>
            <a:r>
              <a:rPr lang="en-US" sz="2800" b="1" dirty="0"/>
              <a:t>The wells score/</a:t>
            </a:r>
            <a:r>
              <a:rPr lang="en-US" sz="2800" b="1" dirty="0" err="1"/>
              <a:t>criteria,is</a:t>
            </a:r>
            <a:r>
              <a:rPr lang="en-US" sz="2800" b="1" dirty="0"/>
              <a:t> used to calculate pretest probability of DVT of the lower </a:t>
            </a:r>
            <a:r>
              <a:rPr lang="en-US" sz="2800" b="1" dirty="0" err="1"/>
              <a:t>extrimities</a:t>
            </a:r>
            <a:r>
              <a:rPr lang="en-US" sz="2800" b="1" dirty="0"/>
              <a:t> </a:t>
            </a:r>
            <a:br>
              <a:rPr lang="en-US" sz="2800" b="1" dirty="0"/>
            </a:br>
            <a:endParaRPr lang="en-US" sz="2800" b="1" dirty="0"/>
          </a:p>
        </p:txBody>
      </p:sp>
    </p:spTree>
    <p:extLst>
      <p:ext uri="{BB962C8B-B14F-4D97-AF65-F5344CB8AC3E}">
        <p14:creationId xmlns:p14="http://schemas.microsoft.com/office/powerpoint/2010/main" val="20059115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CF6FFF4-42A7-A0F9-D72B-5E7FBC280A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8233" y="196883"/>
            <a:ext cx="8618979" cy="6464233"/>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26201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Symbol Images - Free Download on Freepik">
            <a:extLst>
              <a:ext uri="{FF2B5EF4-FFF2-40B4-BE49-F238E27FC236}">
                <a16:creationId xmlns:a16="http://schemas.microsoft.com/office/drawing/2014/main" xmlns="" id="{386BAACB-90EA-8CE3-65CA-44CAA2789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3325"/>
            <a:ext cx="6365717" cy="45048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510" y="263543"/>
            <a:ext cx="5665076" cy="6416839"/>
          </a:xfrm>
          <a:prstGeom prst="rect">
            <a:avLst/>
          </a:prstGeom>
        </p:spPr>
      </p:pic>
    </p:spTree>
    <p:extLst>
      <p:ext uri="{BB962C8B-B14F-4D97-AF65-F5344CB8AC3E}">
        <p14:creationId xmlns:p14="http://schemas.microsoft.com/office/powerpoint/2010/main" val="1636700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4" y="-28383"/>
            <a:ext cx="11420475" cy="1325563"/>
          </a:xfrm>
        </p:spPr>
        <p:txBody>
          <a:bodyPr>
            <a:normAutofit/>
          </a:bodyPr>
          <a:lstStyle/>
          <a:p>
            <a:r>
              <a:rPr lang="en-US" sz="3600" b="1" dirty="0">
                <a:latin typeface="+mn-lt"/>
              </a:rPr>
              <a:t>Diagnostic approach for suspected lower-extremity DVT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7550" y="1061118"/>
            <a:ext cx="5962650" cy="5524768"/>
          </a:xfrm>
        </p:spPr>
      </p:pic>
      <p:sp>
        <p:nvSpPr>
          <p:cNvPr id="9" name="TextBox 8"/>
          <p:cNvSpPr txBox="1"/>
          <p:nvPr/>
        </p:nvSpPr>
        <p:spPr>
          <a:xfrm>
            <a:off x="219074" y="920023"/>
            <a:ext cx="4705350" cy="1292662"/>
          </a:xfrm>
          <a:prstGeom prst="rect">
            <a:avLst/>
          </a:prstGeom>
          <a:solidFill>
            <a:srgbClr val="92D050"/>
          </a:solidFill>
        </p:spPr>
        <p:txBody>
          <a:bodyPr wrap="square" rtlCol="0">
            <a:spAutoFit/>
          </a:bodyPr>
          <a:lstStyle/>
          <a:p>
            <a:r>
              <a:rPr lang="en-US" sz="2000" b="1" dirty="0"/>
              <a:t>D-dimer:</a:t>
            </a:r>
          </a:p>
          <a:p>
            <a:r>
              <a:rPr lang="en-US" sz="2000" b="1" dirty="0"/>
              <a:t>Negative (&lt; 500 </a:t>
            </a:r>
            <a:r>
              <a:rPr lang="en-US" sz="2000" b="1" dirty="0" err="1"/>
              <a:t>ng</a:t>
            </a:r>
            <a:r>
              <a:rPr lang="en-US" sz="2000" b="1" dirty="0"/>
              <a:t>/mL): DVT ruled out</a:t>
            </a:r>
          </a:p>
          <a:p>
            <a:r>
              <a:rPr lang="en-US" sz="2000" b="1" dirty="0"/>
              <a:t>Positive (≥ 500 </a:t>
            </a:r>
            <a:r>
              <a:rPr lang="en-US" sz="2000" b="1" dirty="0" err="1"/>
              <a:t>ng</a:t>
            </a:r>
            <a:r>
              <a:rPr lang="en-US" sz="2000" b="1" dirty="0"/>
              <a:t>/mL)</a:t>
            </a:r>
          </a:p>
          <a:p>
            <a:endParaRPr lang="en-US" dirty="0"/>
          </a:p>
        </p:txBody>
      </p:sp>
    </p:spTree>
    <p:extLst>
      <p:ext uri="{BB962C8B-B14F-4D97-AF65-F5344CB8AC3E}">
        <p14:creationId xmlns:p14="http://schemas.microsoft.com/office/powerpoint/2010/main" val="3263569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7693"/>
            <a:ext cx="12191999" cy="6740307"/>
          </a:xfrm>
          <a:prstGeom prst="rect">
            <a:avLst/>
          </a:prstGeom>
          <a:solidFill>
            <a:schemeClr val="tx2">
              <a:lumMod val="20000"/>
              <a:lumOff val="80000"/>
            </a:schemeClr>
          </a:solidFill>
        </p:spPr>
        <p:txBody>
          <a:bodyPr wrap="square" rtlCol="0">
            <a:spAutoFit/>
          </a:bodyPr>
          <a:lstStyle/>
          <a:p>
            <a:pPr marL="571500" indent="-571500">
              <a:buFont typeface="Wingdings" panose="05000000000000000000" pitchFamily="2" charset="2"/>
              <a:buChar char="v"/>
            </a:pPr>
            <a:r>
              <a:rPr lang="en-US" sz="3600" b="1" dirty="0">
                <a:solidFill>
                  <a:srgbClr val="FF0000"/>
                </a:solidFill>
              </a:rPr>
              <a:t>In patients with a low pretest probability  of DVT, a negative D-dimer (&lt; 500 </a:t>
            </a:r>
            <a:r>
              <a:rPr lang="en-US" sz="3600" b="1" dirty="0" err="1">
                <a:solidFill>
                  <a:srgbClr val="FF0000"/>
                </a:solidFill>
              </a:rPr>
              <a:t>ng</a:t>
            </a:r>
            <a:r>
              <a:rPr lang="en-US" sz="3600" b="1" dirty="0">
                <a:solidFill>
                  <a:srgbClr val="FF0000"/>
                </a:solidFill>
              </a:rPr>
              <a:t>/mL) rules out DVT.</a:t>
            </a:r>
          </a:p>
          <a:p>
            <a:endParaRPr lang="en-US" sz="3600" b="1" dirty="0">
              <a:solidFill>
                <a:srgbClr val="FF0000"/>
              </a:solidFill>
            </a:endParaRPr>
          </a:p>
          <a:p>
            <a:pPr marL="571500" indent="-571500">
              <a:buFont typeface="Wingdings" panose="05000000000000000000" pitchFamily="2" charset="2"/>
              <a:buChar char="v"/>
            </a:pPr>
            <a:r>
              <a:rPr lang="en-US" sz="3600" b="1" dirty="0">
                <a:solidFill>
                  <a:srgbClr val="FF0000"/>
                </a:solidFill>
              </a:rPr>
              <a:t>D-dimer It is not helpful for patients with intermediate or high pretest probability.</a:t>
            </a:r>
          </a:p>
          <a:p>
            <a:endParaRPr lang="en-US" sz="3600" b="1" dirty="0">
              <a:solidFill>
                <a:srgbClr val="FF0000"/>
              </a:solidFill>
            </a:endParaRPr>
          </a:p>
          <a:p>
            <a:pPr marL="571500" indent="-571500">
              <a:buFont typeface="Wingdings" panose="05000000000000000000" pitchFamily="2" charset="2"/>
              <a:buChar char="v"/>
            </a:pPr>
            <a:r>
              <a:rPr lang="en-US" sz="3600" b="1" dirty="0">
                <a:solidFill>
                  <a:srgbClr val="FF0000"/>
                </a:solidFill>
              </a:rPr>
              <a:t>A positive D-dimer alone does not confirm DVT.</a:t>
            </a:r>
          </a:p>
          <a:p>
            <a:endParaRPr lang="en-US" sz="3600" b="1" dirty="0">
              <a:solidFill>
                <a:srgbClr val="FF0000"/>
              </a:solidFill>
            </a:endParaRPr>
          </a:p>
          <a:p>
            <a:pPr marL="571500" indent="-571500">
              <a:buFont typeface="Wingdings" panose="05000000000000000000" pitchFamily="2" charset="2"/>
              <a:buChar char="v"/>
            </a:pPr>
            <a:r>
              <a:rPr lang="en-US" sz="3600" b="1" dirty="0">
                <a:solidFill>
                  <a:srgbClr val="FF0000"/>
                </a:solidFill>
              </a:rPr>
              <a:t>Compression U/S of the whole leg with color Doppler (</a:t>
            </a:r>
            <a:r>
              <a:rPr lang="en-US" sz="3600" b="1" dirty="0" err="1">
                <a:solidFill>
                  <a:srgbClr val="FF0000"/>
                </a:solidFill>
              </a:rPr>
              <a:t>i.e.,duplex</a:t>
            </a:r>
            <a:r>
              <a:rPr lang="en-US" sz="3600" b="1" dirty="0">
                <a:solidFill>
                  <a:srgbClr val="FF0000"/>
                </a:solidFill>
              </a:rPr>
              <a:t> scanning) is the most accurate test for diagnosing DVT.</a:t>
            </a:r>
          </a:p>
          <a:p>
            <a:endParaRPr lang="en-US" sz="3600" dirty="0">
              <a:solidFill>
                <a:srgbClr val="FF0000"/>
              </a:solidFill>
            </a:endParaRPr>
          </a:p>
        </p:txBody>
      </p:sp>
    </p:spTree>
    <p:extLst>
      <p:ext uri="{BB962C8B-B14F-4D97-AF65-F5344CB8AC3E}">
        <p14:creationId xmlns:p14="http://schemas.microsoft.com/office/powerpoint/2010/main" val="2256579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TotalTime>
  <Words>2548</Words>
  <Application>Microsoft Office PowerPoint</Application>
  <PresentationFormat>Widescreen</PresentationFormat>
  <Paragraphs>520</Paragraphs>
  <Slides>71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Lato</vt:lpstr>
      <vt:lpstr>Wingdings</vt:lpstr>
      <vt:lpstr>office theme</vt:lpstr>
      <vt:lpstr>Acute vascular disorders</vt:lpstr>
      <vt:lpstr>Deep vein thrombosis (Phlebothrombosis) </vt:lpstr>
      <vt:lpstr>Venous thromboembolism (VTE):</vt:lpstr>
      <vt:lpstr>Pathophysiology:</vt:lpstr>
      <vt:lpstr>PowerPoint Presentation</vt:lpstr>
      <vt:lpstr>Clinical features:</vt:lpstr>
      <vt:lpstr>Pretest probability of DVT: </vt:lpstr>
      <vt:lpstr>Diagnostic approach for suspected lower-extremity DVT</vt:lpstr>
      <vt:lpstr>PowerPoint Presentation</vt:lpstr>
      <vt:lpstr>PowerPoint Presentation</vt:lpstr>
      <vt:lpstr>Additional evaluation:</vt:lpstr>
      <vt:lpstr>PowerPoint Presentation</vt:lpstr>
      <vt:lpstr>Primary treatment :</vt:lpstr>
      <vt:lpstr>Secondary prevention:</vt:lpstr>
      <vt:lpstr>PowerPoint Presentation</vt:lpstr>
      <vt:lpstr>Risk factors for bleeding in patients with VTE:</vt:lpstr>
      <vt:lpstr>PowerPoint Presentation</vt:lpstr>
      <vt:lpstr>PowerPoint Presentation</vt:lpstr>
      <vt:lpstr>Complications:</vt:lpstr>
      <vt:lpstr>PowerPoint Presentation</vt:lpstr>
      <vt:lpstr>PowerPoint Presentation</vt:lpstr>
      <vt:lpstr>Sub types &amp; variant of DVT : 1) Phlegmasia cerulea dolens 2) Upper extremity deep vein thrombosis (UEDVT) </vt:lpstr>
      <vt:lpstr>PowerPoint Presentation</vt:lpstr>
      <vt:lpstr>Superficial thrombophlebitis</vt:lpstr>
      <vt:lpstr>PowerPoint Presentation</vt:lpstr>
      <vt:lpstr>PowerPoint Presentation</vt:lpstr>
      <vt:lpstr>PowerPoint Presentation</vt:lpstr>
      <vt:lpstr>Acute vascular ischemia</vt:lpstr>
      <vt:lpstr>Acute limb ischemia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Mesenteric Ischemia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Aortic Aneurysm </vt:lpstr>
      <vt:lpstr>Introduction</vt:lpstr>
      <vt:lpstr>Important points</vt:lpstr>
      <vt:lpstr>Pathophysiology</vt:lpstr>
      <vt:lpstr>symptoms</vt:lpstr>
      <vt:lpstr>Risk factors</vt:lpstr>
      <vt:lpstr>Diagnosis</vt:lpstr>
      <vt:lpstr>Investigations</vt:lpstr>
      <vt:lpstr>Treatment</vt:lpstr>
      <vt:lpstr>Open surgical procedure</vt:lpstr>
      <vt:lpstr>PowerPoint Presentation</vt:lpstr>
      <vt:lpstr>Endoluminal procedure (Endovascular stent graft)</vt:lpstr>
      <vt:lpstr>Postoperative complications </vt:lpstr>
      <vt:lpstr>Postoperative complications </vt:lpstr>
      <vt:lpstr>Medical Wards Tips</vt:lpstr>
      <vt:lpstr>lymphedema</vt:lpstr>
      <vt:lpstr>Definition&amp;Types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account</cp:lastModifiedBy>
  <cp:revision>27</cp:revision>
  <dcterms:created xsi:type="dcterms:W3CDTF">2023-10-26T11:45:59Z</dcterms:created>
  <dcterms:modified xsi:type="dcterms:W3CDTF">2023-10-29T18:46:18Z</dcterms:modified>
</cp:coreProperties>
</file>