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1"/>
  </p:notesMasterIdLst>
  <p:sldIdLst>
    <p:sldId id="285" r:id="rId2"/>
    <p:sldId id="286" r:id="rId3"/>
    <p:sldId id="287" r:id="rId4"/>
    <p:sldId id="289" r:id="rId5"/>
    <p:sldId id="290" r:id="rId6"/>
    <p:sldId id="291" r:id="rId7"/>
    <p:sldId id="295" r:id="rId8"/>
    <p:sldId id="307" r:id="rId9"/>
    <p:sldId id="296" r:id="rId10"/>
    <p:sldId id="297" r:id="rId11"/>
    <p:sldId id="298" r:id="rId12"/>
    <p:sldId id="299" r:id="rId13"/>
    <p:sldId id="303" r:id="rId14"/>
    <p:sldId id="302" r:id="rId15"/>
    <p:sldId id="300" r:id="rId16"/>
    <p:sldId id="305" r:id="rId17"/>
    <p:sldId id="306" r:id="rId18"/>
    <p:sldId id="308" r:id="rId19"/>
    <p:sldId id="309" r:id="rId20"/>
    <p:sldId id="331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30" r:id="rId31"/>
    <p:sldId id="319" r:id="rId32"/>
    <p:sldId id="322" r:id="rId33"/>
    <p:sldId id="320" r:id="rId34"/>
    <p:sldId id="321" r:id="rId35"/>
    <p:sldId id="323" r:id="rId36"/>
    <p:sldId id="324" r:id="rId37"/>
    <p:sldId id="325" r:id="rId38"/>
    <p:sldId id="326" r:id="rId39"/>
    <p:sldId id="327" r:id="rId40"/>
    <p:sldId id="328" r:id="rId41"/>
    <p:sldId id="329" r:id="rId42"/>
    <p:sldId id="256" r:id="rId43"/>
    <p:sldId id="332" r:id="rId44"/>
    <p:sldId id="333" r:id="rId45"/>
    <p:sldId id="283" r:id="rId46"/>
    <p:sldId id="259" r:id="rId47"/>
    <p:sldId id="334" r:id="rId48"/>
    <p:sldId id="335" r:id="rId49"/>
    <p:sldId id="336" r:id="rId50"/>
    <p:sldId id="337" r:id="rId51"/>
    <p:sldId id="263" r:id="rId52"/>
    <p:sldId id="338" r:id="rId53"/>
    <p:sldId id="339" r:id="rId54"/>
    <p:sldId id="340" r:id="rId55"/>
    <p:sldId id="341" r:id="rId56"/>
    <p:sldId id="342" r:id="rId57"/>
    <p:sldId id="343" r:id="rId58"/>
    <p:sldId id="344" r:id="rId59"/>
    <p:sldId id="345" r:id="rId60"/>
    <p:sldId id="273" r:id="rId61"/>
    <p:sldId id="346" r:id="rId62"/>
    <p:sldId id="347" r:id="rId63"/>
    <p:sldId id="348" r:id="rId64"/>
    <p:sldId id="349" r:id="rId65"/>
    <p:sldId id="350" r:id="rId66"/>
    <p:sldId id="351" r:id="rId67"/>
    <p:sldId id="352" r:id="rId68"/>
    <p:sldId id="353" r:id="rId69"/>
    <p:sldId id="282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4CB5A072-28B5-4BE2-9B06-92B2BD8BD110}">
          <p14:sldIdLst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5"/>
            <p14:sldId id="307"/>
            <p14:sldId id="296"/>
            <p14:sldId id="297"/>
            <p14:sldId id="298"/>
            <p14:sldId id="299"/>
            <p14:sldId id="304"/>
            <p14:sldId id="303"/>
            <p14:sldId id="302"/>
            <p14:sldId id="300"/>
            <p14:sldId id="305"/>
            <p14:sldId id="306"/>
            <p14:sldId id="308"/>
            <p14:sldId id="309"/>
            <p14:sldId id="331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30"/>
            <p14:sldId id="319"/>
            <p14:sldId id="322"/>
            <p14:sldId id="320"/>
            <p14:sldId id="321"/>
            <p14:sldId id="323"/>
            <p14:sldId id="324"/>
            <p14:sldId id="325"/>
            <p14:sldId id="326"/>
            <p14:sldId id="327"/>
            <p14:sldId id="328"/>
            <p14:sldId id="329"/>
            <p14:sldId id="256"/>
            <p14:sldId id="332"/>
            <p14:sldId id="333"/>
            <p14:sldId id="283"/>
            <p14:sldId id="259"/>
            <p14:sldId id="334"/>
            <p14:sldId id="335"/>
            <p14:sldId id="336"/>
            <p14:sldId id="337"/>
            <p14:sldId id="263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273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28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1F2A01-569E-48C3-9AE9-9CF4834E09B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E46C660-E58F-4DAB-AF80-F4EEA8D69747}">
      <dgm:prSet custT="1"/>
      <dgm:spPr/>
      <dgm:t>
        <a:bodyPr/>
        <a:lstStyle/>
        <a:p>
          <a:r>
            <a:rPr lang="en-GB" sz="2000" b="1" dirty="0">
              <a:solidFill>
                <a:srgbClr val="FF0000"/>
              </a:solidFill>
            </a:rPr>
            <a:t>Close-ended</a:t>
          </a:r>
          <a:r>
            <a:rPr lang="en-GB" sz="2000" b="1" dirty="0"/>
            <a:t> </a:t>
          </a:r>
          <a:r>
            <a:rPr lang="en-GB" sz="2000" b="1" dirty="0">
              <a:solidFill>
                <a:srgbClr val="FF0000"/>
              </a:solidFill>
            </a:rPr>
            <a:t>pouch</a:t>
          </a:r>
          <a:r>
            <a:rPr lang="en-GB" sz="2000" dirty="0"/>
            <a:t>: This type of pouch is removed and </a:t>
          </a:r>
          <a:r>
            <a:rPr lang="en-GB" sz="2000" dirty="0">
              <a:solidFill>
                <a:srgbClr val="FF0000"/>
              </a:solidFill>
            </a:rPr>
            <a:t>thrown</a:t>
          </a:r>
          <a:r>
            <a:rPr lang="en-GB" sz="2000" dirty="0"/>
            <a:t> away when the pouch is filled. </a:t>
          </a:r>
          <a:endParaRPr lang="en-US" sz="2000" dirty="0"/>
        </a:p>
      </dgm:t>
    </dgm:pt>
    <dgm:pt modelId="{F74CA622-94C7-4269-9496-6A2703E9D051}" type="parTrans" cxnId="{47F1EF9F-EC38-4ED2-9483-3CA022D73FDF}">
      <dgm:prSet/>
      <dgm:spPr/>
      <dgm:t>
        <a:bodyPr/>
        <a:lstStyle/>
        <a:p>
          <a:endParaRPr lang="en-US"/>
        </a:p>
      </dgm:t>
    </dgm:pt>
    <dgm:pt modelId="{500D3DED-7A1D-4D89-94BE-13BE2EFBDB91}" type="sibTrans" cxnId="{47F1EF9F-EC38-4ED2-9483-3CA022D73FDF}">
      <dgm:prSet/>
      <dgm:spPr/>
      <dgm:t>
        <a:bodyPr/>
        <a:lstStyle/>
        <a:p>
          <a:endParaRPr lang="en-US"/>
        </a:p>
      </dgm:t>
    </dgm:pt>
    <dgm:pt modelId="{ABFB699C-FF4E-4765-B60D-7EBA5095F08B}">
      <dgm:prSet/>
      <dgm:spPr/>
      <dgm:t>
        <a:bodyPr/>
        <a:lstStyle/>
        <a:p>
          <a:r>
            <a:rPr lang="en-GB" b="1" dirty="0">
              <a:solidFill>
                <a:srgbClr val="FF0000"/>
              </a:solidFill>
            </a:rPr>
            <a:t>One-piece</a:t>
          </a:r>
          <a:r>
            <a:rPr lang="en-GB" dirty="0"/>
            <a:t>: A one-piece pouch contains the pouch and adhesive skin barrier together as one unit. </a:t>
          </a:r>
          <a:endParaRPr lang="en-US" dirty="0"/>
        </a:p>
      </dgm:t>
    </dgm:pt>
    <dgm:pt modelId="{B7244E82-EABA-42A0-A8CD-FAA0D178027B}" type="parTrans" cxnId="{7FD99606-14A5-4AE3-9FA8-22B282D6CD16}">
      <dgm:prSet/>
      <dgm:spPr/>
      <dgm:t>
        <a:bodyPr/>
        <a:lstStyle/>
        <a:p>
          <a:endParaRPr lang="en-US"/>
        </a:p>
      </dgm:t>
    </dgm:pt>
    <dgm:pt modelId="{2E7DEA73-8460-4A61-A572-F6422B431E36}" type="sibTrans" cxnId="{7FD99606-14A5-4AE3-9FA8-22B282D6CD16}">
      <dgm:prSet/>
      <dgm:spPr/>
      <dgm:t>
        <a:bodyPr/>
        <a:lstStyle/>
        <a:p>
          <a:endParaRPr lang="en-US"/>
        </a:p>
      </dgm:t>
    </dgm:pt>
    <dgm:pt modelId="{13E57E8B-9A8C-49D5-A4F7-3212871A446D}" type="pres">
      <dgm:prSet presAssocID="{BD1F2A01-569E-48C3-9AE9-9CF4834E09B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5A96E89-68A1-4303-8C9C-8DD46134E9AF}" type="pres">
      <dgm:prSet presAssocID="{BE46C660-E58F-4DAB-AF80-F4EEA8D69747}" presName="hierRoot1" presStyleCnt="0"/>
      <dgm:spPr/>
    </dgm:pt>
    <dgm:pt modelId="{C697E94E-6722-4386-ACF8-AD13A0EEB116}" type="pres">
      <dgm:prSet presAssocID="{BE46C660-E58F-4DAB-AF80-F4EEA8D69747}" presName="composite" presStyleCnt="0"/>
      <dgm:spPr/>
    </dgm:pt>
    <dgm:pt modelId="{697FC555-A869-4415-980F-4EE6B6CA631F}" type="pres">
      <dgm:prSet presAssocID="{BE46C660-E58F-4DAB-AF80-F4EEA8D69747}" presName="background" presStyleLbl="node0" presStyleIdx="0" presStyleCnt="2"/>
      <dgm:spPr/>
    </dgm:pt>
    <dgm:pt modelId="{BE2EE597-E64E-46CE-A68D-B12AFA670435}" type="pres">
      <dgm:prSet presAssocID="{BE46C660-E58F-4DAB-AF80-F4EEA8D69747}" presName="text" presStyleLbl="fgAcc0" presStyleIdx="0" presStyleCnt="2" custLinFactNeighborX="-21" custLinFactNeighborY="-4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C915B3-F678-47B4-9106-A7A4533410A5}" type="pres">
      <dgm:prSet presAssocID="{BE46C660-E58F-4DAB-AF80-F4EEA8D69747}" presName="hierChild2" presStyleCnt="0"/>
      <dgm:spPr/>
    </dgm:pt>
    <dgm:pt modelId="{C1F96D96-CAA0-49B5-BAAE-F88D9C9EA18D}" type="pres">
      <dgm:prSet presAssocID="{ABFB699C-FF4E-4765-B60D-7EBA5095F08B}" presName="hierRoot1" presStyleCnt="0"/>
      <dgm:spPr/>
    </dgm:pt>
    <dgm:pt modelId="{0077D3A3-04E4-4774-8CB6-E571A3EDAE31}" type="pres">
      <dgm:prSet presAssocID="{ABFB699C-FF4E-4765-B60D-7EBA5095F08B}" presName="composite" presStyleCnt="0"/>
      <dgm:spPr/>
    </dgm:pt>
    <dgm:pt modelId="{EE829481-A4A3-40C0-9394-1472DEC0A03C}" type="pres">
      <dgm:prSet presAssocID="{ABFB699C-FF4E-4765-B60D-7EBA5095F08B}" presName="background" presStyleLbl="node0" presStyleIdx="1" presStyleCnt="2"/>
      <dgm:spPr/>
    </dgm:pt>
    <dgm:pt modelId="{2314258B-27A6-4167-AC3F-5B950044F8F4}" type="pres">
      <dgm:prSet presAssocID="{ABFB699C-FF4E-4765-B60D-7EBA5095F08B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836B28-3DAF-41F1-862F-818CEC8005E8}" type="pres">
      <dgm:prSet presAssocID="{ABFB699C-FF4E-4765-B60D-7EBA5095F08B}" presName="hierChild2" presStyleCnt="0"/>
      <dgm:spPr/>
    </dgm:pt>
  </dgm:ptLst>
  <dgm:cxnLst>
    <dgm:cxn modelId="{E2E5AC35-A467-433C-A4CE-8442FC404254}" type="presOf" srcId="{ABFB699C-FF4E-4765-B60D-7EBA5095F08B}" destId="{2314258B-27A6-4167-AC3F-5B950044F8F4}" srcOrd="0" destOrd="0" presId="urn:microsoft.com/office/officeart/2005/8/layout/hierarchy1"/>
    <dgm:cxn modelId="{47F1EF9F-EC38-4ED2-9483-3CA022D73FDF}" srcId="{BD1F2A01-569E-48C3-9AE9-9CF4834E09B4}" destId="{BE46C660-E58F-4DAB-AF80-F4EEA8D69747}" srcOrd="0" destOrd="0" parTransId="{F74CA622-94C7-4269-9496-6A2703E9D051}" sibTransId="{500D3DED-7A1D-4D89-94BE-13BE2EFBDB91}"/>
    <dgm:cxn modelId="{3257B761-DC3C-4AA6-B9CE-190A5ACA1F17}" type="presOf" srcId="{BE46C660-E58F-4DAB-AF80-F4EEA8D69747}" destId="{BE2EE597-E64E-46CE-A68D-B12AFA670435}" srcOrd="0" destOrd="0" presId="urn:microsoft.com/office/officeart/2005/8/layout/hierarchy1"/>
    <dgm:cxn modelId="{7FD99606-14A5-4AE3-9FA8-22B282D6CD16}" srcId="{BD1F2A01-569E-48C3-9AE9-9CF4834E09B4}" destId="{ABFB699C-FF4E-4765-B60D-7EBA5095F08B}" srcOrd="1" destOrd="0" parTransId="{B7244E82-EABA-42A0-A8CD-FAA0D178027B}" sibTransId="{2E7DEA73-8460-4A61-A572-F6422B431E36}"/>
    <dgm:cxn modelId="{D93BFDE9-2CA4-4842-B313-50F4577831F8}" type="presOf" srcId="{BD1F2A01-569E-48C3-9AE9-9CF4834E09B4}" destId="{13E57E8B-9A8C-49D5-A4F7-3212871A446D}" srcOrd="0" destOrd="0" presId="urn:microsoft.com/office/officeart/2005/8/layout/hierarchy1"/>
    <dgm:cxn modelId="{B903516B-F68E-4007-B280-3F3137FB5EC0}" type="presParOf" srcId="{13E57E8B-9A8C-49D5-A4F7-3212871A446D}" destId="{55A96E89-68A1-4303-8C9C-8DD46134E9AF}" srcOrd="0" destOrd="0" presId="urn:microsoft.com/office/officeart/2005/8/layout/hierarchy1"/>
    <dgm:cxn modelId="{BF364E51-A7EB-4EB8-B02C-ABCB492FD59C}" type="presParOf" srcId="{55A96E89-68A1-4303-8C9C-8DD46134E9AF}" destId="{C697E94E-6722-4386-ACF8-AD13A0EEB116}" srcOrd="0" destOrd="0" presId="urn:microsoft.com/office/officeart/2005/8/layout/hierarchy1"/>
    <dgm:cxn modelId="{C20174D5-8E26-4E4A-B922-0D3F5FA672F5}" type="presParOf" srcId="{C697E94E-6722-4386-ACF8-AD13A0EEB116}" destId="{697FC555-A869-4415-980F-4EE6B6CA631F}" srcOrd="0" destOrd="0" presId="urn:microsoft.com/office/officeart/2005/8/layout/hierarchy1"/>
    <dgm:cxn modelId="{235FF83B-5D9C-4A91-9FE7-A6FBE953D165}" type="presParOf" srcId="{C697E94E-6722-4386-ACF8-AD13A0EEB116}" destId="{BE2EE597-E64E-46CE-A68D-B12AFA670435}" srcOrd="1" destOrd="0" presId="urn:microsoft.com/office/officeart/2005/8/layout/hierarchy1"/>
    <dgm:cxn modelId="{815B136F-EFBD-4C66-838C-C188AF309B54}" type="presParOf" srcId="{55A96E89-68A1-4303-8C9C-8DD46134E9AF}" destId="{09C915B3-F678-47B4-9106-A7A4533410A5}" srcOrd="1" destOrd="0" presId="urn:microsoft.com/office/officeart/2005/8/layout/hierarchy1"/>
    <dgm:cxn modelId="{89BD388D-86BB-40A0-B999-01950F2CACF7}" type="presParOf" srcId="{13E57E8B-9A8C-49D5-A4F7-3212871A446D}" destId="{C1F96D96-CAA0-49B5-BAAE-F88D9C9EA18D}" srcOrd="1" destOrd="0" presId="urn:microsoft.com/office/officeart/2005/8/layout/hierarchy1"/>
    <dgm:cxn modelId="{12C0DD2D-7BA5-4062-A928-E0F8E304F5C3}" type="presParOf" srcId="{C1F96D96-CAA0-49B5-BAAE-F88D9C9EA18D}" destId="{0077D3A3-04E4-4774-8CB6-E571A3EDAE31}" srcOrd="0" destOrd="0" presId="urn:microsoft.com/office/officeart/2005/8/layout/hierarchy1"/>
    <dgm:cxn modelId="{005F19C7-FBEC-4A7D-926C-302B405AE5C1}" type="presParOf" srcId="{0077D3A3-04E4-4774-8CB6-E571A3EDAE31}" destId="{EE829481-A4A3-40C0-9394-1472DEC0A03C}" srcOrd="0" destOrd="0" presId="urn:microsoft.com/office/officeart/2005/8/layout/hierarchy1"/>
    <dgm:cxn modelId="{98E9FD67-46E3-4EB6-B8D2-0A9FBC39A5BB}" type="presParOf" srcId="{0077D3A3-04E4-4774-8CB6-E571A3EDAE31}" destId="{2314258B-27A6-4167-AC3F-5B950044F8F4}" srcOrd="1" destOrd="0" presId="urn:microsoft.com/office/officeart/2005/8/layout/hierarchy1"/>
    <dgm:cxn modelId="{97B37359-4E9E-4966-877A-A9A00D194BD0}" type="presParOf" srcId="{C1F96D96-CAA0-49B5-BAAE-F88D9C9EA18D}" destId="{F4836B28-3DAF-41F1-862F-818CEC8005E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FC555-A869-4415-980F-4EE6B6CA631F}">
      <dsp:nvSpPr>
        <dsp:cNvPr id="0" name=""/>
        <dsp:cNvSpPr/>
      </dsp:nvSpPr>
      <dsp:spPr>
        <a:xfrm>
          <a:off x="242" y="214096"/>
          <a:ext cx="3232267" cy="2052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2EE597-E64E-46CE-A68D-B12AFA670435}">
      <dsp:nvSpPr>
        <dsp:cNvPr id="0" name=""/>
        <dsp:cNvSpPr/>
      </dsp:nvSpPr>
      <dsp:spPr>
        <a:xfrm>
          <a:off x="359382" y="555280"/>
          <a:ext cx="3232267" cy="20524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rgbClr val="FF0000"/>
              </a:solidFill>
            </a:rPr>
            <a:t>Close-ended</a:t>
          </a:r>
          <a:r>
            <a:rPr lang="en-GB" sz="2000" b="1" kern="1200" dirty="0"/>
            <a:t> </a:t>
          </a:r>
          <a:r>
            <a:rPr lang="en-GB" sz="2000" b="1" kern="1200" dirty="0">
              <a:solidFill>
                <a:srgbClr val="FF0000"/>
              </a:solidFill>
            </a:rPr>
            <a:t>pouch</a:t>
          </a:r>
          <a:r>
            <a:rPr lang="en-GB" sz="2000" kern="1200" dirty="0"/>
            <a:t>: This type of pouch is removed and </a:t>
          </a:r>
          <a:r>
            <a:rPr lang="en-GB" sz="2000" kern="1200" dirty="0">
              <a:solidFill>
                <a:srgbClr val="FF0000"/>
              </a:solidFill>
            </a:rPr>
            <a:t>thrown</a:t>
          </a:r>
          <a:r>
            <a:rPr lang="en-GB" sz="2000" kern="1200" dirty="0"/>
            <a:t> away when the pouch is filled. </a:t>
          </a:r>
          <a:endParaRPr lang="en-US" sz="2000" kern="1200" dirty="0"/>
        </a:p>
      </dsp:txBody>
      <dsp:txXfrm>
        <a:off x="419497" y="615395"/>
        <a:ext cx="3112037" cy="1932260"/>
      </dsp:txXfrm>
    </dsp:sp>
    <dsp:sp modelId="{EE829481-A4A3-40C0-9394-1472DEC0A03C}">
      <dsp:nvSpPr>
        <dsp:cNvPr id="0" name=""/>
        <dsp:cNvSpPr/>
      </dsp:nvSpPr>
      <dsp:spPr>
        <a:xfrm>
          <a:off x="3951470" y="222943"/>
          <a:ext cx="3232267" cy="2052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14258B-27A6-4167-AC3F-5B950044F8F4}">
      <dsp:nvSpPr>
        <dsp:cNvPr id="0" name=""/>
        <dsp:cNvSpPr/>
      </dsp:nvSpPr>
      <dsp:spPr>
        <a:xfrm>
          <a:off x="4310611" y="564126"/>
          <a:ext cx="3232267" cy="20524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>
              <a:solidFill>
                <a:srgbClr val="FF0000"/>
              </a:solidFill>
            </a:rPr>
            <a:t>One-piece</a:t>
          </a:r>
          <a:r>
            <a:rPr lang="en-GB" sz="2500" kern="1200" dirty="0"/>
            <a:t>: A one-piece pouch contains the pouch and adhesive skin barrier together as one unit. </a:t>
          </a:r>
          <a:endParaRPr lang="en-US" sz="2500" kern="1200" dirty="0"/>
        </a:p>
      </dsp:txBody>
      <dsp:txXfrm>
        <a:off x="4370726" y="624241"/>
        <a:ext cx="3112037" cy="1932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43868234-ED23-4327-A97F-3A1A00FE94D4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12A13C7F-3700-4CD1-8BD2-6C7D955397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3000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439EC-CC37-4C45-A780-2EE88A6C070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8649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020AA7F-0C90-4A0E-880A-6910C60E263E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38AB284-A19A-46FD-909E-32FC06FA9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AA7F-0C90-4A0E-880A-6910C60E263E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B284-A19A-46FD-909E-32FC06FA9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AA7F-0C90-4A0E-880A-6910C60E263E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B284-A19A-46FD-909E-32FC06FA9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AA7F-0C90-4A0E-880A-6910C60E263E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B284-A19A-46FD-909E-32FC06FA9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AA7F-0C90-4A0E-880A-6910C60E263E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B284-A19A-46FD-909E-32FC06FA9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AA7F-0C90-4A0E-880A-6910C60E263E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B284-A19A-46FD-909E-32FC06FA9D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AA7F-0C90-4A0E-880A-6910C60E263E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B284-A19A-46FD-909E-32FC06FA9D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AA7F-0C90-4A0E-880A-6910C60E263E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B284-A19A-46FD-909E-32FC06FA9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AA7F-0C90-4A0E-880A-6910C60E263E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B284-A19A-46FD-909E-32FC06FA9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020AA7F-0C90-4A0E-880A-6910C60E263E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38AB284-A19A-46FD-909E-32FC06FA9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020AA7F-0C90-4A0E-880A-6910C60E263E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38AB284-A19A-46FD-909E-32FC06FA9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020AA7F-0C90-4A0E-880A-6910C60E263E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38AB284-A19A-46FD-909E-32FC06FA9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ectosigmoid_colon" TargetMode="External"/><Relationship Id="rId2" Type="http://schemas.openxmlformats.org/officeDocument/2006/relationships/hyperlink" Target="https://en.wikipedia.org/wiki/Segmental_resec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Colostomy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371600" y="762000"/>
            <a:ext cx="5723468" cy="1828090"/>
          </a:xfrm>
        </p:spPr>
        <p:txBody>
          <a:bodyPr>
            <a:normAutofit/>
          </a:bodyPr>
          <a:lstStyle/>
          <a:p>
            <a:r>
              <a:rPr lang="en-US" sz="5400" b="1" dirty="0"/>
              <a:t>Colostomy </a:t>
            </a:r>
            <a:endParaRPr lang="ar-JO" sz="5400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762000" y="2819400"/>
            <a:ext cx="5712179" cy="15240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Prepared by :</a:t>
            </a:r>
          </a:p>
          <a:p>
            <a:r>
              <a:rPr lang="en-US" b="1" dirty="0">
                <a:solidFill>
                  <a:schemeClr val="tx1"/>
                </a:solidFill>
              </a:rPr>
              <a:t>Bara’ah Yaseen </a:t>
            </a:r>
          </a:p>
          <a:p>
            <a:r>
              <a:rPr lang="en-US" b="1" dirty="0">
                <a:solidFill>
                  <a:schemeClr val="tx1"/>
                </a:solidFill>
              </a:rPr>
              <a:t>Jafar Meshal </a:t>
            </a:r>
          </a:p>
          <a:p>
            <a:r>
              <a:rPr lang="en-US" b="1" dirty="0">
                <a:solidFill>
                  <a:schemeClr val="tx1"/>
                </a:solidFill>
              </a:rPr>
              <a:t>Ehab Aldohni </a:t>
            </a:r>
          </a:p>
          <a:p>
            <a:r>
              <a:rPr lang="en-US" b="1" dirty="0">
                <a:solidFill>
                  <a:srgbClr val="FF0000"/>
                </a:solidFill>
              </a:rPr>
              <a:t>Supervised by : </a:t>
            </a:r>
          </a:p>
          <a:p>
            <a:r>
              <a:rPr lang="en-US" b="1" dirty="0">
                <a:solidFill>
                  <a:schemeClr val="tx1"/>
                </a:solidFill>
              </a:rPr>
              <a:t>Dr.Ali Jad </a:t>
            </a:r>
            <a:endParaRPr lang="ar-JO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Mr.Computer\Desktop\ةةةةةةة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590800"/>
            <a:ext cx="2514600" cy="26548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Types of colostomy : </a:t>
            </a: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>
                <a:latin typeface="Arial Rounded MT Bold" pitchFamily="34" charset="0"/>
                <a:cs typeface="Aharoni" pitchFamily="2" charset="-79"/>
              </a:rPr>
              <a:t>1- according to anatomical location </a:t>
            </a:r>
          </a:p>
          <a:p>
            <a:pPr>
              <a:buNone/>
            </a:pPr>
            <a:r>
              <a:rPr lang="en-US" b="1" dirty="0">
                <a:latin typeface="Arial Rounded MT Bold" pitchFamily="34" charset="0"/>
                <a:cs typeface="Aharoni" pitchFamily="2" charset="-79"/>
              </a:rPr>
              <a:t>2- according to function </a:t>
            </a:r>
          </a:p>
          <a:p>
            <a:pPr>
              <a:buNone/>
            </a:pPr>
            <a:r>
              <a:rPr lang="en-US" b="1" dirty="0">
                <a:latin typeface="Arial Rounded MT Bold" pitchFamily="34" charset="0"/>
                <a:cs typeface="Aharoni" pitchFamily="2" charset="-79"/>
              </a:rPr>
              <a:t>3- according to appearance </a:t>
            </a:r>
          </a:p>
          <a:p>
            <a:pPr>
              <a:buNone/>
            </a:pPr>
            <a:r>
              <a:rPr lang="en-US" b="1" dirty="0">
                <a:latin typeface="Arial Rounded MT Bold" pitchFamily="34" charset="0"/>
                <a:cs typeface="Aharoni" pitchFamily="2" charset="-79"/>
              </a:rPr>
              <a:t>4- according to duration </a:t>
            </a:r>
            <a:endParaRPr lang="ar-JO" b="1" dirty="0">
              <a:latin typeface="Arial Rounded MT Bold" pitchFamily="34" charset="0"/>
            </a:endParaRPr>
          </a:p>
          <a:p>
            <a:pPr>
              <a:buNone/>
            </a:pPr>
            <a:endParaRPr lang="ar-JO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1 - According to anatomical location :</a:t>
            </a: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43000" y="2119257"/>
            <a:ext cx="7010400" cy="3603812"/>
          </a:xfrm>
        </p:spPr>
        <p:txBody>
          <a:bodyPr/>
          <a:lstStyle/>
          <a:p>
            <a:pPr>
              <a:buNone/>
            </a:pPr>
            <a:r>
              <a:rPr lang="en-US" b="1" dirty="0">
                <a:latin typeface="Arial Rounded MT Bold" pitchFamily="34" charset="0"/>
              </a:rPr>
              <a:t>1- end sigmoid colostomy : left iliac fossa </a:t>
            </a:r>
          </a:p>
          <a:p>
            <a:pPr>
              <a:buNone/>
            </a:pPr>
            <a:r>
              <a:rPr lang="en-US" b="1" dirty="0">
                <a:latin typeface="Arial Rounded MT Bold" pitchFamily="34" charset="0"/>
              </a:rPr>
              <a:t>2- end descending colostomy : left iliac fossa </a:t>
            </a:r>
          </a:p>
          <a:p>
            <a:pPr>
              <a:buNone/>
            </a:pPr>
            <a:r>
              <a:rPr lang="en-US" b="1" dirty="0">
                <a:latin typeface="Arial Rounded MT Bold" pitchFamily="34" charset="0"/>
              </a:rPr>
              <a:t>3 – transverse colostomy : above and right to umbilicus</a:t>
            </a:r>
          </a:p>
          <a:p>
            <a:pPr>
              <a:buNone/>
            </a:pPr>
            <a:r>
              <a:rPr lang="en-US" b="1" dirty="0">
                <a:latin typeface="Arial Rounded MT Bold" pitchFamily="34" charset="0"/>
              </a:rPr>
              <a:t>4 – caecostomy : right iliac fossa  </a:t>
            </a:r>
          </a:p>
          <a:p>
            <a:endParaRPr lang="ar-JO" b="1" dirty="0">
              <a:latin typeface="Arial Rounded MT Bold" pitchFamily="34" charset="0"/>
            </a:endParaRPr>
          </a:p>
          <a:p>
            <a:endParaRPr lang="ar-JO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 – according to duration  : </a:t>
            </a: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b="1" dirty="0">
                <a:latin typeface="Arial Rounded MT Bold" pitchFamily="34" charset="0"/>
              </a:rPr>
              <a:t> </a:t>
            </a:r>
            <a:r>
              <a:rPr lang="en-US" b="1" u="sng" dirty="0">
                <a:solidFill>
                  <a:srgbClr val="FF0000"/>
                </a:solidFill>
                <a:latin typeface="Arial Rounded MT Bold" pitchFamily="34" charset="0"/>
              </a:rPr>
              <a:t>Temporary colostomy:</a:t>
            </a:r>
            <a:r>
              <a:rPr lang="en-US" b="1" dirty="0">
                <a:latin typeface="Arial Rounded MT Bold" pitchFamily="34" charset="0"/>
              </a:rPr>
              <a:t> May be required to give a portion of the bowel a chance to rest and heal. When healing has occurred, the colostomy can be reversed and normal bowel </a:t>
            </a:r>
            <a:endParaRPr lang="ar-JO" b="1" dirty="0">
              <a:latin typeface="Arial Rounded MT Bold" pitchFamily="34" charset="0"/>
            </a:endParaRPr>
          </a:p>
          <a:p>
            <a:pPr algn="ctr">
              <a:buNone/>
            </a:pPr>
            <a:r>
              <a:rPr lang="en-US" b="1" dirty="0">
                <a:latin typeface="Arial Rounded MT Bold" pitchFamily="34" charset="0"/>
              </a:rPr>
              <a:t>function restored.</a:t>
            </a:r>
            <a:br>
              <a:rPr lang="en-US" b="1" dirty="0">
                <a:latin typeface="Arial Rounded MT Bold" pitchFamily="34" charset="0"/>
              </a:rPr>
            </a:br>
            <a:r>
              <a:rPr lang="ar-JO" b="1" dirty="0">
                <a:latin typeface="Arial Rounded MT Bold" pitchFamily="34" charset="0"/>
              </a:rPr>
              <a:t> </a:t>
            </a:r>
            <a:r>
              <a:rPr lang="en-US" b="1" u="sng" dirty="0">
                <a:solidFill>
                  <a:srgbClr val="FF0000"/>
                </a:solidFill>
                <a:latin typeface="Arial Rounded MT Bold" pitchFamily="34" charset="0"/>
              </a:rPr>
              <a:t>Permanent colostomy:</a:t>
            </a:r>
            <a:r>
              <a:rPr lang="en-US" b="1" dirty="0">
                <a:latin typeface="Arial Rounded MT Bold" pitchFamily="34" charset="0"/>
              </a:rPr>
              <a:t> May be required when a disease affects the end part of the colon or rectum .</a:t>
            </a:r>
          </a:p>
          <a:p>
            <a:pPr algn="ctr"/>
            <a:endParaRPr lang="ar-JO" b="1" dirty="0">
              <a:latin typeface="Arial Rounded MT Bold" pitchFamily="34" charset="0"/>
            </a:endParaRPr>
          </a:p>
          <a:p>
            <a:endParaRPr lang="ar-JO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3- </a:t>
            </a:r>
            <a:r>
              <a:rPr lang="en-US" b="1" dirty="0">
                <a:solidFill>
                  <a:srgbClr val="FF0000"/>
                </a:solidFill>
              </a:rPr>
              <a:t>according to morphology:</a:t>
            </a: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19200" y="2133600"/>
            <a:ext cx="3947159" cy="3437068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 – end colostomy :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cs typeface="Times New Roman" pitchFamily="18" charset="0"/>
              </a:rPr>
              <a:t>The proximal end of transected colon brought to the skin for stool drainage.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cs typeface="Times New Roman" pitchFamily="18" charset="0"/>
              </a:rPr>
              <a:t>Single opening (permanent usually)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cs typeface="Times New Roman" pitchFamily="18" charset="0"/>
              </a:rPr>
              <a:t>The site usually in the left iliac fossa.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endParaRPr lang="ar-JO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438400"/>
            <a:ext cx="2881022" cy="2769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2) Double barrel colostomy :</a:t>
            </a:r>
            <a:endParaRPr lang="ar-JO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63040" y="2119257"/>
            <a:ext cx="3870960" cy="3603812"/>
          </a:xfrm>
        </p:spPr>
        <p:txBody>
          <a:bodyPr>
            <a:normAutofit/>
          </a:bodyPr>
          <a:lstStyle/>
          <a:p>
            <a:pPr marL="365760" indent="-365760" algn="ctr">
              <a:defRPr/>
            </a:pPr>
            <a:r>
              <a:rPr lang="en-US" b="1" dirty="0">
                <a:solidFill>
                  <a:srgbClr val="002060"/>
                </a:solidFill>
              </a:rPr>
              <a:t>Has two ends are brought out into the abdomen as 2 separate stoma  :</a:t>
            </a:r>
          </a:p>
          <a:p>
            <a:pPr marL="0" indent="0" algn="ctr">
              <a:buNone/>
              <a:defRPr/>
            </a:pPr>
            <a:r>
              <a:rPr lang="en-US" b="1" dirty="0">
                <a:solidFill>
                  <a:srgbClr val="002060"/>
                </a:solidFill>
              </a:rPr>
              <a:t>     1 - (proximal end) : functional stoma </a:t>
            </a:r>
          </a:p>
          <a:p>
            <a:pPr marL="0" indent="0" algn="ctr">
              <a:buNone/>
              <a:defRPr/>
            </a:pPr>
            <a:r>
              <a:rPr lang="en-US" b="1" dirty="0">
                <a:solidFill>
                  <a:srgbClr val="002060"/>
                </a:solidFill>
              </a:rPr>
              <a:t>     2 -(distal end) : non- functioning</a:t>
            </a:r>
          </a:p>
          <a:p>
            <a:pPr marL="0" indent="0" algn="ctr">
              <a:buNone/>
              <a:defRPr/>
            </a:pPr>
            <a:r>
              <a:rPr lang="en-US" b="1" dirty="0">
                <a:solidFill>
                  <a:srgbClr val="002060"/>
                </a:solidFill>
              </a:rPr>
              <a:t> ( mucus fistula )</a:t>
            </a:r>
          </a:p>
          <a:p>
            <a:pPr marL="0" indent="0" algn="ctr">
              <a:buNone/>
              <a:defRPr/>
            </a:pPr>
            <a:endParaRPr lang="en-US" b="1" dirty="0">
              <a:solidFill>
                <a:srgbClr val="002060"/>
              </a:solidFill>
            </a:endParaRPr>
          </a:p>
          <a:p>
            <a:pPr algn="ctr"/>
            <a:endParaRPr lang="ar-JO" b="1" dirty="0"/>
          </a:p>
          <a:p>
            <a:endParaRPr lang="ar-JO" dirty="0"/>
          </a:p>
        </p:txBody>
      </p:sp>
      <p:pic>
        <p:nvPicPr>
          <p:cNvPr id="4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09800"/>
            <a:ext cx="3124200" cy="342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 3) Loop Colostomy :</a:t>
            </a: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63041" y="2119257"/>
            <a:ext cx="3794759" cy="360381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Loop of large bowel is brought up to the abdominal wall skin and aplastic rod is placed underneath the loop, then opened and sutured to the skin.</a:t>
            </a:r>
          </a:p>
          <a:p>
            <a:pPr algn="ctr">
              <a:buNone/>
            </a:pPr>
            <a:endParaRPr lang="ar-JO" b="1" dirty="0"/>
          </a:p>
        </p:txBody>
      </p:sp>
      <p:pic>
        <p:nvPicPr>
          <p:cNvPr id="4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400" y="2286000"/>
            <a:ext cx="2907681" cy="3678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dirty="0"/>
              <a:t>It is now </a:t>
            </a:r>
            <a:r>
              <a:rPr lang="en-US" b="1" dirty="0">
                <a:solidFill>
                  <a:srgbClr val="FF0000"/>
                </a:solidFill>
              </a:rPr>
              <a:t>less commonly employed</a:t>
            </a:r>
            <a:r>
              <a:rPr lang="en-US" b="1" dirty="0"/>
              <a:t>, as it is difficult to manage and potentially disrupts the marginal arterial supply to the anastomosis.</a:t>
            </a:r>
          </a:p>
          <a:p>
            <a:pPr algn="ctr"/>
            <a:r>
              <a:rPr lang="en-US" b="1" dirty="0"/>
              <a:t> Loop transverse colostomies are also particularly prone to prolapse.</a:t>
            </a:r>
          </a:p>
          <a:p>
            <a:pPr algn="ctr"/>
            <a:r>
              <a:rPr lang="en-US" b="1" dirty="0"/>
              <a:t> A loop ileostomy is now </a:t>
            </a:r>
            <a:r>
              <a:rPr lang="en-US" b="1" dirty="0">
                <a:solidFill>
                  <a:srgbClr val="FF0000"/>
                </a:solidFill>
              </a:rPr>
              <a:t>more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commonly</a:t>
            </a:r>
            <a:r>
              <a:rPr lang="en-US" b="1" dirty="0"/>
              <a:t> used.</a:t>
            </a:r>
            <a:endParaRPr lang="ar-JO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" name="Content Placeholder 2" descr="C:\Users\PC\Desktop\baraaaaaah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762000"/>
            <a:ext cx="74676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EDA2FA58-7C57-426E-8EDE-4C2857A936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68580" tIns="34290" rIns="68580" bIns="34290" rtlCol="0" anchor="b">
            <a:normAutofit/>
          </a:bodyPr>
          <a:lstStyle/>
          <a:p>
            <a:r>
              <a:rPr lang="en-US"/>
              <a:t>Indications for colostomy.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7E9A5910-B19C-481B-81E4-149BB060BE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68580" tIns="0" rIns="68580" bIns="34290" rtlCol="0" anchor="t">
            <a:normAutofit/>
          </a:bodyPr>
          <a:lstStyle/>
          <a:p>
            <a:r>
              <a:rPr lang="en-US" dirty="0"/>
              <a:t>Done by Jafar Mashal</a:t>
            </a:r>
          </a:p>
          <a:p>
            <a:r>
              <a:rPr lang="en-US" dirty="0"/>
              <a:t>Supervised by: DR Ali </a:t>
            </a:r>
            <a:r>
              <a:rPr lang="en-US" dirty="0" err="1"/>
              <a:t>Jad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7575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C256063E-0982-4A8C-AC56-7D2B45852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1556" y="2288649"/>
            <a:ext cx="5723468" cy="1371068"/>
          </a:xfrm>
        </p:spPr>
        <p:txBody>
          <a:bodyPr vert="horz" lIns="68580" tIns="34290" rIns="68580" bIns="3429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75" dirty="0"/>
              <a:t>A colostomy is created as a mean to treat various disorders of the large intestine.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F4FF844A-419A-4976-9DEF-EA9CD543DA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234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19200" y="2362200"/>
            <a:ext cx="6248399" cy="2743200"/>
          </a:xfrm>
        </p:spPr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  <a:latin typeface="Arial Rounded MT Bold" pitchFamily="34" charset="0"/>
              </a:rPr>
              <a:t>A colostomy </a:t>
            </a:r>
            <a:r>
              <a:rPr lang="en-US" b="1" dirty="0">
                <a:latin typeface="Arial Rounded MT Bold" pitchFamily="34" charset="0"/>
              </a:rPr>
              <a:t>: </a:t>
            </a:r>
            <a:endParaRPr lang="en-US" b="1" dirty="0" smtClean="0">
              <a:latin typeface="Arial Rounded MT Bold" pitchFamily="34" charset="0"/>
            </a:endParaRPr>
          </a:p>
          <a:p>
            <a:pPr>
              <a:buNone/>
            </a:pPr>
            <a:r>
              <a:rPr lang="en-US" b="1" dirty="0" smtClean="0"/>
              <a:t> </a:t>
            </a:r>
            <a:r>
              <a:rPr lang="en-US" b="1" dirty="0" smtClean="0"/>
              <a:t>  </a:t>
            </a:r>
            <a:r>
              <a:rPr lang="en-US" b="1" dirty="0" smtClean="0"/>
              <a:t>is </a:t>
            </a:r>
            <a:r>
              <a:rPr lang="en-US" b="1" dirty="0"/>
              <a:t>an artificial opening made in the colon to divert faeces and flatus outside the abdomen where they can be collected in an external </a:t>
            </a:r>
            <a:r>
              <a:rPr lang="en-US" b="1" dirty="0" smtClean="0"/>
              <a:t>appliance</a:t>
            </a:r>
            <a:endParaRPr lang="ar-JO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E8BCD521-5387-4CA8-8105-DBE4B2E0D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Colostomy goals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BB14AC22-55B3-4AC2-B955-34F8B2044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1. to relive a distal obstruction of the sigmoid colon due to any cause</a:t>
            </a:r>
            <a:endParaRPr lang="ar-JO" dirty="0"/>
          </a:p>
          <a:p>
            <a:r>
              <a:rPr lang="en-US" dirty="0"/>
              <a:t>2. to defunction the distal colon</a:t>
            </a:r>
            <a:endParaRPr lang="ar-JO" dirty="0"/>
          </a:p>
          <a:p>
            <a:r>
              <a:rPr lang="en-US" dirty="0"/>
              <a:t>3. to prevent fecal peritonitis </a:t>
            </a:r>
          </a:p>
          <a:p>
            <a:r>
              <a:rPr lang="en-US" dirty="0"/>
              <a:t>4. to facilitate the operative repair of high fistula in </a:t>
            </a:r>
            <a:r>
              <a:rPr lang="en-US" dirty="0" err="1"/>
              <a:t>ano</a:t>
            </a:r>
            <a:endParaRPr lang="en-US" dirty="0"/>
          </a:p>
          <a:p>
            <a:r>
              <a:rPr lang="en-US" dirty="0"/>
              <a:t>5. to prevent spoiling of the urinary bladder in </a:t>
            </a:r>
            <a:r>
              <a:rPr lang="en-US" dirty="0" err="1"/>
              <a:t>vesico</a:t>
            </a:r>
            <a:r>
              <a:rPr lang="en-US" dirty="0"/>
              <a:t>-colic fistula or vagina in vagino-colic fistula.</a:t>
            </a:r>
          </a:p>
        </p:txBody>
      </p:sp>
    </p:spTree>
    <p:extLst>
      <p:ext uri="{BB962C8B-B14F-4D97-AF65-F5344CB8AC3E}">
        <p14:creationId xmlns:p14="http://schemas.microsoft.com/office/powerpoint/2010/main" xmlns="" val="4119727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45CCD131-9976-4B98-8995-AA1415278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800" b="1"/>
              <a:t> Some of the most common conditions that</a:t>
            </a:r>
            <a:br>
              <a:rPr lang="en-GB" sz="1800" b="1"/>
            </a:br>
            <a:r>
              <a:rPr lang="en-GB" sz="1800" b="1"/>
              <a:t>might necessitate a stoma are:</a:t>
            </a:r>
            <a:br>
              <a:rPr lang="en-GB" sz="1800" b="1"/>
            </a:br>
            <a:endParaRPr lang="en-US" sz="1800" b="1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15481D49-AAA1-48F6-8831-7529A0591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800" b="1" dirty="0"/>
              <a:t>- </a:t>
            </a:r>
            <a:r>
              <a:rPr lang="en-GB" sz="2800" b="1" dirty="0">
                <a:solidFill>
                  <a:srgbClr val="FF0000"/>
                </a:solidFill>
              </a:rPr>
              <a:t>Imperforate anus</a:t>
            </a:r>
          </a:p>
          <a:p>
            <a:pPr>
              <a:lnSpc>
                <a:spcPct val="90000"/>
              </a:lnSpc>
            </a:pPr>
            <a:endParaRPr lang="en-GB" sz="28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800" b="1" dirty="0"/>
              <a:t>- </a:t>
            </a:r>
            <a:r>
              <a:rPr lang="en-GB" sz="2800" b="1" dirty="0" err="1">
                <a:solidFill>
                  <a:srgbClr val="FF0000"/>
                </a:solidFill>
              </a:rPr>
              <a:t>Hirschsprungs</a:t>
            </a:r>
            <a:r>
              <a:rPr lang="en-GB" sz="2800" b="1" dirty="0">
                <a:solidFill>
                  <a:srgbClr val="FF0000"/>
                </a:solidFill>
              </a:rPr>
              <a:t> disease</a:t>
            </a:r>
          </a:p>
          <a:p>
            <a:pPr>
              <a:lnSpc>
                <a:spcPct val="90000"/>
              </a:lnSpc>
            </a:pPr>
            <a:endParaRPr lang="en-GB" sz="28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800" b="1" dirty="0"/>
              <a:t>- </a:t>
            </a:r>
            <a:r>
              <a:rPr lang="en-GB" sz="2800" b="1" dirty="0">
                <a:solidFill>
                  <a:srgbClr val="FF0000"/>
                </a:solidFill>
              </a:rPr>
              <a:t>Inflammatory bowel disease</a:t>
            </a:r>
          </a:p>
          <a:p>
            <a:pPr>
              <a:lnSpc>
                <a:spcPct val="90000"/>
              </a:lnSpc>
            </a:pPr>
            <a:endParaRPr lang="en-GB" sz="28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800" b="1" dirty="0"/>
              <a:t>- </a:t>
            </a:r>
            <a:r>
              <a:rPr lang="en-GB" sz="2800" b="1" dirty="0">
                <a:solidFill>
                  <a:srgbClr val="FF0000"/>
                </a:solidFill>
              </a:rPr>
              <a:t>Colitis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3408026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44F5E2B0-A70C-44FB-945C-A1B7A2430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829" y="1311672"/>
            <a:ext cx="7455931" cy="4234656"/>
          </a:xfrm>
        </p:spPr>
        <p:txBody>
          <a:bodyPr anchor="ctr">
            <a:noAutofit/>
          </a:bodyPr>
          <a:lstStyle/>
          <a:p>
            <a:r>
              <a:rPr lang="en-GB" sz="3600" b="1" dirty="0"/>
              <a:t>- </a:t>
            </a:r>
            <a:r>
              <a:rPr lang="en-GB" sz="3600" b="1" dirty="0">
                <a:solidFill>
                  <a:srgbClr val="FF0000"/>
                </a:solidFill>
              </a:rPr>
              <a:t>Neonatal necrotising enterocolitis</a:t>
            </a:r>
          </a:p>
          <a:p>
            <a:endParaRPr lang="en-GB" sz="3600" b="1" dirty="0"/>
          </a:p>
          <a:p>
            <a:r>
              <a:rPr lang="en-GB" sz="3600" b="1" dirty="0"/>
              <a:t>- </a:t>
            </a:r>
            <a:r>
              <a:rPr lang="en-GB" sz="3600" b="1" dirty="0">
                <a:solidFill>
                  <a:srgbClr val="FF0000"/>
                </a:solidFill>
              </a:rPr>
              <a:t>Spina bifida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3909937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5603AE53-A58B-4F90-A681-EA68F68CB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/>
              <a:t>A.Obstructions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4B26CBD3-0F5D-41A8-9E33-E1EBE38DEAE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t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1. </a:t>
            </a:r>
            <a:r>
              <a:rPr lang="en-US" b="1" dirty="0">
                <a:solidFill>
                  <a:srgbClr val="FF0000"/>
                </a:solidFill>
              </a:rPr>
              <a:t>congenital</a:t>
            </a:r>
            <a:r>
              <a:rPr lang="en-US" b="1" dirty="0"/>
              <a:t>: </a:t>
            </a:r>
          </a:p>
          <a:p>
            <a:pPr>
              <a:lnSpc>
                <a:spcPct val="90000"/>
              </a:lnSpc>
            </a:pPr>
            <a:r>
              <a:rPr lang="en-US" dirty="0"/>
              <a:t>rectovesical/rectovaginal fistula.</a:t>
            </a:r>
          </a:p>
          <a:p>
            <a:pPr>
              <a:lnSpc>
                <a:spcPct val="90000"/>
              </a:lnSpc>
            </a:pPr>
            <a:r>
              <a:rPr lang="en-US" dirty="0"/>
              <a:t>-cloacal exstrophy.</a:t>
            </a:r>
          </a:p>
          <a:p>
            <a:pPr>
              <a:lnSpc>
                <a:spcPct val="90000"/>
              </a:lnSpc>
            </a:pPr>
            <a:r>
              <a:rPr lang="en-US" dirty="0"/>
              <a:t>-colonic atresia</a:t>
            </a:r>
          </a:p>
          <a:p>
            <a:pPr>
              <a:lnSpc>
                <a:spcPct val="90000"/>
              </a:lnSpc>
            </a:pPr>
            <a:r>
              <a:rPr lang="en-US" b="1" i="1" dirty="0"/>
              <a:t>2.</a:t>
            </a:r>
            <a:r>
              <a:rPr lang="en-US" b="1" i="1" dirty="0">
                <a:solidFill>
                  <a:srgbClr val="FF0000"/>
                </a:solidFill>
              </a:rPr>
              <a:t>colon tumors</a:t>
            </a:r>
          </a:p>
          <a:p>
            <a:pPr>
              <a:lnSpc>
                <a:spcPct val="90000"/>
              </a:lnSpc>
            </a:pPr>
            <a:r>
              <a:rPr lang="en-US" dirty="0"/>
              <a:t>-colorectal/anorectal tumors.</a:t>
            </a:r>
          </a:p>
          <a:p>
            <a:pPr>
              <a:lnSpc>
                <a:spcPct val="90000"/>
              </a:lnSpc>
            </a:pPr>
            <a:r>
              <a:rPr lang="en-US" b="1" i="1" dirty="0"/>
              <a:t>3.</a:t>
            </a:r>
            <a:r>
              <a:rPr lang="en-US" b="1" i="1" dirty="0">
                <a:solidFill>
                  <a:srgbClr val="FF0000"/>
                </a:solidFill>
              </a:rPr>
              <a:t>gangrenous sigmoid volvulus </a:t>
            </a:r>
          </a:p>
        </p:txBody>
      </p:sp>
      <p:pic>
        <p:nvPicPr>
          <p:cNvPr id="5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xmlns="" id="{FADB9DF6-6128-4F7C-9633-11E9BC2DFA8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5129" y="2587824"/>
            <a:ext cx="2857500" cy="2421731"/>
          </a:xfrm>
        </p:spPr>
      </p:pic>
    </p:spTree>
    <p:extLst>
      <p:ext uri="{BB962C8B-B14F-4D97-AF65-F5344CB8AC3E}">
        <p14:creationId xmlns:p14="http://schemas.microsoft.com/office/powerpoint/2010/main" xmlns="" val="2689358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صورة تحتوي على شخص, رضيع&#10;&#10;تم إنشاء الوصف تلقائياً">
            <a:extLst>
              <a:ext uri="{FF2B5EF4-FFF2-40B4-BE49-F238E27FC236}">
                <a16:creationId xmlns:a16="http://schemas.microsoft.com/office/drawing/2014/main" xmlns="" id="{504BCD32-39C2-449C-AE27-892CA901BB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451" r="35625" b="-1"/>
          <a:stretch/>
        </p:blipFill>
        <p:spPr>
          <a:xfrm>
            <a:off x="4685223" y="2077974"/>
            <a:ext cx="1662823" cy="270205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CC8B052B-388A-44A2-976D-5B029F8B0E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429" r="21429"/>
          <a:stretch/>
        </p:blipFill>
        <p:spPr>
          <a:xfrm>
            <a:off x="784370" y="2077974"/>
            <a:ext cx="1665159" cy="2702052"/>
          </a:xfrm>
          <a:prstGeom prst="rect">
            <a:avLst/>
          </a:prstGeom>
        </p:spPr>
      </p:pic>
      <p:pic>
        <p:nvPicPr>
          <p:cNvPr id="11" name="صورة 10" descr="صورة تحتوي على صورة بالأشعة السينية, سلحفاة&#10;&#10;تم إنشاء الوصف تلقائياً">
            <a:extLst>
              <a:ext uri="{FF2B5EF4-FFF2-40B4-BE49-F238E27FC236}">
                <a16:creationId xmlns:a16="http://schemas.microsoft.com/office/drawing/2014/main" xmlns="" id="{E18E70C3-8814-4690-8051-40C3C64813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3021" r="15345" b="-4"/>
          <a:stretch/>
        </p:blipFill>
        <p:spPr>
          <a:xfrm>
            <a:off x="2697020" y="2077974"/>
            <a:ext cx="1665317" cy="270205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xmlns="" id="{0EB5C82C-2879-47B9-A237-0DAA2396E7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606" r="27234"/>
          <a:stretch/>
        </p:blipFill>
        <p:spPr>
          <a:xfrm>
            <a:off x="6694473" y="2077974"/>
            <a:ext cx="1665167" cy="2702052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xmlns="" id="{77D52E2D-FEF9-40CA-92F7-57B3CD6B5F1B}"/>
              </a:ext>
            </a:extLst>
          </p:cNvPr>
          <p:cNvSpPr txBox="1"/>
          <p:nvPr/>
        </p:nvSpPr>
        <p:spPr>
          <a:xfrm>
            <a:off x="7086600" y="4953000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Colon tumor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xmlns="" id="{E4B3208F-BEC8-4782-B577-0D0F8ACA1606}"/>
              </a:ext>
            </a:extLst>
          </p:cNvPr>
          <p:cNvSpPr txBox="1"/>
          <p:nvPr/>
        </p:nvSpPr>
        <p:spPr>
          <a:xfrm>
            <a:off x="4702156" y="4953000"/>
            <a:ext cx="1859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Imperforate anus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xmlns="" id="{B45BD44E-B519-42FD-B997-A7519B7B82AF}"/>
              </a:ext>
            </a:extLst>
          </p:cNvPr>
          <p:cNvSpPr txBox="1"/>
          <p:nvPr/>
        </p:nvSpPr>
        <p:spPr>
          <a:xfrm>
            <a:off x="3083210" y="4953000"/>
            <a:ext cx="92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Volvuls</a:t>
            </a:r>
            <a:r>
              <a:rPr lang="en-US" dirty="0"/>
              <a:t>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xmlns="" id="{D461FCF3-388C-45A4-9695-9AB05545827D}"/>
              </a:ext>
            </a:extLst>
          </p:cNvPr>
          <p:cNvSpPr txBox="1"/>
          <p:nvPr/>
        </p:nvSpPr>
        <p:spPr>
          <a:xfrm>
            <a:off x="868903" y="4953000"/>
            <a:ext cx="1580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err="1"/>
              <a:t>Hirschsprungs</a:t>
            </a:r>
            <a:endParaRPr lang="en-GB" sz="1800" dirty="0"/>
          </a:p>
          <a:p>
            <a:pPr algn="ctr"/>
            <a:r>
              <a:rPr lang="en-GB" sz="1800" dirty="0"/>
              <a:t>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81270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81B5236C-795B-41D7-8C1A-C03D38800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 err="1"/>
              <a:t>B.Inflammation</a:t>
            </a:r>
            <a:endParaRPr lang="en-US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8E801279-1CC5-40CA-AB21-A78841155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1" dirty="0"/>
              <a:t>1.</a:t>
            </a:r>
            <a:r>
              <a:rPr lang="en-US" sz="3200" b="1" dirty="0">
                <a:solidFill>
                  <a:srgbClr val="FF0000"/>
                </a:solidFill>
              </a:rPr>
              <a:t>Crohn’s</a:t>
            </a:r>
          </a:p>
          <a:p>
            <a:pPr>
              <a:lnSpc>
                <a:spcPct val="90000"/>
              </a:lnSpc>
            </a:pPr>
            <a:endParaRPr lang="en-GB" sz="3200" b="1" dirty="0"/>
          </a:p>
          <a:p>
            <a:pPr>
              <a:lnSpc>
                <a:spcPct val="90000"/>
              </a:lnSpc>
            </a:pPr>
            <a:r>
              <a:rPr lang="en-GB" sz="3200" b="1" dirty="0"/>
              <a:t>2. </a:t>
            </a:r>
            <a:r>
              <a:rPr lang="en-GB" sz="3200" b="1" dirty="0">
                <a:solidFill>
                  <a:srgbClr val="FF0000"/>
                </a:solidFill>
              </a:rPr>
              <a:t>ulcerative</a:t>
            </a:r>
            <a:r>
              <a:rPr lang="en-GB" sz="3200" b="1" dirty="0"/>
              <a:t> </a:t>
            </a:r>
            <a:r>
              <a:rPr lang="en-GB" sz="3200" b="1" dirty="0">
                <a:solidFill>
                  <a:srgbClr val="FF0000"/>
                </a:solidFill>
              </a:rPr>
              <a:t>colitis</a:t>
            </a:r>
          </a:p>
          <a:p>
            <a:pPr>
              <a:lnSpc>
                <a:spcPct val="90000"/>
              </a:lnSpc>
            </a:pPr>
            <a:endParaRPr lang="en-GB" sz="3200" b="1" dirty="0"/>
          </a:p>
          <a:p>
            <a:pPr>
              <a:lnSpc>
                <a:spcPct val="90000"/>
              </a:lnSpc>
            </a:pPr>
            <a:r>
              <a:rPr lang="en-GB" sz="3200" b="1" dirty="0"/>
              <a:t>3. </a:t>
            </a:r>
            <a:r>
              <a:rPr lang="en-GB" sz="3200" b="1" dirty="0">
                <a:solidFill>
                  <a:srgbClr val="FF0000"/>
                </a:solidFill>
              </a:rPr>
              <a:t>diverticular disease</a:t>
            </a:r>
            <a:r>
              <a:rPr lang="en-GB" sz="3200" b="1" dirty="0"/>
              <a:t> </a:t>
            </a:r>
            <a:r>
              <a:rPr lang="en-GB" sz="3200" dirty="0"/>
              <a:t>If </a:t>
            </a:r>
            <a:r>
              <a:rPr lang="en-GB" sz="3200" b="1" dirty="0">
                <a:solidFill>
                  <a:srgbClr val="FF0000"/>
                </a:solidFill>
              </a:rPr>
              <a:t>diverticula</a:t>
            </a:r>
            <a:r>
              <a:rPr lang="en-GB" sz="3200" dirty="0"/>
              <a:t> become infected this is called </a:t>
            </a:r>
            <a:r>
              <a:rPr lang="en-GB" sz="3200" b="1" dirty="0">
                <a:solidFill>
                  <a:srgbClr val="FF0000"/>
                </a:solidFill>
              </a:rPr>
              <a:t>diverticulitis</a:t>
            </a:r>
            <a:r>
              <a:rPr lang="en-GB" sz="1800" b="1" dirty="0">
                <a:solidFill>
                  <a:srgbClr val="FF0000"/>
                </a:solidFill>
              </a:rPr>
              <a:t>.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xmlns="" val="16885261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عنصر نائب للمحتوى 53">
            <a:extLst>
              <a:ext uri="{FF2B5EF4-FFF2-40B4-BE49-F238E27FC236}">
                <a16:creationId xmlns:a16="http://schemas.microsoft.com/office/drawing/2014/main" xmlns="" id="{14930D7B-67CA-462D-923E-5D7A05F659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29706" y="2515914"/>
            <a:ext cx="2484589" cy="1689520"/>
          </a:xfrm>
          <a:prstGeom prst="rect">
            <a:avLst/>
          </a:prstGeom>
        </p:spPr>
      </p:pic>
      <p:pic>
        <p:nvPicPr>
          <p:cNvPr id="84" name="صورة 8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xmlns="" id="{E76A11ED-8307-4317-A7A2-1408FE0445D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4483" y="2503492"/>
            <a:ext cx="2484588" cy="1851017"/>
          </a:xfrm>
          <a:prstGeom prst="rect">
            <a:avLst/>
          </a:prstGeom>
        </p:spPr>
      </p:pic>
      <p:pic>
        <p:nvPicPr>
          <p:cNvPr id="82" name="صورة 81" descr="صورة تحتوي على صورة بالأشعة السينية&#10;&#10;تم إنشاء الوصف تلقائياً">
            <a:extLst>
              <a:ext uri="{FF2B5EF4-FFF2-40B4-BE49-F238E27FC236}">
                <a16:creationId xmlns:a16="http://schemas.microsoft.com/office/drawing/2014/main" xmlns="" id="{6D84BD7C-F9DE-4777-894F-07BA20F708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4929" y="2503492"/>
            <a:ext cx="2484588" cy="1701942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xmlns="" id="{50509E86-E339-43C1-82B9-EA92F3C9AEC1}"/>
              </a:ext>
            </a:extLst>
          </p:cNvPr>
          <p:cNvSpPr txBox="1"/>
          <p:nvPr/>
        </p:nvSpPr>
        <p:spPr>
          <a:xfrm>
            <a:off x="1524000" y="4495800"/>
            <a:ext cx="1229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Crohn’s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xmlns="" id="{694E8941-783E-4BA7-A6F8-B153EA37BDBF}"/>
              </a:ext>
            </a:extLst>
          </p:cNvPr>
          <p:cNvSpPr txBox="1"/>
          <p:nvPr/>
        </p:nvSpPr>
        <p:spPr>
          <a:xfrm>
            <a:off x="3695445" y="4495799"/>
            <a:ext cx="1753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diverticulitis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xmlns="" id="{BA8A0851-30AE-4845-8E19-7B6AE0F16971}"/>
              </a:ext>
            </a:extLst>
          </p:cNvPr>
          <p:cNvSpPr txBox="1"/>
          <p:nvPr/>
        </p:nvSpPr>
        <p:spPr>
          <a:xfrm>
            <a:off x="6098759" y="4495798"/>
            <a:ext cx="2300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Uclerative</a:t>
            </a:r>
            <a:r>
              <a:rPr lang="en-US" sz="2400" b="1" dirty="0"/>
              <a:t> colitis</a:t>
            </a:r>
          </a:p>
        </p:txBody>
      </p:sp>
    </p:spTree>
    <p:extLst>
      <p:ext uri="{BB962C8B-B14F-4D97-AF65-F5344CB8AC3E}">
        <p14:creationId xmlns:p14="http://schemas.microsoft.com/office/powerpoint/2010/main" xmlns="" val="7054638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9A3605F4-8330-4938-87AD-409540892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 err="1"/>
              <a:t>C.operative</a:t>
            </a:r>
            <a:endParaRPr lang="en-US" dirty="0"/>
          </a:p>
        </p:txBody>
      </p:sp>
      <p:sp>
        <p:nvSpPr>
          <p:cNvPr id="7" name="عنصر نائب للمحتوى 2">
            <a:extLst>
              <a:ext uri="{FF2B5EF4-FFF2-40B4-BE49-F238E27FC236}">
                <a16:creationId xmlns:a16="http://schemas.microsoft.com/office/drawing/2014/main" xmlns="" id="{AF8D5E74-D99B-4F7B-8DDA-03D306FAE9E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t">
            <a:noAutofit/>
          </a:bodyPr>
          <a:lstStyle/>
          <a:p>
            <a:r>
              <a:rPr lang="en-US" sz="3200" dirty="0"/>
              <a:t>1.</a:t>
            </a:r>
            <a:r>
              <a:rPr lang="en-US" sz="3200" dirty="0">
                <a:solidFill>
                  <a:srgbClr val="FF0000"/>
                </a:solidFill>
              </a:rPr>
              <a:t>distal anastomosis</a:t>
            </a:r>
          </a:p>
          <a:p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2.</a:t>
            </a:r>
            <a:r>
              <a:rPr lang="en-US" sz="3200" dirty="0">
                <a:solidFill>
                  <a:srgbClr val="FF0000"/>
                </a:solidFill>
              </a:rPr>
              <a:t>distal repair</a:t>
            </a:r>
            <a:endParaRPr lang="en-US" sz="3200" dirty="0"/>
          </a:p>
          <a:p>
            <a:r>
              <a:rPr lang="en-US" sz="3200" dirty="0"/>
              <a:t>3. </a:t>
            </a:r>
            <a:r>
              <a:rPr lang="en-US" sz="3200" dirty="0">
                <a:solidFill>
                  <a:srgbClr val="FF0000"/>
                </a:solidFill>
              </a:rPr>
              <a:t>Hartmann's operation</a:t>
            </a:r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xmlns="" id="{205E12E5-D164-48F6-8030-C54B5A556D2D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63679" y="2732931"/>
            <a:ext cx="3200400" cy="2131516"/>
          </a:xfrm>
        </p:spPr>
      </p:pic>
    </p:spTree>
    <p:extLst>
      <p:ext uri="{BB962C8B-B14F-4D97-AF65-F5344CB8AC3E}">
        <p14:creationId xmlns:p14="http://schemas.microsoft.com/office/powerpoint/2010/main" xmlns="" val="31530105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853AA743-CE87-491A-9ADF-AE9D7DE91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Linux Libertine"/>
              </a:rPr>
              <a:t>Hartmann's operation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7B0961CE-E20D-4E0F-A112-5F2A316E9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 </a:t>
            </a:r>
            <a:r>
              <a:rPr lang="en-GB" sz="28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proctosigmoidectomy</a:t>
            </a:r>
            <a:r>
              <a:rPr lang="en-GB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GB" sz="28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Hartmann's operation</a:t>
            </a:r>
            <a:r>
              <a:rPr lang="en-GB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or </a:t>
            </a:r>
            <a:r>
              <a:rPr lang="en-GB" sz="28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Hartmann's procedure</a:t>
            </a:r>
            <a:r>
              <a:rPr lang="en-GB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is the surgical </a:t>
            </a:r>
            <a:r>
              <a:rPr lang="en-GB" sz="28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hlinkClick r:id="rId2" tooltip="Segmental resection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resection</a:t>
            </a:r>
            <a:r>
              <a:rPr lang="en-GB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of the </a:t>
            </a:r>
            <a:r>
              <a:rPr lang="en-GB" sz="28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hlinkClick r:id="rId3" tooltip="Rectosigmoid colon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rectosigmoid</a:t>
            </a:r>
            <a:r>
              <a:rPr lang="en-GB" sz="2800" b="0" i="0" u="none" strike="noStrike" dirty="0">
                <a:solidFill>
                  <a:srgbClr val="D83E2C"/>
                </a:solidFill>
                <a:effectLst/>
                <a:latin typeface="Arial" panose="020B0604020202020204" pitchFamily="34" charset="0"/>
                <a:hlinkClick r:id="rId3" tooltip="Rectosigmoid colon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GB" sz="28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hlinkClick r:id="rId3" tooltip="Rectosigmoid colon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colon</a:t>
            </a:r>
            <a:r>
              <a:rPr lang="en-GB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with closure of the anorectal stump and formation of an end </a:t>
            </a:r>
            <a:r>
              <a:rPr lang="en-GB" sz="28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hlinkClick r:id="rId4" tooltip="Colostomy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colostomy</a:t>
            </a:r>
            <a:r>
              <a:rPr lang="en-GB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13708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7A52BFEE-FF90-4D91-8C5E-70F299BE5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378" y="1995761"/>
            <a:ext cx="6965245" cy="901864"/>
          </a:xfrm>
        </p:spPr>
        <p:txBody>
          <a:bodyPr>
            <a:normAutofit fontScale="90000"/>
          </a:bodyPr>
          <a:lstStyle/>
          <a:p>
            <a:r>
              <a:rPr lang="en-GB" dirty="0"/>
              <a:t>The indications for this procedure include: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88C70572-26B4-45B5-A435-B1CD64272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sz="3200" dirty="0"/>
              <a:t>a. </a:t>
            </a:r>
            <a:r>
              <a:rPr lang="en-GB" sz="3200" dirty="0">
                <a:solidFill>
                  <a:srgbClr val="FF0000"/>
                </a:solidFill>
              </a:rPr>
              <a:t>Localized or generalized peritonitis</a:t>
            </a:r>
            <a:endParaRPr lang="en-GB" sz="3200" dirty="0"/>
          </a:p>
          <a:p>
            <a:r>
              <a:rPr lang="en-GB" sz="3200" dirty="0"/>
              <a:t>b. </a:t>
            </a:r>
            <a:r>
              <a:rPr lang="en-GB" sz="3200" dirty="0">
                <a:solidFill>
                  <a:srgbClr val="FF0000"/>
                </a:solidFill>
              </a:rPr>
              <a:t>Viable</a:t>
            </a:r>
            <a:r>
              <a:rPr lang="en-GB" sz="3200" dirty="0"/>
              <a:t> but </a:t>
            </a:r>
            <a:r>
              <a:rPr lang="en-GB" sz="3200" dirty="0">
                <a:solidFill>
                  <a:srgbClr val="FF0000"/>
                </a:solidFill>
              </a:rPr>
              <a:t>injured</a:t>
            </a:r>
            <a:r>
              <a:rPr lang="en-GB" sz="3200" dirty="0"/>
              <a:t> proximal bowel.</a:t>
            </a:r>
          </a:p>
          <a:p>
            <a:r>
              <a:rPr lang="en-GB" sz="3200" dirty="0"/>
              <a:t>c. </a:t>
            </a:r>
            <a:r>
              <a:rPr lang="en-GB" sz="3200" dirty="0">
                <a:solidFill>
                  <a:srgbClr val="FF0000"/>
                </a:solidFill>
              </a:rPr>
              <a:t>Complicated diverticulitis</a:t>
            </a:r>
            <a:r>
              <a:rPr lang="en-GB" dirty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3817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Picture 2" descr="C:\Users\nabtee\Desktop\CDR415506-5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295400" y="685800"/>
            <a:ext cx="6477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5BFEA44F-805C-478B-94B9-A0E303829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/>
              <a:t>D.others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3A98F646-6864-40C6-87A3-98A98917E20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1. penetrating trauma to the colon</a:t>
            </a:r>
          </a:p>
          <a:p>
            <a:r>
              <a:rPr lang="en-US" dirty="0"/>
              <a:t>2.perineal trauma</a:t>
            </a:r>
          </a:p>
          <a:p>
            <a:r>
              <a:rPr lang="en-US" dirty="0"/>
              <a:t>3.perineal infection</a:t>
            </a:r>
          </a:p>
          <a:p>
            <a:r>
              <a:rPr lang="en-US" dirty="0"/>
              <a:t>4.radiation injury</a:t>
            </a:r>
          </a:p>
          <a:p>
            <a:r>
              <a:rPr lang="en-US" dirty="0"/>
              <a:t>5.incontinence </a:t>
            </a:r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xmlns="" id="{16BEF42D-1247-4780-A10A-AE856CE5DD68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63679" y="2501340"/>
            <a:ext cx="3200400" cy="2594698"/>
          </a:xfrm>
        </p:spPr>
      </p:pic>
    </p:spTree>
    <p:extLst>
      <p:ext uri="{BB962C8B-B14F-4D97-AF65-F5344CB8AC3E}">
        <p14:creationId xmlns:p14="http://schemas.microsoft.com/office/powerpoint/2010/main" xmlns="" val="42151506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عنوان 1">
            <a:extLst>
              <a:ext uri="{FF2B5EF4-FFF2-40B4-BE49-F238E27FC236}">
                <a16:creationId xmlns:a16="http://schemas.microsoft.com/office/drawing/2014/main" xmlns="" id="{BC681602-4C4C-4D87-8C64-3990CBC7B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6041" y="1690189"/>
            <a:ext cx="2551471" cy="2764511"/>
          </a:xfrm>
        </p:spPr>
        <p:txBody>
          <a:bodyPr vert="horz" lIns="68580" tIns="34290" rIns="68580" bIns="34290" rtlCol="0" anchor="b">
            <a:normAutofit fontScale="90000"/>
          </a:bodyPr>
          <a:lstStyle/>
          <a:p>
            <a:r>
              <a:rPr lang="en-US" sz="3825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most common indications for colostomy.</a:t>
            </a:r>
          </a:p>
        </p:txBody>
      </p:sp>
      <p:pic>
        <p:nvPicPr>
          <p:cNvPr id="5" name="عنصر نائب للمحتوى 4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xmlns="" id="{658C5D2C-C914-4577-881C-D30840C639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0"/>
          <a:stretch/>
        </p:blipFill>
        <p:spPr>
          <a:xfrm>
            <a:off x="796489" y="1533692"/>
            <a:ext cx="4483359" cy="379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79571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xmlns="" id="{6DD49A74-2CB2-4D4B-A84F-BF0AF87E75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2026432" y="1676400"/>
            <a:ext cx="5091136" cy="38223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43126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xmlns="" id="{FCD414DA-77D2-42EA-A84B-308882C7E2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3327" y="1752600"/>
            <a:ext cx="6117346" cy="34850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872618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xmlns="" id="{C9047F29-7F2A-4D09-B49C-75B6899C3C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066" r="2" b="28775"/>
          <a:stretch/>
        </p:blipFill>
        <p:spPr>
          <a:xfrm>
            <a:off x="1473798" y="2176870"/>
            <a:ext cx="6196405" cy="27028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943838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xmlns="" id="{42DBFAA9-B91B-4A37-8980-2ABB972C4E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7592" y="1513193"/>
            <a:ext cx="5108816" cy="38316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969713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xmlns="" id="{0A75A81F-A7E2-4B6A-BEAF-75F9F8AEEC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3285" y="1434963"/>
            <a:ext cx="5317430" cy="39880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966744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ADE22587-2C1E-42ED-B33E-55B59F31D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4" y="1470438"/>
            <a:ext cx="6965245" cy="90186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775"/>
              <a:t>What types of products are used for colostomies?</a:t>
            </a:r>
            <a:endParaRPr lang="en-US" sz="2775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CE6E60AF-C0DD-4AEC-AF84-29DBAEA9B8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98448" y="2448305"/>
            <a:ext cx="3200400" cy="2702052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GB" b="1" dirty="0">
                <a:solidFill>
                  <a:srgbClr val="FF0000"/>
                </a:solidFill>
              </a:rPr>
              <a:t>Pouch</a:t>
            </a:r>
            <a:r>
              <a:rPr lang="en-GB" b="1" dirty="0"/>
              <a:t>:</a:t>
            </a:r>
          </a:p>
          <a:p>
            <a:pPr>
              <a:lnSpc>
                <a:spcPct val="90000"/>
              </a:lnSpc>
            </a:pPr>
            <a:r>
              <a:rPr lang="en-GB" dirty="0"/>
              <a:t> There are a variety of </a:t>
            </a:r>
            <a:r>
              <a:rPr lang="en-GB" dirty="0">
                <a:solidFill>
                  <a:srgbClr val="FF0000"/>
                </a:solidFill>
              </a:rPr>
              <a:t>sizes</a:t>
            </a:r>
            <a:r>
              <a:rPr lang="en-GB" dirty="0"/>
              <a:t> and </a:t>
            </a:r>
            <a:r>
              <a:rPr lang="en-GB" dirty="0">
                <a:solidFill>
                  <a:srgbClr val="FF0000"/>
                </a:solidFill>
              </a:rPr>
              <a:t>styles</a:t>
            </a:r>
            <a:r>
              <a:rPr lang="en-GB" dirty="0"/>
              <a:t> of colostomy pouches. Pouches are </a:t>
            </a:r>
            <a:r>
              <a:rPr lang="en-GB" dirty="0">
                <a:solidFill>
                  <a:srgbClr val="FF0000"/>
                </a:solidFill>
              </a:rPr>
              <a:t>lightweight</a:t>
            </a:r>
            <a:r>
              <a:rPr lang="en-GB" dirty="0"/>
              <a:t> and </a:t>
            </a:r>
            <a:r>
              <a:rPr lang="en-GB" dirty="0" err="1">
                <a:solidFill>
                  <a:srgbClr val="FF0000"/>
                </a:solidFill>
              </a:rPr>
              <a:t>odor</a:t>
            </a:r>
            <a:r>
              <a:rPr lang="en-GB" dirty="0">
                <a:solidFill>
                  <a:srgbClr val="FF0000"/>
                </a:solidFill>
              </a:rPr>
              <a:t>-proof</a:t>
            </a:r>
            <a:r>
              <a:rPr lang="en-GB" dirty="0"/>
              <a:t>. </a:t>
            </a:r>
          </a:p>
        </p:txBody>
      </p:sp>
      <p:pic>
        <p:nvPicPr>
          <p:cNvPr id="5" name="عنصر نائب للمحتوى 4" descr="صورة تحتوي على ثياب&#10;&#10;تم إنشاء الوصف تلقائياً">
            <a:extLst>
              <a:ext uri="{FF2B5EF4-FFF2-40B4-BE49-F238E27FC236}">
                <a16:creationId xmlns:a16="http://schemas.microsoft.com/office/drawing/2014/main" xmlns="" id="{11A0A61F-553D-4A15-ADAD-FB7685E79762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5438775" y="2684265"/>
            <a:ext cx="2265760" cy="2265760"/>
          </a:xfrm>
        </p:spPr>
      </p:pic>
    </p:spTree>
    <p:extLst>
      <p:ext uri="{BB962C8B-B14F-4D97-AF65-F5344CB8AC3E}">
        <p14:creationId xmlns:p14="http://schemas.microsoft.com/office/powerpoint/2010/main" xmlns="" val="33435189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عنوان 20">
            <a:extLst>
              <a:ext uri="{FF2B5EF4-FFF2-40B4-BE49-F238E27FC236}">
                <a16:creationId xmlns:a16="http://schemas.microsoft.com/office/drawing/2014/main" xmlns="" id="{E9A5B923-60B0-44DD-A408-3A3822A11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following are general information about types of colostomy pouches:</a:t>
            </a:r>
            <a:endParaRPr lang="en-US" dirty="0"/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xmlns="" id="{D06B4EE3-1D62-4F07-AFF7-BDEFD69F0F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8056" y="2571831"/>
            <a:ext cx="3232685" cy="2053006"/>
          </a:xfrm>
          <a:prstGeom prst="rect">
            <a:avLst/>
          </a:prstGeom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xmlns="" id="{6D507030-2CD1-46F1-A9D6-BD4214C0D67C}"/>
              </a:ext>
            </a:extLst>
          </p:cNvPr>
          <p:cNvGrpSpPr/>
          <p:nvPr/>
        </p:nvGrpSpPr>
        <p:grpSpPr>
          <a:xfrm>
            <a:off x="3064933" y="2871591"/>
            <a:ext cx="3232268" cy="2052490"/>
            <a:chOff x="479177" y="740374"/>
            <a:chExt cx="4309690" cy="2736653"/>
          </a:xfrm>
        </p:grpSpPr>
        <p:sp>
          <p:nvSpPr>
            <p:cNvPr id="15" name="مستطيل: زوايا مستديرة 14">
              <a:extLst>
                <a:ext uri="{FF2B5EF4-FFF2-40B4-BE49-F238E27FC236}">
                  <a16:creationId xmlns:a16="http://schemas.microsoft.com/office/drawing/2014/main" xmlns="" id="{04812E3D-18EC-4C76-9839-C067A8777716}"/>
                </a:ext>
              </a:extLst>
            </p:cNvPr>
            <p:cNvSpPr/>
            <p:nvPr/>
          </p:nvSpPr>
          <p:spPr>
            <a:xfrm>
              <a:off x="479177" y="740374"/>
              <a:ext cx="4309690" cy="273665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مستطيل: زوايا مستديرة 4">
              <a:extLst>
                <a:ext uri="{FF2B5EF4-FFF2-40B4-BE49-F238E27FC236}">
                  <a16:creationId xmlns:a16="http://schemas.microsoft.com/office/drawing/2014/main" xmlns="" id="{F59D6D55-3F6A-4B33-B0F7-7364C66B81AB}"/>
                </a:ext>
              </a:extLst>
            </p:cNvPr>
            <p:cNvSpPr txBox="1"/>
            <p:nvPr/>
          </p:nvSpPr>
          <p:spPr>
            <a:xfrm>
              <a:off x="639485" y="820527"/>
              <a:ext cx="4149382" cy="25763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293" tIns="54293" rIns="54293" bIns="54293" numCol="1" spcCol="1270" anchor="ctr" anchorCtr="0">
              <a:noAutofit/>
            </a:bodyPr>
            <a:lstStyle/>
            <a:p>
              <a:pPr marL="68580" indent="-68580" defTabSz="685800"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E48312"/>
                </a:buClr>
                <a:buSzPct val="100000"/>
                <a:buFont typeface="Calibri" panose="020F0502020204030204" pitchFamily="34" charset="0"/>
                <a:buChar char=" "/>
                <a:defRPr/>
              </a:pPr>
              <a:r>
                <a:rPr lang="en-GB" sz="2000" b="1" dirty="0">
                  <a:solidFill>
                    <a:srgbClr val="FF0000"/>
                  </a:solidFill>
                  <a:latin typeface="Calibri" panose="020F0502020204030204"/>
                </a:rPr>
                <a:t>Open-ended pouch</a:t>
              </a:r>
              <a:r>
                <a:rPr lang="en-GB" sz="20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alibri" panose="020F0502020204030204"/>
                </a:rPr>
                <a:t>: This type of pouch allows you to open the bottom of the pouch to drain the output. The open end is usually closed with a clamp. </a:t>
              </a:r>
              <a:endPara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77949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7C685ABE-F2CB-41DD-B10D-D83162310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graphicFrame>
        <p:nvGraphicFramePr>
          <p:cNvPr id="5" name="عنصر نائب للمحتوى 2">
            <a:extLst>
              <a:ext uri="{FF2B5EF4-FFF2-40B4-BE49-F238E27FC236}">
                <a16:creationId xmlns:a16="http://schemas.microsoft.com/office/drawing/2014/main" xmlns="" id="{2595E7C8-BD16-494B-95FA-69DE030929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04027434"/>
              </p:ext>
            </p:extLst>
          </p:nvPr>
        </p:nvGraphicFramePr>
        <p:xfrm>
          <a:off x="822722" y="2431136"/>
          <a:ext cx="7543800" cy="2839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444246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19200" y="1447800"/>
            <a:ext cx="6196405" cy="3603812"/>
          </a:xfrm>
        </p:spPr>
        <p:txBody>
          <a:bodyPr>
            <a:normAutofit fontScale="77500" lnSpcReduction="20000"/>
          </a:bodyPr>
          <a:lstStyle/>
          <a:p>
            <a:pPr marL="274320" lvl="1">
              <a:buNone/>
            </a:pPr>
            <a:r>
              <a:rPr lang="en-US" sz="4000" b="1" dirty="0">
                <a:solidFill>
                  <a:srgbClr val="C00000"/>
                </a:solidFill>
                <a:latin typeface="Kristen ITC" panose="03050502040202030202" pitchFamily="66" charset="0"/>
              </a:rPr>
              <a:t>Normal stoma </a:t>
            </a:r>
            <a:r>
              <a:rPr lang="en-US" sz="2800" b="1" dirty="0">
                <a:solidFill>
                  <a:srgbClr val="C00000"/>
                </a:solidFill>
                <a:latin typeface="Kristen ITC" panose="03050502040202030202" pitchFamily="66" charset="0"/>
              </a:rPr>
              <a:t>:</a:t>
            </a:r>
          </a:p>
          <a:p>
            <a:pPr marL="274320" lvl="1">
              <a:buNone/>
            </a:pPr>
            <a:endParaRPr lang="en-US" sz="2800" dirty="0">
              <a:solidFill>
                <a:srgbClr val="C00000"/>
              </a:solidFill>
              <a:latin typeface="Kristen ITC" panose="03050502040202030202" pitchFamily="66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/>
              <a:t>Above the skin level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/>
              <a:t> Red and moist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/>
              <a:t> Normal surrounding </a:t>
            </a:r>
            <a:r>
              <a:rPr lang="en-US" sz="2400" b="1" dirty="0" smtClean="0"/>
              <a:t>skin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/>
              <a:t> </a:t>
            </a:r>
            <a:r>
              <a:rPr lang="en-US" sz="2400" b="1" dirty="0" smtClean="0">
                <a:latin typeface="Aharoni" pitchFamily="2" charset="-79"/>
                <a:cs typeface="Aharoni" pitchFamily="2" charset="-79"/>
              </a:rPr>
              <a:t>It has no nerve endings</a:t>
            </a:r>
            <a:r>
              <a:rPr lang="en-US" sz="2400" b="1" dirty="0" smtClean="0">
                <a:latin typeface="Aharoni" pitchFamily="2" charset="-79"/>
                <a:cs typeface="Aharoni" pitchFamily="2" charset="-79"/>
              </a:rPr>
              <a:t>,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2400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smtClean="0">
                <a:latin typeface="Aharoni" pitchFamily="2" charset="-79"/>
                <a:cs typeface="Aharoni" pitchFamily="2" charset="-79"/>
              </a:rPr>
              <a:t>so it is </a:t>
            </a:r>
            <a:r>
              <a:rPr lang="en-US" sz="2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not </a:t>
            </a:r>
            <a:r>
              <a:rPr lang="en-US" sz="2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painful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smtClean="0">
                <a:latin typeface="Aharoni" pitchFamily="2" charset="-79"/>
                <a:cs typeface="Aharoni" pitchFamily="2" charset="-79"/>
              </a:rPr>
              <a:t>to touch.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/>
          </a:p>
          <a:p>
            <a:pPr lvl="1"/>
            <a:endParaRPr lang="en-US" sz="2000" b="1" dirty="0"/>
          </a:p>
          <a:p>
            <a:endParaRPr lang="ar-JO" dirty="0"/>
          </a:p>
        </p:txBody>
      </p:sp>
      <p:pic>
        <p:nvPicPr>
          <p:cNvPr id="4" name="Picture 2" descr="ÙØªÙØ¬Ø© Ø¨Ø­Ø« Ø§ÙØµÙØ± Ø¹Ù âªnormal stomaâ¬â">
            <a:extLst>
              <a:ext uri="{FF2B5EF4-FFF2-40B4-BE49-F238E27FC236}">
                <a16:creationId xmlns:a16="http://schemas.microsoft.com/office/drawing/2014/main" xmlns="" id="{08DD9767-FE23-4B11-88A5-59AF5DF2A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05000"/>
            <a:ext cx="290072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xmlns="" id="{B73C0787-9F1B-47C1-94C6-304AD395D7A8}"/>
              </a:ext>
            </a:extLst>
          </p:cNvPr>
          <p:cNvSpPr/>
          <p:nvPr/>
        </p:nvSpPr>
        <p:spPr>
          <a:xfrm>
            <a:off x="775067" y="2701497"/>
            <a:ext cx="3232268" cy="205249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98B351FC-5F87-46AE-B6E0-695E6144E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عنصر نائب للمحتوى 9">
            <a:extLst>
              <a:ext uri="{FF2B5EF4-FFF2-40B4-BE49-F238E27FC236}">
                <a16:creationId xmlns:a16="http://schemas.microsoft.com/office/drawing/2014/main" xmlns="" id="{5A2246FB-57A5-4DE8-88C9-571316FD9C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0013" y="2700981"/>
            <a:ext cx="3232685" cy="2053006"/>
          </a:xfrm>
          <a:prstGeom prst="rect">
            <a:avLst/>
          </a:prstGeom>
        </p:spPr>
      </p:pic>
      <p:grpSp>
        <p:nvGrpSpPr>
          <p:cNvPr id="4" name="مجموعة 3">
            <a:extLst>
              <a:ext uri="{FF2B5EF4-FFF2-40B4-BE49-F238E27FC236}">
                <a16:creationId xmlns:a16="http://schemas.microsoft.com/office/drawing/2014/main" xmlns="" id="{9EF4C9C2-0727-481C-8082-66591855361F}"/>
              </a:ext>
            </a:extLst>
          </p:cNvPr>
          <p:cNvGrpSpPr/>
          <p:nvPr/>
        </p:nvGrpSpPr>
        <p:grpSpPr>
          <a:xfrm>
            <a:off x="5104603" y="2946261"/>
            <a:ext cx="3232268" cy="2052490"/>
            <a:chOff x="559331" y="950119"/>
            <a:chExt cx="4309690" cy="2736653"/>
          </a:xfrm>
        </p:grpSpPr>
        <p:sp>
          <p:nvSpPr>
            <p:cNvPr id="5" name="مستطيل: زوايا مستديرة 4">
              <a:extLst>
                <a:ext uri="{FF2B5EF4-FFF2-40B4-BE49-F238E27FC236}">
                  <a16:creationId xmlns:a16="http://schemas.microsoft.com/office/drawing/2014/main" xmlns="" id="{734251DB-7C99-4791-B5B0-631F04F2650B}"/>
                </a:ext>
              </a:extLst>
            </p:cNvPr>
            <p:cNvSpPr/>
            <p:nvPr/>
          </p:nvSpPr>
          <p:spPr>
            <a:xfrm>
              <a:off x="559331" y="950119"/>
              <a:ext cx="4309690" cy="273665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مستطيل: زوايا مستديرة 4">
              <a:extLst>
                <a:ext uri="{FF2B5EF4-FFF2-40B4-BE49-F238E27FC236}">
                  <a16:creationId xmlns:a16="http://schemas.microsoft.com/office/drawing/2014/main" xmlns="" id="{4B250E15-144A-45EA-A1F2-035395B41034}"/>
                </a:ext>
              </a:extLst>
            </p:cNvPr>
            <p:cNvSpPr txBox="1"/>
            <p:nvPr/>
          </p:nvSpPr>
          <p:spPr>
            <a:xfrm>
              <a:off x="639485" y="1060307"/>
              <a:ext cx="4149382" cy="24704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293" tIns="54293" rIns="54293" bIns="54293" numCol="1" spcCol="1270" anchor="ctr" anchorCtr="0">
              <a:noAutofit/>
            </a:bodyPr>
            <a:lstStyle/>
            <a:p>
              <a:pPr marL="68580" indent="-68580" defTabSz="685800"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E48312"/>
                </a:buClr>
                <a:buSzPct val="100000"/>
                <a:buFont typeface="Calibri" panose="020F0502020204030204" pitchFamily="34" charset="0"/>
                <a:buChar char=" "/>
                <a:defRPr/>
              </a:pPr>
              <a:r>
                <a:rPr lang="en-GB" b="1" dirty="0">
                  <a:solidFill>
                    <a:srgbClr val="FF0000"/>
                  </a:solidFill>
                  <a:latin typeface="Calibri" panose="020F0502020204030204"/>
                </a:rPr>
                <a:t>Two-piece</a:t>
              </a:r>
              <a:r>
                <a:rPr lang="en-GB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alibri" panose="020F0502020204030204"/>
                </a:rPr>
                <a:t>: The two-piece pouch has two parts: an </a:t>
              </a:r>
              <a:r>
                <a:rPr lang="en-GB" dirty="0">
                  <a:solidFill>
                    <a:srgbClr val="FF0000"/>
                  </a:solidFill>
                  <a:latin typeface="Calibri" panose="020F0502020204030204"/>
                </a:rPr>
                <a:t>adhesive flange</a:t>
              </a:r>
              <a:r>
                <a:rPr lang="en-GB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alibri" panose="020F0502020204030204"/>
                </a:rPr>
                <a:t> and </a:t>
              </a:r>
              <a:r>
                <a:rPr lang="en-GB" dirty="0">
                  <a:solidFill>
                    <a:srgbClr val="FF0000"/>
                  </a:solidFill>
                  <a:latin typeface="Calibri" panose="020F0502020204030204"/>
                </a:rPr>
                <a:t>pouch</a:t>
              </a:r>
              <a:r>
                <a:rPr lang="en-GB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alibri" panose="020F0502020204030204"/>
                </a:rPr>
                <a:t>. The adhesive flange </a:t>
              </a:r>
              <a:r>
                <a:rPr lang="en-GB" dirty="0">
                  <a:solidFill>
                    <a:srgbClr val="FF0000"/>
                  </a:solidFill>
                  <a:latin typeface="Calibri" panose="020F0502020204030204"/>
                </a:rPr>
                <a:t>stays</a:t>
              </a:r>
              <a:r>
                <a:rPr lang="en-GB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alibri" panose="020F0502020204030204"/>
                </a:rPr>
                <a:t> in place while the pouch is </a:t>
              </a:r>
              <a:r>
                <a:rPr lang="en-GB" dirty="0">
                  <a:solidFill>
                    <a:srgbClr val="FF0000"/>
                  </a:solidFill>
                  <a:latin typeface="Calibri" panose="020F0502020204030204"/>
                </a:rPr>
                <a:t>removed</a:t>
              </a:r>
              <a:r>
                <a:rPr lang="en-GB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alibri" panose="020F0502020204030204"/>
                </a:rPr>
                <a:t> and new pouch is attached to the flange. </a:t>
              </a:r>
            </a:p>
          </p:txBody>
        </p:sp>
      </p:grpSp>
      <p:grpSp>
        <p:nvGrpSpPr>
          <p:cNvPr id="7" name="مجموعة 6">
            <a:extLst>
              <a:ext uri="{FF2B5EF4-FFF2-40B4-BE49-F238E27FC236}">
                <a16:creationId xmlns:a16="http://schemas.microsoft.com/office/drawing/2014/main" xmlns="" id="{B1EC4234-5239-4C71-BD40-463D4E7A5E14}"/>
              </a:ext>
            </a:extLst>
          </p:cNvPr>
          <p:cNvGrpSpPr/>
          <p:nvPr/>
        </p:nvGrpSpPr>
        <p:grpSpPr>
          <a:xfrm>
            <a:off x="1049015" y="2976953"/>
            <a:ext cx="3349101" cy="2052490"/>
            <a:chOff x="479177" y="740374"/>
            <a:chExt cx="4309690" cy="2736653"/>
          </a:xfrm>
        </p:grpSpPr>
        <p:sp>
          <p:nvSpPr>
            <p:cNvPr id="8" name="مستطيل: زوايا مستديرة 7">
              <a:extLst>
                <a:ext uri="{FF2B5EF4-FFF2-40B4-BE49-F238E27FC236}">
                  <a16:creationId xmlns:a16="http://schemas.microsoft.com/office/drawing/2014/main" xmlns="" id="{E5012BC2-005F-4998-BF7E-13CD717598C1}"/>
                </a:ext>
              </a:extLst>
            </p:cNvPr>
            <p:cNvSpPr/>
            <p:nvPr/>
          </p:nvSpPr>
          <p:spPr>
            <a:xfrm>
              <a:off x="479177" y="740374"/>
              <a:ext cx="4309690" cy="273665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مستطيل: زوايا مستديرة 4">
              <a:extLst>
                <a:ext uri="{FF2B5EF4-FFF2-40B4-BE49-F238E27FC236}">
                  <a16:creationId xmlns:a16="http://schemas.microsoft.com/office/drawing/2014/main" xmlns="" id="{915D2BEE-2425-41D2-820F-0BD2667204B5}"/>
                </a:ext>
              </a:extLst>
            </p:cNvPr>
            <p:cNvSpPr txBox="1"/>
            <p:nvPr/>
          </p:nvSpPr>
          <p:spPr>
            <a:xfrm>
              <a:off x="559331" y="820528"/>
              <a:ext cx="4149382" cy="25763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293" tIns="54293" rIns="54293" bIns="54293" numCol="1" spcCol="1270" anchor="ctr" anchorCtr="0">
              <a:noAutofit/>
            </a:bodyPr>
            <a:lstStyle/>
            <a:p>
              <a:pPr marL="68580" indent="-68580" defTabSz="685800"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E48312"/>
                </a:buClr>
                <a:buSzPct val="100000"/>
                <a:buFont typeface="Calibri" panose="020F0502020204030204" pitchFamily="34" charset="0"/>
                <a:buChar char=" "/>
                <a:defRPr/>
              </a:pPr>
              <a:r>
                <a:rPr lang="en-GB" sz="135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alibri" panose="020F0502020204030204"/>
                </a:rPr>
                <a:t> </a:t>
              </a:r>
              <a:r>
                <a:rPr lang="en-GB" sz="2000" b="1" dirty="0">
                  <a:solidFill>
                    <a:srgbClr val="FF0000"/>
                  </a:solidFill>
                  <a:latin typeface="Calibri" panose="020F0502020204030204"/>
                </a:rPr>
                <a:t>Pre-cut or cut-to-fit pouches</a:t>
              </a:r>
              <a:r>
                <a:rPr lang="en-GB" sz="20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alibri" panose="020F0502020204030204"/>
                </a:rPr>
                <a:t>: Some pouches have pre-cut holes so you do not have to cut the </a:t>
              </a:r>
              <a:r>
                <a:rPr lang="en-GB" sz="2000" dirty="0">
                  <a:solidFill>
                    <a:srgbClr val="FF0000"/>
                  </a:solidFill>
                  <a:latin typeface="Calibri" panose="020F0502020204030204"/>
                </a:rPr>
                <a:t>opening yourself</a:t>
              </a:r>
              <a:r>
                <a:rPr lang="en-GB" sz="20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alibri" panose="020F0502020204030204"/>
                </a:rPr>
                <a:t>. Other pouches can be cut to fit the size and shape of your stoma</a:t>
              </a:r>
              <a:endPara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56844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35FCCD8A-2EBB-4AD4-B33B-8E1D42124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500" y="4618717"/>
            <a:ext cx="8181805" cy="793241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sz="4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Colostomy pouches</a:t>
            </a:r>
          </a:p>
        </p:txBody>
      </p:sp>
      <p:pic>
        <p:nvPicPr>
          <p:cNvPr id="5" name="عنصر نائب للمحتوى 4" descr="صورة تحتوي على ضمادة&#10;&#10;تم إنشاء الوصف تلقائياً">
            <a:extLst>
              <a:ext uri="{FF2B5EF4-FFF2-40B4-BE49-F238E27FC236}">
                <a16:creationId xmlns:a16="http://schemas.microsoft.com/office/drawing/2014/main" xmlns="" id="{D35D2F6F-C1B5-401E-BE03-D64DF2E556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1771" y="2524716"/>
            <a:ext cx="2484589" cy="124229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xmlns="" id="{41CA6E1E-2D04-4941-9B54-3D0C9D380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50" y="1794837"/>
            <a:ext cx="2458867" cy="2702052"/>
          </a:xfrm>
          <a:prstGeom prst="rect">
            <a:avLst/>
          </a:prstGeom>
        </p:spPr>
      </p:pic>
      <p:pic>
        <p:nvPicPr>
          <p:cNvPr id="7" name="صورة 6" descr="صورة تحتوي على مختلف, العديد&#10;&#10;تم إنشاء الوصف تلقائياً">
            <a:extLst>
              <a:ext uri="{FF2B5EF4-FFF2-40B4-BE49-F238E27FC236}">
                <a16:creationId xmlns:a16="http://schemas.microsoft.com/office/drawing/2014/main" xmlns="" id="{6B7B4728-EE74-4CF6-8BEE-62691857EF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414" y="1903569"/>
            <a:ext cx="2484588" cy="24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19244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Complications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Prepared by : Ehab AL-</a:t>
            </a:r>
            <a:r>
              <a:rPr lang="en-US" dirty="0" err="1"/>
              <a:t>dohni</a:t>
            </a:r>
            <a:endParaRPr lang="en-US" dirty="0"/>
          </a:p>
          <a:p>
            <a:r>
              <a:rPr lang="en-US" dirty="0"/>
              <a:t>Supervised by : Dr. ALI Jad </a:t>
            </a:r>
          </a:p>
        </p:txBody>
      </p:sp>
    </p:spTree>
    <p:extLst>
      <p:ext uri="{BB962C8B-B14F-4D97-AF65-F5344CB8AC3E}">
        <p14:creationId xmlns:p14="http://schemas.microsoft.com/office/powerpoint/2010/main" xmlns="" val="15008093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I. Intraoperative—</a:t>
            </a:r>
            <a:r>
              <a:rPr lang="en-US" dirty="0"/>
              <a:t>occurring immediately in the operative room. 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II. Early—</a:t>
            </a:r>
            <a:r>
              <a:rPr lang="en-US" dirty="0"/>
              <a:t>occur 1–30 days after surgery. 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III. Late—</a:t>
            </a:r>
            <a:r>
              <a:rPr lang="en-US" dirty="0"/>
              <a:t>occur after more than 1 month of surgery. </a:t>
            </a:r>
          </a:p>
        </p:txBody>
      </p:sp>
    </p:spTree>
    <p:extLst>
      <p:ext uri="{BB962C8B-B14F-4D97-AF65-F5344CB8AC3E}">
        <p14:creationId xmlns:p14="http://schemas.microsoft.com/office/powerpoint/2010/main" xmlns="" val="41088420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Peristomal dermatitis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057400"/>
            <a:ext cx="6196405" cy="4267199"/>
          </a:xfrm>
        </p:spPr>
        <p:txBody>
          <a:bodyPr>
            <a:normAutofit/>
          </a:bodyPr>
          <a:lstStyle/>
          <a:p>
            <a:r>
              <a:rPr lang="en-US" dirty="0"/>
              <a:t>It is the most common stoma complication. It is characterized by skin irritation around the stoma.</a:t>
            </a:r>
          </a:p>
          <a:p>
            <a:pPr marL="0" indent="0">
              <a:buNone/>
            </a:pPr>
            <a:r>
              <a:rPr lang="en-US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xmlns="" val="7928165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Peristomal</a:t>
            </a:r>
            <a:r>
              <a:rPr lang="en-US" dirty="0"/>
              <a:t> dermatitis (causes)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1- </a:t>
            </a:r>
            <a:r>
              <a:rPr lang="en-US" b="1" dirty="0">
                <a:solidFill>
                  <a:srgbClr val="FF0000"/>
                </a:solidFill>
              </a:rPr>
              <a:t>Irritation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2- </a:t>
            </a:r>
            <a:r>
              <a:rPr lang="en-US" b="1" dirty="0">
                <a:solidFill>
                  <a:srgbClr val="FF0000"/>
                </a:solidFill>
              </a:rPr>
              <a:t>Contact with the products used in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     colostomy.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3- </a:t>
            </a:r>
            <a:r>
              <a:rPr lang="en-US" b="1" dirty="0">
                <a:solidFill>
                  <a:srgbClr val="FF0000"/>
                </a:solidFill>
              </a:rPr>
              <a:t>Contact allergy.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4- </a:t>
            </a:r>
            <a:r>
              <a:rPr lang="en-US" b="1" dirty="0">
                <a:solidFill>
                  <a:srgbClr val="FF0000"/>
                </a:solidFill>
              </a:rPr>
              <a:t>Mechanical trauma.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5- </a:t>
            </a:r>
            <a:r>
              <a:rPr lang="en-US" b="1" dirty="0">
                <a:solidFill>
                  <a:srgbClr val="FF0000"/>
                </a:solidFill>
              </a:rPr>
              <a:t>Bacterial or fungal skin infection.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77118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Peristomal dermatitis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most common symptoms are </a:t>
            </a:r>
            <a:r>
              <a:rPr lang="en-US" b="1" dirty="0">
                <a:solidFill>
                  <a:srgbClr val="FF0000"/>
                </a:solidFill>
              </a:rPr>
              <a:t>itching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</a:rPr>
              <a:t>burning sensation</a:t>
            </a:r>
            <a:r>
              <a:rPr lang="en-US" dirty="0"/>
              <a:t>, and </a:t>
            </a:r>
            <a:r>
              <a:rPr lang="en-US" b="1" dirty="0">
                <a:solidFill>
                  <a:srgbClr val="FF0000"/>
                </a:solidFill>
              </a:rPr>
              <a:t>pain.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00" y="2977662"/>
            <a:ext cx="5744065" cy="33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22407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Peristomal dermatitis (management)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use of </a:t>
            </a:r>
            <a:r>
              <a:rPr lang="en-US" b="1" dirty="0">
                <a:solidFill>
                  <a:srgbClr val="FF0000"/>
                </a:solidFill>
              </a:rPr>
              <a:t>azoles</a:t>
            </a:r>
            <a:r>
              <a:rPr lang="en-US" dirty="0"/>
              <a:t> is the best first-line treatment.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 If antifungal treatment does not clear the problem, it is likely to be bacterial and an </a:t>
            </a:r>
            <a:r>
              <a:rPr lang="en-US" b="1" dirty="0">
                <a:solidFill>
                  <a:srgbClr val="FF0000"/>
                </a:solidFill>
              </a:rPr>
              <a:t>antibacterial powder</a:t>
            </a:r>
            <a:r>
              <a:rPr lang="en-US" dirty="0"/>
              <a:t> is indicated such as </a:t>
            </a:r>
            <a:r>
              <a:rPr lang="en-US" dirty="0" err="1"/>
              <a:t>sucralfate</a:t>
            </a:r>
            <a:r>
              <a:rPr lang="en-US" dirty="0"/>
              <a:t> powder.</a:t>
            </a:r>
          </a:p>
        </p:txBody>
      </p:sp>
    </p:spTree>
    <p:extLst>
      <p:ext uri="{BB962C8B-B14F-4D97-AF65-F5344CB8AC3E}">
        <p14:creationId xmlns:p14="http://schemas.microsoft.com/office/powerpoint/2010/main" xmlns="" val="32401473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Necrosis/Ischemia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Necrosis may occur when the </a:t>
            </a:r>
            <a:r>
              <a:rPr lang="en-US" b="1" dirty="0">
                <a:solidFill>
                  <a:srgbClr val="FF0000"/>
                </a:solidFill>
              </a:rPr>
              <a:t>blood flow </a:t>
            </a:r>
            <a:r>
              <a:rPr lang="en-US" dirty="0"/>
              <a:t>to or from the stoma </a:t>
            </a:r>
            <a:r>
              <a:rPr lang="en-US" b="1" dirty="0">
                <a:solidFill>
                  <a:srgbClr val="FF0000"/>
                </a:solidFill>
              </a:rPr>
              <a:t>is impaired or interrupted</a:t>
            </a:r>
            <a:r>
              <a:rPr lang="en-US" dirty="0"/>
              <a:t>, resulting in severe tissue ischemia with </a:t>
            </a:r>
            <a:r>
              <a:rPr lang="en-US" b="1" dirty="0">
                <a:solidFill>
                  <a:srgbClr val="FF0000"/>
                </a:solidFill>
              </a:rPr>
              <a:t>impairment of stoma </a:t>
            </a:r>
            <a:r>
              <a:rPr lang="en-US" dirty="0"/>
              <a:t>viability or </a:t>
            </a:r>
            <a:r>
              <a:rPr lang="en-US" b="1" dirty="0">
                <a:solidFill>
                  <a:srgbClr val="FF0000"/>
                </a:solidFill>
              </a:rPr>
              <a:t>tissue death.</a:t>
            </a:r>
          </a:p>
          <a:p>
            <a:r>
              <a:rPr lang="en-US" dirty="0"/>
              <a:t>Initially the mucosa turns pale evolving to a purple, brown, and black color. The consistency becomes soft or hard and dry with loss of the characteristic brightness of a normal mucosa.</a:t>
            </a:r>
          </a:p>
        </p:txBody>
      </p:sp>
    </p:spTree>
    <p:extLst>
      <p:ext uri="{BB962C8B-B14F-4D97-AF65-F5344CB8AC3E}">
        <p14:creationId xmlns:p14="http://schemas.microsoft.com/office/powerpoint/2010/main" xmlns="" val="4966950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Necrosis (causes)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tension or stripping 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Sutures too </a:t>
            </a:r>
            <a:r>
              <a:rPr lang="en-US" b="1" dirty="0">
                <a:solidFill>
                  <a:srgbClr val="FF0000"/>
                </a:solidFill>
              </a:rPr>
              <a:t>narrowly spaced</a:t>
            </a:r>
            <a:r>
              <a:rPr lang="en-US" dirty="0"/>
              <a:t>, or </a:t>
            </a:r>
            <a:r>
              <a:rPr lang="en-US" b="1" dirty="0">
                <a:solidFill>
                  <a:srgbClr val="FF0000"/>
                </a:solidFill>
              </a:rPr>
              <a:t>constricting </a:t>
            </a:r>
            <a:r>
              <a:rPr lang="en-US" dirty="0"/>
              <a:t>sutures.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embolization.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Abdominal structure anomalies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9397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 Rounded MT Bold" pitchFamily="34" charset="0"/>
              </a:rPr>
              <a:t>Choosing a stoma site</a:t>
            </a: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</a:t>
            </a:r>
            <a:r>
              <a:rPr lang="en-US" b="1" dirty="0">
                <a:solidFill>
                  <a:srgbClr val="FF0000"/>
                </a:solidFill>
              </a:rPr>
              <a:t>optimum site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of stoma </a:t>
            </a:r>
            <a:r>
              <a:rPr lang="en-US" b="1" dirty="0"/>
              <a:t> will depend on the type of stoma, previous incisions, scars, the patient’s build, and clothing </a:t>
            </a:r>
            <a:r>
              <a:rPr lang="ar-JO" b="1" dirty="0"/>
              <a:t> </a:t>
            </a:r>
            <a:r>
              <a:rPr lang="en-US" b="1" dirty="0"/>
              <a:t> </a:t>
            </a:r>
            <a:r>
              <a:rPr lang="en-US" b="1" dirty="0" smtClean="0"/>
              <a:t>habits</a:t>
            </a:r>
          </a:p>
          <a:p>
            <a:pPr>
              <a:buNone/>
            </a:pPr>
            <a:endParaRPr lang="ar-JO" b="1" dirty="0"/>
          </a:p>
          <a:p>
            <a:r>
              <a:rPr lang="en-US" b="1" dirty="0"/>
              <a:t>The </a:t>
            </a:r>
            <a:r>
              <a:rPr lang="en-US" b="1" dirty="0">
                <a:solidFill>
                  <a:srgbClr val="FF0000"/>
                </a:solidFill>
              </a:rPr>
              <a:t>optimum stoma site </a:t>
            </a:r>
            <a:r>
              <a:rPr lang="en-US" b="1" dirty="0"/>
              <a:t>must be accessible, visible, and comfortable to the patient. </a:t>
            </a:r>
          </a:p>
          <a:p>
            <a:pPr>
              <a:buNone/>
            </a:pPr>
            <a:endParaRPr lang="en-US" b="1" dirty="0"/>
          </a:p>
          <a:p>
            <a:endParaRPr lang="ar-JO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Necrosis (management)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cases of </a:t>
            </a:r>
            <a:r>
              <a:rPr lang="en-US" b="1" dirty="0">
                <a:solidFill>
                  <a:srgbClr val="FF0000"/>
                </a:solidFill>
              </a:rPr>
              <a:t>superficial or partial  </a:t>
            </a:r>
            <a:r>
              <a:rPr lang="en-US" dirty="0"/>
              <a:t>mucosal necrosis </a:t>
            </a:r>
            <a:r>
              <a:rPr lang="en-US" b="1" dirty="0">
                <a:solidFill>
                  <a:srgbClr val="FF0000"/>
                </a:solidFill>
              </a:rPr>
              <a:t>observation</a:t>
            </a:r>
            <a:r>
              <a:rPr lang="en-US" dirty="0"/>
              <a:t> is the best approach.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 In cases of </a:t>
            </a:r>
            <a:r>
              <a:rPr lang="en-US" b="1" dirty="0">
                <a:solidFill>
                  <a:srgbClr val="FF0000"/>
                </a:solidFill>
              </a:rPr>
              <a:t>deep mucosal necrosis</a:t>
            </a:r>
            <a:r>
              <a:rPr lang="en-US" dirty="0"/>
              <a:t>, a </a:t>
            </a:r>
            <a:r>
              <a:rPr lang="en-US" b="1" dirty="0">
                <a:solidFill>
                  <a:srgbClr val="FF0000"/>
                </a:solidFill>
              </a:rPr>
              <a:t>surgical intervention</a:t>
            </a:r>
            <a:r>
              <a:rPr lang="en-US" dirty="0"/>
              <a:t> is indicated.</a:t>
            </a:r>
          </a:p>
        </p:txBody>
      </p:sp>
    </p:spTree>
    <p:extLst>
      <p:ext uri="{BB962C8B-B14F-4D97-AF65-F5344CB8AC3E}">
        <p14:creationId xmlns:p14="http://schemas.microsoft.com/office/powerpoint/2010/main" xmlns="" val="12826687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Necrosis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2819400"/>
            <a:ext cx="6579932" cy="2695856"/>
          </a:xfrm>
        </p:spPr>
      </p:pic>
      <p:sp>
        <p:nvSpPr>
          <p:cNvPr id="7" name="TextBox 6"/>
          <p:cNvSpPr txBox="1"/>
          <p:nvPr/>
        </p:nvSpPr>
        <p:spPr>
          <a:xfrm>
            <a:off x="1295400" y="22098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Partial necrosis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2209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Extensive necrosis </a:t>
            </a:r>
          </a:p>
        </p:txBody>
      </p:sp>
    </p:spTree>
    <p:extLst>
      <p:ext uri="{BB962C8B-B14F-4D97-AF65-F5344CB8AC3E}">
        <p14:creationId xmlns:p14="http://schemas.microsoft.com/office/powerpoint/2010/main" xmlns="" val="2685182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Retraction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retraction of the stoma occurs when the stoma lays flat to the skin or below the skin surface level.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Can be </a:t>
            </a:r>
            <a:r>
              <a:rPr lang="en-US" b="1" dirty="0">
                <a:solidFill>
                  <a:srgbClr val="FF0000"/>
                </a:solidFill>
              </a:rPr>
              <a:t>partial</a:t>
            </a:r>
            <a:r>
              <a:rPr lang="en-US" dirty="0"/>
              <a:t>  or </a:t>
            </a:r>
            <a:r>
              <a:rPr lang="en-US" b="1" dirty="0">
                <a:solidFill>
                  <a:srgbClr val="FF0000"/>
                </a:solidFill>
              </a:rPr>
              <a:t>complete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can occur </a:t>
            </a:r>
            <a:r>
              <a:rPr lang="en-US" b="1" dirty="0">
                <a:solidFill>
                  <a:srgbClr val="FF0000"/>
                </a:solidFill>
              </a:rPr>
              <a:t>early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or </a:t>
            </a:r>
            <a:r>
              <a:rPr lang="en-US" b="1" dirty="0">
                <a:solidFill>
                  <a:srgbClr val="FF0000"/>
                </a:solidFill>
              </a:rPr>
              <a:t>late.</a:t>
            </a:r>
          </a:p>
        </p:txBody>
      </p:sp>
    </p:spTree>
    <p:extLst>
      <p:ext uri="{BB962C8B-B14F-4D97-AF65-F5344CB8AC3E}">
        <p14:creationId xmlns:p14="http://schemas.microsoft.com/office/powerpoint/2010/main" xmlns="" val="3322389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Retraction (causes)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 Exteriorization of intestinal loop under </a:t>
            </a:r>
            <a:r>
              <a:rPr lang="en-US" b="1" dirty="0">
                <a:solidFill>
                  <a:srgbClr val="FF0000"/>
                </a:solidFill>
              </a:rPr>
              <a:t>tension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</a:rPr>
              <a:t>insufficient stomal length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</a:rPr>
              <a:t>poor fixation of the loop to the abdominal wall</a:t>
            </a:r>
            <a:r>
              <a:rPr lang="en-US" dirty="0"/>
              <a:t>, or </a:t>
            </a:r>
            <a:r>
              <a:rPr lang="en-US" b="1" dirty="0">
                <a:solidFill>
                  <a:srgbClr val="FF0000"/>
                </a:solidFill>
              </a:rPr>
              <a:t>lack of stoma support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Secondary to </a:t>
            </a:r>
            <a:r>
              <a:rPr lang="en-US" b="1" dirty="0">
                <a:solidFill>
                  <a:srgbClr val="FF0000"/>
                </a:solidFill>
              </a:rPr>
              <a:t>abdominal structure anomalies.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premature removal </a:t>
            </a:r>
            <a:r>
              <a:rPr lang="en-US" dirty="0"/>
              <a:t>of the loop device to support the intestine outside the abdominal wall.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later scar 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06054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Retraction (consequences)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Patients with retracted stomas present with </a:t>
            </a:r>
            <a:r>
              <a:rPr lang="en-US" b="1" dirty="0">
                <a:solidFill>
                  <a:srgbClr val="FF0000"/>
                </a:solidFill>
              </a:rPr>
              <a:t>effluent undermining the pouching system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</a:rPr>
              <a:t>persistent leakage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</a:rPr>
              <a:t>shortened pouch wear time</a:t>
            </a:r>
            <a:r>
              <a:rPr lang="en-US" dirty="0"/>
              <a:t>, and resultant </a:t>
            </a:r>
            <a:r>
              <a:rPr lang="en-US" b="1" dirty="0">
                <a:solidFill>
                  <a:srgbClr val="FF0000"/>
                </a:solidFill>
              </a:rPr>
              <a:t>peristomal irritant dermatitis.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9154" y="3886200"/>
            <a:ext cx="3571755" cy="239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49950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Retraction (management)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Conservative treatment </a:t>
            </a:r>
            <a:r>
              <a:rPr lang="en-US" dirty="0"/>
              <a:t>with </a:t>
            </a:r>
            <a:r>
              <a:rPr lang="en-US" b="1" dirty="0">
                <a:solidFill>
                  <a:srgbClr val="FF0000"/>
                </a:solidFill>
              </a:rPr>
              <a:t>convex devices </a:t>
            </a:r>
            <a:r>
              <a:rPr lang="en-US" dirty="0"/>
              <a:t>attached to the belt and </a:t>
            </a:r>
            <a:r>
              <a:rPr lang="en-US" b="1" dirty="0">
                <a:solidFill>
                  <a:srgbClr val="FF0000"/>
                </a:solidFill>
              </a:rPr>
              <a:t>protective skin pastes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Surgical intervention (stoma revision).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665807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Prolapse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 the </a:t>
            </a:r>
            <a:r>
              <a:rPr lang="en-US" b="1" dirty="0">
                <a:solidFill>
                  <a:srgbClr val="FF0000"/>
                </a:solidFill>
              </a:rPr>
              <a:t>telescoping</a:t>
            </a:r>
            <a:r>
              <a:rPr lang="en-US" dirty="0"/>
              <a:t>  of the bowel out through the stoma.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Prolapse can be </a:t>
            </a:r>
            <a:r>
              <a:rPr lang="en-US" b="1" dirty="0">
                <a:solidFill>
                  <a:srgbClr val="FF0000"/>
                </a:solidFill>
              </a:rPr>
              <a:t>partial</a:t>
            </a:r>
            <a:r>
              <a:rPr lang="en-US" dirty="0"/>
              <a:t> or </a:t>
            </a:r>
            <a:r>
              <a:rPr lang="en-US" b="1" dirty="0">
                <a:solidFill>
                  <a:srgbClr val="FF0000"/>
                </a:solidFill>
              </a:rPr>
              <a:t>complete</a:t>
            </a:r>
            <a:r>
              <a:rPr lang="en-US" dirty="0"/>
              <a:t>, and either the </a:t>
            </a:r>
            <a:r>
              <a:rPr lang="en-US" b="1" dirty="0">
                <a:solidFill>
                  <a:srgbClr val="FF0000"/>
                </a:solidFill>
              </a:rPr>
              <a:t>distal</a:t>
            </a:r>
            <a:r>
              <a:rPr lang="en-US" dirty="0"/>
              <a:t> or the </a:t>
            </a:r>
            <a:r>
              <a:rPr lang="en-US" b="1" dirty="0">
                <a:solidFill>
                  <a:srgbClr val="FF0000"/>
                </a:solidFill>
              </a:rPr>
              <a:t>proximal</a:t>
            </a:r>
            <a:r>
              <a:rPr lang="en-US" dirty="0"/>
              <a:t> segment of the loop ostomy may prolapse.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Can be classified as </a:t>
            </a:r>
            <a:r>
              <a:rPr lang="en-US" b="1" dirty="0">
                <a:solidFill>
                  <a:srgbClr val="FF0000"/>
                </a:solidFill>
              </a:rPr>
              <a:t>sliding</a:t>
            </a:r>
            <a:r>
              <a:rPr lang="en-US" dirty="0"/>
              <a:t>  or </a:t>
            </a:r>
            <a:r>
              <a:rPr lang="en-US" b="1" dirty="0">
                <a:solidFill>
                  <a:srgbClr val="FF0000"/>
                </a:solidFill>
              </a:rPr>
              <a:t>fixed.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590206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Prolapse (causes)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Weak abdominal wall </a:t>
            </a:r>
          </a:p>
          <a:p>
            <a:endParaRPr lang="en-US" dirty="0"/>
          </a:p>
          <a:p>
            <a:r>
              <a:rPr lang="en-US" dirty="0"/>
              <a:t>Creation of excessively </a:t>
            </a:r>
            <a:r>
              <a:rPr lang="en-US" b="1" dirty="0">
                <a:solidFill>
                  <a:srgbClr val="FF0000"/>
                </a:solidFill>
              </a:rPr>
              <a:t>large opening </a:t>
            </a:r>
            <a:r>
              <a:rPr lang="en-US" dirty="0"/>
              <a:t>in the abdominal wall.</a:t>
            </a:r>
          </a:p>
          <a:p>
            <a:endParaRPr lang="en-US" dirty="0"/>
          </a:p>
          <a:p>
            <a:r>
              <a:rPr lang="en-US" dirty="0"/>
              <a:t>Positioning the stoma </a:t>
            </a:r>
            <a:r>
              <a:rPr lang="en-US" b="1" dirty="0">
                <a:solidFill>
                  <a:srgbClr val="FF0000"/>
                </a:solidFill>
              </a:rPr>
              <a:t>out of the rectus abdominal muscle.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Postoperative </a:t>
            </a:r>
            <a:r>
              <a:rPr lang="en-US" b="1" dirty="0">
                <a:solidFill>
                  <a:srgbClr val="FF0000"/>
                </a:solidFill>
              </a:rPr>
              <a:t>increase of the abdominal pressure.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Bowel edema.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 Inadequate fixation.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1333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Prolapse (clinical manifestation)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Makes the stoma </a:t>
            </a:r>
            <a:r>
              <a:rPr lang="en-US" b="1" dirty="0">
                <a:solidFill>
                  <a:srgbClr val="FF0000"/>
                </a:solidFill>
              </a:rPr>
              <a:t>longer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and more susceptible to abrasion or infection</a:t>
            </a:r>
            <a:r>
              <a:rPr lang="en-US" dirty="0"/>
              <a:t>.</a:t>
            </a:r>
          </a:p>
          <a:p>
            <a:r>
              <a:rPr lang="en-US" dirty="0"/>
              <a:t>Makes the patient’s ability to </a:t>
            </a:r>
            <a:r>
              <a:rPr lang="en-US" b="1" dirty="0">
                <a:solidFill>
                  <a:srgbClr val="FF0000"/>
                </a:solidFill>
              </a:rPr>
              <a:t>conceal the stoma beneath clothing difficult.</a:t>
            </a:r>
          </a:p>
          <a:p>
            <a:r>
              <a:rPr lang="en-US" dirty="0"/>
              <a:t>Makes the stoma </a:t>
            </a:r>
            <a:r>
              <a:rPr lang="en-US" b="1" dirty="0">
                <a:solidFill>
                  <a:srgbClr val="FF0000"/>
                </a:solidFill>
              </a:rPr>
              <a:t>more susceptible to bleeding </a:t>
            </a:r>
            <a:r>
              <a:rPr lang="en-US" dirty="0"/>
              <a:t>and </a:t>
            </a:r>
            <a:r>
              <a:rPr lang="en-US" b="1" dirty="0">
                <a:solidFill>
                  <a:srgbClr val="FF0000"/>
                </a:solidFill>
              </a:rPr>
              <a:t>more prone to trauma.</a:t>
            </a:r>
          </a:p>
          <a:p>
            <a:r>
              <a:rPr lang="en-US" dirty="0"/>
              <a:t> A prolapsed stoma could also become </a:t>
            </a:r>
            <a:r>
              <a:rPr lang="en-US" b="1" dirty="0">
                <a:solidFill>
                  <a:srgbClr val="FF0000"/>
                </a:solidFill>
              </a:rPr>
              <a:t>obstructed.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583190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Prolapse (management)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Conservative management.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Surgical correction </a:t>
            </a:r>
            <a:r>
              <a:rPr lang="en-US" dirty="0"/>
              <a:t>of prolapse.</a:t>
            </a:r>
          </a:p>
        </p:txBody>
      </p:sp>
    </p:spTree>
    <p:extLst>
      <p:ext uri="{BB962C8B-B14F-4D97-AF65-F5344CB8AC3E}">
        <p14:creationId xmlns:p14="http://schemas.microsoft.com/office/powerpoint/2010/main" xmlns="" val="2018407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7744177" cy="1202485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 A stoma site should have the following criteria:</a:t>
            </a:r>
            <a:br>
              <a:rPr lang="en-US" sz="2400" b="1" dirty="0">
                <a:solidFill>
                  <a:srgbClr val="FF0000"/>
                </a:solidFill>
              </a:rPr>
            </a:br>
            <a:endParaRPr lang="ar-JO" sz="24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47800" y="1905000"/>
            <a:ext cx="6196405" cy="3603812"/>
          </a:xfrm>
        </p:spPr>
        <p:txBody>
          <a:bodyPr>
            <a:normAutofit/>
          </a:bodyPr>
          <a:lstStyle/>
          <a:p>
            <a:r>
              <a:rPr lang="en-US" b="1" dirty="0"/>
              <a:t>It should be at least 5 cm away from the planned incision </a:t>
            </a:r>
            <a:r>
              <a:rPr lang="en-US" b="1" dirty="0" smtClean="0"/>
              <a:t>line  </a:t>
            </a:r>
            <a:r>
              <a:rPr lang="en-US" b="1" dirty="0" smtClean="0">
                <a:solidFill>
                  <a:srgbClr val="FF0000"/>
                </a:solidFill>
              </a:rPr>
              <a:t>to </a:t>
            </a:r>
            <a:r>
              <a:rPr lang="en-US" b="1" dirty="0">
                <a:solidFill>
                  <a:srgbClr val="FF0000"/>
                </a:solidFill>
              </a:rPr>
              <a:t>reduce the risk of prolapse, hernia, and stoma </a:t>
            </a:r>
            <a:r>
              <a:rPr lang="en-US" b="1" dirty="0" smtClean="0">
                <a:solidFill>
                  <a:srgbClr val="FF0000"/>
                </a:solidFill>
              </a:rPr>
              <a:t>retraction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r>
              <a:rPr lang="en-US" b="1" dirty="0" smtClean="0"/>
              <a:t> </a:t>
            </a:r>
          </a:p>
          <a:p>
            <a:pPr>
              <a:buNone/>
            </a:pPr>
            <a:endParaRPr lang="en-US" b="1" dirty="0"/>
          </a:p>
          <a:p>
            <a:r>
              <a:rPr lang="en-US" b="1" dirty="0"/>
              <a:t>The stoma site should be </a:t>
            </a:r>
            <a:r>
              <a:rPr lang="en-US" b="1" dirty="0">
                <a:solidFill>
                  <a:srgbClr val="FF0000"/>
                </a:solidFill>
              </a:rPr>
              <a:t>away from creases, scars, the umbilicus, and bony prominences </a:t>
            </a:r>
            <a:r>
              <a:rPr lang="en-US" b="1" dirty="0" smtClean="0">
                <a:solidFill>
                  <a:srgbClr val="FF0000"/>
                </a:solidFill>
              </a:rPr>
              <a:t>. </a:t>
            </a:r>
            <a:endParaRPr lang="en-US" b="1" dirty="0"/>
          </a:p>
          <a:p>
            <a:pPr>
              <a:buNone/>
            </a:pPr>
            <a:endParaRPr lang="ar-JO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Prolapse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2743200"/>
            <a:ext cx="2971800" cy="355577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0308" y="3200400"/>
            <a:ext cx="4158244" cy="306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4238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Parastomal hernia (PSH)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 A </a:t>
            </a:r>
            <a:r>
              <a:rPr lang="en-US" b="1" dirty="0">
                <a:solidFill>
                  <a:srgbClr val="FF0000"/>
                </a:solidFill>
              </a:rPr>
              <a:t>protrusion</a:t>
            </a:r>
            <a:r>
              <a:rPr lang="en-US" dirty="0"/>
              <a:t> of the bowel or loops of intestine through the fascial opening into the </a:t>
            </a:r>
            <a:r>
              <a:rPr lang="en-US" b="1" dirty="0">
                <a:solidFill>
                  <a:srgbClr val="FF0000"/>
                </a:solidFill>
              </a:rPr>
              <a:t>subcutaneous tissue around the stoma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may be </a:t>
            </a:r>
            <a:r>
              <a:rPr lang="en-US" b="1" dirty="0">
                <a:solidFill>
                  <a:srgbClr val="FF0000"/>
                </a:solidFill>
              </a:rPr>
              <a:t>partial </a:t>
            </a:r>
            <a:r>
              <a:rPr lang="en-US" dirty="0"/>
              <a:t>or </a:t>
            </a:r>
            <a:r>
              <a:rPr lang="en-US" b="1" dirty="0">
                <a:solidFill>
                  <a:srgbClr val="FF0000"/>
                </a:solidFill>
              </a:rPr>
              <a:t>circumferential.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The hernia change in position.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Occurs </a:t>
            </a:r>
            <a:r>
              <a:rPr lang="en-US" b="1" dirty="0">
                <a:solidFill>
                  <a:srgbClr val="FF0000"/>
                </a:solidFill>
              </a:rPr>
              <a:t>months to years</a:t>
            </a:r>
            <a:r>
              <a:rPr lang="en-US" dirty="0"/>
              <a:t> after surgery because of </a:t>
            </a:r>
            <a:r>
              <a:rPr lang="en-US" b="1" dirty="0">
                <a:solidFill>
                  <a:srgbClr val="FF0000"/>
                </a:solidFill>
              </a:rPr>
              <a:t>surgical technical error </a:t>
            </a:r>
            <a:r>
              <a:rPr lang="en-US" dirty="0"/>
              <a:t>or following </a:t>
            </a:r>
            <a:r>
              <a:rPr lang="en-US" b="1" dirty="0">
                <a:solidFill>
                  <a:srgbClr val="FF0000"/>
                </a:solidFill>
              </a:rPr>
              <a:t>gradual enlargement of the fascial defect.</a:t>
            </a:r>
          </a:p>
        </p:txBody>
      </p:sp>
    </p:spTree>
    <p:extLst>
      <p:ext uri="{BB962C8B-B14F-4D97-AF65-F5344CB8AC3E}">
        <p14:creationId xmlns:p14="http://schemas.microsoft.com/office/powerpoint/2010/main" xmlns="" val="216922140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PSH (risk factors)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Intra-abdominal pressure.</a:t>
            </a:r>
          </a:p>
          <a:p>
            <a:endParaRPr lang="en-US" dirty="0"/>
          </a:p>
          <a:p>
            <a:r>
              <a:rPr lang="en-US" dirty="0"/>
              <a:t>Advanced age.</a:t>
            </a:r>
          </a:p>
          <a:p>
            <a:endParaRPr lang="en-US" dirty="0"/>
          </a:p>
          <a:p>
            <a:r>
              <a:rPr lang="en-US" dirty="0"/>
              <a:t>Obesity.</a:t>
            </a:r>
          </a:p>
          <a:p>
            <a:endParaRPr lang="en-US" dirty="0"/>
          </a:p>
          <a:p>
            <a:r>
              <a:rPr lang="en-US" dirty="0"/>
              <a:t>Chronic cough.</a:t>
            </a:r>
          </a:p>
          <a:p>
            <a:endParaRPr lang="en-US" dirty="0"/>
          </a:p>
          <a:p>
            <a:r>
              <a:rPr lang="en-US" dirty="0"/>
              <a:t>Long-term use of corticosteroids. </a:t>
            </a:r>
          </a:p>
        </p:txBody>
      </p:sp>
    </p:spTree>
    <p:extLst>
      <p:ext uri="{BB962C8B-B14F-4D97-AF65-F5344CB8AC3E}">
        <p14:creationId xmlns:p14="http://schemas.microsoft.com/office/powerpoint/2010/main" xmlns="" val="177927735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PSH (clinical manifestation)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patients are </a:t>
            </a:r>
            <a:r>
              <a:rPr lang="en-US" b="1" dirty="0">
                <a:solidFill>
                  <a:srgbClr val="FF0000"/>
                </a:solidFill>
              </a:rPr>
              <a:t>asymptomatic.</a:t>
            </a:r>
          </a:p>
          <a:p>
            <a:r>
              <a:rPr lang="en-US" dirty="0"/>
              <a:t>Symptoms include </a:t>
            </a:r>
            <a:r>
              <a:rPr lang="en-US" b="1" dirty="0">
                <a:solidFill>
                  <a:srgbClr val="FF0000"/>
                </a:solidFill>
              </a:rPr>
              <a:t>mild peristomal discomfort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</a:rPr>
              <a:t>stoma appliance issues </a:t>
            </a:r>
            <a:r>
              <a:rPr lang="en-US" dirty="0"/>
              <a:t>with </a:t>
            </a:r>
            <a:r>
              <a:rPr lang="en-US" b="1" dirty="0">
                <a:solidFill>
                  <a:srgbClr val="FF0000"/>
                </a:solidFill>
              </a:rPr>
              <a:t>leaks and skin irritation 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</a:rPr>
              <a:t>obstruction</a:t>
            </a:r>
            <a:r>
              <a:rPr lang="en-US" dirty="0"/>
              <a:t>, and </a:t>
            </a:r>
            <a:r>
              <a:rPr lang="en-US" b="1" dirty="0">
                <a:solidFill>
                  <a:srgbClr val="FF0000"/>
                </a:solidFill>
              </a:rPr>
              <a:t>strangulation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76188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PSH (management)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CT scan with oral contrast </a:t>
            </a:r>
            <a:r>
              <a:rPr lang="en-US" dirty="0"/>
              <a:t>confirms the diagnosis.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Asymptomatic</a:t>
            </a:r>
            <a:r>
              <a:rPr lang="en-US" dirty="0"/>
              <a:t> patients can be treated </a:t>
            </a:r>
            <a:r>
              <a:rPr lang="en-US" b="1" dirty="0">
                <a:solidFill>
                  <a:srgbClr val="FF0000"/>
                </a:solidFill>
              </a:rPr>
              <a:t>conservatively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If signs of obstruction, incarceration, perforation, or recurrent pouching difficulties are present, the patient should be referred to a surgeon.</a:t>
            </a:r>
          </a:p>
        </p:txBody>
      </p:sp>
    </p:spTree>
    <p:extLst>
      <p:ext uri="{BB962C8B-B14F-4D97-AF65-F5344CB8AC3E}">
        <p14:creationId xmlns:p14="http://schemas.microsoft.com/office/powerpoint/2010/main" xmlns="" val="35179441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PSH (management)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Surgery repair of parastomal hernia can be done by </a:t>
            </a:r>
            <a:r>
              <a:rPr lang="en-US" b="1" dirty="0">
                <a:solidFill>
                  <a:srgbClr val="FF0000"/>
                </a:solidFill>
              </a:rPr>
              <a:t>fascial repair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</a:rPr>
              <a:t>prosthetic mesh</a:t>
            </a:r>
            <a:r>
              <a:rPr lang="en-US" dirty="0"/>
              <a:t>, or </a:t>
            </a:r>
            <a:r>
              <a:rPr lang="en-US" b="1" dirty="0">
                <a:solidFill>
                  <a:srgbClr val="FF0000"/>
                </a:solidFill>
              </a:rPr>
              <a:t>stoma relocation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0" y="3428999"/>
            <a:ext cx="5860473" cy="279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032733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a </a:t>
            </a:r>
            <a:r>
              <a:rPr lang="en-US" b="1" dirty="0">
                <a:solidFill>
                  <a:srgbClr val="FF0000"/>
                </a:solidFill>
              </a:rPr>
              <a:t>stricture</a:t>
            </a:r>
            <a:r>
              <a:rPr lang="en-US" dirty="0"/>
              <a:t> or </a:t>
            </a:r>
            <a:r>
              <a:rPr lang="en-US" b="1" dirty="0">
                <a:solidFill>
                  <a:srgbClr val="FF0000"/>
                </a:solidFill>
              </a:rPr>
              <a:t>retraction</a:t>
            </a:r>
            <a:r>
              <a:rPr lang="en-US" dirty="0"/>
              <a:t> of the </a:t>
            </a:r>
            <a:r>
              <a:rPr lang="en-US" dirty="0" err="1"/>
              <a:t>stomal</a:t>
            </a:r>
            <a:r>
              <a:rPr lang="en-US" dirty="0"/>
              <a:t> opening.</a:t>
            </a:r>
          </a:p>
          <a:p>
            <a:endParaRPr lang="en-US" dirty="0"/>
          </a:p>
          <a:p>
            <a:r>
              <a:rPr lang="en-US" dirty="0"/>
              <a:t>The symptoms include </a:t>
            </a:r>
            <a:r>
              <a:rPr lang="en-US" b="1" dirty="0">
                <a:solidFill>
                  <a:srgbClr val="FF0000"/>
                </a:solidFill>
              </a:rPr>
              <a:t>abdominal excess of gases</a:t>
            </a:r>
            <a:r>
              <a:rPr lang="en-US" dirty="0"/>
              <a:t>, frequent </a:t>
            </a:r>
            <a:r>
              <a:rPr lang="en-US" b="1" dirty="0">
                <a:solidFill>
                  <a:srgbClr val="FF0000"/>
                </a:solidFill>
              </a:rPr>
              <a:t>cramps</a:t>
            </a:r>
            <a:r>
              <a:rPr lang="en-US" dirty="0"/>
              <a:t> and </a:t>
            </a:r>
            <a:r>
              <a:rPr lang="en-US" b="1" dirty="0">
                <a:solidFill>
                  <a:srgbClr val="FF0000"/>
                </a:solidFill>
              </a:rPr>
              <a:t>diarrhea</a:t>
            </a:r>
            <a:r>
              <a:rPr lang="en-US" dirty="0"/>
              <a:t>, as well as </a:t>
            </a:r>
            <a:r>
              <a:rPr lang="en-US" b="1" dirty="0">
                <a:solidFill>
                  <a:srgbClr val="FF0000"/>
                </a:solidFill>
              </a:rPr>
              <a:t>thin feces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958188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Stenosis (causes)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Inadequate excision </a:t>
            </a:r>
            <a:r>
              <a:rPr lang="en-US" dirty="0"/>
              <a:t>of the skin during construction of a stoma or poor stoma site.</a:t>
            </a:r>
          </a:p>
          <a:p>
            <a:endParaRPr lang="en-US" dirty="0"/>
          </a:p>
          <a:p>
            <a:r>
              <a:rPr lang="en-US" dirty="0"/>
              <a:t>Stomal </a:t>
            </a:r>
            <a:r>
              <a:rPr lang="en-US" b="1" dirty="0">
                <a:solidFill>
                  <a:srgbClr val="FF0000"/>
                </a:solidFill>
              </a:rPr>
              <a:t>ischemia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</a:rPr>
              <a:t>necrosis</a:t>
            </a:r>
            <a:r>
              <a:rPr lang="en-US" dirty="0"/>
              <a:t>, or </a:t>
            </a:r>
            <a:r>
              <a:rPr lang="en-US" b="1" dirty="0">
                <a:solidFill>
                  <a:srgbClr val="FF0000"/>
                </a:solidFill>
              </a:rPr>
              <a:t>retraction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Recurrent disease.</a:t>
            </a:r>
          </a:p>
          <a:p>
            <a:endParaRPr lang="en-US" dirty="0"/>
          </a:p>
          <a:p>
            <a:r>
              <a:rPr lang="en-US" dirty="0"/>
              <a:t>Recurrent episodes of </a:t>
            </a:r>
            <a:r>
              <a:rPr lang="en-US" b="1" dirty="0">
                <a:solidFill>
                  <a:srgbClr val="FF0000"/>
                </a:solidFill>
              </a:rPr>
              <a:t>skin irritation.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Weight gain.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Radiotherapy.</a:t>
            </a:r>
          </a:p>
        </p:txBody>
      </p:sp>
    </p:spTree>
    <p:extLst>
      <p:ext uri="{BB962C8B-B14F-4D97-AF65-F5344CB8AC3E}">
        <p14:creationId xmlns:p14="http://schemas.microsoft.com/office/powerpoint/2010/main" xmlns="" val="325851535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Stenosis (management)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best option for the treatment of this complication is </a:t>
            </a:r>
            <a:r>
              <a:rPr lang="en-US" b="1" dirty="0">
                <a:solidFill>
                  <a:srgbClr val="FF0000"/>
                </a:solidFill>
              </a:rPr>
              <a:t>surgery.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3991364"/>
            <a:ext cx="6013595" cy="228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643680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65988" y="2967335"/>
            <a:ext cx="34120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xmlns="" val="2858913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1562867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Examination of patient presenting with intestinal stoma </a:t>
            </a:r>
            <a:endParaRPr lang="ar-JO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47800" y="1752600"/>
            <a:ext cx="6196405" cy="3603812"/>
          </a:xfrm>
        </p:spPr>
        <p:txBody>
          <a:bodyPr>
            <a:noAutofit/>
          </a:bodyPr>
          <a:lstStyle/>
          <a:p>
            <a:r>
              <a:rPr lang="en-US" sz="2000" b="1" u="sng" dirty="0">
                <a:solidFill>
                  <a:srgbClr val="FF0000"/>
                </a:solidFill>
              </a:rPr>
              <a:t>1 – Inspection :</a:t>
            </a:r>
          </a:p>
          <a:p>
            <a:pPr>
              <a:buNone/>
            </a:pPr>
            <a:endParaRPr lang="en-US" sz="2000" b="1" u="sng" dirty="0">
              <a:solidFill>
                <a:srgbClr val="FF0000"/>
              </a:solidFill>
            </a:endParaRPr>
          </a:p>
          <a:p>
            <a:r>
              <a:rPr lang="en-US" sz="1800" b="1" dirty="0"/>
              <a:t> site  : RIF , LIF </a:t>
            </a:r>
          </a:p>
          <a:p>
            <a:r>
              <a:rPr lang="en-US" sz="1800" b="1" dirty="0"/>
              <a:t>Number  of opening </a:t>
            </a:r>
          </a:p>
          <a:p>
            <a:r>
              <a:rPr lang="en-US" sz="1800" b="1" dirty="0"/>
              <a:t>Color : Red , black </a:t>
            </a:r>
          </a:p>
          <a:p>
            <a:r>
              <a:rPr lang="en-US" sz="1800" b="1" dirty="0"/>
              <a:t>Output  : </a:t>
            </a:r>
          </a:p>
          <a:p>
            <a:r>
              <a:rPr lang="en-US" sz="1800" b="1" dirty="0"/>
              <a:t>Surrounding skin  : clean and dry </a:t>
            </a:r>
          </a:p>
          <a:p>
            <a:r>
              <a:rPr lang="en-US" sz="1800" b="1" dirty="0"/>
              <a:t>Spout  : present or not </a:t>
            </a:r>
          </a:p>
          <a:p>
            <a:r>
              <a:rPr lang="en-US" sz="1800" b="1" dirty="0"/>
              <a:t>Any evidence of complication  : hernia, prolapse ,,,</a:t>
            </a:r>
          </a:p>
          <a:p>
            <a:pPr>
              <a:buNone/>
            </a:pPr>
            <a:r>
              <a:rPr lang="en-US" sz="1800" b="1" dirty="0"/>
              <a:t>  </a:t>
            </a:r>
          </a:p>
          <a:p>
            <a:endParaRPr lang="ar-JO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47800" y="1828800"/>
            <a:ext cx="6196405" cy="3603812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u="sng" dirty="0">
                <a:solidFill>
                  <a:srgbClr val="FF0000"/>
                </a:solidFill>
              </a:rPr>
              <a:t>2 – palpation :</a:t>
            </a:r>
          </a:p>
          <a:p>
            <a:r>
              <a:rPr lang="en-US" b="1" dirty="0"/>
              <a:t>Feel around the stoma site for any tenderness </a:t>
            </a:r>
          </a:p>
          <a:p>
            <a:r>
              <a:rPr lang="en-US" b="1" dirty="0"/>
              <a:t>Ask patient to cough and feel for a cough impulse for any </a:t>
            </a:r>
            <a:endParaRPr lang="ar-JO" b="1" dirty="0"/>
          </a:p>
          <a:p>
            <a:r>
              <a:rPr lang="en-US" b="1" dirty="0" err="1"/>
              <a:t>parastomal</a:t>
            </a:r>
            <a:r>
              <a:rPr lang="en-US" b="1" dirty="0"/>
              <a:t> hernia</a:t>
            </a:r>
          </a:p>
          <a:p>
            <a:pPr>
              <a:buNone/>
            </a:pPr>
            <a:endParaRPr lang="en-US" b="1" dirty="0"/>
          </a:p>
          <a:p>
            <a:r>
              <a:rPr lang="en-US" sz="2800" b="1" u="sng" dirty="0">
                <a:solidFill>
                  <a:srgbClr val="FF0000"/>
                </a:solidFill>
              </a:rPr>
              <a:t>3 – Auscultation : </a:t>
            </a:r>
          </a:p>
          <a:p>
            <a:r>
              <a:rPr lang="en-US" b="1" dirty="0" err="1"/>
              <a:t>Auscultate</a:t>
            </a:r>
            <a:r>
              <a:rPr lang="en-US" b="1" dirty="0"/>
              <a:t> for bowel sound   </a:t>
            </a:r>
          </a:p>
          <a:p>
            <a:pPr>
              <a:buNone/>
            </a:pPr>
            <a:r>
              <a:rPr lang="en-US" b="1" dirty="0"/>
              <a:t>  </a:t>
            </a:r>
          </a:p>
          <a:p>
            <a:endParaRPr lang="ar-JO" dirty="0"/>
          </a:p>
          <a:p>
            <a:endParaRPr lang="ar-JO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62000" y="838200"/>
            <a:ext cx="8048977" cy="1202485"/>
          </a:xfrm>
        </p:spPr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FF0000"/>
                </a:solidFill>
              </a:rPr>
              <a:t>Digital examination of stoma </a:t>
            </a:r>
            <a:endParaRPr lang="ar-JO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b="1" dirty="0">
              <a:solidFill>
                <a:srgbClr val="002060"/>
              </a:solidFill>
              <a:latin typeface="Bahnschrift" pitchFamily="34" charset="0"/>
            </a:endParaRPr>
          </a:p>
          <a:p>
            <a:pPr algn="ctr"/>
            <a:r>
              <a:rPr lang="en-US" b="1" dirty="0">
                <a:solidFill>
                  <a:srgbClr val="002060"/>
                </a:solidFill>
                <a:latin typeface="Bahnschrift" pitchFamily="34" charset="0"/>
              </a:rPr>
              <a:t> It includes the insertion of a gloved lubricated index finger into the </a:t>
            </a:r>
            <a:r>
              <a:rPr lang="en-US" b="1" dirty="0">
                <a:solidFill>
                  <a:srgbClr val="FF0000"/>
                </a:solidFill>
                <a:latin typeface="Bahnschrift" pitchFamily="34" charset="0"/>
              </a:rPr>
              <a:t>stoma lumen.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Bahnschrift" pitchFamily="34" charset="0"/>
              </a:rPr>
              <a:t>  At times, this may be all that is needed to </a:t>
            </a:r>
            <a:r>
              <a:rPr lang="en-US" b="1" dirty="0">
                <a:solidFill>
                  <a:srgbClr val="FF0000"/>
                </a:solidFill>
                <a:latin typeface="Bahnschrift" pitchFamily="34" charset="0"/>
              </a:rPr>
              <a:t>relieve an obstruction</a:t>
            </a:r>
            <a:r>
              <a:rPr lang="en-US" b="1" dirty="0">
                <a:solidFill>
                  <a:srgbClr val="002060"/>
                </a:solidFill>
                <a:latin typeface="Bahnschrift" pitchFamily="34" charset="0"/>
              </a:rPr>
              <a:t> due to adhesions or fibrosis. 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Bahnschrift" pitchFamily="34" charset="0"/>
              </a:rPr>
              <a:t> The removed gloved finger is then inspected for feces, blood or mucus</a:t>
            </a:r>
            <a:r>
              <a:rPr lang="en-US" b="1" dirty="0">
                <a:solidFill>
                  <a:srgbClr val="002060"/>
                </a:solidFill>
              </a:rPr>
              <a:t>.</a:t>
            </a:r>
            <a:endParaRPr lang="ar-JO" b="1" dirty="0">
              <a:solidFill>
                <a:srgbClr val="002060"/>
              </a:solidFill>
            </a:endParaRPr>
          </a:p>
          <a:p>
            <a:pPr algn="ctr"/>
            <a:endParaRPr lang="ar-JO" b="1" dirty="0"/>
          </a:p>
          <a:p>
            <a:endParaRPr lang="ar-JO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747</TotalTime>
  <Words>1734</Words>
  <Application>Microsoft Office PowerPoint</Application>
  <PresentationFormat>On-screen Show (4:3)</PresentationFormat>
  <Paragraphs>297</Paragraphs>
  <Slides>69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Pushpin</vt:lpstr>
      <vt:lpstr>Colostomy </vt:lpstr>
      <vt:lpstr>Slide 2</vt:lpstr>
      <vt:lpstr>Slide 3</vt:lpstr>
      <vt:lpstr>Slide 4</vt:lpstr>
      <vt:lpstr>Choosing a stoma site</vt:lpstr>
      <vt:lpstr> A stoma site should have the following criteria: </vt:lpstr>
      <vt:lpstr>Examination of patient presenting with intestinal stoma </vt:lpstr>
      <vt:lpstr>Slide 8</vt:lpstr>
      <vt:lpstr>Digital examination of stoma </vt:lpstr>
      <vt:lpstr>Types of colostomy : </vt:lpstr>
      <vt:lpstr>1 - According to anatomical location :</vt:lpstr>
      <vt:lpstr>2 – according to duration  : </vt:lpstr>
      <vt:lpstr>3- according to morphology:</vt:lpstr>
      <vt:lpstr>2) Double barrel colostomy :</vt:lpstr>
      <vt:lpstr> 3) Loop Colostomy :</vt:lpstr>
      <vt:lpstr>Slide 16</vt:lpstr>
      <vt:lpstr>Slide 17</vt:lpstr>
      <vt:lpstr>Indications for colostomy.</vt:lpstr>
      <vt:lpstr>A colostomy is created as a mean to treat various disorders of the large intestine.</vt:lpstr>
      <vt:lpstr>Colostomy goals</vt:lpstr>
      <vt:lpstr> Some of the most common conditions that might necessitate a stoma are: </vt:lpstr>
      <vt:lpstr>Slide 22</vt:lpstr>
      <vt:lpstr>A.Obstructions</vt:lpstr>
      <vt:lpstr>Slide 24</vt:lpstr>
      <vt:lpstr>B.Inflammation</vt:lpstr>
      <vt:lpstr>Slide 26</vt:lpstr>
      <vt:lpstr>C.operative</vt:lpstr>
      <vt:lpstr>Hartmann's operation</vt:lpstr>
      <vt:lpstr>The indications for this procedure include:  </vt:lpstr>
      <vt:lpstr>D.others</vt:lpstr>
      <vt:lpstr>The most common indications for colostomy.</vt:lpstr>
      <vt:lpstr>Slide 32</vt:lpstr>
      <vt:lpstr>Slide 33</vt:lpstr>
      <vt:lpstr>Slide 34</vt:lpstr>
      <vt:lpstr>Slide 35</vt:lpstr>
      <vt:lpstr>Slide 36</vt:lpstr>
      <vt:lpstr>What types of products are used for colostomies?</vt:lpstr>
      <vt:lpstr>The following are general information about types of colostomy pouches:</vt:lpstr>
      <vt:lpstr>Slide 39</vt:lpstr>
      <vt:lpstr>Slide 40</vt:lpstr>
      <vt:lpstr>Colostomy pouches</vt:lpstr>
      <vt:lpstr>Complications </vt:lpstr>
      <vt:lpstr>Complications </vt:lpstr>
      <vt:lpstr>Peristomal dermatitis </vt:lpstr>
      <vt:lpstr>Peristomal dermatitis (causes)</vt:lpstr>
      <vt:lpstr>Peristomal dermatitis </vt:lpstr>
      <vt:lpstr>Peristomal dermatitis (management)</vt:lpstr>
      <vt:lpstr>Necrosis/Ischemia </vt:lpstr>
      <vt:lpstr>Necrosis (causes)</vt:lpstr>
      <vt:lpstr>Necrosis (management)</vt:lpstr>
      <vt:lpstr>Necrosis </vt:lpstr>
      <vt:lpstr>Retraction </vt:lpstr>
      <vt:lpstr>Retraction (causes)</vt:lpstr>
      <vt:lpstr>Retraction (consequences)</vt:lpstr>
      <vt:lpstr>Retraction (management)</vt:lpstr>
      <vt:lpstr>Prolapse </vt:lpstr>
      <vt:lpstr>Prolapse (causes)</vt:lpstr>
      <vt:lpstr>Prolapse (clinical manifestation)</vt:lpstr>
      <vt:lpstr>Prolapse (management)</vt:lpstr>
      <vt:lpstr>Prolapse</vt:lpstr>
      <vt:lpstr>Parastomal hernia (PSH)</vt:lpstr>
      <vt:lpstr>PSH (risk factors)</vt:lpstr>
      <vt:lpstr>PSH (clinical manifestation)</vt:lpstr>
      <vt:lpstr>PSH (management)</vt:lpstr>
      <vt:lpstr>PSH (management)</vt:lpstr>
      <vt:lpstr>stenosis</vt:lpstr>
      <vt:lpstr>Stenosis (causes)</vt:lpstr>
      <vt:lpstr>Stenosis (management)</vt:lpstr>
      <vt:lpstr>Slide 69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Complications</dc:title>
  <dc:creator>FDC</dc:creator>
  <cp:lastModifiedBy>PC</cp:lastModifiedBy>
  <cp:revision>55</cp:revision>
  <dcterms:created xsi:type="dcterms:W3CDTF">2021-02-17T14:23:42Z</dcterms:created>
  <dcterms:modified xsi:type="dcterms:W3CDTF">2021-02-22T22:11:14Z</dcterms:modified>
</cp:coreProperties>
</file>