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1" r:id="rId5"/>
    <p:sldId id="288" r:id="rId6"/>
    <p:sldId id="262" r:id="rId7"/>
    <p:sldId id="258" r:id="rId8"/>
    <p:sldId id="259" r:id="rId9"/>
    <p:sldId id="263" r:id="rId10"/>
    <p:sldId id="264" r:id="rId11"/>
    <p:sldId id="266" r:id="rId12"/>
    <p:sldId id="265" r:id="rId13"/>
    <p:sldId id="287" r:id="rId14"/>
    <p:sldId id="267" r:id="rId15"/>
    <p:sldId id="268" r:id="rId16"/>
    <p:sldId id="286" r:id="rId17"/>
    <p:sldId id="269" r:id="rId18"/>
    <p:sldId id="272" r:id="rId19"/>
    <p:sldId id="273" r:id="rId20"/>
    <p:sldId id="274" r:id="rId21"/>
    <p:sldId id="275" r:id="rId22"/>
    <p:sldId id="276" r:id="rId23"/>
    <p:sldId id="277" r:id="rId24"/>
    <p:sldId id="278" r:id="rId25"/>
    <p:sldId id="279" r:id="rId26"/>
    <p:sldId id="290" r:id="rId27"/>
    <p:sldId id="280" r:id="rId28"/>
    <p:sldId id="281" r:id="rId29"/>
    <p:sldId id="289" r:id="rId30"/>
    <p:sldId id="282" r:id="rId31"/>
    <p:sldId id="283"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موسى العتايقه" initials="موسى" lastIdx="3" clrIdx="0">
    <p:extLst>
      <p:ext uri="{19B8F6BF-5375-455C-9EA6-DF929625EA0E}">
        <p15:presenceInfo xmlns:p15="http://schemas.microsoft.com/office/powerpoint/2012/main" userId="S::420181501830@MUTAH.edu.jo::ffc06a55-9dca-449b-a7d6-d164687511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1330" y="4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24T22:45:53.249" idx="1">
    <p:pos x="7152" y="1150"/>
    <p:text>Arrange(follow up) </p:text>
    <p:extLst>
      <p:ext uri="{C676402C-5697-4E1C-873F-D02D1690AC5C}">
        <p15:threadingInfo xmlns:p15="http://schemas.microsoft.com/office/powerpoint/2012/main" timeZoneBias="-180"/>
      </p:ext>
    </p:extLst>
  </p:cm>
  <p:cm authorId="1" dt="2022-07-24T22:46:24.536" idx="2">
    <p:pos x="7248" y="1246"/>
    <p:text>Ajaj</p:text>
    <p:extLst>
      <p:ext uri="{C676402C-5697-4E1C-873F-D02D1690AC5C}">
        <p15:threadingInfo xmlns:p15="http://schemas.microsoft.com/office/powerpoint/2012/main" timeZoneBias="-180"/>
      </p:ext>
    </p:extLst>
  </p:cm>
  <p:cm authorId="1" dt="2022-07-24T22:46:50.180" idx="3">
    <p:pos x="7344" y="1342"/>
    <p:text>Ajaj</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63E9A8-3E92-4F39-96B1-266DBA0574CB}"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5F052-D76F-4175-AADB-6FC1D20329E0}" type="slidenum">
              <a:rPr lang="en-US" smtClean="0"/>
              <a:t>‹#›</a:t>
            </a:fld>
            <a:endParaRPr lang="en-US"/>
          </a:p>
        </p:txBody>
      </p:sp>
    </p:spTree>
    <p:extLst>
      <p:ext uri="{BB962C8B-B14F-4D97-AF65-F5344CB8AC3E}">
        <p14:creationId xmlns:p14="http://schemas.microsoft.com/office/powerpoint/2010/main" val="391582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3E9A8-3E92-4F39-96B1-266DBA0574CB}"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5F052-D76F-4175-AADB-6FC1D20329E0}" type="slidenum">
              <a:rPr lang="en-US" smtClean="0"/>
              <a:t>‹#›</a:t>
            </a:fld>
            <a:endParaRPr lang="en-US"/>
          </a:p>
        </p:txBody>
      </p:sp>
    </p:spTree>
    <p:extLst>
      <p:ext uri="{BB962C8B-B14F-4D97-AF65-F5344CB8AC3E}">
        <p14:creationId xmlns:p14="http://schemas.microsoft.com/office/powerpoint/2010/main" val="379934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3E9A8-3E92-4F39-96B1-266DBA0574CB}"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5F052-D76F-4175-AADB-6FC1D20329E0}" type="slidenum">
              <a:rPr lang="en-US" smtClean="0"/>
              <a:t>‹#›</a:t>
            </a:fld>
            <a:endParaRPr lang="en-US"/>
          </a:p>
        </p:txBody>
      </p:sp>
    </p:spTree>
    <p:extLst>
      <p:ext uri="{BB962C8B-B14F-4D97-AF65-F5344CB8AC3E}">
        <p14:creationId xmlns:p14="http://schemas.microsoft.com/office/powerpoint/2010/main" val="409658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3E9A8-3E92-4F39-96B1-266DBA0574CB}"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5F052-D76F-4175-AADB-6FC1D20329E0}" type="slidenum">
              <a:rPr lang="en-US" smtClean="0"/>
              <a:t>‹#›</a:t>
            </a:fld>
            <a:endParaRPr lang="en-US"/>
          </a:p>
        </p:txBody>
      </p:sp>
    </p:spTree>
    <p:extLst>
      <p:ext uri="{BB962C8B-B14F-4D97-AF65-F5344CB8AC3E}">
        <p14:creationId xmlns:p14="http://schemas.microsoft.com/office/powerpoint/2010/main" val="99218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63E9A8-3E92-4F39-96B1-266DBA0574CB}"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5F052-D76F-4175-AADB-6FC1D20329E0}" type="slidenum">
              <a:rPr lang="en-US" smtClean="0"/>
              <a:t>‹#›</a:t>
            </a:fld>
            <a:endParaRPr lang="en-US"/>
          </a:p>
        </p:txBody>
      </p:sp>
    </p:spTree>
    <p:extLst>
      <p:ext uri="{BB962C8B-B14F-4D97-AF65-F5344CB8AC3E}">
        <p14:creationId xmlns:p14="http://schemas.microsoft.com/office/powerpoint/2010/main" val="315309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63E9A8-3E92-4F39-96B1-266DBA0574CB}"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5F052-D76F-4175-AADB-6FC1D20329E0}" type="slidenum">
              <a:rPr lang="en-US" smtClean="0"/>
              <a:t>‹#›</a:t>
            </a:fld>
            <a:endParaRPr lang="en-US"/>
          </a:p>
        </p:txBody>
      </p:sp>
    </p:spTree>
    <p:extLst>
      <p:ext uri="{BB962C8B-B14F-4D97-AF65-F5344CB8AC3E}">
        <p14:creationId xmlns:p14="http://schemas.microsoft.com/office/powerpoint/2010/main" val="75145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63E9A8-3E92-4F39-96B1-266DBA0574CB}" type="datetimeFigureOut">
              <a:rPr lang="en-US" smtClean="0"/>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5F052-D76F-4175-AADB-6FC1D20329E0}" type="slidenum">
              <a:rPr lang="en-US" smtClean="0"/>
              <a:t>‹#›</a:t>
            </a:fld>
            <a:endParaRPr lang="en-US"/>
          </a:p>
        </p:txBody>
      </p:sp>
    </p:spTree>
    <p:extLst>
      <p:ext uri="{BB962C8B-B14F-4D97-AF65-F5344CB8AC3E}">
        <p14:creationId xmlns:p14="http://schemas.microsoft.com/office/powerpoint/2010/main" val="279616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63E9A8-3E92-4F39-96B1-266DBA0574CB}" type="datetimeFigureOut">
              <a:rPr lang="en-US" smtClean="0"/>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5F052-D76F-4175-AADB-6FC1D20329E0}" type="slidenum">
              <a:rPr lang="en-US" smtClean="0"/>
              <a:t>‹#›</a:t>
            </a:fld>
            <a:endParaRPr lang="en-US"/>
          </a:p>
        </p:txBody>
      </p:sp>
    </p:spTree>
    <p:extLst>
      <p:ext uri="{BB962C8B-B14F-4D97-AF65-F5344CB8AC3E}">
        <p14:creationId xmlns:p14="http://schemas.microsoft.com/office/powerpoint/2010/main" val="36500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3E9A8-3E92-4F39-96B1-266DBA0574CB}" type="datetimeFigureOut">
              <a:rPr lang="en-US" smtClean="0"/>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5F052-D76F-4175-AADB-6FC1D20329E0}" type="slidenum">
              <a:rPr lang="en-US" smtClean="0"/>
              <a:t>‹#›</a:t>
            </a:fld>
            <a:endParaRPr lang="en-US"/>
          </a:p>
        </p:txBody>
      </p:sp>
    </p:spTree>
    <p:extLst>
      <p:ext uri="{BB962C8B-B14F-4D97-AF65-F5344CB8AC3E}">
        <p14:creationId xmlns:p14="http://schemas.microsoft.com/office/powerpoint/2010/main" val="44877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63E9A8-3E92-4F39-96B1-266DBA0574CB}"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5F052-D76F-4175-AADB-6FC1D20329E0}" type="slidenum">
              <a:rPr lang="en-US" smtClean="0"/>
              <a:t>‹#›</a:t>
            </a:fld>
            <a:endParaRPr lang="en-US"/>
          </a:p>
        </p:txBody>
      </p:sp>
    </p:spTree>
    <p:extLst>
      <p:ext uri="{BB962C8B-B14F-4D97-AF65-F5344CB8AC3E}">
        <p14:creationId xmlns:p14="http://schemas.microsoft.com/office/powerpoint/2010/main" val="294172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63E9A8-3E92-4F39-96B1-266DBA0574CB}"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5F052-D76F-4175-AADB-6FC1D20329E0}" type="slidenum">
              <a:rPr lang="en-US" smtClean="0"/>
              <a:t>‹#›</a:t>
            </a:fld>
            <a:endParaRPr lang="en-US"/>
          </a:p>
        </p:txBody>
      </p:sp>
    </p:spTree>
    <p:extLst>
      <p:ext uri="{BB962C8B-B14F-4D97-AF65-F5344CB8AC3E}">
        <p14:creationId xmlns:p14="http://schemas.microsoft.com/office/powerpoint/2010/main" val="390969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3E9A8-3E92-4F39-96B1-266DBA0574CB}" type="datetimeFigureOut">
              <a:rPr lang="en-US" smtClean="0"/>
              <a:t>7/27/2022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5F052-D76F-4175-AADB-6FC1D20329E0}" type="slidenum">
              <a:rPr lang="en-US" smtClean="0"/>
              <a:t>‹#›</a:t>
            </a:fld>
            <a:endParaRPr lang="en-US"/>
          </a:p>
        </p:txBody>
      </p:sp>
    </p:spTree>
    <p:extLst>
      <p:ext uri="{BB962C8B-B14F-4D97-AF65-F5344CB8AC3E}">
        <p14:creationId xmlns:p14="http://schemas.microsoft.com/office/powerpoint/2010/main" val="2983490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ritannica.com/dictionary/stimulating" TargetMode="External"/><Relationship Id="rId2" Type="http://schemas.openxmlformats.org/officeDocument/2006/relationships/hyperlink" Target="https://www.britannica.com/science/nicotin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387600"/>
          </a:xfrm>
        </p:spPr>
        <p:txBody>
          <a:bodyPr/>
          <a:lstStyle/>
          <a:p>
            <a:r>
              <a:rPr lang="en-US" b="1" dirty="0"/>
              <a:t>Smoking cessation</a:t>
            </a:r>
            <a:r>
              <a:rPr lang="en-US" dirty="0"/>
              <a:t> </a:t>
            </a:r>
          </a:p>
        </p:txBody>
      </p:sp>
      <p:sp>
        <p:nvSpPr>
          <p:cNvPr id="3" name="Subtitle 2"/>
          <p:cNvSpPr>
            <a:spLocks noGrp="1"/>
          </p:cNvSpPr>
          <p:nvPr>
            <p:ph type="subTitle" idx="1"/>
          </p:nvPr>
        </p:nvSpPr>
        <p:spPr/>
        <p:txBody>
          <a:bodyPr>
            <a:normAutofit/>
          </a:bodyPr>
          <a:lstStyle/>
          <a:p>
            <a:pPr algn="l"/>
            <a:r>
              <a:rPr lang="en-US" dirty="0">
                <a:solidFill>
                  <a:schemeClr val="accent5"/>
                </a:solidFill>
              </a:rPr>
              <a:t>Done by :                              </a:t>
            </a:r>
          </a:p>
          <a:p>
            <a:pPr algn="l"/>
            <a:r>
              <a:rPr lang="en-US" dirty="0">
                <a:solidFill>
                  <a:schemeClr val="accent5"/>
                </a:solidFill>
              </a:rPr>
              <a:t>Mosa Al-Ataiqah </a:t>
            </a:r>
          </a:p>
          <a:p>
            <a:pPr algn="l"/>
            <a:r>
              <a:rPr lang="en-US" dirty="0" err="1">
                <a:solidFill>
                  <a:schemeClr val="accent5"/>
                </a:solidFill>
              </a:rPr>
              <a:t>Suhaib</a:t>
            </a:r>
            <a:r>
              <a:rPr lang="en-US" dirty="0">
                <a:solidFill>
                  <a:schemeClr val="accent5"/>
                </a:solidFill>
              </a:rPr>
              <a:t> AL-</a:t>
            </a:r>
            <a:r>
              <a:rPr lang="en-US" dirty="0" err="1">
                <a:solidFill>
                  <a:schemeClr val="accent5"/>
                </a:solidFill>
              </a:rPr>
              <a:t>shdifat</a:t>
            </a:r>
            <a:endParaRPr lang="en-US" dirty="0">
              <a:solidFill>
                <a:schemeClr val="accent5"/>
              </a:solidFill>
            </a:endParaRPr>
          </a:p>
          <a:p>
            <a:endParaRPr lang="en-US" dirty="0"/>
          </a:p>
        </p:txBody>
      </p:sp>
      <p:sp>
        <p:nvSpPr>
          <p:cNvPr id="5" name="TextBox 4">
            <a:extLst>
              <a:ext uri="{FF2B5EF4-FFF2-40B4-BE49-F238E27FC236}">
                <a16:creationId xmlns:a16="http://schemas.microsoft.com/office/drawing/2014/main" id="{10C6CD72-A32A-EFA8-8F54-5D4F1915F4FA}"/>
              </a:ext>
            </a:extLst>
          </p:cNvPr>
          <p:cNvSpPr txBox="1"/>
          <p:nvPr/>
        </p:nvSpPr>
        <p:spPr>
          <a:xfrm>
            <a:off x="3048965" y="2671653"/>
            <a:ext cx="6094070" cy="461665"/>
          </a:xfrm>
          <a:prstGeom prst="rect">
            <a:avLst/>
          </a:prstGeom>
          <a:noFill/>
        </p:spPr>
        <p:txBody>
          <a:bodyPr wrap="square">
            <a:spAutoFit/>
          </a:bodyPr>
          <a:lstStyle/>
          <a:p>
            <a:pPr algn="ctr"/>
            <a:r>
              <a:rPr lang="en-GB" sz="2400" b="1" dirty="0"/>
              <a:t>SUPERVISED BY  : DR. ABEER AL-HABARNEH</a:t>
            </a:r>
          </a:p>
        </p:txBody>
      </p:sp>
    </p:spTree>
    <p:extLst>
      <p:ext uri="{BB962C8B-B14F-4D97-AF65-F5344CB8AC3E}">
        <p14:creationId xmlns:p14="http://schemas.microsoft.com/office/powerpoint/2010/main" val="2311875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81" y="46836"/>
            <a:ext cx="10515600" cy="1325563"/>
          </a:xfrm>
        </p:spPr>
        <p:txBody>
          <a:bodyPr/>
          <a:lstStyle/>
          <a:p>
            <a:r>
              <a:rPr lang="en-US" b="1" dirty="0">
                <a:solidFill>
                  <a:schemeClr val="accent5"/>
                </a:solidFill>
              </a:rPr>
              <a:t>The </a:t>
            </a:r>
            <a:r>
              <a:rPr lang="en-US" b="1" dirty="0" err="1">
                <a:solidFill>
                  <a:schemeClr val="accent5"/>
                </a:solidFill>
              </a:rPr>
              <a:t>approch</a:t>
            </a:r>
            <a:endParaRPr lang="en-US" b="1" dirty="0">
              <a:solidFill>
                <a:schemeClr val="accent5"/>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0648" y="0"/>
            <a:ext cx="4055953" cy="6811164"/>
          </a:xfrm>
        </p:spPr>
      </p:pic>
      <p:sp>
        <p:nvSpPr>
          <p:cNvPr id="6" name="Rectangle 5"/>
          <p:cNvSpPr/>
          <p:nvPr/>
        </p:nvSpPr>
        <p:spPr>
          <a:xfrm>
            <a:off x="434481" y="1624716"/>
            <a:ext cx="3644721" cy="954107"/>
          </a:xfrm>
          <a:prstGeom prst="rect">
            <a:avLst/>
          </a:prstGeom>
        </p:spPr>
        <p:txBody>
          <a:bodyPr wrap="square">
            <a:spAutoFit/>
          </a:bodyPr>
          <a:lstStyle/>
          <a:p>
            <a:r>
              <a:rPr lang="en-US" sz="2800" dirty="0"/>
              <a:t>-The approach is simplified by 5 phases: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0" y="3116689"/>
            <a:ext cx="5747255" cy="3552808"/>
          </a:xfrm>
          <a:prstGeom prst="rect">
            <a:avLst/>
          </a:prstGeom>
        </p:spPr>
      </p:pic>
    </p:spTree>
    <p:extLst>
      <p:ext uri="{BB962C8B-B14F-4D97-AF65-F5344CB8AC3E}">
        <p14:creationId xmlns:p14="http://schemas.microsoft.com/office/powerpoint/2010/main" val="255076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515600" cy="6589087"/>
          </a:xfrm>
        </p:spPr>
        <p:txBody>
          <a:bodyPr>
            <a:normAutofit/>
          </a:bodyPr>
          <a:lstStyle/>
          <a:p>
            <a:pPr marL="0" indent="0">
              <a:buNone/>
            </a:pPr>
            <a:r>
              <a:rPr lang="en-US" dirty="0"/>
              <a:t>1- ask:</a:t>
            </a:r>
          </a:p>
          <a:p>
            <a:pPr marL="0" indent="0">
              <a:buNone/>
            </a:pPr>
            <a:r>
              <a:rPr lang="en-US" dirty="0"/>
              <a:t>  It is the first thing to do ,addressing smoking to the medical record ,help in disease </a:t>
            </a:r>
            <a:r>
              <a:rPr lang="en-US" dirty="0" err="1"/>
              <a:t>investigastion</a:t>
            </a:r>
            <a:r>
              <a:rPr lang="en-US" dirty="0"/>
              <a:t> and dealing with patient who have medical condition as pregnancy.</a:t>
            </a:r>
          </a:p>
          <a:p>
            <a:pPr marL="0" indent="0">
              <a:buNone/>
            </a:pPr>
            <a:endParaRPr lang="en-US" dirty="0"/>
          </a:p>
          <a:p>
            <a:pPr marL="0" indent="0">
              <a:buNone/>
            </a:pPr>
            <a:r>
              <a:rPr lang="en-US" dirty="0"/>
              <a:t>2-advice:</a:t>
            </a:r>
          </a:p>
          <a:p>
            <a:pPr marL="0" indent="0">
              <a:buNone/>
            </a:pPr>
            <a:r>
              <a:rPr lang="en-US" dirty="0"/>
              <a:t>As a physician you are a trusty source that patient depend on so a few words as first </a:t>
            </a:r>
            <a:r>
              <a:rPr lang="en-US" dirty="0" err="1"/>
              <a:t>sep</a:t>
            </a:r>
            <a:r>
              <a:rPr lang="en-US" dirty="0"/>
              <a:t> may light up the </a:t>
            </a:r>
            <a:r>
              <a:rPr lang="en-US" dirty="0" err="1"/>
              <a:t>pstient</a:t>
            </a:r>
            <a:r>
              <a:rPr lang="en-US" dirty="0"/>
              <a:t> well.</a:t>
            </a:r>
          </a:p>
          <a:p>
            <a:pPr marL="0" indent="0">
              <a:buNone/>
            </a:pPr>
            <a:endParaRPr lang="en-US" dirty="0"/>
          </a:p>
          <a:p>
            <a:pPr marL="0" indent="0">
              <a:buNone/>
            </a:pPr>
            <a:r>
              <a:rPr lang="en-US" dirty="0"/>
              <a:t>3-assess:</a:t>
            </a:r>
          </a:p>
          <a:p>
            <a:pPr marL="0" indent="0">
              <a:buNone/>
            </a:pPr>
            <a:r>
              <a:rPr lang="en-US" dirty="0"/>
              <a:t>Knowing patient well and motive  to cessation is important to know how to </a:t>
            </a:r>
            <a:r>
              <a:rPr lang="en-US" dirty="0" err="1"/>
              <a:t>intervent</a:t>
            </a:r>
            <a:r>
              <a:rPr lang="en-US" dirty="0"/>
              <a:t> (confrontation vs </a:t>
            </a:r>
            <a:r>
              <a:rPr lang="en-US" dirty="0" err="1"/>
              <a:t>motiviation</a:t>
            </a:r>
            <a:r>
              <a:rPr lang="en-US" dirty="0"/>
              <a:t>).</a:t>
            </a:r>
          </a:p>
          <a:p>
            <a:pPr marL="0" indent="0">
              <a:buNone/>
            </a:pPr>
            <a:endParaRPr lang="en-US" dirty="0"/>
          </a:p>
        </p:txBody>
      </p:sp>
    </p:spTree>
    <p:extLst>
      <p:ext uri="{BB962C8B-B14F-4D97-AF65-F5344CB8AC3E}">
        <p14:creationId xmlns:p14="http://schemas.microsoft.com/office/powerpoint/2010/main" val="2664868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2563"/>
            <a:ext cx="10515600" cy="3083718"/>
          </a:xfrm>
        </p:spPr>
        <p:txBody>
          <a:bodyPr>
            <a:normAutofit fontScale="90000"/>
          </a:bodyPr>
          <a:lstStyle/>
          <a:p>
            <a:r>
              <a:rPr lang="en-US" b="1" dirty="0">
                <a:solidFill>
                  <a:schemeClr val="accent5"/>
                </a:solidFill>
              </a:rPr>
              <a:t>Behavior stage to assess progression:</a:t>
            </a:r>
            <a:br>
              <a:rPr lang="en-US" b="1" dirty="0">
                <a:solidFill>
                  <a:schemeClr val="accent5"/>
                </a:solidFill>
              </a:rPr>
            </a:br>
            <a:br>
              <a:rPr lang="en-US" b="1" dirty="0">
                <a:solidFill>
                  <a:schemeClr val="accent5"/>
                </a:solidFill>
              </a:rPr>
            </a:br>
            <a:br>
              <a:rPr lang="en-US" dirty="0"/>
            </a:br>
            <a:r>
              <a:rPr lang="en-US" dirty="0"/>
              <a:t>-</a:t>
            </a:r>
            <a:r>
              <a:rPr lang="en-US" dirty="0" err="1"/>
              <a:t>Precontemplation</a:t>
            </a:r>
            <a:r>
              <a:rPr lang="en-US" dirty="0"/>
              <a:t> </a:t>
            </a:r>
            <a:br>
              <a:rPr lang="en-US" dirty="0"/>
            </a:br>
            <a:r>
              <a:rPr lang="en-US" dirty="0"/>
              <a:t>-</a:t>
            </a:r>
            <a:r>
              <a:rPr lang="en-US" dirty="0" err="1"/>
              <a:t>contempaltion</a:t>
            </a:r>
            <a:r>
              <a:rPr lang="en-US" dirty="0"/>
              <a:t> </a:t>
            </a:r>
            <a:br>
              <a:rPr lang="en-US" dirty="0"/>
            </a:br>
            <a:r>
              <a:rPr lang="en-US" dirty="0"/>
              <a:t>-preparation </a:t>
            </a:r>
            <a:br>
              <a:rPr lang="en-US" dirty="0"/>
            </a:br>
            <a:r>
              <a:rPr lang="en-US" dirty="0"/>
              <a:t>-action </a:t>
            </a:r>
            <a:br>
              <a:rPr lang="en-US" dirty="0"/>
            </a:br>
            <a:r>
              <a:rPr lang="en-US" dirty="0"/>
              <a:t>-relapse</a:t>
            </a:r>
            <a:br>
              <a:rPr lang="en-US" dirty="0"/>
            </a:br>
            <a:r>
              <a:rPr lang="en-US" dirty="0"/>
              <a:t>-maintenance.</a:t>
            </a:r>
            <a:br>
              <a:rPr lang="en-US" dirty="0"/>
            </a:b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5335" y="1168801"/>
            <a:ext cx="7122017" cy="5483137"/>
          </a:xfrm>
        </p:spPr>
      </p:pic>
    </p:spTree>
    <p:extLst>
      <p:ext uri="{BB962C8B-B14F-4D97-AF65-F5344CB8AC3E}">
        <p14:creationId xmlns:p14="http://schemas.microsoft.com/office/powerpoint/2010/main" val="2476661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DA064A02-781B-38E7-B4AF-FCD51E771D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22" y="0"/>
            <a:ext cx="10239765" cy="6281591"/>
          </a:xfrm>
        </p:spPr>
      </p:pic>
      <p:sp>
        <p:nvSpPr>
          <p:cNvPr id="6" name="Title 1">
            <a:extLst>
              <a:ext uri="{FF2B5EF4-FFF2-40B4-BE49-F238E27FC236}">
                <a16:creationId xmlns:a16="http://schemas.microsoft.com/office/drawing/2014/main" id="{0C4558BC-A8BF-8389-DBE2-E2E229C09340}"/>
              </a:ext>
            </a:extLst>
          </p:cNvPr>
          <p:cNvSpPr>
            <a:spLocks noGrp="1"/>
          </p:cNvSpPr>
          <p:nvPr>
            <p:ph type="title"/>
          </p:nvPr>
        </p:nvSpPr>
        <p:spPr>
          <a:xfrm>
            <a:off x="9798728" y="1528100"/>
            <a:ext cx="2351842" cy="4197997"/>
          </a:xfrm>
        </p:spPr>
        <p:txBody>
          <a:bodyPr>
            <a:normAutofit/>
          </a:bodyPr>
          <a:lstStyle/>
          <a:p>
            <a:r>
              <a:rPr lang="en-GB" sz="2400" b="1" dirty="0">
                <a:solidFill>
                  <a:srgbClr val="00B050"/>
                </a:solidFill>
              </a:rPr>
              <a:t>1-2 = low </a:t>
            </a:r>
            <a:br>
              <a:rPr lang="en-GB" sz="2400" b="1" dirty="0"/>
            </a:br>
            <a:r>
              <a:rPr lang="en-GB" sz="2400" b="1" dirty="0"/>
              <a:t>3-4 = mild</a:t>
            </a:r>
            <a:br>
              <a:rPr lang="en-GB" sz="2400" b="1" dirty="0"/>
            </a:br>
            <a:r>
              <a:rPr lang="en-GB" sz="2400" b="1" dirty="0"/>
              <a:t>5-7 =moderate</a:t>
            </a:r>
            <a:br>
              <a:rPr lang="en-GB" sz="2400" b="1" dirty="0"/>
            </a:br>
            <a:r>
              <a:rPr lang="en-GB" sz="2400" b="1" dirty="0">
                <a:solidFill>
                  <a:srgbClr val="FF0000"/>
                </a:solidFill>
              </a:rPr>
              <a:t>8+  = high</a:t>
            </a:r>
          </a:p>
        </p:txBody>
      </p:sp>
    </p:spTree>
    <p:extLst>
      <p:ext uri="{BB962C8B-B14F-4D97-AF65-F5344CB8AC3E}">
        <p14:creationId xmlns:p14="http://schemas.microsoft.com/office/powerpoint/2010/main" val="189877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515600" cy="4351338"/>
          </a:xfrm>
        </p:spPr>
        <p:txBody>
          <a:bodyPr/>
          <a:lstStyle/>
          <a:p>
            <a:pPr marL="0" indent="0">
              <a:buNone/>
            </a:pPr>
            <a:r>
              <a:rPr lang="en-US" dirty="0"/>
              <a:t>4-Assist:</a:t>
            </a:r>
          </a:p>
          <a:p>
            <a:pPr marL="0" indent="0">
              <a:buNone/>
            </a:pPr>
            <a:r>
              <a:rPr lang="en-US" dirty="0"/>
              <a:t>patient who not will to </a:t>
            </a:r>
            <a:r>
              <a:rPr lang="en-US" dirty="0" err="1"/>
              <a:t>cessate</a:t>
            </a:r>
            <a:r>
              <a:rPr lang="en-US" dirty="0"/>
              <a:t> </a:t>
            </a:r>
          </a:p>
          <a:p>
            <a:pPr marL="0" indent="0">
              <a:buNone/>
            </a:pPr>
            <a:r>
              <a:rPr lang="en-US" dirty="0"/>
              <a:t>should not be </a:t>
            </a:r>
            <a:r>
              <a:rPr lang="en-US" dirty="0" err="1"/>
              <a:t>lefted</a:t>
            </a:r>
            <a:r>
              <a:rPr lang="en-US" dirty="0"/>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352" y="0"/>
            <a:ext cx="6310648" cy="6858000"/>
          </a:xfrm>
          <a:prstGeom prst="rect">
            <a:avLst/>
          </a:prstGeom>
        </p:spPr>
      </p:pic>
    </p:spTree>
    <p:extLst>
      <p:ext uri="{BB962C8B-B14F-4D97-AF65-F5344CB8AC3E}">
        <p14:creationId xmlns:p14="http://schemas.microsoft.com/office/powerpoint/2010/main" val="1107190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9219"/>
            <a:ext cx="10515600" cy="4807744"/>
          </a:xfrm>
        </p:spPr>
        <p:txBody>
          <a:bodyPr/>
          <a:lstStyle/>
          <a:p>
            <a:pPr marL="0" indent="0">
              <a:buNone/>
            </a:pPr>
            <a:r>
              <a:rPr lang="en-US"/>
              <a:t>5-Arrange(follow up) :</a:t>
            </a:r>
          </a:p>
          <a:p>
            <a:pPr marL="0" indent="0">
              <a:buNone/>
            </a:pPr>
            <a:r>
              <a:rPr lang="en-US"/>
              <a:t>Contact Should be done the First week of quitting to encourage. Implants confidence and fix any obstacle wich counter cessation. </a:t>
            </a:r>
          </a:p>
          <a:p>
            <a:pPr marL="0" indent="0">
              <a:buNone/>
            </a:pPr>
            <a:endParaRPr lang="en-US"/>
          </a:p>
          <a:p>
            <a:pPr>
              <a:buFontTx/>
              <a:buChar char="-"/>
            </a:pPr>
            <a:r>
              <a:rPr lang="en-US"/>
              <a:t>Patient who is unable to quit should be reassessed And encouraged to set a new quit planning. </a:t>
            </a:r>
          </a:p>
          <a:p>
            <a:pPr>
              <a:buFontTx/>
              <a:buChar char="-"/>
            </a:pPr>
            <a:endParaRPr lang="en-US"/>
          </a:p>
          <a:p>
            <a:pPr>
              <a:buFontTx/>
              <a:buChar char="-"/>
            </a:pPr>
            <a:r>
              <a:rPr lang="en-US"/>
              <a:t>Pharmacological therapies should be considered after that. </a:t>
            </a:r>
          </a:p>
          <a:p>
            <a:pPr>
              <a:buFontTx/>
              <a:buChar char="-"/>
            </a:pPr>
            <a:endParaRPr lang="en-US"/>
          </a:p>
          <a:p>
            <a:pPr>
              <a:buFontTx/>
              <a:buChar char="-"/>
            </a:pPr>
            <a:endParaRPr lang="en-US"/>
          </a:p>
          <a:p>
            <a:pPr>
              <a:buFontTx/>
              <a:buChar char="-"/>
            </a:pPr>
            <a:endParaRPr lang="en-US"/>
          </a:p>
        </p:txBody>
      </p:sp>
    </p:spTree>
    <p:extLst>
      <p:ext uri="{BB962C8B-B14F-4D97-AF65-F5344CB8AC3E}">
        <p14:creationId xmlns:p14="http://schemas.microsoft.com/office/powerpoint/2010/main" val="4269667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CE359-A984-42C1-EB20-3FD05765AADF}"/>
              </a:ext>
            </a:extLst>
          </p:cNvPr>
          <p:cNvSpPr>
            <a:spLocks noGrp="1"/>
          </p:cNvSpPr>
          <p:nvPr>
            <p:ph idx="1"/>
          </p:nvPr>
        </p:nvSpPr>
        <p:spPr/>
        <p:txBody>
          <a:bodyPr/>
          <a:lstStyle/>
          <a:p>
            <a:r>
              <a:rPr lang="en-US" sz="3200" b="1" i="0" dirty="0">
                <a:solidFill>
                  <a:srgbClr val="212121"/>
                </a:solidFill>
                <a:effectLst/>
                <a:latin typeface="BlinkMacSystemFont"/>
              </a:rPr>
              <a:t> most cost-effective strategy for smoking cessation for most smokers is </a:t>
            </a:r>
          </a:p>
          <a:p>
            <a:pPr marL="0" indent="0">
              <a:buNone/>
            </a:pPr>
            <a:endParaRPr lang="en-US" dirty="0">
              <a:solidFill>
                <a:srgbClr val="212121"/>
              </a:solidFill>
              <a:latin typeface="BlinkMacSystemFont"/>
            </a:endParaRPr>
          </a:p>
          <a:p>
            <a:r>
              <a:rPr lang="en-US" sz="3200" b="0" i="0" dirty="0">
                <a:solidFill>
                  <a:srgbClr val="FF0000"/>
                </a:solidFill>
                <a:effectLst/>
                <a:highlight>
                  <a:srgbClr val="FFFF00"/>
                </a:highlight>
                <a:latin typeface="BlinkMacSystemFont"/>
              </a:rPr>
              <a:t>self-care</a:t>
            </a:r>
            <a:endParaRPr lang="en-US" sz="3200" dirty="0">
              <a:solidFill>
                <a:srgbClr val="FF0000"/>
              </a:solidFill>
              <a:highlight>
                <a:srgbClr val="FFFF00"/>
              </a:highlight>
            </a:endParaRPr>
          </a:p>
        </p:txBody>
      </p:sp>
    </p:spTree>
    <p:extLst>
      <p:ext uri="{BB962C8B-B14F-4D97-AF65-F5344CB8AC3E}">
        <p14:creationId xmlns:p14="http://schemas.microsoft.com/office/powerpoint/2010/main" val="941508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0738-C1D5-0FEA-E3AD-EE364293AC3B}"/>
              </a:ext>
            </a:extLst>
          </p:cNvPr>
          <p:cNvSpPr>
            <a:spLocks noGrp="1"/>
          </p:cNvSpPr>
          <p:nvPr>
            <p:ph type="title"/>
          </p:nvPr>
        </p:nvSpPr>
        <p:spPr/>
        <p:txBody>
          <a:bodyPr/>
          <a:lstStyle/>
          <a:p>
            <a:r>
              <a:rPr lang="en-US" b="0" i="0" dirty="0">
                <a:solidFill>
                  <a:srgbClr val="212121"/>
                </a:solidFill>
                <a:effectLst/>
                <a:latin typeface="BlinkMacSystemFont"/>
              </a:rPr>
              <a:t>Smoking-cessation treatment consists of three phases</a:t>
            </a:r>
            <a:endParaRPr lang="en-US" dirty="0"/>
          </a:p>
        </p:txBody>
      </p:sp>
      <p:sp>
        <p:nvSpPr>
          <p:cNvPr id="3" name="Content Placeholder 2">
            <a:extLst>
              <a:ext uri="{FF2B5EF4-FFF2-40B4-BE49-F238E27FC236}">
                <a16:creationId xmlns:a16="http://schemas.microsoft.com/office/drawing/2014/main" id="{1F99EB47-E130-DF30-782E-349993564E1A}"/>
              </a:ext>
            </a:extLst>
          </p:cNvPr>
          <p:cNvSpPr>
            <a:spLocks noGrp="1"/>
          </p:cNvSpPr>
          <p:nvPr>
            <p:ph idx="1"/>
          </p:nvPr>
        </p:nvSpPr>
        <p:spPr/>
        <p:txBody>
          <a:bodyPr/>
          <a:lstStyle/>
          <a:p>
            <a:pPr>
              <a:buFont typeface="Wingdings" panose="05000000000000000000" pitchFamily="2" charset="2"/>
              <a:buChar char="§"/>
            </a:pPr>
            <a:r>
              <a:rPr lang="en-US" sz="2800" b="0" i="0" dirty="0">
                <a:solidFill>
                  <a:srgbClr val="212121"/>
                </a:solidFill>
                <a:effectLst/>
                <a:latin typeface="BlinkMacSystemFont"/>
              </a:rPr>
              <a:t>Preparation</a:t>
            </a:r>
          </a:p>
          <a:p>
            <a:pPr marL="457200" indent="-457200">
              <a:buFont typeface="+mj-lt"/>
              <a:buAutoNum type="arabicPeriod"/>
            </a:pPr>
            <a:r>
              <a:rPr lang="en-US" sz="2800" b="0" i="0" dirty="0">
                <a:solidFill>
                  <a:srgbClr val="FF0000"/>
                </a:solidFill>
                <a:effectLst/>
                <a:latin typeface="BlinkMacSystemFont"/>
              </a:rPr>
              <a:t>build confidence that he or she can be successful</a:t>
            </a:r>
          </a:p>
          <a:p>
            <a:pPr marL="457200" indent="-457200">
              <a:buFont typeface="+mj-lt"/>
              <a:buAutoNum type="arabicPeriod"/>
            </a:pPr>
            <a:r>
              <a:rPr lang="en-US" sz="2800" b="0" i="0" dirty="0">
                <a:solidFill>
                  <a:srgbClr val="FF0000"/>
                </a:solidFill>
                <a:effectLst/>
                <a:latin typeface="BlinkMacSystemFont"/>
              </a:rPr>
              <a:t>increase the smoker's motivation to quit</a:t>
            </a:r>
          </a:p>
          <a:p>
            <a:pPr>
              <a:buFont typeface="Wingdings" panose="05000000000000000000" pitchFamily="2" charset="2"/>
              <a:buChar char="§"/>
            </a:pPr>
            <a:endParaRPr lang="en-US" sz="2800" dirty="0">
              <a:solidFill>
                <a:srgbClr val="212121"/>
              </a:solidFill>
              <a:latin typeface="BlinkMacSystemFont"/>
            </a:endParaRPr>
          </a:p>
          <a:p>
            <a:pPr>
              <a:buFont typeface="Wingdings" panose="05000000000000000000" pitchFamily="2" charset="2"/>
              <a:buChar char="§"/>
            </a:pPr>
            <a:r>
              <a:rPr lang="en-US" sz="2800" b="0" i="0" dirty="0">
                <a:solidFill>
                  <a:srgbClr val="212121"/>
                </a:solidFill>
                <a:effectLst/>
                <a:latin typeface="BlinkMacSystemFont"/>
              </a:rPr>
              <a:t> intervention</a:t>
            </a:r>
          </a:p>
          <a:p>
            <a:pPr>
              <a:buFont typeface="Wingdings" panose="05000000000000000000" pitchFamily="2" charset="2"/>
              <a:buChar char="§"/>
            </a:pPr>
            <a:r>
              <a:rPr lang="en-US" sz="2800" b="0" i="0" dirty="0">
                <a:solidFill>
                  <a:srgbClr val="212121"/>
                </a:solidFill>
                <a:effectLst/>
                <a:latin typeface="BlinkMacSystemFont"/>
              </a:rPr>
              <a:t>maintenance.</a:t>
            </a:r>
            <a:endParaRPr lang="en-US" sz="2800" dirty="0"/>
          </a:p>
        </p:txBody>
      </p:sp>
    </p:spTree>
    <p:extLst>
      <p:ext uri="{BB962C8B-B14F-4D97-AF65-F5344CB8AC3E}">
        <p14:creationId xmlns:p14="http://schemas.microsoft.com/office/powerpoint/2010/main" val="411173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2660-90D9-D44C-4725-C3ADAFA57EB8}"/>
              </a:ext>
            </a:extLst>
          </p:cNvPr>
          <p:cNvSpPr>
            <a:spLocks noGrp="1"/>
          </p:cNvSpPr>
          <p:nvPr>
            <p:ph type="title"/>
          </p:nvPr>
        </p:nvSpPr>
        <p:spPr/>
        <p:txBody>
          <a:bodyPr/>
          <a:lstStyle/>
          <a:p>
            <a:endParaRPr lang="en-US"/>
          </a:p>
        </p:txBody>
      </p:sp>
      <p:pic>
        <p:nvPicPr>
          <p:cNvPr id="9" name="Content Placeholder 8" descr="A picture containing diagram&#10;&#10;Description automatically generated">
            <a:extLst>
              <a:ext uri="{FF2B5EF4-FFF2-40B4-BE49-F238E27FC236}">
                <a16:creationId xmlns:a16="http://schemas.microsoft.com/office/drawing/2014/main" id="{7E400B5C-F44E-3B48-57D2-9AEDC086AEBA}"/>
              </a:ext>
            </a:extLst>
          </p:cNvPr>
          <p:cNvPicPr>
            <a:picLocks noGrp="1" noChangeAspect="1"/>
          </p:cNvPicPr>
          <p:nvPr>
            <p:ph idx="1"/>
          </p:nvPr>
        </p:nvPicPr>
        <p:blipFill>
          <a:blip r:embed="rId2"/>
          <a:stretch>
            <a:fillRect/>
          </a:stretch>
        </p:blipFill>
        <p:spPr>
          <a:xfrm>
            <a:off x="457200" y="504496"/>
            <a:ext cx="11146221" cy="6085489"/>
          </a:xfrm>
        </p:spPr>
      </p:pic>
    </p:spTree>
    <p:extLst>
      <p:ext uri="{BB962C8B-B14F-4D97-AF65-F5344CB8AC3E}">
        <p14:creationId xmlns:p14="http://schemas.microsoft.com/office/powerpoint/2010/main" val="2875988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1AFD-7724-45D2-8C65-77630DBD3D34}"/>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904842D-DFD8-2945-F307-FA3493A56559}"/>
              </a:ext>
            </a:extLst>
          </p:cNvPr>
          <p:cNvPicPr>
            <a:picLocks noGrp="1" noChangeAspect="1"/>
          </p:cNvPicPr>
          <p:nvPr>
            <p:ph idx="1"/>
          </p:nvPr>
        </p:nvPicPr>
        <p:blipFill rotWithShape="1">
          <a:blip r:embed="rId2"/>
          <a:srcRect l="12942" t="2596" r="20608" b="7863"/>
          <a:stretch/>
        </p:blipFill>
        <p:spPr>
          <a:xfrm>
            <a:off x="346841" y="449316"/>
            <a:ext cx="11280228" cy="5967249"/>
          </a:xfrm>
        </p:spPr>
      </p:pic>
    </p:spTree>
    <p:extLst>
      <p:ext uri="{BB962C8B-B14F-4D97-AF65-F5344CB8AC3E}">
        <p14:creationId xmlns:p14="http://schemas.microsoft.com/office/powerpoint/2010/main" val="361362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solidFill>
              </a:rPr>
              <a:t>Definition</a:t>
            </a:r>
          </a:p>
        </p:txBody>
      </p:sp>
      <p:sp>
        <p:nvSpPr>
          <p:cNvPr id="3" name="Content Placeholder 2"/>
          <p:cNvSpPr>
            <a:spLocks noGrp="1"/>
          </p:cNvSpPr>
          <p:nvPr>
            <p:ph idx="1"/>
          </p:nvPr>
        </p:nvSpPr>
        <p:spPr/>
        <p:txBody>
          <a:bodyPr/>
          <a:lstStyle/>
          <a:p>
            <a:r>
              <a:rPr lang="en-US" dirty="0"/>
              <a:t>smoking, the act of inhaling and exhaling the fumes of burning plant material. A variety of plant materials are smoked, including marijuana and hashish, but the act is most commonly associated with tobacco as smoked in a cigarette, cigar, or pi</a:t>
            </a:r>
          </a:p>
          <a:p>
            <a:endParaRPr lang="en-US" dirty="0"/>
          </a:p>
          <a:p>
            <a:endParaRPr lang="en-US" dirty="0"/>
          </a:p>
          <a:p>
            <a:r>
              <a:rPr lang="en-US" dirty="0"/>
              <a:t>Tobacco contains </a:t>
            </a:r>
            <a:r>
              <a:rPr lang="en-US" dirty="0">
                <a:hlinkClick r:id="rId2"/>
              </a:rPr>
              <a:t>nicotine</a:t>
            </a:r>
            <a:r>
              <a:rPr lang="en-US" dirty="0"/>
              <a:t>, an alkaloid that is addictive and can have both </a:t>
            </a:r>
            <a:r>
              <a:rPr lang="en-US" dirty="0">
                <a:hlinkClick r:id="rId3"/>
              </a:rPr>
              <a:t>stimulating</a:t>
            </a:r>
            <a:r>
              <a:rPr lang="en-US" dirty="0"/>
              <a:t> and tranquilizing psychoactive effects. </a:t>
            </a:r>
          </a:p>
        </p:txBody>
      </p:sp>
    </p:spTree>
    <p:extLst>
      <p:ext uri="{BB962C8B-B14F-4D97-AF65-F5344CB8AC3E}">
        <p14:creationId xmlns:p14="http://schemas.microsoft.com/office/powerpoint/2010/main" val="2274548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02CE-8367-1E11-907C-40CD3B9C0B1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4E83F25-6606-A024-2920-B62A5264003D}"/>
              </a:ext>
            </a:extLst>
          </p:cNvPr>
          <p:cNvPicPr>
            <a:picLocks noGrp="1" noChangeAspect="1"/>
          </p:cNvPicPr>
          <p:nvPr>
            <p:ph idx="1"/>
          </p:nvPr>
        </p:nvPicPr>
        <p:blipFill rotWithShape="1">
          <a:blip r:embed="rId2"/>
          <a:srcRect l="11606" t="12728" r="12720" b="6800"/>
          <a:stretch/>
        </p:blipFill>
        <p:spPr>
          <a:xfrm>
            <a:off x="638504" y="231923"/>
            <a:ext cx="11125200" cy="6394154"/>
          </a:xfrm>
        </p:spPr>
      </p:pic>
    </p:spTree>
    <p:extLst>
      <p:ext uri="{BB962C8B-B14F-4D97-AF65-F5344CB8AC3E}">
        <p14:creationId xmlns:p14="http://schemas.microsoft.com/office/powerpoint/2010/main" val="1654216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20D9D-DEA1-406E-B292-C76663BAB3BF}"/>
              </a:ext>
            </a:extLst>
          </p:cNvPr>
          <p:cNvSpPr>
            <a:spLocks noGrp="1"/>
          </p:cNvSpPr>
          <p:nvPr>
            <p:ph type="title"/>
          </p:nvPr>
        </p:nvSpPr>
        <p:spPr/>
        <p:txBody>
          <a:bodyPr/>
          <a:lstStyle/>
          <a:p>
            <a:r>
              <a:rPr lang="en-US" b="1" dirty="0"/>
              <a:t>Medications</a:t>
            </a:r>
          </a:p>
        </p:txBody>
      </p:sp>
      <p:sp>
        <p:nvSpPr>
          <p:cNvPr id="3" name="Content Placeholder 2">
            <a:extLst>
              <a:ext uri="{FF2B5EF4-FFF2-40B4-BE49-F238E27FC236}">
                <a16:creationId xmlns:a16="http://schemas.microsoft.com/office/drawing/2014/main" id="{AE699AB8-4EA7-4E2D-B9A0-E36E3F8D1DB8}"/>
              </a:ext>
            </a:extLst>
          </p:cNvPr>
          <p:cNvSpPr>
            <a:spLocks noGrp="1"/>
          </p:cNvSpPr>
          <p:nvPr>
            <p:ph idx="1"/>
          </p:nvPr>
        </p:nvSpPr>
        <p:spPr/>
        <p:txBody>
          <a:bodyPr>
            <a:normAutofit/>
          </a:bodyPr>
          <a:lstStyle/>
          <a:p>
            <a:r>
              <a:rPr lang="en-US" sz="1800" b="1" dirty="0">
                <a:solidFill>
                  <a:schemeClr val="accent4">
                    <a:lumMod val="75000"/>
                  </a:schemeClr>
                </a:solidFill>
              </a:rPr>
              <a:t>NICOTINE REPLACEMENT THERAPIES </a:t>
            </a:r>
          </a:p>
          <a:p>
            <a:r>
              <a:rPr lang="en-US" sz="1600" dirty="0"/>
              <a:t>The goal of nicotine replacement therapies (NRTs) is to</a:t>
            </a:r>
          </a:p>
          <a:p>
            <a:pPr>
              <a:buFont typeface="Wingdings" panose="05000000000000000000" pitchFamily="2" charset="2"/>
              <a:buChar char="§"/>
            </a:pPr>
            <a:r>
              <a:rPr lang="en-US" sz="1800" b="1" dirty="0"/>
              <a:t>relieve cravings</a:t>
            </a:r>
            <a:r>
              <a:rPr lang="en-US" sz="1600" b="1" dirty="0"/>
              <a:t> for nicotine </a:t>
            </a:r>
          </a:p>
          <a:p>
            <a:pPr>
              <a:buFont typeface="Wingdings" panose="05000000000000000000" pitchFamily="2" charset="2"/>
              <a:buChar char="§"/>
            </a:pPr>
            <a:r>
              <a:rPr lang="en-US" sz="1600" b="1" dirty="0"/>
              <a:t>reduce nicotine withdrawal symptoms</a:t>
            </a:r>
            <a:r>
              <a:rPr lang="en-US" sz="1600" dirty="0"/>
              <a:t>. </a:t>
            </a:r>
          </a:p>
          <a:p>
            <a:r>
              <a:rPr lang="en-US" sz="1600" dirty="0"/>
              <a:t>NRTs are available as slow release skin patches and in more rapidly acting forms (i.e., chewing gum, nasal spray, inhalers, and lozenges), which deliver nicotine to the brain more quickly than skin patches but more slowly than smoking cigarettes. </a:t>
            </a:r>
          </a:p>
          <a:p>
            <a:r>
              <a:rPr lang="en-US" sz="1600" dirty="0"/>
              <a:t>A Cochrane review of 132 trials concluded that all forms of NRTs increase the chances of quitting successfully by </a:t>
            </a:r>
            <a:r>
              <a:rPr lang="en-US" sz="1600" u="sng" dirty="0">
                <a:solidFill>
                  <a:srgbClr val="FF0000"/>
                </a:solidFill>
                <a:highlight>
                  <a:srgbClr val="FFFF00"/>
                </a:highlight>
              </a:rPr>
              <a:t>50 to 70 percent</a:t>
            </a:r>
            <a:r>
              <a:rPr lang="en-US" sz="1600" dirty="0"/>
              <a:t>.</a:t>
            </a:r>
          </a:p>
          <a:p>
            <a:r>
              <a:rPr lang="en-US" sz="1600" dirty="0"/>
              <a:t>Heavy smokers should be encouraged to use higher dosages of an NRT or try a “patch plus” method, using the nicotine patch to provide a base level of slowly delivered nicotine and adding a more rapidly acting NRT to control breakthrough cravings. This regimen is safe because smokers typically obtain less nicotine than through smoking, and it is more effective than using a single NRT.</a:t>
            </a:r>
          </a:p>
        </p:txBody>
      </p:sp>
    </p:spTree>
    <p:extLst>
      <p:ext uri="{BB962C8B-B14F-4D97-AF65-F5344CB8AC3E}">
        <p14:creationId xmlns:p14="http://schemas.microsoft.com/office/powerpoint/2010/main" val="52878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ED89-B290-2A38-DC7D-E597D8B941F6}"/>
              </a:ext>
            </a:extLst>
          </p:cNvPr>
          <p:cNvSpPr>
            <a:spLocks noGrp="1"/>
          </p:cNvSpPr>
          <p:nvPr>
            <p:ph type="title"/>
          </p:nvPr>
        </p:nvSpPr>
        <p:spPr/>
        <p:txBody>
          <a:bodyPr/>
          <a:lstStyle/>
          <a:p>
            <a:endParaRPr lang="en-US"/>
          </a:p>
        </p:txBody>
      </p:sp>
      <p:pic>
        <p:nvPicPr>
          <p:cNvPr id="5" name="Content Placeholder 4" descr="A picture containing application&#10;&#10;Description automatically generated">
            <a:extLst>
              <a:ext uri="{FF2B5EF4-FFF2-40B4-BE49-F238E27FC236}">
                <a16:creationId xmlns:a16="http://schemas.microsoft.com/office/drawing/2014/main" id="{5C8A3835-2A23-4CC9-90B8-3428612F29A7}"/>
              </a:ext>
            </a:extLst>
          </p:cNvPr>
          <p:cNvPicPr>
            <a:picLocks noGrp="1" noChangeAspect="1"/>
          </p:cNvPicPr>
          <p:nvPr>
            <p:ph idx="1"/>
          </p:nvPr>
        </p:nvPicPr>
        <p:blipFill>
          <a:blip r:embed="rId2"/>
          <a:stretch>
            <a:fillRect/>
          </a:stretch>
        </p:blipFill>
        <p:spPr>
          <a:xfrm>
            <a:off x="212834" y="149773"/>
            <a:ext cx="11721663" cy="6463861"/>
          </a:xfrm>
        </p:spPr>
      </p:pic>
    </p:spTree>
    <p:extLst>
      <p:ext uri="{BB962C8B-B14F-4D97-AF65-F5344CB8AC3E}">
        <p14:creationId xmlns:p14="http://schemas.microsoft.com/office/powerpoint/2010/main" val="1154667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2AF23-B51B-4ACA-BE53-0F79AC307E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66ABD3-2199-4C18-875F-9AD09430FFA1}"/>
              </a:ext>
            </a:extLst>
          </p:cNvPr>
          <p:cNvSpPr>
            <a:spLocks noGrp="1"/>
          </p:cNvSpPr>
          <p:nvPr>
            <p:ph idx="1"/>
          </p:nvPr>
        </p:nvSpPr>
        <p:spPr/>
        <p:txBody>
          <a:bodyPr/>
          <a:lstStyle/>
          <a:p>
            <a:endParaRPr lang="en-US"/>
          </a:p>
        </p:txBody>
      </p:sp>
      <p:pic>
        <p:nvPicPr>
          <p:cNvPr id="6146" name="Picture 2" descr="Nicotine patch - Wikipedia">
            <a:extLst>
              <a:ext uri="{FF2B5EF4-FFF2-40B4-BE49-F238E27FC236}">
                <a16:creationId xmlns:a16="http://schemas.microsoft.com/office/drawing/2014/main" id="{E6C258E6-438D-4CD8-B33A-E70AC24FA5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810" y="262662"/>
            <a:ext cx="4761967" cy="3166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ry's Food Stores - Nicorette Spearmint Burst Nicotine Gum 2mg 100 ...">
            <a:extLst>
              <a:ext uri="{FF2B5EF4-FFF2-40B4-BE49-F238E27FC236}">
                <a16:creationId xmlns:a16="http://schemas.microsoft.com/office/drawing/2014/main" id="{A38EADFB-1256-4CD9-82CE-FCFDD3E364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6539" y="2394126"/>
            <a:ext cx="4052669" cy="3821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C034820-A365-4829-A9E0-AE1AF558890E}"/>
              </a:ext>
            </a:extLst>
          </p:cNvPr>
          <p:cNvPicPr>
            <a:picLocks noChangeAspect="1"/>
          </p:cNvPicPr>
          <p:nvPr/>
        </p:nvPicPr>
        <p:blipFill>
          <a:blip r:embed="rId4"/>
          <a:stretch>
            <a:fillRect/>
          </a:stretch>
        </p:blipFill>
        <p:spPr>
          <a:xfrm>
            <a:off x="7939214" y="360480"/>
            <a:ext cx="3973976" cy="3849624"/>
          </a:xfrm>
          <a:prstGeom prst="rect">
            <a:avLst/>
          </a:prstGeom>
        </p:spPr>
      </p:pic>
    </p:spTree>
    <p:extLst>
      <p:ext uri="{BB962C8B-B14F-4D97-AF65-F5344CB8AC3E}">
        <p14:creationId xmlns:p14="http://schemas.microsoft.com/office/powerpoint/2010/main" val="2751609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C5BF4-7C6B-F7F6-E45C-E92B0097B6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3FE9A3-ED69-DF72-BF43-880C580C69D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B7CC0AE-8205-0C3E-3026-684A3457110F}"/>
              </a:ext>
            </a:extLst>
          </p:cNvPr>
          <p:cNvPicPr>
            <a:picLocks noChangeAspect="1"/>
          </p:cNvPicPr>
          <p:nvPr/>
        </p:nvPicPr>
        <p:blipFill rotWithShape="1">
          <a:blip r:embed="rId2"/>
          <a:srcRect l="13836" t="5862" r="12004" b="15517"/>
          <a:stretch/>
        </p:blipFill>
        <p:spPr>
          <a:xfrm>
            <a:off x="0" y="7883"/>
            <a:ext cx="12192000" cy="6569459"/>
          </a:xfrm>
          <a:prstGeom prst="rect">
            <a:avLst/>
          </a:prstGeom>
        </p:spPr>
      </p:pic>
    </p:spTree>
    <p:extLst>
      <p:ext uri="{BB962C8B-B14F-4D97-AF65-F5344CB8AC3E}">
        <p14:creationId xmlns:p14="http://schemas.microsoft.com/office/powerpoint/2010/main" val="4133030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924B-F1EB-11CE-8EF6-B96C441AC5E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4DB81487-4536-FE2D-0AA2-1CD435FDAA0C}"/>
              </a:ext>
            </a:extLst>
          </p:cNvPr>
          <p:cNvPicPr>
            <a:picLocks noGrp="1" noChangeAspect="1"/>
          </p:cNvPicPr>
          <p:nvPr>
            <p:ph idx="1"/>
          </p:nvPr>
        </p:nvPicPr>
        <p:blipFill rotWithShape="1">
          <a:blip r:embed="rId2"/>
          <a:srcRect l="13795" t="6790" r="13527" b="13148"/>
          <a:stretch/>
        </p:blipFill>
        <p:spPr>
          <a:xfrm>
            <a:off x="278524" y="287721"/>
            <a:ext cx="11634951" cy="6282558"/>
          </a:xfrm>
        </p:spPr>
      </p:pic>
    </p:spTree>
    <p:extLst>
      <p:ext uri="{BB962C8B-B14F-4D97-AF65-F5344CB8AC3E}">
        <p14:creationId xmlns:p14="http://schemas.microsoft.com/office/powerpoint/2010/main" val="4019105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a:extLst>
              <a:ext uri="{FF2B5EF4-FFF2-40B4-BE49-F238E27FC236}">
                <a16:creationId xmlns:a16="http://schemas.microsoft.com/office/drawing/2014/main" id="{D3409EDA-E643-9E18-A8DE-A5180A905E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1886" y="385863"/>
            <a:ext cx="9128834" cy="6389603"/>
          </a:xfrm>
        </p:spPr>
      </p:pic>
    </p:spTree>
    <p:extLst>
      <p:ext uri="{BB962C8B-B14F-4D97-AF65-F5344CB8AC3E}">
        <p14:creationId xmlns:p14="http://schemas.microsoft.com/office/powerpoint/2010/main" val="2374675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EFED-4DFF-9317-D477-FE5AEF9A4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274340-5B62-B4D9-D802-BA29F6AB69CC}"/>
              </a:ext>
            </a:extLst>
          </p:cNvPr>
          <p:cNvSpPr>
            <a:spLocks noGrp="1"/>
          </p:cNvSpPr>
          <p:nvPr>
            <p:ph idx="1"/>
          </p:nvPr>
        </p:nvSpPr>
        <p:spPr/>
        <p:txBody>
          <a:bodyPr/>
          <a:lstStyle/>
          <a:p>
            <a:endParaRPr lang="en-US"/>
          </a:p>
        </p:txBody>
      </p:sp>
      <p:pic>
        <p:nvPicPr>
          <p:cNvPr id="5" name="Picture 2" descr="Pin on Order MTP Kit Online">
            <a:extLst>
              <a:ext uri="{FF2B5EF4-FFF2-40B4-BE49-F238E27FC236}">
                <a16:creationId xmlns:a16="http://schemas.microsoft.com/office/drawing/2014/main" id="{781D3D3C-9167-9C7B-3DC0-9885BCEB29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89" b="5914"/>
          <a:stretch/>
        </p:blipFill>
        <p:spPr bwMode="auto">
          <a:xfrm>
            <a:off x="55179" y="74615"/>
            <a:ext cx="11863552" cy="656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31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2149-00BA-1000-53C2-0DDD3F4537F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C2EDC8A-8A94-2777-0ABC-8CCBCC46685A}"/>
              </a:ext>
            </a:extLst>
          </p:cNvPr>
          <p:cNvPicPr>
            <a:picLocks noGrp="1" noChangeAspect="1"/>
          </p:cNvPicPr>
          <p:nvPr>
            <p:ph idx="1"/>
          </p:nvPr>
        </p:nvPicPr>
        <p:blipFill>
          <a:blip r:embed="rId2"/>
          <a:stretch>
            <a:fillRect/>
          </a:stretch>
        </p:blipFill>
        <p:spPr>
          <a:xfrm>
            <a:off x="575441" y="457200"/>
            <a:ext cx="11414235" cy="5943600"/>
          </a:xfrm>
        </p:spPr>
      </p:pic>
    </p:spTree>
    <p:extLst>
      <p:ext uri="{BB962C8B-B14F-4D97-AF65-F5344CB8AC3E}">
        <p14:creationId xmlns:p14="http://schemas.microsoft.com/office/powerpoint/2010/main" val="3197787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0CE78-D2DF-17C0-9EB1-ECB8FE3DAA72}"/>
              </a:ext>
            </a:extLst>
          </p:cNvPr>
          <p:cNvSpPr>
            <a:spLocks noGrp="1"/>
          </p:cNvSpPr>
          <p:nvPr>
            <p:ph type="title"/>
          </p:nvPr>
        </p:nvSpPr>
        <p:spPr/>
        <p:txBody>
          <a:bodyPr/>
          <a:lstStyle/>
          <a:p>
            <a:r>
              <a:rPr lang="en-GB" dirty="0"/>
              <a:t>SE:</a:t>
            </a:r>
          </a:p>
        </p:txBody>
      </p:sp>
      <p:sp>
        <p:nvSpPr>
          <p:cNvPr id="3" name="Content Placeholder 2">
            <a:extLst>
              <a:ext uri="{FF2B5EF4-FFF2-40B4-BE49-F238E27FC236}">
                <a16:creationId xmlns:a16="http://schemas.microsoft.com/office/drawing/2014/main" id="{BA9CCDD6-2197-F7FA-5017-A0EF89D20889}"/>
              </a:ext>
            </a:extLst>
          </p:cNvPr>
          <p:cNvSpPr>
            <a:spLocks noGrp="1"/>
          </p:cNvSpPr>
          <p:nvPr>
            <p:ph idx="1"/>
          </p:nvPr>
        </p:nvSpPr>
        <p:spPr/>
        <p:txBody>
          <a:bodyPr/>
          <a:lstStyle/>
          <a:p>
            <a:pPr algn="l">
              <a:buFont typeface="Arial" panose="020B0604020202020204" pitchFamily="34" charset="0"/>
              <a:buChar char="•"/>
            </a:pPr>
            <a:r>
              <a:rPr lang="en-GB" b="0" i="0" dirty="0">
                <a:solidFill>
                  <a:srgbClr val="202124"/>
                </a:solidFill>
                <a:effectLst/>
                <a:latin typeface="arial" panose="020B0604020202020204" pitchFamily="34" charset="0"/>
              </a:rPr>
              <a:t>nausea.</a:t>
            </a:r>
          </a:p>
          <a:p>
            <a:pPr algn="l">
              <a:buFont typeface="Arial" panose="020B0604020202020204" pitchFamily="34" charset="0"/>
              <a:buChar char="•"/>
            </a:pPr>
            <a:r>
              <a:rPr lang="en-GB" b="0" i="0" dirty="0">
                <a:solidFill>
                  <a:srgbClr val="202124"/>
                </a:solidFill>
                <a:effectLst/>
                <a:latin typeface="arial" panose="020B0604020202020204" pitchFamily="34" charset="0"/>
              </a:rPr>
              <a:t>constipation.</a:t>
            </a:r>
          </a:p>
          <a:p>
            <a:pPr algn="l">
              <a:buFont typeface="Arial" panose="020B0604020202020204" pitchFamily="34" charset="0"/>
              <a:buChar char="•"/>
            </a:pPr>
            <a:r>
              <a:rPr lang="en-GB" b="0" i="0" dirty="0" err="1">
                <a:solidFill>
                  <a:srgbClr val="202124"/>
                </a:solidFill>
                <a:effectLst/>
                <a:latin typeface="arial" panose="020B0604020202020204" pitchFamily="34" charset="0"/>
              </a:rPr>
              <a:t>diarrhea</a:t>
            </a:r>
            <a:r>
              <a:rPr lang="en-GB" b="0" i="0" dirty="0">
                <a:solidFill>
                  <a:srgbClr val="202124"/>
                </a:solidFill>
                <a:effectLst/>
                <a:latin typeface="arial" panose="020B0604020202020204" pitchFamily="34" charset="0"/>
              </a:rPr>
              <a:t>.</a:t>
            </a:r>
          </a:p>
          <a:p>
            <a:pPr algn="l">
              <a:buFont typeface="Arial" panose="020B0604020202020204" pitchFamily="34" charset="0"/>
              <a:buChar char="•"/>
            </a:pPr>
            <a:r>
              <a:rPr lang="en-GB" b="0" i="0" dirty="0">
                <a:solidFill>
                  <a:srgbClr val="202124"/>
                </a:solidFill>
                <a:effectLst/>
                <a:latin typeface="arial" panose="020B0604020202020204" pitchFamily="34" charset="0"/>
              </a:rPr>
              <a:t>gas.</a:t>
            </a:r>
          </a:p>
          <a:p>
            <a:pPr algn="l">
              <a:buFont typeface="Arial" panose="020B0604020202020204" pitchFamily="34" charset="0"/>
              <a:buChar char="•"/>
            </a:pPr>
            <a:r>
              <a:rPr lang="en-GB" b="0" i="0" dirty="0">
                <a:solidFill>
                  <a:srgbClr val="202124"/>
                </a:solidFill>
                <a:effectLst/>
                <a:latin typeface="arial" panose="020B0604020202020204" pitchFamily="34" charset="0"/>
              </a:rPr>
              <a:t>abdominal pain.</a:t>
            </a:r>
          </a:p>
          <a:p>
            <a:pPr algn="l">
              <a:buFont typeface="Arial" panose="020B0604020202020204" pitchFamily="34" charset="0"/>
              <a:buChar char="•"/>
            </a:pPr>
            <a:r>
              <a:rPr lang="en-GB" b="0" i="0" dirty="0">
                <a:solidFill>
                  <a:srgbClr val="202124"/>
                </a:solidFill>
                <a:effectLst/>
                <a:latin typeface="arial" panose="020B0604020202020204" pitchFamily="34" charset="0"/>
              </a:rPr>
              <a:t>vomiting.</a:t>
            </a:r>
          </a:p>
          <a:p>
            <a:pPr algn="l">
              <a:buFont typeface="Arial" panose="020B0604020202020204" pitchFamily="34" charset="0"/>
              <a:buChar char="•"/>
            </a:pPr>
            <a:r>
              <a:rPr lang="en-GB" b="0" i="0" dirty="0">
                <a:solidFill>
                  <a:srgbClr val="202124"/>
                </a:solidFill>
                <a:effectLst/>
                <a:latin typeface="arial" panose="020B0604020202020204" pitchFamily="34" charset="0"/>
              </a:rPr>
              <a:t>heartburn.</a:t>
            </a:r>
          </a:p>
          <a:p>
            <a:pPr algn="l">
              <a:buFont typeface="Arial" panose="020B0604020202020204" pitchFamily="34" charset="0"/>
              <a:buChar char="•"/>
            </a:pPr>
            <a:r>
              <a:rPr lang="en-GB" b="0" i="0" dirty="0">
                <a:solidFill>
                  <a:srgbClr val="202124"/>
                </a:solidFill>
                <a:effectLst/>
                <a:latin typeface="arial" panose="020B0604020202020204" pitchFamily="34" charset="0"/>
              </a:rPr>
              <a:t>bad taste in the mouth.</a:t>
            </a:r>
          </a:p>
          <a:p>
            <a:endParaRPr lang="en-GB" dirty="0"/>
          </a:p>
        </p:txBody>
      </p:sp>
    </p:spTree>
    <p:extLst>
      <p:ext uri="{BB962C8B-B14F-4D97-AF65-F5344CB8AC3E}">
        <p14:creationId xmlns:p14="http://schemas.microsoft.com/office/powerpoint/2010/main" val="2133311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486" y="333375"/>
            <a:ext cx="10515600" cy="1325563"/>
          </a:xfrm>
        </p:spPr>
        <p:txBody>
          <a:bodyPr/>
          <a:lstStyle/>
          <a:p>
            <a:r>
              <a:rPr lang="en-US" b="1" dirty="0">
                <a:solidFill>
                  <a:schemeClr val="accent5"/>
                </a:solidFill>
              </a:rPr>
              <a:t>Production</a:t>
            </a:r>
          </a:p>
        </p:txBody>
      </p:sp>
      <p:sp>
        <p:nvSpPr>
          <p:cNvPr id="3" name="Content Placeholder 2"/>
          <p:cNvSpPr>
            <a:spLocks noGrp="1"/>
          </p:cNvSpPr>
          <p:nvPr>
            <p:ph idx="1"/>
          </p:nvPr>
        </p:nvSpPr>
        <p:spPr>
          <a:xfrm>
            <a:off x="431174" y="2083593"/>
            <a:ext cx="10515600" cy="5196089"/>
          </a:xfrm>
        </p:spPr>
        <p:txBody>
          <a:bodyPr/>
          <a:lstStyle/>
          <a:p>
            <a:r>
              <a:rPr lang="en-US" dirty="0"/>
              <a:t>Tobacco products are manufactured with various additives to:</a:t>
            </a:r>
          </a:p>
          <a:p>
            <a:pPr marL="0" indent="0">
              <a:buNone/>
            </a:pPr>
            <a:r>
              <a:rPr lang="en-US" dirty="0"/>
              <a:t>1- preserve the tobacco’s shelf life,</a:t>
            </a:r>
          </a:p>
          <a:p>
            <a:pPr marL="0" indent="0">
              <a:buNone/>
            </a:pPr>
            <a:r>
              <a:rPr lang="en-US" dirty="0"/>
              <a:t>2- alter its burning characteristics, control its moisture content.</a:t>
            </a:r>
          </a:p>
          <a:p>
            <a:pPr marL="0" indent="0">
              <a:buNone/>
            </a:pPr>
            <a:r>
              <a:rPr lang="en-US" dirty="0"/>
              <a:t>3-mask the </a:t>
            </a:r>
            <a:r>
              <a:rPr lang="en-US" dirty="0" err="1"/>
              <a:t>irritative</a:t>
            </a:r>
            <a:r>
              <a:rPr lang="en-US" dirty="0"/>
              <a:t> effects of nicotine.</a:t>
            </a:r>
          </a:p>
          <a:p>
            <a:pPr marL="0" indent="0">
              <a:buNone/>
            </a:pPr>
            <a:r>
              <a:rPr lang="en-US" dirty="0"/>
              <a:t>4- provide any of a wide array of </a:t>
            </a:r>
            <a:r>
              <a:rPr lang="en-US" dirty="0" err="1"/>
              <a:t>flavours</a:t>
            </a:r>
            <a:r>
              <a:rPr lang="en-US" dirty="0"/>
              <a:t> and aromas.  </a:t>
            </a:r>
          </a:p>
          <a:p>
            <a:pPr marL="0" indent="0">
              <a:buNone/>
            </a:pPr>
            <a:endParaRPr lang="en-US" dirty="0"/>
          </a:p>
          <a:p>
            <a:r>
              <a:rPr lang="en-US" dirty="0"/>
              <a:t>The smoke produced when tobacco and these additives are burned consists of more than 4,000 chemical compounds. Many of these compounds are highly toxic, and they have diverse effects on health.</a:t>
            </a:r>
          </a:p>
        </p:txBody>
      </p:sp>
    </p:spTree>
    <p:extLst>
      <p:ext uri="{BB962C8B-B14F-4D97-AF65-F5344CB8AC3E}">
        <p14:creationId xmlns:p14="http://schemas.microsoft.com/office/powerpoint/2010/main" val="817423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82553-C7E4-27F9-1F82-97F4482A6876}"/>
              </a:ext>
            </a:extLst>
          </p:cNvPr>
          <p:cNvSpPr>
            <a:spLocks noGrp="1"/>
          </p:cNvSpPr>
          <p:nvPr>
            <p:ph type="title"/>
          </p:nvPr>
        </p:nvSpPr>
        <p:spPr/>
        <p:txBody>
          <a:bodyPr/>
          <a:lstStyle/>
          <a:p>
            <a:endParaRPr lang="en-US"/>
          </a:p>
        </p:txBody>
      </p:sp>
      <p:pic>
        <p:nvPicPr>
          <p:cNvPr id="5" name="Content Placeholder 4" descr="Graphical user interface&#10;&#10;Description automatically generated">
            <a:extLst>
              <a:ext uri="{FF2B5EF4-FFF2-40B4-BE49-F238E27FC236}">
                <a16:creationId xmlns:a16="http://schemas.microsoft.com/office/drawing/2014/main" id="{F7100936-C836-480F-1E7A-01EB07B8800F}"/>
              </a:ext>
            </a:extLst>
          </p:cNvPr>
          <p:cNvPicPr>
            <a:picLocks noGrp="1" noChangeAspect="1"/>
          </p:cNvPicPr>
          <p:nvPr>
            <p:ph idx="1"/>
          </p:nvPr>
        </p:nvPicPr>
        <p:blipFill>
          <a:blip r:embed="rId2"/>
          <a:stretch>
            <a:fillRect/>
          </a:stretch>
        </p:blipFill>
        <p:spPr>
          <a:xfrm>
            <a:off x="6096000" y="189186"/>
            <a:ext cx="5806966" cy="6329855"/>
          </a:xfrm>
        </p:spPr>
      </p:pic>
      <p:pic>
        <p:nvPicPr>
          <p:cNvPr id="7" name="Picture 6">
            <a:extLst>
              <a:ext uri="{FF2B5EF4-FFF2-40B4-BE49-F238E27FC236}">
                <a16:creationId xmlns:a16="http://schemas.microsoft.com/office/drawing/2014/main" id="{17E38F1C-62AD-1BF8-E0EA-08D9F04D4699}"/>
              </a:ext>
            </a:extLst>
          </p:cNvPr>
          <p:cNvPicPr>
            <a:picLocks noChangeAspect="1"/>
          </p:cNvPicPr>
          <p:nvPr/>
        </p:nvPicPr>
        <p:blipFill>
          <a:blip r:embed="rId3"/>
          <a:stretch>
            <a:fillRect/>
          </a:stretch>
        </p:blipFill>
        <p:spPr>
          <a:xfrm>
            <a:off x="157655" y="264072"/>
            <a:ext cx="5938345" cy="6329855"/>
          </a:xfrm>
          <a:prstGeom prst="rect">
            <a:avLst/>
          </a:prstGeom>
        </p:spPr>
      </p:pic>
    </p:spTree>
    <p:extLst>
      <p:ext uri="{BB962C8B-B14F-4D97-AF65-F5344CB8AC3E}">
        <p14:creationId xmlns:p14="http://schemas.microsoft.com/office/powerpoint/2010/main" val="1775426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5C47-2273-49FE-BF3E-678DE5EBA5D5}"/>
              </a:ext>
            </a:extLst>
          </p:cNvPr>
          <p:cNvSpPr>
            <a:spLocks noGrp="1"/>
          </p:cNvSpPr>
          <p:nvPr>
            <p:ph type="title"/>
          </p:nvPr>
        </p:nvSpPr>
        <p:spPr/>
        <p:txBody>
          <a:bodyPr/>
          <a:lstStyle/>
          <a:p>
            <a:r>
              <a:rPr lang="en-US" dirty="0"/>
              <a:t>Special Populations </a:t>
            </a:r>
          </a:p>
        </p:txBody>
      </p:sp>
      <p:sp>
        <p:nvSpPr>
          <p:cNvPr id="3" name="Content Placeholder 2">
            <a:extLst>
              <a:ext uri="{FF2B5EF4-FFF2-40B4-BE49-F238E27FC236}">
                <a16:creationId xmlns:a16="http://schemas.microsoft.com/office/drawing/2014/main" id="{CD21D976-8CFE-40AA-AD94-4C2ACD15CF40}"/>
              </a:ext>
            </a:extLst>
          </p:cNvPr>
          <p:cNvSpPr>
            <a:spLocks noGrp="1"/>
          </p:cNvSpPr>
          <p:nvPr>
            <p:ph idx="1"/>
          </p:nvPr>
        </p:nvSpPr>
        <p:spPr/>
        <p:txBody>
          <a:bodyPr/>
          <a:lstStyle/>
          <a:p>
            <a:r>
              <a:rPr lang="en-US" sz="2000" b="1" dirty="0">
                <a:solidFill>
                  <a:schemeClr val="accent1">
                    <a:lumMod val="75000"/>
                  </a:schemeClr>
                </a:solidFill>
              </a:rPr>
              <a:t>PREGNANT WOMEN </a:t>
            </a:r>
          </a:p>
          <a:p>
            <a:r>
              <a:rPr lang="en-US" sz="2000" dirty="0"/>
              <a:t>Tobacco is a known teratogen that can harm a developing fetus. </a:t>
            </a:r>
          </a:p>
          <a:p>
            <a:r>
              <a:rPr lang="en-US" sz="2000" dirty="0"/>
              <a:t>Smoking cessation therapies also carry risks in pregnant women. </a:t>
            </a:r>
          </a:p>
          <a:p>
            <a:r>
              <a:rPr lang="en-US" sz="2000" dirty="0"/>
              <a:t>Pregnant smokers should be offered intensive person-to-person interventions that exceed minimal advice to quit, such as behavioral support and problem solving, counseling, and referral to support organizations</a:t>
            </a:r>
          </a:p>
        </p:txBody>
      </p:sp>
      <p:pic>
        <p:nvPicPr>
          <p:cNvPr id="10242" name="Picture 2" descr="Silhouette Of A Pregnant Woman Smoking A Cigarette Prohibiting ...">
            <a:extLst>
              <a:ext uri="{FF2B5EF4-FFF2-40B4-BE49-F238E27FC236}">
                <a16:creationId xmlns:a16="http://schemas.microsoft.com/office/drawing/2014/main" id="{D9183E53-F40A-48C6-B03D-305B446236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0180" y="156076"/>
            <a:ext cx="2801110" cy="27991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53288F9-B5E1-5CDE-9DF0-4D5B816C3DD7}"/>
              </a:ext>
            </a:extLst>
          </p:cNvPr>
          <p:cNvPicPr>
            <a:picLocks noChangeAspect="1"/>
          </p:cNvPicPr>
          <p:nvPr/>
        </p:nvPicPr>
        <p:blipFill>
          <a:blip r:embed="rId3"/>
          <a:stretch>
            <a:fillRect/>
          </a:stretch>
        </p:blipFill>
        <p:spPr>
          <a:xfrm>
            <a:off x="2754775" y="4084858"/>
            <a:ext cx="6564076" cy="2907273"/>
          </a:xfrm>
          <a:prstGeom prst="rect">
            <a:avLst/>
          </a:prstGeom>
        </p:spPr>
      </p:pic>
    </p:spTree>
    <p:extLst>
      <p:ext uri="{BB962C8B-B14F-4D97-AF65-F5344CB8AC3E}">
        <p14:creationId xmlns:p14="http://schemas.microsoft.com/office/powerpoint/2010/main" val="3023361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74FD-DFE4-44D6-82BE-4C013C1BCDB1}"/>
              </a:ext>
            </a:extLst>
          </p:cNvPr>
          <p:cNvSpPr>
            <a:spLocks noGrp="1"/>
          </p:cNvSpPr>
          <p:nvPr>
            <p:ph type="title"/>
          </p:nvPr>
        </p:nvSpPr>
        <p:spPr>
          <a:xfrm>
            <a:off x="617483" y="2179732"/>
            <a:ext cx="10058400" cy="1371600"/>
          </a:xfrm>
        </p:spPr>
        <p:txBody>
          <a:bodyPr>
            <a:normAutofit/>
          </a:bodyPr>
          <a:lstStyle/>
          <a:p>
            <a:pPr algn="ctr"/>
            <a:r>
              <a:rPr lang="en-US" sz="8000" b="1" dirty="0"/>
              <a:t>Thanks!</a:t>
            </a:r>
          </a:p>
        </p:txBody>
      </p:sp>
      <p:sp>
        <p:nvSpPr>
          <p:cNvPr id="5" name="Content Placeholder 4">
            <a:extLst>
              <a:ext uri="{FF2B5EF4-FFF2-40B4-BE49-F238E27FC236}">
                <a16:creationId xmlns:a16="http://schemas.microsoft.com/office/drawing/2014/main" id="{C5F52979-2B47-8D9C-AC5D-859D1290E8E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95365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357" y="228599"/>
            <a:ext cx="10515600" cy="1325563"/>
          </a:xfrm>
        </p:spPr>
        <p:txBody>
          <a:bodyPr/>
          <a:lstStyle/>
          <a:p>
            <a:r>
              <a:rPr lang="en-US" b="1" dirty="0">
                <a:solidFill>
                  <a:schemeClr val="accent5"/>
                </a:solidFill>
              </a:rPr>
              <a:t>primary constituents of tobacco smoke:</a:t>
            </a:r>
          </a:p>
        </p:txBody>
      </p:sp>
      <p:sp>
        <p:nvSpPr>
          <p:cNvPr id="3" name="Content Placeholder 2"/>
          <p:cNvSpPr>
            <a:spLocks noGrp="1"/>
          </p:cNvSpPr>
          <p:nvPr>
            <p:ph idx="1"/>
          </p:nvPr>
        </p:nvSpPr>
        <p:spPr>
          <a:xfrm>
            <a:off x="838200" y="2278063"/>
            <a:ext cx="10515600" cy="4351338"/>
          </a:xfrm>
        </p:spPr>
        <p:txBody>
          <a:bodyPr>
            <a:normAutofit fontScale="92500" lnSpcReduction="20000"/>
          </a:bodyPr>
          <a:lstStyle/>
          <a:p>
            <a:r>
              <a:rPr lang="en-US" dirty="0"/>
              <a:t> nicotine : The main health effect of nicotine is its addictiveness</a:t>
            </a:r>
          </a:p>
          <a:p>
            <a:r>
              <a:rPr lang="en-US" dirty="0"/>
              <a:t> carbon monoxide: has profound, immediate health effects.</a:t>
            </a:r>
          </a:p>
          <a:p>
            <a:r>
              <a:rPr lang="en-US" dirty="0"/>
              <a:t> Hydrogen cyanide</a:t>
            </a:r>
          </a:p>
          <a:p>
            <a:r>
              <a:rPr lang="en-US" dirty="0"/>
              <a:t>Formaldehyde.</a:t>
            </a:r>
          </a:p>
          <a:p>
            <a:r>
              <a:rPr lang="en-US" dirty="0"/>
              <a:t>Lead.</a:t>
            </a:r>
          </a:p>
          <a:p>
            <a:r>
              <a:rPr lang="en-US" dirty="0"/>
              <a:t>Arsenic.</a:t>
            </a:r>
          </a:p>
          <a:p>
            <a:r>
              <a:rPr lang="en-US" dirty="0"/>
              <a:t>Ammonia.</a:t>
            </a:r>
          </a:p>
          <a:p>
            <a:r>
              <a:rPr lang="en-US" dirty="0"/>
              <a:t>Radioactive elements.</a:t>
            </a:r>
          </a:p>
          <a:p>
            <a:r>
              <a:rPr lang="en-US" dirty="0"/>
              <a:t>Benzene.</a:t>
            </a:r>
          </a:p>
          <a:p>
            <a:r>
              <a:rPr lang="en-US" dirty="0"/>
              <a:t> tobacco-specific nitrosamines (TSNAs).</a:t>
            </a:r>
          </a:p>
        </p:txBody>
      </p:sp>
    </p:spTree>
    <p:extLst>
      <p:ext uri="{BB962C8B-B14F-4D97-AF65-F5344CB8AC3E}">
        <p14:creationId xmlns:p14="http://schemas.microsoft.com/office/powerpoint/2010/main" val="1186790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10;&#10;Description automatically generated">
            <a:extLst>
              <a:ext uri="{FF2B5EF4-FFF2-40B4-BE49-F238E27FC236}">
                <a16:creationId xmlns:a16="http://schemas.microsoft.com/office/drawing/2014/main" id="{498B7A0C-6DA6-83B9-303E-E3D9F8A28F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9989" y="301228"/>
            <a:ext cx="9799190" cy="6255544"/>
          </a:xfrm>
        </p:spPr>
      </p:pic>
    </p:spTree>
    <p:extLst>
      <p:ext uri="{BB962C8B-B14F-4D97-AF65-F5344CB8AC3E}">
        <p14:creationId xmlns:p14="http://schemas.microsoft.com/office/powerpoint/2010/main" val="1505402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solidFill>
              </a:rPr>
              <a:t>Health effects</a:t>
            </a:r>
          </a:p>
        </p:txBody>
      </p:sp>
      <p:sp>
        <p:nvSpPr>
          <p:cNvPr id="3" name="Content Placeholder 2"/>
          <p:cNvSpPr>
            <a:spLocks noGrp="1"/>
          </p:cNvSpPr>
          <p:nvPr>
            <p:ph idx="1"/>
          </p:nvPr>
        </p:nvSpPr>
        <p:spPr/>
        <p:txBody>
          <a:bodyPr/>
          <a:lstStyle/>
          <a:p>
            <a:pPr marL="0" indent="0">
              <a:buNone/>
            </a:pPr>
            <a:r>
              <a:rPr lang="en-US" dirty="0"/>
              <a:t>1- addiction</a:t>
            </a:r>
          </a:p>
          <a:p>
            <a:pPr marL="0" indent="0">
              <a:buNone/>
            </a:pPr>
            <a:r>
              <a:rPr lang="en-US" dirty="0"/>
              <a:t>2-cancer  Smoking can cause cancer almost anywhere in your body</a:t>
            </a:r>
          </a:p>
          <a:p>
            <a:pPr marL="0" indent="0">
              <a:buNone/>
            </a:pPr>
            <a:r>
              <a:rPr lang="en-US" dirty="0"/>
              <a:t>3-lung </a:t>
            </a:r>
            <a:r>
              <a:rPr lang="en-US" dirty="0" err="1"/>
              <a:t>diseasesCOPD</a:t>
            </a:r>
            <a:endParaRPr lang="en-US" dirty="0"/>
          </a:p>
          <a:p>
            <a:pPr marL="0" indent="0">
              <a:buNone/>
            </a:pPr>
            <a:r>
              <a:rPr lang="en-US" dirty="0"/>
              <a:t>4-heart disease  stroke and coronary heart disease</a:t>
            </a:r>
          </a:p>
          <a:p>
            <a:pPr marL="0" indent="0">
              <a:buNone/>
            </a:pPr>
            <a:r>
              <a:rPr lang="en-US" dirty="0"/>
              <a:t>Others(pregnancy effects , reduce fertility, rheumatoid arthritis</a:t>
            </a:r>
          </a:p>
          <a:p>
            <a:pPr marL="0" indent="0">
              <a:buNone/>
            </a:pPr>
            <a:endParaRPr lang="en-US" dirty="0"/>
          </a:p>
        </p:txBody>
      </p:sp>
    </p:spTree>
    <p:extLst>
      <p:ext uri="{BB962C8B-B14F-4D97-AF65-F5344CB8AC3E}">
        <p14:creationId xmlns:p14="http://schemas.microsoft.com/office/powerpoint/2010/main" val="316540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b="1" dirty="0">
                <a:solidFill>
                  <a:schemeClr val="accent5"/>
                </a:solidFill>
              </a:rPr>
              <a:t>Types :</a:t>
            </a:r>
            <a:br>
              <a:rPr lang="en-US" b="1" dirty="0">
                <a:solidFill>
                  <a:schemeClr val="accent5"/>
                </a:solidFill>
              </a:rPr>
            </a:br>
            <a:endParaRPr lang="en-US" sz="2200" b="1" dirty="0">
              <a:solidFill>
                <a:schemeClr val="accent5"/>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375" y="1119176"/>
            <a:ext cx="10354613" cy="5209314"/>
          </a:xfrm>
        </p:spPr>
      </p:pic>
      <p:sp>
        <p:nvSpPr>
          <p:cNvPr id="5" name="Rectangle 4"/>
          <p:cNvSpPr/>
          <p:nvPr/>
        </p:nvSpPr>
        <p:spPr>
          <a:xfrm>
            <a:off x="4195191" y="3244334"/>
            <a:ext cx="3801618" cy="369332"/>
          </a:xfrm>
          <a:prstGeom prst="rect">
            <a:avLst/>
          </a:prstGeom>
        </p:spPr>
        <p:txBody>
          <a:bodyPr wrap="none">
            <a:spAutoFit/>
          </a:bodyPr>
          <a:lstStyle/>
          <a:p>
            <a:r>
              <a:rPr lang="en-US" dirty="0"/>
              <a:t> tobacco-specific nitrosamines (TSNAs)</a:t>
            </a:r>
          </a:p>
        </p:txBody>
      </p:sp>
    </p:spTree>
    <p:extLst>
      <p:ext uri="{BB962C8B-B14F-4D97-AF65-F5344CB8AC3E}">
        <p14:creationId xmlns:p14="http://schemas.microsoft.com/office/powerpoint/2010/main" val="102240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b="1" dirty="0">
                <a:solidFill>
                  <a:schemeClr val="accent5"/>
                </a:solidFill>
              </a:rPr>
              <a:t>Smoking in Jordan</a:t>
            </a:r>
            <a:br>
              <a:rPr lang="en-US" dirty="0"/>
            </a:br>
            <a:endParaRPr lang="en-US" dirty="0"/>
          </a:p>
        </p:txBody>
      </p:sp>
      <p:sp>
        <p:nvSpPr>
          <p:cNvPr id="3" name="Content Placeholder 2"/>
          <p:cNvSpPr>
            <a:spLocks noGrp="1"/>
          </p:cNvSpPr>
          <p:nvPr>
            <p:ph idx="1"/>
          </p:nvPr>
        </p:nvSpPr>
        <p:spPr/>
        <p:txBody>
          <a:bodyPr/>
          <a:lstStyle/>
          <a:p>
            <a:r>
              <a:rPr lang="en-US" dirty="0"/>
              <a:t>Jordan has one of the highest rates of tobacco smokers in the world, with 8 out of 10 males and 17% of females , according to the 	MOH  .</a:t>
            </a:r>
          </a:p>
          <a:p>
            <a:r>
              <a:rPr lang="en-US" dirty="0"/>
              <a:t>fifth of women smoke tobacco or e-cigarettes, over three-quarters suffer from second-hand smoke at home, from male family members lighting up.</a:t>
            </a:r>
          </a:p>
          <a:p>
            <a:pPr marL="0" indent="0">
              <a:buNone/>
            </a:pPr>
            <a:r>
              <a:rPr lang="en-US" dirty="0"/>
              <a:t>-Every year, 9,000 people die because of tobacco and tobacco-related diseases.</a:t>
            </a:r>
          </a:p>
        </p:txBody>
      </p:sp>
    </p:spTree>
    <p:extLst>
      <p:ext uri="{BB962C8B-B14F-4D97-AF65-F5344CB8AC3E}">
        <p14:creationId xmlns:p14="http://schemas.microsoft.com/office/powerpoint/2010/main" val="17336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b="1" dirty="0">
                <a:solidFill>
                  <a:schemeClr val="accent5"/>
                </a:solidFill>
              </a:rPr>
              <a:t>Family medicine role</a:t>
            </a:r>
            <a:br>
              <a:rPr lang="en-US" dirty="0"/>
            </a:br>
            <a:endParaRPr lang="en-US" dirty="0"/>
          </a:p>
        </p:txBody>
      </p:sp>
      <p:sp>
        <p:nvSpPr>
          <p:cNvPr id="3" name="Content Placeholder 2"/>
          <p:cNvSpPr>
            <a:spLocks noGrp="1"/>
          </p:cNvSpPr>
          <p:nvPr>
            <p:ph idx="1"/>
          </p:nvPr>
        </p:nvSpPr>
        <p:spPr/>
        <p:txBody>
          <a:bodyPr/>
          <a:lstStyle/>
          <a:p>
            <a:r>
              <a:rPr lang="en-US" dirty="0"/>
              <a:t>Primary care physicians are the first line for </a:t>
            </a:r>
            <a:r>
              <a:rPr lang="en-US" dirty="0" err="1"/>
              <a:t>whome</a:t>
            </a:r>
            <a:r>
              <a:rPr lang="en-US" dirty="0"/>
              <a:t> want to </a:t>
            </a:r>
            <a:r>
              <a:rPr lang="en-US" dirty="0" err="1"/>
              <a:t>sessate</a:t>
            </a:r>
            <a:r>
              <a:rPr lang="en-US" dirty="0"/>
              <a:t> smoking by seeking for advice .</a:t>
            </a:r>
          </a:p>
          <a:p>
            <a:r>
              <a:rPr lang="en-US" dirty="0"/>
              <a:t>Most of other specialties only give simple methods with no observation or </a:t>
            </a:r>
            <a:r>
              <a:rPr lang="en-US" dirty="0" err="1"/>
              <a:t>feddback</a:t>
            </a:r>
            <a:r>
              <a:rPr lang="en-US" dirty="0"/>
              <a:t>, unlike family physician who can deal </a:t>
            </a:r>
            <a:r>
              <a:rPr lang="en-US" dirty="0" err="1"/>
              <a:t>periodicaly</a:t>
            </a:r>
            <a:r>
              <a:rPr lang="en-US" dirty="0"/>
              <a:t> with patients and give a programs with observation and feedbacks on effects.</a:t>
            </a:r>
          </a:p>
          <a:p>
            <a:r>
              <a:rPr lang="en-US" dirty="0"/>
              <a:t>Also </a:t>
            </a:r>
            <a:r>
              <a:rPr lang="en-US" dirty="0" err="1"/>
              <a:t>motiviation</a:t>
            </a:r>
            <a:r>
              <a:rPr lang="en-US" dirty="0"/>
              <a:t> is an important element for </a:t>
            </a:r>
            <a:r>
              <a:rPr lang="en-US" dirty="0" err="1"/>
              <a:t>sessation</a:t>
            </a:r>
            <a:r>
              <a:rPr lang="en-US" dirty="0"/>
              <a:t> </a:t>
            </a:r>
            <a:r>
              <a:rPr lang="en-US" dirty="0" err="1"/>
              <a:t>wich</a:t>
            </a:r>
            <a:r>
              <a:rPr lang="en-US" dirty="0"/>
              <a:t> is done by regular follow up.</a:t>
            </a:r>
          </a:p>
        </p:txBody>
      </p:sp>
    </p:spTree>
    <p:extLst>
      <p:ext uri="{BB962C8B-B14F-4D97-AF65-F5344CB8AC3E}">
        <p14:creationId xmlns:p14="http://schemas.microsoft.com/office/powerpoint/2010/main" val="3904442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894</Words>
  <Application>Microsoft Office PowerPoint</Application>
  <PresentationFormat>Widescreen</PresentationFormat>
  <Paragraphs>100</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vt:lpstr>
      <vt:lpstr>BlinkMacSystemFont</vt:lpstr>
      <vt:lpstr>Calibri</vt:lpstr>
      <vt:lpstr>Calibri Light</vt:lpstr>
      <vt:lpstr>Wingdings</vt:lpstr>
      <vt:lpstr>Office Theme</vt:lpstr>
      <vt:lpstr>Smoking cessation </vt:lpstr>
      <vt:lpstr>Definition</vt:lpstr>
      <vt:lpstr>Production</vt:lpstr>
      <vt:lpstr>primary constituents of tobacco smoke:</vt:lpstr>
      <vt:lpstr>PowerPoint Presentation</vt:lpstr>
      <vt:lpstr>Health effects</vt:lpstr>
      <vt:lpstr>Types : </vt:lpstr>
      <vt:lpstr>Smoking in Jordan </vt:lpstr>
      <vt:lpstr>Family medicine role </vt:lpstr>
      <vt:lpstr>The approch</vt:lpstr>
      <vt:lpstr>PowerPoint Presentation</vt:lpstr>
      <vt:lpstr>Behavior stage to assess progression:   -Precontemplation  -contempaltion  -preparation  -action  -relapse -maintenance. </vt:lpstr>
      <vt:lpstr>1-2 = low  3-4 = mild 5-7 =moderate 8+  = high</vt:lpstr>
      <vt:lpstr>PowerPoint Presentation</vt:lpstr>
      <vt:lpstr>PowerPoint Presentation</vt:lpstr>
      <vt:lpstr>PowerPoint Presentation</vt:lpstr>
      <vt:lpstr>Smoking-cessation treatment consists of three phases</vt:lpstr>
      <vt:lpstr>PowerPoint Presentation</vt:lpstr>
      <vt:lpstr>PowerPoint Presentation</vt:lpstr>
      <vt:lpstr>PowerPoint Presentation</vt:lpstr>
      <vt:lpstr>Medications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t:lpstr>
      <vt:lpstr>PowerPoint Presentation</vt:lpstr>
      <vt:lpstr>Special Populations </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Magic Systems</dc:creator>
  <cp:lastModifiedBy>موسى العتايقه</cp:lastModifiedBy>
  <cp:revision>27</cp:revision>
  <dcterms:created xsi:type="dcterms:W3CDTF">2022-07-24T14:25:54Z</dcterms:created>
  <dcterms:modified xsi:type="dcterms:W3CDTF">2022-07-27T13:52:14Z</dcterms:modified>
</cp:coreProperties>
</file>