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notesSlides/notesSlide4.xml" ContentType="application/vnd.openxmlformats-officedocument.presentationml.notesSlide+xml"/>
  <Override PartName="/ppt/diagrams/quickStyle6.xml" ContentType="application/vnd.openxmlformats-officedocument.drawingml.diagramStyl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slides/slide79.xml" ContentType="application/vnd.openxmlformats-officedocument.presentationml.slide+xml"/>
  <Override PartName="/ppt/diagrams/colors6.xml" ContentType="application/vnd.openxmlformats-officedocument.drawingml.diagramColor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1" r:id="rId1"/>
  </p:sldMasterIdLst>
  <p:notesMasterIdLst>
    <p:notesMasterId r:id="rId88"/>
  </p:notesMasterIdLst>
  <p:sldIdLst>
    <p:sldId id="256" r:id="rId2"/>
    <p:sldId id="257" r:id="rId3"/>
    <p:sldId id="605" r:id="rId4"/>
    <p:sldId id="258" r:id="rId5"/>
    <p:sldId id="587" r:id="rId6"/>
    <p:sldId id="584" r:id="rId7"/>
    <p:sldId id="585" r:id="rId8"/>
    <p:sldId id="606" r:id="rId9"/>
    <p:sldId id="589" r:id="rId10"/>
    <p:sldId id="586" r:id="rId11"/>
    <p:sldId id="597" r:id="rId12"/>
    <p:sldId id="598" r:id="rId13"/>
    <p:sldId id="599" r:id="rId14"/>
    <p:sldId id="600" r:id="rId15"/>
    <p:sldId id="601" r:id="rId16"/>
    <p:sldId id="602" r:id="rId17"/>
    <p:sldId id="603" r:id="rId18"/>
    <p:sldId id="259" r:id="rId19"/>
    <p:sldId id="260" r:id="rId20"/>
    <p:sldId id="261" r:id="rId21"/>
    <p:sldId id="262" r:id="rId22"/>
    <p:sldId id="263" r:id="rId23"/>
    <p:sldId id="264" r:id="rId24"/>
    <p:sldId id="265" r:id="rId25"/>
    <p:sldId id="266" r:id="rId26"/>
    <p:sldId id="267" r:id="rId27"/>
    <p:sldId id="268" r:id="rId28"/>
    <p:sldId id="269" r:id="rId29"/>
    <p:sldId id="270" r:id="rId30"/>
    <p:sldId id="271" r:id="rId31"/>
    <p:sldId id="272" r:id="rId32"/>
    <p:sldId id="274" r:id="rId33"/>
    <p:sldId id="275" r:id="rId34"/>
    <p:sldId id="276" r:id="rId35"/>
    <p:sldId id="277" r:id="rId36"/>
    <p:sldId id="604" r:id="rId37"/>
    <p:sldId id="278" r:id="rId38"/>
    <p:sldId id="279" r:id="rId39"/>
    <p:sldId id="280" r:id="rId40"/>
    <p:sldId id="281" r:id="rId41"/>
    <p:sldId id="282" r:id="rId42"/>
    <p:sldId id="283" r:id="rId43"/>
    <p:sldId id="284" r:id="rId44"/>
    <p:sldId id="285" r:id="rId45"/>
    <p:sldId id="286" r:id="rId46"/>
    <p:sldId id="287" r:id="rId47"/>
    <p:sldId id="288" r:id="rId48"/>
    <p:sldId id="289" r:id="rId49"/>
    <p:sldId id="290" r:id="rId50"/>
    <p:sldId id="291" r:id="rId51"/>
    <p:sldId id="292" r:id="rId52"/>
    <p:sldId id="293" r:id="rId53"/>
    <p:sldId id="294" r:id="rId54"/>
    <p:sldId id="295" r:id="rId55"/>
    <p:sldId id="590" r:id="rId56"/>
    <p:sldId id="591" r:id="rId57"/>
    <p:sldId id="592" r:id="rId58"/>
    <p:sldId id="593" r:id="rId59"/>
    <p:sldId id="594" r:id="rId60"/>
    <p:sldId id="595" r:id="rId61"/>
    <p:sldId id="596" r:id="rId62"/>
    <p:sldId id="607" r:id="rId63"/>
    <p:sldId id="297" r:id="rId64"/>
    <p:sldId id="298" r:id="rId65"/>
    <p:sldId id="541" r:id="rId66"/>
    <p:sldId id="543" r:id="rId67"/>
    <p:sldId id="544" r:id="rId68"/>
    <p:sldId id="545" r:id="rId69"/>
    <p:sldId id="546" r:id="rId70"/>
    <p:sldId id="557" r:id="rId71"/>
    <p:sldId id="575" r:id="rId72"/>
    <p:sldId id="577" r:id="rId73"/>
    <p:sldId id="578" r:id="rId74"/>
    <p:sldId id="579" r:id="rId75"/>
    <p:sldId id="580" r:id="rId76"/>
    <p:sldId id="581" r:id="rId77"/>
    <p:sldId id="565" r:id="rId78"/>
    <p:sldId id="566" r:id="rId79"/>
    <p:sldId id="567" r:id="rId80"/>
    <p:sldId id="568" r:id="rId81"/>
    <p:sldId id="569" r:id="rId82"/>
    <p:sldId id="570" r:id="rId83"/>
    <p:sldId id="571" r:id="rId84"/>
    <p:sldId id="572" r:id="rId85"/>
    <p:sldId id="573" r:id="rId86"/>
    <p:sldId id="582" r:id="rId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od Alsagarat" initials="J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163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66" d="100"/>
          <a:sy n="66" d="100"/>
        </p:scale>
        <p:origin x="-876"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90CAF1-4DD9-459B-AA4E-07F57A4532FE}"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3763A57F-992D-4B96-9C4C-633701CA82B2}">
      <dgm:prSet/>
      <dgm:spPr/>
      <dgm:t>
        <a:bodyPr/>
        <a:lstStyle/>
        <a:p>
          <a:r>
            <a:rPr lang="en-GB"/>
            <a:t>The diagnosis of an adnexal mass may be suspected on pelvic examination and confirmed with pelvic imaging usually (transvaginal ultrasonography)</a:t>
          </a:r>
          <a:endParaRPr lang="en-US"/>
        </a:p>
      </dgm:t>
    </dgm:pt>
    <dgm:pt modelId="{26F3EC0C-0A5F-4CF5-8AA7-5EEE81158630}" type="parTrans" cxnId="{C2753AEF-D84B-4C4B-AD64-451E2B41E514}">
      <dgm:prSet/>
      <dgm:spPr/>
      <dgm:t>
        <a:bodyPr/>
        <a:lstStyle/>
        <a:p>
          <a:endParaRPr lang="en-US"/>
        </a:p>
      </dgm:t>
    </dgm:pt>
    <dgm:pt modelId="{C94A26C5-C7EC-4D1E-A883-CC066BE611AA}" type="sibTrans" cxnId="{C2753AEF-D84B-4C4B-AD64-451E2B41E514}">
      <dgm:prSet phldrT="1"/>
      <dgm:spPr/>
      <dgm:t>
        <a:bodyPr/>
        <a:lstStyle/>
        <a:p>
          <a:endParaRPr lang="en-US"/>
        </a:p>
      </dgm:t>
    </dgm:pt>
    <dgm:pt modelId="{8CA72745-5545-42BF-AD21-B9E24A175740}">
      <dgm:prSet/>
      <dgm:spPr/>
      <dgm:t>
        <a:bodyPr/>
        <a:lstStyle/>
        <a:p>
          <a:r>
            <a:rPr lang="en-GB"/>
            <a:t>Definitive diagnosis of the etiology of an adnexal mass is made by characteristic histologic findings following surgery</a:t>
          </a:r>
          <a:endParaRPr lang="en-US"/>
        </a:p>
      </dgm:t>
    </dgm:pt>
    <dgm:pt modelId="{336EC547-DBC7-4A45-B9AF-06DE71206616}" type="parTrans" cxnId="{A5A33AB3-516D-4E45-8B94-83D08F487DCB}">
      <dgm:prSet/>
      <dgm:spPr/>
      <dgm:t>
        <a:bodyPr/>
        <a:lstStyle/>
        <a:p>
          <a:endParaRPr lang="en-US"/>
        </a:p>
      </dgm:t>
    </dgm:pt>
    <dgm:pt modelId="{29CD2416-8CAB-4875-BD97-F4920742F8AA}" type="sibTrans" cxnId="{A5A33AB3-516D-4E45-8B94-83D08F487DCB}">
      <dgm:prSet phldrT="2"/>
      <dgm:spPr/>
      <dgm:t>
        <a:bodyPr/>
        <a:lstStyle/>
        <a:p>
          <a:endParaRPr lang="en-US"/>
        </a:p>
      </dgm:t>
    </dgm:pt>
    <dgm:pt modelId="{63E26ED5-D85A-6B4A-8426-36E1D12BEB54}" type="pres">
      <dgm:prSet presAssocID="{B390CAF1-4DD9-459B-AA4E-07F57A4532FE}" presName="hierChild1" presStyleCnt="0">
        <dgm:presLayoutVars>
          <dgm:chPref val="1"/>
          <dgm:dir/>
          <dgm:animOne val="branch"/>
          <dgm:animLvl val="lvl"/>
          <dgm:resizeHandles/>
        </dgm:presLayoutVars>
      </dgm:prSet>
      <dgm:spPr/>
      <dgm:t>
        <a:bodyPr/>
        <a:lstStyle/>
        <a:p>
          <a:pPr rtl="1"/>
          <a:endParaRPr lang="ar-JO"/>
        </a:p>
      </dgm:t>
    </dgm:pt>
    <dgm:pt modelId="{2780FBE8-D997-8149-945C-497AA8F85C06}" type="pres">
      <dgm:prSet presAssocID="{3763A57F-992D-4B96-9C4C-633701CA82B2}" presName="hierRoot1" presStyleCnt="0"/>
      <dgm:spPr/>
    </dgm:pt>
    <dgm:pt modelId="{3C552B43-EDB8-9143-88AA-0A8FF63C6C74}" type="pres">
      <dgm:prSet presAssocID="{3763A57F-992D-4B96-9C4C-633701CA82B2}" presName="composite" presStyleCnt="0"/>
      <dgm:spPr/>
    </dgm:pt>
    <dgm:pt modelId="{E28ACD2A-B43D-354E-8BAE-C66C3CE796BE}" type="pres">
      <dgm:prSet presAssocID="{3763A57F-992D-4B96-9C4C-633701CA82B2}" presName="background" presStyleLbl="node0" presStyleIdx="0" presStyleCnt="2"/>
      <dgm:spPr/>
    </dgm:pt>
    <dgm:pt modelId="{2F419098-BB57-BB4B-A16F-294ADF90EB42}" type="pres">
      <dgm:prSet presAssocID="{3763A57F-992D-4B96-9C4C-633701CA82B2}" presName="text" presStyleLbl="fgAcc0" presStyleIdx="0" presStyleCnt="2">
        <dgm:presLayoutVars>
          <dgm:chPref val="3"/>
        </dgm:presLayoutVars>
      </dgm:prSet>
      <dgm:spPr/>
      <dgm:t>
        <a:bodyPr/>
        <a:lstStyle/>
        <a:p>
          <a:pPr rtl="1"/>
          <a:endParaRPr lang="ar-JO"/>
        </a:p>
      </dgm:t>
    </dgm:pt>
    <dgm:pt modelId="{5FE4023F-5670-F64C-8F09-8FEBDF80E09B}" type="pres">
      <dgm:prSet presAssocID="{3763A57F-992D-4B96-9C4C-633701CA82B2}" presName="hierChild2" presStyleCnt="0"/>
      <dgm:spPr/>
    </dgm:pt>
    <dgm:pt modelId="{031425CB-252E-FC4E-A9B6-1207332FDD9E}" type="pres">
      <dgm:prSet presAssocID="{8CA72745-5545-42BF-AD21-B9E24A175740}" presName="hierRoot1" presStyleCnt="0"/>
      <dgm:spPr/>
    </dgm:pt>
    <dgm:pt modelId="{F28F241A-4881-6442-A6A4-2AF03CDD845D}" type="pres">
      <dgm:prSet presAssocID="{8CA72745-5545-42BF-AD21-B9E24A175740}" presName="composite" presStyleCnt="0"/>
      <dgm:spPr/>
    </dgm:pt>
    <dgm:pt modelId="{98CE41AB-C82C-184D-97C7-E590B3D7BB60}" type="pres">
      <dgm:prSet presAssocID="{8CA72745-5545-42BF-AD21-B9E24A175740}" presName="background" presStyleLbl="node0" presStyleIdx="1" presStyleCnt="2"/>
      <dgm:spPr/>
    </dgm:pt>
    <dgm:pt modelId="{1781F42E-D4EA-3346-ABAB-B927EEBD934A}" type="pres">
      <dgm:prSet presAssocID="{8CA72745-5545-42BF-AD21-B9E24A175740}" presName="text" presStyleLbl="fgAcc0" presStyleIdx="1" presStyleCnt="2">
        <dgm:presLayoutVars>
          <dgm:chPref val="3"/>
        </dgm:presLayoutVars>
      </dgm:prSet>
      <dgm:spPr/>
      <dgm:t>
        <a:bodyPr/>
        <a:lstStyle/>
        <a:p>
          <a:pPr rtl="1"/>
          <a:endParaRPr lang="ar-JO"/>
        </a:p>
      </dgm:t>
    </dgm:pt>
    <dgm:pt modelId="{32AA9609-BA1F-6F41-810E-D8EA92301FF1}" type="pres">
      <dgm:prSet presAssocID="{8CA72745-5545-42BF-AD21-B9E24A175740}" presName="hierChild2" presStyleCnt="0"/>
      <dgm:spPr/>
    </dgm:pt>
  </dgm:ptLst>
  <dgm:cxnLst>
    <dgm:cxn modelId="{AAD323AC-BAB3-6F42-96EF-3726E30162DE}" type="presOf" srcId="{8CA72745-5545-42BF-AD21-B9E24A175740}" destId="{1781F42E-D4EA-3346-ABAB-B927EEBD934A}" srcOrd="0" destOrd="0" presId="urn:microsoft.com/office/officeart/2005/8/layout/hierarchy1"/>
    <dgm:cxn modelId="{D3C50A8D-E308-7D4A-B299-C4453D69E629}" type="presOf" srcId="{3763A57F-992D-4B96-9C4C-633701CA82B2}" destId="{2F419098-BB57-BB4B-A16F-294ADF90EB42}" srcOrd="0" destOrd="0" presId="urn:microsoft.com/office/officeart/2005/8/layout/hierarchy1"/>
    <dgm:cxn modelId="{F2245CD6-DB89-854C-806F-864E6A741EE1}" type="presOf" srcId="{B390CAF1-4DD9-459B-AA4E-07F57A4532FE}" destId="{63E26ED5-D85A-6B4A-8426-36E1D12BEB54}" srcOrd="0" destOrd="0" presId="urn:microsoft.com/office/officeart/2005/8/layout/hierarchy1"/>
    <dgm:cxn modelId="{C2753AEF-D84B-4C4B-AD64-451E2B41E514}" srcId="{B390CAF1-4DD9-459B-AA4E-07F57A4532FE}" destId="{3763A57F-992D-4B96-9C4C-633701CA82B2}" srcOrd="0" destOrd="0" parTransId="{26F3EC0C-0A5F-4CF5-8AA7-5EEE81158630}" sibTransId="{C94A26C5-C7EC-4D1E-A883-CC066BE611AA}"/>
    <dgm:cxn modelId="{A5A33AB3-516D-4E45-8B94-83D08F487DCB}" srcId="{B390CAF1-4DD9-459B-AA4E-07F57A4532FE}" destId="{8CA72745-5545-42BF-AD21-B9E24A175740}" srcOrd="1" destOrd="0" parTransId="{336EC547-DBC7-4A45-B9AF-06DE71206616}" sibTransId="{29CD2416-8CAB-4875-BD97-F4920742F8AA}"/>
    <dgm:cxn modelId="{AB2BDAFD-FFFB-1546-AAF2-A329C5C14B29}" type="presParOf" srcId="{63E26ED5-D85A-6B4A-8426-36E1D12BEB54}" destId="{2780FBE8-D997-8149-945C-497AA8F85C06}" srcOrd="0" destOrd="0" presId="urn:microsoft.com/office/officeart/2005/8/layout/hierarchy1"/>
    <dgm:cxn modelId="{D3966BEC-ABE5-D34D-B2A5-A267B2D8DBAD}" type="presParOf" srcId="{2780FBE8-D997-8149-945C-497AA8F85C06}" destId="{3C552B43-EDB8-9143-88AA-0A8FF63C6C74}" srcOrd="0" destOrd="0" presId="urn:microsoft.com/office/officeart/2005/8/layout/hierarchy1"/>
    <dgm:cxn modelId="{3DE1428F-67A1-764E-9B23-EA3228B94C95}" type="presParOf" srcId="{3C552B43-EDB8-9143-88AA-0A8FF63C6C74}" destId="{E28ACD2A-B43D-354E-8BAE-C66C3CE796BE}" srcOrd="0" destOrd="0" presId="urn:microsoft.com/office/officeart/2005/8/layout/hierarchy1"/>
    <dgm:cxn modelId="{A209B72E-E28E-1A43-B250-65DFAE84ACD8}" type="presParOf" srcId="{3C552B43-EDB8-9143-88AA-0A8FF63C6C74}" destId="{2F419098-BB57-BB4B-A16F-294ADF90EB42}" srcOrd="1" destOrd="0" presId="urn:microsoft.com/office/officeart/2005/8/layout/hierarchy1"/>
    <dgm:cxn modelId="{EC5060A7-61A4-2C42-8198-1A027A1BBE9A}" type="presParOf" srcId="{2780FBE8-D997-8149-945C-497AA8F85C06}" destId="{5FE4023F-5670-F64C-8F09-8FEBDF80E09B}" srcOrd="1" destOrd="0" presId="urn:microsoft.com/office/officeart/2005/8/layout/hierarchy1"/>
    <dgm:cxn modelId="{DB13207B-D8E3-5542-B46F-B1FC84E76F03}" type="presParOf" srcId="{63E26ED5-D85A-6B4A-8426-36E1D12BEB54}" destId="{031425CB-252E-FC4E-A9B6-1207332FDD9E}" srcOrd="1" destOrd="0" presId="urn:microsoft.com/office/officeart/2005/8/layout/hierarchy1"/>
    <dgm:cxn modelId="{94DA24C1-6A17-824A-B1A7-46FF3F69775F}" type="presParOf" srcId="{031425CB-252E-FC4E-A9B6-1207332FDD9E}" destId="{F28F241A-4881-6442-A6A4-2AF03CDD845D}" srcOrd="0" destOrd="0" presId="urn:microsoft.com/office/officeart/2005/8/layout/hierarchy1"/>
    <dgm:cxn modelId="{2762410B-4B9D-1442-A72A-32D545F9C35A}" type="presParOf" srcId="{F28F241A-4881-6442-A6A4-2AF03CDD845D}" destId="{98CE41AB-C82C-184D-97C7-E590B3D7BB60}" srcOrd="0" destOrd="0" presId="urn:microsoft.com/office/officeart/2005/8/layout/hierarchy1"/>
    <dgm:cxn modelId="{23A054FF-1728-844D-A608-F72AE520CBB1}" type="presParOf" srcId="{F28F241A-4881-6442-A6A4-2AF03CDD845D}" destId="{1781F42E-D4EA-3346-ABAB-B927EEBD934A}" srcOrd="1" destOrd="0" presId="urn:microsoft.com/office/officeart/2005/8/layout/hierarchy1"/>
    <dgm:cxn modelId="{5E60A6B3-376E-CB4B-ADBC-F984797E860B}" type="presParOf" srcId="{031425CB-252E-FC4E-A9B6-1207332FDD9E}" destId="{32AA9609-BA1F-6F41-810E-D8EA92301FF1}" srcOrd="1" destOrd="0" presId="urn:microsoft.com/office/officeart/2005/8/layout/hierarchy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637A01-FEE7-7244-BCFE-3C4F8DE5ADAD}" type="doc">
      <dgm:prSet loTypeId="urn:microsoft.com/office/officeart/2005/8/layout/process1" loCatId="list" qsTypeId="urn:microsoft.com/office/officeart/2005/8/quickstyle/simple1" qsCatId="simple" csTypeId="urn:microsoft.com/office/officeart/2005/8/colors/accent1_2" csCatId="accent1" phldr="1"/>
      <dgm:spPr/>
      <dgm:t>
        <a:bodyPr/>
        <a:lstStyle/>
        <a:p>
          <a:endParaRPr lang="en-US"/>
        </a:p>
      </dgm:t>
    </dgm:pt>
    <dgm:pt modelId="{C58EAF7C-89F5-6043-95E1-D1D775FB0CD0}">
      <dgm:prSet/>
      <dgm:spPr/>
      <dgm:t>
        <a:bodyPr/>
        <a:lstStyle/>
        <a:p>
          <a:r>
            <a:rPr lang="en-US" dirty="0"/>
            <a:t>Follicular cyst</a:t>
          </a:r>
          <a:endParaRPr lang="x-none" dirty="0"/>
        </a:p>
      </dgm:t>
    </dgm:pt>
    <dgm:pt modelId="{5CECB9B3-C0CF-D342-8D3C-5919C3E339C6}" type="parTrans" cxnId="{8E0D1D7B-5CF8-0347-85D9-583AA7EA8875}">
      <dgm:prSet/>
      <dgm:spPr/>
      <dgm:t>
        <a:bodyPr/>
        <a:lstStyle/>
        <a:p>
          <a:endParaRPr lang="en-US"/>
        </a:p>
      </dgm:t>
    </dgm:pt>
    <dgm:pt modelId="{2CDA7D91-53D8-6441-8C96-D48F044B688F}" type="sibTrans" cxnId="{8E0D1D7B-5CF8-0347-85D9-583AA7EA8875}">
      <dgm:prSet/>
      <dgm:spPr/>
      <dgm:t>
        <a:bodyPr/>
        <a:lstStyle/>
        <a:p>
          <a:pPr rtl="0"/>
          <a:endParaRPr lang="en-US"/>
        </a:p>
      </dgm:t>
    </dgm:pt>
    <dgm:pt modelId="{E9789125-9E5B-F54A-AF73-E111932181B5}">
      <dgm:prSet/>
      <dgm:spPr/>
      <dgm:t>
        <a:bodyPr/>
        <a:lstStyle/>
        <a:p>
          <a:r>
            <a:rPr lang="en-US" dirty="0"/>
            <a:t>Corpus luteum cyst</a:t>
          </a:r>
          <a:endParaRPr lang="x-none" dirty="0"/>
        </a:p>
      </dgm:t>
    </dgm:pt>
    <dgm:pt modelId="{F82C8C75-43E6-A442-AEEE-8DD8D966B369}" type="parTrans" cxnId="{44C6A1F6-F0C1-024E-B154-A9148D00A144}">
      <dgm:prSet/>
      <dgm:spPr/>
      <dgm:t>
        <a:bodyPr/>
        <a:lstStyle/>
        <a:p>
          <a:endParaRPr lang="en-US"/>
        </a:p>
      </dgm:t>
    </dgm:pt>
    <dgm:pt modelId="{A2C268DC-851F-C347-AD83-A15EE21BF57B}" type="sibTrans" cxnId="{44C6A1F6-F0C1-024E-B154-A9148D00A144}">
      <dgm:prSet/>
      <dgm:spPr/>
      <dgm:t>
        <a:bodyPr/>
        <a:lstStyle/>
        <a:p>
          <a:pPr rtl="0"/>
          <a:endParaRPr lang="en-US"/>
        </a:p>
      </dgm:t>
    </dgm:pt>
    <dgm:pt modelId="{695D5EA9-20DF-EC42-93F0-D88460FE6482}">
      <dgm:prSet/>
      <dgm:spPr/>
      <dgm:t>
        <a:bodyPr/>
        <a:lstStyle/>
        <a:p>
          <a:r>
            <a:rPr lang="en-US" dirty="0"/>
            <a:t>Theca </a:t>
          </a:r>
          <a:r>
            <a:rPr lang="en-US" dirty="0" err="1"/>
            <a:t>Luten</a:t>
          </a:r>
          <a:r>
            <a:rPr lang="en-US" dirty="0"/>
            <a:t> Cyst </a:t>
          </a:r>
          <a:endParaRPr lang="x-none" dirty="0"/>
        </a:p>
      </dgm:t>
    </dgm:pt>
    <dgm:pt modelId="{551C9BC7-D9F2-2243-AD5C-E501CA2B3657}" type="parTrans" cxnId="{9CA35592-0463-FF42-A346-BE162F75F341}">
      <dgm:prSet/>
      <dgm:spPr/>
      <dgm:t>
        <a:bodyPr/>
        <a:lstStyle/>
        <a:p>
          <a:endParaRPr lang="en-US"/>
        </a:p>
      </dgm:t>
    </dgm:pt>
    <dgm:pt modelId="{0DA95961-3A54-F142-A5A9-7E776D041798}" type="sibTrans" cxnId="{9CA35592-0463-FF42-A346-BE162F75F341}">
      <dgm:prSet/>
      <dgm:spPr/>
      <dgm:t>
        <a:bodyPr/>
        <a:lstStyle/>
        <a:p>
          <a:endParaRPr lang="en-US"/>
        </a:p>
      </dgm:t>
    </dgm:pt>
    <dgm:pt modelId="{05900BFC-CB7A-1742-B2A7-096E958533B7}" type="pres">
      <dgm:prSet presAssocID="{22637A01-FEE7-7244-BCFE-3C4F8DE5ADAD}" presName="Name0" presStyleCnt="0">
        <dgm:presLayoutVars>
          <dgm:dir/>
          <dgm:resizeHandles val="exact"/>
        </dgm:presLayoutVars>
      </dgm:prSet>
      <dgm:spPr/>
      <dgm:t>
        <a:bodyPr/>
        <a:lstStyle/>
        <a:p>
          <a:pPr rtl="1"/>
          <a:endParaRPr lang="ar-JO"/>
        </a:p>
      </dgm:t>
    </dgm:pt>
    <dgm:pt modelId="{4C081CE5-CFFF-8349-84F0-17004075F9C9}" type="pres">
      <dgm:prSet presAssocID="{C58EAF7C-89F5-6043-95E1-D1D775FB0CD0}" presName="node" presStyleLbl="node1" presStyleIdx="0" presStyleCnt="3">
        <dgm:presLayoutVars>
          <dgm:bulletEnabled val="1"/>
        </dgm:presLayoutVars>
      </dgm:prSet>
      <dgm:spPr/>
      <dgm:t>
        <a:bodyPr/>
        <a:lstStyle/>
        <a:p>
          <a:pPr rtl="1"/>
          <a:endParaRPr lang="ar-JO"/>
        </a:p>
      </dgm:t>
    </dgm:pt>
    <dgm:pt modelId="{20406039-3C47-8C4D-B8DC-714C62D4FA62}" type="pres">
      <dgm:prSet presAssocID="{2CDA7D91-53D8-6441-8C96-D48F044B688F}" presName="sibTrans" presStyleLbl="sibTrans2D1" presStyleIdx="0" presStyleCnt="2" custLinFactX="200000" custLinFactNeighborX="243265" custLinFactNeighborY="-40589"/>
      <dgm:spPr/>
      <dgm:t>
        <a:bodyPr/>
        <a:lstStyle/>
        <a:p>
          <a:pPr rtl="1"/>
          <a:endParaRPr lang="ar-JO"/>
        </a:p>
      </dgm:t>
    </dgm:pt>
    <dgm:pt modelId="{FD50B405-F88C-FD44-98FC-51117AEFDB65}" type="pres">
      <dgm:prSet presAssocID="{2CDA7D91-53D8-6441-8C96-D48F044B688F}" presName="connectorText" presStyleLbl="sibTrans2D1" presStyleIdx="0" presStyleCnt="2"/>
      <dgm:spPr/>
      <dgm:t>
        <a:bodyPr/>
        <a:lstStyle/>
        <a:p>
          <a:pPr rtl="1"/>
          <a:endParaRPr lang="ar-JO"/>
        </a:p>
      </dgm:t>
    </dgm:pt>
    <dgm:pt modelId="{FDBE6E6E-ACB5-7E43-A87B-E57B6017C377}" type="pres">
      <dgm:prSet presAssocID="{E9789125-9E5B-F54A-AF73-E111932181B5}" presName="node" presStyleLbl="node1" presStyleIdx="1" presStyleCnt="3">
        <dgm:presLayoutVars>
          <dgm:bulletEnabled val="1"/>
        </dgm:presLayoutVars>
      </dgm:prSet>
      <dgm:spPr/>
      <dgm:t>
        <a:bodyPr/>
        <a:lstStyle/>
        <a:p>
          <a:pPr rtl="1"/>
          <a:endParaRPr lang="ar-JO"/>
        </a:p>
      </dgm:t>
    </dgm:pt>
    <dgm:pt modelId="{9406FBAF-EBE0-3342-B305-847CB7B7AC72}" type="pres">
      <dgm:prSet presAssocID="{A2C268DC-851F-C347-AD83-A15EE21BF57B}" presName="sibTrans" presStyleLbl="sibTrans2D1" presStyleIdx="1" presStyleCnt="2" custLinFactX="100000" custLinFactNeighborX="172062" custLinFactNeighborY="38717"/>
      <dgm:spPr/>
      <dgm:t>
        <a:bodyPr/>
        <a:lstStyle/>
        <a:p>
          <a:pPr rtl="1"/>
          <a:endParaRPr lang="ar-JO"/>
        </a:p>
      </dgm:t>
    </dgm:pt>
    <dgm:pt modelId="{489EAA23-9C35-854C-8A58-23A7A5BDF16F}" type="pres">
      <dgm:prSet presAssocID="{A2C268DC-851F-C347-AD83-A15EE21BF57B}" presName="connectorText" presStyleLbl="sibTrans2D1" presStyleIdx="1" presStyleCnt="2"/>
      <dgm:spPr/>
      <dgm:t>
        <a:bodyPr/>
        <a:lstStyle/>
        <a:p>
          <a:pPr rtl="1"/>
          <a:endParaRPr lang="ar-JO"/>
        </a:p>
      </dgm:t>
    </dgm:pt>
    <dgm:pt modelId="{E3EB8F82-DEC6-3D44-A32A-CB379BA90452}" type="pres">
      <dgm:prSet presAssocID="{695D5EA9-20DF-EC42-93F0-D88460FE6482}" presName="node" presStyleLbl="node1" presStyleIdx="2" presStyleCnt="3">
        <dgm:presLayoutVars>
          <dgm:bulletEnabled val="1"/>
        </dgm:presLayoutVars>
      </dgm:prSet>
      <dgm:spPr/>
      <dgm:t>
        <a:bodyPr/>
        <a:lstStyle/>
        <a:p>
          <a:pPr rtl="1"/>
          <a:endParaRPr lang="ar-JO"/>
        </a:p>
      </dgm:t>
    </dgm:pt>
  </dgm:ptLst>
  <dgm:cxnLst>
    <dgm:cxn modelId="{44C6A1F6-F0C1-024E-B154-A9148D00A144}" srcId="{22637A01-FEE7-7244-BCFE-3C4F8DE5ADAD}" destId="{E9789125-9E5B-F54A-AF73-E111932181B5}" srcOrd="1" destOrd="0" parTransId="{F82C8C75-43E6-A442-AEEE-8DD8D966B369}" sibTransId="{A2C268DC-851F-C347-AD83-A15EE21BF57B}"/>
    <dgm:cxn modelId="{9CA35592-0463-FF42-A346-BE162F75F341}" srcId="{22637A01-FEE7-7244-BCFE-3C4F8DE5ADAD}" destId="{695D5EA9-20DF-EC42-93F0-D88460FE6482}" srcOrd="2" destOrd="0" parTransId="{551C9BC7-D9F2-2243-AD5C-E501CA2B3657}" sibTransId="{0DA95961-3A54-F142-A5A9-7E776D041798}"/>
    <dgm:cxn modelId="{A1F408E2-613A-9E4F-9CF0-B426CCBACC16}" type="presOf" srcId="{695D5EA9-20DF-EC42-93F0-D88460FE6482}" destId="{E3EB8F82-DEC6-3D44-A32A-CB379BA90452}" srcOrd="0" destOrd="0" presId="urn:microsoft.com/office/officeart/2005/8/layout/process1"/>
    <dgm:cxn modelId="{72D9C1DA-6069-0447-A723-C9C829A3F621}" type="presOf" srcId="{2CDA7D91-53D8-6441-8C96-D48F044B688F}" destId="{20406039-3C47-8C4D-B8DC-714C62D4FA62}" srcOrd="0" destOrd="0" presId="urn:microsoft.com/office/officeart/2005/8/layout/process1"/>
    <dgm:cxn modelId="{446FEF31-029E-B144-B102-EFD080C54721}" type="presOf" srcId="{A2C268DC-851F-C347-AD83-A15EE21BF57B}" destId="{489EAA23-9C35-854C-8A58-23A7A5BDF16F}" srcOrd="1" destOrd="0" presId="urn:microsoft.com/office/officeart/2005/8/layout/process1"/>
    <dgm:cxn modelId="{26D5A96A-11A8-654D-BB99-58A87EAF3BAE}" type="presOf" srcId="{C58EAF7C-89F5-6043-95E1-D1D775FB0CD0}" destId="{4C081CE5-CFFF-8349-84F0-17004075F9C9}" srcOrd="0" destOrd="0" presId="urn:microsoft.com/office/officeart/2005/8/layout/process1"/>
    <dgm:cxn modelId="{9A6590F3-B928-6A4E-98D4-7EB407A5ABC0}" type="presOf" srcId="{22637A01-FEE7-7244-BCFE-3C4F8DE5ADAD}" destId="{05900BFC-CB7A-1742-B2A7-096E958533B7}" srcOrd="0" destOrd="0" presId="urn:microsoft.com/office/officeart/2005/8/layout/process1"/>
    <dgm:cxn modelId="{0CF7DA3A-2268-BF41-B41D-933176F2DED8}" type="presOf" srcId="{2CDA7D91-53D8-6441-8C96-D48F044B688F}" destId="{FD50B405-F88C-FD44-98FC-51117AEFDB65}" srcOrd="1" destOrd="0" presId="urn:microsoft.com/office/officeart/2005/8/layout/process1"/>
    <dgm:cxn modelId="{22884FBE-128B-1A4C-813D-6439F4EE0ED9}" type="presOf" srcId="{E9789125-9E5B-F54A-AF73-E111932181B5}" destId="{FDBE6E6E-ACB5-7E43-A87B-E57B6017C377}" srcOrd="0" destOrd="0" presId="urn:microsoft.com/office/officeart/2005/8/layout/process1"/>
    <dgm:cxn modelId="{8E0D1D7B-5CF8-0347-85D9-583AA7EA8875}" srcId="{22637A01-FEE7-7244-BCFE-3C4F8DE5ADAD}" destId="{C58EAF7C-89F5-6043-95E1-D1D775FB0CD0}" srcOrd="0" destOrd="0" parTransId="{5CECB9B3-C0CF-D342-8D3C-5919C3E339C6}" sibTransId="{2CDA7D91-53D8-6441-8C96-D48F044B688F}"/>
    <dgm:cxn modelId="{76B5DA77-AF40-C849-9BC7-79D16CD00E24}" type="presOf" srcId="{A2C268DC-851F-C347-AD83-A15EE21BF57B}" destId="{9406FBAF-EBE0-3342-B305-847CB7B7AC72}" srcOrd="0" destOrd="0" presId="urn:microsoft.com/office/officeart/2005/8/layout/process1"/>
    <dgm:cxn modelId="{6F9F6E7A-0209-6A40-B449-9DF23D07BE91}" type="presParOf" srcId="{05900BFC-CB7A-1742-B2A7-096E958533B7}" destId="{4C081CE5-CFFF-8349-84F0-17004075F9C9}" srcOrd="0" destOrd="0" presId="urn:microsoft.com/office/officeart/2005/8/layout/process1"/>
    <dgm:cxn modelId="{27105BF4-31FB-FB48-8F65-5D416ED10DB9}" type="presParOf" srcId="{05900BFC-CB7A-1742-B2A7-096E958533B7}" destId="{20406039-3C47-8C4D-B8DC-714C62D4FA62}" srcOrd="1" destOrd="0" presId="urn:microsoft.com/office/officeart/2005/8/layout/process1"/>
    <dgm:cxn modelId="{119D8D88-1EE3-2E4E-A50D-F6FF21B446C4}" type="presParOf" srcId="{20406039-3C47-8C4D-B8DC-714C62D4FA62}" destId="{FD50B405-F88C-FD44-98FC-51117AEFDB65}" srcOrd="0" destOrd="0" presId="urn:microsoft.com/office/officeart/2005/8/layout/process1"/>
    <dgm:cxn modelId="{7B4C063E-5BF7-F841-A7D3-2FDFDFDABC54}" type="presParOf" srcId="{05900BFC-CB7A-1742-B2A7-096E958533B7}" destId="{FDBE6E6E-ACB5-7E43-A87B-E57B6017C377}" srcOrd="2" destOrd="0" presId="urn:microsoft.com/office/officeart/2005/8/layout/process1"/>
    <dgm:cxn modelId="{B3DE6C87-0DD6-6A41-AF4A-32CC3779ED89}" type="presParOf" srcId="{05900BFC-CB7A-1742-B2A7-096E958533B7}" destId="{9406FBAF-EBE0-3342-B305-847CB7B7AC72}" srcOrd="3" destOrd="0" presId="urn:microsoft.com/office/officeart/2005/8/layout/process1"/>
    <dgm:cxn modelId="{74550637-A9A0-A34F-8065-CE4B6AE704F5}" type="presParOf" srcId="{9406FBAF-EBE0-3342-B305-847CB7B7AC72}" destId="{489EAA23-9C35-854C-8A58-23A7A5BDF16F}" srcOrd="0" destOrd="0" presId="urn:microsoft.com/office/officeart/2005/8/layout/process1"/>
    <dgm:cxn modelId="{5E53AFDD-7D2B-234D-91DF-E1541B90882B}" type="presParOf" srcId="{05900BFC-CB7A-1742-B2A7-096E958533B7}" destId="{E3EB8F82-DEC6-3D44-A32A-CB379BA90452}"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E70896-F2EB-4AFA-9DCA-6B56D688E34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9604B18-39AE-4356-88CF-ADE27F9406C3}">
      <dgm:prSet custT="1"/>
      <dgm:spPr/>
      <dgm:t>
        <a:bodyPr/>
        <a:lstStyle/>
        <a:p>
          <a:r>
            <a:rPr lang="en-US" sz="2000" dirty="0"/>
            <a:t>rare, nonneoplastic ovarian change that arise in response to elevated hormone levels (e.g., β-</a:t>
          </a:r>
          <a:r>
            <a:rPr lang="en-US" sz="2000" dirty="0" err="1"/>
            <a:t>hCG</a:t>
          </a:r>
          <a:r>
            <a:rPr lang="en-US" sz="2000" dirty="0"/>
            <a:t>) during pregnancy </a:t>
          </a:r>
        </a:p>
      </dgm:t>
    </dgm:pt>
    <dgm:pt modelId="{06E1BC98-74AA-4B53-8045-90E8EF940CFC}" type="parTrans" cxnId="{9E202B3B-8680-4BEB-98C1-57CB48FD7C15}">
      <dgm:prSet/>
      <dgm:spPr/>
      <dgm:t>
        <a:bodyPr/>
        <a:lstStyle/>
        <a:p>
          <a:endParaRPr lang="en-US" sz="2000"/>
        </a:p>
      </dgm:t>
    </dgm:pt>
    <dgm:pt modelId="{11E27D9A-162E-4C24-B3C2-FABF136579E0}" type="sibTrans" cxnId="{9E202B3B-8680-4BEB-98C1-57CB48FD7C15}">
      <dgm:prSet/>
      <dgm:spPr/>
      <dgm:t>
        <a:bodyPr/>
        <a:lstStyle/>
        <a:p>
          <a:endParaRPr lang="en-US" sz="2000"/>
        </a:p>
      </dgm:t>
    </dgm:pt>
    <dgm:pt modelId="{89F133F5-644C-4A6B-A0A0-21F172BCD9EF}">
      <dgm:prSet custT="1"/>
      <dgm:spPr/>
      <dgm:t>
        <a:bodyPr/>
        <a:lstStyle/>
        <a:p>
          <a:r>
            <a:rPr lang="en-US" sz="2000" b="1"/>
            <a:t>Clinical features</a:t>
          </a:r>
          <a:endParaRPr lang="en-US" sz="2000"/>
        </a:p>
      </dgm:t>
    </dgm:pt>
    <dgm:pt modelId="{92742CBB-52CC-495F-8440-4C4DB58A0F1C}" type="parTrans" cxnId="{A3FC1FA4-4DFE-4FF4-9A4E-7814C7BDD4B3}">
      <dgm:prSet/>
      <dgm:spPr/>
      <dgm:t>
        <a:bodyPr/>
        <a:lstStyle/>
        <a:p>
          <a:endParaRPr lang="en-US" sz="2000"/>
        </a:p>
      </dgm:t>
    </dgm:pt>
    <dgm:pt modelId="{65FAD027-10A5-45C1-B3E2-544A0257A689}" type="sibTrans" cxnId="{A3FC1FA4-4DFE-4FF4-9A4E-7814C7BDD4B3}">
      <dgm:prSet/>
      <dgm:spPr/>
      <dgm:t>
        <a:bodyPr/>
        <a:lstStyle/>
        <a:p>
          <a:endParaRPr lang="en-US" sz="2000"/>
        </a:p>
      </dgm:t>
    </dgm:pt>
    <dgm:pt modelId="{9B7D157C-A850-40BE-A7A8-CBC56B89D88E}">
      <dgm:prSet custT="1"/>
      <dgm:spPr/>
      <dgm:t>
        <a:bodyPr/>
        <a:lstStyle/>
        <a:p>
          <a:r>
            <a:rPr lang="en-US" sz="1600"/>
            <a:t>majority asymptomatic.</a:t>
          </a:r>
        </a:p>
      </dgm:t>
    </dgm:pt>
    <dgm:pt modelId="{A2741106-291F-4D0E-9C5B-6DDA22A82235}" type="parTrans" cxnId="{2AF6C3E5-F0AF-4360-B83B-386FC1B4B50B}">
      <dgm:prSet/>
      <dgm:spPr/>
      <dgm:t>
        <a:bodyPr/>
        <a:lstStyle/>
        <a:p>
          <a:endParaRPr lang="en-US" sz="2000"/>
        </a:p>
      </dgm:t>
    </dgm:pt>
    <dgm:pt modelId="{4C943BBD-24AF-4A4E-83B3-80B464D0CE06}" type="sibTrans" cxnId="{2AF6C3E5-F0AF-4360-B83B-386FC1B4B50B}">
      <dgm:prSet/>
      <dgm:spPr/>
      <dgm:t>
        <a:bodyPr/>
        <a:lstStyle/>
        <a:p>
          <a:endParaRPr lang="en-US" sz="2000"/>
        </a:p>
      </dgm:t>
    </dgm:pt>
    <dgm:pt modelId="{28CD1179-CA73-4110-8B61-512DED03B41E}">
      <dgm:prSet custT="1"/>
      <dgm:spPr/>
      <dgm:t>
        <a:bodyPr/>
        <a:lstStyle/>
        <a:p>
          <a:r>
            <a:rPr lang="en-US" sz="1600" dirty="0"/>
            <a:t>Occasionally, they are functionally active (i.e., cause androgen hypersecretion) and manifest with symptoms of virilization of the mother or the fetus</a:t>
          </a:r>
        </a:p>
      </dgm:t>
    </dgm:pt>
    <dgm:pt modelId="{814BF4A7-2A01-4F0E-9F79-EBB772C0A7F2}" type="parTrans" cxnId="{4B8A80D2-5080-44E9-8877-A0426180C6BC}">
      <dgm:prSet/>
      <dgm:spPr/>
      <dgm:t>
        <a:bodyPr/>
        <a:lstStyle/>
        <a:p>
          <a:endParaRPr lang="en-US" sz="2000"/>
        </a:p>
      </dgm:t>
    </dgm:pt>
    <dgm:pt modelId="{F9C097E4-2093-455B-8B23-6886635F7105}" type="sibTrans" cxnId="{4B8A80D2-5080-44E9-8877-A0426180C6BC}">
      <dgm:prSet/>
      <dgm:spPr/>
      <dgm:t>
        <a:bodyPr/>
        <a:lstStyle/>
        <a:p>
          <a:endParaRPr lang="en-US" sz="2000"/>
        </a:p>
      </dgm:t>
    </dgm:pt>
    <dgm:pt modelId="{3C6DEAD2-B152-43CB-B0FD-A315756229E6}">
      <dgm:prSet custT="1"/>
      <dgm:spPr/>
      <dgm:t>
        <a:bodyPr/>
        <a:lstStyle/>
        <a:p>
          <a:r>
            <a:rPr lang="en-US" sz="1600" b="0" i="0"/>
            <a:t>- </a:t>
          </a:r>
          <a:r>
            <a:rPr lang="en-US" sz="1600" b="1" i="0"/>
            <a:t>*Maternal symptoms*</a:t>
          </a:r>
          <a:r>
            <a:rPr lang="en-US" sz="1600" b="0" i="0"/>
            <a:t>: Acne, hirsutism, deepening of the voice, temporal balding, and clitoromegaly. – </a:t>
          </a:r>
          <a:endParaRPr lang="en-US" sz="1600"/>
        </a:p>
      </dgm:t>
    </dgm:pt>
    <dgm:pt modelId="{42834F55-7A1C-45D5-A536-BE74A4776AFB}" type="parTrans" cxnId="{7172C31E-9B26-4D94-96F3-67873B28572A}">
      <dgm:prSet/>
      <dgm:spPr/>
      <dgm:t>
        <a:bodyPr/>
        <a:lstStyle/>
        <a:p>
          <a:endParaRPr lang="en-US" sz="2000"/>
        </a:p>
      </dgm:t>
    </dgm:pt>
    <dgm:pt modelId="{B2B0A597-DDCD-486F-AB40-8962636D129D}" type="sibTrans" cxnId="{7172C31E-9B26-4D94-96F3-67873B28572A}">
      <dgm:prSet/>
      <dgm:spPr/>
      <dgm:t>
        <a:bodyPr/>
        <a:lstStyle/>
        <a:p>
          <a:endParaRPr lang="en-US" sz="2000"/>
        </a:p>
      </dgm:t>
    </dgm:pt>
    <dgm:pt modelId="{3800CD82-C888-419D-A580-64BEFF7CE022}">
      <dgm:prSet custT="1"/>
      <dgm:spPr/>
      <dgm:t>
        <a:bodyPr/>
        <a:lstStyle/>
        <a:p>
          <a:r>
            <a:rPr lang="en-US" sz="1600" b="1" i="0" dirty="0"/>
            <a:t>*Fetal symptoms*</a:t>
          </a:r>
          <a:r>
            <a:rPr lang="en-US" sz="1600" b="0" i="0" dirty="0"/>
            <a:t>: Signs of masculinization such as labioscrotal fusion and an enlarged clitoris. In some cases, luteomas can lead to ambiguous genitalia at birth, necessitating a decision on the infant's gender based on parental preference.</a:t>
          </a:r>
          <a:endParaRPr lang="en-US" sz="1600" dirty="0"/>
        </a:p>
      </dgm:t>
    </dgm:pt>
    <dgm:pt modelId="{51E58952-420F-4E8D-A6BA-39261AC3C532}" type="parTrans" cxnId="{13EBA1FC-500D-49BE-8708-F62DE680FA36}">
      <dgm:prSet/>
      <dgm:spPr/>
      <dgm:t>
        <a:bodyPr/>
        <a:lstStyle/>
        <a:p>
          <a:endParaRPr lang="en-US" sz="2000"/>
        </a:p>
      </dgm:t>
    </dgm:pt>
    <dgm:pt modelId="{BB89FFAB-8BFF-4AA7-AD37-953021B4D4E0}" type="sibTrans" cxnId="{13EBA1FC-500D-49BE-8708-F62DE680FA36}">
      <dgm:prSet/>
      <dgm:spPr/>
      <dgm:t>
        <a:bodyPr/>
        <a:lstStyle/>
        <a:p>
          <a:endParaRPr lang="en-US" sz="2000"/>
        </a:p>
      </dgm:t>
    </dgm:pt>
    <dgm:pt modelId="{F567FE28-3B40-44E7-9657-C03BA486B946}">
      <dgm:prSet custT="1"/>
      <dgm:spPr/>
      <dgm:t>
        <a:bodyPr/>
        <a:lstStyle/>
        <a:p>
          <a:r>
            <a:rPr lang="en-US" sz="2000" b="1"/>
            <a:t>Risk factors</a:t>
          </a:r>
          <a:endParaRPr lang="en-US" sz="2000"/>
        </a:p>
      </dgm:t>
    </dgm:pt>
    <dgm:pt modelId="{8B31365C-0857-45DA-94A8-763BA0BC8697}" type="parTrans" cxnId="{50C4E658-65BC-416B-9F1D-59FBFE11BC39}">
      <dgm:prSet/>
      <dgm:spPr/>
      <dgm:t>
        <a:bodyPr/>
        <a:lstStyle/>
        <a:p>
          <a:endParaRPr lang="en-US" sz="2000"/>
        </a:p>
      </dgm:t>
    </dgm:pt>
    <dgm:pt modelId="{4FA5218C-BAA6-4B12-BE53-B6C233BDFF6D}" type="sibTrans" cxnId="{50C4E658-65BC-416B-9F1D-59FBFE11BC39}">
      <dgm:prSet/>
      <dgm:spPr/>
      <dgm:t>
        <a:bodyPr/>
        <a:lstStyle/>
        <a:p>
          <a:endParaRPr lang="en-US" sz="2000"/>
        </a:p>
      </dgm:t>
    </dgm:pt>
    <dgm:pt modelId="{68B93C55-5B64-4AF5-A050-AC741F0857F8}">
      <dgm:prSet custT="1"/>
      <dgm:spPr/>
      <dgm:t>
        <a:bodyPr/>
        <a:lstStyle/>
        <a:p>
          <a:r>
            <a:rPr lang="en-US" sz="1600"/>
            <a:t>- *Polycystic Ovary Syndrome (PCOS)*</a:t>
          </a:r>
        </a:p>
      </dgm:t>
    </dgm:pt>
    <dgm:pt modelId="{BA58D448-4D28-4DD5-ADB6-12FA6C48A1FB}" type="parTrans" cxnId="{52DC29CE-E577-421E-B310-1C7C60942D3B}">
      <dgm:prSet/>
      <dgm:spPr/>
      <dgm:t>
        <a:bodyPr/>
        <a:lstStyle/>
        <a:p>
          <a:endParaRPr lang="en-US" sz="2000"/>
        </a:p>
      </dgm:t>
    </dgm:pt>
    <dgm:pt modelId="{CFF07994-92AA-4D9F-BD34-1DEB2040F682}" type="sibTrans" cxnId="{52DC29CE-E577-421E-B310-1C7C60942D3B}">
      <dgm:prSet/>
      <dgm:spPr/>
      <dgm:t>
        <a:bodyPr/>
        <a:lstStyle/>
        <a:p>
          <a:endParaRPr lang="en-US" sz="2000"/>
        </a:p>
      </dgm:t>
    </dgm:pt>
    <dgm:pt modelId="{54B8EFA6-BE7C-42EF-A056-67831C30CCA9}">
      <dgm:prSet custT="1"/>
      <dgm:spPr/>
      <dgm:t>
        <a:bodyPr/>
        <a:lstStyle/>
        <a:p>
          <a:r>
            <a:rPr lang="en-US" sz="1600"/>
            <a:t>- History of luteoma </a:t>
          </a:r>
        </a:p>
      </dgm:t>
    </dgm:pt>
    <dgm:pt modelId="{6A69A092-7030-4A6B-9531-A58225DE29ED}" type="parTrans" cxnId="{11D19F1C-B596-4041-BF95-E557B1174DD0}">
      <dgm:prSet/>
      <dgm:spPr/>
      <dgm:t>
        <a:bodyPr/>
        <a:lstStyle/>
        <a:p>
          <a:endParaRPr lang="en-US" sz="2000"/>
        </a:p>
      </dgm:t>
    </dgm:pt>
    <dgm:pt modelId="{E4A6D91D-09E6-4722-85F8-7C32E91D33E3}" type="sibTrans" cxnId="{11D19F1C-B596-4041-BF95-E557B1174DD0}">
      <dgm:prSet/>
      <dgm:spPr/>
      <dgm:t>
        <a:bodyPr/>
        <a:lstStyle/>
        <a:p>
          <a:endParaRPr lang="en-US" sz="2000"/>
        </a:p>
      </dgm:t>
    </dgm:pt>
    <dgm:pt modelId="{95ACDB24-FF76-435A-BA54-7C0E441AA96C}">
      <dgm:prSet custT="1"/>
      <dgm:spPr/>
      <dgm:t>
        <a:bodyPr/>
        <a:lstStyle/>
        <a:p>
          <a:r>
            <a:rPr lang="en-US" sz="1600"/>
            <a:t>- Multiple pregnancies</a:t>
          </a:r>
        </a:p>
      </dgm:t>
    </dgm:pt>
    <dgm:pt modelId="{F6576777-93F4-46F9-9707-EE93CB863AAC}" type="parTrans" cxnId="{419331E2-9B18-433E-B372-6FD11EEAADAE}">
      <dgm:prSet/>
      <dgm:spPr/>
      <dgm:t>
        <a:bodyPr/>
        <a:lstStyle/>
        <a:p>
          <a:endParaRPr lang="en-US" sz="2000"/>
        </a:p>
      </dgm:t>
    </dgm:pt>
    <dgm:pt modelId="{F8192639-6CBA-495B-B069-F01A0F97B4AC}" type="sibTrans" cxnId="{419331E2-9B18-433E-B372-6FD11EEAADAE}">
      <dgm:prSet/>
      <dgm:spPr/>
      <dgm:t>
        <a:bodyPr/>
        <a:lstStyle/>
        <a:p>
          <a:endParaRPr lang="en-US" sz="2000"/>
        </a:p>
      </dgm:t>
    </dgm:pt>
    <dgm:pt modelId="{907C38A4-F506-464E-A2A5-57D95E2C0077}">
      <dgm:prSet custT="1"/>
      <dgm:spPr/>
      <dgm:t>
        <a:bodyPr/>
        <a:lstStyle/>
        <a:p>
          <a:r>
            <a:rPr lang="en-US" sz="1600"/>
            <a:t>- Advanced maternal age</a:t>
          </a:r>
        </a:p>
      </dgm:t>
    </dgm:pt>
    <dgm:pt modelId="{E2A4FE07-78D8-48D9-B456-209752435703}" type="parTrans" cxnId="{7E1D75AB-0EA4-4B6E-B388-A96B5E935B23}">
      <dgm:prSet/>
      <dgm:spPr/>
      <dgm:t>
        <a:bodyPr/>
        <a:lstStyle/>
        <a:p>
          <a:endParaRPr lang="en-US" sz="2000"/>
        </a:p>
      </dgm:t>
    </dgm:pt>
    <dgm:pt modelId="{F8ADA13C-DCBD-44D1-BA3D-115C3284E780}" type="sibTrans" cxnId="{7E1D75AB-0EA4-4B6E-B388-A96B5E935B23}">
      <dgm:prSet/>
      <dgm:spPr/>
      <dgm:t>
        <a:bodyPr/>
        <a:lstStyle/>
        <a:p>
          <a:endParaRPr lang="en-US" sz="2000"/>
        </a:p>
      </dgm:t>
    </dgm:pt>
    <dgm:pt modelId="{72D32FAF-B533-B04E-BDC5-BE639B261FB5}">
      <dgm:prSet custT="1"/>
      <dgm:spPr/>
      <dgm:t>
        <a:bodyPr/>
        <a:lstStyle/>
        <a:p>
          <a:endParaRPr lang="en-US" sz="1600" dirty="0"/>
        </a:p>
      </dgm:t>
    </dgm:pt>
    <dgm:pt modelId="{BEECE4C2-BBA1-0440-A7E2-23E35CBC7EAA}" type="parTrans" cxnId="{8B951960-D6FA-BD4C-9366-8A262EE8C575}">
      <dgm:prSet/>
      <dgm:spPr/>
      <dgm:t>
        <a:bodyPr/>
        <a:lstStyle/>
        <a:p>
          <a:endParaRPr lang="en-US"/>
        </a:p>
      </dgm:t>
    </dgm:pt>
    <dgm:pt modelId="{B61370C8-147C-3F48-B51C-A771910A1AAE}" type="sibTrans" cxnId="{8B951960-D6FA-BD4C-9366-8A262EE8C575}">
      <dgm:prSet/>
      <dgm:spPr/>
      <dgm:t>
        <a:bodyPr/>
        <a:lstStyle/>
        <a:p>
          <a:endParaRPr lang="en-US"/>
        </a:p>
      </dgm:t>
    </dgm:pt>
    <dgm:pt modelId="{8ED9A583-EC83-8D4D-B98C-7890A3C706E7}" type="pres">
      <dgm:prSet presAssocID="{37E70896-F2EB-4AFA-9DCA-6B56D688E34B}" presName="linear" presStyleCnt="0">
        <dgm:presLayoutVars>
          <dgm:animLvl val="lvl"/>
          <dgm:resizeHandles val="exact"/>
        </dgm:presLayoutVars>
      </dgm:prSet>
      <dgm:spPr/>
      <dgm:t>
        <a:bodyPr/>
        <a:lstStyle/>
        <a:p>
          <a:pPr rtl="1"/>
          <a:endParaRPr lang="ar-JO"/>
        </a:p>
      </dgm:t>
    </dgm:pt>
    <dgm:pt modelId="{F8B400C7-D622-6141-AE8D-E619AAB51BB1}" type="pres">
      <dgm:prSet presAssocID="{F9604B18-39AE-4356-88CF-ADE27F9406C3}" presName="parentText" presStyleLbl="node1" presStyleIdx="0" presStyleCnt="3">
        <dgm:presLayoutVars>
          <dgm:chMax val="0"/>
          <dgm:bulletEnabled val="1"/>
        </dgm:presLayoutVars>
      </dgm:prSet>
      <dgm:spPr/>
      <dgm:t>
        <a:bodyPr/>
        <a:lstStyle/>
        <a:p>
          <a:pPr rtl="1"/>
          <a:endParaRPr lang="ar-JO"/>
        </a:p>
      </dgm:t>
    </dgm:pt>
    <dgm:pt modelId="{B7B72CEF-02B0-3F49-9F58-4415A1313A89}" type="pres">
      <dgm:prSet presAssocID="{11E27D9A-162E-4C24-B3C2-FABF136579E0}" presName="spacer" presStyleCnt="0"/>
      <dgm:spPr/>
    </dgm:pt>
    <dgm:pt modelId="{252B0901-D050-1A4B-BDCD-883508569A77}" type="pres">
      <dgm:prSet presAssocID="{89F133F5-644C-4A6B-A0A0-21F172BCD9EF}" presName="parentText" presStyleLbl="node1" presStyleIdx="1" presStyleCnt="3" custScaleY="66508">
        <dgm:presLayoutVars>
          <dgm:chMax val="0"/>
          <dgm:bulletEnabled val="1"/>
        </dgm:presLayoutVars>
      </dgm:prSet>
      <dgm:spPr/>
      <dgm:t>
        <a:bodyPr/>
        <a:lstStyle/>
        <a:p>
          <a:pPr rtl="1"/>
          <a:endParaRPr lang="ar-JO"/>
        </a:p>
      </dgm:t>
    </dgm:pt>
    <dgm:pt modelId="{CD82F6EB-6E11-184F-922F-0BF65206752C}" type="pres">
      <dgm:prSet presAssocID="{89F133F5-644C-4A6B-A0A0-21F172BCD9EF}" presName="childText" presStyleLbl="revTx" presStyleIdx="0" presStyleCnt="2" custScaleY="124460">
        <dgm:presLayoutVars>
          <dgm:bulletEnabled val="1"/>
        </dgm:presLayoutVars>
      </dgm:prSet>
      <dgm:spPr/>
      <dgm:t>
        <a:bodyPr/>
        <a:lstStyle/>
        <a:p>
          <a:pPr rtl="1"/>
          <a:endParaRPr lang="ar-JO"/>
        </a:p>
      </dgm:t>
    </dgm:pt>
    <dgm:pt modelId="{DD1C3AD9-9059-9945-857B-D93FE124D994}" type="pres">
      <dgm:prSet presAssocID="{F567FE28-3B40-44E7-9657-C03BA486B946}" presName="parentText" presStyleLbl="node1" presStyleIdx="2" presStyleCnt="3">
        <dgm:presLayoutVars>
          <dgm:chMax val="0"/>
          <dgm:bulletEnabled val="1"/>
        </dgm:presLayoutVars>
      </dgm:prSet>
      <dgm:spPr/>
      <dgm:t>
        <a:bodyPr/>
        <a:lstStyle/>
        <a:p>
          <a:pPr rtl="1"/>
          <a:endParaRPr lang="ar-JO"/>
        </a:p>
      </dgm:t>
    </dgm:pt>
    <dgm:pt modelId="{48E65452-03F6-0F46-BE51-C7A0AC8EE66D}" type="pres">
      <dgm:prSet presAssocID="{F567FE28-3B40-44E7-9657-C03BA486B946}" presName="childText" presStyleLbl="revTx" presStyleIdx="1" presStyleCnt="2">
        <dgm:presLayoutVars>
          <dgm:bulletEnabled val="1"/>
        </dgm:presLayoutVars>
      </dgm:prSet>
      <dgm:spPr/>
      <dgm:t>
        <a:bodyPr/>
        <a:lstStyle/>
        <a:p>
          <a:pPr rtl="1"/>
          <a:endParaRPr lang="ar-JO"/>
        </a:p>
      </dgm:t>
    </dgm:pt>
  </dgm:ptLst>
  <dgm:cxnLst>
    <dgm:cxn modelId="{13EBA1FC-500D-49BE-8708-F62DE680FA36}" srcId="{28CD1179-CA73-4110-8B61-512DED03B41E}" destId="{3800CD82-C888-419D-A580-64BEFF7CE022}" srcOrd="2" destOrd="0" parTransId="{51E58952-420F-4E8D-A6BA-39261AC3C532}" sibTransId="{BB89FFAB-8BFF-4AA7-AD37-953021B4D4E0}"/>
    <dgm:cxn modelId="{8B951960-D6FA-BD4C-9366-8A262EE8C575}" srcId="{28CD1179-CA73-4110-8B61-512DED03B41E}" destId="{72D32FAF-B533-B04E-BDC5-BE639B261FB5}" srcOrd="1" destOrd="0" parTransId="{BEECE4C2-BBA1-0440-A7E2-23E35CBC7EAA}" sibTransId="{B61370C8-147C-3F48-B51C-A771910A1AAE}"/>
    <dgm:cxn modelId="{4B8A80D2-5080-44E9-8877-A0426180C6BC}" srcId="{89F133F5-644C-4A6B-A0A0-21F172BCD9EF}" destId="{28CD1179-CA73-4110-8B61-512DED03B41E}" srcOrd="1" destOrd="0" parTransId="{814BF4A7-2A01-4F0E-9F79-EBB772C0A7F2}" sibTransId="{F9C097E4-2093-455B-8B23-6886635F7105}"/>
    <dgm:cxn modelId="{60BA698F-9096-BB4D-85D2-7CBA487B88FB}" type="presOf" srcId="{9B7D157C-A850-40BE-A7A8-CBC56B89D88E}" destId="{CD82F6EB-6E11-184F-922F-0BF65206752C}" srcOrd="0" destOrd="0" presId="urn:microsoft.com/office/officeart/2005/8/layout/vList2"/>
    <dgm:cxn modelId="{265D573A-50C8-A64F-8B97-A2967C374A0B}" type="presOf" srcId="{95ACDB24-FF76-435A-BA54-7C0E441AA96C}" destId="{48E65452-03F6-0F46-BE51-C7A0AC8EE66D}" srcOrd="0" destOrd="2" presId="urn:microsoft.com/office/officeart/2005/8/layout/vList2"/>
    <dgm:cxn modelId="{419331E2-9B18-433E-B372-6FD11EEAADAE}" srcId="{F567FE28-3B40-44E7-9657-C03BA486B946}" destId="{95ACDB24-FF76-435A-BA54-7C0E441AA96C}" srcOrd="2" destOrd="0" parTransId="{F6576777-93F4-46F9-9707-EE93CB863AAC}" sibTransId="{F8192639-6CBA-495B-B069-F01A0F97B4AC}"/>
    <dgm:cxn modelId="{26599D59-8305-0549-9A54-AA578217D9E1}" type="presOf" srcId="{28CD1179-CA73-4110-8B61-512DED03B41E}" destId="{CD82F6EB-6E11-184F-922F-0BF65206752C}" srcOrd="0" destOrd="1" presId="urn:microsoft.com/office/officeart/2005/8/layout/vList2"/>
    <dgm:cxn modelId="{A0326D3A-F381-2746-BECC-109D4A0CD641}" type="presOf" srcId="{54B8EFA6-BE7C-42EF-A056-67831C30CCA9}" destId="{48E65452-03F6-0F46-BE51-C7A0AC8EE66D}" srcOrd="0" destOrd="1" presId="urn:microsoft.com/office/officeart/2005/8/layout/vList2"/>
    <dgm:cxn modelId="{7A035786-029E-DF4C-8094-BF2F556D42EA}" type="presOf" srcId="{F567FE28-3B40-44E7-9657-C03BA486B946}" destId="{DD1C3AD9-9059-9945-857B-D93FE124D994}" srcOrd="0" destOrd="0" presId="urn:microsoft.com/office/officeart/2005/8/layout/vList2"/>
    <dgm:cxn modelId="{7172C31E-9B26-4D94-96F3-67873B28572A}" srcId="{28CD1179-CA73-4110-8B61-512DED03B41E}" destId="{3C6DEAD2-B152-43CB-B0FD-A315756229E6}" srcOrd="0" destOrd="0" parTransId="{42834F55-7A1C-45D5-A536-BE74A4776AFB}" sibTransId="{B2B0A597-DDCD-486F-AB40-8962636D129D}"/>
    <dgm:cxn modelId="{4DB4CE80-6497-5445-BE7F-9C6070CE9AC5}" type="presOf" srcId="{F9604B18-39AE-4356-88CF-ADE27F9406C3}" destId="{F8B400C7-D622-6141-AE8D-E619AAB51BB1}" srcOrd="0" destOrd="0" presId="urn:microsoft.com/office/officeart/2005/8/layout/vList2"/>
    <dgm:cxn modelId="{50C4E658-65BC-416B-9F1D-59FBFE11BC39}" srcId="{37E70896-F2EB-4AFA-9DCA-6B56D688E34B}" destId="{F567FE28-3B40-44E7-9657-C03BA486B946}" srcOrd="2" destOrd="0" parTransId="{8B31365C-0857-45DA-94A8-763BA0BC8697}" sibTransId="{4FA5218C-BAA6-4B12-BE53-B6C233BDFF6D}"/>
    <dgm:cxn modelId="{2AF6C3E5-F0AF-4360-B83B-386FC1B4B50B}" srcId="{89F133F5-644C-4A6B-A0A0-21F172BCD9EF}" destId="{9B7D157C-A850-40BE-A7A8-CBC56B89D88E}" srcOrd="0" destOrd="0" parTransId="{A2741106-291F-4D0E-9C5B-6DDA22A82235}" sibTransId="{4C943BBD-24AF-4A4E-83B3-80B464D0CE06}"/>
    <dgm:cxn modelId="{55030524-6418-8549-921D-2108BD5FF176}" type="presOf" srcId="{89F133F5-644C-4A6B-A0A0-21F172BCD9EF}" destId="{252B0901-D050-1A4B-BDCD-883508569A77}" srcOrd="0" destOrd="0" presId="urn:microsoft.com/office/officeart/2005/8/layout/vList2"/>
    <dgm:cxn modelId="{57AB78B0-C760-7846-B439-7474D93EEABF}" type="presOf" srcId="{72D32FAF-B533-B04E-BDC5-BE639B261FB5}" destId="{CD82F6EB-6E11-184F-922F-0BF65206752C}" srcOrd="0" destOrd="3" presId="urn:microsoft.com/office/officeart/2005/8/layout/vList2"/>
    <dgm:cxn modelId="{A3BD9F0A-652A-5C47-8BBB-B1D9C538F7DD}" type="presOf" srcId="{37E70896-F2EB-4AFA-9DCA-6B56D688E34B}" destId="{8ED9A583-EC83-8D4D-B98C-7890A3C706E7}" srcOrd="0" destOrd="0" presId="urn:microsoft.com/office/officeart/2005/8/layout/vList2"/>
    <dgm:cxn modelId="{7E1D75AB-0EA4-4B6E-B388-A96B5E935B23}" srcId="{F567FE28-3B40-44E7-9657-C03BA486B946}" destId="{907C38A4-F506-464E-A2A5-57D95E2C0077}" srcOrd="3" destOrd="0" parTransId="{E2A4FE07-78D8-48D9-B456-209752435703}" sibTransId="{F8ADA13C-DCBD-44D1-BA3D-115C3284E780}"/>
    <dgm:cxn modelId="{52DC29CE-E577-421E-B310-1C7C60942D3B}" srcId="{F567FE28-3B40-44E7-9657-C03BA486B946}" destId="{68B93C55-5B64-4AF5-A050-AC741F0857F8}" srcOrd="0" destOrd="0" parTransId="{BA58D448-4D28-4DD5-ADB6-12FA6C48A1FB}" sibTransId="{CFF07994-92AA-4D9F-BD34-1DEB2040F682}"/>
    <dgm:cxn modelId="{9E202B3B-8680-4BEB-98C1-57CB48FD7C15}" srcId="{37E70896-F2EB-4AFA-9DCA-6B56D688E34B}" destId="{F9604B18-39AE-4356-88CF-ADE27F9406C3}" srcOrd="0" destOrd="0" parTransId="{06E1BC98-74AA-4B53-8045-90E8EF940CFC}" sibTransId="{11E27D9A-162E-4C24-B3C2-FABF136579E0}"/>
    <dgm:cxn modelId="{0CB91023-8AD4-9040-B137-3AF65E1C2CC1}" type="presOf" srcId="{3C6DEAD2-B152-43CB-B0FD-A315756229E6}" destId="{CD82F6EB-6E11-184F-922F-0BF65206752C}" srcOrd="0" destOrd="2" presId="urn:microsoft.com/office/officeart/2005/8/layout/vList2"/>
    <dgm:cxn modelId="{E6930DD8-0A33-214C-B8A5-828E10A0D623}" type="presOf" srcId="{68B93C55-5B64-4AF5-A050-AC741F0857F8}" destId="{48E65452-03F6-0F46-BE51-C7A0AC8EE66D}" srcOrd="0" destOrd="0" presId="urn:microsoft.com/office/officeart/2005/8/layout/vList2"/>
    <dgm:cxn modelId="{A3FC1FA4-4DFE-4FF4-9A4E-7814C7BDD4B3}" srcId="{37E70896-F2EB-4AFA-9DCA-6B56D688E34B}" destId="{89F133F5-644C-4A6B-A0A0-21F172BCD9EF}" srcOrd="1" destOrd="0" parTransId="{92742CBB-52CC-495F-8440-4C4DB58A0F1C}" sibTransId="{65FAD027-10A5-45C1-B3E2-544A0257A689}"/>
    <dgm:cxn modelId="{11D19F1C-B596-4041-BF95-E557B1174DD0}" srcId="{F567FE28-3B40-44E7-9657-C03BA486B946}" destId="{54B8EFA6-BE7C-42EF-A056-67831C30CCA9}" srcOrd="1" destOrd="0" parTransId="{6A69A092-7030-4A6B-9531-A58225DE29ED}" sibTransId="{E4A6D91D-09E6-4722-85F8-7C32E91D33E3}"/>
    <dgm:cxn modelId="{BDBC51EF-5AD9-FF42-BC12-57D3C84F92D7}" type="presOf" srcId="{907C38A4-F506-464E-A2A5-57D95E2C0077}" destId="{48E65452-03F6-0F46-BE51-C7A0AC8EE66D}" srcOrd="0" destOrd="3" presId="urn:microsoft.com/office/officeart/2005/8/layout/vList2"/>
    <dgm:cxn modelId="{C0C70350-E270-9646-B150-3F508D09E083}" type="presOf" srcId="{3800CD82-C888-419D-A580-64BEFF7CE022}" destId="{CD82F6EB-6E11-184F-922F-0BF65206752C}" srcOrd="0" destOrd="4" presId="urn:microsoft.com/office/officeart/2005/8/layout/vList2"/>
    <dgm:cxn modelId="{C1F0C97D-9C26-EE4D-980D-7D6D9B660346}" type="presParOf" srcId="{8ED9A583-EC83-8D4D-B98C-7890A3C706E7}" destId="{F8B400C7-D622-6141-AE8D-E619AAB51BB1}" srcOrd="0" destOrd="0" presId="urn:microsoft.com/office/officeart/2005/8/layout/vList2"/>
    <dgm:cxn modelId="{AA819A0F-66DD-3B43-BB6F-20B531EB78C0}" type="presParOf" srcId="{8ED9A583-EC83-8D4D-B98C-7890A3C706E7}" destId="{B7B72CEF-02B0-3F49-9F58-4415A1313A89}" srcOrd="1" destOrd="0" presId="urn:microsoft.com/office/officeart/2005/8/layout/vList2"/>
    <dgm:cxn modelId="{535C2998-FF0B-D040-A200-4271C5245DAE}" type="presParOf" srcId="{8ED9A583-EC83-8D4D-B98C-7890A3C706E7}" destId="{252B0901-D050-1A4B-BDCD-883508569A77}" srcOrd="2" destOrd="0" presId="urn:microsoft.com/office/officeart/2005/8/layout/vList2"/>
    <dgm:cxn modelId="{9901D613-958B-784C-9819-EF49DF0F6A4E}" type="presParOf" srcId="{8ED9A583-EC83-8D4D-B98C-7890A3C706E7}" destId="{CD82F6EB-6E11-184F-922F-0BF65206752C}" srcOrd="3" destOrd="0" presId="urn:microsoft.com/office/officeart/2005/8/layout/vList2"/>
    <dgm:cxn modelId="{5D42CF12-DEB5-7844-9335-81980961FE86}" type="presParOf" srcId="{8ED9A583-EC83-8D4D-B98C-7890A3C706E7}" destId="{DD1C3AD9-9059-9945-857B-D93FE124D994}" srcOrd="4" destOrd="0" presId="urn:microsoft.com/office/officeart/2005/8/layout/vList2"/>
    <dgm:cxn modelId="{8849487D-4CEB-554A-A634-C98ED40FE530}" type="presParOf" srcId="{8ED9A583-EC83-8D4D-B98C-7890A3C706E7}" destId="{48E65452-03F6-0F46-BE51-C7A0AC8EE66D}" srcOrd="5"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025F69-450D-4E52-A72E-2E709AF0BB4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B31DA45-EFB3-4DDE-88B9-ED29A036FE6F}">
      <dgm:prSet/>
      <dgm:spPr/>
      <dgm:t>
        <a:bodyPr/>
        <a:lstStyle/>
        <a:p>
          <a:r>
            <a:rPr lang="en-US" b="1" dirty="0"/>
            <a:t>Diagnostics</a:t>
          </a:r>
          <a:endParaRPr lang="en-US" dirty="0"/>
        </a:p>
      </dgm:t>
    </dgm:pt>
    <dgm:pt modelId="{63737D5B-DC04-4DAB-AD14-6A08265B0FD3}" type="parTrans" cxnId="{7171A0FC-B2A7-4312-B3D6-B19BD778C66D}">
      <dgm:prSet/>
      <dgm:spPr/>
      <dgm:t>
        <a:bodyPr/>
        <a:lstStyle/>
        <a:p>
          <a:endParaRPr lang="en-US"/>
        </a:p>
      </dgm:t>
    </dgm:pt>
    <dgm:pt modelId="{2EF3DC9A-2BB7-4BD0-A5BB-5D75B77C6D6E}" type="sibTrans" cxnId="{7171A0FC-B2A7-4312-B3D6-B19BD778C66D}">
      <dgm:prSet/>
      <dgm:spPr/>
      <dgm:t>
        <a:bodyPr/>
        <a:lstStyle/>
        <a:p>
          <a:endParaRPr lang="en-US"/>
        </a:p>
      </dgm:t>
    </dgm:pt>
    <dgm:pt modelId="{72158705-7680-46F9-A1FF-E59F64A29FD7}">
      <dgm:prSet/>
      <dgm:spPr/>
      <dgm:t>
        <a:bodyPr/>
        <a:lstStyle/>
        <a:p>
          <a:r>
            <a:rPr lang="en-US" sz="1500" b="1" i="0" u="none" dirty="0"/>
            <a:t>*Pelvic ultrasound*</a:t>
          </a:r>
          <a:r>
            <a:rPr lang="en-US" sz="1500" b="0" i="0" u="none" dirty="0"/>
            <a:t>: Reveals a solid adnexal mass, which can be unilateral or bilateral, with significant venous or arterial blood flow. </a:t>
          </a:r>
          <a:r>
            <a:rPr lang="en-US" sz="1500" b="1" i="0" u="sng" dirty="0"/>
            <a:t>(Normal Range :between *1 to 25 cm*)</a:t>
          </a:r>
          <a:endParaRPr lang="en-US" sz="1500" b="1" u="sng" dirty="0"/>
        </a:p>
      </dgm:t>
    </dgm:pt>
    <dgm:pt modelId="{A4D9C672-B185-4EAA-8B2D-1F0471991099}" type="parTrans" cxnId="{DE13FCDB-1C30-4759-B56A-05F00A92D82B}">
      <dgm:prSet/>
      <dgm:spPr/>
      <dgm:t>
        <a:bodyPr/>
        <a:lstStyle/>
        <a:p>
          <a:endParaRPr lang="en-US"/>
        </a:p>
      </dgm:t>
    </dgm:pt>
    <dgm:pt modelId="{64950E54-92C8-4B8C-94DF-1910FF10328E}" type="sibTrans" cxnId="{DE13FCDB-1C30-4759-B56A-05F00A92D82B}">
      <dgm:prSet/>
      <dgm:spPr/>
      <dgm:t>
        <a:bodyPr/>
        <a:lstStyle/>
        <a:p>
          <a:endParaRPr lang="en-US"/>
        </a:p>
      </dgm:t>
    </dgm:pt>
    <dgm:pt modelId="{FFC71163-901F-47BE-B39A-3D8684AF836B}">
      <dgm:prSet custT="1"/>
      <dgm:spPr/>
      <dgm:t>
        <a:bodyPr/>
        <a:lstStyle/>
        <a:p>
          <a:r>
            <a:rPr lang="en-US" sz="1800" b="1" u="sng" dirty="0">
              <a:solidFill>
                <a:srgbClr val="FF0000"/>
              </a:solidFill>
            </a:rPr>
            <a:t>NOTE</a:t>
          </a:r>
          <a:r>
            <a:rPr lang="en-US" sz="1500" dirty="0"/>
            <a:t> The diagnosis should be suspected in the presence of a solid adnexal mass and maternal hirsutism or virilization during pregnancy.</a:t>
          </a:r>
        </a:p>
      </dgm:t>
    </dgm:pt>
    <dgm:pt modelId="{F9E89A15-FF2C-462C-80FC-D18A5E1D1CF9}" type="parTrans" cxnId="{F4425F04-4954-4A5A-915C-9490EB5C8B0F}">
      <dgm:prSet/>
      <dgm:spPr/>
      <dgm:t>
        <a:bodyPr/>
        <a:lstStyle/>
        <a:p>
          <a:endParaRPr lang="en-US"/>
        </a:p>
      </dgm:t>
    </dgm:pt>
    <dgm:pt modelId="{7B1138DC-6558-4056-A172-2E8E6A08A348}" type="sibTrans" cxnId="{F4425F04-4954-4A5A-915C-9490EB5C8B0F}">
      <dgm:prSet/>
      <dgm:spPr/>
      <dgm:t>
        <a:bodyPr/>
        <a:lstStyle/>
        <a:p>
          <a:endParaRPr lang="en-US"/>
        </a:p>
      </dgm:t>
    </dgm:pt>
    <dgm:pt modelId="{6F8E2B21-C82C-4F7F-B330-7932AE92A1A0}">
      <dgm:prSet/>
      <dgm:spPr/>
      <dgm:t>
        <a:bodyPr/>
        <a:lstStyle/>
        <a:p>
          <a:r>
            <a:rPr lang="en-GB" dirty="0"/>
            <a:t>Definitive diagnosis-</a:t>
          </a:r>
          <a:endParaRPr lang="en-US" dirty="0"/>
        </a:p>
      </dgm:t>
    </dgm:pt>
    <dgm:pt modelId="{0BF1920B-89FE-4A3F-A8DA-B9E43EE44EFD}" type="parTrans" cxnId="{19AA64AA-0BBE-4219-B8A7-FE8829B4742A}">
      <dgm:prSet/>
      <dgm:spPr/>
      <dgm:t>
        <a:bodyPr/>
        <a:lstStyle/>
        <a:p>
          <a:endParaRPr lang="en-US"/>
        </a:p>
      </dgm:t>
    </dgm:pt>
    <dgm:pt modelId="{81FC9EAE-60D1-426F-A56E-4624BDD78FC4}" type="sibTrans" cxnId="{19AA64AA-0BBE-4219-B8A7-FE8829B4742A}">
      <dgm:prSet/>
      <dgm:spPr/>
      <dgm:t>
        <a:bodyPr/>
        <a:lstStyle/>
        <a:p>
          <a:endParaRPr lang="en-US"/>
        </a:p>
      </dgm:t>
    </dgm:pt>
    <dgm:pt modelId="{D8F80A52-CF40-4EF5-8EEE-D1C7859A28E5}">
      <dgm:prSet/>
      <dgm:spPr/>
      <dgm:t>
        <a:bodyPr/>
        <a:lstStyle/>
        <a:p>
          <a:r>
            <a:rPr lang="en-US" b="1"/>
            <a:t>Treatment</a:t>
          </a:r>
          <a:endParaRPr lang="en-US"/>
        </a:p>
      </dgm:t>
    </dgm:pt>
    <dgm:pt modelId="{2EF565F8-A431-4CEC-B916-4248063CDDDD}" type="parTrans" cxnId="{50137FC0-D143-4496-B8B2-26C5F4354818}">
      <dgm:prSet/>
      <dgm:spPr/>
      <dgm:t>
        <a:bodyPr/>
        <a:lstStyle/>
        <a:p>
          <a:endParaRPr lang="en-US"/>
        </a:p>
      </dgm:t>
    </dgm:pt>
    <dgm:pt modelId="{05D4B784-9CC6-49BD-8052-865B722DD956}" type="sibTrans" cxnId="{50137FC0-D143-4496-B8B2-26C5F4354818}">
      <dgm:prSet/>
      <dgm:spPr/>
      <dgm:t>
        <a:bodyPr/>
        <a:lstStyle/>
        <a:p>
          <a:endParaRPr lang="en-US"/>
        </a:p>
      </dgm:t>
    </dgm:pt>
    <dgm:pt modelId="{D2758E90-5F6A-43C8-94B3-4034E6D73BD5}">
      <dgm:prSet/>
      <dgm:spPr/>
      <dgm:t>
        <a:bodyPr/>
        <a:lstStyle/>
        <a:p>
          <a:r>
            <a:rPr lang="en-US" b="1" i="0" u="none" dirty="0"/>
            <a:t>*Observation*</a:t>
          </a:r>
          <a:r>
            <a:rPr lang="en-US" b="0" i="0" u="none" dirty="0"/>
            <a:t>: Most luteomas regress spontaneously postpartum without the need for intervention.</a:t>
          </a:r>
          <a:endParaRPr lang="en-US" dirty="0"/>
        </a:p>
      </dgm:t>
    </dgm:pt>
    <dgm:pt modelId="{A705AEBE-4EDB-42BD-99AE-251143757E3B}" type="parTrans" cxnId="{6FFD2323-89F1-485E-9E95-BDF8ECC3F4E1}">
      <dgm:prSet/>
      <dgm:spPr/>
      <dgm:t>
        <a:bodyPr/>
        <a:lstStyle/>
        <a:p>
          <a:endParaRPr lang="en-US"/>
        </a:p>
      </dgm:t>
    </dgm:pt>
    <dgm:pt modelId="{67A5B710-4A55-4913-B469-A9075732A42C}" type="sibTrans" cxnId="{6FFD2323-89F1-485E-9E95-BDF8ECC3F4E1}">
      <dgm:prSet/>
      <dgm:spPr/>
      <dgm:t>
        <a:bodyPr/>
        <a:lstStyle/>
        <a:p>
          <a:endParaRPr lang="en-US"/>
        </a:p>
      </dgm:t>
    </dgm:pt>
    <dgm:pt modelId="{46C16BEA-704B-4A4B-AB46-3C12A78BAE5A}">
      <dgm:prSet/>
      <dgm:spPr/>
      <dgm:t>
        <a:bodyPr/>
        <a:lstStyle/>
        <a:p>
          <a:r>
            <a:rPr lang="en-GB" dirty="0"/>
            <a:t> </a:t>
          </a:r>
          <a:r>
            <a:rPr lang="en-US" b="0" i="0" u="none" dirty="0"/>
            <a:t>Confirmed by histopathological examination post-surgery.</a:t>
          </a:r>
          <a:endParaRPr lang="en-US" dirty="0"/>
        </a:p>
      </dgm:t>
    </dgm:pt>
    <dgm:pt modelId="{396D5792-AA33-8F44-B07E-481D539F7328}" type="parTrans" cxnId="{6F4DBDEF-449E-0040-8361-4AEEECE5E3D0}">
      <dgm:prSet/>
      <dgm:spPr/>
      <dgm:t>
        <a:bodyPr/>
        <a:lstStyle/>
        <a:p>
          <a:endParaRPr lang="en-US"/>
        </a:p>
      </dgm:t>
    </dgm:pt>
    <dgm:pt modelId="{DA561CE7-2938-2F40-8BE7-38C617BEAC07}" type="sibTrans" cxnId="{6F4DBDEF-449E-0040-8361-4AEEECE5E3D0}">
      <dgm:prSet/>
      <dgm:spPr/>
      <dgm:t>
        <a:bodyPr/>
        <a:lstStyle/>
        <a:p>
          <a:endParaRPr lang="en-US"/>
        </a:p>
      </dgm:t>
    </dgm:pt>
    <dgm:pt modelId="{C5103015-4DBE-5E46-B02C-351F7D1AB64F}">
      <dgm:prSet/>
      <dgm:spPr/>
      <dgm:t>
        <a:bodyPr/>
        <a:lstStyle/>
        <a:p>
          <a:r>
            <a:rPr lang="en-US" sz="1500" b="0" i="0" u="none" dirty="0"/>
            <a:t>- Luteomas are often diagnosed incidentally during </a:t>
          </a:r>
          <a:r>
            <a:rPr lang="en-US" sz="1500" b="1" i="0" u="none" dirty="0"/>
            <a:t>*cesarean delivery*</a:t>
          </a:r>
          <a:r>
            <a:rPr lang="en-US" sz="1500" b="0" i="0" u="none" dirty="0"/>
            <a:t> or routine imaging. </a:t>
          </a:r>
          <a:r>
            <a:rPr lang="en-US" sz="1500" b="0" i="0" u="none" dirty="0" err="1"/>
            <a:t>i.e</a:t>
          </a:r>
          <a:r>
            <a:rPr lang="en-US" sz="1500" b="0" i="0" u="none" dirty="0"/>
            <a:t> </a:t>
          </a:r>
          <a:r>
            <a:rPr lang="en-US" sz="1500" b="0" i="0" u="none" dirty="0">
              <a:highlight>
                <a:srgbClr val="FFFF00"/>
              </a:highlight>
            </a:rPr>
            <a:t>INCIDENTALLY</a:t>
          </a:r>
          <a:endParaRPr lang="en-US" sz="1500" dirty="0">
            <a:highlight>
              <a:srgbClr val="FFFF00"/>
            </a:highlight>
          </a:endParaRPr>
        </a:p>
      </dgm:t>
    </dgm:pt>
    <dgm:pt modelId="{B81F5FF1-59D1-F24B-81EF-EBDAC5AE46F8}" type="parTrans" cxnId="{56E4AD82-4A83-474E-A100-9E3E8AC92747}">
      <dgm:prSet/>
      <dgm:spPr/>
      <dgm:t>
        <a:bodyPr/>
        <a:lstStyle/>
        <a:p>
          <a:endParaRPr lang="en-US"/>
        </a:p>
      </dgm:t>
    </dgm:pt>
    <dgm:pt modelId="{4A378532-F239-F44F-AE33-72E445EED210}" type="sibTrans" cxnId="{56E4AD82-4A83-474E-A100-9E3E8AC92747}">
      <dgm:prSet/>
      <dgm:spPr/>
      <dgm:t>
        <a:bodyPr/>
        <a:lstStyle/>
        <a:p>
          <a:endParaRPr lang="en-US"/>
        </a:p>
      </dgm:t>
    </dgm:pt>
    <dgm:pt modelId="{0E594287-1BE3-0149-BDA7-2B1351F0C785}">
      <dgm:prSet/>
      <dgm:spPr/>
      <dgm:t>
        <a:bodyPr/>
        <a:lstStyle/>
        <a:p>
          <a:pPr rtl="0"/>
          <a:endParaRPr lang="en-US" sz="1500" dirty="0">
            <a:highlight>
              <a:srgbClr val="FFFF00"/>
            </a:highlight>
          </a:endParaRPr>
        </a:p>
      </dgm:t>
    </dgm:pt>
    <dgm:pt modelId="{A6A29925-55ED-1746-AF22-D32EAA4BABDF}" type="parTrans" cxnId="{041FB008-7482-914D-B542-3EDC5E6F0740}">
      <dgm:prSet/>
      <dgm:spPr/>
      <dgm:t>
        <a:bodyPr/>
        <a:lstStyle/>
        <a:p>
          <a:endParaRPr lang="en-US"/>
        </a:p>
      </dgm:t>
    </dgm:pt>
    <dgm:pt modelId="{1C2E2F53-1250-0842-8217-033BE312F351}" type="sibTrans" cxnId="{041FB008-7482-914D-B542-3EDC5E6F0740}">
      <dgm:prSet/>
      <dgm:spPr/>
      <dgm:t>
        <a:bodyPr/>
        <a:lstStyle/>
        <a:p>
          <a:endParaRPr lang="en-US"/>
        </a:p>
      </dgm:t>
    </dgm:pt>
    <dgm:pt modelId="{71576856-F60E-7B4C-B6CA-D72810AAB84E}" type="pres">
      <dgm:prSet presAssocID="{77025F69-450D-4E52-A72E-2E709AF0BB45}" presName="linear" presStyleCnt="0">
        <dgm:presLayoutVars>
          <dgm:dir/>
          <dgm:animLvl val="lvl"/>
          <dgm:resizeHandles val="exact"/>
        </dgm:presLayoutVars>
      </dgm:prSet>
      <dgm:spPr/>
      <dgm:t>
        <a:bodyPr/>
        <a:lstStyle/>
        <a:p>
          <a:pPr rtl="1"/>
          <a:endParaRPr lang="ar-JO"/>
        </a:p>
      </dgm:t>
    </dgm:pt>
    <dgm:pt modelId="{14F323A9-8E16-1242-B68B-7C48F54873CA}" type="pres">
      <dgm:prSet presAssocID="{8B31DA45-EFB3-4DDE-88B9-ED29A036FE6F}" presName="parentLin" presStyleCnt="0"/>
      <dgm:spPr/>
    </dgm:pt>
    <dgm:pt modelId="{8B2750B5-7C29-2E47-8487-49034E1EF9B7}" type="pres">
      <dgm:prSet presAssocID="{8B31DA45-EFB3-4DDE-88B9-ED29A036FE6F}" presName="parentLeftMargin" presStyleLbl="node1" presStyleIdx="0" presStyleCnt="3"/>
      <dgm:spPr/>
      <dgm:t>
        <a:bodyPr/>
        <a:lstStyle/>
        <a:p>
          <a:pPr rtl="1"/>
          <a:endParaRPr lang="ar-JO"/>
        </a:p>
      </dgm:t>
    </dgm:pt>
    <dgm:pt modelId="{0C98B757-9B37-264C-B87E-FB4C3C3EC5DE}" type="pres">
      <dgm:prSet presAssocID="{8B31DA45-EFB3-4DDE-88B9-ED29A036FE6F}" presName="parentText" presStyleLbl="node1" presStyleIdx="0" presStyleCnt="3" custLinFactNeighborY="-8962">
        <dgm:presLayoutVars>
          <dgm:chMax val="0"/>
          <dgm:bulletEnabled val="1"/>
        </dgm:presLayoutVars>
      </dgm:prSet>
      <dgm:spPr/>
      <dgm:t>
        <a:bodyPr/>
        <a:lstStyle/>
        <a:p>
          <a:pPr rtl="1"/>
          <a:endParaRPr lang="ar-JO"/>
        </a:p>
      </dgm:t>
    </dgm:pt>
    <dgm:pt modelId="{5357C208-E47D-C341-A36D-FCCF4665A4AA}" type="pres">
      <dgm:prSet presAssocID="{8B31DA45-EFB3-4DDE-88B9-ED29A036FE6F}" presName="negativeSpace" presStyleCnt="0"/>
      <dgm:spPr/>
    </dgm:pt>
    <dgm:pt modelId="{993F3640-4F49-1747-B7D6-CFF804F31EFF}" type="pres">
      <dgm:prSet presAssocID="{8B31DA45-EFB3-4DDE-88B9-ED29A036FE6F}" presName="childText" presStyleLbl="conFgAcc1" presStyleIdx="0" presStyleCnt="3">
        <dgm:presLayoutVars>
          <dgm:bulletEnabled val="1"/>
        </dgm:presLayoutVars>
      </dgm:prSet>
      <dgm:spPr/>
      <dgm:t>
        <a:bodyPr/>
        <a:lstStyle/>
        <a:p>
          <a:pPr rtl="1"/>
          <a:endParaRPr lang="ar-JO"/>
        </a:p>
      </dgm:t>
    </dgm:pt>
    <dgm:pt modelId="{465881CF-7076-1441-B3E2-A7B57A233A18}" type="pres">
      <dgm:prSet presAssocID="{2EF3DC9A-2BB7-4BD0-A5BB-5D75B77C6D6E}" presName="spaceBetweenRectangles" presStyleCnt="0"/>
      <dgm:spPr/>
    </dgm:pt>
    <dgm:pt modelId="{F74B8654-498A-2141-9392-6CCD180FDABA}" type="pres">
      <dgm:prSet presAssocID="{6F8E2B21-C82C-4F7F-B330-7932AE92A1A0}" presName="parentLin" presStyleCnt="0"/>
      <dgm:spPr/>
    </dgm:pt>
    <dgm:pt modelId="{60776115-115A-9848-A625-FEC23CBD3200}" type="pres">
      <dgm:prSet presAssocID="{6F8E2B21-C82C-4F7F-B330-7932AE92A1A0}" presName="parentLeftMargin" presStyleLbl="node1" presStyleIdx="0" presStyleCnt="3"/>
      <dgm:spPr/>
      <dgm:t>
        <a:bodyPr/>
        <a:lstStyle/>
        <a:p>
          <a:pPr rtl="1"/>
          <a:endParaRPr lang="ar-JO"/>
        </a:p>
      </dgm:t>
    </dgm:pt>
    <dgm:pt modelId="{DCC17891-5C09-EE44-A517-A323E1B6C498}" type="pres">
      <dgm:prSet presAssocID="{6F8E2B21-C82C-4F7F-B330-7932AE92A1A0}" presName="parentText" presStyleLbl="node1" presStyleIdx="1" presStyleCnt="3">
        <dgm:presLayoutVars>
          <dgm:chMax val="0"/>
          <dgm:bulletEnabled val="1"/>
        </dgm:presLayoutVars>
      </dgm:prSet>
      <dgm:spPr/>
      <dgm:t>
        <a:bodyPr/>
        <a:lstStyle/>
        <a:p>
          <a:pPr rtl="1"/>
          <a:endParaRPr lang="ar-JO"/>
        </a:p>
      </dgm:t>
    </dgm:pt>
    <dgm:pt modelId="{B8BB8F5C-2F9A-AB47-8DB8-FA7D9E305498}" type="pres">
      <dgm:prSet presAssocID="{6F8E2B21-C82C-4F7F-B330-7932AE92A1A0}" presName="negativeSpace" presStyleCnt="0"/>
      <dgm:spPr/>
    </dgm:pt>
    <dgm:pt modelId="{B253274C-D97D-2042-B1EC-F6AF2EA802A0}" type="pres">
      <dgm:prSet presAssocID="{6F8E2B21-C82C-4F7F-B330-7932AE92A1A0}" presName="childText" presStyleLbl="conFgAcc1" presStyleIdx="1" presStyleCnt="3">
        <dgm:presLayoutVars>
          <dgm:bulletEnabled val="1"/>
        </dgm:presLayoutVars>
      </dgm:prSet>
      <dgm:spPr/>
      <dgm:t>
        <a:bodyPr/>
        <a:lstStyle/>
        <a:p>
          <a:pPr rtl="1"/>
          <a:endParaRPr lang="ar-JO"/>
        </a:p>
      </dgm:t>
    </dgm:pt>
    <dgm:pt modelId="{CC39237D-4E7F-7D4C-BCE3-B27A681F1475}" type="pres">
      <dgm:prSet presAssocID="{81FC9EAE-60D1-426F-A56E-4624BDD78FC4}" presName="spaceBetweenRectangles" presStyleCnt="0"/>
      <dgm:spPr/>
    </dgm:pt>
    <dgm:pt modelId="{7CDEE242-EC8A-254A-9A3F-2418889DE63D}" type="pres">
      <dgm:prSet presAssocID="{D8F80A52-CF40-4EF5-8EEE-D1C7859A28E5}" presName="parentLin" presStyleCnt="0"/>
      <dgm:spPr/>
    </dgm:pt>
    <dgm:pt modelId="{C01BAD54-3316-DA48-A9C2-9C32D99705A0}" type="pres">
      <dgm:prSet presAssocID="{D8F80A52-CF40-4EF5-8EEE-D1C7859A28E5}" presName="parentLeftMargin" presStyleLbl="node1" presStyleIdx="1" presStyleCnt="3"/>
      <dgm:spPr/>
      <dgm:t>
        <a:bodyPr/>
        <a:lstStyle/>
        <a:p>
          <a:pPr rtl="1"/>
          <a:endParaRPr lang="ar-JO"/>
        </a:p>
      </dgm:t>
    </dgm:pt>
    <dgm:pt modelId="{768A9910-6C05-C34A-87A9-08D9B952AB08}" type="pres">
      <dgm:prSet presAssocID="{D8F80A52-CF40-4EF5-8EEE-D1C7859A28E5}" presName="parentText" presStyleLbl="node1" presStyleIdx="2" presStyleCnt="3">
        <dgm:presLayoutVars>
          <dgm:chMax val="0"/>
          <dgm:bulletEnabled val="1"/>
        </dgm:presLayoutVars>
      </dgm:prSet>
      <dgm:spPr/>
      <dgm:t>
        <a:bodyPr/>
        <a:lstStyle/>
        <a:p>
          <a:pPr rtl="1"/>
          <a:endParaRPr lang="ar-JO"/>
        </a:p>
      </dgm:t>
    </dgm:pt>
    <dgm:pt modelId="{5B4402A4-2CAE-514E-B3AB-FE51CEA24744}" type="pres">
      <dgm:prSet presAssocID="{D8F80A52-CF40-4EF5-8EEE-D1C7859A28E5}" presName="negativeSpace" presStyleCnt="0"/>
      <dgm:spPr/>
    </dgm:pt>
    <dgm:pt modelId="{8883CA69-3E50-A143-AA02-1FF51CA762C8}" type="pres">
      <dgm:prSet presAssocID="{D8F80A52-CF40-4EF5-8EEE-D1C7859A28E5}" presName="childText" presStyleLbl="conFgAcc1" presStyleIdx="2" presStyleCnt="3">
        <dgm:presLayoutVars>
          <dgm:bulletEnabled val="1"/>
        </dgm:presLayoutVars>
      </dgm:prSet>
      <dgm:spPr/>
      <dgm:t>
        <a:bodyPr/>
        <a:lstStyle/>
        <a:p>
          <a:pPr rtl="1"/>
          <a:endParaRPr lang="ar-JO"/>
        </a:p>
      </dgm:t>
    </dgm:pt>
  </dgm:ptLst>
  <dgm:cxnLst>
    <dgm:cxn modelId="{E2E5D6A7-DBF5-644B-B4E1-3EC32D87AFA6}" type="presOf" srcId="{D8F80A52-CF40-4EF5-8EEE-D1C7859A28E5}" destId="{768A9910-6C05-C34A-87A9-08D9B952AB08}" srcOrd="1" destOrd="0" presId="urn:microsoft.com/office/officeart/2005/8/layout/list1"/>
    <dgm:cxn modelId="{3C15B95D-7F4D-8A47-B547-0710D06CA69F}" type="presOf" srcId="{46C16BEA-704B-4A4B-AB46-3C12A78BAE5A}" destId="{B253274C-D97D-2042-B1EC-F6AF2EA802A0}" srcOrd="0" destOrd="0" presId="urn:microsoft.com/office/officeart/2005/8/layout/list1"/>
    <dgm:cxn modelId="{C5C45F4F-F4B9-784B-A9F6-DE674D663DEC}" type="presOf" srcId="{0E594287-1BE3-0149-BDA7-2B1351F0C785}" destId="{993F3640-4F49-1747-B7D6-CFF804F31EFF}" srcOrd="0" destOrd="2" presId="urn:microsoft.com/office/officeart/2005/8/layout/list1"/>
    <dgm:cxn modelId="{56E4AD82-4A83-474E-A100-9E3E8AC92747}" srcId="{8B31DA45-EFB3-4DDE-88B9-ED29A036FE6F}" destId="{C5103015-4DBE-5E46-B02C-351F7D1AB64F}" srcOrd="1" destOrd="0" parTransId="{B81F5FF1-59D1-F24B-81EF-EBDAC5AE46F8}" sibTransId="{4A378532-F239-F44F-AE33-72E445EED210}"/>
    <dgm:cxn modelId="{6F4DBDEF-449E-0040-8361-4AEEECE5E3D0}" srcId="{6F8E2B21-C82C-4F7F-B330-7932AE92A1A0}" destId="{46C16BEA-704B-4A4B-AB46-3C12A78BAE5A}" srcOrd="0" destOrd="0" parTransId="{396D5792-AA33-8F44-B07E-481D539F7328}" sibTransId="{DA561CE7-2938-2F40-8BE7-38C617BEAC07}"/>
    <dgm:cxn modelId="{9D1445AC-DE7A-8443-8907-D4B1E1CDC66F}" type="presOf" srcId="{FFC71163-901F-47BE-B39A-3D8684AF836B}" destId="{993F3640-4F49-1747-B7D6-CFF804F31EFF}" srcOrd="0" destOrd="3" presId="urn:microsoft.com/office/officeart/2005/8/layout/list1"/>
    <dgm:cxn modelId="{305AF3BE-C0FC-C64E-8B5D-400BA9E70A9F}" type="presOf" srcId="{72158705-7680-46F9-A1FF-E59F64A29FD7}" destId="{993F3640-4F49-1747-B7D6-CFF804F31EFF}" srcOrd="0" destOrd="0" presId="urn:microsoft.com/office/officeart/2005/8/layout/list1"/>
    <dgm:cxn modelId="{50137FC0-D143-4496-B8B2-26C5F4354818}" srcId="{77025F69-450D-4E52-A72E-2E709AF0BB45}" destId="{D8F80A52-CF40-4EF5-8EEE-D1C7859A28E5}" srcOrd="2" destOrd="0" parTransId="{2EF565F8-A431-4CEC-B916-4248063CDDDD}" sibTransId="{05D4B784-9CC6-49BD-8052-865B722DD956}"/>
    <dgm:cxn modelId="{1EFBB226-0CA4-EC48-93BF-8CB696D09041}" type="presOf" srcId="{6F8E2B21-C82C-4F7F-B330-7932AE92A1A0}" destId="{DCC17891-5C09-EE44-A517-A323E1B6C498}" srcOrd="1" destOrd="0" presId="urn:microsoft.com/office/officeart/2005/8/layout/list1"/>
    <dgm:cxn modelId="{041FB008-7482-914D-B542-3EDC5E6F0740}" srcId="{8B31DA45-EFB3-4DDE-88B9-ED29A036FE6F}" destId="{0E594287-1BE3-0149-BDA7-2B1351F0C785}" srcOrd="2" destOrd="0" parTransId="{A6A29925-55ED-1746-AF22-D32EAA4BABDF}" sibTransId="{1C2E2F53-1250-0842-8217-033BE312F351}"/>
    <dgm:cxn modelId="{F4425F04-4954-4A5A-915C-9490EB5C8B0F}" srcId="{8B31DA45-EFB3-4DDE-88B9-ED29A036FE6F}" destId="{FFC71163-901F-47BE-B39A-3D8684AF836B}" srcOrd="3" destOrd="0" parTransId="{F9E89A15-FF2C-462C-80FC-D18A5E1D1CF9}" sibTransId="{7B1138DC-6558-4056-A172-2E8E6A08A348}"/>
    <dgm:cxn modelId="{A4A93F79-71E9-6144-A5AF-9362F854DFC1}" type="presOf" srcId="{D2758E90-5F6A-43C8-94B3-4034E6D73BD5}" destId="{8883CA69-3E50-A143-AA02-1FF51CA762C8}" srcOrd="0" destOrd="0" presId="urn:microsoft.com/office/officeart/2005/8/layout/list1"/>
    <dgm:cxn modelId="{86C876BE-E031-6A48-8D3C-D60A1C60945C}" type="presOf" srcId="{77025F69-450D-4E52-A72E-2E709AF0BB45}" destId="{71576856-F60E-7B4C-B6CA-D72810AAB84E}" srcOrd="0" destOrd="0" presId="urn:microsoft.com/office/officeart/2005/8/layout/list1"/>
    <dgm:cxn modelId="{2E614B74-514F-CE44-BFF2-60C4D6B56747}" type="presOf" srcId="{6F8E2B21-C82C-4F7F-B330-7932AE92A1A0}" destId="{60776115-115A-9848-A625-FEC23CBD3200}" srcOrd="0" destOrd="0" presId="urn:microsoft.com/office/officeart/2005/8/layout/list1"/>
    <dgm:cxn modelId="{6FFD2323-89F1-485E-9E95-BDF8ECC3F4E1}" srcId="{D8F80A52-CF40-4EF5-8EEE-D1C7859A28E5}" destId="{D2758E90-5F6A-43C8-94B3-4034E6D73BD5}" srcOrd="0" destOrd="0" parTransId="{A705AEBE-4EDB-42BD-99AE-251143757E3B}" sibTransId="{67A5B710-4A55-4913-B469-A9075732A42C}"/>
    <dgm:cxn modelId="{DE13FCDB-1C30-4759-B56A-05F00A92D82B}" srcId="{8B31DA45-EFB3-4DDE-88B9-ED29A036FE6F}" destId="{72158705-7680-46F9-A1FF-E59F64A29FD7}" srcOrd="0" destOrd="0" parTransId="{A4D9C672-B185-4EAA-8B2D-1F0471991099}" sibTransId="{64950E54-92C8-4B8C-94DF-1910FF10328E}"/>
    <dgm:cxn modelId="{E6218EF3-4D33-7945-8E4D-EA9ED28F95C8}" type="presOf" srcId="{8B31DA45-EFB3-4DDE-88B9-ED29A036FE6F}" destId="{0C98B757-9B37-264C-B87E-FB4C3C3EC5DE}" srcOrd="1" destOrd="0" presId="urn:microsoft.com/office/officeart/2005/8/layout/list1"/>
    <dgm:cxn modelId="{25C4859F-A8EE-D041-8E36-92C2447340ED}" type="presOf" srcId="{D8F80A52-CF40-4EF5-8EEE-D1C7859A28E5}" destId="{C01BAD54-3316-DA48-A9C2-9C32D99705A0}" srcOrd="0" destOrd="0" presId="urn:microsoft.com/office/officeart/2005/8/layout/list1"/>
    <dgm:cxn modelId="{DBD0574B-34F5-8047-960F-D20265C8BA4C}" type="presOf" srcId="{C5103015-4DBE-5E46-B02C-351F7D1AB64F}" destId="{993F3640-4F49-1747-B7D6-CFF804F31EFF}" srcOrd="0" destOrd="1" presId="urn:microsoft.com/office/officeart/2005/8/layout/list1"/>
    <dgm:cxn modelId="{7171A0FC-B2A7-4312-B3D6-B19BD778C66D}" srcId="{77025F69-450D-4E52-A72E-2E709AF0BB45}" destId="{8B31DA45-EFB3-4DDE-88B9-ED29A036FE6F}" srcOrd="0" destOrd="0" parTransId="{63737D5B-DC04-4DAB-AD14-6A08265B0FD3}" sibTransId="{2EF3DC9A-2BB7-4BD0-A5BB-5D75B77C6D6E}"/>
    <dgm:cxn modelId="{19AA64AA-0BBE-4219-B8A7-FE8829B4742A}" srcId="{77025F69-450D-4E52-A72E-2E709AF0BB45}" destId="{6F8E2B21-C82C-4F7F-B330-7932AE92A1A0}" srcOrd="1" destOrd="0" parTransId="{0BF1920B-89FE-4A3F-A8DA-B9E43EE44EFD}" sibTransId="{81FC9EAE-60D1-426F-A56E-4624BDD78FC4}"/>
    <dgm:cxn modelId="{59F80905-E5BB-2840-A3CB-A9327A5F0956}" type="presOf" srcId="{8B31DA45-EFB3-4DDE-88B9-ED29A036FE6F}" destId="{8B2750B5-7C29-2E47-8487-49034E1EF9B7}" srcOrd="0" destOrd="0" presId="urn:microsoft.com/office/officeart/2005/8/layout/list1"/>
    <dgm:cxn modelId="{CEDE8FF2-998D-684D-B48F-6019A2C35201}" type="presParOf" srcId="{71576856-F60E-7B4C-B6CA-D72810AAB84E}" destId="{14F323A9-8E16-1242-B68B-7C48F54873CA}" srcOrd="0" destOrd="0" presId="urn:microsoft.com/office/officeart/2005/8/layout/list1"/>
    <dgm:cxn modelId="{2CE6B1B3-F260-2642-9437-2B13B907765F}" type="presParOf" srcId="{14F323A9-8E16-1242-B68B-7C48F54873CA}" destId="{8B2750B5-7C29-2E47-8487-49034E1EF9B7}" srcOrd="0" destOrd="0" presId="urn:microsoft.com/office/officeart/2005/8/layout/list1"/>
    <dgm:cxn modelId="{5FC5A4DF-74EA-A04E-89E2-DFCFB3E63919}" type="presParOf" srcId="{14F323A9-8E16-1242-B68B-7C48F54873CA}" destId="{0C98B757-9B37-264C-B87E-FB4C3C3EC5DE}" srcOrd="1" destOrd="0" presId="urn:microsoft.com/office/officeart/2005/8/layout/list1"/>
    <dgm:cxn modelId="{337B1C8A-950E-9A4E-8A29-1558637FEB0A}" type="presParOf" srcId="{71576856-F60E-7B4C-B6CA-D72810AAB84E}" destId="{5357C208-E47D-C341-A36D-FCCF4665A4AA}" srcOrd="1" destOrd="0" presId="urn:microsoft.com/office/officeart/2005/8/layout/list1"/>
    <dgm:cxn modelId="{FC528FAF-9390-E546-993B-DB3170C1792E}" type="presParOf" srcId="{71576856-F60E-7B4C-B6CA-D72810AAB84E}" destId="{993F3640-4F49-1747-B7D6-CFF804F31EFF}" srcOrd="2" destOrd="0" presId="urn:microsoft.com/office/officeart/2005/8/layout/list1"/>
    <dgm:cxn modelId="{71ABA96C-8BCD-C748-916E-FE1A45875BF6}" type="presParOf" srcId="{71576856-F60E-7B4C-B6CA-D72810AAB84E}" destId="{465881CF-7076-1441-B3E2-A7B57A233A18}" srcOrd="3" destOrd="0" presId="urn:microsoft.com/office/officeart/2005/8/layout/list1"/>
    <dgm:cxn modelId="{D2A6E279-E3B6-4B4A-86D8-471FBFD20D80}" type="presParOf" srcId="{71576856-F60E-7B4C-B6CA-D72810AAB84E}" destId="{F74B8654-498A-2141-9392-6CCD180FDABA}" srcOrd="4" destOrd="0" presId="urn:microsoft.com/office/officeart/2005/8/layout/list1"/>
    <dgm:cxn modelId="{CAB134E6-4CAE-444F-806E-E06F11F1DBED}" type="presParOf" srcId="{F74B8654-498A-2141-9392-6CCD180FDABA}" destId="{60776115-115A-9848-A625-FEC23CBD3200}" srcOrd="0" destOrd="0" presId="urn:microsoft.com/office/officeart/2005/8/layout/list1"/>
    <dgm:cxn modelId="{AAE29B84-D3A8-844E-98DE-C40AA72B06E1}" type="presParOf" srcId="{F74B8654-498A-2141-9392-6CCD180FDABA}" destId="{DCC17891-5C09-EE44-A517-A323E1B6C498}" srcOrd="1" destOrd="0" presId="urn:microsoft.com/office/officeart/2005/8/layout/list1"/>
    <dgm:cxn modelId="{6DB39858-371F-5347-96CB-AE8658630205}" type="presParOf" srcId="{71576856-F60E-7B4C-B6CA-D72810AAB84E}" destId="{B8BB8F5C-2F9A-AB47-8DB8-FA7D9E305498}" srcOrd="5" destOrd="0" presId="urn:microsoft.com/office/officeart/2005/8/layout/list1"/>
    <dgm:cxn modelId="{05BCE546-1348-7844-A278-E049EC9018BB}" type="presParOf" srcId="{71576856-F60E-7B4C-B6CA-D72810AAB84E}" destId="{B253274C-D97D-2042-B1EC-F6AF2EA802A0}" srcOrd="6" destOrd="0" presId="urn:microsoft.com/office/officeart/2005/8/layout/list1"/>
    <dgm:cxn modelId="{8C9528E6-536E-DD4C-AE93-BC5423032A0E}" type="presParOf" srcId="{71576856-F60E-7B4C-B6CA-D72810AAB84E}" destId="{CC39237D-4E7F-7D4C-BCE3-B27A681F1475}" srcOrd="7" destOrd="0" presId="urn:microsoft.com/office/officeart/2005/8/layout/list1"/>
    <dgm:cxn modelId="{A449D69D-9071-9945-A69B-03E45766FA87}" type="presParOf" srcId="{71576856-F60E-7B4C-B6CA-D72810AAB84E}" destId="{7CDEE242-EC8A-254A-9A3F-2418889DE63D}" srcOrd="8" destOrd="0" presId="urn:microsoft.com/office/officeart/2005/8/layout/list1"/>
    <dgm:cxn modelId="{A0A1397E-D9EA-0940-B55E-E28E47BCE2C3}" type="presParOf" srcId="{7CDEE242-EC8A-254A-9A3F-2418889DE63D}" destId="{C01BAD54-3316-DA48-A9C2-9C32D99705A0}" srcOrd="0" destOrd="0" presId="urn:microsoft.com/office/officeart/2005/8/layout/list1"/>
    <dgm:cxn modelId="{26D47FD8-EA08-A34A-BD9C-D04F3F433AC8}" type="presParOf" srcId="{7CDEE242-EC8A-254A-9A3F-2418889DE63D}" destId="{768A9910-6C05-C34A-87A9-08D9B952AB08}" srcOrd="1" destOrd="0" presId="urn:microsoft.com/office/officeart/2005/8/layout/list1"/>
    <dgm:cxn modelId="{298F4757-4857-0C49-91E0-946D851CFA3F}" type="presParOf" srcId="{71576856-F60E-7B4C-B6CA-D72810AAB84E}" destId="{5B4402A4-2CAE-514E-B3AB-FE51CEA24744}" srcOrd="9" destOrd="0" presId="urn:microsoft.com/office/officeart/2005/8/layout/list1"/>
    <dgm:cxn modelId="{8B3BA184-3351-B64C-9BEF-12E0FDBD6200}" type="presParOf" srcId="{71576856-F60E-7B4C-B6CA-D72810AAB84E}" destId="{8883CA69-3E50-A143-AA02-1FF51CA762C8}"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F7F260-9BDE-514A-948A-408A94B312D6}"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BB634F1B-909D-6748-AFBF-60733FBC4AFC}">
      <dgm:prSet/>
      <dgm:spPr/>
      <dgm:t>
        <a:bodyPr/>
        <a:lstStyle/>
        <a:p>
          <a:r>
            <a:rPr lang="en-US" b="1" dirty="0"/>
            <a:t>A) Epithelial ovarian tumors :</a:t>
          </a:r>
          <a:endParaRPr lang="x-none" dirty="0"/>
        </a:p>
      </dgm:t>
    </dgm:pt>
    <dgm:pt modelId="{F6FE77DB-BA2D-5E4D-8A3C-2C4B2FD321DD}" type="parTrans" cxnId="{634F6557-AC75-7442-94BF-843DE16D4B3D}">
      <dgm:prSet/>
      <dgm:spPr/>
      <dgm:t>
        <a:bodyPr/>
        <a:lstStyle/>
        <a:p>
          <a:endParaRPr lang="en-US"/>
        </a:p>
      </dgm:t>
    </dgm:pt>
    <dgm:pt modelId="{A970B0F1-CBF2-C84B-A054-937F808665AC}" type="sibTrans" cxnId="{634F6557-AC75-7442-94BF-843DE16D4B3D}">
      <dgm:prSet/>
      <dgm:spPr/>
      <dgm:t>
        <a:bodyPr/>
        <a:lstStyle/>
        <a:p>
          <a:endParaRPr lang="en-US"/>
        </a:p>
      </dgm:t>
    </dgm:pt>
    <dgm:pt modelId="{DA0E587F-D17F-9948-88DD-BA8A97970EB3}">
      <dgm:prSet/>
      <dgm:spPr/>
      <dgm:t>
        <a:bodyPr/>
        <a:lstStyle/>
        <a:p>
          <a:r>
            <a:rPr lang="en-US" dirty="0"/>
            <a:t>1) Serous cystadenoma</a:t>
          </a:r>
          <a:endParaRPr lang="x-none" dirty="0"/>
        </a:p>
      </dgm:t>
    </dgm:pt>
    <dgm:pt modelId="{95B736AB-FCED-4641-B25C-17D9E360B99A}" type="parTrans" cxnId="{C70176D9-60FF-DB44-AD8D-AF36A59D7F39}">
      <dgm:prSet/>
      <dgm:spPr/>
      <dgm:t>
        <a:bodyPr/>
        <a:lstStyle/>
        <a:p>
          <a:endParaRPr lang="en-US"/>
        </a:p>
      </dgm:t>
    </dgm:pt>
    <dgm:pt modelId="{EBF9774D-93D0-3F47-921F-DACA2211DBA2}" type="sibTrans" cxnId="{C70176D9-60FF-DB44-AD8D-AF36A59D7F39}">
      <dgm:prSet/>
      <dgm:spPr/>
      <dgm:t>
        <a:bodyPr/>
        <a:lstStyle/>
        <a:p>
          <a:endParaRPr lang="en-US"/>
        </a:p>
      </dgm:t>
    </dgm:pt>
    <dgm:pt modelId="{3F33556B-1F3F-A74A-8DFC-2BA767AE2BBE}">
      <dgm:prSet/>
      <dgm:spPr/>
      <dgm:t>
        <a:bodyPr/>
        <a:lstStyle/>
        <a:p>
          <a:r>
            <a:rPr lang="en-US" dirty="0"/>
            <a:t>2) Mucinous cystadenoma</a:t>
          </a:r>
          <a:endParaRPr lang="x-none" dirty="0"/>
        </a:p>
      </dgm:t>
    </dgm:pt>
    <dgm:pt modelId="{1156644F-990E-1D4B-8E6A-F5B0962AD3B6}" type="parTrans" cxnId="{633FA437-6B6E-8747-89C2-C77A8DC45E23}">
      <dgm:prSet/>
      <dgm:spPr/>
      <dgm:t>
        <a:bodyPr/>
        <a:lstStyle/>
        <a:p>
          <a:endParaRPr lang="en-US"/>
        </a:p>
      </dgm:t>
    </dgm:pt>
    <dgm:pt modelId="{7775804A-3751-8147-8E41-8D4C4065390F}" type="sibTrans" cxnId="{633FA437-6B6E-8747-89C2-C77A8DC45E23}">
      <dgm:prSet/>
      <dgm:spPr/>
      <dgm:t>
        <a:bodyPr/>
        <a:lstStyle/>
        <a:p>
          <a:endParaRPr lang="en-US"/>
        </a:p>
      </dgm:t>
    </dgm:pt>
    <dgm:pt modelId="{E7405322-3219-1749-A8CE-CDEDC99ADEEE}">
      <dgm:prSet/>
      <dgm:spPr/>
      <dgm:t>
        <a:bodyPr/>
        <a:lstStyle/>
        <a:p>
          <a:r>
            <a:rPr lang="en-US" dirty="0"/>
            <a:t>3) Endometrioid cystadenoma</a:t>
          </a:r>
          <a:endParaRPr lang="x-none" dirty="0"/>
        </a:p>
      </dgm:t>
    </dgm:pt>
    <dgm:pt modelId="{9D242294-A1FD-EB4A-B102-D52DFE93BBFC}" type="parTrans" cxnId="{00EEFC54-9077-1C44-BB34-AEE4B8A87A95}">
      <dgm:prSet/>
      <dgm:spPr/>
      <dgm:t>
        <a:bodyPr/>
        <a:lstStyle/>
        <a:p>
          <a:endParaRPr lang="en-US"/>
        </a:p>
      </dgm:t>
    </dgm:pt>
    <dgm:pt modelId="{CA088661-32D8-9646-A541-0F103F301A76}" type="sibTrans" cxnId="{00EEFC54-9077-1C44-BB34-AEE4B8A87A95}">
      <dgm:prSet/>
      <dgm:spPr/>
      <dgm:t>
        <a:bodyPr/>
        <a:lstStyle/>
        <a:p>
          <a:endParaRPr lang="en-US"/>
        </a:p>
      </dgm:t>
    </dgm:pt>
    <dgm:pt modelId="{E103B63F-0788-7146-BC57-FBD3E0AD0900}">
      <dgm:prSet/>
      <dgm:spPr/>
      <dgm:t>
        <a:bodyPr/>
        <a:lstStyle/>
        <a:p>
          <a:r>
            <a:rPr lang="en-US" dirty="0"/>
            <a:t>4) Brenner tumor</a:t>
          </a:r>
          <a:endParaRPr lang="x-none" dirty="0"/>
        </a:p>
      </dgm:t>
    </dgm:pt>
    <dgm:pt modelId="{9DB33A16-A13D-7047-8FB2-2BEE7E6864B7}" type="parTrans" cxnId="{D938DFE2-FD1E-CA49-875C-CB920C59719E}">
      <dgm:prSet/>
      <dgm:spPr/>
      <dgm:t>
        <a:bodyPr/>
        <a:lstStyle/>
        <a:p>
          <a:endParaRPr lang="en-US"/>
        </a:p>
      </dgm:t>
    </dgm:pt>
    <dgm:pt modelId="{FAB68C0F-647D-1F45-A727-07E1389FBB5C}" type="sibTrans" cxnId="{D938DFE2-FD1E-CA49-875C-CB920C59719E}">
      <dgm:prSet/>
      <dgm:spPr/>
      <dgm:t>
        <a:bodyPr/>
        <a:lstStyle/>
        <a:p>
          <a:endParaRPr lang="en-US"/>
        </a:p>
      </dgm:t>
    </dgm:pt>
    <dgm:pt modelId="{DB27CA95-F265-0644-BDAC-336C50505283}">
      <dgm:prSet/>
      <dgm:spPr/>
      <dgm:t>
        <a:bodyPr/>
        <a:lstStyle/>
        <a:p>
          <a:r>
            <a:rPr lang="en-US" b="1"/>
            <a:t>B) Germ cell ovarian tumors :</a:t>
          </a:r>
          <a:endParaRPr lang="x-none"/>
        </a:p>
      </dgm:t>
    </dgm:pt>
    <dgm:pt modelId="{0F90DDBB-C93D-9E4F-8BF9-C1946D343BF7}" type="parTrans" cxnId="{7739496E-94FE-2D41-AD09-25E7C2F73670}">
      <dgm:prSet/>
      <dgm:spPr/>
      <dgm:t>
        <a:bodyPr/>
        <a:lstStyle/>
        <a:p>
          <a:endParaRPr lang="en-US"/>
        </a:p>
      </dgm:t>
    </dgm:pt>
    <dgm:pt modelId="{0F0BF766-81FC-0847-8E38-8431543E86C2}" type="sibTrans" cxnId="{7739496E-94FE-2D41-AD09-25E7C2F73670}">
      <dgm:prSet/>
      <dgm:spPr/>
      <dgm:t>
        <a:bodyPr/>
        <a:lstStyle/>
        <a:p>
          <a:endParaRPr lang="en-US"/>
        </a:p>
      </dgm:t>
    </dgm:pt>
    <dgm:pt modelId="{BD124743-8E47-FF47-8DF9-7F09C30F2AD1}">
      <dgm:prSet/>
      <dgm:spPr/>
      <dgm:t>
        <a:bodyPr/>
        <a:lstStyle/>
        <a:p>
          <a:r>
            <a:rPr lang="en-US" dirty="0"/>
            <a:t>1) Mature cystic teratoma (dermoid cyst)</a:t>
          </a:r>
          <a:endParaRPr lang="x-none" dirty="0"/>
        </a:p>
      </dgm:t>
    </dgm:pt>
    <dgm:pt modelId="{09A0422E-0D2D-1A43-9555-56AB750477DA}" type="parTrans" cxnId="{A4FCE88A-A800-5540-8440-97C7619BD1AD}">
      <dgm:prSet/>
      <dgm:spPr/>
      <dgm:t>
        <a:bodyPr/>
        <a:lstStyle/>
        <a:p>
          <a:endParaRPr lang="en-US"/>
        </a:p>
      </dgm:t>
    </dgm:pt>
    <dgm:pt modelId="{696EFFE6-1A0A-9440-BD31-F04A8E42E617}" type="sibTrans" cxnId="{A4FCE88A-A800-5540-8440-97C7619BD1AD}">
      <dgm:prSet/>
      <dgm:spPr/>
      <dgm:t>
        <a:bodyPr/>
        <a:lstStyle/>
        <a:p>
          <a:endParaRPr lang="en-US"/>
        </a:p>
      </dgm:t>
    </dgm:pt>
    <dgm:pt modelId="{4B224A0E-7995-3647-84DF-ED1744C53B70}">
      <dgm:prSet/>
      <dgm:spPr/>
      <dgm:t>
        <a:bodyPr/>
        <a:lstStyle/>
        <a:p>
          <a:r>
            <a:rPr lang="en-US" dirty="0"/>
            <a:t>2) Mature solid teratoma </a:t>
          </a:r>
          <a:endParaRPr lang="x-none" dirty="0"/>
        </a:p>
      </dgm:t>
    </dgm:pt>
    <dgm:pt modelId="{06CACB25-30DA-854F-82AF-BE1B33960A86}" type="parTrans" cxnId="{23CD8EC4-9B8B-8141-8489-F497CCEF1187}">
      <dgm:prSet/>
      <dgm:spPr/>
      <dgm:t>
        <a:bodyPr/>
        <a:lstStyle/>
        <a:p>
          <a:endParaRPr lang="en-US"/>
        </a:p>
      </dgm:t>
    </dgm:pt>
    <dgm:pt modelId="{DE06FD4D-558C-7043-8247-D699E2D175DD}" type="sibTrans" cxnId="{23CD8EC4-9B8B-8141-8489-F497CCEF1187}">
      <dgm:prSet/>
      <dgm:spPr/>
      <dgm:t>
        <a:bodyPr/>
        <a:lstStyle/>
        <a:p>
          <a:endParaRPr lang="en-US"/>
        </a:p>
      </dgm:t>
    </dgm:pt>
    <dgm:pt modelId="{4A85BA6A-5FAB-1A46-8316-B49D1DE49772}">
      <dgm:prSet/>
      <dgm:spPr/>
      <dgm:t>
        <a:bodyPr/>
        <a:lstStyle/>
        <a:p>
          <a:r>
            <a:rPr lang="en-US" dirty="0"/>
            <a:t>3) </a:t>
          </a:r>
          <a:r>
            <a:rPr lang="en-US" dirty="0" err="1"/>
            <a:t>Monodermal</a:t>
          </a:r>
          <a:r>
            <a:rPr lang="en-US" dirty="0"/>
            <a:t> highly specialized teratomas (e.g., struma </a:t>
          </a:r>
          <a:r>
            <a:rPr lang="en-US" dirty="0" err="1"/>
            <a:t>ovarii</a:t>
          </a:r>
          <a:r>
            <a:rPr lang="en-US" dirty="0"/>
            <a:t>, carcinoid)</a:t>
          </a:r>
          <a:endParaRPr lang="x-none" dirty="0"/>
        </a:p>
      </dgm:t>
    </dgm:pt>
    <dgm:pt modelId="{282EFF68-20A5-8847-8E80-DDB5A3964DE4}" type="parTrans" cxnId="{725CF4EE-15CB-0843-8CA3-A3F22618197A}">
      <dgm:prSet/>
      <dgm:spPr/>
      <dgm:t>
        <a:bodyPr/>
        <a:lstStyle/>
        <a:p>
          <a:endParaRPr lang="en-US"/>
        </a:p>
      </dgm:t>
    </dgm:pt>
    <dgm:pt modelId="{28152586-37EE-5D4A-9641-2DA45F227B05}" type="sibTrans" cxnId="{725CF4EE-15CB-0843-8CA3-A3F22618197A}">
      <dgm:prSet/>
      <dgm:spPr/>
      <dgm:t>
        <a:bodyPr/>
        <a:lstStyle/>
        <a:p>
          <a:endParaRPr lang="en-US"/>
        </a:p>
      </dgm:t>
    </dgm:pt>
    <dgm:pt modelId="{0F270B57-F324-594D-8404-9E1ED51100BC}">
      <dgm:prSet/>
      <dgm:spPr/>
      <dgm:t>
        <a:bodyPr/>
        <a:lstStyle/>
        <a:p>
          <a:r>
            <a:rPr lang="en-US" b="1"/>
            <a:t>C) Sex-cord stromal cell ovarian tumors :</a:t>
          </a:r>
          <a:endParaRPr lang="x-none"/>
        </a:p>
      </dgm:t>
    </dgm:pt>
    <dgm:pt modelId="{D2E72BE2-551A-1D4A-92BD-8C17E75D0375}" type="parTrans" cxnId="{FAD9B736-7C6F-504B-9F01-7C6A3516283A}">
      <dgm:prSet/>
      <dgm:spPr/>
      <dgm:t>
        <a:bodyPr/>
        <a:lstStyle/>
        <a:p>
          <a:endParaRPr lang="en-US"/>
        </a:p>
      </dgm:t>
    </dgm:pt>
    <dgm:pt modelId="{9998ED1F-A145-1B4B-88B9-1BCCFC62EAD0}" type="sibTrans" cxnId="{FAD9B736-7C6F-504B-9F01-7C6A3516283A}">
      <dgm:prSet/>
      <dgm:spPr/>
      <dgm:t>
        <a:bodyPr/>
        <a:lstStyle/>
        <a:p>
          <a:endParaRPr lang="en-US"/>
        </a:p>
      </dgm:t>
    </dgm:pt>
    <dgm:pt modelId="{94C4F93C-F9D0-3D4D-ABBB-77D808B373C0}">
      <dgm:prSet/>
      <dgm:spPr/>
      <dgm:t>
        <a:bodyPr/>
        <a:lstStyle/>
        <a:p>
          <a:r>
            <a:rPr lang="en-US" dirty="0"/>
            <a:t>1) Fibroma</a:t>
          </a:r>
          <a:endParaRPr lang="x-none" dirty="0"/>
        </a:p>
      </dgm:t>
    </dgm:pt>
    <dgm:pt modelId="{9413D3B4-F595-4A43-9268-37EB543905CD}" type="parTrans" cxnId="{403FC28A-7A4B-E94B-8E20-1D6C405F7249}">
      <dgm:prSet/>
      <dgm:spPr/>
      <dgm:t>
        <a:bodyPr/>
        <a:lstStyle/>
        <a:p>
          <a:endParaRPr lang="en-US"/>
        </a:p>
      </dgm:t>
    </dgm:pt>
    <dgm:pt modelId="{806FC2D9-287E-544A-A426-086D0D449991}" type="sibTrans" cxnId="{403FC28A-7A4B-E94B-8E20-1D6C405F7249}">
      <dgm:prSet/>
      <dgm:spPr/>
      <dgm:t>
        <a:bodyPr/>
        <a:lstStyle/>
        <a:p>
          <a:endParaRPr lang="en-US"/>
        </a:p>
      </dgm:t>
    </dgm:pt>
    <dgm:pt modelId="{773E94E5-CB71-CF40-92F9-1CF559D331E5}">
      <dgm:prSet/>
      <dgm:spPr/>
      <dgm:t>
        <a:bodyPr/>
        <a:lstStyle/>
        <a:p>
          <a:r>
            <a:rPr lang="en-US"/>
            <a:t>2) Thecoma</a:t>
          </a:r>
          <a:endParaRPr lang="x-none"/>
        </a:p>
      </dgm:t>
    </dgm:pt>
    <dgm:pt modelId="{C1330B87-5B4C-684F-8ED0-795EAFCBE8F6}" type="parTrans" cxnId="{D300A7C2-A527-3A4A-B5DA-74F8211EA48F}">
      <dgm:prSet/>
      <dgm:spPr/>
      <dgm:t>
        <a:bodyPr/>
        <a:lstStyle/>
        <a:p>
          <a:endParaRPr lang="en-US"/>
        </a:p>
      </dgm:t>
    </dgm:pt>
    <dgm:pt modelId="{356F1FAD-1B44-2942-ADBD-E18E72456E32}" type="sibTrans" cxnId="{D300A7C2-A527-3A4A-B5DA-74F8211EA48F}">
      <dgm:prSet/>
      <dgm:spPr/>
      <dgm:t>
        <a:bodyPr/>
        <a:lstStyle/>
        <a:p>
          <a:endParaRPr lang="en-US"/>
        </a:p>
      </dgm:t>
    </dgm:pt>
    <dgm:pt modelId="{1C205766-730B-BD46-94DF-172E0610FCC2}" type="pres">
      <dgm:prSet presAssocID="{34F7F260-9BDE-514A-948A-408A94B312D6}" presName="linear" presStyleCnt="0">
        <dgm:presLayoutVars>
          <dgm:dir/>
          <dgm:animLvl val="lvl"/>
          <dgm:resizeHandles val="exact"/>
        </dgm:presLayoutVars>
      </dgm:prSet>
      <dgm:spPr/>
      <dgm:t>
        <a:bodyPr/>
        <a:lstStyle/>
        <a:p>
          <a:pPr rtl="1"/>
          <a:endParaRPr lang="ar-JO"/>
        </a:p>
      </dgm:t>
    </dgm:pt>
    <dgm:pt modelId="{B611101B-6C92-834A-AF2F-E812F294945C}" type="pres">
      <dgm:prSet presAssocID="{BB634F1B-909D-6748-AFBF-60733FBC4AFC}" presName="parentLin" presStyleCnt="0"/>
      <dgm:spPr/>
    </dgm:pt>
    <dgm:pt modelId="{7D7D1146-ACCD-6248-8019-270F90C15961}" type="pres">
      <dgm:prSet presAssocID="{BB634F1B-909D-6748-AFBF-60733FBC4AFC}" presName="parentLeftMargin" presStyleLbl="node1" presStyleIdx="0" presStyleCnt="3"/>
      <dgm:spPr/>
      <dgm:t>
        <a:bodyPr/>
        <a:lstStyle/>
        <a:p>
          <a:pPr rtl="1"/>
          <a:endParaRPr lang="ar-JO"/>
        </a:p>
      </dgm:t>
    </dgm:pt>
    <dgm:pt modelId="{4036C7B5-5C89-8E49-A930-3EA11E980282}" type="pres">
      <dgm:prSet presAssocID="{BB634F1B-909D-6748-AFBF-60733FBC4AFC}" presName="parentText" presStyleLbl="node1" presStyleIdx="0" presStyleCnt="3">
        <dgm:presLayoutVars>
          <dgm:chMax val="0"/>
          <dgm:bulletEnabled val="1"/>
        </dgm:presLayoutVars>
      </dgm:prSet>
      <dgm:spPr/>
      <dgm:t>
        <a:bodyPr/>
        <a:lstStyle/>
        <a:p>
          <a:pPr rtl="1"/>
          <a:endParaRPr lang="ar-JO"/>
        </a:p>
      </dgm:t>
    </dgm:pt>
    <dgm:pt modelId="{B6385AD8-D2E8-9848-96EF-400676F19AA4}" type="pres">
      <dgm:prSet presAssocID="{BB634F1B-909D-6748-AFBF-60733FBC4AFC}" presName="negativeSpace" presStyleCnt="0"/>
      <dgm:spPr/>
    </dgm:pt>
    <dgm:pt modelId="{12ADC01D-6BCB-BC40-895C-9BAE765287DE}" type="pres">
      <dgm:prSet presAssocID="{BB634F1B-909D-6748-AFBF-60733FBC4AFC}" presName="childText" presStyleLbl="conFgAcc1" presStyleIdx="0" presStyleCnt="3">
        <dgm:presLayoutVars>
          <dgm:bulletEnabled val="1"/>
        </dgm:presLayoutVars>
      </dgm:prSet>
      <dgm:spPr/>
      <dgm:t>
        <a:bodyPr/>
        <a:lstStyle/>
        <a:p>
          <a:pPr rtl="1"/>
          <a:endParaRPr lang="ar-JO"/>
        </a:p>
      </dgm:t>
    </dgm:pt>
    <dgm:pt modelId="{077AD4BA-C8C5-8D46-9A15-2B1BBBD9149C}" type="pres">
      <dgm:prSet presAssocID="{A970B0F1-CBF2-C84B-A054-937F808665AC}" presName="spaceBetweenRectangles" presStyleCnt="0"/>
      <dgm:spPr/>
    </dgm:pt>
    <dgm:pt modelId="{C4A3FAC7-3DA1-3F45-AE52-6DAA9D97E213}" type="pres">
      <dgm:prSet presAssocID="{DB27CA95-F265-0644-BDAC-336C50505283}" presName="parentLin" presStyleCnt="0"/>
      <dgm:spPr/>
    </dgm:pt>
    <dgm:pt modelId="{E147FE44-67B6-6646-AA46-2DC577501723}" type="pres">
      <dgm:prSet presAssocID="{DB27CA95-F265-0644-BDAC-336C50505283}" presName="parentLeftMargin" presStyleLbl="node1" presStyleIdx="0" presStyleCnt="3"/>
      <dgm:spPr/>
      <dgm:t>
        <a:bodyPr/>
        <a:lstStyle/>
        <a:p>
          <a:pPr rtl="1"/>
          <a:endParaRPr lang="ar-JO"/>
        </a:p>
      </dgm:t>
    </dgm:pt>
    <dgm:pt modelId="{AC5A1467-F6FA-7F44-A437-A9BD71624A5F}" type="pres">
      <dgm:prSet presAssocID="{DB27CA95-F265-0644-BDAC-336C50505283}" presName="parentText" presStyleLbl="node1" presStyleIdx="1" presStyleCnt="3">
        <dgm:presLayoutVars>
          <dgm:chMax val="0"/>
          <dgm:bulletEnabled val="1"/>
        </dgm:presLayoutVars>
      </dgm:prSet>
      <dgm:spPr/>
      <dgm:t>
        <a:bodyPr/>
        <a:lstStyle/>
        <a:p>
          <a:pPr rtl="1"/>
          <a:endParaRPr lang="ar-JO"/>
        </a:p>
      </dgm:t>
    </dgm:pt>
    <dgm:pt modelId="{7E3311D1-518E-D840-8D39-4A3AD03CAC4B}" type="pres">
      <dgm:prSet presAssocID="{DB27CA95-F265-0644-BDAC-336C50505283}" presName="negativeSpace" presStyleCnt="0"/>
      <dgm:spPr/>
    </dgm:pt>
    <dgm:pt modelId="{C189CE9D-D7CD-1E4A-8411-DEC49F5BB0D5}" type="pres">
      <dgm:prSet presAssocID="{DB27CA95-F265-0644-BDAC-336C50505283}" presName="childText" presStyleLbl="conFgAcc1" presStyleIdx="1" presStyleCnt="3">
        <dgm:presLayoutVars>
          <dgm:bulletEnabled val="1"/>
        </dgm:presLayoutVars>
      </dgm:prSet>
      <dgm:spPr/>
      <dgm:t>
        <a:bodyPr/>
        <a:lstStyle/>
        <a:p>
          <a:pPr rtl="1"/>
          <a:endParaRPr lang="ar-JO"/>
        </a:p>
      </dgm:t>
    </dgm:pt>
    <dgm:pt modelId="{A65B0B5C-2BAC-BA47-804F-8AEAC0314D72}" type="pres">
      <dgm:prSet presAssocID="{0F0BF766-81FC-0847-8E38-8431543E86C2}" presName="spaceBetweenRectangles" presStyleCnt="0"/>
      <dgm:spPr/>
    </dgm:pt>
    <dgm:pt modelId="{C898BFF1-F63D-1940-AA2F-B05664263228}" type="pres">
      <dgm:prSet presAssocID="{0F270B57-F324-594D-8404-9E1ED51100BC}" presName="parentLin" presStyleCnt="0"/>
      <dgm:spPr/>
    </dgm:pt>
    <dgm:pt modelId="{2F13AA62-39AD-AF43-82D5-8E64BEBE1225}" type="pres">
      <dgm:prSet presAssocID="{0F270B57-F324-594D-8404-9E1ED51100BC}" presName="parentLeftMargin" presStyleLbl="node1" presStyleIdx="1" presStyleCnt="3"/>
      <dgm:spPr/>
      <dgm:t>
        <a:bodyPr/>
        <a:lstStyle/>
        <a:p>
          <a:pPr rtl="1"/>
          <a:endParaRPr lang="ar-JO"/>
        </a:p>
      </dgm:t>
    </dgm:pt>
    <dgm:pt modelId="{66462FDA-77DF-5E44-ABFB-80E8C57211DB}" type="pres">
      <dgm:prSet presAssocID="{0F270B57-F324-594D-8404-9E1ED51100BC}" presName="parentText" presStyleLbl="node1" presStyleIdx="2" presStyleCnt="3">
        <dgm:presLayoutVars>
          <dgm:chMax val="0"/>
          <dgm:bulletEnabled val="1"/>
        </dgm:presLayoutVars>
      </dgm:prSet>
      <dgm:spPr/>
      <dgm:t>
        <a:bodyPr/>
        <a:lstStyle/>
        <a:p>
          <a:pPr rtl="1"/>
          <a:endParaRPr lang="ar-JO"/>
        </a:p>
      </dgm:t>
    </dgm:pt>
    <dgm:pt modelId="{60687239-4C81-4E45-A2A1-4C64D8111020}" type="pres">
      <dgm:prSet presAssocID="{0F270B57-F324-594D-8404-9E1ED51100BC}" presName="negativeSpace" presStyleCnt="0"/>
      <dgm:spPr/>
    </dgm:pt>
    <dgm:pt modelId="{20C1111D-59B4-D04F-903D-DF0ABBC7FCC7}" type="pres">
      <dgm:prSet presAssocID="{0F270B57-F324-594D-8404-9E1ED51100BC}" presName="childText" presStyleLbl="conFgAcc1" presStyleIdx="2" presStyleCnt="3">
        <dgm:presLayoutVars>
          <dgm:bulletEnabled val="1"/>
        </dgm:presLayoutVars>
      </dgm:prSet>
      <dgm:spPr/>
      <dgm:t>
        <a:bodyPr/>
        <a:lstStyle/>
        <a:p>
          <a:pPr rtl="1"/>
          <a:endParaRPr lang="ar-JO"/>
        </a:p>
      </dgm:t>
    </dgm:pt>
  </dgm:ptLst>
  <dgm:cxnLst>
    <dgm:cxn modelId="{6A1C1D34-FD15-1A40-9647-7E606B22FC80}" type="presOf" srcId="{DA0E587F-D17F-9948-88DD-BA8A97970EB3}" destId="{12ADC01D-6BCB-BC40-895C-9BAE765287DE}" srcOrd="0" destOrd="0" presId="urn:microsoft.com/office/officeart/2005/8/layout/list1"/>
    <dgm:cxn modelId="{00EEFC54-9077-1C44-BB34-AEE4B8A87A95}" srcId="{BB634F1B-909D-6748-AFBF-60733FBC4AFC}" destId="{E7405322-3219-1749-A8CE-CDEDC99ADEEE}" srcOrd="2" destOrd="0" parTransId="{9D242294-A1FD-EB4A-B102-D52DFE93BBFC}" sibTransId="{CA088661-32D8-9646-A541-0F103F301A76}"/>
    <dgm:cxn modelId="{B09AEA1B-F7BC-4D43-8B91-86D122FE7533}" type="presOf" srcId="{94C4F93C-F9D0-3D4D-ABBB-77D808B373C0}" destId="{20C1111D-59B4-D04F-903D-DF0ABBC7FCC7}" srcOrd="0" destOrd="0" presId="urn:microsoft.com/office/officeart/2005/8/layout/list1"/>
    <dgm:cxn modelId="{4D92C54C-0AA8-724C-A951-C444AABD13D9}" type="presOf" srcId="{BD124743-8E47-FF47-8DF9-7F09C30F2AD1}" destId="{C189CE9D-D7CD-1E4A-8411-DEC49F5BB0D5}" srcOrd="0" destOrd="0" presId="urn:microsoft.com/office/officeart/2005/8/layout/list1"/>
    <dgm:cxn modelId="{634F6557-AC75-7442-94BF-843DE16D4B3D}" srcId="{34F7F260-9BDE-514A-948A-408A94B312D6}" destId="{BB634F1B-909D-6748-AFBF-60733FBC4AFC}" srcOrd="0" destOrd="0" parTransId="{F6FE77DB-BA2D-5E4D-8A3C-2C4B2FD321DD}" sibTransId="{A970B0F1-CBF2-C84B-A054-937F808665AC}"/>
    <dgm:cxn modelId="{7B2CB594-A3E0-6C40-83B2-0F05D779B5B6}" type="presOf" srcId="{BB634F1B-909D-6748-AFBF-60733FBC4AFC}" destId="{7D7D1146-ACCD-6248-8019-270F90C15961}" srcOrd="0" destOrd="0" presId="urn:microsoft.com/office/officeart/2005/8/layout/list1"/>
    <dgm:cxn modelId="{23CD8EC4-9B8B-8141-8489-F497CCEF1187}" srcId="{DB27CA95-F265-0644-BDAC-336C50505283}" destId="{4B224A0E-7995-3647-84DF-ED1744C53B70}" srcOrd="1" destOrd="0" parTransId="{06CACB25-30DA-854F-82AF-BE1B33960A86}" sibTransId="{DE06FD4D-558C-7043-8247-D699E2D175DD}"/>
    <dgm:cxn modelId="{C70176D9-60FF-DB44-AD8D-AF36A59D7F39}" srcId="{BB634F1B-909D-6748-AFBF-60733FBC4AFC}" destId="{DA0E587F-D17F-9948-88DD-BA8A97970EB3}" srcOrd="0" destOrd="0" parTransId="{95B736AB-FCED-4641-B25C-17D9E360B99A}" sibTransId="{EBF9774D-93D0-3F47-921F-DACA2211DBA2}"/>
    <dgm:cxn modelId="{D938DFE2-FD1E-CA49-875C-CB920C59719E}" srcId="{BB634F1B-909D-6748-AFBF-60733FBC4AFC}" destId="{E103B63F-0788-7146-BC57-FBD3E0AD0900}" srcOrd="3" destOrd="0" parTransId="{9DB33A16-A13D-7047-8FB2-2BEE7E6864B7}" sibTransId="{FAB68C0F-647D-1F45-A727-07E1389FBB5C}"/>
    <dgm:cxn modelId="{B3DEE1A4-9C6E-0F40-A4A7-59F36611B026}" type="presOf" srcId="{4B224A0E-7995-3647-84DF-ED1744C53B70}" destId="{C189CE9D-D7CD-1E4A-8411-DEC49F5BB0D5}" srcOrd="0" destOrd="1" presId="urn:microsoft.com/office/officeart/2005/8/layout/list1"/>
    <dgm:cxn modelId="{725CF4EE-15CB-0843-8CA3-A3F22618197A}" srcId="{DB27CA95-F265-0644-BDAC-336C50505283}" destId="{4A85BA6A-5FAB-1A46-8316-B49D1DE49772}" srcOrd="2" destOrd="0" parTransId="{282EFF68-20A5-8847-8E80-DDB5A3964DE4}" sibTransId="{28152586-37EE-5D4A-9641-2DA45F227B05}"/>
    <dgm:cxn modelId="{14778785-74B7-0343-A0C3-328664F71E2B}" type="presOf" srcId="{DB27CA95-F265-0644-BDAC-336C50505283}" destId="{E147FE44-67B6-6646-AA46-2DC577501723}" srcOrd="0" destOrd="0" presId="urn:microsoft.com/office/officeart/2005/8/layout/list1"/>
    <dgm:cxn modelId="{4BAE2EB4-7EC3-7D42-9C3F-5759CA36383F}" type="presOf" srcId="{E103B63F-0788-7146-BC57-FBD3E0AD0900}" destId="{12ADC01D-6BCB-BC40-895C-9BAE765287DE}" srcOrd="0" destOrd="3" presId="urn:microsoft.com/office/officeart/2005/8/layout/list1"/>
    <dgm:cxn modelId="{403FC28A-7A4B-E94B-8E20-1D6C405F7249}" srcId="{0F270B57-F324-594D-8404-9E1ED51100BC}" destId="{94C4F93C-F9D0-3D4D-ABBB-77D808B373C0}" srcOrd="0" destOrd="0" parTransId="{9413D3B4-F595-4A43-9268-37EB543905CD}" sibTransId="{806FC2D9-287E-544A-A426-086D0D449991}"/>
    <dgm:cxn modelId="{356476CF-AB93-2C4C-8EA6-04AF2DF224BB}" type="presOf" srcId="{E7405322-3219-1749-A8CE-CDEDC99ADEEE}" destId="{12ADC01D-6BCB-BC40-895C-9BAE765287DE}" srcOrd="0" destOrd="2" presId="urn:microsoft.com/office/officeart/2005/8/layout/list1"/>
    <dgm:cxn modelId="{64FFA866-D670-994D-9577-97057AAE04E6}" type="presOf" srcId="{3F33556B-1F3F-A74A-8DFC-2BA767AE2BBE}" destId="{12ADC01D-6BCB-BC40-895C-9BAE765287DE}" srcOrd="0" destOrd="1" presId="urn:microsoft.com/office/officeart/2005/8/layout/list1"/>
    <dgm:cxn modelId="{CB4A6AC8-CDE4-FB42-A2F7-677B3D1C5423}" type="presOf" srcId="{BB634F1B-909D-6748-AFBF-60733FBC4AFC}" destId="{4036C7B5-5C89-8E49-A930-3EA11E980282}" srcOrd="1" destOrd="0" presId="urn:microsoft.com/office/officeart/2005/8/layout/list1"/>
    <dgm:cxn modelId="{D0407C2C-8DF1-4747-B038-820983364C6D}" type="presOf" srcId="{0F270B57-F324-594D-8404-9E1ED51100BC}" destId="{2F13AA62-39AD-AF43-82D5-8E64BEBE1225}" srcOrd="0" destOrd="0" presId="urn:microsoft.com/office/officeart/2005/8/layout/list1"/>
    <dgm:cxn modelId="{A4FCE88A-A800-5540-8440-97C7619BD1AD}" srcId="{DB27CA95-F265-0644-BDAC-336C50505283}" destId="{BD124743-8E47-FF47-8DF9-7F09C30F2AD1}" srcOrd="0" destOrd="0" parTransId="{09A0422E-0D2D-1A43-9555-56AB750477DA}" sibTransId="{696EFFE6-1A0A-9440-BD31-F04A8E42E617}"/>
    <dgm:cxn modelId="{633FA437-6B6E-8747-89C2-C77A8DC45E23}" srcId="{BB634F1B-909D-6748-AFBF-60733FBC4AFC}" destId="{3F33556B-1F3F-A74A-8DFC-2BA767AE2BBE}" srcOrd="1" destOrd="0" parTransId="{1156644F-990E-1D4B-8E6A-F5B0962AD3B6}" sibTransId="{7775804A-3751-8147-8E41-8D4C4065390F}"/>
    <dgm:cxn modelId="{0FE14ACC-AA7A-454A-B8BF-3A917873A217}" type="presOf" srcId="{0F270B57-F324-594D-8404-9E1ED51100BC}" destId="{66462FDA-77DF-5E44-ABFB-80E8C57211DB}" srcOrd="1" destOrd="0" presId="urn:microsoft.com/office/officeart/2005/8/layout/list1"/>
    <dgm:cxn modelId="{E0777F2E-4E9A-BE47-979D-C246DA3CC1DC}" type="presOf" srcId="{DB27CA95-F265-0644-BDAC-336C50505283}" destId="{AC5A1467-F6FA-7F44-A437-A9BD71624A5F}" srcOrd="1" destOrd="0" presId="urn:microsoft.com/office/officeart/2005/8/layout/list1"/>
    <dgm:cxn modelId="{FAD9B736-7C6F-504B-9F01-7C6A3516283A}" srcId="{34F7F260-9BDE-514A-948A-408A94B312D6}" destId="{0F270B57-F324-594D-8404-9E1ED51100BC}" srcOrd="2" destOrd="0" parTransId="{D2E72BE2-551A-1D4A-92BD-8C17E75D0375}" sibTransId="{9998ED1F-A145-1B4B-88B9-1BCCFC62EAD0}"/>
    <dgm:cxn modelId="{F1E78C5A-6FB5-5449-A3E0-788974A7F7F2}" type="presOf" srcId="{773E94E5-CB71-CF40-92F9-1CF559D331E5}" destId="{20C1111D-59B4-D04F-903D-DF0ABBC7FCC7}" srcOrd="0" destOrd="1" presId="urn:microsoft.com/office/officeart/2005/8/layout/list1"/>
    <dgm:cxn modelId="{B3349FB2-08FF-6B48-AB0D-7896369E0552}" type="presOf" srcId="{34F7F260-9BDE-514A-948A-408A94B312D6}" destId="{1C205766-730B-BD46-94DF-172E0610FCC2}" srcOrd="0" destOrd="0" presId="urn:microsoft.com/office/officeart/2005/8/layout/list1"/>
    <dgm:cxn modelId="{D300A7C2-A527-3A4A-B5DA-74F8211EA48F}" srcId="{0F270B57-F324-594D-8404-9E1ED51100BC}" destId="{773E94E5-CB71-CF40-92F9-1CF559D331E5}" srcOrd="1" destOrd="0" parTransId="{C1330B87-5B4C-684F-8ED0-795EAFCBE8F6}" sibTransId="{356F1FAD-1B44-2942-ADBD-E18E72456E32}"/>
    <dgm:cxn modelId="{82908B02-7F91-294F-95FA-5A41E154D978}" type="presOf" srcId="{4A85BA6A-5FAB-1A46-8316-B49D1DE49772}" destId="{C189CE9D-D7CD-1E4A-8411-DEC49F5BB0D5}" srcOrd="0" destOrd="2" presId="urn:microsoft.com/office/officeart/2005/8/layout/list1"/>
    <dgm:cxn modelId="{7739496E-94FE-2D41-AD09-25E7C2F73670}" srcId="{34F7F260-9BDE-514A-948A-408A94B312D6}" destId="{DB27CA95-F265-0644-BDAC-336C50505283}" srcOrd="1" destOrd="0" parTransId="{0F90DDBB-C93D-9E4F-8BF9-C1946D343BF7}" sibTransId="{0F0BF766-81FC-0847-8E38-8431543E86C2}"/>
    <dgm:cxn modelId="{B38F38BF-73DB-1B4B-8179-DFA788DA33DC}" type="presParOf" srcId="{1C205766-730B-BD46-94DF-172E0610FCC2}" destId="{B611101B-6C92-834A-AF2F-E812F294945C}" srcOrd="0" destOrd="0" presId="urn:microsoft.com/office/officeart/2005/8/layout/list1"/>
    <dgm:cxn modelId="{86310F85-CF27-7E42-A3BB-E3FA0A7FC1A9}" type="presParOf" srcId="{B611101B-6C92-834A-AF2F-E812F294945C}" destId="{7D7D1146-ACCD-6248-8019-270F90C15961}" srcOrd="0" destOrd="0" presId="urn:microsoft.com/office/officeart/2005/8/layout/list1"/>
    <dgm:cxn modelId="{EA0DE5BF-2A2C-3B41-BE15-9D5631DEEA8C}" type="presParOf" srcId="{B611101B-6C92-834A-AF2F-E812F294945C}" destId="{4036C7B5-5C89-8E49-A930-3EA11E980282}" srcOrd="1" destOrd="0" presId="urn:microsoft.com/office/officeart/2005/8/layout/list1"/>
    <dgm:cxn modelId="{5B7528C3-4FB6-3B46-AF32-92EFA132B6DD}" type="presParOf" srcId="{1C205766-730B-BD46-94DF-172E0610FCC2}" destId="{B6385AD8-D2E8-9848-96EF-400676F19AA4}" srcOrd="1" destOrd="0" presId="urn:microsoft.com/office/officeart/2005/8/layout/list1"/>
    <dgm:cxn modelId="{2464728B-7E27-DC42-9641-920A1B89CD9B}" type="presParOf" srcId="{1C205766-730B-BD46-94DF-172E0610FCC2}" destId="{12ADC01D-6BCB-BC40-895C-9BAE765287DE}" srcOrd="2" destOrd="0" presId="urn:microsoft.com/office/officeart/2005/8/layout/list1"/>
    <dgm:cxn modelId="{1656F3F4-34D6-7746-B97E-31BB9F0253A7}" type="presParOf" srcId="{1C205766-730B-BD46-94DF-172E0610FCC2}" destId="{077AD4BA-C8C5-8D46-9A15-2B1BBBD9149C}" srcOrd="3" destOrd="0" presId="urn:microsoft.com/office/officeart/2005/8/layout/list1"/>
    <dgm:cxn modelId="{E3AD1843-F434-284E-A8C0-A2765A811C76}" type="presParOf" srcId="{1C205766-730B-BD46-94DF-172E0610FCC2}" destId="{C4A3FAC7-3DA1-3F45-AE52-6DAA9D97E213}" srcOrd="4" destOrd="0" presId="urn:microsoft.com/office/officeart/2005/8/layout/list1"/>
    <dgm:cxn modelId="{7FA6A317-884F-7F43-8421-E98D45DC01BD}" type="presParOf" srcId="{C4A3FAC7-3DA1-3F45-AE52-6DAA9D97E213}" destId="{E147FE44-67B6-6646-AA46-2DC577501723}" srcOrd="0" destOrd="0" presId="urn:microsoft.com/office/officeart/2005/8/layout/list1"/>
    <dgm:cxn modelId="{D91BA26E-57FF-1C49-81B6-B4873B0DC806}" type="presParOf" srcId="{C4A3FAC7-3DA1-3F45-AE52-6DAA9D97E213}" destId="{AC5A1467-F6FA-7F44-A437-A9BD71624A5F}" srcOrd="1" destOrd="0" presId="urn:microsoft.com/office/officeart/2005/8/layout/list1"/>
    <dgm:cxn modelId="{3CC42D46-0AC4-6443-93D0-AA6A2ADF4466}" type="presParOf" srcId="{1C205766-730B-BD46-94DF-172E0610FCC2}" destId="{7E3311D1-518E-D840-8D39-4A3AD03CAC4B}" srcOrd="5" destOrd="0" presId="urn:microsoft.com/office/officeart/2005/8/layout/list1"/>
    <dgm:cxn modelId="{18B54183-12F0-7342-A805-CA28A44AC576}" type="presParOf" srcId="{1C205766-730B-BD46-94DF-172E0610FCC2}" destId="{C189CE9D-D7CD-1E4A-8411-DEC49F5BB0D5}" srcOrd="6" destOrd="0" presId="urn:microsoft.com/office/officeart/2005/8/layout/list1"/>
    <dgm:cxn modelId="{26C3B656-B38B-DA4E-BF85-83EA2F523684}" type="presParOf" srcId="{1C205766-730B-BD46-94DF-172E0610FCC2}" destId="{A65B0B5C-2BAC-BA47-804F-8AEAC0314D72}" srcOrd="7" destOrd="0" presId="urn:microsoft.com/office/officeart/2005/8/layout/list1"/>
    <dgm:cxn modelId="{6F2F931E-9662-BA4B-9F95-E024219AA33D}" type="presParOf" srcId="{1C205766-730B-BD46-94DF-172E0610FCC2}" destId="{C898BFF1-F63D-1940-AA2F-B05664263228}" srcOrd="8" destOrd="0" presId="urn:microsoft.com/office/officeart/2005/8/layout/list1"/>
    <dgm:cxn modelId="{D3E13914-12C3-0540-9CE7-C25BF8DC92AE}" type="presParOf" srcId="{C898BFF1-F63D-1940-AA2F-B05664263228}" destId="{2F13AA62-39AD-AF43-82D5-8E64BEBE1225}" srcOrd="0" destOrd="0" presId="urn:microsoft.com/office/officeart/2005/8/layout/list1"/>
    <dgm:cxn modelId="{C7D1B1F7-189B-124C-A44B-9A83F139B00C}" type="presParOf" srcId="{C898BFF1-F63D-1940-AA2F-B05664263228}" destId="{66462FDA-77DF-5E44-ABFB-80E8C57211DB}" srcOrd="1" destOrd="0" presId="urn:microsoft.com/office/officeart/2005/8/layout/list1"/>
    <dgm:cxn modelId="{1FBAB1FF-8BE7-3A41-A893-EF8526CD0BBF}" type="presParOf" srcId="{1C205766-730B-BD46-94DF-172E0610FCC2}" destId="{60687239-4C81-4E45-A2A1-4C64D8111020}" srcOrd="9" destOrd="0" presId="urn:microsoft.com/office/officeart/2005/8/layout/list1"/>
    <dgm:cxn modelId="{B349EFCD-FF11-6244-B507-AD47F0B994E8}" type="presParOf" srcId="{1C205766-730B-BD46-94DF-172E0610FCC2}" destId="{20C1111D-59B4-D04F-903D-DF0ABBC7FCC7}" srcOrd="10" destOrd="0" presId="urn:microsoft.com/office/officeart/2005/8/layout/list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9535998-92F7-4538-A4CD-F91C279D74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0D9BF4B-B140-41E8-8A9A-24457558EE1A}">
      <dgm:prSet/>
      <dgm:spPr/>
      <dgm:t>
        <a:bodyPr/>
        <a:lstStyle/>
        <a:p>
          <a:r>
            <a:rPr lang="en-US" b="0" i="0"/>
            <a:t>The most common benign ovarian neoplasms</a:t>
          </a:r>
          <a:endParaRPr lang="en-US"/>
        </a:p>
      </dgm:t>
    </dgm:pt>
    <dgm:pt modelId="{E2A3A59A-9FD2-432A-89D1-85E97BC5CCAD}" type="parTrans" cxnId="{4E4A26B8-303F-421C-8884-8342548594EA}">
      <dgm:prSet/>
      <dgm:spPr/>
      <dgm:t>
        <a:bodyPr/>
        <a:lstStyle/>
        <a:p>
          <a:endParaRPr lang="en-US"/>
        </a:p>
      </dgm:t>
    </dgm:pt>
    <dgm:pt modelId="{102C72EA-ADCE-4548-AE86-9696B9438C4C}" type="sibTrans" cxnId="{4E4A26B8-303F-421C-8884-8342548594EA}">
      <dgm:prSet/>
      <dgm:spPr/>
      <dgm:t>
        <a:bodyPr/>
        <a:lstStyle/>
        <a:p>
          <a:endParaRPr lang="en-US"/>
        </a:p>
      </dgm:t>
    </dgm:pt>
    <dgm:pt modelId="{35E521B3-7F62-4A1C-9C3B-61517406EBD7}">
      <dgm:prSet/>
      <dgm:spPr/>
      <dgm:t>
        <a:bodyPr/>
        <a:lstStyle/>
        <a:p>
          <a:r>
            <a:rPr lang="en-US" b="0" i="0"/>
            <a:t>The peak incidence is at the 4</a:t>
          </a:r>
          <a:r>
            <a:rPr lang="en-US" b="0" i="0" baseline="30000"/>
            <a:t>th</a:t>
          </a:r>
          <a:r>
            <a:rPr lang="en-US" b="0" i="0"/>
            <a:t> - 5</a:t>
          </a:r>
          <a:r>
            <a:rPr lang="en-US" b="0" i="0" baseline="30000"/>
            <a:t>th</a:t>
          </a:r>
          <a:r>
            <a:rPr lang="en-US" b="0" i="0"/>
            <a:t> decades of life</a:t>
          </a:r>
          <a:endParaRPr lang="en-US"/>
        </a:p>
      </dgm:t>
    </dgm:pt>
    <dgm:pt modelId="{9F3A016F-EB76-420C-A010-0535DDDB2957}" type="parTrans" cxnId="{48B2FFFA-F2B4-4244-8AE2-E44AF60CFFD2}">
      <dgm:prSet/>
      <dgm:spPr/>
      <dgm:t>
        <a:bodyPr/>
        <a:lstStyle/>
        <a:p>
          <a:endParaRPr lang="en-US"/>
        </a:p>
      </dgm:t>
    </dgm:pt>
    <dgm:pt modelId="{C675BED6-FBB2-4265-BC72-083E2DA7B44D}" type="sibTrans" cxnId="{48B2FFFA-F2B4-4244-8AE2-E44AF60CFFD2}">
      <dgm:prSet/>
      <dgm:spPr/>
      <dgm:t>
        <a:bodyPr/>
        <a:lstStyle/>
        <a:p>
          <a:endParaRPr lang="en-US"/>
        </a:p>
      </dgm:t>
    </dgm:pt>
    <dgm:pt modelId="{988B141F-84D1-458C-BA7B-39E42B9A8474}">
      <dgm:prSet/>
      <dgm:spPr/>
      <dgm:t>
        <a:bodyPr/>
        <a:lstStyle/>
        <a:p>
          <a:r>
            <a:rPr lang="en-US" b="1" i="0"/>
            <a:t>Pathology</a:t>
          </a:r>
          <a:endParaRPr lang="en-US"/>
        </a:p>
      </dgm:t>
    </dgm:pt>
    <dgm:pt modelId="{88FCB598-B1FF-48C7-BB6A-72E24DC65CEB}" type="parTrans" cxnId="{11361800-C932-4D0F-ADDE-20E749CDC077}">
      <dgm:prSet/>
      <dgm:spPr/>
      <dgm:t>
        <a:bodyPr/>
        <a:lstStyle/>
        <a:p>
          <a:endParaRPr lang="en-US"/>
        </a:p>
      </dgm:t>
    </dgm:pt>
    <dgm:pt modelId="{A47584F0-74B5-4C42-BA67-E2CEEA6F2198}" type="sibTrans" cxnId="{11361800-C932-4D0F-ADDE-20E749CDC077}">
      <dgm:prSet/>
      <dgm:spPr/>
      <dgm:t>
        <a:bodyPr/>
        <a:lstStyle/>
        <a:p>
          <a:endParaRPr lang="en-US"/>
        </a:p>
      </dgm:t>
    </dgm:pt>
    <dgm:pt modelId="{62596BD9-0BC4-4C24-A620-0843D96D5D05}">
      <dgm:prSet custT="1"/>
      <dgm:spPr/>
      <dgm:t>
        <a:bodyPr/>
        <a:lstStyle/>
        <a:p>
          <a:r>
            <a:rPr lang="en-US" sz="2400" b="1" i="0" dirty="0"/>
            <a:t>Grossly</a:t>
          </a:r>
          <a:r>
            <a:rPr lang="en-US" sz="2400" b="0" i="0" dirty="0"/>
            <a:t>: They are thin-walled, usually unilocular (or sometimes multilocular), that contain clear, straw-colored fluid and range in size from 5 to over 20 cm.</a:t>
          </a:r>
          <a:endParaRPr lang="en-US" sz="2400" dirty="0"/>
        </a:p>
      </dgm:t>
    </dgm:pt>
    <dgm:pt modelId="{D3687233-1FA3-4F97-86F6-086FFDCE5289}" type="parTrans" cxnId="{56A37CB4-7418-41AD-B60D-90753C32563F}">
      <dgm:prSet/>
      <dgm:spPr/>
      <dgm:t>
        <a:bodyPr/>
        <a:lstStyle/>
        <a:p>
          <a:endParaRPr lang="en-US"/>
        </a:p>
      </dgm:t>
    </dgm:pt>
    <dgm:pt modelId="{FB0AB76C-2375-4A81-99EB-D789ABDD8DC3}" type="sibTrans" cxnId="{56A37CB4-7418-41AD-B60D-90753C32563F}">
      <dgm:prSet/>
      <dgm:spPr/>
      <dgm:t>
        <a:bodyPr/>
        <a:lstStyle/>
        <a:p>
          <a:endParaRPr lang="en-US"/>
        </a:p>
      </dgm:t>
    </dgm:pt>
    <dgm:pt modelId="{9D10A123-25B9-411D-9D0F-12EB19363536}">
      <dgm:prSet/>
      <dgm:spPr/>
      <dgm:t>
        <a:bodyPr/>
        <a:lstStyle/>
        <a:p>
          <a:pPr rtl="0"/>
          <a:endParaRPr lang="en-US" sz="1600" dirty="0"/>
        </a:p>
      </dgm:t>
    </dgm:pt>
    <dgm:pt modelId="{A882D060-3A36-4645-95D7-064EB2E92532}" type="parTrans" cxnId="{5FD983C1-9CBC-4C75-8D58-470D18D51FA5}">
      <dgm:prSet/>
      <dgm:spPr/>
      <dgm:t>
        <a:bodyPr/>
        <a:lstStyle/>
        <a:p>
          <a:endParaRPr lang="en-US"/>
        </a:p>
      </dgm:t>
    </dgm:pt>
    <dgm:pt modelId="{AFD6C820-5EF1-47AC-913D-C9B29AB90092}" type="sibTrans" cxnId="{5FD983C1-9CBC-4C75-8D58-470D18D51FA5}">
      <dgm:prSet/>
      <dgm:spPr/>
      <dgm:t>
        <a:bodyPr/>
        <a:lstStyle/>
        <a:p>
          <a:endParaRPr lang="en-US"/>
        </a:p>
      </dgm:t>
    </dgm:pt>
    <dgm:pt modelId="{A356C158-47A0-2949-9AF0-06B0CF99C0EC}">
      <dgm:prSet/>
      <dgm:spPr/>
      <dgm:t>
        <a:bodyPr/>
        <a:lstStyle/>
        <a:p>
          <a:endParaRPr lang="en-US" sz="1600" dirty="0"/>
        </a:p>
      </dgm:t>
    </dgm:pt>
    <dgm:pt modelId="{5A9B678C-A7F3-B045-A335-27511006E163}" type="parTrans" cxnId="{8F2E1551-EB85-DC44-BD6A-8AAD356872E8}">
      <dgm:prSet/>
      <dgm:spPr/>
      <dgm:t>
        <a:bodyPr/>
        <a:lstStyle/>
        <a:p>
          <a:endParaRPr lang="en-US"/>
        </a:p>
      </dgm:t>
    </dgm:pt>
    <dgm:pt modelId="{5F72D2C7-EF4C-744E-958E-A4A18DD4A1D1}" type="sibTrans" cxnId="{8F2E1551-EB85-DC44-BD6A-8AAD356872E8}">
      <dgm:prSet/>
      <dgm:spPr/>
      <dgm:t>
        <a:bodyPr/>
        <a:lstStyle/>
        <a:p>
          <a:endParaRPr lang="en-US"/>
        </a:p>
      </dgm:t>
    </dgm:pt>
    <dgm:pt modelId="{832CFB80-9DCE-164C-82BB-67A41F20290B}">
      <dgm:prSet/>
      <dgm:spPr/>
      <dgm:t>
        <a:bodyPr/>
        <a:lstStyle/>
        <a:p>
          <a:endParaRPr lang="en-US" sz="1600" dirty="0"/>
        </a:p>
      </dgm:t>
    </dgm:pt>
    <dgm:pt modelId="{C43A033C-63CD-9343-9E73-5B70B046427D}" type="parTrans" cxnId="{6E2F56C0-5450-724A-9654-61A7BF264818}">
      <dgm:prSet/>
      <dgm:spPr/>
      <dgm:t>
        <a:bodyPr/>
        <a:lstStyle/>
        <a:p>
          <a:endParaRPr lang="en-US"/>
        </a:p>
      </dgm:t>
    </dgm:pt>
    <dgm:pt modelId="{4BFBE0D8-0B30-0D43-B4C0-25FAD2753815}" type="sibTrans" cxnId="{6E2F56C0-5450-724A-9654-61A7BF264818}">
      <dgm:prSet/>
      <dgm:spPr/>
      <dgm:t>
        <a:bodyPr/>
        <a:lstStyle/>
        <a:p>
          <a:endParaRPr lang="en-US"/>
        </a:p>
      </dgm:t>
    </dgm:pt>
    <dgm:pt modelId="{F0B9E388-6065-FB47-8333-A000915F54E8}">
      <dgm:prSet custT="1"/>
      <dgm:spPr/>
      <dgm:t>
        <a:bodyPr/>
        <a:lstStyle/>
        <a:p>
          <a:r>
            <a:rPr lang="en-US" sz="2400" b="0" i="0" dirty="0"/>
            <a:t> Bilateral in 20-25%</a:t>
          </a:r>
          <a:endParaRPr lang="en-US" sz="2400" dirty="0"/>
        </a:p>
      </dgm:t>
    </dgm:pt>
    <dgm:pt modelId="{1FC05EF8-FE4D-B345-88CB-56FF58D726F9}" type="parTrans" cxnId="{5AC06B34-81E7-5D49-A44B-D8E6F532428D}">
      <dgm:prSet/>
      <dgm:spPr/>
      <dgm:t>
        <a:bodyPr/>
        <a:lstStyle/>
        <a:p>
          <a:endParaRPr lang="en-US"/>
        </a:p>
      </dgm:t>
    </dgm:pt>
    <dgm:pt modelId="{E78E81A5-A6EC-4744-8840-C53D3D6706DF}" type="sibTrans" cxnId="{5AC06B34-81E7-5D49-A44B-D8E6F532428D}">
      <dgm:prSet/>
      <dgm:spPr/>
      <dgm:t>
        <a:bodyPr/>
        <a:lstStyle/>
        <a:p>
          <a:endParaRPr lang="en-US"/>
        </a:p>
      </dgm:t>
    </dgm:pt>
    <dgm:pt modelId="{663F378E-BFE6-774A-9BF5-5270D4BBEE51}" type="pres">
      <dgm:prSet presAssocID="{49535998-92F7-4538-A4CD-F91C279D748B}" presName="linear" presStyleCnt="0">
        <dgm:presLayoutVars>
          <dgm:animLvl val="lvl"/>
          <dgm:resizeHandles val="exact"/>
        </dgm:presLayoutVars>
      </dgm:prSet>
      <dgm:spPr/>
      <dgm:t>
        <a:bodyPr/>
        <a:lstStyle/>
        <a:p>
          <a:pPr rtl="1"/>
          <a:endParaRPr lang="ar-JO"/>
        </a:p>
      </dgm:t>
    </dgm:pt>
    <dgm:pt modelId="{219A634D-4D5D-404A-A5C5-9AF1DC7474EA}" type="pres">
      <dgm:prSet presAssocID="{C0D9BF4B-B140-41E8-8A9A-24457558EE1A}" presName="parentText" presStyleLbl="node1" presStyleIdx="0" presStyleCnt="3">
        <dgm:presLayoutVars>
          <dgm:chMax val="0"/>
          <dgm:bulletEnabled val="1"/>
        </dgm:presLayoutVars>
      </dgm:prSet>
      <dgm:spPr/>
      <dgm:t>
        <a:bodyPr/>
        <a:lstStyle/>
        <a:p>
          <a:pPr rtl="1"/>
          <a:endParaRPr lang="ar-JO"/>
        </a:p>
      </dgm:t>
    </dgm:pt>
    <dgm:pt modelId="{DB7A0305-0497-5C41-8C31-BB9A13E764D2}" type="pres">
      <dgm:prSet presAssocID="{102C72EA-ADCE-4548-AE86-9696B9438C4C}" presName="spacer" presStyleCnt="0"/>
      <dgm:spPr/>
    </dgm:pt>
    <dgm:pt modelId="{9276310C-BE3B-DE49-A62F-9636206F60F9}" type="pres">
      <dgm:prSet presAssocID="{35E521B3-7F62-4A1C-9C3B-61517406EBD7}" presName="parentText" presStyleLbl="node1" presStyleIdx="1" presStyleCnt="3">
        <dgm:presLayoutVars>
          <dgm:chMax val="0"/>
          <dgm:bulletEnabled val="1"/>
        </dgm:presLayoutVars>
      </dgm:prSet>
      <dgm:spPr/>
      <dgm:t>
        <a:bodyPr/>
        <a:lstStyle/>
        <a:p>
          <a:pPr rtl="1"/>
          <a:endParaRPr lang="ar-JO"/>
        </a:p>
      </dgm:t>
    </dgm:pt>
    <dgm:pt modelId="{186218FA-7059-124A-BD21-539B584AF742}" type="pres">
      <dgm:prSet presAssocID="{C675BED6-FBB2-4265-BC72-083E2DA7B44D}" presName="spacer" presStyleCnt="0"/>
      <dgm:spPr/>
    </dgm:pt>
    <dgm:pt modelId="{FBC55DC2-00AF-A14E-BD08-D0CE3AAA8B9B}" type="pres">
      <dgm:prSet presAssocID="{988B141F-84D1-458C-BA7B-39E42B9A8474}" presName="parentText" presStyleLbl="node1" presStyleIdx="2" presStyleCnt="3">
        <dgm:presLayoutVars>
          <dgm:chMax val="0"/>
          <dgm:bulletEnabled val="1"/>
        </dgm:presLayoutVars>
      </dgm:prSet>
      <dgm:spPr/>
      <dgm:t>
        <a:bodyPr/>
        <a:lstStyle/>
        <a:p>
          <a:pPr rtl="1"/>
          <a:endParaRPr lang="ar-JO"/>
        </a:p>
      </dgm:t>
    </dgm:pt>
    <dgm:pt modelId="{2618C6B1-D94A-044C-8690-F3AAEE911CDF}" type="pres">
      <dgm:prSet presAssocID="{988B141F-84D1-458C-BA7B-39E42B9A8474}" presName="childText" presStyleLbl="revTx" presStyleIdx="0" presStyleCnt="1">
        <dgm:presLayoutVars>
          <dgm:bulletEnabled val="1"/>
        </dgm:presLayoutVars>
      </dgm:prSet>
      <dgm:spPr/>
      <dgm:t>
        <a:bodyPr/>
        <a:lstStyle/>
        <a:p>
          <a:pPr rtl="1"/>
          <a:endParaRPr lang="ar-JO"/>
        </a:p>
      </dgm:t>
    </dgm:pt>
  </dgm:ptLst>
  <dgm:cxnLst>
    <dgm:cxn modelId="{5AC06B34-81E7-5D49-A44B-D8E6F532428D}" srcId="{988B141F-84D1-458C-BA7B-39E42B9A8474}" destId="{F0B9E388-6065-FB47-8333-A000915F54E8}" srcOrd="1" destOrd="0" parTransId="{1FC05EF8-FE4D-B345-88CB-56FF58D726F9}" sibTransId="{E78E81A5-A6EC-4744-8840-C53D3D6706DF}"/>
    <dgm:cxn modelId="{86F8179A-BE6D-4048-A836-7CDF7E1704BB}" type="presOf" srcId="{62596BD9-0BC4-4C24-A620-0843D96D5D05}" destId="{2618C6B1-D94A-044C-8690-F3AAEE911CDF}" srcOrd="0" destOrd="0" presId="urn:microsoft.com/office/officeart/2005/8/layout/vList2"/>
    <dgm:cxn modelId="{6E2F56C0-5450-724A-9654-61A7BF264818}" srcId="{988B141F-84D1-458C-BA7B-39E42B9A8474}" destId="{832CFB80-9DCE-164C-82BB-67A41F20290B}" srcOrd="3" destOrd="0" parTransId="{C43A033C-63CD-9343-9E73-5B70B046427D}" sibTransId="{4BFBE0D8-0B30-0D43-B4C0-25FAD2753815}"/>
    <dgm:cxn modelId="{F5C11E30-A498-DE48-AB26-845A3743922E}" type="presOf" srcId="{A356C158-47A0-2949-9AF0-06B0CF99C0EC}" destId="{2618C6B1-D94A-044C-8690-F3AAEE911CDF}" srcOrd="0" destOrd="2" presId="urn:microsoft.com/office/officeart/2005/8/layout/vList2"/>
    <dgm:cxn modelId="{8F2E1551-EB85-DC44-BD6A-8AAD356872E8}" srcId="{988B141F-84D1-458C-BA7B-39E42B9A8474}" destId="{A356C158-47A0-2949-9AF0-06B0CF99C0EC}" srcOrd="2" destOrd="0" parTransId="{5A9B678C-A7F3-B045-A335-27511006E163}" sibTransId="{5F72D2C7-EF4C-744E-958E-A4A18DD4A1D1}"/>
    <dgm:cxn modelId="{11361800-C932-4D0F-ADDE-20E749CDC077}" srcId="{49535998-92F7-4538-A4CD-F91C279D748B}" destId="{988B141F-84D1-458C-BA7B-39E42B9A8474}" srcOrd="2" destOrd="0" parTransId="{88FCB598-B1FF-48C7-BB6A-72E24DC65CEB}" sibTransId="{A47584F0-74B5-4C42-BA67-E2CEEA6F2198}"/>
    <dgm:cxn modelId="{3040D3D7-AC1E-CB47-B890-416D8EA63D30}" type="presOf" srcId="{C0D9BF4B-B140-41E8-8A9A-24457558EE1A}" destId="{219A634D-4D5D-404A-A5C5-9AF1DC7474EA}" srcOrd="0" destOrd="0" presId="urn:microsoft.com/office/officeart/2005/8/layout/vList2"/>
    <dgm:cxn modelId="{0F7D7BB2-3649-3C4D-AE77-512D0CDEB583}" type="presOf" srcId="{35E521B3-7F62-4A1C-9C3B-61517406EBD7}" destId="{9276310C-BE3B-DE49-A62F-9636206F60F9}" srcOrd="0" destOrd="0" presId="urn:microsoft.com/office/officeart/2005/8/layout/vList2"/>
    <dgm:cxn modelId="{48B2FFFA-F2B4-4244-8AE2-E44AF60CFFD2}" srcId="{49535998-92F7-4538-A4CD-F91C279D748B}" destId="{35E521B3-7F62-4A1C-9C3B-61517406EBD7}" srcOrd="1" destOrd="0" parTransId="{9F3A016F-EB76-420C-A010-0535DDDB2957}" sibTransId="{C675BED6-FBB2-4265-BC72-083E2DA7B44D}"/>
    <dgm:cxn modelId="{4E4A26B8-303F-421C-8884-8342548594EA}" srcId="{49535998-92F7-4538-A4CD-F91C279D748B}" destId="{C0D9BF4B-B140-41E8-8A9A-24457558EE1A}" srcOrd="0" destOrd="0" parTransId="{E2A3A59A-9FD2-432A-89D1-85E97BC5CCAD}" sibTransId="{102C72EA-ADCE-4548-AE86-9696B9438C4C}"/>
    <dgm:cxn modelId="{771BA42D-DEFF-2444-9D85-6D0AED47D6B1}" type="presOf" srcId="{988B141F-84D1-458C-BA7B-39E42B9A8474}" destId="{FBC55DC2-00AF-A14E-BD08-D0CE3AAA8B9B}" srcOrd="0" destOrd="0" presId="urn:microsoft.com/office/officeart/2005/8/layout/vList2"/>
    <dgm:cxn modelId="{82CCFAF5-10F0-D344-8FB2-0B36834E91F8}" type="presOf" srcId="{9D10A123-25B9-411D-9D0F-12EB19363536}" destId="{2618C6B1-D94A-044C-8690-F3AAEE911CDF}" srcOrd="0" destOrd="4" presId="urn:microsoft.com/office/officeart/2005/8/layout/vList2"/>
    <dgm:cxn modelId="{56A37CB4-7418-41AD-B60D-90753C32563F}" srcId="{988B141F-84D1-458C-BA7B-39E42B9A8474}" destId="{62596BD9-0BC4-4C24-A620-0843D96D5D05}" srcOrd="0" destOrd="0" parTransId="{D3687233-1FA3-4F97-86F6-086FFDCE5289}" sibTransId="{FB0AB76C-2375-4A81-99EB-D789ABDD8DC3}"/>
    <dgm:cxn modelId="{660574CF-92AB-154B-AFA2-F1EE303E3AB0}" type="presOf" srcId="{49535998-92F7-4538-A4CD-F91C279D748B}" destId="{663F378E-BFE6-774A-9BF5-5270D4BBEE51}" srcOrd="0" destOrd="0" presId="urn:microsoft.com/office/officeart/2005/8/layout/vList2"/>
    <dgm:cxn modelId="{6646785F-1DA8-304D-8996-51C8254F1A3B}" type="presOf" srcId="{F0B9E388-6065-FB47-8333-A000915F54E8}" destId="{2618C6B1-D94A-044C-8690-F3AAEE911CDF}" srcOrd="0" destOrd="1" presId="urn:microsoft.com/office/officeart/2005/8/layout/vList2"/>
    <dgm:cxn modelId="{5FD983C1-9CBC-4C75-8D58-470D18D51FA5}" srcId="{988B141F-84D1-458C-BA7B-39E42B9A8474}" destId="{9D10A123-25B9-411D-9D0F-12EB19363536}" srcOrd="4" destOrd="0" parTransId="{A882D060-3A36-4645-95D7-064EB2E92532}" sibTransId="{AFD6C820-5EF1-47AC-913D-C9B29AB90092}"/>
    <dgm:cxn modelId="{18782390-EA00-214C-9823-C691C6E06B5F}" type="presOf" srcId="{832CFB80-9DCE-164C-82BB-67A41F20290B}" destId="{2618C6B1-D94A-044C-8690-F3AAEE911CDF}" srcOrd="0" destOrd="3" presId="urn:microsoft.com/office/officeart/2005/8/layout/vList2"/>
    <dgm:cxn modelId="{24CF2C61-4A5E-6543-B049-D324238AC2DA}" type="presParOf" srcId="{663F378E-BFE6-774A-9BF5-5270D4BBEE51}" destId="{219A634D-4D5D-404A-A5C5-9AF1DC7474EA}" srcOrd="0" destOrd="0" presId="urn:microsoft.com/office/officeart/2005/8/layout/vList2"/>
    <dgm:cxn modelId="{7AF3706E-B3BE-324F-8CD3-9767AA397D26}" type="presParOf" srcId="{663F378E-BFE6-774A-9BF5-5270D4BBEE51}" destId="{DB7A0305-0497-5C41-8C31-BB9A13E764D2}" srcOrd="1" destOrd="0" presId="urn:microsoft.com/office/officeart/2005/8/layout/vList2"/>
    <dgm:cxn modelId="{AE0AA9B3-40FA-434A-AB30-BEBC8BE8C3EE}" type="presParOf" srcId="{663F378E-BFE6-774A-9BF5-5270D4BBEE51}" destId="{9276310C-BE3B-DE49-A62F-9636206F60F9}" srcOrd="2" destOrd="0" presId="urn:microsoft.com/office/officeart/2005/8/layout/vList2"/>
    <dgm:cxn modelId="{494C9CE6-14A0-3946-B1F3-9FE43D096527}" type="presParOf" srcId="{663F378E-BFE6-774A-9BF5-5270D4BBEE51}" destId="{186218FA-7059-124A-BD21-539B584AF742}" srcOrd="3" destOrd="0" presId="urn:microsoft.com/office/officeart/2005/8/layout/vList2"/>
    <dgm:cxn modelId="{91112E77-9FDB-8F4A-B40A-A0CF79AFF369}" type="presParOf" srcId="{663F378E-BFE6-774A-9BF5-5270D4BBEE51}" destId="{FBC55DC2-00AF-A14E-BD08-D0CE3AAA8B9B}" srcOrd="4" destOrd="0" presId="urn:microsoft.com/office/officeart/2005/8/layout/vList2"/>
    <dgm:cxn modelId="{2933B2DB-394C-5F40-BD0F-45F58109C04B}" type="presParOf" srcId="{663F378E-BFE6-774A-9BF5-5270D4BBEE51}" destId="{2618C6B1-D94A-044C-8690-F3AAEE911CDF}" srcOrd="5" destOrd="0" presId="urn:microsoft.com/office/officeart/2005/8/layout/v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8ACD2A-B43D-354E-8BAE-C66C3CE796BE}">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419098-BB57-BB4B-A16F-294ADF90EB42}">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The diagnosis of an adnexal mass may be suspected on pelvic examination and confirmed with pelvic imaging usually (transvaginal ultrasonography)</a:t>
          </a:r>
          <a:endParaRPr lang="en-US" sz="2700" kern="1200"/>
        </a:p>
      </dsp:txBody>
      <dsp:txXfrm>
        <a:off x="608661" y="692298"/>
        <a:ext cx="4508047" cy="2799040"/>
      </dsp:txXfrm>
    </dsp:sp>
    <dsp:sp modelId="{98CE41AB-C82C-184D-97C7-E590B3D7BB60}">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81F42E-D4EA-3346-ABAB-B927EEBD934A}">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Definitive diagnosis of the etiology of an adnexal mass is made by characteristic histologic findings following surgery</a:t>
          </a:r>
          <a:endParaRPr lang="en-US" sz="2700" kern="1200"/>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81CE5-CFFF-8349-84F0-17004075F9C9}">
      <dsp:nvSpPr>
        <dsp:cNvPr id="0" name=""/>
        <dsp:cNvSpPr/>
      </dsp:nvSpPr>
      <dsp:spPr>
        <a:xfrm>
          <a:off x="5821" y="90192"/>
          <a:ext cx="1740047" cy="1044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Follicular cyst</a:t>
          </a:r>
          <a:endParaRPr lang="en-JO" sz="2400" kern="1200" dirty="0"/>
        </a:p>
      </dsp:txBody>
      <dsp:txXfrm>
        <a:off x="36400" y="120771"/>
        <a:ext cx="1678889" cy="982870"/>
      </dsp:txXfrm>
    </dsp:sp>
    <dsp:sp modelId="{20406039-3C47-8C4D-B8DC-714C62D4FA62}">
      <dsp:nvSpPr>
        <dsp:cNvPr id="0" name=""/>
        <dsp:cNvSpPr/>
      </dsp:nvSpPr>
      <dsp:spPr>
        <a:xfrm>
          <a:off x="3555034" y="221286"/>
          <a:ext cx="368890" cy="431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endParaRPr lang="en-US" sz="1800" kern="1200"/>
        </a:p>
      </dsp:txBody>
      <dsp:txXfrm>
        <a:off x="3555034" y="307592"/>
        <a:ext cx="258223" cy="258919"/>
      </dsp:txXfrm>
    </dsp:sp>
    <dsp:sp modelId="{FDBE6E6E-ACB5-7E43-A87B-E57B6017C377}">
      <dsp:nvSpPr>
        <dsp:cNvPr id="0" name=""/>
        <dsp:cNvSpPr/>
      </dsp:nvSpPr>
      <dsp:spPr>
        <a:xfrm>
          <a:off x="2441888" y="90192"/>
          <a:ext cx="1740047" cy="1044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Corpus luteum cyst</a:t>
          </a:r>
          <a:endParaRPr lang="en-JO" sz="2400" kern="1200" dirty="0"/>
        </a:p>
      </dsp:txBody>
      <dsp:txXfrm>
        <a:off x="2472467" y="120771"/>
        <a:ext cx="1678889" cy="982870"/>
      </dsp:txXfrm>
    </dsp:sp>
    <dsp:sp modelId="{9406FBAF-EBE0-3342-B305-847CB7B7AC72}">
      <dsp:nvSpPr>
        <dsp:cNvPr id="0" name=""/>
        <dsp:cNvSpPr/>
      </dsp:nvSpPr>
      <dsp:spPr>
        <a:xfrm>
          <a:off x="5359550" y="563516"/>
          <a:ext cx="368890" cy="4315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rtl="0">
            <a:lnSpc>
              <a:spcPct val="90000"/>
            </a:lnSpc>
            <a:spcBef>
              <a:spcPct val="0"/>
            </a:spcBef>
            <a:spcAft>
              <a:spcPct val="35000"/>
            </a:spcAft>
            <a:buNone/>
          </a:pPr>
          <a:endParaRPr lang="en-US" sz="1800" kern="1200"/>
        </a:p>
      </dsp:txBody>
      <dsp:txXfrm>
        <a:off x="5359550" y="649822"/>
        <a:ext cx="258223" cy="258919"/>
      </dsp:txXfrm>
    </dsp:sp>
    <dsp:sp modelId="{E3EB8F82-DEC6-3D44-A32A-CB379BA90452}">
      <dsp:nvSpPr>
        <dsp:cNvPr id="0" name=""/>
        <dsp:cNvSpPr/>
      </dsp:nvSpPr>
      <dsp:spPr>
        <a:xfrm>
          <a:off x="4877954" y="90192"/>
          <a:ext cx="1740047" cy="104402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Theca Luten Cyst </a:t>
          </a:r>
          <a:endParaRPr lang="en-JO" sz="2400" kern="1200" dirty="0"/>
        </a:p>
      </dsp:txBody>
      <dsp:txXfrm>
        <a:off x="4908533" y="120771"/>
        <a:ext cx="1678889" cy="982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B400C7-D622-6141-AE8D-E619AAB51BB1}">
      <dsp:nvSpPr>
        <dsp:cNvPr id="0" name=""/>
        <dsp:cNvSpPr/>
      </dsp:nvSpPr>
      <dsp:spPr>
        <a:xfrm>
          <a:off x="0" y="2526"/>
          <a:ext cx="12080784" cy="9307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rare, nonneoplastic ovarian change that arise in response to elevated hormone levels (e.g., β-</a:t>
          </a:r>
          <a:r>
            <a:rPr lang="en-US" sz="2000" kern="1200" dirty="0" err="1"/>
            <a:t>hCG</a:t>
          </a:r>
          <a:r>
            <a:rPr lang="en-US" sz="2000" kern="1200" dirty="0"/>
            <a:t>) during pregnancy </a:t>
          </a:r>
        </a:p>
      </dsp:txBody>
      <dsp:txXfrm>
        <a:off x="45436" y="47962"/>
        <a:ext cx="11989912" cy="839890"/>
      </dsp:txXfrm>
    </dsp:sp>
    <dsp:sp modelId="{252B0901-D050-1A4B-BDCD-883508569A77}">
      <dsp:nvSpPr>
        <dsp:cNvPr id="0" name=""/>
        <dsp:cNvSpPr/>
      </dsp:nvSpPr>
      <dsp:spPr>
        <a:xfrm>
          <a:off x="0" y="944493"/>
          <a:ext cx="12080784" cy="61903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Clinical features</a:t>
          </a:r>
          <a:endParaRPr lang="en-US" sz="2000" kern="1200"/>
        </a:p>
      </dsp:txBody>
      <dsp:txXfrm>
        <a:off x="30219" y="974712"/>
        <a:ext cx="12020346" cy="558593"/>
      </dsp:txXfrm>
    </dsp:sp>
    <dsp:sp modelId="{CD82F6EB-6E11-184F-922F-0BF65206752C}">
      <dsp:nvSpPr>
        <dsp:cNvPr id="0" name=""/>
        <dsp:cNvSpPr/>
      </dsp:nvSpPr>
      <dsp:spPr>
        <a:xfrm>
          <a:off x="0" y="1563524"/>
          <a:ext cx="12080784" cy="176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5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majority asymptomatic.</a:t>
          </a:r>
        </a:p>
        <a:p>
          <a:pPr marL="171450" lvl="1" indent="-171450" algn="l" defTabSz="711200">
            <a:lnSpc>
              <a:spcPct val="90000"/>
            </a:lnSpc>
            <a:spcBef>
              <a:spcPct val="0"/>
            </a:spcBef>
            <a:spcAft>
              <a:spcPct val="20000"/>
            </a:spcAft>
            <a:buChar char="•"/>
          </a:pPr>
          <a:r>
            <a:rPr lang="en-US" sz="1600" kern="1200" dirty="0"/>
            <a:t>Occasionally, they are functionally active (i.e., cause androgen hypersecretion) and manifest with symptoms of virilization of the mother or the fetus</a:t>
          </a:r>
        </a:p>
        <a:p>
          <a:pPr marL="342900" lvl="2" indent="-171450" algn="l" defTabSz="711200">
            <a:lnSpc>
              <a:spcPct val="90000"/>
            </a:lnSpc>
            <a:spcBef>
              <a:spcPct val="0"/>
            </a:spcBef>
            <a:spcAft>
              <a:spcPct val="20000"/>
            </a:spcAft>
            <a:buChar char="•"/>
          </a:pPr>
          <a:r>
            <a:rPr lang="en-US" sz="1600" b="0" i="0" kern="1200"/>
            <a:t>- </a:t>
          </a:r>
          <a:r>
            <a:rPr lang="en-US" sz="1600" b="1" i="0" kern="1200"/>
            <a:t>*Maternal symptoms*</a:t>
          </a:r>
          <a:r>
            <a:rPr lang="en-US" sz="1600" b="0" i="0" kern="1200"/>
            <a:t>: Acne, hirsutism, deepening of the voice, temporal balding, and clitoromegaly. – </a:t>
          </a:r>
          <a:endParaRPr lang="en-US" sz="1600" kern="1200"/>
        </a:p>
        <a:p>
          <a:pPr marL="342900" lvl="2" indent="-171450" algn="l" defTabSz="711200">
            <a:lnSpc>
              <a:spcPct val="90000"/>
            </a:lnSpc>
            <a:spcBef>
              <a:spcPct val="0"/>
            </a:spcBef>
            <a:spcAft>
              <a:spcPct val="20000"/>
            </a:spcAft>
            <a:buChar char="•"/>
          </a:pPr>
          <a:endParaRPr lang="en-US" sz="1600" kern="1200" dirty="0"/>
        </a:p>
        <a:p>
          <a:pPr marL="342900" lvl="2" indent="-171450" algn="l" defTabSz="711200">
            <a:lnSpc>
              <a:spcPct val="90000"/>
            </a:lnSpc>
            <a:spcBef>
              <a:spcPct val="0"/>
            </a:spcBef>
            <a:spcAft>
              <a:spcPct val="20000"/>
            </a:spcAft>
            <a:buChar char="•"/>
          </a:pPr>
          <a:r>
            <a:rPr lang="en-US" sz="1600" b="1" i="0" kern="1200" dirty="0"/>
            <a:t>*Fetal symptoms*</a:t>
          </a:r>
          <a:r>
            <a:rPr lang="en-US" sz="1600" b="0" i="0" kern="1200" dirty="0"/>
            <a:t>: Signs of masculinization such as labioscrotal fusion and an enlarged clitoris. In some cases, luteomas can lead to ambiguous genitalia at birth, necessitating a decision on the infant's gender based on parental preference.</a:t>
          </a:r>
          <a:endParaRPr lang="en-US" sz="1600" kern="1200" dirty="0"/>
        </a:p>
      </dsp:txBody>
      <dsp:txXfrm>
        <a:off x="0" y="1563524"/>
        <a:ext cx="12080784" cy="1764008"/>
      </dsp:txXfrm>
    </dsp:sp>
    <dsp:sp modelId="{DD1C3AD9-9059-9945-857B-D93FE124D994}">
      <dsp:nvSpPr>
        <dsp:cNvPr id="0" name=""/>
        <dsp:cNvSpPr/>
      </dsp:nvSpPr>
      <dsp:spPr>
        <a:xfrm>
          <a:off x="0" y="3327533"/>
          <a:ext cx="12080784" cy="93076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t>Risk factors</a:t>
          </a:r>
          <a:endParaRPr lang="en-US" sz="2000" kern="1200"/>
        </a:p>
      </dsp:txBody>
      <dsp:txXfrm>
        <a:off x="45436" y="3372969"/>
        <a:ext cx="11989912" cy="839890"/>
      </dsp:txXfrm>
    </dsp:sp>
    <dsp:sp modelId="{48E65452-03F6-0F46-BE51-C7A0AC8EE66D}">
      <dsp:nvSpPr>
        <dsp:cNvPr id="0" name=""/>
        <dsp:cNvSpPr/>
      </dsp:nvSpPr>
      <dsp:spPr>
        <a:xfrm>
          <a:off x="0" y="4258295"/>
          <a:ext cx="12080784" cy="853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3565"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 *Polycystic Ovary Syndrome (PCOS)*</a:t>
          </a:r>
        </a:p>
        <a:p>
          <a:pPr marL="171450" lvl="1" indent="-171450" algn="l" defTabSz="711200">
            <a:lnSpc>
              <a:spcPct val="90000"/>
            </a:lnSpc>
            <a:spcBef>
              <a:spcPct val="0"/>
            </a:spcBef>
            <a:spcAft>
              <a:spcPct val="20000"/>
            </a:spcAft>
            <a:buChar char="•"/>
          </a:pPr>
          <a:r>
            <a:rPr lang="en-US" sz="1600" kern="1200"/>
            <a:t>- History of luteoma </a:t>
          </a:r>
        </a:p>
        <a:p>
          <a:pPr marL="171450" lvl="1" indent="-171450" algn="l" defTabSz="711200">
            <a:lnSpc>
              <a:spcPct val="90000"/>
            </a:lnSpc>
            <a:spcBef>
              <a:spcPct val="0"/>
            </a:spcBef>
            <a:spcAft>
              <a:spcPct val="20000"/>
            </a:spcAft>
            <a:buChar char="•"/>
          </a:pPr>
          <a:r>
            <a:rPr lang="en-US" sz="1600" kern="1200"/>
            <a:t>- Multiple pregnancies</a:t>
          </a:r>
        </a:p>
        <a:p>
          <a:pPr marL="171450" lvl="1" indent="-171450" algn="l" defTabSz="711200">
            <a:lnSpc>
              <a:spcPct val="90000"/>
            </a:lnSpc>
            <a:spcBef>
              <a:spcPct val="0"/>
            </a:spcBef>
            <a:spcAft>
              <a:spcPct val="20000"/>
            </a:spcAft>
            <a:buChar char="•"/>
          </a:pPr>
          <a:r>
            <a:rPr lang="en-US" sz="1600" kern="1200"/>
            <a:t>- Advanced maternal age</a:t>
          </a:r>
        </a:p>
      </dsp:txBody>
      <dsp:txXfrm>
        <a:off x="0" y="4258295"/>
        <a:ext cx="12080784" cy="853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F3640-4F49-1747-B7D6-CFF804F31EFF}">
      <dsp:nvSpPr>
        <dsp:cNvPr id="0" name=""/>
        <dsp:cNvSpPr/>
      </dsp:nvSpPr>
      <dsp:spPr>
        <a:xfrm>
          <a:off x="0" y="278488"/>
          <a:ext cx="6817468" cy="231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33248" rIns="529111" bIns="128016" numCol="1" spcCol="1270" anchor="t" anchorCtr="0">
          <a:noAutofit/>
        </a:bodyPr>
        <a:lstStyle/>
        <a:p>
          <a:pPr marL="114300" lvl="1" indent="-114300" algn="l" defTabSz="666750">
            <a:lnSpc>
              <a:spcPct val="90000"/>
            </a:lnSpc>
            <a:spcBef>
              <a:spcPct val="0"/>
            </a:spcBef>
            <a:spcAft>
              <a:spcPct val="15000"/>
            </a:spcAft>
            <a:buChar char="•"/>
          </a:pPr>
          <a:r>
            <a:rPr lang="en-US" sz="1500" b="1" i="0" u="none" kern="1200" dirty="0"/>
            <a:t>*Pelvic ultrasound*</a:t>
          </a:r>
          <a:r>
            <a:rPr lang="en-US" sz="1500" b="0" i="0" u="none" kern="1200" dirty="0"/>
            <a:t>: Reveals a solid adnexal mass, which can be unilateral or bilateral, with significant venous or arterial blood flow. </a:t>
          </a:r>
          <a:r>
            <a:rPr lang="en-US" sz="1500" b="1" i="0" u="sng" kern="1200" dirty="0"/>
            <a:t>(Normal Range :between *1 to 25 cm*)</a:t>
          </a:r>
          <a:endParaRPr lang="en-US" sz="1500" b="1" u="sng" kern="1200" dirty="0"/>
        </a:p>
        <a:p>
          <a:pPr marL="114300" lvl="1" indent="-114300" algn="l" defTabSz="666750">
            <a:lnSpc>
              <a:spcPct val="90000"/>
            </a:lnSpc>
            <a:spcBef>
              <a:spcPct val="0"/>
            </a:spcBef>
            <a:spcAft>
              <a:spcPct val="15000"/>
            </a:spcAft>
            <a:buChar char="•"/>
          </a:pPr>
          <a:r>
            <a:rPr lang="en-US" sz="1500" b="0" i="0" u="none" kern="1200" dirty="0"/>
            <a:t>- Luteomas are often diagnosed incidentally during </a:t>
          </a:r>
          <a:r>
            <a:rPr lang="en-US" sz="1500" b="1" i="0" u="none" kern="1200" dirty="0"/>
            <a:t>*cesarean delivery*</a:t>
          </a:r>
          <a:r>
            <a:rPr lang="en-US" sz="1500" b="0" i="0" u="none" kern="1200" dirty="0"/>
            <a:t> or routine imaging. </a:t>
          </a:r>
          <a:r>
            <a:rPr lang="en-US" sz="1500" b="0" i="0" u="none" kern="1200" dirty="0" err="1"/>
            <a:t>i.e</a:t>
          </a:r>
          <a:r>
            <a:rPr lang="en-US" sz="1500" b="0" i="0" u="none" kern="1200" dirty="0"/>
            <a:t> </a:t>
          </a:r>
          <a:r>
            <a:rPr lang="en-US" sz="1500" b="0" i="0" u="none" kern="1200" dirty="0">
              <a:highlight>
                <a:srgbClr val="FFFF00"/>
              </a:highlight>
            </a:rPr>
            <a:t>INCIDENTALLY</a:t>
          </a:r>
          <a:endParaRPr lang="en-US" sz="1500" kern="1200" dirty="0">
            <a:highlight>
              <a:srgbClr val="FFFF00"/>
            </a:highlight>
          </a:endParaRPr>
        </a:p>
        <a:p>
          <a:pPr marL="114300" lvl="1" indent="-114300" algn="l" defTabSz="666750" rtl="0">
            <a:lnSpc>
              <a:spcPct val="90000"/>
            </a:lnSpc>
            <a:spcBef>
              <a:spcPct val="0"/>
            </a:spcBef>
            <a:spcAft>
              <a:spcPct val="15000"/>
            </a:spcAft>
            <a:buChar char="•"/>
          </a:pPr>
          <a:endParaRPr lang="en-US" sz="1500" kern="1200" dirty="0">
            <a:highlight>
              <a:srgbClr val="FFFF00"/>
            </a:highlight>
          </a:endParaRPr>
        </a:p>
        <a:p>
          <a:pPr marL="171450" lvl="1" indent="-171450" algn="l" defTabSz="800100">
            <a:lnSpc>
              <a:spcPct val="90000"/>
            </a:lnSpc>
            <a:spcBef>
              <a:spcPct val="0"/>
            </a:spcBef>
            <a:spcAft>
              <a:spcPct val="15000"/>
            </a:spcAft>
            <a:buChar char="•"/>
          </a:pPr>
          <a:r>
            <a:rPr lang="en-US" sz="1800" b="1" u="sng" kern="1200" dirty="0">
              <a:solidFill>
                <a:srgbClr val="FF0000"/>
              </a:solidFill>
            </a:rPr>
            <a:t>NOTE</a:t>
          </a:r>
          <a:r>
            <a:rPr lang="en-US" sz="1500" kern="1200" dirty="0"/>
            <a:t> The diagnosis should be suspected in the presence of a solid adnexal mass and maternal hirsutism or virilization during pregnancy.</a:t>
          </a:r>
        </a:p>
      </dsp:txBody>
      <dsp:txXfrm>
        <a:off x="0" y="278488"/>
        <a:ext cx="6817468" cy="2318400"/>
      </dsp:txXfrm>
    </dsp:sp>
    <dsp:sp modelId="{0C98B757-9B37-264C-B87E-FB4C3C3EC5DE}">
      <dsp:nvSpPr>
        <dsp:cNvPr id="0" name=""/>
        <dsp:cNvSpPr/>
      </dsp:nvSpPr>
      <dsp:spPr>
        <a:xfrm>
          <a:off x="340873" y="0"/>
          <a:ext cx="4772227"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711200">
            <a:lnSpc>
              <a:spcPct val="90000"/>
            </a:lnSpc>
            <a:spcBef>
              <a:spcPct val="0"/>
            </a:spcBef>
            <a:spcAft>
              <a:spcPct val="35000"/>
            </a:spcAft>
            <a:buNone/>
          </a:pPr>
          <a:r>
            <a:rPr lang="en-US" sz="1600" b="1" kern="1200" dirty="0"/>
            <a:t>Diagnostics</a:t>
          </a:r>
          <a:endParaRPr lang="en-US" sz="1600" kern="1200" dirty="0"/>
        </a:p>
      </dsp:txBody>
      <dsp:txXfrm>
        <a:off x="363930" y="23057"/>
        <a:ext cx="4726113" cy="426206"/>
      </dsp:txXfrm>
    </dsp:sp>
    <dsp:sp modelId="{B253274C-D97D-2042-B1EC-F6AF2EA802A0}">
      <dsp:nvSpPr>
        <dsp:cNvPr id="0" name=""/>
        <dsp:cNvSpPr/>
      </dsp:nvSpPr>
      <dsp:spPr>
        <a:xfrm>
          <a:off x="0" y="2919449"/>
          <a:ext cx="6817468" cy="680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33248" rIns="529111" bIns="113792" numCol="1" spcCol="1270" anchor="t" anchorCtr="0">
          <a:noAutofit/>
        </a:bodyPr>
        <a:lstStyle/>
        <a:p>
          <a:pPr marL="171450" lvl="1" indent="-171450" algn="l" defTabSz="711200">
            <a:lnSpc>
              <a:spcPct val="90000"/>
            </a:lnSpc>
            <a:spcBef>
              <a:spcPct val="0"/>
            </a:spcBef>
            <a:spcAft>
              <a:spcPct val="15000"/>
            </a:spcAft>
            <a:buChar char="•"/>
          </a:pPr>
          <a:r>
            <a:rPr lang="en-GB" sz="1600" kern="1200" dirty="0"/>
            <a:t> </a:t>
          </a:r>
          <a:r>
            <a:rPr lang="en-US" sz="1600" b="0" i="0" u="none" kern="1200" dirty="0"/>
            <a:t>Confirmed by histopathological examination post-surgery.</a:t>
          </a:r>
          <a:endParaRPr lang="en-US" sz="1600" kern="1200" dirty="0"/>
        </a:p>
      </dsp:txBody>
      <dsp:txXfrm>
        <a:off x="0" y="2919449"/>
        <a:ext cx="6817468" cy="680400"/>
      </dsp:txXfrm>
    </dsp:sp>
    <dsp:sp modelId="{DCC17891-5C09-EE44-A517-A323E1B6C498}">
      <dsp:nvSpPr>
        <dsp:cNvPr id="0" name=""/>
        <dsp:cNvSpPr/>
      </dsp:nvSpPr>
      <dsp:spPr>
        <a:xfrm>
          <a:off x="340873" y="2683289"/>
          <a:ext cx="4772227"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711200">
            <a:lnSpc>
              <a:spcPct val="90000"/>
            </a:lnSpc>
            <a:spcBef>
              <a:spcPct val="0"/>
            </a:spcBef>
            <a:spcAft>
              <a:spcPct val="35000"/>
            </a:spcAft>
            <a:buNone/>
          </a:pPr>
          <a:r>
            <a:rPr lang="en-GB" sz="1600" kern="1200" dirty="0"/>
            <a:t>Definitive diagnosis-</a:t>
          </a:r>
          <a:endParaRPr lang="en-US" sz="1600" kern="1200" dirty="0"/>
        </a:p>
      </dsp:txBody>
      <dsp:txXfrm>
        <a:off x="363930" y="2706346"/>
        <a:ext cx="4726113" cy="426206"/>
      </dsp:txXfrm>
    </dsp:sp>
    <dsp:sp modelId="{8883CA69-3E50-A143-AA02-1FF51CA762C8}">
      <dsp:nvSpPr>
        <dsp:cNvPr id="0" name=""/>
        <dsp:cNvSpPr/>
      </dsp:nvSpPr>
      <dsp:spPr>
        <a:xfrm>
          <a:off x="0" y="3922409"/>
          <a:ext cx="6817468" cy="907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9111" tIns="333248" rIns="529111" bIns="113792" numCol="1" spcCol="1270" anchor="t" anchorCtr="0">
          <a:noAutofit/>
        </a:bodyPr>
        <a:lstStyle/>
        <a:p>
          <a:pPr marL="171450" lvl="1" indent="-171450" algn="l" defTabSz="711200">
            <a:lnSpc>
              <a:spcPct val="90000"/>
            </a:lnSpc>
            <a:spcBef>
              <a:spcPct val="0"/>
            </a:spcBef>
            <a:spcAft>
              <a:spcPct val="15000"/>
            </a:spcAft>
            <a:buChar char="•"/>
          </a:pPr>
          <a:r>
            <a:rPr lang="en-US" sz="1600" b="1" i="0" u="none" kern="1200" dirty="0"/>
            <a:t>*Observation*</a:t>
          </a:r>
          <a:r>
            <a:rPr lang="en-US" sz="1600" b="0" i="0" u="none" kern="1200" dirty="0"/>
            <a:t>: Most luteomas regress spontaneously postpartum without the need for intervention.</a:t>
          </a:r>
          <a:endParaRPr lang="en-US" sz="1600" kern="1200" dirty="0"/>
        </a:p>
      </dsp:txBody>
      <dsp:txXfrm>
        <a:off x="0" y="3922409"/>
        <a:ext cx="6817468" cy="907200"/>
      </dsp:txXfrm>
    </dsp:sp>
    <dsp:sp modelId="{768A9910-6C05-C34A-87A9-08D9B952AB08}">
      <dsp:nvSpPr>
        <dsp:cNvPr id="0" name=""/>
        <dsp:cNvSpPr/>
      </dsp:nvSpPr>
      <dsp:spPr>
        <a:xfrm>
          <a:off x="340873" y="3686249"/>
          <a:ext cx="4772227" cy="4723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0379" tIns="0" rIns="180379" bIns="0" numCol="1" spcCol="1270" anchor="ctr" anchorCtr="0">
          <a:noAutofit/>
        </a:bodyPr>
        <a:lstStyle/>
        <a:p>
          <a:pPr marL="0" lvl="0" indent="0" algn="l" defTabSz="711200">
            <a:lnSpc>
              <a:spcPct val="90000"/>
            </a:lnSpc>
            <a:spcBef>
              <a:spcPct val="0"/>
            </a:spcBef>
            <a:spcAft>
              <a:spcPct val="35000"/>
            </a:spcAft>
            <a:buNone/>
          </a:pPr>
          <a:r>
            <a:rPr lang="en-US" sz="1600" b="1" kern="1200"/>
            <a:t>Treatment</a:t>
          </a:r>
          <a:endParaRPr lang="en-US" sz="1600" kern="1200"/>
        </a:p>
      </dsp:txBody>
      <dsp:txXfrm>
        <a:off x="363930" y="3709306"/>
        <a:ext cx="4726113"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ADC01D-6BCB-BC40-895C-9BAE765287DE}">
      <dsp:nvSpPr>
        <dsp:cNvPr id="0" name=""/>
        <dsp:cNvSpPr/>
      </dsp:nvSpPr>
      <dsp:spPr>
        <a:xfrm>
          <a:off x="0" y="342319"/>
          <a:ext cx="6666833" cy="16443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Serous cystadenoma</a:t>
          </a:r>
          <a:endParaRPr lang="en-JO" sz="1800" kern="1200" dirty="0"/>
        </a:p>
        <a:p>
          <a:pPr marL="171450" lvl="1" indent="-171450" algn="l" defTabSz="800100">
            <a:lnSpc>
              <a:spcPct val="90000"/>
            </a:lnSpc>
            <a:spcBef>
              <a:spcPct val="0"/>
            </a:spcBef>
            <a:spcAft>
              <a:spcPct val="15000"/>
            </a:spcAft>
            <a:buChar char="•"/>
          </a:pPr>
          <a:r>
            <a:rPr lang="en-US" sz="1800" kern="1200" dirty="0"/>
            <a:t>2) Mucinous cystadenoma</a:t>
          </a:r>
          <a:endParaRPr lang="en-JO" sz="1800" kern="1200" dirty="0"/>
        </a:p>
        <a:p>
          <a:pPr marL="171450" lvl="1" indent="-171450" algn="l" defTabSz="800100">
            <a:lnSpc>
              <a:spcPct val="90000"/>
            </a:lnSpc>
            <a:spcBef>
              <a:spcPct val="0"/>
            </a:spcBef>
            <a:spcAft>
              <a:spcPct val="15000"/>
            </a:spcAft>
            <a:buChar char="•"/>
          </a:pPr>
          <a:r>
            <a:rPr lang="en-US" sz="1800" kern="1200" dirty="0"/>
            <a:t>3) Endometrioid cystadenoma</a:t>
          </a:r>
          <a:endParaRPr lang="en-JO" sz="1800" kern="1200" dirty="0"/>
        </a:p>
        <a:p>
          <a:pPr marL="171450" lvl="1" indent="-171450" algn="l" defTabSz="800100">
            <a:lnSpc>
              <a:spcPct val="90000"/>
            </a:lnSpc>
            <a:spcBef>
              <a:spcPct val="0"/>
            </a:spcBef>
            <a:spcAft>
              <a:spcPct val="15000"/>
            </a:spcAft>
            <a:buChar char="•"/>
          </a:pPr>
          <a:r>
            <a:rPr lang="en-US" sz="1800" kern="1200" dirty="0"/>
            <a:t>4) Brenner tumor</a:t>
          </a:r>
          <a:endParaRPr lang="en-JO" sz="1800" kern="1200" dirty="0"/>
        </a:p>
      </dsp:txBody>
      <dsp:txXfrm>
        <a:off x="0" y="342319"/>
        <a:ext cx="6666833" cy="1644300"/>
      </dsp:txXfrm>
    </dsp:sp>
    <dsp:sp modelId="{4036C7B5-5C89-8E49-A930-3EA11E980282}">
      <dsp:nvSpPr>
        <dsp:cNvPr id="0" name=""/>
        <dsp:cNvSpPr/>
      </dsp:nvSpPr>
      <dsp:spPr>
        <a:xfrm>
          <a:off x="333341" y="76639"/>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dirty="0"/>
            <a:t>A) Epithelial ovarian tumors :</a:t>
          </a:r>
          <a:endParaRPr lang="en-JO" sz="1800" kern="1200" dirty="0"/>
        </a:p>
      </dsp:txBody>
      <dsp:txXfrm>
        <a:off x="359280" y="102578"/>
        <a:ext cx="4614905" cy="479482"/>
      </dsp:txXfrm>
    </dsp:sp>
    <dsp:sp modelId="{C189CE9D-D7CD-1E4A-8411-DEC49F5BB0D5}">
      <dsp:nvSpPr>
        <dsp:cNvPr id="0" name=""/>
        <dsp:cNvSpPr/>
      </dsp:nvSpPr>
      <dsp:spPr>
        <a:xfrm>
          <a:off x="0" y="2349500"/>
          <a:ext cx="6666833" cy="16159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Mature cystic teratoma (dermoid cyst)</a:t>
          </a:r>
          <a:endParaRPr lang="en-JO" sz="1800" kern="1200" dirty="0"/>
        </a:p>
        <a:p>
          <a:pPr marL="171450" lvl="1" indent="-171450" algn="l" defTabSz="800100">
            <a:lnSpc>
              <a:spcPct val="90000"/>
            </a:lnSpc>
            <a:spcBef>
              <a:spcPct val="0"/>
            </a:spcBef>
            <a:spcAft>
              <a:spcPct val="15000"/>
            </a:spcAft>
            <a:buChar char="•"/>
          </a:pPr>
          <a:r>
            <a:rPr lang="en-US" sz="1800" kern="1200" dirty="0"/>
            <a:t>2) Mature solid teratoma </a:t>
          </a:r>
          <a:endParaRPr lang="en-JO" sz="1800" kern="1200" dirty="0"/>
        </a:p>
        <a:p>
          <a:pPr marL="171450" lvl="1" indent="-171450" algn="l" defTabSz="800100">
            <a:lnSpc>
              <a:spcPct val="90000"/>
            </a:lnSpc>
            <a:spcBef>
              <a:spcPct val="0"/>
            </a:spcBef>
            <a:spcAft>
              <a:spcPct val="15000"/>
            </a:spcAft>
            <a:buChar char="•"/>
          </a:pPr>
          <a:r>
            <a:rPr lang="en-US" sz="1800" kern="1200" dirty="0"/>
            <a:t>3) </a:t>
          </a:r>
          <a:r>
            <a:rPr lang="en-US" sz="1800" kern="1200" dirty="0" err="1"/>
            <a:t>Monodermal</a:t>
          </a:r>
          <a:r>
            <a:rPr lang="en-US" sz="1800" kern="1200" dirty="0"/>
            <a:t> highly specialized teratomas (e.g., struma </a:t>
          </a:r>
          <a:r>
            <a:rPr lang="en-US" sz="1800" kern="1200" dirty="0" err="1"/>
            <a:t>ovarii</a:t>
          </a:r>
          <a:r>
            <a:rPr lang="en-US" sz="1800" kern="1200" dirty="0"/>
            <a:t>, carcinoid)</a:t>
          </a:r>
          <a:endParaRPr lang="en-JO" sz="1800" kern="1200" dirty="0"/>
        </a:p>
      </dsp:txBody>
      <dsp:txXfrm>
        <a:off x="0" y="2349500"/>
        <a:ext cx="6666833" cy="1615950"/>
      </dsp:txXfrm>
    </dsp:sp>
    <dsp:sp modelId="{AC5A1467-F6FA-7F44-A437-A9BD71624A5F}">
      <dsp:nvSpPr>
        <dsp:cNvPr id="0" name=""/>
        <dsp:cNvSpPr/>
      </dsp:nvSpPr>
      <dsp:spPr>
        <a:xfrm>
          <a:off x="333341" y="2083820"/>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a:t>B) Germ cell ovarian tumors :</a:t>
          </a:r>
          <a:endParaRPr lang="en-JO" sz="1800" kern="1200"/>
        </a:p>
      </dsp:txBody>
      <dsp:txXfrm>
        <a:off x="359280" y="2109759"/>
        <a:ext cx="4614905" cy="479482"/>
      </dsp:txXfrm>
    </dsp:sp>
    <dsp:sp modelId="{20C1111D-59B4-D04F-903D-DF0ABBC7FCC7}">
      <dsp:nvSpPr>
        <dsp:cNvPr id="0" name=""/>
        <dsp:cNvSpPr/>
      </dsp:nvSpPr>
      <dsp:spPr>
        <a:xfrm>
          <a:off x="0" y="4328330"/>
          <a:ext cx="6666833" cy="10489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374904" rIns="517420"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1) Fibroma</a:t>
          </a:r>
          <a:endParaRPr lang="en-JO" sz="1800" kern="1200" dirty="0"/>
        </a:p>
        <a:p>
          <a:pPr marL="171450" lvl="1" indent="-171450" algn="l" defTabSz="800100">
            <a:lnSpc>
              <a:spcPct val="90000"/>
            </a:lnSpc>
            <a:spcBef>
              <a:spcPct val="0"/>
            </a:spcBef>
            <a:spcAft>
              <a:spcPct val="15000"/>
            </a:spcAft>
            <a:buChar char="•"/>
          </a:pPr>
          <a:r>
            <a:rPr lang="en-US" sz="1800" kern="1200"/>
            <a:t>2) Thecoma</a:t>
          </a:r>
          <a:endParaRPr lang="en-JO" sz="1800" kern="1200"/>
        </a:p>
      </dsp:txBody>
      <dsp:txXfrm>
        <a:off x="0" y="4328330"/>
        <a:ext cx="6666833" cy="1048950"/>
      </dsp:txXfrm>
    </dsp:sp>
    <dsp:sp modelId="{66462FDA-77DF-5E44-ABFB-80E8C57211DB}">
      <dsp:nvSpPr>
        <dsp:cNvPr id="0" name=""/>
        <dsp:cNvSpPr/>
      </dsp:nvSpPr>
      <dsp:spPr>
        <a:xfrm>
          <a:off x="333341" y="4062650"/>
          <a:ext cx="4666783" cy="5313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800100">
            <a:lnSpc>
              <a:spcPct val="90000"/>
            </a:lnSpc>
            <a:spcBef>
              <a:spcPct val="0"/>
            </a:spcBef>
            <a:spcAft>
              <a:spcPct val="35000"/>
            </a:spcAft>
            <a:buNone/>
          </a:pPr>
          <a:r>
            <a:rPr lang="en-US" sz="1800" b="1" kern="1200"/>
            <a:t>C) Sex-cord stromal cell ovarian tumors :</a:t>
          </a:r>
          <a:endParaRPr lang="en-JO" sz="1800" kern="1200"/>
        </a:p>
      </dsp:txBody>
      <dsp:txXfrm>
        <a:off x="359280" y="4088589"/>
        <a:ext cx="4614905" cy="4794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A634D-4D5D-404A-A5C5-9AF1DC7474EA}">
      <dsp:nvSpPr>
        <dsp:cNvPr id="0" name=""/>
        <dsp:cNvSpPr/>
      </dsp:nvSpPr>
      <dsp:spPr>
        <a:xfrm>
          <a:off x="0" y="27111"/>
          <a:ext cx="70505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The most common benign ovarian neoplasms</a:t>
          </a:r>
          <a:endParaRPr lang="en-US" sz="2400" kern="1200"/>
        </a:p>
      </dsp:txBody>
      <dsp:txXfrm>
        <a:off x="28100" y="55211"/>
        <a:ext cx="6994304" cy="519439"/>
      </dsp:txXfrm>
    </dsp:sp>
    <dsp:sp modelId="{9276310C-BE3B-DE49-A62F-9636206F60F9}">
      <dsp:nvSpPr>
        <dsp:cNvPr id="0" name=""/>
        <dsp:cNvSpPr/>
      </dsp:nvSpPr>
      <dsp:spPr>
        <a:xfrm>
          <a:off x="0" y="671871"/>
          <a:ext cx="70505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0" i="0" kern="1200"/>
            <a:t>The peak incidence is at the 4</a:t>
          </a:r>
          <a:r>
            <a:rPr lang="en-US" sz="2400" b="0" i="0" kern="1200" baseline="30000"/>
            <a:t>th</a:t>
          </a:r>
          <a:r>
            <a:rPr lang="en-US" sz="2400" b="0" i="0" kern="1200"/>
            <a:t> - 5</a:t>
          </a:r>
          <a:r>
            <a:rPr lang="en-US" sz="2400" b="0" i="0" kern="1200" baseline="30000"/>
            <a:t>th</a:t>
          </a:r>
          <a:r>
            <a:rPr lang="en-US" sz="2400" b="0" i="0" kern="1200"/>
            <a:t> decades of life</a:t>
          </a:r>
          <a:endParaRPr lang="en-US" sz="2400" kern="1200"/>
        </a:p>
      </dsp:txBody>
      <dsp:txXfrm>
        <a:off x="28100" y="699971"/>
        <a:ext cx="6994304" cy="519439"/>
      </dsp:txXfrm>
    </dsp:sp>
    <dsp:sp modelId="{FBC55DC2-00AF-A14E-BD08-D0CE3AAA8B9B}">
      <dsp:nvSpPr>
        <dsp:cNvPr id="0" name=""/>
        <dsp:cNvSpPr/>
      </dsp:nvSpPr>
      <dsp:spPr>
        <a:xfrm>
          <a:off x="0" y="1316631"/>
          <a:ext cx="7050504" cy="5756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i="0" kern="1200"/>
            <a:t>Pathology</a:t>
          </a:r>
          <a:endParaRPr lang="en-US" sz="2400" kern="1200"/>
        </a:p>
      </dsp:txBody>
      <dsp:txXfrm>
        <a:off x="28100" y="1344731"/>
        <a:ext cx="6994304" cy="519439"/>
      </dsp:txXfrm>
    </dsp:sp>
    <dsp:sp modelId="{2618C6B1-D94A-044C-8690-F3AAEE911CDF}">
      <dsp:nvSpPr>
        <dsp:cNvPr id="0" name=""/>
        <dsp:cNvSpPr/>
      </dsp:nvSpPr>
      <dsp:spPr>
        <a:xfrm>
          <a:off x="0" y="1892271"/>
          <a:ext cx="7050504" cy="2334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854"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i="0" kern="1200" dirty="0"/>
            <a:t>Grossly</a:t>
          </a:r>
          <a:r>
            <a:rPr lang="en-US" sz="2400" b="0" i="0" kern="1200" dirty="0"/>
            <a:t>: They are thin-walled, usually unilocular (or sometimes multilocular), that contain clear, straw-colored fluid and range in size from 5 to over 20 cm.</a:t>
          </a:r>
          <a:endParaRPr lang="en-US" sz="2400" kern="1200" dirty="0"/>
        </a:p>
        <a:p>
          <a:pPr marL="228600" lvl="1" indent="-228600" algn="l" defTabSz="1066800">
            <a:lnSpc>
              <a:spcPct val="90000"/>
            </a:lnSpc>
            <a:spcBef>
              <a:spcPct val="0"/>
            </a:spcBef>
            <a:spcAft>
              <a:spcPct val="20000"/>
            </a:spcAft>
            <a:buChar char="•"/>
          </a:pPr>
          <a:r>
            <a:rPr lang="en-US" sz="2400" b="0" i="0" kern="1200" dirty="0"/>
            <a:t> Bilateral in 20-25%</a:t>
          </a:r>
          <a:endParaRPr lang="en-US" sz="2400" kern="1200" dirty="0"/>
        </a:p>
        <a:p>
          <a:pPr marL="171450" lvl="1" indent="-171450" algn="l" defTabSz="711200">
            <a:lnSpc>
              <a:spcPct val="90000"/>
            </a:lnSpc>
            <a:spcBef>
              <a:spcPct val="0"/>
            </a:spcBef>
            <a:spcAft>
              <a:spcPct val="20000"/>
            </a:spcAft>
            <a:buChar char="•"/>
          </a:pPr>
          <a:endParaRPr lang="en-US" sz="1600" kern="1200" dirty="0"/>
        </a:p>
        <a:p>
          <a:pPr marL="171450" lvl="1" indent="-171450" algn="l" defTabSz="711200">
            <a:lnSpc>
              <a:spcPct val="90000"/>
            </a:lnSpc>
            <a:spcBef>
              <a:spcPct val="0"/>
            </a:spcBef>
            <a:spcAft>
              <a:spcPct val="20000"/>
            </a:spcAft>
            <a:buChar char="•"/>
          </a:pPr>
          <a:endParaRPr lang="en-US" sz="1600" kern="1200" dirty="0"/>
        </a:p>
        <a:p>
          <a:pPr marL="171450" lvl="1" indent="-171450" algn="l" defTabSz="711200" rtl="0">
            <a:lnSpc>
              <a:spcPct val="90000"/>
            </a:lnSpc>
            <a:spcBef>
              <a:spcPct val="0"/>
            </a:spcBef>
            <a:spcAft>
              <a:spcPct val="20000"/>
            </a:spcAft>
            <a:buChar char="•"/>
          </a:pPr>
          <a:endParaRPr lang="en-US" sz="1600" kern="1200" dirty="0"/>
        </a:p>
      </dsp:txBody>
      <dsp:txXfrm>
        <a:off x="0" y="1892271"/>
        <a:ext cx="7050504" cy="23349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0D3C4-1018-463D-B919-EB7BA69A30BC}" type="datetimeFigureOut">
              <a:rPr lang="en-US" smtClean="0"/>
              <a:pPr/>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AD4C3-D309-470B-8565-5B5F51F415FE}" type="slidenum">
              <a:rPr lang="en-US" smtClean="0"/>
              <a:pPr/>
              <a:t>‹#›</a:t>
            </a:fld>
            <a:endParaRPr lang="en-US"/>
          </a:p>
        </p:txBody>
      </p:sp>
    </p:spTree>
    <p:extLst>
      <p:ext uri="{BB962C8B-B14F-4D97-AF65-F5344CB8AC3E}">
        <p14:creationId xmlns:p14="http://schemas.microsoft.com/office/powerpoint/2010/main" xmlns="" val="3740863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BFEA285-49F8-E34A-A4FE-0EF57E9B00A7}" type="slidenum">
              <a:rPr lang="x-none" smtClean="0"/>
              <a:pPr/>
              <a:t>63</a:t>
            </a:fld>
            <a:endParaRPr lang="x-none"/>
          </a:p>
        </p:txBody>
      </p:sp>
    </p:spTree>
    <p:extLst>
      <p:ext uri="{BB962C8B-B14F-4D97-AF65-F5344CB8AC3E}">
        <p14:creationId xmlns:p14="http://schemas.microsoft.com/office/powerpoint/2010/main" xmlns="" val="3498198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r" defTabSz="914400" rtl="1" eaLnBrk="1" latinLnBrk="0" hangingPunct="1"/>
            <a:endParaRPr lang="x-none" dirty="0"/>
          </a:p>
        </p:txBody>
      </p:sp>
      <p:sp>
        <p:nvSpPr>
          <p:cNvPr id="4" name="Slide Number Placeholder 3"/>
          <p:cNvSpPr>
            <a:spLocks noGrp="1"/>
          </p:cNvSpPr>
          <p:nvPr>
            <p:ph type="sldNum" sz="quarter" idx="5"/>
          </p:nvPr>
        </p:nvSpPr>
        <p:spPr/>
        <p:txBody>
          <a:bodyPr/>
          <a:lstStyle/>
          <a:p>
            <a:fld id="{3BFEA285-49F8-E34A-A4FE-0EF57E9B00A7}" type="slidenum">
              <a:rPr lang="x-none" smtClean="0"/>
              <a:pPr/>
              <a:t>73</a:t>
            </a:fld>
            <a:endParaRPr lang="x-none"/>
          </a:p>
        </p:txBody>
      </p:sp>
    </p:spTree>
    <p:extLst>
      <p:ext uri="{BB962C8B-B14F-4D97-AF65-F5344CB8AC3E}">
        <p14:creationId xmlns:p14="http://schemas.microsoft.com/office/powerpoint/2010/main" xmlns="" val="53239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BFEA285-49F8-E34A-A4FE-0EF57E9B00A7}" type="slidenum">
              <a:rPr lang="x-none" smtClean="0"/>
              <a:pPr/>
              <a:t>77</a:t>
            </a:fld>
            <a:endParaRPr lang="x-none"/>
          </a:p>
        </p:txBody>
      </p:sp>
    </p:spTree>
    <p:extLst>
      <p:ext uri="{BB962C8B-B14F-4D97-AF65-F5344CB8AC3E}">
        <p14:creationId xmlns:p14="http://schemas.microsoft.com/office/powerpoint/2010/main" xmlns="" val="180106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3BFEA285-49F8-E34A-A4FE-0EF57E9B00A7}" type="slidenum">
              <a:rPr lang="x-none" smtClean="0"/>
              <a:pPr/>
              <a:t>78</a:t>
            </a:fld>
            <a:endParaRPr lang="x-none"/>
          </a:p>
        </p:txBody>
      </p:sp>
    </p:spTree>
    <p:extLst>
      <p:ext uri="{BB962C8B-B14F-4D97-AF65-F5344CB8AC3E}">
        <p14:creationId xmlns:p14="http://schemas.microsoft.com/office/powerpoint/2010/main" xmlns="" val="3038544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7392B1C-1FDE-B33C-1C27-7D4AB5F63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406AEBA-22A7-ACFE-7F7E-FB6A0D695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BE0D76F-861D-54CE-DCAE-BC1C3BB56A7B}"/>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5" name="Footer Placeholder 4">
            <a:extLst>
              <a:ext uri="{FF2B5EF4-FFF2-40B4-BE49-F238E27FC236}">
                <a16:creationId xmlns:a16="http://schemas.microsoft.com/office/drawing/2014/main" xmlns="" id="{6BC7F18F-4875-AE28-72E3-0710C25ED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FDAC07A-D10C-75CB-C17E-B4B0AB860905}"/>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3263483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FCDF6D-4BBE-FA9B-520C-DB4DB62457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7E01DC5-4F9D-3E57-0C4A-25020601D3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DA234CC-EB88-2E03-BD56-3F0959D06FE0}"/>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5" name="Footer Placeholder 4">
            <a:extLst>
              <a:ext uri="{FF2B5EF4-FFF2-40B4-BE49-F238E27FC236}">
                <a16:creationId xmlns:a16="http://schemas.microsoft.com/office/drawing/2014/main" xmlns="" id="{2D281A4A-4B09-0CB2-804F-F308ECE980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280445B-C41F-55C7-3FA7-E3B59044C1EB}"/>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1141275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B353324-8E17-B773-61C5-8D2A885F2D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5CBCDB6-A0A3-2876-C6B6-0D8D7A255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5CDD05-7AD9-B5BC-ADC8-811527147558}"/>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5" name="Footer Placeholder 4">
            <a:extLst>
              <a:ext uri="{FF2B5EF4-FFF2-40B4-BE49-F238E27FC236}">
                <a16:creationId xmlns:a16="http://schemas.microsoft.com/office/drawing/2014/main" xmlns="" id="{C7CFE816-0534-2C29-C7A0-F7D5428F5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B36D9D-BAA5-772D-A974-5BB80BE7815A}"/>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8226735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2400"/>
            </a:lvl1pPr>
            <a:lvl2pPr>
              <a:defRPr sz="2400"/>
            </a:lvl2pPr>
            <a:lvl3pPr>
              <a:defRPr sz="2400"/>
            </a:lvl3pPr>
            <a:lvl4pPr>
              <a:defRPr sz="2400"/>
            </a:lvl4pPr>
            <a:lvl5pPr>
              <a:defRPr sz="24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xmlns="" val="26584127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321F50C-3302-1628-F57E-774220F8AE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92B848-2CC4-9BB7-64BA-F28893EF0B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47E3D7-8965-ACF9-E54A-7EF92D349F22}"/>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5" name="Footer Placeholder 4">
            <a:extLst>
              <a:ext uri="{FF2B5EF4-FFF2-40B4-BE49-F238E27FC236}">
                <a16:creationId xmlns:a16="http://schemas.microsoft.com/office/drawing/2014/main" xmlns="" id="{D1A91FB9-B784-76F5-F273-284AFA145F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288B71A-8DE6-9A71-E464-326665595D37}"/>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1206518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C02F28-A12F-D95E-29B7-F3EFD9CA9F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A40E9BE-8A6E-03C7-C406-492747B32C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B1AE6CF-1128-AF30-F6B9-DABE23704714}"/>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5" name="Footer Placeholder 4">
            <a:extLst>
              <a:ext uri="{FF2B5EF4-FFF2-40B4-BE49-F238E27FC236}">
                <a16:creationId xmlns:a16="http://schemas.microsoft.com/office/drawing/2014/main" xmlns="" id="{A756FA0A-2F22-D13A-EB51-E8290484CA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02BB14-0B50-C412-DF05-DFE93FFEC4AC}"/>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2960504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36935B-F1E5-1BB1-A50A-162B48BD92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8504363-1D54-29F3-3F12-574A748DA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2C91832-41BC-5BE7-F2AC-DBD27DAD60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A1C15EDF-EB73-ACA3-358D-43BDAE2878E6}"/>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6" name="Footer Placeholder 5">
            <a:extLst>
              <a:ext uri="{FF2B5EF4-FFF2-40B4-BE49-F238E27FC236}">
                <a16:creationId xmlns:a16="http://schemas.microsoft.com/office/drawing/2014/main" xmlns="" id="{C0ACCC55-AD0E-D00A-65EB-73AB4A688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A237E3-CD1B-1625-7A06-E2C6E2F4C6B2}"/>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880716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DDB016-8B11-76DD-FA1F-4CE78CE5F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FF29E985-C851-28A2-5CA8-593EA0DDE6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E6E341B-BDBC-664F-70DD-AFAD7A9AF7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4B6FFCE4-13E0-6B9D-BC51-79B77F5C55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3ED93B4-A2EF-192F-5B66-48F1F508C5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1FFCF16-747F-F5D7-0416-334D6774E62C}"/>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8" name="Footer Placeholder 7">
            <a:extLst>
              <a:ext uri="{FF2B5EF4-FFF2-40B4-BE49-F238E27FC236}">
                <a16:creationId xmlns:a16="http://schemas.microsoft.com/office/drawing/2014/main" xmlns="" id="{C0349084-9B35-D489-3E73-32F87F5BC9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F354D8A-2C00-3361-4609-A0C51DD080FF}"/>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161320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1A9CB0-2A9C-E5D9-7AD9-F9DD1A3C88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4ED27ABE-BFEC-D844-BC5B-88A3E1E42FDF}"/>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4" name="Footer Placeholder 3">
            <a:extLst>
              <a:ext uri="{FF2B5EF4-FFF2-40B4-BE49-F238E27FC236}">
                <a16:creationId xmlns:a16="http://schemas.microsoft.com/office/drawing/2014/main" xmlns="" id="{4E23A495-C7ED-3265-4573-54192CB241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3EC2747-F412-541A-BA7F-EFCE6FC401DC}"/>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2688611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2C72C1-1FD3-BABE-A798-212A9F767569}"/>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3" name="Footer Placeholder 2">
            <a:extLst>
              <a:ext uri="{FF2B5EF4-FFF2-40B4-BE49-F238E27FC236}">
                <a16:creationId xmlns:a16="http://schemas.microsoft.com/office/drawing/2014/main" xmlns="" id="{74D11895-24F0-9041-8CE0-49A0FBE83CE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54F4EDE9-63F5-1A98-8A3F-6FF0E1092414}"/>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2268474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373277-EEED-3E22-762E-9A1E99B7C5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B647FB4-6748-9BE1-09FB-58E8D9182F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64AE48D-DD09-6AF8-DB3E-DF3783023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8415A6F-27DB-0E0D-38AE-C30753F222BF}"/>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6" name="Footer Placeholder 5">
            <a:extLst>
              <a:ext uri="{FF2B5EF4-FFF2-40B4-BE49-F238E27FC236}">
                <a16:creationId xmlns:a16="http://schemas.microsoft.com/office/drawing/2014/main" xmlns="" id="{5D81A2F7-2CCA-1207-8E80-467A1C75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78F9585-18EC-2D60-4012-2C3089C23B71}"/>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1776866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6AA76D-F5B9-312C-BDBD-57DAF4195D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737D05D-B208-E506-2FE7-E282364D3B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59BB5A6E-3258-54A0-66DD-26D7AEA35C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DC848C5-3A2F-6CE0-EAD3-CC3866D0F18A}"/>
              </a:ext>
            </a:extLst>
          </p:cNvPr>
          <p:cNvSpPr>
            <a:spLocks noGrp="1"/>
          </p:cNvSpPr>
          <p:nvPr>
            <p:ph type="dt" sz="half" idx="10"/>
          </p:nvPr>
        </p:nvSpPr>
        <p:spPr/>
        <p:txBody>
          <a:bodyPr/>
          <a:lstStyle/>
          <a:p>
            <a:fld id="{C4E2CB61-6394-49AB-9A8B-0A2454825A6A}" type="datetimeFigureOut">
              <a:rPr lang="en-US" smtClean="0"/>
              <a:pPr/>
              <a:t>10/23/2024</a:t>
            </a:fld>
            <a:endParaRPr lang="en-US"/>
          </a:p>
        </p:txBody>
      </p:sp>
      <p:sp>
        <p:nvSpPr>
          <p:cNvPr id="6" name="Footer Placeholder 5">
            <a:extLst>
              <a:ext uri="{FF2B5EF4-FFF2-40B4-BE49-F238E27FC236}">
                <a16:creationId xmlns:a16="http://schemas.microsoft.com/office/drawing/2014/main" xmlns="" id="{373F5F50-B66C-AA87-0C6D-A866784F6AA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xmlns="" id="{54AB9E4F-FAB0-2A86-FBBB-F8694333A733}"/>
              </a:ext>
            </a:extLst>
          </p:cNvPr>
          <p:cNvSpPr>
            <a:spLocks noGrp="1"/>
          </p:cNvSpPr>
          <p:nvPr>
            <p:ph type="sldNum" sz="quarter" idx="12"/>
          </p:nvPr>
        </p:nvSpPr>
        <p:spPr/>
        <p:txBody>
          <a:body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1046231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10000"/>
            <a:lum/>
          </a:blip>
          <a:srcRect/>
          <a:stretch>
            <a:fillRect t="-10000" b="-10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15EFF7B-B6C8-02CB-649D-97F8520A70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DAD9CCA-9839-8970-3DAA-86D1A4733C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1FE2369-866C-0019-E699-518637BB05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E2CB61-6394-49AB-9A8B-0A2454825A6A}" type="datetimeFigureOut">
              <a:rPr lang="en-US" smtClean="0"/>
              <a:pPr/>
              <a:t>10/23/2024</a:t>
            </a:fld>
            <a:endParaRPr lang="en-US"/>
          </a:p>
        </p:txBody>
      </p:sp>
      <p:sp>
        <p:nvSpPr>
          <p:cNvPr id="5" name="Footer Placeholder 4">
            <a:extLst>
              <a:ext uri="{FF2B5EF4-FFF2-40B4-BE49-F238E27FC236}">
                <a16:creationId xmlns:a16="http://schemas.microsoft.com/office/drawing/2014/main" xmlns="" id="{1CD34C32-000F-2E74-23D7-A3E42D812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4352B0C1-82C9-D0AC-2E72-35D9B84C39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FD421-EF6A-4BA6-AFDD-E9CD81F96CC4}" type="slidenum">
              <a:rPr lang="en-US" smtClean="0"/>
              <a:pPr/>
              <a:t>‹#›</a:t>
            </a:fld>
            <a:endParaRPr lang="en-US"/>
          </a:p>
        </p:txBody>
      </p:sp>
    </p:spTree>
    <p:extLst>
      <p:ext uri="{BB962C8B-B14F-4D97-AF65-F5344CB8AC3E}">
        <p14:creationId xmlns:p14="http://schemas.microsoft.com/office/powerpoint/2010/main" xmlns="" val="4180680395"/>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sciencedirect.com/topics/medicine-and-dentistry/ovarian-cyst" TargetMode="External"/><Relationship Id="rId2" Type="http://schemas.openxmlformats.org/officeDocument/2006/relationships/hyperlink" Target="https://www.sciencedirect.com/topics/medicine-and-dentistry/ovarian-disease" TargetMode="External"/><Relationship Id="rId1" Type="http://schemas.openxmlformats.org/officeDocument/2006/relationships/slideLayout" Target="../slideLayouts/slideLayout1.xml"/><Relationship Id="rId6" Type="http://schemas.openxmlformats.org/officeDocument/2006/relationships/hyperlink" Target="https://www.sciencedirect.com/topics/medicine-and-dentistry/torsion" TargetMode="External"/><Relationship Id="rId5" Type="http://schemas.openxmlformats.org/officeDocument/2006/relationships/hyperlink" Target="https://www.sciencedirect.com/topics/medicine-and-dentistry/incidental-findings" TargetMode="External"/><Relationship Id="rId4" Type="http://schemas.openxmlformats.org/officeDocument/2006/relationships/hyperlink" Target="https://www.sciencedirect.com/topics/medicine-and-dentistry/benign-tumor"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diagramLayout" Target="../diagrams/layout4.xml"/><Relationship Id="rId7" Type="http://schemas.openxmlformats.org/officeDocument/2006/relationships/image" Target="../media/image45.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44.gif"/><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7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diagramData" Target="../diagrams/data6.xml"/><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microsoft.com/office/2007/relationships/diagramDrawing" Target="../diagrams/drawing6.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0A32CE-328A-E3E5-E4C3-9E448EDF2712}"/>
              </a:ext>
            </a:extLst>
          </p:cNvPr>
          <p:cNvSpPr>
            <a:spLocks noGrp="1"/>
          </p:cNvSpPr>
          <p:nvPr>
            <p:ph type="ctrTitle"/>
          </p:nvPr>
        </p:nvSpPr>
        <p:spPr>
          <a:xfrm>
            <a:off x="1381625" y="436563"/>
            <a:ext cx="9144000" cy="1825375"/>
          </a:xfrm>
        </p:spPr>
        <p:txBody>
          <a:bodyPr/>
          <a:lstStyle/>
          <a:p>
            <a:r>
              <a:rPr lang="en-US" i="1" dirty="0">
                <a:latin typeface="ADLaM Display" panose="02010000000000000000" pitchFamily="2" charset="0"/>
                <a:ea typeface="ADLaM Display" panose="02010000000000000000" pitchFamily="2" charset="0"/>
                <a:cs typeface="ADLaM Display" panose="02010000000000000000" pitchFamily="2" charset="0"/>
              </a:rPr>
              <a:t>Benign Lesions Of The Upper Genital Tract </a:t>
            </a:r>
          </a:p>
        </p:txBody>
      </p:sp>
      <p:sp>
        <p:nvSpPr>
          <p:cNvPr id="3" name="Subtitle 2">
            <a:extLst>
              <a:ext uri="{FF2B5EF4-FFF2-40B4-BE49-F238E27FC236}">
                <a16:creationId xmlns:a16="http://schemas.microsoft.com/office/drawing/2014/main" xmlns="" id="{1FA844E0-09CC-BF2D-4457-94803905B651}"/>
              </a:ext>
            </a:extLst>
          </p:cNvPr>
          <p:cNvSpPr>
            <a:spLocks noGrp="1"/>
          </p:cNvSpPr>
          <p:nvPr>
            <p:ph type="subTitle" idx="1"/>
          </p:nvPr>
        </p:nvSpPr>
        <p:spPr>
          <a:xfrm>
            <a:off x="537410" y="2944018"/>
            <a:ext cx="10832431" cy="3673349"/>
          </a:xfrm>
        </p:spPr>
        <p:txBody>
          <a:bodyPr>
            <a:normAutofit fontScale="92500" lnSpcReduction="10000"/>
          </a:bodyPr>
          <a:lstStyle/>
          <a:p>
            <a:r>
              <a:rPr lang="en-US" dirty="0">
                <a:solidFill>
                  <a:srgbClr val="FF0000"/>
                </a:solidFill>
                <a:latin typeface="Aharoni" panose="02010803020104030203" pitchFamily="2" charset="-79"/>
                <a:ea typeface="ADLaM Display" panose="02010000000000000000" pitchFamily="2" charset="0"/>
                <a:cs typeface="Aharoni" panose="02010803020104030203" pitchFamily="2" charset="-79"/>
              </a:rPr>
              <a:t>Done by:</a:t>
            </a:r>
          </a:p>
          <a:p>
            <a:endParaRPr lang="en-US" sz="2600" dirty="0">
              <a:latin typeface="ADLaM Display" panose="02010000000000000000" pitchFamily="2" charset="0"/>
              <a:ea typeface="ADLaM Display" panose="02010000000000000000" pitchFamily="2" charset="0"/>
              <a:cs typeface="ADLaM Display" panose="02010000000000000000" pitchFamily="2" charset="0"/>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Sanabil Nae’em Al-Hassanat                 Lujain Ibrahim Al-</a:t>
            </a:r>
            <a:r>
              <a:rPr lang="en-US" sz="2600" b="1" dirty="0" err="1">
                <a:latin typeface="ADLaM Display" panose="02010000000000000000" pitchFamily="2" charset="0"/>
                <a:ea typeface="ADLaM Display" panose="02010000000000000000" pitchFamily="2" charset="0"/>
                <a:cs typeface="ADLaM Display" panose="02010000000000000000" pitchFamily="2" charset="0"/>
              </a:rPr>
              <a:t>Adayleh</a:t>
            </a:r>
            <a:r>
              <a:rPr lang="en-US" sz="2600" b="1" dirty="0">
                <a:latin typeface="ADLaM Display" panose="02010000000000000000" pitchFamily="2" charset="0"/>
                <a:ea typeface="ADLaM Display" panose="02010000000000000000" pitchFamily="2" charset="0"/>
                <a:cs typeface="ADLaM Display" panose="02010000000000000000" pitchFamily="2" charset="0"/>
              </a:rPr>
              <a:t>              </a:t>
            </a:r>
          </a:p>
          <a:p>
            <a:r>
              <a:rPr lang="en-US" sz="2600" b="1" dirty="0">
                <a:latin typeface="ADLaM Display" panose="02010000000000000000" pitchFamily="2" charset="0"/>
                <a:ea typeface="ADLaM Display" panose="02010000000000000000" pitchFamily="2" charset="0"/>
                <a:cs typeface="ADLaM Display" panose="02010000000000000000" pitchFamily="2" charset="0"/>
              </a:rPr>
              <a:t>Rahaf Hasan Al-</a:t>
            </a:r>
            <a:r>
              <a:rPr lang="en-US" sz="2600" b="1" dirty="0" err="1">
                <a:latin typeface="ADLaM Display" panose="02010000000000000000" pitchFamily="2" charset="0"/>
                <a:ea typeface="ADLaM Display" panose="02010000000000000000" pitchFamily="2" charset="0"/>
                <a:cs typeface="ADLaM Display" panose="02010000000000000000" pitchFamily="2" charset="0"/>
              </a:rPr>
              <a:t>Tawarah</a:t>
            </a:r>
            <a:r>
              <a:rPr lang="en-US" sz="2600" b="1" dirty="0">
                <a:latin typeface="ADLaM Display" panose="02010000000000000000" pitchFamily="2" charset="0"/>
                <a:ea typeface="ADLaM Display" panose="02010000000000000000" pitchFamily="2" charset="0"/>
                <a:cs typeface="ADLaM Display" panose="02010000000000000000" pitchFamily="2" charset="0"/>
              </a:rPr>
              <a:t>                        Tala Al-</a:t>
            </a:r>
            <a:r>
              <a:rPr lang="en-US" sz="2600" b="1" dirty="0" err="1">
                <a:latin typeface="ADLaM Display" panose="02010000000000000000" pitchFamily="2" charset="0"/>
                <a:ea typeface="ADLaM Display" panose="02010000000000000000" pitchFamily="2" charset="0"/>
                <a:cs typeface="ADLaM Display" panose="02010000000000000000" pitchFamily="2" charset="0"/>
              </a:rPr>
              <a:t>Ja’abari</a:t>
            </a:r>
            <a:endParaRPr lang="en-US" sz="2600" b="1" dirty="0">
              <a:latin typeface="ADLaM Display" panose="02010000000000000000" pitchFamily="2" charset="0"/>
              <a:ea typeface="ADLaM Display" panose="02010000000000000000" pitchFamily="2" charset="0"/>
              <a:cs typeface="ADLaM Display" panose="02010000000000000000" pitchFamily="2" charset="0"/>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Jood Sagarat                                                Bara Kafafi</a:t>
            </a:r>
          </a:p>
          <a:p>
            <a:endParaRPr lang="en-US" sz="2600" b="1" dirty="0">
              <a:latin typeface="ADLaM Display" panose="02010000000000000000" pitchFamily="2" charset="0"/>
              <a:ea typeface="ADLaM Display" panose="02010000000000000000" pitchFamily="2" charset="0"/>
              <a:cs typeface="ADLaM Display" panose="02010000000000000000" pitchFamily="2" charset="0"/>
            </a:endParaRPr>
          </a:p>
          <a:p>
            <a:r>
              <a:rPr lang="en-US" dirty="0">
                <a:solidFill>
                  <a:srgbClr val="FF0000"/>
                </a:solidFill>
                <a:latin typeface="Arial Rounded MT Bold" panose="020F0704030504030204" pitchFamily="34" charset="0"/>
              </a:rPr>
              <a:t>  </a:t>
            </a:r>
            <a:r>
              <a:rPr lang="en-US" dirty="0">
                <a:solidFill>
                  <a:srgbClr val="FF0000"/>
                </a:solidFill>
                <a:latin typeface="Aharoni" panose="02010803020104030203" pitchFamily="2" charset="-79"/>
                <a:cs typeface="Aharoni" panose="02010803020104030203" pitchFamily="2" charset="-79"/>
              </a:rPr>
              <a:t>Supervised by:</a:t>
            </a:r>
          </a:p>
          <a:p>
            <a:endParaRPr lang="en-US" dirty="0">
              <a:solidFill>
                <a:srgbClr val="FF0000"/>
              </a:solidFill>
              <a:latin typeface="Aharoni" panose="02010803020104030203" pitchFamily="2" charset="-79"/>
              <a:cs typeface="Aharoni" panose="02010803020104030203" pitchFamily="2" charset="-79"/>
            </a:endParaRPr>
          </a:p>
          <a:p>
            <a:r>
              <a:rPr lang="en-US" sz="2600" b="1" dirty="0">
                <a:latin typeface="ADLaM Display" panose="02010000000000000000" pitchFamily="2" charset="0"/>
                <a:ea typeface="ADLaM Display" panose="02010000000000000000" pitchFamily="2" charset="0"/>
                <a:cs typeface="ADLaM Display" panose="02010000000000000000" pitchFamily="2" charset="0"/>
              </a:rPr>
              <a:t>Dr.Omar Azzam </a:t>
            </a:r>
          </a:p>
        </p:txBody>
      </p:sp>
      <p:sp>
        <p:nvSpPr>
          <p:cNvPr id="4" name="مربع نص 3"/>
          <p:cNvSpPr txBox="1"/>
          <p:nvPr/>
        </p:nvSpPr>
        <p:spPr>
          <a:xfrm>
            <a:off x="9303657" y="2815772"/>
            <a:ext cx="984565" cy="461665"/>
          </a:xfrm>
          <a:prstGeom prst="rect">
            <a:avLst/>
          </a:prstGeom>
          <a:noFill/>
        </p:spPr>
        <p:txBody>
          <a:bodyPr wrap="none" rtlCol="1">
            <a:spAutoFit/>
          </a:bodyPr>
          <a:lstStyle/>
          <a:p>
            <a:r>
              <a:rPr lang="ar-JO" sz="2400" b="1" dirty="0" smtClean="0">
                <a:solidFill>
                  <a:schemeClr val="accent2"/>
                </a:solidFill>
              </a:rPr>
              <a:t>التبييض</a:t>
            </a:r>
            <a:endParaRPr lang="ar-JO" sz="2400" b="1" dirty="0">
              <a:solidFill>
                <a:schemeClr val="accent2"/>
              </a:solidFill>
            </a:endParaRPr>
          </a:p>
        </p:txBody>
      </p:sp>
    </p:spTree>
    <p:extLst>
      <p:ext uri="{BB962C8B-B14F-4D97-AF65-F5344CB8AC3E}">
        <p14:creationId xmlns:p14="http://schemas.microsoft.com/office/powerpoint/2010/main" xmlns="" val="377068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1C5041-A832-2667-6B70-ED158311E663}"/>
              </a:ext>
            </a:extLst>
          </p:cNvPr>
          <p:cNvSpPr>
            <a:spLocks noGrp="1"/>
          </p:cNvSpPr>
          <p:nvPr>
            <p:ph type="title"/>
          </p:nvPr>
        </p:nvSpPr>
        <p:spPr>
          <a:xfrm>
            <a:off x="778043" y="123657"/>
            <a:ext cx="6130757" cy="826001"/>
          </a:xfrm>
        </p:spPr>
        <p:txBody>
          <a:bodyPr>
            <a:normAutofit/>
          </a:bodyPr>
          <a:lstStyle/>
          <a:p>
            <a:r>
              <a:rPr lang="en-US" sz="3600" dirty="0" err="1">
                <a:solidFill>
                  <a:srgbClr val="C00000"/>
                </a:solidFill>
                <a:latin typeface="ADLaM Display" panose="02010000000000000000" pitchFamily="2" charset="0"/>
                <a:ea typeface="ADLaM Display" panose="02010000000000000000" pitchFamily="2" charset="0"/>
                <a:cs typeface="ADLaM Display" panose="02010000000000000000" pitchFamily="2" charset="0"/>
              </a:rPr>
              <a:t>Didelphus</a:t>
            </a:r>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t>
            </a:r>
            <a:r>
              <a:rPr lang="en-US" sz="3600" dirty="0" smtClean="0">
                <a:solidFill>
                  <a:srgbClr val="C00000"/>
                </a:solidFill>
                <a:latin typeface="ADLaM Display" panose="02010000000000000000" pitchFamily="2" charset="0"/>
                <a:ea typeface="ADLaM Display" panose="02010000000000000000" pitchFamily="2" charset="0"/>
                <a:cs typeface="ADLaM Display" panose="02010000000000000000" pitchFamily="2" charset="0"/>
              </a:rPr>
              <a:t>uterus </a:t>
            </a:r>
            <a:r>
              <a:rPr lang="en-US" sz="1800" b="1" dirty="0" smtClean="0">
                <a:solidFill>
                  <a:schemeClr val="accent2"/>
                </a:solidFill>
                <a:latin typeface="ADLaM Display" panose="02010000000000000000" pitchFamily="2" charset="0"/>
                <a:ea typeface="ADLaM Display" panose="02010000000000000000" pitchFamily="2" charset="0"/>
                <a:cs typeface="ADLaM Display" panose="02010000000000000000" pitchFamily="2" charset="0"/>
                <a:sym typeface="Wingdings" pitchFamily="2" charset="2"/>
              </a:rPr>
              <a:t> cervix1+ 2</a:t>
            </a:r>
            <a:endParaRPr lang="en-US" sz="3600" b="1" dirty="0">
              <a:solidFill>
                <a:schemeClr val="accent2"/>
              </a:solidFill>
            </a:endParaRPr>
          </a:p>
        </p:txBody>
      </p:sp>
      <p:sp>
        <p:nvSpPr>
          <p:cNvPr id="3" name="Content Placeholder 2">
            <a:extLst>
              <a:ext uri="{FF2B5EF4-FFF2-40B4-BE49-F238E27FC236}">
                <a16:creationId xmlns:a16="http://schemas.microsoft.com/office/drawing/2014/main" xmlns="" id="{87C757E0-F069-4178-2D9B-07AF91FBA150}"/>
              </a:ext>
            </a:extLst>
          </p:cNvPr>
          <p:cNvSpPr>
            <a:spLocks noGrp="1"/>
          </p:cNvSpPr>
          <p:nvPr>
            <p:ph idx="1"/>
          </p:nvPr>
        </p:nvSpPr>
        <p:spPr>
          <a:xfrm>
            <a:off x="317795" y="1045910"/>
            <a:ext cx="11485184" cy="5403017"/>
          </a:xfrm>
        </p:spPr>
        <p:txBody>
          <a:bodyPr>
            <a:normAutofit/>
          </a:bodyPr>
          <a:lstStyle/>
          <a:p>
            <a:r>
              <a:rPr lang="en-US" sz="2400" dirty="0">
                <a:latin typeface="Arial Rounded MT Bold" panose="020F0704030504030204" pitchFamily="34" charset="0"/>
              </a:rPr>
              <a:t>Uterus didelphys </a:t>
            </a:r>
            <a:r>
              <a:rPr lang="en-US" sz="2400" dirty="0"/>
              <a:t>is a rare congenital malformation where a woman is born with two separate uteri, two cervices, and sometimes even a divided vagina. This condition occurs due to incomplete fusion of the Müllerian ducts during fetal development.</a:t>
            </a:r>
          </a:p>
          <a:p>
            <a:endParaRPr lang="en-US" sz="2400" dirty="0"/>
          </a:p>
          <a:p>
            <a:r>
              <a:rPr lang="en-US" sz="2000" dirty="0">
                <a:latin typeface="Arial Rounded MT Bold" panose="020F0704030504030204" pitchFamily="34" charset="0"/>
              </a:rPr>
              <a:t>Two Uteri: </a:t>
            </a:r>
            <a:r>
              <a:rPr lang="en-US" sz="2400" dirty="0"/>
              <a:t>Each uterus is fully developed and separate from the other. This means that two uterine cavities exist.</a:t>
            </a:r>
          </a:p>
          <a:p>
            <a:r>
              <a:rPr lang="en-US" sz="2000" dirty="0">
                <a:latin typeface="Arial Rounded MT Bold" panose="020F0704030504030204" pitchFamily="34" charset="0"/>
              </a:rPr>
              <a:t>Two Cervices: </a:t>
            </a:r>
            <a:r>
              <a:rPr lang="en-US" sz="2400" dirty="0"/>
              <a:t>Each uterus has its own cervix that opens into the vagina.</a:t>
            </a:r>
          </a:p>
          <a:p>
            <a:r>
              <a:rPr lang="en-US" sz="2000" dirty="0">
                <a:latin typeface="Arial Rounded MT Bold" panose="020F0704030504030204" pitchFamily="34" charset="0"/>
              </a:rPr>
              <a:t>Double Vagina</a:t>
            </a:r>
          </a:p>
          <a:p>
            <a:endParaRPr lang="en-US" sz="2400" dirty="0">
              <a:latin typeface="Arial Rounded MT Bold" panose="020F0704030504030204" pitchFamily="34" charset="0"/>
            </a:endParaRPr>
          </a:p>
          <a:p>
            <a:pPr marL="0" indent="0">
              <a:buNone/>
            </a:pPr>
            <a:endParaRPr lang="en-US" sz="2400" dirty="0">
              <a:latin typeface="Arial Rounded MT Bold" panose="020F0704030504030204" pitchFamily="34" charset="0"/>
            </a:endParaRPr>
          </a:p>
        </p:txBody>
      </p:sp>
      <p:pic>
        <p:nvPicPr>
          <p:cNvPr id="5" name="Picture 4">
            <a:extLst>
              <a:ext uri="{FF2B5EF4-FFF2-40B4-BE49-F238E27FC236}">
                <a16:creationId xmlns:a16="http://schemas.microsoft.com/office/drawing/2014/main" xmlns="" id="{0B7C793F-35C9-4562-CC44-E80E002F379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09874" y="3994484"/>
            <a:ext cx="4908884" cy="2683042"/>
          </a:xfrm>
          <a:prstGeom prst="rect">
            <a:avLst/>
          </a:prstGeom>
        </p:spPr>
      </p:pic>
    </p:spTree>
    <p:extLst>
      <p:ext uri="{BB962C8B-B14F-4D97-AF65-F5344CB8AC3E}">
        <p14:creationId xmlns:p14="http://schemas.microsoft.com/office/powerpoint/2010/main" xmlns="" val="1855064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DD1A893-4870-5520-E9BA-13AF335A991D}"/>
              </a:ext>
            </a:extLst>
          </p:cNvPr>
          <p:cNvSpPr>
            <a:spLocks noGrp="1"/>
          </p:cNvSpPr>
          <p:nvPr>
            <p:ph idx="1"/>
          </p:nvPr>
        </p:nvSpPr>
        <p:spPr>
          <a:xfrm>
            <a:off x="120316" y="281154"/>
            <a:ext cx="10944726" cy="6295691"/>
          </a:xfrm>
        </p:spPr>
        <p:txBody>
          <a:bodyPr>
            <a:normAutofit/>
          </a:bodyPr>
          <a:lstStyle/>
          <a:p>
            <a:r>
              <a:rPr lang="en-US" dirty="0">
                <a:latin typeface="Arial Rounded MT Bold" panose="020F0704030504030204" pitchFamily="34" charset="0"/>
              </a:rPr>
              <a:t>Symptoms and Diagnosis:</a:t>
            </a:r>
          </a:p>
          <a:p>
            <a:pPr marL="0" indent="0">
              <a:buNone/>
            </a:pPr>
            <a:r>
              <a:rPr lang="en-US" dirty="0"/>
              <a:t>Many women with uterus didelphys are asymptomatic and might only discover the condition during a pelvic exam, </a:t>
            </a:r>
            <a:r>
              <a:rPr lang="en-US" dirty="0" smtClean="0"/>
              <a:t>ultrasound</a:t>
            </a:r>
            <a:r>
              <a:rPr lang="en-US" sz="2000" b="1" dirty="0" smtClean="0">
                <a:solidFill>
                  <a:schemeClr val="accent2"/>
                </a:solidFill>
              </a:rPr>
              <a:t>: useless</a:t>
            </a:r>
            <a:r>
              <a:rPr lang="en-US" dirty="0" smtClean="0"/>
              <a:t>, </a:t>
            </a:r>
            <a:r>
              <a:rPr lang="en-US" dirty="0"/>
              <a:t>or imaging tests like MRI.</a:t>
            </a:r>
          </a:p>
          <a:p>
            <a:r>
              <a:rPr lang="en-US" dirty="0"/>
              <a:t>In some cases, women may experience reproductive challenges such as:</a:t>
            </a:r>
          </a:p>
          <a:p>
            <a:r>
              <a:rPr lang="en-US" dirty="0"/>
              <a:t>Painful periods (dysmenorrhea), Recurrent miscarriages, Premature birth and Difficulty with pregnancy due to reduced uterine </a:t>
            </a:r>
            <a:r>
              <a:rPr lang="en-US" dirty="0" smtClean="0"/>
              <a:t>space, </a:t>
            </a:r>
            <a:r>
              <a:rPr lang="en-US" sz="2000" b="1" dirty="0" smtClean="0">
                <a:solidFill>
                  <a:schemeClr val="accent2"/>
                </a:solidFill>
              </a:rPr>
              <a:t>malpresentation</a:t>
            </a:r>
            <a:endParaRPr lang="en-US" b="1" dirty="0">
              <a:solidFill>
                <a:schemeClr val="accent2"/>
              </a:solidFill>
            </a:endParaRPr>
          </a:p>
          <a:p>
            <a:endParaRPr lang="en-US" dirty="0"/>
          </a:p>
          <a:p>
            <a:r>
              <a:rPr lang="en-US" dirty="0">
                <a:latin typeface="Arial Rounded MT Bold" panose="020F0704030504030204" pitchFamily="34" charset="0"/>
              </a:rPr>
              <a:t>Treatment and Management:</a:t>
            </a:r>
          </a:p>
          <a:p>
            <a:pPr marL="0" indent="0">
              <a:buNone/>
            </a:pPr>
            <a:r>
              <a:rPr lang="en-US" dirty="0"/>
              <a:t>Many women with uterus didelphys can conceive and carry a pregnancy to term without intervention.</a:t>
            </a:r>
          </a:p>
          <a:p>
            <a:pPr marL="0" indent="0">
              <a:buNone/>
            </a:pPr>
            <a:r>
              <a:rPr lang="en-US" dirty="0"/>
              <a:t>In cases of pregnancy complications, close monitoring by an obstetrician is often recommended.</a:t>
            </a:r>
          </a:p>
          <a:p>
            <a:pPr marL="0" indent="0">
              <a:buNone/>
            </a:pPr>
            <a:endParaRPr lang="en-US" dirty="0"/>
          </a:p>
        </p:txBody>
      </p:sp>
      <p:sp>
        <p:nvSpPr>
          <p:cNvPr id="4" name="مربع نص 3"/>
          <p:cNvSpPr txBox="1"/>
          <p:nvPr/>
        </p:nvSpPr>
        <p:spPr>
          <a:xfrm>
            <a:off x="5036456" y="188685"/>
            <a:ext cx="5046445" cy="646331"/>
          </a:xfrm>
          <a:prstGeom prst="rect">
            <a:avLst/>
          </a:prstGeom>
          <a:noFill/>
        </p:spPr>
        <p:txBody>
          <a:bodyPr wrap="none" rtlCol="1">
            <a:spAutoFit/>
          </a:bodyPr>
          <a:lstStyle/>
          <a:p>
            <a:r>
              <a:rPr lang="en-US" b="1" dirty="0" smtClean="0">
                <a:solidFill>
                  <a:schemeClr val="accent2"/>
                </a:solidFill>
              </a:rPr>
              <a:t>Diagnosed mostly by HSG or incidentally during CS </a:t>
            </a:r>
          </a:p>
          <a:p>
            <a:r>
              <a:rPr lang="en-US" b="1" dirty="0" smtClean="0">
                <a:solidFill>
                  <a:schemeClr val="accent2"/>
                </a:solidFill>
              </a:rPr>
              <a:t>Speculum</a:t>
            </a:r>
            <a:r>
              <a:rPr lang="en-US" b="1" dirty="0" smtClean="0">
                <a:solidFill>
                  <a:schemeClr val="accent2"/>
                </a:solidFill>
                <a:sym typeface="Wingdings" pitchFamily="2" charset="2"/>
              </a:rPr>
              <a:t> 2 cervixes</a:t>
            </a:r>
            <a:endParaRPr lang="en-US" b="1" dirty="0" smtClean="0">
              <a:solidFill>
                <a:schemeClr val="accent2"/>
              </a:solidFill>
            </a:endParaRPr>
          </a:p>
        </p:txBody>
      </p:sp>
    </p:spTree>
    <p:extLst>
      <p:ext uri="{BB962C8B-B14F-4D97-AF65-F5344CB8AC3E}">
        <p14:creationId xmlns:p14="http://schemas.microsoft.com/office/powerpoint/2010/main" xmlns="" val="14549002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E9919-FC88-76F5-2193-ACC39B480453}"/>
              </a:ext>
            </a:extLst>
          </p:cNvPr>
          <p:cNvSpPr>
            <a:spLocks noGrp="1"/>
          </p:cNvSpPr>
          <p:nvPr>
            <p:ph type="title"/>
          </p:nvPr>
        </p:nvSpPr>
        <p:spPr>
          <a:xfrm>
            <a:off x="423112" y="33421"/>
            <a:ext cx="7379368" cy="1054601"/>
          </a:xfrm>
        </p:spPr>
        <p:txBody>
          <a:bodyPr>
            <a:normAutofit/>
          </a:bodyPr>
          <a:lstStyle/>
          <a:p>
            <a:r>
              <a:rPr lang="en-US" sz="4000" dirty="0" err="1">
                <a:solidFill>
                  <a:srgbClr val="AA1639"/>
                </a:solidFill>
                <a:latin typeface="ADLaM Display" panose="02010000000000000000" pitchFamily="2" charset="0"/>
                <a:ea typeface="ADLaM Display" panose="02010000000000000000" pitchFamily="2" charset="0"/>
                <a:cs typeface="ADLaM Display" panose="02010000000000000000" pitchFamily="2" charset="0"/>
              </a:rPr>
              <a:t>Bicornuate</a:t>
            </a:r>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 </a:t>
            </a:r>
            <a:r>
              <a:rPr lang="en-US" sz="4000" dirty="0" smtClean="0">
                <a:solidFill>
                  <a:srgbClr val="AA1639"/>
                </a:solidFill>
                <a:latin typeface="ADLaM Display" panose="02010000000000000000" pitchFamily="2" charset="0"/>
                <a:ea typeface="ADLaM Display" panose="02010000000000000000" pitchFamily="2" charset="0"/>
                <a:cs typeface="ADLaM Display" panose="02010000000000000000" pitchFamily="2" charset="0"/>
              </a:rPr>
              <a:t>uterus </a:t>
            </a:r>
            <a:r>
              <a:rPr lang="en-US" sz="1800" b="1" dirty="0" smtClean="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speculum: 1 cervix</a:t>
            </a:r>
            <a:endParaRPr lang="en-US" sz="4000" b="1" dirty="0">
              <a:solidFill>
                <a:schemeClr val="accent2"/>
              </a:solidFill>
            </a:endParaRPr>
          </a:p>
        </p:txBody>
      </p:sp>
      <p:sp>
        <p:nvSpPr>
          <p:cNvPr id="3" name="Content Placeholder 2">
            <a:extLst>
              <a:ext uri="{FF2B5EF4-FFF2-40B4-BE49-F238E27FC236}">
                <a16:creationId xmlns:a16="http://schemas.microsoft.com/office/drawing/2014/main" xmlns="" id="{C506D7E1-3B30-0201-9C13-1BB3E0200B0E}"/>
              </a:ext>
            </a:extLst>
          </p:cNvPr>
          <p:cNvSpPr>
            <a:spLocks noGrp="1"/>
          </p:cNvSpPr>
          <p:nvPr>
            <p:ph idx="1"/>
          </p:nvPr>
        </p:nvSpPr>
        <p:spPr>
          <a:xfrm>
            <a:off x="124326" y="1088022"/>
            <a:ext cx="7607968" cy="5495927"/>
          </a:xfrm>
        </p:spPr>
        <p:txBody>
          <a:bodyPr>
            <a:normAutofit/>
          </a:bodyPr>
          <a:lstStyle/>
          <a:p>
            <a:r>
              <a:rPr lang="en-US" sz="2000" dirty="0">
                <a:latin typeface="Arial Rounded MT Bold" panose="020F0704030504030204" pitchFamily="34" charset="0"/>
              </a:rPr>
              <a:t>A bicornuate uterus </a:t>
            </a:r>
            <a:r>
              <a:rPr lang="en-US" sz="2000" dirty="0"/>
              <a:t>is a congenital uterine anomaly where the uterus is </a:t>
            </a:r>
            <a:r>
              <a:rPr lang="en-US" sz="2000" dirty="0">
                <a:solidFill>
                  <a:srgbClr val="C00000"/>
                </a:solidFill>
              </a:rPr>
              <a:t>heart-shaped </a:t>
            </a:r>
            <a:r>
              <a:rPr lang="en-US" sz="2000" dirty="0"/>
              <a:t>or has two distinct cavities (or "horns"), rather than a single cavity. This condition occurs when the Müllerian ducts, which normally fuse together to form the uterus, only partially fuse during fetal development. As a result, the uterus has two distinct sections or "horns" at the top, while the lower part remains unified, often with a single cervix.</a:t>
            </a:r>
          </a:p>
          <a:p>
            <a:pPr marL="0" indent="0">
              <a:buNone/>
            </a:pPr>
            <a:endParaRPr lang="en-US" sz="2000" dirty="0"/>
          </a:p>
          <a:p>
            <a:r>
              <a:rPr lang="en-US" sz="2000" dirty="0">
                <a:latin typeface="Arial Rounded MT Bold" panose="020F0704030504030204" pitchFamily="34" charset="0"/>
              </a:rPr>
              <a:t>Heart-shaped Uterus: </a:t>
            </a:r>
            <a:r>
              <a:rPr lang="en-US" sz="2000" dirty="0"/>
              <a:t>The most defining feature is the external indentation at the top of the uterus, making it appear heart-shaped.</a:t>
            </a:r>
          </a:p>
          <a:p>
            <a:r>
              <a:rPr lang="en-US" sz="2000" dirty="0">
                <a:latin typeface="Arial Rounded MT Bold" panose="020F0704030504030204" pitchFamily="34" charset="0"/>
              </a:rPr>
              <a:t>Two Uterine Cavities: </a:t>
            </a:r>
            <a:r>
              <a:rPr lang="en-US" sz="2000" dirty="0"/>
              <a:t>The inside of the uterus is divided into two cavities, though this division may vary in degree.</a:t>
            </a:r>
          </a:p>
          <a:p>
            <a:r>
              <a:rPr lang="en-US" sz="2000" dirty="0">
                <a:latin typeface="Arial Rounded MT Bold" panose="020F0704030504030204" pitchFamily="34" charset="0"/>
              </a:rPr>
              <a:t>Single Cervix: </a:t>
            </a:r>
            <a:r>
              <a:rPr lang="en-US" sz="2000" dirty="0"/>
              <a:t>Most women with a bicornuate uterus have a single cervix, though rarely, two cervices may be present.</a:t>
            </a:r>
          </a:p>
          <a:p>
            <a:r>
              <a:rPr lang="en-US" sz="2000" dirty="0">
                <a:latin typeface="Arial Rounded MT Bold" panose="020F0704030504030204" pitchFamily="34" charset="0"/>
              </a:rPr>
              <a:t>Normal Vagina: </a:t>
            </a:r>
            <a:r>
              <a:rPr lang="en-US" sz="2000" dirty="0"/>
              <a:t>Unlike uterus didelphys, the vagina is typically normal and does not have a septum or division.</a:t>
            </a:r>
          </a:p>
        </p:txBody>
      </p:sp>
      <p:pic>
        <p:nvPicPr>
          <p:cNvPr id="5" name="Picture 4">
            <a:extLst>
              <a:ext uri="{FF2B5EF4-FFF2-40B4-BE49-F238E27FC236}">
                <a16:creationId xmlns:a16="http://schemas.microsoft.com/office/drawing/2014/main" xmlns="" id="{D912486E-0D7A-1237-C661-DFDA8E194A7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16780" y="409073"/>
            <a:ext cx="4150894" cy="6295190"/>
          </a:xfrm>
          <a:prstGeom prst="rect">
            <a:avLst/>
          </a:prstGeom>
        </p:spPr>
      </p:pic>
      <p:sp>
        <p:nvSpPr>
          <p:cNvPr id="6" name="مربع نص 5"/>
          <p:cNvSpPr txBox="1"/>
          <p:nvPr/>
        </p:nvSpPr>
        <p:spPr>
          <a:xfrm>
            <a:off x="4426858" y="174171"/>
            <a:ext cx="2743251" cy="369332"/>
          </a:xfrm>
          <a:prstGeom prst="rect">
            <a:avLst/>
          </a:prstGeom>
          <a:noFill/>
        </p:spPr>
        <p:txBody>
          <a:bodyPr wrap="none" rtlCol="1">
            <a:spAutoFit/>
          </a:bodyPr>
          <a:lstStyle/>
          <a:p>
            <a:r>
              <a:rPr lang="en-US" b="1" dirty="0" smtClean="0">
                <a:solidFill>
                  <a:schemeClr val="accent2"/>
                </a:solidFill>
              </a:rPr>
              <a:t>Definitive </a:t>
            </a:r>
            <a:r>
              <a:rPr lang="en-US" b="1" dirty="0" err="1" smtClean="0">
                <a:solidFill>
                  <a:schemeClr val="accent2"/>
                </a:solidFill>
              </a:rPr>
              <a:t>Dx</a:t>
            </a:r>
            <a:r>
              <a:rPr lang="en-US" b="1" dirty="0" smtClean="0">
                <a:solidFill>
                  <a:schemeClr val="accent2"/>
                </a:solidFill>
              </a:rPr>
              <a:t> by laprotomy</a:t>
            </a:r>
            <a:endParaRPr lang="ar-JO" b="1" dirty="0">
              <a:solidFill>
                <a:schemeClr val="accent2"/>
              </a:solidFill>
            </a:endParaRPr>
          </a:p>
        </p:txBody>
      </p:sp>
    </p:spTree>
    <p:extLst>
      <p:ext uri="{BB962C8B-B14F-4D97-AF65-F5344CB8AC3E}">
        <p14:creationId xmlns:p14="http://schemas.microsoft.com/office/powerpoint/2010/main" xmlns="" val="29381490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517993C-C698-F520-504F-7D7AF02C8CCE}"/>
              </a:ext>
            </a:extLst>
          </p:cNvPr>
          <p:cNvSpPr>
            <a:spLocks noGrp="1"/>
          </p:cNvSpPr>
          <p:nvPr>
            <p:ph idx="1"/>
          </p:nvPr>
        </p:nvSpPr>
        <p:spPr>
          <a:xfrm>
            <a:off x="177991" y="0"/>
            <a:ext cx="11429999" cy="6232358"/>
          </a:xfrm>
        </p:spPr>
        <p:txBody>
          <a:bodyPr>
            <a:normAutofit fontScale="40000" lnSpcReduction="20000"/>
          </a:bodyPr>
          <a:lstStyle/>
          <a:p>
            <a:r>
              <a:rPr lang="en-US" sz="5100" dirty="0">
                <a:latin typeface="Arial Rounded MT Bold" panose="020F0704030504030204" pitchFamily="34" charset="0"/>
              </a:rPr>
              <a:t>Symptoms and Diagnosis:</a:t>
            </a:r>
          </a:p>
          <a:p>
            <a:pPr marL="0" indent="0">
              <a:buNone/>
            </a:pPr>
            <a:r>
              <a:rPr lang="en-US" sz="5000" dirty="0"/>
              <a:t>Many women with a bicornuate uterus experience no symptoms and only discover the condition during pregnancy or fertility testing. However, some may experience: </a:t>
            </a:r>
            <a:r>
              <a:rPr lang="en-US" sz="5000" b="1" dirty="0"/>
              <a:t>Painful periods (dysmenorrhea), Irregular menstruation, Recurrent miscarriages, Preterm labor or delivery and Breech presentation of the baby during pregnancy</a:t>
            </a:r>
          </a:p>
          <a:p>
            <a:endParaRPr lang="en-US" sz="3200" dirty="0"/>
          </a:p>
          <a:p>
            <a:endParaRPr lang="en-US" sz="3200" dirty="0"/>
          </a:p>
          <a:p>
            <a:r>
              <a:rPr lang="en-US" sz="5100" dirty="0">
                <a:latin typeface="Arial Rounded MT Bold" panose="020F0704030504030204" pitchFamily="34" charset="0"/>
              </a:rPr>
              <a:t>Diagnosis typically involves imaging tests:</a:t>
            </a:r>
          </a:p>
          <a:p>
            <a:pPr marL="0" indent="0">
              <a:buNone/>
            </a:pPr>
            <a:r>
              <a:rPr lang="en-US" sz="5000" b="1" dirty="0"/>
              <a:t>Pelvic Ultrasound: </a:t>
            </a:r>
            <a:r>
              <a:rPr lang="en-US" sz="5000" dirty="0"/>
              <a:t>Can visualize the shape of the uterus and identify the bicornuate structure.</a:t>
            </a:r>
          </a:p>
          <a:p>
            <a:pPr marL="0" indent="0">
              <a:buNone/>
            </a:pPr>
            <a:r>
              <a:rPr lang="en-US" sz="5000" b="1" dirty="0"/>
              <a:t>MRI: </a:t>
            </a:r>
            <a:r>
              <a:rPr lang="en-US" sz="5000" dirty="0"/>
              <a:t>Provides more detailed images of the uterus and can differentiate between other uterine anomalies.</a:t>
            </a:r>
          </a:p>
          <a:p>
            <a:pPr marL="0" indent="0">
              <a:buNone/>
            </a:pPr>
            <a:r>
              <a:rPr lang="en-US" sz="5000" b="1" dirty="0"/>
              <a:t>Hysterosalpingography (HSG): </a:t>
            </a:r>
            <a:r>
              <a:rPr lang="en-US" sz="5000" dirty="0"/>
              <a:t>X-rays with contrast dye can help assess the uterine cavity shape and fallopian tubes.</a:t>
            </a:r>
          </a:p>
          <a:p>
            <a:endParaRPr lang="en-US" sz="5000" dirty="0"/>
          </a:p>
          <a:p>
            <a:endParaRPr lang="en-US" sz="3200" dirty="0"/>
          </a:p>
          <a:p>
            <a:r>
              <a:rPr lang="en-US" sz="5000" dirty="0">
                <a:latin typeface="Arial Rounded MT Bold" panose="020F0704030504030204" pitchFamily="34" charset="0"/>
              </a:rPr>
              <a:t>Treatment and Management:</a:t>
            </a:r>
          </a:p>
          <a:p>
            <a:pPr marL="0" indent="0">
              <a:buNone/>
            </a:pPr>
            <a:r>
              <a:rPr lang="en-US" sz="5000" dirty="0"/>
              <a:t>Most women with a bicornuate uterus don’t need treatment unless they experience reproductive issues. For those who do, treatment may include:</a:t>
            </a:r>
          </a:p>
          <a:p>
            <a:pPr marL="0" indent="0">
              <a:buNone/>
            </a:pPr>
            <a:endParaRPr lang="en-US" sz="5000" dirty="0"/>
          </a:p>
          <a:p>
            <a:r>
              <a:rPr lang="en-US" sz="5000" dirty="0"/>
              <a:t>1. Surgical Correction (</a:t>
            </a:r>
            <a:r>
              <a:rPr lang="en-US" sz="5000" dirty="0" err="1"/>
              <a:t>Metroplasty</a:t>
            </a:r>
            <a:r>
              <a:rPr lang="en-US" sz="5000" dirty="0" smtClean="0"/>
              <a:t>) </a:t>
            </a:r>
            <a:r>
              <a:rPr lang="en-US" sz="4500" b="1" dirty="0" smtClean="0">
                <a:solidFill>
                  <a:schemeClr val="accent2"/>
                </a:solidFill>
              </a:rPr>
              <a:t>no need</a:t>
            </a:r>
            <a:r>
              <a:rPr lang="en-US" sz="5000" dirty="0" smtClean="0"/>
              <a:t>: </a:t>
            </a:r>
            <a:r>
              <a:rPr lang="en-US" sz="5000" dirty="0"/>
              <a:t>If a bicornuate uterus is causing recurrent miscarriages or severe reproductive problems, a surgery called Strassman metroplasty can be performed to unify the uterine cavity. However, this surgery is rare and usually reserved for significant cases.</a:t>
            </a:r>
          </a:p>
          <a:p>
            <a:endParaRPr lang="en-US" dirty="0"/>
          </a:p>
        </p:txBody>
      </p:sp>
      <p:sp>
        <p:nvSpPr>
          <p:cNvPr id="4" name="مربع نص 3"/>
          <p:cNvSpPr txBox="1"/>
          <p:nvPr/>
        </p:nvSpPr>
        <p:spPr>
          <a:xfrm>
            <a:off x="1364343" y="6008914"/>
            <a:ext cx="6568978" cy="646331"/>
          </a:xfrm>
          <a:prstGeom prst="rect">
            <a:avLst/>
          </a:prstGeom>
          <a:noFill/>
        </p:spPr>
        <p:txBody>
          <a:bodyPr wrap="none" rtlCol="1">
            <a:spAutoFit/>
          </a:bodyPr>
          <a:lstStyle/>
          <a:p>
            <a:r>
              <a:rPr lang="en-US" b="1" dirty="0" smtClean="0">
                <a:solidFill>
                  <a:schemeClr val="accent2"/>
                </a:solidFill>
              </a:rPr>
              <a:t>Pregnancy in the small side</a:t>
            </a:r>
            <a:r>
              <a:rPr lang="en-US" b="1" dirty="0" smtClean="0">
                <a:solidFill>
                  <a:schemeClr val="accent2"/>
                </a:solidFill>
                <a:sym typeface="Wingdings" pitchFamily="2" charset="2"/>
              </a:rPr>
              <a:t> mostly the pregnancy not completed</a:t>
            </a:r>
          </a:p>
          <a:p>
            <a:r>
              <a:rPr lang="en-US" b="1" dirty="0" smtClean="0">
                <a:solidFill>
                  <a:schemeClr val="accent2"/>
                </a:solidFill>
                <a:sym typeface="Wingdings" pitchFamily="2" charset="2"/>
              </a:rPr>
              <a:t>Pregnancy in the side with good size better outcomes</a:t>
            </a:r>
            <a:endParaRPr lang="ar-JO" b="1" dirty="0">
              <a:solidFill>
                <a:schemeClr val="accent2"/>
              </a:solidFill>
            </a:endParaRPr>
          </a:p>
        </p:txBody>
      </p:sp>
    </p:spTree>
    <p:extLst>
      <p:ext uri="{BB962C8B-B14F-4D97-AF65-F5344CB8AC3E}">
        <p14:creationId xmlns:p14="http://schemas.microsoft.com/office/powerpoint/2010/main" xmlns="" val="518904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F8D75DC-8B10-9BAC-32F3-C950F819B6EA}"/>
              </a:ext>
            </a:extLst>
          </p:cNvPr>
          <p:cNvSpPr>
            <a:spLocks noGrp="1"/>
          </p:cNvSpPr>
          <p:nvPr>
            <p:ph idx="1"/>
          </p:nvPr>
        </p:nvSpPr>
        <p:spPr>
          <a:xfrm>
            <a:off x="140366" y="146592"/>
            <a:ext cx="11734801" cy="6564815"/>
          </a:xfrm>
        </p:spPr>
        <p:txBody>
          <a:bodyPr>
            <a:normAutofit fontScale="77500" lnSpcReduction="20000"/>
          </a:bodyPr>
          <a:lstStyle/>
          <a:p>
            <a:pPr marL="0" indent="0">
              <a:buNone/>
            </a:pPr>
            <a:r>
              <a:rPr lang="en-US" dirty="0">
                <a:latin typeface="Arial Rounded MT Bold" panose="020F0704030504030204" pitchFamily="34" charset="0"/>
              </a:rPr>
              <a:t>2. Pregnancy Management:</a:t>
            </a:r>
          </a:p>
          <a:p>
            <a:r>
              <a:rPr lang="en-US" b="1" dirty="0"/>
              <a:t>Close Monitoring: </a:t>
            </a:r>
            <a:r>
              <a:rPr lang="en-US" dirty="0"/>
              <a:t>Pregnant women with a bicornuate uterus are at a higher risk for miscarriage, preterm birth, and breech births. Regular monitoring by an obstetrician is important to detect complications early.</a:t>
            </a:r>
          </a:p>
          <a:p>
            <a:r>
              <a:rPr lang="en-US" b="1" dirty="0"/>
              <a:t>Cervical Cerclage: </a:t>
            </a:r>
            <a:r>
              <a:rPr lang="en-US" dirty="0"/>
              <a:t>In cases of cervical insufficiency (when the cervix opens too early), a stitch may be placed around the cervix to prevent preterm birth.</a:t>
            </a:r>
          </a:p>
          <a:p>
            <a:pPr marL="0" indent="0">
              <a:buNone/>
            </a:pPr>
            <a:endParaRPr lang="en-US" dirty="0"/>
          </a:p>
          <a:p>
            <a:pPr marL="0" indent="0">
              <a:buNone/>
            </a:pPr>
            <a:r>
              <a:rPr lang="en-US" dirty="0">
                <a:latin typeface="Arial Rounded MT Bold" panose="020F0704030504030204" pitchFamily="34" charset="0"/>
              </a:rPr>
              <a:t>3. Fertility Assistance: </a:t>
            </a:r>
            <a:r>
              <a:rPr lang="en-US" dirty="0"/>
              <a:t>While many women with a bicornuate uterus can conceive naturally, fertility treatments such as IVF may be recommended if there are difficulties conceiving.</a:t>
            </a:r>
          </a:p>
          <a:p>
            <a:pPr marL="0" indent="0">
              <a:buNone/>
            </a:pPr>
            <a:endParaRPr lang="en-US" dirty="0"/>
          </a:p>
          <a:p>
            <a:r>
              <a:rPr lang="en-US" dirty="0">
                <a:latin typeface="Arial Rounded MT Bold" panose="020F0704030504030204" pitchFamily="34" charset="0"/>
              </a:rPr>
              <a:t>Impact on Pregnancy:</a:t>
            </a:r>
          </a:p>
          <a:p>
            <a:pPr marL="0" indent="0">
              <a:buNone/>
            </a:pPr>
            <a:r>
              <a:rPr lang="en-US" dirty="0"/>
              <a:t>Women with a bicornuate uterus have a higher risk of pregnancy complications compared to those with a normal-shaped uterus, such as:</a:t>
            </a:r>
          </a:p>
          <a:p>
            <a:r>
              <a:rPr lang="en-US" b="1" dirty="0"/>
              <a:t>Miscarriage:</a:t>
            </a:r>
            <a:r>
              <a:rPr lang="en-US" dirty="0"/>
              <a:t> The divided uterine cavity can sometimes limit space for a growing fetus, increasing the risk of early pregnancy loss.</a:t>
            </a:r>
          </a:p>
          <a:p>
            <a:r>
              <a:rPr lang="en-US" b="1" dirty="0"/>
              <a:t>Preterm Labor</a:t>
            </a:r>
            <a:endParaRPr lang="en-US" dirty="0"/>
          </a:p>
          <a:p>
            <a:r>
              <a:rPr lang="en-US" b="1" dirty="0"/>
              <a:t>Breech Presentation</a:t>
            </a:r>
          </a:p>
          <a:p>
            <a:pPr marL="0" indent="0">
              <a:buNone/>
            </a:pPr>
            <a:endParaRPr lang="en-US" b="1" dirty="0"/>
          </a:p>
          <a:p>
            <a:pPr marL="0" indent="0">
              <a:buNone/>
            </a:pPr>
            <a:r>
              <a:rPr lang="en-US" dirty="0"/>
              <a:t>While a bicornuate uterus can increase the risk of certain pregnancy complications, many women with this condition go on to have healthy pregnancies. Regular prenatal care and early intervention can help manage potential risks and ensure better outcomes.</a:t>
            </a:r>
          </a:p>
        </p:txBody>
      </p:sp>
    </p:spTree>
    <p:extLst>
      <p:ext uri="{BB962C8B-B14F-4D97-AF65-F5344CB8AC3E}">
        <p14:creationId xmlns:p14="http://schemas.microsoft.com/office/powerpoint/2010/main" xmlns="" val="20939623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727A96-0F2F-A1AB-8A5F-BCC1212E2B85}"/>
              </a:ext>
            </a:extLst>
          </p:cNvPr>
          <p:cNvSpPr>
            <a:spLocks noGrp="1"/>
          </p:cNvSpPr>
          <p:nvPr>
            <p:ph type="title"/>
          </p:nvPr>
        </p:nvSpPr>
        <p:spPr>
          <a:xfrm>
            <a:off x="0" y="0"/>
            <a:ext cx="10515600" cy="862096"/>
          </a:xfrm>
        </p:spPr>
        <p:txBody>
          <a:bodyPr/>
          <a:lstStyle/>
          <a:p>
            <a:r>
              <a:rPr lang="en-US" sz="4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Septate uterus</a:t>
            </a:r>
            <a:endParaRPr lang="en-US" dirty="0">
              <a:solidFill>
                <a:srgbClr val="AA1639"/>
              </a:solidFill>
            </a:endParaRPr>
          </a:p>
        </p:txBody>
      </p:sp>
      <p:sp>
        <p:nvSpPr>
          <p:cNvPr id="3" name="Content Placeholder 2">
            <a:extLst>
              <a:ext uri="{FF2B5EF4-FFF2-40B4-BE49-F238E27FC236}">
                <a16:creationId xmlns:a16="http://schemas.microsoft.com/office/drawing/2014/main" xmlns="" id="{013E01CA-43D3-9449-8441-8E53BEC5EB79}"/>
              </a:ext>
            </a:extLst>
          </p:cNvPr>
          <p:cNvSpPr>
            <a:spLocks noGrp="1"/>
          </p:cNvSpPr>
          <p:nvPr>
            <p:ph idx="1"/>
          </p:nvPr>
        </p:nvSpPr>
        <p:spPr>
          <a:xfrm>
            <a:off x="0" y="862253"/>
            <a:ext cx="11806990" cy="4667249"/>
          </a:xfrm>
        </p:spPr>
        <p:txBody>
          <a:bodyPr>
            <a:normAutofit/>
          </a:bodyPr>
          <a:lstStyle/>
          <a:p>
            <a:r>
              <a:rPr lang="en-US" sz="2400" dirty="0">
                <a:latin typeface="ADLaM Display" panose="02010000000000000000" pitchFamily="2" charset="0"/>
                <a:ea typeface="ADLaM Display" panose="02010000000000000000" pitchFamily="2" charset="0"/>
                <a:cs typeface="ADLaM Display" panose="02010000000000000000" pitchFamily="2" charset="0"/>
              </a:rPr>
              <a:t>A septate uterus </a:t>
            </a:r>
            <a:r>
              <a:rPr lang="en-US" sz="2400" dirty="0"/>
              <a:t>(also called a uterine septum) is a congenital uterine abnormality where the uterine cavity is divided by a fibrous or muscular wall, called a </a:t>
            </a:r>
            <a:r>
              <a:rPr lang="en-US" sz="2400" b="1" dirty="0"/>
              <a:t>septum</a:t>
            </a:r>
            <a:r>
              <a:rPr lang="en-US" sz="2400" dirty="0"/>
              <a:t>. This occurs when the ducts that form the uterus fail to fuse properly during fetal development. The degree of septation can vary: in some cases, the septum is </a:t>
            </a:r>
            <a:r>
              <a:rPr lang="en-US" sz="2400" b="1" dirty="0">
                <a:solidFill>
                  <a:srgbClr val="AA1639"/>
                </a:solidFill>
              </a:rPr>
              <a:t>partial</a:t>
            </a:r>
            <a:r>
              <a:rPr lang="en-US" sz="2400" dirty="0"/>
              <a:t>, and in others, it may divide the uterus </a:t>
            </a:r>
            <a:r>
              <a:rPr lang="en-US" sz="2400" b="1" dirty="0">
                <a:solidFill>
                  <a:srgbClr val="AA1639"/>
                </a:solidFill>
              </a:rPr>
              <a:t>completely</a:t>
            </a:r>
            <a:r>
              <a:rPr lang="en-US" sz="2400" dirty="0"/>
              <a:t>.</a:t>
            </a:r>
            <a:endParaRPr lang="en-US" dirty="0"/>
          </a:p>
          <a:p>
            <a:r>
              <a:rPr lang="en-US" sz="2200" dirty="0"/>
              <a:t>Women with a septate uterus may experience certain reproductive challenges, including an increased risk of </a:t>
            </a:r>
            <a:r>
              <a:rPr lang="en-US" sz="2200" b="1" dirty="0"/>
              <a:t>miscarriage, infertility, or preterm labor. </a:t>
            </a:r>
            <a:r>
              <a:rPr lang="en-US" sz="2200" dirty="0"/>
              <a:t>However, many women with this condition can have normal pregnancies, and surgical procedures like hysteroscopic resection can correct the septum if </a:t>
            </a:r>
            <a:r>
              <a:rPr lang="en-US" sz="2200" dirty="0" smtClean="0"/>
              <a:t>needed,</a:t>
            </a:r>
            <a:r>
              <a:rPr lang="en-US" sz="1800" b="1" dirty="0" smtClean="0">
                <a:solidFill>
                  <a:schemeClr val="accent2"/>
                </a:solidFill>
              </a:rPr>
              <a:t> </a:t>
            </a:r>
            <a:r>
              <a:rPr lang="en-US" sz="2200" dirty="0"/>
              <a:t>especially in cases where it is linked to recurrent pregnancy loss or other issues.</a:t>
            </a:r>
          </a:p>
        </p:txBody>
      </p:sp>
      <p:pic>
        <p:nvPicPr>
          <p:cNvPr id="5" name="Picture 4">
            <a:extLst>
              <a:ext uri="{FF2B5EF4-FFF2-40B4-BE49-F238E27FC236}">
                <a16:creationId xmlns:a16="http://schemas.microsoft.com/office/drawing/2014/main" xmlns="" id="{B523B115-00A8-F75F-93B5-5C97462C247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199021" y="4307306"/>
            <a:ext cx="7050505" cy="2430378"/>
          </a:xfrm>
          <a:prstGeom prst="rect">
            <a:avLst/>
          </a:prstGeom>
        </p:spPr>
      </p:pic>
      <p:sp>
        <p:nvSpPr>
          <p:cNvPr id="6" name="مربع نص 5"/>
          <p:cNvSpPr txBox="1"/>
          <p:nvPr/>
        </p:nvSpPr>
        <p:spPr>
          <a:xfrm>
            <a:off x="0" y="4441372"/>
            <a:ext cx="4325257" cy="1200329"/>
          </a:xfrm>
          <a:prstGeom prst="rect">
            <a:avLst/>
          </a:prstGeom>
          <a:noFill/>
        </p:spPr>
        <p:txBody>
          <a:bodyPr wrap="square" rtlCol="1">
            <a:spAutoFit/>
          </a:bodyPr>
          <a:lstStyle/>
          <a:p>
            <a:r>
              <a:rPr lang="en-US" b="1" dirty="0" smtClean="0">
                <a:solidFill>
                  <a:schemeClr val="accent2"/>
                </a:solidFill>
              </a:rPr>
              <a:t>Septal resection: carry a high success rates</a:t>
            </a:r>
          </a:p>
          <a:p>
            <a:r>
              <a:rPr lang="en-US" b="1" dirty="0" smtClean="0">
                <a:solidFill>
                  <a:schemeClr val="accent2"/>
                </a:solidFill>
                <a:sym typeface="Wingdings" pitchFamily="2" charset="2"/>
              </a:rPr>
              <a:t></a:t>
            </a:r>
            <a:r>
              <a:rPr lang="en-US" b="1" dirty="0" err="1" smtClean="0">
                <a:solidFill>
                  <a:schemeClr val="accent2"/>
                </a:solidFill>
              </a:rPr>
              <a:t>Myometrium</a:t>
            </a:r>
            <a:r>
              <a:rPr lang="en-US" b="1" dirty="0" smtClean="0">
                <a:solidFill>
                  <a:schemeClr val="accent2"/>
                </a:solidFill>
              </a:rPr>
              <a:t> not reached</a:t>
            </a:r>
          </a:p>
          <a:p>
            <a:r>
              <a:rPr lang="en-US" b="1" dirty="0" smtClean="0">
                <a:solidFill>
                  <a:schemeClr val="accent2"/>
                </a:solidFill>
                <a:sym typeface="Wingdings" pitchFamily="2" charset="2"/>
              </a:rPr>
              <a:t></a:t>
            </a:r>
            <a:r>
              <a:rPr lang="en-US" b="1" dirty="0" smtClean="0">
                <a:solidFill>
                  <a:schemeClr val="accent2"/>
                </a:solidFill>
              </a:rPr>
              <a:t>Risk of adhesions so give estrogen for 3 months post op.</a:t>
            </a:r>
            <a:endParaRPr lang="ar-JO" b="1" dirty="0">
              <a:solidFill>
                <a:schemeClr val="accent2"/>
              </a:solidFill>
            </a:endParaRPr>
          </a:p>
        </p:txBody>
      </p:sp>
    </p:spTree>
    <p:extLst>
      <p:ext uri="{BB962C8B-B14F-4D97-AF65-F5344CB8AC3E}">
        <p14:creationId xmlns:p14="http://schemas.microsoft.com/office/powerpoint/2010/main" xmlns="" val="2818186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847CC1-DDE0-2B51-C2E4-916326F695B4}"/>
              </a:ext>
            </a:extLst>
          </p:cNvPr>
          <p:cNvSpPr>
            <a:spLocks noGrp="1"/>
          </p:cNvSpPr>
          <p:nvPr>
            <p:ph type="title"/>
          </p:nvPr>
        </p:nvSpPr>
        <p:spPr>
          <a:xfrm>
            <a:off x="934452" y="87564"/>
            <a:ext cx="6777790" cy="838032"/>
          </a:xfrm>
        </p:spPr>
        <p:txBody>
          <a:bodyPr>
            <a:normAutofit/>
          </a:bodyPr>
          <a:lstStyle/>
          <a:p>
            <a:r>
              <a:rPr lang="en-US" sz="4000" dirty="0" err="1">
                <a:solidFill>
                  <a:srgbClr val="AA1639"/>
                </a:solidFill>
                <a:latin typeface="ADLaM Display" panose="02010000000000000000" pitchFamily="2" charset="0"/>
                <a:ea typeface="ADLaM Display" panose="02010000000000000000" pitchFamily="2" charset="0"/>
                <a:cs typeface="ADLaM Display" panose="02010000000000000000" pitchFamily="2" charset="0"/>
              </a:rPr>
              <a:t>Arcuate</a:t>
            </a:r>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 </a:t>
            </a:r>
            <a:r>
              <a:rPr lang="en-US" sz="4000" dirty="0" smtClean="0">
                <a:solidFill>
                  <a:srgbClr val="AA1639"/>
                </a:solidFill>
                <a:latin typeface="ADLaM Display" panose="02010000000000000000" pitchFamily="2" charset="0"/>
                <a:ea typeface="ADLaM Display" panose="02010000000000000000" pitchFamily="2" charset="0"/>
                <a:cs typeface="ADLaM Display" panose="02010000000000000000" pitchFamily="2" charset="0"/>
              </a:rPr>
              <a:t>uterus </a:t>
            </a:r>
            <a:r>
              <a:rPr lang="en-US" sz="1800" b="1" dirty="0" smtClean="0">
                <a:solidFill>
                  <a:schemeClr val="accent2"/>
                </a:solidFill>
                <a:latin typeface="ADLaM Display" panose="02010000000000000000" pitchFamily="2" charset="0"/>
                <a:ea typeface="ADLaM Display" panose="02010000000000000000" pitchFamily="2" charset="0"/>
                <a:cs typeface="ADLaM Display" panose="02010000000000000000" pitchFamily="2" charset="0"/>
              </a:rPr>
              <a:t>normal variation</a:t>
            </a:r>
            <a:endParaRPr lang="en-US" sz="4000" b="1" dirty="0">
              <a:solidFill>
                <a:schemeClr val="accent2"/>
              </a:solidFill>
            </a:endParaRPr>
          </a:p>
        </p:txBody>
      </p:sp>
      <p:sp>
        <p:nvSpPr>
          <p:cNvPr id="3" name="Content Placeholder 2">
            <a:extLst>
              <a:ext uri="{FF2B5EF4-FFF2-40B4-BE49-F238E27FC236}">
                <a16:creationId xmlns:a16="http://schemas.microsoft.com/office/drawing/2014/main" xmlns="" id="{078F341F-BA81-C539-114E-6DAD62D3277D}"/>
              </a:ext>
            </a:extLst>
          </p:cNvPr>
          <p:cNvSpPr>
            <a:spLocks noGrp="1"/>
          </p:cNvSpPr>
          <p:nvPr>
            <p:ph idx="1"/>
          </p:nvPr>
        </p:nvSpPr>
        <p:spPr>
          <a:xfrm>
            <a:off x="84221" y="925596"/>
            <a:ext cx="9456821" cy="5691772"/>
          </a:xfrm>
        </p:spPr>
        <p:txBody>
          <a:bodyPr>
            <a:normAutofit fontScale="92500" lnSpcReduction="20000"/>
          </a:bodyPr>
          <a:lstStyle/>
          <a:p>
            <a:r>
              <a:rPr lang="en-US" sz="3000" dirty="0">
                <a:latin typeface="Arial Rounded MT Bold" panose="020F0704030504030204" pitchFamily="34" charset="0"/>
              </a:rPr>
              <a:t>An arcuate uterus </a:t>
            </a:r>
            <a:r>
              <a:rPr lang="en-US" sz="2600" dirty="0"/>
              <a:t>is a mild congenital uterine anomaly where there is a slight </a:t>
            </a:r>
            <a:r>
              <a:rPr lang="en-US" sz="2600" b="1" dirty="0"/>
              <a:t>indentation</a:t>
            </a:r>
            <a:r>
              <a:rPr lang="en-US" sz="2600" dirty="0"/>
              <a:t> or dip in the uterine fundus (the top of the uterus). Unlike a septate uterus, where a fibrous or muscular wall divides the uterine cavity, the arcuate uterus has only a </a:t>
            </a:r>
            <a:r>
              <a:rPr lang="en-US" sz="2600" b="1" dirty="0"/>
              <a:t>shallow, broad indentation that doesn’t significantly alter the shape of the cavity.</a:t>
            </a:r>
            <a:endParaRPr lang="en-US" sz="2600" dirty="0"/>
          </a:p>
          <a:p>
            <a:pPr marL="0" indent="0">
              <a:buNone/>
            </a:pPr>
            <a:endParaRPr lang="en-US" sz="2600" dirty="0"/>
          </a:p>
          <a:p>
            <a:pPr marL="0" indent="0">
              <a:buNone/>
            </a:pPr>
            <a:r>
              <a:rPr lang="en-US" sz="2600" dirty="0">
                <a:latin typeface="Arial Rounded MT Bold" panose="020F0704030504030204" pitchFamily="34" charset="0"/>
              </a:rPr>
              <a:t>Mild indentation: </a:t>
            </a:r>
            <a:r>
              <a:rPr lang="en-US" sz="2600" dirty="0"/>
              <a:t>The dip at the top of the uterus is subtle and doesn’t extend far into the uterine cavity.</a:t>
            </a:r>
          </a:p>
          <a:p>
            <a:pPr marL="0" indent="0">
              <a:buNone/>
            </a:pPr>
            <a:r>
              <a:rPr lang="en-US" sz="2600" dirty="0">
                <a:latin typeface="Arial Rounded MT Bold" panose="020F0704030504030204" pitchFamily="34" charset="0"/>
              </a:rPr>
              <a:t>Normal or near-normal shape: </a:t>
            </a:r>
            <a:r>
              <a:rPr lang="en-US" sz="2600" dirty="0"/>
              <a:t>The rest of the uterus typically functions like a normal, pear-shaped uterus.</a:t>
            </a:r>
          </a:p>
          <a:p>
            <a:pPr marL="0" indent="0">
              <a:buNone/>
            </a:pPr>
            <a:endParaRPr lang="en-US" dirty="0"/>
          </a:p>
          <a:p>
            <a:r>
              <a:rPr lang="en-US" sz="2600" dirty="0">
                <a:latin typeface="ADLaM Display" panose="02010000000000000000" pitchFamily="2" charset="0"/>
                <a:ea typeface="ADLaM Display" panose="02010000000000000000" pitchFamily="2" charset="0"/>
                <a:cs typeface="ADLaM Display" panose="02010000000000000000" pitchFamily="2" charset="0"/>
              </a:rPr>
              <a:t>Symptoms and Impact:</a:t>
            </a:r>
          </a:p>
          <a:p>
            <a:pPr marL="0" indent="0">
              <a:buNone/>
            </a:pPr>
            <a:r>
              <a:rPr lang="en-US" sz="2400" dirty="0"/>
              <a:t>Most women with an arcuate uterus have normal reproductive function and experience no symptoms. It is often discovered incidentally during imaging, such as an ultrasound or MRI, performed for other reasons. The condition is considered the </a:t>
            </a:r>
            <a:r>
              <a:rPr lang="en-US" sz="2400" b="1" dirty="0"/>
              <a:t>mildest form of uterine anomalies </a:t>
            </a:r>
            <a:r>
              <a:rPr lang="en-US" sz="2400" dirty="0"/>
              <a:t>and generally does not interfere with</a:t>
            </a:r>
            <a:r>
              <a:rPr lang="en-US" sz="2400" b="1" dirty="0"/>
              <a:t>: </a:t>
            </a:r>
            <a:r>
              <a:rPr lang="en-US" sz="2400" dirty="0"/>
              <a:t>Fertility or pregnancy</a:t>
            </a:r>
            <a:r>
              <a:rPr lang="en-US" sz="2400" b="1" dirty="0"/>
              <a:t>. </a:t>
            </a:r>
          </a:p>
        </p:txBody>
      </p:sp>
      <p:pic>
        <p:nvPicPr>
          <p:cNvPr id="9" name="Picture 8">
            <a:extLst>
              <a:ext uri="{FF2B5EF4-FFF2-40B4-BE49-F238E27FC236}">
                <a16:creationId xmlns:a16="http://schemas.microsoft.com/office/drawing/2014/main" xmlns="" id="{92812E2E-9D24-223B-B49B-7378DD3EDCD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00411" y="3344779"/>
            <a:ext cx="2807368" cy="3008730"/>
          </a:xfrm>
          <a:prstGeom prst="rect">
            <a:avLst/>
          </a:prstGeom>
        </p:spPr>
      </p:pic>
    </p:spTree>
    <p:extLst>
      <p:ext uri="{BB962C8B-B14F-4D97-AF65-F5344CB8AC3E}">
        <p14:creationId xmlns:p14="http://schemas.microsoft.com/office/powerpoint/2010/main" xmlns="" val="348266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77979A-7DCC-EA7F-78C3-658DA0A098C3}"/>
              </a:ext>
            </a:extLst>
          </p:cNvPr>
          <p:cNvSpPr>
            <a:spLocks noGrp="1"/>
          </p:cNvSpPr>
          <p:nvPr>
            <p:ph type="title"/>
          </p:nvPr>
        </p:nvSpPr>
        <p:spPr>
          <a:xfrm>
            <a:off x="477253" y="354847"/>
            <a:ext cx="7295148" cy="922254"/>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Des related uterus</a:t>
            </a:r>
            <a:endParaRPr lang="en-US" sz="4000" dirty="0">
              <a:solidFill>
                <a:srgbClr val="AA1639"/>
              </a:solidFill>
            </a:endParaRPr>
          </a:p>
        </p:txBody>
      </p:sp>
      <p:sp>
        <p:nvSpPr>
          <p:cNvPr id="3" name="Content Placeholder 2">
            <a:extLst>
              <a:ext uri="{FF2B5EF4-FFF2-40B4-BE49-F238E27FC236}">
                <a16:creationId xmlns:a16="http://schemas.microsoft.com/office/drawing/2014/main" xmlns="" id="{1CDEC6F9-7276-C587-A362-8D305FAD7AEF}"/>
              </a:ext>
            </a:extLst>
          </p:cNvPr>
          <p:cNvSpPr>
            <a:spLocks noGrp="1"/>
          </p:cNvSpPr>
          <p:nvPr>
            <p:ph idx="1"/>
          </p:nvPr>
        </p:nvSpPr>
        <p:spPr>
          <a:xfrm>
            <a:off x="108284" y="1462087"/>
            <a:ext cx="9252284" cy="5131217"/>
          </a:xfrm>
        </p:spPr>
        <p:txBody>
          <a:bodyPr>
            <a:normAutofit fontScale="70000" lnSpcReduction="20000"/>
          </a:bodyPr>
          <a:lstStyle/>
          <a:p>
            <a:r>
              <a:rPr lang="en-US" sz="3400" dirty="0"/>
              <a:t>A </a:t>
            </a:r>
            <a:r>
              <a:rPr lang="en-US" sz="3400" b="1" dirty="0"/>
              <a:t>T-shaped uterus </a:t>
            </a:r>
            <a:r>
              <a:rPr lang="en-US" sz="3400" dirty="0"/>
              <a:t>is a rare congenital uterine anomaly where the uterine cavity is narrow and resembles the shape of a "T." This condition is usually a result of exposure to diethylstilbestrol (DES), a synthetic estrogen, in utero. DES was prescribed between the 1940s and 1970s to prevent miscarriages and preterm labor, but it was later found to cause a range of reproductive issues in the daughters of women who took the drug.</a:t>
            </a:r>
          </a:p>
          <a:p>
            <a:pPr marL="0" indent="0">
              <a:buNone/>
            </a:pPr>
            <a:endParaRPr lang="en-US" sz="3400" dirty="0"/>
          </a:p>
          <a:p>
            <a:r>
              <a:rPr lang="en-US" sz="3400" b="1" dirty="0"/>
              <a:t>Narrow uterine cavity: </a:t>
            </a:r>
            <a:r>
              <a:rPr lang="en-US" sz="3400" dirty="0"/>
              <a:t>The uterus is constricted, with a thin and elongated central cavity, resembling the vertical line of the "T."</a:t>
            </a:r>
          </a:p>
          <a:p>
            <a:endParaRPr lang="en-US" sz="3400" dirty="0"/>
          </a:p>
          <a:p>
            <a:r>
              <a:rPr lang="en-US" sz="3400" b="1" dirty="0"/>
              <a:t>Thickened lateral walls: </a:t>
            </a:r>
            <a:r>
              <a:rPr lang="en-US" sz="3400" dirty="0"/>
              <a:t>The walls on either side of the uterus may be thick, contributing to the shape.</a:t>
            </a:r>
          </a:p>
          <a:p>
            <a:endParaRPr lang="en-US" sz="3400" dirty="0"/>
          </a:p>
          <a:p>
            <a:r>
              <a:rPr lang="en-US" sz="3400" b="1" dirty="0"/>
              <a:t>Reduced uterine volume: </a:t>
            </a:r>
            <a:r>
              <a:rPr lang="en-US" sz="3400" dirty="0"/>
              <a:t>The abnormal shape leads to a decrease in the internal space, which can impact reproductive function.</a:t>
            </a:r>
          </a:p>
          <a:p>
            <a:endParaRPr lang="en-US" dirty="0"/>
          </a:p>
        </p:txBody>
      </p:sp>
      <p:pic>
        <p:nvPicPr>
          <p:cNvPr id="5" name="Picture 4">
            <a:extLst>
              <a:ext uri="{FF2B5EF4-FFF2-40B4-BE49-F238E27FC236}">
                <a16:creationId xmlns:a16="http://schemas.microsoft.com/office/drawing/2014/main" xmlns="" id="{9A58FB5B-146E-3989-A5B4-1F9DED4B43A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60568" y="2466474"/>
            <a:ext cx="2610853" cy="3489157"/>
          </a:xfrm>
          <a:prstGeom prst="rect">
            <a:avLst/>
          </a:prstGeom>
        </p:spPr>
      </p:pic>
      <p:sp>
        <p:nvSpPr>
          <p:cNvPr id="6" name="مربع نص 5"/>
          <p:cNvSpPr txBox="1"/>
          <p:nvPr/>
        </p:nvSpPr>
        <p:spPr>
          <a:xfrm>
            <a:off x="9347200" y="1596572"/>
            <a:ext cx="2844800" cy="646331"/>
          </a:xfrm>
          <a:prstGeom prst="rect">
            <a:avLst/>
          </a:prstGeom>
          <a:noFill/>
        </p:spPr>
        <p:txBody>
          <a:bodyPr wrap="square" rtlCol="1">
            <a:spAutoFit/>
          </a:bodyPr>
          <a:lstStyle/>
          <a:p>
            <a:r>
              <a:rPr lang="en-US" b="1" dirty="0" smtClean="0">
                <a:solidFill>
                  <a:schemeClr val="accent2"/>
                </a:solidFill>
              </a:rPr>
              <a:t>DES: affect the delivered girl not the mom</a:t>
            </a:r>
            <a:endParaRPr lang="ar-JO" b="1" dirty="0">
              <a:solidFill>
                <a:schemeClr val="accent2"/>
              </a:solidFill>
            </a:endParaRPr>
          </a:p>
        </p:txBody>
      </p:sp>
    </p:spTree>
    <p:extLst>
      <p:ext uri="{BB962C8B-B14F-4D97-AF65-F5344CB8AC3E}">
        <p14:creationId xmlns:p14="http://schemas.microsoft.com/office/powerpoint/2010/main" xmlns="" val="41844249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1632284" y="2577134"/>
            <a:ext cx="9689432" cy="2016825"/>
          </a:xfrm>
          <a:prstGeom prst="rect">
            <a:avLst/>
          </a:prstGeom>
          <a:effectLst>
            <a:outerShdw blurRad="50800" dist="38100" dir="5400000" algn="t" rotWithShape="0">
              <a:prstClr val="black">
                <a:alpha val="40000"/>
              </a:prstClr>
            </a:outerShdw>
          </a:effectLst>
        </p:spPr>
        <p:txBody>
          <a:bodyPr vert="horz" lIns="91440" tIns="45720" rIns="91440" bIns="45720" anchor="ctr">
            <a:normAutofit/>
          </a:bodyPr>
          <a:lstStyle/>
          <a:p>
            <a:pPr lvl="0" algn="ctr" defTabSz="885826" eaLnBrk="1" latinLnBrk="0" hangingPunct="1">
              <a:lnSpc>
                <a:spcPct val="90000"/>
              </a:lnSpc>
              <a:spcBef>
                <a:spcPct val="0"/>
              </a:spcBef>
              <a:buNone/>
              <a:defRPr lang="en-GB" altLang="en-US"/>
            </a:pPr>
            <a:r>
              <a:rPr lang="en-US" sz="6600" b="0" i="0" u="none" strike="noStrike" kern="1200" dirty="0">
                <a:solidFill>
                  <a:srgbClr val="45515E"/>
                </a:solidFill>
                <a:latin typeface="+mj-lt"/>
                <a:ea typeface="+mj-ea"/>
                <a:cs typeface="+mj-cs"/>
              </a:rPr>
              <a:t>Benign lesions of the cervix</a:t>
            </a:r>
          </a:p>
        </p:txBody>
      </p:sp>
    </p:spTree>
    <p:extLst>
      <p:ext uri="{BB962C8B-B14F-4D97-AF65-F5344CB8AC3E}">
        <p14:creationId xmlns:p14="http://schemas.microsoft.com/office/powerpoint/2010/main" xmlns="" val="373433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6111"/>
            <a:ext cx="10515600" cy="1010820"/>
          </a:xfrm>
        </p:spPr>
        <p:txBody>
          <a:bodyPr>
            <a:normAutofit/>
          </a:bodyPr>
          <a:lstStyle/>
          <a:p>
            <a:pPr lvl="0">
              <a:defRPr lang="en-GB" altLang="en-US"/>
            </a:pPr>
            <a:r>
              <a:rPr lang="en-US" sz="4800" b="1" dirty="0"/>
              <a:t>Cervical Ectropion</a:t>
            </a:r>
          </a:p>
        </p:txBody>
      </p:sp>
      <p:sp>
        <p:nvSpPr>
          <p:cNvPr id="3" name="Content Placeholder 2"/>
          <p:cNvSpPr>
            <a:spLocks noGrp="1"/>
          </p:cNvSpPr>
          <p:nvPr>
            <p:ph idx="1"/>
          </p:nvPr>
        </p:nvSpPr>
        <p:spPr>
          <a:xfrm>
            <a:off x="838200" y="1236930"/>
            <a:ext cx="10515600" cy="5394960"/>
          </a:xfrm>
        </p:spPr>
        <p:txBody>
          <a:bodyPr>
            <a:normAutofit fontScale="85000" lnSpcReduction="20000"/>
          </a:bodyPr>
          <a:lstStyle/>
          <a:p>
            <a:pPr lvl="0">
              <a:defRPr lang="en-GB" altLang="en-US"/>
            </a:pPr>
            <a:r>
              <a:rPr lang="en-US" b="1" dirty="0"/>
              <a:t>Definition</a:t>
            </a:r>
            <a:r>
              <a:rPr lang="en-US" dirty="0"/>
              <a:t>: a state in which the squamous cell epithelium of the ectocervix is replaced by columnar cell epithelium of the endocervix under the physiological influence of estrogen</a:t>
            </a:r>
          </a:p>
          <a:p>
            <a:pPr lvl="0">
              <a:defRPr lang="en-GB" altLang="en-US"/>
            </a:pPr>
            <a:r>
              <a:rPr lang="en-US" b="1" dirty="0"/>
              <a:t>Epidemiology</a:t>
            </a:r>
            <a:r>
              <a:rPr lang="en-US" dirty="0"/>
              <a:t>: Common in </a:t>
            </a:r>
            <a:r>
              <a:rPr lang="en-US" dirty="0">
                <a:solidFill>
                  <a:srgbClr val="C00000"/>
                </a:solidFill>
              </a:rPr>
              <a:t>adolescents</a:t>
            </a:r>
            <a:r>
              <a:rPr lang="en-US" dirty="0"/>
              <a:t>. After adolescence, it may be observed in women who are </a:t>
            </a:r>
            <a:r>
              <a:rPr lang="en-US" dirty="0">
                <a:solidFill>
                  <a:srgbClr val="C00000"/>
                </a:solidFill>
              </a:rPr>
              <a:t>pregnant</a:t>
            </a:r>
            <a:r>
              <a:rPr lang="en-US" dirty="0"/>
              <a:t> or taking </a:t>
            </a:r>
            <a:r>
              <a:rPr lang="en-US" dirty="0">
                <a:solidFill>
                  <a:srgbClr val="C00000"/>
                </a:solidFill>
              </a:rPr>
              <a:t>estrogen-progestin contraceptives </a:t>
            </a:r>
            <a:r>
              <a:rPr lang="en-US" dirty="0"/>
              <a:t>or who had a </a:t>
            </a:r>
            <a:r>
              <a:rPr lang="en-US" dirty="0">
                <a:solidFill>
                  <a:srgbClr val="C00000"/>
                </a:solidFill>
              </a:rPr>
              <a:t>cervical laceration </a:t>
            </a:r>
            <a:r>
              <a:rPr lang="en-US" dirty="0"/>
              <a:t>during labor and delivery</a:t>
            </a:r>
          </a:p>
          <a:p>
            <a:pPr lvl="0">
              <a:defRPr lang="en-GB" altLang="en-US"/>
            </a:pPr>
            <a:r>
              <a:rPr lang="en-US" b="1" dirty="0"/>
              <a:t>On colposcopy </a:t>
            </a:r>
            <a:r>
              <a:rPr lang="en-US" dirty="0"/>
              <a:t>seen as a sharply demarcated bright red area with papillary structures.</a:t>
            </a:r>
          </a:p>
          <a:p>
            <a:pPr lvl="0">
              <a:defRPr lang="en-GB" altLang="en-US"/>
            </a:pPr>
            <a:r>
              <a:rPr lang="en-US" b="1" dirty="0"/>
              <a:t>Clinical features</a:t>
            </a:r>
            <a:r>
              <a:rPr lang="en-US" dirty="0"/>
              <a:t>: mostly asymptomatic; occasional postcoital bleeding and </a:t>
            </a:r>
            <a:r>
              <a:rPr lang="en-US" dirty="0">
                <a:solidFill>
                  <a:srgbClr val="C00000"/>
                </a:solidFill>
              </a:rPr>
              <a:t>vaginal discharge</a:t>
            </a:r>
          </a:p>
          <a:p>
            <a:pPr lvl="0">
              <a:defRPr lang="en-GB" altLang="en-US"/>
            </a:pPr>
            <a:r>
              <a:rPr lang="en-US" dirty="0"/>
              <a:t>Ectropion should not be treated except in the rare occurrence of excessive mucous discharge or spotting that is very bothersome to the woman. In such cases, malignancy should be excluded before undertaking any treatment.</a:t>
            </a:r>
          </a:p>
          <a:p>
            <a:pPr lvl="0">
              <a:defRPr lang="en-GB" altLang="en-US"/>
            </a:pPr>
            <a:r>
              <a:rPr lang="en-US" b="1" dirty="0"/>
              <a:t>Treatment</a:t>
            </a:r>
          </a:p>
          <a:p>
            <a:pPr lvl="1">
              <a:defRPr lang="en-GB" altLang="en-US"/>
            </a:pPr>
            <a:r>
              <a:rPr lang="en-US" dirty="0"/>
              <a:t>2 weeks trial of an acidifying agent, such as boric acid suppositories 600 mg or deoxyribonucleic acid 5 mg vaginally at bedtime</a:t>
            </a:r>
          </a:p>
          <a:p>
            <a:pPr lvl="1">
              <a:defRPr lang="en-GB" altLang="en-US"/>
            </a:pPr>
            <a:r>
              <a:rPr lang="en-US" dirty="0"/>
              <a:t>An ablative procedure using </a:t>
            </a:r>
            <a:r>
              <a:rPr lang="en-US" dirty="0" err="1"/>
              <a:t>cryocautery</a:t>
            </a:r>
            <a:r>
              <a:rPr lang="en-US" dirty="0"/>
              <a:t> or electrocautery; (invasive, can result is cervical stenosis, will result in copious vaginal discharge until healing is completed)</a:t>
            </a:r>
          </a:p>
        </p:txBody>
      </p:sp>
      <p:sp>
        <p:nvSpPr>
          <p:cNvPr id="4" name="مربع نص 3"/>
          <p:cNvSpPr txBox="1"/>
          <p:nvPr/>
        </p:nvSpPr>
        <p:spPr>
          <a:xfrm>
            <a:off x="5355772" y="0"/>
            <a:ext cx="6616811" cy="1200329"/>
          </a:xfrm>
          <a:prstGeom prst="rect">
            <a:avLst/>
          </a:prstGeom>
          <a:noFill/>
        </p:spPr>
        <p:txBody>
          <a:bodyPr wrap="none" rtlCol="1">
            <a:spAutoFit/>
          </a:bodyPr>
          <a:lstStyle/>
          <a:p>
            <a:pPr>
              <a:buFont typeface="Wingdings" pitchFamily="2" charset="2"/>
              <a:buChar char="à"/>
            </a:pPr>
            <a:r>
              <a:rPr lang="en-US" b="1" dirty="0" smtClean="0">
                <a:solidFill>
                  <a:schemeClr val="accent2"/>
                </a:solidFill>
                <a:sym typeface="Wingdings" pitchFamily="2" charset="2"/>
              </a:rPr>
              <a:t>Ectropion: in hyper-estrogenic states</a:t>
            </a:r>
          </a:p>
          <a:p>
            <a:pPr>
              <a:buFont typeface="Wingdings" pitchFamily="2" charset="2"/>
              <a:buChar char="à"/>
            </a:pPr>
            <a:r>
              <a:rPr lang="en-US" b="1" dirty="0" smtClean="0">
                <a:solidFill>
                  <a:schemeClr val="accent2"/>
                </a:solidFill>
                <a:sym typeface="Wingdings" pitchFamily="2" charset="2"/>
              </a:rPr>
              <a:t>Columnar </a:t>
            </a:r>
            <a:r>
              <a:rPr lang="en-US" b="1" dirty="0" err="1" smtClean="0">
                <a:solidFill>
                  <a:schemeClr val="accent2"/>
                </a:solidFill>
                <a:sym typeface="Wingdings" pitchFamily="2" charset="2"/>
              </a:rPr>
              <a:t>epi</a:t>
            </a:r>
            <a:r>
              <a:rPr lang="en-US" b="1" dirty="0" smtClean="0">
                <a:solidFill>
                  <a:schemeClr val="accent2"/>
                </a:solidFill>
                <a:sym typeface="Wingdings" pitchFamily="2" charset="2"/>
              </a:rPr>
              <a:t>. Has a superficial BV ,so easily bleed</a:t>
            </a:r>
          </a:p>
          <a:p>
            <a:pPr>
              <a:buFont typeface="Wingdings" pitchFamily="2" charset="2"/>
              <a:buChar char="à"/>
            </a:pPr>
            <a:r>
              <a:rPr lang="en-US" b="1" dirty="0" smtClean="0">
                <a:solidFill>
                  <a:schemeClr val="accent2"/>
                </a:solidFill>
                <a:sym typeface="Wingdings" pitchFamily="2" charset="2"/>
              </a:rPr>
              <a:t>Most common presentation: PCB</a:t>
            </a:r>
          </a:p>
          <a:p>
            <a:pPr>
              <a:buFont typeface="Wingdings" pitchFamily="2" charset="2"/>
              <a:buChar char="à"/>
            </a:pPr>
            <a:r>
              <a:rPr lang="en-US" b="1" dirty="0" err="1" smtClean="0">
                <a:solidFill>
                  <a:schemeClr val="accent2"/>
                </a:solidFill>
                <a:sym typeface="Wingdings" pitchFamily="2" charset="2"/>
              </a:rPr>
              <a:t>Mx</a:t>
            </a:r>
            <a:r>
              <a:rPr lang="en-US" b="1" dirty="0" smtClean="0">
                <a:solidFill>
                  <a:schemeClr val="accent2"/>
                </a:solidFill>
                <a:sym typeface="Wingdings" pitchFamily="2" charset="2"/>
              </a:rPr>
              <a:t>: stop the cause. High recurrence rates. No risk for malignancy</a:t>
            </a:r>
            <a:endParaRPr lang="ar-JO" b="1" dirty="0">
              <a:solidFill>
                <a:schemeClr val="accent2"/>
              </a:solidFill>
            </a:endParaRPr>
          </a:p>
        </p:txBody>
      </p:sp>
    </p:spTree>
    <p:extLst>
      <p:ext uri="{BB962C8B-B14F-4D97-AF65-F5344CB8AC3E}">
        <p14:creationId xmlns:p14="http://schemas.microsoft.com/office/powerpoint/2010/main" xmlns="" val="351862254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2F3CFC-ADB2-834A-B099-9B1E202447CA}"/>
              </a:ext>
            </a:extLst>
          </p:cNvPr>
          <p:cNvSpPr>
            <a:spLocks noGrp="1"/>
          </p:cNvSpPr>
          <p:nvPr>
            <p:ph type="title"/>
          </p:nvPr>
        </p:nvSpPr>
        <p:spPr>
          <a:xfrm>
            <a:off x="838200" y="271963"/>
            <a:ext cx="10515600" cy="1513294"/>
          </a:xfrm>
        </p:spPr>
        <p:txBody>
          <a:bodyPr>
            <a:normAutofit/>
          </a:bodyPr>
          <a:lstStyle/>
          <a:p>
            <a:pPr algn="ctr"/>
            <a:r>
              <a:rPr lang="en-US" sz="4800" b="1" dirty="0">
                <a:solidFill>
                  <a:srgbClr val="AA1639"/>
                </a:solidFill>
                <a:latin typeface="Arial Rounded MT Bold" panose="020F0704030504030204" pitchFamily="34" charset="0"/>
              </a:rPr>
              <a:t>Anatomic Anomalies of The </a:t>
            </a:r>
            <a:r>
              <a:rPr lang="en-US" sz="4800" b="1" dirty="0" smtClean="0">
                <a:solidFill>
                  <a:srgbClr val="AA1639"/>
                </a:solidFill>
                <a:latin typeface="Arial Rounded MT Bold" panose="020F0704030504030204" pitchFamily="34" charset="0"/>
              </a:rPr>
              <a:t>Uterus</a:t>
            </a:r>
            <a:br>
              <a:rPr lang="en-US" sz="4800" b="1" dirty="0" smtClean="0">
                <a:solidFill>
                  <a:srgbClr val="AA1639"/>
                </a:solidFill>
                <a:latin typeface="Arial Rounded MT Bold" panose="020F0704030504030204" pitchFamily="34" charset="0"/>
              </a:rPr>
            </a:br>
            <a:r>
              <a:rPr lang="en-US" sz="1800" b="1" dirty="0" smtClean="0">
                <a:solidFill>
                  <a:schemeClr val="accent2"/>
                </a:solidFill>
                <a:latin typeface="Arial Rounded MT Bold" panose="020F0704030504030204" pitchFamily="34" charset="0"/>
              </a:rPr>
              <a:t>(</a:t>
            </a:r>
            <a:r>
              <a:rPr lang="en-US" sz="1800" b="1" dirty="0" smtClean="0">
                <a:solidFill>
                  <a:schemeClr val="accent2"/>
                </a:solidFill>
                <a:latin typeface="Arial Rounded MT Bold" panose="020F0704030504030204" pitchFamily="34" charset="0"/>
              </a:rPr>
              <a:t>when you think of it you diagnose to so keep these conditions in your mind)</a:t>
            </a:r>
            <a:endParaRPr lang="en-US" sz="4800" b="1" dirty="0">
              <a:solidFill>
                <a:schemeClr val="accent2"/>
              </a:solidFill>
              <a:latin typeface="Arial Rounded MT Bold" panose="020F0704030504030204" pitchFamily="34" charset="0"/>
            </a:endParaRPr>
          </a:p>
        </p:txBody>
      </p:sp>
      <p:sp>
        <p:nvSpPr>
          <p:cNvPr id="3" name="Content Placeholder 2">
            <a:extLst>
              <a:ext uri="{FF2B5EF4-FFF2-40B4-BE49-F238E27FC236}">
                <a16:creationId xmlns:a16="http://schemas.microsoft.com/office/drawing/2014/main" xmlns="" id="{2320F08A-A3A2-58C9-2008-DDE7C9CBACD1}"/>
              </a:ext>
            </a:extLst>
          </p:cNvPr>
          <p:cNvSpPr>
            <a:spLocks noGrp="1"/>
          </p:cNvSpPr>
          <p:nvPr>
            <p:ph idx="1"/>
          </p:nvPr>
        </p:nvSpPr>
        <p:spPr>
          <a:xfrm>
            <a:off x="300789" y="1825625"/>
            <a:ext cx="11766885" cy="4875964"/>
          </a:xfrm>
        </p:spPr>
        <p:txBody>
          <a:bodyPr/>
          <a:lstStyle/>
          <a:p>
            <a:r>
              <a:rPr lang="en-US" dirty="0"/>
              <a:t>It is a type of female genital malformation resulting from an abnormal development of Mullerian Ducts during embryogenesis. </a:t>
            </a:r>
          </a:p>
          <a:p>
            <a:pPr marL="0" indent="0">
              <a:buNone/>
            </a:pPr>
            <a:r>
              <a:rPr lang="en-US" dirty="0"/>
              <a:t>Occur in less than 5% of all women, but have been noted in up to 25% of women who have had miscarriages and/or deliveries of premature babies. </a:t>
            </a:r>
          </a:p>
          <a:p>
            <a:pPr marL="0" indent="0">
              <a:buNone/>
            </a:pPr>
            <a:endParaRPr lang="en-US" dirty="0"/>
          </a:p>
          <a:p>
            <a:pPr marL="0" indent="0">
              <a:buNone/>
            </a:pPr>
            <a:r>
              <a:rPr lang="en-US" dirty="0"/>
              <a:t>Symptoms range from amenorrhea, infertility, recurrent pregnancy loss and pain, to normal functioning depending on the nature of the defect.  </a:t>
            </a:r>
          </a:p>
        </p:txBody>
      </p:sp>
    </p:spTree>
    <p:extLst>
      <p:ext uri="{BB962C8B-B14F-4D97-AF65-F5344CB8AC3E}">
        <p14:creationId xmlns:p14="http://schemas.microsoft.com/office/powerpoint/2010/main" xmlns="" val="33880471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rotWithShape="1">
          <a:blip r:embed="rId2"/>
          <a:srcRect l="5290" t="13090" r="5070" b="3760"/>
          <a:stretch>
            <a:fillRect/>
          </a:stretch>
        </p:blipFill>
        <p:spPr>
          <a:xfrm rot="12496">
            <a:off x="2567494" y="1461450"/>
            <a:ext cx="7265541" cy="5111614"/>
          </a:xfrm>
          <a:prstGeom prst="rect">
            <a:avLst/>
          </a:prstGeom>
        </p:spPr>
      </p:pic>
      <p:sp>
        <p:nvSpPr>
          <p:cNvPr id="4" name="مربع نص 3"/>
          <p:cNvSpPr txBox="1"/>
          <p:nvPr/>
        </p:nvSpPr>
        <p:spPr>
          <a:xfrm>
            <a:off x="1378857" y="682171"/>
            <a:ext cx="10000302" cy="369332"/>
          </a:xfrm>
          <a:prstGeom prst="rect">
            <a:avLst/>
          </a:prstGeom>
          <a:noFill/>
        </p:spPr>
        <p:txBody>
          <a:bodyPr wrap="none" rtlCol="1">
            <a:spAutoFit/>
          </a:bodyPr>
          <a:lstStyle/>
          <a:p>
            <a:r>
              <a:rPr lang="en-US" b="1" dirty="0" smtClean="0">
                <a:solidFill>
                  <a:schemeClr val="accent2"/>
                </a:solidFill>
              </a:rPr>
              <a:t>If you see this presentation: firstly, exclude malignancy</a:t>
            </a:r>
            <a:r>
              <a:rPr lang="en-US" b="1" dirty="0" smtClean="0">
                <a:solidFill>
                  <a:schemeClr val="accent2"/>
                </a:solidFill>
                <a:sym typeface="Wingdings" pitchFamily="2" charset="2"/>
              </a:rPr>
              <a:t> do pap if abnormal go for </a:t>
            </a:r>
            <a:r>
              <a:rPr lang="en-US" b="1" dirty="0" err="1" smtClean="0">
                <a:solidFill>
                  <a:schemeClr val="accent2"/>
                </a:solidFill>
                <a:sym typeface="Wingdings" pitchFamily="2" charset="2"/>
              </a:rPr>
              <a:t>colposcopic</a:t>
            </a:r>
            <a:r>
              <a:rPr lang="en-US" b="1" dirty="0" smtClean="0">
                <a:solidFill>
                  <a:schemeClr val="accent2"/>
                </a:solidFill>
                <a:sym typeface="Wingdings" pitchFamily="2" charset="2"/>
              </a:rPr>
              <a:t> biopsy </a:t>
            </a:r>
            <a:endParaRPr lang="ar-JO" b="1" dirty="0">
              <a:solidFill>
                <a:schemeClr val="accent2"/>
              </a:solidFill>
            </a:endParaRPr>
          </a:p>
        </p:txBody>
      </p:sp>
    </p:spTree>
    <p:extLst>
      <p:ext uri="{BB962C8B-B14F-4D97-AF65-F5344CB8AC3E}">
        <p14:creationId xmlns:p14="http://schemas.microsoft.com/office/powerpoint/2010/main" xmlns="" val="411897127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tretch>
            <a:fillRect/>
          </a:stretch>
        </p:blipFill>
        <p:spPr>
          <a:xfrm>
            <a:off x="1534933" y="0"/>
            <a:ext cx="9671030" cy="6858000"/>
          </a:xfrm>
          <a:prstGeom prst="rect">
            <a:avLst/>
          </a:prstGeom>
        </p:spPr>
      </p:pic>
    </p:spTree>
    <p:extLst>
      <p:ext uri="{BB962C8B-B14F-4D97-AF65-F5344CB8AC3E}">
        <p14:creationId xmlns:p14="http://schemas.microsoft.com/office/powerpoint/2010/main" xmlns="" val="32830424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rotWithShape="1">
          <a:blip r:embed="rId2"/>
          <a:srcRect l="3120" r="9110"/>
          <a:stretch>
            <a:fillRect/>
          </a:stretch>
        </p:blipFill>
        <p:spPr>
          <a:xfrm>
            <a:off x="2171326" y="0"/>
            <a:ext cx="8010790" cy="6858000"/>
          </a:xfrm>
          <a:prstGeom prst="rect">
            <a:avLst/>
          </a:prstGeom>
        </p:spPr>
      </p:pic>
    </p:spTree>
    <p:extLst>
      <p:ext uri="{BB962C8B-B14F-4D97-AF65-F5344CB8AC3E}">
        <p14:creationId xmlns:p14="http://schemas.microsoft.com/office/powerpoint/2010/main" xmlns="" val="1555328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lang="en-GB" altLang="en-US"/>
            </a:pPr>
            <a:r>
              <a:rPr lang="en-US" sz="5400" b="1" dirty="0" err="1" smtClean="0"/>
              <a:t>Cervicitis</a:t>
            </a:r>
            <a:r>
              <a:rPr lang="en-US" sz="5400" b="1" dirty="0" smtClean="0"/>
              <a:t> </a:t>
            </a:r>
            <a:r>
              <a:rPr lang="en-US" sz="1800" b="1" dirty="0" smtClean="0">
                <a:solidFill>
                  <a:schemeClr val="accent2"/>
                </a:solidFill>
              </a:rPr>
              <a:t>part of PID</a:t>
            </a:r>
            <a:endParaRPr lang="en-US" sz="5400" b="1" dirty="0">
              <a:solidFill>
                <a:schemeClr val="accent2"/>
              </a:solidFill>
            </a:endParaRPr>
          </a:p>
        </p:txBody>
      </p:sp>
      <p:sp>
        <p:nvSpPr>
          <p:cNvPr id="3" name="Content Placeholder 2"/>
          <p:cNvSpPr>
            <a:spLocks noGrp="1"/>
          </p:cNvSpPr>
          <p:nvPr>
            <p:ph idx="1"/>
          </p:nvPr>
        </p:nvSpPr>
        <p:spPr/>
        <p:txBody>
          <a:bodyPr/>
          <a:lstStyle/>
          <a:p>
            <a:pPr lvl="0">
              <a:defRPr lang="en-GB" altLang="en-US"/>
            </a:pPr>
            <a:r>
              <a:rPr lang="en-US"/>
              <a:t>Cervicitis is </a:t>
            </a:r>
            <a:r>
              <a:rPr lang="en-US" b="1"/>
              <a:t>classified as </a:t>
            </a:r>
            <a:r>
              <a:rPr lang="en-US"/>
              <a:t>either </a:t>
            </a:r>
            <a:r>
              <a:rPr lang="en-US">
                <a:solidFill>
                  <a:srgbClr val="FF0000"/>
                </a:solidFill>
              </a:rPr>
              <a:t>acute</a:t>
            </a:r>
            <a:r>
              <a:rPr lang="en-US"/>
              <a:t> or </a:t>
            </a:r>
            <a:r>
              <a:rPr lang="en-US">
                <a:solidFill>
                  <a:srgbClr val="FF0000"/>
                </a:solidFill>
              </a:rPr>
              <a:t>chronic</a:t>
            </a:r>
          </a:p>
          <a:p>
            <a:pPr lvl="0">
              <a:defRPr lang="en-GB" altLang="en-US"/>
            </a:pPr>
            <a:r>
              <a:rPr lang="en-US" b="1"/>
              <a:t>The most common symptom </a:t>
            </a:r>
            <a:r>
              <a:rPr lang="en-US"/>
              <a:t>is </a:t>
            </a:r>
            <a:r>
              <a:rPr lang="en-US">
                <a:solidFill>
                  <a:srgbClr val="FF0000"/>
                </a:solidFill>
              </a:rPr>
              <a:t>purulent vaginal discharge</a:t>
            </a:r>
          </a:p>
          <a:p>
            <a:pPr lvl="0">
              <a:defRPr lang="en-GB" altLang="en-US"/>
            </a:pPr>
            <a:r>
              <a:rPr lang="en-US"/>
              <a:t>The appearance of the acutely inflamed cervix varies greatly, depending upon the degree of involvement and the infecting organism</a:t>
            </a:r>
          </a:p>
          <a:p>
            <a:pPr lvl="1">
              <a:defRPr lang="en-GB" altLang="en-US"/>
            </a:pPr>
            <a:r>
              <a:rPr lang="en-US" b="1"/>
              <a:t>Chlamydia &amp; N.gonorrheae</a:t>
            </a:r>
            <a:r>
              <a:rPr lang="en-US"/>
              <a:t>: </a:t>
            </a:r>
            <a:r>
              <a:rPr lang="en-US" sz="2400">
                <a:solidFill>
                  <a:srgbClr val="FF0000"/>
                </a:solidFill>
              </a:rPr>
              <a:t>Mucopurulent cervical discharge, cervical friability, and cervical edema</a:t>
            </a:r>
          </a:p>
          <a:p>
            <a:pPr lvl="1">
              <a:defRPr lang="en-GB" altLang="en-US"/>
            </a:pPr>
            <a:r>
              <a:rPr lang="en-US" b="1"/>
              <a:t>Trichomonas vaginalis</a:t>
            </a:r>
            <a:r>
              <a:rPr lang="en-US"/>
              <a:t>: </a:t>
            </a:r>
            <a:r>
              <a:rPr lang="en-US" sz="2400">
                <a:solidFill>
                  <a:srgbClr val="FF0000"/>
                </a:solidFill>
              </a:rPr>
              <a:t>Punctate hemorrhages (strawberry cervix)</a:t>
            </a:r>
          </a:p>
          <a:p>
            <a:pPr lvl="1">
              <a:defRPr lang="en-GB" altLang="en-US"/>
            </a:pPr>
            <a:r>
              <a:rPr lang="en-US" b="1"/>
              <a:t>HSV</a:t>
            </a:r>
            <a:r>
              <a:rPr lang="en-US"/>
              <a:t>: </a:t>
            </a:r>
            <a:r>
              <a:rPr lang="en-US" sz="2400">
                <a:solidFill>
                  <a:srgbClr val="FF0000"/>
                </a:solidFill>
              </a:rPr>
              <a:t>Vesicular or ulcerative </a:t>
            </a:r>
            <a:r>
              <a:rPr lang="en-US" sz="2400"/>
              <a:t>lesions</a:t>
            </a:r>
            <a:endParaRPr lang="en-US"/>
          </a:p>
        </p:txBody>
      </p:sp>
      <p:pic>
        <p:nvPicPr>
          <p:cNvPr id="4" name="Picture 3"/>
          <p:cNvPicPr>
            <a:picLocks noChangeAspect="1"/>
          </p:cNvPicPr>
          <p:nvPr/>
        </p:nvPicPr>
        <p:blipFill rotWithShape="1">
          <a:blip r:embed="rId2"/>
          <a:stretch>
            <a:fillRect/>
          </a:stretch>
        </p:blipFill>
        <p:spPr>
          <a:xfrm>
            <a:off x="9156429" y="4698169"/>
            <a:ext cx="3035570" cy="2159830"/>
          </a:xfrm>
          <a:prstGeom prst="rect">
            <a:avLst/>
          </a:prstGeom>
        </p:spPr>
      </p:pic>
    </p:spTree>
    <p:extLst>
      <p:ext uri="{BB962C8B-B14F-4D97-AF65-F5344CB8AC3E}">
        <p14:creationId xmlns:p14="http://schemas.microsoft.com/office/powerpoint/2010/main" xmlns="" val="334663357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defRPr lang="en-GB" altLang="en-US"/>
            </a:pPr>
            <a:r>
              <a:rPr lang="en-US" sz="5400" b="1" dirty="0"/>
              <a:t>Cystic lesions</a:t>
            </a:r>
          </a:p>
        </p:txBody>
      </p:sp>
      <p:sp>
        <p:nvSpPr>
          <p:cNvPr id="3" name="Content Placeholder 2"/>
          <p:cNvSpPr>
            <a:spLocks noGrp="1"/>
          </p:cNvSpPr>
          <p:nvPr>
            <p:ph idx="1"/>
          </p:nvPr>
        </p:nvSpPr>
        <p:spPr>
          <a:xfrm>
            <a:off x="304800" y="1497937"/>
            <a:ext cx="11437257" cy="4871938"/>
          </a:xfrm>
        </p:spPr>
        <p:txBody>
          <a:bodyPr>
            <a:normAutofit fontScale="92500"/>
          </a:bodyPr>
          <a:lstStyle/>
          <a:p>
            <a:pPr lvl="0">
              <a:defRPr lang="en-GB" altLang="en-US"/>
            </a:pPr>
            <a:r>
              <a:rPr lang="en-US" sz="2600" dirty="0"/>
              <a:t>Cervical cysts are usually asymptomatic but may cause </a:t>
            </a:r>
            <a:r>
              <a:rPr lang="en-US" sz="2600" dirty="0" err="1"/>
              <a:t>dyspareunia</a:t>
            </a:r>
            <a:r>
              <a:rPr lang="en-US" sz="2600" dirty="0"/>
              <a:t> or a pressure sensation. </a:t>
            </a:r>
          </a:p>
          <a:p>
            <a:pPr lvl="0">
              <a:defRPr lang="en-GB" altLang="en-US"/>
            </a:pPr>
            <a:r>
              <a:rPr lang="en-US" sz="2600" b="1" dirty="0" err="1"/>
              <a:t>Nabothian</a:t>
            </a:r>
            <a:r>
              <a:rPr lang="en-US" sz="2600" b="1" dirty="0"/>
              <a:t> </a:t>
            </a:r>
            <a:r>
              <a:rPr lang="en-US" sz="2600" b="1" dirty="0" smtClean="0"/>
              <a:t>cysts </a:t>
            </a:r>
            <a:r>
              <a:rPr lang="ar-JO" sz="1900" b="1" dirty="0" smtClean="0">
                <a:solidFill>
                  <a:schemeClr val="accent2"/>
                </a:solidFill>
              </a:rPr>
              <a:t>انبعاجات </a:t>
            </a:r>
            <a:r>
              <a:rPr lang="ar-JO" sz="1900" b="1" dirty="0" smtClean="0">
                <a:solidFill>
                  <a:schemeClr val="accent2"/>
                </a:solidFill>
              </a:rPr>
              <a:t>عنق الرحم</a:t>
            </a:r>
            <a:r>
              <a:rPr lang="en-US" sz="1900" b="1" dirty="0" smtClean="0">
                <a:solidFill>
                  <a:schemeClr val="accent2"/>
                </a:solidFill>
              </a:rPr>
              <a:t> </a:t>
            </a:r>
            <a:r>
              <a:rPr lang="en-US" sz="2600" b="1" dirty="0"/>
              <a:t>(aka </a:t>
            </a:r>
            <a:r>
              <a:rPr lang="en-US" sz="2600" b="1" dirty="0" err="1"/>
              <a:t>mucinous</a:t>
            </a:r>
            <a:r>
              <a:rPr lang="en-US" sz="2600" b="1" dirty="0"/>
              <a:t> retention cysts, epithelial inclusion cysts)</a:t>
            </a:r>
          </a:p>
          <a:p>
            <a:pPr lvl="1">
              <a:defRPr lang="en-GB" altLang="en-US"/>
            </a:pPr>
            <a:r>
              <a:rPr lang="en-US" sz="2200" b="1" dirty="0"/>
              <a:t>Definition</a:t>
            </a:r>
            <a:r>
              <a:rPr lang="en-US" sz="2200" dirty="0"/>
              <a:t>: Discrete cystic structures that form when a cleft of columnar epithelium becomes covered with </a:t>
            </a:r>
            <a:r>
              <a:rPr lang="en-US" sz="2200" dirty="0" err="1"/>
              <a:t>squamous</a:t>
            </a:r>
            <a:r>
              <a:rPr lang="en-US" sz="2200" dirty="0"/>
              <a:t> cells and the columnar cells continue to secrete </a:t>
            </a:r>
            <a:r>
              <a:rPr lang="en-US" sz="2200" dirty="0" err="1"/>
              <a:t>mucoid</a:t>
            </a:r>
            <a:r>
              <a:rPr lang="en-US" sz="2200" dirty="0"/>
              <a:t> </a:t>
            </a:r>
            <a:r>
              <a:rPr lang="en-US" sz="2200" dirty="0" smtClean="0"/>
              <a:t>material </a:t>
            </a:r>
            <a:r>
              <a:rPr lang="en-US" sz="1900" b="1" dirty="0" smtClean="0">
                <a:solidFill>
                  <a:schemeClr val="accent2"/>
                </a:solidFill>
                <a:sym typeface="Wingdings" pitchFamily="2" charset="2"/>
              </a:rPr>
              <a:t> </a:t>
            </a:r>
            <a:r>
              <a:rPr lang="en-US" sz="1900" b="1" dirty="0" err="1" smtClean="0">
                <a:solidFill>
                  <a:schemeClr val="accent2"/>
                </a:solidFill>
                <a:sym typeface="Wingdings" pitchFamily="2" charset="2"/>
              </a:rPr>
              <a:t>accumilation</a:t>
            </a:r>
            <a:endParaRPr lang="en-US" sz="2200" b="1" dirty="0">
              <a:solidFill>
                <a:schemeClr val="accent2"/>
              </a:solidFill>
            </a:endParaRPr>
          </a:p>
          <a:p>
            <a:pPr lvl="1">
              <a:defRPr lang="en-GB" altLang="en-US"/>
            </a:pPr>
            <a:r>
              <a:rPr lang="en-US" sz="2200" b="1" dirty="0"/>
              <a:t>Etiology</a:t>
            </a:r>
            <a:r>
              <a:rPr lang="en-US" sz="2200" dirty="0"/>
              <a:t>: </a:t>
            </a:r>
            <a:r>
              <a:rPr lang="en-US" sz="2200" dirty="0" err="1"/>
              <a:t>Nabothian</a:t>
            </a:r>
            <a:r>
              <a:rPr lang="en-US" sz="2200" dirty="0"/>
              <a:t> cysts may occur following minor trauma or childbirth</a:t>
            </a:r>
          </a:p>
          <a:p>
            <a:pPr lvl="1">
              <a:defRPr lang="en-GB" altLang="en-US"/>
            </a:pPr>
            <a:r>
              <a:rPr lang="en-US" sz="2400" b="1" dirty="0"/>
              <a:t>On </a:t>
            </a:r>
            <a:r>
              <a:rPr lang="en-US" sz="2400" b="1" dirty="0" err="1"/>
              <a:t>colposcopy</a:t>
            </a:r>
            <a:r>
              <a:rPr lang="en-US" sz="2400" dirty="0"/>
              <a:t>: The cysts vary from microscopic to several centimeters in size; the larger cysts project above the surface of the </a:t>
            </a:r>
            <a:r>
              <a:rPr lang="en-US" sz="2400" i="1" dirty="0" err="1"/>
              <a:t>portio</a:t>
            </a:r>
            <a:r>
              <a:rPr lang="en-US" sz="2400" i="1" dirty="0"/>
              <a:t> (</a:t>
            </a:r>
            <a:r>
              <a:rPr lang="en-US" sz="2400" i="1" dirty="0" err="1"/>
              <a:t>supravaginal</a:t>
            </a:r>
            <a:r>
              <a:rPr lang="en-US" sz="2400" i="1" dirty="0"/>
              <a:t> portion of cervix)</a:t>
            </a:r>
            <a:r>
              <a:rPr lang="en-US" sz="2400" dirty="0"/>
              <a:t>. They may appear translucent or opaque. </a:t>
            </a:r>
          </a:p>
          <a:p>
            <a:pPr lvl="1">
              <a:defRPr lang="en-GB" altLang="en-US"/>
            </a:pPr>
            <a:r>
              <a:rPr lang="en-US" sz="2200" b="1" dirty="0"/>
              <a:t>The only indication for treatment </a:t>
            </a:r>
            <a:r>
              <a:rPr lang="en-US" sz="2200" dirty="0"/>
              <a:t>is relief from pain or a bothersome feeling of fullness in the vagina</a:t>
            </a:r>
          </a:p>
          <a:p>
            <a:pPr algn="l">
              <a:defRPr lang="en-GB" altLang="en-US"/>
            </a:pPr>
            <a:r>
              <a:rPr lang="en-US" sz="2400" b="1" dirty="0"/>
              <a:t>Treatment</a:t>
            </a:r>
            <a:r>
              <a:rPr lang="en-US" sz="2400" dirty="0"/>
              <a:t>:</a:t>
            </a:r>
            <a:r>
              <a:rPr lang="en-US" dirty="0"/>
              <a:t> </a:t>
            </a:r>
            <a:r>
              <a:rPr lang="en-US" sz="2400" dirty="0"/>
              <a:t>Ablation of the cyst using </a:t>
            </a:r>
            <a:r>
              <a:rPr lang="en-US" sz="2400" dirty="0" err="1"/>
              <a:t>electrocautery</a:t>
            </a:r>
            <a:r>
              <a:rPr lang="en-US" sz="2400" dirty="0"/>
              <a:t> is the usual approach</a:t>
            </a:r>
            <a:r>
              <a:rPr lang="en-GB" altLang="en-US" sz="2400" dirty="0"/>
              <a:t>; </a:t>
            </a:r>
            <a:r>
              <a:rPr lang="en-GB" altLang="en-US" sz="2400" b="0" i="0" strike="noStrike" dirty="0">
                <a:solidFill>
                  <a:srgbClr val="000000">
                    <a:alpha val="100000"/>
                  </a:srgbClr>
                </a:solidFill>
                <a:latin typeface="Calibri"/>
                <a:ea typeface="Calibri"/>
              </a:rPr>
              <a:t>however, if the diagnosis is uncertain, excision to evaluate histopathology is advised. The main </a:t>
            </a:r>
            <a:r>
              <a:rPr lang="en-GB" altLang="en-US" sz="2400" b="0" i="0" strike="noStrike" dirty="0">
                <a:solidFill>
                  <a:srgbClr val="FF0000">
                    <a:alpha val="100000"/>
                  </a:srgbClr>
                </a:solidFill>
                <a:latin typeface="Calibri"/>
                <a:ea typeface="Calibri"/>
              </a:rPr>
              <a:t>disadvantage to surgical treatment is the possibility of causing scar tissue, which itself can lead to </a:t>
            </a:r>
            <a:r>
              <a:rPr lang="en-GB" altLang="en-US" sz="2400" b="0" i="0" strike="noStrike" dirty="0" err="1">
                <a:solidFill>
                  <a:srgbClr val="FF0000">
                    <a:alpha val="100000"/>
                  </a:srgbClr>
                </a:solidFill>
                <a:latin typeface="Calibri"/>
                <a:ea typeface="Calibri"/>
              </a:rPr>
              <a:t>dyspareunia</a:t>
            </a:r>
            <a:r>
              <a:rPr lang="en-GB" altLang="en-US" sz="2400" b="0" i="0" strike="noStrike" dirty="0">
                <a:solidFill>
                  <a:srgbClr val="FF0000">
                    <a:alpha val="100000"/>
                  </a:srgbClr>
                </a:solidFill>
                <a:latin typeface="Calibri"/>
                <a:ea typeface="Calibri"/>
              </a:rPr>
              <a:t>. </a:t>
            </a:r>
          </a:p>
          <a:p>
            <a:pPr marL="0" indent="0" algn="l">
              <a:buNone/>
              <a:defRPr lang="en-GB" altLang="en-US"/>
            </a:pPr>
            <a:endParaRPr lang="en-GB" altLang="en-US" sz="2400" b="0" i="0" strike="noStrike" dirty="0">
              <a:solidFill>
                <a:srgbClr val="000000">
                  <a:alpha val="100000"/>
                </a:srgbClr>
              </a:solidFill>
              <a:latin typeface="Arial"/>
              <a:ea typeface="굴림"/>
            </a:endParaRPr>
          </a:p>
        </p:txBody>
      </p:sp>
    </p:spTree>
    <p:extLst>
      <p:ext uri="{BB962C8B-B14F-4D97-AF65-F5344CB8AC3E}">
        <p14:creationId xmlns:p14="http://schemas.microsoft.com/office/powerpoint/2010/main" xmlns="" val="26993012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rotWithShape="1">
          <a:blip r:embed="rId2"/>
          <a:stretch>
            <a:fillRect/>
          </a:stretch>
        </p:blipFill>
        <p:spPr>
          <a:xfrm>
            <a:off x="1340578" y="1118016"/>
            <a:ext cx="9549456" cy="5104370"/>
          </a:xfrm>
          <a:prstGeom prst="rect">
            <a:avLst/>
          </a:prstGeom>
        </p:spPr>
      </p:pic>
    </p:spTree>
    <p:extLst>
      <p:ext uri="{BB962C8B-B14F-4D97-AF65-F5344CB8AC3E}">
        <p14:creationId xmlns:p14="http://schemas.microsoft.com/office/powerpoint/2010/main" xmlns="" val="258356253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B2EF60-9B9B-7680-0B77-7709F4CFA06B}"/>
              </a:ext>
            </a:extLst>
          </p:cNvPr>
          <p:cNvSpPr>
            <a:spLocks noGrp="1"/>
          </p:cNvSpPr>
          <p:nvPr>
            <p:ph type="title"/>
          </p:nvPr>
        </p:nvSpPr>
        <p:spPr/>
        <p:txBody>
          <a:bodyPr>
            <a:normAutofit/>
          </a:bodyPr>
          <a:lstStyle/>
          <a:p>
            <a:r>
              <a:rPr lang="en-US" sz="5400" b="1" dirty="0"/>
              <a:t>Cystic lesions </a:t>
            </a:r>
          </a:p>
        </p:txBody>
      </p:sp>
      <p:sp>
        <p:nvSpPr>
          <p:cNvPr id="3" name="Content Placeholder 2">
            <a:extLst>
              <a:ext uri="{FF2B5EF4-FFF2-40B4-BE49-F238E27FC236}">
                <a16:creationId xmlns:a16="http://schemas.microsoft.com/office/drawing/2014/main" xmlns="" id="{25E2E0B4-ED76-8805-A226-FC13D52D5016}"/>
              </a:ext>
            </a:extLst>
          </p:cNvPr>
          <p:cNvSpPr>
            <a:spLocks noGrp="1"/>
          </p:cNvSpPr>
          <p:nvPr>
            <p:ph idx="1"/>
          </p:nvPr>
        </p:nvSpPr>
        <p:spPr/>
        <p:txBody>
          <a:bodyPr>
            <a:normAutofit lnSpcReduction="10000"/>
          </a:bodyPr>
          <a:lstStyle/>
          <a:p>
            <a:r>
              <a:rPr lang="en-US" sz="2600" dirty="0"/>
              <a:t>Cervical cysts are usually asymptomatic but may cause dyspareunia or a pressure sensation. </a:t>
            </a:r>
          </a:p>
          <a:p>
            <a:r>
              <a:rPr lang="en-US" sz="2600" b="1" dirty="0"/>
              <a:t>Mesonephric cysts</a:t>
            </a:r>
          </a:p>
          <a:p>
            <a:pPr lvl="1"/>
            <a:r>
              <a:rPr lang="en-US" sz="2200" dirty="0"/>
              <a:t>Microscopic remnants of the mesometanephric (Wolffian) duct may be found deep within the cervical stroma when tissue removed at conization is examined pathologically. </a:t>
            </a:r>
          </a:p>
          <a:p>
            <a:pPr lvl="1"/>
            <a:r>
              <a:rPr lang="en-US" sz="2200" dirty="0"/>
              <a:t>Occasionally, one or more of these remnants form a cyst, which may be confused with Nabothian cysts. </a:t>
            </a:r>
          </a:p>
          <a:p>
            <a:pPr lvl="1"/>
            <a:r>
              <a:rPr lang="en-US" sz="2200" dirty="0"/>
              <a:t>Mesonephric cysts rarely reach a size greater than 2.5 cm and are </a:t>
            </a:r>
            <a:r>
              <a:rPr lang="en-US" sz="2200" dirty="0">
                <a:solidFill>
                  <a:srgbClr val="FF0000"/>
                </a:solidFill>
              </a:rPr>
              <a:t>usually located at the 3 and 9 o'clock points</a:t>
            </a:r>
            <a:r>
              <a:rPr lang="en-US" sz="2200" dirty="0"/>
              <a:t>, near the base of the cervix. (ducts sites) </a:t>
            </a:r>
          </a:p>
          <a:p>
            <a:pPr lvl="1"/>
            <a:r>
              <a:rPr lang="en-US" sz="2200" dirty="0"/>
              <a:t>Intervention should be avoided in asymptomatic women. </a:t>
            </a:r>
          </a:p>
          <a:p>
            <a:pPr lvl="1"/>
            <a:r>
              <a:rPr lang="en-US" sz="2200" dirty="0"/>
              <a:t>Treatment similar to that recommended for Nabothian cysts is indicated if the patient has bothersome symptoms. A large cyst can be marsupialized</a:t>
            </a:r>
          </a:p>
          <a:p>
            <a:endParaRPr lang="en-US" dirty="0"/>
          </a:p>
        </p:txBody>
      </p:sp>
    </p:spTree>
    <p:extLst>
      <p:ext uri="{BB962C8B-B14F-4D97-AF65-F5344CB8AC3E}">
        <p14:creationId xmlns:p14="http://schemas.microsoft.com/office/powerpoint/2010/main" xmlns="" val="1580953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9BFB40-7AC4-4242-F34C-943DD875CC2D}"/>
              </a:ext>
            </a:extLst>
          </p:cNvPr>
          <p:cNvSpPr>
            <a:spLocks noGrp="1"/>
          </p:cNvSpPr>
          <p:nvPr>
            <p:ph type="title"/>
          </p:nvPr>
        </p:nvSpPr>
        <p:spPr>
          <a:xfrm>
            <a:off x="838200" y="18254"/>
            <a:ext cx="10515600" cy="1325563"/>
          </a:xfrm>
        </p:spPr>
        <p:txBody>
          <a:bodyPr>
            <a:normAutofit/>
          </a:bodyPr>
          <a:lstStyle/>
          <a:p>
            <a:r>
              <a:rPr lang="en-US" sz="5400" b="1" dirty="0"/>
              <a:t>Non-cystic lesions </a:t>
            </a:r>
          </a:p>
        </p:txBody>
      </p:sp>
      <p:sp>
        <p:nvSpPr>
          <p:cNvPr id="3" name="Content Placeholder 2">
            <a:extLst>
              <a:ext uri="{FF2B5EF4-FFF2-40B4-BE49-F238E27FC236}">
                <a16:creationId xmlns:a16="http://schemas.microsoft.com/office/drawing/2014/main" xmlns="" id="{EE44F0AA-8E33-977C-A988-48013CCE79BD}"/>
              </a:ext>
            </a:extLst>
          </p:cNvPr>
          <p:cNvSpPr>
            <a:spLocks noGrp="1"/>
          </p:cNvSpPr>
          <p:nvPr>
            <p:ph idx="1"/>
          </p:nvPr>
        </p:nvSpPr>
        <p:spPr>
          <a:xfrm>
            <a:off x="838199" y="1305026"/>
            <a:ext cx="8422533" cy="4871938"/>
          </a:xfrm>
        </p:spPr>
        <p:txBody>
          <a:bodyPr>
            <a:normAutofit/>
          </a:bodyPr>
          <a:lstStyle/>
          <a:p>
            <a:r>
              <a:rPr lang="en-US" sz="2600" b="1" dirty="0"/>
              <a:t>Polyps</a:t>
            </a:r>
          </a:p>
          <a:p>
            <a:pPr lvl="1"/>
            <a:r>
              <a:rPr lang="en-US" sz="2200" dirty="0"/>
              <a:t>Commonly occur during the </a:t>
            </a:r>
            <a:r>
              <a:rPr lang="en-US" sz="2200" dirty="0">
                <a:solidFill>
                  <a:srgbClr val="FF0000"/>
                </a:solidFill>
              </a:rPr>
              <a:t>reproductive years</a:t>
            </a:r>
            <a:r>
              <a:rPr lang="en-US" sz="2200" dirty="0"/>
              <a:t>, especially after age </a:t>
            </a:r>
            <a:r>
              <a:rPr lang="en-US" sz="2200" dirty="0">
                <a:solidFill>
                  <a:srgbClr val="FF0000"/>
                </a:solidFill>
              </a:rPr>
              <a:t>40 years</a:t>
            </a:r>
          </a:p>
          <a:p>
            <a:pPr lvl="1"/>
            <a:r>
              <a:rPr lang="en-US" sz="2200" b="1" dirty="0"/>
              <a:t>The etiology </a:t>
            </a:r>
            <a:r>
              <a:rPr lang="en-US" sz="2200" dirty="0"/>
              <a:t>is </a:t>
            </a:r>
            <a:r>
              <a:rPr lang="en-US" sz="2200" dirty="0">
                <a:solidFill>
                  <a:srgbClr val="FF0000"/>
                </a:solidFill>
              </a:rPr>
              <a:t>unknown</a:t>
            </a:r>
            <a:r>
              <a:rPr lang="en-US" sz="2200" dirty="0"/>
              <a:t>. </a:t>
            </a:r>
          </a:p>
          <a:p>
            <a:pPr lvl="1"/>
            <a:r>
              <a:rPr lang="en-US" sz="2200" b="1" dirty="0"/>
              <a:t>Risk factors</a:t>
            </a:r>
            <a:r>
              <a:rPr lang="en-US" sz="2200" dirty="0"/>
              <a:t>: chronic inflammation of the cervical canal and hormonal factors</a:t>
            </a:r>
          </a:p>
          <a:p>
            <a:pPr lvl="1"/>
            <a:r>
              <a:rPr lang="en-US" sz="2200" b="1" dirty="0"/>
              <a:t>Differential diagnosis </a:t>
            </a:r>
            <a:r>
              <a:rPr lang="en-US" sz="2200" dirty="0"/>
              <a:t>includes leiomyoma and endometrial polyps</a:t>
            </a:r>
          </a:p>
          <a:p>
            <a:pPr lvl="1"/>
            <a:r>
              <a:rPr lang="en-US" sz="2200" b="1" dirty="0"/>
              <a:t>Polyps should be removed when </a:t>
            </a:r>
            <a:r>
              <a:rPr lang="en-US" sz="2200" dirty="0">
                <a:solidFill>
                  <a:srgbClr val="FF0000"/>
                </a:solidFill>
              </a:rPr>
              <a:t>symptomatic</a:t>
            </a:r>
            <a:r>
              <a:rPr lang="en-US" sz="2200" dirty="0"/>
              <a:t> (e.g., bleeding, excessive discharge), </a:t>
            </a:r>
            <a:r>
              <a:rPr lang="en-US" sz="2200" dirty="0">
                <a:solidFill>
                  <a:srgbClr val="FF0000"/>
                </a:solidFill>
              </a:rPr>
              <a:t>large</a:t>
            </a:r>
            <a:r>
              <a:rPr lang="en-US" sz="2200" dirty="0"/>
              <a:t> (≥3 cm), or </a:t>
            </a:r>
            <a:r>
              <a:rPr lang="en-US" sz="2200" dirty="0">
                <a:solidFill>
                  <a:srgbClr val="FF0000"/>
                </a:solidFill>
              </a:rPr>
              <a:t>appearing atypical</a:t>
            </a:r>
            <a:r>
              <a:rPr lang="en-US" sz="2200" dirty="0"/>
              <a:t>. </a:t>
            </a:r>
          </a:p>
          <a:p>
            <a:pPr lvl="1"/>
            <a:r>
              <a:rPr lang="en-US" sz="2200" b="1" dirty="0"/>
              <a:t>Polypectomy</a:t>
            </a:r>
            <a:r>
              <a:rPr lang="en-US" sz="2200" dirty="0"/>
              <a:t> can usually be accomplished by grasping the base of the polyp with forceps and twisting it off</a:t>
            </a:r>
          </a:p>
          <a:p>
            <a:pPr lvl="1"/>
            <a:r>
              <a:rPr lang="en-US" sz="2200" dirty="0"/>
              <a:t>Malignancy is rarely found in a cervical polyp</a:t>
            </a:r>
          </a:p>
        </p:txBody>
      </p:sp>
      <p:pic>
        <p:nvPicPr>
          <p:cNvPr id="6" name="Content Placeholder 3">
            <a:extLst>
              <a:ext uri="{FF2B5EF4-FFF2-40B4-BE49-F238E27FC236}">
                <a16:creationId xmlns:a16="http://schemas.microsoft.com/office/drawing/2014/main" xmlns="" id="{F646D1EF-F370-1DA3-2864-5E2A234A4798}"/>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920" t="3460" r="8176"/>
          <a:stretch/>
        </p:blipFill>
        <p:spPr>
          <a:xfrm>
            <a:off x="9371882" y="1305026"/>
            <a:ext cx="1981917" cy="2576310"/>
          </a:xfrm>
          <a:prstGeom prst="rect">
            <a:avLst/>
          </a:prstGeom>
        </p:spPr>
      </p:pic>
      <p:sp>
        <p:nvSpPr>
          <p:cNvPr id="5" name="مربع نص 4"/>
          <p:cNvSpPr txBox="1"/>
          <p:nvPr/>
        </p:nvSpPr>
        <p:spPr>
          <a:xfrm>
            <a:off x="7087655" y="4992913"/>
            <a:ext cx="5104346" cy="1754326"/>
          </a:xfrm>
          <a:prstGeom prst="rect">
            <a:avLst/>
          </a:prstGeom>
          <a:noFill/>
        </p:spPr>
        <p:txBody>
          <a:bodyPr wrap="square" rtlCol="1">
            <a:spAutoFit/>
          </a:bodyPr>
          <a:lstStyle/>
          <a:p>
            <a:r>
              <a:rPr lang="en-US" b="1" dirty="0" smtClean="0">
                <a:solidFill>
                  <a:schemeClr val="accent2"/>
                </a:solidFill>
              </a:rPr>
              <a:t>Polyps:</a:t>
            </a:r>
          </a:p>
          <a:p>
            <a:pPr>
              <a:buFont typeface="Wingdings" pitchFamily="2" charset="2"/>
              <a:buChar char="à"/>
            </a:pPr>
            <a:r>
              <a:rPr lang="en-US" b="1" dirty="0" smtClean="0">
                <a:solidFill>
                  <a:schemeClr val="accent2"/>
                </a:solidFill>
                <a:sym typeface="Wingdings" pitchFamily="2" charset="2"/>
              </a:rPr>
              <a:t>Presentation: PCB, </a:t>
            </a:r>
            <a:r>
              <a:rPr lang="en-US" b="1" dirty="0" err="1" smtClean="0">
                <a:solidFill>
                  <a:schemeClr val="accent2"/>
                </a:solidFill>
                <a:sym typeface="Wingdings" pitchFamily="2" charset="2"/>
              </a:rPr>
              <a:t>pedunculated</a:t>
            </a:r>
            <a:r>
              <a:rPr lang="en-US" b="1" dirty="0" smtClean="0">
                <a:solidFill>
                  <a:schemeClr val="accent2"/>
                </a:solidFill>
                <a:sym typeface="Wingdings" pitchFamily="2" charset="2"/>
              </a:rPr>
              <a:t> from the cervix</a:t>
            </a:r>
          </a:p>
          <a:p>
            <a:pPr>
              <a:buFont typeface="Wingdings" pitchFamily="2" charset="2"/>
              <a:buChar char="à"/>
            </a:pPr>
            <a:r>
              <a:rPr lang="en-US" b="1" dirty="0" err="1" smtClean="0">
                <a:solidFill>
                  <a:schemeClr val="accent2"/>
                </a:solidFill>
                <a:sym typeface="Wingdings" pitchFamily="2" charset="2"/>
              </a:rPr>
              <a:t>Mx</a:t>
            </a:r>
            <a:r>
              <a:rPr lang="en-US" b="1" dirty="0" smtClean="0">
                <a:solidFill>
                  <a:schemeClr val="accent2"/>
                </a:solidFill>
                <a:sym typeface="Wingdings" pitchFamily="2" charset="2"/>
              </a:rPr>
              <a:t>:</a:t>
            </a:r>
          </a:p>
          <a:p>
            <a:pPr marL="342900" indent="-342900">
              <a:buAutoNum type="alphaUcPeriod"/>
            </a:pPr>
            <a:r>
              <a:rPr lang="en-US" b="1" dirty="0" smtClean="0">
                <a:solidFill>
                  <a:schemeClr val="accent2"/>
                </a:solidFill>
                <a:sym typeface="Wingdings" pitchFamily="2" charset="2"/>
              </a:rPr>
              <a:t>Narrow pedicle twist it off in the clinic by ovum forceps</a:t>
            </a:r>
          </a:p>
          <a:p>
            <a:pPr marL="342900" indent="-342900">
              <a:buAutoNum type="alphaUcPeriod"/>
            </a:pPr>
            <a:r>
              <a:rPr lang="en-US" b="1" dirty="0" smtClean="0">
                <a:solidFill>
                  <a:schemeClr val="accent2"/>
                </a:solidFill>
                <a:sym typeface="Wingdings" pitchFamily="2" charset="2"/>
              </a:rPr>
              <a:t>Wide pedicle cauterization under GA</a:t>
            </a:r>
            <a:endParaRPr lang="ar-JO" b="1" dirty="0">
              <a:solidFill>
                <a:schemeClr val="accent2"/>
              </a:solidFill>
            </a:endParaRPr>
          </a:p>
        </p:txBody>
      </p:sp>
    </p:spTree>
    <p:extLst>
      <p:ext uri="{BB962C8B-B14F-4D97-AF65-F5344CB8AC3E}">
        <p14:creationId xmlns:p14="http://schemas.microsoft.com/office/powerpoint/2010/main" xmlns="" val="3574174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9BFB40-7AC4-4242-F34C-943DD875CC2D}"/>
              </a:ext>
            </a:extLst>
          </p:cNvPr>
          <p:cNvSpPr>
            <a:spLocks noGrp="1"/>
          </p:cNvSpPr>
          <p:nvPr>
            <p:ph type="title"/>
          </p:nvPr>
        </p:nvSpPr>
        <p:spPr>
          <a:xfrm>
            <a:off x="838199" y="365126"/>
            <a:ext cx="10515601" cy="939900"/>
          </a:xfrm>
        </p:spPr>
        <p:txBody>
          <a:bodyPr>
            <a:normAutofit/>
          </a:bodyPr>
          <a:lstStyle/>
          <a:p>
            <a:r>
              <a:rPr lang="en-US" sz="5400" b="1" dirty="0"/>
              <a:t>Non-cystic lesions </a:t>
            </a:r>
          </a:p>
        </p:txBody>
      </p:sp>
      <p:sp>
        <p:nvSpPr>
          <p:cNvPr id="3" name="Content Placeholder 2">
            <a:extLst>
              <a:ext uri="{FF2B5EF4-FFF2-40B4-BE49-F238E27FC236}">
                <a16:creationId xmlns:a16="http://schemas.microsoft.com/office/drawing/2014/main" xmlns="" id="{EE44F0AA-8E33-977C-A988-48013CCE79BD}"/>
              </a:ext>
            </a:extLst>
          </p:cNvPr>
          <p:cNvSpPr>
            <a:spLocks noGrp="1"/>
          </p:cNvSpPr>
          <p:nvPr>
            <p:ph idx="1"/>
          </p:nvPr>
        </p:nvSpPr>
        <p:spPr>
          <a:xfrm>
            <a:off x="838199" y="1305026"/>
            <a:ext cx="7912511" cy="4871938"/>
          </a:xfrm>
        </p:spPr>
        <p:txBody>
          <a:bodyPr>
            <a:normAutofit/>
          </a:bodyPr>
          <a:lstStyle/>
          <a:p>
            <a:r>
              <a:rPr lang="en-US" sz="2600" b="1" dirty="0"/>
              <a:t>Polyps </a:t>
            </a:r>
            <a:r>
              <a:rPr lang="en-US" sz="2000" b="1" dirty="0"/>
              <a:t>cont.</a:t>
            </a:r>
            <a:endParaRPr lang="en-US" sz="2600" b="1" dirty="0"/>
          </a:p>
          <a:p>
            <a:pPr lvl="1"/>
            <a:r>
              <a:rPr lang="en-US" sz="2200" dirty="0"/>
              <a:t>Single or multiple cervical polyps usually arise from the endocervical canal but can also originate from the portio.</a:t>
            </a:r>
          </a:p>
          <a:p>
            <a:pPr lvl="1"/>
            <a:r>
              <a:rPr lang="en-US" sz="2200" dirty="0"/>
              <a:t>The tear-shaped or lobular structures appear red, purple, or flesh-colored, depending upon the vascularity and congestion present, and usually look succulent and glistening.</a:t>
            </a:r>
          </a:p>
          <a:p>
            <a:pPr lvl="1"/>
            <a:r>
              <a:rPr lang="en-US" sz="2200" b="1" dirty="0"/>
              <a:t>The size </a:t>
            </a:r>
            <a:r>
              <a:rPr lang="en-US" sz="2200" dirty="0"/>
              <a:t>is typically &lt; 3 cm in diameter; however, polyps large enough to fill the vagina or presenting at the introitus have been described.</a:t>
            </a:r>
          </a:p>
          <a:p>
            <a:pPr lvl="1"/>
            <a:r>
              <a:rPr lang="en-US" sz="2200" b="1" dirty="0"/>
              <a:t>The pedicle </a:t>
            </a:r>
            <a:r>
              <a:rPr lang="en-US" sz="2200" dirty="0"/>
              <a:t>is usually long and thin but may be short and broad-based.</a:t>
            </a:r>
          </a:p>
          <a:p>
            <a:pPr lvl="1"/>
            <a:r>
              <a:rPr lang="en-US" sz="2200" b="1" dirty="0"/>
              <a:t>Histologically</a:t>
            </a:r>
            <a:r>
              <a:rPr lang="en-US" sz="2200" dirty="0"/>
              <a:t>, cervical polyps are characterized by vascular connective tissue stroma covered by epithelium, which may be columnar, squamous, or squamocolumnar.</a:t>
            </a:r>
          </a:p>
        </p:txBody>
      </p:sp>
      <p:pic>
        <p:nvPicPr>
          <p:cNvPr id="6" name="Content Placeholder 3">
            <a:extLst>
              <a:ext uri="{FF2B5EF4-FFF2-40B4-BE49-F238E27FC236}">
                <a16:creationId xmlns:a16="http://schemas.microsoft.com/office/drawing/2014/main" xmlns="" id="{F646D1EF-F370-1DA3-2864-5E2A234A4798}"/>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2920" t="3460" r="8176"/>
          <a:stretch/>
        </p:blipFill>
        <p:spPr>
          <a:xfrm>
            <a:off x="8923766" y="1305025"/>
            <a:ext cx="2430033" cy="3158819"/>
          </a:xfrm>
          <a:prstGeom prst="rect">
            <a:avLst/>
          </a:prstGeom>
        </p:spPr>
      </p:pic>
    </p:spTree>
    <p:extLst>
      <p:ext uri="{BB962C8B-B14F-4D97-AF65-F5344CB8AC3E}">
        <p14:creationId xmlns:p14="http://schemas.microsoft.com/office/powerpoint/2010/main" xmlns="" val="1123641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F802B9-1E7A-F8CD-3CF4-4DAF1E128E48}"/>
              </a:ext>
            </a:extLst>
          </p:cNvPr>
          <p:cNvSpPr>
            <a:spLocks noGrp="1"/>
          </p:cNvSpPr>
          <p:nvPr>
            <p:ph type="title"/>
          </p:nvPr>
        </p:nvSpPr>
        <p:spPr/>
        <p:txBody>
          <a:bodyPr>
            <a:normAutofit/>
          </a:bodyPr>
          <a:lstStyle/>
          <a:p>
            <a:r>
              <a:rPr lang="en-US" sz="5400" b="1" dirty="0"/>
              <a:t>Non-cystic lesions</a:t>
            </a:r>
          </a:p>
        </p:txBody>
      </p:sp>
      <p:sp>
        <p:nvSpPr>
          <p:cNvPr id="3" name="Content Placeholder 2">
            <a:extLst>
              <a:ext uri="{FF2B5EF4-FFF2-40B4-BE49-F238E27FC236}">
                <a16:creationId xmlns:a16="http://schemas.microsoft.com/office/drawing/2014/main" xmlns="" id="{0D79F161-87D8-8B02-5D63-6F6E83A043DA}"/>
              </a:ext>
            </a:extLst>
          </p:cNvPr>
          <p:cNvSpPr>
            <a:spLocks noGrp="1"/>
          </p:cNvSpPr>
          <p:nvPr>
            <p:ph idx="1"/>
          </p:nvPr>
        </p:nvSpPr>
        <p:spPr/>
        <p:txBody>
          <a:bodyPr>
            <a:normAutofit/>
          </a:bodyPr>
          <a:lstStyle/>
          <a:p>
            <a:r>
              <a:rPr lang="en-US" dirty="0" smtClean="0"/>
              <a:t>Warts </a:t>
            </a:r>
            <a:r>
              <a:rPr lang="en-US" sz="1800" b="1" dirty="0" smtClean="0">
                <a:solidFill>
                  <a:schemeClr val="accent2"/>
                </a:solidFill>
              </a:rPr>
              <a:t>HPV 6, 11</a:t>
            </a:r>
            <a:endParaRPr lang="en-US" b="1" dirty="0">
              <a:solidFill>
                <a:schemeClr val="accent2"/>
              </a:solidFill>
            </a:endParaRPr>
          </a:p>
          <a:p>
            <a:pPr lvl="1"/>
            <a:r>
              <a:rPr lang="en-US" dirty="0"/>
              <a:t>Vulvar, perineal, and anogenital warts are frequently associated with vaginal and cervical lesions.</a:t>
            </a:r>
          </a:p>
          <a:p>
            <a:pPr lvl="1"/>
            <a:r>
              <a:rPr lang="en-US" sz="2400" dirty="0"/>
              <a:t>Single or multiple </a:t>
            </a:r>
            <a:r>
              <a:rPr lang="en-US" sz="2400" dirty="0">
                <a:solidFill>
                  <a:srgbClr val="FF0000"/>
                </a:solidFill>
              </a:rPr>
              <a:t>condylomata acuminata due to HPV infection may be visible grossly and are asymptomatic</a:t>
            </a:r>
            <a:r>
              <a:rPr lang="en-US" sz="2400" dirty="0"/>
              <a:t>.</a:t>
            </a:r>
          </a:p>
          <a:p>
            <a:pPr lvl="1"/>
            <a:r>
              <a:rPr lang="en-US" sz="2400" dirty="0"/>
              <a:t>These warts are </a:t>
            </a:r>
            <a:r>
              <a:rPr lang="en-US" sz="2400" dirty="0">
                <a:solidFill>
                  <a:srgbClr val="FF0000"/>
                </a:solidFill>
              </a:rPr>
              <a:t>often flat</a:t>
            </a:r>
            <a:r>
              <a:rPr lang="en-US" sz="2400" dirty="0"/>
              <a:t>, in contrast to condyloma in other areas of the anogenital region.</a:t>
            </a:r>
          </a:p>
          <a:p>
            <a:pPr lvl="1"/>
            <a:r>
              <a:rPr lang="en-US" sz="2400" dirty="0"/>
              <a:t>They </a:t>
            </a:r>
            <a:r>
              <a:rPr lang="en-US" sz="2400" dirty="0">
                <a:solidFill>
                  <a:srgbClr val="C00000"/>
                </a:solidFill>
              </a:rPr>
              <a:t>become white</a:t>
            </a:r>
            <a:r>
              <a:rPr lang="en-US" sz="2400" dirty="0"/>
              <a:t>, and thus more visible to the naked </a:t>
            </a:r>
            <a:r>
              <a:rPr lang="en-US" sz="2400" dirty="0">
                <a:solidFill>
                  <a:srgbClr val="FF0000"/>
                </a:solidFill>
              </a:rPr>
              <a:t>eye when swabbed with a solution of</a:t>
            </a:r>
            <a:r>
              <a:rPr lang="en-US" sz="2400" dirty="0"/>
              <a:t> </a:t>
            </a:r>
            <a:r>
              <a:rPr lang="en-US" sz="2400" dirty="0">
                <a:solidFill>
                  <a:srgbClr val="FF0000"/>
                </a:solidFill>
              </a:rPr>
              <a:t>3-5% acetic acid</a:t>
            </a:r>
            <a:r>
              <a:rPr lang="en-US" sz="2400" dirty="0"/>
              <a:t>.</a:t>
            </a:r>
            <a:endParaRPr lang="en-US" dirty="0"/>
          </a:p>
          <a:p>
            <a:pPr lvl="1"/>
            <a:r>
              <a:rPr lang="en-US" sz="2400" dirty="0"/>
              <a:t>Cytology/colposcopy may reveal squamous intraepithelial neoplasia.</a:t>
            </a:r>
          </a:p>
          <a:p>
            <a:pPr lvl="1"/>
            <a:endParaRPr lang="en-US" dirty="0"/>
          </a:p>
        </p:txBody>
      </p:sp>
    </p:spTree>
    <p:extLst>
      <p:ext uri="{BB962C8B-B14F-4D97-AF65-F5344CB8AC3E}">
        <p14:creationId xmlns:p14="http://schemas.microsoft.com/office/powerpoint/2010/main" xmlns="" val="506484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15054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noChangeArrowheads="1"/>
          </p:cNvPicPr>
          <p:nvPr>
            <p:ph idx="1"/>
          </p:nvPr>
        </p:nvPicPr>
        <p:blipFill rotWithShape="1">
          <a:blip r:embed="rId2"/>
          <a:srcRect/>
          <a:stretch>
            <a:fillRect/>
          </a:stretch>
        </p:blipFill>
        <p:spPr>
          <a:xfrm>
            <a:off x="3310662" y="1305026"/>
            <a:ext cx="6219545" cy="5065667"/>
          </a:xfrm>
          <a:prstGeom prst="rect">
            <a:avLst/>
          </a:prstGeom>
          <a:noFill/>
          <a:ln>
            <a:noFill/>
          </a:ln>
          <a:effectLst/>
        </p:spPr>
      </p:pic>
    </p:spTree>
    <p:extLst>
      <p:ext uri="{BB962C8B-B14F-4D97-AF65-F5344CB8AC3E}">
        <p14:creationId xmlns:p14="http://schemas.microsoft.com/office/powerpoint/2010/main" xmlns="" val="261036736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1A82D4-0C1C-2329-82E9-A9F4DF2D639E}"/>
              </a:ext>
            </a:extLst>
          </p:cNvPr>
          <p:cNvSpPr>
            <a:spLocks noGrp="1"/>
          </p:cNvSpPr>
          <p:nvPr>
            <p:ph type="title"/>
          </p:nvPr>
        </p:nvSpPr>
        <p:spPr>
          <a:xfrm>
            <a:off x="838200" y="100430"/>
            <a:ext cx="10515600" cy="1325563"/>
          </a:xfrm>
        </p:spPr>
        <p:txBody>
          <a:bodyPr>
            <a:normAutofit/>
          </a:bodyPr>
          <a:lstStyle/>
          <a:p>
            <a:r>
              <a:rPr lang="en-US" sz="5400" b="1" dirty="0"/>
              <a:t>Cervical stenosis</a:t>
            </a:r>
          </a:p>
        </p:txBody>
      </p:sp>
      <p:sp>
        <p:nvSpPr>
          <p:cNvPr id="3" name="Content Placeholder 2">
            <a:extLst>
              <a:ext uri="{FF2B5EF4-FFF2-40B4-BE49-F238E27FC236}">
                <a16:creationId xmlns:a16="http://schemas.microsoft.com/office/drawing/2014/main" xmlns="" id="{F49977B8-83E3-FE74-0FAF-7EEDE4733449}"/>
              </a:ext>
            </a:extLst>
          </p:cNvPr>
          <p:cNvSpPr>
            <a:spLocks noGrp="1"/>
          </p:cNvSpPr>
          <p:nvPr>
            <p:ph idx="1"/>
          </p:nvPr>
        </p:nvSpPr>
        <p:spPr>
          <a:xfrm>
            <a:off x="838200" y="1305026"/>
            <a:ext cx="10515600" cy="5029200"/>
          </a:xfrm>
        </p:spPr>
        <p:txBody>
          <a:bodyPr>
            <a:normAutofit fontScale="85000" lnSpcReduction="20000"/>
          </a:bodyPr>
          <a:lstStyle/>
          <a:p>
            <a:r>
              <a:rPr lang="en-US" sz="2600" b="1" dirty="0"/>
              <a:t>Etiology</a:t>
            </a:r>
            <a:r>
              <a:rPr lang="en-US" sz="2600" dirty="0"/>
              <a:t>: Usually caused by</a:t>
            </a:r>
          </a:p>
          <a:p>
            <a:pPr marL="914400" lvl="1" indent="-457200">
              <a:buFont typeface="+mj-lt"/>
              <a:buAutoNum type="arabicPeriod"/>
            </a:pPr>
            <a:r>
              <a:rPr lang="en-US" sz="2200" b="1" dirty="0"/>
              <a:t>Contraction of scar tissue </a:t>
            </a:r>
            <a:r>
              <a:rPr lang="en-US" sz="2200" dirty="0"/>
              <a:t>(Cervical surgery and radium application are common causes of scarring; </a:t>
            </a:r>
            <a:r>
              <a:rPr lang="en-US" sz="2800" b="1" dirty="0"/>
              <a:t>secondary dysmenorrhea </a:t>
            </a:r>
            <a:r>
              <a:rPr lang="en-US" sz="2200" dirty="0"/>
              <a:t>or amenorrhea after cervical procedures strongly suggests cervical stenosis has developed)</a:t>
            </a:r>
          </a:p>
          <a:p>
            <a:pPr marL="914400" lvl="1" indent="-457200">
              <a:buFont typeface="+mj-lt"/>
              <a:buAutoNum type="arabicPeriod"/>
            </a:pPr>
            <a:r>
              <a:rPr lang="en-US" sz="2200" b="1" dirty="0"/>
              <a:t>Agglutination of raw surfaces within the endocervical canal </a:t>
            </a:r>
            <a:r>
              <a:rPr lang="en-US" sz="2200" dirty="0"/>
              <a:t>(The hypoestrogenic state of menopause induces endocervical changes favorable for agglutination)</a:t>
            </a:r>
          </a:p>
          <a:p>
            <a:pPr marL="914400" lvl="1" indent="-457200">
              <a:buFont typeface="+mj-lt"/>
              <a:buAutoNum type="arabicPeriod"/>
            </a:pPr>
            <a:r>
              <a:rPr lang="en-US" sz="2200" dirty="0"/>
              <a:t>Obliteration of the endocervical canal by tumor (e.g., endometrial, cervical)</a:t>
            </a:r>
          </a:p>
          <a:p>
            <a:pPr marL="914400" lvl="1" indent="-457200">
              <a:buFont typeface="+mj-lt"/>
              <a:buAutoNum type="arabicPeriod"/>
            </a:pPr>
            <a:r>
              <a:rPr lang="en-US" sz="2200" dirty="0"/>
              <a:t>Some cases are congenital</a:t>
            </a:r>
          </a:p>
          <a:p>
            <a:r>
              <a:rPr lang="en-US" sz="2600" b="1" dirty="0"/>
              <a:t>Diagnosed when </a:t>
            </a:r>
            <a:r>
              <a:rPr lang="en-US" sz="2600" dirty="0"/>
              <a:t>cervical canal does not permit the insertion of an instrument, such as a </a:t>
            </a:r>
            <a:r>
              <a:rPr lang="en-US" sz="2600" dirty="0" err="1">
                <a:solidFill>
                  <a:srgbClr val="FF0000"/>
                </a:solidFill>
              </a:rPr>
              <a:t>Hegar</a:t>
            </a:r>
            <a:r>
              <a:rPr lang="en-US" sz="2600" dirty="0">
                <a:solidFill>
                  <a:srgbClr val="FF0000"/>
                </a:solidFill>
              </a:rPr>
              <a:t> dilator (2.5 mm in diameter)</a:t>
            </a:r>
            <a:r>
              <a:rPr lang="en-US" sz="2600" dirty="0"/>
              <a:t>. </a:t>
            </a:r>
          </a:p>
          <a:p>
            <a:r>
              <a:rPr lang="en-US" sz="2600" b="1" dirty="0"/>
              <a:t>The diameters of the cervical canal </a:t>
            </a:r>
            <a:r>
              <a:rPr lang="en-US" sz="2600" dirty="0"/>
              <a:t>in </a:t>
            </a:r>
            <a:r>
              <a:rPr lang="en-US" sz="2600" dirty="0">
                <a:solidFill>
                  <a:srgbClr val="FF0000"/>
                </a:solidFill>
              </a:rPr>
              <a:t>nulli ~5 mm </a:t>
            </a:r>
            <a:r>
              <a:rPr lang="en-US" sz="2600" dirty="0"/>
              <a:t>and </a:t>
            </a:r>
            <a:r>
              <a:rPr lang="en-US" sz="2600" dirty="0">
                <a:solidFill>
                  <a:srgbClr val="FF0000"/>
                </a:solidFill>
              </a:rPr>
              <a:t>multi ~8 mm</a:t>
            </a:r>
          </a:p>
          <a:p>
            <a:r>
              <a:rPr lang="en-US" b="1" dirty="0"/>
              <a:t>Potential consequences of cervical stenosis include</a:t>
            </a:r>
          </a:p>
          <a:p>
            <a:pPr marL="914400" lvl="1" indent="-457200">
              <a:buFont typeface="+mj-lt"/>
              <a:buAutoNum type="arabicPeriod"/>
            </a:pPr>
            <a:r>
              <a:rPr lang="en-US" dirty="0"/>
              <a:t>Impeded menstrual flow: Menses may be scant, painful, or prolonged. In severe stenosis, hematometra can develop. </a:t>
            </a:r>
          </a:p>
          <a:p>
            <a:pPr marL="914400" lvl="1" indent="-457200">
              <a:buFont typeface="+mj-lt"/>
              <a:buAutoNum type="arabicPeriod"/>
            </a:pPr>
            <a:r>
              <a:rPr lang="en-US" dirty="0"/>
              <a:t>Impeded access to the endocervical canal and endometrial cavity for diagnostic and therapeutic procedures. </a:t>
            </a:r>
          </a:p>
          <a:p>
            <a:pPr marL="914400" lvl="1" indent="-457200">
              <a:buFont typeface="+mj-lt"/>
              <a:buAutoNum type="arabicPeriod"/>
            </a:pPr>
            <a:r>
              <a:rPr lang="en-US" dirty="0"/>
              <a:t>Cervical dystocia during labor. </a:t>
            </a:r>
          </a:p>
          <a:p>
            <a:r>
              <a:rPr lang="en-US" sz="2600" b="1" dirty="0"/>
              <a:t>Treatment</a:t>
            </a:r>
            <a:r>
              <a:rPr lang="en-US" sz="2600" dirty="0"/>
              <a:t>: dilatation of the </a:t>
            </a:r>
            <a:r>
              <a:rPr lang="en-US" sz="2600" dirty="0" smtClean="0"/>
              <a:t>cervix </a:t>
            </a:r>
            <a:r>
              <a:rPr lang="en-US" sz="2100" b="1" dirty="0" smtClean="0">
                <a:solidFill>
                  <a:schemeClr val="accent2"/>
                </a:solidFill>
              </a:rPr>
              <a:t>by </a:t>
            </a:r>
            <a:r>
              <a:rPr lang="en-US" sz="2100" b="1" dirty="0" err="1" smtClean="0">
                <a:solidFill>
                  <a:schemeClr val="accent2"/>
                </a:solidFill>
              </a:rPr>
              <a:t>h</a:t>
            </a:r>
            <a:r>
              <a:rPr lang="en-US" sz="2100" b="1" dirty="0" err="1" smtClean="0">
                <a:solidFill>
                  <a:schemeClr val="accent2"/>
                </a:solidFill>
              </a:rPr>
              <a:t>egar</a:t>
            </a:r>
            <a:r>
              <a:rPr lang="en-US" sz="2100" b="1" dirty="0" smtClean="0">
                <a:solidFill>
                  <a:schemeClr val="accent2"/>
                </a:solidFill>
              </a:rPr>
              <a:t> dilators</a:t>
            </a:r>
            <a:endParaRPr lang="en-US" sz="2600" b="1" dirty="0">
              <a:solidFill>
                <a:schemeClr val="accent2"/>
              </a:solidFill>
            </a:endParaRPr>
          </a:p>
        </p:txBody>
      </p:sp>
      <p:sp>
        <p:nvSpPr>
          <p:cNvPr id="4" name="مربع نص 3"/>
          <p:cNvSpPr txBox="1"/>
          <p:nvPr/>
        </p:nvSpPr>
        <p:spPr>
          <a:xfrm>
            <a:off x="5588000" y="885371"/>
            <a:ext cx="3154838" cy="369332"/>
          </a:xfrm>
          <a:prstGeom prst="rect">
            <a:avLst/>
          </a:prstGeom>
          <a:noFill/>
        </p:spPr>
        <p:txBody>
          <a:bodyPr wrap="none" rtlCol="1">
            <a:spAutoFit/>
          </a:bodyPr>
          <a:lstStyle/>
          <a:p>
            <a:r>
              <a:rPr lang="en-US" b="1" dirty="0" smtClean="0">
                <a:solidFill>
                  <a:schemeClr val="accent2"/>
                </a:solidFill>
              </a:rPr>
              <a:t>Might present as </a:t>
            </a:r>
            <a:r>
              <a:rPr lang="en-US" b="1" dirty="0" err="1" smtClean="0">
                <a:solidFill>
                  <a:schemeClr val="accent2"/>
                </a:solidFill>
              </a:rPr>
              <a:t>hematometra</a:t>
            </a:r>
            <a:endParaRPr lang="ar-JO" b="1" dirty="0">
              <a:solidFill>
                <a:schemeClr val="accent2"/>
              </a:solidFill>
            </a:endParaRPr>
          </a:p>
        </p:txBody>
      </p:sp>
    </p:spTree>
    <p:extLst>
      <p:ext uri="{BB962C8B-B14F-4D97-AF65-F5344CB8AC3E}">
        <p14:creationId xmlns:p14="http://schemas.microsoft.com/office/powerpoint/2010/main" xmlns="" val="4053100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IMG_0451.jpeg" descr="IMG_0451.jpeg"/>
          <p:cNvPicPr>
            <a:picLocks noChangeAspect="1"/>
          </p:cNvPicPr>
          <p:nvPr/>
        </p:nvPicPr>
        <p:blipFill>
          <a:blip r:embed="rId2"/>
          <a:stretch>
            <a:fillRect/>
          </a:stretch>
        </p:blipFill>
        <p:spPr>
          <a:xfrm>
            <a:off x="108284" y="0"/>
            <a:ext cx="11730790" cy="6858000"/>
          </a:xfrm>
          <a:prstGeom prst="rect">
            <a:avLst/>
          </a:prstGeom>
          <a:ln w="12700">
            <a:miter lim="400000"/>
          </a:ln>
        </p:spPr>
      </p:pic>
    </p:spTree>
    <p:extLst>
      <p:ext uri="{BB962C8B-B14F-4D97-AF65-F5344CB8AC3E}">
        <p14:creationId xmlns:p14="http://schemas.microsoft.com/office/powerpoint/2010/main" xmlns="" val="4186385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IMG_0452.jpeg" descr="IMG_0452.jpeg"/>
          <p:cNvPicPr>
            <a:picLocks noChangeAspect="1"/>
          </p:cNvPicPr>
          <p:nvPr/>
        </p:nvPicPr>
        <p:blipFill>
          <a:blip r:embed="rId2"/>
          <a:stretch>
            <a:fillRect/>
          </a:stretch>
        </p:blipFill>
        <p:spPr>
          <a:xfrm>
            <a:off x="0" y="0"/>
            <a:ext cx="12191999" cy="6858000"/>
          </a:xfrm>
          <a:prstGeom prst="rect">
            <a:avLst/>
          </a:prstGeom>
          <a:ln w="12700">
            <a:miter lim="400000"/>
          </a:ln>
        </p:spPr>
      </p:pic>
    </p:spTree>
    <p:extLst>
      <p:ext uri="{BB962C8B-B14F-4D97-AF65-F5344CB8AC3E}">
        <p14:creationId xmlns:p14="http://schemas.microsoft.com/office/powerpoint/2010/main" xmlns="" val="3135862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IMG_0453.jpeg" descr="IMG_0453.jpeg"/>
          <p:cNvPicPr>
            <a:picLocks noChangeAspect="1"/>
          </p:cNvPicPr>
          <p:nvPr/>
        </p:nvPicPr>
        <p:blipFill>
          <a:blip r:embed="rId2"/>
          <a:stretch>
            <a:fillRect/>
          </a:stretch>
        </p:blipFill>
        <p:spPr>
          <a:xfrm>
            <a:off x="1" y="160604"/>
            <a:ext cx="12031578" cy="6697396"/>
          </a:xfrm>
          <a:prstGeom prst="rect">
            <a:avLst/>
          </a:prstGeom>
          <a:ln w="12700">
            <a:miter lim="400000"/>
          </a:ln>
        </p:spPr>
      </p:pic>
    </p:spTree>
    <p:extLst>
      <p:ext uri="{BB962C8B-B14F-4D97-AF65-F5344CB8AC3E}">
        <p14:creationId xmlns:p14="http://schemas.microsoft.com/office/powerpoint/2010/main" xmlns="" val="29070290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G_0433.jpeg" descr="IMG_0433.jpeg"/>
          <p:cNvPicPr>
            <a:picLocks noChangeAspect="1"/>
          </p:cNvPicPr>
          <p:nvPr/>
        </p:nvPicPr>
        <p:blipFill>
          <a:blip r:embed="rId2"/>
          <a:stretch>
            <a:fillRect/>
          </a:stretch>
        </p:blipFill>
        <p:spPr>
          <a:xfrm>
            <a:off x="0" y="0"/>
            <a:ext cx="12067674" cy="6858000"/>
          </a:xfrm>
          <a:prstGeom prst="rect">
            <a:avLst/>
          </a:prstGeom>
          <a:ln w="12700">
            <a:miter lim="400000"/>
          </a:ln>
        </p:spPr>
      </p:pic>
    </p:spTree>
    <p:extLst>
      <p:ext uri="{BB962C8B-B14F-4D97-AF65-F5344CB8AC3E}">
        <p14:creationId xmlns:p14="http://schemas.microsoft.com/office/powerpoint/2010/main" xmlns="" val="1685360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91C6D2E-BF7A-5D86-2880-F1D8F6A3327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xmlns="" val="2426037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G_0428.jpeg" descr="IMG_0428.jpeg">
            <a:hlinkClick r:id="" action="ppaction://hlinkshowjump?jump=nextslide"/>
          </p:cNvPr>
          <p:cNvPicPr>
            <a:picLocks noChangeAspect="1"/>
          </p:cNvPicPr>
          <p:nvPr/>
        </p:nvPicPr>
        <p:blipFill>
          <a:blip r:embed="rId2"/>
          <a:stretch>
            <a:fillRect/>
          </a:stretch>
        </p:blipFill>
        <p:spPr>
          <a:xfrm>
            <a:off x="1" y="1"/>
            <a:ext cx="8447788" cy="4751881"/>
          </a:xfrm>
          <a:prstGeom prst="rect">
            <a:avLst/>
          </a:prstGeom>
          <a:ln w="12700">
            <a:miter lim="400000"/>
          </a:ln>
        </p:spPr>
      </p:pic>
      <p:sp>
        <p:nvSpPr>
          <p:cNvPr id="3" name="مربع نص 2"/>
          <p:cNvSpPr txBox="1"/>
          <p:nvPr/>
        </p:nvSpPr>
        <p:spPr>
          <a:xfrm>
            <a:off x="6801263" y="448515"/>
            <a:ext cx="4251485" cy="923330"/>
          </a:xfrm>
          <a:prstGeom prst="rect">
            <a:avLst/>
          </a:prstGeom>
          <a:noFill/>
        </p:spPr>
        <p:txBody>
          <a:bodyPr wrap="none" rtlCol="1">
            <a:spAutoFit/>
          </a:bodyPr>
          <a:lstStyle/>
          <a:p>
            <a:r>
              <a:rPr lang="en-US" b="1" dirty="0" smtClean="0">
                <a:solidFill>
                  <a:schemeClr val="accent2"/>
                </a:solidFill>
              </a:rPr>
              <a:t>Risk factors:  </a:t>
            </a:r>
            <a:r>
              <a:rPr lang="en-US" b="1" dirty="0" err="1" smtClean="0">
                <a:solidFill>
                  <a:schemeClr val="accent2"/>
                </a:solidFill>
              </a:rPr>
              <a:t>nulliparus</a:t>
            </a:r>
            <a:r>
              <a:rPr lang="en-US" b="1" dirty="0" smtClean="0">
                <a:solidFill>
                  <a:schemeClr val="accent2"/>
                </a:solidFill>
              </a:rPr>
              <a:t>, obese </a:t>
            </a:r>
          </a:p>
          <a:p>
            <a:r>
              <a:rPr lang="en-US" b="1" dirty="0" smtClean="0">
                <a:solidFill>
                  <a:schemeClr val="accent2"/>
                </a:solidFill>
              </a:rPr>
              <a:t>Presentation: depend on the size and size</a:t>
            </a:r>
          </a:p>
          <a:p>
            <a:r>
              <a:rPr lang="en-US" b="1" dirty="0" smtClean="0">
                <a:solidFill>
                  <a:schemeClr val="accent2"/>
                </a:solidFill>
              </a:rPr>
              <a:t>Mostly presented as HMB</a:t>
            </a:r>
            <a:endParaRPr lang="ar-JO" b="1" dirty="0">
              <a:solidFill>
                <a:schemeClr val="accent2"/>
              </a:solidFill>
            </a:endParaRPr>
          </a:p>
        </p:txBody>
      </p:sp>
      <p:sp>
        <p:nvSpPr>
          <p:cNvPr id="4" name="مربع نص 3"/>
          <p:cNvSpPr txBox="1"/>
          <p:nvPr/>
        </p:nvSpPr>
        <p:spPr>
          <a:xfrm>
            <a:off x="5051685" y="2525246"/>
            <a:ext cx="7140315" cy="646331"/>
          </a:xfrm>
          <a:prstGeom prst="rect">
            <a:avLst/>
          </a:prstGeom>
          <a:noFill/>
        </p:spPr>
        <p:txBody>
          <a:bodyPr wrap="square" rtlCol="1">
            <a:spAutoFit/>
          </a:bodyPr>
          <a:lstStyle/>
          <a:p>
            <a:pPr>
              <a:buFont typeface="Wingdings" pitchFamily="2" charset="2"/>
              <a:buChar char="à"/>
            </a:pPr>
            <a:r>
              <a:rPr lang="en-US" b="1" dirty="0" smtClean="0">
                <a:solidFill>
                  <a:schemeClr val="accent2"/>
                </a:solidFill>
                <a:sym typeface="Wingdings" pitchFamily="2" charset="2"/>
              </a:rPr>
              <a:t>Actually all are intramural fibroids, Other types considered as overgrowth toward the cavity (</a:t>
            </a:r>
            <a:r>
              <a:rPr lang="en-US" b="1" dirty="0" err="1" smtClean="0">
                <a:solidFill>
                  <a:schemeClr val="accent2"/>
                </a:solidFill>
                <a:sym typeface="Wingdings" pitchFamily="2" charset="2"/>
              </a:rPr>
              <a:t>submucus</a:t>
            </a:r>
            <a:r>
              <a:rPr lang="en-US" b="1" dirty="0" smtClean="0">
                <a:solidFill>
                  <a:schemeClr val="accent2"/>
                </a:solidFill>
                <a:sym typeface="Wingdings" pitchFamily="2" charset="2"/>
              </a:rPr>
              <a:t>), outward the cavity (</a:t>
            </a:r>
            <a:r>
              <a:rPr lang="en-US" b="1" dirty="0" err="1" smtClean="0">
                <a:solidFill>
                  <a:schemeClr val="accent2"/>
                </a:solidFill>
                <a:sym typeface="Wingdings" pitchFamily="2" charset="2"/>
              </a:rPr>
              <a:t>subserus</a:t>
            </a:r>
            <a:r>
              <a:rPr lang="en-US" b="1" dirty="0" smtClean="0">
                <a:solidFill>
                  <a:schemeClr val="accent2"/>
                </a:solidFill>
                <a:sym typeface="Wingdings" pitchFamily="2" charset="2"/>
              </a:rPr>
              <a:t>)</a:t>
            </a:r>
            <a:endParaRPr lang="ar-JO" b="1" dirty="0">
              <a:solidFill>
                <a:schemeClr val="accent2"/>
              </a:solidFill>
            </a:endParaRPr>
          </a:p>
        </p:txBody>
      </p:sp>
    </p:spTree>
    <p:extLst>
      <p:ext uri="{BB962C8B-B14F-4D97-AF65-F5344CB8AC3E}">
        <p14:creationId xmlns:p14="http://schemas.microsoft.com/office/powerpoint/2010/main" xmlns="" val="2038047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IMG_0445.jpeg" descr="IMG_0445.jpeg"/>
          <p:cNvPicPr>
            <a:picLocks noChangeAspect="1"/>
          </p:cNvPicPr>
          <p:nvPr/>
        </p:nvPicPr>
        <p:blipFill>
          <a:blip r:embed="rId2"/>
          <a:stretch>
            <a:fillRect/>
          </a:stretch>
        </p:blipFill>
        <p:spPr>
          <a:xfrm>
            <a:off x="111212" y="1"/>
            <a:ext cx="12080788" cy="6919300"/>
          </a:xfrm>
          <a:prstGeom prst="rect">
            <a:avLst/>
          </a:prstGeom>
          <a:ln w="12700">
            <a:miter lim="400000"/>
          </a:ln>
        </p:spPr>
      </p:pic>
    </p:spTree>
    <p:extLst>
      <p:ext uri="{BB962C8B-B14F-4D97-AF65-F5344CB8AC3E}">
        <p14:creationId xmlns:p14="http://schemas.microsoft.com/office/powerpoint/2010/main" xmlns="" val="31952813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IMG_0429.jpeg" descr="IMG_0429.jpeg"/>
          <p:cNvPicPr>
            <a:picLocks noChangeAspect="1"/>
          </p:cNvPicPr>
          <p:nvPr/>
        </p:nvPicPr>
        <p:blipFill>
          <a:blip r:embed="rId2"/>
          <a:stretch>
            <a:fillRect/>
          </a:stretch>
        </p:blipFill>
        <p:spPr>
          <a:xfrm>
            <a:off x="1033656" y="-40698"/>
            <a:ext cx="10034131" cy="6877327"/>
          </a:xfrm>
          <a:prstGeom prst="rect">
            <a:avLst/>
          </a:prstGeom>
          <a:ln w="12700">
            <a:miter lim="400000"/>
          </a:ln>
        </p:spPr>
      </p:pic>
    </p:spTree>
    <p:extLst>
      <p:ext uri="{BB962C8B-B14F-4D97-AF65-F5344CB8AC3E}">
        <p14:creationId xmlns:p14="http://schemas.microsoft.com/office/powerpoint/2010/main" xmlns="" val="315035872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6B011-4550-0026-E1C8-3E38B89F959A}"/>
              </a:ext>
            </a:extLst>
          </p:cNvPr>
          <p:cNvSpPr>
            <a:spLocks noGrp="1"/>
          </p:cNvSpPr>
          <p:nvPr>
            <p:ph type="title"/>
          </p:nvPr>
        </p:nvSpPr>
        <p:spPr>
          <a:xfrm>
            <a:off x="573505" y="216569"/>
            <a:ext cx="10515600" cy="757989"/>
          </a:xfrm>
        </p:spPr>
        <p:txBody>
          <a:bodyPr>
            <a:normAutofit/>
          </a:bodyPr>
          <a:lstStyle/>
          <a:p>
            <a:r>
              <a:rPr kumimoji="0" lang="en-US" sz="4000" b="1" i="0" u="none" strike="noStrike" kern="1200" cap="none" spc="0" normalizeH="0" baseline="0" noProof="0" dirty="0">
                <a:ln>
                  <a:noFill/>
                </a:ln>
                <a:solidFill>
                  <a:srgbClr val="AA1639"/>
                </a:solidFill>
                <a:effectLst/>
                <a:uLnTx/>
                <a:uFillTx/>
                <a:latin typeface="Arial Rounded MT Bold" panose="020F0704030504030204" pitchFamily="34" charset="0"/>
                <a:ea typeface="+mj-ea"/>
                <a:cs typeface="+mj-cs"/>
              </a:rPr>
              <a:t>Types of Uterine Anomalies </a:t>
            </a:r>
            <a:endParaRPr lang="en-US" sz="3600" dirty="0"/>
          </a:p>
        </p:txBody>
      </p:sp>
      <p:sp>
        <p:nvSpPr>
          <p:cNvPr id="3" name="Content Placeholder 2">
            <a:extLst>
              <a:ext uri="{FF2B5EF4-FFF2-40B4-BE49-F238E27FC236}">
                <a16:creationId xmlns:a16="http://schemas.microsoft.com/office/drawing/2014/main" xmlns="" id="{58EDDBC7-AE38-7B70-C2A7-B90273833C80}"/>
              </a:ext>
            </a:extLst>
          </p:cNvPr>
          <p:cNvSpPr>
            <a:spLocks noGrp="1"/>
          </p:cNvSpPr>
          <p:nvPr>
            <p:ph idx="1"/>
          </p:nvPr>
        </p:nvSpPr>
        <p:spPr>
          <a:xfrm>
            <a:off x="300789" y="1138821"/>
            <a:ext cx="11682664" cy="5634957"/>
          </a:xfrm>
        </p:spPr>
        <p:txBody>
          <a:bodyPr>
            <a:normAutofit fontScale="40000" lnSpcReduction="20000"/>
          </a:bodyPr>
          <a:lstStyle/>
          <a:p>
            <a:pPr marL="0" indent="0">
              <a:buNone/>
            </a:pPr>
            <a:r>
              <a:rPr lang="en-US" sz="5000" dirty="0">
                <a:latin typeface="Arial Rounded MT Bold" panose="020F0704030504030204" pitchFamily="34" charset="0"/>
                <a:ea typeface="ADLaM Display" panose="02010000000000000000" pitchFamily="2" charset="0"/>
                <a:cs typeface="ADLaM Display" panose="02010000000000000000" pitchFamily="2" charset="0"/>
              </a:rPr>
              <a:t>* AMERICAN FERTILITY SOCIETY CLASSIFICATION: </a:t>
            </a:r>
          </a:p>
          <a:p>
            <a:pPr marL="0" indent="0">
              <a:buNone/>
            </a:pPr>
            <a:endParaRPr lang="en-US" dirty="0"/>
          </a:p>
          <a:p>
            <a:r>
              <a:rPr lang="en-US" sz="5000" dirty="0">
                <a:latin typeface="ADLaM Display" panose="02010000000000000000" pitchFamily="2" charset="0"/>
                <a:ea typeface="ADLaM Display" panose="02010000000000000000" pitchFamily="2" charset="0"/>
                <a:cs typeface="ADLaM Display" panose="02010000000000000000" pitchFamily="2" charset="0"/>
              </a:rPr>
              <a:t>Class 1: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Hypoplasia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Agenesis</a:t>
            </a:r>
            <a:r>
              <a:rPr lang="en-US" sz="5000" dirty="0">
                <a:latin typeface="ADLaM Display" panose="02010000000000000000" pitchFamily="2" charset="0"/>
                <a:ea typeface="ADLaM Display" panose="02010000000000000000" pitchFamily="2" charset="0"/>
                <a:cs typeface="ADLaM Display" panose="02010000000000000000" pitchFamily="2" charset="0"/>
              </a:rPr>
              <a:t>: Segmental or complete (absent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Class2: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Unicornuate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with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without rudimentary horn </a:t>
            </a:r>
            <a:r>
              <a:rPr lang="en-US" sz="5000" dirty="0">
                <a:latin typeface="ADLaM Display" panose="02010000000000000000" pitchFamily="2" charset="0"/>
                <a:ea typeface="ADLaM Display" panose="02010000000000000000" pitchFamily="2" charset="0"/>
                <a:cs typeface="ADLaM Display" panose="02010000000000000000" pitchFamily="2" charset="0"/>
              </a:rPr>
              <a:t>(a one- sided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Class3: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Didelphus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also</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uterus didelphis </a:t>
            </a:r>
            <a:r>
              <a:rPr lang="en-US" sz="5000" dirty="0">
                <a:latin typeface="ADLaM Display" panose="02010000000000000000" pitchFamily="2" charset="0"/>
                <a:ea typeface="ADLaM Display" panose="02010000000000000000" pitchFamily="2" charset="0"/>
                <a:cs typeface="ADLaM Display" panose="02010000000000000000" pitchFamily="2" charset="0"/>
              </a:rPr>
              <a:t>(double uterus).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Class4: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Bicornuate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Complete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partial </a:t>
            </a:r>
            <a:r>
              <a:rPr lang="en-US" sz="5000" dirty="0">
                <a:latin typeface="ADLaM Display" panose="02010000000000000000" pitchFamily="2" charset="0"/>
                <a:ea typeface="ADLaM Display" panose="02010000000000000000" pitchFamily="2" charset="0"/>
                <a:cs typeface="ADLaM Display" panose="02010000000000000000" pitchFamily="2" charset="0"/>
              </a:rPr>
              <a:t>(uterus with two horns).</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Class5: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Septate uterus: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Complete </a:t>
            </a:r>
            <a:r>
              <a:rPr lang="en-US" sz="5000" dirty="0">
                <a:latin typeface="ADLaM Display" panose="02010000000000000000" pitchFamily="2" charset="0"/>
                <a:ea typeface="ADLaM Display" panose="02010000000000000000" pitchFamily="2" charset="0"/>
                <a:cs typeface="ADLaM Display" panose="02010000000000000000" pitchFamily="2" charset="0"/>
              </a:rPr>
              <a:t>or</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 partial </a:t>
            </a:r>
            <a:r>
              <a:rPr lang="en-US" sz="5000" dirty="0">
                <a:latin typeface="ADLaM Display" panose="02010000000000000000" pitchFamily="2" charset="0"/>
                <a:ea typeface="ADLaM Display" panose="02010000000000000000" pitchFamily="2" charset="0"/>
                <a:cs typeface="ADLaM Display" panose="02010000000000000000" pitchFamily="2" charset="0"/>
              </a:rPr>
              <a:t>(uterine septum or partition).</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Class6: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Arcuate uterus: </a:t>
            </a:r>
            <a:r>
              <a:rPr lang="en-US" sz="5000" dirty="0">
                <a:latin typeface="ADLaM Display" panose="02010000000000000000" pitchFamily="2" charset="0"/>
                <a:ea typeface="ADLaM Display" panose="02010000000000000000" pitchFamily="2" charset="0"/>
                <a:cs typeface="ADLaM Display" panose="02010000000000000000" pitchFamily="2" charset="0"/>
              </a:rPr>
              <a:t>There is a concave dimple in the uterus fundus within the cavity</a:t>
            </a:r>
          </a:p>
          <a:p>
            <a:endParaRPr lang="en-US" sz="5000" dirty="0">
              <a:latin typeface="ADLaM Display" panose="02010000000000000000" pitchFamily="2" charset="0"/>
              <a:ea typeface="ADLaM Display" panose="02010000000000000000" pitchFamily="2" charset="0"/>
              <a:cs typeface="ADLaM Display" panose="02010000000000000000" pitchFamily="2" charset="0"/>
            </a:endParaRPr>
          </a:p>
          <a:p>
            <a:r>
              <a:rPr lang="en-US" sz="5000" dirty="0">
                <a:latin typeface="ADLaM Display" panose="02010000000000000000" pitchFamily="2" charset="0"/>
                <a:ea typeface="ADLaM Display" panose="02010000000000000000" pitchFamily="2" charset="0"/>
                <a:cs typeface="ADLaM Display" panose="02010000000000000000" pitchFamily="2" charset="0"/>
              </a:rPr>
              <a:t>Class7: </a:t>
            </a:r>
            <a:r>
              <a:rPr lang="en-US" sz="5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Des related uterus</a:t>
            </a:r>
            <a:r>
              <a:rPr lang="en-US" sz="5000" dirty="0">
                <a:latin typeface="ADLaM Display" panose="02010000000000000000" pitchFamily="2" charset="0"/>
                <a:ea typeface="ADLaM Display" panose="02010000000000000000" pitchFamily="2" charset="0"/>
                <a:cs typeface="ADLaM Display" panose="02010000000000000000" pitchFamily="2" charset="0"/>
              </a:rPr>
              <a:t>: The uterine cavity has a </a:t>
            </a:r>
            <a:r>
              <a:rPr lang="en-US" sz="5000" dirty="0">
                <a:solidFill>
                  <a:schemeClr val="accent1">
                    <a:lumMod val="50000"/>
                  </a:schemeClr>
                </a:solidFill>
                <a:latin typeface="ADLaM Display" panose="02010000000000000000" pitchFamily="2" charset="0"/>
                <a:ea typeface="ADLaM Display" panose="02010000000000000000" pitchFamily="2" charset="0"/>
                <a:cs typeface="ADLaM Display" panose="02010000000000000000" pitchFamily="2" charset="0"/>
              </a:rPr>
              <a:t>"t-shaped" </a:t>
            </a:r>
            <a:r>
              <a:rPr lang="en-US" sz="5000" dirty="0">
                <a:latin typeface="ADLaM Display" panose="02010000000000000000" pitchFamily="2" charset="0"/>
                <a:ea typeface="ADLaM Display" panose="02010000000000000000" pitchFamily="2" charset="0"/>
                <a:cs typeface="ADLaM Display" panose="02010000000000000000" pitchFamily="2" charset="0"/>
              </a:rPr>
              <a:t>as a result of fetal exposure to diethylstilbestrol.</a:t>
            </a:r>
          </a:p>
          <a:p>
            <a:pPr marL="0" indent="0">
              <a:buNone/>
            </a:pPr>
            <a:endParaRPr lang="en-US" dirty="0"/>
          </a:p>
        </p:txBody>
      </p:sp>
    </p:spTree>
    <p:extLst>
      <p:ext uri="{BB962C8B-B14F-4D97-AF65-F5344CB8AC3E}">
        <p14:creationId xmlns:p14="http://schemas.microsoft.com/office/powerpoint/2010/main" xmlns="" val="29668214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Double-tap to edit"/>
          <p:cNvSpPr txBox="1">
            <a:spLocks noGrp="1"/>
          </p:cNvSpPr>
          <p:nvPr>
            <p:ph type="title"/>
          </p:nvPr>
        </p:nvSpPr>
        <p:spPr>
          <a:prstGeom prst="rect">
            <a:avLst/>
          </a:prstGeom>
        </p:spPr>
        <p:txBody>
          <a:bodyPr/>
          <a:lstStyle/>
          <a:p>
            <a:r>
              <a:t>        </a:t>
            </a:r>
          </a:p>
        </p:txBody>
      </p:sp>
      <p:pic>
        <p:nvPicPr>
          <p:cNvPr id="157" name="IMG_0430.jpeg" descr="IMG_0430.jpeg"/>
          <p:cNvPicPr>
            <a:picLocks noChangeAspect="1"/>
          </p:cNvPicPr>
          <p:nvPr/>
        </p:nvPicPr>
        <p:blipFill>
          <a:blip r:embed="rId2"/>
          <a:srcRect t="14685" r="29477"/>
          <a:stretch>
            <a:fillRect/>
          </a:stretch>
        </p:blipFill>
        <p:spPr>
          <a:xfrm>
            <a:off x="0" y="143223"/>
            <a:ext cx="12031579" cy="6714777"/>
          </a:xfrm>
          <a:prstGeom prst="rect">
            <a:avLst/>
          </a:prstGeom>
          <a:ln w="12700">
            <a:miter lim="400000"/>
          </a:ln>
        </p:spPr>
      </p:pic>
    </p:spTree>
    <p:extLst>
      <p:ext uri="{BB962C8B-B14F-4D97-AF65-F5344CB8AC3E}">
        <p14:creationId xmlns:p14="http://schemas.microsoft.com/office/powerpoint/2010/main" xmlns="" val="362172735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Double-tap to edit"/>
          <p:cNvSpPr txBox="1">
            <a:spLocks noGrp="1"/>
          </p:cNvSpPr>
          <p:nvPr>
            <p:ph type="title"/>
          </p:nvPr>
        </p:nvSpPr>
        <p:spPr>
          <a:prstGeom prst="rect">
            <a:avLst/>
          </a:prstGeom>
        </p:spPr>
        <p:txBody>
          <a:bodyPr/>
          <a:lstStyle/>
          <a:p>
            <a:r>
              <a:t>        </a:t>
            </a:r>
          </a:p>
        </p:txBody>
      </p:sp>
      <p:pic>
        <p:nvPicPr>
          <p:cNvPr id="160" name="IMG_0431.jpeg" descr="IMG_0431.jpeg"/>
          <p:cNvPicPr>
            <a:picLocks noChangeAspect="1"/>
          </p:cNvPicPr>
          <p:nvPr/>
        </p:nvPicPr>
        <p:blipFill>
          <a:blip r:embed="rId2"/>
          <a:stretch>
            <a:fillRect/>
          </a:stretch>
        </p:blipFill>
        <p:spPr>
          <a:xfrm>
            <a:off x="108284" y="108284"/>
            <a:ext cx="11691944" cy="6749716"/>
          </a:xfrm>
          <a:prstGeom prst="rect">
            <a:avLst/>
          </a:prstGeom>
          <a:ln w="12700">
            <a:miter lim="400000"/>
          </a:ln>
        </p:spPr>
      </p:pic>
    </p:spTree>
    <p:extLst>
      <p:ext uri="{BB962C8B-B14F-4D97-AF65-F5344CB8AC3E}">
        <p14:creationId xmlns:p14="http://schemas.microsoft.com/office/powerpoint/2010/main" xmlns="" val="358380272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 name="IMG_0427.jpeg" descr="IMG_0427.jpeg"/>
          <p:cNvPicPr>
            <a:picLocks noChangeAspect="1"/>
          </p:cNvPicPr>
          <p:nvPr/>
        </p:nvPicPr>
        <p:blipFill>
          <a:blip r:embed="rId2"/>
          <a:stretch>
            <a:fillRect/>
          </a:stretch>
        </p:blipFill>
        <p:spPr>
          <a:xfrm>
            <a:off x="108284" y="120316"/>
            <a:ext cx="7900827" cy="6737684"/>
          </a:xfrm>
          <a:prstGeom prst="rect">
            <a:avLst/>
          </a:prstGeom>
          <a:ln w="12700">
            <a:miter lim="400000"/>
          </a:ln>
        </p:spPr>
      </p:pic>
      <p:pic>
        <p:nvPicPr>
          <p:cNvPr id="163" name="IMG_0454.jpeg" descr="IMG_0454.jpeg"/>
          <p:cNvPicPr>
            <a:picLocks noChangeAspect="1"/>
          </p:cNvPicPr>
          <p:nvPr/>
        </p:nvPicPr>
        <p:blipFill>
          <a:blip r:embed="rId3"/>
          <a:stretch>
            <a:fillRect/>
          </a:stretch>
        </p:blipFill>
        <p:spPr>
          <a:xfrm>
            <a:off x="7200460" y="120315"/>
            <a:ext cx="4883256" cy="6617370"/>
          </a:xfrm>
          <a:prstGeom prst="rect">
            <a:avLst/>
          </a:prstGeom>
          <a:ln w="12700">
            <a:miter lim="400000"/>
          </a:ln>
        </p:spPr>
      </p:pic>
    </p:spTree>
    <p:extLst>
      <p:ext uri="{BB962C8B-B14F-4D97-AF65-F5344CB8AC3E}">
        <p14:creationId xmlns:p14="http://schemas.microsoft.com/office/powerpoint/2010/main" xmlns="" val="3238124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IMG_0432.jpeg" descr="IMG_0432.jpeg"/>
          <p:cNvPicPr>
            <a:picLocks noChangeAspect="1"/>
          </p:cNvPicPr>
          <p:nvPr/>
        </p:nvPicPr>
        <p:blipFill>
          <a:blip r:embed="rId2"/>
          <a:stretch>
            <a:fillRect/>
          </a:stretch>
        </p:blipFill>
        <p:spPr>
          <a:xfrm>
            <a:off x="132348" y="144379"/>
            <a:ext cx="10913024" cy="5709369"/>
          </a:xfrm>
          <a:prstGeom prst="rect">
            <a:avLst/>
          </a:prstGeom>
          <a:ln w="12700">
            <a:miter lim="400000"/>
          </a:ln>
        </p:spPr>
      </p:pic>
      <p:sp>
        <p:nvSpPr>
          <p:cNvPr id="3" name="مربع نص 2"/>
          <p:cNvSpPr txBox="1"/>
          <p:nvPr/>
        </p:nvSpPr>
        <p:spPr>
          <a:xfrm>
            <a:off x="6168570" y="5191987"/>
            <a:ext cx="5805715" cy="1477328"/>
          </a:xfrm>
          <a:prstGeom prst="rect">
            <a:avLst/>
          </a:prstGeom>
          <a:noFill/>
        </p:spPr>
        <p:txBody>
          <a:bodyPr wrap="square" rtlCol="1">
            <a:spAutoFit/>
          </a:bodyPr>
          <a:lstStyle/>
          <a:p>
            <a:r>
              <a:rPr lang="en-US" b="1" dirty="0" smtClean="0">
                <a:solidFill>
                  <a:schemeClr val="accent2"/>
                </a:solidFill>
              </a:rPr>
              <a:t>Red degeneration:</a:t>
            </a:r>
          </a:p>
          <a:p>
            <a:r>
              <a:rPr lang="en-US" b="1" dirty="0" smtClean="0">
                <a:solidFill>
                  <a:schemeClr val="accent2"/>
                </a:solidFill>
              </a:rPr>
              <a:t>Due to the increase in fibroid size</a:t>
            </a:r>
            <a:r>
              <a:rPr lang="en-US" b="1" dirty="0" smtClean="0">
                <a:solidFill>
                  <a:schemeClr val="accent2"/>
                </a:solidFill>
                <a:sym typeface="Wingdings" pitchFamily="2" charset="2"/>
              </a:rPr>
              <a:t> insufficient blood supply necrosis ischemic pain </a:t>
            </a:r>
          </a:p>
          <a:p>
            <a:r>
              <a:rPr lang="en-US" b="1" dirty="0" err="1" smtClean="0">
                <a:solidFill>
                  <a:schemeClr val="accent2"/>
                </a:solidFill>
                <a:sym typeface="Wingdings" pitchFamily="2" charset="2"/>
              </a:rPr>
              <a:t>Mx</a:t>
            </a:r>
            <a:r>
              <a:rPr lang="en-US" b="1" dirty="0" smtClean="0">
                <a:solidFill>
                  <a:schemeClr val="accent2"/>
                </a:solidFill>
                <a:sym typeface="Wingdings" pitchFamily="2" charset="2"/>
              </a:rPr>
              <a:t>: admission, fluids, analgesics. DON’T do any surgery during pregnancy </a:t>
            </a:r>
            <a:endParaRPr lang="en-US" b="1" dirty="0" smtClean="0">
              <a:solidFill>
                <a:schemeClr val="accent2"/>
              </a:solidFill>
            </a:endParaRPr>
          </a:p>
        </p:txBody>
      </p:sp>
    </p:spTree>
    <p:extLst>
      <p:ext uri="{BB962C8B-B14F-4D97-AF65-F5344CB8AC3E}">
        <p14:creationId xmlns:p14="http://schemas.microsoft.com/office/powerpoint/2010/main" xmlns="" val="9633237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Diagnosis"/>
          <p:cNvSpPr txBox="1">
            <a:spLocks noGrp="1"/>
          </p:cNvSpPr>
          <p:nvPr>
            <p:ph type="ctrTitle"/>
          </p:nvPr>
        </p:nvSpPr>
        <p:spPr>
          <a:xfrm>
            <a:off x="796511" y="709397"/>
            <a:ext cx="10414000" cy="1282859"/>
          </a:xfrm>
          <a:prstGeom prst="rect">
            <a:avLst/>
          </a:prstGeom>
        </p:spPr>
        <p:txBody>
          <a:bodyPr>
            <a:normAutofit/>
          </a:bodyPr>
          <a:lstStyle/>
          <a:p>
            <a:r>
              <a:rPr sz="7200" b="1" dirty="0"/>
              <a:t>Diagnosis</a:t>
            </a:r>
          </a:p>
        </p:txBody>
      </p:sp>
      <p:pic>
        <p:nvPicPr>
          <p:cNvPr id="168" name="IMG_0434.jpeg" descr="IMG_0434.jpeg"/>
          <p:cNvPicPr>
            <a:picLocks noChangeAspect="1"/>
          </p:cNvPicPr>
          <p:nvPr/>
        </p:nvPicPr>
        <p:blipFill>
          <a:blip r:embed="rId2"/>
          <a:srcRect b="8390"/>
          <a:stretch>
            <a:fillRect/>
          </a:stretch>
        </p:blipFill>
        <p:spPr>
          <a:xfrm>
            <a:off x="1054934" y="2305077"/>
            <a:ext cx="10328524" cy="4281645"/>
          </a:xfrm>
          <a:prstGeom prst="rect">
            <a:avLst/>
          </a:prstGeom>
          <a:ln w="12700">
            <a:miter lim="400000"/>
          </a:ln>
        </p:spPr>
      </p:pic>
    </p:spTree>
    <p:extLst>
      <p:ext uri="{BB962C8B-B14F-4D97-AF65-F5344CB8AC3E}">
        <p14:creationId xmlns:p14="http://schemas.microsoft.com/office/powerpoint/2010/main" xmlns="" val="6198452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IMG_0435.jpeg" descr="IMG_0435.jpeg"/>
          <p:cNvPicPr>
            <a:picLocks noChangeAspect="1"/>
          </p:cNvPicPr>
          <p:nvPr/>
        </p:nvPicPr>
        <p:blipFill>
          <a:blip r:embed="rId2"/>
          <a:srcRect b="2325"/>
          <a:stretch>
            <a:fillRect/>
          </a:stretch>
        </p:blipFill>
        <p:spPr>
          <a:xfrm>
            <a:off x="182479" y="40290"/>
            <a:ext cx="11827042" cy="5421511"/>
          </a:xfrm>
          <a:prstGeom prst="rect">
            <a:avLst/>
          </a:prstGeom>
          <a:ln w="12700">
            <a:miter lim="400000"/>
          </a:ln>
        </p:spPr>
      </p:pic>
      <p:pic>
        <p:nvPicPr>
          <p:cNvPr id="171" name="IMG_0449.jpeg" descr="IMG_0449.jpeg"/>
          <p:cNvPicPr>
            <a:picLocks noChangeAspect="1"/>
          </p:cNvPicPr>
          <p:nvPr/>
        </p:nvPicPr>
        <p:blipFill>
          <a:blip r:embed="rId3"/>
          <a:stretch>
            <a:fillRect/>
          </a:stretch>
        </p:blipFill>
        <p:spPr>
          <a:xfrm>
            <a:off x="3453063" y="4525721"/>
            <a:ext cx="4151879" cy="1872161"/>
          </a:xfrm>
          <a:prstGeom prst="rect">
            <a:avLst/>
          </a:prstGeom>
          <a:ln w="12700">
            <a:miter lim="400000"/>
          </a:ln>
        </p:spPr>
      </p:pic>
      <p:sp>
        <p:nvSpPr>
          <p:cNvPr id="4" name="مربع نص 3"/>
          <p:cNvSpPr txBox="1"/>
          <p:nvPr/>
        </p:nvSpPr>
        <p:spPr>
          <a:xfrm>
            <a:off x="6168571" y="3512457"/>
            <a:ext cx="1584473" cy="369332"/>
          </a:xfrm>
          <a:prstGeom prst="rect">
            <a:avLst/>
          </a:prstGeom>
          <a:noFill/>
        </p:spPr>
        <p:txBody>
          <a:bodyPr wrap="none" rtlCol="1">
            <a:spAutoFit/>
          </a:bodyPr>
          <a:lstStyle/>
          <a:p>
            <a:r>
              <a:rPr lang="en-US" b="1" dirty="0" smtClean="0">
                <a:solidFill>
                  <a:schemeClr val="accent2"/>
                </a:solidFill>
              </a:rPr>
              <a:t>Gold standard </a:t>
            </a:r>
            <a:endParaRPr lang="ar-JO" b="1" dirty="0">
              <a:solidFill>
                <a:schemeClr val="accent2"/>
              </a:solidFill>
            </a:endParaRPr>
          </a:p>
        </p:txBody>
      </p:sp>
    </p:spTree>
    <p:extLst>
      <p:ext uri="{BB962C8B-B14F-4D97-AF65-F5344CB8AC3E}">
        <p14:creationId xmlns:p14="http://schemas.microsoft.com/office/powerpoint/2010/main" xmlns="" val="1173398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
          <p:cNvSpPr txBox="1"/>
          <p:nvPr/>
        </p:nvSpPr>
        <p:spPr>
          <a:xfrm>
            <a:off x="5788076" y="3334102"/>
            <a:ext cx="51361" cy="189796"/>
          </a:xfrm>
          <a:prstGeom prst="rect">
            <a:avLst/>
          </a:prstGeom>
          <a:ln w="12700">
            <a:miter lim="400000"/>
          </a:ln>
        </p:spPr>
        <p:txBody>
          <a:bodyPr wrap="none" lIns="25400" tIns="25400" rIns="25400" bIns="25400" anchor="ctr">
            <a:spAutoFit/>
          </a:bodyPr>
          <a:lstStyle/>
          <a:p>
            <a:endParaRPr sz="900"/>
          </a:p>
        </p:txBody>
      </p:sp>
      <p:pic>
        <p:nvPicPr>
          <p:cNvPr id="174" name="IMG_0436.jpeg" descr="IMG_0436.jpeg"/>
          <p:cNvPicPr>
            <a:picLocks noChangeAspect="1"/>
          </p:cNvPicPr>
          <p:nvPr/>
        </p:nvPicPr>
        <p:blipFill>
          <a:blip r:embed="rId2"/>
          <a:stretch>
            <a:fillRect/>
          </a:stretch>
        </p:blipFill>
        <p:spPr>
          <a:xfrm rot="20594">
            <a:off x="20708" y="186844"/>
            <a:ext cx="10275410" cy="5214793"/>
          </a:xfrm>
          <a:prstGeom prst="rect">
            <a:avLst/>
          </a:prstGeom>
          <a:ln w="12700">
            <a:miter lim="400000"/>
          </a:ln>
        </p:spPr>
      </p:pic>
      <p:sp>
        <p:nvSpPr>
          <p:cNvPr id="4" name="مربع نص 3"/>
          <p:cNvSpPr txBox="1"/>
          <p:nvPr/>
        </p:nvSpPr>
        <p:spPr>
          <a:xfrm>
            <a:off x="8011886" y="0"/>
            <a:ext cx="4180114" cy="923330"/>
          </a:xfrm>
          <a:prstGeom prst="rect">
            <a:avLst/>
          </a:prstGeom>
          <a:noFill/>
        </p:spPr>
        <p:txBody>
          <a:bodyPr wrap="square" rtlCol="1">
            <a:spAutoFit/>
          </a:bodyPr>
          <a:lstStyle/>
          <a:p>
            <a:pPr>
              <a:buFont typeface="Wingdings" pitchFamily="2" charset="2"/>
              <a:buChar char="à"/>
            </a:pPr>
            <a:r>
              <a:rPr lang="en-US" b="1" dirty="0" smtClean="0">
                <a:solidFill>
                  <a:schemeClr val="accent2"/>
                </a:solidFill>
                <a:sym typeface="Wingdings" pitchFamily="2" charset="2"/>
              </a:rPr>
              <a:t>Useful in cases of </a:t>
            </a:r>
            <a:r>
              <a:rPr lang="en-US" b="1" dirty="0" err="1" smtClean="0">
                <a:solidFill>
                  <a:schemeClr val="accent2"/>
                </a:solidFill>
                <a:sym typeface="Wingdings" pitchFamily="2" charset="2"/>
              </a:rPr>
              <a:t>submucus</a:t>
            </a:r>
            <a:r>
              <a:rPr lang="en-US" b="1" dirty="0" smtClean="0">
                <a:solidFill>
                  <a:schemeClr val="accent2"/>
                </a:solidFill>
                <a:sym typeface="Wingdings" pitchFamily="2" charset="2"/>
              </a:rPr>
              <a:t> fibroid</a:t>
            </a:r>
          </a:p>
          <a:p>
            <a:pPr>
              <a:buFont typeface="Wingdings" pitchFamily="2" charset="2"/>
              <a:buChar char="à"/>
            </a:pPr>
            <a:r>
              <a:rPr lang="en-US" b="1" dirty="0" smtClean="0">
                <a:solidFill>
                  <a:schemeClr val="accent2"/>
                </a:solidFill>
                <a:sym typeface="Wingdings" pitchFamily="2" charset="2"/>
              </a:rPr>
              <a:t>I</a:t>
            </a:r>
            <a:r>
              <a:rPr lang="en-US" b="1" dirty="0" smtClean="0">
                <a:solidFill>
                  <a:schemeClr val="accent2"/>
                </a:solidFill>
                <a:sym typeface="Wingdings" pitchFamily="2" charset="2"/>
              </a:rPr>
              <a:t>n cases of IVF: to detect whether the fibroid reaching the cavity or not</a:t>
            </a:r>
            <a:endParaRPr lang="ar-JO" b="1" dirty="0">
              <a:solidFill>
                <a:schemeClr val="accent2"/>
              </a:solidFill>
            </a:endParaRPr>
          </a:p>
        </p:txBody>
      </p:sp>
      <p:sp>
        <p:nvSpPr>
          <p:cNvPr id="5" name="مربع نص 4"/>
          <p:cNvSpPr txBox="1"/>
          <p:nvPr/>
        </p:nvSpPr>
        <p:spPr>
          <a:xfrm>
            <a:off x="870857" y="5471886"/>
            <a:ext cx="9390743" cy="1200329"/>
          </a:xfrm>
          <a:prstGeom prst="rect">
            <a:avLst/>
          </a:prstGeom>
          <a:noFill/>
        </p:spPr>
        <p:txBody>
          <a:bodyPr wrap="square" rtlCol="1">
            <a:spAutoFit/>
          </a:bodyPr>
          <a:lstStyle/>
          <a:p>
            <a:r>
              <a:rPr lang="en-US" b="1" dirty="0" err="1" smtClean="0">
                <a:solidFill>
                  <a:schemeClr val="accent2"/>
                </a:solidFill>
              </a:rPr>
              <a:t>Mx</a:t>
            </a:r>
            <a:r>
              <a:rPr lang="en-US" b="1" dirty="0" smtClean="0">
                <a:solidFill>
                  <a:schemeClr val="accent2"/>
                </a:solidFill>
              </a:rPr>
              <a:t>:</a:t>
            </a:r>
          </a:p>
          <a:p>
            <a:r>
              <a:rPr lang="en-US" b="1" dirty="0" smtClean="0">
                <a:solidFill>
                  <a:schemeClr val="accent2"/>
                </a:solidFill>
              </a:rPr>
              <a:t>If we are now doing hysteroscopy and fibroid is found</a:t>
            </a:r>
            <a:r>
              <a:rPr lang="en-US" b="1" dirty="0" smtClean="0">
                <a:solidFill>
                  <a:schemeClr val="accent2"/>
                </a:solidFill>
                <a:sym typeface="Wingdings" pitchFamily="2" charset="2"/>
              </a:rPr>
              <a:t> </a:t>
            </a:r>
            <a:r>
              <a:rPr lang="en-US" b="1" dirty="0" err="1" smtClean="0">
                <a:solidFill>
                  <a:schemeClr val="accent2"/>
                </a:solidFill>
                <a:sym typeface="Wingdings" pitchFamily="2" charset="2"/>
              </a:rPr>
              <a:t>myomectomy</a:t>
            </a:r>
            <a:r>
              <a:rPr lang="en-US" b="1" dirty="0" smtClean="0">
                <a:solidFill>
                  <a:schemeClr val="accent2"/>
                </a:solidFill>
                <a:sym typeface="Wingdings" pitchFamily="2" charset="2"/>
              </a:rPr>
              <a:t> directly (no role for medical </a:t>
            </a:r>
            <a:r>
              <a:rPr lang="en-US" b="1" dirty="0" err="1" smtClean="0">
                <a:solidFill>
                  <a:schemeClr val="accent2"/>
                </a:solidFill>
                <a:sym typeface="Wingdings" pitchFamily="2" charset="2"/>
              </a:rPr>
              <a:t>Mx</a:t>
            </a:r>
            <a:r>
              <a:rPr lang="en-US" b="1" dirty="0" smtClean="0">
                <a:solidFill>
                  <a:schemeClr val="accent2"/>
                </a:solidFill>
                <a:sym typeface="Wingdings" pitchFamily="2" charset="2"/>
              </a:rPr>
              <a:t> here because we are already in!</a:t>
            </a:r>
          </a:p>
          <a:p>
            <a:r>
              <a:rPr lang="en-US" b="1" dirty="0" smtClean="0">
                <a:solidFill>
                  <a:schemeClr val="accent2"/>
                </a:solidFill>
                <a:sym typeface="Wingdings" pitchFamily="2" charset="2"/>
              </a:rPr>
              <a:t>If hysteroscopy not yet done you can try medical </a:t>
            </a:r>
            <a:r>
              <a:rPr lang="en-US" b="1" dirty="0" err="1" smtClean="0">
                <a:solidFill>
                  <a:schemeClr val="accent2"/>
                </a:solidFill>
                <a:sym typeface="Wingdings" pitchFamily="2" charset="2"/>
              </a:rPr>
              <a:t>Mx</a:t>
            </a:r>
            <a:r>
              <a:rPr lang="en-US" b="1" dirty="0" smtClean="0">
                <a:solidFill>
                  <a:schemeClr val="accent2"/>
                </a:solidFill>
                <a:sym typeface="Wingdings" pitchFamily="2" charset="2"/>
              </a:rPr>
              <a:t> then surgical</a:t>
            </a:r>
            <a:endParaRPr lang="ar-JO" b="1" dirty="0">
              <a:solidFill>
                <a:schemeClr val="accent2"/>
              </a:solidFill>
            </a:endParaRPr>
          </a:p>
        </p:txBody>
      </p:sp>
    </p:spTree>
    <p:extLst>
      <p:ext uri="{BB962C8B-B14F-4D97-AF65-F5344CB8AC3E}">
        <p14:creationId xmlns:p14="http://schemas.microsoft.com/office/powerpoint/2010/main" xmlns="" val="17092152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IMG_0437.jpeg" descr="IMG_0437.jpeg"/>
          <p:cNvPicPr>
            <a:picLocks noChangeAspect="1"/>
          </p:cNvPicPr>
          <p:nvPr/>
        </p:nvPicPr>
        <p:blipFill>
          <a:blip r:embed="rId2"/>
          <a:stretch>
            <a:fillRect/>
          </a:stretch>
        </p:blipFill>
        <p:spPr>
          <a:xfrm>
            <a:off x="192506" y="314462"/>
            <a:ext cx="11802978" cy="6411191"/>
          </a:xfrm>
          <a:prstGeom prst="rect">
            <a:avLst/>
          </a:prstGeom>
          <a:ln w="12700">
            <a:miter lim="400000"/>
          </a:ln>
        </p:spPr>
      </p:pic>
      <p:sp>
        <p:nvSpPr>
          <p:cNvPr id="3" name="مربع نص 2"/>
          <p:cNvSpPr txBox="1"/>
          <p:nvPr/>
        </p:nvSpPr>
        <p:spPr>
          <a:xfrm>
            <a:off x="1103086" y="435429"/>
            <a:ext cx="982961" cy="369332"/>
          </a:xfrm>
          <a:prstGeom prst="rect">
            <a:avLst/>
          </a:prstGeom>
          <a:noFill/>
        </p:spPr>
        <p:txBody>
          <a:bodyPr wrap="none" rtlCol="1">
            <a:spAutoFit/>
          </a:bodyPr>
          <a:lstStyle/>
          <a:p>
            <a:r>
              <a:rPr lang="en-US" b="1" dirty="0" smtClean="0">
                <a:solidFill>
                  <a:schemeClr val="accent2"/>
                </a:solidFill>
              </a:rPr>
              <a:t>No need</a:t>
            </a:r>
            <a:endParaRPr lang="ar-JO" b="1" dirty="0">
              <a:solidFill>
                <a:schemeClr val="accent2"/>
              </a:solidFill>
            </a:endParaRPr>
          </a:p>
        </p:txBody>
      </p:sp>
      <p:sp>
        <p:nvSpPr>
          <p:cNvPr id="4" name="مربع نص 3"/>
          <p:cNvSpPr txBox="1"/>
          <p:nvPr/>
        </p:nvSpPr>
        <p:spPr>
          <a:xfrm>
            <a:off x="2598058" y="2409372"/>
            <a:ext cx="5471626" cy="369332"/>
          </a:xfrm>
          <a:prstGeom prst="rect">
            <a:avLst/>
          </a:prstGeom>
          <a:noFill/>
        </p:spPr>
        <p:txBody>
          <a:bodyPr wrap="none" rtlCol="1">
            <a:spAutoFit/>
          </a:bodyPr>
          <a:lstStyle/>
          <a:p>
            <a:r>
              <a:rPr lang="en-US" b="1" dirty="0" smtClean="0">
                <a:solidFill>
                  <a:schemeClr val="accent2"/>
                </a:solidFill>
              </a:rPr>
              <a:t>By HSG: filling defect. Useful in cases of </a:t>
            </a:r>
            <a:r>
              <a:rPr lang="en-US" b="1" dirty="0" err="1" smtClean="0">
                <a:solidFill>
                  <a:schemeClr val="accent2"/>
                </a:solidFill>
              </a:rPr>
              <a:t>submucus</a:t>
            </a:r>
            <a:r>
              <a:rPr lang="en-US" b="1" dirty="0" smtClean="0">
                <a:solidFill>
                  <a:schemeClr val="accent2"/>
                </a:solidFill>
              </a:rPr>
              <a:t> only </a:t>
            </a:r>
            <a:endParaRPr lang="ar-JO" b="1" dirty="0">
              <a:solidFill>
                <a:schemeClr val="accent2"/>
              </a:solidFill>
            </a:endParaRPr>
          </a:p>
        </p:txBody>
      </p:sp>
    </p:spTree>
    <p:extLst>
      <p:ext uri="{BB962C8B-B14F-4D97-AF65-F5344CB8AC3E}">
        <p14:creationId xmlns:p14="http://schemas.microsoft.com/office/powerpoint/2010/main" xmlns="" val="3530051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IMG_0438.jpeg" descr="IMG_0438.jpeg"/>
          <p:cNvPicPr>
            <a:picLocks noChangeAspect="1"/>
          </p:cNvPicPr>
          <p:nvPr/>
        </p:nvPicPr>
        <p:blipFill>
          <a:blip r:embed="rId2"/>
          <a:stretch>
            <a:fillRect/>
          </a:stretch>
        </p:blipFill>
        <p:spPr>
          <a:xfrm>
            <a:off x="0" y="0"/>
            <a:ext cx="12103768" cy="6773779"/>
          </a:xfrm>
          <a:prstGeom prst="rect">
            <a:avLst/>
          </a:prstGeom>
          <a:ln w="12700">
            <a:miter lim="400000"/>
          </a:ln>
        </p:spPr>
      </p:pic>
    </p:spTree>
    <p:extLst>
      <p:ext uri="{BB962C8B-B14F-4D97-AF65-F5344CB8AC3E}">
        <p14:creationId xmlns:p14="http://schemas.microsoft.com/office/powerpoint/2010/main" xmlns="" val="3330772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IMG_0439.jpeg" descr="IMG_0439.jpeg"/>
          <p:cNvPicPr>
            <a:picLocks noChangeAspect="1"/>
          </p:cNvPicPr>
          <p:nvPr/>
        </p:nvPicPr>
        <p:blipFill>
          <a:blip r:embed="rId2"/>
          <a:srcRect t="13930"/>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xmlns="" val="929404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100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981275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 name="IMG_0441.jpeg" descr="IMG_0441.jpeg"/>
          <p:cNvPicPr>
            <a:picLocks noChangeAspect="1"/>
          </p:cNvPicPr>
          <p:nvPr/>
        </p:nvPicPr>
        <p:blipFill>
          <a:blip r:embed="rId2"/>
          <a:stretch>
            <a:fillRect/>
          </a:stretch>
        </p:blipFill>
        <p:spPr>
          <a:xfrm>
            <a:off x="0" y="84220"/>
            <a:ext cx="12019547" cy="6773779"/>
          </a:xfrm>
          <a:prstGeom prst="rect">
            <a:avLst/>
          </a:prstGeom>
          <a:ln w="12700">
            <a:miter lim="400000"/>
          </a:ln>
        </p:spPr>
      </p:pic>
    </p:spTree>
    <p:extLst>
      <p:ext uri="{BB962C8B-B14F-4D97-AF65-F5344CB8AC3E}">
        <p14:creationId xmlns:p14="http://schemas.microsoft.com/office/powerpoint/2010/main" xmlns="" val="22517976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G_0442.jpeg" descr="IMG_0442.jpeg"/>
          <p:cNvPicPr>
            <a:picLocks noChangeAspect="1"/>
          </p:cNvPicPr>
          <p:nvPr/>
        </p:nvPicPr>
        <p:blipFill>
          <a:blip r:embed="rId2"/>
          <a:stretch>
            <a:fillRect/>
          </a:stretch>
        </p:blipFill>
        <p:spPr>
          <a:xfrm>
            <a:off x="0" y="0"/>
            <a:ext cx="12191999" cy="6857999"/>
          </a:xfrm>
          <a:prstGeom prst="rect">
            <a:avLst/>
          </a:prstGeom>
          <a:ln w="12700">
            <a:miter lim="400000"/>
          </a:ln>
        </p:spPr>
      </p:pic>
    </p:spTree>
    <p:extLst>
      <p:ext uri="{BB962C8B-B14F-4D97-AF65-F5344CB8AC3E}">
        <p14:creationId xmlns:p14="http://schemas.microsoft.com/office/powerpoint/2010/main" xmlns="" val="274868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IMG_0443.jpeg" descr="IMG_0443.jpe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3" name="مربع نص 2"/>
          <p:cNvSpPr txBox="1"/>
          <p:nvPr/>
        </p:nvSpPr>
        <p:spPr>
          <a:xfrm>
            <a:off x="827314" y="827315"/>
            <a:ext cx="3541418" cy="369332"/>
          </a:xfrm>
          <a:prstGeom prst="rect">
            <a:avLst/>
          </a:prstGeom>
          <a:noFill/>
        </p:spPr>
        <p:txBody>
          <a:bodyPr wrap="none" rtlCol="1">
            <a:spAutoFit/>
          </a:bodyPr>
          <a:lstStyle/>
          <a:p>
            <a:r>
              <a:rPr lang="en-US" b="1" dirty="0" err="1" smtClean="0">
                <a:solidFill>
                  <a:schemeClr val="accent2"/>
                </a:solidFill>
              </a:rPr>
              <a:t>Hx</a:t>
            </a:r>
            <a:r>
              <a:rPr lang="en-US" b="1" dirty="0" smtClean="0">
                <a:solidFill>
                  <a:schemeClr val="accent2"/>
                </a:solidFill>
              </a:rPr>
              <a:t>, P/E, US are enough to diagnose</a:t>
            </a:r>
            <a:endParaRPr lang="ar-JO" b="1" dirty="0">
              <a:solidFill>
                <a:schemeClr val="accent2"/>
              </a:solidFill>
            </a:endParaRPr>
          </a:p>
        </p:txBody>
      </p:sp>
    </p:spTree>
    <p:extLst>
      <p:ext uri="{BB962C8B-B14F-4D97-AF65-F5344CB8AC3E}">
        <p14:creationId xmlns:p14="http://schemas.microsoft.com/office/powerpoint/2010/main" xmlns="" val="35169683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 name="IMG_0448.jpeg" descr="IMG_0448.jpeg"/>
          <p:cNvPicPr>
            <a:picLocks noChangeAspect="1"/>
          </p:cNvPicPr>
          <p:nvPr/>
        </p:nvPicPr>
        <p:blipFill>
          <a:blip r:embed="rId2"/>
          <a:stretch>
            <a:fillRect/>
          </a:stretch>
        </p:blipFill>
        <p:spPr>
          <a:xfrm>
            <a:off x="0" y="160750"/>
            <a:ext cx="11923294" cy="6697250"/>
          </a:xfrm>
          <a:prstGeom prst="rect">
            <a:avLst/>
          </a:prstGeom>
          <a:ln w="12700">
            <a:miter lim="400000"/>
          </a:ln>
        </p:spPr>
      </p:pic>
    </p:spTree>
    <p:extLst>
      <p:ext uri="{BB962C8B-B14F-4D97-AF65-F5344CB8AC3E}">
        <p14:creationId xmlns:p14="http://schemas.microsoft.com/office/powerpoint/2010/main" xmlns="" val="28755035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 name="IMG_0447.jpeg" descr="IMG_0447.jpeg"/>
          <p:cNvPicPr>
            <a:picLocks noChangeAspect="1"/>
          </p:cNvPicPr>
          <p:nvPr/>
        </p:nvPicPr>
        <p:blipFill>
          <a:blip r:embed="rId2"/>
          <a:stretch>
            <a:fillRect/>
          </a:stretch>
        </p:blipFill>
        <p:spPr>
          <a:xfrm>
            <a:off x="144379" y="120316"/>
            <a:ext cx="11887200" cy="6737684"/>
          </a:xfrm>
          <a:prstGeom prst="rect">
            <a:avLst/>
          </a:prstGeom>
          <a:ln w="12700">
            <a:miter lim="400000"/>
          </a:ln>
        </p:spPr>
      </p:pic>
    </p:spTree>
    <p:extLst>
      <p:ext uri="{BB962C8B-B14F-4D97-AF65-F5344CB8AC3E}">
        <p14:creationId xmlns:p14="http://schemas.microsoft.com/office/powerpoint/2010/main" xmlns="" val="404237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01B98B-09E6-518A-5D48-550A8A093ED7}"/>
              </a:ext>
            </a:extLst>
          </p:cNvPr>
          <p:cNvSpPr>
            <a:spLocks noGrp="1"/>
          </p:cNvSpPr>
          <p:nvPr>
            <p:ph type="title"/>
          </p:nvPr>
        </p:nvSpPr>
        <p:spPr/>
        <p:txBody>
          <a:bodyPr/>
          <a:lstStyle/>
          <a:p>
            <a:r>
              <a:rPr lang="en-US"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Management of Uterine Fibroid</a:t>
            </a:r>
          </a:p>
        </p:txBody>
      </p:sp>
      <p:sp>
        <p:nvSpPr>
          <p:cNvPr id="3" name="Content Placeholder 2">
            <a:extLst>
              <a:ext uri="{FF2B5EF4-FFF2-40B4-BE49-F238E27FC236}">
                <a16:creationId xmlns:a16="http://schemas.microsoft.com/office/drawing/2014/main" xmlns="" id="{1E90F4A0-17EF-9CA8-1B2E-FDAD91B21CA7}"/>
              </a:ext>
            </a:extLst>
          </p:cNvPr>
          <p:cNvSpPr>
            <a:spLocks noGrp="1"/>
          </p:cNvSpPr>
          <p:nvPr>
            <p:ph idx="1"/>
          </p:nvPr>
        </p:nvSpPr>
        <p:spPr/>
        <p:txBody>
          <a:bodyPr/>
          <a:lstStyle/>
          <a:p>
            <a:r>
              <a:rPr lang="en-US" dirty="0">
                <a:latin typeface="Arial Rounded MT Bold" panose="020F0704030504030204" pitchFamily="34" charset="0"/>
              </a:rPr>
              <a:t>Expectant Management</a:t>
            </a:r>
          </a:p>
          <a:p>
            <a:pPr marL="0" indent="0">
              <a:buNone/>
            </a:pPr>
            <a:r>
              <a:rPr lang="en-US" dirty="0"/>
              <a:t>Expectant management is recommended for asymptomatic women. This approach is appropriate unless the woman has a hysteroscopicaly resectable submucosal leiomyoma while pursuing pregnancy. In such cases, intervention may be necessary to alleviate symptoms and prevent complications.</a:t>
            </a:r>
          </a:p>
          <a:p>
            <a:endParaRPr lang="en-US" dirty="0"/>
          </a:p>
        </p:txBody>
      </p:sp>
      <p:sp>
        <p:nvSpPr>
          <p:cNvPr id="4" name="مربع نص 3"/>
          <p:cNvSpPr txBox="1"/>
          <p:nvPr/>
        </p:nvSpPr>
        <p:spPr>
          <a:xfrm>
            <a:off x="5428343" y="1901372"/>
            <a:ext cx="3515065" cy="369332"/>
          </a:xfrm>
          <a:prstGeom prst="rect">
            <a:avLst/>
          </a:prstGeom>
          <a:noFill/>
        </p:spPr>
        <p:txBody>
          <a:bodyPr wrap="none" rtlCol="1">
            <a:spAutoFit/>
          </a:bodyPr>
          <a:lstStyle/>
          <a:p>
            <a:r>
              <a:rPr lang="en-US" b="1" dirty="0" smtClean="0">
                <a:solidFill>
                  <a:schemeClr val="accent2"/>
                </a:solidFill>
              </a:rPr>
              <a:t>Mostly in pre- menopausal women</a:t>
            </a:r>
            <a:endParaRPr lang="ar-JO" b="1" dirty="0">
              <a:solidFill>
                <a:schemeClr val="accent2"/>
              </a:solidFill>
            </a:endParaRPr>
          </a:p>
        </p:txBody>
      </p:sp>
    </p:spTree>
    <p:extLst>
      <p:ext uri="{BB962C8B-B14F-4D97-AF65-F5344CB8AC3E}">
        <p14:creationId xmlns:p14="http://schemas.microsoft.com/office/powerpoint/2010/main" xmlns="" val="2610874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037228-AD33-5D79-DF73-D455980DF0AA}"/>
              </a:ext>
            </a:extLst>
          </p:cNvPr>
          <p:cNvSpPr>
            <a:spLocks noGrp="1"/>
          </p:cNvSpPr>
          <p:nvPr>
            <p:ph type="title"/>
          </p:nvPr>
        </p:nvSpPr>
        <p:spPr>
          <a:xfrm>
            <a:off x="838199" y="160588"/>
            <a:ext cx="10816771" cy="1325563"/>
          </a:xfrm>
        </p:spPr>
        <p:txBody>
          <a:bodyPr>
            <a:normAutofit/>
          </a:bodyPr>
          <a:lstStyle/>
          <a:p>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Medical </a:t>
            </a:r>
            <a:r>
              <a:rPr lang="en-US" sz="4000" dirty="0" smtClean="0">
                <a:solidFill>
                  <a:srgbClr val="AA1639"/>
                </a:solidFill>
                <a:latin typeface="ADLaM Display" panose="02010000000000000000" pitchFamily="2" charset="0"/>
                <a:ea typeface="ADLaM Display" panose="02010000000000000000" pitchFamily="2" charset="0"/>
                <a:cs typeface="ADLaM Display" panose="02010000000000000000" pitchFamily="2" charset="0"/>
              </a:rPr>
              <a:t>management for </a:t>
            </a:r>
            <a:r>
              <a:rPr lang="en-US" sz="40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Uterine Leiomyomas</a:t>
            </a:r>
          </a:p>
        </p:txBody>
      </p:sp>
      <p:sp>
        <p:nvSpPr>
          <p:cNvPr id="3" name="Content Placeholder 2">
            <a:extLst>
              <a:ext uri="{FF2B5EF4-FFF2-40B4-BE49-F238E27FC236}">
                <a16:creationId xmlns:a16="http://schemas.microsoft.com/office/drawing/2014/main" xmlns="" id="{2E3460BE-AB35-7B72-743A-6C0B4D7CBD36}"/>
              </a:ext>
            </a:extLst>
          </p:cNvPr>
          <p:cNvSpPr>
            <a:spLocks noGrp="1"/>
          </p:cNvSpPr>
          <p:nvPr>
            <p:ph idx="1"/>
          </p:nvPr>
        </p:nvSpPr>
        <p:spPr>
          <a:xfrm>
            <a:off x="705853" y="1486151"/>
            <a:ext cx="10515600" cy="4871787"/>
          </a:xfrm>
        </p:spPr>
        <p:txBody>
          <a:bodyPr>
            <a:normAutofit fontScale="47500" lnSpcReduction="20000"/>
          </a:bodyPr>
          <a:lstStyle/>
          <a:p>
            <a:pPr marL="0" indent="0">
              <a:buNone/>
            </a:pPr>
            <a:endParaRPr lang="en-US" dirty="0"/>
          </a:p>
          <a:p>
            <a:r>
              <a:rPr lang="en-US" sz="5500" dirty="0">
                <a:latin typeface="Arial Rounded MT Bold" panose="020F0704030504030204" pitchFamily="34" charset="0"/>
              </a:rPr>
              <a:t>1. Hormonal Therapies</a:t>
            </a:r>
          </a:p>
          <a:p>
            <a:endParaRPr lang="en-US" dirty="0"/>
          </a:p>
          <a:p>
            <a:r>
              <a:rPr lang="en-US" sz="4200" dirty="0">
                <a:latin typeface="Arial Rounded MT Bold" panose="020F0704030504030204" pitchFamily="34" charset="0"/>
              </a:rPr>
              <a:t>Oral Contraceptive Pills (OCPs):  </a:t>
            </a:r>
            <a:r>
              <a:rPr lang="en-US" sz="4200" dirty="0"/>
              <a:t>While traditionally considered contraindicated for women with uterine leiomyomas, some patients with heavy menstrual bleeding may benefit from OCPs. These contraceptives can help manage bleeding but may not reduce fibroid size.</a:t>
            </a:r>
          </a:p>
          <a:p>
            <a:pPr marL="0" indent="0">
              <a:buNone/>
            </a:pPr>
            <a:endParaRPr lang="en-US" sz="4200" dirty="0"/>
          </a:p>
          <a:p>
            <a:r>
              <a:rPr lang="en-US" sz="4200" dirty="0">
                <a:latin typeface="Arial Rounded MT Bold" panose="020F0704030504030204" pitchFamily="34" charset="0"/>
              </a:rPr>
              <a:t>Levonorgestrel-Releasing Intrauterine System (IUS): </a:t>
            </a:r>
            <a:r>
              <a:rPr lang="en-US" sz="4200" dirty="0"/>
              <a:t>Observational studies indicate that the IUS can reduce uterine volume and bleeding while increasing hematocrit levels. However, its use is contraindicated in cases of intracavitary leiomyomas that can be resected hysteroscopicaly. Additionally, this method provides contraception for women who do not wish to conceive.</a:t>
            </a:r>
          </a:p>
          <a:p>
            <a:endParaRPr lang="en-US" sz="4200" dirty="0"/>
          </a:p>
          <a:p>
            <a:pPr marL="0" indent="0">
              <a:buNone/>
            </a:pPr>
            <a:endParaRPr lang="en-US" sz="4200" dirty="0"/>
          </a:p>
          <a:p>
            <a:r>
              <a:rPr lang="en-US" sz="4200" dirty="0">
                <a:latin typeface="Arial Rounded MT Bold" panose="020F0704030504030204" pitchFamily="34" charset="0"/>
              </a:rPr>
              <a:t>Progestin Implants, Injections, and Pills: </a:t>
            </a:r>
            <a:r>
              <a:rPr lang="en-US" sz="4200" dirty="0"/>
              <a:t>The efficacy of progestin-only contraceptives in treating leiomyomas is unclear. However, these agents can induce endometrial atrophy and alleviate menstrual bleeding, making them suitable for mild symptoms, especially in women requiring contraception. Cohort studies suggest a decreased risk of leiomyoma formation with these treatments.</a:t>
            </a:r>
          </a:p>
        </p:txBody>
      </p:sp>
    </p:spTree>
    <p:extLst>
      <p:ext uri="{BB962C8B-B14F-4D97-AF65-F5344CB8AC3E}">
        <p14:creationId xmlns:p14="http://schemas.microsoft.com/office/powerpoint/2010/main" xmlns="" val="126191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B688D8-27CF-317E-31AF-FFD88829709E}"/>
              </a:ext>
            </a:extLst>
          </p:cNvPr>
          <p:cNvSpPr>
            <a:spLocks noGrp="1"/>
          </p:cNvSpPr>
          <p:nvPr>
            <p:ph type="title"/>
          </p:nvPr>
        </p:nvSpPr>
        <p:spPr>
          <a:xfrm>
            <a:off x="557463" y="595562"/>
            <a:ext cx="10515600" cy="998621"/>
          </a:xfrm>
        </p:spPr>
        <p:txBody>
          <a:bodyPr>
            <a:normAutofit/>
          </a:bodyPr>
          <a:lstStyle/>
          <a:p>
            <a:r>
              <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2. Gonadotropin-Releasing Hormone (GnRH) Agonists</a:t>
            </a:r>
            <a:br>
              <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sz="24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xmlns="" id="{2A229BD8-A072-B321-3E03-3D4497EC14DB}"/>
              </a:ext>
            </a:extLst>
          </p:cNvPr>
          <p:cNvSpPr>
            <a:spLocks noGrp="1"/>
          </p:cNvSpPr>
          <p:nvPr>
            <p:ph idx="1"/>
          </p:nvPr>
        </p:nvSpPr>
        <p:spPr>
          <a:xfrm>
            <a:off x="300790" y="1094873"/>
            <a:ext cx="11028947" cy="5438274"/>
          </a:xfrm>
        </p:spPr>
        <p:txBody>
          <a:bodyPr>
            <a:normAutofit fontScale="62500" lnSpcReduction="20000"/>
          </a:bodyPr>
          <a:lstStyle/>
          <a:p>
            <a:endParaRPr lang="en-US" dirty="0"/>
          </a:p>
          <a:p>
            <a:r>
              <a:rPr lang="en-US" sz="3800" dirty="0">
                <a:latin typeface="Arial Rounded MT Bold" panose="020F0704030504030204" pitchFamily="34" charset="0"/>
              </a:rPr>
              <a:t>Mechanism of Action</a:t>
            </a:r>
            <a:r>
              <a:rPr lang="en-US" sz="3800" dirty="0"/>
              <a:t>: GnRH agonists are the most effective medical treatment for uterine leiomyomas. They initially stimulate gonadotropin release, followed by desensitization and downregulation, leading to a hypogonadal state similar to menopause. Most women experience amenorrhea, improved anemia, and a significant reduction in uterine size (35-60%) within three months.</a:t>
            </a:r>
          </a:p>
          <a:p>
            <a:r>
              <a:rPr lang="en-US" sz="3800" dirty="0">
                <a:latin typeface="Arial Rounded MT Bold" panose="020F0704030504030204" pitchFamily="34" charset="0"/>
              </a:rPr>
              <a:t>Considerations: </a:t>
            </a:r>
            <a:r>
              <a:rPr lang="en-US" sz="3800" dirty="0"/>
              <a:t>Discontinuation leads to rapid resumption of menstrual cycles and uterine volume. Common side effects include hot flashes, vaginal dryness, sleep disturbances, and mood changes. Long-term use (over 12 months) can result in significant bone loss and osteoporosis</a:t>
            </a:r>
            <a:r>
              <a:rPr lang="en-US" sz="3800" dirty="0" smtClean="0"/>
              <a:t>. +</a:t>
            </a:r>
            <a:r>
              <a:rPr lang="en-US" sz="3200" b="1" dirty="0" smtClean="0">
                <a:solidFill>
                  <a:schemeClr val="accent2"/>
                </a:solidFill>
              </a:rPr>
              <a:t>expensive choice</a:t>
            </a:r>
            <a:endParaRPr lang="en-US" sz="3800" b="1" dirty="0">
              <a:solidFill>
                <a:schemeClr val="accent2"/>
              </a:solidFill>
            </a:endParaRPr>
          </a:p>
          <a:p>
            <a:pPr marL="0" indent="0">
              <a:buNone/>
            </a:pPr>
            <a:endParaRPr lang="en-US" sz="3800" dirty="0"/>
          </a:p>
          <a:p>
            <a:endParaRPr lang="en-US" sz="3800" dirty="0"/>
          </a:p>
          <a:p>
            <a:r>
              <a:rPr lang="en-US" sz="3800" dirty="0">
                <a:latin typeface="Arial Rounded MT Bold" panose="020F0704030504030204" pitchFamily="34" charset="0"/>
              </a:rPr>
              <a:t>Indications for Use: </a:t>
            </a:r>
            <a:r>
              <a:rPr lang="en-US" sz="3800" dirty="0"/>
              <a:t>GnRH agonists are primarily utilized as </a:t>
            </a:r>
            <a:r>
              <a:rPr lang="en-US" sz="3800" b="1" dirty="0"/>
              <a:t>preoperative therapy for three to six months, often with iron supplementation to manage anemia</a:t>
            </a:r>
            <a:r>
              <a:rPr lang="en-US" sz="3800" dirty="0"/>
              <a:t>. They can facilitate surgical procedures by </a:t>
            </a:r>
            <a:r>
              <a:rPr lang="en-US" sz="3800" b="1" dirty="0"/>
              <a:t>reducing uterine size</a:t>
            </a:r>
            <a:r>
              <a:rPr lang="en-US" sz="3800" dirty="0"/>
              <a:t>, minimizing intraoperative blood loss, and increasing the feasibility of minimally invasive approaches.</a:t>
            </a:r>
          </a:p>
          <a:p>
            <a:r>
              <a:rPr lang="en-US" sz="3800" dirty="0">
                <a:latin typeface="Arial Rounded MT Bold" panose="020F0704030504030204" pitchFamily="34" charset="0"/>
              </a:rPr>
              <a:t>Add-Back Therapy</a:t>
            </a:r>
            <a:r>
              <a:rPr lang="en-US" sz="3800" dirty="0"/>
              <a:t>: To mitigate long-term side effects, low-dose estrogen-progestin can be administered after initial downregulation.</a:t>
            </a:r>
          </a:p>
          <a:p>
            <a:endParaRPr lang="en-US" dirty="0"/>
          </a:p>
        </p:txBody>
      </p:sp>
    </p:spTree>
    <p:extLst>
      <p:ext uri="{BB962C8B-B14F-4D97-AF65-F5344CB8AC3E}">
        <p14:creationId xmlns:p14="http://schemas.microsoft.com/office/powerpoint/2010/main" xmlns="" val="41851078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2DB2155-8D18-B05F-CED0-836BBC77D78E}"/>
              </a:ext>
            </a:extLst>
          </p:cNvPr>
          <p:cNvSpPr>
            <a:spLocks noGrp="1"/>
          </p:cNvSpPr>
          <p:nvPr>
            <p:ph idx="1"/>
          </p:nvPr>
        </p:nvSpPr>
        <p:spPr>
          <a:xfrm>
            <a:off x="501316" y="697831"/>
            <a:ext cx="10515600" cy="5647574"/>
          </a:xfrm>
        </p:spPr>
        <p:txBody>
          <a:bodyPr>
            <a:normAutofit fontScale="92500" lnSpcReduction="10000"/>
          </a:bodyPr>
          <a:lstStyle/>
          <a:p>
            <a:r>
              <a:rPr lang="en-US" dirty="0">
                <a:latin typeface="ADLaM Display" panose="02010000000000000000" pitchFamily="2" charset="0"/>
                <a:ea typeface="ADLaM Display" panose="02010000000000000000" pitchFamily="2" charset="0"/>
                <a:cs typeface="ADLaM Display" panose="02010000000000000000" pitchFamily="2" charset="0"/>
              </a:rPr>
              <a:t>3. Gonadotropin-Releasing Hormone (GnRH) Antagonists</a:t>
            </a:r>
          </a:p>
          <a:p>
            <a:endParaRPr lang="en-US" dirty="0"/>
          </a:p>
          <a:p>
            <a:r>
              <a:rPr lang="en-US" dirty="0">
                <a:latin typeface="Arial Rounded MT Bold" panose="020F0704030504030204" pitchFamily="34" charset="0"/>
              </a:rPr>
              <a:t>Mechanism: </a:t>
            </a:r>
            <a:r>
              <a:rPr lang="en-US" dirty="0"/>
              <a:t>GnRH antagonists offer similar clinical results by competing with endogenous GnRH for pituitary binding sites. They provide a rapid onset of action without the initial flare-up associated with GnRH agonists.</a:t>
            </a:r>
          </a:p>
          <a:p>
            <a:endParaRPr lang="en-US" dirty="0"/>
          </a:p>
          <a:p>
            <a:r>
              <a:rPr lang="en-US" dirty="0">
                <a:latin typeface="ADLaM Display" panose="02010000000000000000" pitchFamily="2" charset="0"/>
                <a:ea typeface="ADLaM Display" panose="02010000000000000000" pitchFamily="2" charset="0"/>
                <a:cs typeface="ADLaM Display" panose="02010000000000000000" pitchFamily="2" charset="0"/>
              </a:rPr>
              <a:t>4. Antiprogestins and Progesterone Receptor Modulators</a:t>
            </a:r>
          </a:p>
          <a:p>
            <a:endParaRPr lang="en-US" dirty="0"/>
          </a:p>
          <a:p>
            <a:r>
              <a:rPr lang="en-US" dirty="0">
                <a:latin typeface="Arial Rounded MT Bold" panose="020F0704030504030204" pitchFamily="34" charset="0"/>
              </a:rPr>
              <a:t>Mifepristone (Antiprogestin) and Ulipristal Acetate (PRM): </a:t>
            </a:r>
            <a:r>
              <a:rPr lang="en-US" dirty="0"/>
              <a:t>These agents can increase the risk of endometrial hyperplasia or cancer and are used with caution.</a:t>
            </a:r>
          </a:p>
          <a:p>
            <a:pPr marL="0" indent="0">
              <a:buNone/>
            </a:pPr>
            <a:endParaRPr lang="en-US" dirty="0"/>
          </a:p>
          <a:p>
            <a:r>
              <a:rPr lang="en-US" dirty="0">
                <a:latin typeface="Arial Rounded MT Bold" panose="020F0704030504030204" pitchFamily="34" charset="0"/>
              </a:rPr>
              <a:t>Raloxifene: </a:t>
            </a:r>
            <a:r>
              <a:rPr lang="en-US" dirty="0"/>
              <a:t>A selective estrogen receptor modulator that may be beneficial in certain cases.</a:t>
            </a:r>
          </a:p>
        </p:txBody>
      </p:sp>
    </p:spTree>
    <p:extLst>
      <p:ext uri="{BB962C8B-B14F-4D97-AF65-F5344CB8AC3E}">
        <p14:creationId xmlns:p14="http://schemas.microsoft.com/office/powerpoint/2010/main" xmlns="" val="40528112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362557E-9427-57F4-FD45-FC396411C26E}"/>
              </a:ext>
            </a:extLst>
          </p:cNvPr>
          <p:cNvSpPr>
            <a:spLocks noGrp="1"/>
          </p:cNvSpPr>
          <p:nvPr>
            <p:ph idx="1"/>
          </p:nvPr>
        </p:nvSpPr>
        <p:spPr>
          <a:xfrm>
            <a:off x="465221" y="360948"/>
            <a:ext cx="10515600" cy="6364705"/>
          </a:xfrm>
        </p:spPr>
        <p:txBody>
          <a:bodyPr>
            <a:normAutofit fontScale="92500"/>
          </a:bodyPr>
          <a:lstStyle/>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5. Aromatase Inhibitors</a:t>
            </a:r>
          </a:p>
          <a:p>
            <a:endParaRPr lang="en-US" dirty="0"/>
          </a:p>
          <a:p>
            <a:r>
              <a:rPr lang="en-US" b="1" dirty="0"/>
              <a:t>Mechanism: </a:t>
            </a:r>
            <a:r>
              <a:rPr lang="en-US" dirty="0"/>
              <a:t>These agents reduce estrogen synthesis, potentially leading to a decrease in fibroid size.</a:t>
            </a:r>
          </a:p>
          <a:p>
            <a:endParaRPr lang="en-US" dirty="0"/>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6. Antifibrinolytic Agents</a:t>
            </a:r>
          </a:p>
          <a:p>
            <a:endParaRPr lang="en-US" dirty="0"/>
          </a:p>
          <a:p>
            <a:r>
              <a:rPr lang="en-US" b="1" dirty="0"/>
              <a:t>Tranexamic Acid: </a:t>
            </a:r>
            <a:r>
              <a:rPr lang="en-US" dirty="0"/>
              <a:t>Useful in managing idiopathic menorrhagia, providing approximately a 35% reduction in bleeding.</a:t>
            </a:r>
          </a:p>
          <a:p>
            <a:endParaRPr lang="en-US" dirty="0"/>
          </a:p>
          <a:p>
            <a:pPr marL="0" indent="0">
              <a:buNone/>
            </a:pPr>
            <a:r>
              <a:rPr lang="en-US" dirty="0">
                <a:latin typeface="ADLaM Display" panose="02010000000000000000" pitchFamily="2" charset="0"/>
                <a:ea typeface="ADLaM Display" panose="02010000000000000000" pitchFamily="2" charset="0"/>
                <a:cs typeface="ADLaM Display" panose="02010000000000000000" pitchFamily="2" charset="0"/>
              </a:rPr>
              <a:t>7. Nonsteroidal Anti-Inflammatory Drugs (NSAIDs)</a:t>
            </a:r>
          </a:p>
          <a:p>
            <a:endParaRPr lang="en-US" dirty="0"/>
          </a:p>
          <a:p>
            <a:r>
              <a:rPr lang="en-US" b="1" dirty="0"/>
              <a:t>Indications: </a:t>
            </a:r>
            <a:r>
              <a:rPr lang="en-US" dirty="0"/>
              <a:t>While NSAIDs do not significantly reduce blood loss associated with fibroids, they are effective in alleviating dysmenorrhea.</a:t>
            </a:r>
          </a:p>
          <a:p>
            <a:endParaRPr lang="en-US" dirty="0"/>
          </a:p>
        </p:txBody>
      </p:sp>
    </p:spTree>
    <p:extLst>
      <p:ext uri="{BB962C8B-B14F-4D97-AF65-F5344CB8AC3E}">
        <p14:creationId xmlns:p14="http://schemas.microsoft.com/office/powerpoint/2010/main" xmlns="" val="1254042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814ECA-DF63-9219-8E77-EC47AEA99269}"/>
              </a:ext>
            </a:extLst>
          </p:cNvPr>
          <p:cNvSpPr>
            <a:spLocks noGrp="1"/>
          </p:cNvSpPr>
          <p:nvPr>
            <p:ph type="title"/>
          </p:nvPr>
        </p:nvSpPr>
        <p:spPr>
          <a:xfrm>
            <a:off x="393031" y="129673"/>
            <a:ext cx="8534400" cy="813970"/>
          </a:xfrm>
        </p:spPr>
        <p:txBody>
          <a:bodyPr>
            <a:normAutofit/>
          </a:bodyPr>
          <a:lstStyle/>
          <a:p>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Hypoplasia uterus </a:t>
            </a:r>
            <a:r>
              <a:rPr lang="en-US" sz="3600" dirty="0">
                <a:latin typeface="ADLaM Display" panose="02010000000000000000" pitchFamily="2" charset="0"/>
                <a:ea typeface="ADLaM Display" panose="02010000000000000000" pitchFamily="2" charset="0"/>
                <a:cs typeface="ADLaM Display" panose="02010000000000000000" pitchFamily="2" charset="0"/>
              </a:rPr>
              <a:t>or</a:t>
            </a:r>
            <a:r>
              <a:rPr lang="en-US" sz="36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 </a:t>
            </a:r>
            <a:r>
              <a:rPr lang="en-US" sz="3600" dirty="0" smtClean="0">
                <a:solidFill>
                  <a:srgbClr val="C00000"/>
                </a:solidFill>
                <a:latin typeface="ADLaM Display" panose="02010000000000000000" pitchFamily="2" charset="0"/>
                <a:ea typeface="ADLaM Display" panose="02010000000000000000" pitchFamily="2" charset="0"/>
                <a:cs typeface="ADLaM Display" panose="02010000000000000000" pitchFamily="2" charset="0"/>
              </a:rPr>
              <a:t>Agenesis </a:t>
            </a:r>
            <a:r>
              <a:rPr lang="ar-JO" sz="2000" dirty="0" err="1" smtClean="0">
                <a:solidFill>
                  <a:srgbClr val="C00000"/>
                </a:solidFill>
                <a:latin typeface="ADLaM Display" panose="02010000000000000000" pitchFamily="2" charset="0"/>
                <a:ea typeface="ADLaM Display" panose="02010000000000000000" pitchFamily="2" charset="0"/>
                <a:cs typeface="ADLaM Display" panose="02010000000000000000" pitchFamily="2" charset="0"/>
              </a:rPr>
              <a:t>ممههمم</a:t>
            </a:r>
            <a:endParaRPr lang="en-US" sz="3600" dirty="0"/>
          </a:p>
        </p:txBody>
      </p:sp>
      <p:sp>
        <p:nvSpPr>
          <p:cNvPr id="3" name="Content Placeholder 2">
            <a:extLst>
              <a:ext uri="{FF2B5EF4-FFF2-40B4-BE49-F238E27FC236}">
                <a16:creationId xmlns:a16="http://schemas.microsoft.com/office/drawing/2014/main" xmlns="" id="{0553157D-885D-B08E-22B4-5AFDB618DD74}"/>
              </a:ext>
            </a:extLst>
          </p:cNvPr>
          <p:cNvSpPr>
            <a:spLocks noGrp="1"/>
          </p:cNvSpPr>
          <p:nvPr>
            <p:ph idx="1"/>
          </p:nvPr>
        </p:nvSpPr>
        <p:spPr>
          <a:xfrm>
            <a:off x="74194" y="1070310"/>
            <a:ext cx="9172074" cy="5658017"/>
          </a:xfrm>
        </p:spPr>
        <p:txBody>
          <a:bodyPr>
            <a:normAutofit lnSpcReduction="10000"/>
          </a:bodyPr>
          <a:lstStyle/>
          <a:p>
            <a:r>
              <a:rPr lang="en-US" sz="2600" dirty="0">
                <a:latin typeface="Arial Rounded MT Bold" panose="020F0704030504030204" pitchFamily="34" charset="0"/>
              </a:rPr>
              <a:t>Uterine agenesis</a:t>
            </a:r>
            <a:r>
              <a:rPr lang="en-US" sz="2600" dirty="0"/>
              <a:t>, also known as </a:t>
            </a:r>
            <a:r>
              <a:rPr lang="en-US" sz="2600" dirty="0">
                <a:solidFill>
                  <a:srgbClr val="C00000"/>
                </a:solidFill>
              </a:rPr>
              <a:t>Mayer-Rokitansky-Küster-Hauser (MRKH) syndrome</a:t>
            </a:r>
            <a:r>
              <a:rPr lang="en-US" sz="2600" dirty="0"/>
              <a:t>, is a congenital condition characterized by an absence or hypoplasia of the uterus, proximal vagina and sometimes fallopian tube. </a:t>
            </a:r>
          </a:p>
          <a:p>
            <a:r>
              <a:rPr lang="en-US" sz="2600" dirty="0">
                <a:latin typeface="Arial Rounded MT Bold" panose="020F0704030504030204" pitchFamily="34" charset="0"/>
              </a:rPr>
              <a:t>Symptoms: </a:t>
            </a:r>
            <a:r>
              <a:rPr lang="en-US" sz="2600" dirty="0"/>
              <a:t>Primary amenorrhea (absence of menstrual periods) and potential issues with sexual function.</a:t>
            </a:r>
          </a:p>
          <a:p>
            <a:endParaRPr lang="en-US" sz="2600" dirty="0"/>
          </a:p>
          <a:p>
            <a:r>
              <a:rPr lang="en-US" sz="2600" dirty="0">
                <a:latin typeface="Arial Rounded MT Bold" panose="020F0704030504030204" pitchFamily="34" charset="0"/>
              </a:rPr>
              <a:t>Diagnosis:</a:t>
            </a:r>
            <a:r>
              <a:rPr lang="en-US" sz="2600" dirty="0"/>
              <a:t> Often diagnosed through imaging studies like ultrasound or MRI, usually at age of 15-18. </a:t>
            </a:r>
          </a:p>
          <a:p>
            <a:endParaRPr lang="en-US" sz="2600" dirty="0"/>
          </a:p>
          <a:p>
            <a:r>
              <a:rPr lang="en-US" sz="2600" dirty="0">
                <a:latin typeface="Arial Rounded MT Bold" panose="020F0704030504030204" pitchFamily="34" charset="0"/>
              </a:rPr>
              <a:t>Management:  </a:t>
            </a:r>
            <a:r>
              <a:rPr lang="en-US" sz="2600" dirty="0"/>
              <a:t>surgical correction (Plastic Surgery), may involve surgical options for vaginal creation and discussions around fertility, as individuals with this condition may require assisted reproductive technologies using a </a:t>
            </a:r>
            <a:r>
              <a:rPr lang="en-US" sz="2600" b="1" dirty="0"/>
              <a:t>gestational carrier</a:t>
            </a:r>
            <a:r>
              <a:rPr lang="en-US" sz="2600" dirty="0"/>
              <a:t>.</a:t>
            </a:r>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xmlns="" id="{B7558091-BA30-1C1F-04F2-02B4CBE3529A}"/>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246268" y="2971800"/>
            <a:ext cx="2642938" cy="3332748"/>
          </a:xfrm>
          <a:prstGeom prst="rect">
            <a:avLst/>
          </a:prstGeom>
        </p:spPr>
      </p:pic>
      <p:sp>
        <p:nvSpPr>
          <p:cNvPr id="6" name="مربع نص 5"/>
          <p:cNvSpPr txBox="1"/>
          <p:nvPr/>
        </p:nvSpPr>
        <p:spPr>
          <a:xfrm>
            <a:off x="7357600" y="377371"/>
            <a:ext cx="4834400" cy="646331"/>
          </a:xfrm>
          <a:prstGeom prst="rect">
            <a:avLst/>
          </a:prstGeom>
          <a:noFill/>
        </p:spPr>
        <p:txBody>
          <a:bodyPr wrap="none" rtlCol="1">
            <a:spAutoFit/>
          </a:bodyPr>
          <a:lstStyle/>
          <a:p>
            <a:r>
              <a:rPr lang="en-US" dirty="0" smtClean="0">
                <a:solidFill>
                  <a:schemeClr val="accent2"/>
                </a:solidFill>
              </a:rPr>
              <a:t>The Most common presentation: 1ry amenorrhea</a:t>
            </a:r>
          </a:p>
          <a:p>
            <a:endParaRPr lang="ar-JO" dirty="0">
              <a:solidFill>
                <a:schemeClr val="accent2"/>
              </a:solidFill>
            </a:endParaRPr>
          </a:p>
        </p:txBody>
      </p:sp>
      <p:sp>
        <p:nvSpPr>
          <p:cNvPr id="7" name="مربع نص 6"/>
          <p:cNvSpPr txBox="1"/>
          <p:nvPr/>
        </p:nvSpPr>
        <p:spPr>
          <a:xfrm>
            <a:off x="3933371" y="2061029"/>
            <a:ext cx="4520725" cy="369332"/>
          </a:xfrm>
          <a:prstGeom prst="rect">
            <a:avLst/>
          </a:prstGeom>
          <a:noFill/>
        </p:spPr>
        <p:txBody>
          <a:bodyPr wrap="none" rtlCol="1">
            <a:spAutoFit/>
          </a:bodyPr>
          <a:lstStyle/>
          <a:p>
            <a:r>
              <a:rPr lang="en-US" dirty="0" smtClean="0">
                <a:solidFill>
                  <a:schemeClr val="accent2"/>
                </a:solidFill>
              </a:rPr>
              <a:t>Preserved ovaries so normal hormonal profile </a:t>
            </a:r>
            <a:endParaRPr lang="ar-JO" dirty="0">
              <a:solidFill>
                <a:schemeClr val="accent2"/>
              </a:solidFill>
            </a:endParaRPr>
          </a:p>
        </p:txBody>
      </p:sp>
      <p:sp>
        <p:nvSpPr>
          <p:cNvPr id="8" name="مربع نص 7"/>
          <p:cNvSpPr txBox="1"/>
          <p:nvPr/>
        </p:nvSpPr>
        <p:spPr>
          <a:xfrm>
            <a:off x="6008914" y="6154057"/>
            <a:ext cx="2752677" cy="400110"/>
          </a:xfrm>
          <a:prstGeom prst="rect">
            <a:avLst/>
          </a:prstGeom>
          <a:noFill/>
        </p:spPr>
        <p:txBody>
          <a:bodyPr wrap="none" rtlCol="1">
            <a:spAutoFit/>
          </a:bodyPr>
          <a:lstStyle/>
          <a:p>
            <a:r>
              <a:rPr lang="en-US" sz="2000" b="1" dirty="0" smtClean="0">
                <a:solidFill>
                  <a:schemeClr val="accent2"/>
                </a:solidFill>
              </a:rPr>
              <a:t>+ uterus transplantation</a:t>
            </a:r>
            <a:endParaRPr lang="ar-JO" sz="2000" b="1" dirty="0">
              <a:solidFill>
                <a:schemeClr val="accent2"/>
              </a:solidFill>
            </a:endParaRPr>
          </a:p>
        </p:txBody>
      </p:sp>
    </p:spTree>
    <p:extLst>
      <p:ext uri="{BB962C8B-B14F-4D97-AF65-F5344CB8AC3E}">
        <p14:creationId xmlns:p14="http://schemas.microsoft.com/office/powerpoint/2010/main" xmlns="" val="31859448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33D4F2-BB0F-9632-5358-20F2B279C191}"/>
              </a:ext>
            </a:extLst>
          </p:cNvPr>
          <p:cNvSpPr>
            <a:spLocks noGrp="1"/>
          </p:cNvSpPr>
          <p:nvPr>
            <p:ph type="title"/>
          </p:nvPr>
        </p:nvSpPr>
        <p:spPr>
          <a:xfrm>
            <a:off x="1151021" y="834357"/>
            <a:ext cx="5418221" cy="826001"/>
          </a:xfrm>
        </p:spPr>
        <p:txBody>
          <a:bodyPr>
            <a:noAutofit/>
          </a:bodyPr>
          <a:lstStyle/>
          <a:p>
            <a: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Surgical Management  </a:t>
            </a:r>
            <a:b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xmlns="" id="{3B6608B0-3142-BF69-7112-DBD5BE348EA4}"/>
              </a:ext>
            </a:extLst>
          </p:cNvPr>
          <p:cNvSpPr>
            <a:spLocks noGrp="1"/>
          </p:cNvSpPr>
          <p:nvPr>
            <p:ph idx="1"/>
          </p:nvPr>
        </p:nvSpPr>
        <p:spPr/>
        <p:txBody>
          <a:bodyPr>
            <a:normAutofit fontScale="85000" lnSpcReduction="20000"/>
          </a:bodyPr>
          <a:lstStyle/>
          <a:p>
            <a:pPr marL="0" indent="0">
              <a:buNone/>
            </a:pPr>
            <a:r>
              <a:rPr lang="en-US" dirty="0"/>
              <a:t>1- </a:t>
            </a:r>
            <a:r>
              <a:rPr lang="en-US" dirty="0">
                <a:latin typeface="Arial Rounded MT Bold" panose="020F0704030504030204" pitchFamily="34" charset="0"/>
              </a:rPr>
              <a:t>Minimally invasive surgery </a:t>
            </a:r>
          </a:p>
          <a:p>
            <a:pPr marL="0" indent="0">
              <a:buNone/>
            </a:pPr>
            <a:r>
              <a:rPr lang="en-US" dirty="0">
                <a:latin typeface="Arial Rounded MT Bold" panose="020F0704030504030204" pitchFamily="34" charset="0"/>
              </a:rPr>
              <a:t>2- Hysterectomy, Myomectomy </a:t>
            </a:r>
          </a:p>
          <a:p>
            <a:endParaRPr lang="en-US" dirty="0">
              <a:latin typeface="Arial Rounded MT Bold" panose="020F0704030504030204" pitchFamily="34" charset="0"/>
            </a:endParaRPr>
          </a:p>
          <a:p>
            <a:r>
              <a:rPr lang="en-US" b="1" dirty="0"/>
              <a:t>Indications for Surgery</a:t>
            </a:r>
          </a:p>
          <a:p>
            <a:r>
              <a:rPr lang="en-US" dirty="0"/>
              <a:t>Surgery is the primary treatment for uterine leiomyomas, with hysterectomy as the definitive procedure. Other surgical options include myomectomy, endometrial ablation, uterine artery embolization (UAE), magnetic resonance-guided focused ultrasound (MRgFUS), and myolysis. Surgical intervention is indicated in cases of:</a:t>
            </a:r>
          </a:p>
          <a:p>
            <a:endParaRPr lang="en-US" dirty="0"/>
          </a:p>
          <a:p>
            <a:pPr marL="0" indent="0">
              <a:buNone/>
            </a:pPr>
            <a:r>
              <a:rPr lang="en-US" dirty="0"/>
              <a:t>1.Abnormal uterine bleeding or bulk-related symptoms.</a:t>
            </a:r>
          </a:p>
          <a:p>
            <a:pPr marL="0" indent="0">
              <a:buNone/>
            </a:pPr>
            <a:r>
              <a:rPr lang="en-US" dirty="0"/>
              <a:t>2.Infertility or recurrent pregnancy loss.</a:t>
            </a:r>
          </a:p>
          <a:p>
            <a:endParaRPr lang="en-US" dirty="0"/>
          </a:p>
        </p:txBody>
      </p:sp>
    </p:spTree>
    <p:extLst>
      <p:ext uri="{BB962C8B-B14F-4D97-AF65-F5344CB8AC3E}">
        <p14:creationId xmlns:p14="http://schemas.microsoft.com/office/powerpoint/2010/main" xmlns="" val="11471481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1BB74F-5227-6AB7-4CF3-B7EB9D8B0A7D}"/>
              </a:ext>
            </a:extLst>
          </p:cNvPr>
          <p:cNvSpPr>
            <a:spLocks noGrp="1"/>
          </p:cNvSpPr>
          <p:nvPr>
            <p:ph type="title"/>
          </p:nvPr>
        </p:nvSpPr>
        <p:spPr>
          <a:xfrm>
            <a:off x="1163052" y="784141"/>
            <a:ext cx="5622758" cy="838033"/>
          </a:xfrm>
        </p:spPr>
        <p:txBody>
          <a:bodyPr>
            <a:normAutofit fontScale="90000"/>
          </a:bodyPr>
          <a:lstStyle/>
          <a:p>
            <a: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t>Hysterectomy</a:t>
            </a:r>
            <a:br>
              <a:rPr lang="en-US" sz="3600" dirty="0">
                <a:solidFill>
                  <a:srgbClr val="AA1639"/>
                </a:solidFill>
                <a:latin typeface="ADLaM Display" panose="02010000000000000000" pitchFamily="2" charset="0"/>
                <a:ea typeface="ADLaM Display" panose="02010000000000000000" pitchFamily="2" charset="0"/>
                <a:cs typeface="ADLaM Display" panose="02010000000000000000" pitchFamily="2" charset="0"/>
              </a:rPr>
            </a:br>
            <a:endParaRPr lang="en-US" dirty="0">
              <a:solidFill>
                <a:srgbClr val="AA1639"/>
              </a:solidFill>
              <a:latin typeface="ADLaM Display" panose="02010000000000000000" pitchFamily="2" charset="0"/>
              <a:ea typeface="ADLaM Display" panose="02010000000000000000" pitchFamily="2" charset="0"/>
              <a:cs typeface="ADLaM Display" panose="02010000000000000000" pitchFamily="2" charset="0"/>
            </a:endParaRPr>
          </a:p>
        </p:txBody>
      </p:sp>
      <p:sp>
        <p:nvSpPr>
          <p:cNvPr id="3" name="Content Placeholder 2">
            <a:extLst>
              <a:ext uri="{FF2B5EF4-FFF2-40B4-BE49-F238E27FC236}">
                <a16:creationId xmlns:a16="http://schemas.microsoft.com/office/drawing/2014/main" xmlns="" id="{748A178F-D110-F861-4657-C2278D094ED6}"/>
              </a:ext>
            </a:extLst>
          </p:cNvPr>
          <p:cNvSpPr>
            <a:spLocks noGrp="1"/>
          </p:cNvSpPr>
          <p:nvPr>
            <p:ph idx="1"/>
          </p:nvPr>
        </p:nvSpPr>
        <p:spPr>
          <a:xfrm>
            <a:off x="312821" y="1203158"/>
            <a:ext cx="11694695" cy="5289717"/>
          </a:xfrm>
        </p:spPr>
        <p:txBody>
          <a:bodyPr>
            <a:normAutofit fontScale="92500" lnSpcReduction="20000"/>
          </a:bodyPr>
          <a:lstStyle/>
          <a:p>
            <a:endParaRPr lang="en-US" dirty="0"/>
          </a:p>
          <a:p>
            <a:r>
              <a:rPr lang="en-US" b="1" dirty="0"/>
              <a:t>Hysterectomy is recommended in the following situations:</a:t>
            </a:r>
          </a:p>
          <a:p>
            <a:endParaRPr lang="en-US" dirty="0"/>
          </a:p>
          <a:p>
            <a:pPr marL="0" indent="0">
              <a:buNone/>
            </a:pPr>
            <a:r>
              <a:rPr lang="en-US" dirty="0"/>
              <a:t>1.	Women with acute hemorrhage unresponsive to other treatments.</a:t>
            </a:r>
          </a:p>
          <a:p>
            <a:pPr marL="0" indent="0">
              <a:buNone/>
            </a:pPr>
            <a:r>
              <a:rPr lang="en-US" dirty="0"/>
              <a:t>2.	Women who have completed childbearing and have a heightened risk of other conditions (e.g., cervical intraepithelial neoplasia, endometriosis, adenomyosis, endometrial hyperplasia, or increased risk of uterine or ovarian cancer) that could be mitigated by hysterectomy.</a:t>
            </a:r>
          </a:p>
          <a:p>
            <a:pPr marL="0" indent="0">
              <a:buNone/>
            </a:pPr>
            <a:r>
              <a:rPr lang="en-US" dirty="0"/>
              <a:t>3.	Women who have not succeeded with previous minimally invasive treatments for leiomyomas.</a:t>
            </a:r>
          </a:p>
          <a:p>
            <a:pPr marL="0" indent="0">
              <a:buNone/>
            </a:pPr>
            <a:r>
              <a:rPr lang="en-US" dirty="0"/>
              <a:t>4.	Women with significant symptoms and multiple leiomyomas who have completed childbearing and seek definitive symptom relief.</a:t>
            </a:r>
          </a:p>
          <a:p>
            <a:endParaRPr lang="en-US" dirty="0"/>
          </a:p>
          <a:p>
            <a:r>
              <a:rPr lang="en-US" b="1" dirty="0"/>
              <a:t>Advantages: </a:t>
            </a:r>
            <a:r>
              <a:rPr lang="en-US" dirty="0"/>
              <a:t>Hysterectomy effectively eliminates both current symptoms and the risk</a:t>
            </a:r>
          </a:p>
        </p:txBody>
      </p:sp>
    </p:spTree>
    <p:extLst>
      <p:ext uri="{BB962C8B-B14F-4D97-AF65-F5344CB8AC3E}">
        <p14:creationId xmlns:p14="http://schemas.microsoft.com/office/powerpoint/2010/main" xmlns="" val="3543353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838200" y="928914"/>
            <a:ext cx="10515600" cy="5248049"/>
          </a:xfrm>
        </p:spPr>
        <p:txBody>
          <a:bodyPr>
            <a:normAutofit/>
          </a:bodyPr>
          <a:lstStyle/>
          <a:p>
            <a:r>
              <a:rPr lang="en-US" sz="3200" b="1" dirty="0" smtClean="0">
                <a:solidFill>
                  <a:schemeClr val="accent2">
                    <a:lumMod val="50000"/>
                  </a:schemeClr>
                </a:solidFill>
              </a:rPr>
              <a:t>Uterine artery </a:t>
            </a:r>
            <a:r>
              <a:rPr lang="en-US" sz="3200" b="1" dirty="0" err="1" smtClean="0">
                <a:solidFill>
                  <a:schemeClr val="accent2">
                    <a:lumMod val="50000"/>
                  </a:schemeClr>
                </a:solidFill>
              </a:rPr>
              <a:t>Embolization</a:t>
            </a:r>
            <a:r>
              <a:rPr lang="en-US" sz="3200" b="1" dirty="0" smtClean="0">
                <a:solidFill>
                  <a:schemeClr val="accent2">
                    <a:lumMod val="50000"/>
                  </a:schemeClr>
                </a:solidFill>
              </a:rPr>
              <a:t>:</a:t>
            </a:r>
          </a:p>
          <a:p>
            <a:pPr>
              <a:buFont typeface="Wingdings" pitchFamily="2" charset="2"/>
              <a:buChar char="à"/>
            </a:pPr>
            <a:r>
              <a:rPr lang="en-US" sz="2400" b="1" dirty="0" smtClean="0">
                <a:solidFill>
                  <a:schemeClr val="accent2"/>
                </a:solidFill>
                <a:sym typeface="Wingdings" pitchFamily="2" charset="2"/>
              </a:rPr>
              <a:t>Don’t forget the risk of premature ovarian failure 1%, so don’t use it for any pt. seeking fertility</a:t>
            </a:r>
          </a:p>
          <a:p>
            <a:pPr>
              <a:buFont typeface="Wingdings" pitchFamily="2" charset="2"/>
              <a:buChar char="à"/>
            </a:pPr>
            <a:r>
              <a:rPr lang="en-US" sz="2400" b="1" dirty="0" smtClean="0">
                <a:solidFill>
                  <a:schemeClr val="accent2"/>
                </a:solidFill>
                <a:sym typeface="Wingdings" pitchFamily="2" charset="2"/>
              </a:rPr>
              <a:t>New technique: selective fibroid artery </a:t>
            </a:r>
            <a:r>
              <a:rPr lang="en-US" sz="2400" b="1" dirty="0" err="1" smtClean="0">
                <a:solidFill>
                  <a:schemeClr val="accent2"/>
                </a:solidFill>
                <a:sym typeface="Wingdings" pitchFamily="2" charset="2"/>
              </a:rPr>
              <a:t>embolization</a:t>
            </a:r>
            <a:endParaRPr lang="en-US" sz="2400" b="1" dirty="0" smtClean="0">
              <a:solidFill>
                <a:schemeClr val="accent2"/>
              </a:solidFill>
              <a:sym typeface="Wingdings" pitchFamily="2" charset="2"/>
            </a:endParaRPr>
          </a:p>
          <a:p>
            <a:pPr>
              <a:buFont typeface="Wingdings" pitchFamily="2" charset="2"/>
              <a:buChar char="à"/>
            </a:pPr>
            <a:r>
              <a:rPr lang="en-US" sz="2400" b="1" dirty="0" smtClean="0">
                <a:solidFill>
                  <a:schemeClr val="accent2"/>
                </a:solidFill>
                <a:sym typeface="Wingdings" pitchFamily="2" charset="2"/>
              </a:rPr>
              <a:t>Any </a:t>
            </a:r>
            <a:r>
              <a:rPr lang="en-US" sz="2400" b="1" dirty="0" err="1" smtClean="0">
                <a:solidFill>
                  <a:schemeClr val="accent2"/>
                </a:solidFill>
                <a:sym typeface="Wingdings" pitchFamily="2" charset="2"/>
              </a:rPr>
              <a:t>emblization</a:t>
            </a:r>
            <a:r>
              <a:rPr lang="en-US" sz="2400" b="1" dirty="0" smtClean="0">
                <a:solidFill>
                  <a:schemeClr val="accent2"/>
                </a:solidFill>
                <a:sym typeface="Wingdings" pitchFamily="2" charset="2"/>
              </a:rPr>
              <a:t> </a:t>
            </a:r>
            <a:r>
              <a:rPr lang="en-US" sz="2400" b="1" dirty="0" err="1" smtClean="0">
                <a:solidFill>
                  <a:schemeClr val="accent2"/>
                </a:solidFill>
                <a:sym typeface="Wingdings" pitchFamily="2" charset="2"/>
              </a:rPr>
              <a:t>Mx</a:t>
            </a:r>
            <a:r>
              <a:rPr lang="en-US" sz="2400" b="1" dirty="0" smtClean="0">
                <a:solidFill>
                  <a:schemeClr val="accent2"/>
                </a:solidFill>
                <a:sym typeface="Wingdings" pitchFamily="2" charset="2"/>
              </a:rPr>
              <a:t> admission is needed to </a:t>
            </a:r>
            <a:r>
              <a:rPr lang="en-US" sz="2400" b="1" dirty="0" err="1" smtClean="0">
                <a:solidFill>
                  <a:schemeClr val="accent2"/>
                </a:solidFill>
                <a:sym typeface="Wingdings" pitchFamily="2" charset="2"/>
              </a:rPr>
              <a:t>Mx</a:t>
            </a:r>
            <a:r>
              <a:rPr lang="en-US" sz="2400" b="1" dirty="0" smtClean="0">
                <a:solidFill>
                  <a:schemeClr val="accent2"/>
                </a:solidFill>
                <a:sym typeface="Wingdings" pitchFamily="2" charset="2"/>
              </a:rPr>
              <a:t> the resultant ischemic pain</a:t>
            </a:r>
            <a:endParaRPr lang="en-US" sz="2400" b="1" dirty="0" smtClean="0">
              <a:solidFill>
                <a:schemeClr val="accent2"/>
              </a:solidFill>
            </a:endParaRPr>
          </a:p>
          <a:p>
            <a:endParaRPr lang="en-US" b="1" dirty="0" smtClean="0">
              <a:solidFill>
                <a:schemeClr val="accent2"/>
              </a:solidFill>
            </a:endParaRPr>
          </a:p>
          <a:p>
            <a:r>
              <a:rPr lang="en-US" sz="3200" b="1" dirty="0" smtClean="0">
                <a:solidFill>
                  <a:schemeClr val="accent2">
                    <a:lumMod val="50000"/>
                  </a:schemeClr>
                </a:solidFill>
              </a:rPr>
              <a:t>Uterine Ablation:</a:t>
            </a:r>
          </a:p>
          <a:p>
            <a:pPr>
              <a:buNone/>
            </a:pPr>
            <a:r>
              <a:rPr lang="en-US" b="1" dirty="0" smtClean="0">
                <a:solidFill>
                  <a:schemeClr val="accent2"/>
                </a:solidFill>
                <a:sym typeface="Wingdings" pitchFamily="2" charset="2"/>
              </a:rPr>
              <a:t></a:t>
            </a:r>
            <a:r>
              <a:rPr lang="en-US" sz="2400" b="1" dirty="0" smtClean="0">
                <a:solidFill>
                  <a:schemeClr val="accent2"/>
                </a:solidFill>
                <a:sym typeface="Wingdings" pitchFamily="2" charset="2"/>
              </a:rPr>
              <a:t>Used in cases of anovulatory cycle.. Not used when there is local causes e.g. fibroid</a:t>
            </a:r>
          </a:p>
          <a:p>
            <a:pPr>
              <a:buNone/>
            </a:pPr>
            <a:r>
              <a:rPr lang="en-US" sz="2400" b="1" dirty="0" smtClean="0">
                <a:solidFill>
                  <a:schemeClr val="accent2"/>
                </a:solidFill>
                <a:sym typeface="Wingdings" pitchFamily="2" charset="2"/>
              </a:rPr>
              <a:t> High recurrence rate</a:t>
            </a:r>
            <a:endParaRPr lang="ar-JO" sz="2400" b="1" dirty="0">
              <a:solidFill>
                <a:schemeClr val="accent2"/>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xmlns=""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xmlns=""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xmlns=""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xmlns=""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988DBFDD-CD63-CC26-9F4C-081613DA7FDB}"/>
              </a:ext>
            </a:extLst>
          </p:cNvPr>
          <p:cNvSpPr>
            <a:spLocks noGrp="1"/>
          </p:cNvSpPr>
          <p:nvPr>
            <p:ph type="ctrTitle"/>
          </p:nvPr>
        </p:nvSpPr>
        <p:spPr>
          <a:xfrm>
            <a:off x="1314824" y="735106"/>
            <a:ext cx="10053763" cy="2928470"/>
          </a:xfrm>
        </p:spPr>
        <p:txBody>
          <a:bodyPr anchor="b">
            <a:normAutofit/>
          </a:bodyPr>
          <a:lstStyle/>
          <a:p>
            <a:pPr algn="l"/>
            <a:r>
              <a:rPr lang="x-none" sz="4800">
                <a:solidFill>
                  <a:srgbClr val="FFFFFF"/>
                </a:solidFill>
              </a:rPr>
              <a:t>Benign Ovarian Cysts </a:t>
            </a:r>
          </a:p>
        </p:txBody>
      </p:sp>
      <p:sp>
        <p:nvSpPr>
          <p:cNvPr id="3" name="Subtitle 2">
            <a:extLst>
              <a:ext uri="{FF2B5EF4-FFF2-40B4-BE49-F238E27FC236}">
                <a16:creationId xmlns:a16="http://schemas.microsoft.com/office/drawing/2014/main" xmlns="" id="{8449D0BA-A74F-110B-8562-FD6E4F3BF134}"/>
              </a:ext>
            </a:extLst>
          </p:cNvPr>
          <p:cNvSpPr>
            <a:spLocks noGrp="1"/>
          </p:cNvSpPr>
          <p:nvPr>
            <p:ph type="subTitle" idx="1"/>
          </p:nvPr>
        </p:nvSpPr>
        <p:spPr>
          <a:xfrm>
            <a:off x="8835081" y="4800221"/>
            <a:ext cx="2533506" cy="1458258"/>
          </a:xfrm>
        </p:spPr>
        <p:txBody>
          <a:bodyPr anchor="ctr">
            <a:normAutofit/>
          </a:bodyPr>
          <a:lstStyle/>
          <a:p>
            <a:pPr algn="l"/>
            <a:r>
              <a:rPr lang="x-none" b="1" dirty="0">
                <a:solidFill>
                  <a:schemeClr val="tx2"/>
                </a:solidFill>
              </a:rPr>
              <a:t>Presented by :</a:t>
            </a:r>
          </a:p>
          <a:p>
            <a:pPr marL="342900" indent="-342900" algn="l">
              <a:buFont typeface="Arial" panose="020B0604020202020204" pitchFamily="34" charset="0"/>
              <a:buChar char="•"/>
            </a:pPr>
            <a:r>
              <a:rPr lang="x-none" b="1" dirty="0">
                <a:solidFill>
                  <a:schemeClr val="tx2"/>
                </a:solidFill>
              </a:rPr>
              <a:t>Lujain Adaileh </a:t>
            </a:r>
          </a:p>
          <a:p>
            <a:pPr marL="342900" indent="-342900" algn="l">
              <a:buFont typeface="Arial" panose="020B0604020202020204" pitchFamily="34" charset="0"/>
              <a:buChar char="•"/>
            </a:pPr>
            <a:r>
              <a:rPr lang="x-none" b="1" dirty="0">
                <a:solidFill>
                  <a:schemeClr val="tx2"/>
                </a:solidFill>
              </a:rPr>
              <a:t>Bara Kafafi </a:t>
            </a:r>
          </a:p>
        </p:txBody>
      </p:sp>
    </p:spTree>
    <p:extLst>
      <p:ext uri="{BB962C8B-B14F-4D97-AF65-F5344CB8AC3E}">
        <p14:creationId xmlns:p14="http://schemas.microsoft.com/office/powerpoint/2010/main" xmlns="" val="3066295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xmlns="" id="{2F703FAB-1615-C874-07A4-A24849226C55}"/>
              </a:ext>
            </a:extLst>
          </p:cNvPr>
          <p:cNvSpPr>
            <a:spLocks noGrp="1"/>
          </p:cNvSpPr>
          <p:nvPr>
            <p:ph type="title"/>
          </p:nvPr>
        </p:nvSpPr>
        <p:spPr>
          <a:xfrm>
            <a:off x="457200" y="421971"/>
            <a:ext cx="5323715" cy="1642970"/>
          </a:xfrm>
        </p:spPr>
        <p:txBody>
          <a:bodyPr anchor="b">
            <a:normAutofit/>
          </a:bodyPr>
          <a:lstStyle/>
          <a:p>
            <a:r>
              <a:rPr lang="en-US" sz="4000" dirty="0"/>
              <a:t>Ovarian Cysts – Introduction</a:t>
            </a:r>
          </a:p>
        </p:txBody>
      </p:sp>
      <p:sp>
        <p:nvSpPr>
          <p:cNvPr id="5" name="Content Placeholder 4">
            <a:extLst>
              <a:ext uri="{FF2B5EF4-FFF2-40B4-BE49-F238E27FC236}">
                <a16:creationId xmlns:a16="http://schemas.microsoft.com/office/drawing/2014/main" xmlns="" id="{53F0F59D-C044-7C9E-28EA-950EBD47A450}"/>
              </a:ext>
            </a:extLst>
          </p:cNvPr>
          <p:cNvSpPr>
            <a:spLocks noGrp="1"/>
          </p:cNvSpPr>
          <p:nvPr>
            <p:ph idx="1"/>
          </p:nvPr>
        </p:nvSpPr>
        <p:spPr>
          <a:xfrm>
            <a:off x="457201" y="2144990"/>
            <a:ext cx="6400800" cy="4255377"/>
          </a:xfrm>
        </p:spPr>
        <p:txBody>
          <a:bodyPr anchor="t">
            <a:normAutofit/>
          </a:bodyPr>
          <a:lstStyle/>
          <a:p>
            <a:r>
              <a:rPr lang="en-US" sz="1600" b="1" dirty="0"/>
              <a:t>Ovarian Follicle</a:t>
            </a:r>
          </a:p>
          <a:p>
            <a:pPr lvl="1"/>
            <a:r>
              <a:rPr lang="en-US" sz="1600" dirty="0"/>
              <a:t>Egg surrounded by cells</a:t>
            </a:r>
          </a:p>
          <a:p>
            <a:pPr lvl="1"/>
            <a:r>
              <a:rPr lang="en-US" sz="1600" dirty="0"/>
              <a:t>Two key cell types: theca and granulosa cells</a:t>
            </a:r>
          </a:p>
          <a:p>
            <a:r>
              <a:rPr lang="en-US" sz="1600" b="1" dirty="0"/>
              <a:t>Hormone Synthesis</a:t>
            </a:r>
          </a:p>
          <a:p>
            <a:pPr lvl="1"/>
            <a:r>
              <a:rPr lang="en-US" sz="1600" dirty="0"/>
              <a:t>Theca cells</a:t>
            </a:r>
          </a:p>
          <a:p>
            <a:pPr lvl="2"/>
            <a:r>
              <a:rPr lang="en-US" sz="1600" dirty="0"/>
              <a:t>Convert cholesterol into androstenedione (androgen)</a:t>
            </a:r>
          </a:p>
          <a:p>
            <a:pPr lvl="2"/>
            <a:r>
              <a:rPr lang="en-US" sz="1600" dirty="0"/>
              <a:t>Stimulated by LH</a:t>
            </a:r>
          </a:p>
          <a:p>
            <a:pPr lvl="1"/>
            <a:r>
              <a:rPr lang="en-US" sz="1600" dirty="0"/>
              <a:t>Granulosa cells</a:t>
            </a:r>
          </a:p>
          <a:p>
            <a:pPr lvl="2"/>
            <a:r>
              <a:rPr lang="it-IT" sz="1600" dirty="0" err="1"/>
              <a:t>Convert</a:t>
            </a:r>
            <a:r>
              <a:rPr lang="it-IT" sz="1600" dirty="0"/>
              <a:t> androstenedione </a:t>
            </a:r>
            <a:r>
              <a:rPr lang="it-IT" sz="1600" dirty="0" err="1"/>
              <a:t>into</a:t>
            </a:r>
            <a:r>
              <a:rPr lang="it-IT" sz="1600" dirty="0"/>
              <a:t> </a:t>
            </a:r>
            <a:r>
              <a:rPr lang="it-IT" sz="1600" dirty="0" err="1"/>
              <a:t>estradiol</a:t>
            </a:r>
            <a:r>
              <a:rPr lang="it-IT" sz="1600" dirty="0"/>
              <a:t> (</a:t>
            </a:r>
            <a:r>
              <a:rPr lang="it-IT" sz="1600" dirty="0" err="1"/>
              <a:t>estrogen</a:t>
            </a:r>
            <a:r>
              <a:rPr lang="it-IT" sz="1600" dirty="0"/>
              <a:t>)</a:t>
            </a:r>
          </a:p>
          <a:p>
            <a:pPr lvl="2"/>
            <a:r>
              <a:rPr lang="en-US" sz="1600" dirty="0"/>
              <a:t>Stimulated by FSH</a:t>
            </a:r>
          </a:p>
          <a:p>
            <a:r>
              <a:rPr lang="en-US" sz="1600" b="1" dirty="0"/>
              <a:t>Ovarian Cysts</a:t>
            </a:r>
          </a:p>
          <a:p>
            <a:pPr lvl="1"/>
            <a:r>
              <a:rPr lang="en-US" sz="1600" dirty="0"/>
              <a:t>Often detected by ultrasound</a:t>
            </a:r>
          </a:p>
          <a:p>
            <a:pPr lvl="1"/>
            <a:r>
              <a:rPr lang="en-US" sz="1600" dirty="0"/>
              <a:t>Often “functional”; From normal ovarian structure (Follicle, Corpus luteum)</a:t>
            </a:r>
          </a:p>
        </p:txBody>
      </p:sp>
      <p:sp>
        <p:nvSpPr>
          <p:cNvPr id="21" name="Rectangle 20">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xmlns="" id="{C8F488A1-2425-779E-5562-0C13BDC57E6D}"/>
              </a:ext>
            </a:extLst>
          </p:cNvPr>
          <p:cNvPicPr>
            <a:picLocks noChangeAspect="1"/>
          </p:cNvPicPr>
          <p:nvPr/>
        </p:nvPicPr>
        <p:blipFill>
          <a:blip r:embed="rId2"/>
          <a:stretch>
            <a:fillRect/>
          </a:stretch>
        </p:blipFill>
        <p:spPr>
          <a:xfrm>
            <a:off x="6688124" y="1059544"/>
            <a:ext cx="5315189" cy="4881434"/>
          </a:xfrm>
          <a:prstGeom prst="rect">
            <a:avLst/>
          </a:prstGeom>
        </p:spPr>
      </p:pic>
    </p:spTree>
    <p:extLst>
      <p:ext uri="{BB962C8B-B14F-4D97-AF65-F5344CB8AC3E}">
        <p14:creationId xmlns:p14="http://schemas.microsoft.com/office/powerpoint/2010/main" xmlns="" val="3437719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6F5A5072-7B47-4D32-B52A-4EBBF590B8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9715DAF0-AE1B-46C9-8A6B-DB2AA05AB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6016219D-510E-4184-9090-6D5578A87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AFF4A713-7B75-4B21-90D7-5AB19547C7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C631C0B-6DA6-4E57-8231-CE32B3434A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xmlns="" id="{C29501E6-A978-4A61-9689-9085AF97A5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5D2608AA-4513-44E2-8645-528D975E785C}"/>
              </a:ext>
            </a:extLst>
          </p:cNvPr>
          <p:cNvSpPr>
            <a:spLocks noGrp="1"/>
          </p:cNvSpPr>
          <p:nvPr>
            <p:ph type="ctrTitle"/>
          </p:nvPr>
        </p:nvSpPr>
        <p:spPr>
          <a:xfrm>
            <a:off x="1314824" y="735106"/>
            <a:ext cx="10053763" cy="2928470"/>
          </a:xfrm>
        </p:spPr>
        <p:txBody>
          <a:bodyPr anchor="b">
            <a:normAutofit/>
          </a:bodyPr>
          <a:lstStyle/>
          <a:p>
            <a:pPr algn="l"/>
            <a:r>
              <a:rPr lang="en-US" sz="4800">
                <a:solidFill>
                  <a:srgbClr val="FFFFFF"/>
                </a:solidFill>
                <a:latin typeface="Calibri"/>
              </a:rPr>
              <a:t>Benign diseases of the ovaries</a:t>
            </a:r>
            <a:endParaRPr lang="en-GB" sz="4800">
              <a:solidFill>
                <a:srgbClr val="FFFFFF"/>
              </a:solidFill>
            </a:endParaRPr>
          </a:p>
        </p:txBody>
      </p:sp>
      <p:sp>
        <p:nvSpPr>
          <p:cNvPr id="3" name="Subtitle 2">
            <a:extLst>
              <a:ext uri="{FF2B5EF4-FFF2-40B4-BE49-F238E27FC236}">
                <a16:creationId xmlns:a16="http://schemas.microsoft.com/office/drawing/2014/main" xmlns="" id="{97D2924C-899F-4244-8912-F0F21EBFA409}"/>
              </a:ext>
            </a:extLst>
          </p:cNvPr>
          <p:cNvSpPr>
            <a:spLocks noGrp="1"/>
          </p:cNvSpPr>
          <p:nvPr>
            <p:ph type="subTitle" idx="1"/>
          </p:nvPr>
        </p:nvSpPr>
        <p:spPr>
          <a:xfrm>
            <a:off x="1350682" y="4870824"/>
            <a:ext cx="10005951" cy="1458258"/>
          </a:xfrm>
        </p:spPr>
        <p:txBody>
          <a:bodyPr anchor="ctr">
            <a:normAutofit/>
          </a:bodyPr>
          <a:lstStyle/>
          <a:p>
            <a:pPr marL="257175" indent="-257175" algn="l" defTabSz="685800">
              <a:buFont typeface="Arial" pitchFamily="34" charset="0"/>
              <a:buChar char="•"/>
              <a:defRPr/>
            </a:pPr>
            <a:r>
              <a:rPr lang="en-US" sz="2200">
                <a:latin typeface="Calibri"/>
              </a:rPr>
              <a:t>Most </a:t>
            </a:r>
            <a:r>
              <a:rPr lang="en-US" sz="2200">
                <a:latin typeface="Calibri"/>
                <a:hlinkClick r:id="rId2" tooltip="Learn more about Ovarian Disease from ScienceDirect's AI-generated Topic Pages"/>
              </a:rPr>
              <a:t>ovarian disorders</a:t>
            </a:r>
            <a:r>
              <a:rPr lang="en-US" sz="2200">
                <a:latin typeface="Calibri"/>
              </a:rPr>
              <a:t> are benign, with the majority being functional </a:t>
            </a:r>
            <a:r>
              <a:rPr lang="en-US" sz="2200">
                <a:latin typeface="Calibri"/>
                <a:hlinkClick r:id="rId3" tooltip="Learn more about Ovarian Cyst from ScienceDirect's AI-generated Topic Pages"/>
              </a:rPr>
              <a:t>ovarian cysts</a:t>
            </a:r>
            <a:r>
              <a:rPr lang="en-US" sz="2200">
                <a:latin typeface="Calibri"/>
              </a:rPr>
              <a:t> and </a:t>
            </a:r>
            <a:r>
              <a:rPr lang="en-US" sz="2200">
                <a:latin typeface="Calibri"/>
                <a:hlinkClick r:id="rId4" tooltip="Learn more about Benign Tumor from ScienceDirect's AI-generated Topic Pages"/>
              </a:rPr>
              <a:t>benign neoplasms</a:t>
            </a:r>
            <a:r>
              <a:rPr lang="en-US" sz="2200">
                <a:latin typeface="Calibri"/>
              </a:rPr>
              <a:t>. Imaging can often aid in diagnosis and risk assessment. Benign ovarian disorders are frequently </a:t>
            </a:r>
            <a:r>
              <a:rPr lang="en-US" sz="2200">
                <a:latin typeface="Calibri"/>
                <a:hlinkClick r:id="rId5" tooltip="Learn more about Incidental Findings from ScienceDirect's AI-generated Topic Pages"/>
              </a:rPr>
              <a:t>incidental findings</a:t>
            </a:r>
            <a:r>
              <a:rPr lang="en-US" sz="2200">
                <a:latin typeface="Calibri"/>
              </a:rPr>
              <a:t>, but they may cause symptoms from hormonal overproduction, mass effects, or </a:t>
            </a:r>
            <a:r>
              <a:rPr lang="en-US" sz="2200">
                <a:latin typeface="Calibri"/>
                <a:hlinkClick r:id="rId6" tooltip="Learn more about Torsion from ScienceDirect's AI-generated Topic Pages"/>
              </a:rPr>
              <a:t>torsion</a:t>
            </a:r>
            <a:r>
              <a:rPr lang="en-US" sz="2200">
                <a:latin typeface="Calibri"/>
              </a:rPr>
              <a:t>.</a:t>
            </a:r>
            <a:endParaRPr lang="de-DE" sz="2200">
              <a:latin typeface="Calibri"/>
            </a:endParaRPr>
          </a:p>
          <a:p>
            <a:pPr algn="l"/>
            <a:endParaRPr lang="en-GB" sz="2200"/>
          </a:p>
        </p:txBody>
      </p:sp>
    </p:spTree>
    <p:extLst>
      <p:ext uri="{BB962C8B-B14F-4D97-AF65-F5344CB8AC3E}">
        <p14:creationId xmlns:p14="http://schemas.microsoft.com/office/powerpoint/2010/main" xmlns="" val="223268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2932324-C9A8-4C7E-B987-EC1946741396}"/>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Medical history </a:t>
            </a:r>
          </a:p>
        </p:txBody>
      </p:sp>
      <p:sp>
        <p:nvSpPr>
          <p:cNvPr id="3" name="Content Placeholder 2">
            <a:extLst>
              <a:ext uri="{FF2B5EF4-FFF2-40B4-BE49-F238E27FC236}">
                <a16:creationId xmlns:a16="http://schemas.microsoft.com/office/drawing/2014/main" xmlns="" id="{79CFA6A2-E9CD-4D06-BE71-85D5919416E3}"/>
              </a:ext>
            </a:extLst>
          </p:cNvPr>
          <p:cNvSpPr>
            <a:spLocks noGrp="1"/>
          </p:cNvSpPr>
          <p:nvPr>
            <p:ph idx="1"/>
          </p:nvPr>
        </p:nvSpPr>
        <p:spPr>
          <a:xfrm>
            <a:off x="4810259" y="649480"/>
            <a:ext cx="6555347" cy="5546047"/>
          </a:xfrm>
        </p:spPr>
        <p:txBody>
          <a:bodyPr anchor="ctr">
            <a:normAutofit/>
          </a:bodyPr>
          <a:lstStyle/>
          <a:p>
            <a:r>
              <a:rPr lang="en-GB" sz="2000" b="1" dirty="0"/>
              <a:t>Should include the following-:</a:t>
            </a:r>
          </a:p>
          <a:p>
            <a:r>
              <a:rPr lang="en-GB" sz="2000" dirty="0"/>
              <a:t>Menstrual history (including last menstrual period and presence</a:t>
            </a:r>
            <a:r>
              <a:rPr lang="ar-JO" sz="2000" dirty="0"/>
              <a:t>/</a:t>
            </a:r>
            <a:r>
              <a:rPr lang="en-GB" sz="2000" dirty="0"/>
              <a:t>severity of dysmenorrhea)</a:t>
            </a:r>
          </a:p>
          <a:p>
            <a:r>
              <a:rPr lang="en-GB" sz="2000" dirty="0"/>
              <a:t>Abdominal pain </a:t>
            </a:r>
            <a:r>
              <a:rPr lang="ar-SA" sz="2000" dirty="0"/>
              <a:t>)</a:t>
            </a:r>
            <a:r>
              <a:rPr lang="en-US" sz="2000" dirty="0"/>
              <a:t>Pain , Distention , Pressure)</a:t>
            </a:r>
            <a:endParaRPr lang="en-GB" sz="2000" dirty="0"/>
          </a:p>
          <a:p>
            <a:r>
              <a:rPr lang="en-GB" sz="2000" dirty="0"/>
              <a:t>Presence</a:t>
            </a:r>
            <a:r>
              <a:rPr lang="ar-JO" sz="2000" dirty="0"/>
              <a:t>/</a:t>
            </a:r>
            <a:r>
              <a:rPr lang="en-GB" sz="2000" dirty="0"/>
              <a:t>absence of fever</a:t>
            </a:r>
          </a:p>
          <a:p>
            <a:r>
              <a:rPr lang="en-GB" sz="2000" dirty="0"/>
              <a:t>Sexual history</a:t>
            </a:r>
          </a:p>
          <a:p>
            <a:r>
              <a:rPr lang="en-GB" sz="2000" dirty="0"/>
              <a:t>Presence</a:t>
            </a:r>
            <a:r>
              <a:rPr lang="ar-JO" sz="2000" dirty="0"/>
              <a:t>/</a:t>
            </a:r>
            <a:r>
              <a:rPr lang="en-GB" sz="2000" dirty="0"/>
              <a:t>absence of infertility , acne, hirsutism</a:t>
            </a:r>
          </a:p>
          <a:p>
            <a:r>
              <a:rPr lang="en-GB" sz="2000" dirty="0"/>
              <a:t>Endocrine symptoms </a:t>
            </a:r>
          </a:p>
          <a:p>
            <a:r>
              <a:rPr lang="en-GB" sz="2000" dirty="0"/>
              <a:t>Pressure effect</a:t>
            </a:r>
          </a:p>
          <a:p>
            <a:r>
              <a:rPr lang="en-GB" sz="2000" dirty="0"/>
              <a:t>GI symptoms</a:t>
            </a:r>
          </a:p>
          <a:p>
            <a:r>
              <a:rPr lang="en-GB" sz="2000" dirty="0"/>
              <a:t>Shortness of breath </a:t>
            </a:r>
          </a:p>
          <a:p>
            <a:r>
              <a:rPr lang="en-GB" sz="2000" dirty="0"/>
              <a:t>Current history of PID </a:t>
            </a:r>
          </a:p>
        </p:txBody>
      </p:sp>
    </p:spTree>
    <p:extLst>
      <p:ext uri="{BB962C8B-B14F-4D97-AF65-F5344CB8AC3E}">
        <p14:creationId xmlns:p14="http://schemas.microsoft.com/office/powerpoint/2010/main" xmlns="" val="17073358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AA3B471-21B1-4E33-9C95-164D713A7FCE}"/>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Physical examination </a:t>
            </a:r>
          </a:p>
        </p:txBody>
      </p:sp>
      <p:sp>
        <p:nvSpPr>
          <p:cNvPr id="3" name="Content Placeholder 2">
            <a:extLst>
              <a:ext uri="{FF2B5EF4-FFF2-40B4-BE49-F238E27FC236}">
                <a16:creationId xmlns:a16="http://schemas.microsoft.com/office/drawing/2014/main" xmlns="" id="{FF96AAF2-F824-45AA-B8F0-FA8552066AA8}"/>
              </a:ext>
            </a:extLst>
          </p:cNvPr>
          <p:cNvSpPr>
            <a:spLocks noGrp="1"/>
          </p:cNvSpPr>
          <p:nvPr>
            <p:ph idx="1"/>
          </p:nvPr>
        </p:nvSpPr>
        <p:spPr>
          <a:xfrm>
            <a:off x="4810259" y="649480"/>
            <a:ext cx="6555347" cy="5546047"/>
          </a:xfrm>
        </p:spPr>
        <p:txBody>
          <a:bodyPr anchor="ctr">
            <a:normAutofit/>
          </a:bodyPr>
          <a:lstStyle/>
          <a:p>
            <a:r>
              <a:rPr lang="en-GB" sz="2000"/>
              <a:t>Pelvic examination to assess the size, consistency, mobility of a mass</a:t>
            </a:r>
          </a:p>
          <a:p>
            <a:r>
              <a:rPr lang="en-GB" sz="2000"/>
              <a:t>Findings such as pain with palpation (abdominal distention, ascites)</a:t>
            </a:r>
          </a:p>
          <a:p>
            <a:r>
              <a:rPr lang="en-GB" sz="2000"/>
              <a:t>Pelvic tenderness</a:t>
            </a:r>
          </a:p>
          <a:p>
            <a:r>
              <a:rPr lang="en-GB" sz="2000"/>
              <a:t>Rebound tenderness and decrease bowel sounds </a:t>
            </a:r>
          </a:p>
          <a:p>
            <a:r>
              <a:rPr lang="en-GB" sz="2000"/>
              <a:t>Mass that is irregular, fixed and asso with posterior cul-de-sac nodularity</a:t>
            </a:r>
          </a:p>
          <a:p>
            <a:r>
              <a:rPr lang="en-GB" sz="2000"/>
              <a:t>Cervical motion and adnexal tenderness</a:t>
            </a:r>
          </a:p>
          <a:p>
            <a:r>
              <a:rPr lang="en-GB" sz="2000"/>
              <a:t>Signs of a hormonally active mass such as virilization </a:t>
            </a:r>
          </a:p>
        </p:txBody>
      </p:sp>
    </p:spTree>
    <p:extLst>
      <p:ext uri="{BB962C8B-B14F-4D97-AF65-F5344CB8AC3E}">
        <p14:creationId xmlns:p14="http://schemas.microsoft.com/office/powerpoint/2010/main" xmlns="" val="12713176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F69387E-31B6-49F8-8941-193266048E24}"/>
              </a:ext>
            </a:extLst>
          </p:cNvPr>
          <p:cNvSpPr>
            <a:spLocks noGrp="1"/>
          </p:cNvSpPr>
          <p:nvPr>
            <p:ph type="title"/>
          </p:nvPr>
        </p:nvSpPr>
        <p:spPr>
          <a:xfrm>
            <a:off x="466722" y="586855"/>
            <a:ext cx="3201366" cy="3387497"/>
          </a:xfrm>
        </p:spPr>
        <p:txBody>
          <a:bodyPr anchor="b">
            <a:normAutofit/>
          </a:bodyPr>
          <a:lstStyle/>
          <a:p>
            <a:pPr algn="r"/>
            <a:r>
              <a:rPr lang="en-GB" sz="4000">
                <a:solidFill>
                  <a:srgbClr val="FFFFFF"/>
                </a:solidFill>
              </a:rPr>
              <a:t>Laboratory evaluation</a:t>
            </a:r>
          </a:p>
        </p:txBody>
      </p:sp>
      <p:sp>
        <p:nvSpPr>
          <p:cNvPr id="3" name="Content Placeholder 2">
            <a:extLst>
              <a:ext uri="{FF2B5EF4-FFF2-40B4-BE49-F238E27FC236}">
                <a16:creationId xmlns:a16="http://schemas.microsoft.com/office/drawing/2014/main" xmlns="" id="{827BF3F7-4BA0-415D-92D4-774393F626B7}"/>
              </a:ext>
            </a:extLst>
          </p:cNvPr>
          <p:cNvSpPr>
            <a:spLocks noGrp="1"/>
          </p:cNvSpPr>
          <p:nvPr>
            <p:ph idx="1"/>
          </p:nvPr>
        </p:nvSpPr>
        <p:spPr>
          <a:xfrm>
            <a:off x="4810259" y="649480"/>
            <a:ext cx="6555347" cy="5546047"/>
          </a:xfrm>
        </p:spPr>
        <p:txBody>
          <a:bodyPr anchor="ctr">
            <a:normAutofit/>
          </a:bodyPr>
          <a:lstStyle/>
          <a:p>
            <a:r>
              <a:rPr lang="en-GB" sz="2000" dirty="0"/>
              <a:t>Serum </a:t>
            </a:r>
            <a:r>
              <a:rPr lang="en-GB" sz="2000" dirty="0" smtClean="0"/>
              <a:t>B-HCG </a:t>
            </a:r>
            <a:r>
              <a:rPr lang="en-GB" sz="1800" b="1" dirty="0" smtClean="0">
                <a:solidFill>
                  <a:schemeClr val="accent2"/>
                </a:solidFill>
              </a:rPr>
              <a:t>+ AFP+ LDH</a:t>
            </a:r>
            <a:r>
              <a:rPr lang="en-GB" sz="1800" b="1" dirty="0" smtClean="0">
                <a:solidFill>
                  <a:schemeClr val="accent2"/>
                </a:solidFill>
                <a:sym typeface="Wingdings" pitchFamily="2" charset="2"/>
              </a:rPr>
              <a:t> as tumour markers</a:t>
            </a:r>
            <a:endParaRPr lang="en-GB" sz="2000" b="1" dirty="0">
              <a:solidFill>
                <a:schemeClr val="accent2"/>
              </a:solidFill>
            </a:endParaRPr>
          </a:p>
          <a:p>
            <a:r>
              <a:rPr lang="en-GB" sz="2000" dirty="0"/>
              <a:t>Complete blood count</a:t>
            </a:r>
          </a:p>
          <a:p>
            <a:r>
              <a:rPr lang="en-GB" sz="2000" dirty="0"/>
              <a:t>ESR, CRP </a:t>
            </a:r>
          </a:p>
          <a:p>
            <a:r>
              <a:rPr lang="en-GB" sz="2000" dirty="0"/>
              <a:t>Swabs for gram stain and culture </a:t>
            </a:r>
          </a:p>
          <a:p>
            <a:r>
              <a:rPr lang="en-GB" sz="2000" dirty="0"/>
              <a:t>NAAT , urinalysis </a:t>
            </a:r>
          </a:p>
          <a:p>
            <a:r>
              <a:rPr lang="en-GB" sz="2000" dirty="0"/>
              <a:t>Serum </a:t>
            </a:r>
            <a:r>
              <a:rPr lang="en-GB" sz="2000" dirty="0" err="1"/>
              <a:t>estradiol</a:t>
            </a:r>
            <a:r>
              <a:rPr lang="en-GB" sz="2000" dirty="0"/>
              <a:t>, </a:t>
            </a:r>
            <a:r>
              <a:rPr lang="en-GB" sz="2000" dirty="0" err="1"/>
              <a:t>estrone</a:t>
            </a:r>
            <a:endParaRPr lang="en-GB" sz="2000" dirty="0"/>
          </a:p>
          <a:p>
            <a:r>
              <a:rPr lang="en-GB" sz="2000" dirty="0"/>
              <a:t>Serum LH </a:t>
            </a:r>
          </a:p>
        </p:txBody>
      </p:sp>
    </p:spTree>
    <p:extLst>
      <p:ext uri="{BB962C8B-B14F-4D97-AF65-F5344CB8AC3E}">
        <p14:creationId xmlns:p14="http://schemas.microsoft.com/office/powerpoint/2010/main" xmlns="" val="12017563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F68B3F68-107C-434F-AA38-110D5EA91B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AAD0DBB9-1A4B-4391-81D4-CB19F9AB91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xmlns="" id="{063BBA22-50EA-4C4D-BE05-F1CE4E63AA5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EC69AD66-1823-48C8-8971-2A74271257F2}"/>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IMAGING </a:t>
            </a:r>
          </a:p>
        </p:txBody>
      </p:sp>
      <p:graphicFrame>
        <p:nvGraphicFramePr>
          <p:cNvPr id="5" name="Content Placeholder 2">
            <a:extLst>
              <a:ext uri="{FF2B5EF4-FFF2-40B4-BE49-F238E27FC236}">
                <a16:creationId xmlns:a16="http://schemas.microsoft.com/office/drawing/2014/main" xmlns="" id="{06A2134C-F147-2771-4EC6-56C06B0C3C90}"/>
              </a:ext>
            </a:extLst>
          </p:cNvPr>
          <p:cNvGraphicFramePr>
            <a:graphicFrameLocks noGrp="1"/>
          </p:cNvGraphicFramePr>
          <p:nvPr>
            <p:ph idx="1"/>
            <p:extLst>
              <p:ext uri="{D42A27DB-BD31-4B8C-83A1-F6EECF244321}">
                <p14:modId xmlns:p14="http://schemas.microsoft.com/office/powerpoint/2010/main" xmlns="" val="2714980823"/>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886159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7BB6B8-6AE8-1727-82F6-F9434859C21C}"/>
              </a:ext>
            </a:extLst>
          </p:cNvPr>
          <p:cNvSpPr>
            <a:spLocks noGrp="1"/>
          </p:cNvSpPr>
          <p:nvPr>
            <p:ph type="title"/>
          </p:nvPr>
        </p:nvSpPr>
        <p:spPr>
          <a:xfrm>
            <a:off x="320843" y="124495"/>
            <a:ext cx="5406189" cy="922254"/>
          </a:xfrm>
        </p:spPr>
        <p:txBody>
          <a:bodyPr>
            <a:normAutofit/>
          </a:bodyPr>
          <a:lstStyle/>
          <a:p>
            <a:r>
              <a:rPr lang="en-US" sz="4000" dirty="0">
                <a:solidFill>
                  <a:srgbClr val="C00000"/>
                </a:solidFill>
                <a:latin typeface="ADLaM Display" panose="02010000000000000000" pitchFamily="2" charset="0"/>
                <a:ea typeface="ADLaM Display" panose="02010000000000000000" pitchFamily="2" charset="0"/>
                <a:cs typeface="ADLaM Display" panose="02010000000000000000" pitchFamily="2" charset="0"/>
              </a:rPr>
              <a:t>Unicornuate uterus</a:t>
            </a:r>
            <a:endParaRPr lang="en-US" sz="4000" dirty="0"/>
          </a:p>
        </p:txBody>
      </p:sp>
      <p:sp>
        <p:nvSpPr>
          <p:cNvPr id="3" name="Content Placeholder 2">
            <a:extLst>
              <a:ext uri="{FF2B5EF4-FFF2-40B4-BE49-F238E27FC236}">
                <a16:creationId xmlns:a16="http://schemas.microsoft.com/office/drawing/2014/main" xmlns="" id="{612077AB-E16B-E40B-E974-D4B89EA8B0C0}"/>
              </a:ext>
            </a:extLst>
          </p:cNvPr>
          <p:cNvSpPr>
            <a:spLocks noGrp="1"/>
          </p:cNvSpPr>
          <p:nvPr>
            <p:ph idx="1"/>
          </p:nvPr>
        </p:nvSpPr>
        <p:spPr>
          <a:xfrm>
            <a:off x="0" y="1150854"/>
            <a:ext cx="12191999" cy="5582651"/>
          </a:xfrm>
        </p:spPr>
        <p:txBody>
          <a:bodyPr>
            <a:normAutofit fontScale="85000" lnSpcReduction="10000"/>
          </a:bodyPr>
          <a:lstStyle/>
          <a:p>
            <a:r>
              <a:rPr lang="en-US" dirty="0">
                <a:latin typeface="Arial Rounded MT Bold" panose="020F0704030504030204" pitchFamily="34" charset="0"/>
              </a:rPr>
              <a:t>A Unicornuate uterus </a:t>
            </a:r>
            <a:r>
              <a:rPr lang="en-US" dirty="0"/>
              <a:t>is a congenital uterine anomaly where the uterus is formed from only one of the paired Müllerian ducts, resulting in a </a:t>
            </a:r>
            <a:r>
              <a:rPr lang="en-US" dirty="0">
                <a:solidFill>
                  <a:srgbClr val="C00000"/>
                </a:solidFill>
              </a:rPr>
              <a:t>banana-shaped</a:t>
            </a:r>
            <a:r>
              <a:rPr lang="en-US" dirty="0"/>
              <a:t> or asymmetrical uterus. </a:t>
            </a:r>
          </a:p>
          <a:p>
            <a:endParaRPr lang="en-US" dirty="0"/>
          </a:p>
          <a:p>
            <a:r>
              <a:rPr lang="en-US" dirty="0">
                <a:latin typeface="Arial Rounded MT Bold" panose="020F0704030504030204" pitchFamily="34" charset="0"/>
              </a:rPr>
              <a:t>Symptoms: </a:t>
            </a:r>
            <a:r>
              <a:rPr lang="en-US" dirty="0"/>
              <a:t>Many individuals may be asymptomatic, but some may experience menstrual irregularities, pelvic pain, or complications during pregnancy.</a:t>
            </a:r>
          </a:p>
          <a:p>
            <a:endParaRPr lang="en-US" dirty="0"/>
          </a:p>
          <a:p>
            <a:r>
              <a:rPr lang="en-US" dirty="0">
                <a:latin typeface="Arial Rounded MT Bold" panose="020F0704030504030204" pitchFamily="34" charset="0"/>
              </a:rPr>
              <a:t>Diagnosis: </a:t>
            </a:r>
            <a:r>
              <a:rPr lang="en-US" dirty="0"/>
              <a:t>Often identified through imaging techniques such as ultrasound, MRI, or </a:t>
            </a:r>
            <a:r>
              <a:rPr lang="en-US" b="1" dirty="0" smtClean="0">
                <a:solidFill>
                  <a:schemeClr val="accent2"/>
                </a:solidFill>
              </a:rPr>
              <a:t>(</a:t>
            </a:r>
            <a:r>
              <a:rPr lang="en-US" dirty="0" err="1" smtClean="0"/>
              <a:t>hysterosalpingography</a:t>
            </a:r>
            <a:r>
              <a:rPr lang="en-US" sz="2600" b="1" dirty="0" smtClean="0">
                <a:solidFill>
                  <a:schemeClr val="accent2"/>
                </a:solidFill>
                <a:sym typeface="Wingdings" pitchFamily="2" charset="2"/>
              </a:rPr>
              <a:t> the best imaging techniques to do, findings: single laterally deviated </a:t>
            </a:r>
            <a:r>
              <a:rPr lang="en-US" sz="2600" b="1" dirty="0" err="1" smtClean="0">
                <a:solidFill>
                  <a:schemeClr val="accent2"/>
                </a:solidFill>
                <a:sym typeface="Wingdings" pitchFamily="2" charset="2"/>
              </a:rPr>
              <a:t>Ut.</a:t>
            </a:r>
            <a:r>
              <a:rPr lang="en-US" sz="2600" b="1" dirty="0" smtClean="0">
                <a:solidFill>
                  <a:schemeClr val="accent2"/>
                </a:solidFill>
                <a:sym typeface="Wingdings" pitchFamily="2" charset="2"/>
              </a:rPr>
              <a:t> Tube)</a:t>
            </a:r>
            <a:r>
              <a:rPr lang="en-US" sz="2600" b="1" dirty="0" smtClean="0">
                <a:solidFill>
                  <a:schemeClr val="accent2"/>
                </a:solidFill>
              </a:rPr>
              <a:t>.</a:t>
            </a:r>
            <a:endParaRPr lang="en-US" dirty="0">
              <a:latin typeface="Arial Rounded MT Bold" panose="020F0704030504030204" pitchFamily="34" charset="0"/>
            </a:endParaRPr>
          </a:p>
          <a:p>
            <a:r>
              <a:rPr lang="en-US" dirty="0">
                <a:latin typeface="Arial Rounded MT Bold" panose="020F0704030504030204" pitchFamily="34" charset="0"/>
              </a:rPr>
              <a:t>Complications: </a:t>
            </a:r>
            <a:r>
              <a:rPr lang="en-US" dirty="0"/>
              <a:t>Increased risk of infertility, </a:t>
            </a:r>
            <a:r>
              <a:rPr lang="en-US" b="1" dirty="0" smtClean="0">
                <a:solidFill>
                  <a:schemeClr val="accent2"/>
                </a:solidFill>
              </a:rPr>
              <a:t>(</a:t>
            </a:r>
            <a:r>
              <a:rPr lang="en-US" dirty="0" smtClean="0"/>
              <a:t>miscarriage</a:t>
            </a:r>
            <a:r>
              <a:rPr lang="en-US" sz="2100" dirty="0" smtClean="0">
                <a:solidFill>
                  <a:schemeClr val="accent2"/>
                </a:solidFill>
              </a:rPr>
              <a:t>: give progesterone+ do </a:t>
            </a:r>
            <a:r>
              <a:rPr lang="en-US" sz="2100" dirty="0" err="1" smtClean="0">
                <a:solidFill>
                  <a:schemeClr val="accent2"/>
                </a:solidFill>
              </a:rPr>
              <a:t>cerclage</a:t>
            </a:r>
            <a:r>
              <a:rPr lang="en-US" sz="2100" dirty="0" smtClean="0">
                <a:solidFill>
                  <a:schemeClr val="accent2"/>
                </a:solidFill>
              </a:rPr>
              <a:t>), </a:t>
            </a:r>
            <a:r>
              <a:rPr lang="en-US" dirty="0"/>
              <a:t>preterm labor, Increased risk of breech presentation and ectopic pregnancy on the non-formed side.</a:t>
            </a:r>
          </a:p>
          <a:p>
            <a:pPr>
              <a:buNone/>
            </a:pPr>
            <a:r>
              <a:rPr lang="en-US" sz="2100" b="1" dirty="0" smtClean="0">
                <a:solidFill>
                  <a:schemeClr val="accent2"/>
                </a:solidFill>
              </a:rPr>
              <a:t>     All these complications related to the resultant small sized uterus</a:t>
            </a:r>
            <a:endParaRPr lang="en-US" sz="2100" b="1" dirty="0">
              <a:solidFill>
                <a:schemeClr val="accent2"/>
              </a:solidFill>
            </a:endParaRPr>
          </a:p>
          <a:p>
            <a:r>
              <a:rPr lang="en-US" dirty="0">
                <a:latin typeface="Arial Rounded MT Bold" panose="020F0704030504030204" pitchFamily="34" charset="0"/>
              </a:rPr>
              <a:t>Management: </a:t>
            </a:r>
            <a:r>
              <a:rPr lang="en-US" dirty="0"/>
              <a:t>No surgical intervention is required unless endometrial tissue in a rudimentary horn results in pain or a pelvic mass or unless an incompetent cervix is suspected during pregnancy. Also monitoring during pregnancy and addressing specific complications as they arise.</a:t>
            </a:r>
          </a:p>
          <a:p>
            <a:endParaRPr lang="en-US" dirty="0"/>
          </a:p>
        </p:txBody>
      </p:sp>
      <p:sp>
        <p:nvSpPr>
          <p:cNvPr id="4" name="مربع نص 3"/>
          <p:cNvSpPr txBox="1"/>
          <p:nvPr/>
        </p:nvSpPr>
        <p:spPr>
          <a:xfrm>
            <a:off x="5021942" y="217714"/>
            <a:ext cx="4827154" cy="707886"/>
          </a:xfrm>
          <a:prstGeom prst="rect">
            <a:avLst/>
          </a:prstGeom>
          <a:noFill/>
        </p:spPr>
        <p:txBody>
          <a:bodyPr wrap="none" rtlCol="1">
            <a:spAutoFit/>
          </a:bodyPr>
          <a:lstStyle/>
          <a:p>
            <a:pPr>
              <a:buFont typeface="Wingdings" pitchFamily="2" charset="2"/>
              <a:buChar char="à"/>
            </a:pPr>
            <a:r>
              <a:rPr lang="en-US" sz="2000" dirty="0" smtClean="0">
                <a:solidFill>
                  <a:schemeClr val="accent2"/>
                </a:solidFill>
                <a:sym typeface="Wingdings" pitchFamily="2" charset="2"/>
              </a:rPr>
              <a:t>Incidental finding during infertility workup</a:t>
            </a:r>
          </a:p>
          <a:p>
            <a:pPr>
              <a:buFont typeface="Wingdings" pitchFamily="2" charset="2"/>
              <a:buChar char="à"/>
            </a:pPr>
            <a:r>
              <a:rPr lang="en-US" sz="2000" dirty="0" smtClean="0">
                <a:solidFill>
                  <a:schemeClr val="accent2"/>
                </a:solidFill>
                <a:sym typeface="Wingdings" pitchFamily="2" charset="2"/>
              </a:rPr>
              <a:t> </a:t>
            </a:r>
            <a:r>
              <a:rPr lang="en-US" sz="2000" dirty="0" smtClean="0">
                <a:solidFill>
                  <a:schemeClr val="accent2"/>
                </a:solidFill>
                <a:sym typeface="Wingdings" pitchFamily="2" charset="2"/>
              </a:rPr>
              <a:t>US: useless</a:t>
            </a:r>
            <a:endParaRPr lang="ar-JO" sz="2000" dirty="0">
              <a:solidFill>
                <a:schemeClr val="accent2"/>
              </a:solidFill>
            </a:endParaRPr>
          </a:p>
        </p:txBody>
      </p:sp>
    </p:spTree>
    <p:extLst>
      <p:ext uri="{BB962C8B-B14F-4D97-AF65-F5344CB8AC3E}">
        <p14:creationId xmlns:p14="http://schemas.microsoft.com/office/powerpoint/2010/main" xmlns="" val="21577067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1AA1AD7-91C7-4107-8E56-16C078EB67BD}"/>
              </a:ext>
            </a:extLst>
          </p:cNvPr>
          <p:cNvSpPr>
            <a:spLocks noGrp="1"/>
          </p:cNvSpPr>
          <p:nvPr>
            <p:ph idx="1"/>
          </p:nvPr>
        </p:nvSpPr>
        <p:spPr>
          <a:xfrm>
            <a:off x="0" y="2718509"/>
            <a:ext cx="8606971" cy="4139491"/>
          </a:xfrm>
        </p:spPr>
        <p:txBody>
          <a:bodyPr anchor="ctr">
            <a:normAutofit/>
          </a:bodyPr>
          <a:lstStyle/>
          <a:p>
            <a:pPr marL="0" indent="0" defTabSz="685800">
              <a:spcBef>
                <a:spcPts val="0"/>
              </a:spcBef>
              <a:buNone/>
              <a:defRPr/>
            </a:pPr>
            <a:r>
              <a:rPr lang="en-US" sz="1800" b="0" i="0" u="none" strike="noStrike" dirty="0">
                <a:solidFill>
                  <a:schemeClr val="tx2"/>
                </a:solidFill>
                <a:effectLst/>
                <a:latin typeface="Placeholder Font"/>
              </a:rPr>
              <a:t>During the normal ovulation process, a follicle matures and releases an ovum. Afterward, the corpus luteum forms and eventually regresses. </a:t>
            </a:r>
          </a:p>
          <a:p>
            <a:pPr marL="0" indent="0" defTabSz="685800">
              <a:spcBef>
                <a:spcPts val="0"/>
              </a:spcBef>
              <a:buNone/>
              <a:defRPr/>
            </a:pPr>
            <a:endParaRPr lang="en-US" sz="1800" b="0" i="0" u="none" strike="noStrike" dirty="0">
              <a:solidFill>
                <a:schemeClr val="tx2"/>
              </a:solidFill>
              <a:effectLst/>
              <a:latin typeface="Placeholder Font"/>
            </a:endParaRPr>
          </a:p>
          <a:p>
            <a:pPr marL="0" indent="0" defTabSz="685800">
              <a:spcBef>
                <a:spcPts val="0"/>
              </a:spcBef>
              <a:buNone/>
              <a:defRPr/>
            </a:pPr>
            <a:r>
              <a:rPr lang="en-US" sz="1800" b="0" i="0" u="none" strike="noStrike" dirty="0">
                <a:solidFill>
                  <a:schemeClr val="tx2"/>
                </a:solidFill>
                <a:effectLst/>
                <a:latin typeface="Placeholder Font"/>
              </a:rPr>
              <a:t>– </a:t>
            </a:r>
            <a:r>
              <a:rPr lang="en-US" sz="1800" b="1" i="0" u="none" strike="noStrike" dirty="0">
                <a:solidFill>
                  <a:schemeClr val="tx2"/>
                </a:solidFill>
                <a:effectLst/>
                <a:latin typeface="Placeholder Font"/>
              </a:rPr>
              <a:t>*Follicular cysts*</a:t>
            </a:r>
            <a:r>
              <a:rPr lang="en-US" sz="1800" b="0" i="0" u="none" strike="noStrike" dirty="0">
                <a:solidFill>
                  <a:schemeClr val="tx2"/>
                </a:solidFill>
                <a:effectLst/>
                <a:latin typeface="Placeholder Font"/>
              </a:rPr>
              <a:t> form when the follicle fails to rupture, and it continues to grow. If the cyst becomes larger than 3cm, it is called a follicular cyst. </a:t>
            </a:r>
          </a:p>
          <a:p>
            <a:pPr marL="0" indent="0" defTabSz="685800">
              <a:spcBef>
                <a:spcPts val="0"/>
              </a:spcBef>
              <a:buNone/>
              <a:defRPr/>
            </a:pPr>
            <a:endParaRPr lang="en-US" sz="1800" b="0" i="0" u="none" strike="noStrike" dirty="0">
              <a:solidFill>
                <a:schemeClr val="tx2"/>
              </a:solidFill>
              <a:effectLst/>
              <a:latin typeface="Placeholder Font"/>
            </a:endParaRPr>
          </a:p>
          <a:p>
            <a:pPr marL="0" indent="0" defTabSz="685800">
              <a:spcBef>
                <a:spcPts val="0"/>
              </a:spcBef>
              <a:buNone/>
              <a:defRPr/>
            </a:pPr>
            <a:r>
              <a:rPr lang="en-US" sz="1800" b="1" i="0" u="none" strike="noStrike" dirty="0">
                <a:solidFill>
                  <a:schemeClr val="tx2"/>
                </a:solidFill>
                <a:effectLst/>
                <a:latin typeface="Placeholder Font"/>
              </a:rPr>
              <a:t>*Corpus luteum cysts*</a:t>
            </a:r>
            <a:r>
              <a:rPr lang="en-US" sz="1800" b="0" i="0" u="none" strike="noStrike" dirty="0">
                <a:solidFill>
                  <a:schemeClr val="tx2"/>
                </a:solidFill>
                <a:effectLst/>
                <a:latin typeface="Placeholder Font"/>
              </a:rPr>
              <a:t> develop when the corpus luteum does not regress and keeps growing after ovulation. Normally, the corpus luteum enlarges during the first six weeks of pregnancy, doubling in size compared to its pre-pregnancy state. </a:t>
            </a:r>
          </a:p>
          <a:p>
            <a:pPr marL="0" indent="0" defTabSz="685800">
              <a:spcBef>
                <a:spcPts val="0"/>
              </a:spcBef>
              <a:buNone/>
              <a:defRPr/>
            </a:pPr>
            <a:endParaRPr lang="en-US" sz="1800" dirty="0">
              <a:solidFill>
                <a:schemeClr val="tx2"/>
              </a:solidFill>
              <a:latin typeface="Placeholder Font"/>
            </a:endParaRPr>
          </a:p>
          <a:p>
            <a:pPr marL="0" indent="0" defTabSz="685800">
              <a:spcBef>
                <a:spcPts val="0"/>
              </a:spcBef>
              <a:buNone/>
              <a:defRPr/>
            </a:pPr>
            <a:r>
              <a:rPr lang="en-US" sz="1800" b="0" i="0" u="none" strike="noStrike" dirty="0">
                <a:solidFill>
                  <a:schemeClr val="tx2"/>
                </a:solidFill>
                <a:effectLst/>
                <a:latin typeface="Placeholder Font"/>
              </a:rPr>
              <a:t>Both types of cysts are generally small, usually less than 10 cm, and usually </a:t>
            </a:r>
            <a:r>
              <a:rPr lang="en-US" sz="1800" b="1" i="0" u="sng" strike="noStrike" dirty="0">
                <a:solidFill>
                  <a:schemeClr val="tx2"/>
                </a:solidFill>
                <a:effectLst/>
                <a:latin typeface="Placeholder Font"/>
              </a:rPr>
              <a:t>asymptomatic</a:t>
            </a:r>
            <a:r>
              <a:rPr lang="en-US" sz="1800" b="0" i="0" u="none" strike="noStrike" dirty="0">
                <a:solidFill>
                  <a:schemeClr val="tx2"/>
                </a:solidFill>
                <a:effectLst/>
                <a:latin typeface="Placeholder Font"/>
              </a:rPr>
              <a:t>. </a:t>
            </a:r>
          </a:p>
          <a:p>
            <a:pPr marL="0" indent="0" defTabSz="685800">
              <a:spcBef>
                <a:spcPts val="0"/>
              </a:spcBef>
              <a:buNone/>
              <a:defRPr/>
            </a:pPr>
            <a:r>
              <a:rPr lang="en-US" sz="1800" b="0" i="0" u="none" strike="noStrike" dirty="0">
                <a:solidFill>
                  <a:schemeClr val="tx2"/>
                </a:solidFill>
                <a:effectLst/>
                <a:latin typeface="Placeholder Font"/>
              </a:rPr>
              <a:t>However, complications can occur, such as rupture, bleeding, or ovarian torsion. </a:t>
            </a:r>
          </a:p>
          <a:p>
            <a:pPr marL="0" indent="0" defTabSz="685800">
              <a:spcBef>
                <a:spcPts val="0"/>
              </a:spcBef>
              <a:buNone/>
              <a:defRPr/>
            </a:pPr>
            <a:endParaRPr lang="en-US" sz="1800" dirty="0">
              <a:solidFill>
                <a:schemeClr val="tx2"/>
              </a:solidFill>
              <a:latin typeface="Placeholder Font"/>
            </a:endParaRPr>
          </a:p>
          <a:p>
            <a:pPr marL="0" indent="0" defTabSz="685800">
              <a:spcBef>
                <a:spcPts val="0"/>
              </a:spcBef>
              <a:buNone/>
              <a:defRPr/>
            </a:pPr>
            <a:r>
              <a:rPr lang="en-US" sz="1800" b="0" i="0" u="none" strike="noStrike" dirty="0">
                <a:solidFill>
                  <a:schemeClr val="tx2"/>
                </a:solidFill>
                <a:effectLst/>
                <a:latin typeface="Placeholder Font"/>
              </a:rPr>
              <a:t>Most cysts resolve spontaneously within a few weeks, but some may persist for several weeks or longer.</a:t>
            </a:r>
            <a:endParaRPr lang="en-GB" sz="1800" dirty="0">
              <a:solidFill>
                <a:schemeClr val="tx2"/>
              </a:solidFill>
            </a:endParaRPr>
          </a:p>
        </p:txBody>
      </p:sp>
      <p:sp>
        <p:nvSpPr>
          <p:cNvPr id="2" name="TextBox 1">
            <a:extLst>
              <a:ext uri="{FF2B5EF4-FFF2-40B4-BE49-F238E27FC236}">
                <a16:creationId xmlns:a16="http://schemas.microsoft.com/office/drawing/2014/main" xmlns="" id="{C2028AEF-1EA4-E888-D039-DA26D04569F7}"/>
              </a:ext>
            </a:extLst>
          </p:cNvPr>
          <p:cNvSpPr txBox="1"/>
          <p:nvPr/>
        </p:nvSpPr>
        <p:spPr>
          <a:xfrm>
            <a:off x="1795346" y="735980"/>
            <a:ext cx="8289513" cy="984885"/>
          </a:xfrm>
          <a:prstGeom prst="rect">
            <a:avLst/>
          </a:prstGeom>
          <a:noFill/>
        </p:spPr>
        <p:txBody>
          <a:bodyPr wrap="none" rtlCol="0">
            <a:spAutoFit/>
          </a:bodyPr>
          <a:lstStyle/>
          <a:p>
            <a:r>
              <a:rPr lang="en-US" sz="4000" b="1" dirty="0">
                <a:solidFill>
                  <a:schemeClr val="bg1"/>
                </a:solidFill>
                <a:latin typeface="Calibri"/>
              </a:rPr>
              <a:t>Physiological(functional) ovarian cysts</a:t>
            </a:r>
          </a:p>
          <a:p>
            <a:endParaRPr lang="x-none" dirty="0"/>
          </a:p>
        </p:txBody>
      </p:sp>
      <p:graphicFrame>
        <p:nvGraphicFramePr>
          <p:cNvPr id="5" name="Diagram 4">
            <a:extLst>
              <a:ext uri="{FF2B5EF4-FFF2-40B4-BE49-F238E27FC236}">
                <a16:creationId xmlns:a16="http://schemas.microsoft.com/office/drawing/2014/main" xmlns="" id="{F5A6F58D-1451-9EDF-C41E-45D783B6B3E4}"/>
              </a:ext>
            </a:extLst>
          </p:cNvPr>
          <p:cNvGraphicFramePr/>
          <p:nvPr>
            <p:extLst>
              <p:ext uri="{D42A27DB-BD31-4B8C-83A1-F6EECF244321}">
                <p14:modId xmlns:p14="http://schemas.microsoft.com/office/powerpoint/2010/main" xmlns="" val="2913472716"/>
              </p:ext>
            </p:extLst>
          </p:nvPr>
        </p:nvGraphicFramePr>
        <p:xfrm>
          <a:off x="324093" y="1576000"/>
          <a:ext cx="6623824" cy="1224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مربع نص 10"/>
          <p:cNvSpPr txBox="1"/>
          <p:nvPr/>
        </p:nvSpPr>
        <p:spPr>
          <a:xfrm>
            <a:off x="8650514" y="2452915"/>
            <a:ext cx="3541487" cy="2646878"/>
          </a:xfrm>
          <a:prstGeom prst="rect">
            <a:avLst/>
          </a:prstGeom>
          <a:noFill/>
        </p:spPr>
        <p:txBody>
          <a:bodyPr wrap="square" rtlCol="1">
            <a:spAutoFit/>
          </a:bodyPr>
          <a:lstStyle/>
          <a:p>
            <a:r>
              <a:rPr lang="en-US" dirty="0" smtClean="0">
                <a:sym typeface="Wingdings" pitchFamily="2" charset="2"/>
              </a:rPr>
              <a:t></a:t>
            </a:r>
            <a:r>
              <a:rPr lang="en-US" b="1" dirty="0" smtClean="0">
                <a:solidFill>
                  <a:schemeClr val="accent2"/>
                </a:solidFill>
              </a:rPr>
              <a:t>Functional cysts: managed conservatively by OCPs for 2-3 months </a:t>
            </a:r>
            <a:r>
              <a:rPr lang="ar-JO" b="1" dirty="0" smtClean="0">
                <a:solidFill>
                  <a:schemeClr val="accent2"/>
                </a:solidFill>
              </a:rPr>
              <a:t>بالمصطلحات العامة </a:t>
            </a:r>
            <a:r>
              <a:rPr lang="ar-JO" b="1" dirty="0" err="1" smtClean="0">
                <a:solidFill>
                  <a:schemeClr val="accent2"/>
                </a:solidFill>
              </a:rPr>
              <a:t>بحكولها</a:t>
            </a:r>
            <a:r>
              <a:rPr lang="ar-JO" b="1" dirty="0" smtClean="0">
                <a:solidFill>
                  <a:schemeClr val="accent2"/>
                </a:solidFill>
              </a:rPr>
              <a:t> تذويب الكيس!!</a:t>
            </a:r>
          </a:p>
          <a:p>
            <a:r>
              <a:rPr lang="en-US" b="1" dirty="0" smtClean="0">
                <a:solidFill>
                  <a:schemeClr val="accent2"/>
                </a:solidFill>
              </a:rPr>
              <a:t>Its actually a wrong term because we are </a:t>
            </a:r>
            <a:r>
              <a:rPr lang="en-US" sz="2000" b="1" dirty="0" smtClean="0">
                <a:solidFill>
                  <a:schemeClr val="accent2">
                    <a:lumMod val="50000"/>
                  </a:schemeClr>
                </a:solidFill>
              </a:rPr>
              <a:t>stop the formation of new cysts</a:t>
            </a:r>
            <a:r>
              <a:rPr lang="en-US" b="1" dirty="0" smtClean="0">
                <a:solidFill>
                  <a:schemeClr val="accent2"/>
                </a:solidFill>
              </a:rPr>
              <a:t> by inhibiting the ovulation</a:t>
            </a:r>
          </a:p>
          <a:p>
            <a:r>
              <a:rPr lang="en-US" b="1" dirty="0" smtClean="0">
                <a:solidFill>
                  <a:schemeClr val="accent2"/>
                </a:solidFill>
                <a:sym typeface="Wingdings" pitchFamily="2" charset="2"/>
              </a:rPr>
              <a:t></a:t>
            </a:r>
            <a:r>
              <a:rPr lang="en-US" b="1" dirty="0" smtClean="0">
                <a:solidFill>
                  <a:schemeClr val="accent2"/>
                </a:solidFill>
              </a:rPr>
              <a:t>If failed do cystectomy</a:t>
            </a:r>
            <a:endParaRPr lang="ar-JO" b="1" dirty="0">
              <a:solidFill>
                <a:schemeClr val="accent2"/>
              </a:solidFill>
            </a:endParaRPr>
          </a:p>
        </p:txBody>
      </p:sp>
    </p:spTree>
    <p:extLst>
      <p:ext uri="{BB962C8B-B14F-4D97-AF65-F5344CB8AC3E}">
        <p14:creationId xmlns:p14="http://schemas.microsoft.com/office/powerpoint/2010/main" xmlns="" val="2458427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C1240700-9C1F-BBC9-B414-8670B24E55CD}"/>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BAC510FB-5B9D-D239-D5D7-CF4F98D2D4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xmlns="" id="{73D4FDC8-34D3-6A0A-AF4F-E8FE17CAB97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xmlns="" id="{FFA3954E-25D0-673B-03A8-2F17070F61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xmlns="" id="{D71A5243-77DF-1865-60AA-E842110F96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xmlns="" id="{7FB913E5-B9DC-450F-8CED-3E24B19AA8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Content Placeholder 2">
            <a:extLst>
              <a:ext uri="{FF2B5EF4-FFF2-40B4-BE49-F238E27FC236}">
                <a16:creationId xmlns:a16="http://schemas.microsoft.com/office/drawing/2014/main" xmlns="" id="{EFAD470F-E0B9-54A5-0128-C9C723EC88B8}"/>
              </a:ext>
            </a:extLst>
          </p:cNvPr>
          <p:cNvSpPr txBox="1">
            <a:spLocks/>
          </p:cNvSpPr>
          <p:nvPr/>
        </p:nvSpPr>
        <p:spPr>
          <a:xfrm>
            <a:off x="459346" y="1590741"/>
            <a:ext cx="11101892" cy="498305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Theca lutein cysts are bilateral</a:t>
            </a: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lang="en-US" sz="2400" dirty="0">
                <a:solidFill>
                  <a:schemeClr val="tx2"/>
                </a:solidFill>
                <a:latin typeface="Placeholder Font"/>
              </a:rPr>
              <a:t>multiseptated</a:t>
            </a:r>
            <a:r>
              <a:rPr lang="en-US" sz="2400" b="0" i="0" u="none" strike="noStrike" dirty="0">
                <a:solidFill>
                  <a:schemeClr val="tx2"/>
                </a:solidFill>
                <a:effectLst/>
                <a:latin typeface="Placeholder Font"/>
              </a:rPr>
              <a:t>, luteinized follicular cysts that form as a result of excessive </a:t>
            </a:r>
            <a:r>
              <a:rPr lang="en-US" sz="2400" b="0" i="0" u="none" strike="noStrike" dirty="0" err="1">
                <a:solidFill>
                  <a:schemeClr val="tx2"/>
                </a:solidFill>
                <a:effectLst/>
                <a:latin typeface="Placeholder Font"/>
              </a:rPr>
              <a:t>hCG</a:t>
            </a:r>
            <a:r>
              <a:rPr lang="en-US" sz="2400" b="0" i="0" u="none" strike="noStrike" dirty="0">
                <a:solidFill>
                  <a:schemeClr val="tx2"/>
                </a:solidFill>
                <a:effectLst/>
                <a:latin typeface="Placeholder Font"/>
              </a:rPr>
              <a:t> stimulation</a:t>
            </a:r>
            <a:r>
              <a:rPr kumimoji="0" lang="en-US" sz="2400" b="0" i="0" u="none" strike="noStrike" kern="1200" cap="none" spc="0" normalizeH="0" baseline="0" noProof="0" dirty="0">
                <a:ln>
                  <a:noFill/>
                </a:ln>
                <a:solidFill>
                  <a:prstClr val="black"/>
                </a:solidFill>
                <a:effectLst/>
                <a:uLnTx/>
                <a:uFillTx/>
                <a:latin typeface="Calibri"/>
                <a:ea typeface="+mn-ea"/>
                <a:cs typeface="+mn-cs"/>
              </a:rPr>
              <a:t> or hypersensitivity to </a:t>
            </a:r>
            <a:r>
              <a:rPr kumimoji="0" lang="en-US" sz="2400" b="0" i="0" u="none" strike="noStrike" kern="1200" cap="none" spc="0" normalizeH="0" baseline="0" noProof="0" dirty="0" err="1">
                <a:ln>
                  <a:noFill/>
                </a:ln>
                <a:solidFill>
                  <a:prstClr val="black"/>
                </a:solidFill>
                <a:effectLst/>
                <a:uLnTx/>
                <a:uFillTx/>
                <a:latin typeface="Calibri"/>
                <a:ea typeface="+mn-ea"/>
                <a:cs typeface="+mn-cs"/>
              </a:rPr>
              <a:t>hCG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0" indent="0" defTabSz="685800">
              <a:spcBef>
                <a:spcPts val="0"/>
              </a:spcBef>
              <a:spcAft>
                <a:spcPts val="450"/>
              </a:spcAft>
              <a:buFont typeface="Arial" panose="020B0604020202020204" pitchFamily="34" charset="0"/>
              <a:buNone/>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t>
            </a:r>
            <a:r>
              <a:rPr kumimoji="0" lang="en-US" sz="2400" b="0" i="0" u="none" strike="noStrike" kern="1200" cap="none" spc="0" normalizeH="0" baseline="0" noProof="0" dirty="0" err="1">
                <a:ln>
                  <a:noFill/>
                </a:ln>
                <a:solidFill>
                  <a:prstClr val="black"/>
                </a:solidFill>
                <a:effectLst/>
                <a:uLnTx/>
                <a:uFillTx/>
                <a:latin typeface="Calibri"/>
                <a:ea typeface="+mn-ea"/>
                <a:cs typeface="+mn-cs"/>
              </a:rPr>
              <a:t>i.e</a:t>
            </a:r>
            <a:r>
              <a:rPr kumimoji="0" lang="en-US" sz="2400" b="0" i="0" u="none" strike="noStrike" kern="1200" cap="none" spc="0" normalizeH="0" baseline="0" noProof="0" dirty="0">
                <a:ln>
                  <a:noFill/>
                </a:ln>
                <a:solidFill>
                  <a:prstClr val="black"/>
                </a:solidFill>
                <a:effectLst/>
                <a:uLnTx/>
                <a:uFillTx/>
                <a:latin typeface="Calibri"/>
                <a:ea typeface="+mn-ea"/>
                <a:cs typeface="+mn-cs"/>
              </a:rPr>
              <a:t> can occur in normal pregnancy ? YES).</a:t>
            </a:r>
            <a:r>
              <a:rPr lang="en-US" sz="2400" b="0" i="0" u="none" strike="noStrike" dirty="0">
                <a:solidFill>
                  <a:schemeClr val="tx2"/>
                </a:solidFill>
                <a:effectLst/>
                <a:latin typeface="Placeholder Font"/>
              </a:rPr>
              <a:t>.</a:t>
            </a:r>
            <a:endParaRPr lang="ar-SA" sz="2400" b="0" i="0" u="none" strike="noStrike" dirty="0">
              <a:solidFill>
                <a:schemeClr val="tx2"/>
              </a:solidFill>
              <a:effectLst/>
              <a:latin typeface="Placeholder Font"/>
            </a:endParaRPr>
          </a:p>
          <a:p>
            <a:pPr marL="0" indent="0" defTabSz="685800">
              <a:spcBef>
                <a:spcPts val="0"/>
              </a:spcBef>
              <a:spcAft>
                <a:spcPts val="450"/>
              </a:spcAft>
              <a:buFont typeface="Arial" panose="020B0604020202020204" pitchFamily="34" charset="0"/>
              <a:buNone/>
              <a:defRPr/>
            </a:pPr>
            <a:endParaRPr lang="ar-SA"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 • They are typically associated with conditions such as gestational trophoblastic disease, multiple gestation, or ovarian hyperstimulation.</a:t>
            </a:r>
            <a:endParaRPr lang="ar-SA" sz="2400" dirty="0">
              <a:solidFill>
                <a:schemeClr val="tx2"/>
              </a:solidFill>
              <a:latin typeface="Placeholder Font"/>
            </a:endParaRPr>
          </a:p>
          <a:p>
            <a:pPr marL="0" indent="0" defTabSz="685800">
              <a:spcBef>
                <a:spcPts val="0"/>
              </a:spcBef>
              <a:spcAft>
                <a:spcPts val="450"/>
              </a:spcAft>
              <a:buNone/>
              <a:defRPr/>
            </a:pPr>
            <a:r>
              <a:rPr lang="en-US" sz="2400" dirty="0">
                <a:solidFill>
                  <a:schemeClr val="tx2"/>
                </a:solidFill>
                <a:latin typeface="Placeholder Font"/>
              </a:rPr>
              <a:t>It can also occur in pregnancy complicated by fetal hydrops. </a:t>
            </a:r>
          </a:p>
          <a:p>
            <a:pPr marL="0" indent="0" defTabSz="685800">
              <a:spcBef>
                <a:spcPts val="0"/>
              </a:spcBef>
              <a:spcAft>
                <a:spcPts val="450"/>
              </a:spcAft>
              <a:buFont typeface="Arial" panose="020B0604020202020204" pitchFamily="34" charset="0"/>
              <a:buNone/>
              <a:defRPr/>
            </a:pPr>
            <a:endParaRPr lang="ar-SA"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 • While </a:t>
            </a:r>
            <a:r>
              <a:rPr lang="en-US" sz="2400" dirty="0">
                <a:solidFill>
                  <a:schemeClr val="tx2"/>
                </a:solidFill>
                <a:latin typeface="Placeholder Font"/>
              </a:rPr>
              <a:t>most patients remain asymptomatic, some may experience complications like maternal virilization ,thyroid dysfunction hyperemesis gravidarum or preeclampsia. </a:t>
            </a:r>
          </a:p>
          <a:p>
            <a:pPr marL="0" indent="0" defTabSz="685800">
              <a:spcBef>
                <a:spcPts val="0"/>
              </a:spcBef>
              <a:spcAft>
                <a:spcPts val="450"/>
              </a:spcAft>
              <a:buFont typeface="Arial" panose="020B0604020202020204" pitchFamily="34" charset="0"/>
              <a:buNone/>
              <a:defRPr/>
            </a:pPr>
            <a:endParaRPr lang="en-US" sz="2400" dirty="0">
              <a:solidFill>
                <a:schemeClr val="tx2"/>
              </a:solidFill>
              <a:latin typeface="Placeholder Font"/>
            </a:endParaRPr>
          </a:p>
          <a:p>
            <a:pPr marL="0" indent="0" defTabSz="685800">
              <a:spcBef>
                <a:spcPts val="0"/>
              </a:spcBef>
              <a:spcAft>
                <a:spcPts val="450"/>
              </a:spcAft>
              <a:buFont typeface="Arial" panose="020B0604020202020204" pitchFamily="34" charset="0"/>
              <a:buNone/>
              <a:defRPr/>
            </a:pPr>
            <a:r>
              <a:rPr lang="en-US" sz="2400" b="0" i="0" u="none" strike="noStrike" dirty="0">
                <a:solidFill>
                  <a:schemeClr val="tx2"/>
                </a:solidFill>
                <a:effectLst/>
                <a:latin typeface="Placeholder Font"/>
              </a:rPr>
              <a:t>• These cysts typically resolve spontaneously once the source of </a:t>
            </a:r>
            <a:r>
              <a:rPr lang="en-US" sz="2400" b="0" i="0" u="none" strike="noStrike" dirty="0" err="1">
                <a:solidFill>
                  <a:schemeClr val="tx2"/>
                </a:solidFill>
                <a:effectLst/>
                <a:latin typeface="Placeholder Font"/>
              </a:rPr>
              <a:t>hCG</a:t>
            </a:r>
            <a:r>
              <a:rPr lang="en-US" sz="2400" b="0" i="0" u="none" strike="noStrike" dirty="0">
                <a:solidFill>
                  <a:schemeClr val="tx2"/>
                </a:solidFill>
                <a:effectLst/>
                <a:latin typeface="Placeholder Font"/>
              </a:rPr>
              <a:t> is removed.(often need weeks to months)</a:t>
            </a:r>
            <a:endParaRPr lang="en-GB" sz="3600" dirty="0">
              <a:solidFill>
                <a:schemeClr val="tx2"/>
              </a:solidFill>
            </a:endParaRPr>
          </a:p>
        </p:txBody>
      </p:sp>
      <p:sp>
        <p:nvSpPr>
          <p:cNvPr id="9" name="TextBox 8">
            <a:extLst>
              <a:ext uri="{FF2B5EF4-FFF2-40B4-BE49-F238E27FC236}">
                <a16:creationId xmlns:a16="http://schemas.microsoft.com/office/drawing/2014/main" xmlns="" id="{B668E3AF-FBB7-B17C-3D9B-B66A83D7D8E3}"/>
              </a:ext>
            </a:extLst>
          </p:cNvPr>
          <p:cNvSpPr txBox="1"/>
          <p:nvPr/>
        </p:nvSpPr>
        <p:spPr>
          <a:xfrm>
            <a:off x="459346" y="498257"/>
            <a:ext cx="4897962" cy="646331"/>
          </a:xfrm>
          <a:prstGeom prst="rect">
            <a:avLst/>
          </a:prstGeom>
          <a:noFill/>
        </p:spPr>
        <p:txBody>
          <a:bodyPr wrap="square" rtlCol="0">
            <a:spAutoFit/>
          </a:bodyPr>
          <a:lstStyle/>
          <a:p>
            <a:pPr marL="0" algn="r" defTabSz="914400" rtl="1" eaLnBrk="1" latinLnBrk="0" hangingPunct="1"/>
            <a:r>
              <a:rPr lang="en-US" sz="3600" dirty="0">
                <a:solidFill>
                  <a:schemeClr val="bg1"/>
                </a:solidFill>
              </a:rPr>
              <a:t>Theca </a:t>
            </a:r>
            <a:r>
              <a:rPr lang="en-US" sz="3600" dirty="0" err="1">
                <a:solidFill>
                  <a:schemeClr val="bg1"/>
                </a:solidFill>
              </a:rPr>
              <a:t>Luten</a:t>
            </a:r>
            <a:r>
              <a:rPr lang="en-US" sz="3600" dirty="0">
                <a:solidFill>
                  <a:schemeClr val="bg1"/>
                </a:solidFill>
              </a:rPr>
              <a:t> Cyst </a:t>
            </a:r>
            <a:endParaRPr lang="x-none" sz="3600" dirty="0">
              <a:solidFill>
                <a:schemeClr val="bg1"/>
              </a:solidFill>
            </a:endParaRPr>
          </a:p>
        </p:txBody>
      </p:sp>
    </p:spTree>
    <p:extLst>
      <p:ext uri="{BB962C8B-B14F-4D97-AF65-F5344CB8AC3E}">
        <p14:creationId xmlns:p14="http://schemas.microsoft.com/office/powerpoint/2010/main" xmlns="" val="2606162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xmlns="" id="{18137053-CCBD-B082-9004-31B8B5BAFAAA}"/>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850FC82-C63B-48E4-ECD3-B09435D8A5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xmlns="" id="{2AB42F48-345D-A29C-7E9A-7CDE3DA116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xmlns="" id="{FC2923A9-CD3A-2EF0-7E6D-5815E7270A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xmlns="" id="{8D20C069-E34F-E0DC-BB6C-6241C3DCDC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xmlns="" id="{83F09FF9-A2B5-24E0-1616-2F022FA1B4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xmlns="" id="{8ADF8F25-5D36-CA5C-66D6-6AEC8D1192C3}"/>
              </a:ext>
            </a:extLst>
          </p:cNvPr>
          <p:cNvSpPr>
            <a:spLocks noGrp="1"/>
          </p:cNvSpPr>
          <p:nvPr>
            <p:ph type="title"/>
          </p:nvPr>
        </p:nvSpPr>
        <p:spPr>
          <a:xfrm>
            <a:off x="838200" y="365125"/>
            <a:ext cx="10515600" cy="1325563"/>
          </a:xfrm>
        </p:spPr>
        <p:txBody>
          <a:bodyPr/>
          <a:lstStyle/>
          <a:p>
            <a:r>
              <a:rPr lang="en-US" dirty="0">
                <a:solidFill>
                  <a:schemeClr val="bg1"/>
                </a:solidFill>
              </a:rPr>
              <a:t>Ovarian Cysts on ultrasound examination</a:t>
            </a:r>
          </a:p>
        </p:txBody>
      </p:sp>
      <p:sp>
        <p:nvSpPr>
          <p:cNvPr id="3" name="Content Placeholder 2">
            <a:extLst>
              <a:ext uri="{FF2B5EF4-FFF2-40B4-BE49-F238E27FC236}">
                <a16:creationId xmlns:a16="http://schemas.microsoft.com/office/drawing/2014/main" xmlns="" id="{38A329F5-3A35-7241-E55E-B84F6E21D112}"/>
              </a:ext>
            </a:extLst>
          </p:cNvPr>
          <p:cNvSpPr txBox="1">
            <a:spLocks/>
          </p:cNvSpPr>
          <p:nvPr/>
        </p:nvSpPr>
        <p:spPr>
          <a:xfrm>
            <a:off x="740920" y="4068822"/>
            <a:ext cx="2800566" cy="2288435"/>
          </a:xfrm>
          <a:prstGeom prst="rect">
            <a:avLst/>
          </a:prstGeom>
          <a:ln>
            <a:solidFill>
              <a:schemeClr val="tx1"/>
            </a:solidFill>
          </a:ln>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t>Follicular cysts</a:t>
            </a:r>
          </a:p>
          <a:p>
            <a:pPr marL="0" indent="0" algn="ctr">
              <a:buFont typeface="Arial" panose="020B0604020202020204" pitchFamily="34" charset="0"/>
              <a:buNone/>
            </a:pPr>
            <a:r>
              <a:rPr lang="en-US" sz="2600" dirty="0"/>
              <a:t>Appear as simple unilocular, anechoic cysts with a thin, smooth wall. </a:t>
            </a:r>
          </a:p>
          <a:p>
            <a:pPr marL="0" indent="0" algn="ctr">
              <a:buFont typeface="Arial" panose="020B0604020202020204" pitchFamily="34" charset="0"/>
              <a:buNone/>
            </a:pPr>
            <a:r>
              <a:rPr lang="en-US" sz="2600" dirty="0"/>
              <a:t>There should be no enhancing nodules or other solid components, no enhancing septations, and no more than physiologic ascites</a:t>
            </a:r>
          </a:p>
        </p:txBody>
      </p:sp>
      <p:pic>
        <p:nvPicPr>
          <p:cNvPr id="4" name="Picture 2" descr="http://www.msdlatinamerica.com/ebooks/CoreCurriculumTheUltrasound/files/b2b252f39db95c21f4ee8a93c559e238.gif">
            <a:extLst>
              <a:ext uri="{FF2B5EF4-FFF2-40B4-BE49-F238E27FC236}">
                <a16:creationId xmlns:a16="http://schemas.microsoft.com/office/drawing/2014/main" xmlns="" id="{1E86E749-E37B-1255-4AAE-0284A6469D35}"/>
              </a:ext>
            </a:extLst>
          </p:cNvPr>
          <p:cNvPicPr>
            <a:picLocks noChangeAspect="1" noChangeArrowheads="1"/>
          </p:cNvPicPr>
          <p:nvPr/>
        </p:nvPicPr>
        <p:blipFill>
          <a:blip r:embed="rId2" cstate="print"/>
          <a:stretch>
            <a:fillRect/>
          </a:stretch>
        </p:blipFill>
        <p:spPr bwMode="auto">
          <a:xfrm>
            <a:off x="740920" y="1597433"/>
            <a:ext cx="2829594" cy="2317272"/>
          </a:xfrm>
          <a:prstGeom prst="rect">
            <a:avLst/>
          </a:prstGeom>
        </p:spPr>
      </p:pic>
      <p:pic>
        <p:nvPicPr>
          <p:cNvPr id="5" name="Picture 2" descr=".">
            <a:extLst>
              <a:ext uri="{FF2B5EF4-FFF2-40B4-BE49-F238E27FC236}">
                <a16:creationId xmlns:a16="http://schemas.microsoft.com/office/drawing/2014/main" xmlns="" id="{6BE1B6BF-C6CB-F3E3-FB94-77F46B7FEE51}"/>
              </a:ext>
            </a:extLst>
          </p:cNvPr>
          <p:cNvPicPr>
            <a:picLocks noChangeAspect="1" noChangeArrowheads="1"/>
          </p:cNvPicPr>
          <p:nvPr/>
        </p:nvPicPr>
        <p:blipFill>
          <a:blip r:embed="rId3" cstate="print"/>
          <a:stretch>
            <a:fillRect/>
          </a:stretch>
        </p:blipFill>
        <p:spPr bwMode="auto">
          <a:xfrm>
            <a:off x="3720839" y="1597432"/>
            <a:ext cx="4508761" cy="2326111"/>
          </a:xfrm>
          <a:prstGeom prst="rect">
            <a:avLst/>
          </a:prstGeom>
        </p:spPr>
      </p:pic>
      <p:pic>
        <p:nvPicPr>
          <p:cNvPr id="7" name="Picture 2" descr="http://www.obgyn.net/sites/default/files/obgyn/1957851.png">
            <a:extLst>
              <a:ext uri="{FF2B5EF4-FFF2-40B4-BE49-F238E27FC236}">
                <a16:creationId xmlns:a16="http://schemas.microsoft.com/office/drawing/2014/main" xmlns="" id="{BAD455F0-D579-EA99-F95C-8958F6FF3AF8}"/>
              </a:ext>
            </a:extLst>
          </p:cNvPr>
          <p:cNvPicPr>
            <a:picLocks noChangeAspect="1" noChangeArrowheads="1"/>
          </p:cNvPicPr>
          <p:nvPr/>
        </p:nvPicPr>
        <p:blipFill rotWithShape="1">
          <a:blip r:embed="rId4" cstate="print"/>
          <a:srcRect l="15319" t="7986" r="14309" b="25000"/>
          <a:stretch/>
        </p:blipFill>
        <p:spPr bwMode="auto">
          <a:xfrm>
            <a:off x="8422522" y="1597432"/>
            <a:ext cx="2931278" cy="2400547"/>
          </a:xfrm>
          <a:prstGeom prst="rect">
            <a:avLst/>
          </a:prstGeom>
        </p:spPr>
      </p:pic>
      <p:sp>
        <p:nvSpPr>
          <p:cNvPr id="9" name="Content Placeholder 2">
            <a:extLst>
              <a:ext uri="{FF2B5EF4-FFF2-40B4-BE49-F238E27FC236}">
                <a16:creationId xmlns:a16="http://schemas.microsoft.com/office/drawing/2014/main" xmlns="" id="{02A43398-56B5-C2AB-90B6-A97D10D120C6}"/>
              </a:ext>
            </a:extLst>
          </p:cNvPr>
          <p:cNvSpPr txBox="1">
            <a:spLocks/>
          </p:cNvSpPr>
          <p:nvPr/>
        </p:nvSpPr>
        <p:spPr>
          <a:xfrm>
            <a:off x="3720839" y="4068821"/>
            <a:ext cx="4494247" cy="2331979"/>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b="1" dirty="0"/>
              <a:t>Corpus luteum cysts </a:t>
            </a:r>
          </a:p>
          <a:p>
            <a:pPr marL="0" indent="0" algn="ctr">
              <a:buFont typeface="Wingdings" panose="05000000000000000000" pitchFamily="2" charset="2"/>
              <a:buNone/>
            </a:pPr>
            <a:r>
              <a:rPr lang="en-US" sz="1800" dirty="0"/>
              <a:t>Appear usually as a small complex ovarian cyst with wall vascularity on power Doppler analysis. </a:t>
            </a:r>
          </a:p>
          <a:p>
            <a:pPr marL="0" indent="0" algn="ctr">
              <a:buFont typeface="Wingdings" panose="05000000000000000000" pitchFamily="2" charset="2"/>
              <a:buNone/>
            </a:pPr>
            <a:r>
              <a:rPr lang="en-US" sz="1800" dirty="0"/>
              <a:t>The characteristic circular Doppler appearance is called the 'ring of fire'.</a:t>
            </a:r>
          </a:p>
          <a:p>
            <a:pPr marL="0" indent="0" algn="ctr">
              <a:buFont typeface="Wingdings" panose="05000000000000000000" pitchFamily="2" charset="2"/>
              <a:buNone/>
            </a:pPr>
            <a:r>
              <a:rPr lang="en-US" sz="1800" dirty="0"/>
              <a:t>May appear as simple cyst.</a:t>
            </a:r>
          </a:p>
        </p:txBody>
      </p:sp>
      <p:sp>
        <p:nvSpPr>
          <p:cNvPr id="11" name="Content Placeholder 2">
            <a:extLst>
              <a:ext uri="{FF2B5EF4-FFF2-40B4-BE49-F238E27FC236}">
                <a16:creationId xmlns:a16="http://schemas.microsoft.com/office/drawing/2014/main" xmlns="" id="{FFC9AE4A-74CF-E0F8-109E-E07BAF725567}"/>
              </a:ext>
            </a:extLst>
          </p:cNvPr>
          <p:cNvSpPr txBox="1">
            <a:spLocks/>
          </p:cNvSpPr>
          <p:nvPr/>
        </p:nvSpPr>
        <p:spPr>
          <a:xfrm>
            <a:off x="8422520" y="4068822"/>
            <a:ext cx="2931278" cy="2400546"/>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Wingdings" panose="05000000000000000000" pitchFamily="2" charset="2"/>
              <a:buNone/>
            </a:pPr>
            <a:r>
              <a:rPr lang="en-US" sz="2000" b="1" dirty="0"/>
              <a:t>Theca lutein cysts</a:t>
            </a:r>
          </a:p>
          <a:p>
            <a:pPr marL="0" indent="0" algn="ctr">
              <a:buFont typeface="Wingdings" panose="05000000000000000000" pitchFamily="2" charset="2"/>
              <a:buNone/>
            </a:pPr>
            <a:r>
              <a:rPr lang="en-US" sz="1800" dirty="0"/>
              <a:t>Bilateral multiseptated cystic </a:t>
            </a:r>
            <a:r>
              <a:rPr lang="en-US" sz="1800" dirty="0" err="1"/>
              <a:t>adnexal</a:t>
            </a:r>
            <a:r>
              <a:rPr lang="en-US" sz="1800" dirty="0"/>
              <a:t> </a:t>
            </a:r>
            <a:r>
              <a:rPr lang="en-US" sz="1800" dirty="0" smtClean="0"/>
              <a:t>masses</a:t>
            </a:r>
            <a:endParaRPr lang="en-US" sz="1800" dirty="0"/>
          </a:p>
          <a:p>
            <a:pPr marL="0" indent="0" algn="ctr">
              <a:buFont typeface="Wingdings" panose="05000000000000000000" pitchFamily="2" charset="2"/>
              <a:buNone/>
            </a:pPr>
            <a:r>
              <a:rPr lang="en-US" sz="1800" b="1" dirty="0" smtClean="0">
                <a:solidFill>
                  <a:schemeClr val="accent2"/>
                </a:solidFill>
              </a:rPr>
              <a:t>Hormonal problem, so presented bilaterally</a:t>
            </a:r>
            <a:endParaRPr lang="en-US" sz="1800" b="1" dirty="0">
              <a:solidFill>
                <a:schemeClr val="accent2"/>
              </a:solidFill>
            </a:endParaRPr>
          </a:p>
          <a:p>
            <a:pPr marL="0" indent="0" algn="ctr">
              <a:buFont typeface="Wingdings" panose="05000000000000000000" pitchFamily="2" charset="2"/>
              <a:buNone/>
            </a:pPr>
            <a:endParaRPr lang="en-US" sz="1800" dirty="0"/>
          </a:p>
          <a:p>
            <a:pPr marL="0" indent="0" algn="ctr">
              <a:buFont typeface="Wingdings" panose="05000000000000000000" pitchFamily="2" charset="2"/>
              <a:buNone/>
            </a:pPr>
            <a:endParaRPr lang="en-US" sz="1800" dirty="0"/>
          </a:p>
        </p:txBody>
      </p:sp>
      <p:sp>
        <p:nvSpPr>
          <p:cNvPr id="15" name="مربع نص 14"/>
          <p:cNvSpPr txBox="1"/>
          <p:nvPr/>
        </p:nvSpPr>
        <p:spPr>
          <a:xfrm>
            <a:off x="870857" y="6488668"/>
            <a:ext cx="7571816" cy="369332"/>
          </a:xfrm>
          <a:prstGeom prst="rect">
            <a:avLst/>
          </a:prstGeom>
          <a:noFill/>
        </p:spPr>
        <p:txBody>
          <a:bodyPr wrap="none" rtlCol="1">
            <a:spAutoFit/>
          </a:bodyPr>
          <a:lstStyle/>
          <a:p>
            <a:r>
              <a:rPr lang="en-US" b="1" dirty="0" smtClean="0">
                <a:solidFill>
                  <a:schemeClr val="accent2"/>
                </a:solidFill>
              </a:rPr>
              <a:t>Follicular+ corpus luteum </a:t>
            </a:r>
            <a:r>
              <a:rPr lang="en-US" b="1" dirty="0" err="1" smtClean="0">
                <a:solidFill>
                  <a:schemeClr val="accent2"/>
                </a:solidFill>
              </a:rPr>
              <a:t>cyts</a:t>
            </a:r>
            <a:r>
              <a:rPr lang="en-US" b="1" dirty="0" smtClean="0">
                <a:solidFill>
                  <a:schemeClr val="accent2"/>
                </a:solidFill>
              </a:rPr>
              <a:t>: ovulatory problems, so unilateral presentation</a:t>
            </a:r>
            <a:endParaRPr lang="ar-JO" b="1" dirty="0">
              <a:solidFill>
                <a:schemeClr val="accent2"/>
              </a:solidFill>
            </a:endParaRPr>
          </a:p>
        </p:txBody>
      </p:sp>
    </p:spTree>
    <p:extLst>
      <p:ext uri="{BB962C8B-B14F-4D97-AF65-F5344CB8AC3E}">
        <p14:creationId xmlns:p14="http://schemas.microsoft.com/office/powerpoint/2010/main" xmlns="" val="23513106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5E11BE9-4678-DDF7-A883-3AA04FA80612}"/>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Luteoma</a:t>
            </a:r>
          </a:p>
        </p:txBody>
      </p:sp>
      <p:graphicFrame>
        <p:nvGraphicFramePr>
          <p:cNvPr id="18" name="Content Placeholder 2">
            <a:extLst>
              <a:ext uri="{FF2B5EF4-FFF2-40B4-BE49-F238E27FC236}">
                <a16:creationId xmlns:a16="http://schemas.microsoft.com/office/drawing/2014/main" xmlns="" id="{F42154F7-AECE-878C-D9CB-819C484B4E6D}"/>
              </a:ext>
            </a:extLst>
          </p:cNvPr>
          <p:cNvGraphicFramePr>
            <a:graphicFrameLocks noGrp="1"/>
          </p:cNvGraphicFramePr>
          <p:nvPr>
            <p:ph idx="1"/>
            <p:extLst>
              <p:ext uri="{D42A27DB-BD31-4B8C-83A1-F6EECF244321}">
                <p14:modId xmlns:p14="http://schemas.microsoft.com/office/powerpoint/2010/main" xmlns="" val="2220959328"/>
              </p:ext>
            </p:extLst>
          </p:nvPr>
        </p:nvGraphicFramePr>
        <p:xfrm>
          <a:off x="111211" y="1458097"/>
          <a:ext cx="12080785" cy="51144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5057561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E11BE9-4678-DDF7-A883-3AA04FA80612}"/>
              </a:ext>
            </a:extLst>
          </p:cNvPr>
          <p:cNvSpPr>
            <a:spLocks noGrp="1"/>
          </p:cNvSpPr>
          <p:nvPr>
            <p:ph type="title"/>
          </p:nvPr>
        </p:nvSpPr>
        <p:spPr>
          <a:xfrm>
            <a:off x="838200" y="172620"/>
            <a:ext cx="10515600" cy="1325563"/>
          </a:xfrm>
        </p:spPr>
        <p:txBody>
          <a:bodyPr/>
          <a:lstStyle/>
          <a:p>
            <a:r>
              <a:rPr lang="en-US" dirty="0"/>
              <a:t>Luteoma</a:t>
            </a:r>
          </a:p>
        </p:txBody>
      </p:sp>
      <p:graphicFrame>
        <p:nvGraphicFramePr>
          <p:cNvPr id="9" name="Content Placeholder 2">
            <a:extLst>
              <a:ext uri="{FF2B5EF4-FFF2-40B4-BE49-F238E27FC236}">
                <a16:creationId xmlns:a16="http://schemas.microsoft.com/office/drawing/2014/main" xmlns="" id="{FD9FC6EF-AB98-7BD2-6371-FCBEF8230D1C}"/>
              </a:ext>
            </a:extLst>
          </p:cNvPr>
          <p:cNvGraphicFramePr>
            <a:graphicFrameLocks noGrp="1"/>
          </p:cNvGraphicFramePr>
          <p:nvPr>
            <p:ph idx="1"/>
            <p:extLst>
              <p:ext uri="{D42A27DB-BD31-4B8C-83A1-F6EECF244321}">
                <p14:modId xmlns:p14="http://schemas.microsoft.com/office/powerpoint/2010/main" xmlns="" val="3614034197"/>
              </p:ext>
            </p:extLst>
          </p:nvPr>
        </p:nvGraphicFramePr>
        <p:xfrm>
          <a:off x="838200" y="1305026"/>
          <a:ext cx="6817468" cy="4871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a:extLst>
              <a:ext uri="{FF2B5EF4-FFF2-40B4-BE49-F238E27FC236}">
                <a16:creationId xmlns:a16="http://schemas.microsoft.com/office/drawing/2014/main" xmlns="" id="{89404080-3849-D6F4-C862-30A18F6EC52E}"/>
              </a:ext>
            </a:extLst>
          </p:cNvPr>
          <p:cNvGrpSpPr/>
          <p:nvPr/>
        </p:nvGrpSpPr>
        <p:grpSpPr>
          <a:xfrm>
            <a:off x="7757718" y="1305025"/>
            <a:ext cx="3596084" cy="4871937"/>
            <a:chOff x="8054502" y="1305026"/>
            <a:chExt cx="3299299" cy="4469856"/>
          </a:xfrm>
        </p:grpSpPr>
        <p:pic>
          <p:nvPicPr>
            <p:cNvPr id="4" name="Picture 2" descr="Figure 13.">
              <a:extLst>
                <a:ext uri="{FF2B5EF4-FFF2-40B4-BE49-F238E27FC236}">
                  <a16:creationId xmlns:a16="http://schemas.microsoft.com/office/drawing/2014/main" xmlns="" id="{FCD37696-2C06-1EB7-8158-28981559E6B1}"/>
                </a:ext>
              </a:extLst>
            </p:cNvPr>
            <p:cNvPicPr>
              <a:picLocks noChangeAspect="1" noChangeArrowheads="1"/>
            </p:cNvPicPr>
            <p:nvPr/>
          </p:nvPicPr>
          <p:blipFill>
            <a:blip r:embed="rId6" cstate="print"/>
            <a:stretch>
              <a:fillRect/>
            </a:stretch>
          </p:blipFill>
          <p:spPr bwMode="auto">
            <a:xfrm>
              <a:off x="8054502" y="1305026"/>
              <a:ext cx="3299298" cy="2272017"/>
            </a:xfrm>
            <a:prstGeom prst="rect">
              <a:avLst/>
            </a:prstGeom>
          </p:spPr>
        </p:pic>
        <p:pic>
          <p:nvPicPr>
            <p:cNvPr id="5" name="Picture 10" descr="http://www.webpathology.com/slides-13/slides/Ovary_LuteomaOfPregnancy_Resized.jpg">
              <a:extLst>
                <a:ext uri="{FF2B5EF4-FFF2-40B4-BE49-F238E27FC236}">
                  <a16:creationId xmlns:a16="http://schemas.microsoft.com/office/drawing/2014/main" xmlns="" id="{26666AC7-F406-E0CD-CC0C-D9CF87F294CB}"/>
                </a:ext>
              </a:extLst>
            </p:cNvPr>
            <p:cNvPicPr>
              <a:picLocks noChangeAspect="1" noChangeArrowheads="1"/>
            </p:cNvPicPr>
            <p:nvPr/>
          </p:nvPicPr>
          <p:blipFill>
            <a:blip r:embed="rId7" cstate="print"/>
            <a:stretch>
              <a:fillRect/>
            </a:stretch>
          </p:blipFill>
          <p:spPr bwMode="auto">
            <a:xfrm>
              <a:off x="8054503" y="3577042"/>
              <a:ext cx="3299298" cy="2197840"/>
            </a:xfrm>
            <a:prstGeom prst="rect">
              <a:avLst/>
            </a:prstGeom>
          </p:spPr>
        </p:pic>
      </p:grpSp>
    </p:spTree>
    <p:extLst>
      <p:ext uri="{BB962C8B-B14F-4D97-AF65-F5344CB8AC3E}">
        <p14:creationId xmlns:p14="http://schemas.microsoft.com/office/powerpoint/2010/main" xmlns="" val="37065904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3A7F750-E391-8255-6608-E19D55ADDA92}"/>
              </a:ext>
            </a:extLst>
          </p:cNvPr>
          <p:cNvSpPr>
            <a:spLocks noGrp="1"/>
          </p:cNvSpPr>
          <p:nvPr>
            <p:ph type="title"/>
          </p:nvPr>
        </p:nvSpPr>
        <p:spPr>
          <a:xfrm>
            <a:off x="638975" y="247704"/>
            <a:ext cx="5323715" cy="799043"/>
          </a:xfrm>
        </p:spPr>
        <p:txBody>
          <a:bodyPr anchor="b">
            <a:normAutofit/>
          </a:bodyPr>
          <a:lstStyle/>
          <a:p>
            <a:r>
              <a:rPr lang="en-US" sz="4000" dirty="0"/>
              <a:t>Ovarian Neoplasms </a:t>
            </a:r>
          </a:p>
        </p:txBody>
      </p:sp>
      <p:sp>
        <p:nvSpPr>
          <p:cNvPr id="3" name="Content Placeholder 2">
            <a:extLst>
              <a:ext uri="{FF2B5EF4-FFF2-40B4-BE49-F238E27FC236}">
                <a16:creationId xmlns:a16="http://schemas.microsoft.com/office/drawing/2014/main" xmlns="" id="{106AFFD1-A29B-8896-5E90-5A37E4519345}"/>
              </a:ext>
            </a:extLst>
          </p:cNvPr>
          <p:cNvSpPr>
            <a:spLocks noGrp="1"/>
          </p:cNvSpPr>
          <p:nvPr>
            <p:ph idx="1"/>
          </p:nvPr>
        </p:nvSpPr>
        <p:spPr>
          <a:xfrm>
            <a:off x="192506" y="1395663"/>
            <a:ext cx="6574054" cy="5214633"/>
          </a:xfrm>
        </p:spPr>
        <p:txBody>
          <a:bodyPr anchor="t">
            <a:normAutofit/>
          </a:bodyPr>
          <a:lstStyle/>
          <a:p>
            <a:r>
              <a:rPr lang="en-US" sz="1800" b="1" dirty="0"/>
              <a:t>Ovary Structures</a:t>
            </a:r>
          </a:p>
          <a:p>
            <a:pPr lvl="1"/>
            <a:r>
              <a:rPr lang="en-US" sz="1800" dirty="0"/>
              <a:t>Surface epithelium</a:t>
            </a:r>
          </a:p>
          <a:p>
            <a:pPr lvl="2"/>
            <a:r>
              <a:rPr lang="en-US" sz="1800" dirty="0"/>
              <a:t>Adenomas/Carcinomas</a:t>
            </a:r>
          </a:p>
          <a:p>
            <a:pPr lvl="1"/>
            <a:r>
              <a:rPr lang="en-US" sz="1800" dirty="0"/>
              <a:t>Supporting cells (Theca/granulosa, Fibroblasts)</a:t>
            </a:r>
          </a:p>
          <a:p>
            <a:pPr lvl="2"/>
            <a:r>
              <a:rPr lang="en-US" sz="1800" dirty="0"/>
              <a:t>Sex cord stromal tumors</a:t>
            </a:r>
          </a:p>
          <a:p>
            <a:pPr lvl="1"/>
            <a:r>
              <a:rPr lang="en-US" sz="1800" dirty="0"/>
              <a:t>Oocytes (eggs)</a:t>
            </a:r>
          </a:p>
          <a:p>
            <a:pPr lvl="2"/>
            <a:r>
              <a:rPr lang="en-US" sz="1800" dirty="0"/>
              <a:t>Germ cell tumors</a:t>
            </a:r>
          </a:p>
          <a:p>
            <a:r>
              <a:rPr lang="en-US" sz="1800" b="1" dirty="0"/>
              <a:t>Ovarian Neoplasms</a:t>
            </a:r>
          </a:p>
          <a:p>
            <a:pPr lvl="1"/>
            <a:r>
              <a:rPr lang="en-US" sz="1800" dirty="0"/>
              <a:t>Ovarian neoplasms arise from the surface epithelium, germ cells, and sex-cord-stromal tissue and may be benign, borderline or malignant.</a:t>
            </a:r>
          </a:p>
          <a:p>
            <a:pPr lvl="1"/>
            <a:r>
              <a:rPr lang="en-US" sz="1800" dirty="0"/>
              <a:t>These neoplasms persist unless excised</a:t>
            </a:r>
          </a:p>
          <a:p>
            <a:pPr marL="0" indent="0" defTabSz="685800">
              <a:spcBef>
                <a:spcPts val="0"/>
              </a:spcBef>
              <a:buNone/>
              <a:defRPr/>
            </a:pPr>
            <a:r>
              <a:rPr lang="en-US" sz="1800" dirty="0">
                <a:latin typeface="Calibri"/>
              </a:rPr>
              <a:t>Epithelial tumors account for </a:t>
            </a:r>
            <a:r>
              <a:rPr lang="en-US" sz="1800" b="1" dirty="0">
                <a:latin typeface="Calibri"/>
              </a:rPr>
              <a:t>60-65%</a:t>
            </a:r>
            <a:r>
              <a:rPr lang="en-US" sz="1800" dirty="0">
                <a:latin typeface="Calibri"/>
              </a:rPr>
              <a:t> of all ovarian tumors, germ cell tumors </a:t>
            </a:r>
          </a:p>
          <a:p>
            <a:pPr marL="0" indent="0" defTabSz="685800">
              <a:spcBef>
                <a:spcPts val="0"/>
              </a:spcBef>
              <a:buNone/>
              <a:defRPr/>
            </a:pPr>
            <a:r>
              <a:rPr lang="en-US" sz="1800" dirty="0">
                <a:latin typeface="Calibri"/>
              </a:rPr>
              <a:t>    account for </a:t>
            </a:r>
            <a:r>
              <a:rPr lang="en-US" sz="1800" b="1" dirty="0">
                <a:latin typeface="Calibri"/>
              </a:rPr>
              <a:t>30%</a:t>
            </a:r>
            <a:r>
              <a:rPr lang="en-US" sz="1800" dirty="0">
                <a:latin typeface="Calibri"/>
              </a:rPr>
              <a:t> and sex-cord stromal tumors account for </a:t>
            </a:r>
            <a:r>
              <a:rPr lang="en-US" sz="1800" b="1" dirty="0">
                <a:latin typeface="Calibri"/>
              </a:rPr>
              <a:t>8%</a:t>
            </a:r>
            <a:r>
              <a:rPr lang="en-US" sz="1800" dirty="0">
                <a:latin typeface="Calibri"/>
              </a:rPr>
              <a:t>.</a:t>
            </a:r>
          </a:p>
          <a:p>
            <a:pPr lvl="1"/>
            <a:endParaRPr lang="en-US" sz="1600" dirty="0"/>
          </a:p>
        </p:txBody>
      </p:sp>
      <p:sp>
        <p:nvSpPr>
          <p:cNvPr id="11" name="Rectangle 10">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http://www.medicalindependent.ie/attachments/6ec66bdf-466b-49fc-b87f-71de70bb1de5.JPG">
            <a:extLst>
              <a:ext uri="{FF2B5EF4-FFF2-40B4-BE49-F238E27FC236}">
                <a16:creationId xmlns:a16="http://schemas.microsoft.com/office/drawing/2014/main" xmlns="" id="{74B7EB12-0A99-A34D-44D3-6ED640DBCF71}"/>
              </a:ext>
            </a:extLst>
          </p:cNvPr>
          <p:cNvPicPr>
            <a:picLocks noChangeAspect="1" noChangeArrowheads="1"/>
          </p:cNvPicPr>
          <p:nvPr/>
        </p:nvPicPr>
        <p:blipFill>
          <a:blip r:embed="rId2" cstate="print"/>
          <a:stretch>
            <a:fillRect/>
          </a:stretch>
        </p:blipFill>
        <p:spPr bwMode="auto">
          <a:xfrm>
            <a:off x="6419890" y="1269402"/>
            <a:ext cx="5671368" cy="4840942"/>
          </a:xfrm>
          <a:prstGeom prst="rect">
            <a:avLst/>
          </a:prstGeom>
        </p:spPr>
      </p:pic>
    </p:spTree>
    <p:extLst>
      <p:ext uri="{BB962C8B-B14F-4D97-AF65-F5344CB8AC3E}">
        <p14:creationId xmlns:p14="http://schemas.microsoft.com/office/powerpoint/2010/main" xmlns="" val="25178932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4BB5E74-B5AA-8CBD-B071-E6F085129C9A}"/>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Benign ovarian neoplasms</a:t>
            </a:r>
          </a:p>
        </p:txBody>
      </p:sp>
      <p:sp>
        <p:nvSpPr>
          <p:cNvPr id="3" name="Content Placeholder 2">
            <a:extLst>
              <a:ext uri="{FF2B5EF4-FFF2-40B4-BE49-F238E27FC236}">
                <a16:creationId xmlns:a16="http://schemas.microsoft.com/office/drawing/2014/main" xmlns="" id="{0242A479-E51B-A28B-932B-56AF1957F07D}"/>
              </a:ext>
            </a:extLst>
          </p:cNvPr>
          <p:cNvSpPr>
            <a:spLocks noGrp="1"/>
          </p:cNvSpPr>
          <p:nvPr>
            <p:ph idx="1"/>
          </p:nvPr>
        </p:nvSpPr>
        <p:spPr>
          <a:xfrm>
            <a:off x="459350" y="1792704"/>
            <a:ext cx="11475975" cy="4770757"/>
          </a:xfrm>
        </p:spPr>
        <p:txBody>
          <a:bodyPr anchor="ctr">
            <a:normAutofit fontScale="92500" lnSpcReduction="10000"/>
          </a:bodyPr>
          <a:lstStyle/>
          <a:p>
            <a:r>
              <a:rPr lang="en-US" sz="2100" dirty="0"/>
              <a:t>Predominantly they occur in premenopausal women, they are uncommon in premenarchal and postmenopausal women. Among premenopausal patients, more than 90% of cases are benign, as opposed to just 60% in the postmenopausal population.</a:t>
            </a:r>
          </a:p>
          <a:p>
            <a:r>
              <a:rPr lang="en-US" sz="2100" b="1" dirty="0"/>
              <a:t>Presentation</a:t>
            </a:r>
          </a:p>
          <a:p>
            <a:pPr lvl="1"/>
            <a:r>
              <a:rPr lang="en-US" sz="2100" dirty="0"/>
              <a:t>Asymptomatic: incidental finding on examination or imaging.</a:t>
            </a:r>
          </a:p>
          <a:p>
            <a:pPr lvl="1"/>
            <a:r>
              <a:rPr lang="en-US" sz="2100" dirty="0"/>
              <a:t>Lower abdominal pain. (Mild pain)</a:t>
            </a:r>
          </a:p>
          <a:p>
            <a:pPr lvl="1"/>
            <a:r>
              <a:rPr lang="en-US" sz="2100" dirty="0"/>
              <a:t>Ovarian cyst accidents: torsion, rupture or hemorrhage. Present as acute abdomen.</a:t>
            </a:r>
          </a:p>
          <a:p>
            <a:pPr lvl="1"/>
            <a:r>
              <a:rPr lang="en-US" sz="2100" dirty="0"/>
              <a:t>Dyspareunia.</a:t>
            </a:r>
          </a:p>
          <a:p>
            <a:pPr lvl="1"/>
            <a:r>
              <a:rPr lang="en-US" sz="2100" dirty="0"/>
              <a:t>Pressure effects, e.g., on the bladder, causing urinary frequency, or on venous return, causing varicose veins and leg oedema.</a:t>
            </a:r>
          </a:p>
          <a:p>
            <a:pPr lvl="1"/>
            <a:r>
              <a:rPr lang="en-US" sz="2100" dirty="0"/>
              <a:t>Ascites (e.g., Meigs' syndrome).</a:t>
            </a:r>
          </a:p>
          <a:p>
            <a:pPr lvl="1"/>
            <a:r>
              <a:rPr lang="en-US" sz="2100" dirty="0"/>
              <a:t>Endocrine: hormone-secreting tumors may cause virilization, menstrual irregularities or postmenopausal bleeding. This is uncommon though.</a:t>
            </a:r>
          </a:p>
          <a:p>
            <a:r>
              <a:rPr lang="en-US" sz="2100" b="1" dirty="0"/>
              <a:t>Diagnosis</a:t>
            </a:r>
            <a:r>
              <a:rPr lang="en-US" sz="2100" dirty="0"/>
              <a:t>: by histopathology.</a:t>
            </a:r>
          </a:p>
          <a:p>
            <a:r>
              <a:rPr lang="en-US" sz="2100" b="1" dirty="0"/>
              <a:t>Treatment</a:t>
            </a:r>
            <a:r>
              <a:rPr lang="en-US" sz="2100" dirty="0"/>
              <a:t>: ovarian cystectomy / oophorectomy.</a:t>
            </a:r>
          </a:p>
          <a:p>
            <a:endParaRPr lang="en-US" sz="1300" dirty="0"/>
          </a:p>
        </p:txBody>
      </p:sp>
    </p:spTree>
    <p:extLst>
      <p:ext uri="{BB962C8B-B14F-4D97-AF65-F5344CB8AC3E}">
        <p14:creationId xmlns:p14="http://schemas.microsoft.com/office/powerpoint/2010/main" xmlns="" val="2873662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xmlns="" id="{BACC6370-2D7E-4714-9D71-7542949D7D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256B2C21-A230-48C0-8DF1-C46611373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3847E18C-932D-4C95-AABA-FEC7C9499A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3150CB11-0C61-439E-910F-5787759E72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xmlns="" id="{43F8A58B-5155-44CE-A5FF-7647B47D0A7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xmlns="" id="{443F2ACA-E6D6-4028-82DD-F03C262D5D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B5E6561C-4CA7-6822-AEE3-2DE63012CE30}"/>
              </a:ext>
            </a:extLst>
          </p:cNvPr>
          <p:cNvSpPr txBox="1"/>
          <p:nvPr/>
        </p:nvSpPr>
        <p:spPr>
          <a:xfrm>
            <a:off x="586478" y="1683756"/>
            <a:ext cx="3115265" cy="2396359"/>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kern="1200" dirty="0">
                <a:solidFill>
                  <a:srgbClr val="FFFFFF"/>
                </a:solidFill>
                <a:latin typeface="+mj-lt"/>
                <a:ea typeface="+mj-ea"/>
                <a:cs typeface="+mj-cs"/>
              </a:rPr>
              <a:t>Benign ovarian neoplasms</a:t>
            </a:r>
            <a:endParaRPr lang="en-US" sz="4000" kern="1200" dirty="0">
              <a:solidFill>
                <a:srgbClr val="FFFFFF"/>
              </a:solidFill>
              <a:latin typeface="+mj-lt"/>
              <a:ea typeface="+mj-ea"/>
              <a:cs typeface="+mj-cs"/>
            </a:endParaRPr>
          </a:p>
          <a:p>
            <a:pPr algn="ctr">
              <a:lnSpc>
                <a:spcPct val="90000"/>
              </a:lnSpc>
              <a:spcBef>
                <a:spcPct val="0"/>
              </a:spcBef>
              <a:spcAft>
                <a:spcPts val="600"/>
              </a:spcAft>
            </a:pPr>
            <a:endParaRPr lang="en-US" sz="4000"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xmlns="" id="{29FB43B5-4061-368C-68D5-CAC317551F9B}"/>
              </a:ext>
            </a:extLst>
          </p:cNvPr>
          <p:cNvGraphicFramePr>
            <a:graphicFrameLocks noGrp="1"/>
          </p:cNvGraphicFramePr>
          <p:nvPr>
            <p:ph idx="1"/>
            <p:extLst>
              <p:ext uri="{D42A27DB-BD31-4B8C-83A1-F6EECF244321}">
                <p14:modId xmlns:p14="http://schemas.microsoft.com/office/powerpoint/2010/main" xmlns="" val="380379841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3481073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B712E947-0734-45F9-9C4F-41114EC3A3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Content Placeholder 2">
            <a:extLst>
              <a:ext uri="{FF2B5EF4-FFF2-40B4-BE49-F238E27FC236}">
                <a16:creationId xmlns:a16="http://schemas.microsoft.com/office/drawing/2014/main" xmlns="" id="{587F0F04-678C-4D2B-C621-F740D6362C16}"/>
              </a:ext>
            </a:extLst>
          </p:cNvPr>
          <p:cNvGraphicFramePr>
            <a:graphicFrameLocks noGrp="1"/>
          </p:cNvGraphicFramePr>
          <p:nvPr>
            <p:ph idx="1"/>
            <p:extLst>
              <p:ext uri="{D42A27DB-BD31-4B8C-83A1-F6EECF244321}">
                <p14:modId xmlns:p14="http://schemas.microsoft.com/office/powerpoint/2010/main" xmlns="" val="2696996231"/>
              </p:ext>
            </p:extLst>
          </p:nvPr>
        </p:nvGraphicFramePr>
        <p:xfrm>
          <a:off x="493296" y="1833635"/>
          <a:ext cx="7050504" cy="4254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3" descr="An ultrasound of a fetus&#10;&#10;Description automatically generated">
            <a:extLst>
              <a:ext uri="{FF2B5EF4-FFF2-40B4-BE49-F238E27FC236}">
                <a16:creationId xmlns:a16="http://schemas.microsoft.com/office/drawing/2014/main" xmlns="" id="{27162288-F4A6-4DDA-9217-4AE7261314EA}"/>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tretch>
            <a:fillRect/>
          </a:stretch>
        </p:blipFill>
        <p:spPr bwMode="auto">
          <a:xfrm>
            <a:off x="8220633" y="799365"/>
            <a:ext cx="2631134" cy="221015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descr="A close-up of a pink ball&#10;&#10;Description automatically generated">
            <a:extLst>
              <a:ext uri="{FF2B5EF4-FFF2-40B4-BE49-F238E27FC236}">
                <a16:creationId xmlns:a16="http://schemas.microsoft.com/office/drawing/2014/main" xmlns="" id="{A5F0F13F-5314-486B-AF61-7C43AEF4BC81}"/>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tretch>
            <a:fillRect/>
          </a:stretch>
        </p:blipFill>
        <p:spPr bwMode="auto">
          <a:xfrm>
            <a:off x="8284905" y="3375824"/>
            <a:ext cx="2473878" cy="2243263"/>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8" name="Rectangle 17">
            <a:extLst>
              <a:ext uri="{FF2B5EF4-FFF2-40B4-BE49-F238E27FC236}">
                <a16:creationId xmlns:a16="http://schemas.microsoft.com/office/drawing/2014/main" xmlns="" id="{5A65989E-BBD5-44D7-AA86-7AFD5D46BB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231A2881-D8D7-4A7D-ACA3-E9F849F853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2D7D04BC-D0F0-54F2-00D0-E3498862AB35}"/>
              </a:ext>
            </a:extLst>
          </p:cNvPr>
          <p:cNvSpPr txBox="1"/>
          <p:nvPr/>
        </p:nvSpPr>
        <p:spPr>
          <a:xfrm>
            <a:off x="664330" y="593652"/>
            <a:ext cx="4381136" cy="646331"/>
          </a:xfrm>
          <a:prstGeom prst="rect">
            <a:avLst/>
          </a:prstGeom>
          <a:noFill/>
        </p:spPr>
        <p:txBody>
          <a:bodyPr wrap="none" rtlCol="0">
            <a:spAutoFit/>
          </a:bodyPr>
          <a:lstStyle/>
          <a:p>
            <a:pPr algn="ctr"/>
            <a:r>
              <a:rPr lang="en-US" sz="3600" dirty="0"/>
              <a:t>Serous cystadenoma</a:t>
            </a:r>
          </a:p>
        </p:txBody>
      </p:sp>
    </p:spTree>
    <p:extLst>
      <p:ext uri="{BB962C8B-B14F-4D97-AF65-F5344CB8AC3E}">
        <p14:creationId xmlns:p14="http://schemas.microsoft.com/office/powerpoint/2010/main" xmlns="" val="360894666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B712E947-0734-45F9-9C4F-41114EC3A3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59FB939C-0A18-4C29-9C57-EE4E0E5A0507}"/>
              </a:ext>
            </a:extLst>
          </p:cNvPr>
          <p:cNvSpPr>
            <a:spLocks noGrp="1"/>
          </p:cNvSpPr>
          <p:nvPr>
            <p:ph idx="1"/>
          </p:nvPr>
        </p:nvSpPr>
        <p:spPr>
          <a:xfrm>
            <a:off x="450596" y="1348082"/>
            <a:ext cx="6996951" cy="4327744"/>
          </a:xfrm>
        </p:spPr>
        <p:txBody>
          <a:bodyPr>
            <a:normAutofit lnSpcReduction="10000"/>
          </a:bodyPr>
          <a:lstStyle/>
          <a:p>
            <a:pPr marL="0" indent="0" defTabSz="685800">
              <a:spcBef>
                <a:spcPts val="0"/>
              </a:spcBef>
              <a:buNone/>
              <a:defRPr/>
            </a:pPr>
            <a:r>
              <a:rPr lang="en-US" sz="2400" b="1" dirty="0">
                <a:latin typeface="Calibri"/>
              </a:rPr>
              <a:t>Mucinous cystadenoma</a:t>
            </a:r>
          </a:p>
          <a:p>
            <a:pPr marL="0" indent="0" defTabSz="685800">
              <a:spcBef>
                <a:spcPts val="0"/>
              </a:spcBef>
              <a:buNone/>
              <a:defRPr/>
            </a:pPr>
            <a:endParaRPr lang="en-US" sz="2400" dirty="0">
              <a:latin typeface="Calibri"/>
            </a:endParaRPr>
          </a:p>
          <a:p>
            <a:pPr marL="0" indent="0" defTabSz="685800">
              <a:spcBef>
                <a:spcPts val="0"/>
              </a:spcBef>
              <a:buNone/>
              <a:defRPr/>
            </a:pPr>
            <a:r>
              <a:rPr lang="en-US" sz="2400" dirty="0">
                <a:latin typeface="Calibri"/>
              </a:rPr>
              <a:t>● The second most common benign ovarian neoplasms.</a:t>
            </a:r>
          </a:p>
          <a:p>
            <a:pPr marL="0" indent="0" defTabSz="685800">
              <a:spcBef>
                <a:spcPts val="0"/>
              </a:spcBef>
              <a:buNone/>
              <a:defRPr/>
            </a:pPr>
            <a:endParaRPr lang="en-US" sz="2400" dirty="0">
              <a:latin typeface="Calibri"/>
            </a:endParaRPr>
          </a:p>
          <a:p>
            <a:pPr marL="0" indent="0" defTabSz="685800">
              <a:spcBef>
                <a:spcPts val="0"/>
              </a:spcBef>
              <a:buNone/>
              <a:defRPr/>
            </a:pPr>
            <a:r>
              <a:rPr lang="en-US" sz="2400" dirty="0">
                <a:latin typeface="Calibri"/>
              </a:rPr>
              <a:t>● The peak incidence occurs between 30-50 years of age.</a:t>
            </a:r>
          </a:p>
          <a:p>
            <a:pPr marL="0" indent="0" defTabSz="685800">
              <a:spcBef>
                <a:spcPts val="0"/>
              </a:spcBef>
              <a:buNone/>
              <a:defRPr/>
            </a:pPr>
            <a:endParaRPr lang="en-US" sz="2400" dirty="0">
              <a:latin typeface="Calibri"/>
            </a:endParaRPr>
          </a:p>
          <a:p>
            <a:pPr marL="0" indent="0" defTabSz="685800">
              <a:spcBef>
                <a:spcPts val="0"/>
              </a:spcBef>
              <a:buNone/>
              <a:defRPr/>
            </a:pPr>
            <a:r>
              <a:rPr lang="en-US" sz="2400" dirty="0">
                <a:latin typeface="Calibri"/>
              </a:rPr>
              <a:t>● Grossly : They are thin-wall, usually multilocular (or sometimes unilocular) , that contain mucin, generally tend to be larger than serous cystadenomas at presentation  (they can attain an enormous size), bilateral in 5%.</a:t>
            </a:r>
          </a:p>
          <a:p>
            <a:endParaRPr lang="en-GB" sz="2000" dirty="0"/>
          </a:p>
        </p:txBody>
      </p:sp>
      <p:pic>
        <p:nvPicPr>
          <p:cNvPr id="5" name="Picture 2">
            <a:extLst>
              <a:ext uri="{FF2B5EF4-FFF2-40B4-BE49-F238E27FC236}">
                <a16:creationId xmlns:a16="http://schemas.microsoft.com/office/drawing/2014/main" xmlns="" id="{5817D384-C185-4AEA-B156-E64E80BCF46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r="-2" b="8715"/>
          <a:stretch/>
        </p:blipFill>
        <p:spPr bwMode="auto">
          <a:xfrm>
            <a:off x="7881870" y="882740"/>
            <a:ext cx="3572978" cy="224682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xmlns="" id="{57D259BF-48E4-4EBB-B60C-A0D2F9AC94F4}"/>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t="23827" r="2" b="3663"/>
          <a:stretch/>
        </p:blipFill>
        <p:spPr bwMode="auto">
          <a:xfrm>
            <a:off x="7881870" y="3429000"/>
            <a:ext cx="3572978" cy="224682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xmlns="" id="{5A65989E-BBD5-44D7-AA86-7AFD5D46BB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lumMod val="75000"/>
                </a:schemeClr>
              </a:gs>
              <a:gs pos="100000">
                <a:srgbClr val="000000"/>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31A2881-D8D7-4A7D-ACA3-E9F849F853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0" y="6400800"/>
            <a:ext cx="4038599" cy="456772"/>
          </a:xfrm>
          <a:prstGeom prst="rect">
            <a:avLst/>
          </a:prstGeom>
          <a:gradFill>
            <a:gsLst>
              <a:gs pos="0">
                <a:schemeClr val="accent1">
                  <a:lumMod val="50000"/>
                </a:schemeClr>
              </a:gs>
              <a:gs pos="100000">
                <a:schemeClr val="accent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476525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عنصر نائب للمحتوى 3" descr="jyfudt.PNG"/>
          <p:cNvPicPr>
            <a:picLocks noGrp="1" noChangeAspect="1"/>
          </p:cNvPicPr>
          <p:nvPr>
            <p:ph idx="1"/>
          </p:nvPr>
        </p:nvPicPr>
        <p:blipFill>
          <a:blip r:embed="rId2"/>
          <a:stretch>
            <a:fillRect/>
          </a:stretch>
        </p:blipFill>
        <p:spPr>
          <a:xfrm>
            <a:off x="0" y="0"/>
            <a:ext cx="9401636" cy="5635562"/>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21A37F4-63D7-404E-AFD2-493C3252591E}"/>
              </a:ext>
            </a:extLst>
          </p:cNvPr>
          <p:cNvSpPr>
            <a:spLocks noGrp="1"/>
          </p:cNvSpPr>
          <p:nvPr>
            <p:ph idx="1"/>
          </p:nvPr>
        </p:nvSpPr>
        <p:spPr>
          <a:xfrm>
            <a:off x="168443" y="1804736"/>
            <a:ext cx="11875168" cy="4596063"/>
          </a:xfrm>
        </p:spPr>
        <p:txBody>
          <a:bodyPr anchor="ctr">
            <a:normAutofit/>
          </a:bodyPr>
          <a:lstStyle/>
          <a:p>
            <a:pPr marL="0" indent="0" defTabSz="685800">
              <a:spcBef>
                <a:spcPts val="0"/>
              </a:spcBef>
              <a:spcAft>
                <a:spcPts val="600"/>
              </a:spcAft>
              <a:buNone/>
              <a:defRPr/>
            </a:pPr>
            <a:r>
              <a:rPr lang="en-US" sz="2400" b="1" dirty="0">
                <a:latin typeface="Calibri"/>
              </a:rPr>
              <a:t>Endometrioid cystadenoma</a:t>
            </a:r>
          </a:p>
          <a:p>
            <a:pPr marL="0" indent="0" defTabSz="685800">
              <a:spcBef>
                <a:spcPts val="0"/>
              </a:spcBef>
              <a:spcAft>
                <a:spcPts val="600"/>
              </a:spcAft>
              <a:buNone/>
              <a:defRPr/>
            </a:pPr>
            <a:endParaRPr lang="en-US" sz="2400" dirty="0">
              <a:latin typeface="Calibri"/>
            </a:endParaRPr>
          </a:p>
          <a:p>
            <a:pPr marL="0" indent="0" defTabSz="685800">
              <a:spcBef>
                <a:spcPts val="0"/>
              </a:spcBef>
              <a:spcAft>
                <a:spcPts val="600"/>
              </a:spcAft>
              <a:buNone/>
              <a:defRPr/>
            </a:pPr>
            <a:r>
              <a:rPr lang="en-US" sz="2400" dirty="0">
                <a:latin typeface="Calibri"/>
              </a:rPr>
              <a:t>● Histopathology :The glands resemble normal endometrium. Stroma is moderately </a:t>
            </a:r>
          </a:p>
          <a:p>
            <a:pPr marL="0" indent="0" defTabSz="685800">
              <a:spcBef>
                <a:spcPts val="0"/>
              </a:spcBef>
              <a:spcAft>
                <a:spcPts val="600"/>
              </a:spcAft>
              <a:buNone/>
              <a:defRPr/>
            </a:pPr>
            <a:r>
              <a:rPr lang="en-US" sz="2400" dirty="0">
                <a:latin typeface="Calibri"/>
              </a:rPr>
              <a:t>                                  cellular.</a:t>
            </a:r>
          </a:p>
          <a:p>
            <a:pPr defTabSz="685800">
              <a:spcBef>
                <a:spcPts val="0"/>
              </a:spcBef>
              <a:spcAft>
                <a:spcPts val="600"/>
              </a:spcAft>
              <a:defRPr/>
            </a:pPr>
            <a:r>
              <a:rPr lang="en-US" sz="2400" dirty="0">
                <a:latin typeface="Calibri"/>
              </a:rPr>
              <a:t>No cytologic atypia, no architectural complexity.</a:t>
            </a:r>
          </a:p>
          <a:p>
            <a:pPr marL="0" indent="0" defTabSz="685800">
              <a:spcBef>
                <a:spcPts val="0"/>
              </a:spcBef>
              <a:spcAft>
                <a:spcPts val="600"/>
              </a:spcAft>
              <a:buNone/>
              <a:defRPr/>
            </a:pPr>
            <a:r>
              <a:rPr lang="en-US" sz="2400" dirty="0">
                <a:latin typeface="Calibri"/>
              </a:rPr>
              <a:t>● Many of these tumors arise from endometriosis.</a:t>
            </a:r>
          </a:p>
          <a:p>
            <a:pPr marL="0" indent="0" defTabSz="685800">
              <a:spcBef>
                <a:spcPts val="0"/>
              </a:spcBef>
              <a:spcAft>
                <a:spcPts val="600"/>
              </a:spcAft>
              <a:buNone/>
              <a:defRPr/>
            </a:pPr>
            <a:endParaRPr lang="en-US" sz="2400" dirty="0">
              <a:latin typeface="Calibri"/>
            </a:endParaRPr>
          </a:p>
          <a:p>
            <a:pPr marL="0" indent="0" defTabSz="685800">
              <a:spcBef>
                <a:spcPts val="0"/>
              </a:spcBef>
              <a:spcAft>
                <a:spcPts val="600"/>
              </a:spcAft>
              <a:buNone/>
              <a:defRPr/>
            </a:pPr>
            <a:r>
              <a:rPr lang="en-US" sz="2400" b="1" dirty="0">
                <a:latin typeface="Calibri"/>
              </a:rPr>
              <a:t>Brenner tumor</a:t>
            </a:r>
          </a:p>
          <a:p>
            <a:pPr marL="0" indent="0" defTabSz="685800">
              <a:spcBef>
                <a:spcPts val="0"/>
              </a:spcBef>
              <a:spcAft>
                <a:spcPts val="600"/>
              </a:spcAft>
              <a:buNone/>
              <a:defRPr/>
            </a:pPr>
            <a:r>
              <a:rPr lang="en-US" sz="2400" dirty="0">
                <a:latin typeface="Calibri"/>
              </a:rPr>
              <a:t>● They are rare ovarian tumors</a:t>
            </a:r>
            <a:endParaRPr lang="en-GB" sz="2400" dirty="0"/>
          </a:p>
        </p:txBody>
      </p:sp>
    </p:spTree>
    <p:extLst>
      <p:ext uri="{BB962C8B-B14F-4D97-AF65-F5344CB8AC3E}">
        <p14:creationId xmlns:p14="http://schemas.microsoft.com/office/powerpoint/2010/main" xmlns="" val="14139652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1B15ED52-F352-441B-82BF-E0EA34836D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3B2E3793-BFE6-45A2-9B7B-E18844431C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BC4C4868-CB8F-4AF9-9CDB-8108F2C19B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375E0459-6403-40CD-989D-56A4407CA1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53E5B1A8-3AC9-4BD1-9BBC-78CA94F2D1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9F7A1CBA-E398-42BA-805E-CFFD498B970D}"/>
              </a:ext>
            </a:extLst>
          </p:cNvPr>
          <p:cNvSpPr>
            <a:spLocks noGrp="1"/>
          </p:cNvSpPr>
          <p:nvPr>
            <p:ph idx="1"/>
          </p:nvPr>
        </p:nvSpPr>
        <p:spPr>
          <a:xfrm>
            <a:off x="328675" y="1805933"/>
            <a:ext cx="10929769" cy="4830183"/>
          </a:xfrm>
        </p:spPr>
        <p:txBody>
          <a:bodyPr anchor="ctr">
            <a:normAutofit/>
          </a:bodyPr>
          <a:lstStyle/>
          <a:p>
            <a:pPr marL="0" indent="0" defTabSz="685800">
              <a:spcBef>
                <a:spcPts val="0"/>
              </a:spcBef>
              <a:spcAft>
                <a:spcPts val="600"/>
              </a:spcAft>
              <a:buNone/>
              <a:defRPr/>
            </a:pPr>
            <a:r>
              <a:rPr lang="en-US" sz="1600" b="1" dirty="0">
                <a:latin typeface="Calibri"/>
              </a:rPr>
              <a:t>Mature cystic teratoma (Dermoid cyst)</a:t>
            </a:r>
          </a:p>
          <a:p>
            <a:pPr marL="0" indent="0" defTabSz="685800">
              <a:spcBef>
                <a:spcPts val="0"/>
              </a:spcBef>
              <a:spcAft>
                <a:spcPts val="600"/>
              </a:spcAft>
              <a:buNone/>
              <a:defRPr/>
            </a:pPr>
            <a:endParaRPr lang="en-US" sz="1600" dirty="0">
              <a:latin typeface="Calibri"/>
            </a:endParaRPr>
          </a:p>
          <a:p>
            <a:pPr marL="0" indent="0" defTabSz="685800">
              <a:spcBef>
                <a:spcPts val="0"/>
              </a:spcBef>
              <a:spcAft>
                <a:spcPts val="600"/>
              </a:spcAft>
              <a:buNone/>
              <a:defRPr/>
            </a:pPr>
            <a:r>
              <a:rPr lang="en-US" sz="1600" dirty="0">
                <a:latin typeface="Calibri"/>
              </a:rPr>
              <a:t>● The most common germ cell tumor and the most common ovarian tumor in women  the second and third decade of life</a:t>
            </a:r>
          </a:p>
          <a:p>
            <a:pPr marL="0" indent="0" defTabSz="685800">
              <a:spcBef>
                <a:spcPts val="0"/>
              </a:spcBef>
              <a:spcAft>
                <a:spcPts val="600"/>
              </a:spcAft>
              <a:buNone/>
              <a:defRPr/>
            </a:pPr>
            <a:endParaRPr lang="en-US" sz="1600" dirty="0">
              <a:latin typeface="Calibri"/>
            </a:endParaRPr>
          </a:p>
          <a:p>
            <a:pPr marL="0" indent="0" defTabSz="685800">
              <a:spcBef>
                <a:spcPts val="0"/>
              </a:spcBef>
              <a:spcAft>
                <a:spcPts val="600"/>
              </a:spcAft>
              <a:buNone/>
              <a:defRPr/>
            </a:pPr>
            <a:r>
              <a:rPr lang="en-US" sz="1600" dirty="0">
                <a:latin typeface="Calibri"/>
              </a:rPr>
              <a:t>● Histopathology : Mature cystic teratomas contain mature tissue of ectodermal (</a:t>
            </a:r>
            <a:r>
              <a:rPr lang="en-US" sz="1600" dirty="0" err="1">
                <a:latin typeface="Calibri"/>
              </a:rPr>
              <a:t>eg</a:t>
            </a:r>
            <a:r>
              <a:rPr lang="en-US" sz="1600" dirty="0">
                <a:latin typeface="Calibri"/>
              </a:rPr>
              <a:t>, skin, hair follicles, sebaceous glands), mesodermal (</a:t>
            </a:r>
            <a:r>
              <a:rPr lang="en-US" sz="1600" dirty="0" err="1">
                <a:latin typeface="Calibri"/>
              </a:rPr>
              <a:t>eg</a:t>
            </a:r>
            <a:r>
              <a:rPr lang="en-US" sz="1600" dirty="0">
                <a:latin typeface="Calibri"/>
              </a:rPr>
              <a:t>, muscle, urinary), and endodermal origin (</a:t>
            </a:r>
            <a:r>
              <a:rPr lang="en-US" sz="1600" dirty="0" err="1">
                <a:latin typeface="Calibri"/>
              </a:rPr>
              <a:t>eg</a:t>
            </a:r>
            <a:r>
              <a:rPr lang="en-US" sz="1600" dirty="0">
                <a:latin typeface="Calibri"/>
              </a:rPr>
              <a:t>, lung, gastrointestinal). </a:t>
            </a:r>
          </a:p>
          <a:p>
            <a:pPr marL="0" indent="0" defTabSz="685800">
              <a:spcBef>
                <a:spcPts val="0"/>
              </a:spcBef>
              <a:spcAft>
                <a:spcPts val="600"/>
              </a:spcAft>
              <a:buNone/>
              <a:defRPr/>
            </a:pPr>
            <a:endParaRPr lang="en-US" sz="1600" b="1" dirty="0">
              <a:latin typeface="Calibri"/>
            </a:endParaRPr>
          </a:p>
          <a:p>
            <a:pPr marL="0" indent="0" defTabSz="685800">
              <a:spcBef>
                <a:spcPts val="0"/>
              </a:spcBef>
              <a:spcAft>
                <a:spcPts val="600"/>
              </a:spcAft>
              <a:buNone/>
              <a:defRPr/>
            </a:pPr>
            <a:endParaRPr lang="en-US" sz="1600" b="1" dirty="0">
              <a:latin typeface="Calibri"/>
            </a:endParaRPr>
          </a:p>
          <a:p>
            <a:pPr marL="0" indent="0" defTabSz="685800">
              <a:spcBef>
                <a:spcPts val="0"/>
              </a:spcBef>
              <a:spcAft>
                <a:spcPts val="600"/>
              </a:spcAft>
              <a:buNone/>
              <a:defRPr/>
            </a:pPr>
            <a:r>
              <a:rPr lang="en-US" sz="1600" b="1" dirty="0">
                <a:latin typeface="Calibri"/>
              </a:rPr>
              <a:t>Clinical manifestations </a:t>
            </a:r>
            <a:endParaRPr lang="en-US" sz="1600" dirty="0">
              <a:latin typeface="Calibri"/>
            </a:endParaRPr>
          </a:p>
          <a:p>
            <a:pPr marL="0" indent="0" defTabSz="685800">
              <a:spcBef>
                <a:spcPts val="0"/>
              </a:spcBef>
              <a:spcAft>
                <a:spcPts val="600"/>
              </a:spcAft>
              <a:buNone/>
              <a:defRPr/>
            </a:pPr>
            <a:r>
              <a:rPr lang="en-US" sz="1600" dirty="0">
                <a:latin typeface="Calibri"/>
              </a:rPr>
              <a:t>● Most women with dermoid cysts are asymptomatic.</a:t>
            </a:r>
          </a:p>
          <a:p>
            <a:pPr marL="0" indent="0" defTabSz="685800">
              <a:spcBef>
                <a:spcPts val="0"/>
              </a:spcBef>
              <a:spcAft>
                <a:spcPts val="600"/>
              </a:spcAft>
              <a:buNone/>
              <a:defRPr/>
            </a:pPr>
            <a:r>
              <a:rPr lang="en-US" sz="1600" dirty="0">
                <a:latin typeface="Calibri"/>
              </a:rPr>
              <a:t>● The most common complication associated with mature cystic teratomas is torsion. </a:t>
            </a:r>
          </a:p>
          <a:p>
            <a:pPr marL="0" indent="0" defTabSz="685800">
              <a:spcBef>
                <a:spcPts val="0"/>
              </a:spcBef>
              <a:spcAft>
                <a:spcPts val="600"/>
              </a:spcAft>
              <a:buNone/>
              <a:defRPr/>
            </a:pPr>
            <a:r>
              <a:rPr lang="en-US" sz="1600" dirty="0">
                <a:latin typeface="Calibri"/>
              </a:rPr>
              <a:t>The reported rate of torsion ranges from 3.2-16%. Torsion is more common in tumors of intermediate size than in small or extremely large tumors.</a:t>
            </a:r>
          </a:p>
          <a:p>
            <a:pPr marL="0" indent="0" defTabSz="685800">
              <a:spcBef>
                <a:spcPts val="0"/>
              </a:spcBef>
              <a:spcAft>
                <a:spcPts val="600"/>
              </a:spcAft>
              <a:buNone/>
              <a:defRPr/>
            </a:pPr>
            <a:r>
              <a:rPr lang="en-US" sz="1600" dirty="0">
                <a:latin typeface="Calibri"/>
              </a:rPr>
              <a:t>● Rupture of dermoid cysts with spillage of sebaceous material into the abdominal  cavity can occur, but is uncommon. Shock and hemorrhage are the immediate  sequelae of rupture; a marked granulomatous reaction (chemical peritonitis) may subsequently develop and lead to formation of dense adhesions.</a:t>
            </a:r>
          </a:p>
          <a:p>
            <a:pPr marL="0" indent="0" defTabSz="685800">
              <a:spcBef>
                <a:spcPts val="0"/>
              </a:spcBef>
              <a:spcAft>
                <a:spcPts val="600"/>
              </a:spcAft>
              <a:buNone/>
              <a:defRPr/>
            </a:pPr>
            <a:endParaRPr lang="en-US" sz="1400" dirty="0">
              <a:latin typeface="Calibri"/>
            </a:endParaRPr>
          </a:p>
          <a:p>
            <a:pPr marL="0" indent="0" defTabSz="685800">
              <a:spcBef>
                <a:spcPts val="0"/>
              </a:spcBef>
              <a:spcAft>
                <a:spcPts val="600"/>
              </a:spcAft>
              <a:buNone/>
              <a:defRPr/>
            </a:pPr>
            <a:endParaRPr lang="en-GB" sz="1400" dirty="0"/>
          </a:p>
        </p:txBody>
      </p:sp>
    </p:spTree>
    <p:extLst>
      <p:ext uri="{BB962C8B-B14F-4D97-AF65-F5344CB8AC3E}">
        <p14:creationId xmlns:p14="http://schemas.microsoft.com/office/powerpoint/2010/main" xmlns="" val="164152138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DB61C582-23D5-4C48-B31B-11B91396D6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E47C6E1A-0F30-4C3F-B280-5A894C1A1483}"/>
              </a:ext>
            </a:extLst>
          </p:cNvPr>
          <p:cNvSpPr>
            <a:spLocks noGrp="1"/>
          </p:cNvSpPr>
          <p:nvPr>
            <p:ph idx="1"/>
          </p:nvPr>
        </p:nvSpPr>
        <p:spPr>
          <a:xfrm>
            <a:off x="512611" y="1016568"/>
            <a:ext cx="4945715" cy="4447265"/>
          </a:xfrm>
        </p:spPr>
        <p:txBody>
          <a:bodyPr anchor="t">
            <a:normAutofit/>
          </a:bodyPr>
          <a:lstStyle/>
          <a:p>
            <a:pPr marL="0" indent="0" defTabSz="685800">
              <a:spcBef>
                <a:spcPts val="0"/>
              </a:spcBef>
              <a:spcAft>
                <a:spcPts val="450"/>
              </a:spcAft>
              <a:buNone/>
              <a:defRPr/>
            </a:pPr>
            <a:r>
              <a:rPr lang="en-US" sz="2000" b="1" dirty="0">
                <a:latin typeface="Calibri"/>
              </a:rPr>
              <a:t>Diagnosis</a:t>
            </a:r>
            <a:r>
              <a:rPr lang="en-US" sz="2000" dirty="0">
                <a:latin typeface="Calibri"/>
              </a:rPr>
              <a:t> </a:t>
            </a:r>
            <a:r>
              <a:rPr lang="en-US" sz="2000" b="1" dirty="0">
                <a:latin typeface="Calibri"/>
              </a:rPr>
              <a:t>:</a:t>
            </a:r>
          </a:p>
          <a:p>
            <a:pPr marL="0" indent="0" defTabSz="685800">
              <a:spcBef>
                <a:spcPts val="0"/>
              </a:spcBef>
              <a:spcAft>
                <a:spcPts val="450"/>
              </a:spcAft>
              <a:buNone/>
              <a:defRPr/>
            </a:pPr>
            <a:r>
              <a:rPr lang="en-US" sz="2000" dirty="0">
                <a:latin typeface="Calibri"/>
              </a:rPr>
              <a:t> These tumors have a characteristic ultrasound appearance, which allows reasonably  </a:t>
            </a:r>
          </a:p>
          <a:p>
            <a:pPr marL="0" indent="0" defTabSz="685800">
              <a:spcBef>
                <a:spcPts val="0"/>
              </a:spcBef>
              <a:spcAft>
                <a:spcPts val="450"/>
              </a:spcAft>
              <a:buNone/>
              <a:defRPr/>
            </a:pPr>
            <a:r>
              <a:rPr lang="en-US" sz="2000" dirty="0">
                <a:latin typeface="Calibri"/>
              </a:rPr>
              <a:t> accurate noninvasive diagnosis in many cases. The reported specificity is 98-100 %. </a:t>
            </a:r>
          </a:p>
          <a:p>
            <a:pPr marL="0" indent="0" defTabSz="685800">
              <a:spcBef>
                <a:spcPts val="0"/>
              </a:spcBef>
              <a:spcAft>
                <a:spcPts val="450"/>
              </a:spcAft>
              <a:buNone/>
              <a:defRPr/>
            </a:pPr>
            <a:r>
              <a:rPr lang="en-US" sz="2000" dirty="0">
                <a:latin typeface="Calibri"/>
              </a:rPr>
              <a:t> Definitive diagnosis is made at the time of surgical excision</a:t>
            </a:r>
          </a:p>
          <a:p>
            <a:pPr marL="0" indent="0" defTabSz="685800">
              <a:spcBef>
                <a:spcPts val="0"/>
              </a:spcBef>
              <a:spcAft>
                <a:spcPts val="450"/>
              </a:spcAft>
              <a:buNone/>
              <a:defRPr/>
            </a:pPr>
            <a:endParaRPr lang="en-US" sz="2000" dirty="0">
              <a:latin typeface="Calibri"/>
            </a:endParaRPr>
          </a:p>
          <a:p>
            <a:pPr marL="0" indent="0" defTabSz="685800">
              <a:spcBef>
                <a:spcPts val="0"/>
              </a:spcBef>
              <a:spcAft>
                <a:spcPts val="450"/>
              </a:spcAft>
              <a:buNone/>
              <a:defRPr/>
            </a:pPr>
            <a:r>
              <a:rPr lang="en-US" sz="2000" b="1" dirty="0">
                <a:latin typeface="Calibri"/>
              </a:rPr>
              <a:t>ON </a:t>
            </a:r>
            <a:r>
              <a:rPr lang="en-GB" sz="2000" b="1" dirty="0">
                <a:latin typeface="Calibri"/>
              </a:rPr>
              <a:t>U</a:t>
            </a:r>
            <a:r>
              <a:rPr lang="ar-JO" sz="2000" b="1" dirty="0">
                <a:latin typeface="Calibri"/>
              </a:rPr>
              <a:t>/</a:t>
            </a:r>
            <a:r>
              <a:rPr lang="en-GB" sz="2000" b="1" dirty="0">
                <a:latin typeface="Calibri"/>
              </a:rPr>
              <a:t>S- thick or thin wall, solid part, cystic </a:t>
            </a:r>
          </a:p>
          <a:p>
            <a:pPr marL="0" indent="0" defTabSz="685800">
              <a:spcBef>
                <a:spcPts val="0"/>
              </a:spcBef>
              <a:spcAft>
                <a:spcPts val="450"/>
              </a:spcAft>
              <a:buNone/>
              <a:defRPr/>
            </a:pPr>
            <a:r>
              <a:rPr lang="en-GB" sz="2000" b="1" dirty="0">
                <a:latin typeface="Calibri"/>
              </a:rPr>
              <a:t> TRETMENT- </a:t>
            </a:r>
            <a:r>
              <a:rPr lang="en-GB" sz="2000" dirty="0">
                <a:latin typeface="Calibri"/>
              </a:rPr>
              <a:t>ovarian cystectomy </a:t>
            </a:r>
          </a:p>
          <a:p>
            <a:pPr marL="0" indent="0" defTabSz="685800">
              <a:spcBef>
                <a:spcPts val="0"/>
              </a:spcBef>
              <a:spcAft>
                <a:spcPts val="450"/>
              </a:spcAft>
              <a:buNone/>
              <a:defRPr/>
            </a:pPr>
            <a:r>
              <a:rPr lang="en-GB" sz="2000" dirty="0"/>
              <a:t>2%- malignant transformation </a:t>
            </a:r>
          </a:p>
          <a:p>
            <a:pPr marL="0" indent="0" defTabSz="685800">
              <a:spcBef>
                <a:spcPts val="0"/>
              </a:spcBef>
              <a:spcAft>
                <a:spcPts val="450"/>
              </a:spcAft>
              <a:buNone/>
              <a:defRPr/>
            </a:pPr>
            <a:r>
              <a:rPr lang="en-GB" sz="2000" dirty="0"/>
              <a:t>‘ squamous cell carcinoma</a:t>
            </a:r>
            <a:r>
              <a:rPr lang="en-GB" sz="1900" dirty="0"/>
              <a:t>’ </a:t>
            </a:r>
          </a:p>
        </p:txBody>
      </p:sp>
      <p:pic>
        <p:nvPicPr>
          <p:cNvPr id="9" name="Picture 2">
            <a:extLst>
              <a:ext uri="{FF2B5EF4-FFF2-40B4-BE49-F238E27FC236}">
                <a16:creationId xmlns:a16="http://schemas.microsoft.com/office/drawing/2014/main" xmlns="" id="{5291A44F-5066-41D8-A527-6B451391B1C9}"/>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9337" r="4222" b="7"/>
          <a:stretch/>
        </p:blipFill>
        <p:spPr bwMode="auto">
          <a:xfrm>
            <a:off x="6609490" y="1016568"/>
            <a:ext cx="2107634" cy="205397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xmlns="" id="{AEF07551-90B3-4467-82C8-BBF20A5D10B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099" r="11462" b="-7"/>
          <a:stretch/>
        </p:blipFill>
        <p:spPr bwMode="auto">
          <a:xfrm>
            <a:off x="9064706" y="1016568"/>
            <a:ext cx="2107634" cy="205397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xmlns="" id="{E24E1E79-7F42-48F2-B228-C7CBB4DB9DC1}"/>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6372" r="13558"/>
          <a:stretch/>
        </p:blipFill>
        <p:spPr bwMode="auto">
          <a:xfrm>
            <a:off x="6609490" y="3409858"/>
            <a:ext cx="2107634" cy="205397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5">
            <a:extLst>
              <a:ext uri="{FF2B5EF4-FFF2-40B4-BE49-F238E27FC236}">
                <a16:creationId xmlns:a16="http://schemas.microsoft.com/office/drawing/2014/main" xmlns="" id="{DACADE49-10B0-44D4-8770-C1218AA3D3A6}"/>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4041" r="19004" b="6"/>
          <a:stretch/>
        </p:blipFill>
        <p:spPr bwMode="auto">
          <a:xfrm>
            <a:off x="9064706" y="3409858"/>
            <a:ext cx="2107634" cy="2053975"/>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6" name="Rectangle 15">
            <a:extLst>
              <a:ext uri="{FF2B5EF4-FFF2-40B4-BE49-F238E27FC236}">
                <a16:creationId xmlns:a16="http://schemas.microsoft.com/office/drawing/2014/main" xmlns="" id="{564B7BD9-7F70-40CA-A74D-E1E6DA3346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5370CCB5-705B-4E99-8F73-B5403ED840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277617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xmlns=""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xmlns=""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xmlns=""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323D9C71-E59B-45FA-8DE0-D4C8CADFD667}"/>
              </a:ext>
            </a:extLst>
          </p:cNvPr>
          <p:cNvSpPr>
            <a:spLocks noGrp="1"/>
          </p:cNvSpPr>
          <p:nvPr>
            <p:ph idx="1"/>
          </p:nvPr>
        </p:nvSpPr>
        <p:spPr>
          <a:xfrm>
            <a:off x="4238369" y="240632"/>
            <a:ext cx="7127238" cy="6424863"/>
          </a:xfrm>
        </p:spPr>
        <p:txBody>
          <a:bodyPr anchor="ctr">
            <a:normAutofit/>
          </a:bodyPr>
          <a:lstStyle/>
          <a:p>
            <a:pPr marL="0" indent="0" defTabSz="685800">
              <a:spcBef>
                <a:spcPts val="0"/>
              </a:spcBef>
              <a:spcAft>
                <a:spcPts val="600"/>
              </a:spcAft>
              <a:buNone/>
              <a:defRPr/>
            </a:pPr>
            <a:r>
              <a:rPr lang="en-US" sz="2000" b="1" dirty="0">
                <a:latin typeface="Calibri"/>
              </a:rPr>
              <a:t>Mesodermal highly specialized teratomas</a:t>
            </a:r>
          </a:p>
          <a:p>
            <a:pPr marL="0" indent="0" defTabSz="685800">
              <a:spcBef>
                <a:spcPts val="0"/>
              </a:spcBef>
              <a:spcAft>
                <a:spcPts val="600"/>
              </a:spcAft>
              <a:buNone/>
              <a:defRPr/>
            </a:pPr>
            <a:endParaRPr lang="en-US" sz="2000" dirty="0">
              <a:latin typeface="Calibri"/>
            </a:endParaRPr>
          </a:p>
          <a:p>
            <a:pPr marL="0" indent="0" defTabSz="685800">
              <a:spcBef>
                <a:spcPts val="0"/>
              </a:spcBef>
              <a:spcAft>
                <a:spcPts val="600"/>
              </a:spcAft>
              <a:buNone/>
              <a:defRPr/>
            </a:pPr>
            <a:r>
              <a:rPr lang="en-US" sz="2000" dirty="0">
                <a:latin typeface="Calibri"/>
              </a:rPr>
              <a:t> The specialized or </a:t>
            </a:r>
            <a:r>
              <a:rPr lang="en-US" sz="2000" dirty="0" err="1">
                <a:latin typeface="Calibri"/>
              </a:rPr>
              <a:t>monodermal</a:t>
            </a:r>
            <a:r>
              <a:rPr lang="en-US" sz="2000" dirty="0">
                <a:latin typeface="Calibri"/>
              </a:rPr>
              <a:t> teratomas are a rare and remarkable subset of teratomas that consist of a predominant mature histologic cell type, the most common of which are struma </a:t>
            </a:r>
            <a:r>
              <a:rPr lang="en-US" sz="2000" dirty="0" err="1">
                <a:latin typeface="Calibri"/>
              </a:rPr>
              <a:t>ovarii</a:t>
            </a:r>
            <a:r>
              <a:rPr lang="en-US" sz="2000" dirty="0">
                <a:latin typeface="Calibri"/>
              </a:rPr>
              <a:t> and carcinoid, a well-differentiated neuroendocrine neoplasm. They are usually unilateral, although a contralateral teratoma may be present.</a:t>
            </a:r>
          </a:p>
          <a:p>
            <a:pPr marL="0" indent="0" defTabSz="685800">
              <a:spcBef>
                <a:spcPts val="0"/>
              </a:spcBef>
              <a:spcAft>
                <a:spcPts val="600"/>
              </a:spcAft>
              <a:buNone/>
              <a:defRPr/>
            </a:pPr>
            <a:endParaRPr lang="en-US" sz="2000" dirty="0">
              <a:latin typeface="Calibri"/>
            </a:endParaRPr>
          </a:p>
          <a:p>
            <a:pPr marL="0" indent="0" defTabSz="685800">
              <a:spcBef>
                <a:spcPts val="0"/>
              </a:spcBef>
              <a:spcAft>
                <a:spcPts val="600"/>
              </a:spcAft>
              <a:buNone/>
              <a:defRPr/>
            </a:pPr>
            <a:r>
              <a:rPr lang="en-US" sz="2000" b="1" dirty="0">
                <a:latin typeface="Calibri"/>
              </a:rPr>
              <a:t>Struma </a:t>
            </a:r>
            <a:r>
              <a:rPr lang="en-US" sz="2000" b="1" dirty="0" err="1">
                <a:latin typeface="Calibri"/>
              </a:rPr>
              <a:t>ovarii</a:t>
            </a:r>
            <a:r>
              <a:rPr lang="en-US" sz="2000" b="1" dirty="0">
                <a:latin typeface="Calibri"/>
              </a:rPr>
              <a:t> </a:t>
            </a:r>
            <a:r>
              <a:rPr lang="en-US" sz="2000" dirty="0">
                <a:latin typeface="Calibri"/>
              </a:rPr>
              <a:t>: Is a teratoma predominantly composed of mature thyroid tissue. The secretion of thyroid hormones results in clinical hyperthyroidism in 25-35 % of patients.</a:t>
            </a:r>
          </a:p>
          <a:p>
            <a:pPr marL="0" indent="0" defTabSz="685800">
              <a:spcBef>
                <a:spcPts val="0"/>
              </a:spcBef>
              <a:spcAft>
                <a:spcPts val="600"/>
              </a:spcAft>
              <a:buNone/>
              <a:defRPr/>
            </a:pPr>
            <a:r>
              <a:rPr lang="en-US" sz="2000" b="1" dirty="0">
                <a:latin typeface="Calibri"/>
              </a:rPr>
              <a:t>Carcinoid neoplasms- </a:t>
            </a:r>
            <a:r>
              <a:rPr lang="en-US" sz="2000" dirty="0">
                <a:latin typeface="Calibri"/>
              </a:rPr>
              <a:t>is a teratoma predominantly composed of GI tissue</a:t>
            </a:r>
            <a:r>
              <a:rPr lang="en-US" sz="2000" b="1" dirty="0">
                <a:latin typeface="Calibri"/>
              </a:rPr>
              <a:t>. The secretion of </a:t>
            </a:r>
            <a:r>
              <a:rPr lang="en-US" sz="2000" dirty="0">
                <a:latin typeface="Calibri"/>
              </a:rPr>
              <a:t>bioactive polypeptides and amines, producing a constellation of symptoms, predominantly flushing and diarrhea. </a:t>
            </a:r>
          </a:p>
          <a:p>
            <a:pPr marL="0" indent="0" defTabSz="685800">
              <a:spcBef>
                <a:spcPts val="0"/>
              </a:spcBef>
              <a:spcAft>
                <a:spcPts val="600"/>
              </a:spcAft>
              <a:buNone/>
              <a:defRPr/>
            </a:pPr>
            <a:endParaRPr lang="en-GB" sz="2000" dirty="0"/>
          </a:p>
          <a:p>
            <a:pPr marL="0" indent="0" defTabSz="685800">
              <a:spcBef>
                <a:spcPts val="0"/>
              </a:spcBef>
              <a:spcAft>
                <a:spcPts val="600"/>
              </a:spcAft>
              <a:buNone/>
              <a:defRPr/>
            </a:pPr>
            <a:endParaRPr lang="en-US" sz="2000" b="1" dirty="0">
              <a:latin typeface="Calibri"/>
            </a:endParaRPr>
          </a:p>
          <a:p>
            <a:pPr marL="0" indent="0" defTabSz="685800">
              <a:spcBef>
                <a:spcPts val="0"/>
              </a:spcBef>
              <a:spcAft>
                <a:spcPts val="600"/>
              </a:spcAft>
              <a:buNone/>
              <a:defRPr/>
            </a:pPr>
            <a:r>
              <a:rPr lang="en-US" sz="2000" b="1" dirty="0">
                <a:latin typeface="Calibri"/>
              </a:rPr>
              <a:t>Mature solid teratoma</a:t>
            </a:r>
          </a:p>
          <a:p>
            <a:pPr marL="0" indent="0" defTabSz="685800">
              <a:spcBef>
                <a:spcPts val="0"/>
              </a:spcBef>
              <a:spcAft>
                <a:spcPts val="600"/>
              </a:spcAft>
              <a:buNone/>
              <a:defRPr/>
            </a:pPr>
            <a:r>
              <a:rPr lang="en-US" sz="2000" b="1" dirty="0">
                <a:latin typeface="Calibri"/>
              </a:rPr>
              <a:t>Like mature cystic teratoma but it’s a solid component</a:t>
            </a:r>
          </a:p>
          <a:p>
            <a:pPr marL="0" indent="0" defTabSz="685800">
              <a:spcBef>
                <a:spcPts val="0"/>
              </a:spcBef>
              <a:spcAft>
                <a:spcPts val="600"/>
              </a:spcAft>
              <a:buNone/>
              <a:defRPr/>
            </a:pPr>
            <a:endParaRPr lang="en-GB" sz="1700" dirty="0"/>
          </a:p>
        </p:txBody>
      </p:sp>
    </p:spTree>
    <p:extLst>
      <p:ext uri="{BB962C8B-B14F-4D97-AF65-F5344CB8AC3E}">
        <p14:creationId xmlns:p14="http://schemas.microsoft.com/office/powerpoint/2010/main" xmlns="" val="39506243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9E360C9-9A4E-4346-A7DF-5E967E62F1CA}"/>
              </a:ext>
            </a:extLst>
          </p:cNvPr>
          <p:cNvSpPr>
            <a:spLocks noGrp="1"/>
          </p:cNvSpPr>
          <p:nvPr>
            <p:ph type="title"/>
          </p:nvPr>
        </p:nvSpPr>
        <p:spPr>
          <a:xfrm>
            <a:off x="457200" y="351582"/>
            <a:ext cx="5323715" cy="860917"/>
          </a:xfrm>
        </p:spPr>
        <p:txBody>
          <a:bodyPr anchor="b">
            <a:normAutofit/>
          </a:bodyPr>
          <a:lstStyle/>
          <a:p>
            <a:r>
              <a:rPr lang="en-US" sz="4000" b="1" dirty="0">
                <a:latin typeface="Calibri"/>
              </a:rPr>
              <a:t>Fibroma</a:t>
            </a:r>
            <a:endParaRPr lang="en-GB" sz="4000" dirty="0"/>
          </a:p>
        </p:txBody>
      </p:sp>
      <p:sp>
        <p:nvSpPr>
          <p:cNvPr id="3" name="Content Placeholder 2">
            <a:extLst>
              <a:ext uri="{FF2B5EF4-FFF2-40B4-BE49-F238E27FC236}">
                <a16:creationId xmlns:a16="http://schemas.microsoft.com/office/drawing/2014/main" xmlns="" id="{09A7F685-90F9-41DA-AB01-4594D7163A7C}"/>
              </a:ext>
            </a:extLst>
          </p:cNvPr>
          <p:cNvSpPr>
            <a:spLocks noGrp="1"/>
          </p:cNvSpPr>
          <p:nvPr>
            <p:ph idx="1"/>
          </p:nvPr>
        </p:nvSpPr>
        <p:spPr>
          <a:xfrm>
            <a:off x="228601" y="1427741"/>
            <a:ext cx="6002912" cy="5215017"/>
          </a:xfrm>
        </p:spPr>
        <p:txBody>
          <a:bodyPr anchor="t">
            <a:normAutofit lnSpcReduction="10000"/>
          </a:bodyPr>
          <a:lstStyle/>
          <a:p>
            <a:pPr marL="0" indent="0" defTabSz="685800">
              <a:spcBef>
                <a:spcPts val="0"/>
              </a:spcBef>
              <a:spcAft>
                <a:spcPts val="450"/>
              </a:spcAft>
              <a:buNone/>
              <a:defRPr/>
            </a:pPr>
            <a:r>
              <a:rPr lang="en-US" sz="2000" b="1" i="0" u="none" strike="noStrike" kern="1200" dirty="0">
                <a:effectLst/>
                <a:latin typeface="Calibri" panose="020F0502020204030204" pitchFamily="34" charset="0"/>
              </a:rPr>
              <a:t>Benign ovarian neoplasm</a:t>
            </a:r>
            <a:endParaRPr lang="x-none" sz="20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000" b="1" i="0" u="none" strike="noStrike" kern="1200" dirty="0">
                <a:effectLst/>
                <a:latin typeface="Calibri" panose="020F0502020204030204" pitchFamily="34" charset="0"/>
              </a:rPr>
              <a:t>The most common sex cord ovarian tumor</a:t>
            </a:r>
            <a:endParaRPr lang="x-none" sz="20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000" b="0" i="0" u="none" strike="noStrike" kern="1200" dirty="0">
                <a:effectLst/>
                <a:latin typeface="Calibri" panose="020F0502020204030204" pitchFamily="34" charset="0"/>
              </a:rPr>
              <a:t>They tend to occur mostly during perimenopause and post-menopause, the median age having been reported to be about 52 years</a:t>
            </a:r>
            <a:endParaRPr lang="x-none" sz="2000" b="0" i="0" u="none" strike="noStrike" dirty="0">
              <a:effectLst/>
              <a:latin typeface="Arial" panose="020B0604020202020204" pitchFamily="34" charset="0"/>
            </a:endParaRPr>
          </a:p>
          <a:p>
            <a:pPr marL="0" rtl="0" eaLnBrk="1" fontAlgn="t" latinLnBrk="0" hangingPunct="1">
              <a:spcBef>
                <a:spcPts val="0"/>
              </a:spcBef>
              <a:spcAft>
                <a:spcPts val="0"/>
              </a:spcAft>
            </a:pPr>
            <a:endParaRPr lang="en-US" sz="2000" b="1" i="0" u="none" strike="noStrike" kern="1200" dirty="0">
              <a:effectLst/>
              <a:latin typeface="Calibri" panose="020F0502020204030204" pitchFamily="34" charset="0"/>
            </a:endParaRPr>
          </a:p>
          <a:p>
            <a:pPr marL="0" rtl="0" eaLnBrk="1" fontAlgn="t" latinLnBrk="0" hangingPunct="1">
              <a:spcBef>
                <a:spcPts val="0"/>
              </a:spcBef>
              <a:spcAft>
                <a:spcPts val="0"/>
              </a:spcAft>
            </a:pPr>
            <a:endParaRPr lang="en-US" sz="2000" b="1" dirty="0">
              <a:latin typeface="Calibri" panose="020F0502020204030204" pitchFamily="34" charset="0"/>
            </a:endParaRPr>
          </a:p>
          <a:p>
            <a:pPr marL="0" rtl="0" eaLnBrk="1" fontAlgn="t" latinLnBrk="0" hangingPunct="1">
              <a:spcBef>
                <a:spcPts val="0"/>
              </a:spcBef>
              <a:spcAft>
                <a:spcPts val="0"/>
              </a:spcAft>
            </a:pPr>
            <a:r>
              <a:rPr lang="en-US" sz="2000" b="1" i="0" u="none" strike="noStrike" kern="1200" dirty="0">
                <a:effectLst/>
                <a:latin typeface="Calibri" panose="020F0502020204030204" pitchFamily="34" charset="0"/>
              </a:rPr>
              <a:t>Presentation</a:t>
            </a:r>
            <a:endParaRPr lang="x-none" sz="20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000" b="0" i="0" u="none" strike="noStrike" kern="1200" dirty="0">
                <a:effectLst/>
                <a:latin typeface="Calibri" panose="020F0502020204030204" pitchFamily="34" charset="0"/>
              </a:rPr>
              <a:t>Asymptomatic</a:t>
            </a:r>
            <a:endParaRPr lang="x-none" sz="20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000" b="0" i="0" u="none" strike="noStrike" kern="1200" dirty="0">
                <a:effectLst/>
                <a:latin typeface="Calibri" panose="020F0502020204030204" pitchFamily="34" charset="0"/>
              </a:rPr>
              <a:t>Ascites: 40% of tumors &gt; 6 cm are associated with ascites</a:t>
            </a:r>
            <a:endParaRPr lang="x-none" sz="2000" b="0" i="0" u="none" strike="noStrike" dirty="0">
              <a:effectLst/>
              <a:latin typeface="Arial" panose="020B0604020202020204" pitchFamily="34" charset="0"/>
            </a:endParaRPr>
          </a:p>
          <a:p>
            <a:pPr marL="0" marR="0" indent="0" rtl="0" eaLnBrk="1" fontAlgn="auto" latinLnBrk="0" hangingPunct="1">
              <a:spcBef>
                <a:spcPts val="0"/>
              </a:spcBef>
              <a:spcAft>
                <a:spcPts val="0"/>
              </a:spcAft>
              <a:buNone/>
            </a:pPr>
            <a:endParaRPr lang="en-US" sz="20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endParaRPr lang="en-US" sz="2000" b="1" dirty="0">
              <a:latin typeface="Calibri" panose="020F0502020204030204" pitchFamily="34" charset="0"/>
            </a:endParaRPr>
          </a:p>
          <a:p>
            <a:pPr marL="0" marR="0" indent="0" rtl="0" eaLnBrk="1" fontAlgn="auto" latinLnBrk="0" hangingPunct="1">
              <a:spcBef>
                <a:spcPts val="0"/>
              </a:spcBef>
              <a:spcAft>
                <a:spcPts val="0"/>
              </a:spcAft>
            </a:pPr>
            <a:r>
              <a:rPr lang="en-US" sz="2000" b="1" i="0" u="none" strike="noStrike" kern="1200" dirty="0">
                <a:effectLst/>
                <a:latin typeface="Calibri" panose="020F0502020204030204" pitchFamily="34" charset="0"/>
              </a:rPr>
              <a:t>Grossly</a:t>
            </a:r>
            <a:r>
              <a:rPr lang="en-US" sz="2000" b="0" i="0" u="none" strike="noStrike" kern="1200" dirty="0">
                <a:effectLst/>
                <a:latin typeface="Calibri" panose="020F0502020204030204" pitchFamily="34" charset="0"/>
              </a:rPr>
              <a:t>: Mean 6 cm, usually unilateral, solid, lobulated, firm, white and may have myxoid change</a:t>
            </a:r>
          </a:p>
          <a:p>
            <a:pPr marL="0" marR="0" indent="0" rtl="0" eaLnBrk="1" fontAlgn="auto" latinLnBrk="0" hangingPunct="1">
              <a:spcBef>
                <a:spcPts val="0"/>
              </a:spcBef>
              <a:spcAft>
                <a:spcPts val="0"/>
              </a:spcAft>
            </a:pPr>
            <a:endParaRPr lang="en-US" sz="2000" dirty="0">
              <a:latin typeface="Calibri" panose="020F0502020204030204" pitchFamily="34" charset="0"/>
            </a:endParaRPr>
          </a:p>
          <a:p>
            <a:pPr marL="0" marR="0" indent="0" rtl="0" eaLnBrk="1" fontAlgn="auto" latinLnBrk="0" hangingPunct="1">
              <a:spcBef>
                <a:spcPts val="0"/>
              </a:spcBef>
              <a:spcAft>
                <a:spcPts val="0"/>
              </a:spcAft>
            </a:pPr>
            <a:endParaRPr lang="en-US" sz="2000" b="0" i="0" u="none" strike="noStrike" dirty="0">
              <a:effectLst/>
              <a:latin typeface="Calibri" panose="020F0502020204030204" pitchFamily="34" charset="0"/>
            </a:endParaRPr>
          </a:p>
          <a:p>
            <a:pPr marL="0" marR="0" indent="0" rtl="0" eaLnBrk="1" fontAlgn="auto" latinLnBrk="0" hangingPunct="1">
              <a:spcBef>
                <a:spcPts val="0"/>
              </a:spcBef>
              <a:spcAft>
                <a:spcPts val="0"/>
              </a:spcAft>
            </a:pPr>
            <a:r>
              <a:rPr lang="en-US" sz="2000" dirty="0">
                <a:latin typeface="Calibri"/>
              </a:rPr>
              <a:t>- </a:t>
            </a:r>
            <a:r>
              <a:rPr lang="en-US" sz="2000" b="1" dirty="0">
                <a:latin typeface="Calibri"/>
              </a:rPr>
              <a:t>Meigs syndrome </a:t>
            </a:r>
            <a:r>
              <a:rPr lang="en-US" sz="2000" dirty="0">
                <a:latin typeface="Calibri"/>
              </a:rPr>
              <a:t>= Ovarian fibroma + Ascites + Pleural effusion ( right side</a:t>
            </a:r>
            <a:endParaRPr lang="x-none" sz="2000" b="0" i="0" u="none" strike="noStrike" dirty="0">
              <a:effectLst/>
              <a:latin typeface="Arial" panose="020B0604020202020204" pitchFamily="34" charset="0"/>
            </a:endParaRPr>
          </a:p>
        </p:txBody>
      </p:sp>
      <p:sp>
        <p:nvSpPr>
          <p:cNvPr id="11" name="Rectangle 10">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xmlns="" id="{B001B09A-5877-46D5-A066-61A3B3ABB203}"/>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111" r="18876" b="3"/>
          <a:stretch/>
        </p:blipFill>
        <p:spPr bwMode="auto">
          <a:xfrm>
            <a:off x="7075967" y="1277444"/>
            <a:ext cx="4170530" cy="4335004"/>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659468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12609869-9E80-471B-A487-A53288E0E7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028DD61-E7FA-43DE-8511-90BE21079DE1}"/>
              </a:ext>
            </a:extLst>
          </p:cNvPr>
          <p:cNvSpPr>
            <a:spLocks noGrp="1"/>
          </p:cNvSpPr>
          <p:nvPr>
            <p:ph type="title"/>
          </p:nvPr>
        </p:nvSpPr>
        <p:spPr>
          <a:xfrm>
            <a:off x="655134" y="522777"/>
            <a:ext cx="5323715" cy="775403"/>
          </a:xfrm>
        </p:spPr>
        <p:txBody>
          <a:bodyPr anchor="b">
            <a:normAutofit/>
          </a:bodyPr>
          <a:lstStyle/>
          <a:p>
            <a:r>
              <a:rPr lang="en-GB" dirty="0"/>
              <a:t>Thecoma</a:t>
            </a:r>
            <a:r>
              <a:rPr lang="en-GB" sz="4000" dirty="0"/>
              <a:t> </a:t>
            </a:r>
          </a:p>
        </p:txBody>
      </p:sp>
      <p:sp>
        <p:nvSpPr>
          <p:cNvPr id="3" name="Content Placeholder 2">
            <a:extLst>
              <a:ext uri="{FF2B5EF4-FFF2-40B4-BE49-F238E27FC236}">
                <a16:creationId xmlns:a16="http://schemas.microsoft.com/office/drawing/2014/main" xmlns="" id="{C8171DCF-BB5F-4B9F-A9A5-03F1AF0AE1F7}"/>
              </a:ext>
            </a:extLst>
          </p:cNvPr>
          <p:cNvSpPr>
            <a:spLocks noGrp="1"/>
          </p:cNvSpPr>
          <p:nvPr>
            <p:ph idx="1"/>
          </p:nvPr>
        </p:nvSpPr>
        <p:spPr>
          <a:xfrm>
            <a:off x="457200" y="1662383"/>
            <a:ext cx="6594913" cy="4991080"/>
          </a:xfrm>
        </p:spPr>
        <p:txBody>
          <a:bodyPr anchor="t">
            <a:normAutofit lnSpcReduction="10000"/>
          </a:bodyPr>
          <a:lstStyle/>
          <a:p>
            <a:pPr marL="0" rtl="0" eaLnBrk="1" fontAlgn="ctr" latinLnBrk="0" hangingPunct="1">
              <a:spcBef>
                <a:spcPts val="0"/>
              </a:spcBef>
              <a:spcAft>
                <a:spcPts val="0"/>
              </a:spcAft>
            </a:pPr>
            <a:r>
              <a:rPr lang="en-US" sz="2400" b="1" i="0" u="none" strike="noStrike" kern="1200" dirty="0">
                <a:effectLst/>
                <a:latin typeface="Calibri" panose="020F0502020204030204" pitchFamily="34" charset="0"/>
              </a:rPr>
              <a:t>Rare benign ovarian neoplasm</a:t>
            </a:r>
            <a:endParaRPr lang="x-none" sz="2400" b="0" i="0" u="none" strike="noStrike" dirty="0">
              <a:effectLst/>
              <a:latin typeface="Arial" panose="020B0604020202020204" pitchFamily="34" charset="0"/>
            </a:endParaRPr>
          </a:p>
          <a:p>
            <a:pPr marL="0" rtl="0" eaLnBrk="1" fontAlgn="ctr" latinLnBrk="0" hangingPunct="1">
              <a:spcBef>
                <a:spcPts val="0"/>
              </a:spcBef>
              <a:spcAft>
                <a:spcPts val="0"/>
              </a:spcAft>
            </a:pPr>
            <a:r>
              <a:rPr lang="en-US" sz="2400" b="0" i="0" u="none" strike="noStrike" kern="1200" dirty="0">
                <a:effectLst/>
                <a:latin typeface="Calibri" panose="020F0502020204030204" pitchFamily="34" charset="0"/>
              </a:rPr>
              <a:t>Occur in old women (mean age 59 years; 84% after menopause)</a:t>
            </a:r>
            <a:endParaRPr lang="x-none" sz="2400" b="0" i="0" u="none" strike="noStrike" dirty="0">
              <a:effectLst/>
              <a:latin typeface="Arial" panose="020B0604020202020204" pitchFamily="34" charset="0"/>
            </a:endParaRPr>
          </a:p>
          <a:p>
            <a:pPr marL="0" rtl="0" eaLnBrk="1" fontAlgn="t" latinLnBrk="0" hangingPunct="1">
              <a:spcBef>
                <a:spcPts val="0"/>
              </a:spcBef>
              <a:spcAft>
                <a:spcPts val="0"/>
              </a:spcAft>
            </a:pPr>
            <a:r>
              <a:rPr lang="en-US" sz="2400" b="1" i="0" u="none" strike="noStrike" kern="1200" dirty="0">
                <a:effectLst/>
                <a:latin typeface="Calibri" panose="020F0502020204030204" pitchFamily="34" charset="0"/>
              </a:rPr>
              <a:t>Presentation</a:t>
            </a:r>
            <a:endParaRPr lang="x-none"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They are typically estrogen-producing tumors (60%): abnormal uterine bleeding</a:t>
            </a:r>
            <a:endParaRPr lang="x-none"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20% have concurrent endometrial carcinoma</a:t>
            </a:r>
            <a:endParaRPr lang="x-none"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Androgen producing tumors (10%)</a:t>
            </a:r>
            <a:endParaRPr lang="x-none" sz="2400" b="0" i="0" u="none" strike="noStrike" dirty="0">
              <a:effectLst/>
              <a:latin typeface="Arial" panose="020B0604020202020204" pitchFamily="34" charset="0"/>
            </a:endParaRPr>
          </a:p>
          <a:p>
            <a:pPr marL="347472" indent="-347472" rtl="0" eaLnBrk="1" fontAlgn="t" latinLnBrk="0" hangingPunct="1">
              <a:spcBef>
                <a:spcPts val="0"/>
              </a:spcBef>
              <a:spcAft>
                <a:spcPts val="0"/>
              </a:spcAft>
            </a:pPr>
            <a:r>
              <a:rPr lang="en-US" sz="2400" b="0" i="0" u="none" strike="noStrike" kern="1200" dirty="0">
                <a:effectLst/>
                <a:latin typeface="Calibri" panose="020F0502020204030204" pitchFamily="34" charset="0"/>
              </a:rPr>
              <a:t>Non-functioning tumor</a:t>
            </a:r>
            <a:endParaRPr lang="x-none" sz="2400" b="0" i="0" u="none" strike="noStrike" dirty="0">
              <a:effectLst/>
              <a:latin typeface="Arial" panose="020B0604020202020204" pitchFamily="34" charset="0"/>
            </a:endParaRPr>
          </a:p>
          <a:p>
            <a:pPr marL="0" marR="0" indent="0" rtl="0" eaLnBrk="1" fontAlgn="auto" latinLnBrk="0" hangingPunct="1">
              <a:spcBef>
                <a:spcPts val="0"/>
              </a:spcBef>
              <a:spcAft>
                <a:spcPts val="0"/>
              </a:spcAft>
            </a:pPr>
            <a:endParaRPr lang="en-US" sz="24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endParaRPr lang="en-US" sz="2400" b="1" dirty="0">
              <a:latin typeface="Calibri" panose="020F0502020204030204" pitchFamily="34" charset="0"/>
            </a:endParaRPr>
          </a:p>
          <a:p>
            <a:pPr marL="0" marR="0" indent="0" rtl="0" eaLnBrk="1" fontAlgn="auto" latinLnBrk="0" hangingPunct="1">
              <a:spcBef>
                <a:spcPts val="0"/>
              </a:spcBef>
              <a:spcAft>
                <a:spcPts val="0"/>
              </a:spcAft>
            </a:pPr>
            <a:endParaRPr lang="en-US" sz="2400" b="1" i="0" u="none" strike="noStrike" kern="1200" dirty="0">
              <a:effectLst/>
              <a:latin typeface="Calibri" panose="020F0502020204030204" pitchFamily="34" charset="0"/>
            </a:endParaRPr>
          </a:p>
          <a:p>
            <a:pPr marL="0" marR="0" indent="0" rtl="0" eaLnBrk="1" fontAlgn="auto" latinLnBrk="0" hangingPunct="1">
              <a:spcBef>
                <a:spcPts val="0"/>
              </a:spcBef>
              <a:spcAft>
                <a:spcPts val="0"/>
              </a:spcAft>
            </a:pPr>
            <a:r>
              <a:rPr lang="en-US" sz="2400" b="1" i="0" u="none" strike="noStrike" kern="1200" dirty="0">
                <a:effectLst/>
                <a:latin typeface="Calibri" panose="020F0502020204030204" pitchFamily="34" charset="0"/>
              </a:rPr>
              <a:t>Grossly</a:t>
            </a:r>
            <a:r>
              <a:rPr lang="en-US" sz="2400" b="0" i="0" u="none" strike="noStrike" kern="1200" dirty="0">
                <a:effectLst/>
                <a:latin typeface="Calibri" panose="020F0502020204030204" pitchFamily="34" charset="0"/>
              </a:rPr>
              <a:t>: Unilateral (90%), well-defined, firm, solid and covered by intact ovarian serosa, variable size; usually yellow; often a mixture with fibroma (white)</a:t>
            </a:r>
            <a:endParaRPr lang="x-none" sz="2400" b="0" i="0" u="none" strike="noStrike" dirty="0">
              <a:effectLst/>
              <a:latin typeface="Arial" panose="020B0604020202020204" pitchFamily="34" charset="0"/>
            </a:endParaRPr>
          </a:p>
          <a:p>
            <a:endParaRPr lang="en-GB" sz="1600" dirty="0"/>
          </a:p>
        </p:txBody>
      </p:sp>
      <p:sp>
        <p:nvSpPr>
          <p:cNvPr id="11" name="Rectangle 10">
            <a:extLst>
              <a:ext uri="{FF2B5EF4-FFF2-40B4-BE49-F238E27FC236}">
                <a16:creationId xmlns:a16="http://schemas.microsoft.com/office/drawing/2014/main" xmlns="" id="{7004738A-9D34-43E8-97D2-CA0EED4F8B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xmlns="" id="{B8B8D07F-F13E-443E-BA68-2D26672D76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xmlns="" id="{2813A4FA-24A5-41ED-A534-3807D1B2F3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xmlns="" id="{C3944F27-CA70-4E84-A51A-E6BF895589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a:extLst>
              <a:ext uri="{FF2B5EF4-FFF2-40B4-BE49-F238E27FC236}">
                <a16:creationId xmlns:a16="http://schemas.microsoft.com/office/drawing/2014/main" xmlns="" id="{31B87F53-AF52-4149-9304-FB4E5A3FEEBD}"/>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11852" r="-2" b="23701"/>
          <a:stretch/>
        </p:blipFill>
        <p:spPr bwMode="auto">
          <a:xfrm>
            <a:off x="7075967" y="1277423"/>
            <a:ext cx="4170530" cy="4335046"/>
          </a:xfrm>
          <a:prstGeom prst="rect">
            <a:avLst/>
          </a:prstGeom>
          <a:noFill/>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84624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DEE2AD96-B495-4E06-9291-B71706F728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3CF6D67-C5A8-4ADD-9E8E-1E38CA1D31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86909FA0-B515-4681-B7A8-FA281D133B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21C9FE86-FCC3-4A31-AA1C-C882262B7F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7D96243B-ECED-4B71-8E06-AE9A285EAD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xmlns="" id="{A09989E4-EFDC-4A90-A633-E0525FB413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3136B80-D996-7188-D539-A0893F02F675}"/>
              </a:ext>
            </a:extLst>
          </p:cNvPr>
          <p:cNvSpPr>
            <a:spLocks noGrp="1"/>
          </p:cNvSpPr>
          <p:nvPr>
            <p:ph type="title"/>
          </p:nvPr>
        </p:nvSpPr>
        <p:spPr>
          <a:xfrm>
            <a:off x="2164493" y="1734905"/>
            <a:ext cx="3363523" cy="2102521"/>
          </a:xfrm>
        </p:spPr>
        <p:txBody>
          <a:bodyPr anchor="b">
            <a:normAutofit/>
          </a:bodyPr>
          <a:lstStyle/>
          <a:p>
            <a:pPr algn="r"/>
            <a:r>
              <a:rPr lang="x-none" sz="7200" dirty="0">
                <a:solidFill>
                  <a:srgbClr val="FFFFFF"/>
                </a:solidFill>
              </a:rPr>
              <a:t>Thank       </a:t>
            </a:r>
          </a:p>
        </p:txBody>
      </p:sp>
      <p:sp>
        <p:nvSpPr>
          <p:cNvPr id="3" name="Content Placeholder 2">
            <a:extLst>
              <a:ext uri="{FF2B5EF4-FFF2-40B4-BE49-F238E27FC236}">
                <a16:creationId xmlns:a16="http://schemas.microsoft.com/office/drawing/2014/main" xmlns="" id="{24F280A6-41CC-D4B9-192D-EEF8A1477F3D}"/>
              </a:ext>
            </a:extLst>
          </p:cNvPr>
          <p:cNvSpPr>
            <a:spLocks noGrp="1"/>
          </p:cNvSpPr>
          <p:nvPr>
            <p:ph idx="1"/>
          </p:nvPr>
        </p:nvSpPr>
        <p:spPr>
          <a:xfrm>
            <a:off x="5674819" y="1144331"/>
            <a:ext cx="4862447" cy="5546047"/>
          </a:xfrm>
        </p:spPr>
        <p:txBody>
          <a:bodyPr anchor="ctr">
            <a:normAutofit/>
          </a:bodyPr>
          <a:lstStyle/>
          <a:p>
            <a:pPr marL="0" indent="0">
              <a:buNone/>
            </a:pPr>
            <a:r>
              <a:rPr lang="x-none" sz="7200" dirty="0">
                <a:solidFill>
                  <a:schemeClr val="tx2"/>
                </a:solidFill>
              </a:rPr>
              <a:t>You</a:t>
            </a:r>
          </a:p>
        </p:txBody>
      </p:sp>
    </p:spTree>
    <p:extLst>
      <p:ext uri="{BB962C8B-B14F-4D97-AF65-F5344CB8AC3E}">
        <p14:creationId xmlns:p14="http://schemas.microsoft.com/office/powerpoint/2010/main" xmlns="" val="360325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5953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819</TotalTime>
  <Words>5722</Words>
  <Application>Microsoft Office PowerPoint</Application>
  <PresentationFormat>مخصص</PresentationFormat>
  <Paragraphs>533</Paragraphs>
  <Slides>86</Slides>
  <Notes>4</Notes>
  <HiddenSlides>0</HiddenSlides>
  <MMClips>0</MMClips>
  <ScaleCrop>false</ScaleCrop>
  <HeadingPairs>
    <vt:vector size="4" baseType="variant">
      <vt:variant>
        <vt:lpstr>سمة</vt:lpstr>
      </vt:variant>
      <vt:variant>
        <vt:i4>1</vt:i4>
      </vt:variant>
      <vt:variant>
        <vt:lpstr>عناوين الشرائح</vt:lpstr>
      </vt:variant>
      <vt:variant>
        <vt:i4>86</vt:i4>
      </vt:variant>
    </vt:vector>
  </HeadingPairs>
  <TitlesOfParts>
    <vt:vector size="87" baseType="lpstr">
      <vt:lpstr>Office Theme</vt:lpstr>
      <vt:lpstr>Benign Lesions Of The Upper Genital Tract </vt:lpstr>
      <vt:lpstr>Anatomic Anomalies of The Uterus (when you think of it you diagnose to so keep these conditions in your mind)</vt:lpstr>
      <vt:lpstr>الشريحة 3</vt:lpstr>
      <vt:lpstr>Types of Uterine Anomalies </vt:lpstr>
      <vt:lpstr>الشريحة 5</vt:lpstr>
      <vt:lpstr>Hypoplasia uterus or Agenesis ممههمم</vt:lpstr>
      <vt:lpstr>Unicornuate uterus</vt:lpstr>
      <vt:lpstr>الشريحة 8</vt:lpstr>
      <vt:lpstr>الشريحة 9</vt:lpstr>
      <vt:lpstr>Didelphus uterus  cervix1+ 2</vt:lpstr>
      <vt:lpstr>الشريحة 11</vt:lpstr>
      <vt:lpstr>Bicornuate uterus speculum: 1 cervix</vt:lpstr>
      <vt:lpstr>الشريحة 13</vt:lpstr>
      <vt:lpstr>الشريحة 14</vt:lpstr>
      <vt:lpstr>Septate uterus</vt:lpstr>
      <vt:lpstr>Arcuate uterus normal variation</vt:lpstr>
      <vt:lpstr>Des related uterus</vt:lpstr>
      <vt:lpstr>الشريحة 18</vt:lpstr>
      <vt:lpstr>Cervical Ectropion</vt:lpstr>
      <vt:lpstr>الشريحة 20</vt:lpstr>
      <vt:lpstr>الشريحة 21</vt:lpstr>
      <vt:lpstr>الشريحة 22</vt:lpstr>
      <vt:lpstr>Cervicitis part of PID</vt:lpstr>
      <vt:lpstr>Cystic lesions</vt:lpstr>
      <vt:lpstr>الشريحة 25</vt:lpstr>
      <vt:lpstr>Cystic lesions </vt:lpstr>
      <vt:lpstr>Non-cystic lesions </vt:lpstr>
      <vt:lpstr>Non-cystic lesions </vt:lpstr>
      <vt:lpstr>Non-cystic lesions</vt:lpstr>
      <vt:lpstr>الشريحة 30</vt:lpstr>
      <vt:lpstr>Cervical stenosis</vt:lpstr>
      <vt:lpstr>الشريحة 32</vt:lpstr>
      <vt:lpstr>الشريحة 33</vt:lpstr>
      <vt:lpstr>الشريحة 34</vt:lpstr>
      <vt:lpstr>الشريحة 35</vt:lpstr>
      <vt:lpstr>الشريحة 36</vt:lpstr>
      <vt:lpstr>الشريحة 37</vt:lpstr>
      <vt:lpstr>الشريحة 38</vt:lpstr>
      <vt:lpstr>الشريحة 39</vt:lpstr>
      <vt:lpstr>        </vt:lpstr>
      <vt:lpstr>        </vt:lpstr>
      <vt:lpstr>الشريحة 42</vt:lpstr>
      <vt:lpstr>الشريحة 43</vt:lpstr>
      <vt:lpstr>Diagnosis</vt:lpstr>
      <vt:lpstr>الشريحة 45</vt:lpstr>
      <vt:lpstr>الشريحة 46</vt:lpstr>
      <vt:lpstr>الشريحة 47</vt:lpstr>
      <vt:lpstr>الشريحة 48</vt:lpstr>
      <vt:lpstr>الشريحة 49</vt:lpstr>
      <vt:lpstr>الشريحة 50</vt:lpstr>
      <vt:lpstr>الشريحة 51</vt:lpstr>
      <vt:lpstr>الشريحة 52</vt:lpstr>
      <vt:lpstr>الشريحة 53</vt:lpstr>
      <vt:lpstr>الشريحة 54</vt:lpstr>
      <vt:lpstr>Management of Uterine Fibroid</vt:lpstr>
      <vt:lpstr>Medical management for Uterine Leiomyomas</vt:lpstr>
      <vt:lpstr>2. Gonadotropin-Releasing Hormone (GnRH) Agonists </vt:lpstr>
      <vt:lpstr>الشريحة 58</vt:lpstr>
      <vt:lpstr>الشريحة 59</vt:lpstr>
      <vt:lpstr>Surgical Management   </vt:lpstr>
      <vt:lpstr>Hysterectomy </vt:lpstr>
      <vt:lpstr>الشريحة 62</vt:lpstr>
      <vt:lpstr>Benign Ovarian Cysts </vt:lpstr>
      <vt:lpstr>Ovarian Cysts – Introduction</vt:lpstr>
      <vt:lpstr>Benign diseases of the ovaries</vt:lpstr>
      <vt:lpstr>Medical history </vt:lpstr>
      <vt:lpstr>Physical examination </vt:lpstr>
      <vt:lpstr>Laboratory evaluation</vt:lpstr>
      <vt:lpstr>IMAGING </vt:lpstr>
      <vt:lpstr>الشريحة 70</vt:lpstr>
      <vt:lpstr>الشريحة 71</vt:lpstr>
      <vt:lpstr>Ovarian Cysts on ultrasound examination</vt:lpstr>
      <vt:lpstr>Luteoma</vt:lpstr>
      <vt:lpstr>Luteoma</vt:lpstr>
      <vt:lpstr>Ovarian Neoplasms </vt:lpstr>
      <vt:lpstr>Benign ovarian neoplasms</vt:lpstr>
      <vt:lpstr>الشريحة 77</vt:lpstr>
      <vt:lpstr>الشريحة 78</vt:lpstr>
      <vt:lpstr>الشريحة 79</vt:lpstr>
      <vt:lpstr>الشريحة 80</vt:lpstr>
      <vt:lpstr>الشريحة 81</vt:lpstr>
      <vt:lpstr>الشريحة 82</vt:lpstr>
      <vt:lpstr>الشريحة 83</vt:lpstr>
      <vt:lpstr>Fibroma</vt:lpstr>
      <vt:lpstr>Thecoma </vt:lpstr>
      <vt:lpstr>Thank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Benign Lesions Of The Upper Genital Tract </dc:title>
  <dc:creator>Sanabil Hassanat</dc:creator>
  <cp:lastModifiedBy>user</cp:lastModifiedBy>
  <cp:revision>65</cp:revision>
  <dcterms:created xsi:type="dcterms:W3CDTF">2024-10-12T15:29:15Z</dcterms:created>
  <dcterms:modified xsi:type="dcterms:W3CDTF">2024-10-23T22:34:39Z</dcterms:modified>
</cp:coreProperties>
</file>