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3" r:id="rId5"/>
  </p:sldMasterIdLst>
  <p:notesMasterIdLst>
    <p:notesMasterId r:id="rId18"/>
  </p:notesMasterIdLst>
  <p:sldIdLst>
    <p:sldId id="267" r:id="rId6"/>
    <p:sldId id="256" r:id="rId7"/>
    <p:sldId id="270" r:id="rId8"/>
    <p:sldId id="271" r:id="rId9"/>
    <p:sldId id="258" r:id="rId10"/>
    <p:sldId id="268" r:id="rId11"/>
    <p:sldId id="265" r:id="rId12"/>
    <p:sldId id="276" r:id="rId13"/>
    <p:sldId id="257" r:id="rId14"/>
    <p:sldId id="275" r:id="rId15"/>
    <p:sldId id="259" r:id="rId16"/>
    <p:sldId id="27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MSUNG"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1" autoAdjust="0"/>
    <p:restoredTop sz="94601" autoAdjust="0"/>
  </p:normalViewPr>
  <p:slideViewPr>
    <p:cSldViewPr snapToGrid="0">
      <p:cViewPr varScale="1">
        <p:scale>
          <a:sx n="63" d="100"/>
          <a:sy n="63" d="100"/>
        </p:scale>
        <p:origin x="61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a'a Hassan AlZyoud" userId="2cd791ad-6805-49d8-bfa0-66373c1108aa" providerId="ADAL" clId="{F20AAF3E-F189-41C3-BD07-AADFB7556F3D}"/>
    <pc:docChg chg="custSel modSld">
      <pc:chgData name="Alia'a Hassan AlZyoud" userId="2cd791ad-6805-49d8-bfa0-66373c1108aa" providerId="ADAL" clId="{F20AAF3E-F189-41C3-BD07-AADFB7556F3D}" dt="2022-12-19T06:51:13.550" v="26" actId="20577"/>
      <pc:docMkLst>
        <pc:docMk/>
      </pc:docMkLst>
      <pc:sldChg chg="modSp mod">
        <pc:chgData name="Alia'a Hassan AlZyoud" userId="2cd791ad-6805-49d8-bfa0-66373c1108aa" providerId="ADAL" clId="{F20AAF3E-F189-41C3-BD07-AADFB7556F3D}" dt="2022-12-19T06:51:13.550" v="26" actId="20577"/>
        <pc:sldMkLst>
          <pc:docMk/>
          <pc:sldMk cId="4090558334" sldId="275"/>
        </pc:sldMkLst>
        <pc:spChg chg="mod">
          <ac:chgData name="Alia'a Hassan AlZyoud" userId="2cd791ad-6805-49d8-bfa0-66373c1108aa" providerId="ADAL" clId="{F20AAF3E-F189-41C3-BD07-AADFB7556F3D}" dt="2022-12-19T06:51:13.550" v="26" actId="20577"/>
          <ac:spMkLst>
            <pc:docMk/>
            <pc:sldMk cId="4090558334" sldId="275"/>
            <ac:spMk id="3" creationId="{71E0D74A-06DA-8072-AA32-DE8441A6AB43}"/>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2-18T17:15:47.653"/>
    </inkml:context>
    <inkml:brush xml:id="br0">
      <inkml:brushProperty name="width" value="0.05" units="cm"/>
      <inkml:brushProperty name="height" value="0.05" units="cm"/>
    </inkml:brush>
  </inkml:definitions>
  <inkml:trace contextRef="#ctx0" brushRef="#br0">1 1 0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DBD3FC-7A80-45CB-AA29-BB9153936254}" type="datetimeFigureOut">
              <a:rPr lang="en-US" smtClean="0"/>
              <a:t>12/19/2022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E22B1E-2857-485B-B117-E1A662401A9D}" type="slidenum">
              <a:rPr lang="en-US" smtClean="0"/>
              <a:t>‹#›</a:t>
            </a:fld>
            <a:endParaRPr lang="en-US"/>
          </a:p>
        </p:txBody>
      </p:sp>
    </p:spTree>
    <p:extLst>
      <p:ext uri="{BB962C8B-B14F-4D97-AF65-F5344CB8AC3E}">
        <p14:creationId xmlns:p14="http://schemas.microsoft.com/office/powerpoint/2010/main" val="933534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AABA8F07-A753-425B-80C4-5C60B93BEFF4}" type="datetimeFigureOut">
              <a:rPr lang="en-US" smtClean="0"/>
              <a:t>12/19/2022</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CD3E8CEF-AF63-49D4-81D7-CB242801C71B}" type="slidenum">
              <a:rPr lang="en-US" smtClean="0"/>
              <a:t>‹#›</a:t>
            </a:fld>
            <a:endParaRPr lang="en-US"/>
          </a:p>
        </p:txBody>
      </p:sp>
    </p:spTree>
    <p:extLst>
      <p:ext uri="{BB962C8B-B14F-4D97-AF65-F5344CB8AC3E}">
        <p14:creationId xmlns:p14="http://schemas.microsoft.com/office/powerpoint/2010/main" val="2500404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AABA8F07-A753-425B-80C4-5C60B93BEFF4}" type="datetimeFigureOut">
              <a:rPr lang="en-US" smtClean="0"/>
              <a:t>12/19/2022</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CD3E8CEF-AF63-49D4-81D7-CB242801C71B}" type="slidenum">
              <a:rPr lang="en-US" smtClean="0"/>
              <a:t>‹#›</a:t>
            </a:fld>
            <a:endParaRPr lang="en-US"/>
          </a:p>
        </p:txBody>
      </p:sp>
    </p:spTree>
    <p:extLst>
      <p:ext uri="{BB962C8B-B14F-4D97-AF65-F5344CB8AC3E}">
        <p14:creationId xmlns:p14="http://schemas.microsoft.com/office/powerpoint/2010/main" val="1366024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AABA8F07-A753-425B-80C4-5C60B93BEFF4}" type="datetimeFigureOut">
              <a:rPr lang="en-US" smtClean="0"/>
              <a:t>12/19/2022</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CD3E8CEF-AF63-49D4-81D7-CB242801C71B}" type="slidenum">
              <a:rPr lang="en-US" smtClean="0"/>
              <a:t>‹#›</a:t>
            </a:fld>
            <a:endParaRPr lang="en-US"/>
          </a:p>
        </p:txBody>
      </p:sp>
    </p:spTree>
    <p:extLst>
      <p:ext uri="{BB962C8B-B14F-4D97-AF65-F5344CB8AC3E}">
        <p14:creationId xmlns:p14="http://schemas.microsoft.com/office/powerpoint/2010/main" val="540816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AABA8F07-A753-425B-80C4-5C60B93BEFF4}" type="datetimeFigureOut">
              <a:rPr lang="en-US" smtClean="0"/>
              <a:t>12/19/2022</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CD3E8CEF-AF63-49D4-81D7-CB242801C71B}" type="slidenum">
              <a:rPr lang="en-US" smtClean="0"/>
              <a:t>‹#›</a:t>
            </a:fld>
            <a:endParaRPr lang="en-US"/>
          </a:p>
        </p:txBody>
      </p:sp>
    </p:spTree>
    <p:extLst>
      <p:ext uri="{BB962C8B-B14F-4D97-AF65-F5344CB8AC3E}">
        <p14:creationId xmlns:p14="http://schemas.microsoft.com/office/powerpoint/2010/main" val="24482024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12/19/2022</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9706705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12/19/2022</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4990172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12/19/2022</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8797714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12/19/2022</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5962273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12/19/2022</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8990955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12/19/2022</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2528175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12/19/2022</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73471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AABA8F07-A753-425B-80C4-5C60B93BEFF4}" type="datetimeFigureOut">
              <a:rPr lang="en-US" smtClean="0"/>
              <a:t>12/19/2022</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CD3E8CEF-AF63-49D4-81D7-CB242801C71B}" type="slidenum">
              <a:rPr lang="en-US" smtClean="0"/>
              <a:t>‹#›</a:t>
            </a:fld>
            <a:endParaRPr lang="en-US"/>
          </a:p>
        </p:txBody>
      </p:sp>
    </p:spTree>
    <p:extLst>
      <p:ext uri="{BB962C8B-B14F-4D97-AF65-F5344CB8AC3E}">
        <p14:creationId xmlns:p14="http://schemas.microsoft.com/office/powerpoint/2010/main" val="23257212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12/19/2022</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5550444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12/19/2022</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3424818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12/19/2022</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2695937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12/19/2022</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5581219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12/19/2022</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295854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AABA8F07-A753-425B-80C4-5C60B93BEFF4}" type="datetimeFigureOut">
              <a:rPr lang="en-US" smtClean="0"/>
              <a:t>12/19/2022</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CD3E8CEF-AF63-49D4-81D7-CB242801C71B}" type="slidenum">
              <a:rPr lang="en-US" smtClean="0"/>
              <a:t>‹#›</a:t>
            </a:fld>
            <a:endParaRPr lang="en-US"/>
          </a:p>
        </p:txBody>
      </p:sp>
    </p:spTree>
    <p:extLst>
      <p:ext uri="{BB962C8B-B14F-4D97-AF65-F5344CB8AC3E}">
        <p14:creationId xmlns:p14="http://schemas.microsoft.com/office/powerpoint/2010/main" val="1100176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AABA8F07-A753-425B-80C4-5C60B93BEFF4}" type="datetimeFigureOut">
              <a:rPr lang="en-US" smtClean="0"/>
              <a:t>12/19/2022</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CD3E8CEF-AF63-49D4-81D7-CB242801C71B}" type="slidenum">
              <a:rPr lang="en-US" smtClean="0"/>
              <a:t>‹#›</a:t>
            </a:fld>
            <a:endParaRPr lang="en-US"/>
          </a:p>
        </p:txBody>
      </p:sp>
    </p:spTree>
    <p:extLst>
      <p:ext uri="{BB962C8B-B14F-4D97-AF65-F5344CB8AC3E}">
        <p14:creationId xmlns:p14="http://schemas.microsoft.com/office/powerpoint/2010/main" val="2299676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AABA8F07-A753-425B-80C4-5C60B93BEFF4}" type="datetimeFigureOut">
              <a:rPr lang="en-US" smtClean="0"/>
              <a:t>12/19/2022</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CD3E8CEF-AF63-49D4-81D7-CB242801C71B}" type="slidenum">
              <a:rPr lang="en-US" smtClean="0"/>
              <a:t>‹#›</a:t>
            </a:fld>
            <a:endParaRPr lang="en-US"/>
          </a:p>
        </p:txBody>
      </p:sp>
    </p:spTree>
    <p:extLst>
      <p:ext uri="{BB962C8B-B14F-4D97-AF65-F5344CB8AC3E}">
        <p14:creationId xmlns:p14="http://schemas.microsoft.com/office/powerpoint/2010/main" val="4096097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AABA8F07-A753-425B-80C4-5C60B93BEFF4}" type="datetimeFigureOut">
              <a:rPr lang="en-US" smtClean="0"/>
              <a:t>12/19/2022</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CD3E8CEF-AF63-49D4-81D7-CB242801C71B}" type="slidenum">
              <a:rPr lang="en-US" smtClean="0"/>
              <a:t>‹#›</a:t>
            </a:fld>
            <a:endParaRPr lang="en-US"/>
          </a:p>
        </p:txBody>
      </p:sp>
    </p:spTree>
    <p:extLst>
      <p:ext uri="{BB962C8B-B14F-4D97-AF65-F5344CB8AC3E}">
        <p14:creationId xmlns:p14="http://schemas.microsoft.com/office/powerpoint/2010/main" val="1094455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AABA8F07-A753-425B-80C4-5C60B93BEFF4}" type="datetimeFigureOut">
              <a:rPr lang="en-US" smtClean="0"/>
              <a:t>12/19/2022</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CD3E8CEF-AF63-49D4-81D7-CB242801C71B}" type="slidenum">
              <a:rPr lang="en-US" smtClean="0"/>
              <a:t>‹#›</a:t>
            </a:fld>
            <a:endParaRPr lang="en-US"/>
          </a:p>
        </p:txBody>
      </p:sp>
    </p:spTree>
    <p:extLst>
      <p:ext uri="{BB962C8B-B14F-4D97-AF65-F5344CB8AC3E}">
        <p14:creationId xmlns:p14="http://schemas.microsoft.com/office/powerpoint/2010/main" val="992447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AABA8F07-A753-425B-80C4-5C60B93BEFF4}" type="datetimeFigureOut">
              <a:rPr lang="en-US" smtClean="0"/>
              <a:t>12/19/2022</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CD3E8CEF-AF63-49D4-81D7-CB242801C71B}" type="slidenum">
              <a:rPr lang="en-US" smtClean="0"/>
              <a:t>‹#›</a:t>
            </a:fld>
            <a:endParaRPr lang="en-US"/>
          </a:p>
        </p:txBody>
      </p:sp>
    </p:spTree>
    <p:extLst>
      <p:ext uri="{BB962C8B-B14F-4D97-AF65-F5344CB8AC3E}">
        <p14:creationId xmlns:p14="http://schemas.microsoft.com/office/powerpoint/2010/main" val="780390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AABA8F07-A753-425B-80C4-5C60B93BEFF4}" type="datetimeFigureOut">
              <a:rPr lang="en-US" smtClean="0"/>
              <a:t>12/19/2022</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CD3E8CEF-AF63-49D4-81D7-CB242801C71B}" type="slidenum">
              <a:rPr lang="en-US" smtClean="0"/>
              <a:t>‹#›</a:t>
            </a:fld>
            <a:endParaRPr lang="en-US"/>
          </a:p>
        </p:txBody>
      </p:sp>
    </p:spTree>
    <p:extLst>
      <p:ext uri="{BB962C8B-B14F-4D97-AF65-F5344CB8AC3E}">
        <p14:creationId xmlns:p14="http://schemas.microsoft.com/office/powerpoint/2010/main" val="376562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BA8F07-A753-425B-80C4-5C60B93BEFF4}" type="datetimeFigureOut">
              <a:rPr lang="en-US" smtClean="0"/>
              <a:t>12/19/2022</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E8CEF-AF63-49D4-81D7-CB242801C71B}" type="slidenum">
              <a:rPr lang="en-US" smtClean="0"/>
              <a:t>‹#›</a:t>
            </a:fld>
            <a:endParaRPr lang="en-US"/>
          </a:p>
        </p:txBody>
      </p:sp>
    </p:spTree>
    <p:extLst>
      <p:ext uri="{BB962C8B-B14F-4D97-AF65-F5344CB8AC3E}">
        <p14:creationId xmlns:p14="http://schemas.microsoft.com/office/powerpoint/2010/main" val="15190720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i="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12/19/2022</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a:t>
            </a:fld>
            <a:endParaRPr lang="en-US"/>
          </a:p>
        </p:txBody>
      </p:sp>
    </p:spTree>
    <p:extLst>
      <p:ext uri="{BB962C8B-B14F-4D97-AF65-F5344CB8AC3E}">
        <p14:creationId xmlns:p14="http://schemas.microsoft.com/office/powerpoint/2010/main" val="125070250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i="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5983F-E44C-4DCC-B895-86CB37588124}"/>
              </a:ext>
            </a:extLst>
          </p:cNvPr>
          <p:cNvSpPr>
            <a:spLocks noGrp="1"/>
          </p:cNvSpPr>
          <p:nvPr>
            <p:ph type="title"/>
          </p:nvPr>
        </p:nvSpPr>
        <p:spPr/>
        <p:txBody>
          <a:bodyPr/>
          <a:lstStyle/>
          <a:p>
            <a:r>
              <a:rPr lang="en-US" dirty="0"/>
              <a:t>Perioperative anticoagulation</a:t>
            </a:r>
            <a:br>
              <a:rPr lang="en-US" dirty="0"/>
            </a:br>
            <a:br>
              <a:rPr lang="en-US" dirty="0"/>
            </a:br>
            <a:br>
              <a:rPr lang="en-US" dirty="0"/>
            </a:br>
            <a:r>
              <a:rPr lang="en-US" sz="1800" dirty="0"/>
              <a:t>Leen alshawabkeh</a:t>
            </a:r>
            <a:br>
              <a:rPr lang="en-US" sz="1800" dirty="0"/>
            </a:br>
            <a:r>
              <a:rPr lang="en-US" sz="1800" dirty="0"/>
              <a:t>alia alzyoud </a:t>
            </a:r>
          </a:p>
        </p:txBody>
      </p:sp>
    </p:spTree>
    <p:extLst>
      <p:ext uri="{BB962C8B-B14F-4D97-AF65-F5344CB8AC3E}">
        <p14:creationId xmlns:p14="http://schemas.microsoft.com/office/powerpoint/2010/main" val="14015378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A878E-ED16-DF1A-5CE3-4622F6578CDD}"/>
              </a:ext>
            </a:extLst>
          </p:cNvPr>
          <p:cNvSpPr>
            <a:spLocks noGrp="1"/>
          </p:cNvSpPr>
          <p:nvPr>
            <p:ph type="title"/>
          </p:nvPr>
        </p:nvSpPr>
        <p:spPr>
          <a:xfrm>
            <a:off x="550334" y="178858"/>
            <a:ext cx="10515600" cy="1325563"/>
          </a:xfrm>
        </p:spPr>
        <p:txBody>
          <a:bodyPr/>
          <a:lstStyle/>
          <a:p>
            <a:r>
              <a:rPr lang="en-GB" dirty="0">
                <a:solidFill>
                  <a:schemeClr val="bg2">
                    <a:lumMod val="50000"/>
                  </a:schemeClr>
                </a:solidFill>
              </a:rPr>
              <a:t>Complications of anticoagulation therapy</a:t>
            </a:r>
            <a:endParaRPr lang="en-US" dirty="0">
              <a:solidFill>
                <a:schemeClr val="bg2">
                  <a:lumMod val="50000"/>
                </a:schemeClr>
              </a:solidFill>
            </a:endParaRPr>
          </a:p>
        </p:txBody>
      </p:sp>
      <p:sp>
        <p:nvSpPr>
          <p:cNvPr id="3" name="Content Placeholder 2">
            <a:extLst>
              <a:ext uri="{FF2B5EF4-FFF2-40B4-BE49-F238E27FC236}">
                <a16:creationId xmlns:a16="http://schemas.microsoft.com/office/drawing/2014/main" id="{71E0D74A-06DA-8072-AA32-DE8441A6AB43}"/>
              </a:ext>
            </a:extLst>
          </p:cNvPr>
          <p:cNvSpPr>
            <a:spLocks noGrp="1"/>
          </p:cNvSpPr>
          <p:nvPr>
            <p:ph idx="1"/>
          </p:nvPr>
        </p:nvSpPr>
        <p:spPr>
          <a:xfrm>
            <a:off x="745067" y="1209676"/>
            <a:ext cx="10896599" cy="5469466"/>
          </a:xfrm>
        </p:spPr>
        <p:txBody>
          <a:bodyPr>
            <a:normAutofit lnSpcReduction="10000"/>
          </a:bodyPr>
          <a:lstStyle/>
          <a:p>
            <a:r>
              <a:rPr lang="en-GB" dirty="0"/>
              <a:t>General complications are </a:t>
            </a:r>
            <a:r>
              <a:rPr lang="en-US" b="0" i="0" dirty="0">
                <a:solidFill>
                  <a:srgbClr val="212121"/>
                </a:solidFill>
                <a:effectLst/>
                <a:latin typeface="Century Gothic" panose="020B0502020202020204" pitchFamily="34" charset="0"/>
              </a:rPr>
              <a:t> hemorrhage. Risk factors for this often-fatal complication include INR intensity, older age, cerebrovascular disease, and hypertension</a:t>
            </a:r>
          </a:p>
          <a:p>
            <a:r>
              <a:rPr lang="en-US" dirty="0">
                <a:solidFill>
                  <a:srgbClr val="212121"/>
                </a:solidFill>
                <a:latin typeface="Century Gothic" panose="020B0502020202020204" pitchFamily="34" charset="0"/>
              </a:rPr>
              <a:t>As specific complication for certain drugs</a:t>
            </a:r>
            <a:r>
              <a:rPr lang="en-US" dirty="0">
                <a:solidFill>
                  <a:srgbClr val="212121"/>
                </a:solidFill>
                <a:latin typeface="BlinkMacSystemFont"/>
              </a:rPr>
              <a:t>  </a:t>
            </a:r>
          </a:p>
          <a:p>
            <a:r>
              <a:rPr lang="en-US" dirty="0">
                <a:solidFill>
                  <a:srgbClr val="212121"/>
                </a:solidFill>
                <a:latin typeface="Century Gothic" panose="020B0502020202020204" pitchFamily="34" charset="0"/>
              </a:rPr>
              <a:t>Unfractionated heparin : occur with bleeding and HTN </a:t>
            </a:r>
            <a:r>
              <a:rPr lang="en-US" dirty="0">
                <a:solidFill>
                  <a:srgbClr val="212121"/>
                </a:solidFill>
                <a:latin typeface="BlinkMacSystemFont"/>
              </a:rPr>
              <a:t>,</a:t>
            </a:r>
            <a:r>
              <a:rPr lang="en-US" dirty="0"/>
              <a:t>If bleeding occurs, heparin should be discontinued, and immediate assessment of the PT, PTT, and complete blood count (CBC) . Ps its doses are 5,000 units in 5 mL </a:t>
            </a:r>
            <a:r>
              <a:rPr lang="en-US"/>
              <a:t>concentration saline</a:t>
            </a:r>
            <a:endParaRPr lang="en-US" dirty="0"/>
          </a:p>
          <a:p>
            <a:r>
              <a:rPr lang="en-US" dirty="0"/>
              <a:t>Warfarin : risk is estimated to be approximately 10% per year. Warfarin-induced skin necrosis , it can produce significant birth defects and fetal death and should not be used during pregnancy. Instead we use LMWH . </a:t>
            </a:r>
          </a:p>
        </p:txBody>
      </p:sp>
    </p:spTree>
    <p:extLst>
      <p:ext uri="{BB962C8B-B14F-4D97-AF65-F5344CB8AC3E}">
        <p14:creationId xmlns:p14="http://schemas.microsoft.com/office/powerpoint/2010/main" val="4090558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B675F-C5B5-28B7-E579-AC24DA217C64}"/>
              </a:ext>
            </a:extLst>
          </p:cNvPr>
          <p:cNvSpPr>
            <a:spLocks noGrp="1"/>
          </p:cNvSpPr>
          <p:nvPr>
            <p:ph type="title"/>
          </p:nvPr>
        </p:nvSpPr>
        <p:spPr/>
        <p:txBody>
          <a:bodyPr/>
          <a:lstStyle/>
          <a:p>
            <a:r>
              <a:rPr lang="en-GB" dirty="0">
                <a:solidFill>
                  <a:schemeClr val="bg2">
                    <a:lumMod val="50000"/>
                  </a:schemeClr>
                </a:solidFill>
              </a:rPr>
              <a:t>Contraindications of anticoagulation therapy </a:t>
            </a:r>
            <a:endParaRPr lang="en-US" dirty="0">
              <a:solidFill>
                <a:schemeClr val="bg2">
                  <a:lumMod val="50000"/>
                </a:schemeClr>
              </a:solidFill>
            </a:endParaRPr>
          </a:p>
        </p:txBody>
      </p:sp>
      <p:sp>
        <p:nvSpPr>
          <p:cNvPr id="3" name="Content Placeholder 2">
            <a:extLst>
              <a:ext uri="{FF2B5EF4-FFF2-40B4-BE49-F238E27FC236}">
                <a16:creationId xmlns:a16="http://schemas.microsoft.com/office/drawing/2014/main" id="{EAC17DBD-7A4D-4218-3B89-40CDEAB16015}"/>
              </a:ext>
            </a:extLst>
          </p:cNvPr>
          <p:cNvSpPr>
            <a:spLocks noGrp="1"/>
          </p:cNvSpPr>
          <p:nvPr>
            <p:ph idx="1"/>
          </p:nvPr>
        </p:nvSpPr>
        <p:spPr>
          <a:xfrm>
            <a:off x="973666" y="1825625"/>
            <a:ext cx="10295467" cy="1476375"/>
          </a:xfrm>
        </p:spPr>
        <p:txBody>
          <a:bodyPr>
            <a:normAutofit fontScale="92500" lnSpcReduction="20000"/>
          </a:bodyPr>
          <a:lstStyle/>
          <a:p>
            <a:r>
              <a:rPr lang="en-GB" dirty="0"/>
              <a:t>It is including </a:t>
            </a:r>
            <a:r>
              <a:rPr lang="en-US" dirty="0"/>
              <a:t>recent surgical intervention, severe trauma, intracranial or other sites of active bleeding, and in patients with an increased risk of falling, thrombocytopenia, even intracranial or spinal tumors</a:t>
            </a:r>
          </a:p>
          <a:p>
            <a:endParaRPr lang="en-US" dirty="0"/>
          </a:p>
        </p:txBody>
      </p:sp>
      <p:sp>
        <p:nvSpPr>
          <p:cNvPr id="4" name="TextBox 3">
            <a:extLst>
              <a:ext uri="{FF2B5EF4-FFF2-40B4-BE49-F238E27FC236}">
                <a16:creationId xmlns:a16="http://schemas.microsoft.com/office/drawing/2014/main" id="{E2083911-20A8-6EA7-D69D-B163DBAF0296}"/>
              </a:ext>
            </a:extLst>
          </p:cNvPr>
          <p:cNvSpPr txBox="1"/>
          <p:nvPr/>
        </p:nvSpPr>
        <p:spPr>
          <a:xfrm>
            <a:off x="1058332" y="3556000"/>
            <a:ext cx="10295467" cy="1815882"/>
          </a:xfrm>
          <a:prstGeom prst="rect">
            <a:avLst/>
          </a:prstGeom>
          <a:noFill/>
        </p:spPr>
        <p:txBody>
          <a:bodyPr wrap="square" rtlCol="0">
            <a:spAutoFit/>
          </a:bodyPr>
          <a:lstStyle/>
          <a:p>
            <a:r>
              <a:rPr lang="en-US" sz="2800" dirty="0">
                <a:solidFill>
                  <a:srgbClr val="FF0000"/>
                </a:solidFill>
              </a:rPr>
              <a:t>*</a:t>
            </a:r>
            <a:r>
              <a:rPr lang="en-US" sz="2800" dirty="0"/>
              <a:t> Sometimes it is not a contraindication to give it but we should lower our given doses such as Elderly patients, those with hepatic insufficiency, and those who are receiving parenteral nutrition or broad-spectrum antibiotics.</a:t>
            </a:r>
          </a:p>
        </p:txBody>
      </p:sp>
    </p:spTree>
    <p:extLst>
      <p:ext uri="{BB962C8B-B14F-4D97-AF65-F5344CB8AC3E}">
        <p14:creationId xmlns:p14="http://schemas.microsoft.com/office/powerpoint/2010/main" val="3505526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CDEB6-F948-431F-9224-B70B329922A2}"/>
              </a:ext>
            </a:extLst>
          </p:cNvPr>
          <p:cNvSpPr>
            <a:spLocks noGrp="1"/>
          </p:cNvSpPr>
          <p:nvPr>
            <p:ph type="title"/>
          </p:nvPr>
        </p:nvSpPr>
        <p:spPr>
          <a:xfrm>
            <a:off x="838200" y="2766218"/>
            <a:ext cx="10515600" cy="1325563"/>
          </a:xfrm>
        </p:spPr>
        <p:txBody>
          <a:bodyPr/>
          <a:lstStyle/>
          <a:p>
            <a:r>
              <a:rPr lang="en-US" dirty="0"/>
              <a:t>                             Thank you </a:t>
            </a:r>
          </a:p>
        </p:txBody>
      </p:sp>
    </p:spTree>
    <p:extLst>
      <p:ext uri="{BB962C8B-B14F-4D97-AF65-F5344CB8AC3E}">
        <p14:creationId xmlns:p14="http://schemas.microsoft.com/office/powerpoint/2010/main" val="2136265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8">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 descr="Colorful wavy concept">
            <a:extLst>
              <a:ext uri="{FF2B5EF4-FFF2-40B4-BE49-F238E27FC236}">
                <a16:creationId xmlns:a16="http://schemas.microsoft.com/office/drawing/2014/main" id="{371B83A8-B4AE-C4B0-0D96-9D5407F582D8}"/>
              </a:ext>
            </a:extLst>
          </p:cNvPr>
          <p:cNvPicPr>
            <a:picLocks noChangeAspect="1"/>
          </p:cNvPicPr>
          <p:nvPr/>
        </p:nvPicPr>
        <p:blipFill rotWithShape="1">
          <a:blip r:embed="rId2"/>
          <a:srcRect l="20062" r="21900" b="-1"/>
          <a:stretch/>
        </p:blipFill>
        <p:spPr>
          <a:xfrm>
            <a:off x="6229215" y="-28374"/>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
        <p:nvSpPr>
          <p:cNvPr id="5" name="TextBox 4">
            <a:extLst>
              <a:ext uri="{FF2B5EF4-FFF2-40B4-BE49-F238E27FC236}">
                <a16:creationId xmlns:a16="http://schemas.microsoft.com/office/drawing/2014/main" id="{024609A7-793F-4320-A9FA-F6E31F81BDE1}"/>
              </a:ext>
            </a:extLst>
          </p:cNvPr>
          <p:cNvSpPr txBox="1"/>
          <p:nvPr/>
        </p:nvSpPr>
        <p:spPr>
          <a:xfrm>
            <a:off x="225082" y="309489"/>
            <a:ext cx="6428936" cy="1354217"/>
          </a:xfrm>
          <a:prstGeom prst="rect">
            <a:avLst/>
          </a:prstGeom>
          <a:noFill/>
        </p:spPr>
        <p:txBody>
          <a:bodyPr wrap="square" rtlCol="0">
            <a:spAutoFit/>
          </a:bodyPr>
          <a:lstStyle/>
          <a:p>
            <a:endParaRPr lang="en-US" sz="2800" dirty="0">
              <a:solidFill>
                <a:schemeClr val="tx2">
                  <a:lumMod val="50000"/>
                  <a:lumOff val="50000"/>
                </a:schemeClr>
              </a:solidFill>
              <a:latin typeface="arial" panose="020B0604020202020204" pitchFamily="34" charset="0"/>
            </a:endParaRPr>
          </a:p>
          <a:p>
            <a:r>
              <a:rPr lang="en-US" dirty="0">
                <a:solidFill>
                  <a:schemeClr val="tx2">
                    <a:lumMod val="50000"/>
                    <a:lumOff val="50000"/>
                  </a:schemeClr>
                </a:solidFill>
              </a:rPr>
              <a:t> </a:t>
            </a:r>
          </a:p>
          <a:p>
            <a:endParaRPr lang="en-US" dirty="0">
              <a:solidFill>
                <a:schemeClr val="tx2">
                  <a:lumMod val="50000"/>
                  <a:lumOff val="50000"/>
                </a:schemeClr>
              </a:solidFill>
            </a:endParaRPr>
          </a:p>
          <a:p>
            <a:r>
              <a:rPr lang="en-US" dirty="0">
                <a:solidFill>
                  <a:schemeClr val="tx2">
                    <a:lumMod val="50000"/>
                    <a:lumOff val="50000"/>
                  </a:schemeClr>
                </a:solidFill>
              </a:rPr>
              <a:t>  </a:t>
            </a:r>
          </a:p>
        </p:txBody>
      </p:sp>
      <p:sp>
        <p:nvSpPr>
          <p:cNvPr id="2" name="TextBox 1">
            <a:extLst>
              <a:ext uri="{FF2B5EF4-FFF2-40B4-BE49-F238E27FC236}">
                <a16:creationId xmlns:a16="http://schemas.microsoft.com/office/drawing/2014/main" id="{D404704D-194B-4EB2-8C13-35E22449554D}"/>
              </a:ext>
            </a:extLst>
          </p:cNvPr>
          <p:cNvSpPr txBox="1"/>
          <p:nvPr/>
        </p:nvSpPr>
        <p:spPr>
          <a:xfrm>
            <a:off x="225082" y="172278"/>
            <a:ext cx="6001085" cy="6370975"/>
          </a:xfrm>
          <a:prstGeom prst="rect">
            <a:avLst/>
          </a:prstGeom>
          <a:noFill/>
        </p:spPr>
        <p:txBody>
          <a:bodyPr wrap="square" rtlCol="0">
            <a:spAutoFit/>
          </a:bodyPr>
          <a:lstStyle/>
          <a:p>
            <a:pPr marL="285750" indent="-285750">
              <a:buFont typeface="Arial" panose="020B0604020202020204" pitchFamily="34" charset="0"/>
              <a:buChar char="•"/>
            </a:pPr>
            <a:r>
              <a:rPr lang="en-US" sz="2400" dirty="0"/>
              <a:t>Recommendations for the management of anticoagulation in the perioperative period should include the risks of :</a:t>
            </a:r>
          </a:p>
          <a:p>
            <a:pPr marL="342900" indent="-342900">
              <a:buAutoNum type="arabicPeriod"/>
            </a:pPr>
            <a:r>
              <a:rPr lang="en-US" sz="2400" dirty="0"/>
              <a:t>thromboembolic events </a:t>
            </a:r>
          </a:p>
          <a:p>
            <a:pPr marL="342900" indent="-342900">
              <a:buAutoNum type="arabicPeriod"/>
            </a:pPr>
            <a:r>
              <a:rPr lang="en-US" sz="2400" dirty="0"/>
              <a:t>perioperative bleeding</a:t>
            </a:r>
          </a:p>
          <a:p>
            <a:r>
              <a:rPr lang="en-US" sz="2400" dirty="0"/>
              <a:t> </a:t>
            </a:r>
          </a:p>
          <a:p>
            <a:endParaRPr lang="en-US" sz="2400" dirty="0"/>
          </a:p>
          <a:p>
            <a:endParaRPr lang="en-US" sz="2400" dirty="0"/>
          </a:p>
          <a:p>
            <a:pPr marL="285750" indent="-285750">
              <a:buFont typeface="Arial" panose="020B0604020202020204" pitchFamily="34" charset="0"/>
              <a:buChar char="•"/>
            </a:pPr>
            <a:r>
              <a:rPr lang="en-US" sz="2400" dirty="0"/>
              <a:t>Surgery is generally safe when the INR value is below 1.5</a:t>
            </a:r>
          </a:p>
          <a:p>
            <a:r>
              <a:rPr lang="en-US" sz="2400" dirty="0"/>
              <a:t> </a:t>
            </a:r>
          </a:p>
          <a:p>
            <a:pPr marL="285750" indent="-285750">
              <a:buFont typeface="Arial" panose="020B0604020202020204" pitchFamily="34" charset="0"/>
              <a:buChar char="•"/>
            </a:pPr>
            <a:r>
              <a:rPr lang="en-US" sz="2400" dirty="0"/>
              <a:t>Patients whose INRs are maintained between 2.0 and 3.0 by the effect of warfarin  normally require withholding of the medication for 5 days preoperatively. </a:t>
            </a:r>
          </a:p>
        </p:txBody>
      </p:sp>
    </p:spTree>
    <p:extLst>
      <p:ext uri="{BB962C8B-B14F-4D97-AF65-F5344CB8AC3E}">
        <p14:creationId xmlns:p14="http://schemas.microsoft.com/office/powerpoint/2010/main" val="528428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43F0CD-62E1-48C4-B800-E7FF93BEBA59}"/>
              </a:ext>
            </a:extLst>
          </p:cNvPr>
          <p:cNvSpPr>
            <a:spLocks noGrp="1"/>
          </p:cNvSpPr>
          <p:nvPr>
            <p:ph idx="1"/>
          </p:nvPr>
        </p:nvSpPr>
        <p:spPr>
          <a:xfrm>
            <a:off x="0" y="336274"/>
            <a:ext cx="12085983" cy="6185452"/>
          </a:xfrm>
        </p:spPr>
        <p:txBody>
          <a:bodyPr>
            <a:normAutofit/>
          </a:bodyPr>
          <a:lstStyle/>
          <a:p>
            <a:r>
              <a:rPr lang="en-US" sz="2800" b="1" dirty="0"/>
              <a:t>coagulation screening will be needed If a patient has :</a:t>
            </a:r>
          </a:p>
          <a:p>
            <a:pPr marL="514350" indent="-514350">
              <a:buFont typeface="+mj-lt"/>
              <a:buAutoNum type="arabicPeriod"/>
            </a:pPr>
            <a:r>
              <a:rPr lang="en-US" sz="2800" dirty="0"/>
              <a:t>liver disease and cholestasis</a:t>
            </a:r>
          </a:p>
          <a:p>
            <a:pPr marL="0" indent="0">
              <a:buNone/>
            </a:pPr>
            <a:endParaRPr lang="en-US" sz="2800" dirty="0"/>
          </a:p>
          <a:p>
            <a:pPr marL="0" indent="0">
              <a:buNone/>
            </a:pPr>
            <a:r>
              <a:rPr lang="en-US" sz="2800" dirty="0"/>
              <a:t>2.  family history of bleeding disorder</a:t>
            </a:r>
          </a:p>
          <a:p>
            <a:pPr marL="0" indent="0">
              <a:buNone/>
            </a:pPr>
            <a:endParaRPr lang="en-US" sz="2800" dirty="0"/>
          </a:p>
          <a:p>
            <a:pPr marL="0" indent="0">
              <a:buNone/>
            </a:pPr>
            <a:r>
              <a:rPr lang="en-US" sz="2800" dirty="0"/>
              <a:t>3.  </a:t>
            </a:r>
            <a:r>
              <a:rPr lang="en-US" dirty="0"/>
              <a:t>Patients </a:t>
            </a:r>
            <a:r>
              <a:rPr lang="en-US" sz="2800" dirty="0"/>
              <a:t>on antithrombotic or anticoagulant agents</a:t>
            </a:r>
          </a:p>
        </p:txBody>
      </p:sp>
    </p:spTree>
    <p:extLst>
      <p:ext uri="{BB962C8B-B14F-4D97-AF65-F5344CB8AC3E}">
        <p14:creationId xmlns:p14="http://schemas.microsoft.com/office/powerpoint/2010/main" val="4225587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8F193-158C-41FB-B1BB-22B59E129131}"/>
              </a:ext>
            </a:extLst>
          </p:cNvPr>
          <p:cNvSpPr>
            <a:spLocks noGrp="1"/>
          </p:cNvSpPr>
          <p:nvPr>
            <p:ph type="title"/>
          </p:nvPr>
        </p:nvSpPr>
        <p:spPr/>
        <p:txBody>
          <a:bodyPr/>
          <a:lstStyle/>
          <a:p>
            <a:r>
              <a:rPr lang="en-US" dirty="0"/>
              <a:t>CHADS  2  SCORE  </a:t>
            </a:r>
          </a:p>
        </p:txBody>
      </p:sp>
      <p:sp>
        <p:nvSpPr>
          <p:cNvPr id="3" name="Content Placeholder 2">
            <a:extLst>
              <a:ext uri="{FF2B5EF4-FFF2-40B4-BE49-F238E27FC236}">
                <a16:creationId xmlns:a16="http://schemas.microsoft.com/office/drawing/2014/main" id="{2A63656F-118D-48F4-B280-906DBE0EAEEE}"/>
              </a:ext>
            </a:extLst>
          </p:cNvPr>
          <p:cNvSpPr>
            <a:spLocks noGrp="1"/>
          </p:cNvSpPr>
          <p:nvPr>
            <p:ph idx="1"/>
          </p:nvPr>
        </p:nvSpPr>
        <p:spPr/>
        <p:txBody>
          <a:bodyPr/>
          <a:lstStyle/>
          <a:p>
            <a:pPr marL="0" indent="0">
              <a:buNone/>
            </a:pPr>
            <a:r>
              <a:rPr lang="en-US" dirty="0"/>
              <a:t> C            Congestive heart failure                      1 POINT                          </a:t>
            </a:r>
          </a:p>
          <a:p>
            <a:pPr marL="0" indent="0">
              <a:buNone/>
            </a:pPr>
            <a:r>
              <a:rPr lang="en-US" dirty="0"/>
              <a:t> H             Hypertension                                         1 POINT </a:t>
            </a:r>
          </a:p>
          <a:p>
            <a:pPr marL="0" indent="0">
              <a:buNone/>
            </a:pPr>
            <a:r>
              <a:rPr lang="en-US" sz="2800" dirty="0"/>
              <a:t> A             age &gt;75                                                 </a:t>
            </a:r>
            <a:r>
              <a:rPr lang="en-US" dirty="0"/>
              <a:t>1 POINT </a:t>
            </a:r>
            <a:endParaRPr lang="en-US" sz="2800" b="1" i="1" dirty="0">
              <a:solidFill>
                <a:schemeClr val="tx2">
                  <a:lumMod val="50000"/>
                  <a:lumOff val="50000"/>
                </a:schemeClr>
              </a:solidFill>
            </a:endParaRPr>
          </a:p>
          <a:p>
            <a:pPr marL="0" indent="0">
              <a:buNone/>
            </a:pPr>
            <a:r>
              <a:rPr lang="en-US" dirty="0"/>
              <a:t> D              Diabetes                                               1 POINT </a:t>
            </a:r>
          </a:p>
          <a:p>
            <a:pPr marL="0" indent="0">
              <a:buNone/>
            </a:pPr>
            <a:r>
              <a:rPr lang="en-US" dirty="0"/>
              <a:t> S               Stroke                                                    2 POINTS</a:t>
            </a:r>
          </a:p>
          <a:p>
            <a:pPr marL="0" indent="0">
              <a:buNone/>
            </a:pPr>
            <a:endParaRPr lang="en-US" dirty="0"/>
          </a:p>
        </p:txBody>
      </p:sp>
    </p:spTree>
    <p:extLst>
      <p:ext uri="{BB962C8B-B14F-4D97-AF65-F5344CB8AC3E}">
        <p14:creationId xmlns:p14="http://schemas.microsoft.com/office/powerpoint/2010/main" val="87801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5E4661B-10B6-40BD-A92E-E20952E3DD9C}"/>
              </a:ext>
            </a:extLst>
          </p:cNvPr>
          <p:cNvSpPr>
            <a:spLocks noGrp="1"/>
          </p:cNvSpPr>
          <p:nvPr>
            <p:ph idx="1"/>
          </p:nvPr>
        </p:nvSpPr>
        <p:spPr>
          <a:xfrm>
            <a:off x="92765" y="1338470"/>
            <a:ext cx="5565913" cy="5519530"/>
          </a:xfrm>
        </p:spPr>
        <p:txBody>
          <a:bodyPr>
            <a:normAutofit fontScale="92500" lnSpcReduction="10000"/>
          </a:bodyPr>
          <a:lstStyle/>
          <a:p>
            <a:endParaRPr lang="en-US" b="1" dirty="0">
              <a:solidFill>
                <a:schemeClr val="tx1">
                  <a:lumMod val="50000"/>
                  <a:lumOff val="50000"/>
                </a:schemeClr>
              </a:solidFill>
            </a:endParaRPr>
          </a:p>
          <a:p>
            <a:r>
              <a:rPr lang="en-US" b="1" dirty="0">
                <a:solidFill>
                  <a:schemeClr val="tx1">
                    <a:lumMod val="50000"/>
                    <a:lumOff val="50000"/>
                  </a:schemeClr>
                </a:solidFill>
              </a:rPr>
              <a:t>High risk patients</a:t>
            </a:r>
          </a:p>
          <a:p>
            <a:pPr marL="0" indent="0">
              <a:buNone/>
            </a:pPr>
            <a:r>
              <a:rPr lang="en-US" b="1" dirty="0">
                <a:solidFill>
                  <a:schemeClr val="tx1">
                    <a:lumMod val="50000"/>
                    <a:lumOff val="50000"/>
                  </a:schemeClr>
                </a:solidFill>
              </a:rPr>
              <a:t> </a:t>
            </a:r>
          </a:p>
          <a:p>
            <a:pPr marL="514350" indent="-514350">
              <a:buFont typeface="+mj-lt"/>
              <a:buAutoNum type="arabicPeriod"/>
            </a:pPr>
            <a:r>
              <a:rPr lang="en-US" b="1" dirty="0"/>
              <a:t>Mechanical Heart Valve </a:t>
            </a:r>
            <a:endParaRPr lang="en-US" b="1" dirty="0">
              <a:solidFill>
                <a:schemeClr val="tx1">
                  <a:lumMod val="50000"/>
                  <a:lumOff val="50000"/>
                </a:schemeClr>
              </a:solidFill>
            </a:endParaRPr>
          </a:p>
          <a:p>
            <a:pPr marL="0" indent="0">
              <a:buNone/>
            </a:pPr>
            <a:r>
              <a:rPr lang="en-US" sz="2400" dirty="0"/>
              <a:t>1. Any mitral valve prosthesis</a:t>
            </a:r>
          </a:p>
          <a:p>
            <a:pPr marL="0" indent="0">
              <a:buNone/>
            </a:pPr>
            <a:r>
              <a:rPr lang="en-US" sz="2400" dirty="0"/>
              <a:t>2. recent stroke or TIA</a:t>
            </a:r>
          </a:p>
          <a:p>
            <a:pPr marL="0" indent="0">
              <a:buNone/>
            </a:pPr>
            <a:r>
              <a:rPr lang="en-US" sz="2400" dirty="0"/>
              <a:t>3.  high risk aortic prostheses</a:t>
            </a:r>
            <a:endParaRPr lang="en-US" sz="2400" dirty="0">
              <a:solidFill>
                <a:schemeClr val="tx1">
                  <a:lumMod val="50000"/>
                  <a:lumOff val="50000"/>
                </a:schemeClr>
              </a:solidFill>
            </a:endParaRPr>
          </a:p>
          <a:p>
            <a:pPr marL="0" indent="0">
              <a:buNone/>
            </a:pPr>
            <a:endParaRPr lang="en-US" b="1" dirty="0">
              <a:solidFill>
                <a:schemeClr val="tx1">
                  <a:lumMod val="50000"/>
                  <a:lumOff val="50000"/>
                </a:schemeClr>
              </a:solidFill>
            </a:endParaRPr>
          </a:p>
          <a:p>
            <a:pPr marL="514350" indent="-514350">
              <a:buAutoNum type="arabicPeriod" startAt="2"/>
            </a:pPr>
            <a:r>
              <a:rPr lang="en-US" b="1" dirty="0"/>
              <a:t>Atrial Fibrillation</a:t>
            </a:r>
          </a:p>
          <a:p>
            <a:pPr marL="0" indent="0">
              <a:buNone/>
            </a:pPr>
            <a:r>
              <a:rPr lang="en-US" sz="2400" dirty="0"/>
              <a:t>1. CHADS2 score 5 or 6</a:t>
            </a:r>
          </a:p>
          <a:p>
            <a:pPr marL="0" indent="0">
              <a:buNone/>
            </a:pPr>
            <a:r>
              <a:rPr lang="en-US" sz="2400" dirty="0"/>
              <a:t>2. Stroke or TIA within 3 month</a:t>
            </a:r>
          </a:p>
          <a:p>
            <a:pPr marL="0" indent="0">
              <a:buNone/>
            </a:pPr>
            <a:r>
              <a:rPr lang="en-US" sz="2400" dirty="0"/>
              <a:t>3. Rheumatic heart valve disease</a:t>
            </a:r>
            <a:endParaRPr lang="en-US" sz="2400" b="1" dirty="0">
              <a:solidFill>
                <a:schemeClr val="tx1">
                  <a:lumMod val="50000"/>
                  <a:lumOff val="50000"/>
                </a:schemeClr>
              </a:solidFill>
            </a:endParaRPr>
          </a:p>
        </p:txBody>
      </p:sp>
      <p:sp>
        <p:nvSpPr>
          <p:cNvPr id="6" name="TextBox 5">
            <a:extLst>
              <a:ext uri="{FF2B5EF4-FFF2-40B4-BE49-F238E27FC236}">
                <a16:creationId xmlns:a16="http://schemas.microsoft.com/office/drawing/2014/main" id="{49BE2409-9243-4155-96D2-0075BADB2A17}"/>
              </a:ext>
            </a:extLst>
          </p:cNvPr>
          <p:cNvSpPr txBox="1"/>
          <p:nvPr/>
        </p:nvSpPr>
        <p:spPr>
          <a:xfrm>
            <a:off x="7407966" y="2396651"/>
            <a:ext cx="4585252" cy="1508105"/>
          </a:xfrm>
          <a:prstGeom prst="rect">
            <a:avLst/>
          </a:prstGeom>
          <a:noFill/>
        </p:spPr>
        <p:txBody>
          <a:bodyPr wrap="square" rtlCol="0">
            <a:spAutoFit/>
          </a:bodyPr>
          <a:lstStyle/>
          <a:p>
            <a:pPr marL="342900" indent="-342900">
              <a:buAutoNum type="arabicPeriod" startAt="3"/>
            </a:pPr>
            <a:r>
              <a:rPr lang="en-US" sz="2800" b="1" dirty="0"/>
              <a:t>VTE</a:t>
            </a:r>
          </a:p>
          <a:p>
            <a:pPr marL="342900" indent="-342900">
              <a:buAutoNum type="arabicPeriod" startAt="3"/>
            </a:pPr>
            <a:endParaRPr lang="en-US" sz="2800" b="1" dirty="0"/>
          </a:p>
          <a:p>
            <a:r>
              <a:rPr lang="en-US" dirty="0"/>
              <a:t>1.  &lt;3  months  VTE </a:t>
            </a:r>
          </a:p>
          <a:p>
            <a:r>
              <a:rPr lang="en-US" dirty="0"/>
              <a:t>2.  severe thrombophilia</a:t>
            </a:r>
            <a:endParaRPr lang="en-US" b="1" dirty="0"/>
          </a:p>
        </p:txBody>
      </p:sp>
      <p:sp>
        <p:nvSpPr>
          <p:cNvPr id="7" name="Title 1">
            <a:extLst>
              <a:ext uri="{FF2B5EF4-FFF2-40B4-BE49-F238E27FC236}">
                <a16:creationId xmlns:a16="http://schemas.microsoft.com/office/drawing/2014/main" id="{7409DC23-5F36-4CB6-AD27-6DF8D45EF87A}"/>
              </a:ext>
            </a:extLst>
          </p:cNvPr>
          <p:cNvSpPr>
            <a:spLocks noGrp="1"/>
          </p:cNvSpPr>
          <p:nvPr>
            <p:ph type="title"/>
          </p:nvPr>
        </p:nvSpPr>
        <p:spPr>
          <a:xfrm>
            <a:off x="745434" y="12907"/>
            <a:ext cx="10515600" cy="1325563"/>
          </a:xfrm>
        </p:spPr>
        <p:txBody>
          <a:bodyPr>
            <a:normAutofit/>
          </a:bodyPr>
          <a:lstStyle/>
          <a:p>
            <a:r>
              <a:rPr lang="en-US" sz="3600" dirty="0"/>
              <a:t>Risk for Perioperative Thromboembolism</a:t>
            </a:r>
          </a:p>
        </p:txBody>
      </p:sp>
    </p:spTree>
    <p:extLst>
      <p:ext uri="{BB962C8B-B14F-4D97-AF65-F5344CB8AC3E}">
        <p14:creationId xmlns:p14="http://schemas.microsoft.com/office/powerpoint/2010/main" val="1863234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A3931B-D8ED-43A6-9A59-9AED0212FF7D}"/>
              </a:ext>
            </a:extLst>
          </p:cNvPr>
          <p:cNvSpPr>
            <a:spLocks noGrp="1"/>
          </p:cNvSpPr>
          <p:nvPr>
            <p:ph idx="1"/>
          </p:nvPr>
        </p:nvSpPr>
        <p:spPr>
          <a:xfrm>
            <a:off x="6301806" y="652405"/>
            <a:ext cx="5757672" cy="5887543"/>
          </a:xfrm>
        </p:spPr>
        <p:txBody>
          <a:bodyPr/>
          <a:lstStyle/>
          <a:p>
            <a:pPr marL="0" indent="0">
              <a:buNone/>
            </a:pPr>
            <a:r>
              <a:rPr lang="en-US" b="1" dirty="0"/>
              <a:t>2. CHADS2 score 3 or 4</a:t>
            </a:r>
          </a:p>
          <a:p>
            <a:pPr marL="0" indent="0">
              <a:buNone/>
            </a:pPr>
            <a:endParaRPr lang="en-US" b="1" dirty="0"/>
          </a:p>
          <a:p>
            <a:pPr marL="0" indent="0">
              <a:buNone/>
            </a:pPr>
            <a:endParaRPr lang="en-US" b="1" dirty="0"/>
          </a:p>
          <a:p>
            <a:pPr marL="0" indent="0">
              <a:buNone/>
            </a:pPr>
            <a:r>
              <a:rPr lang="en-US" b="1" dirty="0"/>
              <a:t>3. VTE within 3-12 months with :</a:t>
            </a:r>
          </a:p>
          <a:p>
            <a:pPr marL="0" indent="0">
              <a:buNone/>
            </a:pPr>
            <a:r>
              <a:rPr lang="en-US" sz="2400" dirty="0"/>
              <a:t>1.less severe thrombophilia</a:t>
            </a:r>
          </a:p>
          <a:p>
            <a:pPr marL="0" indent="0">
              <a:buNone/>
            </a:pPr>
            <a:r>
              <a:rPr lang="en-US" sz="2400" dirty="0"/>
              <a:t>2.recurrent VTE</a:t>
            </a:r>
          </a:p>
          <a:p>
            <a:pPr marL="0" indent="0">
              <a:buNone/>
            </a:pPr>
            <a:r>
              <a:rPr lang="en-US" sz="2400" dirty="0"/>
              <a:t>3. active cancer</a:t>
            </a:r>
          </a:p>
          <a:p>
            <a:pPr marL="0" indent="0">
              <a:buNone/>
            </a:pPr>
            <a:endParaRPr lang="en-US" b="1" dirty="0"/>
          </a:p>
          <a:p>
            <a:pPr marL="0" indent="0">
              <a:buNone/>
            </a:pPr>
            <a:endParaRPr lang="en-US" dirty="0"/>
          </a:p>
        </p:txBody>
      </p:sp>
      <p:sp>
        <p:nvSpPr>
          <p:cNvPr id="4" name="Text Placeholder 3">
            <a:extLst>
              <a:ext uri="{FF2B5EF4-FFF2-40B4-BE49-F238E27FC236}">
                <a16:creationId xmlns:a16="http://schemas.microsoft.com/office/drawing/2014/main" id="{CA638701-B9E7-49E7-B5F8-D5AFA3149F5E}"/>
              </a:ext>
            </a:extLst>
          </p:cNvPr>
          <p:cNvSpPr>
            <a:spLocks noGrp="1"/>
          </p:cNvSpPr>
          <p:nvPr>
            <p:ph type="body" sz="half" idx="2"/>
          </p:nvPr>
        </p:nvSpPr>
        <p:spPr>
          <a:xfrm>
            <a:off x="1" y="357809"/>
            <a:ext cx="6202016" cy="5887543"/>
          </a:xfrm>
        </p:spPr>
        <p:txBody>
          <a:bodyPr>
            <a:normAutofit/>
          </a:bodyPr>
          <a:lstStyle/>
          <a:p>
            <a:r>
              <a:rPr lang="en-US" sz="2800" b="1" dirty="0">
                <a:solidFill>
                  <a:schemeClr val="tx1">
                    <a:lumMod val="50000"/>
                    <a:lumOff val="50000"/>
                  </a:schemeClr>
                </a:solidFill>
              </a:rPr>
              <a:t>Moderate risk patients</a:t>
            </a:r>
          </a:p>
          <a:p>
            <a:pPr marL="0" indent="0">
              <a:buNone/>
            </a:pPr>
            <a:endParaRPr lang="en-US" sz="2800" b="1" dirty="0"/>
          </a:p>
          <a:p>
            <a:pPr marL="0" indent="0">
              <a:buNone/>
            </a:pPr>
            <a:r>
              <a:rPr lang="en-US" sz="2800" b="1" dirty="0">
                <a:solidFill>
                  <a:schemeClr val="tx1">
                    <a:lumMod val="95000"/>
                    <a:lumOff val="5000"/>
                  </a:schemeClr>
                </a:solidFill>
              </a:rPr>
              <a:t>1.Bileaflet aortic prosthetic valve plus one of :</a:t>
            </a:r>
          </a:p>
          <a:p>
            <a:pPr marL="514350" indent="-514350">
              <a:buFont typeface="+mj-lt"/>
              <a:buAutoNum type="arabicPeriod"/>
            </a:pPr>
            <a:r>
              <a:rPr lang="en-US" sz="2800" dirty="0"/>
              <a:t>atrial fibrillation (AF)</a:t>
            </a:r>
          </a:p>
          <a:p>
            <a:pPr marL="514350" indent="-514350">
              <a:buFont typeface="+mj-lt"/>
              <a:buAutoNum type="arabicPeriod"/>
            </a:pPr>
            <a:r>
              <a:rPr lang="en-US" sz="2800" dirty="0"/>
              <a:t>prior stroke or TIA</a:t>
            </a:r>
          </a:p>
          <a:p>
            <a:pPr marL="514350" indent="-514350">
              <a:buFont typeface="+mj-lt"/>
              <a:buAutoNum type="arabicPeriod"/>
            </a:pPr>
            <a:r>
              <a:rPr lang="en-US" sz="2800" dirty="0"/>
              <a:t>Hypertension</a:t>
            </a:r>
          </a:p>
          <a:p>
            <a:pPr marL="514350" indent="-514350">
              <a:buFont typeface="+mj-lt"/>
              <a:buAutoNum type="arabicPeriod"/>
            </a:pPr>
            <a:r>
              <a:rPr lang="en-US" sz="2800" dirty="0"/>
              <a:t>Diabetes</a:t>
            </a:r>
          </a:p>
          <a:p>
            <a:pPr marL="514350" indent="-514350">
              <a:buFont typeface="+mj-lt"/>
              <a:buAutoNum type="arabicPeriod"/>
            </a:pPr>
            <a:r>
              <a:rPr lang="en-US" sz="2800" dirty="0"/>
              <a:t>congestive heart failure</a:t>
            </a:r>
          </a:p>
          <a:p>
            <a:pPr marL="514350" indent="-514350">
              <a:buFont typeface="+mj-lt"/>
              <a:buAutoNum type="arabicPeriod"/>
            </a:pPr>
            <a:r>
              <a:rPr lang="en-US" sz="2800" dirty="0"/>
              <a:t>age &gt;75 </a:t>
            </a:r>
            <a:r>
              <a:rPr lang="en-US" sz="2800" b="1" dirty="0"/>
              <a:t> </a:t>
            </a:r>
            <a:endParaRPr lang="en-US" sz="2800" b="1" i="1" dirty="0">
              <a:solidFill>
                <a:schemeClr val="tx2">
                  <a:lumMod val="50000"/>
                  <a:lumOff val="50000"/>
                </a:schemeClr>
              </a:solidFill>
            </a:endParaRPr>
          </a:p>
          <a:p>
            <a:endParaRPr lang="en-US" sz="2800" dirty="0"/>
          </a:p>
        </p:txBody>
      </p:sp>
    </p:spTree>
    <p:extLst>
      <p:ext uri="{BB962C8B-B14F-4D97-AF65-F5344CB8AC3E}">
        <p14:creationId xmlns:p14="http://schemas.microsoft.com/office/powerpoint/2010/main" val="3364295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49F7BC-8B68-4397-B6C6-02A952B5C6F3}"/>
              </a:ext>
            </a:extLst>
          </p:cNvPr>
          <p:cNvSpPr>
            <a:spLocks noGrp="1"/>
          </p:cNvSpPr>
          <p:nvPr>
            <p:ph idx="1"/>
          </p:nvPr>
        </p:nvSpPr>
        <p:spPr>
          <a:xfrm>
            <a:off x="0" y="722243"/>
            <a:ext cx="12192000" cy="5413513"/>
          </a:xfrm>
        </p:spPr>
        <p:txBody>
          <a:bodyPr/>
          <a:lstStyle/>
          <a:p>
            <a:r>
              <a:rPr lang="en-US" b="1" dirty="0">
                <a:solidFill>
                  <a:schemeClr val="tx1">
                    <a:lumMod val="50000"/>
                    <a:lumOff val="50000"/>
                  </a:schemeClr>
                </a:solidFill>
              </a:rPr>
              <a:t>Low risk patients </a:t>
            </a:r>
          </a:p>
          <a:p>
            <a:endParaRPr lang="en-US" b="1" dirty="0">
              <a:solidFill>
                <a:schemeClr val="tx1">
                  <a:lumMod val="50000"/>
                  <a:lumOff val="50000"/>
                </a:schemeClr>
              </a:solidFill>
            </a:endParaRPr>
          </a:p>
          <a:p>
            <a:pPr marL="514350" indent="-514350">
              <a:buFont typeface="+mj-lt"/>
              <a:buAutoNum type="arabicPeriod"/>
            </a:pPr>
            <a:r>
              <a:rPr lang="en-US" sz="3600" dirty="0"/>
              <a:t>Bileaflet aortic prosthetic valve with no other stroke risk factors</a:t>
            </a:r>
          </a:p>
          <a:p>
            <a:pPr marL="514350" indent="-514350">
              <a:buFont typeface="+mj-lt"/>
              <a:buAutoNum type="arabicPeriod"/>
            </a:pPr>
            <a:endParaRPr lang="en-US" sz="3600" dirty="0"/>
          </a:p>
          <a:p>
            <a:pPr marL="514350" indent="-514350">
              <a:buFont typeface="+mj-lt"/>
              <a:buAutoNum type="arabicPeriod"/>
            </a:pPr>
            <a:r>
              <a:rPr lang="en-US" sz="3600" dirty="0"/>
              <a:t>CHADS2 score of 0-2</a:t>
            </a:r>
          </a:p>
          <a:p>
            <a:pPr marL="514350" indent="-514350">
              <a:buFont typeface="+mj-lt"/>
              <a:buAutoNum type="arabicPeriod"/>
            </a:pPr>
            <a:endParaRPr lang="en-US" sz="3600" dirty="0"/>
          </a:p>
          <a:p>
            <a:pPr marL="742950" indent="-742950">
              <a:buFont typeface="+mj-lt"/>
              <a:buAutoNum type="arabicPeriod"/>
            </a:pPr>
            <a:r>
              <a:rPr lang="en-US" sz="3600" dirty="0"/>
              <a:t>VTE &gt;12 months with no other risk factors</a:t>
            </a:r>
          </a:p>
          <a:p>
            <a:pPr marL="0" indent="0">
              <a:buNone/>
            </a:pPr>
            <a:endParaRPr lang="en-US" b="1" dirty="0"/>
          </a:p>
        </p:txBody>
      </p:sp>
    </p:spTree>
    <p:extLst>
      <p:ext uri="{BB962C8B-B14F-4D97-AF65-F5344CB8AC3E}">
        <p14:creationId xmlns:p14="http://schemas.microsoft.com/office/powerpoint/2010/main" val="280203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4FFCF-5F1A-E257-9DF9-8C80139AFE80}"/>
              </a:ext>
            </a:extLst>
          </p:cNvPr>
          <p:cNvSpPr>
            <a:spLocks noGrp="1"/>
          </p:cNvSpPr>
          <p:nvPr>
            <p:ph type="title"/>
          </p:nvPr>
        </p:nvSpPr>
        <p:spPr/>
        <p:txBody>
          <a:bodyPr/>
          <a:lstStyle/>
          <a:p>
            <a:r>
              <a:rPr lang="en-GB" dirty="0"/>
              <a:t>Prophylaxis of anti coagulation</a:t>
            </a:r>
            <a:endParaRPr lang="en-US" dirty="0"/>
          </a:p>
        </p:txBody>
      </p:sp>
      <p:sp>
        <p:nvSpPr>
          <p:cNvPr id="3" name="Content Placeholder 2">
            <a:extLst>
              <a:ext uri="{FF2B5EF4-FFF2-40B4-BE49-F238E27FC236}">
                <a16:creationId xmlns:a16="http://schemas.microsoft.com/office/drawing/2014/main" id="{46CC0A49-8D4D-B7A5-C822-3101AC3C09F2}"/>
              </a:ext>
            </a:extLst>
          </p:cNvPr>
          <p:cNvSpPr>
            <a:spLocks noGrp="1"/>
          </p:cNvSpPr>
          <p:nvPr>
            <p:ph idx="1"/>
          </p:nvPr>
        </p:nvSpPr>
        <p:spPr>
          <a:xfrm>
            <a:off x="695960" y="1828800"/>
            <a:ext cx="10515600" cy="4160520"/>
          </a:xfrm>
        </p:spPr>
        <p:txBody>
          <a:bodyPr/>
          <a:lstStyle/>
          <a:p>
            <a:r>
              <a:rPr lang="en-GB" dirty="0"/>
              <a:t>We give anti coagulation as prophylactic in patients who are in risk of venous thromboembolism which is pulmonary embolism and deep vein thrombosis; </a:t>
            </a:r>
            <a:r>
              <a:rPr lang="en-US" b="0" i="0" dirty="0">
                <a:solidFill>
                  <a:srgbClr val="212121"/>
                </a:solidFill>
                <a:effectLst/>
                <a:latin typeface="Century Gothic" panose="020B0502020202020204" pitchFamily="34" charset="0"/>
              </a:rPr>
              <a:t> major medical illnesses, obesity, risk factors such as previous VTE, cancer, age over 60 years, prolonged immobilization, lower limb paralysis, use of hormonal therapy and comorbid conditions, such as stroke, congestive heart failure or recent myocardial infarction</a:t>
            </a:r>
            <a:endParaRPr lang="en-US" dirty="0">
              <a:latin typeface="Century Gothic" panose="020B0502020202020204" pitchFamily="34" charset="0"/>
            </a:endParaRPr>
          </a:p>
        </p:txBody>
      </p:sp>
    </p:spTree>
    <p:extLst>
      <p:ext uri="{BB962C8B-B14F-4D97-AF65-F5344CB8AC3E}">
        <p14:creationId xmlns:p14="http://schemas.microsoft.com/office/powerpoint/2010/main" val="720964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53906-337A-D212-429B-4AB96371F67D}"/>
              </a:ext>
            </a:extLst>
          </p:cNvPr>
          <p:cNvSpPr>
            <a:spLocks noGrp="1"/>
          </p:cNvSpPr>
          <p:nvPr>
            <p:ph type="ctrTitle"/>
          </p:nvPr>
        </p:nvSpPr>
        <p:spPr>
          <a:xfrm>
            <a:off x="1236133" y="233363"/>
            <a:ext cx="9144000" cy="1078970"/>
          </a:xfrm>
        </p:spPr>
        <p:txBody>
          <a:bodyPr/>
          <a:lstStyle/>
          <a:p>
            <a:r>
              <a:rPr lang="en-GB" dirty="0"/>
              <a:t>Anticoagulation medication</a:t>
            </a:r>
            <a:endParaRPr lang="en-US" dirty="0"/>
          </a:p>
        </p:txBody>
      </p:sp>
      <p:sp>
        <p:nvSpPr>
          <p:cNvPr id="3" name="Subtitle 2">
            <a:extLst>
              <a:ext uri="{FF2B5EF4-FFF2-40B4-BE49-F238E27FC236}">
                <a16:creationId xmlns:a16="http://schemas.microsoft.com/office/drawing/2014/main" id="{03923783-2BB4-8159-3571-2250A2521CD4}"/>
              </a:ext>
            </a:extLst>
          </p:cNvPr>
          <p:cNvSpPr>
            <a:spLocks noGrp="1"/>
          </p:cNvSpPr>
          <p:nvPr>
            <p:ph type="subTitle" idx="1"/>
          </p:nvPr>
        </p:nvSpPr>
        <p:spPr>
          <a:xfrm>
            <a:off x="482601" y="1676399"/>
            <a:ext cx="11085944" cy="4948237"/>
          </a:xfrm>
        </p:spPr>
        <p:txBody>
          <a:bodyPr>
            <a:normAutofit fontScale="85000" lnSpcReduction="20000"/>
          </a:bodyPr>
          <a:lstStyle/>
          <a:p>
            <a:pPr algn="l"/>
            <a:r>
              <a:rPr lang="en-GB" dirty="0"/>
              <a:t>  1.Heparin : antithrombin , metabolised by the liver , the therapeutic dose is given as bolus = 80 micro/kg , infusion=18 micro/kg/hour . The prophylactic dose is 5000 IU SC TWICE DAILY </a:t>
            </a:r>
          </a:p>
          <a:p>
            <a:pPr algn="l"/>
            <a:r>
              <a:rPr lang="en-GB" dirty="0"/>
              <a:t>     it has a </a:t>
            </a:r>
            <a:r>
              <a:rPr lang="en-GB" dirty="0">
                <a:solidFill>
                  <a:schemeClr val="bg2">
                    <a:lumMod val="50000"/>
                  </a:schemeClr>
                </a:solidFill>
              </a:rPr>
              <a:t>reversal agent </a:t>
            </a:r>
            <a:r>
              <a:rPr lang="en-GB" dirty="0"/>
              <a:t>; protamine</a:t>
            </a:r>
          </a:p>
          <a:p>
            <a:r>
              <a:rPr lang="en-GB" dirty="0"/>
              <a:t>2. LMWH : antithrombin , renal excretion , therapeutic dose for </a:t>
            </a:r>
            <a:r>
              <a:rPr lang="en-US" b="0" i="0" dirty="0">
                <a:solidFill>
                  <a:srgbClr val="2D2D2D"/>
                </a:solidFill>
                <a:effectLst/>
                <a:latin typeface="Century Gothic" panose="020B0502020202020204" pitchFamily="34" charset="0"/>
              </a:rPr>
              <a:t>enoxaparin</a:t>
            </a:r>
            <a:r>
              <a:rPr lang="en-US" sz="2800" b="0" i="0" dirty="0">
                <a:solidFill>
                  <a:srgbClr val="2D2D2D"/>
                </a:solidFill>
                <a:effectLst/>
                <a:latin typeface="Century Gothic" panose="020B0502020202020204" pitchFamily="34" charset="0"/>
              </a:rPr>
              <a:t> </a:t>
            </a:r>
            <a:r>
              <a:rPr lang="en-GB" dirty="0"/>
              <a:t> is 1 mg/kg SC twice daily  and as prophylactic 40 mg SC ONCE</a:t>
            </a:r>
            <a:r>
              <a:rPr lang="en-GB" dirty="0">
                <a:latin typeface="Century Gothic" panose="020B0502020202020204" pitchFamily="34" charset="0"/>
              </a:rPr>
              <a:t>, </a:t>
            </a:r>
            <a:r>
              <a:rPr lang="en-US" b="0" i="0" dirty="0" err="1">
                <a:solidFill>
                  <a:srgbClr val="2D2D2D"/>
                </a:solidFill>
                <a:effectLst/>
                <a:latin typeface="Century Gothic" panose="020B0502020202020204" pitchFamily="34" charset="0"/>
              </a:rPr>
              <a:t>dalteparin</a:t>
            </a:r>
            <a:r>
              <a:rPr lang="en-US" sz="2800" b="0" i="0" dirty="0">
                <a:solidFill>
                  <a:srgbClr val="2D2D2D"/>
                </a:solidFill>
                <a:effectLst/>
                <a:latin typeface="Century Gothic" panose="020B0502020202020204" pitchFamily="34" charset="0"/>
              </a:rPr>
              <a:t> </a:t>
            </a:r>
            <a:r>
              <a:rPr lang="en-US" b="0" i="0" dirty="0">
                <a:solidFill>
                  <a:srgbClr val="2D2D2D"/>
                </a:solidFill>
                <a:effectLst/>
                <a:latin typeface="Century Gothic" panose="020B0502020202020204" pitchFamily="34" charset="0"/>
              </a:rPr>
              <a:t>= 200units/kg/day as prophylactic is 2500 to 5000 </a:t>
            </a:r>
            <a:r>
              <a:rPr lang="en-US" b="0" i="0" dirty="0" err="1">
                <a:solidFill>
                  <a:srgbClr val="2D2D2D"/>
                </a:solidFill>
                <a:effectLst/>
                <a:latin typeface="Century Gothic" panose="020B0502020202020204" pitchFamily="34" charset="0"/>
              </a:rPr>
              <a:t>iu</a:t>
            </a:r>
            <a:r>
              <a:rPr lang="en-US" b="0" i="0" dirty="0">
                <a:solidFill>
                  <a:srgbClr val="2D2D2D"/>
                </a:solidFill>
                <a:effectLst/>
                <a:latin typeface="Century Gothic" panose="020B0502020202020204" pitchFamily="34" charset="0"/>
              </a:rPr>
              <a:t> per day</a:t>
            </a:r>
            <a:endParaRPr lang="en-GB" dirty="0">
              <a:latin typeface="Century Gothic" panose="020B0502020202020204" pitchFamily="34" charset="0"/>
            </a:endParaRPr>
          </a:p>
          <a:p>
            <a:pPr algn="l"/>
            <a:r>
              <a:rPr lang="en-US" dirty="0"/>
              <a:t>3. </a:t>
            </a:r>
            <a:r>
              <a:rPr lang="en-US" dirty="0" err="1"/>
              <a:t>Fondaprinux</a:t>
            </a:r>
            <a:r>
              <a:rPr lang="en-US" dirty="0"/>
              <a:t> : antithrombin , renal metabolism , therapeutic dose is 5 or 7.5 or 10 mg SC once daily , 2.5 mg SC once daily</a:t>
            </a:r>
          </a:p>
          <a:p>
            <a:pPr algn="l"/>
            <a:r>
              <a:rPr lang="en-US" dirty="0"/>
              <a:t>4. Warfarin : prevents carboxylation of X , IX ,VII , II and protein c and s ,</a:t>
            </a:r>
            <a:r>
              <a:rPr lang="en-US" dirty="0" err="1"/>
              <a:t>hapatic</a:t>
            </a:r>
            <a:r>
              <a:rPr lang="en-US" dirty="0"/>
              <a:t> metabolism , therapeutic dose is 2- 10 mg PO daily , it has reversal agent ; </a:t>
            </a:r>
            <a:r>
              <a:rPr lang="en-US" dirty="0" err="1"/>
              <a:t>Vit.K</a:t>
            </a:r>
            <a:r>
              <a:rPr lang="en-US" dirty="0"/>
              <a:t> no prophylactic usage</a:t>
            </a:r>
          </a:p>
          <a:p>
            <a:pPr algn="l"/>
            <a:r>
              <a:rPr lang="en-US" dirty="0"/>
              <a:t>5. Dabigatran : direct thrombin inhibition , renal metabolism , therapeutic dose is 150 mg PO twice daily , prophylactic dose is 150 mg po once daily</a:t>
            </a:r>
          </a:p>
          <a:p>
            <a:pPr algn="l"/>
            <a:r>
              <a:rPr lang="en-US" dirty="0"/>
              <a:t>6. Aspirin :antiplatelet medication ,</a:t>
            </a:r>
            <a:r>
              <a:rPr lang="en-US" b="0" i="0" dirty="0">
                <a:solidFill>
                  <a:srgbClr val="212121"/>
                </a:solidFill>
                <a:effectLst/>
                <a:latin typeface="BlinkMacSystemFont"/>
              </a:rPr>
              <a:t> </a:t>
            </a:r>
            <a:r>
              <a:rPr lang="en-US" b="0" i="0" dirty="0">
                <a:solidFill>
                  <a:srgbClr val="212121"/>
                </a:solidFill>
                <a:effectLst/>
                <a:latin typeface="Century Gothic" panose="020B0502020202020204" pitchFamily="34" charset="0"/>
              </a:rPr>
              <a:t>100 mg/day</a:t>
            </a:r>
            <a:endParaRPr lang="en-US" dirty="0">
              <a:latin typeface="Century Gothic" panose="020B0502020202020204" pitchFamily="34" charset="0"/>
            </a:endParaRP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5D28112C-73C0-6AFC-386C-778C0D0566FE}"/>
                  </a:ext>
                </a:extLst>
              </p14:cNvPr>
              <p14:cNvContentPartPr/>
              <p14:nvPr/>
            </p14:nvContentPartPr>
            <p14:xfrm>
              <a:off x="6228017" y="2125234"/>
              <a:ext cx="360" cy="360"/>
            </p14:xfrm>
          </p:contentPart>
        </mc:Choice>
        <mc:Fallback xmlns="">
          <p:pic>
            <p:nvPicPr>
              <p:cNvPr id="4" name="Ink 3">
                <a:extLst>
                  <a:ext uri="{FF2B5EF4-FFF2-40B4-BE49-F238E27FC236}">
                    <a16:creationId xmlns:a16="http://schemas.microsoft.com/office/drawing/2014/main" id="{5D28112C-73C0-6AFC-386C-778C0D0566FE}"/>
                  </a:ext>
                </a:extLst>
              </p:cNvPr>
              <p:cNvPicPr/>
              <p:nvPr/>
            </p:nvPicPr>
            <p:blipFill>
              <a:blip r:embed="rId3"/>
              <a:stretch>
                <a:fillRect/>
              </a:stretch>
            </p:blipFill>
            <p:spPr>
              <a:xfrm>
                <a:off x="6219377" y="2116594"/>
                <a:ext cx="18000" cy="18000"/>
              </a:xfrm>
              <a:prstGeom prst="rect">
                <a:avLst/>
              </a:prstGeom>
            </p:spPr>
          </p:pic>
        </mc:Fallback>
      </mc:AlternateContent>
    </p:spTree>
    <p:extLst>
      <p:ext uri="{BB962C8B-B14F-4D97-AF65-F5344CB8AC3E}">
        <p14:creationId xmlns:p14="http://schemas.microsoft.com/office/powerpoint/2010/main" val="1715673236"/>
      </p:ext>
    </p:extLst>
  </p:cSld>
  <p:clrMapOvr>
    <a:masterClrMapping/>
  </p:clrMapOvr>
</p:sld>
</file>

<file path=ppt/theme/theme1.xml><?xml version="1.0" encoding="utf-8"?>
<a:theme xmlns:a="http://schemas.openxmlformats.org/drawingml/2006/main" name="brush">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ustom 3">
      <a:majorFont>
        <a:latin typeface="Elephant"/>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 id="{F0D655E5-02E8-49B2-A934-B471A0174CAF}" vid="{3C3EF888-7D10-45B5-AC48-9D781F28245F}"/>
    </a:ext>
  </a:extLst>
</a:theme>
</file>

<file path=ppt/theme/theme2.xml><?xml version="1.0" encoding="utf-8"?>
<a:theme xmlns:a="http://schemas.openxmlformats.org/drawingml/2006/main" name="BrushVTI">
  <a:themeElements>
    <a:clrScheme name="AnalogousFromLightSeed_2SEEDS">
      <a:dk1>
        <a:srgbClr val="000000"/>
      </a:dk1>
      <a:lt1>
        <a:srgbClr val="FFFFFF"/>
      </a:lt1>
      <a:dk2>
        <a:srgbClr val="243841"/>
      </a:dk2>
      <a:lt2>
        <a:srgbClr val="E8E3E2"/>
      </a:lt2>
      <a:accent1>
        <a:srgbClr val="7AA9B7"/>
      </a:accent1>
      <a:accent2>
        <a:srgbClr val="80A9A1"/>
      </a:accent2>
      <a:accent3>
        <a:srgbClr val="8FA2C3"/>
      </a:accent3>
      <a:accent4>
        <a:srgbClr val="BA7F80"/>
      </a:accent4>
      <a:accent5>
        <a:srgbClr val="BC9B84"/>
      </a:accent5>
      <a:accent6>
        <a:srgbClr val="ABA175"/>
      </a:accent6>
      <a:hlink>
        <a:srgbClr val="AC7465"/>
      </a:hlink>
      <a:folHlink>
        <a:srgbClr val="7F7F7F"/>
      </a:folHlink>
    </a:clrScheme>
    <a:fontScheme name="Custom 3">
      <a:majorFont>
        <a:latin typeface="Elephant"/>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9944ac0-e089-47bb-9235-b9ed5708b97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مستند" ma:contentTypeID="0x01010092FC767E030A0F4E997A16C5FCEB1318" ma:contentTypeVersion="4" ma:contentTypeDescription="إنشاء مستند جديد." ma:contentTypeScope="" ma:versionID="8f127724357256a63d8c143ce66aa4f1">
  <xsd:schema xmlns:xsd="http://www.w3.org/2001/XMLSchema" xmlns:xs="http://www.w3.org/2001/XMLSchema" xmlns:p="http://schemas.microsoft.com/office/2006/metadata/properties" xmlns:ns3="c9944ac0-e089-47bb-9235-b9ed5708b971" targetNamespace="http://schemas.microsoft.com/office/2006/metadata/properties" ma:root="true" ma:fieldsID="ae461180a990321bf00e7da480d4da55" ns3:_="">
    <xsd:import namespace="c9944ac0-e089-47bb-9235-b9ed5708b971"/>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944ac0-e089-47bb-9235-b9ed5708b9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_activity" ma:index="11"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D0BF33B-CA10-490D-808C-CE8F6CC3D43A}">
  <ds:schemaRefs>
    <ds:schemaRef ds:uri="http://schemas.microsoft.com/office/infopath/2007/PartnerControls"/>
    <ds:schemaRef ds:uri="http://schemas.microsoft.com/office/2006/metadata/properties"/>
    <ds:schemaRef ds:uri="http://purl.org/dc/elements/1.1/"/>
    <ds:schemaRef ds:uri="http://schemas.microsoft.com/office/2006/documentManagement/types"/>
    <ds:schemaRef ds:uri="http://purl.org/dc/dcmitype/"/>
    <ds:schemaRef ds:uri="http://purl.org/dc/terms/"/>
    <ds:schemaRef ds:uri="http://schemas.openxmlformats.org/package/2006/metadata/core-properties"/>
    <ds:schemaRef ds:uri="c9944ac0-e089-47bb-9235-b9ed5708b971"/>
    <ds:schemaRef ds:uri="http://www.w3.org/XML/1998/namespace"/>
  </ds:schemaRefs>
</ds:datastoreItem>
</file>

<file path=customXml/itemProps2.xml><?xml version="1.0" encoding="utf-8"?>
<ds:datastoreItem xmlns:ds="http://schemas.openxmlformats.org/officeDocument/2006/customXml" ds:itemID="{51E109CA-72AB-46F7-B55D-4F9A0575E8D3}">
  <ds:schemaRefs>
    <ds:schemaRef ds:uri="http://schemas.microsoft.com/sharepoint/v3/contenttype/forms"/>
  </ds:schemaRefs>
</ds:datastoreItem>
</file>

<file path=customXml/itemProps3.xml><?xml version="1.0" encoding="utf-8"?>
<ds:datastoreItem xmlns:ds="http://schemas.openxmlformats.org/officeDocument/2006/customXml" ds:itemID="{870AEDEE-6460-4FC7-8025-769569B119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944ac0-e089-47bb-9235-b9ed5708b97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brush</Template>
  <TotalTime>1771</TotalTime>
  <Words>757</Words>
  <Application>Microsoft Office PowerPoint</Application>
  <PresentationFormat>Widescreen</PresentationFormat>
  <Paragraphs>85</Paragraphs>
  <Slides>12</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Arial</vt:lpstr>
      <vt:lpstr>Arial</vt:lpstr>
      <vt:lpstr>BlinkMacSystemFont</vt:lpstr>
      <vt:lpstr>Calibri</vt:lpstr>
      <vt:lpstr>Century Gothic</vt:lpstr>
      <vt:lpstr>Elephant</vt:lpstr>
      <vt:lpstr>brush</vt:lpstr>
      <vt:lpstr>BrushVTI</vt:lpstr>
      <vt:lpstr>Perioperative anticoagulation   Leen alshawabkeh alia alzyoud </vt:lpstr>
      <vt:lpstr>PowerPoint Presentation</vt:lpstr>
      <vt:lpstr>PowerPoint Presentation</vt:lpstr>
      <vt:lpstr>CHADS  2  SCORE  </vt:lpstr>
      <vt:lpstr>Risk for Perioperative Thromboembolism</vt:lpstr>
      <vt:lpstr>PowerPoint Presentation</vt:lpstr>
      <vt:lpstr>PowerPoint Presentation</vt:lpstr>
      <vt:lpstr>Prophylaxis of anti coagulation</vt:lpstr>
      <vt:lpstr>Anticoagulation medication</vt:lpstr>
      <vt:lpstr>Complications of anticoagulation therapy</vt:lpstr>
      <vt:lpstr>Contraindications of anticoagulation therapy </vt:lpstr>
      <vt:lpstr>                             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Thromboembolism risk</dc:title>
  <dc:creator>Aliaa Alzyoud</dc:creator>
  <cp:lastModifiedBy>Alia'a Hassan AlZyoud</cp:lastModifiedBy>
  <cp:revision>7</cp:revision>
  <dcterms:created xsi:type="dcterms:W3CDTF">2022-12-16T07:07:20Z</dcterms:created>
  <dcterms:modified xsi:type="dcterms:W3CDTF">2022-12-19T06:51:15Z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0x01010092FC767E030A0F4E997A16C5FCEB1318</vt:lpwstr>
  </property>
</Properties>
</file>