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5" r:id="rId3"/>
    <p:sldMasterId id="2147483743" r:id="rId4"/>
  </p:sldMasterIdLst>
  <p:notesMasterIdLst>
    <p:notesMasterId r:id="rId22"/>
  </p:notesMasterIdLst>
  <p:sldIdLst>
    <p:sldId id="286" r:id="rId5"/>
    <p:sldId id="256" r:id="rId6"/>
    <p:sldId id="258" r:id="rId7"/>
    <p:sldId id="278" r:id="rId8"/>
    <p:sldId id="262" r:id="rId9"/>
    <p:sldId id="271" r:id="rId10"/>
    <p:sldId id="279" r:id="rId11"/>
    <p:sldId id="270" r:id="rId12"/>
    <p:sldId id="280" r:id="rId13"/>
    <p:sldId id="272" r:id="rId14"/>
    <p:sldId id="281" r:id="rId15"/>
    <p:sldId id="273" r:id="rId16"/>
    <p:sldId id="282" r:id="rId17"/>
    <p:sldId id="275" r:id="rId18"/>
    <p:sldId id="284" r:id="rId19"/>
    <p:sldId id="276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65Tj/cg2EE1BteTxergBQ==" hashData="8wtMGXF49y3J33HoQQQI1RCjLbmBlV43Je05Rlv0jMQ/hj4OUV0cJ7pZrpxpGLpr8RTmLHV7aSN8dx8nxPe8B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963"/>
    <a:srgbClr val="7D99AB"/>
    <a:srgbClr val="000000"/>
    <a:srgbClr val="BC8F00"/>
    <a:srgbClr val="CC7900"/>
    <a:srgbClr val="FF33CC"/>
    <a:srgbClr val="FF6699"/>
    <a:srgbClr val="CC00CC"/>
    <a:srgbClr val="68B6D2"/>
    <a:srgbClr val="F4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10" autoAdjust="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8A1A3-B21D-46B2-9D1C-9AFB43BF0ABD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78BDA-0479-430B-82F4-D18F1D483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8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78BDA-0479-430B-82F4-D18F1D4839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30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1600A-889A-4513-A42C-D83EAC0FF9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1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F7A-998B-40C6-8ED7-F870A798187D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2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6FFD-9F51-41ED-AC29-F714E3A4D67B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1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EA0B-C070-4A0D-8BB5-4B26A302C850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77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092B-4228-4152-9EB7-AE95EB640B6A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5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136A-4FE7-49E0-8A07-28218AD0D0FC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72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D8A3-1DB1-4EBA-9FA5-2268D102CCCA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98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E148-9AF4-4C4F-AA3F-2FB78DFEDE6F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36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6372-D1FD-491D-B350-A2A10321FA6A}" type="datetime1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81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176-204A-4941-89FF-2A4809F278B7}" type="datetime1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40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0BFB-E8C1-4190-966E-64A680F7174B}" type="datetime1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65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A8C9-1F2D-4BA5-BBA3-F143FA1C29D1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9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5451-F8DC-4788-8FC3-58E7AE8AEB36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08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F26-F32A-4798-B148-B0C8C01911BD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7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88BB-869D-440D-BF40-E0C78E30D561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45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0DEB-0FD3-4D13-9B0E-AA6992F7B1CD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7937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F1CB-B573-4654-9D78-D876B3AC0F7E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66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13D7-C787-439A-B681-80604EC7DAB7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9038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A14C-903A-44B8-9F36-7FA0F689DC05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8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22FA-6BC5-4971-924A-CC7406ABE49D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53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E9D4-FD4E-4B9C-84C9-A52E0E6306CB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83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8F7D-19CA-4EB4-A952-CC5D2261FFD1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04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8533-99D2-4489-AABA-25F424F4682D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2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6D99-3C14-4A1E-B208-22F2699AEE96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07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D8B8-62E8-4386-9DD1-773A133B628D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75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2218-CC31-4CE6-BA6D-97E666C08DE2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14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009F3-70E6-4ED6-BFF6-1303E8008C02}" type="datetime1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25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36D8-DD97-4846-9D67-0570DFB80570}" type="datetime1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76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6AEB-DC2B-4F7A-A5DA-15061B1320ED}" type="datetime1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44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76B-E9B9-478B-803B-162D1C27526A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553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7FCE-A3CC-460C-B412-3E45019AFAE1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258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0EAA-8A95-48DB-A718-41AC5D6246BB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16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EBB5-C11D-4071-B1CA-8799B8EA607B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736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B965-CD61-4FFB-821A-E28012C70695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8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E15E-7166-447C-8970-C63776E67247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0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5582-4D63-4849-8455-8DFCA57B60CD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700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A4A0-4AD6-4123-BA72-939BB79DBC23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018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B39E-A010-4B0D-BC19-95546E57EBDE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387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05AF-2338-400D-BDF5-D959B464C1D2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78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CD20-8452-4F25-8355-DD44EBD57D0C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301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8F48EA7-9897-4485-9D61-AD287824209E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824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ABC6-DFB8-4487-8EB6-DD3B4ACCFF4C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81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AE2C-1021-4C83-9FFE-98473F617AEB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5110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6F5A-D38D-4528-ABD2-809ED068D014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28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C090-C83C-4696-8A53-891E20D96657}" type="datetime1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6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2402-AB29-4CDC-BC5C-A295DA3093EC}" type="datetime1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707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1562-F871-45EA-9750-A3D402B2CB84}" type="datetime1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661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DB6B-FABB-4A2B-8D55-51C4CDB5724E}" type="datetime1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466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32B2-3D3D-44D1-A868-02664C744D6E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855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6036-3382-48B8-8489-34D6E6C1A9CD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791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30D5-7847-4072-8E1E-D8DA173E9228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0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BF25-DDDB-4475-8FD5-1D5BED355181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DDF8-10C1-47D4-82C8-041AE8864E0E}" type="datetime1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9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C752-AA97-483E-B5B1-4261B9C1C770}" type="datetime1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1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7F83-8B02-43EE-A972-9C126465AE9E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3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C5A5-92B4-4150-84BE-FA6D85439FF2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5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1D44F-E6E4-42E3-BF03-18E75D30FEE7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D95E7-3A7E-4503-BA19-1F9917D79ECE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6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709D52-D05E-495F-B88F-77898E1522CB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5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7B51230-49C4-4AD8-96FA-AF6551DC12D4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99BDA6E-9183-4C21-9116-26B70709C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icrobeonline.com/wp-content/uploads/2015/12/Gravid-proglotids-of-T-solium.png" TargetMode="Externa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EEFFBD"/>
            </a:gs>
            <a:gs pos="0">
              <a:srgbClr val="9D9B4D"/>
            </a:gs>
            <a:gs pos="61696">
              <a:srgbClr val="EAFFAF"/>
            </a:gs>
            <a:gs pos="31000">
              <a:schemeClr val="accent4">
                <a:lumMod val="20000"/>
                <a:lumOff val="80000"/>
              </a:schemeClr>
            </a:gs>
            <a:gs pos="96000">
              <a:srgbClr val="996633"/>
            </a:gs>
            <a:gs pos="73000">
              <a:srgbClr val="FFCD9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43258" y="6176943"/>
            <a:ext cx="2507781" cy="365125"/>
          </a:xfrm>
        </p:spPr>
        <p:txBody>
          <a:bodyPr/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Image result for â«ÙÙØ­Ø§Øª Ø²ÙÙØ±â¬â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09"/>
          <a:stretch/>
        </p:blipFill>
        <p:spPr bwMode="auto">
          <a:xfrm>
            <a:off x="7726414" y="569165"/>
            <a:ext cx="3993638" cy="53509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Calligraphie de verset du coran (de la double attestation ou de la basmaLlah) sous forme d'animal, de prieur,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4" t="5008" r="37705" b="3707"/>
          <a:stretch/>
        </p:blipFill>
        <p:spPr bwMode="auto">
          <a:xfrm>
            <a:off x="1081634" y="786581"/>
            <a:ext cx="6015515" cy="491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8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evron 9"/>
          <p:cNvSpPr/>
          <p:nvPr/>
        </p:nvSpPr>
        <p:spPr>
          <a:xfrm>
            <a:off x="0" y="483827"/>
            <a:ext cx="5843016" cy="577251"/>
          </a:xfrm>
          <a:prstGeom prst="chevron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332058"/>
            <a:ext cx="5298057" cy="14254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Diphyllobothrium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latum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952" y="1350137"/>
            <a:ext cx="6657655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Disease: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Diphyllobothriasis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Characteristics: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Cestode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7D99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tapeworm).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4379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Scolex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 elongated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sucking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grooves.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Gravid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uterus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forms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rosette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Oval eggs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 operculum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one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864" t="9711" r="1293" b="6681"/>
          <a:stretch/>
        </p:blipFill>
        <p:spPr>
          <a:xfrm>
            <a:off x="8579371" y="3981707"/>
            <a:ext cx="2530140" cy="1027144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976" y="5245672"/>
            <a:ext cx="2350930" cy="1548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3875" t="12000" r="11499" b="31750"/>
          <a:stretch/>
        </p:blipFill>
        <p:spPr>
          <a:xfrm rot="5400000">
            <a:off x="6399895" y="4823434"/>
            <a:ext cx="2599542" cy="146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639" y="134895"/>
            <a:ext cx="2369057" cy="360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02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819" y="653143"/>
            <a:ext cx="6983606" cy="52726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Transmission and Epidemiology: 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Eating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raw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undercooked freshwater fish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Humans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definitive hosts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Copepods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the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intermediate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Pathogenesis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damage.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Laboratory Diagnosis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stool.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Praziquantel.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225" y="312798"/>
            <a:ext cx="2556919" cy="1485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054" y="1826759"/>
            <a:ext cx="2547090" cy="1900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159" t="14652" r="9615" b="10989"/>
          <a:stretch/>
        </p:blipFill>
        <p:spPr>
          <a:xfrm>
            <a:off x="6643768" y="3869998"/>
            <a:ext cx="4524376" cy="28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7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evron 11"/>
          <p:cNvSpPr/>
          <p:nvPr/>
        </p:nvSpPr>
        <p:spPr>
          <a:xfrm>
            <a:off x="0" y="483827"/>
            <a:ext cx="6080166" cy="715823"/>
          </a:xfrm>
          <a:prstGeom prst="chevron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75" y="22055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Echinococcus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granulosus</a:t>
            </a:r>
            <a:endParaRPr lang="en-US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22" y="1536088"/>
            <a:ext cx="8245411" cy="525601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Disease: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Hydatid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disease.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Characteristics: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tapeworm.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Scolex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four suckers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double circle of hooks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Adult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worm has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proglottids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Transmission and Epidemiology: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Ingestion of eggs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food contaminated with dog feces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Dogs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main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definitive hosts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sheep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intermediate hosts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humans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dead-end hosts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3883" y="4229099"/>
            <a:ext cx="1905000" cy="1266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77225" y="5707949"/>
            <a:ext cx="298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Echinococcus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granulosus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 ova in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faeces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dog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2597" y="1991771"/>
            <a:ext cx="1626870" cy="18917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1158" y="383006"/>
            <a:ext cx="4933950" cy="140970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802226"/>
            <a:ext cx="6385560" cy="591920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Pathogenesis: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Hydatid cyst is a space-occupying lesion.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ruptures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anaphylaxis.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Laboratory Diagnosis: 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Serologic tests.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Pathologic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examination of excised cyst.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Combination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praziquantel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albendazole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Surgical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removal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cyst.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41" t="3454" r="3759" b="6122"/>
          <a:stretch/>
        </p:blipFill>
        <p:spPr>
          <a:xfrm>
            <a:off x="8001000" y="160020"/>
            <a:ext cx="2903037" cy="2560320"/>
          </a:xfrm>
          <a:prstGeom prst="rect">
            <a:avLst/>
          </a:prstGeom>
        </p:spPr>
      </p:pic>
      <p:pic>
        <p:nvPicPr>
          <p:cNvPr id="1026" name="Picture 2" descr="ÙØªÙØ¬Ø© Ø¨Ø­Ø« Ø§ÙØµÙØ± Ø¹Ù âªhydatid cystâ¬â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r="3823"/>
          <a:stretch/>
        </p:blipFill>
        <p:spPr bwMode="auto">
          <a:xfrm>
            <a:off x="6657838" y="2829332"/>
            <a:ext cx="4246199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vron 6"/>
          <p:cNvSpPr/>
          <p:nvPr/>
        </p:nvSpPr>
        <p:spPr>
          <a:xfrm>
            <a:off x="0" y="400542"/>
            <a:ext cx="5843016" cy="577251"/>
          </a:xfrm>
          <a:prstGeom prst="chevron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19" y="229437"/>
            <a:ext cx="9692640" cy="13255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Hymenolepis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nana</a:t>
            </a:r>
            <a:b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71" y="1067851"/>
            <a:ext cx="7821550" cy="63224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Usually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children.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only 3 to 5 cm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long.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Autoinfection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Diagnosis: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Eggs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stools: 8 to 10 polar filaments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US" sz="2800" b="1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prevention: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praziquantel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Good personal hygiene and avoidance of fecal contamination of food and water.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50" name="Picture 2" descr="Image result for h.nana egg morpholog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7" t="52551" r="4520" b="7567"/>
          <a:stretch/>
        </p:blipFill>
        <p:spPr bwMode="auto">
          <a:xfrm>
            <a:off x="8496459" y="0"/>
            <a:ext cx="2765766" cy="206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9959342" y="4046537"/>
            <a:ext cx="3581400" cy="365125"/>
          </a:xfrm>
        </p:spPr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458" y="2068831"/>
            <a:ext cx="2765767" cy="18859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43291" y="4011007"/>
            <a:ext cx="1883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Hymenolepis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nana, ova from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faeces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Image result for h.nana egg morpholog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8" t="33271" r="5635" b="29201"/>
          <a:stretch/>
        </p:blipFill>
        <p:spPr bwMode="auto">
          <a:xfrm>
            <a:off x="8503920" y="4895850"/>
            <a:ext cx="275830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8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evron 4"/>
          <p:cNvSpPr/>
          <p:nvPr/>
        </p:nvSpPr>
        <p:spPr>
          <a:xfrm>
            <a:off x="0" y="483827"/>
            <a:ext cx="7109460" cy="577251"/>
          </a:xfrm>
          <a:prstGeom prst="chevron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356616"/>
            <a:ext cx="9692640" cy="12328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Echinococcus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multilocularis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016" y="1269427"/>
            <a:ext cx="9631680" cy="55885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Definitive hosts: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foxes - </a:t>
            </a:r>
            <a:r>
              <a:rPr lang="en-US" sz="2400" b="1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Intermediate hosts: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rodents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Humans ---ingestion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food contaminated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fox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feces.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liver, the larvae form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multiloculated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cysts with few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protoscoleces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No outer fibrous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capsule. </a:t>
            </a:r>
          </a:p>
          <a:p>
            <a:pPr>
              <a:lnSpc>
                <a:spcPct val="100000"/>
              </a:lnSpc>
            </a:pPr>
            <a:r>
              <a:rPr lang="en-US" sz="2400" b="1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  <a:r>
              <a:rPr lang="en-US" sz="2400" b="1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picture: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Jaundice.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Poor prognosis.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Treatment: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Albendazole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, Surgical removal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Ghada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460" y="4537710"/>
            <a:ext cx="3721651" cy="16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/>
        </p:nvSpPr>
        <p:spPr>
          <a:xfrm>
            <a:off x="0" y="483827"/>
            <a:ext cx="5843016" cy="577251"/>
          </a:xfrm>
          <a:prstGeom prst="chevron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97" y="300202"/>
            <a:ext cx="4299903" cy="9444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Dipylidium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caninum</a:t>
            </a:r>
            <a:endParaRPr lang="en-US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326"/>
            <a:ext cx="8736489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Tapeworm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dogs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cats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Occasionally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infects humans, usually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cat fleas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cysticerci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ingested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adult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tapeworms in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small intestine.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Asymptomatic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diarrhea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pruritus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occur.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Diagnosis: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“barrel shaped”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proglottids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stool or diapers.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Niclosamide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drug of choice.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389" y="3603995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12">
              <a:srgbClr val="BCB275"/>
            </a:gs>
            <a:gs pos="0">
              <a:schemeClr val="accent3">
                <a:lumMod val="0"/>
                <a:lumOff val="100000"/>
              </a:schemeClr>
            </a:gs>
            <a:gs pos="26598">
              <a:srgbClr val="2A4C3E"/>
            </a:gs>
            <a:gs pos="66000">
              <a:srgbClr val="EAFFAF"/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 rot="20293577">
            <a:off x="1150011" y="1621650"/>
            <a:ext cx="663465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unrise" dir="t"/>
            </a:scene3d>
            <a:sp3d extrusionH="57150">
              <a:bevelT w="152400" h="38100"/>
            </a:sp3d>
          </a:bodyPr>
          <a:lstStyle/>
          <a:p>
            <a:pPr marL="0" indent="0" algn="ctr">
              <a:buNone/>
            </a:pPr>
            <a:r>
              <a:rPr lang="en-US" sz="15000" b="1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006600"/>
                    </a:gs>
                    <a:gs pos="47000">
                      <a:schemeClr val="bg2">
                        <a:lumMod val="75000"/>
                        <a:shade val="67500"/>
                        <a:satMod val="115000"/>
                      </a:schemeClr>
                    </a:gs>
                    <a:gs pos="70000">
                      <a:srgbClr val="FFFFCC"/>
                    </a:gs>
                  </a:gsLst>
                  <a:lin ang="0" scaled="1"/>
                  <a:tileRect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Edwardian Script ITC" panose="030303020407070D0804" pitchFamily="66" charset="0"/>
              </a:rPr>
              <a:t>Thank you</a:t>
            </a:r>
            <a:endParaRPr lang="en-US" sz="15000" b="1" dirty="0">
              <a:ln w="127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006600"/>
                  </a:gs>
                  <a:gs pos="47000">
                    <a:schemeClr val="bg2">
                      <a:lumMod val="75000"/>
                      <a:shade val="67500"/>
                      <a:satMod val="115000"/>
                    </a:schemeClr>
                  </a:gs>
                  <a:gs pos="70000">
                    <a:srgbClr val="FFFFCC"/>
                  </a:gs>
                </a:gsLst>
                <a:lin ang="0" scaled="1"/>
                <a:tileRect/>
              </a:gra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920481" y="4608401"/>
            <a:ext cx="7619999" cy="365125"/>
          </a:xfrm>
        </p:spPr>
        <p:txBody>
          <a:bodyPr vert="horz" lIns="91440" tIns="45720" rIns="91440" bIns="45720" rtlCol="0" anchor="ctr"/>
          <a:lstStyle/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481" y="361993"/>
            <a:ext cx="4196048" cy="60977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0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9000">
              <a:srgbClr val="437963"/>
            </a:gs>
            <a:gs pos="67000">
              <a:schemeClr val="accent1">
                <a:lumMod val="20000"/>
                <a:lumOff val="80000"/>
              </a:schemeClr>
            </a:gs>
            <a:gs pos="100000">
              <a:srgbClr val="68B6D2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5341" y="2074606"/>
            <a:ext cx="9144000" cy="72743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 to Cestodes</a:t>
            </a:r>
            <a:endParaRPr lang="en-US" b="1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0181" y="3350333"/>
            <a:ext cx="8061048" cy="1160213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By: </a:t>
            </a:r>
          </a:p>
          <a:p>
            <a:pPr algn="ctr"/>
            <a:r>
              <a:rPr lang="en-US" sz="24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Prof. Dr. Ghada Fahmy Helaly</a:t>
            </a:r>
          </a:p>
          <a:p>
            <a:pPr algn="ctr"/>
            <a:r>
              <a:rPr lang="en-US" sz="2400" b="1" dirty="0">
                <a:ln w="1905"/>
                <a:solidFill>
                  <a:srgbClr val="5C1E3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Microbiology  &amp; Immunology Department</a:t>
            </a:r>
          </a:p>
          <a:p>
            <a:pPr algn="ctr"/>
            <a:r>
              <a:rPr lang="en-US" sz="2400" b="1" dirty="0">
                <a:ln w="1905"/>
                <a:solidFill>
                  <a:srgbClr val="5C1E3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Faculty of Medicine</a:t>
            </a:r>
          </a:p>
          <a:p>
            <a:pPr algn="ctr"/>
            <a:r>
              <a:rPr lang="en-US" sz="2400" b="1" dirty="0" err="1">
                <a:ln w="1905"/>
                <a:solidFill>
                  <a:srgbClr val="5C1E3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Mu’tah</a:t>
            </a:r>
            <a:r>
              <a:rPr lang="en-US" sz="2400" b="1" dirty="0">
                <a:ln w="1905"/>
                <a:solidFill>
                  <a:srgbClr val="5C1E3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 University</a:t>
            </a:r>
          </a:p>
          <a:p>
            <a:pPr algn="ctr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02967" y="6148746"/>
            <a:ext cx="4324044" cy="365125"/>
          </a:xfrm>
        </p:spPr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192" y="810640"/>
            <a:ext cx="10061448" cy="56358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Platyhelminthes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Two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classes: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Cestoda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(tapeworms) and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Trematoda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(flukes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Two </a:t>
            </a:r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parts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Round head (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scolex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a flat body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segments ( </a:t>
            </a:r>
            <a:r>
              <a:rPr lang="en-US" sz="2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proglottids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scolex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suckers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hooks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sucking grooves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 worm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grows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adding new proglottids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its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germinal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1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896112"/>
            <a:ext cx="9421368" cy="53631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oldest proglottids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distal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intermediate hosts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CC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cattle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FF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b="1" dirty="0">
                <a:solidFill>
                  <a:srgbClr val="7D99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Humans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-----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infection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by ingestion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undercooked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containing the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larvae.</a:t>
            </a:r>
          </a:p>
          <a:p>
            <a:pPr>
              <a:lnSpc>
                <a:spcPct val="150000"/>
              </a:lnSpc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Medically important </a:t>
            </a:r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cestodes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Taenia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solium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Taenia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saginata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Diphyllobothrium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latum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Echinococcus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granulosus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Less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important: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Echinococcus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multilocularis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Hymenolepis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nana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Dipylidium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caninum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2573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vron 12"/>
          <p:cNvSpPr/>
          <p:nvPr/>
        </p:nvSpPr>
        <p:spPr>
          <a:xfrm>
            <a:off x="0" y="2582544"/>
            <a:ext cx="3918857" cy="577251"/>
          </a:xfrm>
          <a:prstGeom prst="chevron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16" y="251694"/>
            <a:ext cx="10515600" cy="1289939"/>
          </a:xfrm>
        </p:spPr>
        <p:txBody>
          <a:bodyPr>
            <a:normAutofit fontScale="90000"/>
          </a:bodyPr>
          <a:lstStyle/>
          <a:p>
            <a:r>
              <a:rPr lang="en-US" b="1" i="1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TAENIA</a:t>
            </a:r>
            <a:br>
              <a:rPr lang="en-US" b="1" i="1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184" y="999692"/>
            <a:ext cx="10018596" cy="7348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solium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(the </a:t>
            </a:r>
            <a:r>
              <a:rPr lang="en-US" sz="2400" b="1" dirty="0" smtClean="0">
                <a:solidFill>
                  <a:srgbClr val="FF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pork tapeworm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saginata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(the </a:t>
            </a:r>
            <a:r>
              <a:rPr lang="en-US" sz="2400" b="1" dirty="0" smtClean="0">
                <a:solidFill>
                  <a:srgbClr val="CC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beef tapeworm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4216" y="2639608"/>
            <a:ext cx="3316224" cy="993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Taenia</a:t>
            </a:r>
            <a:r>
              <a:rPr lang="en-US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solium</a:t>
            </a:r>
            <a:r>
              <a:rPr lang="en-US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216" y="3231377"/>
            <a:ext cx="85838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Diseases: </a:t>
            </a:r>
            <a:r>
              <a:rPr lang="en-US" sz="24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Taeniasis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cysticercosis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Characteristics:</a:t>
            </a:r>
          </a:p>
          <a:p>
            <a:pPr marL="969963" indent="-284163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69963" algn="l"/>
              </a:tabLst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Cestode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(pork tapeworm). </a:t>
            </a:r>
          </a:p>
          <a:p>
            <a:pPr marL="969963" indent="-284163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69963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Scolex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four suckers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circle of hooks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69963" indent="-284163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69963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Gravid proglottids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 to 10 uterine branches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2" descr="http://2.bp.blogspot.com/-dF9xBmjlftI/UicGz9jr_jI/AAAAAAAADrE/qEu0Zhrj6Rg/s400/TAPEW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66" y="2258568"/>
            <a:ext cx="2249645" cy="184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507439" y="2239457"/>
            <a:ext cx="1536563" cy="185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360" y="4411452"/>
            <a:ext cx="2505075" cy="1803654"/>
          </a:xfrm>
          <a:prstGeom prst="rect">
            <a:avLst/>
          </a:prstGeom>
        </p:spPr>
      </p:pic>
      <p:pic>
        <p:nvPicPr>
          <p:cNvPr id="12" name="Picture 2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4" b="6323"/>
          <a:stretch/>
        </p:blipFill>
        <p:spPr bwMode="auto">
          <a:xfrm>
            <a:off x="6097695" y="2207454"/>
            <a:ext cx="1409744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78759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95" y="508889"/>
            <a:ext cx="781202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Transmission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Epidemiology:</a:t>
            </a:r>
          </a:p>
          <a:p>
            <a:pPr marL="741363" indent="-55563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914400" algn="l"/>
                <a:tab pos="969963" algn="l"/>
              </a:tabLst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Taeniasis</a:t>
            </a:r>
            <a:r>
              <a:rPr lang="en-US" sz="24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eating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undercooked pork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1363" indent="-555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Cysticercosis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ingesting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eggs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fecally contaminated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food or water.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definitive hosts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Pigs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or humans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intermediate hosts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020" y="468535"/>
            <a:ext cx="3310381" cy="25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618395" y="3260110"/>
            <a:ext cx="2309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Taenia</a:t>
            </a:r>
            <a:r>
              <a:rPr lang="en-US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solium</a:t>
            </a:r>
            <a:r>
              <a:rPr lang="en-US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larva</a:t>
            </a:r>
            <a:endParaRPr lang="en-US" b="1" i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 rot="16200000">
            <a:off x="9959342" y="4046537"/>
            <a:ext cx="3581400" cy="365125"/>
          </a:xfrm>
        </p:spPr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0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904" y="728345"/>
            <a:ext cx="10515600" cy="52914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Pathogenesis: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Tapeworm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gut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damage.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Cysticerci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symptoms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lesions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especially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 brain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Laboratory </a:t>
            </a: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Diagnosis: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proglottids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visible in stool.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400" b="1" dirty="0" smtClean="0">
                <a:solidFill>
                  <a:srgbClr val="CC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less frequently.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Praziquantel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2400" dirty="0"/>
          </a:p>
        </p:txBody>
      </p:sp>
      <p:pic>
        <p:nvPicPr>
          <p:cNvPr id="4" name="Picture 3" descr="Gravid proglotids of T solium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" b="3665"/>
          <a:stretch/>
        </p:blipFill>
        <p:spPr bwMode="auto">
          <a:xfrm>
            <a:off x="7289489" y="3136390"/>
            <a:ext cx="1869752" cy="218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9241" y="2665693"/>
            <a:ext cx="2112263" cy="211226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10"/>
          <p:cNvSpPr/>
          <p:nvPr/>
        </p:nvSpPr>
        <p:spPr>
          <a:xfrm>
            <a:off x="0" y="344420"/>
            <a:ext cx="4273811" cy="577251"/>
          </a:xfrm>
          <a:prstGeom prst="chevron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84" y="265192"/>
            <a:ext cx="4273810" cy="12817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Taenia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saginata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880" y="1076755"/>
            <a:ext cx="8861583" cy="4195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Disease:</a:t>
            </a:r>
            <a:r>
              <a:rPr lang="en-US" sz="2400" b="1" dirty="0" smtClean="0">
                <a:solidFill>
                  <a:srgbClr val="BC8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Taeniasis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Characteristics:</a:t>
            </a:r>
          </a:p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Cestode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(beef tapeworm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Scolex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four suckers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 hooks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Gravid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proglottids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15 to 20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uterine branches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Transmission </a:t>
            </a: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Epidemiology: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Eating raw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undercooked beef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definitive hosts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cattle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intermediate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hosts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53468" y="3174298"/>
            <a:ext cx="1712690" cy="2518971"/>
          </a:xfrm>
          <a:prstGeom prst="rect">
            <a:avLst/>
          </a:prstGeom>
        </p:spPr>
      </p:pic>
      <p:pic>
        <p:nvPicPr>
          <p:cNvPr id="7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 t="23601" r="8000" b="6014"/>
          <a:stretch/>
        </p:blipFill>
        <p:spPr bwMode="auto">
          <a:xfrm>
            <a:off x="5614050" y="499504"/>
            <a:ext cx="3233625" cy="201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pic>
        <p:nvPicPr>
          <p:cNvPr id="1026" name="Picture 2" descr="Image result for taenia sagin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995" y="344420"/>
            <a:ext cx="18764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038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733" y="684760"/>
            <a:ext cx="6518841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Pathogenesis: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damage.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Cysticercosis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does not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occur.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Laboratory Diagnosis: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proglottids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stool.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C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less frequently.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Treatment: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Praziquantel.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taenia solium gravid seg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58544" y="696747"/>
            <a:ext cx="3231875" cy="21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6565" t="25260" b="40685"/>
          <a:stretch/>
        </p:blipFill>
        <p:spPr>
          <a:xfrm>
            <a:off x="7713041" y="3630168"/>
            <a:ext cx="2776571" cy="302609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Prof. Dr. Ghada Fahmy Helaly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2621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4.xml><?xml version="1.0" encoding="utf-8"?>
<a:theme xmlns:a="http://schemas.openxmlformats.org/drawingml/2006/main" name="View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858</Words>
  <Application>Microsoft Office PowerPoint</Application>
  <PresentationFormat>Widescreen</PresentationFormat>
  <Paragraphs>136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Arial Unicode MS</vt:lpstr>
      <vt:lpstr>Arial</vt:lpstr>
      <vt:lpstr>Arial Rounded MT Bold</vt:lpstr>
      <vt:lpstr>Calibri</vt:lpstr>
      <vt:lpstr>Calibri Light</vt:lpstr>
      <vt:lpstr>Century Gothic</vt:lpstr>
      <vt:lpstr>Century Schoolbook</vt:lpstr>
      <vt:lpstr>Corbel</vt:lpstr>
      <vt:lpstr>Edwardian Script ITC</vt:lpstr>
      <vt:lpstr>Palatino Linotype</vt:lpstr>
      <vt:lpstr>Wingdings</vt:lpstr>
      <vt:lpstr>Wingdings 2</vt:lpstr>
      <vt:lpstr>Wingdings 3</vt:lpstr>
      <vt:lpstr>Office Theme</vt:lpstr>
      <vt:lpstr>Wisp</vt:lpstr>
      <vt:lpstr>Parallax</vt:lpstr>
      <vt:lpstr>View</vt:lpstr>
      <vt:lpstr>PowerPoint Presentation</vt:lpstr>
      <vt:lpstr>Introduction to Cestodes</vt:lpstr>
      <vt:lpstr>PowerPoint Presentation</vt:lpstr>
      <vt:lpstr>PowerPoint Presentation</vt:lpstr>
      <vt:lpstr>TAENIA </vt:lpstr>
      <vt:lpstr>PowerPoint Presentation</vt:lpstr>
      <vt:lpstr>PowerPoint Presentation</vt:lpstr>
      <vt:lpstr>Taenia saginata </vt:lpstr>
      <vt:lpstr>PowerPoint Presentation</vt:lpstr>
      <vt:lpstr>Diphyllobothrium latum </vt:lpstr>
      <vt:lpstr>PowerPoint Presentation</vt:lpstr>
      <vt:lpstr>Echinococcus granulosus</vt:lpstr>
      <vt:lpstr>PowerPoint Presentation</vt:lpstr>
      <vt:lpstr>Hymenolepis nana </vt:lpstr>
      <vt:lpstr>Echinococcus multilocularis </vt:lpstr>
      <vt:lpstr>Dipylidium caninum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Ghada</dc:creator>
  <cp:lastModifiedBy>Ghada</cp:lastModifiedBy>
  <cp:revision>80</cp:revision>
  <dcterms:created xsi:type="dcterms:W3CDTF">2018-10-12T15:22:07Z</dcterms:created>
  <dcterms:modified xsi:type="dcterms:W3CDTF">2019-12-02T21:59:30Z</dcterms:modified>
</cp:coreProperties>
</file>