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5" r:id="rId4"/>
    <p:sldId id="277" r:id="rId5"/>
    <p:sldId id="278" r:id="rId6"/>
    <p:sldId id="258" r:id="rId7"/>
    <p:sldId id="283" r:id="rId8"/>
    <p:sldId id="259" r:id="rId9"/>
    <p:sldId id="260" r:id="rId10"/>
    <p:sldId id="298" r:id="rId11"/>
    <p:sldId id="261" r:id="rId12"/>
    <p:sldId id="284" r:id="rId13"/>
    <p:sldId id="280" r:id="rId14"/>
    <p:sldId id="262" r:id="rId15"/>
    <p:sldId id="291" r:id="rId16"/>
    <p:sldId id="290" r:id="rId17"/>
    <p:sldId id="263" r:id="rId18"/>
    <p:sldId id="286" r:id="rId19"/>
    <p:sldId id="297" r:id="rId20"/>
    <p:sldId id="264" r:id="rId21"/>
    <p:sldId id="265" r:id="rId22"/>
    <p:sldId id="266" r:id="rId23"/>
    <p:sldId id="268" r:id="rId24"/>
    <p:sldId id="281" r:id="rId25"/>
    <p:sldId id="267" r:id="rId26"/>
    <p:sldId id="287" r:id="rId27"/>
    <p:sldId id="289" r:id="rId28"/>
    <p:sldId id="288" r:id="rId29"/>
    <p:sldId id="270" r:id="rId30"/>
    <p:sldId id="294" r:id="rId31"/>
    <p:sldId id="296" r:id="rId32"/>
    <p:sldId id="292" r:id="rId33"/>
    <p:sldId id="271" r:id="rId34"/>
    <p:sldId id="272" r:id="rId35"/>
    <p:sldId id="273" r:id="rId36"/>
    <p:sldId id="279" r:id="rId37"/>
    <p:sldId id="274" r:id="rId38"/>
    <p:sldId id="295" r:id="rId39"/>
  </p:sldIdLst>
  <p:sldSz cx="9906000" cy="6858000" type="A4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>
      <p:cViewPr>
        <p:scale>
          <a:sx n="81" d="100"/>
          <a:sy n="81" d="100"/>
        </p:scale>
        <p:origin x="-990" y="-19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4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9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8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1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5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7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2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f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8420100" cy="2133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0300" b="1" dirty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  <a:cs typeface="Calibri" panose="020F0502020204030204" pitchFamily="34" charset="0"/>
              </a:rPr>
              <a:t>Colostomy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150" y="3886200"/>
            <a:ext cx="33020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Done By :</a:t>
            </a: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Anas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shwawrah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Mahdi Abu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aloush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Mohammad Al-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qudah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Orwa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masarwah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9179" y="4038601"/>
            <a:ext cx="2724150" cy="97010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Supervised By :</a:t>
            </a:r>
          </a:p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Dr. Ali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Jad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4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710403" cy="61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7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44" y="3810000"/>
            <a:ext cx="3542059" cy="267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75384" y="533400"/>
            <a:ext cx="8997950" cy="57868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 Colostomy :</a:t>
            </a:r>
          </a:p>
          <a:p>
            <a:endParaRPr lang="en-US" sz="1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loop of colon is pulled out through a cut in your abdomen. </a:t>
            </a:r>
          </a:p>
          <a:p>
            <a:pPr marL="536433" indent="-536433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loop is opened up and stitched to your skin to form an opening called a 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stoma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36433" indent="-536433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stoma has 2 openings    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(Both proximal and Distal ends)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 Done on the transverse colon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(Temporary) Done in emergencies</a:t>
            </a:r>
          </a:p>
        </p:txBody>
      </p:sp>
    </p:spTree>
    <p:extLst>
      <p:ext uri="{BB962C8B-B14F-4D97-AF65-F5344CB8AC3E}">
        <p14:creationId xmlns:p14="http://schemas.microsoft.com/office/powerpoint/2010/main" val="137762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16" y="533400"/>
            <a:ext cx="9658350" cy="587914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temporary loop colostomy is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 by bringing a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mobilised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loop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colon to the surface, where it is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 in place by a plastic  bridge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passed through a mesenteric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 created just at the junction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colon. Once the abdomen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been closed, the colostomy is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opened, and the edges of the colonic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incision are sutured to the adjacent skin margin.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firm adhesion of the colostomy to the abdominal wall has taken place, the bridge can be removed.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81000"/>
            <a:ext cx="3886200" cy="37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6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1295400"/>
            <a:ext cx="8915400" cy="355543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335270" indent="-33527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Easy reversal</a:t>
            </a:r>
          </a:p>
          <a:p>
            <a:pPr marL="335270" indent="-33527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35270" indent="-33527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Larger abdominal wall defect, and stoma opening</a:t>
            </a:r>
          </a:p>
          <a:p>
            <a:pPr marL="335270" indent="-33527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More prone to develop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parastomal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hernias, prolapse and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peristomal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sepsis.</a:t>
            </a:r>
          </a:p>
        </p:txBody>
      </p:sp>
    </p:spTree>
    <p:extLst>
      <p:ext uri="{BB962C8B-B14F-4D97-AF65-F5344CB8AC3E}">
        <p14:creationId xmlns:p14="http://schemas.microsoft.com/office/powerpoint/2010/main" val="185812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750" y="838200"/>
            <a:ext cx="9080500" cy="500198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Colostomy :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proximal end of transected colon brought to the skin for stool drainage.</a:t>
            </a:r>
          </a:p>
          <a:p>
            <a:pPr marL="335270" indent="-33527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Smaller and easier to manage.</a:t>
            </a:r>
          </a:p>
          <a:p>
            <a:pPr marL="335270" indent="-33527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incidence of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parastomal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hernia formation and prolapse.</a:t>
            </a:r>
          </a:p>
          <a:p>
            <a:pPr marL="335270" indent="-33527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opening.</a:t>
            </a:r>
          </a:p>
          <a:p>
            <a:pPr marL="335270" indent="-33527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site usually in the left iliac fossa.</a:t>
            </a:r>
          </a:p>
        </p:txBody>
      </p:sp>
    </p:spTree>
    <p:extLst>
      <p:ext uri="{BB962C8B-B14F-4D97-AF65-F5344CB8AC3E}">
        <p14:creationId xmlns:p14="http://schemas.microsoft.com/office/powerpoint/2010/main" val="126889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219200"/>
            <a:ext cx="8049646" cy="39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0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53AA743-CE87-491A-9ADF-AE9D7DE91577}"/>
              </a:ext>
            </a:extLst>
          </p:cNvPr>
          <p:cNvSpPr txBox="1">
            <a:spLocks/>
          </p:cNvSpPr>
          <p:nvPr/>
        </p:nvSpPr>
        <p:spPr>
          <a:xfrm>
            <a:off x="1066800" y="762000"/>
            <a:ext cx="7545682" cy="838200"/>
          </a:xfrm>
          <a:prstGeom prst="rect">
            <a:avLst/>
          </a:prstGeom>
        </p:spPr>
        <p:txBody>
          <a:bodyPr lIns="107287" tIns="53643" rIns="107287" bIns="53643"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200" u="sng" dirty="0">
                <a:solidFill>
                  <a:schemeClr val="tx2">
                    <a:lumMod val="50000"/>
                  </a:schemeClr>
                </a:solidFill>
                <a:latin typeface="Linux Libertine"/>
              </a:rPr>
              <a:t>Hartmann's operation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7B0961CE-E20D-4E0F-A112-5F2A316E9F14}"/>
              </a:ext>
            </a:extLst>
          </p:cNvPr>
          <p:cNvSpPr txBox="1">
            <a:spLocks/>
          </p:cNvSpPr>
          <p:nvPr/>
        </p:nvSpPr>
        <p:spPr>
          <a:xfrm>
            <a:off x="152400" y="1905001"/>
            <a:ext cx="9601200" cy="3603812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 </a:t>
            </a:r>
            <a:r>
              <a:rPr lang="en-GB" sz="28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proctosigmoidectomy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 </a:t>
            </a: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Hartmann's operation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 or </a:t>
            </a: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Hartmann's procedure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 is the surgical resection of the 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rectosigmoid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colon with closure of the anorectal stump and formation of an </a:t>
            </a:r>
            <a:r>
              <a:rPr lang="en-GB" sz="2800" u="sng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end colostomy.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76856"/>
            <a:ext cx="5820544" cy="24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50" y="838200"/>
            <a:ext cx="9080500" cy="534053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 Barrel Stoma :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Bowel is surgically severed and 2 ends are brought out into the abdomen as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separate stomas </a:t>
            </a:r>
          </a:p>
          <a:p>
            <a:pPr marL="335270" indent="-33527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Proximal end – functional stoma </a:t>
            </a:r>
          </a:p>
          <a:p>
            <a:pPr marL="335270" indent="-33527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Distal end – non functioning (mucus fistula)</a:t>
            </a:r>
          </a:p>
          <a:p>
            <a:pPr marL="335270" indent="-33527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in temporary diversion – cases where resection is required due to perforation or necrosis</a:t>
            </a:r>
          </a:p>
          <a:p>
            <a:pPr marL="335270" indent="-33527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common type of ostomy</a:t>
            </a:r>
          </a:p>
        </p:txBody>
      </p:sp>
    </p:spTree>
    <p:extLst>
      <p:ext uri="{BB962C8B-B14F-4D97-AF65-F5344CB8AC3E}">
        <p14:creationId xmlns:p14="http://schemas.microsoft.com/office/powerpoint/2010/main" val="252386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2" y="914400"/>
            <a:ext cx="7635293" cy="52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8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990"/>
            <a:ext cx="7772400" cy="50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750" y="838200"/>
            <a:ext cx="8997950" cy="496546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en-US" sz="47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Colostomy </a:t>
            </a: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36433" indent="-536433"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artificial opening made in the colon to divert </a:t>
            </a:r>
            <a:r>
              <a:rPr lang="en-US" sz="33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faeces</a:t>
            </a: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flatus outside the abdomen where they can be collected in an external appliance (bag).</a:t>
            </a:r>
          </a:p>
          <a:p>
            <a:pPr marL="536433" indent="-536433"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86200"/>
            <a:ext cx="2822178" cy="27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118" y="990600"/>
            <a:ext cx="8915400" cy="481731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 Ileostomy : 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for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defunctioning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low rectal anastomosis or an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ileal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pouch.</a:t>
            </a:r>
          </a:p>
          <a:p>
            <a:pPr marL="335270" indent="-33527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knuckle of ileum is pulled out through a skin trephine in the right iliac fossa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35270" indent="-33527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5270" indent="-33527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advantages of a loop ileostomy over a loop colostomy are the ease with which the bowel can be brought to the surface and the absence of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odour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517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762000"/>
            <a:ext cx="9245600" cy="487887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42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Ileostomy :</a:t>
            </a:r>
          </a:p>
          <a:p>
            <a:pPr algn="ctr"/>
            <a:endParaRPr lang="en-US" sz="4200" b="1" u="sng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INDICATIONS: </a:t>
            </a:r>
          </a:p>
          <a:p>
            <a:endParaRPr lang="en-US" sz="33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After a subtotal colectomy without anastomosis when it may later be reversed </a:t>
            </a:r>
          </a:p>
          <a:p>
            <a:endParaRPr lang="en-US" sz="33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Permanent after a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panproctocolectomy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2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50" y="1066800"/>
            <a:ext cx="9493250" cy="5278980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ileum is normally brought through the rectus abdominis muscle. 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may be an ‘ileostomy flux’ while the ileum adapts to the loss of the colon. 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ileostomy output can amount to 4 or 5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litres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day, losses of 1–2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litres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more common. 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consistent ileostomy output in excess of 1.5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litres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usually associated with dehydration and sodium depletion in the absence of intravenous therapy. 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stools thicken in a few weeks and are semisolid in a few months. 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86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990602"/>
            <a:ext cx="8915400" cy="286293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4700" b="1" u="sng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Caecostomy</a:t>
            </a:r>
            <a:r>
              <a:rPr lang="en-US" sz="47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US" sz="33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late cases of obstruction, the caecum may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distended and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ischaemic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rupture of the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caecal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wall may be anticipated.</a:t>
            </a:r>
          </a:p>
        </p:txBody>
      </p:sp>
    </p:spTree>
    <p:extLst>
      <p:ext uri="{BB962C8B-B14F-4D97-AF65-F5344CB8AC3E}">
        <p14:creationId xmlns:p14="http://schemas.microsoft.com/office/powerpoint/2010/main" val="846541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C:\Users\PC\Desktop\baraaaaaah.png"/>
          <p:cNvPicPr>
            <a:picLocks noChangeAspect="1" noChangeArrowheads="1"/>
          </p:cNvPicPr>
          <p:nvPr/>
        </p:nvPicPr>
        <p:blipFill rotWithShape="1">
          <a:blip r:embed="rId2"/>
          <a:srcRect b="46152"/>
          <a:stretch/>
        </p:blipFill>
        <p:spPr bwMode="auto">
          <a:xfrm>
            <a:off x="908050" y="1219200"/>
            <a:ext cx="8089900" cy="2831207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09607"/>
              </p:ext>
            </p:extLst>
          </p:nvPr>
        </p:nvGraphicFramePr>
        <p:xfrm>
          <a:off x="1651000" y="4267200"/>
          <a:ext cx="6604000" cy="1524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30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Ileostomy</a:t>
                      </a:r>
                      <a:endParaRPr lang="en-US" sz="19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Colostomy</a:t>
                      </a:r>
                      <a:endParaRPr lang="en-US" sz="19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Liquid effluent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Formed Stool 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More skin irritation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Less skin irritation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Right Side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Left side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38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912" y="685802"/>
            <a:ext cx="9080500" cy="560214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536433" indent="-536433" algn="ctr">
              <a:buFont typeface="Wingdings" panose="05000000000000000000" pitchFamily="2" charset="2"/>
              <a:buChar char="Ø"/>
            </a:pPr>
            <a:r>
              <a:rPr lang="en-US" sz="33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Complications of a Stoma include : 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3487" indent="-603487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Prolapse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May be due to weak abdominal wall, increased abdominal pressure or creation of excessively large opening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3487" indent="-603487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3487" indent="-603487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Retraction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When the stoma lays flat to the skin or below the skin surface level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3487" indent="-603487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</a:t>
            </a:r>
          </a:p>
          <a:p>
            <a:pPr marL="603487" indent="-603487"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449" y="3829722"/>
            <a:ext cx="2308571" cy="2394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1173" y="6223780"/>
            <a:ext cx="1899812" cy="4007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Prolapsed stoma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1" t="16477" r="4052" b="-4821"/>
          <a:stretch/>
        </p:blipFill>
        <p:spPr>
          <a:xfrm>
            <a:off x="3846758" y="4281059"/>
            <a:ext cx="2641168" cy="2111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0056" y="6226705"/>
            <a:ext cx="1320800" cy="4007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Retracted</a:t>
            </a:r>
          </a:p>
        </p:txBody>
      </p:sp>
    </p:spTree>
    <p:extLst>
      <p:ext uri="{BB962C8B-B14F-4D97-AF65-F5344CB8AC3E}">
        <p14:creationId xmlns:p14="http://schemas.microsoft.com/office/powerpoint/2010/main" val="3901291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72" y="685800"/>
            <a:ext cx="3511219" cy="112399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536433" indent="-536433"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Skin irritation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67" t="10391" r="3811" b="8416"/>
          <a:stretch/>
        </p:blipFill>
        <p:spPr>
          <a:xfrm>
            <a:off x="1163257" y="2209802"/>
            <a:ext cx="2228850" cy="1643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806" r="15149"/>
          <a:stretch/>
        </p:blipFill>
        <p:spPr>
          <a:xfrm>
            <a:off x="6429678" y="2193632"/>
            <a:ext cx="2209195" cy="1847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9576" y="1229828"/>
            <a:ext cx="4127500" cy="6161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536433" indent="-536433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Stomal</a:t>
            </a: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Ischemia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0702" y="4041483"/>
            <a:ext cx="2915998" cy="1400995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Itching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Burning sensation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1251" y="4267202"/>
            <a:ext cx="2724150" cy="152410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the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flow 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or from the stoma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impaired or interrupted</a:t>
            </a:r>
            <a:endParaRPr lang="en-US" sz="23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42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750" y="1675730"/>
            <a:ext cx="5778500" cy="434026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</a:t>
            </a: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35270" indent="-33527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+mj-lt"/>
              <a:buAutoNum type="arabicPeriod"/>
            </a:pP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Inadequate excision 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skin during construction of a stoma or poor stoma site.</a:t>
            </a:r>
          </a:p>
          <a:p>
            <a:pPr marL="402325" indent="-402325">
              <a:buFont typeface="+mj-lt"/>
              <a:buAutoNum type="arabicPeriod"/>
            </a:pPr>
            <a:endParaRPr lang="en-US" sz="23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+mj-lt"/>
              <a:buAutoNum type="arabicPeriod"/>
            </a:pP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Stomal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ischemia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necrosis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retraction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02325" indent="-402325">
              <a:buFont typeface="+mj-lt"/>
              <a:buAutoNum type="arabicPeriod"/>
            </a:pPr>
            <a:endParaRPr lang="en-US" sz="23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+mj-lt"/>
              <a:buAutoNum type="arabicPeriod"/>
            </a:pP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Recurrent disease.</a:t>
            </a:r>
          </a:p>
          <a:p>
            <a:pPr marL="402325" indent="-402325">
              <a:buFont typeface="+mj-lt"/>
              <a:buAutoNum type="arabicPeriod"/>
            </a:pPr>
            <a:endParaRPr lang="en-US" sz="23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+mj-lt"/>
              <a:buAutoNum type="arabicPeriod"/>
            </a:pP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Recurrent episodes of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skin irritation.</a:t>
            </a:r>
          </a:p>
          <a:p>
            <a:pPr marL="402325" indent="-402325">
              <a:buFont typeface="+mj-lt"/>
              <a:buAutoNum type="arabicPeriod"/>
            </a:pPr>
            <a:endParaRPr lang="en-US" sz="2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+mj-lt"/>
              <a:buAutoNum type="arabicPeriod"/>
            </a:pP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gain.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2" y="802783"/>
            <a:ext cx="2277746" cy="616165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marL="603487" indent="-603487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Stenosis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12483" r="57280"/>
          <a:stretch/>
        </p:blipFill>
        <p:spPr>
          <a:xfrm>
            <a:off x="6784824" y="1317416"/>
            <a:ext cx="2279953" cy="18274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3800" y="3505200"/>
            <a:ext cx="3302000" cy="223199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402325" indent="-402325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symptoms include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abdominal excess of gases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frequent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cramps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diarrhea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 well as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 feces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02325" indent="-402325"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5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53665"/>
            <a:ext cx="4021429" cy="616165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marL="603487" indent="-603487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Parastomal</a:t>
            </a: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hernia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581" y="533400"/>
            <a:ext cx="3724692" cy="297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614" y="1447800"/>
            <a:ext cx="4953000" cy="3955541"/>
          </a:xfrm>
          <a:prstGeom prst="rect">
            <a:avLst/>
          </a:prstGeom>
        </p:spPr>
        <p:txBody>
          <a:bodyPr lIns="107287" tIns="53643" rIns="107287" bIns="53643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 Most common complication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Risk Factors :</a:t>
            </a:r>
          </a:p>
          <a:p>
            <a:endParaRPr lang="en-US" sz="1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Intra-abdominal pressure.</a:t>
            </a:r>
          </a:p>
          <a:p>
            <a:pPr marL="536433" indent="-536433">
              <a:buFont typeface="+mj-lt"/>
              <a:buAutoNum type="arabicPeriod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age.</a:t>
            </a:r>
          </a:p>
          <a:p>
            <a:pPr marL="536433" indent="-536433">
              <a:buFont typeface="+mj-lt"/>
              <a:buAutoNum type="arabicPeriod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Obesity.</a:t>
            </a:r>
          </a:p>
          <a:p>
            <a:pPr marL="536433" indent="-536433">
              <a:buFont typeface="+mj-lt"/>
              <a:buAutoNum type="arabicPeriod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cough.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0450" y="3773715"/>
            <a:ext cx="4787900" cy="269365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402325" indent="-402325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signs of obstruction, incarceration, perforation, or recurrent pouching difficulties are present, the patient should be referred to a surgeon.</a:t>
            </a:r>
          </a:p>
        </p:txBody>
      </p:sp>
    </p:spTree>
    <p:extLst>
      <p:ext uri="{BB962C8B-B14F-4D97-AF65-F5344CB8AC3E}">
        <p14:creationId xmlns:p14="http://schemas.microsoft.com/office/powerpoint/2010/main" val="284435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914400"/>
            <a:ext cx="8915400" cy="518664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Stoma Bags and Appliances :</a:t>
            </a:r>
          </a:p>
          <a:p>
            <a:endParaRPr lang="en-US" sz="3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Stoma output is collected in disposable adhesive bags. 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Ileostomy appliances tend to be drainable bags, which are left in place for 48 hours. 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Colostomy appliances are simply changed two or three times each day. 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wide range of such bags is currently available. Many now incorporate an adhesive backing, which can be left in place for several days</a:t>
            </a:r>
          </a:p>
        </p:txBody>
      </p:sp>
    </p:spTree>
    <p:extLst>
      <p:ext uri="{BB962C8B-B14F-4D97-AF65-F5344CB8AC3E}">
        <p14:creationId xmlns:p14="http://schemas.microsoft.com/office/powerpoint/2010/main" val="388474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btee\Desktop\CDR415506-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950" y="1143001"/>
            <a:ext cx="8420100" cy="458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80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5FCCD8A-2EBB-4AD4-B33B-8E1D42124849}"/>
              </a:ext>
            </a:extLst>
          </p:cNvPr>
          <p:cNvSpPr txBox="1">
            <a:spLocks/>
          </p:cNvSpPr>
          <p:nvPr/>
        </p:nvSpPr>
        <p:spPr>
          <a:xfrm>
            <a:off x="457316" y="1127379"/>
            <a:ext cx="8863622" cy="793241"/>
          </a:xfrm>
          <a:prstGeom prst="rect">
            <a:avLst/>
          </a:prstGeom>
        </p:spPr>
        <p:txBody>
          <a:bodyPr vert="horz" lIns="80465" tIns="40232" rIns="80465" bIns="40232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3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Colostomy pouches</a:t>
            </a:r>
          </a:p>
        </p:txBody>
      </p:sp>
      <p:pic>
        <p:nvPicPr>
          <p:cNvPr id="3" name="عنصر نائب للمحتوى 4" descr="صورة تحتوي على ضمادة&#10;&#10;تم إنشاء الوصف تلقائياً">
            <a:extLst>
              <a:ext uri="{FF2B5EF4-FFF2-40B4-BE49-F238E27FC236}">
                <a16:creationId xmlns="" xmlns:a16="http://schemas.microsoft.com/office/drawing/2014/main" id="{D35D2F6F-C1B5-401E-BE03-D64DF2E5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048000"/>
            <a:ext cx="4787902" cy="2209800"/>
          </a:xfrm>
          <a:prstGeom prst="rect">
            <a:avLst/>
          </a:prstGeom>
        </p:spPr>
      </p:pic>
      <p:pic>
        <p:nvPicPr>
          <p:cNvPr id="4" name="صورة 6" descr="صورة تحتوي على مختلف, العديد&#10;&#10;تم إنشاء الوصف تلقائياً">
            <a:extLst>
              <a:ext uri="{FF2B5EF4-FFF2-40B4-BE49-F238E27FC236}">
                <a16:creationId xmlns="" xmlns:a16="http://schemas.microsoft.com/office/drawing/2014/main" id="{6B7B4728-EE74-4CF6-8BEE-62691857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850" y="2133600"/>
            <a:ext cx="4143683" cy="38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2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1066800"/>
            <a:ext cx="9245600" cy="527898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 should be emptied frequently, typically at 1\3 - 1\2 full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wait till it is full, because it might blow up or pull away from the skin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Appliance (adhesive disk that goes around the stoma to attach it to the skin 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to be changed every 3-5 days or as needed to prevent leaking but we try to keep it in place for as long as possible to avoid causing damage to the skin around the stoma  </a:t>
            </a:r>
          </a:p>
        </p:txBody>
      </p:sp>
    </p:spTree>
    <p:extLst>
      <p:ext uri="{BB962C8B-B14F-4D97-AF65-F5344CB8AC3E}">
        <p14:creationId xmlns:p14="http://schemas.microsoft.com/office/powerpoint/2010/main" val="981640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716" y="838202"/>
            <a:ext cx="8997950" cy="75466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42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of patient with an Ostomy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849" y="1828800"/>
            <a:ext cx="9157684" cy="42940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536433" indent="-536433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Pre-operative care : 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603487" indent="-603487">
              <a:buFont typeface="+mj-lt"/>
              <a:buAutoNum type="arabicParenR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Psychological preparation</a:t>
            </a:r>
          </a:p>
          <a:p>
            <a:pPr marL="603487" indent="-603487">
              <a:buFont typeface="+mj-lt"/>
              <a:buAutoNum type="arabicParenR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Nutrition low in residue 1-2 days prior to surgery </a:t>
            </a:r>
          </a:p>
          <a:p>
            <a:pPr marL="603487" indent="-603487">
              <a:buFont typeface="+mj-lt"/>
              <a:buAutoNum type="arabicParenR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Sterilization of bowel : Laxatives and enema 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536433" indent="-536433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Post-operative : Skin care around the stoma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     (Don’t use alcohol to clean the skin around the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      stoma, it may irritate or cause the skin to dry)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      use soap and water.</a:t>
            </a:r>
          </a:p>
        </p:txBody>
      </p:sp>
    </p:spTree>
    <p:extLst>
      <p:ext uri="{BB962C8B-B14F-4D97-AF65-F5344CB8AC3E}">
        <p14:creationId xmlns:p14="http://schemas.microsoft.com/office/powerpoint/2010/main" val="2653518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815662"/>
            <a:ext cx="9245600" cy="638697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EXAMINATION</a:t>
            </a:r>
          </a:p>
          <a:p>
            <a:endParaRPr lang="en-US" sz="9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INSPECTION :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(ileostomy)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LIF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(colostomy)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LUMENS 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one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End , two  loop ).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 , Red.</a:t>
            </a:r>
          </a:p>
          <a:p>
            <a:pPr marL="402325" indent="-402325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Surrounding Skin: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 and dry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02325" indent="-402325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evidence of complication: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Hernia, prolapse.</a:t>
            </a:r>
          </a:p>
          <a:p>
            <a:pPr marL="402325" indent="-402325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31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400" y="609600"/>
            <a:ext cx="8585200" cy="272443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402325" indent="-402325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SPOUT </a:t>
            </a:r>
          </a:p>
          <a:p>
            <a:pPr marL="402325" indent="-402325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Spout present: </a:t>
            </a:r>
          </a:p>
          <a:p>
            <a:endParaRPr lang="en-US" sz="1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Ileostomy (contents toxic to skin)</a:t>
            </a:r>
          </a:p>
          <a:p>
            <a:endParaRPr lang="en-US" sz="1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spout: Colostomy</a:t>
            </a:r>
          </a:p>
        </p:txBody>
      </p:sp>
      <p:sp>
        <p:nvSpPr>
          <p:cNvPr id="3" name="Rectangle 2"/>
          <p:cNvSpPr/>
          <p:nvPr/>
        </p:nvSpPr>
        <p:spPr>
          <a:xfrm>
            <a:off x="660400" y="3810000"/>
            <a:ext cx="8255000" cy="183188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402325" indent="-402325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EFFLUENT (WHAT’S COMING OUT) </a:t>
            </a:r>
          </a:p>
          <a:p>
            <a:endParaRPr lang="en-US" sz="2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 stool (thick) – Colostomy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 stool – Ileostomy </a:t>
            </a:r>
          </a:p>
        </p:txBody>
      </p:sp>
    </p:spTree>
    <p:extLst>
      <p:ext uri="{BB962C8B-B14F-4D97-AF65-F5344CB8AC3E}">
        <p14:creationId xmlns:p14="http://schemas.microsoft.com/office/powerpoint/2010/main" val="2427295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576" y="1143000"/>
            <a:ext cx="8915400" cy="455509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335270" indent="-33527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EVIDENCE OF COMPLICATIONS?</a:t>
            </a:r>
          </a:p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02325" indent="-402325"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Haemorrhage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Peristomal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skin inflammation 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Parastomal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hernia – Risk of bowel strangulation and necrosis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Prolapse – High output 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Retraction – Obstruction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990600"/>
            <a:ext cx="2057400" cy="16973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3276600"/>
            <a:ext cx="2447925" cy="17526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5181600"/>
            <a:ext cx="1981200" cy="155097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509983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5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990602"/>
            <a:ext cx="8832850" cy="3309210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US" sz="38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Palpation :</a:t>
            </a:r>
          </a:p>
          <a:p>
            <a:endParaRPr lang="en-US" sz="3800" b="1" u="sng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 around the stoma site for any tenderness </a:t>
            </a:r>
          </a:p>
          <a:p>
            <a:pPr marL="536433" indent="-536433"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patient to cough and feel for a cough impulse for any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parastomal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hernia</a:t>
            </a:r>
          </a:p>
        </p:txBody>
      </p:sp>
    </p:spTree>
    <p:extLst>
      <p:ext uri="{BB962C8B-B14F-4D97-AF65-F5344CB8AC3E}">
        <p14:creationId xmlns:p14="http://schemas.microsoft.com/office/powerpoint/2010/main" val="3089818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850" y="1143000"/>
            <a:ext cx="8667750" cy="327843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en-US" sz="38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Auscultation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Ausculate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for bowel sounds: 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Absent bowel sounds – ileus 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pitched tinkling indicates obstruction</a:t>
            </a:r>
          </a:p>
        </p:txBody>
      </p:sp>
    </p:spTree>
    <p:extLst>
      <p:ext uri="{BB962C8B-B14F-4D97-AF65-F5344CB8AC3E}">
        <p14:creationId xmlns:p14="http://schemas.microsoft.com/office/powerpoint/2010/main" val="598276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950" y="2590800"/>
            <a:ext cx="8337550" cy="129327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7700" dirty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79880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752600"/>
            <a:ext cx="5695950" cy="3603812"/>
          </a:xfrm>
        </p:spPr>
        <p:txBody>
          <a:bodyPr>
            <a:normAutofit fontScale="85000" lnSpcReduction="20000"/>
          </a:bodyPr>
          <a:lstStyle/>
          <a:p>
            <a:pPr marL="321860" lvl="1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 the skin level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Pinkish - Red and moist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 surrounding skin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 has no nerve endings, so it is not painful to touch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will feel like the tissue on inside of the mouth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ar-JO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ÙØªÙØ¬Ø© Ø¨Ø­Ø« Ø§ÙØµÙØ± Ø¹Ù âªnormal stomaâ¬â">
            <a:extLst>
              <a:ext uri="{FF2B5EF4-FFF2-40B4-BE49-F238E27FC236}">
                <a16:creationId xmlns="" xmlns:a16="http://schemas.microsoft.com/office/drawing/2014/main" id="{08DD9767-FE23-4B11-88A5-59AF5DF2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2" y="1981200"/>
            <a:ext cx="31424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4150" y="780366"/>
            <a:ext cx="4457700" cy="75466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42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STOMA </a:t>
            </a:r>
          </a:p>
        </p:txBody>
      </p:sp>
    </p:spTree>
    <p:extLst>
      <p:ext uri="{BB962C8B-B14F-4D97-AF65-F5344CB8AC3E}">
        <p14:creationId xmlns:p14="http://schemas.microsoft.com/office/powerpoint/2010/main" val="100377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/>
          <p:cNvSpPr txBox="1">
            <a:spLocks/>
          </p:cNvSpPr>
          <p:nvPr/>
        </p:nvSpPr>
        <p:spPr>
          <a:xfrm>
            <a:off x="577850" y="914400"/>
            <a:ext cx="8750300" cy="4876800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optimum site of stoma  will depend on the type of stoma, previous incisions, scars, the patient’s build, and clothing </a:t>
            </a:r>
            <a:r>
              <a:rPr lang="ar-JO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habits</a:t>
            </a:r>
          </a:p>
          <a:p>
            <a:pPr>
              <a:buFont typeface="Arial" pitchFamily="34" charset="0"/>
              <a:buNone/>
            </a:pPr>
            <a:endParaRPr lang="ar-JO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optimum stoma site must be accessible, visible, and comfortable to the patient. </a:t>
            </a:r>
          </a:p>
          <a:p>
            <a:pPr>
              <a:buFont typeface="Arial" pitchFamily="34" charset="0"/>
              <a:buNone/>
            </a:pPr>
            <a:endParaRPr lang="en-US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ar-JO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7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50" y="1295400"/>
            <a:ext cx="9328150" cy="4509539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536433" indent="-536433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the purpose for which the diversion has been necessary, a stoma may be temporary or permanent .</a:t>
            </a:r>
            <a:endParaRPr lang="ar-JO" sz="3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433" indent="-536433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3487" indent="-603487">
              <a:buFont typeface="+mj-lt"/>
              <a:buAutoNum type="arabicParenR"/>
            </a:pPr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Temporary colostomy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to give the bowel a chance to rest and heal , after healing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colostomy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reversed and normal bowel function restored.</a:t>
            </a:r>
          </a:p>
          <a:p>
            <a:pPr marL="536433" indent="-536433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2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12750" y="762000"/>
            <a:ext cx="8915400" cy="5029200"/>
          </a:xfrm>
          <a:prstGeom prst="rect">
            <a:avLst/>
          </a:prstGeom>
        </p:spPr>
        <p:txBody>
          <a:bodyPr lIns="107287" tIns="53643" rIns="107287" bIns="53643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2) Permanent stoma :</a:t>
            </a: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there is a need for removal of the anus along with its associated musculature.</a:t>
            </a:r>
          </a:p>
          <a:p>
            <a:pPr algn="just"/>
            <a:endParaRPr lang="en-US" sz="1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patients with distal rectal cancers who require an abdominoperineal resection.</a:t>
            </a:r>
          </a:p>
          <a:p>
            <a:pPr algn="just"/>
            <a:endParaRPr lang="en-US" sz="16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“inflammatory bowel disease” with involvement of the sphincter mechanisms.</a:t>
            </a:r>
          </a:p>
          <a:p>
            <a:pPr algn="just"/>
            <a:endParaRPr lang="en-US" sz="19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 sphincter muscles and/or fecal incontinence that’s not responding to other treatments.</a:t>
            </a:r>
          </a:p>
        </p:txBody>
      </p:sp>
    </p:spTree>
    <p:extLst>
      <p:ext uri="{BB962C8B-B14F-4D97-AF65-F5344CB8AC3E}">
        <p14:creationId xmlns:p14="http://schemas.microsoft.com/office/powerpoint/2010/main" val="393232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9372600" cy="552520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402325" indent="-402325" algn="ctr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Indications of stoma : </a:t>
            </a:r>
          </a:p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Inflammatory bowel disease </a:t>
            </a:r>
          </a:p>
          <a:p>
            <a:pPr marL="402325" indent="-402325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Ulcers </a:t>
            </a:r>
          </a:p>
          <a:p>
            <a:pPr marL="402325" indent="-402325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Polyps </a:t>
            </a:r>
          </a:p>
          <a:p>
            <a:pPr marL="402325" indent="-402325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Cancers </a:t>
            </a:r>
          </a:p>
          <a:p>
            <a:pPr marL="402325" indent="-402325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 carcinoma </a:t>
            </a:r>
          </a:p>
          <a:p>
            <a:pPr marL="402325" indent="-402325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Rectal carcinoma </a:t>
            </a:r>
          </a:p>
          <a:p>
            <a:pPr marL="402325" indent="-402325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Disorders of bowel function –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Hirschprung’s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disease </a:t>
            </a:r>
          </a:p>
          <a:p>
            <a:pPr marL="402325" indent="-402325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Accidental injury </a:t>
            </a:r>
          </a:p>
          <a:p>
            <a:pPr marL="402325" indent="-402325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Congenital deformities of anus and rectum </a:t>
            </a:r>
          </a:p>
        </p:txBody>
      </p:sp>
    </p:spTree>
    <p:extLst>
      <p:ext uri="{BB962C8B-B14F-4D97-AF65-F5344CB8AC3E}">
        <p14:creationId xmlns:p14="http://schemas.microsoft.com/office/powerpoint/2010/main" val="277117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762001"/>
            <a:ext cx="8585200" cy="515586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: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3487" indent="-603487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 Colostomy</a:t>
            </a:r>
          </a:p>
          <a:p>
            <a:pPr marL="603487" indent="-603487">
              <a:buFont typeface="+mj-lt"/>
              <a:buAutoNum type="arabicPeriod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3487" indent="-603487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Colostomy</a:t>
            </a:r>
          </a:p>
          <a:p>
            <a:pPr marL="603487" indent="-603487">
              <a:buFont typeface="+mj-lt"/>
              <a:buAutoNum type="arabicPeriod"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3487" indent="-603487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 Barrel Stoma</a:t>
            </a:r>
          </a:p>
          <a:p>
            <a:pPr marL="603487" indent="-603487">
              <a:buFont typeface="+mj-lt"/>
              <a:buAutoNum type="arabicPeriod"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3487" indent="-603487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 Ileostomy</a:t>
            </a:r>
          </a:p>
          <a:p>
            <a:pPr marL="603487" indent="-603487">
              <a:buFont typeface="+mj-lt"/>
              <a:buAutoNum type="arabicPeriod"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3487" indent="-603487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Ileostomy</a:t>
            </a:r>
          </a:p>
          <a:p>
            <a:pPr marL="603487" indent="-603487">
              <a:buFont typeface="+mj-lt"/>
              <a:buAutoNum type="arabicPeriod"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3487" indent="-603487">
              <a:buFont typeface="+mj-lt"/>
              <a:buAutoNum type="arabicPeriod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Caecostomy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3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</TotalTime>
  <Words>1175</Words>
  <Application>Microsoft Office PowerPoint</Application>
  <PresentationFormat>A4 Paper (210x297 mm)</PresentationFormat>
  <Paragraphs>269</Paragraphs>
  <Slides>38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Office Theme</vt:lpstr>
      <vt:lpstr>Colostomy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Colostomy</dc:title>
  <dc:creator>nadeen</dc:creator>
  <cp:lastModifiedBy>asus</cp:lastModifiedBy>
  <cp:revision>58</cp:revision>
  <dcterms:created xsi:type="dcterms:W3CDTF">2006-08-16T00:00:00Z</dcterms:created>
  <dcterms:modified xsi:type="dcterms:W3CDTF">2021-12-14T19:30:41Z</dcterms:modified>
</cp:coreProperties>
</file>