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14" r:id="rId4"/>
  </p:sldMasterIdLst>
  <p:notesMasterIdLst>
    <p:notesMasterId r:id="rId29"/>
  </p:notesMasterIdLst>
  <p:sldIdLst>
    <p:sldId id="581" r:id="rId5"/>
    <p:sldId id="623" r:id="rId6"/>
    <p:sldId id="630" r:id="rId7"/>
    <p:sldId id="631" r:id="rId8"/>
    <p:sldId id="629" r:id="rId9"/>
    <p:sldId id="268" r:id="rId10"/>
    <p:sldId id="632" r:id="rId11"/>
    <p:sldId id="271" r:id="rId12"/>
    <p:sldId id="633" r:id="rId13"/>
    <p:sldId id="628" r:id="rId14"/>
    <p:sldId id="634" r:id="rId15"/>
    <p:sldId id="406" r:id="rId16"/>
    <p:sldId id="521" r:id="rId17"/>
    <p:sldId id="638" r:id="rId18"/>
    <p:sldId id="261" r:id="rId19"/>
    <p:sldId id="411" r:id="rId20"/>
    <p:sldId id="415" r:id="rId21"/>
    <p:sldId id="412" r:id="rId22"/>
    <p:sldId id="418" r:id="rId23"/>
    <p:sldId id="635" r:id="rId24"/>
    <p:sldId id="636" r:id="rId25"/>
    <p:sldId id="637" r:id="rId26"/>
    <p:sldId id="639" r:id="rId27"/>
    <p:sldId id="4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2UHx68UvPPWjGD9ft/GlA==" hashData="owaFubjSIxVh7q+IKCqMcFb5olBnEwHI7Y9PxEtzr3gaPyOIInjALqdGH6ibdGTu4/agehuY3hZqkZNSZDta6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340FD-91B1-4C9F-9BD3-7AC2A089149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15E85-7006-4401-A187-4879266C1068}">
      <dgm:prSet/>
      <dgm:spPr>
        <a:solidFill>
          <a:srgbClr val="C00000"/>
        </a:solidFill>
      </dgm:spPr>
      <dgm:t>
        <a:bodyPr/>
        <a:lstStyle/>
        <a:p>
          <a:pPr algn="ctr" rtl="0"/>
          <a:r>
            <a:rPr lang="en-US" b="1" dirty="0"/>
            <a:t>Muscles of mastication</a:t>
          </a:r>
          <a:endParaRPr lang="en-US" b="1" dirty="0">
            <a:solidFill>
              <a:srgbClr val="0000FF"/>
            </a:solidFill>
          </a:endParaRPr>
        </a:p>
      </dgm:t>
    </dgm:pt>
    <dgm:pt modelId="{2C7CB1FD-8183-42B2-A358-070CA670FB72}" type="parTrans" cxnId="{2628A711-9819-41C5-877D-69F2A0F536AA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DFC9E3B0-346D-4CBC-A031-B6ADF49AAB84}" type="sibTrans" cxnId="{2628A711-9819-41C5-877D-69F2A0F536AA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211B5DD5-5D37-4AAC-B513-771071FD9D26}" type="pres">
      <dgm:prSet presAssocID="{F35340FD-91B1-4C9F-9BD3-7AC2A0891492}" presName="linear" presStyleCnt="0">
        <dgm:presLayoutVars>
          <dgm:animLvl val="lvl"/>
          <dgm:resizeHandles val="exact"/>
        </dgm:presLayoutVars>
      </dgm:prSet>
      <dgm:spPr/>
    </dgm:pt>
    <dgm:pt modelId="{7674A66F-3EBC-49BE-A411-87FA600233E4}" type="pres">
      <dgm:prSet presAssocID="{7D315E85-7006-4401-A187-4879266C1068}" presName="parentText" presStyleLbl="node1" presStyleIdx="0" presStyleCnt="1" custLinFactNeighborY="-8923">
        <dgm:presLayoutVars>
          <dgm:chMax val="0"/>
          <dgm:bulletEnabled val="1"/>
        </dgm:presLayoutVars>
      </dgm:prSet>
      <dgm:spPr/>
    </dgm:pt>
  </dgm:ptLst>
  <dgm:cxnLst>
    <dgm:cxn modelId="{2628A711-9819-41C5-877D-69F2A0F536AA}" srcId="{F35340FD-91B1-4C9F-9BD3-7AC2A0891492}" destId="{7D315E85-7006-4401-A187-4879266C1068}" srcOrd="0" destOrd="0" parTransId="{2C7CB1FD-8183-42B2-A358-070CA670FB72}" sibTransId="{DFC9E3B0-346D-4CBC-A031-B6ADF49AAB84}"/>
    <dgm:cxn modelId="{8F9DF69D-8F94-45B0-9008-105159D3C253}" type="presOf" srcId="{7D315E85-7006-4401-A187-4879266C1068}" destId="{7674A66F-3EBC-49BE-A411-87FA600233E4}" srcOrd="0" destOrd="0" presId="urn:microsoft.com/office/officeart/2005/8/layout/vList2"/>
    <dgm:cxn modelId="{8C1E2BA7-BE2A-4F3C-A541-8B8E2E2FDD61}" type="presOf" srcId="{F35340FD-91B1-4C9F-9BD3-7AC2A0891492}" destId="{211B5DD5-5D37-4AAC-B513-771071FD9D26}" srcOrd="0" destOrd="0" presId="urn:microsoft.com/office/officeart/2005/8/layout/vList2"/>
    <dgm:cxn modelId="{9113E5BE-201F-4BE3-A2D7-8BED0037531D}" type="presParOf" srcId="{211B5DD5-5D37-4AAC-B513-771071FD9D26}" destId="{7674A66F-3EBC-49BE-A411-87FA600233E4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4A66F-3EBC-49BE-A411-87FA600233E4}">
      <dsp:nvSpPr>
        <dsp:cNvPr id="0" name=""/>
        <dsp:cNvSpPr/>
      </dsp:nvSpPr>
      <dsp:spPr>
        <a:xfrm>
          <a:off x="0" y="0"/>
          <a:ext cx="6122504" cy="193050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dirty="0"/>
            <a:t>Muscles of mastication</a:t>
          </a:r>
          <a:endParaRPr lang="en-US" sz="5000" b="1" kern="1200" dirty="0">
            <a:solidFill>
              <a:srgbClr val="0000FF"/>
            </a:solidFill>
          </a:endParaRPr>
        </a:p>
      </dsp:txBody>
      <dsp:txXfrm>
        <a:off x="94239" y="94239"/>
        <a:ext cx="5934026" cy="1742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6EBB8-3327-4709-85AC-9C0595841491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368F7-D62D-49B9-BB6B-81D26D03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>
            <a:extLst>
              <a:ext uri="{FF2B5EF4-FFF2-40B4-BE49-F238E27FC236}">
                <a16:creationId xmlns:a16="http://schemas.microsoft.com/office/drawing/2014/main" id="{3FDEEB3A-5C93-4A3D-AD5B-0FEB499E44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>
            <a:extLst>
              <a:ext uri="{FF2B5EF4-FFF2-40B4-BE49-F238E27FC236}">
                <a16:creationId xmlns:a16="http://schemas.microsoft.com/office/drawing/2014/main" id="{27761619-EFE0-41FB-8F12-02E2F969A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188420" name="Slide Number Placeholder 3">
            <a:extLst>
              <a:ext uri="{FF2B5EF4-FFF2-40B4-BE49-F238E27FC236}">
                <a16:creationId xmlns:a16="http://schemas.microsoft.com/office/drawing/2014/main" id="{B8D9952B-CAA8-4646-9ABE-7189B83CA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B5A82-540D-428E-8657-DCD84F1449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>
            <a:extLst>
              <a:ext uri="{FF2B5EF4-FFF2-40B4-BE49-F238E27FC236}">
                <a16:creationId xmlns:a16="http://schemas.microsoft.com/office/drawing/2014/main" id="{57234783-BEF3-49E3-B160-E93B56547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9731" name="Notes Placeholder 2">
            <a:extLst>
              <a:ext uri="{FF2B5EF4-FFF2-40B4-BE49-F238E27FC236}">
                <a16:creationId xmlns:a16="http://schemas.microsoft.com/office/drawing/2014/main" id="{FC6025D7-648B-482F-9FCF-9AB9E5656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altLang="en-US"/>
          </a:p>
        </p:txBody>
      </p:sp>
      <p:sp>
        <p:nvSpPr>
          <p:cNvPr id="329732" name="Slide Number Placeholder 3">
            <a:extLst>
              <a:ext uri="{FF2B5EF4-FFF2-40B4-BE49-F238E27FC236}">
                <a16:creationId xmlns:a16="http://schemas.microsoft.com/office/drawing/2014/main" id="{BA63B840-6D78-478F-ABD0-B7EE0A284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86100-885F-40C1-810A-1FCEA4C6F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06667411-7BC8-4DA3-AADA-D59376081B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FF47889B-B3CF-4D06-87E4-88693C470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A1926AA4-D53F-441F-9CA4-3A40B682A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6A771-AD13-4225-AC03-B14AC0A0F3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Slide Image Placeholder 1">
            <a:extLst>
              <a:ext uri="{FF2B5EF4-FFF2-40B4-BE49-F238E27FC236}">
                <a16:creationId xmlns:a16="http://schemas.microsoft.com/office/drawing/2014/main" id="{67920790-1526-4508-99C0-5E3427330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899" name="Notes Placeholder 2">
            <a:extLst>
              <a:ext uri="{FF2B5EF4-FFF2-40B4-BE49-F238E27FC236}">
                <a16:creationId xmlns:a16="http://schemas.microsoft.com/office/drawing/2014/main" id="{FB40D947-800C-4DEB-84CF-FFE99AD7F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36900" name="Slide Number Placeholder 3">
            <a:extLst>
              <a:ext uri="{FF2B5EF4-FFF2-40B4-BE49-F238E27FC236}">
                <a16:creationId xmlns:a16="http://schemas.microsoft.com/office/drawing/2014/main" id="{56BE718E-7C6A-4176-911B-A6757C15A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4F03D-B6BA-460E-B576-3903846C2B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Slide Image Placeholder 1">
            <a:extLst>
              <a:ext uri="{FF2B5EF4-FFF2-40B4-BE49-F238E27FC236}">
                <a16:creationId xmlns:a16="http://schemas.microsoft.com/office/drawing/2014/main" id="{AF1C6B28-34BC-4214-AEF0-F7D3C11236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19" name="Notes Placeholder 2">
            <a:extLst>
              <a:ext uri="{FF2B5EF4-FFF2-40B4-BE49-F238E27FC236}">
                <a16:creationId xmlns:a16="http://schemas.microsoft.com/office/drawing/2014/main" id="{35699C4F-2841-41B8-84FC-45A42735BE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CC0066"/>
                </a:solidFill>
              </a:rPr>
              <a:t>Without this forward slide, it becomes impossible to continue opening the jaw beyond a gape of approximately 25 mm.</a:t>
            </a:r>
            <a:endParaRPr lang="en-US" altLang="en-US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altLang="en-US" dirty="0"/>
          </a:p>
        </p:txBody>
      </p:sp>
      <p:sp>
        <p:nvSpPr>
          <p:cNvPr id="342020" name="Slide Number Placeholder 3">
            <a:extLst>
              <a:ext uri="{FF2B5EF4-FFF2-40B4-BE49-F238E27FC236}">
                <a16:creationId xmlns:a16="http://schemas.microsoft.com/office/drawing/2014/main" id="{3DE7F218-87BC-45A3-889A-31400584E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55AAE-C41B-4D12-9A88-B7633C18F0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06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8206770A-707F-42E7-A275-BEE09D619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992D0F27-ED46-47DF-BB64-480774BA2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C521639B-E5C2-4422-A317-1C0765D56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56EE-C78D-413C-94D8-7A78A5C1A5B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7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id="{19E58E53-5182-4729-969D-F4149B400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6C328-3A8D-4167-A488-47350499FE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274C39EF-D105-49F3-B9A2-3251907FA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id="{9CBB1009-E72C-44FA-881C-D08053828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Masseter is the most superficial, medial pterygoid is the most deepest</a:t>
            </a:r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341288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>
            <a:extLst>
              <a:ext uri="{FF2B5EF4-FFF2-40B4-BE49-F238E27FC236}">
                <a16:creationId xmlns:a16="http://schemas.microsoft.com/office/drawing/2014/main" id="{F6B1BBBD-55B2-47B6-AF7D-EC6B4A90B2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>
            <a:extLst>
              <a:ext uri="{FF2B5EF4-FFF2-40B4-BE49-F238E27FC236}">
                <a16:creationId xmlns:a16="http://schemas.microsoft.com/office/drawing/2014/main" id="{D78F96C7-FCAB-4BFB-B7EB-B0C78CD7BE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189444" name="Slide Number Placeholder 3">
            <a:extLst>
              <a:ext uri="{FF2B5EF4-FFF2-40B4-BE49-F238E27FC236}">
                <a16:creationId xmlns:a16="http://schemas.microsoft.com/office/drawing/2014/main" id="{23ADD0A4-89EC-402D-985E-1FAEC7C01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EEA96-3D93-408F-B9E9-852EFEA030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C36A8149-BD93-4C15-9E42-BBE6B1B319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78376772-9446-492F-88B1-65B62A5CF2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62300000-B312-4FA5-8C1D-9F7DD24AA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9FF70-F8C3-4A60-971F-BD9BB3516C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:a16="http://schemas.microsoft.com/office/drawing/2014/main" id="{83649336-FFAA-4D05-A474-9A5039E4F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>
            <a:extLst>
              <a:ext uri="{FF2B5EF4-FFF2-40B4-BE49-F238E27FC236}">
                <a16:creationId xmlns:a16="http://schemas.microsoft.com/office/drawing/2014/main" id="{B24F580F-9229-4E48-A368-05C3049B4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Embrace  the lower head of</a:t>
            </a:r>
            <a:r>
              <a:rPr lang="en-US" b="1" dirty="0">
                <a:solidFill>
                  <a:srgbClr val="0000FF"/>
                </a:solidFill>
              </a:rPr>
              <a:t> Lateral Pterygoid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endParaRPr lang="ar-SA" dirty="0"/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4E36592B-30A3-4F3B-B9E2-1802C6C0B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07AD5-AB08-473D-9090-DE6E867701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3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EDB70359-8DC0-4891-BD5D-00989E1C6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7DBAF1FE-4DC9-48FC-B3D2-40A13F3D7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A7689778-9479-4B6B-8A09-D5A08EE1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28849-7CD0-47E3-9535-F5CA8315731D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>
            <a:extLst>
              <a:ext uri="{FF2B5EF4-FFF2-40B4-BE49-F238E27FC236}">
                <a16:creationId xmlns:a16="http://schemas.microsoft.com/office/drawing/2014/main" id="{C9DA0A59-6C86-4005-A0E8-6282F05108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>
            <a:extLst>
              <a:ext uri="{FF2B5EF4-FFF2-40B4-BE49-F238E27FC236}">
                <a16:creationId xmlns:a16="http://schemas.microsoft.com/office/drawing/2014/main" id="{B6E7D87E-0FB3-4BF8-A376-9BEB6AA14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altLang="en-US"/>
          </a:p>
        </p:txBody>
      </p:sp>
      <p:sp>
        <p:nvSpPr>
          <p:cNvPr id="226308" name="Slide Number Placeholder 3">
            <a:extLst>
              <a:ext uri="{FF2B5EF4-FFF2-40B4-BE49-F238E27FC236}">
                <a16:creationId xmlns:a16="http://schemas.microsoft.com/office/drawing/2014/main" id="{1960CD2D-803E-414B-BEA5-70808A9A2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18FC4-2678-4620-88FC-6749CCC7F1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>
            <a:extLst>
              <a:ext uri="{FF2B5EF4-FFF2-40B4-BE49-F238E27FC236}">
                <a16:creationId xmlns:a16="http://schemas.microsoft.com/office/drawing/2014/main" id="{AB9059A0-2FBA-4D7D-A0C0-0267B1010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0FAC1-7A4F-4499-A75D-44EEAA01AA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4611" name="Rectangle 2">
            <a:extLst>
              <a:ext uri="{FF2B5EF4-FFF2-40B4-BE49-F238E27FC236}">
                <a16:creationId xmlns:a16="http://schemas.microsoft.com/office/drawing/2014/main" id="{827C827A-A82B-4906-9C22-AA289A0E8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2" name="Rectangle 3">
            <a:extLst>
              <a:ext uri="{FF2B5EF4-FFF2-40B4-BE49-F238E27FC236}">
                <a16:creationId xmlns:a16="http://schemas.microsoft.com/office/drawing/2014/main" id="{2F122C23-22F7-43C9-8969-FABC17DEF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>
            <a:extLst>
              <a:ext uri="{FF2B5EF4-FFF2-40B4-BE49-F238E27FC236}">
                <a16:creationId xmlns:a16="http://schemas.microsoft.com/office/drawing/2014/main" id="{693B92A5-2DCE-49B0-99C8-2C22207251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7" name="Notes Placeholder 2">
            <a:extLst>
              <a:ext uri="{FF2B5EF4-FFF2-40B4-BE49-F238E27FC236}">
                <a16:creationId xmlns:a16="http://schemas.microsoft.com/office/drawing/2014/main" id="{1E733978-5070-4D03-8370-96137DDB50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28708" name="Slide Number Placeholder 3">
            <a:extLst>
              <a:ext uri="{FF2B5EF4-FFF2-40B4-BE49-F238E27FC236}">
                <a16:creationId xmlns:a16="http://schemas.microsoft.com/office/drawing/2014/main" id="{F45C262C-9A62-4643-8911-EFC11AA55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69C09-88EF-46B1-9725-B831CF4F66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6C22DC-DDA2-4323-81A9-183851E59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44C1EE-147D-41A4-AF71-1767BAD72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FEE13D-266A-466A-ACE7-73E177C4A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9CEDA-4771-4FE8-AB47-E8E5E93B5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86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64517-E22A-452C-8C95-C600403D6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8D01B-3A49-47A8-832C-F1DF82A87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9EB21A-219A-432F-9B09-FF758A193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4B990-3AA4-4190-8D9C-107C0F82E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28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26128-73D0-4CFB-9149-E11D1A4FB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307A6-C434-4D19-900E-8EF366780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1518D9-AEFA-4DC6-A498-560BD2506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B7B11-7482-40AE-9834-5E3662201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77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45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73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4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2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2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31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76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E2148-9662-434E-876A-E3579E8BF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7625D-57CF-465A-96DA-FBB4108A2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9FDE2-A6ED-4669-9DF4-C0AAC9018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9880C-8BF5-4030-B3EE-09C7AD8DF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017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10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94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663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100C50-29FE-4A46-9394-AB95934880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C54F91-0300-4A8C-A87C-42627B038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F9805FC-3DEC-4262-A96C-2CEA653A7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359D17D-7A49-4535-9B23-30CA90613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F574D16-E8CD-4F78-96CB-670EB01BFA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4C50ABC-5C47-4873-A66F-682ABD8D0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20BC2DE-FBC0-4D9B-B889-9372B22F7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124F96A-0AA4-4D5E-A0ED-1FACE6EDA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DFFA5B-37E8-4FDD-844E-97B9DE8D0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89B390E-7D40-47CB-A107-F315FA1D36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E60BC07A-A07A-42EE-8B7A-1E6B4341C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E29FED6-74F4-4D45-8478-6D66CCAB2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48A64B4-7C37-4542-A2C0-85313781B1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AAE98E2-5035-4A9F-B391-761C911FB7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BD7E9D7-57A8-4125-980C-A932411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BE93F82-A4BE-4359-95CF-91FA7DA73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911A10-6B77-4983-B60D-CBB3505F3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566-F530-4C94-AA10-A253B02B757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621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257E98-2035-4D5A-A78F-65574849FA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977037-F63B-4DAA-9F84-6D48CF5ED6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CB05A-5B6D-45D9-9DC6-26ADAD43A9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F5E60C-A2C0-4B62-94CB-597A5CCC5C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82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BB301F-A7E4-45FF-B257-AB52ABFF2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1C04C-7BA1-4735-84C5-63FE892C4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1E59-E3F7-473D-8F20-71C3E3C142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7BF3CB7-19A5-40CD-A53A-68E64B4336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5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A5F63-17E5-4F1A-AB8F-CDC84A587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B89E33-3957-4552-A60A-E9864EE3F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C0B4-3F3D-438E-9005-4BD3CD4DB79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409462-F30B-4377-95FB-F668F6C2E90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5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6906E9-CDEA-4CD9-88B5-4D1A15A9F5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E9E720-17FE-4082-930A-0C01E6F47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42B22-CD11-4C2B-849E-0598C8AD5BE9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AAC06BE-691B-470F-8E3B-512138E78C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12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0BC6-0E4B-435D-AEB8-DA3DABA4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165F7-2A87-497C-8D34-38394F1B65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92415-FB61-4AC3-BEF6-EFDF33BD564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AEC773C-FE4F-48A6-879D-9FA00AEAA8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6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6FE0D1-3B38-4FC2-8F29-5099AA35C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7321B5-37E8-46F9-9FFB-0BB900FAD0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1E04-B37D-4BE9-B77B-9C4ADE2914DE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22A7FDF-E5D7-42B6-AC16-7D84069DFA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A7B710-6704-431B-894C-0BBF4B4B9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9D5DE-111B-4DEB-A304-72B3D00B8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A453E-402E-441D-BB96-AC6B94851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F1AE4-89E9-42BF-90F0-08AD42E7C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9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F68DB1-53A4-44E6-8C38-A327B7E88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789A4-1221-4E79-A319-F538148CB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D398-B319-4172-A09A-D8CC34829FB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CB4A822-96D9-453E-8B59-7A6C72D625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24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14F03C-F81F-420C-85DF-BD1D504B5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CD9A8-CB11-4AF1-9C96-3A100A550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916C-274F-4458-B3D6-93DCBF20E78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82EBA6-4A8E-439D-9F79-12358DD2A9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1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DAE3-8B70-4331-9CA2-B22B34C802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FCA90-62F0-4273-9D37-E3D56B88E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C0C66-193C-4092-A110-6179C939EA3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427B45-F09A-4914-A382-BC999D37EC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17046F-80FD-4CDD-A329-18646124F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8D70E6-3AA2-4CD4-BB17-8F89F1155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80C75-2C32-47C0-AC76-0A29F49705D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548113-4788-44A6-B4E8-C1DEFC9ECB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7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7F0BFC-3D84-4E95-8841-C32F537BB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6E93B6-BC08-4A13-8A19-3382D0B638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8703-60A3-45A4-8B50-8D8CC76DF68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7700921-D32A-4696-979F-C6C7D9E7CA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04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2483AD-A838-4596-8C80-044470438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29EE23-A086-463B-8910-F1628C03E2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B8A1-B955-4C6C-8C7E-1EA1C7161653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91BE506-8AED-4F40-A72A-23B64FF1C8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2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087F4B-C876-4620-9E96-9D0236FFBF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A43F5C-8944-42EC-81B3-B65C120A0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AD4A0-C224-4ED8-B81F-6C21F3AB2A0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EE5D06-A199-4858-BC91-BD41DD5C227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8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8EDB9-77F4-4FD6-ABBE-495428CC5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2CF90B-1FD3-4FAF-905E-7892415C1C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4162-FA93-44B9-910E-9AE464CEC0BD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A810F81-003E-4529-B08B-6F3C9A0AA8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6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DAF6B-9FF5-4A65-8EAE-06356322F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0620-E2B1-44EE-B860-D22304FCB5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992C-6B09-470E-98D0-BF57A1D646A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99D8CC5-1F01-4252-B848-30EF57ED42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71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67D9D-E340-4227-BB0B-2B37948BE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B3B55B-2FE8-42B4-B0DB-A90E1454E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AEB9-53DB-44E1-A893-EF3596161ED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0D49C-F245-41E8-9239-04D00AD6EA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1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AC261-6B22-410B-A0A6-347AC2EF5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6C867-8D8E-4E7A-807A-DAE728B2F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49FE3-5741-4000-8253-4EDFF4C52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63C6B-A843-48DC-B5D4-0F8598424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7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5E1F84-BA17-48DF-BDBD-BEC5F4351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DDCF5E-9EE8-4A9E-B538-C48303C5F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67AA20-A3F7-465A-B856-91F876303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C4FAD-5D6B-4826-8929-BC42A6EF8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59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78D301-F56F-4EBF-BB45-95810D1C9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4D208D-AA4A-41F4-AFBC-528EB5B65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B7149-0B27-46EE-A89D-7ACB67A98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2C99A-2F69-4DCF-853A-5E036269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688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E8A227-F154-430F-AA43-AD29E0BB9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DBD6E-F353-40B0-A740-DCFABB6B5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00A82E-743C-4C2C-A26F-DFA9AAAD4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0A0B1-106A-4CFC-8E32-505A4CC64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579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C8E9C-4519-4AEC-B201-B6FFCB6B6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937C2-1B6D-472F-94AC-B26A8E60D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1E3F0-15C0-4108-AE4E-A6DDB5128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78E02-FE7C-4D4F-BA5D-5838F3093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967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318BBA-9A3F-465E-BCFB-640BD47AC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E9D333-A73F-40BA-AED7-69F1FCC01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A95B42-72AF-4A38-83BA-CF9224D38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9C761-166B-4B05-BCAA-3C4C60E8A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113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6676BD-04E9-4B6D-A237-C86DADFC6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576A8E-033C-4ED7-9D1A-5BE60C8B2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9EA337-2C6C-46AB-B5FD-8CA7A7169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525B1-7CBB-44BB-B272-1337EE1AC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143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0E4874-0EB3-4349-AE91-AFFC3F8F6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A655EF-3ED1-45D8-B95D-E905B1233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096BA2-2053-4E2E-A2AA-9ACEFBA0B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2C19F-3EA9-464C-860D-BBBD2B4AC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81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71C96-B5A9-45B5-B8CB-E6950C116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7B5BA-7920-4068-9016-1D3F042D4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8BF2F-A63C-4755-99E0-7A3F1CFBB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42062-E05B-49C0-946F-596B2CE33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41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08809-C3A9-4FBC-B7E7-975CD3838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DC0D9-E926-4A8B-930C-B4675C47D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6814E-736D-4EFF-9E2E-7057F9F0C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A4E00-3FD7-4A9A-BF35-286DB0209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917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53DE8-62EC-4215-AC99-CFD9C2DE8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FA7F6A-8BF7-4FE4-B725-F9DD9731D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DAAA8B-6051-437D-8CC2-685FF152B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EE861-7F4B-4C7F-842B-2FE41F0E8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810977-A309-484C-A945-624B4B7E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58571A-ED32-4ED4-AF79-C780EBF9E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147FAB-36E3-454D-9BF5-8D6712BD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271DF-54BD-4F0E-A0D6-20FB55814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893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B014F-E329-466B-84FC-F6F397E55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D7996-6898-4D76-A872-E0AF02A19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8437C-4D98-4323-BDBF-825F81427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6ED26-751B-4241-BE87-94D7460DF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52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0BFACC-6E2B-4036-A704-6CC2480FB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23FE65-0EFD-4230-94EE-08965B375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F3C62B-72C9-4FB6-B9D7-D29DD8D31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29BAA-024A-4748-8A77-2E1E42B44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09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7A36EE-4312-466C-B329-C2DE194BE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F79BB8-5827-4643-908C-1FEF8EB6C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5A64FB-38C8-4941-8A34-FD2EC45E8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24E11-3913-4EC5-BA5D-5C995754E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26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52298-0285-4408-8459-62F56F5F9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C7CBA-81AF-4DBE-B89F-56E098CBF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A08EF-01DC-4B51-A159-C5F857C11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9B701-8702-457C-9C7F-CECC6EF21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4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AF58F-EFED-49BF-A019-45C4BF503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51CDC-C12A-4487-AFE7-9757C36CF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4E947-5B10-4D6F-B302-991705F0E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E9929-74EB-49B0-9FB4-9A05699DB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2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7F8C40-8CA3-4636-BFC9-6503B5EE0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5530EE-B983-4F8A-A6E3-E726C52CC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FA13D3-C692-4AB7-8CBC-446170ECF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F9B2A6-D9E0-46F8-ACFA-945190CE07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446F48-A160-4738-A4E4-B93F599733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4F0481-5C6C-42E3-99FF-FC17FE807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50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93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CD7F41E-8651-49E6-9BC0-D3CB5CF88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E8FE680-42DF-4CDD-A84B-591A7B736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D2E4B0D4-2469-4B27-952E-5D1245FD592D}" type="slidenum">
              <a:rPr lang="ar-EG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5B2FEAF-40EF-48D8-AFA3-FD79F558C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DFF98735-3FF1-414D-8368-2A811099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45206562-034F-4558-BA28-178FBE54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4FA3E7A5-BA43-44E7-9932-C1B7F694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567D89A5-AF54-47EF-A6ED-F5B4357B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E5416165-BE26-468F-9321-BF489EAE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DCFFA5DE-D66F-4A86-A8A5-FBFE6391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C3B224DA-E88C-4BF7-A17B-0402E986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2CE9504E-B694-466A-9CD0-40D29CD6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4DD7FD8D-8E19-42A0-8E67-68FCE5B5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5111A5AE-BA37-4FFD-86AE-DAE913E21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2CB7301-F8C5-4D35-A764-395ED7003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672E0B2D-0166-46BD-9BAA-D84ACE78D5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961CD6-C30F-420E-BE96-CE0D7F6DF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50198-4819-4F2D-85FF-7B2257895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4FAE9C-6AF0-4F03-BC4D-04383747BA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F1FD2F-BD4F-47B3-9B27-4532BAFBB1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9B5A32-909F-4407-AA04-D64A10F4C6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9FD68E-14D0-41D9-B25E-5C85307E9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4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4D4060-8EA9-4D49-8BDF-7B87ADAAC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1" t="33316" r="26270" b="39864"/>
          <a:stretch/>
        </p:blipFill>
        <p:spPr>
          <a:xfrm>
            <a:off x="158715" y="0"/>
            <a:ext cx="5772462" cy="3909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43C950-13DC-484D-B1B4-54C62B909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1" r="26270" b="69408"/>
          <a:stretch/>
        </p:blipFill>
        <p:spPr>
          <a:xfrm>
            <a:off x="5931177" y="0"/>
            <a:ext cx="5772462" cy="4459154"/>
          </a:xfrm>
          <a:prstGeom prst="rect">
            <a:avLst/>
          </a:prstGeom>
        </p:spPr>
      </p:pic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BDE28195-EE8D-44EA-8377-50168843AE5A}"/>
              </a:ext>
            </a:extLst>
          </p:cNvPr>
          <p:cNvSpPr/>
          <p:nvPr/>
        </p:nvSpPr>
        <p:spPr>
          <a:xfrm>
            <a:off x="4115214" y="1442173"/>
            <a:ext cx="1033670" cy="483907"/>
          </a:xfrm>
          <a:prstGeom prst="callout1">
            <a:avLst>
              <a:gd name="adj1" fmla="val 36469"/>
              <a:gd name="adj2" fmla="val 2443"/>
              <a:gd name="adj3" fmla="val 13911"/>
              <a:gd name="adj4" fmla="val -92179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Ramus</a:t>
            </a:r>
          </a:p>
        </p:txBody>
      </p:sp>
      <p:sp>
        <p:nvSpPr>
          <p:cNvPr id="6" name="Callout: Line with No Border 5">
            <a:extLst>
              <a:ext uri="{FF2B5EF4-FFF2-40B4-BE49-F238E27FC236}">
                <a16:creationId xmlns:a16="http://schemas.microsoft.com/office/drawing/2014/main" id="{C244916B-25A7-4B26-8EA1-DC15867253DC}"/>
              </a:ext>
            </a:extLst>
          </p:cNvPr>
          <p:cNvSpPr/>
          <p:nvPr/>
        </p:nvSpPr>
        <p:spPr>
          <a:xfrm>
            <a:off x="4366591" y="622650"/>
            <a:ext cx="2451653" cy="483907"/>
          </a:xfrm>
          <a:prstGeom prst="callout1">
            <a:avLst>
              <a:gd name="adj1" fmla="val 58378"/>
              <a:gd name="adj2" fmla="val 94335"/>
              <a:gd name="adj3" fmla="val 142624"/>
              <a:gd name="adj4" fmla="val 145991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Coronoid process</a:t>
            </a:r>
          </a:p>
        </p:txBody>
      </p:sp>
      <p:sp>
        <p:nvSpPr>
          <p:cNvPr id="7" name="Callout: Line with No Border 6">
            <a:extLst>
              <a:ext uri="{FF2B5EF4-FFF2-40B4-BE49-F238E27FC236}">
                <a16:creationId xmlns:a16="http://schemas.microsoft.com/office/drawing/2014/main" id="{41158318-DEE0-45BE-B5BF-15C71C8C0671}"/>
              </a:ext>
            </a:extLst>
          </p:cNvPr>
          <p:cNvSpPr/>
          <p:nvPr/>
        </p:nvSpPr>
        <p:spPr>
          <a:xfrm>
            <a:off x="10330070" y="2719705"/>
            <a:ext cx="1119809" cy="483907"/>
          </a:xfrm>
          <a:prstGeom prst="callout1">
            <a:avLst>
              <a:gd name="adj1" fmla="val 36469"/>
              <a:gd name="adj2" fmla="val 2443"/>
              <a:gd name="adj3" fmla="val 60467"/>
              <a:gd name="adj4" fmla="val -82120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angle</a:t>
            </a:r>
          </a:p>
        </p:txBody>
      </p:sp>
      <p:sp>
        <p:nvSpPr>
          <p:cNvPr id="8" name="Callout: Line with No Border 7">
            <a:extLst>
              <a:ext uri="{FF2B5EF4-FFF2-40B4-BE49-F238E27FC236}">
                <a16:creationId xmlns:a16="http://schemas.microsoft.com/office/drawing/2014/main" id="{2D620CDD-B42C-4365-8E71-CEA7959D25C0}"/>
              </a:ext>
            </a:extLst>
          </p:cNvPr>
          <p:cNvSpPr/>
          <p:nvPr/>
        </p:nvSpPr>
        <p:spPr>
          <a:xfrm>
            <a:off x="9965634" y="1008961"/>
            <a:ext cx="848139" cy="483907"/>
          </a:xfrm>
          <a:prstGeom prst="callout1">
            <a:avLst>
              <a:gd name="adj1" fmla="val 36469"/>
              <a:gd name="adj2" fmla="val 2443"/>
              <a:gd name="adj3" fmla="val 22127"/>
              <a:gd name="adj4" fmla="val -78958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Neck</a:t>
            </a:r>
          </a:p>
        </p:txBody>
      </p:sp>
      <p:sp>
        <p:nvSpPr>
          <p:cNvPr id="9" name="Callout: Line with No Border 8">
            <a:extLst>
              <a:ext uri="{FF2B5EF4-FFF2-40B4-BE49-F238E27FC236}">
                <a16:creationId xmlns:a16="http://schemas.microsoft.com/office/drawing/2014/main" id="{697360A7-C2B7-4021-B832-7DDB2B60B0FD}"/>
              </a:ext>
            </a:extLst>
          </p:cNvPr>
          <p:cNvSpPr/>
          <p:nvPr/>
        </p:nvSpPr>
        <p:spPr>
          <a:xfrm>
            <a:off x="9693964" y="330490"/>
            <a:ext cx="1119809" cy="483907"/>
          </a:xfrm>
          <a:prstGeom prst="callout1">
            <a:avLst>
              <a:gd name="adj1" fmla="val 36469"/>
              <a:gd name="adj2" fmla="val 2443"/>
              <a:gd name="adj3" fmla="val 115238"/>
              <a:gd name="adj4" fmla="val -38333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9B516-7FD3-485B-A5F5-A65A12853B3B}"/>
              </a:ext>
            </a:extLst>
          </p:cNvPr>
          <p:cNvSpPr txBox="1"/>
          <p:nvPr/>
        </p:nvSpPr>
        <p:spPr>
          <a:xfrm>
            <a:off x="132366" y="4514499"/>
            <a:ext cx="11927268" cy="21358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47625">
              <a:lnSpc>
                <a:spcPct val="125000"/>
              </a:lnSpc>
              <a:tabLst>
                <a:tab pos="14986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Temporalis muscle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into the tip, anterior border and posterior border &amp; inner surface of the coronoid process</a:t>
            </a:r>
          </a:p>
          <a:p>
            <a:pPr marL="47625">
              <a:lnSpc>
                <a:spcPct val="125000"/>
              </a:lnSpc>
              <a:tabLst>
                <a:tab pos="149860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Lateral pterygoid muscle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Pterygoid fossa (fovea) on the anterior aspect of neck of mandible and Capsule and articular disc of the temporomandibular joint.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>
              <a:lnSpc>
                <a:spcPct val="125000"/>
              </a:lnSpc>
              <a:tabLst>
                <a:tab pos="14986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3-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Masseter muscle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Into the outer surface of the ramus of the mandible</a:t>
            </a: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4- Medial pterygoid  muscle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Into inner surface of the ramus and angle of the mandible below and behind the mylohyoid 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3C221-53E6-48E8-A0C8-E37D1804976E}"/>
              </a:ext>
            </a:extLst>
          </p:cNvPr>
          <p:cNvSpPr txBox="1"/>
          <p:nvPr/>
        </p:nvSpPr>
        <p:spPr>
          <a:xfrm>
            <a:off x="3670851" y="67953"/>
            <a:ext cx="3929685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Insertion of M of mastication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18E5A-C0EB-492E-BF9B-A0CDC33953AD}"/>
              </a:ext>
            </a:extLst>
          </p:cNvPr>
          <p:cNvSpPr txBox="1"/>
          <p:nvPr/>
        </p:nvSpPr>
        <p:spPr>
          <a:xfrm>
            <a:off x="158715" y="814397"/>
            <a:ext cx="44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86783-422B-4276-9501-6152B67B75DA}"/>
              </a:ext>
            </a:extLst>
          </p:cNvPr>
          <p:cNvSpPr txBox="1"/>
          <p:nvPr/>
        </p:nvSpPr>
        <p:spPr>
          <a:xfrm>
            <a:off x="11201172" y="2141140"/>
            <a:ext cx="44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4C586-AF17-4BCB-9C3A-4D8708FF22FE}"/>
              </a:ext>
            </a:extLst>
          </p:cNvPr>
          <p:cNvSpPr txBox="1"/>
          <p:nvPr/>
        </p:nvSpPr>
        <p:spPr>
          <a:xfrm>
            <a:off x="996656" y="95098"/>
            <a:ext cx="44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E3CB0A-CA78-4C81-8B5F-C894DF06DF5C}"/>
              </a:ext>
            </a:extLst>
          </p:cNvPr>
          <p:cNvSpPr txBox="1"/>
          <p:nvPr/>
        </p:nvSpPr>
        <p:spPr>
          <a:xfrm>
            <a:off x="3725805" y="2132905"/>
            <a:ext cx="44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861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F3433-F09B-4DB9-A963-8F4ACE94DDE8}"/>
              </a:ext>
            </a:extLst>
          </p:cNvPr>
          <p:cNvSpPr/>
          <p:nvPr/>
        </p:nvSpPr>
        <p:spPr>
          <a:xfrm>
            <a:off x="1936430" y="202493"/>
            <a:ext cx="7904728" cy="647421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Actions of the muscles of mastication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2F70B3-E8C6-4A20-BD8D-F00FB7392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22790"/>
              </p:ext>
            </p:extLst>
          </p:nvPr>
        </p:nvGraphicFramePr>
        <p:xfrm>
          <a:off x="437322" y="914400"/>
          <a:ext cx="11410122" cy="5741107"/>
        </p:xfrm>
        <a:graphic>
          <a:graphicData uri="http://schemas.openxmlformats.org/drawingml/2006/table">
            <a:tbl>
              <a:tblPr firstRow="1" firstCol="1" bandRow="1"/>
              <a:tblGrid>
                <a:gridCol w="2509442">
                  <a:extLst>
                    <a:ext uri="{9D8B030D-6E8A-4147-A177-3AD203B41FA5}">
                      <a16:colId xmlns:a16="http://schemas.microsoft.com/office/drawing/2014/main" val="2094288641"/>
                    </a:ext>
                  </a:extLst>
                </a:gridCol>
                <a:gridCol w="1850523">
                  <a:extLst>
                    <a:ext uri="{9D8B030D-6E8A-4147-A177-3AD203B41FA5}">
                      <a16:colId xmlns:a16="http://schemas.microsoft.com/office/drawing/2014/main" val="4127916578"/>
                    </a:ext>
                  </a:extLst>
                </a:gridCol>
                <a:gridCol w="1868556">
                  <a:extLst>
                    <a:ext uri="{9D8B030D-6E8A-4147-A177-3AD203B41FA5}">
                      <a16:colId xmlns:a16="http://schemas.microsoft.com/office/drawing/2014/main" val="2285084238"/>
                    </a:ext>
                  </a:extLst>
                </a:gridCol>
                <a:gridCol w="1762540">
                  <a:extLst>
                    <a:ext uri="{9D8B030D-6E8A-4147-A177-3AD203B41FA5}">
                      <a16:colId xmlns:a16="http://schemas.microsoft.com/office/drawing/2014/main" val="906364765"/>
                    </a:ext>
                  </a:extLst>
                </a:gridCol>
                <a:gridCol w="1657139">
                  <a:extLst>
                    <a:ext uri="{9D8B030D-6E8A-4147-A177-3AD203B41FA5}">
                      <a16:colId xmlns:a16="http://schemas.microsoft.com/office/drawing/2014/main" val="741814063"/>
                    </a:ext>
                  </a:extLst>
                </a:gridCol>
                <a:gridCol w="1761922">
                  <a:extLst>
                    <a:ext uri="{9D8B030D-6E8A-4147-A177-3AD203B41FA5}">
                      <a16:colId xmlns:a16="http://schemas.microsoft.com/office/drawing/2014/main" val="3039963021"/>
                    </a:ext>
                  </a:extLst>
                </a:gridCol>
              </a:tblGrid>
              <a:tr h="1925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Elevation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(closing) Chewing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Depression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(opening)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Protrusion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Retraction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Side to side movement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673366"/>
                  </a:ext>
                </a:extLst>
              </a:tr>
              <a:tr h="60702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Masseter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main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24044"/>
                  </a:ext>
                </a:extLst>
              </a:tr>
              <a:tr h="126622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Temporalis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(posterior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fibres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920385"/>
                  </a:ext>
                </a:extLst>
              </a:tr>
              <a:tr h="126622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M.  pterygoid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906126"/>
                  </a:ext>
                </a:extLst>
              </a:tr>
              <a:tr h="60702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 L. pterygoid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49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4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>
            <a:extLst>
              <a:ext uri="{FF2B5EF4-FFF2-40B4-BE49-F238E27FC236}">
                <a16:creationId xmlns:a16="http://schemas.microsoft.com/office/drawing/2014/main" id="{9B687389-C34F-4B09-877A-095A01C0F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42969" t="9375" r="12500" b="40625"/>
          <a:stretch>
            <a:fillRect/>
          </a:stretch>
        </p:blipFill>
        <p:spPr bwMode="auto">
          <a:xfrm>
            <a:off x="2927350" y="620713"/>
            <a:ext cx="63881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F3E9CC47-1EDC-449A-A74C-81E39A58284D}"/>
              </a:ext>
            </a:extLst>
          </p:cNvPr>
          <p:cNvSpPr>
            <a:spLocks/>
          </p:cNvSpPr>
          <p:nvPr/>
        </p:nvSpPr>
        <p:spPr bwMode="auto">
          <a:xfrm flipH="1">
            <a:off x="7572672" y="3573018"/>
            <a:ext cx="3131840" cy="576063"/>
          </a:xfrm>
          <a:prstGeom prst="callout2">
            <a:avLst>
              <a:gd name="adj1" fmla="val 57714"/>
              <a:gd name="adj2" fmla="val 89661"/>
              <a:gd name="adj3" fmla="val -184428"/>
              <a:gd name="adj4" fmla="val 104183"/>
              <a:gd name="adj5" fmla="val -181844"/>
              <a:gd name="adj6" fmla="val 119265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Middle </a:t>
            </a:r>
            <a:r>
              <a:rPr lang="en-US" sz="26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meningeal</a:t>
            </a:r>
            <a:r>
              <a:rPr lang="en-US" sz="26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artery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FC36A125-3A87-45E5-9260-F11E1963ADAD}"/>
              </a:ext>
            </a:extLst>
          </p:cNvPr>
          <p:cNvSpPr>
            <a:spLocks/>
          </p:cNvSpPr>
          <p:nvPr/>
        </p:nvSpPr>
        <p:spPr bwMode="auto">
          <a:xfrm>
            <a:off x="7896200" y="4581128"/>
            <a:ext cx="2664296" cy="764704"/>
          </a:xfrm>
          <a:prstGeom prst="callout2">
            <a:avLst>
              <a:gd name="adj1" fmla="val 34076"/>
              <a:gd name="adj2" fmla="val 10238"/>
              <a:gd name="adj3" fmla="val -201227"/>
              <a:gd name="adj4" fmla="val -28167"/>
              <a:gd name="adj5" fmla="val -242319"/>
              <a:gd name="adj6" fmla="val -27067"/>
            </a:avLst>
          </a:prstGeom>
          <a:solidFill>
            <a:schemeClr val="bg1"/>
          </a:solidFill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Auriculo</a:t>
            </a:r>
            <a:r>
              <a: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-temporal nerve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654F7324-DB07-4406-8966-7CAD0C678B4B}"/>
              </a:ext>
            </a:extLst>
          </p:cNvPr>
          <p:cNvSpPr>
            <a:spLocks/>
          </p:cNvSpPr>
          <p:nvPr/>
        </p:nvSpPr>
        <p:spPr bwMode="auto">
          <a:xfrm>
            <a:off x="4499084" y="5821494"/>
            <a:ext cx="3037076" cy="631843"/>
          </a:xfrm>
          <a:prstGeom prst="callout2">
            <a:avLst>
              <a:gd name="adj1" fmla="val -2607"/>
              <a:gd name="adj2" fmla="val 53346"/>
              <a:gd name="adj3" fmla="val -366473"/>
              <a:gd name="adj4" fmla="val 82862"/>
              <a:gd name="adj5" fmla="val -395769"/>
              <a:gd name="adj6" fmla="val 7385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Inferior alveolar nerve</a:t>
            </a: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37752B9C-0284-4C39-9601-090311FD6174}"/>
              </a:ext>
            </a:extLst>
          </p:cNvPr>
          <p:cNvSpPr>
            <a:spLocks/>
          </p:cNvSpPr>
          <p:nvPr/>
        </p:nvSpPr>
        <p:spPr bwMode="auto">
          <a:xfrm flipH="1">
            <a:off x="1524000" y="3861049"/>
            <a:ext cx="2123728" cy="576063"/>
          </a:xfrm>
          <a:prstGeom prst="callout2">
            <a:avLst>
              <a:gd name="adj1" fmla="val 48237"/>
              <a:gd name="adj2" fmla="val 9908"/>
              <a:gd name="adj3" fmla="val -17180"/>
              <a:gd name="adj4" fmla="val -93996"/>
              <a:gd name="adj5" fmla="val -76821"/>
              <a:gd name="adj6" fmla="val -134421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lingual nerve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02794533-0635-4011-B355-E9852B997844}"/>
              </a:ext>
            </a:extLst>
          </p:cNvPr>
          <p:cNvSpPr>
            <a:spLocks/>
          </p:cNvSpPr>
          <p:nvPr/>
        </p:nvSpPr>
        <p:spPr bwMode="auto">
          <a:xfrm flipH="1">
            <a:off x="1775520" y="2780929"/>
            <a:ext cx="2123728" cy="576063"/>
          </a:xfrm>
          <a:prstGeom prst="callout2">
            <a:avLst>
              <a:gd name="adj1" fmla="val 32236"/>
              <a:gd name="adj2" fmla="val 25242"/>
              <a:gd name="adj3" fmla="val 49795"/>
              <a:gd name="adj4" fmla="val -121078"/>
              <a:gd name="adj5" fmla="val 69237"/>
              <a:gd name="adj6" fmla="val -13088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Chorda tympani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71A713C0-60F8-4718-82AE-0155AF73928A}"/>
              </a:ext>
            </a:extLst>
          </p:cNvPr>
          <p:cNvSpPr>
            <a:spLocks/>
          </p:cNvSpPr>
          <p:nvPr/>
        </p:nvSpPr>
        <p:spPr bwMode="auto">
          <a:xfrm>
            <a:off x="2711624" y="260649"/>
            <a:ext cx="3037076" cy="865919"/>
          </a:xfrm>
          <a:prstGeom prst="callout2">
            <a:avLst>
              <a:gd name="adj1" fmla="val 47143"/>
              <a:gd name="adj2" fmla="val 56406"/>
              <a:gd name="adj3" fmla="val 121133"/>
              <a:gd name="adj4" fmla="val 75593"/>
              <a:gd name="adj5" fmla="val 256037"/>
              <a:gd name="adj6" fmla="val 116210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lateral Pterygoid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269D38D9-4664-4ED1-A22F-FBEF20C7F5F7}"/>
              </a:ext>
            </a:extLst>
          </p:cNvPr>
          <p:cNvSpPr>
            <a:spLocks/>
          </p:cNvSpPr>
          <p:nvPr/>
        </p:nvSpPr>
        <p:spPr bwMode="auto">
          <a:xfrm flipH="1">
            <a:off x="7587078" y="1844824"/>
            <a:ext cx="3080922" cy="504056"/>
          </a:xfrm>
          <a:prstGeom prst="callout2">
            <a:avLst>
              <a:gd name="adj1" fmla="val 63726"/>
              <a:gd name="adj2" fmla="val 81718"/>
              <a:gd name="adj3" fmla="val 77696"/>
              <a:gd name="adj4" fmla="val 101299"/>
              <a:gd name="adj5" fmla="val 102054"/>
              <a:gd name="adj6" fmla="val 127863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Mandibular  nerve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C8A917EF-6389-45FE-A076-4DB2FCFDCFE4}"/>
              </a:ext>
            </a:extLst>
          </p:cNvPr>
          <p:cNvSpPr>
            <a:spLocks/>
          </p:cNvSpPr>
          <p:nvPr/>
        </p:nvSpPr>
        <p:spPr bwMode="auto">
          <a:xfrm flipH="1">
            <a:off x="1919536" y="1052736"/>
            <a:ext cx="1800200" cy="936104"/>
          </a:xfrm>
          <a:prstGeom prst="callout2">
            <a:avLst>
              <a:gd name="adj1" fmla="val 46446"/>
              <a:gd name="adj2" fmla="val -3070"/>
              <a:gd name="adj3" fmla="val 125962"/>
              <a:gd name="adj4" fmla="val -82196"/>
              <a:gd name="adj5" fmla="val 151420"/>
              <a:gd name="adj6" fmla="val -114696"/>
            </a:avLst>
          </a:prstGeom>
          <a:solidFill>
            <a:srgbClr val="FFFF00"/>
          </a:solidFill>
          <a:ln w="38100">
            <a:solidFill>
              <a:srgbClr val="66FF33"/>
            </a:solidFill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Maxillary artery (3</a:t>
            </a:r>
            <a:r>
              <a:rPr lang="en-US" sz="2400" b="1" baseline="30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rd</a:t>
            </a:r>
            <a:r>
              <a:rPr lang="en-US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) 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49DF14B0-FB30-443C-BFCC-E909D7A654E4}"/>
              </a:ext>
            </a:extLst>
          </p:cNvPr>
          <p:cNvSpPr>
            <a:spLocks/>
          </p:cNvSpPr>
          <p:nvPr/>
        </p:nvSpPr>
        <p:spPr bwMode="auto">
          <a:xfrm flipH="1">
            <a:off x="5087888" y="404664"/>
            <a:ext cx="2411760" cy="936104"/>
          </a:xfrm>
          <a:prstGeom prst="callout2">
            <a:avLst>
              <a:gd name="adj1" fmla="val 113983"/>
              <a:gd name="adj2" fmla="val 60109"/>
              <a:gd name="adj3" fmla="val 170149"/>
              <a:gd name="adj4" fmla="val 50745"/>
              <a:gd name="adj5" fmla="val 312119"/>
              <a:gd name="adj6" fmla="val 22451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1430"/>
                <a:solidFill>
                  <a:srgbClr val="00FFFF"/>
                </a:solidFill>
                <a:latin typeface="Arial"/>
                <a:cs typeface="Arial"/>
              </a:rPr>
              <a:t>medial Pterygoid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FE65BB-5A7D-4A59-A7EE-8D14F55384E5}"/>
              </a:ext>
            </a:extLst>
          </p:cNvPr>
          <p:cNvSpPr/>
          <p:nvPr/>
        </p:nvSpPr>
        <p:spPr>
          <a:xfrm>
            <a:off x="7909238" y="404665"/>
            <a:ext cx="4129488" cy="1200329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Deep relations of lateral pterygoid 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C5DE1C96-73D3-4E89-AB21-FF4C365119C1}"/>
              </a:ext>
            </a:extLst>
          </p:cNvPr>
          <p:cNvSpPr>
            <a:spLocks/>
          </p:cNvSpPr>
          <p:nvPr/>
        </p:nvSpPr>
        <p:spPr bwMode="auto">
          <a:xfrm flipH="1">
            <a:off x="463826" y="2132856"/>
            <a:ext cx="2584174" cy="576064"/>
          </a:xfrm>
          <a:prstGeom prst="callout2">
            <a:avLst>
              <a:gd name="adj1" fmla="val 45464"/>
              <a:gd name="adj2" fmla="val 10476"/>
              <a:gd name="adj3" fmla="val 69637"/>
              <a:gd name="adj4" fmla="val -25294"/>
              <a:gd name="adj5" fmla="val 138683"/>
              <a:gd name="adj6" fmla="val -127145"/>
            </a:avLst>
          </a:prstGeom>
          <a:solidFill>
            <a:srgbClr val="FFFF00"/>
          </a:solidFill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Buccal nerve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091C98-BAD6-47F5-95F7-F42DB603FF3B}"/>
              </a:ext>
            </a:extLst>
          </p:cNvPr>
          <p:cNvSpPr/>
          <p:nvPr/>
        </p:nvSpPr>
        <p:spPr>
          <a:xfrm>
            <a:off x="0" y="409018"/>
            <a:ext cx="1919536" cy="830997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Between two heads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3D0D8-1564-48C0-9076-BB4A93963E6F}"/>
              </a:ext>
            </a:extLst>
          </p:cNvPr>
          <p:cNvSpPr/>
          <p:nvPr/>
        </p:nvSpPr>
        <p:spPr>
          <a:xfrm>
            <a:off x="1682304" y="5766354"/>
            <a:ext cx="1919536" cy="830997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Inferior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5" grpId="0" animBg="1"/>
      <p:bldP spid="16" grpId="0" animBg="1"/>
      <p:bldP spid="17" grpId="0" animBg="1"/>
      <p:bldP spid="14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9A1B60A-57BC-4C6D-8BD4-5FD5794A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41277" t="10764" r="12109" b="41840"/>
          <a:stretch>
            <a:fillRect/>
          </a:stretch>
        </p:blipFill>
        <p:spPr bwMode="auto">
          <a:xfrm>
            <a:off x="2917825" y="765176"/>
            <a:ext cx="706755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28EEE83E-C114-4523-A69F-429964CC4450}"/>
              </a:ext>
            </a:extLst>
          </p:cNvPr>
          <p:cNvSpPr>
            <a:spLocks/>
          </p:cNvSpPr>
          <p:nvPr/>
        </p:nvSpPr>
        <p:spPr bwMode="auto">
          <a:xfrm>
            <a:off x="4223792" y="404666"/>
            <a:ext cx="2123728" cy="576063"/>
          </a:xfrm>
          <a:prstGeom prst="callout2">
            <a:avLst>
              <a:gd name="adj1" fmla="val 58746"/>
              <a:gd name="adj2" fmla="val 72128"/>
              <a:gd name="adj3" fmla="val 72289"/>
              <a:gd name="adj4" fmla="val 92515"/>
              <a:gd name="adj5" fmla="val 391488"/>
              <a:gd name="adj6" fmla="val 13357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Otic ganglion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9A3ADC83-EE75-4F4A-9A3C-89015FCC60E1}"/>
              </a:ext>
            </a:extLst>
          </p:cNvPr>
          <p:cNvSpPr>
            <a:spLocks/>
          </p:cNvSpPr>
          <p:nvPr/>
        </p:nvSpPr>
        <p:spPr bwMode="auto">
          <a:xfrm>
            <a:off x="7392144" y="5661250"/>
            <a:ext cx="2123728" cy="576063"/>
          </a:xfrm>
          <a:prstGeom prst="callout2">
            <a:avLst>
              <a:gd name="adj1" fmla="val 52003"/>
              <a:gd name="adj2" fmla="val 21409"/>
              <a:gd name="adj3" fmla="val -336559"/>
              <a:gd name="adj4" fmla="val -1355"/>
              <a:gd name="adj5" fmla="val -391071"/>
              <a:gd name="adj6" fmla="val -16222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lingual nerve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09D98F1E-1C4B-409A-AD1B-7498D19117EA}"/>
              </a:ext>
            </a:extLst>
          </p:cNvPr>
          <p:cNvSpPr>
            <a:spLocks/>
          </p:cNvSpPr>
          <p:nvPr/>
        </p:nvSpPr>
        <p:spPr bwMode="auto">
          <a:xfrm>
            <a:off x="1919537" y="5589241"/>
            <a:ext cx="3573931" cy="631843"/>
          </a:xfrm>
          <a:prstGeom prst="callout2">
            <a:avLst>
              <a:gd name="adj1" fmla="val 51474"/>
              <a:gd name="adj2" fmla="val 87388"/>
              <a:gd name="adj3" fmla="val -287981"/>
              <a:gd name="adj4" fmla="val 131719"/>
              <a:gd name="adj5" fmla="val -305872"/>
              <a:gd name="adj6" fmla="val 13596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Inferior alveolar nerve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D86ADA07-D9F0-4600-BA78-DB4B9DEAB2C1}"/>
              </a:ext>
            </a:extLst>
          </p:cNvPr>
          <p:cNvSpPr>
            <a:spLocks/>
          </p:cNvSpPr>
          <p:nvPr/>
        </p:nvSpPr>
        <p:spPr bwMode="auto">
          <a:xfrm flipH="1">
            <a:off x="1919536" y="4581128"/>
            <a:ext cx="2664296" cy="764704"/>
          </a:xfrm>
          <a:prstGeom prst="callout2">
            <a:avLst>
              <a:gd name="adj1" fmla="val 41925"/>
              <a:gd name="adj2" fmla="val 23468"/>
              <a:gd name="adj3" fmla="val -132478"/>
              <a:gd name="adj4" fmla="val -68731"/>
              <a:gd name="adj5" fmla="val -169725"/>
              <a:gd name="adj6" fmla="val -81968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Chorda tympani nerve</a:t>
            </a: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ABC46F4C-5008-41CE-9C53-4851CD343423}"/>
              </a:ext>
            </a:extLst>
          </p:cNvPr>
          <p:cNvSpPr>
            <a:spLocks/>
          </p:cNvSpPr>
          <p:nvPr/>
        </p:nvSpPr>
        <p:spPr bwMode="auto">
          <a:xfrm flipH="1">
            <a:off x="6888088" y="188640"/>
            <a:ext cx="2952328" cy="620688"/>
          </a:xfrm>
          <a:prstGeom prst="callout2">
            <a:avLst>
              <a:gd name="adj1" fmla="val 79420"/>
              <a:gd name="adj2" fmla="val 58898"/>
              <a:gd name="adj3" fmla="val 84376"/>
              <a:gd name="adj4" fmla="val 71819"/>
              <a:gd name="adj5" fmla="val 358666"/>
              <a:gd name="adj6" fmla="val 90980"/>
            </a:avLst>
          </a:prstGeom>
          <a:noFill/>
          <a:ln w="38100">
            <a:solidFill>
              <a:srgbClr val="0000FF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Mandibular nerve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666C7E76-FEEE-4F77-8B46-7B920928ED69}"/>
              </a:ext>
            </a:extLst>
          </p:cNvPr>
          <p:cNvSpPr>
            <a:spLocks/>
          </p:cNvSpPr>
          <p:nvPr/>
        </p:nvSpPr>
        <p:spPr bwMode="auto">
          <a:xfrm flipH="1">
            <a:off x="1559496" y="3429000"/>
            <a:ext cx="3420986" cy="576080"/>
          </a:xfrm>
          <a:prstGeom prst="callout2">
            <a:avLst>
              <a:gd name="adj1" fmla="val 51236"/>
              <a:gd name="adj2" fmla="val 7265"/>
              <a:gd name="adj3" fmla="val 11990"/>
              <a:gd name="adj4" fmla="val -32555"/>
              <a:gd name="adj5" fmla="val -68928"/>
              <a:gd name="adj6" fmla="val -31732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Auriculo</a:t>
            </a:r>
            <a:r>
              <a:rPr lang="en-US" sz="28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-temporal nerve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D5B73628-58F8-4C25-A498-8F6DD790F529}"/>
              </a:ext>
            </a:extLst>
          </p:cNvPr>
          <p:cNvSpPr>
            <a:spLocks/>
          </p:cNvSpPr>
          <p:nvPr/>
        </p:nvSpPr>
        <p:spPr bwMode="auto">
          <a:xfrm>
            <a:off x="1847528" y="2564905"/>
            <a:ext cx="3037076" cy="865919"/>
          </a:xfrm>
          <a:prstGeom prst="callout2">
            <a:avLst>
              <a:gd name="adj1" fmla="val 47143"/>
              <a:gd name="adj2" fmla="val 56406"/>
              <a:gd name="adj3" fmla="val 94733"/>
              <a:gd name="adj4" fmla="val 81866"/>
              <a:gd name="adj5" fmla="val 88839"/>
              <a:gd name="adj6" fmla="val 13440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lateral Pterygoid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9DEC18-15A3-419C-8798-0BCBF3BB7B72}"/>
              </a:ext>
            </a:extLst>
          </p:cNvPr>
          <p:cNvSpPr/>
          <p:nvPr/>
        </p:nvSpPr>
        <p:spPr>
          <a:xfrm>
            <a:off x="1594624" y="188641"/>
            <a:ext cx="349326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Deep relations 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591D35EA-03FB-40AC-82B4-F5958F2893A6}"/>
              </a:ext>
            </a:extLst>
          </p:cNvPr>
          <p:cNvSpPr>
            <a:spLocks/>
          </p:cNvSpPr>
          <p:nvPr/>
        </p:nvSpPr>
        <p:spPr bwMode="auto">
          <a:xfrm>
            <a:off x="1668016" y="1628801"/>
            <a:ext cx="3131840" cy="576063"/>
          </a:xfrm>
          <a:prstGeom prst="callout2">
            <a:avLst>
              <a:gd name="adj1" fmla="val 57714"/>
              <a:gd name="adj2" fmla="val 89661"/>
              <a:gd name="adj3" fmla="val 133037"/>
              <a:gd name="adj4" fmla="val 151020"/>
              <a:gd name="adj5" fmla="val 171998"/>
              <a:gd name="adj6" fmla="val 156978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Middle </a:t>
            </a:r>
            <a:r>
              <a:rPr lang="en-US" sz="26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meningeal</a:t>
            </a:r>
            <a:r>
              <a:rPr lang="en-US" sz="2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CEB10A-18A0-4087-AF18-3687498C9603}"/>
              </a:ext>
            </a:extLst>
          </p:cNvPr>
          <p:cNvSpPr/>
          <p:nvPr/>
        </p:nvSpPr>
        <p:spPr>
          <a:xfrm>
            <a:off x="212035" y="185531"/>
            <a:ext cx="11820939" cy="704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Relations of the lateral pterygoid: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(1) Superficial (lateral) relations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  <a:tabLst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a.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Masseter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CC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temporalis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  <a:tabLst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b. Pterygoid venous plexus. </a:t>
            </a:r>
          </a:p>
          <a:p>
            <a:pPr marL="228600">
              <a:lnSpc>
                <a:spcPct val="125000"/>
              </a:lnSpc>
              <a:tabLst>
                <a:tab pos="149860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(2) Deep (medial) Relations: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914400" algn="l"/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a. </a:t>
            </a:r>
            <a:r>
              <a:rPr lang="en-US" sz="2000" b="1" dirty="0">
                <a:solidFill>
                  <a:srgbClr val="CC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Medial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pterygoid muscle.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914400" algn="l"/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b. Mandibular nerve and ALI.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914400" algn="l"/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c. Middle meningeal artery.</a:t>
            </a:r>
          </a:p>
          <a:p>
            <a:pPr lvl="0">
              <a:lnSpc>
                <a:spcPct val="125000"/>
              </a:lnSpc>
              <a:tabLst>
                <a:tab pos="914400" algn="l"/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d. Chorda tympani </a:t>
            </a:r>
          </a:p>
          <a:p>
            <a:pPr lvl="0">
              <a:lnSpc>
                <a:spcPct val="125000"/>
              </a:lnSpc>
              <a:tabLst>
                <a:tab pos="914400" algn="l"/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e.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Otic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ganglion.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914400" algn="l"/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N,B: The Second part of maxillary artery may pass superficial or deep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(3) Lower border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related to    </a:t>
            </a: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	  1- Lingual nerve.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	  2- Inferior Alveolar nerve.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	  3- First part of maxillary artery.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(4) Between the 2 heads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1- Buccal nerve and vessel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  <a:tabLst>
                <a:tab pos="149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	  2- Third part of maxillary artery.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  <a:tabLst>
                <a:tab pos="1498600" algn="l"/>
              </a:tabLs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F29B7-2814-4153-ABB7-F97BD308B3DD}"/>
              </a:ext>
            </a:extLst>
          </p:cNvPr>
          <p:cNvSpPr txBox="1"/>
          <p:nvPr/>
        </p:nvSpPr>
        <p:spPr>
          <a:xfrm rot="18320758">
            <a:off x="7685653" y="-38372"/>
            <a:ext cx="291645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dirty="0"/>
              <a:t>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1ED20F-A2E3-49CC-AA24-A5B9BA66CAF6}"/>
              </a:ext>
            </a:extLst>
          </p:cNvPr>
          <p:cNvCxnSpPr>
            <a:cxnSpLocks/>
          </p:cNvCxnSpPr>
          <p:nvPr/>
        </p:nvCxnSpPr>
        <p:spPr>
          <a:xfrm flipH="1" flipV="1">
            <a:off x="8171544" y="1799772"/>
            <a:ext cx="2757713" cy="21771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A8993F-136B-47B3-BCEF-DBBDBE58C2CA}"/>
              </a:ext>
            </a:extLst>
          </p:cNvPr>
          <p:cNvSpPr txBox="1"/>
          <p:nvPr/>
        </p:nvSpPr>
        <p:spPr>
          <a:xfrm>
            <a:off x="10567347" y="3286764"/>
            <a:ext cx="72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DA49A-A8E6-43C2-984A-E7894C60A056}"/>
              </a:ext>
            </a:extLst>
          </p:cNvPr>
          <p:cNvSpPr txBox="1"/>
          <p:nvPr/>
        </p:nvSpPr>
        <p:spPr>
          <a:xfrm>
            <a:off x="9674717" y="2190935"/>
            <a:ext cx="72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6EA31-BFB7-4D75-ADA2-FA2F8CC00C2C}"/>
              </a:ext>
            </a:extLst>
          </p:cNvPr>
          <p:cNvSpPr txBox="1"/>
          <p:nvPr/>
        </p:nvSpPr>
        <p:spPr>
          <a:xfrm>
            <a:off x="7634198" y="1370402"/>
            <a:ext cx="72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3rd</a:t>
            </a:r>
          </a:p>
        </p:txBody>
      </p:sp>
    </p:spTree>
    <p:extLst>
      <p:ext uri="{BB962C8B-B14F-4D97-AF65-F5344CB8AC3E}">
        <p14:creationId xmlns:p14="http://schemas.microsoft.com/office/powerpoint/2010/main" val="57615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3" descr="tmj_open">
            <a:hlinkClick r:id="" action="ppaction://hlinkshowjump?jump=previousslide"/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13A6E647-DBD5-4469-80C4-F26E2B27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68414"/>
            <a:ext cx="442753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4" descr="2007-05-27_22-52-0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847BA5-60B0-4959-99AB-4C5D2F50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268414"/>
            <a:ext cx="4392613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37DC6E-C9DD-4BCD-9BBB-2CCC3B44FD97}"/>
              </a:ext>
            </a:extLst>
          </p:cNvPr>
          <p:cNvSpPr/>
          <p:nvPr/>
        </p:nvSpPr>
        <p:spPr>
          <a:xfrm>
            <a:off x="185533" y="9042"/>
            <a:ext cx="11820934" cy="70788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Articular surfaces of temporomandibular joint TMJ 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F228080-5C1E-41CC-BCA2-F8D2E926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208" y="1412776"/>
            <a:ext cx="2376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Articular tubercle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2455E1-830B-41AC-8C1D-870F99D2A9D8}"/>
              </a:ext>
            </a:extLst>
          </p:cNvPr>
          <p:cNvCxnSpPr/>
          <p:nvPr/>
        </p:nvCxnSpPr>
        <p:spPr>
          <a:xfrm>
            <a:off x="9191625" y="2420938"/>
            <a:ext cx="0" cy="57626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>
            <a:extLst>
              <a:ext uri="{FF2B5EF4-FFF2-40B4-BE49-F238E27FC236}">
                <a16:creationId xmlns:a16="http://schemas.microsoft.com/office/drawing/2014/main" id="{E7717778-28AC-4E76-8BD1-86119558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1340768"/>
            <a:ext cx="2376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Mandibular fossa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0C3463-EBD6-40F5-A15F-C973E3804A65}"/>
              </a:ext>
            </a:extLst>
          </p:cNvPr>
          <p:cNvCxnSpPr/>
          <p:nvPr/>
        </p:nvCxnSpPr>
        <p:spPr>
          <a:xfrm>
            <a:off x="5014913" y="2347913"/>
            <a:ext cx="0" cy="57626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13">
            <a:extLst>
              <a:ext uri="{FF2B5EF4-FFF2-40B4-BE49-F238E27FC236}">
                <a16:creationId xmlns:a16="http://schemas.microsoft.com/office/drawing/2014/main" id="{5D707EA6-7515-4F06-8683-8912E1FEC15C}"/>
              </a:ext>
            </a:extLst>
          </p:cNvPr>
          <p:cNvSpPr>
            <a:spLocks/>
          </p:cNvSpPr>
          <p:nvPr/>
        </p:nvSpPr>
        <p:spPr bwMode="auto">
          <a:xfrm flipH="1">
            <a:off x="7631113" y="5286376"/>
            <a:ext cx="2786062" cy="519113"/>
          </a:xfrm>
          <a:prstGeom prst="callout2">
            <a:avLst>
              <a:gd name="adj1" fmla="val 27660"/>
              <a:gd name="adj2" fmla="val 36348"/>
              <a:gd name="adj3" fmla="val -63767"/>
              <a:gd name="adj4" fmla="val 33422"/>
              <a:gd name="adj5" fmla="val -395377"/>
              <a:gd name="adj6" fmla="val 3473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Head of mandible 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EF040063-B38D-4824-B194-75DC740C3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5157192"/>
            <a:ext cx="2376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Concavo-convex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B8FC0D-500D-46AC-8F77-D5C2CE1C53BC}"/>
              </a:ext>
            </a:extLst>
          </p:cNvPr>
          <p:cNvCxnSpPr/>
          <p:nvPr/>
        </p:nvCxnSpPr>
        <p:spPr>
          <a:xfrm>
            <a:off x="4800600" y="3357564"/>
            <a:ext cx="0" cy="18002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>
            <a:extLst>
              <a:ext uri="{FF2B5EF4-FFF2-40B4-BE49-F238E27FC236}">
                <a16:creationId xmlns:a16="http://schemas.microsoft.com/office/drawing/2014/main" id="{DA3F5C10-160C-4242-B914-CCE1B1188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144" y="3861049"/>
            <a:ext cx="19442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Convex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141F6E0-D70C-4072-A4C1-F35F4373A88D}"/>
              </a:ext>
            </a:extLst>
          </p:cNvPr>
          <p:cNvSpPr/>
          <p:nvPr/>
        </p:nvSpPr>
        <p:spPr>
          <a:xfrm rot="21191564">
            <a:off x="4440238" y="2895601"/>
            <a:ext cx="741362" cy="314325"/>
          </a:xfrm>
          <a:custGeom>
            <a:avLst/>
            <a:gdLst>
              <a:gd name="connsiteX0" fmla="*/ 741405 w 741405"/>
              <a:gd name="connsiteY0" fmla="*/ 115330 h 321276"/>
              <a:gd name="connsiteX1" fmla="*/ 691978 w 741405"/>
              <a:gd name="connsiteY1" fmla="*/ 65903 h 321276"/>
              <a:gd name="connsiteX2" fmla="*/ 568410 w 741405"/>
              <a:gd name="connsiteY2" fmla="*/ 41189 h 321276"/>
              <a:gd name="connsiteX3" fmla="*/ 321275 w 741405"/>
              <a:gd name="connsiteY3" fmla="*/ 313038 h 321276"/>
              <a:gd name="connsiteX4" fmla="*/ 49427 w 741405"/>
              <a:gd name="connsiteY4" fmla="*/ 90616 h 321276"/>
              <a:gd name="connsiteX5" fmla="*/ 24713 w 741405"/>
              <a:gd name="connsiteY5" fmla="*/ 65903 h 32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05" h="321276">
                <a:moveTo>
                  <a:pt x="741405" y="115330"/>
                </a:moveTo>
                <a:cubicBezTo>
                  <a:pt x="731107" y="96795"/>
                  <a:pt x="720810" y="78260"/>
                  <a:pt x="691978" y="65903"/>
                </a:cubicBezTo>
                <a:cubicBezTo>
                  <a:pt x="663146" y="53546"/>
                  <a:pt x="630194" y="0"/>
                  <a:pt x="568410" y="41189"/>
                </a:cubicBezTo>
                <a:cubicBezTo>
                  <a:pt x="506626" y="82378"/>
                  <a:pt x="407772" y="304800"/>
                  <a:pt x="321275" y="313038"/>
                </a:cubicBezTo>
                <a:cubicBezTo>
                  <a:pt x="234778" y="321276"/>
                  <a:pt x="98854" y="131805"/>
                  <a:pt x="49427" y="90616"/>
                </a:cubicBezTo>
                <a:cubicBezTo>
                  <a:pt x="0" y="49427"/>
                  <a:pt x="12356" y="57665"/>
                  <a:pt x="24713" y="65903"/>
                </a:cubicBezTo>
              </a:path>
            </a:pathLst>
          </a:custGeom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2B25575-C666-4B0D-AA00-E276C1B99672}"/>
              </a:ext>
            </a:extLst>
          </p:cNvPr>
          <p:cNvSpPr/>
          <p:nvPr/>
        </p:nvSpPr>
        <p:spPr>
          <a:xfrm>
            <a:off x="9259889" y="2952751"/>
            <a:ext cx="395287" cy="581025"/>
          </a:xfrm>
          <a:custGeom>
            <a:avLst/>
            <a:gdLst>
              <a:gd name="connsiteX0" fmla="*/ 0 w 395415"/>
              <a:gd name="connsiteY0" fmla="*/ 234778 h 580767"/>
              <a:gd name="connsiteX1" fmla="*/ 172994 w 395415"/>
              <a:gd name="connsiteY1" fmla="*/ 12357 h 580767"/>
              <a:gd name="connsiteX2" fmla="*/ 370702 w 395415"/>
              <a:gd name="connsiteY2" fmla="*/ 160638 h 580767"/>
              <a:gd name="connsiteX3" fmla="*/ 321275 w 395415"/>
              <a:gd name="connsiteY3" fmla="*/ 580767 h 58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15" h="580767">
                <a:moveTo>
                  <a:pt x="0" y="234778"/>
                </a:moveTo>
                <a:cubicBezTo>
                  <a:pt x="55605" y="129746"/>
                  <a:pt x="111210" y="24714"/>
                  <a:pt x="172994" y="12357"/>
                </a:cubicBezTo>
                <a:cubicBezTo>
                  <a:pt x="234778" y="0"/>
                  <a:pt x="345989" y="65903"/>
                  <a:pt x="370702" y="160638"/>
                </a:cubicBezTo>
                <a:cubicBezTo>
                  <a:pt x="395415" y="255373"/>
                  <a:pt x="358345" y="418070"/>
                  <a:pt x="321275" y="580767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9EEBD-72BE-4CBD-86AA-F85847CD8D0D}"/>
              </a:ext>
            </a:extLst>
          </p:cNvPr>
          <p:cNvSpPr/>
          <p:nvPr/>
        </p:nvSpPr>
        <p:spPr>
          <a:xfrm>
            <a:off x="1370567" y="747478"/>
            <a:ext cx="7288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Type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synovial joint of 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ellipsoid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variety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>
            <a:extLst>
              <a:ext uri="{FF2B5EF4-FFF2-40B4-BE49-F238E27FC236}">
                <a16:creationId xmlns:a16="http://schemas.microsoft.com/office/drawing/2014/main" id="{C6002B4B-595A-4BC7-B40D-6014A19A7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 flipH="1">
            <a:off x="1919289" y="865188"/>
            <a:ext cx="561657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9D56DEF4-52DE-4710-8FCE-24D402BF12BF}"/>
              </a:ext>
            </a:extLst>
          </p:cNvPr>
          <p:cNvSpPr/>
          <p:nvPr/>
        </p:nvSpPr>
        <p:spPr>
          <a:xfrm flipH="1">
            <a:off x="4186239" y="3014663"/>
            <a:ext cx="757237" cy="774700"/>
          </a:xfrm>
          <a:custGeom>
            <a:avLst/>
            <a:gdLst>
              <a:gd name="connsiteX0" fmla="*/ 823784 w 823784"/>
              <a:gd name="connsiteY0" fmla="*/ 49427 h 856735"/>
              <a:gd name="connsiteX1" fmla="*/ 304800 w 823784"/>
              <a:gd name="connsiteY1" fmla="*/ 593124 h 856735"/>
              <a:gd name="connsiteX2" fmla="*/ 8238 w 823784"/>
              <a:gd name="connsiteY2" fmla="*/ 790832 h 856735"/>
              <a:gd name="connsiteX3" fmla="*/ 255373 w 823784"/>
              <a:gd name="connsiteY3" fmla="*/ 197708 h 856735"/>
              <a:gd name="connsiteX4" fmla="*/ 230659 w 823784"/>
              <a:gd name="connsiteY4" fmla="*/ 0 h 8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84" h="856735">
                <a:moveTo>
                  <a:pt x="823784" y="49427"/>
                </a:moveTo>
                <a:cubicBezTo>
                  <a:pt x="632254" y="259492"/>
                  <a:pt x="440724" y="469557"/>
                  <a:pt x="304800" y="593124"/>
                </a:cubicBezTo>
                <a:cubicBezTo>
                  <a:pt x="168876" y="716691"/>
                  <a:pt x="16476" y="856735"/>
                  <a:pt x="8238" y="790832"/>
                </a:cubicBezTo>
                <a:cubicBezTo>
                  <a:pt x="0" y="724929"/>
                  <a:pt x="218303" y="329513"/>
                  <a:pt x="255373" y="197708"/>
                </a:cubicBezTo>
                <a:cubicBezTo>
                  <a:pt x="292443" y="65903"/>
                  <a:pt x="230659" y="0"/>
                  <a:pt x="230659" y="0"/>
                </a:cubicBezTo>
              </a:path>
            </a:pathLst>
          </a:custGeom>
          <a:ln w="57150">
            <a:solidFill>
              <a:srgbClr val="FF00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B977764-3F87-4544-9A8D-F611483F3206}"/>
              </a:ext>
            </a:extLst>
          </p:cNvPr>
          <p:cNvSpPr/>
          <p:nvPr/>
        </p:nvSpPr>
        <p:spPr>
          <a:xfrm flipH="1">
            <a:off x="6988175" y="1878013"/>
            <a:ext cx="115888" cy="1211262"/>
          </a:xfrm>
          <a:custGeom>
            <a:avLst/>
            <a:gdLst>
              <a:gd name="connsiteX0" fmla="*/ 115330 w 115330"/>
              <a:gd name="connsiteY0" fmla="*/ 0 h 1210962"/>
              <a:gd name="connsiteX1" fmla="*/ 16476 w 115330"/>
              <a:gd name="connsiteY1" fmla="*/ 518984 h 1210962"/>
              <a:gd name="connsiteX2" fmla="*/ 16476 w 115330"/>
              <a:gd name="connsiteY2" fmla="*/ 1013254 h 1210962"/>
              <a:gd name="connsiteX3" fmla="*/ 16476 w 115330"/>
              <a:gd name="connsiteY3" fmla="*/ 1210962 h 121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30" h="1210962">
                <a:moveTo>
                  <a:pt x="115330" y="0"/>
                </a:moveTo>
                <a:cubicBezTo>
                  <a:pt x="74141" y="175054"/>
                  <a:pt x="32952" y="350108"/>
                  <a:pt x="16476" y="518984"/>
                </a:cubicBezTo>
                <a:cubicBezTo>
                  <a:pt x="0" y="687860"/>
                  <a:pt x="16476" y="1013254"/>
                  <a:pt x="16476" y="1013254"/>
                </a:cubicBezTo>
                <a:cubicBezTo>
                  <a:pt x="16476" y="1128584"/>
                  <a:pt x="12357" y="1182130"/>
                  <a:pt x="16476" y="1210962"/>
                </a:cubicBezTo>
              </a:path>
            </a:pathLst>
          </a:custGeom>
          <a:ln w="57150">
            <a:solidFill>
              <a:srgbClr val="FF00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46D5920B-6036-420D-80A3-FB4311626C98}"/>
              </a:ext>
            </a:extLst>
          </p:cNvPr>
          <p:cNvSpPr>
            <a:spLocks/>
          </p:cNvSpPr>
          <p:nvPr/>
        </p:nvSpPr>
        <p:spPr bwMode="auto">
          <a:xfrm flipH="1">
            <a:off x="1727201" y="2781300"/>
            <a:ext cx="1920875" cy="719138"/>
          </a:xfrm>
          <a:prstGeom prst="callout2">
            <a:avLst>
              <a:gd name="adj1" fmla="val 71707"/>
              <a:gd name="adj2" fmla="val 20204"/>
              <a:gd name="adj3" fmla="val 144900"/>
              <a:gd name="adj4" fmla="val -32014"/>
              <a:gd name="adj5" fmla="val 101948"/>
              <a:gd name="adj6" fmla="val -4628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Fibrous  capsule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0DAAC321-ABB2-4C86-B8C5-EDD619CBA4CA}"/>
              </a:ext>
            </a:extLst>
          </p:cNvPr>
          <p:cNvSpPr>
            <a:spLocks/>
          </p:cNvSpPr>
          <p:nvPr/>
        </p:nvSpPr>
        <p:spPr bwMode="auto">
          <a:xfrm flipH="1">
            <a:off x="2495600" y="5085184"/>
            <a:ext cx="2448272" cy="1224136"/>
          </a:xfrm>
          <a:prstGeom prst="callout2">
            <a:avLst>
              <a:gd name="adj1" fmla="val 37093"/>
              <a:gd name="adj2" fmla="val 12571"/>
              <a:gd name="adj3" fmla="val -15759"/>
              <a:gd name="adj4" fmla="val -3793"/>
              <a:gd name="adj5" fmla="val -128239"/>
              <a:gd name="adj6" fmla="val -16193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Neck of mandible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01A8F3C9-3B39-447E-9FF2-0B7395DD6D86}"/>
              </a:ext>
            </a:extLst>
          </p:cNvPr>
          <p:cNvSpPr>
            <a:spLocks/>
          </p:cNvSpPr>
          <p:nvPr/>
        </p:nvSpPr>
        <p:spPr bwMode="auto">
          <a:xfrm>
            <a:off x="6608764" y="476250"/>
            <a:ext cx="3159125" cy="649288"/>
          </a:xfrm>
          <a:prstGeom prst="callout2">
            <a:avLst>
              <a:gd name="adj1" fmla="val 44980"/>
              <a:gd name="adj2" fmla="val 29289"/>
              <a:gd name="adj3" fmla="val 49257"/>
              <a:gd name="adj4" fmla="val -8064"/>
              <a:gd name="adj5" fmla="val 168773"/>
              <a:gd name="adj6" fmla="val -10173"/>
            </a:avLst>
          </a:prstGeom>
          <a:noFill/>
          <a:ln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Upper compartment  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34618475-FF59-4FD1-9D35-9E7446D93DA9}"/>
              </a:ext>
            </a:extLst>
          </p:cNvPr>
          <p:cNvSpPr>
            <a:spLocks/>
          </p:cNvSpPr>
          <p:nvPr/>
        </p:nvSpPr>
        <p:spPr bwMode="auto">
          <a:xfrm>
            <a:off x="7507288" y="3644900"/>
            <a:ext cx="3160712" cy="647700"/>
          </a:xfrm>
          <a:prstGeom prst="callout2">
            <a:avLst>
              <a:gd name="adj1" fmla="val 59686"/>
              <a:gd name="adj2" fmla="val 31097"/>
              <a:gd name="adj3" fmla="val 49257"/>
              <a:gd name="adj4" fmla="val -8064"/>
              <a:gd name="adj5" fmla="val -51187"/>
              <a:gd name="adj6" fmla="val -32623"/>
            </a:avLst>
          </a:prstGeom>
          <a:noFill/>
          <a:ln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Lower compartment  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BF6825D3-5C3B-484E-9DBD-DDB10AF13602}"/>
              </a:ext>
            </a:extLst>
          </p:cNvPr>
          <p:cNvSpPr>
            <a:spLocks/>
          </p:cNvSpPr>
          <p:nvPr/>
        </p:nvSpPr>
        <p:spPr bwMode="auto">
          <a:xfrm>
            <a:off x="7680326" y="1916114"/>
            <a:ext cx="2447925" cy="738187"/>
          </a:xfrm>
          <a:prstGeom prst="callout2">
            <a:avLst>
              <a:gd name="adj1" fmla="val 44980"/>
              <a:gd name="adj2" fmla="val 13677"/>
              <a:gd name="adj3" fmla="val 18750"/>
              <a:gd name="adj4" fmla="val -16667"/>
              <a:gd name="adj5" fmla="val 81798"/>
              <a:gd name="adj6" fmla="val -23709"/>
            </a:avLst>
          </a:prstGeom>
          <a:noFill/>
          <a:ln>
            <a:solidFill>
              <a:srgbClr val="00FF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Synovial  membrane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E1C574E-2929-4F22-A004-3C5657F86D21}"/>
              </a:ext>
            </a:extLst>
          </p:cNvPr>
          <p:cNvSpPr/>
          <p:nvPr/>
        </p:nvSpPr>
        <p:spPr>
          <a:xfrm>
            <a:off x="5808664" y="3028951"/>
            <a:ext cx="573087" cy="976313"/>
          </a:xfrm>
          <a:custGeom>
            <a:avLst/>
            <a:gdLst>
              <a:gd name="connsiteX0" fmla="*/ 498475 w 536575"/>
              <a:gd name="connsiteY0" fmla="*/ 819150 h 981075"/>
              <a:gd name="connsiteX1" fmla="*/ 98425 w 536575"/>
              <a:gd name="connsiteY1" fmla="*/ 914400 h 981075"/>
              <a:gd name="connsiteX2" fmla="*/ 41275 w 536575"/>
              <a:gd name="connsiteY2" fmla="*/ 895350 h 981075"/>
              <a:gd name="connsiteX3" fmla="*/ 346075 w 536575"/>
              <a:gd name="connsiteY3" fmla="*/ 400050 h 981075"/>
              <a:gd name="connsiteX4" fmla="*/ 536575 w 536575"/>
              <a:gd name="connsiteY4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75" h="981075">
                <a:moveTo>
                  <a:pt x="498475" y="819150"/>
                </a:moveTo>
                <a:cubicBezTo>
                  <a:pt x="336550" y="860425"/>
                  <a:pt x="174625" y="901700"/>
                  <a:pt x="98425" y="914400"/>
                </a:cubicBezTo>
                <a:cubicBezTo>
                  <a:pt x="22225" y="927100"/>
                  <a:pt x="0" y="981075"/>
                  <a:pt x="41275" y="895350"/>
                </a:cubicBezTo>
                <a:cubicBezTo>
                  <a:pt x="82550" y="809625"/>
                  <a:pt x="263525" y="549275"/>
                  <a:pt x="346075" y="400050"/>
                </a:cubicBezTo>
                <a:cubicBezTo>
                  <a:pt x="428625" y="250825"/>
                  <a:pt x="482600" y="125412"/>
                  <a:pt x="536575" y="0"/>
                </a:cubicBezTo>
              </a:path>
            </a:pathLst>
          </a:custGeom>
          <a:ln w="57150">
            <a:solidFill>
              <a:srgbClr val="FF00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3BC27017-8CE3-4A3C-A283-D509B1CDF51B}"/>
              </a:ext>
            </a:extLst>
          </p:cNvPr>
          <p:cNvSpPr>
            <a:spLocks/>
          </p:cNvSpPr>
          <p:nvPr/>
        </p:nvSpPr>
        <p:spPr bwMode="auto">
          <a:xfrm>
            <a:off x="6672264" y="4581525"/>
            <a:ext cx="2663825" cy="738188"/>
          </a:xfrm>
          <a:prstGeom prst="callout2">
            <a:avLst>
              <a:gd name="adj1" fmla="val 68415"/>
              <a:gd name="adj2" fmla="val 14687"/>
              <a:gd name="adj3" fmla="val 18750"/>
              <a:gd name="adj4" fmla="val -16667"/>
              <a:gd name="adj5" fmla="val -97243"/>
              <a:gd name="adj6" fmla="val -17254"/>
            </a:avLst>
          </a:prstGeom>
          <a:noFill/>
          <a:ln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Synovial  membrane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432BAC72-C41A-43F1-AE9E-FA695947E028}"/>
              </a:ext>
            </a:extLst>
          </p:cNvPr>
          <p:cNvSpPr>
            <a:spLocks/>
          </p:cNvSpPr>
          <p:nvPr/>
        </p:nvSpPr>
        <p:spPr bwMode="auto">
          <a:xfrm>
            <a:off x="7248525" y="3141664"/>
            <a:ext cx="3455988" cy="719137"/>
          </a:xfrm>
          <a:prstGeom prst="callout2">
            <a:avLst>
              <a:gd name="adj1" fmla="val 13429"/>
              <a:gd name="adj2" fmla="val 15244"/>
              <a:gd name="adj3" fmla="val -48477"/>
              <a:gd name="adj4" fmla="val 12078"/>
              <a:gd name="adj5" fmla="val -78184"/>
              <a:gd name="adj6" fmla="val -108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50" normalizeH="0" baseline="0" noProof="0" dirty="0">
                <a:ln w="11430"/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Fibrous  capsule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EF4F09D2-7B37-44E4-AFEF-79830DE9AD45}"/>
              </a:ext>
            </a:extLst>
          </p:cNvPr>
          <p:cNvSpPr>
            <a:spLocks/>
          </p:cNvSpPr>
          <p:nvPr/>
        </p:nvSpPr>
        <p:spPr bwMode="auto">
          <a:xfrm flipH="1">
            <a:off x="1847851" y="692150"/>
            <a:ext cx="2232025" cy="719138"/>
          </a:xfrm>
          <a:prstGeom prst="callout2">
            <a:avLst>
              <a:gd name="adj1" fmla="val 47866"/>
              <a:gd name="adj2" fmla="val 14230"/>
              <a:gd name="adj3" fmla="val 68079"/>
              <a:gd name="adj4" fmla="val -34574"/>
              <a:gd name="adj5" fmla="val 165524"/>
              <a:gd name="adj6" fmla="val -4457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50" normalizeH="0" baseline="0" noProof="0" dirty="0">
                <a:ln w="11430"/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Articular disc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264115E0-CE07-4C8F-A539-315808120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55440"/>
            <a:ext cx="5257800" cy="3213720"/>
          </a:xfrm>
          <a:prstGeom prst="rect">
            <a:avLst/>
          </a:prstGeom>
          <a:solidFill>
            <a:srgbClr val="FF3399">
              <a:alpha val="70195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b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Ligaments of the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>
            <a:extLst>
              <a:ext uri="{FF2B5EF4-FFF2-40B4-BE49-F238E27FC236}">
                <a16:creationId xmlns:a16="http://schemas.microsoft.com/office/drawing/2014/main" id="{F75074C6-5974-4370-A911-D78F2C096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9296" r="62568" b="53889"/>
          <a:stretch/>
        </p:blipFill>
        <p:spPr bwMode="auto">
          <a:xfrm>
            <a:off x="731715" y="260648"/>
            <a:ext cx="492696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C97C8E30-6049-4303-A14D-ED3565726A9A}"/>
              </a:ext>
            </a:extLst>
          </p:cNvPr>
          <p:cNvSpPr>
            <a:spLocks/>
          </p:cNvSpPr>
          <p:nvPr/>
        </p:nvSpPr>
        <p:spPr bwMode="auto">
          <a:xfrm>
            <a:off x="6348535" y="260648"/>
            <a:ext cx="5286873" cy="908720"/>
          </a:xfrm>
          <a:prstGeom prst="callout2">
            <a:avLst>
              <a:gd name="adj1" fmla="val 87596"/>
              <a:gd name="adj2" fmla="val 25960"/>
              <a:gd name="adj3" fmla="val 138076"/>
              <a:gd name="adj4" fmla="val 14623"/>
              <a:gd name="adj5" fmla="val 191073"/>
              <a:gd name="adj6" fmla="val -39194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Temporomandibular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ligament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1E085-4094-4A9F-A5CA-E4CD6B2EC1D5}"/>
              </a:ext>
            </a:extLst>
          </p:cNvPr>
          <p:cNvSpPr txBox="1"/>
          <p:nvPr/>
        </p:nvSpPr>
        <p:spPr>
          <a:xfrm>
            <a:off x="2135560" y="5589241"/>
            <a:ext cx="8136904" cy="1200329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Ligaments of </a:t>
            </a:r>
            <a:r>
              <a:rPr kumimoji="0" lang="en-US" altLang="zh-CN" sz="36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Temporo-mandibular Joint </a:t>
            </a:r>
            <a:endParaRPr kumimoji="0" lang="ar-SA" sz="36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B05780B1-5E5B-4CE2-BAB0-57F4259C6036}"/>
              </a:ext>
            </a:extLst>
          </p:cNvPr>
          <p:cNvSpPr>
            <a:spLocks/>
          </p:cNvSpPr>
          <p:nvPr/>
        </p:nvSpPr>
        <p:spPr bwMode="auto">
          <a:xfrm>
            <a:off x="6246298" y="3429000"/>
            <a:ext cx="5286873" cy="908720"/>
          </a:xfrm>
          <a:prstGeom prst="callout2">
            <a:avLst>
              <a:gd name="adj1" fmla="val 87596"/>
              <a:gd name="adj2" fmla="val 25960"/>
              <a:gd name="adj3" fmla="val 138076"/>
              <a:gd name="adj4" fmla="val 14623"/>
              <a:gd name="adj5" fmla="val 25923"/>
              <a:gd name="adj6" fmla="val -43922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Stylomandibular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ligament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0FD7F373-0999-4F4D-A9A9-ADDF52EACDAC}"/>
              </a:ext>
            </a:extLst>
          </p:cNvPr>
          <p:cNvSpPr>
            <a:spLocks/>
          </p:cNvSpPr>
          <p:nvPr/>
        </p:nvSpPr>
        <p:spPr bwMode="auto">
          <a:xfrm>
            <a:off x="6348535" y="1888341"/>
            <a:ext cx="5286873" cy="908720"/>
          </a:xfrm>
          <a:prstGeom prst="callout2">
            <a:avLst>
              <a:gd name="adj1" fmla="val 87596"/>
              <a:gd name="adj2" fmla="val 25960"/>
              <a:gd name="adj3" fmla="val 138076"/>
              <a:gd name="adj4" fmla="val 14623"/>
              <a:gd name="adj5" fmla="val 84256"/>
              <a:gd name="adj6" fmla="val -49938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Sphenomandibular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ligament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800D52-0685-4B70-9CEF-C0BA61ED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40398" t="14757" r="13116" b="13390"/>
          <a:stretch>
            <a:fillRect/>
          </a:stretch>
        </p:blipFill>
        <p:spPr bwMode="auto">
          <a:xfrm>
            <a:off x="6059488" y="360363"/>
            <a:ext cx="460851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51EA23B-9EAA-4CA5-BAFB-2E9491AB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28030" t="24347" r="54974" b="44720"/>
          <a:stretch>
            <a:fillRect/>
          </a:stretch>
        </p:blipFill>
        <p:spPr bwMode="auto">
          <a:xfrm>
            <a:off x="1562100" y="2079626"/>
            <a:ext cx="4605338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4C299DF-B518-429B-B3D6-3E2A897D3CF4}"/>
              </a:ext>
            </a:extLst>
          </p:cNvPr>
          <p:cNvSpPr/>
          <p:nvPr/>
        </p:nvSpPr>
        <p:spPr>
          <a:xfrm>
            <a:off x="4727575" y="4365625"/>
            <a:ext cx="46038" cy="1150938"/>
          </a:xfrm>
          <a:custGeom>
            <a:avLst/>
            <a:gdLst>
              <a:gd name="connsiteX0" fmla="*/ 0 w 1310185"/>
              <a:gd name="connsiteY0" fmla="*/ 0 h 1528549"/>
              <a:gd name="connsiteX1" fmla="*/ 259308 w 1310185"/>
              <a:gd name="connsiteY1" fmla="*/ 477672 h 1528549"/>
              <a:gd name="connsiteX2" fmla="*/ 764275 w 1310185"/>
              <a:gd name="connsiteY2" fmla="*/ 1187355 h 1528549"/>
              <a:gd name="connsiteX3" fmla="*/ 1310185 w 1310185"/>
              <a:gd name="connsiteY3" fmla="*/ 1528549 h 152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185" h="1528549">
                <a:moveTo>
                  <a:pt x="0" y="0"/>
                </a:moveTo>
                <a:cubicBezTo>
                  <a:pt x="65964" y="139890"/>
                  <a:pt x="131929" y="279780"/>
                  <a:pt x="259308" y="477672"/>
                </a:cubicBezTo>
                <a:cubicBezTo>
                  <a:pt x="386687" y="675564"/>
                  <a:pt x="589129" y="1012209"/>
                  <a:pt x="764275" y="1187355"/>
                </a:cubicBezTo>
                <a:cubicBezTo>
                  <a:pt x="939421" y="1362501"/>
                  <a:pt x="1124803" y="1445525"/>
                  <a:pt x="1310185" y="1528549"/>
                </a:cubicBezTo>
              </a:path>
            </a:pathLst>
          </a:custGeom>
          <a:ln w="5715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4690EA56-C65C-43C6-A3AA-08583AD1F724}"/>
              </a:ext>
            </a:extLst>
          </p:cNvPr>
          <p:cNvSpPr>
            <a:spLocks/>
          </p:cNvSpPr>
          <p:nvPr/>
        </p:nvSpPr>
        <p:spPr bwMode="auto">
          <a:xfrm>
            <a:off x="6312024" y="5661248"/>
            <a:ext cx="3672408" cy="792088"/>
          </a:xfrm>
          <a:prstGeom prst="callout2">
            <a:avLst>
              <a:gd name="adj1" fmla="val 15902"/>
              <a:gd name="adj2" fmla="val 50076"/>
              <a:gd name="adj3" fmla="val 4961"/>
              <a:gd name="adj4" fmla="val 38984"/>
              <a:gd name="adj5" fmla="val -102025"/>
              <a:gd name="adj6" fmla="val -4248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Pterygomandibular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ligament or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raphe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BC9C9D1F-7F83-4B7A-B44B-A21324185735}"/>
              </a:ext>
            </a:extLst>
          </p:cNvPr>
          <p:cNvSpPr>
            <a:spLocks/>
          </p:cNvSpPr>
          <p:nvPr/>
        </p:nvSpPr>
        <p:spPr bwMode="auto">
          <a:xfrm>
            <a:off x="1919288" y="1557338"/>
            <a:ext cx="2786062" cy="519112"/>
          </a:xfrm>
          <a:prstGeom prst="callout2">
            <a:avLst>
              <a:gd name="adj1" fmla="val 190596"/>
              <a:gd name="adj2" fmla="val 68348"/>
              <a:gd name="adj3" fmla="val 187242"/>
              <a:gd name="adj4" fmla="val 44909"/>
              <a:gd name="adj5" fmla="val 540681"/>
              <a:gd name="adj6" fmla="val 10325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Pterygoid hamulus 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45BF0CA1-9E80-4C0E-935C-AAD231083246}"/>
              </a:ext>
            </a:extLst>
          </p:cNvPr>
          <p:cNvSpPr>
            <a:spLocks/>
          </p:cNvSpPr>
          <p:nvPr/>
        </p:nvSpPr>
        <p:spPr bwMode="auto">
          <a:xfrm flipH="1">
            <a:off x="1559496" y="4941168"/>
            <a:ext cx="2304256" cy="1000132"/>
          </a:xfrm>
          <a:prstGeom prst="callout2">
            <a:avLst>
              <a:gd name="adj1" fmla="val 96248"/>
              <a:gd name="adj2" fmla="val 38010"/>
              <a:gd name="adj3" fmla="val 104425"/>
              <a:gd name="adj4" fmla="val -31424"/>
              <a:gd name="adj5" fmla="val 67585"/>
              <a:gd name="adj6" fmla="val -41300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Posterior end of Mylohyoid line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192736-9E02-4970-9C97-2C61F51E13FF}"/>
              </a:ext>
            </a:extLst>
          </p:cNvPr>
          <p:cNvCxnSpPr/>
          <p:nvPr/>
        </p:nvCxnSpPr>
        <p:spPr>
          <a:xfrm flipV="1">
            <a:off x="8183563" y="3068638"/>
            <a:ext cx="215900" cy="27368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9">
            <a:extLst>
              <a:ext uri="{FF2B5EF4-FFF2-40B4-BE49-F238E27FC236}">
                <a16:creationId xmlns:a16="http://schemas.microsoft.com/office/drawing/2014/main" id="{2C1C614B-D84B-4FD0-8D26-C005F9377663}"/>
              </a:ext>
            </a:extLst>
          </p:cNvPr>
          <p:cNvSpPr>
            <a:spLocks/>
          </p:cNvSpPr>
          <p:nvPr/>
        </p:nvSpPr>
        <p:spPr bwMode="auto">
          <a:xfrm flipH="1">
            <a:off x="3216276" y="603250"/>
            <a:ext cx="2447925" cy="738188"/>
          </a:xfrm>
          <a:prstGeom prst="callout2">
            <a:avLst>
              <a:gd name="adj1" fmla="val 44980"/>
              <a:gd name="adj2" fmla="val 6610"/>
              <a:gd name="adj3" fmla="val 18750"/>
              <a:gd name="adj4" fmla="val -16667"/>
              <a:gd name="adj5" fmla="val 314475"/>
              <a:gd name="adj6" fmla="val -90820"/>
            </a:avLst>
          </a:prstGeom>
          <a:noFill/>
          <a:ln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Buccinator 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EFE748AA-EA10-4E7B-AA05-14AB14F74891}"/>
              </a:ext>
            </a:extLst>
          </p:cNvPr>
          <p:cNvSpPr>
            <a:spLocks/>
          </p:cNvSpPr>
          <p:nvPr/>
        </p:nvSpPr>
        <p:spPr bwMode="auto">
          <a:xfrm flipH="1">
            <a:off x="8184232" y="4221090"/>
            <a:ext cx="2483768" cy="1008111"/>
          </a:xfrm>
          <a:prstGeom prst="callout2">
            <a:avLst>
              <a:gd name="adj1" fmla="val 357"/>
              <a:gd name="adj2" fmla="val 41520"/>
              <a:gd name="adj3" fmla="val -44335"/>
              <a:gd name="adj4" fmla="val 51710"/>
              <a:gd name="adj5" fmla="val -132222"/>
              <a:gd name="adj6" fmla="val 88394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Superior constrictor of pharynx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DAE52C-2FC3-4161-A441-07268FCC7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365"/>
              </p:ext>
            </p:extLst>
          </p:nvPr>
        </p:nvGraphicFramePr>
        <p:xfrm>
          <a:off x="2928731" y="216376"/>
          <a:ext cx="6122504" cy="195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A6D1B6B-2BF5-46DC-8043-7C2839661E46}"/>
              </a:ext>
            </a:extLst>
          </p:cNvPr>
          <p:cNvSpPr/>
          <p:nvPr/>
        </p:nvSpPr>
        <p:spPr>
          <a:xfrm>
            <a:off x="185530" y="2283059"/>
            <a:ext cx="11820939" cy="435856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rules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include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muscles: </a:t>
            </a: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asseter.                           2) Temporalis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tabLst>
                <a:tab pos="276225" algn="l"/>
                <a:tab pos="149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           3) Lateral pterygoid.               4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pterygoid.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2762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arise from the temporal and infratemporal fossa.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2762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 inserted into the ramus of the mandible.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2762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they are supplied by the mandibular nerve.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2762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developed from the 1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pharyngeal arch.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43D41-D486-4BF3-82FE-C1FE332632B9}"/>
              </a:ext>
            </a:extLst>
          </p:cNvPr>
          <p:cNvSpPr/>
          <p:nvPr/>
        </p:nvSpPr>
        <p:spPr>
          <a:xfrm>
            <a:off x="132522" y="145773"/>
            <a:ext cx="11900452" cy="651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Ligaments of the joint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Tempromandibular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triangular in shape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attached 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root of zygomatic arch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its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attached to the lateral aspect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mandible.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Stylomandibular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extends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styloid process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posterior aspect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mandible.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separates the parotid gland from the submandibular gland.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Sphenomandibular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extends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spine of the sphenoid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lingula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mandible.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Pterygomandibular ligament: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extends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pterygoid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hamulus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end of mylohyoid line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mandible.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gives origin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buccinator and superior constrictor muscle of the pharynx.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8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A3107B-DF04-422A-9706-580B20E1C12B}"/>
              </a:ext>
            </a:extLst>
          </p:cNvPr>
          <p:cNvSpPr/>
          <p:nvPr/>
        </p:nvSpPr>
        <p:spPr>
          <a:xfrm>
            <a:off x="371061" y="212036"/>
            <a:ext cx="11622156" cy="7093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Movements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65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655" algn="l"/>
                <a:tab pos="90297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Elevation: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temporalis, masseter and medial pterygoid of both sides.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65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655" algn="l"/>
                <a:tab pos="90297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Depression: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pterygoid, digastric, geniohyoid, mylohyoid and gravity.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655" lvl="0" algn="just">
              <a:lnSpc>
                <a:spcPct val="125000"/>
              </a:lnSpc>
              <a:tabLst>
                <a:tab pos="287655" algn="l"/>
                <a:tab pos="90297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Protrusion: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pterygoid,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pterygoid,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masseter, and temporalis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muscles.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65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655" algn="l"/>
                <a:tab pos="90297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Retraction: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fibers of temporalis.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65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Side to side (Chewing) movements: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actions of the lateral and medial pterygoids of both sides.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0205" algn="l"/>
              </a:tabLst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0205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Resting position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lower teeth are slightly behind the level of the upper teeth.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Closing position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as the jaws are closed, the upper and lower teeth come into apposition.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3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C:\Users\hanan\Pictures\My Scans\2011-11 (نوفمبر)\scan0011.jpg">
            <a:extLst>
              <a:ext uri="{FF2B5EF4-FFF2-40B4-BE49-F238E27FC236}">
                <a16:creationId xmlns:a16="http://schemas.microsoft.com/office/drawing/2014/main" id="{750E9AAB-0BA2-4759-B079-E36CCC77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48762"/>
          <a:stretch>
            <a:fillRect/>
          </a:stretch>
        </p:blipFill>
        <p:spPr bwMode="auto">
          <a:xfrm flipH="1">
            <a:off x="5879976" y="1649706"/>
            <a:ext cx="4176464" cy="415315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9CB419D-DCAC-416A-9CFE-CC222096A618}"/>
              </a:ext>
            </a:extLst>
          </p:cNvPr>
          <p:cNvSpPr/>
          <p:nvPr/>
        </p:nvSpPr>
        <p:spPr>
          <a:xfrm>
            <a:off x="8256589" y="5084763"/>
            <a:ext cx="503237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16D0B927-5FB3-462F-BF90-3556638EDA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1216" y="275658"/>
            <a:ext cx="46085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During opening of the mouth </a:t>
            </a:r>
            <a:r>
              <a:rPr kumimoji="0" lang="en-US" sz="26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Forward sliding movement of the head of mandible with articular disc </a:t>
            </a:r>
            <a:r>
              <a:rPr kumimoji="0" lang="en-US" sz="26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Over</a:t>
            </a:r>
            <a:r>
              <a:rPr kumimoji="0" lang="en-US" sz="26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 the articular tubercle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05975AB0-FDE2-465C-A572-D45972AC6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2264" y="2349500"/>
            <a:ext cx="1368425" cy="71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9A7C59-4009-4AD0-B24B-5FCBBE175D35}"/>
              </a:ext>
            </a:extLst>
          </p:cNvPr>
          <p:cNvCxnSpPr/>
          <p:nvPr/>
        </p:nvCxnSpPr>
        <p:spPr>
          <a:xfrm flipV="1">
            <a:off x="6816725" y="3500439"/>
            <a:ext cx="711200" cy="433387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923FCF-3C31-4675-99EE-6CBEA8613500}"/>
              </a:ext>
            </a:extLst>
          </p:cNvPr>
          <p:cNvCxnSpPr/>
          <p:nvPr/>
        </p:nvCxnSpPr>
        <p:spPr>
          <a:xfrm flipV="1">
            <a:off x="7896225" y="2781300"/>
            <a:ext cx="863600" cy="50323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65DFD4-CD6F-4443-8032-4352B3C5C5A0}"/>
              </a:ext>
            </a:extLst>
          </p:cNvPr>
          <p:cNvCxnSpPr/>
          <p:nvPr/>
        </p:nvCxnSpPr>
        <p:spPr>
          <a:xfrm flipH="1">
            <a:off x="5951538" y="4076701"/>
            <a:ext cx="576262" cy="2889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4">
            <a:extLst>
              <a:ext uri="{FF2B5EF4-FFF2-40B4-BE49-F238E27FC236}">
                <a16:creationId xmlns:a16="http://schemas.microsoft.com/office/drawing/2014/main" id="{1C2B7D36-77BB-4516-B126-40B66F497B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1688" y="3282124"/>
            <a:ext cx="41764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axis of movement passes through the Mandibular foramen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687ABBB-ECD1-4819-A1C7-2CA334165C9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1688" y="5135039"/>
            <a:ext cx="51480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Movement occurs in the upper compartment of joint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8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B4D8594-6CF0-4820-BABF-1BC6D5709E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83096" y="437322"/>
            <a:ext cx="9581320" cy="49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spc="50" dirty="0">
                <a:ln w="11430"/>
                <a:solidFill>
                  <a:srgbClr val="0000CC"/>
                </a:solidFill>
                <a:latin typeface="Arial" charset="0"/>
                <a:cs typeface="Arial" charset="0"/>
              </a:rPr>
              <a:t>Dislocation of TMJ</a:t>
            </a:r>
            <a:endParaRPr lang="en-US" sz="2800" b="1" spc="50" dirty="0">
              <a:ln w="11430"/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lvl="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spc="50" dirty="0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It can occur via a blow to the side of the face</a:t>
            </a:r>
          </a:p>
          <a:p>
            <a:pPr marL="457200" lvl="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spc="50" dirty="0">
                <a:ln w="11430"/>
                <a:solidFill>
                  <a:srgbClr val="0000CC"/>
                </a:solidFill>
                <a:latin typeface="Arial" charset="0"/>
                <a:cs typeface="Arial" charset="0"/>
              </a:rPr>
              <a:t>The head of the mandible slips out the mandibular fossa and is pulled anterior</a:t>
            </a:r>
          </a:p>
          <a:p>
            <a:pPr marL="457200" lvl="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spc="50" dirty="0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The patient becomes unable to close their mouth</a:t>
            </a:r>
          </a:p>
          <a:p>
            <a:pPr marL="457200" lvl="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spc="50" dirty="0">
                <a:ln w="11430"/>
                <a:solidFill>
                  <a:srgbClr val="0000CC"/>
                </a:solidFill>
                <a:latin typeface="Arial" charset="0"/>
                <a:cs typeface="Arial" charset="0"/>
              </a:rPr>
              <a:t>The facial nerve and auriculotemporal nerve run close to the joint and can be damaged if the injury is traumatic</a:t>
            </a:r>
            <a:endParaRPr lang="en-US" sz="2800" b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82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New year greetings">
            <a:extLst>
              <a:ext uri="{FF2B5EF4-FFF2-40B4-BE49-F238E27FC236}">
                <a16:creationId xmlns:a16="http://schemas.microsoft.com/office/drawing/2014/main" id="{FA959E00-E6D4-45FE-A24E-E247EEF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0" y="89452"/>
            <a:ext cx="8958469" cy="671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WordArt 4">
            <a:extLst>
              <a:ext uri="{FF2B5EF4-FFF2-40B4-BE49-F238E27FC236}">
                <a16:creationId xmlns:a16="http://schemas.microsoft.com/office/drawing/2014/main" id="{8374AAA4-0AF4-45A8-8A44-D3F2F2AC18CE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 rot="535095">
            <a:off x="3706814" y="2108201"/>
            <a:ext cx="4752975" cy="182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31959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07-05-27_22-41-37">
            <a:extLst>
              <a:ext uri="{FF2B5EF4-FFF2-40B4-BE49-F238E27FC236}">
                <a16:creationId xmlns:a16="http://schemas.microsoft.com/office/drawing/2014/main" id="{E7CA596A-CFAB-4D09-AF7B-CB7E188D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9600"/>
            <a:ext cx="52959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2007-05-27_22-42-23">
            <a:extLst>
              <a:ext uri="{FF2B5EF4-FFF2-40B4-BE49-F238E27FC236}">
                <a16:creationId xmlns:a16="http://schemas.microsoft.com/office/drawing/2014/main" id="{5522F034-AB78-4B97-B27F-1AD24818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68275"/>
            <a:ext cx="4089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557CE-2F29-4AFD-A7B7-9E6F2CD4B4A9}"/>
              </a:ext>
            </a:extLst>
          </p:cNvPr>
          <p:cNvSpPr txBox="1"/>
          <p:nvPr/>
        </p:nvSpPr>
        <p:spPr>
          <a:xfrm>
            <a:off x="6726386" y="4025429"/>
            <a:ext cx="4787900" cy="23082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Temporalis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Masseter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Lateral Pterygoid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Medial pterygoid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D2C9079-840E-4448-A7FC-EFC86F6D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858" y="404664"/>
            <a:ext cx="417614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Muscles of Mastication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138D34-D6E2-49FC-B5DF-ADEFFE51D7C5}"/>
              </a:ext>
            </a:extLst>
          </p:cNvPr>
          <p:cNvSpPr/>
          <p:nvPr/>
        </p:nvSpPr>
        <p:spPr>
          <a:xfrm>
            <a:off x="4295800" y="3573016"/>
            <a:ext cx="432048" cy="432048"/>
          </a:xfrm>
          <a:prstGeom prst="ellipse">
            <a:avLst/>
          </a:prstGeom>
          <a:solidFill>
            <a:srgbClr val="00FFFF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2C7E5B-5374-402D-B6CD-E53E453FECCC}"/>
              </a:ext>
            </a:extLst>
          </p:cNvPr>
          <p:cNvSpPr/>
          <p:nvPr/>
        </p:nvSpPr>
        <p:spPr>
          <a:xfrm>
            <a:off x="3935760" y="5301208"/>
            <a:ext cx="432048" cy="432048"/>
          </a:xfrm>
          <a:prstGeom prst="ellipse">
            <a:avLst/>
          </a:prstGeom>
          <a:solidFill>
            <a:srgbClr val="0000FF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9B3FD0-FAF3-4EF9-A8D1-E6122AB3F9DB}"/>
              </a:ext>
            </a:extLst>
          </p:cNvPr>
          <p:cNvSpPr/>
          <p:nvPr/>
        </p:nvSpPr>
        <p:spPr>
          <a:xfrm>
            <a:off x="8832304" y="1268760"/>
            <a:ext cx="360040" cy="288032"/>
          </a:xfrm>
          <a:prstGeom prst="ellipse">
            <a:avLst/>
          </a:prstGeom>
          <a:solidFill>
            <a:srgbClr val="FF0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938DEC-7B1A-4C52-B4B4-C7A221E4987C}"/>
              </a:ext>
            </a:extLst>
          </p:cNvPr>
          <p:cNvSpPr/>
          <p:nvPr/>
        </p:nvSpPr>
        <p:spPr>
          <a:xfrm>
            <a:off x="8760296" y="1916832"/>
            <a:ext cx="360040" cy="360040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6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08727DD6-DC10-4230-90A3-AFF08EBD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45938" t="12782" r="13116" b="8464"/>
          <a:stretch>
            <a:fillRect/>
          </a:stretch>
        </p:blipFill>
        <p:spPr bwMode="auto">
          <a:xfrm>
            <a:off x="4511675" y="404814"/>
            <a:ext cx="54292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18C96A-C5D3-4043-AB38-596B41A3ABD5}"/>
              </a:ext>
            </a:extLst>
          </p:cNvPr>
          <p:cNvSpPr/>
          <p:nvPr/>
        </p:nvSpPr>
        <p:spPr>
          <a:xfrm>
            <a:off x="8328025" y="5805488"/>
            <a:ext cx="1944688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E62C55CE-A994-421F-BB90-4EE5ADA237EF}"/>
              </a:ext>
            </a:extLst>
          </p:cNvPr>
          <p:cNvSpPr>
            <a:spLocks/>
          </p:cNvSpPr>
          <p:nvPr/>
        </p:nvSpPr>
        <p:spPr bwMode="auto">
          <a:xfrm>
            <a:off x="2351089" y="1257301"/>
            <a:ext cx="2384425" cy="1019175"/>
          </a:xfrm>
          <a:prstGeom prst="callout2">
            <a:avLst>
              <a:gd name="adj1" fmla="val 46884"/>
              <a:gd name="adj2" fmla="val 97435"/>
              <a:gd name="adj3" fmla="val 67421"/>
              <a:gd name="adj4" fmla="val 109060"/>
              <a:gd name="adj5" fmla="val 100699"/>
              <a:gd name="adj6" fmla="val 19693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Temporalis muscle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06777AA6-5519-40C4-AE63-017A6AB93C22}"/>
              </a:ext>
            </a:extLst>
          </p:cNvPr>
          <p:cNvSpPr>
            <a:spLocks/>
          </p:cNvSpPr>
          <p:nvPr/>
        </p:nvSpPr>
        <p:spPr bwMode="auto">
          <a:xfrm>
            <a:off x="1815548" y="2193927"/>
            <a:ext cx="2380216" cy="1019174"/>
          </a:xfrm>
          <a:prstGeom prst="callout2">
            <a:avLst>
              <a:gd name="adj1" fmla="val 46884"/>
              <a:gd name="adj2" fmla="val 97435"/>
              <a:gd name="adj3" fmla="val 67421"/>
              <a:gd name="adj4" fmla="val 109060"/>
              <a:gd name="adj5" fmla="val 89437"/>
              <a:gd name="adj6" fmla="val 23006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Tendon of Temporalis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7267CE-E2C0-4406-B628-C4745A89AC8D}"/>
              </a:ext>
            </a:extLst>
          </p:cNvPr>
          <p:cNvCxnSpPr>
            <a:cxnSpLocks/>
          </p:cNvCxnSpPr>
          <p:nvPr/>
        </p:nvCxnSpPr>
        <p:spPr>
          <a:xfrm>
            <a:off x="7175500" y="1484313"/>
            <a:ext cx="139700" cy="1441451"/>
          </a:xfrm>
          <a:prstGeom prst="straightConnector1">
            <a:avLst/>
          </a:prstGeom>
          <a:ln w="57150">
            <a:solidFill>
              <a:srgbClr val="66FF33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12A1E0-16FC-48DC-A459-2F4EBF814226}"/>
              </a:ext>
            </a:extLst>
          </p:cNvPr>
          <p:cNvCxnSpPr>
            <a:cxnSpLocks/>
          </p:cNvCxnSpPr>
          <p:nvPr/>
        </p:nvCxnSpPr>
        <p:spPr>
          <a:xfrm flipH="1">
            <a:off x="8507896" y="2781300"/>
            <a:ext cx="971069" cy="293204"/>
          </a:xfrm>
          <a:prstGeom prst="straightConnector1">
            <a:avLst/>
          </a:prstGeom>
          <a:ln w="57150">
            <a:solidFill>
              <a:srgbClr val="00FF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3">
            <a:extLst>
              <a:ext uri="{FF2B5EF4-FFF2-40B4-BE49-F238E27FC236}">
                <a16:creationId xmlns:a16="http://schemas.microsoft.com/office/drawing/2014/main" id="{56863BE4-2538-4D83-91B4-2EF4DC37BA7D}"/>
              </a:ext>
            </a:extLst>
          </p:cNvPr>
          <p:cNvSpPr>
            <a:spLocks/>
          </p:cNvSpPr>
          <p:nvPr/>
        </p:nvSpPr>
        <p:spPr bwMode="auto">
          <a:xfrm flipH="1">
            <a:off x="8256588" y="188914"/>
            <a:ext cx="2654300" cy="1019175"/>
          </a:xfrm>
          <a:prstGeom prst="callout2">
            <a:avLst>
              <a:gd name="adj1" fmla="val 35724"/>
              <a:gd name="adj2" fmla="val 97719"/>
              <a:gd name="adj3" fmla="val 48778"/>
              <a:gd name="adj4" fmla="val 109060"/>
              <a:gd name="adj5" fmla="val 86311"/>
              <a:gd name="adj6" fmla="val 11452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 temporal line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26C971-BA2A-4673-B3DF-1A82E7133FD5}"/>
              </a:ext>
            </a:extLst>
          </p:cNvPr>
          <p:cNvCxnSpPr/>
          <p:nvPr/>
        </p:nvCxnSpPr>
        <p:spPr>
          <a:xfrm flipH="1">
            <a:off x="7823200" y="1341439"/>
            <a:ext cx="1081088" cy="15843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>
            <a:extLst>
              <a:ext uri="{FF2B5EF4-FFF2-40B4-BE49-F238E27FC236}">
                <a16:creationId xmlns:a16="http://schemas.microsoft.com/office/drawing/2014/main" id="{22728CEE-1B77-42CB-ADA2-D1D4A8C0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6" y="-20126"/>
            <a:ext cx="285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Temporalis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57184AAD-A99A-4608-AC9F-325D47552DDC}"/>
              </a:ext>
            </a:extLst>
          </p:cNvPr>
          <p:cNvSpPr>
            <a:spLocks/>
          </p:cNvSpPr>
          <p:nvPr/>
        </p:nvSpPr>
        <p:spPr bwMode="auto">
          <a:xfrm>
            <a:off x="1963738" y="4138613"/>
            <a:ext cx="2836862" cy="1162050"/>
          </a:xfrm>
          <a:prstGeom prst="callout2">
            <a:avLst>
              <a:gd name="adj1" fmla="val 38385"/>
              <a:gd name="adj2" fmla="val 80003"/>
              <a:gd name="adj3" fmla="val 37676"/>
              <a:gd name="adj4" fmla="val 101216"/>
              <a:gd name="adj5" fmla="val -25523"/>
              <a:gd name="adj6" fmla="val 18855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Tendon of Temporalis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Infratemporal fossa 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CC5BDAAF-50B5-4AA4-85BB-ED50C88BF715}"/>
              </a:ext>
            </a:extLst>
          </p:cNvPr>
          <p:cNvSpPr>
            <a:spLocks/>
          </p:cNvSpPr>
          <p:nvPr/>
        </p:nvSpPr>
        <p:spPr bwMode="auto">
          <a:xfrm>
            <a:off x="2566988" y="3284539"/>
            <a:ext cx="2233612" cy="1019175"/>
          </a:xfrm>
          <a:prstGeom prst="callout2">
            <a:avLst>
              <a:gd name="adj1" fmla="val 39609"/>
              <a:gd name="adj2" fmla="val 97433"/>
              <a:gd name="adj3" fmla="val -475"/>
              <a:gd name="adj4" fmla="val 223071"/>
              <a:gd name="adj5" fmla="val 28404"/>
              <a:gd name="adj6" fmla="val 22416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zygomatic arch.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2792C8-7F7F-4C66-8136-C2FDAE3325A0}"/>
              </a:ext>
            </a:extLst>
          </p:cNvPr>
          <p:cNvSpPr/>
          <p:nvPr/>
        </p:nvSpPr>
        <p:spPr>
          <a:xfrm>
            <a:off x="4943872" y="764704"/>
            <a:ext cx="3024336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Fan shaped muscle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0E357D96-7275-4081-A85F-851DB9A3FD13}"/>
              </a:ext>
            </a:extLst>
          </p:cNvPr>
          <p:cNvSpPr>
            <a:spLocks/>
          </p:cNvSpPr>
          <p:nvPr/>
        </p:nvSpPr>
        <p:spPr bwMode="auto">
          <a:xfrm>
            <a:off x="9090991" y="4922185"/>
            <a:ext cx="2290192" cy="1077217"/>
          </a:xfrm>
          <a:prstGeom prst="callout2">
            <a:avLst>
              <a:gd name="adj1" fmla="val 37191"/>
              <a:gd name="adj2" fmla="val 10984"/>
              <a:gd name="adj3" fmla="val 30913"/>
              <a:gd name="adj4" fmla="val -16756"/>
              <a:gd name="adj5" fmla="val -66698"/>
              <a:gd name="adj6" fmla="val -88701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Coronoid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17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F9D7CF-B9E6-484A-90BD-9190F14D079D}"/>
              </a:ext>
            </a:extLst>
          </p:cNvPr>
          <p:cNvSpPr/>
          <p:nvPr/>
        </p:nvSpPr>
        <p:spPr>
          <a:xfrm>
            <a:off x="185530" y="177629"/>
            <a:ext cx="11714922" cy="6502742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62025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TEMPORALIS MUSCLE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0" algn="l"/>
                <a:tab pos="5048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 fan-shaped muscle filling the temporal fossa.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49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The temporal fossa.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49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Deep surface of the temporal fascia.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49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Superior and inferior temporal lines.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Direction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anterior fibers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vertical downward.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posterior fibers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downward and forward.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825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most posterior fibers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horizontally forward.</a:t>
            </a:r>
          </a:p>
          <a:p>
            <a:pPr marL="333375" lvl="0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4986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Insertion: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into the tip, anterior border and posterior border &amp; inner surface of the coronoid process</a:t>
            </a:r>
          </a:p>
        </p:txBody>
      </p:sp>
    </p:spTree>
    <p:extLst>
      <p:ext uri="{BB962C8B-B14F-4D97-AF65-F5344CB8AC3E}">
        <p14:creationId xmlns:p14="http://schemas.microsoft.com/office/powerpoint/2010/main" val="278775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AB69FE61-2F04-4A63-B193-5BE30AE1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35420" t="11806" r="22523" b="8464"/>
          <a:stretch>
            <a:fillRect/>
          </a:stretch>
        </p:blipFill>
        <p:spPr bwMode="auto">
          <a:xfrm>
            <a:off x="1809751" y="0"/>
            <a:ext cx="5510213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13">
            <a:extLst>
              <a:ext uri="{FF2B5EF4-FFF2-40B4-BE49-F238E27FC236}">
                <a16:creationId xmlns:a16="http://schemas.microsoft.com/office/drawing/2014/main" id="{6B357622-694D-41FC-A238-5CEDFC1D8CA3}"/>
              </a:ext>
            </a:extLst>
          </p:cNvPr>
          <p:cNvSpPr>
            <a:spLocks/>
          </p:cNvSpPr>
          <p:nvPr/>
        </p:nvSpPr>
        <p:spPr bwMode="auto">
          <a:xfrm flipH="1">
            <a:off x="5880100" y="4076700"/>
            <a:ext cx="3924300" cy="1296988"/>
          </a:xfrm>
          <a:prstGeom prst="callout2">
            <a:avLst>
              <a:gd name="adj1" fmla="val 46884"/>
              <a:gd name="adj2" fmla="val 97435"/>
              <a:gd name="adj3" fmla="val 25948"/>
              <a:gd name="adj4" fmla="val 127522"/>
              <a:gd name="adj5" fmla="val -47767"/>
              <a:gd name="adj6" fmla="val 13781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Superficial fibers from lower border zygomatic arch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F5337374-A2E6-4C27-BFD1-DC9985D1297E}"/>
              </a:ext>
            </a:extLst>
          </p:cNvPr>
          <p:cNvSpPr>
            <a:spLocks/>
          </p:cNvSpPr>
          <p:nvPr/>
        </p:nvSpPr>
        <p:spPr bwMode="auto">
          <a:xfrm flipH="1">
            <a:off x="4656138" y="5516564"/>
            <a:ext cx="4792659" cy="1019175"/>
          </a:xfrm>
          <a:prstGeom prst="callout2">
            <a:avLst>
              <a:gd name="adj1" fmla="val 30968"/>
              <a:gd name="adj2" fmla="val 98287"/>
              <a:gd name="adj3" fmla="val 8093"/>
              <a:gd name="adj4" fmla="val 109060"/>
              <a:gd name="adj5" fmla="val -77965"/>
              <a:gd name="adj6" fmla="val 10650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Masseter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outer surface of ramus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F0CA429-AD3C-4789-B366-A7D949A8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50" y="357166"/>
            <a:ext cx="4124520" cy="12003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Masseter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muscle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D259A6-35B7-491B-B832-022DFE1A4EFD}"/>
              </a:ext>
            </a:extLst>
          </p:cNvPr>
          <p:cNvCxnSpPr>
            <a:cxnSpLocks/>
          </p:cNvCxnSpPr>
          <p:nvPr/>
        </p:nvCxnSpPr>
        <p:spPr>
          <a:xfrm>
            <a:off x="4151314" y="3500438"/>
            <a:ext cx="725486" cy="124384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3">
            <a:extLst>
              <a:ext uri="{FF2B5EF4-FFF2-40B4-BE49-F238E27FC236}">
                <a16:creationId xmlns:a16="http://schemas.microsoft.com/office/drawing/2014/main" id="{53A2B4BC-1B28-4C9B-B754-95AD6D4B1A9D}"/>
              </a:ext>
            </a:extLst>
          </p:cNvPr>
          <p:cNvSpPr>
            <a:spLocks/>
          </p:cNvSpPr>
          <p:nvPr/>
        </p:nvSpPr>
        <p:spPr bwMode="auto">
          <a:xfrm flipH="1">
            <a:off x="7391400" y="2349501"/>
            <a:ext cx="2643188" cy="1019175"/>
          </a:xfrm>
          <a:prstGeom prst="callout2">
            <a:avLst>
              <a:gd name="adj1" fmla="val 46884"/>
              <a:gd name="adj2" fmla="val 91825"/>
              <a:gd name="adj3" fmla="val 67421"/>
              <a:gd name="adj4" fmla="val 109060"/>
              <a:gd name="adj5" fmla="val 93719"/>
              <a:gd name="adj6" fmla="val 19770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fibers from deep surface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zygomatic arch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5380BD-172F-4FC8-BC7D-7A379E0C738B}"/>
              </a:ext>
            </a:extLst>
          </p:cNvPr>
          <p:cNvCxnSpPr>
            <a:cxnSpLocks/>
          </p:cNvCxnSpPr>
          <p:nvPr/>
        </p:nvCxnSpPr>
        <p:spPr>
          <a:xfrm>
            <a:off x="4768948" y="3235569"/>
            <a:ext cx="107852" cy="84113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3ED61A-AE2F-4738-B5DB-5BEE16940875}"/>
              </a:ext>
            </a:extLst>
          </p:cNvPr>
          <p:cNvSpPr/>
          <p:nvPr/>
        </p:nvSpPr>
        <p:spPr>
          <a:xfrm>
            <a:off x="410817" y="344558"/>
            <a:ext cx="11555896" cy="6199133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04825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MASSETER MUSCLE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504825" algn="l"/>
                <a:tab pos="14986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 quadrilateral muscle covering the ramus of mandible.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04825" algn="l"/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has 2 heads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Superficial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from lower border of zygomatic arch.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Deep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from the inner surface of zygomatic arch.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Direction of the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- Anterior fibers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directed downwards and backwards.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fibers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directed vertically downwards. </a:t>
            </a:r>
          </a:p>
          <a:p>
            <a:pPr marL="742950" lvl="0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498600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Insertion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Into the outer surface of the ramus of the mandible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5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5C0DE253-118E-44BE-99B4-AEC282BD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40398" t="14757" r="13116" b="13390"/>
          <a:stretch>
            <a:fillRect/>
          </a:stretch>
        </p:blipFill>
        <p:spPr bwMode="auto">
          <a:xfrm>
            <a:off x="1524001" y="428626"/>
            <a:ext cx="64944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A894D92A-15F3-475C-8132-B5360FC54091}"/>
              </a:ext>
            </a:extLst>
          </p:cNvPr>
          <p:cNvSpPr>
            <a:spLocks/>
          </p:cNvSpPr>
          <p:nvPr/>
        </p:nvSpPr>
        <p:spPr bwMode="auto">
          <a:xfrm flipH="1">
            <a:off x="7524750" y="4695826"/>
            <a:ext cx="2928938" cy="1019175"/>
          </a:xfrm>
          <a:prstGeom prst="callout2">
            <a:avLst>
              <a:gd name="adj1" fmla="val 37759"/>
              <a:gd name="adj2" fmla="val 99551"/>
              <a:gd name="adj3" fmla="val 38528"/>
              <a:gd name="adj4" fmla="val 110556"/>
              <a:gd name="adj5" fmla="val -55868"/>
              <a:gd name="adj6" fmla="val 17299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Superficial  head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Pterygoid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DC2A9720-E8D5-4791-994F-30F84F996B80}"/>
              </a:ext>
            </a:extLst>
          </p:cNvPr>
          <p:cNvSpPr>
            <a:spLocks/>
          </p:cNvSpPr>
          <p:nvPr/>
        </p:nvSpPr>
        <p:spPr bwMode="auto">
          <a:xfrm flipH="1">
            <a:off x="6881813" y="3195639"/>
            <a:ext cx="3143250" cy="1019175"/>
          </a:xfrm>
          <a:prstGeom prst="callout2">
            <a:avLst>
              <a:gd name="adj1" fmla="val 46884"/>
              <a:gd name="adj2" fmla="val 97435"/>
              <a:gd name="adj3" fmla="val 38528"/>
              <a:gd name="adj4" fmla="val 110556"/>
              <a:gd name="adj5" fmla="val 28694"/>
              <a:gd name="adj6" fmla="val 1453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 head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Pterygoid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56BBC4-B54B-4FED-B68E-C0F6EE8C260B}"/>
              </a:ext>
            </a:extLst>
          </p:cNvPr>
          <p:cNvSpPr/>
          <p:nvPr/>
        </p:nvSpPr>
        <p:spPr>
          <a:xfrm>
            <a:off x="7317296" y="142096"/>
            <a:ext cx="471567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Pterygoid muscles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24281A6C-0730-4DDE-8121-BE5C39278F10}"/>
              </a:ext>
            </a:extLst>
          </p:cNvPr>
          <p:cNvSpPr>
            <a:spLocks/>
          </p:cNvSpPr>
          <p:nvPr/>
        </p:nvSpPr>
        <p:spPr bwMode="auto">
          <a:xfrm flipH="1">
            <a:off x="4727575" y="5624514"/>
            <a:ext cx="2928938" cy="1019175"/>
          </a:xfrm>
          <a:prstGeom prst="callout2">
            <a:avLst>
              <a:gd name="adj1" fmla="val 37759"/>
              <a:gd name="adj2" fmla="val 96903"/>
              <a:gd name="adj3" fmla="val 38528"/>
              <a:gd name="adj4" fmla="val 110556"/>
              <a:gd name="adj5" fmla="val -234712"/>
              <a:gd name="adj6" fmla="val 102097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Maxillary tuberosity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F480B333-B034-4C25-8D3A-3427208043AC}"/>
              </a:ext>
            </a:extLst>
          </p:cNvPr>
          <p:cNvSpPr>
            <a:spLocks/>
          </p:cNvSpPr>
          <p:nvPr/>
        </p:nvSpPr>
        <p:spPr bwMode="auto">
          <a:xfrm>
            <a:off x="7871584" y="2162174"/>
            <a:ext cx="2928938" cy="859322"/>
          </a:xfrm>
          <a:prstGeom prst="callout2">
            <a:avLst>
              <a:gd name="adj1" fmla="val 40349"/>
              <a:gd name="adj2" fmla="val 7618"/>
              <a:gd name="adj3" fmla="val 98455"/>
              <a:gd name="adj4" fmla="val -15642"/>
              <a:gd name="adj5" fmla="val 74214"/>
              <a:gd name="adj6" fmla="val -89730"/>
            </a:avLst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head of </a:t>
            </a:r>
            <a:r>
              <a:rPr kumimoji="0" lang="en-US" sz="2800" b="0" i="0" u="none" strike="noStrike" kern="1200" cap="none" spc="0" normalizeH="0" baseline="0" noProof="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Lateral</a:t>
            </a:r>
            <a:r>
              <a:rPr kumimoji="0" lang="en-US" sz="2800" b="0" i="0" u="none" strike="noStrike" kern="1200" cap="none" spc="0" normalizeH="0" baseline="0" noProof="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Pterygoid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42143557-853C-40BE-83CF-AC484DC02A86}"/>
              </a:ext>
            </a:extLst>
          </p:cNvPr>
          <p:cNvSpPr>
            <a:spLocks/>
          </p:cNvSpPr>
          <p:nvPr/>
        </p:nvSpPr>
        <p:spPr bwMode="auto">
          <a:xfrm flipH="1">
            <a:off x="8407714" y="1247927"/>
            <a:ext cx="3121676" cy="987286"/>
          </a:xfrm>
          <a:prstGeom prst="callout2">
            <a:avLst>
              <a:gd name="adj1" fmla="val 46884"/>
              <a:gd name="adj2" fmla="val 97435"/>
              <a:gd name="adj3" fmla="val 38528"/>
              <a:gd name="adj4" fmla="val 110556"/>
              <a:gd name="adj5" fmla="val 97336"/>
              <a:gd name="adj6" fmla="val 20261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Upper head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Lateral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pterygoid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B26AA1-2FDD-4DEC-BB9C-FF67E948C387}"/>
              </a:ext>
            </a:extLst>
          </p:cNvPr>
          <p:cNvCxnSpPr>
            <a:cxnSpLocks/>
          </p:cNvCxnSpPr>
          <p:nvPr/>
        </p:nvCxnSpPr>
        <p:spPr>
          <a:xfrm>
            <a:off x="4890052" y="3195639"/>
            <a:ext cx="622852" cy="101917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36056C-CD58-488C-BA80-B34C809930A0}"/>
              </a:ext>
            </a:extLst>
          </p:cNvPr>
          <p:cNvCxnSpPr>
            <a:cxnSpLocks/>
          </p:cNvCxnSpPr>
          <p:nvPr/>
        </p:nvCxnSpPr>
        <p:spPr>
          <a:xfrm>
            <a:off x="4693547" y="2131383"/>
            <a:ext cx="1233281" cy="2396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F2BA5F68-F47D-4A65-A115-6B1E12763FEB}"/>
              </a:ext>
            </a:extLst>
          </p:cNvPr>
          <p:cNvSpPr/>
          <p:nvPr/>
        </p:nvSpPr>
        <p:spPr>
          <a:xfrm>
            <a:off x="6379049" y="2310858"/>
            <a:ext cx="387512" cy="404207"/>
          </a:xfrm>
          <a:prstGeom prst="star5">
            <a:avLst/>
          </a:prstGeom>
          <a:solidFill>
            <a:srgbClr val="C0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3EFACB1-9E92-43F2-AA7F-78A5B58928A9}"/>
              </a:ext>
            </a:extLst>
          </p:cNvPr>
          <p:cNvSpPr/>
          <p:nvPr/>
        </p:nvSpPr>
        <p:spPr>
          <a:xfrm>
            <a:off x="5708488" y="3871640"/>
            <a:ext cx="387512" cy="404207"/>
          </a:xfrm>
          <a:prstGeom prst="star5">
            <a:avLst/>
          </a:prstGeom>
          <a:solidFill>
            <a:srgbClr val="C0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 animBg="1"/>
      <p:bldP spid="8" grpId="0" animBg="1"/>
      <p:bldP spid="11" grpId="0" animBg="1"/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F07FA9-34F3-4EA4-90FB-669AA86F3DBA}"/>
              </a:ext>
            </a:extLst>
          </p:cNvPr>
          <p:cNvSpPr/>
          <p:nvPr/>
        </p:nvSpPr>
        <p:spPr>
          <a:xfrm>
            <a:off x="106017" y="159026"/>
            <a:ext cx="6904383" cy="612828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333375" marR="0" lvl="0" indent="-28575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 of Lateral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pterygoid muscle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Upper head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infratemporal surface of greater wing of sphenoid.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Lower head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surface of the lateral pterygoid plate.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Direction of the fibers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horizontally backward and lateral.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33375" marR="0" lvl="0" indent="-28575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pterygoid muscle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Superficial head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maxillary tuberosity.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head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medial surface of lateral pterygoid plate.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Direction of the fibers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downward, backward and lateral.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5CB5B-C31D-4106-B0B6-F52406B02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t="7500" r="69392" b="48985"/>
          <a:stretch/>
        </p:blipFill>
        <p:spPr bwMode="auto">
          <a:xfrm>
            <a:off x="7129669" y="159026"/>
            <a:ext cx="2743201" cy="56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4E54953C-6D83-4656-9376-245591FDBC7B}"/>
              </a:ext>
            </a:extLst>
          </p:cNvPr>
          <p:cNvSpPr/>
          <p:nvPr/>
        </p:nvSpPr>
        <p:spPr>
          <a:xfrm>
            <a:off x="9992139" y="530085"/>
            <a:ext cx="2093844" cy="901150"/>
          </a:xfrm>
          <a:prstGeom prst="callout1">
            <a:avLst>
              <a:gd name="adj1" fmla="val 44409"/>
              <a:gd name="adj2" fmla="val -268"/>
              <a:gd name="adj3" fmla="val 169852"/>
              <a:gd name="adj4" fmla="val -67076"/>
            </a:avLst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Maxillary tuberosity</a:t>
            </a:r>
          </a:p>
        </p:txBody>
      </p:sp>
      <p:sp>
        <p:nvSpPr>
          <p:cNvPr id="6" name="Callout: Line with No Border 5">
            <a:extLst>
              <a:ext uri="{FF2B5EF4-FFF2-40B4-BE49-F238E27FC236}">
                <a16:creationId xmlns:a16="http://schemas.microsoft.com/office/drawing/2014/main" id="{BCF62F73-0F1D-4721-BDBD-92923926D0C5}"/>
              </a:ext>
            </a:extLst>
          </p:cNvPr>
          <p:cNvSpPr/>
          <p:nvPr/>
        </p:nvSpPr>
        <p:spPr>
          <a:xfrm>
            <a:off x="9992139" y="1716155"/>
            <a:ext cx="2093844" cy="1119810"/>
          </a:xfrm>
          <a:prstGeom prst="callout1">
            <a:avLst>
              <a:gd name="adj1" fmla="val 44409"/>
              <a:gd name="adj2" fmla="val -268"/>
              <a:gd name="adj3" fmla="val 47402"/>
              <a:gd name="adj4" fmla="val -68974"/>
            </a:avLst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Lateral pterygoid plate</a:t>
            </a:r>
          </a:p>
        </p:txBody>
      </p:sp>
      <p:sp>
        <p:nvSpPr>
          <p:cNvPr id="7" name="Callout: Line with No Border 6">
            <a:extLst>
              <a:ext uri="{FF2B5EF4-FFF2-40B4-BE49-F238E27FC236}">
                <a16:creationId xmlns:a16="http://schemas.microsoft.com/office/drawing/2014/main" id="{3168D673-0326-4C70-A40A-107AA6ABC4EF}"/>
              </a:ext>
            </a:extLst>
          </p:cNvPr>
          <p:cNvSpPr/>
          <p:nvPr/>
        </p:nvSpPr>
        <p:spPr>
          <a:xfrm>
            <a:off x="9872870" y="3120885"/>
            <a:ext cx="2259495" cy="1676402"/>
          </a:xfrm>
          <a:prstGeom prst="callout1">
            <a:avLst>
              <a:gd name="adj1" fmla="val 44409"/>
              <a:gd name="adj2" fmla="val -268"/>
              <a:gd name="adj3" fmla="val -41926"/>
              <a:gd name="adj4" fmla="val -74839"/>
            </a:avLst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infratemporal surface of greater wing of sphenoid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13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1272</Words>
  <Application>Microsoft Office PowerPoint</Application>
  <PresentationFormat>Widescreen</PresentationFormat>
  <Paragraphs>246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Impact</vt:lpstr>
      <vt:lpstr>Symbol</vt:lpstr>
      <vt:lpstr>Times New Roman</vt:lpstr>
      <vt:lpstr>Wingdings</vt:lpstr>
      <vt:lpstr>3_Default Design</vt:lpstr>
      <vt:lpstr>7_Office Theme</vt:lpstr>
      <vt:lpstr>Pixel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26</cp:revision>
  <dcterms:created xsi:type="dcterms:W3CDTF">2018-09-15T17:41:42Z</dcterms:created>
  <dcterms:modified xsi:type="dcterms:W3CDTF">2020-01-27T13:55:22Z</dcterms:modified>
</cp:coreProperties>
</file>