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7"/>
  </p:notesMasterIdLst>
  <p:sldIdLst>
    <p:sldId id="481" r:id="rId6"/>
    <p:sldId id="482" r:id="rId8"/>
    <p:sldId id="483" r:id="rId9"/>
    <p:sldId id="484" r:id="rId10"/>
    <p:sldId id="485" r:id="rId11"/>
    <p:sldId id="486" r:id="rId12"/>
    <p:sldId id="487" r:id="rId13"/>
    <p:sldId id="488" r:id="rId14"/>
    <p:sldId id="489" r:id="rId15"/>
    <p:sldId id="490" r:id="rId16"/>
    <p:sldId id="491" r:id="rId17"/>
    <p:sldId id="492" r:id="rId18"/>
    <p:sldId id="493" r:id="rId19"/>
    <p:sldId id="494" r:id="rId20"/>
    <p:sldId id="495" r:id="rId21"/>
    <p:sldId id="369" r:id="rId22"/>
    <p:sldId id="263" r:id="rId23"/>
    <p:sldId id="386" r:id="rId24"/>
    <p:sldId id="387" r:id="rId25"/>
    <p:sldId id="388" r:id="rId26"/>
    <p:sldId id="389" r:id="rId27"/>
    <p:sldId id="390" r:id="rId28"/>
    <p:sldId id="391" r:id="rId29"/>
    <p:sldId id="436" r:id="rId30"/>
    <p:sldId id="392" r:id="rId31"/>
    <p:sldId id="393" r:id="rId32"/>
    <p:sldId id="394" r:id="rId33"/>
    <p:sldId id="395" r:id="rId34"/>
    <p:sldId id="396" r:id="rId35"/>
    <p:sldId id="397" r:id="rId36"/>
    <p:sldId id="398" r:id="rId37"/>
    <p:sldId id="399" r:id="rId38"/>
    <p:sldId id="400" r:id="rId39"/>
    <p:sldId id="402" r:id="rId40"/>
    <p:sldId id="403" r:id="rId41"/>
    <p:sldId id="404" r:id="rId42"/>
    <p:sldId id="405" r:id="rId43"/>
    <p:sldId id="406" r:id="rId44"/>
    <p:sldId id="407" r:id="rId45"/>
    <p:sldId id="408" r:id="rId46"/>
    <p:sldId id="409" r:id="rId47"/>
    <p:sldId id="410" r:id="rId48"/>
    <p:sldId id="411" r:id="rId49"/>
    <p:sldId id="412" r:id="rId50"/>
    <p:sldId id="413" r:id="rId51"/>
    <p:sldId id="414" r:id="rId52"/>
    <p:sldId id="415" r:id="rId53"/>
    <p:sldId id="416" r:id="rId54"/>
    <p:sldId id="417" r:id="rId55"/>
    <p:sldId id="418" r:id="rId56"/>
    <p:sldId id="419" r:id="rId57"/>
    <p:sldId id="420" r:id="rId58"/>
    <p:sldId id="422" r:id="rId59"/>
    <p:sldId id="423" r:id="rId60"/>
    <p:sldId id="424" r:id="rId61"/>
    <p:sldId id="425" r:id="rId62"/>
    <p:sldId id="426" r:id="rId63"/>
    <p:sldId id="428" r:id="rId64"/>
    <p:sldId id="429" r:id="rId65"/>
    <p:sldId id="430" r:id="rId66"/>
    <p:sldId id="431" r:id="rId67"/>
    <p:sldId id="432" r:id="rId68"/>
    <p:sldId id="433" r:id="rId69"/>
    <p:sldId id="434" r:id="rId70"/>
    <p:sldId id="435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6918" autoAdjust="0"/>
  </p:normalViewPr>
  <p:slideViewPr>
    <p:cSldViewPr>
      <p:cViewPr varScale="1">
        <p:scale>
          <a:sx n="63" d="100"/>
          <a:sy n="63" d="100"/>
        </p:scale>
        <p:origin x="-1596" y="-102"/>
      </p:cViewPr>
      <p:guideLst>
        <p:guide orient="horz" pos="217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5" Type="http://schemas.openxmlformats.org/officeDocument/2006/relationships/commentAuthors" Target="commentAuthors.xml"/><Relationship Id="rId74" Type="http://schemas.openxmlformats.org/officeDocument/2006/relationships/tableStyles" Target="tableStyles.xml"/><Relationship Id="rId73" Type="http://schemas.openxmlformats.org/officeDocument/2006/relationships/viewProps" Target="viewProps.xml"/><Relationship Id="rId72" Type="http://schemas.openxmlformats.org/officeDocument/2006/relationships/presProps" Target="presProps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7" Type="http://schemas.openxmlformats.org/officeDocument/2006/relationships/notesMaster" Target="notesMasters/notesMaster1.xml"/><Relationship Id="rId69" Type="http://schemas.openxmlformats.org/officeDocument/2006/relationships/slide" Target="slides/slide63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0" Type="http://schemas.openxmlformats.org/officeDocument/2006/relationships/slide" Target="slides/slide54.xml"/><Relationship Id="rId6" Type="http://schemas.openxmlformats.org/officeDocument/2006/relationships/slide" Target="slides/slide1.xml"/><Relationship Id="rId59" Type="http://schemas.openxmlformats.org/officeDocument/2006/relationships/slide" Target="slides/slide53.xml"/><Relationship Id="rId58" Type="http://schemas.openxmlformats.org/officeDocument/2006/relationships/slide" Target="slides/slide52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23T12:26:57.771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24T01:07:10.683" idx="2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C0DEEC8-2E17-400E-9041-D2ED36554146}" type="datetimeFigureOut">
              <a:rPr lang="ar-JO" smtClean="0"/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AF9C6BD-81E0-4510-9BDE-62F6D8BECE4F}" type="slidenum">
              <a:rPr lang="ar-JO" smtClean="0"/>
            </a:fld>
            <a:endParaRPr lang="ar-J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9C6BD-81E0-4510-9BDE-62F6D8BECE4F}" type="slidenum">
              <a:rPr lang="ar-JO" smtClean="0"/>
            </a:fld>
            <a:endParaRPr lang="ar-J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algn="l" rtl="0">
              <a:spcBef>
                <a:spcPct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Since the advent of treatment, management of primary colon malignancies has been exclusively – SURGERY and with - improvement in surgical skills, aggressiveness and patient preparation and support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resectability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has increased to ~90% and mortality ~2-10%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8650C4-B2C5-440B-BB17-C21F188F17DE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9A397247-BDC9-49B4-BEB0-DAE1BAD6F792}" type="slidenum">
              <a:rPr lang="en-IN"/>
            </a:fld>
            <a:endParaRPr lang="en-IN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ar-JO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ar-JO">
              <a:latin typeface="Arial" panose="020B0604020202020204" pitchFamily="34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E9A939-43E8-4882-94F4-40C6AB4977D7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ar-JO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86F597-25DF-417C-A413-9D77026B1F47}" type="slidenum">
              <a:rPr lang="en-US">
                <a:cs typeface="Arial" panose="020B0604020202020204" pitchFamily="34" charset="0"/>
              </a:rPr>
            </a:fld>
            <a:endParaRPr 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21D011-EC35-498F-ADE3-3197FF1A64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21D011-EC35-498F-ADE3-3197FF1A64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9C6BD-81E0-4510-9BDE-62F6D8BECE4F}" type="slidenum">
              <a:rPr lang="ar-JO" smtClean="0"/>
            </a:fld>
            <a:endParaRPr lang="ar-J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F16E3E-3625-4001-884F-B1DD03495B96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3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652463"/>
            <a:ext cx="4638675" cy="34798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98308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9163" y="4349750"/>
            <a:ext cx="5011737" cy="4132263"/>
          </a:xfrm>
          <a:noFill/>
        </p:spPr>
        <p:txBody>
          <a:bodyPr wrap="none" numCol="1" anchor="ctr" anchorCtr="0" compatLnSpc="1"/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Polyp removal leads to CRC prevention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Polyp is surrogate marker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Normal epithelium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↓  ← Loss/  Mutation of APC locus on Ch. 5q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Hyperproliferative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epithelium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↓      ← Loss of DNA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methylation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Early adenoma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↓     ← Mutation of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oncogene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on Ch.12p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Intermediate adenoma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↓     ← Loss of DCC gene on Ch. 18q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Late adenoma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↓     ← Loss of p53 gene on Ch. 17p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Carcinoma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4FCC1-D05A-456D-B9C3-A594508C693A}" type="slidenum">
              <a:rPr lang="ar-JO" smtClean="0"/>
            </a:fld>
            <a:endParaRPr lang="ar-J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Gross - Fungating (Exophytic)/ Ulcerative/ Stenosing(annular/ constricting/ circumferrential)</a:t>
            </a:r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7CCCC5-D17C-4506-95C3-4D82B11CB6D4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9C6BD-81E0-4510-9BDE-62F6D8BECE4F}" type="slidenum">
              <a:rPr lang="ar-JO" smtClean="0"/>
            </a:fld>
            <a:endParaRPr lang="ar-J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GB" b="0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Transcoelomic</a:t>
            </a:r>
            <a:r>
              <a:rPr lang="en-GB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spread refers to </a:t>
            </a:r>
            <a:r>
              <a:rPr lang="en-GB" b="1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a route of </a:t>
            </a:r>
            <a:r>
              <a:rPr lang="en-GB" b="1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tumor</a:t>
            </a:r>
            <a:r>
              <a:rPr lang="en-GB" b="1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metastasis across a body cavity</a:t>
            </a:r>
            <a:r>
              <a:rPr lang="en-GB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, such as the peritoneal cavity, as in the case of ovarian cancer. 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9C6BD-81E0-4510-9BDE-62F6D8BECE4F}" type="slidenum">
              <a:rPr lang="ar-JO" smtClean="0"/>
            </a:fld>
            <a:endParaRPr lang="ar-J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52283592-7C03-471B-88B7-E0696B0192ED}" type="slidenum">
              <a:rPr lang="en-IN"/>
            </a:fld>
            <a:endParaRPr lang="en-IN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ar-J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22973CBF-FB91-446D-ACF7-537156AC1A43}" type="slidenum">
              <a:rPr lang="de-DE"/>
            </a:fld>
            <a:endParaRPr lang="de-DE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4538" cy="3416300"/>
          </a:xfrm>
          <a:noFill/>
          <a:ln cap="flat">
            <a:solidFill>
              <a:schemeClr val="tx1"/>
            </a:solidFill>
            <a:miter lim="800000"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0274" tIns="44345" rIns="90274" bIns="44345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tags" Target="../tags/tag10.xml"/><Relationship Id="rId4" Type="http://schemas.openxmlformats.org/officeDocument/2006/relationships/image" Target="../media/image4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0" Type="http://schemas.openxmlformats.org/officeDocument/2006/relationships/tags" Target="../tags/tag14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tags" Target="../tags/tag16.xml"/><Relationship Id="rId3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tags" Target="../tags/tag22.xml"/><Relationship Id="rId3" Type="http://schemas.openxmlformats.org/officeDocument/2006/relationships/image" Target="../media/image2.png"/><Relationship Id="rId2" Type="http://schemas.openxmlformats.org/officeDocument/2006/relationships/tags" Target="../tags/tag21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image" Target="../media/image5.png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image" Target="../media/image6.png"/><Relationship Id="rId5" Type="http://schemas.openxmlformats.org/officeDocument/2006/relationships/tags" Target="../tags/tag37.xml"/><Relationship Id="rId4" Type="http://schemas.openxmlformats.org/officeDocument/2006/relationships/image" Target="../media/image5.png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image" Target="../media/image6.png"/><Relationship Id="rId6" Type="http://schemas.openxmlformats.org/officeDocument/2006/relationships/tags" Target="../tags/tag44.xml"/><Relationship Id="rId5" Type="http://schemas.openxmlformats.org/officeDocument/2006/relationships/image" Target="../media/image5.png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image" Target="../media/image5.png"/><Relationship Id="rId5" Type="http://schemas.openxmlformats.org/officeDocument/2006/relationships/tags" Target="../tags/tag53.xml"/><Relationship Id="rId4" Type="http://schemas.openxmlformats.org/officeDocument/2006/relationships/image" Target="../media/image6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image" Target="../media/image4.png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image" Target="../media/image3.png"/><Relationship Id="rId4" Type="http://schemas.openxmlformats.org/officeDocument/2006/relationships/tags" Target="../tags/tag70.xml"/><Relationship Id="rId3" Type="http://schemas.openxmlformats.org/officeDocument/2006/relationships/image" Target="../media/image2.png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image" Target="../media/image5.png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 hasCustomPrompt="1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 hasCustomPrompt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مستطيل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 eaLnBrk="1" latinLnBrk="0" hangingPunct="1"/>
            <a:r>
              <a:rPr lang="ar-SA" smtClean="0"/>
              <a:t>المستوى الثاني</a:t>
            </a:r>
            <a:endParaRPr lang="ar-SA" smtClean="0"/>
          </a:p>
          <a:p>
            <a:pPr lvl="2" eaLnBrk="1" latinLnBrk="0" hangingPunct="1"/>
            <a:r>
              <a:rPr lang="ar-SA" smtClean="0"/>
              <a:t>المستوى الثالث</a:t>
            </a:r>
            <a:endParaRPr lang="ar-SA" smtClean="0"/>
          </a:p>
          <a:p>
            <a:pPr lvl="3" eaLnBrk="1" latinLnBrk="0" hangingPunct="1"/>
            <a:r>
              <a:rPr lang="ar-SA" smtClean="0"/>
              <a:t>المستوى الرابع</a:t>
            </a:r>
            <a:endParaRPr lang="ar-SA" smtClean="0"/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 eaLnBrk="1" latinLnBrk="0" hangingPunct="1"/>
            <a:r>
              <a:rPr lang="ar-SA" smtClean="0"/>
              <a:t>المستوى الثاني</a:t>
            </a:r>
            <a:endParaRPr lang="ar-SA" smtClean="0"/>
          </a:p>
          <a:p>
            <a:pPr lvl="2" eaLnBrk="1" latinLnBrk="0" hangingPunct="1"/>
            <a:r>
              <a:rPr lang="ar-SA" smtClean="0"/>
              <a:t>المستوى الثالث</a:t>
            </a:r>
            <a:endParaRPr lang="ar-SA" smtClean="0"/>
          </a:p>
          <a:p>
            <a:pPr lvl="3" eaLnBrk="1" latinLnBrk="0" hangingPunct="1"/>
            <a:r>
              <a:rPr lang="ar-SA" smtClean="0"/>
              <a:t>المستوى الرابع</a:t>
            </a:r>
            <a:endParaRPr lang="ar-SA" smtClean="0"/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  <p:sp>
        <p:nvSpPr>
          <p:cNvPr id="7" name="Rectangles 6"/>
          <p:cNvSpPr/>
          <p:nvPr userDrawn="1"/>
        </p:nvSpPr>
        <p:spPr>
          <a:xfrm>
            <a:off x="0" y="0"/>
            <a:ext cx="5669280" cy="6858000"/>
          </a:xfrm>
          <a:prstGeom prst="rect">
            <a:avLst/>
          </a:prstGeom>
          <a:solidFill>
            <a:srgbClr val="2347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3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Georgia" panose="02040502050405020303" charset="0"/>
                <a:cs typeface="Georgia" panose="02040502050405020303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cs typeface="+mn-lt"/>
              </a:defRPr>
            </a:lvl1pPr>
            <a:lvl2pPr>
              <a:defRPr>
                <a:latin typeface="+mn-lt"/>
                <a:cs typeface="+mn-lt"/>
              </a:defRPr>
            </a:lvl2pPr>
            <a:lvl3pPr>
              <a:defRPr>
                <a:latin typeface="+mn-lt"/>
                <a:cs typeface="+mn-lt"/>
              </a:defRPr>
            </a:lvl3pPr>
            <a:lvl4pPr>
              <a:defRPr>
                <a:latin typeface="+mn-lt"/>
                <a:cs typeface="+mn-lt"/>
              </a:defRPr>
            </a:lvl4pPr>
            <a:lvl5pPr>
              <a:defRPr>
                <a:latin typeface="+mn-lt"/>
                <a:cs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  <p:sp>
        <p:nvSpPr>
          <p:cNvPr id="7" name="Rectangles 6"/>
          <p:cNvSpPr/>
          <p:nvPr userDrawn="1"/>
        </p:nvSpPr>
        <p:spPr>
          <a:xfrm>
            <a:off x="421005" y="349885"/>
            <a:ext cx="8301514" cy="6158865"/>
          </a:xfrm>
          <a:prstGeom prst="rect">
            <a:avLst/>
          </a:prstGeom>
          <a:noFill/>
          <a:ln w="63500">
            <a:solidFill>
              <a:srgbClr val="2347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350"/>
          </a:p>
        </p:txBody>
      </p:sp>
      <p:sp>
        <p:nvSpPr>
          <p:cNvPr id="8" name="Rectangles 7"/>
          <p:cNvSpPr/>
          <p:nvPr userDrawn="1"/>
        </p:nvSpPr>
        <p:spPr>
          <a:xfrm>
            <a:off x="3859054" y="1470025"/>
            <a:ext cx="1424940" cy="106045"/>
          </a:xfrm>
          <a:prstGeom prst="rect">
            <a:avLst/>
          </a:prstGeom>
          <a:solidFill>
            <a:srgbClr val="319457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35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 hasCustomPrompt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 eaLnBrk="1" latinLnBrk="0" hangingPunct="1"/>
            <a:r>
              <a:rPr lang="ar-SA" smtClean="0"/>
              <a:t>المستوى الثاني</a:t>
            </a:r>
            <a:endParaRPr lang="ar-SA" smtClean="0"/>
          </a:p>
          <a:p>
            <a:pPr lvl="2" eaLnBrk="1" latinLnBrk="0" hangingPunct="1"/>
            <a:r>
              <a:rPr lang="ar-SA" smtClean="0"/>
              <a:t>المستوى الثالث</a:t>
            </a:r>
            <a:endParaRPr lang="ar-SA" smtClean="0"/>
          </a:p>
          <a:p>
            <a:pPr lvl="3" eaLnBrk="1" latinLnBrk="0" hangingPunct="1"/>
            <a:r>
              <a:rPr lang="ar-SA" smtClean="0"/>
              <a:t>المستوى الرابع</a:t>
            </a:r>
            <a:endParaRPr lang="ar-SA" smtClean="0"/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 hasCustomPrompt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  <a:endParaRPr kumimoji="0" 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chemeClr val="tx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\Users\kingsoft\Desktop\223副本.png223副本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-1" y="636"/>
            <a:ext cx="9144001" cy="3019425"/>
          </a:xfrm>
          <a:prstGeom prst="rect">
            <a:avLst/>
          </a:prstGeom>
        </p:spPr>
      </p:pic>
      <p:pic>
        <p:nvPicPr>
          <p:cNvPr id="10" name="图片 9" descr="图片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-1" y="3020060"/>
            <a:ext cx="9144002" cy="38392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1466851" y="2429696"/>
            <a:ext cx="6307964" cy="1219229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400" spc="450" baseline="0">
                <a:ea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1466851" y="3714936"/>
            <a:ext cx="6307964" cy="658883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1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pPr defTabSz="6858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2857" y="-6350"/>
            <a:ext cx="9141143" cy="6853555"/>
            <a:chOff x="6" y="-10"/>
            <a:chExt cx="19194" cy="10793"/>
          </a:xfrm>
        </p:grpSpPr>
        <p:pic>
          <p:nvPicPr>
            <p:cNvPr id="12" name="图片 11" descr="C:\Users\kingsoft\Desktop\黄色.png黄色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6" y="-10"/>
              <a:ext cx="6026" cy="1473"/>
            </a:xfrm>
            <a:prstGeom prst="rect">
              <a:avLst/>
            </a:prstGeom>
          </p:spPr>
        </p:pic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64" y="8393"/>
              <a:ext cx="19136" cy="2391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502448" y="952509"/>
            <a:ext cx="8139178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bg>
      <p:bgPr>
        <a:solidFill>
          <a:schemeClr val="tx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C:\Users\kingsoft\Desktop\223副本.png223副本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-1" y="636"/>
            <a:ext cx="9144001" cy="3019425"/>
          </a:xfrm>
          <a:prstGeom prst="rect">
            <a:avLst/>
          </a:prstGeom>
        </p:spPr>
      </p:pic>
      <p:pic>
        <p:nvPicPr>
          <p:cNvPr id="21" name="图片 20" descr="图片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-1" y="3020060"/>
            <a:ext cx="9144002" cy="38392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02412" y="824230"/>
            <a:ext cx="8139178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bg>
      <p:bgPr>
        <a:solidFill>
          <a:schemeClr val="tx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kingsoft\Desktop\223副本.png223副本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-1" y="636"/>
            <a:ext cx="9144001" cy="3019425"/>
          </a:xfrm>
          <a:prstGeom prst="rect">
            <a:avLst/>
          </a:prstGeom>
        </p:spPr>
      </p:pic>
      <p:pic>
        <p:nvPicPr>
          <p:cNvPr id="8" name="图片 7" descr="图片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-1" y="3020060"/>
            <a:ext cx="9144002" cy="383921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3381375" y="2734310"/>
            <a:ext cx="3973830" cy="759460"/>
          </a:xfrm>
        </p:spPr>
        <p:txBody>
          <a:bodyPr lIns="90000" tIns="46800" rIns="90000" bIns="0" anchor="b" anchorCtr="0">
            <a:normAutofit/>
          </a:bodyPr>
          <a:lstStyle>
            <a:lvl1pPr>
              <a:defRPr sz="3300" u="none" strike="noStrike" kern="1200" cap="none" spc="2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3381375" y="3554096"/>
            <a:ext cx="3973830" cy="1343025"/>
          </a:xfrm>
        </p:spPr>
        <p:txBody>
          <a:bodyPr lIns="90000" tIns="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5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30480" y="5163820"/>
            <a:ext cx="9113520" cy="16840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12" y="443234"/>
            <a:ext cx="8139178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502447" y="952509"/>
            <a:ext cx="3962432" cy="5388907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135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4679158" y="952509"/>
            <a:ext cx="3962432" cy="5388907"/>
          </a:xfrm>
        </p:spPr>
        <p:txBody>
          <a:bodyPr>
            <a:noAutofit/>
          </a:bodyPr>
          <a:lstStyle>
            <a:lvl1pPr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-16193" y="-8255"/>
            <a:ext cx="9018158" cy="6866255"/>
            <a:chOff x="-21590" y="-8255"/>
            <a:chExt cx="12024210" cy="6866255"/>
          </a:xfrm>
        </p:grpSpPr>
        <p:pic>
          <p:nvPicPr>
            <p:cNvPr id="7" name="图片 6" descr="图片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/>
            <a:srcRect l="75058" t="58073" r="6056"/>
            <a:stretch>
              <a:fillRect/>
            </a:stretch>
          </p:blipFill>
          <p:spPr>
            <a:xfrm flipH="1">
              <a:off x="9707656" y="6083790"/>
              <a:ext cx="2294964" cy="774210"/>
            </a:xfrm>
            <a:prstGeom prst="rect">
              <a:avLst/>
            </a:prstGeom>
          </p:spPr>
        </p:pic>
        <p:pic>
          <p:nvPicPr>
            <p:cNvPr id="8" name="图片 7" descr="C:\Users\kingsoft\Desktop\黄色.png黄色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 r="59078"/>
            <a:stretch>
              <a:fillRect/>
            </a:stretch>
          </p:blipFill>
          <p:spPr>
            <a:xfrm rot="10800000" flipH="1" flipV="1">
              <a:off x="-21590" y="-8255"/>
              <a:ext cx="1517015" cy="906145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defTabSz="6858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 hasCustomPrompt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 eaLnBrk="1" latinLnBrk="0" hangingPunct="1"/>
            <a:r>
              <a:rPr lang="ar-SA" smtClean="0"/>
              <a:t>المستوى الثاني</a:t>
            </a:r>
            <a:endParaRPr lang="ar-SA" smtClean="0"/>
          </a:p>
          <a:p>
            <a:pPr lvl="2" eaLnBrk="1" latinLnBrk="0" hangingPunct="1"/>
            <a:r>
              <a:rPr lang="ar-SA" smtClean="0"/>
              <a:t>المستوى الثالث</a:t>
            </a:r>
            <a:endParaRPr lang="ar-SA" smtClean="0"/>
          </a:p>
          <a:p>
            <a:pPr lvl="3" eaLnBrk="1" latinLnBrk="0" hangingPunct="1"/>
            <a:r>
              <a:rPr lang="ar-SA" smtClean="0"/>
              <a:t>المستوى الرابع</a:t>
            </a:r>
            <a:endParaRPr lang="ar-SA" smtClean="0"/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 hasCustomPrompt="1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 eaLnBrk="1" latinLnBrk="0" hangingPunct="1"/>
            <a:r>
              <a:rPr lang="ar-SA" smtClean="0"/>
              <a:t>المستوى الثاني</a:t>
            </a:r>
            <a:endParaRPr lang="ar-SA" smtClean="0"/>
          </a:p>
          <a:p>
            <a:pPr lvl="2" eaLnBrk="1" latinLnBrk="0" hangingPunct="1"/>
            <a:r>
              <a:rPr lang="ar-SA" smtClean="0"/>
              <a:t>المستوى الثالث</a:t>
            </a:r>
            <a:endParaRPr lang="ar-SA" smtClean="0"/>
          </a:p>
          <a:p>
            <a:pPr lvl="3" eaLnBrk="1" latinLnBrk="0" hangingPunct="1"/>
            <a:r>
              <a:rPr lang="ar-SA" smtClean="0"/>
              <a:t>المستوى الرابع</a:t>
            </a:r>
            <a:endParaRPr lang="ar-SA" smtClean="0"/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858" y="5039997"/>
            <a:ext cx="9144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+mn-ea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3"/>
            </p:custDataLst>
          </p:nvPr>
        </p:nvGrpSpPr>
        <p:grpSpPr>
          <a:xfrm>
            <a:off x="-16193" y="-8255"/>
            <a:ext cx="9018158" cy="6866255"/>
            <a:chOff x="-21590" y="-8255"/>
            <a:chExt cx="12024210" cy="6866255"/>
          </a:xfrm>
        </p:grpSpPr>
        <p:pic>
          <p:nvPicPr>
            <p:cNvPr id="15" name="图片 14" descr="图片1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 rotWithShape="1">
            <a:blip r:embed="rId5"/>
            <a:srcRect l="75058" t="58073" r="6056"/>
            <a:stretch>
              <a:fillRect/>
            </a:stretch>
          </p:blipFill>
          <p:spPr>
            <a:xfrm flipH="1">
              <a:off x="9707656" y="6083790"/>
              <a:ext cx="2294964" cy="774210"/>
            </a:xfrm>
            <a:prstGeom prst="rect">
              <a:avLst/>
            </a:prstGeom>
          </p:spPr>
        </p:pic>
        <p:pic>
          <p:nvPicPr>
            <p:cNvPr id="16" name="图片 15" descr="C:\Users\kingsoft\Desktop\黄色.png黄色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/>
            <a:srcRect r="59078"/>
            <a:stretch>
              <a:fillRect/>
            </a:stretch>
          </p:blipFill>
          <p:spPr>
            <a:xfrm rot="10800000" flipH="1" flipV="1">
              <a:off x="-21590" y="-8255"/>
              <a:ext cx="1517015" cy="90614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8"/>
            </p:custDataLst>
          </p:nvPr>
        </p:nvSpPr>
        <p:spPr>
          <a:xfrm>
            <a:off x="453600" y="669600"/>
            <a:ext cx="8232300" cy="565200"/>
          </a:xfrm>
        </p:spPr>
        <p:txBody>
          <a:bodyPr anchor="ctr">
            <a:normAutofit/>
          </a:bodyPr>
          <a:lstStyle>
            <a:lvl1pPr algn="ctr">
              <a:defRPr sz="2400" baseline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9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0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defTabSz="6858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1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2"/>
            </p:custDataLst>
          </p:nvPr>
        </p:nvSpPr>
        <p:spPr>
          <a:xfrm>
            <a:off x="453628" y="1681200"/>
            <a:ext cx="8243100" cy="3211200"/>
          </a:xfrm>
        </p:spPr>
        <p:txBody>
          <a:bodyPr/>
          <a:lstStyle>
            <a:lvl1pPr>
              <a:defRPr sz="1050" baseline="0">
                <a:latin typeface="Arial" panose="020B0604020202020204" pitchFamily="34" charset="0"/>
                <a:ea typeface="Arial" panose="020B0604020202020204" pitchFamily="34" charset="0"/>
              </a:defRPr>
            </a:lvl1pPr>
            <a:lvl2pPr>
              <a:defRPr sz="1050" baseline="0">
                <a:latin typeface="Arial" panose="020B0604020202020204" pitchFamily="34" charset="0"/>
                <a:ea typeface="Arial" panose="020B0604020202020204" pitchFamily="34" charset="0"/>
              </a:defRPr>
            </a:lvl2pPr>
            <a:lvl3pPr>
              <a:defRPr sz="1050" baseline="0">
                <a:latin typeface="Arial" panose="020B0604020202020204" pitchFamily="34" charset="0"/>
                <a:ea typeface="Arial" panose="020B0604020202020204" pitchFamily="34" charset="0"/>
              </a:defRPr>
            </a:lvl3pPr>
            <a:lvl4pPr>
              <a:defRPr sz="1050" baseline="0">
                <a:latin typeface="Arial" panose="020B0604020202020204" pitchFamily="34" charset="0"/>
                <a:ea typeface="Arial" panose="020B0604020202020204" pitchFamily="34" charset="0"/>
              </a:defRPr>
            </a:lvl4pPr>
            <a:lvl5pPr>
              <a:defRPr sz="1050" baseline="0">
                <a:latin typeface="Arial" panose="020B0604020202020204" pitchFamily="34" charset="0"/>
                <a:ea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13"/>
            </p:custDataLst>
          </p:nvPr>
        </p:nvSpPr>
        <p:spPr>
          <a:xfrm>
            <a:off x="445500" y="5180400"/>
            <a:ext cx="8251200" cy="1011600"/>
          </a:xfrm>
        </p:spPr>
        <p:txBody>
          <a:bodyPr/>
          <a:lstStyle>
            <a:lvl1pPr marL="0" indent="0">
              <a:buNone/>
              <a:defRPr baseline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相框">
    <p:bg>
      <p:bgPr>
        <a:solidFill>
          <a:srgbClr val="EB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-16193" y="-8255"/>
            <a:ext cx="9160193" cy="6870609"/>
            <a:chOff x="-21590" y="-8255"/>
            <a:chExt cx="12213590" cy="6870609"/>
          </a:xfrm>
        </p:grpSpPr>
        <p:pic>
          <p:nvPicPr>
            <p:cNvPr id="9" name="图片 8" descr="C:\Users\kingsoft\Desktop\黄色.png黄色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 rot="10800000" flipH="1" flipV="1">
              <a:off x="-21590" y="-8255"/>
              <a:ext cx="3707130" cy="906145"/>
            </a:xfrm>
            <a:prstGeom prst="rect">
              <a:avLst/>
            </a:prstGeom>
          </p:spPr>
        </p:pic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40640" y="5344069"/>
              <a:ext cx="12151360" cy="1518285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 userDrawn="1">
            <p:custDataLst>
              <p:tags r:id="rId7"/>
            </p:custDataLst>
          </p:nvPr>
        </p:nvSpPr>
        <p:spPr>
          <a:xfrm>
            <a:off x="216218" y="273050"/>
            <a:ext cx="8712041" cy="63119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961200" y="1249200"/>
            <a:ext cx="7219800" cy="723600"/>
          </a:xfrm>
        </p:spPr>
        <p:txBody>
          <a:bodyPr anchor="ctr">
            <a:normAutofit/>
          </a:bodyPr>
          <a:lstStyle>
            <a:lvl1pPr>
              <a:defRPr sz="2400" baseline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960835" y="2163600"/>
            <a:ext cx="7219950" cy="3445200"/>
          </a:xfrm>
        </p:spPr>
        <p:txBody>
          <a:bodyPr/>
          <a:lstStyle>
            <a:lvl1pPr>
              <a:defRPr sz="1050" baseline="0">
                <a:latin typeface="Arial" panose="020B0604020202020204" pitchFamily="34" charset="0"/>
                <a:ea typeface="Arial" panose="020B0604020202020204" pitchFamily="34" charset="0"/>
              </a:defRPr>
            </a:lvl1pPr>
            <a:lvl2pPr>
              <a:defRPr sz="1050" baseline="0">
                <a:latin typeface="Arial" panose="020B0604020202020204" pitchFamily="34" charset="0"/>
                <a:ea typeface="Arial" panose="020B0604020202020204" pitchFamily="34" charset="0"/>
              </a:defRPr>
            </a:lvl2pPr>
            <a:lvl3pPr>
              <a:defRPr sz="1050" baseline="0">
                <a:latin typeface="Arial" panose="020B0604020202020204" pitchFamily="34" charset="0"/>
                <a:ea typeface="Arial" panose="020B0604020202020204" pitchFamily="34" charset="0"/>
              </a:defRPr>
            </a:lvl3pPr>
            <a:lvl4pPr>
              <a:defRPr sz="1050" baseline="0">
                <a:latin typeface="Arial" panose="020B0604020202020204" pitchFamily="34" charset="0"/>
                <a:ea typeface="Arial" panose="020B0604020202020204" pitchFamily="34" charset="0"/>
              </a:defRPr>
            </a:lvl4pPr>
            <a:lvl5pPr>
              <a:defRPr sz="1050" baseline="0">
                <a:latin typeface="Arial" panose="020B0604020202020204" pitchFamily="34" charset="0"/>
                <a:ea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defTabSz="6858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8590"/>
            <a:ext cx="9144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+mn-ea"/>
            </a:endParaRPr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-6350"/>
            <a:ext cx="9146857" cy="6864350"/>
            <a:chOff x="0" y="-6350"/>
            <a:chExt cx="12195809" cy="6864350"/>
          </a:xfrm>
        </p:grpSpPr>
        <p:pic>
          <p:nvPicPr>
            <p:cNvPr id="20" name="图片 19" descr="C:\Users\kingsoft\Desktop\黄色.png黄色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 rotWithShape="1">
            <a:blip r:embed="rId5"/>
            <a:srcRect r="60032"/>
            <a:stretch>
              <a:fillRect/>
            </a:stretch>
          </p:blipFill>
          <p:spPr>
            <a:xfrm flipH="1">
              <a:off x="9434286" y="-6350"/>
              <a:ext cx="2761523" cy="1688904"/>
            </a:xfrm>
            <a:prstGeom prst="rect">
              <a:avLst/>
            </a:prstGeom>
          </p:spPr>
        </p:pic>
        <p:pic>
          <p:nvPicPr>
            <p:cNvPr id="11" name="图片 10" descr="C:\Users\kingsoft\Desktop\黄色.png黄色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5"/>
            <a:srcRect r="60032"/>
            <a:stretch>
              <a:fillRect/>
            </a:stretch>
          </p:blipFill>
          <p:spPr>
            <a:xfrm rot="10800000" flipH="1">
              <a:off x="0" y="5169096"/>
              <a:ext cx="2761523" cy="1688904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142100" y="1339200"/>
            <a:ext cx="6858000" cy="2386800"/>
          </a:xfrm>
        </p:spPr>
        <p:txBody>
          <a:bodyPr anchor="b">
            <a:normAutofit/>
          </a:bodyPr>
          <a:lstStyle>
            <a:lvl1pPr algn="ctr">
              <a:defRPr sz="4500" baseline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defTabSz="6858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141810" y="3862800"/>
            <a:ext cx="6858000" cy="1656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kingsoft\Desktop\223副本.png223副本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-1" y="636"/>
            <a:ext cx="9144001" cy="3019425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-1" y="3020060"/>
            <a:ext cx="9144002" cy="38392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365409" y="2498090"/>
            <a:ext cx="6412706" cy="167005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7200" b="1" i="0" u="none" strike="noStrike" kern="1200" cap="none" spc="4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30480" y="5163820"/>
            <a:ext cx="9113520" cy="16840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48" y="443234"/>
            <a:ext cx="8139178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502447" y="952509"/>
            <a:ext cx="396243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135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4679194" y="952509"/>
            <a:ext cx="3962432" cy="5388907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defTabSz="685800"/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defTabSz="6858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defTabSz="685800"/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 hasCustomPrompt="1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 eaLnBrk="1" latinLnBrk="0" hangingPunct="1"/>
            <a:r>
              <a:rPr lang="ar-SA" smtClean="0"/>
              <a:t>المستوى الثاني</a:t>
            </a:r>
            <a:endParaRPr lang="ar-SA" smtClean="0"/>
          </a:p>
          <a:p>
            <a:pPr lvl="2" eaLnBrk="1" latinLnBrk="0" hangingPunct="1"/>
            <a:r>
              <a:rPr lang="ar-SA" smtClean="0"/>
              <a:t>المستوى الثالث</a:t>
            </a:r>
            <a:endParaRPr lang="ar-SA" smtClean="0"/>
          </a:p>
          <a:p>
            <a:pPr lvl="3" eaLnBrk="1" latinLnBrk="0" hangingPunct="1"/>
            <a:r>
              <a:rPr lang="ar-SA" smtClean="0"/>
              <a:t>المستوى الرابع</a:t>
            </a:r>
            <a:endParaRPr lang="ar-SA" smtClean="0"/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 hasCustomPrompt="1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 eaLnBrk="1" latinLnBrk="0" hangingPunct="1"/>
            <a:r>
              <a:rPr lang="ar-SA" smtClean="0"/>
              <a:t>المستوى الثاني</a:t>
            </a:r>
            <a:endParaRPr lang="ar-SA" smtClean="0"/>
          </a:p>
          <a:p>
            <a:pPr lvl="2" eaLnBrk="1" latinLnBrk="0" hangingPunct="1"/>
            <a:r>
              <a:rPr lang="ar-SA" smtClean="0"/>
              <a:t>المستوى الثالث</a:t>
            </a:r>
            <a:endParaRPr lang="ar-SA" smtClean="0"/>
          </a:p>
          <a:p>
            <a:pPr lvl="3" eaLnBrk="1" latinLnBrk="0" hangingPunct="1"/>
            <a:r>
              <a:rPr lang="ar-SA" smtClean="0"/>
              <a:t>المستوى الرابع</a:t>
            </a:r>
            <a:endParaRPr lang="ar-SA" smtClean="0"/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 hasCustomPrompt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  <a:endParaRPr kumimoji="0" lang="ar-SA" smtClean="0"/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 hasCustomPrompt="1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  <a:endParaRPr kumimoji="0" lang="ar-SA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 hasCustomPrompt="1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  <a:endParaRPr kumimoji="0" lang="ar-SA" smtClean="0"/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 hasCustomPrompt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 eaLnBrk="1" latinLnBrk="0" hangingPunct="1"/>
            <a:r>
              <a:rPr lang="ar-SA" smtClean="0"/>
              <a:t>المستوى الثاني</a:t>
            </a:r>
            <a:endParaRPr lang="ar-SA" smtClean="0"/>
          </a:p>
          <a:p>
            <a:pPr lvl="2" eaLnBrk="1" latinLnBrk="0" hangingPunct="1"/>
            <a:r>
              <a:rPr lang="ar-SA" smtClean="0"/>
              <a:t>المستوى الثالث</a:t>
            </a:r>
            <a:endParaRPr lang="ar-SA" smtClean="0"/>
          </a:p>
          <a:p>
            <a:pPr lvl="3" eaLnBrk="1" latinLnBrk="0" hangingPunct="1"/>
            <a:r>
              <a:rPr lang="ar-SA" smtClean="0"/>
              <a:t>المستوى الرابع</a:t>
            </a:r>
            <a:endParaRPr lang="ar-SA" smtClean="0"/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 hasCustomPrompt="1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  <a:endParaRPr kumimoji="0" lang="ar-SA" smtClean="0"/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8" Type="http://schemas.openxmlformats.org/officeDocument/2006/relationships/theme" Target="../theme/theme4.xml"/><Relationship Id="rId17" Type="http://schemas.openxmlformats.org/officeDocument/2006/relationships/tags" Target="../tags/tag87.xml"/><Relationship Id="rId16" Type="http://schemas.openxmlformats.org/officeDocument/2006/relationships/tags" Target="../tags/tag86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  <a:endParaRPr kumimoji="0" lang="ar-SA" smtClean="0"/>
          </a:p>
          <a:p>
            <a:pPr lvl="1" eaLnBrk="1" latinLnBrk="0" hangingPunct="1"/>
            <a:r>
              <a:rPr kumimoji="0" lang="ar-SA" smtClean="0"/>
              <a:t>المستوى الثاني</a:t>
            </a:r>
            <a:endParaRPr kumimoji="0" lang="ar-SA" smtClean="0"/>
          </a:p>
          <a:p>
            <a:pPr lvl="2" eaLnBrk="1" latinLnBrk="0" hangingPunct="1"/>
            <a:r>
              <a:rPr kumimoji="0" lang="ar-SA" smtClean="0"/>
              <a:t>المستوى الثالث</a:t>
            </a:r>
            <a:endParaRPr kumimoji="0" lang="ar-SA" smtClean="0"/>
          </a:p>
          <a:p>
            <a:pPr lvl="3" eaLnBrk="1" latinLnBrk="0" hangingPunct="1"/>
            <a:r>
              <a:rPr kumimoji="0" lang="ar-SA" smtClean="0"/>
              <a:t>المستوى الرابع</a:t>
            </a:r>
            <a:endParaRPr kumimoji="0" lang="ar-SA" smtClean="0"/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1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02412" y="443230"/>
            <a:ext cx="8139178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502412" y="952509"/>
            <a:ext cx="8139178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59807" y="6349833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000" y="6349833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457950" y="6349833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13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4.jpeg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hdphoto" Target="../media/image38.wdp"/><Relationship Id="rId1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4.xml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hdphoto" Target="../media/image44.wdp"/><Relationship Id="rId1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4.xml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4.xml"/><Relationship Id="rId4" Type="http://schemas.openxmlformats.org/officeDocument/2006/relationships/themeOverride" Target="../theme/themeOverride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slideLayout" Target="../slideLayouts/slideLayout35.xml"/><Relationship Id="rId3" Type="http://schemas.openxmlformats.org/officeDocument/2006/relationships/themeOverride" Target="../theme/themeOverride2.xml"/><Relationship Id="rId2" Type="http://schemas.openxmlformats.org/officeDocument/2006/relationships/tags" Target="../tags/tag91.xml"/><Relationship Id="rId1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hemeOverride" Target="../theme/themeOverride3.xml"/><Relationship Id="rId2" Type="http://schemas.openxmlformats.org/officeDocument/2006/relationships/tags" Target="../tags/tag92.xml"/><Relationship Id="rId1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themeOverride" Target="../theme/themeOverride4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4" Type="http://schemas.openxmlformats.org/officeDocument/2006/relationships/slideLayout" Target="../slideLayouts/slideLayout36.xml"/><Relationship Id="rId13" Type="http://schemas.openxmlformats.org/officeDocument/2006/relationships/themeOverride" Target="../theme/themeOverride5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hemeOverride" Target="../theme/themeOverride6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8.xml"/><Relationship Id="rId6" Type="http://schemas.openxmlformats.org/officeDocument/2006/relationships/themeOverride" Target="../theme/themeOverride7.xml"/><Relationship Id="rId5" Type="http://schemas.openxmlformats.org/officeDocument/2006/relationships/tags" Target="../tags/tag109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themeOverride" Target="../theme/themeOverride8.xml"/><Relationship Id="rId1" Type="http://schemas.openxmlformats.org/officeDocument/2006/relationships/tags" Target="../tags/tag110.xml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8.xml"/><Relationship Id="rId3" Type="http://schemas.openxmlformats.org/officeDocument/2006/relationships/themeOverride" Target="../theme/themeOverride9.xml"/><Relationship Id="rId2" Type="http://schemas.openxmlformats.org/officeDocument/2006/relationships/tags" Target="../tags/tag111.xml"/><Relationship Id="rId1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8.xml"/><Relationship Id="rId4" Type="http://schemas.openxmlformats.org/officeDocument/2006/relationships/themeOverride" Target="../theme/themeOverride10.xml"/><Relationship Id="rId3" Type="http://schemas.openxmlformats.org/officeDocument/2006/relationships/tags" Target="../tags/tag112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hemeOverride" Target="../theme/themeOverride11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1.xml"/><Relationship Id="rId4" Type="http://schemas.openxmlformats.org/officeDocument/2006/relationships/themeOverride" Target="../theme/themeOverride12.xml"/><Relationship Id="rId3" Type="http://schemas.openxmlformats.org/officeDocument/2006/relationships/tags" Target="../tags/tag116.xml"/><Relationship Id="rId2" Type="http://schemas.openxmlformats.org/officeDocument/2006/relationships/image" Target="../media/image60.png"/><Relationship Id="rId1" Type="http://schemas.openxmlformats.org/officeDocument/2006/relationships/tags" Target="../tags/tag115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hemeOverride" Target="../theme/themeOverride13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themeOverride" Target="../theme/themeOverride14.xml"/><Relationship Id="rId1" Type="http://schemas.openxmlformats.org/officeDocument/2006/relationships/tags" Target="../tags/tag119.xml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8.xml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2.xml"/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png"/><Relationship Id="rId3" Type="http://schemas.openxmlformats.org/officeDocument/2006/relationships/oleObject" Target="../embeddings/oleObject2.bin"/><Relationship Id="rId2" Type="http://schemas.openxmlformats.org/officeDocument/2006/relationships/image" Target="../media/image10.png"/><Relationship Id="rId1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609600"/>
            <a:ext cx="3581400" cy="522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COLON CANCER</a:t>
            </a:r>
            <a:endParaRPr lang="en-US" dirty="0"/>
          </a:p>
        </p:txBody>
      </p:sp>
      <p:sp>
        <p:nvSpPr>
          <p:cNvPr id="4" name="عنوان فرعي 3"/>
          <p:cNvSpPr>
            <a:spLocks noGrp="1"/>
          </p:cNvSpPr>
          <p:nvPr>
            <p:ph type="subTitle" idx="1"/>
          </p:nvPr>
        </p:nvSpPr>
        <p:spPr>
          <a:xfrm>
            <a:off x="2057400" y="1600200"/>
            <a:ext cx="6172200" cy="1371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Presented by: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Gharam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yassen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ar-JO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mmc\Desktop\large_intestine-620x264.pn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3429000" y="2743200"/>
            <a:ext cx="5257800" cy="36969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Familial </a:t>
            </a:r>
            <a:r>
              <a:rPr lang="en-US" dirty="0" err="1" smtClean="0"/>
              <a:t>adenomatous</a:t>
            </a:r>
            <a:r>
              <a:rPr lang="en-US" dirty="0" smtClean="0"/>
              <a:t> </a:t>
            </a:r>
            <a:r>
              <a:rPr lang="en-US" dirty="0" err="1" smtClean="0"/>
              <a:t>polyposis</a:t>
            </a:r>
            <a:endParaRPr lang="ar-JO" dirty="0"/>
          </a:p>
        </p:txBody>
      </p:sp>
      <p:pic>
        <p:nvPicPr>
          <p:cNvPr id="4" name="عنصر نائب للمحتوى 3" descr="242993246_1140488776359849_4427229599473936253_n.jpg"/>
          <p:cNvPicPr>
            <a:picLocks noGrp="1"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762000" y="1600200"/>
            <a:ext cx="7362825" cy="47368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Familial </a:t>
            </a:r>
            <a:r>
              <a:rPr lang="en-US" dirty="0" err="1" smtClean="0"/>
              <a:t>adenomatous</a:t>
            </a:r>
            <a:r>
              <a:rPr lang="en-US" dirty="0" smtClean="0"/>
              <a:t> </a:t>
            </a:r>
            <a:r>
              <a:rPr lang="en-US" dirty="0" err="1" smtClean="0"/>
              <a:t>polyposis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381000" y="838200"/>
            <a:ext cx="8153400" cy="4873752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400" dirty="0" smtClean="0"/>
              <a:t>-FAP is defined clinically by the presence of more than 100 colorectal adenomas, but also </a:t>
            </a:r>
            <a:r>
              <a:rPr lang="en-US" sz="2400" dirty="0" err="1" smtClean="0"/>
              <a:t>characterised</a:t>
            </a:r>
            <a:r>
              <a:rPr lang="en-US" sz="2400" dirty="0" smtClean="0"/>
              <a:t> by duodenal adenomas and multiple </a:t>
            </a:r>
            <a:r>
              <a:rPr lang="en-US" sz="2400" dirty="0" err="1" smtClean="0"/>
              <a:t>extraintestinal</a:t>
            </a:r>
            <a:r>
              <a:rPr lang="en-US" sz="2400" dirty="0" smtClean="0"/>
              <a:t> manifestations.</a:t>
            </a:r>
            <a:endParaRPr lang="en-US" sz="2400" dirty="0" smtClean="0"/>
          </a:p>
          <a:p>
            <a:pPr algn="l">
              <a:buNone/>
            </a:pPr>
            <a:r>
              <a:rPr lang="en-US" sz="2400" dirty="0" smtClean="0"/>
              <a:t> -Over 80 percent of cases come from patients with a positive family history. The remainder arise as a result of new mutations in the </a:t>
            </a:r>
            <a:r>
              <a:rPr lang="en-US" sz="2400" dirty="0" err="1" smtClean="0"/>
              <a:t>adenomatous</a:t>
            </a:r>
            <a:r>
              <a:rPr lang="en-US" sz="2400" dirty="0" smtClean="0"/>
              <a:t> </a:t>
            </a:r>
            <a:r>
              <a:rPr lang="en-US" sz="2400" dirty="0" err="1" smtClean="0"/>
              <a:t>polyposis</a:t>
            </a:r>
            <a:r>
              <a:rPr lang="en-US" sz="2400" dirty="0" smtClean="0"/>
              <a:t> coli (APC) gene. This has been identified on the short arm of chromosome 5.</a:t>
            </a:r>
            <a:endParaRPr lang="en-US" sz="2400" dirty="0" smtClean="0"/>
          </a:p>
          <a:p>
            <a:pPr algn="l">
              <a:buNone/>
            </a:pPr>
            <a:r>
              <a:rPr lang="en-US" sz="2400" dirty="0" smtClean="0"/>
              <a:t> -FAP is inherited as an </a:t>
            </a:r>
            <a:r>
              <a:rPr lang="en-US" sz="2400" dirty="0" err="1" smtClean="0"/>
              <a:t>autosomal</a:t>
            </a:r>
            <a:r>
              <a:rPr lang="en-US" sz="2400" dirty="0" smtClean="0"/>
              <a:t> dominant condition and is consequently equally likely in men and women.</a:t>
            </a:r>
            <a:endParaRPr lang="en-US" sz="2400" dirty="0" smtClean="0"/>
          </a:p>
          <a:p>
            <a:pPr algn="l">
              <a:buNone/>
            </a:pPr>
            <a:r>
              <a:rPr lang="en-US" sz="2400" dirty="0" smtClean="0"/>
              <a:t> -Although FAP is less common than hereditary non-</a:t>
            </a:r>
            <a:r>
              <a:rPr lang="en-US" sz="2400" dirty="0" err="1" smtClean="0"/>
              <a:t>polyposis</a:t>
            </a:r>
            <a:r>
              <a:rPr lang="en-US" sz="2400" dirty="0" smtClean="0"/>
              <a:t> colon cancer (HNPCC), and only accounts for 1 per cent or less of all colon cancer, the risk of colorectal cancer is 100 per cent in patients with FAP.</a:t>
            </a:r>
            <a:endParaRPr lang="en-US" sz="2400" dirty="0" smtClean="0"/>
          </a:p>
          <a:p>
            <a:pPr algn="l">
              <a:buNone/>
            </a:pPr>
            <a:endParaRPr lang="ar-JO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/>
          <a:srcRect l="58519" t="43774" r="9297" b="9085"/>
          <a:stretch>
            <a:fillRect/>
          </a:stretch>
        </p:blipFill>
        <p:spPr bwMode="auto">
          <a:xfrm>
            <a:off x="685800" y="533400"/>
            <a:ext cx="7010400" cy="577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Screening policy 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• At-risk family members are offered genetic testing in their early teens.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 • At-risk members of the family should be examined at the age of 10–12 years, repeated every year. 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• Most of those who are going to get polyps will have them at 20 years, and these require operation. 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• If there are no polyps at 20 years, continue with </a:t>
            </a:r>
            <a:r>
              <a:rPr lang="en-US" dirty="0" smtClean="0"/>
              <a:t>five yearly </a:t>
            </a:r>
            <a:r>
              <a:rPr lang="en-US" dirty="0" smtClean="0"/>
              <a:t>examination until age 50 years; if there are still no </a:t>
            </a:r>
            <a:r>
              <a:rPr lang="en-US" dirty="0" smtClean="0"/>
              <a:t>polyps</a:t>
            </a:r>
            <a:r>
              <a:rPr lang="en-US" dirty="0" smtClean="0"/>
              <a:t>, there is probably no </a:t>
            </a:r>
            <a:r>
              <a:rPr lang="en-US" dirty="0" smtClean="0"/>
              <a:t>inherited </a:t>
            </a:r>
            <a:r>
              <a:rPr lang="en-US" dirty="0" smtClean="0"/>
              <a:t>gene</a:t>
            </a:r>
            <a:endParaRPr lang="ar-J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3400" y="0"/>
            <a:ext cx="7467600" cy="1143000"/>
          </a:xfrm>
        </p:spPr>
        <p:txBody>
          <a:bodyPr/>
          <a:lstStyle/>
          <a:p>
            <a:r>
              <a:rPr lang="en-US" dirty="0" smtClean="0"/>
              <a:t>Treatment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685800" y="1295400"/>
            <a:ext cx="7467600" cy="4873752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The aim of surgery is to prevent the development of colorectal cancer. The surgical options are: 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• </a:t>
            </a:r>
            <a:r>
              <a:rPr lang="en-US" dirty="0" err="1" smtClean="0"/>
              <a:t>colectomy</a:t>
            </a:r>
            <a:r>
              <a:rPr lang="en-US" dirty="0" smtClean="0"/>
              <a:t> with </a:t>
            </a:r>
            <a:r>
              <a:rPr lang="en-US" dirty="0" err="1" smtClean="0"/>
              <a:t>ileorectal</a:t>
            </a:r>
            <a:r>
              <a:rPr lang="en-US" dirty="0" smtClean="0"/>
              <a:t> </a:t>
            </a:r>
            <a:r>
              <a:rPr lang="en-US" dirty="0" err="1" smtClean="0"/>
              <a:t>anastomosis</a:t>
            </a:r>
            <a:r>
              <a:rPr lang="en-US" dirty="0" smtClean="0"/>
              <a:t> (IRA). 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• restorative </a:t>
            </a:r>
            <a:r>
              <a:rPr lang="en-US" dirty="0" err="1" smtClean="0"/>
              <a:t>proctocolectomy</a:t>
            </a:r>
            <a:r>
              <a:rPr lang="en-US" dirty="0" smtClean="0"/>
              <a:t> (RPC) with an </a:t>
            </a:r>
            <a:r>
              <a:rPr lang="en-US" dirty="0" err="1" smtClean="0"/>
              <a:t>ileal</a:t>
            </a:r>
            <a:r>
              <a:rPr lang="en-US" dirty="0" smtClean="0"/>
              <a:t> pouch-anal </a:t>
            </a:r>
            <a:r>
              <a:rPr lang="en-US" dirty="0" err="1" smtClean="0"/>
              <a:t>anastomosis</a:t>
            </a:r>
            <a:r>
              <a:rPr lang="en-US" dirty="0" smtClean="0"/>
              <a:t>.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• total </a:t>
            </a:r>
            <a:r>
              <a:rPr lang="en-US" dirty="0" err="1" smtClean="0"/>
              <a:t>proctectomy</a:t>
            </a:r>
            <a:r>
              <a:rPr lang="en-US" dirty="0" smtClean="0"/>
              <a:t> and end </a:t>
            </a:r>
            <a:r>
              <a:rPr lang="en-US" dirty="0" err="1" smtClean="0"/>
              <a:t>ileostomy</a:t>
            </a:r>
            <a:r>
              <a:rPr lang="en-US" dirty="0" smtClean="0"/>
              <a:t> (normally reserved for patients with a low rectal cancer).</a:t>
            </a:r>
            <a:endParaRPr lang="ar-JO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295400" y="4191000"/>
            <a:ext cx="6019800" cy="244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i="1" dirty="0" smtClean="0"/>
              <a:t>Hereditary non-</a:t>
            </a:r>
            <a:r>
              <a:rPr lang="en-US" sz="3200" i="1" dirty="0" err="1" smtClean="0"/>
              <a:t>polyposis</a:t>
            </a:r>
            <a:r>
              <a:rPr lang="en-US" sz="3200" i="1" dirty="0" smtClean="0"/>
              <a:t> colorectal cancer (Lynch syndrome)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24800" cy="4873752"/>
          </a:xfrm>
        </p:spPr>
        <p:txBody>
          <a:bodyPr>
            <a:normAutofit fontScale="92500"/>
          </a:bodyPr>
          <a:lstStyle/>
          <a:p>
            <a:pPr algn="l">
              <a:buNone/>
            </a:pPr>
            <a:r>
              <a:rPr lang="en-US" dirty="0" smtClean="0"/>
              <a:t>-This syndrome is </a:t>
            </a:r>
            <a:r>
              <a:rPr lang="en-US" dirty="0" err="1" smtClean="0"/>
              <a:t>characterised</a:t>
            </a:r>
            <a:r>
              <a:rPr lang="en-US" dirty="0" smtClean="0"/>
              <a:t> by increased risk of colorectal cancer and also cancers of the </a:t>
            </a:r>
            <a:r>
              <a:rPr lang="en-US" dirty="0" err="1" smtClean="0"/>
              <a:t>endometrium</a:t>
            </a:r>
            <a:r>
              <a:rPr lang="en-US" dirty="0" smtClean="0"/>
              <a:t>, ovary, stomach and small intestines.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 -It is an </a:t>
            </a:r>
            <a:r>
              <a:rPr lang="en-US" dirty="0" err="1" smtClean="0"/>
              <a:t>autosomal</a:t>
            </a:r>
            <a:r>
              <a:rPr lang="en-US" dirty="0" smtClean="0"/>
              <a:t> dominant condition that is caused by a mutation in one of the DNA mismatch repair genes.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 -The most commonly affected genes are MLH1 and MSH2.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 -The lifetime risk of developing colorectal cancer in Lynch syndrome is 80 per cent, and the mean age of diagnosis is 45 years.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 -Most cancers develop in the proximal colon.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 -Females with HNPCC have a 30–50 per cent lifetime risk of developing endometrial cancer.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l">
              <a:buNone/>
            </a:pPr>
            <a:r>
              <a:rPr lang="en-US" dirty="0" smtClean="0"/>
              <a:t>HNPCC can be diagnosed by genetic testing or the Amsterdam II criteria: 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• three or more family members with an HNPCC-related cancer (colorectal, endometrial, small bowel, </a:t>
            </a:r>
            <a:r>
              <a:rPr lang="en-US" dirty="0" err="1" smtClean="0"/>
              <a:t>ureter</a:t>
            </a:r>
            <a:r>
              <a:rPr lang="en-US" dirty="0" smtClean="0"/>
              <a:t>, renal pelvis), one of whom is a first-degree relative of the other two; 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• two successive affected generations; 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• at least one colorectal cancer diagnosed before the age of 50 years;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 • FAP excluded; 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• </a:t>
            </a:r>
            <a:r>
              <a:rPr lang="en-US" dirty="0" err="1" smtClean="0"/>
              <a:t>tumours</a:t>
            </a:r>
            <a:r>
              <a:rPr lang="en-US" dirty="0" smtClean="0"/>
              <a:t> verified by pathological examination. 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Patients with HNPCC are subjected to regular (every one to two years) </a:t>
            </a:r>
            <a:r>
              <a:rPr lang="en-US" dirty="0" err="1" smtClean="0"/>
              <a:t>colonoscopic</a:t>
            </a:r>
            <a:r>
              <a:rPr lang="en-US" dirty="0" smtClean="0"/>
              <a:t> surveillance.</a:t>
            </a:r>
            <a:endParaRPr lang="ar-JO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 smtClean="0"/>
              <a:t>The risk of cancer in ulcerative colitis increases with duration of disease.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 At ten years from diagnosis, it is around 1 %. This increases to 10–15 % at 20 years and may be as high as 20 % at 30 years.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886700" cy="681514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>
                <a:solidFill>
                  <a:schemeClr val="tx1"/>
                </a:solidFill>
                <a:effectLst/>
              </a:rPr>
              <a:t>Clinical Presentation</a:t>
            </a:r>
            <a:endParaRPr lang="en-US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3228"/>
            <a:ext cx="7886700" cy="3263504"/>
          </a:xfrm>
        </p:spPr>
        <p:txBody>
          <a:bodyPr>
            <a:noAutofit/>
          </a:bodyPr>
          <a:p>
            <a:pPr marL="0" indent="0">
              <a:buNone/>
            </a:pPr>
            <a:endParaRPr lang="en-US" sz="2400"/>
          </a:p>
          <a:p>
            <a:r>
              <a:rPr lang="en-US" sz="2000" b="1"/>
              <a:t>Colorectal cancers remain asymptomatic for years. </a:t>
            </a:r>
            <a:endParaRPr lang="en-US" sz="2000" b="1"/>
          </a:p>
          <a:p>
            <a:r>
              <a:rPr lang="en-US" sz="2000" b="1">
                <a:sym typeface="+mn-ea"/>
              </a:rPr>
              <a:t>Sy</a:t>
            </a:r>
            <a:r>
              <a:rPr lang="en-US" sz="2000" b="1">
                <a:solidFill>
                  <a:schemeClr val="tx1"/>
                </a:solidFill>
                <a:uFillTx/>
                <a:sym typeface="+mn-ea"/>
              </a:rPr>
              <a:t>pto</a:t>
            </a:r>
            <a:r>
              <a:rPr lang="en-US" sz="2000" b="1">
                <a:sym typeface="+mn-ea"/>
              </a:rPr>
              <a:t>ms are often extremely varied, subtle, and nonspecific.</a:t>
            </a:r>
            <a:endParaRPr lang="en-US" sz="2000" b="1"/>
          </a:p>
          <a:p>
            <a:r>
              <a:rPr lang="en-US" sz="2000" b="1" dirty="0" smtClean="0">
                <a:sym typeface="+mn-ea"/>
              </a:rPr>
              <a:t>20% of cases present as an emergency with intestinal obstruction or peritonitis</a:t>
            </a:r>
            <a:r>
              <a:rPr lang="en-US" sz="2000" b="1"/>
              <a:t>.</a:t>
            </a:r>
            <a:endParaRPr lang="en-US" sz="2000" b="1"/>
          </a:p>
          <a:p>
            <a:r>
              <a:rPr lang="en-US" sz="2000" b="1"/>
              <a:t>Symptoms depend on the site of the tumor, the pathological variety and the stage of the tumor.</a:t>
            </a:r>
            <a:endParaRPr lang="en-US" sz="2000" b="1"/>
          </a:p>
          <a:p>
            <a:r>
              <a:rPr lang="en-US" sz="2000" b="1"/>
              <a:t>Cecal and right colonic cancers most often are called to clinical attention by the appearance of fatigue, weakness, and iron deficiency anemia secondary to bleeding.</a:t>
            </a:r>
            <a:endParaRPr lang="en-US" sz="2000"/>
          </a:p>
          <a:p>
            <a:r>
              <a:rPr lang="en-US" sz="2000" b="1" u="sng">
                <a:solidFill>
                  <a:schemeClr val="accent4">
                    <a:lumMod val="75000"/>
                  </a:schemeClr>
                </a:solidFill>
              </a:rPr>
              <a:t>IDA in older men or post-menopausal women is colorectal cancer until proven otherwise.</a:t>
            </a:r>
            <a:endParaRPr lang="en-US" sz="2000" b="1" u="sng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6337459" y="5994559"/>
            <a:ext cx="2806541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500" b="1">
                <a:solidFill>
                  <a:schemeClr val="tx1"/>
                </a:solidFill>
              </a:rPr>
              <a:t>Presented by Ru’a Tafesh</a:t>
            </a:r>
            <a:endParaRPr lang="en-US" sz="1500" b="1">
              <a:solidFill>
                <a:schemeClr val="tx1"/>
              </a:solidFill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6320314" y="5968841"/>
            <a:ext cx="2184083" cy="350996"/>
          </a:xfrm>
          <a:prstGeom prst="rect">
            <a:avLst/>
          </a:prstGeom>
          <a:noFill/>
          <a:ln w="41275">
            <a:solidFill>
              <a:srgbClr val="2347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35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3200"/>
              <a:t>Clinical Presentation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48339"/>
            <a:ext cx="4220528" cy="3263741"/>
          </a:xfrm>
        </p:spPr>
        <p:txBody>
          <a:bodyPr>
            <a:noAutofit/>
          </a:bodyPr>
          <a:p>
            <a:r>
              <a:rPr lang="en-US" sz="2800" b="1" u="sng">
                <a:solidFill>
                  <a:schemeClr val="accent4">
                    <a:lumMod val="75000"/>
                  </a:schemeClr>
                </a:solidFill>
                <a:latin typeface="Sitka Banner" panose="02000505000000020004" charset="0"/>
                <a:cs typeface="Sitka Banner" panose="02000505000000020004" charset="0"/>
              </a:rPr>
              <a:t>Left sided:</a:t>
            </a:r>
            <a:endParaRPr lang="en-US" sz="2800" b="1" u="sng">
              <a:solidFill>
                <a:schemeClr val="accent4">
                  <a:lumMod val="75000"/>
                </a:schemeClr>
              </a:solidFill>
              <a:latin typeface="Sitka Banner" panose="02000505000000020004" charset="0"/>
              <a:cs typeface="Sitka Banner" panose="02000505000000020004" charset="0"/>
            </a:endParaRPr>
          </a:p>
          <a:p>
            <a:pPr lvl="3"/>
            <a:r>
              <a:rPr lang="en-US" sz="1600" b="1">
                <a:solidFill>
                  <a:schemeClr val="tx1"/>
                </a:solidFill>
              </a:rPr>
              <a:t>change in bowel habit</a:t>
            </a:r>
            <a:endParaRPr lang="en-US" sz="1600" b="1">
              <a:solidFill>
                <a:schemeClr val="tx1"/>
              </a:solidFill>
            </a:endParaRPr>
          </a:p>
          <a:p>
            <a:pPr lvl="3"/>
            <a:r>
              <a:rPr lang="en-US" sz="1600" b="1">
                <a:solidFill>
                  <a:schemeClr val="tx1"/>
                </a:solidFill>
              </a:rPr>
              <a:t>colicky pain/abdominal discomfort</a:t>
            </a:r>
            <a:endParaRPr lang="en-US" sz="1600" b="1">
              <a:solidFill>
                <a:schemeClr val="tx1"/>
              </a:solidFill>
            </a:endParaRPr>
          </a:p>
          <a:p>
            <a:pPr lvl="3"/>
            <a:r>
              <a:rPr lang="en-US" sz="1600" b="1">
                <a:solidFill>
                  <a:schemeClr val="tx1"/>
                </a:solidFill>
              </a:rPr>
              <a:t>signs of obstruction</a:t>
            </a:r>
            <a:endParaRPr lang="en-US" sz="1600" b="1">
              <a:solidFill>
                <a:schemeClr val="tx1"/>
              </a:solidFill>
            </a:endParaRPr>
          </a:p>
          <a:p>
            <a:pPr lvl="3"/>
            <a:r>
              <a:rPr lang="en-US" sz="1600" b="1">
                <a:solidFill>
                  <a:schemeClr val="tx1"/>
                </a:solidFill>
              </a:rPr>
              <a:t>abdominal mass</a:t>
            </a:r>
            <a:endParaRPr lang="en-US" sz="1600" b="1">
              <a:solidFill>
                <a:schemeClr val="tx1"/>
              </a:solidFill>
            </a:endParaRPr>
          </a:p>
          <a:p>
            <a:pPr lvl="3"/>
            <a:r>
              <a:rPr lang="en-US" sz="1600" b="1">
                <a:solidFill>
                  <a:schemeClr val="tx1"/>
                </a:solidFill>
              </a:rPr>
              <a:t>heme (+) or gross rectal bleeding</a:t>
            </a:r>
            <a:endParaRPr lang="en-US" sz="1600" b="1">
              <a:solidFill>
                <a:schemeClr val="accent4">
                  <a:lumMod val="75000"/>
                </a:schemeClr>
              </a:solidFill>
            </a:endParaRPr>
          </a:p>
          <a:p>
            <a:pPr lvl="2"/>
            <a:endParaRPr lang="en-US" sz="1800" b="1">
              <a:solidFill>
                <a:schemeClr val="accent4">
                  <a:lumMod val="75000"/>
                </a:schemeClr>
              </a:solidFill>
            </a:endParaRPr>
          </a:p>
          <a:p>
            <a:pPr lvl="0"/>
            <a:r>
              <a:rPr lang="en-US" sz="2800" b="1" u="sng">
                <a:solidFill>
                  <a:schemeClr val="accent4">
                    <a:lumMod val="75000"/>
                  </a:schemeClr>
                </a:solidFill>
                <a:latin typeface="Sitka Banner" panose="02000505000000020004" charset="0"/>
                <a:cs typeface="Sitka Banner" panose="02000505000000020004" charset="0"/>
              </a:rPr>
              <a:t>Right sided:</a:t>
            </a:r>
            <a:endParaRPr lang="en-US" sz="2800" b="1">
              <a:solidFill>
                <a:schemeClr val="accent4">
                  <a:lumMod val="75000"/>
                </a:schemeClr>
              </a:solidFill>
              <a:latin typeface="Sitka Banner" panose="02000505000000020004" charset="0"/>
              <a:cs typeface="Sitka Banner" panose="02000505000000020004" charset="0"/>
            </a:endParaRPr>
          </a:p>
          <a:p>
            <a:pPr lvl="3"/>
            <a:r>
              <a:rPr lang="en-US" sz="1600" b="1">
                <a:solidFill>
                  <a:schemeClr val="tx1"/>
                </a:solidFill>
              </a:rPr>
              <a:t>occult bleeding/melena or hematochezia</a:t>
            </a:r>
            <a:endParaRPr lang="en-US" sz="1600" b="1">
              <a:solidFill>
                <a:schemeClr val="tx1"/>
              </a:solidFill>
            </a:endParaRPr>
          </a:p>
          <a:p>
            <a:pPr lvl="3"/>
            <a:r>
              <a:rPr lang="en-US" sz="1600" b="1">
                <a:solidFill>
                  <a:schemeClr val="tx1"/>
                </a:solidFill>
              </a:rPr>
              <a:t>postprandial discomfort</a:t>
            </a:r>
            <a:endParaRPr lang="en-US" sz="1600" b="1">
              <a:solidFill>
                <a:schemeClr val="tx1"/>
              </a:solidFill>
            </a:endParaRPr>
          </a:p>
          <a:p>
            <a:pPr lvl="3"/>
            <a:r>
              <a:rPr lang="en-US" sz="1600" b="1">
                <a:solidFill>
                  <a:schemeClr val="tx1"/>
                </a:solidFill>
              </a:rPr>
              <a:t>anemia</a:t>
            </a:r>
            <a:endParaRPr lang="en-US" sz="1600" b="1">
              <a:solidFill>
                <a:schemeClr val="tx1"/>
              </a:solidFill>
            </a:endParaRPr>
          </a:p>
          <a:p>
            <a:pPr lvl="3"/>
            <a:r>
              <a:rPr lang="en-US" sz="1600" b="1">
                <a:solidFill>
                  <a:schemeClr val="tx1"/>
                </a:solidFill>
              </a:rPr>
              <a:t>right iliac fossa mass</a:t>
            </a:r>
            <a:endParaRPr lang="en-US" sz="1600" b="1">
              <a:solidFill>
                <a:schemeClr val="tx1"/>
              </a:solidFill>
            </a:endParaRPr>
          </a:p>
          <a:p>
            <a:pPr marL="1828800" lvl="4" indent="0">
              <a:buNone/>
            </a:pPr>
            <a:endParaRPr lang="en-US" sz="1600" b="1">
              <a:solidFill>
                <a:schemeClr val="tx1"/>
              </a:solidFill>
            </a:endParaRPr>
          </a:p>
          <a:p>
            <a:pPr lvl="4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4849178" y="1948339"/>
            <a:ext cx="4220528" cy="32637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charset="0"/>
                <a:ea typeface="+mn-ea"/>
                <a:cs typeface="Roboto" panose="020000000000000000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>
                <a:solidFill>
                  <a:schemeClr val="accent4">
                    <a:lumMod val="75000"/>
                  </a:schemeClr>
                </a:solidFill>
                <a:latin typeface="Sitka Banner" panose="02000505000000020004" charset="0"/>
                <a:cs typeface="Sitka Banner" panose="02000505000000020004" charset="0"/>
              </a:rPr>
              <a:t>Transverse:</a:t>
            </a:r>
            <a:endParaRPr lang="en-US" sz="2400" b="1" u="sng">
              <a:solidFill>
                <a:schemeClr val="accent4">
                  <a:lumMod val="75000"/>
                </a:schemeClr>
              </a:solidFill>
              <a:latin typeface="Sitka Banner" panose="02000505000000020004" charset="0"/>
              <a:cs typeface="Sitka Banner" panose="02000505000000020004" charset="0"/>
            </a:endParaRPr>
          </a:p>
          <a:p>
            <a:pPr lvl="3"/>
            <a:r>
              <a:rPr lang="en-US" sz="1400" b="1">
                <a:solidFill>
                  <a:schemeClr val="tx1"/>
                </a:solidFill>
              </a:rPr>
              <a:t>epigastric mass</a:t>
            </a:r>
            <a:endParaRPr lang="en-US" sz="1400" b="1">
              <a:solidFill>
                <a:schemeClr val="tx1"/>
              </a:solidFill>
            </a:endParaRPr>
          </a:p>
          <a:p>
            <a:pPr lvl="3"/>
            <a:r>
              <a:rPr lang="en-US" sz="1400" b="1">
                <a:solidFill>
                  <a:schemeClr val="tx1"/>
                </a:solidFill>
              </a:rPr>
              <a:t>large bowel obstruction</a:t>
            </a:r>
            <a:endParaRPr lang="en-US" sz="1400" b="1">
              <a:solidFill>
                <a:schemeClr val="accent4">
                  <a:lumMod val="75000"/>
                </a:schemeClr>
              </a:solidFill>
            </a:endParaRPr>
          </a:p>
          <a:p>
            <a:pPr lvl="3"/>
            <a:endParaRPr lang="en-US" sz="1400" b="1">
              <a:solidFill>
                <a:schemeClr val="accent4">
                  <a:lumMod val="75000"/>
                </a:schemeClr>
              </a:solidFill>
            </a:endParaRPr>
          </a:p>
          <a:p>
            <a:pPr lvl="0"/>
            <a:r>
              <a:rPr lang="en-US" sz="2400" b="1" u="sng">
                <a:solidFill>
                  <a:schemeClr val="accent4">
                    <a:lumMod val="75000"/>
                  </a:schemeClr>
                </a:solidFill>
                <a:latin typeface="Sitka Banner" panose="02000505000000020004" charset="0"/>
                <a:cs typeface="Sitka Banner" panose="02000505000000020004" charset="0"/>
              </a:rPr>
              <a:t>Rectosigmoidal:</a:t>
            </a:r>
            <a:endParaRPr lang="en-US" sz="2400" b="1" u="sng">
              <a:solidFill>
                <a:schemeClr val="accent4">
                  <a:lumMod val="75000"/>
                </a:schemeClr>
              </a:solidFill>
              <a:latin typeface="Sitka Banner" panose="02000505000000020004" charset="0"/>
              <a:cs typeface="Sitka Banner" panose="02000505000000020004" charset="0"/>
            </a:endParaRPr>
          </a:p>
          <a:p>
            <a:pPr lvl="3"/>
            <a:r>
              <a:rPr lang="en-US" sz="1400" b="1">
                <a:solidFill>
                  <a:schemeClr val="tx1"/>
                </a:solidFill>
              </a:rPr>
              <a:t>tenesmus</a:t>
            </a:r>
            <a:endParaRPr lang="en-US" sz="1400" b="1">
              <a:solidFill>
                <a:schemeClr val="tx1"/>
              </a:solidFill>
            </a:endParaRPr>
          </a:p>
          <a:p>
            <a:pPr lvl="3"/>
            <a:r>
              <a:rPr lang="en-US" sz="1400" b="1">
                <a:solidFill>
                  <a:schemeClr val="tx1"/>
                </a:solidFill>
              </a:rPr>
              <a:t>lower urinary symtoms</a:t>
            </a:r>
            <a:endParaRPr lang="en-US" sz="1400" b="1">
              <a:solidFill>
                <a:schemeClr val="tx1"/>
              </a:solidFill>
            </a:endParaRPr>
          </a:p>
          <a:p>
            <a:pPr lvl="0"/>
            <a:r>
              <a:rPr lang="en-US" sz="2400" b="1" u="sng">
                <a:solidFill>
                  <a:schemeClr val="accent4">
                    <a:lumMod val="75000"/>
                  </a:schemeClr>
                </a:solidFill>
                <a:latin typeface="Sitka Banner" panose="02000505000000020004" charset="0"/>
                <a:cs typeface="Sitka Banner" panose="02000505000000020004" charset="0"/>
              </a:rPr>
              <a:t>Signs:</a:t>
            </a:r>
            <a:endParaRPr lang="en-US" sz="2400" b="1" u="sng">
              <a:solidFill>
                <a:schemeClr val="accent4">
                  <a:lumMod val="75000"/>
                </a:schemeClr>
              </a:solidFill>
              <a:latin typeface="Sitka Banner" panose="02000505000000020004" charset="0"/>
              <a:cs typeface="Sitka Banner" panose="02000505000000020004" charset="0"/>
            </a:endParaRPr>
          </a:p>
          <a:p>
            <a:pPr lvl="3"/>
            <a:r>
              <a:rPr lang="en-US" sz="1400" b="1">
                <a:solidFill>
                  <a:schemeClr val="tx1"/>
                </a:solidFill>
              </a:rPr>
              <a:t>pallor</a:t>
            </a:r>
            <a:endParaRPr lang="en-US" sz="1400" b="1">
              <a:solidFill>
                <a:schemeClr val="tx1"/>
              </a:solidFill>
            </a:endParaRPr>
          </a:p>
          <a:p>
            <a:pPr lvl="3"/>
            <a:r>
              <a:rPr lang="en-US" sz="1400" b="1">
                <a:solidFill>
                  <a:schemeClr val="tx1"/>
                </a:solidFill>
              </a:rPr>
              <a:t>abdominal mass</a:t>
            </a:r>
            <a:endParaRPr lang="en-US" sz="1400" b="1">
              <a:solidFill>
                <a:schemeClr val="tx1"/>
              </a:solidFill>
            </a:endParaRPr>
          </a:p>
          <a:p>
            <a:pPr lvl="3"/>
            <a:r>
              <a:rPr lang="en-US" sz="1400" b="1">
                <a:solidFill>
                  <a:schemeClr val="tx1"/>
                </a:solidFill>
              </a:rPr>
              <a:t>jaundice</a:t>
            </a:r>
            <a:endParaRPr lang="en-US" sz="1400" b="1">
              <a:solidFill>
                <a:schemeClr val="tx1"/>
              </a:solidFill>
            </a:endParaRPr>
          </a:p>
          <a:p>
            <a:pPr lvl="3"/>
            <a:r>
              <a:rPr lang="en-US" sz="1400" b="1">
                <a:solidFill>
                  <a:schemeClr val="tx1"/>
                </a:solidFill>
              </a:rPr>
              <a:t>hepatomegaly</a:t>
            </a:r>
            <a:endParaRPr lang="en-US" sz="1400" b="1">
              <a:solidFill>
                <a:schemeClr val="tx1"/>
              </a:solidFill>
            </a:endParaRPr>
          </a:p>
          <a:p>
            <a:pPr lvl="3"/>
            <a:r>
              <a:rPr lang="en-US" sz="1400" b="1">
                <a:solidFill>
                  <a:schemeClr val="tx1"/>
                </a:solidFill>
              </a:rPr>
              <a:t>ascitis</a:t>
            </a:r>
            <a:endParaRPr lang="en-US" sz="1400" b="1">
              <a:solidFill>
                <a:schemeClr val="tx1"/>
              </a:solidFill>
            </a:endParaRPr>
          </a:p>
          <a:p>
            <a:pPr lvl="3"/>
            <a:r>
              <a:rPr lang="en-US" sz="1400" b="1">
                <a:solidFill>
                  <a:schemeClr val="tx1"/>
                </a:solidFill>
              </a:rPr>
              <a:t>abdominal tenderness</a:t>
            </a:r>
            <a:endParaRPr lang="en-US" sz="14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lang="en-US" dirty="0" smtClean="0"/>
              <a:t>INTESTINAL POLYPS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381000" y="1219200"/>
            <a:ext cx="8077200" cy="4873752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-The term ‘polyp’ is a clinical description of any protrusion of the mucosa. It encompasses a variety of </a:t>
            </a:r>
            <a:r>
              <a:rPr lang="en-US" dirty="0" err="1" smtClean="0"/>
              <a:t>histologically</a:t>
            </a:r>
            <a:r>
              <a:rPr lang="en-US" dirty="0" smtClean="0"/>
              <a:t> different </a:t>
            </a:r>
            <a:r>
              <a:rPr lang="en-US" dirty="0" err="1" smtClean="0"/>
              <a:t>tumours</a:t>
            </a:r>
            <a:r>
              <a:rPr lang="en-US" dirty="0" smtClean="0"/>
              <a:t>. Polyps can occur singly, synchronously in small numbers or as part of a </a:t>
            </a:r>
            <a:r>
              <a:rPr lang="en-US" dirty="0" err="1" smtClean="0"/>
              <a:t>polyposis</a:t>
            </a:r>
            <a:r>
              <a:rPr lang="en-US" dirty="0" smtClean="0"/>
              <a:t> syndrome. </a:t>
            </a:r>
            <a:endParaRPr lang="en-US" dirty="0" smtClean="0"/>
          </a:p>
          <a:p>
            <a:pPr algn="l">
              <a:buNone/>
            </a:pPr>
            <a:r>
              <a:rPr lang="en-US" altLang="ar-S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altLang="ar-SA" dirty="0" smtClean="0"/>
              <a:t>Grossly appear either </a:t>
            </a:r>
            <a:r>
              <a:rPr lang="en-US" dirty="0" err="1" smtClean="0"/>
              <a:t>Pedunculated</a:t>
            </a:r>
            <a:r>
              <a:rPr lang="en-US" dirty="0" smtClean="0"/>
              <a:t> </a:t>
            </a:r>
            <a:r>
              <a:rPr lang="en-US" altLang="ar-SA" dirty="0" smtClean="0"/>
              <a:t>or sessile</a:t>
            </a:r>
            <a:r>
              <a:rPr lang="en-US" altLang="ar-SA" dirty="0" smtClean="0">
                <a:solidFill>
                  <a:srgbClr val="FF0000"/>
                </a:solidFill>
              </a:rPr>
              <a:t>.</a:t>
            </a:r>
            <a:endParaRPr lang="ar-JO" dirty="0"/>
          </a:p>
        </p:txBody>
      </p:sp>
      <p:pic>
        <p:nvPicPr>
          <p:cNvPr id="4" name="عنصر نائب للمحتوى 3" descr="UMH_C_COMPLEXPOLYPS@1x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47800" y="3657600"/>
            <a:ext cx="5181600" cy="2914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Diagnosis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5673090" cy="3263741"/>
          </a:xfrm>
        </p:spPr>
        <p:txBody>
          <a:bodyPr>
            <a:normAutofit/>
          </a:bodyPr>
          <a:p>
            <a:r>
              <a:rPr lang="en-US" sz="2000" b="1"/>
              <a:t>History</a:t>
            </a:r>
            <a:endParaRPr lang="en-US" sz="2000" b="1"/>
          </a:p>
          <a:p>
            <a:r>
              <a:rPr lang="en-US" sz="2000" b="1"/>
              <a:t>Physical examination </a:t>
            </a:r>
            <a:r>
              <a:rPr lang="en-US" sz="2000" b="1" u="sng"/>
              <a:t>&amp; DRE</a:t>
            </a:r>
            <a:endParaRPr lang="en-US" sz="2000" b="1"/>
          </a:p>
          <a:p>
            <a:r>
              <a:rPr lang="en-US" sz="2000" b="1">
                <a:solidFill>
                  <a:schemeClr val="tx1"/>
                </a:solidFill>
              </a:rPr>
              <a:t>Routine Investigations</a:t>
            </a:r>
            <a:endParaRPr lang="en-US" sz="2000" b="1">
              <a:solidFill>
                <a:schemeClr val="tx1"/>
              </a:solidFill>
            </a:endParaRPr>
          </a:p>
          <a:p>
            <a:r>
              <a:rPr lang="en-US" sz="2000" b="1">
                <a:solidFill>
                  <a:schemeClr val="tx1"/>
                </a:solidFill>
              </a:rPr>
              <a:t>FOBT</a:t>
            </a:r>
            <a:endParaRPr lang="en-US" sz="2000" b="1">
              <a:solidFill>
                <a:schemeClr val="tx1"/>
              </a:solidFill>
            </a:endParaRPr>
          </a:p>
          <a:p>
            <a:r>
              <a:rPr lang="en-US" sz="2000" b="1">
                <a:solidFill>
                  <a:schemeClr val="tx1"/>
                </a:solidFill>
              </a:rPr>
              <a:t>Tumor markers: CEA, CA 19-9</a:t>
            </a:r>
            <a:endParaRPr lang="en-US" sz="2000" b="1" u="sng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b="1" u="sng">
                <a:solidFill>
                  <a:schemeClr val="accent4">
                    <a:lumMod val="75000"/>
                  </a:schemeClr>
                </a:solidFill>
              </a:rPr>
              <a:t>Colonoscopy &amp; biopsy</a:t>
            </a:r>
            <a:r>
              <a:rPr lang="en-US" sz="2000" b="1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2000" b="1">
              <a:solidFill>
                <a:schemeClr val="tx1"/>
              </a:solidFill>
            </a:endParaRPr>
          </a:p>
          <a:p>
            <a:r>
              <a:rPr lang="en-US" sz="2000" b="1">
                <a:solidFill>
                  <a:schemeClr val="tx1"/>
                </a:solidFill>
              </a:rPr>
              <a:t>Flexible sigmoidoscopy</a:t>
            </a:r>
            <a:endParaRPr lang="en-US" sz="2000" b="1">
              <a:solidFill>
                <a:schemeClr val="tx1"/>
              </a:solidFill>
            </a:endParaRPr>
          </a:p>
          <a:p>
            <a:r>
              <a:rPr lang="en-US" sz="2000" b="1">
                <a:solidFill>
                  <a:schemeClr val="tx1"/>
                </a:solidFill>
              </a:rPr>
              <a:t>Double contrast barium enema ( apple-core appearance)</a:t>
            </a:r>
            <a:endParaRPr lang="en-US" sz="2000">
              <a:solidFill>
                <a:schemeClr val="tx1"/>
              </a:solidFill>
            </a:endParaRPr>
          </a:p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752975" y="2226469"/>
            <a:ext cx="3762375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Staging workup:</a:t>
            </a:r>
            <a:endParaRPr lang="en-US" sz="2000" b="1"/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1600" b="1"/>
              <a:t>CXR</a:t>
            </a:r>
            <a:endParaRPr lang="en-US" sz="1600" b="1"/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1600" b="1"/>
              <a:t>abdominal &amp; pelvic CT</a:t>
            </a:r>
            <a:endParaRPr lang="en-US" sz="1600" b="1"/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1600" b="1"/>
              <a:t>MRI</a:t>
            </a:r>
            <a:endParaRPr lang="en-US" sz="1600" b="1"/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1600" b="1"/>
              <a:t>virtual colonoscopy</a:t>
            </a:r>
            <a:endParaRPr lang="en-US" sz="1600" b="1"/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1600" b="1"/>
              <a:t>barium enema</a:t>
            </a:r>
            <a:endParaRPr lang="en-US" sz="1600" b="1"/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1600" b="1"/>
              <a:t>PET scan</a:t>
            </a:r>
            <a:endParaRPr lang="en-US" sz="1600" b="1"/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600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73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s 1"/>
          <p:cNvSpPr/>
          <p:nvPr/>
        </p:nvSpPr>
        <p:spPr>
          <a:xfrm>
            <a:off x="293370" y="1102995"/>
            <a:ext cx="8601075" cy="4719161"/>
          </a:xfrm>
          <a:prstGeom prst="rect">
            <a:avLst/>
          </a:prstGeom>
          <a:noFill/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350"/>
          </a:p>
        </p:txBody>
      </p:sp>
      <p:pic>
        <p:nvPicPr>
          <p:cNvPr id="14" name="Picture 13" descr="polyp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7279" y="1646396"/>
            <a:ext cx="7013734" cy="3565684"/>
          </a:xfrm>
          <a:prstGeom prst="rect">
            <a:avLst/>
          </a:prstGeom>
        </p:spPr>
      </p:pic>
      <p:pic>
        <p:nvPicPr>
          <p:cNvPr id="17" name="Picture 16" descr="poly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711" y="1152525"/>
            <a:ext cx="4620578" cy="4620578"/>
          </a:xfrm>
          <a:prstGeom prst="rect">
            <a:avLst/>
          </a:prstGeom>
        </p:spPr>
      </p:pic>
      <p:pic>
        <p:nvPicPr>
          <p:cNvPr id="18" name="Picture 17" descr="Case-2-colonoscopy-revealed-an-obstructive-sigmoid-colon-canc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711" y="1102995"/>
            <a:ext cx="4621054" cy="4685348"/>
          </a:xfrm>
          <a:prstGeom prst="rect">
            <a:avLst/>
          </a:prstGeom>
        </p:spPr>
      </p:pic>
      <p:pic>
        <p:nvPicPr>
          <p:cNvPr id="3" name="Picture 2" descr="3-s2.0-B9780128021019000090-f09-01-9780128021019"/>
          <p:cNvPicPr>
            <a:picLocks noChangeAspect="1"/>
          </p:cNvPicPr>
          <p:nvPr/>
        </p:nvPicPr>
        <p:blipFill>
          <a:blip r:embed="rId4"/>
          <a:srcRect l="6382"/>
          <a:stretch>
            <a:fillRect/>
          </a:stretch>
        </p:blipFill>
        <p:spPr>
          <a:xfrm>
            <a:off x="2487295" y="533400"/>
            <a:ext cx="4212590" cy="593979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73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s 1"/>
          <p:cNvSpPr/>
          <p:nvPr/>
        </p:nvSpPr>
        <p:spPr>
          <a:xfrm>
            <a:off x="293370" y="1102995"/>
            <a:ext cx="8601075" cy="4719161"/>
          </a:xfrm>
          <a:prstGeom prst="rect">
            <a:avLst/>
          </a:prstGeom>
          <a:noFill/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350"/>
          </a:p>
        </p:txBody>
      </p:sp>
      <p:pic>
        <p:nvPicPr>
          <p:cNvPr id="3" name="Picture 2" descr="Apple-core-lesion-of-the-colon-shown-on-barium-enema-arro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4958" y="1427321"/>
            <a:ext cx="6058376" cy="4070509"/>
          </a:xfrm>
          <a:prstGeom prst="rect">
            <a:avLst/>
          </a:prstGeom>
        </p:spPr>
      </p:pic>
      <p:pic>
        <p:nvPicPr>
          <p:cNvPr id="11" name="Picture 10" descr="Barium-enema-showing-apple-core-appearance-and-shouldering-white-arrow-suggestive-of_Q640"/>
          <p:cNvPicPr>
            <a:picLocks noChangeAspect="1"/>
          </p:cNvPicPr>
          <p:nvPr/>
        </p:nvPicPr>
        <p:blipFill>
          <a:blip r:embed="rId2"/>
          <a:srcRect t="3608" b="3608"/>
          <a:stretch>
            <a:fillRect/>
          </a:stretch>
        </p:blipFill>
        <p:spPr>
          <a:xfrm>
            <a:off x="2167414" y="1198721"/>
            <a:ext cx="4869656" cy="4518184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Screening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sz="2400"/>
              <a:t>The ACS recommends starting at </a:t>
            </a:r>
            <a:r>
              <a:rPr lang="en-US" sz="2400">
                <a:solidFill>
                  <a:schemeClr val="tx1"/>
                </a:solidFill>
              </a:rPr>
              <a:t>the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>
                <a:solidFill>
                  <a:schemeClr val="accent4">
                    <a:lumMod val="75000"/>
                  </a:schemeClr>
                </a:solidFill>
              </a:rPr>
              <a:t>age of 50</a:t>
            </a:r>
            <a:r>
              <a:rPr lang="en-US" sz="2400"/>
              <a:t> with an annual FOBT or FIT and at least one of the following regimens:</a:t>
            </a:r>
            <a:endParaRPr lang="en-US" sz="2400"/>
          </a:p>
          <a:p>
            <a:pPr lvl="1"/>
            <a:r>
              <a:rPr lang="en-US" sz="2000" b="1"/>
              <a:t>Colonoscopy every 10 years</a:t>
            </a:r>
            <a:endParaRPr lang="en-US" sz="2000" b="1"/>
          </a:p>
          <a:p>
            <a:pPr lvl="1"/>
            <a:r>
              <a:rPr lang="en-US" sz="2000" b="1"/>
              <a:t>Flexible sigmoidoscopy every 5 years</a:t>
            </a:r>
            <a:endParaRPr lang="en-US" sz="2000" b="1"/>
          </a:p>
          <a:p>
            <a:pPr lvl="1"/>
            <a:r>
              <a:rPr lang="en-US" sz="2000" b="1"/>
              <a:t>Double contrast barum enema every 5 years</a:t>
            </a:r>
            <a:endParaRPr lang="en-US" sz="2000" b="1"/>
          </a:p>
          <a:p>
            <a:pPr lvl="1"/>
            <a:r>
              <a:rPr lang="en-US" sz="2000" b="1"/>
              <a:t>CT colonography every 5 years </a:t>
            </a:r>
            <a:endParaRPr lang="en-US" sz="2000" b="1"/>
          </a:p>
          <a:p>
            <a:pPr lvl="1"/>
            <a:r>
              <a:rPr lang="en-US" sz="2000" b="1"/>
              <a:t>Annual FOBT or FIT plus fexible sigmoidoscopy every 5 years</a:t>
            </a:r>
            <a:endParaRPr lang="en-US" sz="20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unnamed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19200" y="343535"/>
            <a:ext cx="6798310" cy="61715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The anatomical study by Leonardo Da Vinci digestive | 3DAr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5"/>
          <a:stretch>
            <a:fillRect/>
          </a:stretch>
        </p:blipFill>
        <p:spPr bwMode="auto">
          <a:xfrm>
            <a:off x="4800600" y="228600"/>
            <a:ext cx="399047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152400"/>
            <a:ext cx="10515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SPREAD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CARCINO</a:t>
            </a:r>
            <a:r>
              <a:rPr lang="en-US" sz="32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COLON</a:t>
            </a:r>
            <a:endParaRPr lang="en-US" sz="3200" dirty="0">
              <a:solidFill>
                <a:schemeClr val="bg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001000" cy="4525963"/>
          </a:xfrm>
        </p:spPr>
        <p:txBody>
          <a:bodyPr>
            <a:normAutofit lnSpcReduction="10000"/>
          </a:bodyPr>
          <a:lstStyle/>
          <a:p>
            <a:pPr>
              <a:buFont typeface="Aharoni" panose="02010803020104030203" pitchFamily="2" charset="-79"/>
              <a:buChar char="₪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Direct spread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*intraperitoneal  </a:t>
            </a:r>
            <a:endParaRPr lang="en-US" sz="2400" dirty="0">
              <a:solidFill>
                <a:schemeClr val="bg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*retroperitoneal </a:t>
            </a:r>
            <a:endParaRPr lang="en-US" sz="2400" dirty="0">
              <a:solidFill>
                <a:schemeClr val="bg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buFont typeface="Aharoni" panose="02010803020104030203" pitchFamily="2" charset="-79"/>
              <a:buChar char="₪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Lymphatic spread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buFont typeface="Aharoni" panose="02010803020104030203" pitchFamily="2" charset="-79"/>
              <a:buChar char="₪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Hematogenous spread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   </a:t>
            </a:r>
            <a:r>
              <a:rPr lang="en-US" sz="24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*liver (m/c site)</a:t>
            </a:r>
            <a:endParaRPr lang="en-US" sz="2400" dirty="0">
              <a:solidFill>
                <a:schemeClr val="bg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*lungs (2</a:t>
            </a:r>
            <a:r>
              <a:rPr lang="en-US" sz="2400" baseline="300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nd</a:t>
            </a:r>
            <a:r>
              <a:rPr lang="en-US" sz="24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m/c)</a:t>
            </a:r>
            <a:endParaRPr lang="en-US" sz="2400" dirty="0">
              <a:solidFill>
                <a:schemeClr val="bg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buFont typeface="Aharoni" panose="02010803020104030203" pitchFamily="2" charset="-79"/>
              <a:buChar char="₪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Trans-coelomic spread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*</a:t>
            </a:r>
            <a:r>
              <a:rPr lang="en-US" sz="24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across body cavity such as 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peritoneum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*prognosis is grave </a:t>
            </a:r>
            <a:r>
              <a:rPr lang="en-US" sz="24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</a:t>
            </a:r>
            <a:r>
              <a:rPr lang="en-US" sz="24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2800" dirty="0">
              <a:solidFill>
                <a:schemeClr val="bg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72300" y="6165503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Ena’am</a:t>
            </a:r>
            <a:r>
              <a:rPr lang="en-GB" sz="2400" b="1" dirty="0">
                <a:solidFill>
                  <a:schemeClr val="bg1"/>
                </a:solidFill>
              </a:rPr>
              <a:t> domi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idx="1"/>
          </p:nvPr>
        </p:nvSpPr>
        <p:spPr>
          <a:xfrm>
            <a:off x="141027" y="1219200"/>
            <a:ext cx="9025719" cy="60198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Georgia" panose="02040502050405020303" charset="0"/>
              <a:buNone/>
            </a:pPr>
            <a:r>
              <a:rPr lang="en-IN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Dukes classification</a:t>
            </a:r>
            <a:endParaRPr lang="en-IN" sz="2400" b="1" dirty="0">
              <a:solidFill>
                <a:schemeClr val="accent6">
                  <a:lumMod val="40000"/>
                  <a:lumOff val="60000"/>
                </a:schemeClr>
              </a:solidFill>
              <a:latin typeface="Bahnschrift Light SemiCondensed" panose="020B0502040204020203" pitchFamily="34" charset="0"/>
              <a:cs typeface="Aharoni" panose="02010803020104030203" pitchFamily="2" charset="-79"/>
            </a:endParaRPr>
          </a:p>
          <a:p>
            <a:pPr eaLnBrk="1" hangingPunct="1">
              <a:buFont typeface="Bahnschrift Light SemiCondensed" panose="020B0502040204020203" pitchFamily="34" charset="0"/>
              <a:buChar char="₪"/>
            </a:pPr>
            <a:r>
              <a:rPr lang="en-IN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Dukes A:</a:t>
            </a:r>
            <a:r>
              <a:rPr lang="en-IN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 </a:t>
            </a:r>
            <a:r>
              <a:rPr lang="en-IN" sz="20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Invasion into but not through the bowel wall (muscularis propria).</a:t>
            </a:r>
            <a:endParaRPr lang="en-IN" sz="2000" dirty="0">
              <a:solidFill>
                <a:schemeClr val="bg1"/>
              </a:solidFill>
              <a:latin typeface="Bahnschrift Light SemiCondensed" panose="020B0502040204020203" pitchFamily="34" charset="0"/>
              <a:cs typeface="Aharoni" panose="02010803020104030203" pitchFamily="2" charset="-79"/>
            </a:endParaRPr>
          </a:p>
          <a:p>
            <a:pPr eaLnBrk="1" hangingPunct="1">
              <a:buFont typeface="Bahnschrift Light SemiCondensed" panose="020B0502040204020203" pitchFamily="34" charset="0"/>
              <a:buChar char="₪"/>
            </a:pPr>
            <a:r>
              <a:rPr lang="en-IN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Dukes B</a:t>
            </a:r>
            <a:r>
              <a:rPr lang="en-IN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: </a:t>
            </a:r>
            <a:r>
              <a:rPr lang="en-IN" sz="20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Invasion through the bowel wall but not involving lymph nodes.</a:t>
            </a:r>
            <a:endParaRPr lang="en-IN" sz="2000" dirty="0">
              <a:solidFill>
                <a:schemeClr val="bg1"/>
              </a:solidFill>
              <a:latin typeface="Bahnschrift Light SemiCondensed" panose="020B0502040204020203" pitchFamily="34" charset="0"/>
              <a:cs typeface="Aharoni" panose="02010803020104030203" pitchFamily="2" charset="-79"/>
            </a:endParaRPr>
          </a:p>
          <a:p>
            <a:pPr eaLnBrk="1" hangingPunct="1">
              <a:buFont typeface="Bahnschrift Light SemiCondensed" panose="020B0502040204020203" pitchFamily="34" charset="0"/>
              <a:buChar char="₪"/>
            </a:pPr>
            <a:r>
              <a:rPr lang="en-IN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Dukes C</a:t>
            </a:r>
            <a:r>
              <a:rPr lang="en-IN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: </a:t>
            </a:r>
            <a:r>
              <a:rPr lang="en-IN" sz="20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Involvement of lymph nodes</a:t>
            </a:r>
            <a:endParaRPr lang="en-IN" sz="2000" dirty="0">
              <a:solidFill>
                <a:schemeClr val="bg1"/>
              </a:solidFill>
              <a:latin typeface="Bahnschrift Light SemiCondensed" panose="020B0502040204020203" pitchFamily="34" charset="0"/>
              <a:cs typeface="Aharoni" panose="02010803020104030203" pitchFamily="2" charset="-79"/>
            </a:endParaRPr>
          </a:p>
          <a:p>
            <a:pPr eaLnBrk="1" hangingPunct="1">
              <a:buFont typeface="Bahnschrift Light SemiCondensed" panose="020B0502040204020203" pitchFamily="34" charset="0"/>
              <a:buChar char="₪"/>
            </a:pPr>
            <a:r>
              <a:rPr lang="en-IN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Dukes D</a:t>
            </a:r>
            <a:r>
              <a:rPr lang="en-IN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: </a:t>
            </a:r>
            <a:r>
              <a:rPr lang="en-IN" sz="20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Widespread metastases</a:t>
            </a:r>
            <a:endParaRPr lang="en-IN" sz="2000" dirty="0">
              <a:solidFill>
                <a:schemeClr val="bg1"/>
              </a:solidFill>
              <a:latin typeface="Bahnschrift Light SemiCondensed" panose="020B0502040204020203" pitchFamily="34" charset="0"/>
              <a:cs typeface="Aharoni" panose="02010803020104030203" pitchFamily="2" charset="-79"/>
            </a:endParaRPr>
          </a:p>
          <a:p>
            <a:pPr eaLnBrk="1" hangingPunct="1">
              <a:buFont typeface="Wingdings" panose="05000000000000000000" pitchFamily="2" charset="2"/>
              <a:buChar char="w"/>
            </a:pP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  <a:latin typeface="Bahnschrift Light SemiCondensed" panose="020B0502040204020203" pitchFamily="34" charset="0"/>
              <a:cs typeface="Aharoni" panose="02010803020104030203" pitchFamily="2" charset="-79"/>
            </a:endParaRPr>
          </a:p>
          <a:p>
            <a:pPr eaLnBrk="1" hangingPunct="1">
              <a:buFont typeface="Georgia" panose="02040502050405020303" charset="0"/>
              <a:buNone/>
            </a:pP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Modified </a:t>
            </a:r>
            <a:r>
              <a:rPr lang="en-US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astler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 </a:t>
            </a:r>
            <a:r>
              <a:rPr lang="en-US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coller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 classification</a:t>
            </a:r>
            <a:endParaRPr lang="en-IN" sz="2400" b="1" dirty="0">
              <a:solidFill>
                <a:schemeClr val="accent6">
                  <a:lumMod val="40000"/>
                  <a:lumOff val="60000"/>
                </a:schemeClr>
              </a:solidFill>
              <a:latin typeface="Bahnschrift Light SemiCondensed" panose="020B0502040204020203" pitchFamily="34" charset="0"/>
              <a:cs typeface="Aharoni" panose="02010803020104030203" pitchFamily="2" charset="-79"/>
            </a:endParaRPr>
          </a:p>
          <a:p>
            <a:pPr eaLnBrk="1" hangingPunct="1">
              <a:buFont typeface="Bahnschrift Light SemiCondensed" panose="020B0502040204020203" pitchFamily="34" charset="0"/>
              <a:buChar char="₪"/>
            </a:pPr>
            <a:r>
              <a:rPr lang="en-IN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Stage A   :</a:t>
            </a:r>
            <a:r>
              <a:rPr lang="en-IN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 </a:t>
            </a:r>
            <a:r>
              <a:rPr lang="en-IN" sz="20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Limited to  mucosa.</a:t>
            </a:r>
            <a:endParaRPr lang="en-IN" sz="2000" dirty="0">
              <a:solidFill>
                <a:schemeClr val="bg1"/>
              </a:solidFill>
              <a:latin typeface="Bahnschrift Light SemiCondensed" panose="020B0502040204020203" pitchFamily="34" charset="0"/>
              <a:cs typeface="Aharoni" panose="02010803020104030203" pitchFamily="2" charset="-79"/>
            </a:endParaRPr>
          </a:p>
          <a:p>
            <a:pPr eaLnBrk="1" hangingPunct="1">
              <a:buFont typeface="Bahnschrift Light SemiCondensed" panose="020B0502040204020203" pitchFamily="34" charset="0"/>
              <a:buChar char="₪"/>
            </a:pPr>
            <a:r>
              <a:rPr lang="en-IN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Stage B1 :</a:t>
            </a:r>
            <a:r>
              <a:rPr lang="en-IN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 </a:t>
            </a:r>
            <a:r>
              <a:rPr lang="en-IN" sz="20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Extending into  muscularis propria but not penetrating through it;        nodes not involved.</a:t>
            </a:r>
            <a:endParaRPr lang="en-IN" sz="2000" dirty="0">
              <a:solidFill>
                <a:schemeClr val="bg1"/>
              </a:solidFill>
              <a:latin typeface="Bahnschrift Light SemiCondensed" panose="020B0502040204020203" pitchFamily="34" charset="0"/>
              <a:cs typeface="Aharoni" panose="02010803020104030203" pitchFamily="2" charset="-79"/>
            </a:endParaRPr>
          </a:p>
          <a:p>
            <a:pPr eaLnBrk="1" hangingPunct="1">
              <a:buFont typeface="Bahnschrift Light SemiCondensed" panose="020B0502040204020203" pitchFamily="34" charset="0"/>
              <a:buChar char="₪"/>
            </a:pPr>
            <a:r>
              <a:rPr lang="en-IN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Stage B2 </a:t>
            </a:r>
            <a:r>
              <a:rPr lang="en-IN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: </a:t>
            </a:r>
            <a:r>
              <a:rPr lang="en-IN" sz="20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Penetrating through muscularis propria; nodes not involved</a:t>
            </a:r>
            <a:endParaRPr lang="en-IN" sz="2000" dirty="0">
              <a:solidFill>
                <a:schemeClr val="bg1"/>
              </a:solidFill>
              <a:latin typeface="Bahnschrift Light SemiCondensed" panose="020B0502040204020203" pitchFamily="34" charset="0"/>
              <a:cs typeface="Aharoni" panose="02010803020104030203" pitchFamily="2" charset="-79"/>
            </a:endParaRPr>
          </a:p>
          <a:p>
            <a:pPr eaLnBrk="1" hangingPunct="1">
              <a:buFont typeface="Bahnschrift Light SemiCondensed" panose="020B0502040204020203" pitchFamily="34" charset="0"/>
              <a:buChar char="₪"/>
            </a:pPr>
            <a:r>
              <a:rPr lang="en-IN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Stage C1 </a:t>
            </a:r>
            <a:r>
              <a:rPr lang="en-IN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: </a:t>
            </a:r>
            <a:r>
              <a:rPr lang="en-IN" sz="20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Extending into muscularis propria but not penetrating through it. Nodes involved</a:t>
            </a:r>
            <a:endParaRPr lang="en-IN" sz="2000" dirty="0">
              <a:solidFill>
                <a:schemeClr val="bg1"/>
              </a:solidFill>
              <a:latin typeface="Bahnschrift Light SemiCondensed" panose="020B0502040204020203" pitchFamily="34" charset="0"/>
              <a:cs typeface="Aharoni" panose="02010803020104030203" pitchFamily="2" charset="-79"/>
            </a:endParaRPr>
          </a:p>
          <a:p>
            <a:pPr eaLnBrk="1" hangingPunct="1">
              <a:buFont typeface="Bahnschrift Light SemiCondensed" panose="020B0502040204020203" pitchFamily="34" charset="0"/>
              <a:buChar char="₪"/>
            </a:pPr>
            <a:r>
              <a:rPr lang="en-IN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Stage C2 :</a:t>
            </a:r>
            <a:r>
              <a:rPr lang="en-IN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 </a:t>
            </a:r>
            <a:r>
              <a:rPr lang="en-IN" sz="20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Penetrating through muscularis propria. Nodes involved</a:t>
            </a:r>
            <a:endParaRPr lang="en-IN" sz="2000" dirty="0">
              <a:solidFill>
                <a:schemeClr val="bg1"/>
              </a:solidFill>
              <a:latin typeface="Bahnschrift Light SemiCondensed" panose="020B0502040204020203" pitchFamily="34" charset="0"/>
              <a:cs typeface="Aharoni" panose="02010803020104030203" pitchFamily="2" charset="-79"/>
            </a:endParaRPr>
          </a:p>
          <a:p>
            <a:pPr eaLnBrk="1" hangingPunct="1">
              <a:buFont typeface="Bahnschrift Light SemiCondensed" panose="020B0502040204020203" pitchFamily="34" charset="0"/>
              <a:buChar char="₪"/>
            </a:pPr>
            <a:r>
              <a:rPr lang="en-IN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Stage D </a:t>
            </a:r>
            <a:r>
              <a:rPr lang="en-IN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: </a:t>
            </a:r>
            <a:r>
              <a:rPr lang="en-IN" sz="20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  <a:t>Distant metastatic spread</a:t>
            </a:r>
            <a:br>
              <a:rPr lang="en-IN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</a:br>
            <a:br>
              <a:rPr lang="en-IN" sz="1800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cs typeface="Aharoni" panose="02010803020104030203" pitchFamily="2" charset="-79"/>
              </a:rPr>
            </a:br>
            <a:endParaRPr lang="en-IN" sz="1800" dirty="0">
              <a:solidFill>
                <a:schemeClr val="accent6">
                  <a:lumMod val="40000"/>
                  <a:lumOff val="60000"/>
                </a:schemeClr>
              </a:solidFill>
              <a:latin typeface="Bahnschrift Light SemiCondensed" panose="020B05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2286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Calibri Light" panose="020F0302020204030204" charset="0"/>
                <a:cs typeface="Calibri Light" panose="020F0302020204030204" charset="0"/>
              </a:rPr>
              <a:t>classifications</a:t>
            </a:r>
            <a:endParaRPr lang="en-GB" sz="4400" b="1" dirty="0">
              <a:solidFill>
                <a:schemeClr val="bg1"/>
              </a:solidFill>
              <a:latin typeface="Calibri Light" panose="020F0302020204030204" charset="0"/>
              <a:cs typeface="Calibri Light" panose="020F030202020403020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/>
          <p:nvPr/>
        </p:nvGrpSpPr>
        <p:grpSpPr bwMode="auto">
          <a:xfrm>
            <a:off x="1371600" y="3505200"/>
            <a:ext cx="6230938" cy="3200400"/>
            <a:chOff x="517525" y="1698625"/>
            <a:chExt cx="8151813" cy="4584700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3470869" y="1698625"/>
              <a:ext cx="5198469" cy="4477815"/>
            </a:xfrm>
            <a:prstGeom prst="rect">
              <a:avLst/>
            </a:prstGeom>
            <a:noFill/>
            <a:ln w="12700">
              <a:noFill/>
              <a:miter lim="800000"/>
            </a:ln>
            <a:effectLst/>
          </p:spPr>
          <p:txBody>
            <a:bodyPr lIns="90488" tIns="44450" rIns="90488" bIns="44450"/>
            <a:lstStyle/>
            <a:p>
              <a:pPr eaLnBrk="0" hangingPunct="0">
                <a:lnSpc>
                  <a:spcPct val="105000"/>
                </a:lnSpc>
                <a:tabLst>
                  <a:tab pos="1534795" algn="ctr"/>
                  <a:tab pos="2451100" algn="ctr"/>
                  <a:tab pos="2915920" algn="ctr"/>
                  <a:tab pos="3830320" algn="ctr"/>
                </a:tabLst>
                <a:defRPr/>
              </a:pPr>
              <a:r>
                <a:rPr lang="en-US" sz="1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Tis                 T</a:t>
              </a:r>
              <a:r>
                <a:rPr lang="en-US" sz="14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</a:t>
              </a:r>
              <a:r>
                <a:rPr lang="en-US" sz="1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	           T</a:t>
              </a:r>
              <a:r>
                <a:rPr lang="en-US" sz="14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   </a:t>
              </a:r>
              <a:r>
                <a:rPr lang="en-US" sz="1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</a:t>
              </a:r>
              <a:r>
                <a:rPr lang="en-US" sz="14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</a:t>
              </a:r>
              <a:r>
                <a:rPr lang="en-US" sz="1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	             T</a:t>
              </a:r>
              <a:r>
                <a:rPr lang="en-US" sz="14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4</a:t>
              </a:r>
              <a:endParaRPr lang="en-US" sz="1400" b="1" baseline="-250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eaLnBrk="0" hangingPunct="0">
                <a:lnSpc>
                  <a:spcPct val="105000"/>
                </a:lnSpc>
                <a:tabLst>
                  <a:tab pos="1534795" algn="ctr"/>
                  <a:tab pos="2451100" algn="ctr"/>
                  <a:tab pos="2915920" algn="ctr"/>
                  <a:tab pos="3830320" algn="ctr"/>
                </a:tabLst>
                <a:defRPr/>
              </a:pPr>
              <a:endParaRPr lang="en-US" sz="1400" b="1" baseline="-250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eaLnBrk="0" hangingPunct="0">
                <a:lnSpc>
                  <a:spcPct val="105000"/>
                </a:lnSpc>
                <a:tabLst>
                  <a:tab pos="1534795" algn="ctr"/>
                  <a:tab pos="2451100" algn="ctr"/>
                  <a:tab pos="2915920" algn="ctr"/>
                  <a:tab pos="3830320" algn="ctr"/>
                </a:tabLst>
                <a:defRPr/>
              </a:pPr>
              <a:endPara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eaLnBrk="0" hangingPunct="0">
                <a:lnSpc>
                  <a:spcPct val="105000"/>
                </a:lnSpc>
                <a:tabLst>
                  <a:tab pos="1534795" algn="ctr"/>
                  <a:tab pos="2451100" algn="ctr"/>
                  <a:tab pos="2915920" algn="ctr"/>
                  <a:tab pos="3830320" algn="ctr"/>
                </a:tabLst>
                <a:defRPr/>
              </a:pPr>
              <a:endPara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eaLnBrk="0" hangingPunct="0">
                <a:lnSpc>
                  <a:spcPct val="105000"/>
                </a:lnSpc>
                <a:tabLst>
                  <a:tab pos="1534795" algn="ctr"/>
                  <a:tab pos="2451100" algn="ctr"/>
                  <a:tab pos="2915920" algn="ctr"/>
                  <a:tab pos="3830320" algn="ctr"/>
                </a:tabLst>
                <a:defRPr/>
              </a:pPr>
              <a:endPara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eaLnBrk="0" hangingPunct="0">
                <a:lnSpc>
                  <a:spcPct val="105000"/>
                </a:lnSpc>
                <a:tabLst>
                  <a:tab pos="1534795" algn="ctr"/>
                  <a:tab pos="2451100" algn="ctr"/>
                  <a:tab pos="2915920" algn="ctr"/>
                  <a:tab pos="3830320" algn="ctr"/>
                </a:tabLst>
                <a:defRPr/>
              </a:pPr>
              <a:endPara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eaLnBrk="0" hangingPunct="0">
                <a:lnSpc>
                  <a:spcPct val="105000"/>
                </a:lnSpc>
                <a:tabLst>
                  <a:tab pos="1534795" algn="ctr"/>
                  <a:tab pos="2451100" algn="ctr"/>
                  <a:tab pos="2915920" algn="ctr"/>
                  <a:tab pos="3830320" algn="ctr"/>
                </a:tabLst>
                <a:defRPr/>
              </a:pPr>
              <a:endPara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eaLnBrk="0" hangingPunct="0">
                <a:lnSpc>
                  <a:spcPct val="105000"/>
                </a:lnSpc>
                <a:tabLst>
                  <a:tab pos="1534795" algn="ctr"/>
                  <a:tab pos="2451100" algn="ctr"/>
                  <a:tab pos="2915920" algn="ctr"/>
                  <a:tab pos="3830320" algn="ctr"/>
                </a:tabLst>
                <a:defRPr/>
              </a:pPr>
              <a:endPara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eaLnBrk="0" hangingPunct="0">
                <a:lnSpc>
                  <a:spcPct val="105000"/>
                </a:lnSpc>
                <a:tabLst>
                  <a:tab pos="1534795" algn="ctr"/>
                  <a:tab pos="2451100" algn="ctr"/>
                  <a:tab pos="2915920" algn="ctr"/>
                  <a:tab pos="3830320" algn="ctr"/>
                </a:tabLst>
                <a:defRPr/>
              </a:pPr>
              <a:endPara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eaLnBrk="0" hangingPunct="0">
                <a:lnSpc>
                  <a:spcPct val="90000"/>
                </a:lnSpc>
                <a:tabLst>
                  <a:tab pos="1534795" algn="ctr"/>
                  <a:tab pos="2451100" algn="ctr"/>
                  <a:tab pos="2915920" algn="ctr"/>
                  <a:tab pos="3830320" algn="ctr"/>
                </a:tabLst>
                <a:defRPr/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r" eaLnBrk="0" hangingPunct="0">
                <a:lnSpc>
                  <a:spcPct val="90000"/>
                </a:lnSpc>
                <a:tabLst>
                  <a:tab pos="1534795" algn="ctr"/>
                  <a:tab pos="2451100" algn="ctr"/>
                  <a:tab pos="2915920" algn="ctr"/>
                  <a:tab pos="3830320" algn="ctr"/>
                </a:tabLst>
                <a:defRPr/>
              </a:pPr>
              <a:r>
                <a:rPr lang="en-US" sz="16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Extension 	to an adjacent  organ</a:t>
              </a:r>
              <a:endParaRPr lang="en-US" sz="16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4" name="Group 10"/>
            <p:cNvGrpSpPr/>
            <p:nvPr/>
          </p:nvGrpSpPr>
          <p:grpSpPr bwMode="auto">
            <a:xfrm>
              <a:off x="517525" y="2079625"/>
              <a:ext cx="7872413" cy="4203700"/>
              <a:chOff x="517525" y="2079625"/>
              <a:chExt cx="7872413" cy="4203700"/>
            </a:xfrm>
          </p:grpSpPr>
          <p:pic>
            <p:nvPicPr>
              <p:cNvPr id="19491" name="Picture 4"/>
              <p:cNvPicPr>
                <a:picLocks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2738438" y="2124075"/>
                <a:ext cx="5651500" cy="36877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9461" name="Rectangle 5"/>
              <p:cNvSpPr>
                <a:spLocks noChangeArrowheads="1"/>
              </p:cNvSpPr>
              <p:nvPr/>
            </p:nvSpPr>
            <p:spPr bwMode="auto">
              <a:xfrm>
                <a:off x="517525" y="2515048"/>
                <a:ext cx="2280431" cy="3768277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  <a:effectLst/>
            </p:spPr>
            <p:txBody>
              <a:bodyPr lIns="90488" tIns="44450" rIns="90488" bIns="44450"/>
              <a:lstStyle/>
              <a:p>
                <a:pPr marL="228600" indent="-228600" eaLnBrk="0" hangingPunct="0">
                  <a:lnSpc>
                    <a:spcPct val="105000"/>
                  </a:lnSpc>
                  <a:tabLst>
                    <a:tab pos="457200" algn="l"/>
                    <a:tab pos="626745" algn="l"/>
                  </a:tabLst>
                  <a:defRPr/>
                </a:pPr>
                <a:r>
                  <a:rPr lang="en-US" sz="12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Mucosa</a:t>
                </a:r>
                <a:endParaRPr lang="en-US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marL="228600" indent="-228600" eaLnBrk="0" hangingPunct="0">
                  <a:lnSpc>
                    <a:spcPct val="105000"/>
                  </a:lnSpc>
                  <a:tabLst>
                    <a:tab pos="457200" algn="l"/>
                    <a:tab pos="626745" algn="l"/>
                  </a:tabLst>
                  <a:defRPr/>
                </a:pPr>
                <a:r>
                  <a:rPr lang="en-US" sz="12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Muscularis mucosae</a:t>
                </a:r>
                <a:endParaRPr lang="en-US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marL="228600" indent="-228600" eaLnBrk="0" hangingPunct="0">
                  <a:lnSpc>
                    <a:spcPct val="105000"/>
                  </a:lnSpc>
                  <a:tabLst>
                    <a:tab pos="457200" algn="l"/>
                    <a:tab pos="626745" algn="l"/>
                  </a:tabLst>
                  <a:defRPr/>
                </a:pPr>
                <a:endParaRPr lang="en-US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marL="228600" indent="-228600" eaLnBrk="0" hangingPunct="0">
                  <a:lnSpc>
                    <a:spcPct val="105000"/>
                  </a:lnSpc>
                  <a:tabLst>
                    <a:tab pos="457200" algn="l"/>
                    <a:tab pos="626745" algn="l"/>
                  </a:tabLst>
                  <a:defRPr/>
                </a:pPr>
                <a:r>
                  <a:rPr lang="en-US" sz="12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Submucosa</a:t>
                </a:r>
                <a:endParaRPr lang="en-US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marL="228600" indent="-228600" eaLnBrk="0" hangingPunct="0">
                  <a:lnSpc>
                    <a:spcPct val="105000"/>
                  </a:lnSpc>
                  <a:tabLst>
                    <a:tab pos="457200" algn="l"/>
                    <a:tab pos="626745" algn="l"/>
                  </a:tabLst>
                  <a:defRPr/>
                </a:pPr>
                <a:endParaRPr lang="en-US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marL="228600" indent="-228600" eaLnBrk="0" hangingPunct="0">
                  <a:lnSpc>
                    <a:spcPct val="105000"/>
                  </a:lnSpc>
                  <a:tabLst>
                    <a:tab pos="457200" algn="l"/>
                    <a:tab pos="626745" algn="l"/>
                  </a:tabLst>
                  <a:defRPr/>
                </a:pPr>
                <a:endParaRPr lang="en-US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marL="228600" indent="-228600" eaLnBrk="0" hangingPunct="0">
                  <a:lnSpc>
                    <a:spcPct val="105000"/>
                  </a:lnSpc>
                  <a:tabLst>
                    <a:tab pos="457200" algn="l"/>
                    <a:tab pos="626745" algn="l"/>
                  </a:tabLst>
                  <a:defRPr/>
                </a:pPr>
                <a:r>
                  <a:rPr lang="en-US" sz="12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Muscularis propria</a:t>
                </a:r>
                <a:endParaRPr lang="en-US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marL="228600" indent="-228600" eaLnBrk="0" hangingPunct="0">
                  <a:lnSpc>
                    <a:spcPct val="105000"/>
                  </a:lnSpc>
                  <a:tabLst>
                    <a:tab pos="457200" algn="l"/>
                    <a:tab pos="626745" algn="l"/>
                  </a:tabLst>
                  <a:defRPr/>
                </a:pPr>
                <a:endParaRPr lang="en-US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marL="228600" indent="-228600" eaLnBrk="0" hangingPunct="0">
                  <a:lnSpc>
                    <a:spcPct val="105000"/>
                  </a:lnSpc>
                  <a:tabLst>
                    <a:tab pos="457200" algn="l"/>
                    <a:tab pos="626745" algn="l"/>
                  </a:tabLst>
                  <a:defRPr/>
                </a:pPr>
                <a:endParaRPr lang="en-US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marL="228600" indent="-228600" eaLnBrk="0" hangingPunct="0">
                  <a:lnSpc>
                    <a:spcPct val="135000"/>
                  </a:lnSpc>
                  <a:tabLst>
                    <a:tab pos="457200" algn="l"/>
                    <a:tab pos="626745" algn="l"/>
                  </a:tabLst>
                  <a:defRPr/>
                </a:pPr>
                <a:r>
                  <a:rPr lang="en-US" sz="12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Subserosa</a:t>
                </a:r>
                <a:endParaRPr lang="en-US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marL="228600" indent="-228600" eaLnBrk="0" hangingPunct="0">
                  <a:lnSpc>
                    <a:spcPct val="135000"/>
                  </a:lnSpc>
                  <a:tabLst>
                    <a:tab pos="457200" algn="l"/>
                    <a:tab pos="626745" algn="l"/>
                  </a:tabLst>
                  <a:defRPr/>
                </a:pPr>
                <a:r>
                  <a:rPr lang="en-US" sz="12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Serosa</a:t>
                </a:r>
                <a:endParaRPr lang="en-US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493" name="Rectangle 6"/>
              <p:cNvSpPr>
                <a:spLocks noChangeArrowheads="1"/>
              </p:cNvSpPr>
              <p:nvPr/>
            </p:nvSpPr>
            <p:spPr bwMode="auto">
              <a:xfrm>
                <a:off x="3619500" y="2079625"/>
                <a:ext cx="193675" cy="677863"/>
              </a:xfrm>
              <a:prstGeom prst="rect">
                <a:avLst/>
              </a:prstGeom>
              <a:solidFill>
                <a:srgbClr val="009688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ar-JO">
                  <a:latin typeface="Georgia" panose="02040502050405020303" charset="0"/>
                </a:endParaRPr>
              </a:p>
            </p:txBody>
          </p:sp>
          <p:sp>
            <p:nvSpPr>
              <p:cNvPr id="19494" name="Rectangle 7"/>
              <p:cNvSpPr>
                <a:spLocks noChangeArrowheads="1"/>
              </p:cNvSpPr>
              <p:nvPr/>
            </p:nvSpPr>
            <p:spPr bwMode="auto">
              <a:xfrm>
                <a:off x="5018088" y="2079625"/>
                <a:ext cx="193675" cy="1708150"/>
              </a:xfrm>
              <a:prstGeom prst="rect">
                <a:avLst/>
              </a:prstGeom>
              <a:solidFill>
                <a:srgbClr val="009688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ar-JO">
                  <a:latin typeface="Georgia" panose="02040502050405020303" charset="0"/>
                </a:endParaRPr>
              </a:p>
            </p:txBody>
          </p:sp>
          <p:sp>
            <p:nvSpPr>
              <p:cNvPr id="19495" name="Rectangle 8"/>
              <p:cNvSpPr>
                <a:spLocks noChangeArrowheads="1"/>
              </p:cNvSpPr>
              <p:nvPr/>
            </p:nvSpPr>
            <p:spPr bwMode="auto">
              <a:xfrm>
                <a:off x="5942013" y="2079625"/>
                <a:ext cx="193675" cy="2466975"/>
              </a:xfrm>
              <a:prstGeom prst="rect">
                <a:avLst/>
              </a:prstGeom>
              <a:solidFill>
                <a:srgbClr val="009688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ar-JO">
                  <a:latin typeface="Georgia" panose="02040502050405020303" charset="0"/>
                </a:endParaRPr>
              </a:p>
            </p:txBody>
          </p:sp>
          <p:sp>
            <p:nvSpPr>
              <p:cNvPr id="19496" name="Rectangle 9"/>
              <p:cNvSpPr>
                <a:spLocks noChangeArrowheads="1"/>
              </p:cNvSpPr>
              <p:nvPr/>
            </p:nvSpPr>
            <p:spPr bwMode="auto">
              <a:xfrm>
                <a:off x="6362700" y="2079625"/>
                <a:ext cx="193675" cy="3078163"/>
              </a:xfrm>
              <a:prstGeom prst="rect">
                <a:avLst/>
              </a:prstGeom>
              <a:solidFill>
                <a:srgbClr val="009688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ar-JO">
                  <a:latin typeface="Georgia" panose="02040502050405020303" charset="0"/>
                </a:endParaRPr>
              </a:p>
            </p:txBody>
          </p:sp>
          <p:sp>
            <p:nvSpPr>
              <p:cNvPr id="19497" name="Rectangle 10"/>
              <p:cNvSpPr>
                <a:spLocks noChangeArrowheads="1"/>
              </p:cNvSpPr>
              <p:nvPr/>
            </p:nvSpPr>
            <p:spPr bwMode="auto">
              <a:xfrm>
                <a:off x="7343775" y="2079625"/>
                <a:ext cx="193675" cy="3857625"/>
              </a:xfrm>
              <a:prstGeom prst="rect">
                <a:avLst/>
              </a:prstGeom>
              <a:solidFill>
                <a:srgbClr val="009688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ar-JO">
                  <a:latin typeface="Georgia" panose="02040502050405020303" charset="0"/>
                </a:endParaRPr>
              </a:p>
            </p:txBody>
          </p:sp>
        </p:grpSp>
      </p:grp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441278" y="145931"/>
            <a:ext cx="8229600" cy="715962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TNM Classification</a:t>
            </a: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16" name="Content Placeholder 3"/>
          <p:cNvGraphicFramePr>
            <a:graphicFrameLocks noGrp="1"/>
          </p:cNvGraphicFramePr>
          <p:nvPr>
            <p:ph idx="1"/>
          </p:nvPr>
        </p:nvGraphicFramePr>
        <p:xfrm>
          <a:off x="1035398" y="865018"/>
          <a:ext cx="7086600" cy="233538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49322"/>
                <a:gridCol w="6537278"/>
              </a:tblGrid>
              <a:tr h="253880">
                <a:tc>
                  <a:txBody>
                    <a:bodyPr/>
                    <a:lstStyle/>
                    <a:p>
                      <a:r>
                        <a:rPr lang="en-US" sz="1600" b="0" dirty="0"/>
                        <a:t>T</a:t>
                      </a:r>
                      <a:r>
                        <a:rPr lang="en-US" sz="1600" b="0" baseline="-25000" dirty="0"/>
                        <a:t>X</a:t>
                      </a:r>
                      <a:endParaRPr lang="en-US" sz="1600" b="0" baseline="-25000" dirty="0"/>
                    </a:p>
                  </a:txBody>
                  <a:tcPr marL="9525" marR="9525" marT="9525" marB="9525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Primary tumor cannot be assessed</a:t>
                      </a:r>
                      <a:endParaRPr lang="en-US" sz="1600" b="0" dirty="0"/>
                    </a:p>
                  </a:txBody>
                  <a:tcPr marL="9525" marR="9525" marT="9525" marB="9525" anchor="ctr">
                    <a:noFill/>
                  </a:tcPr>
                </a:tc>
              </a:tr>
              <a:tr h="253880">
                <a:tc>
                  <a:txBody>
                    <a:bodyPr/>
                    <a:lstStyle/>
                    <a:p>
                      <a:r>
                        <a:rPr lang="en-US" sz="1600" dirty="0"/>
                        <a:t>T0</a:t>
                      </a:r>
                      <a:endParaRPr lang="en-US" sz="1600" dirty="0"/>
                    </a:p>
                  </a:txBody>
                  <a:tcPr marL="9525" marR="9525" marT="9525" marB="9525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 evidence of primary tumor</a:t>
                      </a:r>
                      <a:endParaRPr lang="en-US" sz="1600" dirty="0"/>
                    </a:p>
                  </a:txBody>
                  <a:tcPr marL="9525" marR="9525" marT="9525" marB="9525" anchor="ctr">
                    <a:noFill/>
                  </a:tcPr>
                </a:tc>
              </a:tr>
              <a:tr h="253880">
                <a:tc>
                  <a:txBody>
                    <a:bodyPr/>
                    <a:lstStyle/>
                    <a:p>
                      <a:r>
                        <a:rPr lang="en-US" sz="1600"/>
                        <a:t>Tis</a:t>
                      </a:r>
                      <a:endParaRPr lang="en-US" sz="1600"/>
                    </a:p>
                  </a:txBody>
                  <a:tcPr marL="9525" marR="9525" marT="9525" marB="9525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Carcinoma </a:t>
                      </a:r>
                      <a:r>
                        <a:rPr lang="en-US" sz="1600" i="1" dirty="0"/>
                        <a:t>in situ:</a:t>
                      </a:r>
                      <a:r>
                        <a:rPr lang="en-US" sz="1600" dirty="0"/>
                        <a:t> intraepithelial or invasion of lamina </a:t>
                      </a:r>
                      <a:r>
                        <a:rPr lang="en-US" sz="1600" dirty="0" err="1"/>
                        <a:t>propria</a:t>
                      </a:r>
                      <a:endParaRPr lang="en-US" sz="1600" dirty="0"/>
                    </a:p>
                  </a:txBody>
                  <a:tcPr marL="9525" marR="9525" marT="9525" marB="9525" anchor="ctr">
                    <a:noFill/>
                  </a:tcPr>
                </a:tc>
              </a:tr>
              <a:tr h="253880">
                <a:tc>
                  <a:txBody>
                    <a:bodyPr/>
                    <a:lstStyle/>
                    <a:p>
                      <a:r>
                        <a:rPr lang="en-US" sz="1600"/>
                        <a:t>T1</a:t>
                      </a:r>
                      <a:endParaRPr lang="en-US" sz="1600"/>
                    </a:p>
                  </a:txBody>
                  <a:tcPr marL="9525" marR="9525" marT="9525" marB="9525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Tumor invades </a:t>
                      </a:r>
                      <a:r>
                        <a:rPr lang="en-US" sz="1600" dirty="0" err="1"/>
                        <a:t>submucosa</a:t>
                      </a:r>
                      <a:endParaRPr lang="en-US" sz="1600" dirty="0"/>
                    </a:p>
                  </a:txBody>
                  <a:tcPr marL="9525" marR="9525" marT="9525" marB="9525" anchor="ctr">
                    <a:noFill/>
                  </a:tcPr>
                </a:tc>
              </a:tr>
              <a:tr h="253880">
                <a:tc>
                  <a:txBody>
                    <a:bodyPr/>
                    <a:lstStyle/>
                    <a:p>
                      <a:r>
                        <a:rPr lang="en-US" sz="1600"/>
                        <a:t>T2</a:t>
                      </a:r>
                      <a:endParaRPr lang="en-US" sz="1600"/>
                    </a:p>
                  </a:txBody>
                  <a:tcPr marL="9525" marR="9525" marT="9525" marB="9525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Tumor invades </a:t>
                      </a:r>
                      <a:r>
                        <a:rPr lang="en-US" sz="1600" dirty="0" err="1"/>
                        <a:t>muscularis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propria</a:t>
                      </a:r>
                      <a:endParaRPr lang="en-US" sz="1600" dirty="0"/>
                    </a:p>
                  </a:txBody>
                  <a:tcPr marL="9525" marR="9525" marT="9525" marB="9525" anchor="ctr">
                    <a:noFill/>
                  </a:tcPr>
                </a:tc>
              </a:tr>
              <a:tr h="329080">
                <a:tc>
                  <a:txBody>
                    <a:bodyPr/>
                    <a:lstStyle/>
                    <a:p>
                      <a:r>
                        <a:rPr lang="en-US" sz="1600"/>
                        <a:t>T3</a:t>
                      </a:r>
                      <a:endParaRPr lang="en-US" sz="1600"/>
                    </a:p>
                  </a:txBody>
                  <a:tcPr marL="9525" marR="9525" marT="9525" marB="9525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Tumor invades through the </a:t>
                      </a:r>
                      <a:r>
                        <a:rPr lang="en-US" sz="1600" dirty="0" err="1"/>
                        <a:t>muscularis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propria</a:t>
                      </a:r>
                      <a:r>
                        <a:rPr lang="en-US" sz="1600" dirty="0"/>
                        <a:t> into </a:t>
                      </a:r>
                      <a:r>
                        <a:rPr lang="en-US" sz="1600" dirty="0" err="1"/>
                        <a:t>pericolorectal</a:t>
                      </a:r>
                      <a:r>
                        <a:rPr lang="en-US" sz="1600" dirty="0"/>
                        <a:t> tissues</a:t>
                      </a:r>
                      <a:endParaRPr lang="en-US" sz="1600" dirty="0"/>
                    </a:p>
                  </a:txBody>
                  <a:tcPr marL="9525" marR="9525" marT="9525" marB="9525" anchor="ctr">
                    <a:noFill/>
                  </a:tcPr>
                </a:tc>
              </a:tr>
              <a:tr h="253880">
                <a:tc>
                  <a:txBody>
                    <a:bodyPr/>
                    <a:lstStyle/>
                    <a:p>
                      <a:r>
                        <a:rPr lang="en-US" sz="1600"/>
                        <a:t>T4a</a:t>
                      </a:r>
                      <a:endParaRPr lang="en-US" sz="1600"/>
                    </a:p>
                  </a:txBody>
                  <a:tcPr marL="9525" marR="9525" marT="9525" marB="9525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Tumor penetrates to the surface of the visceral peritoneum</a:t>
                      </a:r>
                      <a:endParaRPr lang="en-US" sz="1600" dirty="0"/>
                    </a:p>
                  </a:txBody>
                  <a:tcPr marL="9525" marR="9525" marT="9525" marB="9525" anchor="ctr">
                    <a:noFill/>
                  </a:tcPr>
                </a:tc>
              </a:tr>
              <a:tr h="428962">
                <a:tc>
                  <a:txBody>
                    <a:bodyPr/>
                    <a:lstStyle/>
                    <a:p>
                      <a:r>
                        <a:rPr lang="en-US" sz="1600" dirty="0"/>
                        <a:t>T4b</a:t>
                      </a:r>
                      <a:endParaRPr lang="en-US" sz="1600" dirty="0"/>
                    </a:p>
                  </a:txBody>
                  <a:tcPr marL="9525" marR="9525" marT="9525" marB="9525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Tumor directly invades or is adherent to other organs or structures</a:t>
                      </a:r>
                      <a:endParaRPr lang="en-US" sz="1600" dirty="0"/>
                    </a:p>
                  </a:txBody>
                  <a:tcPr marL="9525" marR="9525" marT="9525" marB="9525" anchor="ctr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715962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TNM Classification 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(cont..)</a:t>
            </a: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TNM classification for colorectal cancer | Download Tabl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67" y="1641475"/>
            <a:ext cx="6089666" cy="348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/>
          <p:cNvGrpSpPr/>
          <p:nvPr/>
        </p:nvGrpSpPr>
        <p:grpSpPr bwMode="auto">
          <a:xfrm>
            <a:off x="76200" y="1143000"/>
            <a:ext cx="8991600" cy="5562600"/>
            <a:chOff x="76200" y="1143000"/>
            <a:chExt cx="8991600" cy="42672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/>
            <a:srcRect l="19327" t="13542" r="11567" b="47917"/>
            <a:stretch>
              <a:fillRect/>
            </a:stretch>
          </p:blipFill>
          <p:spPr bwMode="auto">
            <a:xfrm>
              <a:off x="76200" y="1143000"/>
              <a:ext cx="8991600" cy="28192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/>
            <a:srcRect l="19327" t="63542" r="11567" b="16667"/>
            <a:stretch>
              <a:fillRect/>
            </a:stretch>
          </p:blipFill>
          <p:spPr bwMode="auto">
            <a:xfrm>
              <a:off x="76200" y="3962226"/>
              <a:ext cx="8991600" cy="14479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Stage Grouping</a:t>
            </a:r>
            <a:endParaRPr lang="en-US" sz="36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ar-JO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1"/>
          <a:srcRect l="19327" t="15625" r="8054" b="9375"/>
          <a:stretch>
            <a:fillRect/>
          </a:stretch>
        </p:blipFill>
        <p:spPr bwMode="auto">
          <a:xfrm>
            <a:off x="82550" y="1234281"/>
            <a:ext cx="89789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intestinal polyps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/>
          <a:srcRect l="23496" t="48954" r="42427" b="14783"/>
          <a:stretch>
            <a:fillRect/>
          </a:stretch>
        </p:blipFill>
        <p:spPr bwMode="auto">
          <a:xfrm>
            <a:off x="1143000" y="1524000"/>
            <a:ext cx="713232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SURGERY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5943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</a:rPr>
              <a:t>Surgery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</a:rPr>
              <a:t> is the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</a:rPr>
              <a:t>gold standard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</a:rPr>
              <a:t>and principle therapy of primary and non metastatic ca colon.</a:t>
            </a: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  <a:latin typeface="Bahnschrift Light" panose="020B0502040204020203" pitchFamily="34" charset="0"/>
              <a:ea typeface="SimSun-ExtB" panose="02010609060101010101" pitchFamily="49" charset="-122"/>
            </a:endParaRPr>
          </a:p>
          <a:p>
            <a:pPr lvl="1">
              <a:buFont typeface="Bahnschrift Light" panose="020B0502040204020203" pitchFamily="34" charset="0"/>
              <a:buChar char="₪"/>
            </a:pP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</a:rPr>
              <a:t>Curative.</a:t>
            </a: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  <a:latin typeface="Bahnschrift Light" panose="020B0502040204020203" pitchFamily="34" charset="0"/>
              <a:ea typeface="SimSun-ExtB" panose="02010609060101010101" pitchFamily="49" charset="-122"/>
            </a:endParaRPr>
          </a:p>
          <a:p>
            <a:pPr lvl="1">
              <a:buFont typeface="Bahnschrift Light" panose="020B0502040204020203" pitchFamily="34" charset="0"/>
              <a:buChar char="₪"/>
            </a:pP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</a:rPr>
              <a:t>Palliative.</a:t>
            </a: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  <a:latin typeface="Bahnschrift Light" panose="020B0502040204020203" pitchFamily="34" charset="0"/>
              <a:ea typeface="SimSun-ExtB" panose="02010609060101010101" pitchFamily="49" charset="-122"/>
            </a:endParaRPr>
          </a:p>
          <a:p>
            <a:pPr lvl="1">
              <a:buFont typeface="Bahnschrift Light" panose="020B0502040204020203" pitchFamily="34" charset="0"/>
              <a:buChar char="₪"/>
            </a:pP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</a:rPr>
              <a:t>Accurate disease staging.</a:t>
            </a: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  <a:latin typeface="Bahnschrift Light" panose="020B0502040204020203" pitchFamily="34" charset="0"/>
              <a:ea typeface="SimSun-ExtB" panose="02010609060101010101" pitchFamily="49" charset="-122"/>
            </a:endParaRPr>
          </a:p>
          <a:p>
            <a:pPr lvl="1">
              <a:buFont typeface="Bahnschrift Light" panose="020B0502040204020203" pitchFamily="34" charset="0"/>
              <a:buChar char="₪"/>
            </a:pP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</a:rPr>
              <a:t> Guides adjuvant treatment.</a:t>
            </a: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  <a:latin typeface="Bahnschrift Light" panose="020B0502040204020203" pitchFamily="34" charset="0"/>
              <a:ea typeface="SimSun-ExtB" panose="02010609060101010101" pitchFamily="49" charset="-122"/>
            </a:endParaRPr>
          </a:p>
          <a:p>
            <a:pPr marL="457200" lvl="1" indent="0">
              <a:buNone/>
            </a:pP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  <a:latin typeface="Bahnschrift Light" panose="020B0502040204020203" pitchFamily="34" charset="0"/>
              <a:ea typeface="SimSun-ExtB" panose="02010609060101010101" pitchFamily="49" charset="-122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  <a:cs typeface="Times New Roman" panose="02020603050405020304" charset="0"/>
              </a:rPr>
              <a:t>Cure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  <a:cs typeface="Times New Roman" panose="02020603050405020304" charset="0"/>
              </a:rPr>
              <a:t> Likelihood is greater when disease is detected at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  <a:cs typeface="Times New Roman" panose="02020603050405020304" charset="0"/>
              </a:rPr>
              <a:t>early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  <a:cs typeface="Times New Roman" panose="02020603050405020304" charset="0"/>
              </a:rPr>
              <a:t> stage.</a:t>
            </a: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  <a:latin typeface="Bahnschrift Light" panose="020B0502040204020203" pitchFamily="34" charset="0"/>
              <a:ea typeface="SimSun-ExtB" panose="02010609060101010101" pitchFamily="49" charset="-122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  <a:latin typeface="Bahnschrift Light" panose="020B0502040204020203" pitchFamily="34" charset="0"/>
              <a:ea typeface="SimSun-ExtB" panose="02010609060101010101" pitchFamily="49" charset="-122"/>
              <a:cs typeface="Times New Roman" panose="02020603050405020304" charset="0"/>
            </a:endParaRPr>
          </a:p>
          <a:p>
            <a:pPr marL="0" indent="0">
              <a:lnSpc>
                <a:spcPts val="34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  <a:cs typeface="Times New Roman" panose="02020603050405020304" charset="0"/>
              </a:rPr>
              <a:t>AIM:</a:t>
            </a:r>
            <a:endParaRPr lang="en-GB" sz="2400" b="1" dirty="0">
              <a:solidFill>
                <a:schemeClr val="accent4">
                  <a:lumMod val="40000"/>
                  <a:lumOff val="60000"/>
                </a:schemeClr>
              </a:solidFill>
              <a:latin typeface="Bahnschrift Light" panose="020B0502040204020203" pitchFamily="34" charset="0"/>
              <a:ea typeface="SimSun-ExtB" panose="02010609060101010101" pitchFamily="49" charset="-122"/>
              <a:cs typeface="Times New Roman" panose="02020603050405020304" charset="0"/>
            </a:endParaRPr>
          </a:p>
          <a:p>
            <a:pPr lvl="1">
              <a:spcBef>
                <a:spcPts val="200"/>
              </a:spcBef>
              <a:spcAft>
                <a:spcPts val="200"/>
              </a:spcAft>
              <a:buFont typeface="Calibri" panose="020F0502020204030204" charset="0"/>
              <a:buChar char="₪"/>
            </a:pP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  <a:cs typeface="Times New Roman" panose="02020603050405020304" charset="0"/>
              </a:rPr>
              <a:t>To excise the primary lesion with adequate margin ~5 cm of normal bowel proximal distal to the tumour and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</a:rPr>
              <a:t>draining locoregional lymph nodes</a:t>
            </a:r>
            <a:endParaRPr lang="en-GB" sz="2400" dirty="0">
              <a:solidFill>
                <a:schemeClr val="bg1">
                  <a:lumMod val="75000"/>
                </a:schemeClr>
              </a:solidFill>
              <a:latin typeface="Bahnschrift Light" panose="020B0502040204020203" pitchFamily="34" charset="0"/>
              <a:ea typeface="SimSun-ExtB" panose="02010609060101010101" pitchFamily="49" charset="-122"/>
              <a:cs typeface="Times New Roman" panose="02020603050405020304" charset="0"/>
            </a:endParaRPr>
          </a:p>
          <a:p>
            <a:pPr lvl="1">
              <a:spcBef>
                <a:spcPts val="200"/>
              </a:spcBef>
              <a:spcAft>
                <a:spcPts val="200"/>
              </a:spcAft>
              <a:buFont typeface="Calibri" panose="020F0502020204030204" charset="0"/>
              <a:buChar char="₪"/>
            </a:pPr>
            <a:r>
              <a:rPr lang="en-GB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Light" panose="020B0502040204020203" pitchFamily="34" charset="0"/>
                <a:ea typeface="SimSun-ExtB" panose="02010609060101010101" pitchFamily="49" charset="-122"/>
                <a:cs typeface="Times New Roman" panose="02020603050405020304" charset="0"/>
              </a:rPr>
              <a:t>To reconstitute bowel continuity.</a:t>
            </a:r>
            <a:endParaRPr lang="en-GB" sz="2400" dirty="0">
              <a:solidFill>
                <a:schemeClr val="accent4">
                  <a:lumMod val="40000"/>
                  <a:lumOff val="60000"/>
                </a:schemeClr>
              </a:solidFill>
              <a:latin typeface="Bahnschrift Light" panose="020B0502040204020203" pitchFamily="34" charset="0"/>
              <a:ea typeface="SimSun-ExtB" panose="02010609060101010101" pitchFamily="49" charset="-122"/>
              <a:cs typeface="Times New Roman" panose="02020603050405020304" charset="0"/>
            </a:endParaRPr>
          </a:p>
          <a:p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  <a:latin typeface="Bahnschrift Light" panose="020B0502040204020203" pitchFamily="34" charset="0"/>
              <a:ea typeface="SimSun-ExtB" panose="02010609060101010101" pitchFamily="49" charset="-122"/>
              <a:cs typeface="Times New Roman" panose="02020603050405020304" charset="0"/>
            </a:endParaRPr>
          </a:p>
          <a:p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  <a:latin typeface="Bahnschrift Light" panose="020B0502040204020203" pitchFamily="34" charset="0"/>
              <a:ea typeface="SimSun-ExtB" panose="02010609060101010101" pitchFamily="49" charset="-122"/>
            </a:endParaRPr>
          </a:p>
          <a:p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  <a:latin typeface="Bahnschrift Light" panose="020B0502040204020203" pitchFamily="34" charset="0"/>
              <a:ea typeface="SimSun-ExtB" panose="02010609060101010101" pitchFamily="49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ntestine Icon Stock Vector (Royalty Free) 401417059"/>
          <p:cNvPicPr>
            <a:picLocks noChangeAspect="1" noChangeArrowheads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1450"/>
            <a:ext cx="7239000" cy="77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SURGERY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(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cont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….)</a:t>
            </a:r>
            <a:endParaRPr lang="en-GB" b="1" dirty="0">
              <a:solidFill>
                <a:schemeClr val="accent4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371600"/>
            <a:ext cx="8763000" cy="5105400"/>
          </a:xfrm>
        </p:spPr>
        <p:txBody>
          <a:bodyPr/>
          <a:lstStyle/>
          <a:p>
            <a:pPr>
              <a:buFont typeface="Calibri" panose="020F0502020204030204" charset="0"/>
              <a:buChar char="₪"/>
            </a:pPr>
            <a:r>
              <a:rPr lang="en-GB" dirty="0">
                <a:latin typeface="Bahnschrift Light" panose="020B0502040204020203" pitchFamily="34" charset="0"/>
              </a:rPr>
              <a:t>Recurrence disease after surgery does occur typically at the site of anastomosis and re-resection ca be successful </a:t>
            </a:r>
            <a:endParaRPr lang="en-GB" dirty="0">
              <a:latin typeface="Bahnschrift Light" panose="020B0502040204020203" pitchFamily="34" charset="0"/>
            </a:endParaRPr>
          </a:p>
          <a:p>
            <a:pPr>
              <a:buFont typeface="Calibri" panose="020F0502020204030204" charset="0"/>
              <a:buChar char="₪"/>
            </a:pPr>
            <a:r>
              <a:rPr lang="en-GB" dirty="0">
                <a:latin typeface="Bahnschrift Light" panose="020B0502040204020203" pitchFamily="34" charset="0"/>
              </a:rPr>
              <a:t>The presence of peritoneal metastasis after opening predict palliative surgery and less aggressive lymphadenopathy.</a:t>
            </a:r>
            <a:endParaRPr lang="en-GB" dirty="0">
              <a:latin typeface="Bahnschrift Light" panose="020B0502040204020203" pitchFamily="34" charset="0"/>
            </a:endParaRPr>
          </a:p>
          <a:p>
            <a:pPr>
              <a:buFont typeface="Calibri" panose="020F0502020204030204" charset="0"/>
              <a:buChar char="₪"/>
            </a:pPr>
            <a:r>
              <a:rPr lang="en-GB" dirty="0">
                <a:latin typeface="Bahnschrift Light" panose="020B0502040204020203" pitchFamily="34" charset="0"/>
              </a:rPr>
              <a:t>Laparoscopic surgery  for colon cancer has shown nearly equivalent outcomes to open laparotomy.</a:t>
            </a:r>
            <a:endParaRPr lang="en-GB" dirty="0">
              <a:latin typeface="Bahnschrift Light" panose="020B0502040204020203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16137"/>
            <a:ext cx="91440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2"/>
                </a:solidFill>
              </a:rPr>
              <a:t>Right hemicolectomy 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2050" name="Picture 2" descr="Hemicolectomy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56000" b="2655"/>
          <a:stretch>
            <a:fillRect/>
          </a:stretch>
        </p:blipFill>
        <p:spPr bwMode="auto">
          <a:xfrm>
            <a:off x="1600200" y="2743200"/>
            <a:ext cx="2590800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emicolectomy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r="8000" b="2655"/>
          <a:stretch>
            <a:fillRect/>
          </a:stretch>
        </p:blipFill>
        <p:spPr bwMode="auto">
          <a:xfrm>
            <a:off x="4538730" y="2748566"/>
            <a:ext cx="2438400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1430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Calibri" panose="020F0502020204030204" charset="0"/>
              <a:buChar char="₪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</a:rPr>
              <a:t>Done in cases of ascending colonic or caecal cancers.</a:t>
            </a:r>
            <a:endParaRPr lang="en-GB" sz="20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 algn="ctr">
              <a:buFont typeface="Calibri" panose="020F0502020204030204" charset="0"/>
              <a:buChar char="₪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</a:rPr>
              <a:t>It involves the removal terminal ileum, caecum, ascending colon, hepatic flexure, proximal one third of T-colon, their mesentery, and associated lymph nodes.  </a:t>
            </a:r>
            <a:endParaRPr lang="en-GB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55" y="0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Left hemicolectomy </a:t>
            </a:r>
            <a:endParaRPr lang="en-GB" b="1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1524000"/>
          </a:xfrm>
        </p:spPr>
        <p:txBody>
          <a:bodyPr>
            <a:normAutofit lnSpcReduction="10000"/>
          </a:bodyPr>
          <a:lstStyle/>
          <a:p>
            <a:pPr algn="ctr">
              <a:buFont typeface="Calibri" panose="020F0502020204030204" charset="0"/>
              <a:buChar char="₪"/>
            </a:pPr>
            <a:r>
              <a:rPr lang="en-GB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Done in patients with descending colon and splenic flexure cancers.</a:t>
            </a:r>
            <a:endParaRPr lang="en-GB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>
              <a:buFont typeface="Calibri" panose="020F0502020204030204" charset="0"/>
              <a:buChar char="₪"/>
            </a:pPr>
            <a:r>
              <a:rPr lang="en-GB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Involves removal of distal T-colon, splenic flexure, descending colon, sigmoid, upper rectum and associated lymph nodes</a:t>
            </a:r>
            <a:r>
              <a:rPr lang="en-GB" sz="2400" dirty="0"/>
              <a:t>.</a:t>
            </a:r>
            <a:endParaRPr lang="en-GB" sz="2400" dirty="0"/>
          </a:p>
        </p:txBody>
      </p:sp>
      <p:pic>
        <p:nvPicPr>
          <p:cNvPr id="3074" name="Picture 2" descr="Left hemicolectomy - Mayo Clinic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1854" r="52464" b="7416"/>
          <a:stretch>
            <a:fillRect/>
          </a:stretch>
        </p:blipFill>
        <p:spPr bwMode="auto">
          <a:xfrm>
            <a:off x="1295400" y="2856963"/>
            <a:ext cx="2743200" cy="372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eft hemicolectomy - Mayo Clinic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3" t="5435" r="2658" b="6683"/>
          <a:stretch>
            <a:fillRect/>
          </a:stretch>
        </p:blipFill>
        <p:spPr bwMode="auto">
          <a:xfrm>
            <a:off x="4876800" y="2856962"/>
            <a:ext cx="2743200" cy="372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he Large Intestine PNG Image &amp;amp; PSD File Free Download - Lovepik | 401795952"/>
          <p:cNvPicPr>
            <a:picLocks noChangeAspect="1" noChangeArrowheads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54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342900"/>
            <a:ext cx="75438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Emergency surgery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7097"/>
            <a:ext cx="9067800" cy="579120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>
                <a:latin typeface="Batang" panose="02030600000101010101" pitchFamily="18" charset="-127"/>
                <a:ea typeface="Batang" panose="02030600000101010101" pitchFamily="18" charset="-127"/>
              </a:rPr>
              <a:t>20%</a:t>
            </a:r>
            <a:r>
              <a:rPr 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 of patients with colonic cancer will present as an emergency, the majority with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obstruction</a:t>
            </a:r>
            <a:r>
              <a:rPr 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, but occasionally with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hemorrhage</a:t>
            </a:r>
            <a:r>
              <a:rPr 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 or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perforation</a:t>
            </a:r>
            <a:r>
              <a:rPr 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endParaRPr lang="en-US" sz="28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buNone/>
            </a:pPr>
            <a:endParaRPr lang="en-US" sz="28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If the lesion is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right</a:t>
            </a:r>
            <a:r>
              <a:rPr 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 sided, it is usually possible to perform a right hemi-colectomy and anastomosis in the usual manner; this can be facilitated by decompressing the bowel at the start of the operation</a:t>
            </a:r>
            <a:endParaRPr lang="en-US" sz="28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Perforation with substantial contamination or if the patient is unstable, it may be advisable to bring out an ileo-colostomy rather than anastomosing bowel in these circumstances.</a:t>
            </a:r>
            <a:endParaRPr lang="en-US" sz="28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buNone/>
            </a:pPr>
            <a:endParaRPr lang="en-US" sz="28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For a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left</a:t>
            </a:r>
            <a:r>
              <a:rPr 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-sided lesion, the decision-making process is similar to that in diverticular disease between a </a:t>
            </a:r>
            <a:r>
              <a:rPr lang="en-US" sz="2800" b="1" dirty="0">
                <a:latin typeface="Batang" panose="02030600000101010101" pitchFamily="18" charset="-127"/>
                <a:ea typeface="Batang" panose="02030600000101010101" pitchFamily="18" charset="-127"/>
              </a:rPr>
              <a:t>Hartmann’s</a:t>
            </a:r>
            <a:r>
              <a:rPr 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 procedure and resection and anastomosis</a:t>
            </a:r>
            <a:endParaRPr lang="en-US" sz="28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lon Sketch HD Stock Images | Shutterstock"/>
          <p:cNvPicPr>
            <a:picLocks noChangeAspect="1" noChangeArrowheads="1"/>
          </p:cNvPicPr>
          <p:nvPr/>
        </p:nvPicPr>
        <p:blipFill>
          <a:blip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14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5943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Post operative care and follow up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18846"/>
            <a:ext cx="8686800" cy="5228492"/>
          </a:xfrm>
          <a:solidFill>
            <a:schemeClr val="accent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libri Light" panose="020F0302020204030204" charset="0"/>
                <a:cs typeface="Calibri Light" panose="020F0302020204030204" charset="0"/>
              </a:rPr>
              <a:t>Post op complications are bleeding, thromboembolism, wound infection and the most feared; anastomosis breakdown. </a:t>
            </a:r>
            <a:endParaRPr lang="en-GB" sz="2800" b="1" dirty="0">
              <a:solidFill>
                <a:schemeClr val="bg1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Calibri Light" panose="020F0302020204030204" charset="0"/>
                <a:cs typeface="Calibri Light" panose="020F0302020204030204" charset="0"/>
              </a:rPr>
              <a:t>There is no advantage of placing intraabdominal drain after colon surgery. </a:t>
            </a:r>
            <a:endParaRPr lang="en-GB" sz="2800" b="1" dirty="0">
              <a:solidFill>
                <a:schemeClr val="bg1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Calibri Light" panose="020F0302020204030204" charset="0"/>
                <a:cs typeface="Calibri Light" panose="020F0302020204030204" charset="0"/>
              </a:rPr>
              <a:t>3% have a second bowel caner at diagnosis, and similarly, 3% will develop another colon cancer at a different time, for those surveillance colonoscopy is designed.</a:t>
            </a:r>
            <a:endParaRPr lang="en-GB" sz="2800" b="1" dirty="0">
              <a:solidFill>
                <a:schemeClr val="bg1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Calibri Light" panose="020F0302020204030204" charset="0"/>
                <a:cs typeface="Calibri Light" panose="020F0302020204030204" charset="0"/>
              </a:rPr>
              <a:t>Up to Half patients with colorectal cancer will have liver </a:t>
            </a:r>
            <a:r>
              <a:rPr lang="en-GB" sz="2800" b="1" dirty="0" err="1">
                <a:solidFill>
                  <a:schemeClr val="bg1"/>
                </a:solidFill>
                <a:latin typeface="Calibri Light" panose="020F0302020204030204" charset="0"/>
                <a:cs typeface="Calibri Light" panose="020F0302020204030204" charset="0"/>
              </a:rPr>
              <a:t>mets</a:t>
            </a:r>
            <a:r>
              <a:rPr lang="en-GB" sz="2800" b="1" dirty="0">
                <a:solidFill>
                  <a:schemeClr val="bg1"/>
                </a:solidFill>
                <a:latin typeface="Calibri Light" panose="020F0302020204030204" charset="0"/>
                <a:cs typeface="Calibri Light" panose="020F0302020204030204" charset="0"/>
              </a:rPr>
              <a:t> at some point, so regular liver imaging and CEA measurement. </a:t>
            </a:r>
            <a:endParaRPr lang="en-GB" sz="2800" b="1" dirty="0">
              <a:solidFill>
                <a:schemeClr val="bg1"/>
              </a:solidFill>
              <a:latin typeface="Calibri Light" panose="020F0302020204030204" charset="0"/>
              <a:cs typeface="Calibri Light" panose="020F030202020403020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he colon stock illustration. Illustration of anatomical - 157612667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167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3795"/>
            <a:ext cx="7620000" cy="5715000"/>
          </a:xfrm>
          <a:prstGeom prst="rect">
            <a:avLst/>
          </a:prstGeom>
          <a:noFill/>
          <a:effectLst>
            <a:outerShdw dist="50800" dir="2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091755"/>
            <a:ext cx="2971800" cy="2861245"/>
          </a:xfrm>
          <a:solidFill>
            <a:schemeClr val="accent5">
              <a:lumMod val="75000"/>
              <a:alpha val="49000"/>
            </a:schemeClr>
          </a:solidFill>
        </p:spPr>
        <p:txBody>
          <a:bodyPr>
            <a:normAutofit/>
          </a:bodyPr>
          <a:lstStyle/>
          <a:p>
            <a:pPr marL="393700" lvl="1" indent="0" eaLnBrk="1" hangingPunct="1">
              <a:buNone/>
            </a:pP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Single therapy 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852805" lvl="1" indent="-459105" eaLnBrk="1" hangingPunct="1">
              <a:buFont typeface="Calibri" panose="020F0502020204030204" charset="0"/>
              <a:buChar char="₪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5Fu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852805" lvl="1" indent="-459105" eaLnBrk="1" hangingPunct="1">
              <a:buFont typeface="Calibri" panose="020F0502020204030204" charset="0"/>
              <a:buChar char="₪"/>
            </a:pP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Leucovorin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852805" lvl="1" indent="-459105" eaLnBrk="1" hangingPunct="1">
              <a:buFont typeface="Calibri" panose="020F0502020204030204" charset="0"/>
              <a:buChar char="₪"/>
            </a:pP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Oxaliplatin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852805" lvl="1" indent="-459105" eaLnBrk="1" hangingPunct="1">
              <a:buFont typeface="Calibri" panose="020F0502020204030204" charset="0"/>
              <a:buChar char="₪"/>
            </a:pP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Irinotecan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852805" lvl="1" indent="-459105" eaLnBrk="1" hangingPunct="1">
              <a:buFont typeface="Calibri" panose="020F0502020204030204" charset="0"/>
              <a:buChar char="₪"/>
            </a:pP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Bevacizumab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852805" lvl="1" indent="-459105" eaLnBrk="1" hangingPunct="1">
              <a:buFont typeface="Calibri" panose="020F0502020204030204" charset="0"/>
              <a:buChar char="₪"/>
            </a:pP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cetuximab</a:t>
            </a:r>
            <a:endParaRPr lang="en-IN" sz="2000" dirty="0">
              <a:solidFill>
                <a:schemeClr val="accent6">
                  <a:lumMod val="20000"/>
                  <a:lumOff val="8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3011" name="Rectangle 3"/>
          <p:cNvSpPr txBox="1">
            <a:spLocks noChangeArrowheads="1"/>
          </p:cNvSpPr>
          <p:nvPr/>
        </p:nvSpPr>
        <p:spPr bwMode="auto">
          <a:xfrm>
            <a:off x="4648200" y="2071363"/>
            <a:ext cx="3886200" cy="2881637"/>
          </a:xfrm>
          <a:prstGeom prst="rect">
            <a:avLst/>
          </a:prstGeom>
          <a:solidFill>
            <a:schemeClr val="accent5">
              <a:lumMod val="75000"/>
              <a:alpha val="52000"/>
            </a:schemeClr>
          </a:solidFill>
          <a:ln w="9525">
            <a:noFill/>
            <a:miter lim="800000"/>
          </a:ln>
        </p:spPr>
        <p:txBody>
          <a:bodyPr/>
          <a:lstStyle/>
          <a:p>
            <a:pPr lvl="1">
              <a:spcBef>
                <a:spcPct val="20000"/>
              </a:spcBef>
            </a:pP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Combinations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endParaRPr lang="en-US" sz="2000" b="1" dirty="0">
              <a:solidFill>
                <a:schemeClr val="accent6">
                  <a:lumMod val="20000"/>
                  <a:lumOff val="8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800100" lvl="1" indent="-342900">
              <a:spcBef>
                <a:spcPct val="20000"/>
              </a:spcBef>
              <a:buFont typeface="Calibri" panose="020F0502020204030204" charset="0"/>
              <a:buChar char="₪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FOLFOX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800100" lvl="1" indent="-342900">
              <a:spcBef>
                <a:spcPct val="20000"/>
              </a:spcBef>
              <a:buFont typeface="Calibri" panose="020F0502020204030204" charset="0"/>
              <a:buChar char="₪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FOLFIRI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800100" lvl="1" indent="-342900">
              <a:spcBef>
                <a:spcPct val="20000"/>
              </a:spcBef>
              <a:buFont typeface="Calibri" panose="020F0502020204030204" charset="0"/>
              <a:buChar char="₪"/>
            </a:pP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Leucovorin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/5FU 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800100" lvl="1" indent="-342900">
              <a:spcBef>
                <a:spcPct val="20000"/>
              </a:spcBef>
              <a:buFont typeface="Calibri" panose="020F0502020204030204" charset="0"/>
              <a:buChar char="₪"/>
            </a:pP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Capecitabine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800100" lvl="1" indent="-342900">
              <a:spcBef>
                <a:spcPct val="20000"/>
              </a:spcBef>
              <a:buFont typeface="Calibri" panose="020F0502020204030204" charset="0"/>
              <a:buChar char="₪"/>
            </a:pP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Bevacizumab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in combination with the above regimens.</a:t>
            </a:r>
            <a:endParaRPr lang="en-IN" sz="2000" dirty="0">
              <a:solidFill>
                <a:schemeClr val="accent6">
                  <a:lumMod val="20000"/>
                  <a:lumOff val="8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685800" y="444238"/>
            <a:ext cx="6553200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Chemotherapy</a:t>
            </a: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Black And White Cartoon Colon Royalty Free Cliparts, Vectors, And Stock  Illustration. Image 94924784.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538" b="98231" l="3308" r="99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228600"/>
            <a:ext cx="6858000" cy="6858000"/>
          </a:xfrm>
          <a:prstGeom prst="rect">
            <a:avLst/>
          </a:prstGeom>
          <a:noFill/>
          <a:effectLst>
            <a:outerShdw blurRad="127000" sx="1000" sy="1000" algn="ctr" rotWithShape="0">
              <a:schemeClr val="accent1">
                <a:lumMod val="40000"/>
                <a:lumOff val="60000"/>
              </a:schemeClr>
            </a:outerShdw>
            <a:reflection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US" sz="4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Bahnschrift Light" panose="020B0502040204020203" pitchFamily="34" charset="0"/>
              </a:rPr>
              <a:t>Prognosis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Bahnschrift Light" panose="020B0502040204020203" pitchFamily="34" charset="0"/>
              </a:rPr>
              <a:t> </a:t>
            </a:r>
            <a:endParaRPr lang="en-US" b="1" dirty="0">
              <a:solidFill>
                <a:schemeClr val="accent5">
                  <a:lumMod val="40000"/>
                  <a:lumOff val="60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Calibri" panose="020F0502020204030204" charset="0"/>
              <a:buChar char="₪"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charset="0"/>
                <a:ea typeface="BatangChe" panose="02030609000101010101" pitchFamily="49" charset="-127"/>
                <a:cs typeface="Calibri Light" panose="020F0302020204030204" charset="0"/>
              </a:rPr>
              <a:t>The most important determinant of prognosis is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charset="0"/>
                <a:ea typeface="BatangChe" panose="02030609000101010101" pitchFamily="49" charset="-127"/>
                <a:cs typeface="Calibri Light" panose="020F0302020204030204" charset="0"/>
              </a:rPr>
              <a:t>tumour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charset="0"/>
                <a:ea typeface="BatangChe" panose="02030609000101010101" pitchFamily="49" charset="-127"/>
                <a:cs typeface="Calibri Light" panose="020F0302020204030204" charset="0"/>
              </a:rPr>
              <a:t> stage and, in particular, lymph node status.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Calibri Light" panose="020F0302020204030204" charset="0"/>
              <a:ea typeface="BatangChe" panose="02030609000101010101" pitchFamily="49" charset="-127"/>
              <a:cs typeface="Calibri Light" panose="020F030202020403020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Calibri Light" panose="020F0302020204030204" charset="0"/>
              <a:ea typeface="BatangChe" panose="02030609000101010101" pitchFamily="49" charset="-127"/>
              <a:cs typeface="Calibri Light" panose="020F0302020204030204" charset="0"/>
            </a:endParaRPr>
          </a:p>
          <a:p>
            <a:pPr>
              <a:buFont typeface="Calibri" panose="020F0502020204030204" charset="0"/>
              <a:buChar char="₪"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charset="0"/>
                <a:ea typeface="BatangChe" panose="02030609000101010101" pitchFamily="49" charset="-127"/>
                <a:cs typeface="Calibri Light" panose="020F0302020204030204" charset="0"/>
              </a:rPr>
              <a:t>Overall five-year survival for colorectal cancer is approximately 50 %.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Calibri Light" panose="020F0302020204030204" charset="0"/>
              <a:ea typeface="BatangChe" panose="02030609000101010101" pitchFamily="49" charset="-127"/>
              <a:cs typeface="Calibri Light" panose="020F030202020403020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Calibri Light" panose="020F0302020204030204" charset="0"/>
              <a:ea typeface="BatangChe" panose="02030609000101010101" pitchFamily="49" charset="-127"/>
              <a:cs typeface="Calibri Light" panose="020F0302020204030204" charset="0"/>
            </a:endParaRPr>
          </a:p>
          <a:p>
            <a:pPr>
              <a:buFont typeface="Calibri" panose="020F0502020204030204" charset="0"/>
              <a:buChar char="₪"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charset="0"/>
                <a:ea typeface="BatangChe" panose="02030609000101010101" pitchFamily="49" charset="-127"/>
                <a:cs typeface="Calibri Light" panose="020F0302020204030204" charset="0"/>
              </a:rPr>
              <a:t>Follow up aims to identify synchronous bowel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charset="0"/>
                <a:ea typeface="BatangChe" panose="02030609000101010101" pitchFamily="49" charset="-127"/>
                <a:cs typeface="Calibri Light" panose="020F0302020204030204" charset="0"/>
              </a:rPr>
              <a:t>tumours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charset="0"/>
                <a:ea typeface="BatangChe" panose="02030609000101010101" pitchFamily="49" charset="-127"/>
                <a:cs typeface="Calibri Light" panose="020F0302020204030204" charset="0"/>
              </a:rPr>
              <a:t> that were not picked up at original diagnosis due to emergency presentation or incomplete assessment. 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Calibri Light" panose="020F0302020204030204" charset="0"/>
              <a:ea typeface="BatangChe" panose="02030609000101010101" pitchFamily="49" charset="-127"/>
              <a:cs typeface="Calibri Light" panose="020F0302020204030204" charset="0"/>
            </a:endParaRPr>
          </a:p>
          <a:p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-685800" y="1371600"/>
          <a:ext cx="9144000" cy="4489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25"/>
                <a:gridCol w="6429375"/>
              </a:tblGrid>
              <a:tr h="634183">
                <a:tc>
                  <a:txBody>
                    <a:bodyPr/>
                    <a:lstStyle/>
                    <a:p>
                      <a:r>
                        <a:rPr lang="en-US" sz="2000" dirty="0"/>
                        <a:t>Sage</a:t>
                      </a:r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Mean 5 yr survival rate (%)</a:t>
                      </a:r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58451">
                <a:tc>
                  <a:txBody>
                    <a:bodyPr/>
                    <a:lstStyle/>
                    <a:p>
                      <a:r>
                        <a:rPr lang="en-US" sz="2000" dirty="0"/>
                        <a:t>                     T</a:t>
                      </a:r>
                      <a:r>
                        <a:rPr lang="en-US" sz="2000" baseline="-25000" dirty="0"/>
                        <a:t>1</a:t>
                      </a:r>
                      <a:r>
                        <a:rPr lang="en-US" sz="2000" dirty="0"/>
                        <a:t>N</a:t>
                      </a:r>
                      <a:r>
                        <a:rPr lang="en-US" sz="2000" baseline="-25000" dirty="0"/>
                        <a:t>0</a:t>
                      </a:r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97</a:t>
                      </a:r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51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dirty="0"/>
                        <a:t>                     T</a:t>
                      </a:r>
                      <a:r>
                        <a:rPr lang="en-US" sz="2000" baseline="-25000" dirty="0"/>
                        <a:t>2</a:t>
                      </a:r>
                      <a:r>
                        <a:rPr lang="en-US" sz="2000" dirty="0"/>
                        <a:t>N</a:t>
                      </a:r>
                      <a:r>
                        <a:rPr lang="en-US" sz="2000" baseline="-25000" dirty="0"/>
                        <a:t>0</a:t>
                      </a:r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90</a:t>
                      </a:r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51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dirty="0"/>
                        <a:t>                     T</a:t>
                      </a:r>
                      <a:r>
                        <a:rPr lang="en-US" sz="2000" baseline="-25000" dirty="0"/>
                        <a:t>3</a:t>
                      </a:r>
                      <a:r>
                        <a:rPr lang="en-US" sz="2000" dirty="0"/>
                        <a:t>N</a:t>
                      </a:r>
                      <a:r>
                        <a:rPr lang="en-US" sz="2000" baseline="-25000" dirty="0"/>
                        <a:t>0</a:t>
                      </a:r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78</a:t>
                      </a:r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51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dirty="0"/>
                        <a:t>                     T</a:t>
                      </a:r>
                      <a:r>
                        <a:rPr lang="en-US" sz="2000" baseline="-25000" dirty="0"/>
                        <a:t>2</a:t>
                      </a:r>
                      <a:r>
                        <a:rPr lang="en-US" sz="2000" dirty="0"/>
                        <a:t>N</a:t>
                      </a:r>
                      <a:r>
                        <a:rPr lang="en-US" sz="2000" baseline="-25000" dirty="0"/>
                        <a:t>+</a:t>
                      </a:r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74</a:t>
                      </a:r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51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dirty="0"/>
                        <a:t>                     T</a:t>
                      </a:r>
                      <a:r>
                        <a:rPr lang="en-US" sz="2000" baseline="-25000" dirty="0"/>
                        <a:t>4</a:t>
                      </a:r>
                      <a:r>
                        <a:rPr lang="en-US" sz="2000" dirty="0"/>
                        <a:t>N</a:t>
                      </a:r>
                      <a:r>
                        <a:rPr lang="en-US" sz="2000" baseline="-25000" dirty="0"/>
                        <a:t>0</a:t>
                      </a:r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63</a:t>
                      </a:r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51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dirty="0"/>
                        <a:t>                     T</a:t>
                      </a:r>
                      <a:r>
                        <a:rPr lang="en-US" sz="2000" baseline="-25000" dirty="0"/>
                        <a:t>3</a:t>
                      </a:r>
                      <a:r>
                        <a:rPr lang="en-US" sz="2000" dirty="0"/>
                        <a:t>N</a:t>
                      </a:r>
                      <a:r>
                        <a:rPr lang="en-US" sz="2000" baseline="-25000" dirty="0"/>
                        <a:t>+</a:t>
                      </a:r>
                      <a:endParaRPr lang="en-US" sz="2000" baseline="-25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48</a:t>
                      </a:r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6341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dirty="0"/>
                        <a:t>                     T</a:t>
                      </a:r>
                      <a:r>
                        <a:rPr lang="en-US" sz="2000" baseline="-25000" dirty="0"/>
                        <a:t>4</a:t>
                      </a:r>
                      <a:r>
                        <a:rPr lang="en-US" sz="2000" dirty="0"/>
                        <a:t>N</a:t>
                      </a:r>
                      <a:r>
                        <a:rPr lang="en-US" sz="2000" baseline="-25000" dirty="0"/>
                        <a:t>+</a:t>
                      </a:r>
                      <a:endParaRPr lang="en-US" sz="2000" dirty="0"/>
                    </a:p>
                    <a:p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</a:t>
                      </a:r>
                      <a:endParaRPr lang="en-US" sz="2000" dirty="0"/>
                    </a:p>
                  </a:txBody>
                  <a:tcPr>
                    <a:pattFill prst="dotGrid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  <p:pic>
        <p:nvPicPr>
          <p:cNvPr id="34848" name="Picture 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05200" y="381000"/>
            <a:ext cx="5562600" cy="5715000"/>
          </a:xfrm>
          <a:prstGeom prst="rect">
            <a:avLst/>
          </a:prstGeom>
          <a:noFill/>
          <a:ln w="9525">
            <a:noFill/>
            <a:rou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ow to Biology &amp;amp; Anatomy: Colon - YouTub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encilGrayscale/>
                    </a14:imgEffect>
                    <a14:imgEffect>
                      <a14:backgroundRemoval t="5556" b="938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79" y="0"/>
            <a:ext cx="7592457" cy="5694343"/>
          </a:xfrm>
          <a:prstGeom prst="rect">
            <a:avLst/>
          </a:prstGeom>
          <a:noFill/>
          <a:effectLst>
            <a:outerShdw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0086" y="1676400"/>
            <a:ext cx="8030514" cy="4154984"/>
          </a:xfrm>
          <a:prstGeom prst="rect">
            <a:avLst/>
          </a:prstGeom>
          <a:solidFill>
            <a:schemeClr val="accent2">
              <a:lumMod val="40000"/>
              <a:lumOff val="60000"/>
              <a:alpha val="3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Stage(1):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primary surgery.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Stage(2a):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primary surgery with or without adjuvant chemo therapy.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Stage(2b&amp;3):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primary surgery with adjuvant chemotherapy with or without adjuvant radiotherapy ……. Immunotherapy ???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Stage(4):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resection of local and metastasis with palliative chemotherapy and adjuvant immunotherapy.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289441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For colon cancer</a:t>
            </a:r>
            <a:r>
              <a:rPr lang="en-GB" sz="2400" b="1" dirty="0">
                <a:solidFill>
                  <a:srgbClr val="C00000"/>
                </a:solidFill>
              </a:rPr>
              <a:t>…..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endParaRPr lang="en-GB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lang="en-US" dirty="0" smtClean="0"/>
              <a:t>Risk of Malignancy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lnSpcReduction="10000"/>
          </a:bodyPr>
          <a:lstStyle/>
          <a:p>
            <a:pPr algn="l">
              <a:buNone/>
            </a:pPr>
            <a:r>
              <a:rPr lang="en-US" dirty="0" smtClean="0"/>
              <a:t>-A 10 % risk of cancer in a 1-cm diameter tubular adenoma, whereas with villous adenomas over 2 cm in diameter, there may be a 15 % chance of carcinoma. 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-Almost one-third of large (&gt;3 cm)colonic adenomas will have an area of invasive malignancy within them at the time of resection. 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-Adenomas larger than 5 mm in diameter are usually excised because of their malignant potential.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-Villous polyps has highest risk for malignancy then </a:t>
            </a:r>
            <a:r>
              <a:rPr lang="en-US" dirty="0" err="1" smtClean="0"/>
              <a:t>tubulovillous</a:t>
            </a:r>
            <a:r>
              <a:rPr lang="en-US" dirty="0" smtClean="0"/>
              <a:t> then tubular polyp.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 -Most common type is tubular and it has lowest risk for malignancy .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-Grossly, sessile polyp has more risk for malignancy than </a:t>
            </a:r>
            <a:r>
              <a:rPr lang="en-US" dirty="0" err="1" smtClean="0"/>
              <a:t>Pedunculated</a:t>
            </a:r>
            <a:r>
              <a:rPr lang="en-US" dirty="0" smtClean="0"/>
              <a:t> polyp. </a:t>
            </a:r>
            <a:endParaRPr lang="en-US" dirty="0" smtClean="0"/>
          </a:p>
          <a:p>
            <a:pPr algn="l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717834" y="963930"/>
            <a:ext cx="5239226" cy="994410"/>
          </a:xfrm>
        </p:spPr>
        <p:txBody>
          <a:bodyPr>
            <a:normAutofit fontScale="90000"/>
          </a:bodyPr>
          <a:lstStyle/>
          <a:p>
            <a:r>
              <a:rPr lang="en-US" altLang="zh-CN" sz="3300" dirty="0"/>
              <a:t>Rectum : surgical anatomy</a:t>
            </a:r>
            <a:endParaRPr lang="en-US" altLang="zh-CN" sz="33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00489" y="1958816"/>
            <a:ext cx="8671084" cy="3931920"/>
          </a:xfrm>
        </p:spPr>
        <p:txBody>
          <a:bodyPr/>
          <a:lstStyle/>
          <a:p>
            <a:pPr algn="l"/>
            <a:r>
              <a:rPr lang="en-US" altLang="zh-CN" b="1" dirty="0"/>
              <a:t>the rectum begins where </a:t>
            </a:r>
            <a:r>
              <a:rPr lang="en-US" altLang="zh-CN" b="1" dirty="0">
                <a:solidFill>
                  <a:srgbClr val="FF0000"/>
                </a:solidFill>
              </a:rPr>
              <a:t>the tinea coli</a:t>
            </a:r>
            <a:r>
              <a:rPr lang="en-US" altLang="zh-CN" b="1" dirty="0"/>
              <a:t> of the sigmoid colon join to form a continuous </a:t>
            </a:r>
            <a:r>
              <a:rPr lang="en-US" altLang="zh-CN" b="1" dirty="0">
                <a:solidFill>
                  <a:srgbClr val="FF0000"/>
                </a:solidFill>
              </a:rPr>
              <a:t>outer longitudinal muscle</a:t>
            </a:r>
            <a:r>
              <a:rPr lang="en-US" altLang="zh-CN" b="1" dirty="0"/>
              <a:t> layer at the level of sacral promontry .</a:t>
            </a:r>
            <a:endParaRPr lang="en-US" altLang="zh-CN" b="1" dirty="0"/>
          </a:p>
          <a:p>
            <a:pPr algn="l"/>
            <a:r>
              <a:rPr lang="en-US" altLang="zh-CN" b="1" dirty="0"/>
              <a:t>follows the curve of the sacrum and ends at the anorectal junction .</a:t>
            </a:r>
            <a:endParaRPr lang="en-US" altLang="zh-CN" b="1" dirty="0"/>
          </a:p>
          <a:p>
            <a:pPr algn="l"/>
            <a:r>
              <a:rPr lang="en-US" altLang="zh-CN" b="1" dirty="0"/>
              <a:t>the adult rectum is approximately </a:t>
            </a:r>
            <a:r>
              <a:rPr lang="en-US" altLang="zh-CN" b="1" dirty="0">
                <a:solidFill>
                  <a:srgbClr val="FF0000"/>
                </a:solidFill>
              </a:rPr>
              <a:t>12-18 cm in length</a:t>
            </a:r>
            <a:endParaRPr lang="en-US" altLang="zh-CN" b="1" dirty="0"/>
          </a:p>
          <a:p>
            <a:pPr algn="l"/>
            <a:r>
              <a:rPr lang="en-US" altLang="zh-CN" b="1" dirty="0"/>
              <a:t>divided into 3 equal parts : </a:t>
            </a:r>
            <a:r>
              <a:rPr lang="en-US" altLang="zh-CN" dirty="0"/>
              <a:t> 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3PGRMnW0AARtnp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161925" y="919480"/>
            <a:ext cx="8583295" cy="485203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nia coli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1905000" y="284480"/>
            <a:ext cx="5393690" cy="628904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Divisionoftheuppermiddleandlowerrectum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1" y="857250"/>
            <a:ext cx="5203031" cy="503110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405438" y="2001203"/>
            <a:ext cx="31566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mobile and have a peritoneal covering </a:t>
            </a:r>
            <a:endParaRPr lang="en-US" sz="1350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135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anteriorly and laterally </a:t>
            </a:r>
            <a:endParaRPr lang="en-US" sz="1350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108961" y="2001202"/>
            <a:ext cx="1067276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/>
            <a:r>
              <a:rPr lang="en-US" sz="4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→</a:t>
            </a:r>
            <a:endParaRPr lang="en-US" sz="45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237072" y="2559367"/>
            <a:ext cx="2094071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/>
            <a:r>
              <a:rPr lang="en-US" sz="5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→</a:t>
            </a:r>
            <a:endParaRPr lang="en-US" sz="54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4953000" y="2785746"/>
            <a:ext cx="38785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peritoneum covers only the anterior part and </a:t>
            </a:r>
            <a:endParaRPr lang="en-US" sz="1350" b="1">
              <a:solidFill>
                <a:srgbClr val="FF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1350" b="1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part of lateral surfaces</a:t>
            </a:r>
            <a:endParaRPr lang="en-US" sz="1350" b="1">
              <a:solidFill>
                <a:srgbClr val="FF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3108961" y="3562350"/>
            <a:ext cx="877163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685800"/>
            <a:r>
              <a:rPr lang="en-US" sz="540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→</a:t>
            </a:r>
            <a:endParaRPr lang="en-US" sz="5400">
              <a:solidFill>
                <a:srgbClr val="00B050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5105400" y="4038283"/>
            <a:ext cx="38519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>
                <a:ln w="12700">
                  <a:solidFill>
                    <a:srgbClr val="96D9AA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96D9AA"/>
                  </a:fgClr>
                  <a:bgClr>
                    <a:srgbClr val="96D9AA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96D9AA">
                      <a:lumMod val="50000"/>
                    </a:srgbClr>
                  </a:innerShdw>
                </a:effectLst>
                <a:latin typeface="Arial" panose="020B0604020202020204"/>
                <a:ea typeface="Microsoft YaHei" panose="020B0503020204020204" charset="-122"/>
              </a:rPr>
              <a:t>deep in the pelvis below the peritoneum reflexion</a:t>
            </a:r>
            <a:endParaRPr lang="en-US" sz="2000">
              <a:ln w="12700">
                <a:solidFill>
                  <a:srgbClr val="96D9AA">
                    <a:lumMod val="50000"/>
                  </a:srgbClr>
                </a:solidFill>
                <a:prstDash val="solid"/>
              </a:ln>
              <a:pattFill prst="narHorz">
                <a:fgClr>
                  <a:srgbClr val="96D9AA"/>
                </a:fgClr>
                <a:bgClr>
                  <a:srgbClr val="96D9AA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96D9AA">
                    <a:lumMod val="50000"/>
                  </a:srgbClr>
                </a:innerShdw>
              </a:effectLst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000">
              <a:ln w="12700">
                <a:solidFill>
                  <a:srgbClr val="96D9AA">
                    <a:lumMod val="50000"/>
                  </a:srgbClr>
                </a:solidFill>
                <a:prstDash val="solid"/>
              </a:ln>
              <a:pattFill prst="narHorz">
                <a:fgClr>
                  <a:srgbClr val="96D9AA"/>
                </a:fgClr>
                <a:bgClr>
                  <a:srgbClr val="96D9AA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96D9AA">
                    <a:lumMod val="50000"/>
                  </a:srgbClr>
                </a:innerShdw>
              </a:effectLst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altLang="ar-JO" sz="20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/>
              <a:ea typeface="Microsoft YaHei" panose="020B0503020204020204" charset="-122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3108961" y="4016692"/>
            <a:ext cx="761747" cy="7848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685800"/>
            <a:r>
              <a:rPr lang="en-US" sz="450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→</a:t>
            </a:r>
            <a:endParaRPr lang="en-US" sz="4500">
              <a:solidFill>
                <a:srgbClr val="00B050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81001" y="152559"/>
            <a:ext cx="27430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blood supply   :</a:t>
            </a:r>
            <a:endParaRPr lang="en-US" sz="27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pic>
        <p:nvPicPr>
          <p:cNvPr id="4" name="Content Placeholder 3" descr="Screenshot_2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1143000" y="838200"/>
            <a:ext cx="7237730" cy="57943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2943400" y="1642586"/>
            <a:ext cx="2684007" cy="875348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lstStyle/>
          <a:p>
            <a:pPr algn="dist" defTabSz="685800">
              <a:lnSpc>
                <a:spcPct val="150000"/>
              </a:lnSpc>
            </a:pPr>
            <a:endParaRPr lang="en-US" altLang="zh-CN" sz="3600" b="1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35255" y="857251"/>
            <a:ext cx="9223058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venous drainage :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1- </a:t>
            </a:r>
            <a:r>
              <a:rPr lang="en-US" b="1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the superior haemorrhoidal veins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draining the upper 1/2 of the anal canal </a:t>
            </a:r>
            <a:r>
              <a:rPr lang="en-US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above </a:t>
            </a:r>
            <a:r>
              <a:rPr lang="en-US" b="1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the dentate line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, pass upwards to become rectal veins , these </a:t>
            </a:r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units to form superior rectal veins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(later become</a:t>
            </a:r>
            <a:r>
              <a:rPr lang="en-US" b="1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 inferior mesenteric veins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) </a:t>
            </a:r>
            <a:b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</a:b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this forms parts of the portal venous system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(drains into splenic vein )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2-  middle rectal v : small unimportant channels unless the normal paths are blocked .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lymph drainage : follows the blood supply (along the sup rectal vessels to the para aortic L.N .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lower rectum can drain to lymphatics along the lateral pelvic side walls . 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Content Placeholder 101"/>
          <p:cNvPicPr>
            <a:picLocks noGrp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369570" y="886460"/>
            <a:ext cx="8350885" cy="46253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1371600" y="152400"/>
            <a:ext cx="6717665" cy="1353185"/>
          </a:xfrm>
          <a:prstGeom prst="rect">
            <a:avLst/>
          </a:prstGeom>
          <a:noFill/>
        </p:spPr>
        <p:txBody>
          <a:bodyPr vert="horz" wrap="square" rtlCol="0">
            <a:normAutofit fontScale="87500"/>
          </a:bodyPr>
          <a:lstStyle/>
          <a:p>
            <a:pPr algn="dist" defTabSz="685800">
              <a:lnSpc>
                <a:spcPct val="150000"/>
              </a:lnSpc>
            </a:pPr>
            <a:r>
              <a:rPr lang="en-US" altLang="zh-CN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clinical features of rectal disease</a:t>
            </a:r>
            <a:endParaRPr lang="en-US" altLang="zh-CN" sz="3600" b="1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1753235" y="2926080"/>
            <a:ext cx="3086100" cy="477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 defTabSz="685800"/>
            <a:r>
              <a:rPr lang="en-US" altLang="zh-CN" sz="2000" b="1" spc="-225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fresh bleeding per rectum</a:t>
            </a:r>
            <a:endParaRPr lang="en-US" altLang="zh-CN" sz="2000" b="1" spc="-225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圆角矩形 7"/>
          <p:cNvSpPr/>
          <p:nvPr>
            <p:custDataLst>
              <p:tags r:id="rId3"/>
            </p:custDataLst>
          </p:nvPr>
        </p:nvSpPr>
        <p:spPr>
          <a:xfrm>
            <a:off x="1254443" y="2859405"/>
            <a:ext cx="432435" cy="432435"/>
          </a:xfrm>
          <a:prstGeom prst="roundRect">
            <a:avLst>
              <a:gd name="adj" fmla="val 2984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 defTabSz="685800"/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5500370" y="2877820"/>
            <a:ext cx="2201545" cy="367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 defTabSz="685800"/>
            <a:r>
              <a:rPr lang="en-US" altLang="zh-CN" sz="2400" b="1" spc="-225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tenesmus</a:t>
            </a:r>
            <a:endParaRPr lang="en-US" altLang="zh-CN" sz="2400" b="1" spc="-225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圆角矩形 9"/>
          <p:cNvSpPr/>
          <p:nvPr>
            <p:custDataLst>
              <p:tags r:id="rId5"/>
            </p:custDataLst>
          </p:nvPr>
        </p:nvSpPr>
        <p:spPr>
          <a:xfrm>
            <a:off x="5014436" y="2859405"/>
            <a:ext cx="432435" cy="432435"/>
          </a:xfrm>
          <a:prstGeom prst="roundRect">
            <a:avLst>
              <a:gd name="adj" fmla="val 2984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 defTabSz="685800"/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1753076" y="3710464"/>
            <a:ext cx="2438636" cy="299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 defTabSz="685800"/>
            <a:r>
              <a:rPr lang="en-US" altLang="zh-CN" sz="2000" b="1" spc="-225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altered bowel habits</a:t>
            </a:r>
            <a:endParaRPr lang="en-US" altLang="zh-CN" sz="2000" b="1" spc="-225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圆角矩形 12"/>
          <p:cNvSpPr/>
          <p:nvPr>
            <p:custDataLst>
              <p:tags r:id="rId7"/>
            </p:custDataLst>
          </p:nvPr>
        </p:nvSpPr>
        <p:spPr>
          <a:xfrm>
            <a:off x="1254443" y="3633311"/>
            <a:ext cx="432435" cy="432435"/>
          </a:xfrm>
          <a:prstGeom prst="roundRect">
            <a:avLst>
              <a:gd name="adj" fmla="val 2984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 defTabSz="685800"/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8"/>
            </p:custDataLst>
          </p:nvPr>
        </p:nvSpPr>
        <p:spPr>
          <a:xfrm>
            <a:off x="5516880" y="3711416"/>
            <a:ext cx="2321750" cy="299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 defTabSz="685800"/>
            <a:r>
              <a:rPr lang="en-US" altLang="zh-CN" sz="2400" b="1" spc="-225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prolapse</a:t>
            </a:r>
            <a:endParaRPr lang="en-US" altLang="zh-CN" sz="2400" b="1" spc="-225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圆角矩形 13"/>
          <p:cNvSpPr/>
          <p:nvPr>
            <p:custDataLst>
              <p:tags r:id="rId9"/>
            </p:custDataLst>
          </p:nvPr>
        </p:nvSpPr>
        <p:spPr>
          <a:xfrm>
            <a:off x="5014436" y="3633311"/>
            <a:ext cx="432435" cy="432435"/>
          </a:xfrm>
          <a:prstGeom prst="roundRect">
            <a:avLst>
              <a:gd name="adj" fmla="val 2984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 defTabSz="685800"/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1753076" y="4494848"/>
            <a:ext cx="2438636" cy="299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 defTabSz="685800"/>
            <a:r>
              <a:rPr lang="en-US" altLang="zh-CN" sz="2000" b="1" spc="-225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mucus discharge</a:t>
            </a:r>
            <a:endParaRPr lang="en-US" altLang="zh-CN" sz="2000" b="1" spc="-225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圆角矩形 12"/>
          <p:cNvSpPr/>
          <p:nvPr>
            <p:custDataLst>
              <p:tags r:id="rId11"/>
            </p:custDataLst>
          </p:nvPr>
        </p:nvSpPr>
        <p:spPr>
          <a:xfrm>
            <a:off x="1254443" y="4428173"/>
            <a:ext cx="432435" cy="432435"/>
          </a:xfrm>
          <a:prstGeom prst="roundRect">
            <a:avLst>
              <a:gd name="adj" fmla="val 2984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 defTabSz="685800"/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979194" y="4362927"/>
            <a:ext cx="441008" cy="4186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rPr>
              <a:t>6</a:t>
            </a:r>
            <a:endParaRPr lang="en-US" sz="2400">
              <a:solidFill>
                <a:srgbClr val="FFFFFF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579110" y="4441825"/>
            <a:ext cx="2162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proctalgia</a:t>
            </a:r>
            <a:endParaRPr lang="en-US" sz="2400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619500" y="939165"/>
            <a:ext cx="3973830" cy="569595"/>
          </a:xfrm>
        </p:spPr>
        <p:txBody>
          <a:bodyPr>
            <a:normAutofit/>
          </a:bodyPr>
          <a:lstStyle/>
          <a:p>
            <a:r>
              <a:rPr lang="en-US" altLang="zh-CN"/>
              <a:t>signs </a:t>
            </a:r>
            <a:endParaRPr lang="en-US" altLang="zh-CN"/>
          </a:p>
        </p:txBody>
      </p:sp>
      <p:sp>
        <p:nvSpPr>
          <p:cNvPr id="4" name="Text Box 3"/>
          <p:cNvSpPr txBox="1"/>
          <p:nvPr/>
        </p:nvSpPr>
        <p:spPr>
          <a:xfrm>
            <a:off x="0" y="1703547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visual inspection : fissures or fistula , evidence of rectal prolapse or abnormal pelvic floor descent can be elicited by asking the patient to strain .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digital examination : the anal sphincters are assessed for anatomical integrity , resting tone and squeeze .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tumors in the lower and middle third can be felt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on removal , the finger should be examined for mucus , pus or blood .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record finding as : 1- intraluminal (blood , pus) 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2- intramural (tumors , strictures)  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3- extramural (enlarged prostate , uterine fibroids)  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exam 1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857250"/>
            <a:ext cx="2986088" cy="2235994"/>
          </a:xfrm>
          <a:prstGeom prst="rect">
            <a:avLst/>
          </a:prstGeom>
        </p:spPr>
      </p:pic>
      <p:pic>
        <p:nvPicPr>
          <p:cNvPr id="3" name="Content Placeholder 2" descr="exam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10865" y="857250"/>
            <a:ext cx="2921794" cy="2178844"/>
          </a:xfrm>
          <a:prstGeom prst="rect">
            <a:avLst/>
          </a:prstGeom>
        </p:spPr>
      </p:pic>
      <p:pic>
        <p:nvPicPr>
          <p:cNvPr id="5" name="Picture 4" descr="exam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3" y="3221831"/>
            <a:ext cx="3970496" cy="2626043"/>
          </a:xfrm>
          <a:prstGeom prst="rect">
            <a:avLst/>
          </a:prstGeom>
        </p:spPr>
      </p:pic>
      <p:pic>
        <p:nvPicPr>
          <p:cNvPr id="7" name="Picture 6" descr="exam las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659" y="1457801"/>
            <a:ext cx="3064669" cy="42005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Colorectal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 smtClean="0"/>
              <a:t>colorectal cancer is the second most common cause of cancer death.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Globally 800,000 new CRCs occur each year, accounting for 10% of all incident cancers with 450,000 deaths/year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Incidence : 35.8/100,000 (USA)</a:t>
            </a:r>
            <a:endParaRPr lang="en-US" dirty="0" smtClean="0"/>
          </a:p>
          <a:p>
            <a:pPr algn="l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-476" y="1054894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proctoscope : inspect the anus , anorectal junction and lower rectum , biopsy can be performed of any suspicious area and it is useful for assessing the presence of haemorrhoids</a:t>
            </a:r>
            <a:endParaRPr lang="en-US" sz="2400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400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40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sigmoidoscopy : the rectum must be empty for proper inspection </a:t>
            </a:r>
            <a:endParaRPr lang="en-US" sz="2400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40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direct inspection of the rectal mucosa may alert the clinician to inflammation or any tumours . (can be performed in the outpatient setting)   </a:t>
            </a:r>
            <a:endParaRPr lang="en-US" sz="2400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400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40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flexible sigmoidoscope : as supplement to rigid sigmoidoscopy or when views proximal to the rectum required . </a:t>
            </a:r>
            <a:endParaRPr lang="en-US" sz="2400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40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the whole sigmoid colon up to the splenic flexure is within visual reach .</a:t>
            </a:r>
            <a:endParaRPr lang="en-US" sz="2400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cto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560" y="1017270"/>
            <a:ext cx="8933815" cy="51422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flex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65735" y="736600"/>
            <a:ext cx="4001135" cy="4874895"/>
          </a:xfrm>
          <a:prstGeom prst="rect">
            <a:avLst/>
          </a:prstGeom>
        </p:spPr>
      </p:pic>
      <p:pic>
        <p:nvPicPr>
          <p:cNvPr id="4" name="Content Placeholder 3" descr="all inst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28795" y="1289685"/>
            <a:ext cx="4713605" cy="45008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51" y="305033"/>
            <a:ext cx="8232300" cy="423900"/>
          </a:xfrm>
        </p:spPr>
        <p:txBody>
          <a:bodyPr>
            <a:normAutofit fontScale="90000"/>
          </a:bodyPr>
          <a:lstStyle/>
          <a:p>
            <a:r>
              <a:rPr lang="en-US" altLang="zh-CN" sz="3555"/>
              <a:t>rectal polyps</a:t>
            </a:r>
            <a:endParaRPr lang="en-US" altLang="zh-CN" sz="3555"/>
          </a:p>
        </p:txBody>
      </p:sp>
      <p:sp>
        <p:nvSpPr>
          <p:cNvPr id="6" name="Text Box 5"/>
          <p:cNvSpPr txBox="1"/>
          <p:nvPr/>
        </p:nvSpPr>
        <p:spPr>
          <a:xfrm>
            <a:off x="76200" y="1066483"/>
            <a:ext cx="9144000" cy="532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  <a:sym typeface="+mn-ea"/>
              </a:rPr>
              <a:t>rectum and sigmoid colon most frequent site of polyps in GI tract . 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  <a:sym typeface="+mn-ea"/>
              </a:rPr>
              <a:t>described in term of its appearance :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  <a:sym typeface="+mn-ea"/>
              </a:rPr>
              <a:t>(pedunculated , sessile , flat ) or histological composition :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  <a:sym typeface="+mn-ea"/>
              </a:rPr>
              <a:t>(tubular , villous , tubulovillous )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  <a:sym typeface="+mn-ea"/>
            </a:endParaRPr>
          </a:p>
          <a:p>
            <a:pPr defTabSz="685800"/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  <a:sym typeface="+mn-ea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tubular adenoma or mixed tubulovillous adenomas are m/c type 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  <a:sym typeface="+mn-ea"/>
              </a:rPr>
              <a:t>the chance of developing invasive Ca is enhanced if the polyp is more than 1cm in diameter . 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  <a:sym typeface="+mn-ea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  <a:sym typeface="+mn-ea"/>
              </a:rPr>
              <a:t>villous adenoma may be extensive and undergo malignant changes more than tubular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  <a:sym typeface="+mn-ea"/>
              </a:rPr>
              <a:t>removal of all polyps is recommended , best done using  endoscopic biopsy or snare polypectomy technique .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  <a:sym typeface="+mn-ea"/>
            </a:endParaRPr>
          </a:p>
          <a:p>
            <a:pPr defTabSz="685800"/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  <a:sym typeface="+mn-ea"/>
              </a:rPr>
              <a:t>if one or more rectal polyps are discovered Do colonoscopy 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6824" y="1058344"/>
            <a:ext cx="7219800" cy="542700"/>
          </a:xfrm>
        </p:spPr>
        <p:txBody>
          <a:bodyPr>
            <a:normAutofit/>
          </a:bodyPr>
          <a:lstStyle/>
          <a:p>
            <a:r>
              <a:rPr lang="en-US" altLang="zh-CN" sz="1500"/>
              <a:t>most polyps can be removed by endoscopic techniques , but sometime major surgery is required</a:t>
            </a:r>
            <a:endParaRPr lang="en-US" altLang="zh-CN" sz="1500"/>
          </a:p>
        </p:txBody>
      </p:sp>
      <p:pic>
        <p:nvPicPr>
          <p:cNvPr id="6" name="Content Placeholder 5" descr="polyp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36696" y="1731646"/>
            <a:ext cx="7785735" cy="4250531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133600" y="152400"/>
            <a:ext cx="5194935" cy="885825"/>
          </a:xfrm>
        </p:spPr>
        <p:txBody>
          <a:bodyPr/>
          <a:lstStyle/>
          <a:p>
            <a:r>
              <a:rPr lang="en-US" altLang="zh-CN"/>
              <a:t>Rectal cancer</a:t>
            </a:r>
            <a:endParaRPr lang="en-US" altLang="zh-CN"/>
          </a:p>
        </p:txBody>
      </p:sp>
      <p:sp>
        <p:nvSpPr>
          <p:cNvPr id="2" name="Text Box 1"/>
          <p:cNvSpPr txBox="1"/>
          <p:nvPr/>
        </p:nvSpPr>
        <p:spPr>
          <a:xfrm>
            <a:off x="79375" y="1219359"/>
            <a:ext cx="8985409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t</a:t>
            </a:r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he pathophysiology of rectal cancer differs from that of colon cancer because of several anatomical factors : 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1- confinement of pelvis and sphincters   2- proximity to uroginital structure and nerves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3-dual blood supply and lymph drainage 4- transanal accessibility  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diagnosis and staging : using the AJCC TNM staging as outlined before for colon ca with additional considerations regarding local staging . 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DRE : size , height , fixation , ulceration , local invasion and LN status 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Rigid sigmoidoscopy and biopsy are important for percisely measuring the distance to the anal verge and dentate line .  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7030A0"/>
                </a:solidFill>
                <a:latin typeface="Arial" panose="020B0604020202020204"/>
                <a:ea typeface="Microsoft YaHei" panose="020B0503020204020204" charset="-122"/>
              </a:rPr>
              <a:t>all pt with suspected rectal ca should undergo DRE + FULL COLORECTAL visualisation by colonoscopy ot CT colonography or barium enema 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0" y="381000"/>
            <a:ext cx="9143524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transrectal ultrasonography or rectal protocol magnetic resonance imaging (MRI) :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is an integral part of staging rectal tumors to evaluate depth of invasion , the  Circumferential Resection Margin (CRM) + LN status as this will help determine the need for preoperative chemo-radiation therapy .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distant spread is evaluated with abdominal CT + chest x-ray or CT .... It is helpful to have CEA for follow up </a:t>
            </a:r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0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Arial" panose="020B0604020202020204"/>
                <a:ea typeface="Microsoft YaHei" panose="020B0503020204020204" charset="-122"/>
              </a:rPr>
              <a:t>all patient with proven rectal cancer require staging by : </a:t>
            </a:r>
            <a:endParaRPr lang="en-US" sz="20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Arial" panose="020B0604020202020204"/>
                <a:ea typeface="Microsoft YaHei" panose="020B0503020204020204" charset="-122"/>
              </a:rPr>
              <a:t>chest , abdomen and pelvis CT </a:t>
            </a:r>
            <a:endParaRPr lang="en-US" sz="20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Arial" panose="020B0604020202020204"/>
                <a:ea typeface="Microsoft YaHei" panose="020B0503020204020204" charset="-122"/>
              </a:rPr>
              <a:t>local pelvic imaging by MRI or endoluminal ultrasound  </a:t>
            </a:r>
            <a:endParaRPr lang="en-US" sz="20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0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B050"/>
                </a:solidFill>
                <a:latin typeface="Arial" panose="020B0604020202020204"/>
                <a:ea typeface="Microsoft YaHei" panose="020B0503020204020204" charset="-122"/>
              </a:rPr>
              <a:t>in the great majority of cases , carcinoma of the rectum is adenocarcinoma </a:t>
            </a:r>
            <a:endParaRPr lang="en-US" sz="2000" b="1">
              <a:solidFill>
                <a:srgbClr val="00B05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>
                <a:solidFill>
                  <a:srgbClr val="00B050"/>
                </a:solidFill>
                <a:latin typeface="Arial" panose="020B0604020202020204"/>
                <a:ea typeface="Microsoft YaHei" panose="020B0503020204020204" charset="-122"/>
              </a:rPr>
              <a:t>spread by local , lymphatic , venous and trasperitoneal routes </a:t>
            </a:r>
            <a:endParaRPr lang="en-US" sz="2000" b="1">
              <a:solidFill>
                <a:srgbClr val="00B05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000" b="1" u="sng">
                <a:solidFill>
                  <a:srgbClr val="00B050"/>
                </a:solidFill>
                <a:latin typeface="Arial" panose="020B0604020202020204"/>
                <a:ea typeface="Microsoft YaHei" panose="020B0503020204020204" charset="-122"/>
              </a:rPr>
              <a:t>circumferencial local spread is the most important and dictates management </a:t>
            </a:r>
            <a:endParaRPr lang="en-US" sz="2000" b="1" u="sng">
              <a:solidFill>
                <a:srgbClr val="00B05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b="1" u="sng">
              <a:solidFill>
                <a:srgbClr val="00B05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b="1" u="sng">
              <a:solidFill>
                <a:srgbClr val="00B05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t rectum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28295" y="0"/>
            <a:ext cx="3851910" cy="2792095"/>
          </a:xfrm>
          <a:prstGeom prst="rect">
            <a:avLst/>
          </a:prstGeom>
        </p:spPr>
      </p:pic>
      <p:pic>
        <p:nvPicPr>
          <p:cNvPr id="6" name="Content Placeholder 5" descr="mri pelvis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6800" y="76200"/>
            <a:ext cx="3667760" cy="3228340"/>
          </a:xfrm>
          <a:prstGeom prst="rect">
            <a:avLst/>
          </a:prstGeom>
        </p:spPr>
      </p:pic>
      <p:pic>
        <p:nvPicPr>
          <p:cNvPr id="89092" name="Picture 4" descr="Picture1"/>
          <p:cNvPicPr>
            <a:picLocks noGrp="1"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048000"/>
            <a:ext cx="2984500" cy="3472815"/>
          </a:xfrm>
          <a:prstGeom prst="rect">
            <a:avLst/>
          </a:prstGeom>
          <a:noFill/>
        </p:spPr>
      </p:pic>
      <p:pic>
        <p:nvPicPr>
          <p:cNvPr id="2" name="Content Placeholder 1" descr="endorectal us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060315" y="3429000"/>
            <a:ext cx="3829050" cy="342836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0" y="978694"/>
            <a:ext cx="9143524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principle of surgical treatment :</a:t>
            </a:r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radical excision of the rectum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together with the </a:t>
            </a:r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mesorectum + LN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(it should be the aim in most cases)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in the presence of widespread mets &gt; other means of </a:t>
            </a:r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palliative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should be considered such as </a:t>
            </a:r>
            <a:r>
              <a:rPr lang="en-US" b="1">
                <a:solidFill>
                  <a:srgbClr val="00B0F0"/>
                </a:solidFill>
                <a:latin typeface="Arial" panose="020B0604020202020204"/>
                <a:ea typeface="Microsoft YaHei" panose="020B0503020204020204" charset="-122"/>
              </a:rPr>
              <a:t>endoluminl stent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, </a:t>
            </a:r>
            <a:r>
              <a:rPr lang="en-US" b="1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external beam therapy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.  Althought , there may still be a role for palliative resection . 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presence of liver mets does not rule out the feasibility of cure &gt; the results of surgery for liver mets have </a:t>
            </a:r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greatly improved 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with long time survival being achieved in over a 1/3 of patients .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if locally advanced = </a:t>
            </a:r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neoadjuvant radio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or chemoradiotherapy &gt; the aim is to </a:t>
            </a:r>
            <a:r>
              <a:rPr lang="en-US" b="1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down stage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the cancer + increase the chance of complete resection with clear oncological margin .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90488" y="1171099"/>
            <a:ext cx="89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there is also growing enthusiasm for “ organ preserving “ surgical techniques in early T1+ even T2 with a good prognosis features &gt;&gt; full thickness excision of the cancer using TEMS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   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pic>
        <p:nvPicPr>
          <p:cNvPr id="6" name="Content Placeholder 5" descr="TEMS1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10077" y="2075497"/>
            <a:ext cx="3678079" cy="3153728"/>
          </a:xfrm>
          <a:prstGeom prst="rect">
            <a:avLst/>
          </a:prstGeom>
        </p:spPr>
      </p:pic>
      <p:pic>
        <p:nvPicPr>
          <p:cNvPr id="7" name="Content Placeholder 6" descr="TEMS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9658" y="2034540"/>
            <a:ext cx="4044791" cy="34609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lang="en-US" i="1" dirty="0" err="1" smtClean="0"/>
              <a:t>Aetiology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4525963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  <a:buNone/>
            </a:pPr>
            <a:r>
              <a:rPr lang="en-US" sz="2200" dirty="0" smtClean="0"/>
              <a:t>Environmental &amp; dietary factors</a:t>
            </a:r>
            <a:endParaRPr lang="en-US" sz="2200" dirty="0" smtClean="0"/>
          </a:p>
          <a:p>
            <a:pPr algn="l">
              <a:lnSpc>
                <a:spcPct val="80000"/>
              </a:lnSpc>
              <a:buNone/>
            </a:pPr>
            <a:r>
              <a:rPr lang="en-US" sz="2200" dirty="0" smtClean="0"/>
              <a:t>Male sex</a:t>
            </a:r>
            <a:endParaRPr lang="en-US" sz="2200" dirty="0" smtClean="0"/>
          </a:p>
          <a:p>
            <a:pPr algn="l">
              <a:lnSpc>
                <a:spcPct val="80000"/>
              </a:lnSpc>
              <a:buNone/>
            </a:pPr>
            <a:r>
              <a:rPr lang="en-US" sz="2200" dirty="0" smtClean="0"/>
              <a:t>Family history of colorectal cancer</a:t>
            </a:r>
            <a:endParaRPr lang="en-US" sz="2200" dirty="0" smtClean="0"/>
          </a:p>
          <a:p>
            <a:pPr algn="l">
              <a:lnSpc>
                <a:spcPct val="80000"/>
              </a:lnSpc>
              <a:buNone/>
            </a:pPr>
            <a:r>
              <a:rPr lang="en-US" sz="2200" dirty="0" smtClean="0"/>
              <a:t>Personal history of colorectal cancer, ovary, endometrial, breast</a:t>
            </a:r>
            <a:endParaRPr lang="en-US" sz="2200" dirty="0" smtClean="0"/>
          </a:p>
          <a:p>
            <a:pPr algn="l">
              <a:lnSpc>
                <a:spcPct val="80000"/>
              </a:lnSpc>
              <a:buNone/>
            </a:pPr>
            <a:r>
              <a:rPr lang="en-US" sz="2200" dirty="0" smtClean="0"/>
              <a:t>Excessive BMI</a:t>
            </a:r>
            <a:endParaRPr lang="en-US" sz="2200" dirty="0" smtClean="0"/>
          </a:p>
          <a:p>
            <a:pPr algn="l">
              <a:buNone/>
            </a:pPr>
            <a:r>
              <a:rPr lang="en-US" sz="2200" dirty="0" smtClean="0"/>
              <a:t>Red meat , smoking and alcohol </a:t>
            </a:r>
            <a:endParaRPr lang="en-US" sz="2200" dirty="0" smtClean="0"/>
          </a:p>
          <a:p>
            <a:pPr algn="l">
              <a:lnSpc>
                <a:spcPct val="80000"/>
              </a:lnSpc>
              <a:buNone/>
            </a:pPr>
            <a:r>
              <a:rPr lang="en-US" sz="2200" dirty="0" smtClean="0"/>
              <a:t>Low </a:t>
            </a:r>
            <a:r>
              <a:rPr lang="en-US" sz="2200" dirty="0" err="1" smtClean="0"/>
              <a:t>folate</a:t>
            </a:r>
            <a:r>
              <a:rPr lang="en-US" sz="2200" dirty="0" smtClean="0"/>
              <a:t> consumption</a:t>
            </a:r>
            <a:endParaRPr lang="en-US" sz="2200" dirty="0" smtClean="0"/>
          </a:p>
          <a:p>
            <a:pPr algn="l">
              <a:buNone/>
            </a:pPr>
            <a:r>
              <a:rPr lang="en-US" sz="2200" dirty="0" err="1" smtClean="0"/>
              <a:t>Neoplastic</a:t>
            </a:r>
            <a:r>
              <a:rPr lang="en-US" sz="2200" dirty="0" smtClean="0"/>
              <a:t> polyps. </a:t>
            </a:r>
            <a:endParaRPr lang="en-US" sz="2200" dirty="0" smtClean="0"/>
          </a:p>
          <a:p>
            <a:pPr algn="l">
              <a:buNone/>
            </a:pPr>
            <a:r>
              <a:rPr lang="en-US" sz="2200" dirty="0" smtClean="0"/>
              <a:t>IBD</a:t>
            </a:r>
            <a:endParaRPr lang="en-US" sz="2200" dirty="0" smtClean="0"/>
          </a:p>
          <a:p>
            <a:pPr algn="l">
              <a:buNone/>
            </a:pPr>
            <a:r>
              <a:rPr lang="en-US" sz="2200" dirty="0" err="1" smtClean="0"/>
              <a:t>Cholecystectomy</a:t>
            </a:r>
            <a:endParaRPr lang="en-US" sz="2200" dirty="0" smtClean="0"/>
          </a:p>
          <a:p>
            <a:pPr algn="l">
              <a:buNone/>
            </a:pPr>
            <a:r>
              <a:rPr lang="en-US" sz="2200" dirty="0" err="1" smtClean="0"/>
              <a:t>Ureterosigmoidostomy</a:t>
            </a:r>
            <a:r>
              <a:rPr lang="en-US" sz="2200" dirty="0" smtClean="0"/>
              <a:t>.</a:t>
            </a:r>
            <a:endParaRPr lang="en-US" sz="2200" dirty="0" smtClean="0"/>
          </a:p>
          <a:p>
            <a:pPr algn="l">
              <a:buNone/>
            </a:pPr>
            <a:r>
              <a:rPr lang="en-US" sz="2200" b="1" dirty="0" smtClean="0"/>
              <a:t>Adenoma– carcinoma sequence</a:t>
            </a:r>
            <a:endParaRPr lang="en-US" sz="2200" b="1" dirty="0" smtClean="0"/>
          </a:p>
          <a:p>
            <a:pPr algn="l">
              <a:lnSpc>
                <a:spcPct val="80000"/>
              </a:lnSpc>
              <a:buNone/>
            </a:pPr>
            <a:r>
              <a:rPr lang="en-US" sz="2200" b="1" dirty="0" smtClean="0"/>
              <a:t>Hereditary Conditions (FAP, HNPCC)</a:t>
            </a:r>
            <a:endParaRPr lang="en-US" sz="2200" b="1" dirty="0" smtClean="0"/>
          </a:p>
          <a:p>
            <a:pPr algn="l">
              <a:buNone/>
            </a:pPr>
            <a:endParaRPr lang="ar-JO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67628" y="944404"/>
            <a:ext cx="9075896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when radical excision is possible , the aim should be to </a:t>
            </a:r>
            <a:r>
              <a:rPr lang="en-US" b="1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restore gastrointestinal continuity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+ continence by preserving the anal sphincter whenever feasible .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a sphincter -saving operation (anterior resection) = when lower margin is more than 2 cm above the anorectal junction .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Although removal of the </a:t>
            </a:r>
            <a:r>
              <a:rPr lang="en-US" b="1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rectum + anus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with a permanent colostomy </a:t>
            </a:r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(AP excision)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was often required for tumors of the lower 1/3 of the rectum in the past , the introduction of the stapled anastomosis + chemoradiotherapy down staging has enabled many more patients to be treated ba a sphincter - saving procedure  .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the principles of AR &gt; radical excision of the cancer along with it’s complete mesorectal envelope + high proximal ligation of the inferior mesentric lymphovascular pedicle .</a:t>
            </a:r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69545" y="1001077"/>
            <a:ext cx="897445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r</a:t>
            </a:r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ectosigmoid cancer + those in the upper 1/3 of the rectum &gt;&gt; high anterior resection &gt;&gt; reomval of sigmoid colon and upper part of rectum 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tumor in the middle + lower 1/3 of rectum &gt;&gt; complete removal of the rectum + mesorectum (Total Mesorectal Excision )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pic>
        <p:nvPicPr>
          <p:cNvPr id="6" name="Content Placeholder 5" descr="TME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2438400" y="2971800"/>
            <a:ext cx="5202555" cy="367665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03835" y="1034892"/>
            <a:ext cx="8940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the retention of at least part of the rectum in high anterior resection rseult in better post op function + decreased risk of anterior resection syndrome </a:t>
            </a:r>
            <a:endParaRPr lang="en-US" sz="2400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pic>
        <p:nvPicPr>
          <p:cNvPr id="6" name="Content Placeholder 5" descr="rectal resection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2514600"/>
            <a:ext cx="4471670" cy="3317240"/>
          </a:xfrm>
          <a:prstGeom prst="rect">
            <a:avLst/>
          </a:prstGeom>
        </p:spPr>
      </p:pic>
      <p:pic>
        <p:nvPicPr>
          <p:cNvPr id="100" name="Content Placeholder 99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20970" y="2362200"/>
            <a:ext cx="3923030" cy="37992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1431925" y="1219200"/>
            <a:ext cx="6280150" cy="46145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4767" y="944404"/>
            <a:ext cx="9099233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based on current data any patient with a T2 rectal Ca should undergo radical excision with LAR or APR</a:t>
            </a:r>
            <a:endParaRPr lang="en-US" sz="24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4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endParaRPr lang="en-US" sz="24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4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4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4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it is important to remember the anatomic confines (infertility , sexual dysfunction and continence are affected by parasympathetic and sympathetic nerves ) </a:t>
            </a:r>
            <a:endParaRPr lang="en-US" sz="24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4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4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sz="2400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Also leak is more common in coloproctostomy than colocolostomy and leak testing in op room is recommended . </a:t>
            </a:r>
            <a:endParaRPr lang="en-US" sz="24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4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sz="2400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79057" y="955834"/>
            <a:ext cx="90649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recurrence 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pain , rectal bleeding or with follow up testing 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confirmed by exam and biopsy 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should be worked up for systemic recurrence (CT , PET -CT) IF no sys recurrence resection can be considered if patient are fit 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b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curative resection of recurrent rectal cancer &gt; significant long term survival </a:t>
            </a:r>
            <a:endParaRPr lang="en-US" b="1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742599" y="4192429"/>
            <a:ext cx="526208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en-US" sz="330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done by student</a:t>
            </a:r>
            <a:r>
              <a:rPr lang="ar-JO" altLang="en-US" sz="330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 </a:t>
            </a:r>
            <a:r>
              <a:rPr lang="en-US" altLang="en-US" sz="330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:</a:t>
            </a:r>
            <a:endParaRPr lang="en-US" altLang="en-US" sz="3300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endParaRPr lang="en-US" altLang="en-US" sz="3300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defTabSz="685800"/>
            <a:r>
              <a:rPr lang="en-US" altLang="en-US" sz="330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 </a:t>
            </a:r>
            <a:r>
              <a:rPr lang="ar-JO" altLang="en-US" sz="330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محمد الخوجه</a:t>
            </a:r>
            <a:endParaRPr lang="ar-JO" altLang="en-US" sz="3300">
              <a:solidFill>
                <a:srgbClr val="000000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AutoShape 1028"/>
          <p:cNvSpPr>
            <a:spLocks noChangeArrowheads="1"/>
          </p:cNvSpPr>
          <p:nvPr/>
        </p:nvSpPr>
        <p:spPr bwMode="auto">
          <a:xfrm>
            <a:off x="2362200" y="5257800"/>
            <a:ext cx="812800" cy="457200"/>
          </a:xfrm>
          <a:prstGeom prst="rightArrow">
            <a:avLst>
              <a:gd name="adj1" fmla="val 50000"/>
              <a:gd name="adj2" fmla="val 44444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9448800" cy="914400"/>
          </a:xfrm>
        </p:spPr>
        <p:txBody>
          <a:bodyPr/>
          <a:lstStyle/>
          <a:p>
            <a:r>
              <a:rPr lang="en-US" sz="3200" dirty="0" smtClean="0"/>
              <a:t>Adenoma– Carcinoma Sequence</a:t>
            </a:r>
            <a:endParaRPr lang="en-US" sz="3200" b="1" u="sng" dirty="0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3076" name="Object 1031"/>
          <p:cNvGraphicFramePr>
            <a:graphicFrameLocks noChangeAspect="1"/>
          </p:cNvGraphicFramePr>
          <p:nvPr>
            <p:ph sz="quarter" idx="1"/>
          </p:nvPr>
        </p:nvGraphicFramePr>
        <p:xfrm>
          <a:off x="0" y="3757613"/>
          <a:ext cx="281940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QuickTime Picture" r:id="rId1" imgW="3476625" imgH="3600450" progId="">
                  <p:embed/>
                </p:oleObj>
              </mc:Choice>
              <mc:Fallback>
                <p:oleObj name="QuickTime Picture" r:id="rId1" imgW="3476625" imgH="3600450" progId="">
                  <p:embed/>
                  <p:pic>
                    <p:nvPicPr>
                      <p:cNvPr id="0" name="Object 1031"/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3757613"/>
                        <a:ext cx="2819400" cy="29241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AutoShape 1027"/>
          <p:cNvSpPr>
            <a:spLocks noChangeArrowheads="1"/>
          </p:cNvSpPr>
          <p:nvPr/>
        </p:nvSpPr>
        <p:spPr bwMode="auto">
          <a:xfrm>
            <a:off x="5791200" y="5105400"/>
            <a:ext cx="685800" cy="457200"/>
          </a:xfrm>
          <a:prstGeom prst="rightArrow">
            <a:avLst>
              <a:gd name="adj1" fmla="val 50000"/>
              <a:gd name="adj2" fmla="val 44444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latin typeface="Times New Roman" panose="02020603050405020304" charset="0"/>
            </a:endParaRPr>
          </a:p>
        </p:txBody>
      </p:sp>
      <p:graphicFrame>
        <p:nvGraphicFramePr>
          <p:cNvPr id="3074" name="Object 1029"/>
          <p:cNvGraphicFramePr>
            <a:graphicFrameLocks noChangeAspect="1"/>
          </p:cNvGraphicFramePr>
          <p:nvPr/>
        </p:nvGraphicFramePr>
        <p:xfrm>
          <a:off x="6492875" y="3505200"/>
          <a:ext cx="2651125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QuickTime Picture" r:id="rId3" imgW="4924425" imgH="4800600" progId="">
                  <p:embed/>
                </p:oleObj>
              </mc:Choice>
              <mc:Fallback>
                <p:oleObj name="QuickTime Picture" r:id="rId3" imgW="4924425" imgH="4800600" progId="">
                  <p:embed/>
                  <p:pic>
                    <p:nvPicPr>
                      <p:cNvPr id="0" name="Object 1029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92875" y="3505200"/>
                        <a:ext cx="2651125" cy="3352800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030"/>
          <p:cNvGraphicFramePr>
            <a:graphicFrameLocks noChangeAspect="1"/>
          </p:cNvGraphicFramePr>
          <p:nvPr/>
        </p:nvGraphicFramePr>
        <p:xfrm>
          <a:off x="3200400" y="3505200"/>
          <a:ext cx="28956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QuickTime Picture" r:id="rId5" imgW="4810125" imgH="4867275" progId="">
                  <p:embed/>
                </p:oleObj>
              </mc:Choice>
              <mc:Fallback>
                <p:oleObj name="QuickTime Picture" r:id="rId5" imgW="4810125" imgH="4867275" progId="">
                  <p:embed/>
                  <p:pic>
                    <p:nvPicPr>
                      <p:cNvPr id="0" name="Object 1030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0400" y="3505200"/>
                        <a:ext cx="2895600" cy="3352800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1032"/>
          <p:cNvSpPr>
            <a:spLocks noChangeArrowheads="1"/>
          </p:cNvSpPr>
          <p:nvPr/>
        </p:nvSpPr>
        <p:spPr bwMode="auto">
          <a:xfrm>
            <a:off x="609600" y="990600"/>
            <a:ext cx="1447800" cy="990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APC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ctr" eaLnBrk="0" hangingPunct="0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Loss/mutation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ctr" eaLnBrk="0" hangingPunct="0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Ch. 5q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81" name="Rectangle 1033"/>
          <p:cNvSpPr>
            <a:spLocks noChangeArrowheads="1"/>
          </p:cNvSpPr>
          <p:nvPr/>
        </p:nvSpPr>
        <p:spPr bwMode="auto">
          <a:xfrm>
            <a:off x="-50800" y="2590800"/>
            <a:ext cx="1422400" cy="838200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en-US">
                <a:latin typeface="Times New Roman" panose="02020603050405020304" charset="0"/>
              </a:rPr>
              <a:t>Normal</a:t>
            </a:r>
            <a:endParaRPr lang="en-US">
              <a:latin typeface="Times New Roman" panose="02020603050405020304" charset="0"/>
            </a:endParaRPr>
          </a:p>
          <a:p>
            <a:pPr algn="ctr" eaLnBrk="0" hangingPunct="0"/>
            <a:r>
              <a:rPr lang="en-US">
                <a:latin typeface="Times New Roman" panose="02020603050405020304" charset="0"/>
              </a:rPr>
              <a:t>Epithelium</a:t>
            </a:r>
            <a:endParaRPr lang="en-US" sz="3600">
              <a:latin typeface="Times New Roman" panose="02020603050405020304" charset="0"/>
            </a:endParaRPr>
          </a:p>
        </p:txBody>
      </p:sp>
      <p:sp>
        <p:nvSpPr>
          <p:cNvPr id="3082" name="Rectangle 1034"/>
          <p:cNvSpPr>
            <a:spLocks noChangeArrowheads="1"/>
          </p:cNvSpPr>
          <p:nvPr/>
        </p:nvSpPr>
        <p:spPr bwMode="auto">
          <a:xfrm>
            <a:off x="3429000" y="2590800"/>
            <a:ext cx="1285875" cy="8382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en-US">
                <a:latin typeface="Times New Roman" panose="02020603050405020304" charset="0"/>
              </a:rPr>
              <a:t>Early</a:t>
            </a:r>
            <a:endParaRPr lang="en-US">
              <a:latin typeface="Times New Roman" panose="02020603050405020304" charset="0"/>
            </a:endParaRPr>
          </a:p>
          <a:p>
            <a:pPr algn="ctr" eaLnBrk="0" hangingPunct="0"/>
            <a:r>
              <a:rPr lang="en-US">
                <a:latin typeface="Times New Roman" panose="02020603050405020304" charset="0"/>
              </a:rPr>
              <a:t>Adenoma</a:t>
            </a:r>
            <a:endParaRPr lang="en-US" sz="3600">
              <a:latin typeface="Times New Roman" panose="02020603050405020304" charset="0"/>
            </a:endParaRPr>
          </a:p>
        </p:txBody>
      </p:sp>
      <p:sp>
        <p:nvSpPr>
          <p:cNvPr id="3083" name="Rectangle 1035"/>
          <p:cNvSpPr>
            <a:spLocks noChangeArrowheads="1"/>
          </p:cNvSpPr>
          <p:nvPr/>
        </p:nvSpPr>
        <p:spPr bwMode="auto">
          <a:xfrm>
            <a:off x="8305800" y="2590800"/>
            <a:ext cx="838200" cy="8382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en-US">
                <a:latin typeface="Times New Roman" panose="02020603050405020304" charset="0"/>
              </a:rPr>
              <a:t>Cancer</a:t>
            </a:r>
            <a:endParaRPr lang="en-US" sz="2800">
              <a:latin typeface="Times New Roman" panose="02020603050405020304" charset="0"/>
            </a:endParaRPr>
          </a:p>
        </p:txBody>
      </p:sp>
      <p:sp>
        <p:nvSpPr>
          <p:cNvPr id="3084" name="Rectangle 1036"/>
          <p:cNvSpPr>
            <a:spLocks noChangeArrowheads="1"/>
          </p:cNvSpPr>
          <p:nvPr/>
        </p:nvSpPr>
        <p:spPr bwMode="auto">
          <a:xfrm>
            <a:off x="1600200" y="2590800"/>
            <a:ext cx="1557338" cy="838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en-US">
                <a:latin typeface="Times New Roman" panose="02020603050405020304" charset="0"/>
              </a:rPr>
              <a:t>Hyper-</a:t>
            </a:r>
            <a:endParaRPr lang="en-US">
              <a:latin typeface="Times New Roman" panose="02020603050405020304" charset="0"/>
            </a:endParaRPr>
          </a:p>
          <a:p>
            <a:pPr algn="ctr" eaLnBrk="0" hangingPunct="0"/>
            <a:r>
              <a:rPr lang="en-US">
                <a:latin typeface="Times New Roman" panose="02020603050405020304" charset="0"/>
              </a:rPr>
              <a:t>proliferation</a:t>
            </a:r>
            <a:endParaRPr lang="en-US" sz="2800">
              <a:latin typeface="Times New Roman" panose="02020603050405020304" charset="0"/>
            </a:endParaRPr>
          </a:p>
        </p:txBody>
      </p:sp>
      <p:sp>
        <p:nvSpPr>
          <p:cNvPr id="3085" name="Rectangle 1037"/>
          <p:cNvSpPr>
            <a:spLocks noChangeArrowheads="1"/>
          </p:cNvSpPr>
          <p:nvPr/>
        </p:nvSpPr>
        <p:spPr bwMode="auto">
          <a:xfrm>
            <a:off x="5029200" y="2590800"/>
            <a:ext cx="1625600" cy="8382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en-US">
                <a:latin typeface="Times New Roman" panose="02020603050405020304" charset="0"/>
              </a:rPr>
              <a:t>Intermediate</a:t>
            </a:r>
            <a:endParaRPr lang="en-US">
              <a:latin typeface="Times New Roman" panose="02020603050405020304" charset="0"/>
            </a:endParaRPr>
          </a:p>
          <a:p>
            <a:pPr algn="ctr" eaLnBrk="0" hangingPunct="0"/>
            <a:r>
              <a:rPr lang="en-US">
                <a:latin typeface="Times New Roman" panose="02020603050405020304" charset="0"/>
              </a:rPr>
              <a:t>Adenoma</a:t>
            </a:r>
            <a:endParaRPr lang="en-US" sz="3600">
              <a:latin typeface="Times New Roman" panose="02020603050405020304" charset="0"/>
            </a:endParaRPr>
          </a:p>
        </p:txBody>
      </p:sp>
      <p:sp>
        <p:nvSpPr>
          <p:cNvPr id="3086" name="Rectangle 1038"/>
          <p:cNvSpPr>
            <a:spLocks noChangeArrowheads="1"/>
          </p:cNvSpPr>
          <p:nvPr/>
        </p:nvSpPr>
        <p:spPr bwMode="auto">
          <a:xfrm flipH="1">
            <a:off x="6934200" y="2590800"/>
            <a:ext cx="1219200" cy="8382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en-US">
                <a:latin typeface="Times New Roman" panose="02020603050405020304" charset="0"/>
              </a:rPr>
              <a:t>Late</a:t>
            </a:r>
            <a:endParaRPr lang="en-US">
              <a:latin typeface="Times New Roman" panose="02020603050405020304" charset="0"/>
            </a:endParaRPr>
          </a:p>
          <a:p>
            <a:pPr algn="ctr" eaLnBrk="0" hangingPunct="0"/>
            <a:r>
              <a:rPr lang="en-US">
                <a:latin typeface="Times New Roman" panose="02020603050405020304" charset="0"/>
              </a:rPr>
              <a:t>Adenoma</a:t>
            </a:r>
            <a:endParaRPr lang="en-US" sz="3600">
              <a:latin typeface="Times New Roman" panose="02020603050405020304" charset="0"/>
            </a:endParaRPr>
          </a:p>
        </p:txBody>
      </p:sp>
      <p:sp>
        <p:nvSpPr>
          <p:cNvPr id="3087" name="Rectangle 1039"/>
          <p:cNvSpPr>
            <a:spLocks noChangeArrowheads="1"/>
          </p:cNvSpPr>
          <p:nvPr/>
        </p:nvSpPr>
        <p:spPr bwMode="auto">
          <a:xfrm>
            <a:off x="4267200" y="1066800"/>
            <a:ext cx="1371600" cy="914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K-ras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ctr" eaLnBrk="0" hangingPunct="0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Mutation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ctr" eaLnBrk="0" hangingPunct="0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Ch. 12p (50%)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88" name="Rectangle 1040"/>
          <p:cNvSpPr>
            <a:spLocks noChangeArrowheads="1"/>
          </p:cNvSpPr>
          <p:nvPr/>
        </p:nvSpPr>
        <p:spPr bwMode="auto">
          <a:xfrm>
            <a:off x="6019800" y="990600"/>
            <a:ext cx="1219200" cy="121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en-US">
                <a:latin typeface="Times New Roman" panose="02020603050405020304" charset="0"/>
              </a:rPr>
              <a:t>DCC loss</a:t>
            </a:r>
            <a:endParaRPr lang="en-US">
              <a:latin typeface="Times New Roman" panose="02020603050405020304" charset="0"/>
            </a:endParaRPr>
          </a:p>
          <a:p>
            <a:pPr algn="ctr" eaLnBrk="0" hangingPunct="0"/>
            <a:r>
              <a:rPr lang="en-US">
                <a:latin typeface="Times New Roman" panose="02020603050405020304" charset="0"/>
              </a:rPr>
              <a:t>Ch. 18q</a:t>
            </a:r>
            <a:endParaRPr lang="en-US">
              <a:latin typeface="Times New Roman" panose="02020603050405020304" charset="0"/>
            </a:endParaRPr>
          </a:p>
          <a:p>
            <a:pPr algn="ctr" eaLnBrk="0" hangingPunct="0"/>
            <a:r>
              <a:rPr lang="en-US">
                <a:latin typeface="Times New Roman" panose="02020603050405020304" charset="0"/>
              </a:rPr>
              <a:t>DPC4 </a:t>
            </a:r>
            <a:endParaRPr lang="en-US">
              <a:latin typeface="Times New Roman" panose="02020603050405020304" charset="0"/>
            </a:endParaRPr>
          </a:p>
          <a:p>
            <a:pPr algn="ctr" eaLnBrk="0" hangingPunct="0"/>
            <a:r>
              <a:rPr lang="en-US">
                <a:latin typeface="Times New Roman" panose="02020603050405020304" charset="0"/>
              </a:rPr>
              <a:t>Ch. 4</a:t>
            </a:r>
            <a:endParaRPr lang="en-US">
              <a:latin typeface="Times New Roman" panose="02020603050405020304" charset="0"/>
            </a:endParaRPr>
          </a:p>
        </p:txBody>
      </p:sp>
      <p:sp>
        <p:nvSpPr>
          <p:cNvPr id="3089" name="Rectangle 1041"/>
          <p:cNvSpPr>
            <a:spLocks noChangeArrowheads="1"/>
          </p:cNvSpPr>
          <p:nvPr/>
        </p:nvSpPr>
        <p:spPr bwMode="auto">
          <a:xfrm>
            <a:off x="7696200" y="1143000"/>
            <a:ext cx="931863" cy="838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en-US">
                <a:latin typeface="Times New Roman" panose="02020603050405020304" charset="0"/>
              </a:rPr>
              <a:t>p53</a:t>
            </a:r>
            <a:endParaRPr lang="en-US">
              <a:latin typeface="Times New Roman" panose="02020603050405020304" charset="0"/>
            </a:endParaRPr>
          </a:p>
          <a:p>
            <a:pPr algn="ctr" eaLnBrk="0" hangingPunct="0"/>
            <a:r>
              <a:rPr lang="en-US">
                <a:latin typeface="Times New Roman" panose="02020603050405020304" charset="0"/>
              </a:rPr>
              <a:t>Loss</a:t>
            </a:r>
            <a:endParaRPr lang="en-US">
              <a:latin typeface="Times New Roman" panose="02020603050405020304" charset="0"/>
            </a:endParaRPr>
          </a:p>
          <a:p>
            <a:pPr algn="ctr" eaLnBrk="0" hangingPunct="0"/>
            <a:r>
              <a:rPr lang="en-US">
                <a:latin typeface="Times New Roman" panose="02020603050405020304" charset="0"/>
              </a:rPr>
              <a:t>Ch. 17p</a:t>
            </a:r>
            <a:endParaRPr lang="en-US">
              <a:latin typeface="Times New Roman" panose="02020603050405020304" charset="0"/>
            </a:endParaRPr>
          </a:p>
        </p:txBody>
      </p:sp>
      <p:sp>
        <p:nvSpPr>
          <p:cNvPr id="2066" name="Line 1042"/>
          <p:cNvSpPr>
            <a:spLocks noChangeShapeType="1"/>
          </p:cNvSpPr>
          <p:nvPr/>
        </p:nvSpPr>
        <p:spPr bwMode="auto">
          <a:xfrm>
            <a:off x="1524000" y="2057400"/>
            <a:ext cx="0" cy="68580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67" name="Line 1043"/>
          <p:cNvSpPr>
            <a:spLocks noChangeShapeType="1"/>
          </p:cNvSpPr>
          <p:nvPr/>
        </p:nvSpPr>
        <p:spPr bwMode="auto">
          <a:xfrm>
            <a:off x="4876800" y="2057400"/>
            <a:ext cx="0" cy="60960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68" name="Line 1044"/>
          <p:cNvSpPr>
            <a:spLocks noChangeShapeType="1"/>
          </p:cNvSpPr>
          <p:nvPr/>
        </p:nvSpPr>
        <p:spPr bwMode="auto">
          <a:xfrm>
            <a:off x="6781800" y="2286000"/>
            <a:ext cx="0" cy="68580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69" name="Line 1045"/>
          <p:cNvSpPr>
            <a:spLocks noChangeShapeType="1"/>
          </p:cNvSpPr>
          <p:nvPr/>
        </p:nvSpPr>
        <p:spPr bwMode="auto">
          <a:xfrm>
            <a:off x="8229600" y="2133600"/>
            <a:ext cx="0" cy="68580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70" name="Line 1046"/>
          <p:cNvSpPr>
            <a:spLocks noChangeShapeType="1"/>
          </p:cNvSpPr>
          <p:nvPr/>
        </p:nvSpPr>
        <p:spPr bwMode="auto">
          <a:xfrm>
            <a:off x="1490663" y="5943600"/>
            <a:ext cx="134937" cy="0"/>
          </a:xfrm>
          <a:prstGeom prst="line">
            <a:avLst/>
          </a:prstGeom>
          <a:noFill/>
          <a:ln w="9525">
            <a:noFill/>
            <a:round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ar-JO"/>
          </a:p>
        </p:txBody>
      </p:sp>
      <p:sp>
        <p:nvSpPr>
          <p:cNvPr id="2071" name="Line 1050"/>
          <p:cNvSpPr>
            <a:spLocks noChangeShapeType="1"/>
          </p:cNvSpPr>
          <p:nvPr/>
        </p:nvSpPr>
        <p:spPr bwMode="auto">
          <a:xfrm flipV="1">
            <a:off x="7116763" y="6735763"/>
            <a:ext cx="46037" cy="46037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tailEnd type="triangle" w="med" len="med"/>
          </a:ln>
        </p:spPr>
        <p:txBody>
          <a:bodyPr lIns="92075" tIns="46038" rIns="92075" bIns="46038" anchor="ctr">
            <a:spAutoFit/>
          </a:bodyPr>
          <a:lstStyle/>
          <a:p>
            <a:endParaRPr lang="ar-JO"/>
          </a:p>
        </p:txBody>
      </p:sp>
      <p:sp>
        <p:nvSpPr>
          <p:cNvPr id="3099" name="Line 1051"/>
          <p:cNvSpPr>
            <a:spLocks noChangeShapeType="1"/>
          </p:cNvSpPr>
          <p:nvPr/>
        </p:nvSpPr>
        <p:spPr bwMode="auto">
          <a:xfrm>
            <a:off x="1465263" y="2819400"/>
            <a:ext cx="134937" cy="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wrap="none" lIns="92075" tIns="46038" rIns="92075" bIns="46038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00" name="Line 1052"/>
          <p:cNvSpPr>
            <a:spLocks noChangeShapeType="1"/>
          </p:cNvSpPr>
          <p:nvPr/>
        </p:nvSpPr>
        <p:spPr bwMode="auto">
          <a:xfrm>
            <a:off x="3200400" y="2895600"/>
            <a:ext cx="136525" cy="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lIns="92075" tIns="46038" rIns="92075" bIns="46038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01" name="Line 1053"/>
          <p:cNvSpPr>
            <a:spLocks noChangeShapeType="1"/>
          </p:cNvSpPr>
          <p:nvPr/>
        </p:nvSpPr>
        <p:spPr bwMode="auto">
          <a:xfrm>
            <a:off x="4800600" y="2819400"/>
            <a:ext cx="136525" cy="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wrap="none" lIns="92075" tIns="46038" rIns="92075" bIns="46038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02" name="Line 1054"/>
          <p:cNvSpPr>
            <a:spLocks noChangeShapeType="1"/>
          </p:cNvSpPr>
          <p:nvPr/>
        </p:nvSpPr>
        <p:spPr bwMode="auto">
          <a:xfrm>
            <a:off x="6705600" y="3124200"/>
            <a:ext cx="134938" cy="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wrap="none" lIns="92075" tIns="46038" rIns="92075" bIns="46038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03" name="Line 1055"/>
          <p:cNvSpPr>
            <a:spLocks noChangeShapeType="1"/>
          </p:cNvSpPr>
          <p:nvPr/>
        </p:nvSpPr>
        <p:spPr bwMode="auto">
          <a:xfrm>
            <a:off x="8153400" y="3048000"/>
            <a:ext cx="134938" cy="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wrap="none" lIns="92075" tIns="46038" rIns="92075" bIns="46038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590800" y="1066800"/>
            <a:ext cx="14478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Loss of DNA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methylation</a:t>
            </a:r>
            <a:endParaRPr lang="en-US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Line 1042"/>
          <p:cNvSpPr>
            <a:spLocks noChangeShapeType="1"/>
          </p:cNvSpPr>
          <p:nvPr/>
        </p:nvSpPr>
        <p:spPr bwMode="auto">
          <a:xfrm>
            <a:off x="3276600" y="2057400"/>
            <a:ext cx="0" cy="68580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bldLvl="0" animBg="1"/>
      <p:bldP spid="3078" grpId="0" bldLvl="0" animBg="1"/>
      <p:bldP spid="3080" grpId="0" bldLvl="0" animBg="1"/>
      <p:bldP spid="3081" grpId="0" bldLvl="0" animBg="1"/>
      <p:bldP spid="3082" grpId="0" bldLvl="0" animBg="1"/>
      <p:bldP spid="3083" grpId="0" bldLvl="0" animBg="1"/>
      <p:bldP spid="3084" grpId="0" bldLvl="0" animBg="1"/>
      <p:bldP spid="3085" grpId="0" bldLvl="0" animBg="1"/>
      <p:bldP spid="3086" grpId="0" bldLvl="0" animBg="1"/>
      <p:bldP spid="3087" grpId="0" bldLvl="0" animBg="1"/>
      <p:bldP spid="3088" grpId="0" bldLvl="0" animBg="1"/>
      <p:bldP spid="3089" grpId="0" bldLvl="0" animBg="1"/>
      <p:bldP spid="3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467600" cy="1143000"/>
          </a:xfrm>
        </p:spPr>
        <p:txBody>
          <a:bodyPr/>
          <a:lstStyle/>
          <a:p>
            <a:r>
              <a:rPr lang="en-US" dirty="0" smtClean="0"/>
              <a:t>Macroscopically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19200"/>
            <a:ext cx="7924799" cy="4937760"/>
          </a:xfrm>
        </p:spPr>
        <p:txBody>
          <a:bodyPr>
            <a:normAutofit/>
          </a:bodyPr>
          <a:lstStyle/>
          <a:p>
            <a:pPr algn="l" rtl="0"/>
            <a:r>
              <a:rPr lang="en-US" b="1" dirty="0"/>
              <a:t>  The tumor may take one of  four types:</a:t>
            </a:r>
            <a:endParaRPr lang="en-US" b="1" dirty="0"/>
          </a:p>
          <a:p>
            <a:pPr algn="l" rtl="0">
              <a:buNone/>
            </a:pPr>
            <a:r>
              <a:rPr lang="en-US" dirty="0" smtClean="0"/>
              <a:t>1- Annular </a:t>
            </a:r>
            <a:r>
              <a:rPr lang="en-US" dirty="0"/>
              <a:t>&gt;&gt; obstructive symptoms</a:t>
            </a:r>
            <a:endParaRPr lang="en-US" dirty="0"/>
          </a:p>
          <a:p>
            <a:pPr algn="l" rtl="0">
              <a:buNone/>
            </a:pPr>
            <a:r>
              <a:rPr lang="en-US" dirty="0" smtClean="0"/>
              <a:t>2-Tubular</a:t>
            </a:r>
            <a:endParaRPr lang="en-US" dirty="0"/>
          </a:p>
          <a:p>
            <a:pPr algn="l" rtl="0">
              <a:buNone/>
            </a:pPr>
            <a:r>
              <a:rPr lang="en-US" dirty="0" smtClean="0"/>
              <a:t>3-Ulcerative (</a:t>
            </a:r>
            <a:r>
              <a:rPr lang="en-US" dirty="0" err="1" smtClean="0"/>
              <a:t>everted</a:t>
            </a:r>
            <a:r>
              <a:rPr lang="en-US" dirty="0" smtClean="0"/>
              <a:t> edges)</a:t>
            </a:r>
            <a:endParaRPr lang="en-US" dirty="0"/>
          </a:p>
          <a:p>
            <a:pPr algn="l" rtl="0">
              <a:buNone/>
            </a:pPr>
            <a:r>
              <a:rPr lang="en-US" dirty="0" smtClean="0"/>
              <a:t>4-Cauliflower </a:t>
            </a:r>
            <a:r>
              <a:rPr lang="en-US" dirty="0"/>
              <a:t>&gt;&gt; least </a:t>
            </a:r>
            <a:r>
              <a:rPr lang="en-US" dirty="0" smtClean="0"/>
              <a:t>malignant</a:t>
            </a:r>
            <a:endParaRPr lang="en-US" dirty="0" smtClean="0"/>
          </a:p>
          <a:p>
            <a:pPr algn="l" rtl="0">
              <a:buNone/>
            </a:pP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/>
          <a:srcRect l="57573" t="13469" r="7404" b="9085"/>
          <a:stretch>
            <a:fillRect/>
          </a:stretch>
        </p:blipFill>
        <p:spPr bwMode="auto">
          <a:xfrm>
            <a:off x="5257800" y="2224112"/>
            <a:ext cx="3886200" cy="46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endParaRPr lang="ar-JO" smtClean="0"/>
          </a:p>
        </p:txBody>
      </p:sp>
      <p:sp>
        <p:nvSpPr>
          <p:cNvPr id="11267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838200"/>
            <a:ext cx="8077200" cy="5135563"/>
          </a:xfrm>
        </p:spPr>
        <p:txBody>
          <a:bodyPr/>
          <a:lstStyle/>
          <a:p>
            <a:endParaRPr lang="ar-JO" smtClean="0"/>
          </a:p>
        </p:txBody>
      </p:sp>
      <p:pic>
        <p:nvPicPr>
          <p:cNvPr id="11268" name="Picture 2" descr="&#10;NEO001.jpg        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1">
            <a:lum bright="30000" contrast="30000"/>
          </a:blip>
          <a:srcRect l="7843" r="23529"/>
          <a:stretch>
            <a:fillRect/>
          </a:stretch>
        </p:blipFill>
        <p:spPr bwMode="auto">
          <a:xfrm>
            <a:off x="5105400" y="3505200"/>
            <a:ext cx="4038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 GI113.jpg         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2"/>
          <a:srcRect l="34579" t="42891" r="23364" b="17133"/>
          <a:stretch>
            <a:fillRect/>
          </a:stretch>
        </p:blipFill>
        <p:spPr bwMode="auto">
          <a:xfrm>
            <a:off x="0" y="0"/>
            <a:ext cx="5105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" descr=" GI063.jpg         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3"/>
          <a:srcRect l="8257" t="13412" r="15596" b="25137"/>
          <a:stretch>
            <a:fillRect/>
          </a:stretch>
        </p:blipFill>
        <p:spPr bwMode="auto">
          <a:xfrm>
            <a:off x="0" y="3505200"/>
            <a:ext cx="510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3" descr="Colon_cancer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0"/>
            <a:ext cx="40386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frame"/>
  <p:tag name="KSO_WM_SLIDE_BK_DARK_LIGHT" val="2"/>
</p:tagLst>
</file>

<file path=ppt/tags/tag100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custom20202588_5*l_h_a*1_3_1"/>
  <p:tag name="KSO_WM_TEMPLATE_CATEGORY" val="custom"/>
  <p:tag name="KSO_WM_TEMPLATE_INDEX" val="20202588"/>
  <p:tag name="KSO_WM_UNIT_LAYERLEVEL" val="1_1_1"/>
  <p:tag name="KSO_WM_TAG_VERSION" val="1.0"/>
  <p:tag name="KSO_WM_BEAUTIFY_FLAG" val="#wm#"/>
  <p:tag name="KSO_WM_UNIT_PRESET_TEXT" val="Click here to add to the title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02588_5*l_h_i*1_3_1"/>
  <p:tag name="KSO_WM_TEMPLATE_CATEGORY" val="custom"/>
  <p:tag name="KSO_WM_TEMPLATE_INDEX" val="20202588"/>
  <p:tag name="KSO_WM_UNIT_LAYERLEVEL" val="1_1_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custom20202588_5*l_h_a*1_4_1"/>
  <p:tag name="KSO_WM_TEMPLATE_CATEGORY" val="custom"/>
  <p:tag name="KSO_WM_TEMPLATE_INDEX" val="20202588"/>
  <p:tag name="KSO_WM_UNIT_LAYERLEVEL" val="1_1_1"/>
  <p:tag name="KSO_WM_TAG_VERSION" val="1.0"/>
  <p:tag name="KSO_WM_BEAUTIFY_FLAG" val="#wm#"/>
  <p:tag name="KSO_WM_UNIT_PRESET_TEXT" val="Click here to add to the title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custom20202588_5*l_h_i*1_4_1"/>
  <p:tag name="KSO_WM_TEMPLATE_CATEGORY" val="custom"/>
  <p:tag name="KSO_WM_TEMPLATE_INDEX" val="20202588"/>
  <p:tag name="KSO_WM_UNIT_LAYERLEVEL" val="1_1_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custom20202588_5*l_h_a*1_5_1"/>
  <p:tag name="KSO_WM_TEMPLATE_CATEGORY" val="custom"/>
  <p:tag name="KSO_WM_TEMPLATE_INDEX" val="20202588"/>
  <p:tag name="KSO_WM_UNIT_LAYERLEVEL" val="1_1_1"/>
  <p:tag name="KSO_WM_TAG_VERSION" val="1.0"/>
  <p:tag name="KSO_WM_BEAUTIFY_FLAG" val="#wm#"/>
  <p:tag name="KSO_WM_UNIT_PRESET_TEXT" val="Click here to add to the title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custom20202588_5*l_h_i*1_5_1"/>
  <p:tag name="KSO_WM_TEMPLATE_CATEGORY" val="custom"/>
  <p:tag name="KSO_WM_TEMPLATE_INDEX" val="20202588"/>
  <p:tag name="KSO_WM_UNIT_LAYERLEVEL" val="1_1_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LIDE_ID" val="custom20202588_5"/>
  <p:tag name="KSO_WM_TEMPLATE_SUBCATEGORY" val="0"/>
  <p:tag name="KSO_WM_TEMPLATE_MASTER_TYPE" val="1"/>
  <p:tag name="KSO_WM_TEMPLATE_COLOR_TYPE" val="1"/>
  <p:tag name="KSO_WM_SLIDE_ITEM_CNT" val="5"/>
  <p:tag name="KSO_WM_SLIDE_INDEX" val="5"/>
  <p:tag name="KSO_WM_TAG_VERSION" val="1.0"/>
  <p:tag name="KSO_WM_SLIDE_TYPE" val="contents"/>
  <p:tag name="KSO_WM_SLIDE_SUBTYPE" val="diag"/>
  <p:tag name="KSO_WM_DIAGRAM_GROUP_CODE" val="l1-1"/>
  <p:tag name="KSO_WM_SLIDE_DIAGTYPE" val="l"/>
  <p:tag name="KSO_WM_SLIDE_LAYOUT" val="a_b_l"/>
  <p:tag name="KSO_WM_SLIDE_LAYOUT_CNT" val="1_1_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588_7*a*1"/>
  <p:tag name="KSO_WM_TEMPLATE_CATEGORY" val="custom"/>
  <p:tag name="KSO_WM_TEMPLATE_INDEX" val="20202588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0"/>
  <p:tag name="KSO_WM_UNIT_TYPE" val="a"/>
  <p:tag name="KSO_WM_UNIT_INDEX" val="1"/>
  <p:tag name="KSO_WM_UNIT_PRESET_TEXT" val="Click here to add to the title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LIDE_ID" val="custom20202588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SLIDE_TYPE" val="sectionTitle"/>
  <p:tag name="KSO_WM_SLIDE_SUBTYPE" val="pureTxt"/>
  <p:tag name="KSO_WM_SLIDE_LAYOUT" val="a_b_e"/>
  <p:tag name="KSO_WM_SLIDE_LAYOUT_CNT" val="1_1_1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LIDE_ID" val="custom20202588_6"/>
  <p:tag name="KSO_WM_TEMPLATE_SUBCATEGORY" val="0"/>
  <p:tag name="KSO_WM_TEMPLATE_MASTER_TYPE" val="1"/>
  <p:tag name="KSO_WM_TEMPLATE_COLOR_TYPE" val="1"/>
  <p:tag name="KSO_WM_SLIDE_ITEM_CNT" val="6"/>
  <p:tag name="KSO_WM_SLIDE_INDEX" val="6"/>
  <p:tag name="KSO_WM_TAG_VERSION" val="1.0"/>
  <p:tag name="KSO_WM_SLIDE_TYPE" val="contents"/>
  <p:tag name="KSO_WM_SLIDE_SUBTYPE" val="diag"/>
  <p:tag name="KSO_WM_DIAGRAM_GROUP_CODE" val="l1-1"/>
  <p:tag name="KSO_WM_SLIDE_DIAGTYPE" val="l"/>
  <p:tag name="KSO_WM_SLIDE_LAYOUT" val="a_b_l"/>
  <p:tag name="KSO_WM_SLIDE_LAYOUT_CNT" val="1_1_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ID" val="custom20202588_8"/>
  <p:tag name="KSO_WM_TEMPLATE_SUBCATEGORY" val="0"/>
  <p:tag name="KSO_WM_SLIDE_TYPE" val="text"/>
  <p:tag name="KSO_WM_SLIDE_SUBTYPE" val="picTxt"/>
  <p:tag name="KSO_WM_SLIDE_ITEM_CNT" val="0"/>
  <p:tag name="KSO_WM_SLIDE_INDEX" val="8"/>
  <p:tag name="KSO_WM_SLIDE_SIZE" val="864*443"/>
  <p:tag name="KSO_WM_SLIDE_POSITION" val="47*48"/>
  <p:tag name="KSO_WM_TAG_VERSION" val="1.0"/>
  <p:tag name="KSO_WM_BEAUTIFY_FLAG" val="#wm#"/>
  <p:tag name="KSO_WM_TEMPLATE_CATEGORY" val="custom"/>
  <p:tag name="KSO_WM_TEMPLATE_INDEX" val="20202588"/>
  <p:tag name="KSO_WM_SLIDE_LAYOUT" val="a_d_f"/>
  <p:tag name="KSO_WM_SLIDE_LAYOUT_CNT" val="1_1_1"/>
  <p:tag name="KSO_WM_TEMPLATE_MASTER_TYPE" val="1"/>
  <p:tag name="KSO_WM_TEMPLATE_COLOR_TYPE" val="1"/>
</p:tagLst>
</file>

<file path=ppt/tags/tag111.xml><?xml version="1.0" encoding="utf-8"?>
<p:tagLst xmlns:p="http://schemas.openxmlformats.org/presentationml/2006/main">
  <p:tag name="KSO_WM_SLIDE_ID" val="custom20202588_9"/>
  <p:tag name="KSO_WM_TEMPLATE_SUBCATEGORY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2588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  <p:tag name="KSO_WM_TEMPLATE_MASTER_TYPE" val="1"/>
  <p:tag name="KSO_WM_TEMPLATE_COLOR_TYPE" val="1"/>
</p:tagLst>
</file>

<file path=ppt/tags/tag112.xml><?xml version="1.0" encoding="utf-8"?>
<p:tagLst xmlns:p="http://schemas.openxmlformats.org/presentationml/2006/main">
  <p:tag name="KSO_WM_SLIDE_ID" val="custom20202588_11"/>
  <p:tag name="KSO_WM_TEMPLATE_SUBCATEGORY" val="0"/>
  <p:tag name="KSO_WM_SLIDE_ITEM_CNT" val="0"/>
  <p:tag name="KSO_WM_SLIDE_INDEX" val="11"/>
  <p:tag name="KSO_WM_TAG_VERSION" val="1.0"/>
  <p:tag name="KSO_WM_BEAUTIFY_FLAG" val="#wm#"/>
  <p:tag name="KSO_WM_TEMPLATE_CATEGORY" val="custom"/>
  <p:tag name="KSO_WM_TEMPLATE_INDEX" val="20202588"/>
  <p:tag name="KSO_WM_SLIDE_TYPE" val="text"/>
  <p:tag name="KSO_WM_SLIDE_SUBTYPE" val="picTxt"/>
  <p:tag name="KSO_WM_SLIDE_SIZE" val="864*429"/>
  <p:tag name="KSO_WM_SLIDE_POSITION" val="48*61"/>
  <p:tag name="KSO_WM_SLIDE_LAYOUT" val="a_d_f"/>
  <p:tag name="KSO_WM_SLIDE_LAYOUT_CNT" val="1_1_1"/>
  <p:tag name="KSO_WM_TEMPLATE_MASTER_TYPE" val="1"/>
  <p:tag name="KSO_WM_TEMPLATE_COLOR_TYPE" val="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588_12*a*1"/>
  <p:tag name="KSO_WM_TEMPLATE_CATEGORY" val="custom"/>
  <p:tag name="KSO_WM_TEMPLATE_INDEX" val="20202588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30"/>
  <p:tag name="KSO_WM_UNIT_TYPE" val="a"/>
  <p:tag name="KSO_WM_UNIT_INDEX" val="1"/>
  <p:tag name="KSO_WM_UNIT_PRESET_TEXT" val="Click here to add to the title"/>
</p:tagLst>
</file>

<file path=ppt/tags/tag114.xml><?xml version="1.0" encoding="utf-8"?>
<p:tagLst xmlns:p="http://schemas.openxmlformats.org/presentationml/2006/main">
  <p:tag name="KSO_WM_SLIDE_ID" val="custom20202588_12"/>
  <p:tag name="KSO_WM_TEMPLATE_SUBCATEGORY" val="0"/>
  <p:tag name="KSO_WM_SLIDE_ITEM_CNT" val="0"/>
  <p:tag name="KSO_WM_SLIDE_INDEX" val="12"/>
  <p:tag name="KSO_WM_TAG_VERSION" val="1.0"/>
  <p:tag name="KSO_WM_BEAUTIFY_FLAG" val="#wm#"/>
  <p:tag name="KSO_WM_TEMPLATE_CATEGORY" val="custom"/>
  <p:tag name="KSO_WM_TEMPLATE_INDEX" val="20202588"/>
  <p:tag name="KSO_WM_SLIDE_LAYOUT" val="a_d_f"/>
  <p:tag name="KSO_WM_SLIDE_LAYOUT_CNT" val="1_1_1"/>
  <p:tag name="KSO_WM_SLIDE_TYPE" val="text"/>
  <p:tag name="KSO_WM_SLIDE_SUBTYPE" val="picTxt"/>
  <p:tag name="KSO_WM_SLIDE_SIZE" val="866*434"/>
  <p:tag name="KSO_WM_SLIDE_POSITION" val="46*52"/>
  <p:tag name="KSO_WM_TEMPLATE_MASTER_TYPE" val="1"/>
  <p:tag name="KSO_WM_TEMPLATE_COLOR_TYPE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588_13*a*1"/>
  <p:tag name="KSO_WM_TEMPLATE_CATEGORY" val="custom"/>
  <p:tag name="KSO_WM_TEMPLATE_INDEX" val="20202588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42"/>
  <p:tag name="KSO_WM_UNIT_TYPE" val="a"/>
  <p:tag name="KSO_WM_UNIT_INDEX" val="1"/>
  <p:tag name="KSO_WM_UNIT_PRESET_TEXT" val="Click here to add to the title"/>
</p:tagLst>
</file>

<file path=ppt/tags/tag116.xml><?xml version="1.0" encoding="utf-8"?>
<p:tagLst xmlns:p="http://schemas.openxmlformats.org/presentationml/2006/main">
  <p:tag name="KSO_WM_SLIDE_ID" val="custom20202588_13"/>
  <p:tag name="KSO_WM_TEMPLATE_SUBCATEGORY" val="0"/>
  <p:tag name="KSO_WM_SLIDE_ITEM_CNT" val="0"/>
  <p:tag name="KSO_WM_SLIDE_INDEX" val="13"/>
  <p:tag name="KSO_WM_TAG_VERSION" val="1.0"/>
  <p:tag name="KSO_WM_BEAUTIFY_FLAG" val="#wm#"/>
  <p:tag name="KSO_WM_TEMPLATE_CATEGORY" val="custom"/>
  <p:tag name="KSO_WM_TEMPLATE_INDEX" val="20202588"/>
  <p:tag name="KSO_WM_SLIDE_TYPE" val="text"/>
  <p:tag name="KSO_WM_SLIDE_SUBTYPE" val="picTxt"/>
  <p:tag name="KSO_WM_SLIDE_SIZE" val="869*422"/>
  <p:tag name="KSO_WM_SLIDE_POSITION" val="45*18"/>
  <p:tag name="KSO_WM_SLIDE_LAYOUT" val="a_d_f"/>
  <p:tag name="KSO_WM_SLIDE_LAYOUT_CNT" val="1_2_2"/>
  <p:tag name="KSO_WM_TEMPLATE_MASTER_TYPE" val="1"/>
  <p:tag name="KSO_WM_TEMPLATE_COLOR_TYPE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588_14*a*1"/>
  <p:tag name="KSO_WM_TEMPLATE_CATEGORY" val="custom"/>
  <p:tag name="KSO_WM_TEMPLATE_INDEX" val="20202588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PRESET_TEXT" val="Click here to add to the title"/>
</p:tagLst>
</file>

<file path=ppt/tags/tag118.xml><?xml version="1.0" encoding="utf-8"?>
<p:tagLst xmlns:p="http://schemas.openxmlformats.org/presentationml/2006/main">
  <p:tag name="KSO_WM_SLIDE_ID" val="custom20202588_14"/>
  <p:tag name="KSO_WM_TEMPLATE_SUBCATEGORY" val="0"/>
  <p:tag name="KSO_WM_SLIDE_ITEM_CNT" val="0"/>
  <p:tag name="KSO_WM_SLIDE_INDEX" val="14"/>
  <p:tag name="KSO_WM_TAG_VERSION" val="1.0"/>
  <p:tag name="KSO_WM_BEAUTIFY_FLAG" val="#wm#"/>
  <p:tag name="KSO_WM_TEMPLATE_CATEGORY" val="custom"/>
  <p:tag name="KSO_WM_TEMPLATE_INDEX" val="20202588"/>
  <p:tag name="KSO_WM_SLIDE_TYPE" val="text"/>
  <p:tag name="KSO_WM_SLIDE_SUBTYPE" val="pureTxt"/>
  <p:tag name="KSO_WM_SLIDE_SIZE" val="720*329"/>
  <p:tag name="KSO_WM_SLIDE_POSITION" val="119*105"/>
  <p:tag name="KSO_WM_SLIDE_LAYOUT" val="a_f"/>
  <p:tag name="KSO_WM_SLIDE_LAYOUT_CNT" val="1_1"/>
  <p:tag name="KSO_WM_TEMPLATE_MASTER_TYPE" val="1"/>
  <p:tag name="KSO_WM_TEMPLATE_COLOR_TYPE" val="1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LIDE_ID" val="custom20202588_15"/>
  <p:tag name="KSO_WM_TEMPLATE_SUBCATEGORY" val="0"/>
  <p:tag name="KSO_WM_TEMPLATE_MASTER_TYPE" val="1"/>
  <p:tag name="KSO_WM_TEMPLATE_COLOR_TYPE" val="1"/>
  <p:tag name="KSO_WM_SLIDE_ITEM_CNT" val="0"/>
  <p:tag name="KSO_WM_SLIDE_INDEX" val="15"/>
  <p:tag name="KSO_WM_TAG_VERSION" val="1.0"/>
  <p:tag name="KSO_WM_SLIDE_TYPE" val="endPage"/>
  <p:tag name="KSO_WM_SLIDE_SUBTYPE" val="pureTxt"/>
  <p:tag name="KSO_WM_SLIDE_LAYOUT" val="a"/>
  <p:tag name="KSO_WM_SLIDE_LAYOUT_CNT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6*i*1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6*i*2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bottomTop"/>
  <p:tag name="KSO_WM_SLIDE_BK_DARK_LIGHT" val="2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bottomTop"/>
  <p:tag name="KSO_WM_SLIDE_BK_DARK_LIGHT" val="2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frame"/>
  <p:tag name="KSO_WM_SLIDE_BK_DARK_LIGHT" val="2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frame"/>
  <p:tag name="KSO_WM_SLIDE_BK_DARK_LIGHT" val="2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frame"/>
  <p:tag name="KSO_WM_SLIDE_BK_DARK_LIGHT" val="2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6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8"/>
  <p:tag name="KSO_WM_UNIT_LAYERLEVEL" val="1"/>
  <p:tag name="KSO_WM_TAG_VERSION" val="1.0"/>
  <p:tag name="KSO_WM_BEAUTIFY_FLAG" val="#wm#"/>
  <p:tag name="KSO_WM_UNIT_TYPE" val="i"/>
  <p:tag name="KSO_WM_UNIT_INDEX" val="8"/>
  <p:tag name="KSO_WM_SLIDE_BACKGROUND_TYPE" val="belt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8"/>
  <p:tag name="KSO_WM_UNIT_LAYERLEVEL" val="1"/>
  <p:tag name="KSO_WM_TAG_VERSION" val="1.0"/>
  <p:tag name="KSO_WM_BEAUTIFY_FLAG" val="#wm#"/>
  <p:tag name="KSO_WM_UNIT_TYPE" val="i"/>
  <p:tag name="KSO_WM_UNIT_INDEX" val="8"/>
  <p:tag name="KSO_WM_SLIDE_BACKGROUND_TYPE" val="belt"/>
  <p:tag name="KSO_WM_SLIDE_BK_DARK_LIGHT" val="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2588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2588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TEMPLATE_THUMBS_INDEX" val="1、3、7、15"/>
  <p:tag name="KSO_WM_TEMPLATE_SUBCATEGORY" val="0"/>
  <p:tag name="KSO_WM_TAG_VERSION" val="1.0"/>
  <p:tag name="KSO_WM_BEAUTIFY_FLAG" val="#wm#"/>
  <p:tag name="KSO_WM_TEMPLATE_CATEGORY" val="custom"/>
  <p:tag name="KSO_WM_TEMPLATE_INDEX" val="20202588"/>
  <p:tag name="KSO_WM_TEMPLATE_MASTER_TYPE" val="1"/>
  <p:tag name="KSO_WM_TEMPLATE_COLOR_TYPE" val="1"/>
  <p:tag name="KSO_WM_TEMPLATE_MASTER_THUMB_INDEX" val="18"/>
  <p:tag name="KSO_WM_UNIT_SHOW_EDIT_AREA_INDICATION" val="0"/>
</p:tagLst>
</file>

<file path=ppt/tags/tag88.xml><?xml version="1.0" encoding="utf-8"?>
<p:tagLst xmlns:p="http://schemas.openxmlformats.org/presentationml/2006/main">
  <p:tag name="KSO_WM_UNIT_ISCONTENTS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588_1*a*1"/>
  <p:tag name="KSO_WM_TEMPLATE_CATEGORY" val="custom"/>
  <p:tag name="KSO_WM_TEMPLATE_INDEX" val="20202588"/>
  <p:tag name="KSO_WM_UNIT_LAYERLEVEL" val="1"/>
  <p:tag name="KSO_WM_TAG_VERSION" val="1.0"/>
  <p:tag name="KSO_WM_BEAUTIFY_FLAG" val="#wm#"/>
  <p:tag name="KSO_WM_UNIT_PRESET_TEXT" val="FRESH _x000B_WORK SUMMARY"/>
</p:tagLst>
</file>

<file path=ppt/tags/tag89.xml><?xml version="1.0" encoding="utf-8"?>
<p:tagLst xmlns:p="http://schemas.openxmlformats.org/presentationml/2006/main">
  <p:tag name="KSO_WM_UNIT_ISCONTENTSTITLE" val="0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588_1*b*1"/>
  <p:tag name="KSO_WM_TEMPLATE_CATEGORY" val="custom"/>
  <p:tag name="KSO_WM_TEMPLATE_INDEX" val="20202588"/>
  <p:tag name="KSO_WM_UNIT_LAYERLEVEL" val="1"/>
  <p:tag name="KSO_WM_TAG_VERSION" val="1.0"/>
  <p:tag name="KSO_WM_BEAUTIFY_FLAG" val="#wm#"/>
  <p:tag name="KSO_WM_UNIT_PRESET_TEXT" val="Click here to add to the title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TEMPLATE_THUMBS_INDEX" val="1、3、7、15"/>
  <p:tag name="KSO_WM_SLIDE_ID" val="custom2020258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2588"/>
  <p:tag name="KSO_WM_SLIDE_LAYOUT" val="a_b"/>
  <p:tag name="KSO_WM_SLIDE_LAYOUT_CNT" val="1_1"/>
  <p:tag name="KSO_WM_TEMPLATE_MASTER_TYPE" val="1"/>
  <p:tag name="KSO_WM_TEMPLATE_COLOR_TYPE" val="1"/>
  <p:tag name="KSO_WM_TEMPLATE_MASTER_THUMB_INDEX" val="12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LIDE_ID" val="custom20202588_2"/>
  <p:tag name="KSO_WM_TEMPLATE_SUBCATEGORY" val="0"/>
  <p:tag name="KSO_WM_TEMPLATE_MASTER_TYPE" val="1"/>
  <p:tag name="KSO_WM_TEMPLATE_COLOR_TYPE" val="1"/>
  <p:tag name="KSO_WM_SLIDE_ITEM_CNT" val="2"/>
  <p:tag name="KSO_WM_SLIDE_INDEX" val="2"/>
  <p:tag name="KSO_WM_TAG_VERSION" val="1.0"/>
  <p:tag name="KSO_WM_SLIDE_TYPE" val="contents"/>
  <p:tag name="KSO_WM_SLIDE_SUBTYPE" val="diag"/>
  <p:tag name="KSO_WM_DIAGRAM_GROUP_CODE" val="l1-1"/>
  <p:tag name="KSO_WM_SLIDE_DIAGTYPE" val="l"/>
  <p:tag name="KSO_WM_SLIDE_LAYOUT" val="a_b_l"/>
  <p:tag name="KSO_WM_SLIDE_LAYOUT_CNT" val="1_1_1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LIDE_ID" val="custom20202588_3"/>
  <p:tag name="KSO_WM_TEMPLATE_SUBCATEGORY" val="0"/>
  <p:tag name="KSO_WM_TEMPLATE_MASTER_TYPE" val="1"/>
  <p:tag name="KSO_WM_TEMPLATE_COLOR_TYPE" val="1"/>
  <p:tag name="KSO_WM_SLIDE_ITEM_CNT" val="3"/>
  <p:tag name="KSO_WM_SLIDE_INDEX" val="3"/>
  <p:tag name="KSO_WM_TAG_VERSION" val="1.0"/>
  <p:tag name="KSO_WM_SLIDE_TYPE" val="contents"/>
  <p:tag name="KSO_WM_SLIDE_SUBTYPE" val="diag"/>
  <p:tag name="KSO_WM_DIAGRAM_GROUP_CODE" val="l1-1"/>
  <p:tag name="KSO_WM_SLIDE_DIAGTYPE" val="l"/>
  <p:tag name="KSO_WM_SLIDE_LAYOUT" val="a_b_l"/>
  <p:tag name="KSO_WM_SLIDE_LAYOUT_CNT" val="1_1_1"/>
</p:tagLst>
</file>

<file path=ppt/tags/tag93.xml><?xml version="1.0" encoding="utf-8"?>
<p:tagLst xmlns:p="http://schemas.openxmlformats.org/presentationml/2006/main">
  <p:tag name="KSO_WM_UNIT_ISCONTENTSTITLE" val="1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2588_4*a*1"/>
  <p:tag name="KSO_WM_TEMPLATE_CATEGORY" val="custom"/>
  <p:tag name="KSO_WM_TEMPLATE_INDEX" val="20202588"/>
  <p:tag name="KSO_WM_UNIT_LAYERLEVEL" val="1"/>
  <p:tag name="KSO_WM_TAG_VERSION" val="1.0"/>
  <p:tag name="KSO_WM_BEAUTIFY_FLAG" val="#wm#"/>
  <p:tag name="KSO_WM_UNIT_PRESET_TEXT" val="CONTENTS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LIDE_ID" val="custom20202588_4"/>
  <p:tag name="KSO_WM_TEMPLATE_SUBCATEGORY" val="0"/>
  <p:tag name="KSO_WM_TEMPLATE_MASTER_TYPE" val="1"/>
  <p:tag name="KSO_WM_TEMPLATE_COLOR_TYPE" val="1"/>
  <p:tag name="KSO_WM_SLIDE_ITEM_CNT" val="4"/>
  <p:tag name="KSO_WM_SLIDE_INDEX" val="4"/>
  <p:tag name="KSO_WM_TAG_VERSION" val="1.0"/>
  <p:tag name="KSO_WM_SLIDE_TYPE" val="contents"/>
  <p:tag name="KSO_WM_SLIDE_SUBTYPE" val="diag"/>
  <p:tag name="KSO_WM_DIAGRAM_GROUP_CODE" val="l1-1"/>
  <p:tag name="KSO_WM_SLIDE_DIAGTYPE" val="l"/>
  <p:tag name="KSO_WM_SLIDE_LAYOUT" val="a_b_l"/>
  <p:tag name="KSO_WM_SLIDE_LAYOUT_CNT" val="1_1_1"/>
</p:tagLst>
</file>

<file path=ppt/tags/tag95.xml><?xml version="1.0" encoding="utf-8"?>
<p:tagLst xmlns:p="http://schemas.openxmlformats.org/presentationml/2006/main">
  <p:tag name="KSO_WM_UNIT_ISCONTENTSTITLE" val="1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2588_5*a*1"/>
  <p:tag name="KSO_WM_TEMPLATE_CATEGORY" val="custom"/>
  <p:tag name="KSO_WM_TEMPLATE_INDEX" val="20202588"/>
  <p:tag name="KSO_WM_UNIT_LAYERLEVEL" val="1"/>
  <p:tag name="KSO_WM_TAG_VERSION" val="1.0"/>
  <p:tag name="KSO_WM_BEAUTIFY_FLAG" val="#wm#"/>
  <p:tag name="KSO_WM_UNIT_PRESET_TEXT" val="CONTENTS"/>
</p:tagLst>
</file>

<file path=ppt/tags/tag96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88_5*l_h_a*1_1_1"/>
  <p:tag name="KSO_WM_TEMPLATE_CATEGORY" val="custom"/>
  <p:tag name="KSO_WM_TEMPLATE_INDEX" val="20202588"/>
  <p:tag name="KSO_WM_UNIT_LAYERLEVEL" val="1_1_1"/>
  <p:tag name="KSO_WM_TAG_VERSION" val="1.0"/>
  <p:tag name="KSO_WM_BEAUTIFY_FLAG" val="#wm#"/>
  <p:tag name="KSO_WM_UNIT_PRESET_TEXT" val="Click here to add to the title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2588_5*l_h_i*1_1_1"/>
  <p:tag name="KSO_WM_TEMPLATE_CATEGORY" val="custom"/>
  <p:tag name="KSO_WM_TEMPLATE_INDEX" val="20202588"/>
  <p:tag name="KSO_WM_UNIT_LAYERLEVEL" val="1_1_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custom20202588_5*l_h_a*1_2_1"/>
  <p:tag name="KSO_WM_TEMPLATE_CATEGORY" val="custom"/>
  <p:tag name="KSO_WM_TEMPLATE_INDEX" val="20202588"/>
  <p:tag name="KSO_WM_UNIT_LAYERLEVEL" val="1_1_1"/>
  <p:tag name="KSO_WM_TAG_VERSION" val="1.0"/>
  <p:tag name="KSO_WM_BEAUTIFY_FLAG" val="#wm#"/>
  <p:tag name="KSO_WM_UNIT_PRESET_TEXT" val="Click here to add to the title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2588_5*l_h_i*1_2_1"/>
  <p:tag name="KSO_WM_TEMPLATE_CATEGORY" val="custom"/>
  <p:tag name="KSO_WM_TEMPLATE_INDEX" val="20202588"/>
  <p:tag name="KSO_WM_UNIT_LAYERLEVEL" val="1_1_1"/>
  <p:tag name="KSO_WM_TAG_VERSION" val="1.0"/>
  <p:tag name="KSO_WM_BEAUTIFY_FLAG" val="#wm#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مشربية">
  <a:themeElements>
    <a:clrScheme name="مشربية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44">
      <a:dk1>
        <a:srgbClr val="000000"/>
      </a:dk1>
      <a:lt1>
        <a:srgbClr val="FFFFFF"/>
      </a:lt1>
      <a:dk2>
        <a:srgbClr val="EAF9F4"/>
      </a:dk2>
      <a:lt2>
        <a:srgbClr val="FFFFFF"/>
      </a:lt2>
      <a:accent1>
        <a:srgbClr val="7ED9CD"/>
      </a:accent1>
      <a:accent2>
        <a:srgbClr val="88DABD"/>
      </a:accent2>
      <a:accent3>
        <a:srgbClr val="96D9AA"/>
      </a:accent3>
      <a:accent4>
        <a:srgbClr val="B9DF9E"/>
      </a:accent4>
      <a:accent5>
        <a:srgbClr val="BED385"/>
      </a:accent5>
      <a:accent6>
        <a:srgbClr val="D3C978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44">
    <a:dk1>
      <a:srgbClr val="000000"/>
    </a:dk1>
    <a:lt1>
      <a:srgbClr val="FFFFFF"/>
    </a:lt1>
    <a:dk2>
      <a:srgbClr val="EAF9F4"/>
    </a:dk2>
    <a:lt2>
      <a:srgbClr val="FFFFFF"/>
    </a:lt2>
    <a:accent1>
      <a:srgbClr val="7ED9CD"/>
    </a:accent1>
    <a:accent2>
      <a:srgbClr val="88DABD"/>
    </a:accent2>
    <a:accent3>
      <a:srgbClr val="96D9AA"/>
    </a:accent3>
    <a:accent4>
      <a:srgbClr val="B9DF9E"/>
    </a:accent4>
    <a:accent5>
      <a:srgbClr val="BED385"/>
    </a:accent5>
    <a:accent6>
      <a:srgbClr val="D3C978"/>
    </a:accent6>
    <a:hlink>
      <a:srgbClr val="0563C1"/>
    </a:hlink>
    <a:folHlink>
      <a:srgbClr val="954D72"/>
    </a:folHlink>
  </a:clrScheme>
</a:themeOverride>
</file>

<file path=ppt/theme/themeOverride10.xml><?xml version="1.0" encoding="utf-8"?>
<a:themeOverride xmlns:a="http://schemas.openxmlformats.org/drawingml/2006/main">
  <a:clrScheme name="自定义 44">
    <a:dk1>
      <a:srgbClr val="000000"/>
    </a:dk1>
    <a:lt1>
      <a:srgbClr val="FFFFFF"/>
    </a:lt1>
    <a:dk2>
      <a:srgbClr val="EAF9F4"/>
    </a:dk2>
    <a:lt2>
      <a:srgbClr val="FFFFFF"/>
    </a:lt2>
    <a:accent1>
      <a:srgbClr val="7ED9CD"/>
    </a:accent1>
    <a:accent2>
      <a:srgbClr val="88DABD"/>
    </a:accent2>
    <a:accent3>
      <a:srgbClr val="96D9AA"/>
    </a:accent3>
    <a:accent4>
      <a:srgbClr val="B9DF9E"/>
    </a:accent4>
    <a:accent5>
      <a:srgbClr val="BED385"/>
    </a:accent5>
    <a:accent6>
      <a:srgbClr val="D3C978"/>
    </a:accent6>
    <a:hlink>
      <a:srgbClr val="0563C1"/>
    </a:hlink>
    <a:folHlink>
      <a:srgbClr val="954D72"/>
    </a:folHlink>
  </a:clrScheme>
</a:themeOverride>
</file>

<file path=ppt/theme/themeOverride11.xml><?xml version="1.0" encoding="utf-8"?>
<a:themeOverride xmlns:a="http://schemas.openxmlformats.org/drawingml/2006/main">
  <a:clrScheme name="自定义 44">
    <a:dk1>
      <a:srgbClr val="000000"/>
    </a:dk1>
    <a:lt1>
      <a:srgbClr val="FFFFFF"/>
    </a:lt1>
    <a:dk2>
      <a:srgbClr val="EAF9F4"/>
    </a:dk2>
    <a:lt2>
      <a:srgbClr val="FFFFFF"/>
    </a:lt2>
    <a:accent1>
      <a:srgbClr val="7ED9CD"/>
    </a:accent1>
    <a:accent2>
      <a:srgbClr val="88DABD"/>
    </a:accent2>
    <a:accent3>
      <a:srgbClr val="96D9AA"/>
    </a:accent3>
    <a:accent4>
      <a:srgbClr val="B9DF9E"/>
    </a:accent4>
    <a:accent5>
      <a:srgbClr val="BED385"/>
    </a:accent5>
    <a:accent6>
      <a:srgbClr val="D3C978"/>
    </a:accent6>
    <a:hlink>
      <a:srgbClr val="0563C1"/>
    </a:hlink>
    <a:folHlink>
      <a:srgbClr val="954D72"/>
    </a:folHlink>
  </a:clrScheme>
</a:themeOverride>
</file>

<file path=ppt/theme/themeOverride12.xml><?xml version="1.0" encoding="utf-8"?>
<a:themeOverride xmlns:a="http://schemas.openxmlformats.org/drawingml/2006/main">
  <a:clrScheme name="自定义 44">
    <a:dk1>
      <a:srgbClr val="000000"/>
    </a:dk1>
    <a:lt1>
      <a:srgbClr val="FFFFFF"/>
    </a:lt1>
    <a:dk2>
      <a:srgbClr val="EAF9F4"/>
    </a:dk2>
    <a:lt2>
      <a:srgbClr val="FFFFFF"/>
    </a:lt2>
    <a:accent1>
      <a:srgbClr val="7ED9CD"/>
    </a:accent1>
    <a:accent2>
      <a:srgbClr val="88DABD"/>
    </a:accent2>
    <a:accent3>
      <a:srgbClr val="96D9AA"/>
    </a:accent3>
    <a:accent4>
      <a:srgbClr val="B9DF9E"/>
    </a:accent4>
    <a:accent5>
      <a:srgbClr val="BED385"/>
    </a:accent5>
    <a:accent6>
      <a:srgbClr val="D3C978"/>
    </a:accent6>
    <a:hlink>
      <a:srgbClr val="0563C1"/>
    </a:hlink>
    <a:folHlink>
      <a:srgbClr val="954D72"/>
    </a:folHlink>
  </a:clrScheme>
</a:themeOverride>
</file>

<file path=ppt/theme/themeOverride13.xml><?xml version="1.0" encoding="utf-8"?>
<a:themeOverride xmlns:a="http://schemas.openxmlformats.org/drawingml/2006/main">
  <a:clrScheme name="自定义 44">
    <a:dk1>
      <a:srgbClr val="000000"/>
    </a:dk1>
    <a:lt1>
      <a:srgbClr val="FFFFFF"/>
    </a:lt1>
    <a:dk2>
      <a:srgbClr val="EAF9F4"/>
    </a:dk2>
    <a:lt2>
      <a:srgbClr val="FFFFFF"/>
    </a:lt2>
    <a:accent1>
      <a:srgbClr val="7ED9CD"/>
    </a:accent1>
    <a:accent2>
      <a:srgbClr val="88DABD"/>
    </a:accent2>
    <a:accent3>
      <a:srgbClr val="96D9AA"/>
    </a:accent3>
    <a:accent4>
      <a:srgbClr val="B9DF9E"/>
    </a:accent4>
    <a:accent5>
      <a:srgbClr val="BED385"/>
    </a:accent5>
    <a:accent6>
      <a:srgbClr val="D3C978"/>
    </a:accent6>
    <a:hlink>
      <a:srgbClr val="0563C1"/>
    </a:hlink>
    <a:folHlink>
      <a:srgbClr val="954D72"/>
    </a:folHlink>
  </a:clrScheme>
</a:themeOverride>
</file>

<file path=ppt/theme/themeOverride14.xml><?xml version="1.0" encoding="utf-8"?>
<a:themeOverride xmlns:a="http://schemas.openxmlformats.org/drawingml/2006/main">
  <a:clrScheme name="自定义 44">
    <a:dk1>
      <a:srgbClr val="000000"/>
    </a:dk1>
    <a:lt1>
      <a:srgbClr val="FFFFFF"/>
    </a:lt1>
    <a:dk2>
      <a:srgbClr val="EAF9F4"/>
    </a:dk2>
    <a:lt2>
      <a:srgbClr val="FFFFFF"/>
    </a:lt2>
    <a:accent1>
      <a:srgbClr val="7ED9CD"/>
    </a:accent1>
    <a:accent2>
      <a:srgbClr val="88DABD"/>
    </a:accent2>
    <a:accent3>
      <a:srgbClr val="96D9AA"/>
    </a:accent3>
    <a:accent4>
      <a:srgbClr val="B9DF9E"/>
    </a:accent4>
    <a:accent5>
      <a:srgbClr val="BED385"/>
    </a:accent5>
    <a:accent6>
      <a:srgbClr val="D3C978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自定义 44">
    <a:dk1>
      <a:srgbClr val="000000"/>
    </a:dk1>
    <a:lt1>
      <a:srgbClr val="FFFFFF"/>
    </a:lt1>
    <a:dk2>
      <a:srgbClr val="EAF9F4"/>
    </a:dk2>
    <a:lt2>
      <a:srgbClr val="FFFFFF"/>
    </a:lt2>
    <a:accent1>
      <a:srgbClr val="7ED9CD"/>
    </a:accent1>
    <a:accent2>
      <a:srgbClr val="88DABD"/>
    </a:accent2>
    <a:accent3>
      <a:srgbClr val="96D9AA"/>
    </a:accent3>
    <a:accent4>
      <a:srgbClr val="B9DF9E"/>
    </a:accent4>
    <a:accent5>
      <a:srgbClr val="BED385"/>
    </a:accent5>
    <a:accent6>
      <a:srgbClr val="D3C978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自定义 44">
    <a:dk1>
      <a:srgbClr val="000000"/>
    </a:dk1>
    <a:lt1>
      <a:srgbClr val="FFFFFF"/>
    </a:lt1>
    <a:dk2>
      <a:srgbClr val="EAF9F4"/>
    </a:dk2>
    <a:lt2>
      <a:srgbClr val="FFFFFF"/>
    </a:lt2>
    <a:accent1>
      <a:srgbClr val="7ED9CD"/>
    </a:accent1>
    <a:accent2>
      <a:srgbClr val="88DABD"/>
    </a:accent2>
    <a:accent3>
      <a:srgbClr val="96D9AA"/>
    </a:accent3>
    <a:accent4>
      <a:srgbClr val="B9DF9E"/>
    </a:accent4>
    <a:accent5>
      <a:srgbClr val="BED385"/>
    </a:accent5>
    <a:accent6>
      <a:srgbClr val="D3C978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自定义 44">
    <a:dk1>
      <a:srgbClr val="000000"/>
    </a:dk1>
    <a:lt1>
      <a:srgbClr val="FFFFFF"/>
    </a:lt1>
    <a:dk2>
      <a:srgbClr val="EAF9F4"/>
    </a:dk2>
    <a:lt2>
      <a:srgbClr val="FFFFFF"/>
    </a:lt2>
    <a:accent1>
      <a:srgbClr val="7ED9CD"/>
    </a:accent1>
    <a:accent2>
      <a:srgbClr val="88DABD"/>
    </a:accent2>
    <a:accent3>
      <a:srgbClr val="96D9AA"/>
    </a:accent3>
    <a:accent4>
      <a:srgbClr val="B9DF9E"/>
    </a:accent4>
    <a:accent5>
      <a:srgbClr val="BED385"/>
    </a:accent5>
    <a:accent6>
      <a:srgbClr val="D3C978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自定义 44">
    <a:dk1>
      <a:srgbClr val="000000"/>
    </a:dk1>
    <a:lt1>
      <a:srgbClr val="FFFFFF"/>
    </a:lt1>
    <a:dk2>
      <a:srgbClr val="EAF9F4"/>
    </a:dk2>
    <a:lt2>
      <a:srgbClr val="FFFFFF"/>
    </a:lt2>
    <a:accent1>
      <a:srgbClr val="7ED9CD"/>
    </a:accent1>
    <a:accent2>
      <a:srgbClr val="88DABD"/>
    </a:accent2>
    <a:accent3>
      <a:srgbClr val="96D9AA"/>
    </a:accent3>
    <a:accent4>
      <a:srgbClr val="B9DF9E"/>
    </a:accent4>
    <a:accent5>
      <a:srgbClr val="BED385"/>
    </a:accent5>
    <a:accent6>
      <a:srgbClr val="D3C978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自定义 44">
    <a:dk1>
      <a:srgbClr val="000000"/>
    </a:dk1>
    <a:lt1>
      <a:srgbClr val="FFFFFF"/>
    </a:lt1>
    <a:dk2>
      <a:srgbClr val="EAF9F4"/>
    </a:dk2>
    <a:lt2>
      <a:srgbClr val="FFFFFF"/>
    </a:lt2>
    <a:accent1>
      <a:srgbClr val="7ED9CD"/>
    </a:accent1>
    <a:accent2>
      <a:srgbClr val="88DABD"/>
    </a:accent2>
    <a:accent3>
      <a:srgbClr val="96D9AA"/>
    </a:accent3>
    <a:accent4>
      <a:srgbClr val="B9DF9E"/>
    </a:accent4>
    <a:accent5>
      <a:srgbClr val="BED385"/>
    </a:accent5>
    <a:accent6>
      <a:srgbClr val="D3C978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自定义 44">
    <a:dk1>
      <a:srgbClr val="000000"/>
    </a:dk1>
    <a:lt1>
      <a:srgbClr val="FFFFFF"/>
    </a:lt1>
    <a:dk2>
      <a:srgbClr val="EAF9F4"/>
    </a:dk2>
    <a:lt2>
      <a:srgbClr val="FFFFFF"/>
    </a:lt2>
    <a:accent1>
      <a:srgbClr val="7ED9CD"/>
    </a:accent1>
    <a:accent2>
      <a:srgbClr val="88DABD"/>
    </a:accent2>
    <a:accent3>
      <a:srgbClr val="96D9AA"/>
    </a:accent3>
    <a:accent4>
      <a:srgbClr val="B9DF9E"/>
    </a:accent4>
    <a:accent5>
      <a:srgbClr val="BED385"/>
    </a:accent5>
    <a:accent6>
      <a:srgbClr val="D3C978"/>
    </a:accent6>
    <a:hlink>
      <a:srgbClr val="0563C1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自定义 44">
    <a:dk1>
      <a:srgbClr val="000000"/>
    </a:dk1>
    <a:lt1>
      <a:srgbClr val="FFFFFF"/>
    </a:lt1>
    <a:dk2>
      <a:srgbClr val="EAF9F4"/>
    </a:dk2>
    <a:lt2>
      <a:srgbClr val="FFFFFF"/>
    </a:lt2>
    <a:accent1>
      <a:srgbClr val="7ED9CD"/>
    </a:accent1>
    <a:accent2>
      <a:srgbClr val="88DABD"/>
    </a:accent2>
    <a:accent3>
      <a:srgbClr val="96D9AA"/>
    </a:accent3>
    <a:accent4>
      <a:srgbClr val="B9DF9E"/>
    </a:accent4>
    <a:accent5>
      <a:srgbClr val="BED385"/>
    </a:accent5>
    <a:accent6>
      <a:srgbClr val="D3C978"/>
    </a:accent6>
    <a:hlink>
      <a:srgbClr val="0563C1"/>
    </a:hlink>
    <a:folHlink>
      <a:srgbClr val="954D72"/>
    </a:folHlink>
  </a:clrScheme>
</a:themeOverride>
</file>

<file path=ppt/theme/themeOverride9.xml><?xml version="1.0" encoding="utf-8"?>
<a:themeOverride xmlns:a="http://schemas.openxmlformats.org/drawingml/2006/main">
  <a:clrScheme name="自定义 44">
    <a:dk1>
      <a:srgbClr val="000000"/>
    </a:dk1>
    <a:lt1>
      <a:srgbClr val="FFFFFF"/>
    </a:lt1>
    <a:dk2>
      <a:srgbClr val="EAF9F4"/>
    </a:dk2>
    <a:lt2>
      <a:srgbClr val="FFFFFF"/>
    </a:lt2>
    <a:accent1>
      <a:srgbClr val="7ED9CD"/>
    </a:accent1>
    <a:accent2>
      <a:srgbClr val="88DABD"/>
    </a:accent2>
    <a:accent3>
      <a:srgbClr val="96D9AA"/>
    </a:accent3>
    <a:accent4>
      <a:srgbClr val="B9DF9E"/>
    </a:accent4>
    <a:accent5>
      <a:srgbClr val="BED385"/>
    </a:accent5>
    <a:accent6>
      <a:srgbClr val="D3C978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0</TotalTime>
  <Words>18748</Words>
  <Application>WPS Presentation</Application>
  <PresentationFormat>عرض على الشاشة (3:4)‏</PresentationFormat>
  <Paragraphs>619</Paragraphs>
  <Slides>65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65</vt:i4>
      </vt:variant>
    </vt:vector>
  </HeadingPairs>
  <TitlesOfParts>
    <vt:vector size="95" baseType="lpstr">
      <vt:lpstr>Arial</vt:lpstr>
      <vt:lpstr>SimSun</vt:lpstr>
      <vt:lpstr>Wingdings</vt:lpstr>
      <vt:lpstr>Wingdings</vt:lpstr>
      <vt:lpstr>Wingdings 2</vt:lpstr>
      <vt:lpstr>Georgia</vt:lpstr>
      <vt:lpstr>Microsoft YaHei</vt:lpstr>
      <vt:lpstr>Century Schoolbook</vt:lpstr>
      <vt:lpstr>Times New Roman</vt:lpstr>
      <vt:lpstr>Arial Unicode MS</vt:lpstr>
      <vt:lpstr>Calibri</vt:lpstr>
      <vt:lpstr>Tahoma</vt:lpstr>
      <vt:lpstr>Sitka Banner</vt:lpstr>
      <vt:lpstr>PMingLiU-ExtB</vt:lpstr>
      <vt:lpstr>Roboto</vt:lpstr>
      <vt:lpstr>Aharoni</vt:lpstr>
      <vt:lpstr>Bahnschrift Light SemiCondensed</vt:lpstr>
      <vt:lpstr>Vrinda</vt:lpstr>
      <vt:lpstr>Calibri Light</vt:lpstr>
      <vt:lpstr>Bahnschrift Light</vt:lpstr>
      <vt:lpstr>SimSun-ExtB</vt:lpstr>
      <vt:lpstr>Batang</vt:lpstr>
      <vt:lpstr>Gadugi</vt:lpstr>
      <vt:lpstr>BatangChe</vt:lpstr>
      <vt:lpstr>Arial</vt:lpstr>
      <vt:lpstr>Wide Latin</vt:lpstr>
      <vt:lpstr>مشربية</vt:lpstr>
      <vt:lpstr>Office Theme</vt:lpstr>
      <vt:lpstr>1_Office Theme</vt:lpstr>
      <vt:lpstr>Office 主题​​</vt:lpstr>
      <vt:lpstr>COLON CANCER</vt:lpstr>
      <vt:lpstr>INTESTINAL POLYPS</vt:lpstr>
      <vt:lpstr>Classification of intestinal polyps</vt:lpstr>
      <vt:lpstr>Risk of Malignancy </vt:lpstr>
      <vt:lpstr>Colorectal Cancer</vt:lpstr>
      <vt:lpstr>Aetiology</vt:lpstr>
      <vt:lpstr>Adenoma– Carcinoma Sequence</vt:lpstr>
      <vt:lpstr>Macroscopically</vt:lpstr>
      <vt:lpstr>PowerPoint 演示文稿</vt:lpstr>
      <vt:lpstr>Familial adenomatous polyposis</vt:lpstr>
      <vt:lpstr>Familial adenomatous polyposis</vt:lpstr>
      <vt:lpstr>PowerPoint 演示文稿</vt:lpstr>
      <vt:lpstr>Screening policy </vt:lpstr>
      <vt:lpstr>Treatment</vt:lpstr>
      <vt:lpstr>Hereditary non-polyposis colorectal cancer (Lynch syndrome)</vt:lpstr>
      <vt:lpstr>Diagnosis</vt:lpstr>
      <vt:lpstr>IBD</vt:lpstr>
      <vt:lpstr>Clinical Presentation</vt:lpstr>
      <vt:lpstr>Clinical Presentation</vt:lpstr>
      <vt:lpstr>Diagnosis</vt:lpstr>
      <vt:lpstr>PowerPoint 演示文稿</vt:lpstr>
      <vt:lpstr>PowerPoint 演示文稿</vt:lpstr>
      <vt:lpstr>Screening</vt:lpstr>
      <vt:lpstr>PowerPoint 演示文稿</vt:lpstr>
      <vt:lpstr>SPREAD OF CARCINOMA OF THE COLON</vt:lpstr>
      <vt:lpstr>PowerPoint 演示文稿</vt:lpstr>
      <vt:lpstr>TNM Classification</vt:lpstr>
      <vt:lpstr>TNM Classification (cont..)</vt:lpstr>
      <vt:lpstr>Stage Grouping</vt:lpstr>
      <vt:lpstr>SURGERY</vt:lpstr>
      <vt:lpstr>SURGERY(cont….)</vt:lpstr>
      <vt:lpstr>PowerPoint 演示文稿</vt:lpstr>
      <vt:lpstr>Left hemicolectomy </vt:lpstr>
      <vt:lpstr>Emergency surgery</vt:lpstr>
      <vt:lpstr>Post operative care and follow up</vt:lpstr>
      <vt:lpstr>PowerPoint 演示文稿</vt:lpstr>
      <vt:lpstr>Prognosis </vt:lpstr>
      <vt:lpstr>PowerPoint 演示文稿</vt:lpstr>
      <vt:lpstr>PowerPoint 演示文稿</vt:lpstr>
      <vt:lpstr>Rectum : surgical anatomy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signs </vt:lpstr>
      <vt:lpstr>PowerPoint 演示文稿</vt:lpstr>
      <vt:lpstr>PowerPoint 演示文稿</vt:lpstr>
      <vt:lpstr>PowerPoint 演示文稿</vt:lpstr>
      <vt:lpstr>PowerPoint 演示文稿</vt:lpstr>
      <vt:lpstr>rectal polyps</vt:lpstr>
      <vt:lpstr>most polyps can be removed by endoscopic techniques , but sometime major surgery is required</vt:lpstr>
      <vt:lpstr>Rectal cancer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M.S</dc:creator>
  <cp:lastModifiedBy>user</cp:lastModifiedBy>
  <cp:revision>114</cp:revision>
  <dcterms:created xsi:type="dcterms:W3CDTF">2006-08-16T00:00:00Z</dcterms:created>
  <dcterms:modified xsi:type="dcterms:W3CDTF">2021-10-02T11:10:44Z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AA05BB058E134E698D9BDA80B860227A</vt:lpwstr>
  </property>
</Properties>
</file>