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07" r:id="rId10"/>
    <p:sldId id="265" r:id="rId11"/>
    <p:sldId id="266" r:id="rId12"/>
    <p:sldId id="273" r:id="rId13"/>
    <p:sldId id="269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8" r:id="rId30"/>
    <p:sldId id="289" r:id="rId31"/>
    <p:sldId id="290" r:id="rId32"/>
    <p:sldId id="291" r:id="rId33"/>
    <p:sldId id="295" r:id="rId34"/>
    <p:sldId id="298" r:id="rId35"/>
    <p:sldId id="299" r:id="rId36"/>
    <p:sldId id="300" r:id="rId37"/>
    <p:sldId id="302" r:id="rId38"/>
    <p:sldId id="308" r:id="rId39"/>
    <p:sldId id="309" r:id="rId40"/>
    <p:sldId id="306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notesMaster" Target="notesMasters/notesMaster1.xml" /><Relationship Id="rId47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handoutMaster" Target="handoutMasters/handoutMaster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A731F8B-E269-4049-DF49-BD5CACF9F0C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19F40BC-F050-A4C7-34C1-FC4EEDAD7FE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D23806D4-3E8B-57BC-8798-05A97F25429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765DDAD0-9AE8-D138-D9E5-1183E1DFD99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/>
            </a:lvl1pPr>
          </a:lstStyle>
          <a:p>
            <a:fld id="{12876448-A2A4-484F-B2E0-E596048D1E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8D73E69-08D4-618A-A27B-1BD7EC5D9C1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4A723B5-96E2-AE81-C064-AFD38294527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1717DF1-DC50-CC50-A998-A0F367104A4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8A54B011-D59A-9B3D-1069-446FF63F37D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/>
              <a:t>انقر لتحرير أنماط النص الرئيسي</a:t>
            </a:r>
            <a:endParaRPr lang="en-US" noProof="0"/>
          </a:p>
          <a:p>
            <a:pPr lvl="1"/>
            <a:r>
              <a:rPr lang="ar-SA" noProof="0"/>
              <a:t>المستوى الثاني</a:t>
            </a:r>
            <a:endParaRPr lang="en-US" noProof="0"/>
          </a:p>
          <a:p>
            <a:pPr lvl="2"/>
            <a:r>
              <a:rPr lang="ar-SA" noProof="0"/>
              <a:t>المستوى الثالث</a:t>
            </a:r>
            <a:endParaRPr lang="en-US" noProof="0"/>
          </a:p>
          <a:p>
            <a:pPr lvl="3"/>
            <a:r>
              <a:rPr lang="ar-SA" noProof="0"/>
              <a:t>المستوى الرابع</a:t>
            </a:r>
            <a:endParaRPr lang="en-US" noProof="0"/>
          </a:p>
          <a:p>
            <a:pPr lvl="4"/>
            <a:r>
              <a:rPr lang="ar-SA" noProof="0"/>
              <a:t>المستوى الخامس</a:t>
            </a:r>
            <a:endParaRPr lang="en-US" noProof="0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E49BA24C-56F0-ABD4-AF6B-35D73BED1F9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7F89346C-A1ED-7C2E-639B-7574546E8A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/>
            </a:lvl1pPr>
          </a:lstStyle>
          <a:p>
            <a:fld id="{7DA095BE-43F4-496E-A3D6-E4B14FF300E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035936-2876-D226-5D3D-5B6667098D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A40F5F-A009-F441-7A1C-D13764E562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CF0DA0-B9E5-D83A-446F-A498BD7AF6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35CA9-B2BE-477F-8B37-3003C3FAA2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968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35708F-1E8D-2CF1-835B-BD181CE391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E37C0B-B552-9F47-8EB0-98849D2D30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94E348-9BD2-49EE-9C48-18639A5100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44D28-9CD6-4DA0-824C-E27F4F8B2E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387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F82BFE-4604-649F-D377-FF958E6CD9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813BF8-2962-CA03-10DB-E841F6A5AE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EC160D-DA3F-3274-B2CA-435151A9BD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5DFED-B00E-4CC1-869E-AC554C69CD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142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C5E985-4E69-DA2F-5876-3EC8D567F7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2743E0-B50F-0F64-B1FE-A4C530FBA2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310A64-A238-E865-4FD7-A6A91C6B2A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3D317-EFDE-48FD-82B9-7E046ECE2F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12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576158-ABFB-1DD6-9445-FDB0F9E3ED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166552-4F9A-3196-1D26-C58516821F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153C27-3650-87FC-FBD9-DF2FA1A1B2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74D634-5F2E-429D-A875-724B855638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69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6886DF-70C9-0456-4847-EFCD50414C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3FA05-EDD7-0F60-4BAF-EB81047C16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9C89DA-808F-3347-21DA-DA3189A003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ED93E-0049-4B2B-980A-7805C3064C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63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CC5162-870C-4060-C80C-6F8B4A4366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A8C03F-1189-C8DA-EB99-6E52F7E71A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8A4928-DFC1-9CA7-7F5E-B27D6601F3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6A1B02-4360-4F84-87C4-A308275728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412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83AFBDE-CC9D-49D0-91F1-9074B510DF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13DE729-2820-2EFC-5910-C47D5AF145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9325995-1995-FC06-B04C-EE35267E61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BDE9C-99A6-411C-A56C-ED02111A4A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010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2546E39-0614-F0CA-FB4A-9D523061D8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54BB5A2-2281-3078-FB49-FF8225B75C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418D0D1-3C39-45FF-C935-FDA8BF017E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58E8DB-BE94-4873-99BA-C69A479239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54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F4EF880-CEB2-1E2B-8C0D-E40ECB244C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0F07B87-B24C-D112-579A-938BAA8179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BCA454-875C-6672-59E1-ABE5FA86FE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02334B-D021-4439-8DCF-DE6AEC68E1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27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F5B843-493E-D0E4-66FC-6AFCAA52FE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A44ED2-69E3-7A9C-1BC8-0BF2AEDED4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397C86-49B3-E5C2-C9EB-45C2CC0FCE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C3569-0206-4080-89C2-6C1C07DA34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647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433C53-3888-38A2-9730-92E242C064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6B36A1-464F-E502-3783-00DF1C87F4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9F0F4E-A7CD-E4FC-5798-FAB485F197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6EAE51-EB88-4F3D-8864-599A41147B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0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AFF8EAE-D68C-3CAF-F21C-728474C658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JO" altLang="en-US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EAD7BB9-A510-88EC-EE83-736B8BC2E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JO" altLang="en-US"/>
              <a:t>انقر لتحرير أنماط النص الرئيسي</a:t>
            </a:r>
          </a:p>
          <a:p>
            <a:pPr lvl="1"/>
            <a:r>
              <a:rPr lang="ar-JO" altLang="en-US"/>
              <a:t>المستوى الثاني</a:t>
            </a:r>
          </a:p>
          <a:p>
            <a:pPr lvl="2"/>
            <a:r>
              <a:rPr lang="ar-JO" altLang="en-US"/>
              <a:t>المستوى الثالث</a:t>
            </a:r>
          </a:p>
          <a:p>
            <a:pPr lvl="3"/>
            <a:r>
              <a:rPr lang="ar-JO" altLang="en-US"/>
              <a:t>المستوى الرابع</a:t>
            </a:r>
          </a:p>
          <a:p>
            <a:pPr lvl="4"/>
            <a:r>
              <a:rPr lang="ar-JO" altLang="en-US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C9612CE-7861-D0AB-9771-80F2AA64DC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 eaLnBrk="1" hangingPunct="1"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A78D612-A197-FBA0-23EE-D25276ADF1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DCD6D8E-FB96-5A65-9882-FF1C002341A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9263859-5A49-4ACB-BF2F-9C4314F4878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E01FD6-08BA-49C1-BFC2-BD718BE6E093}"/>
              </a:ext>
            </a:extLst>
          </p:cNvPr>
          <p:cNvSpPr txBox="1"/>
          <p:nvPr userDrawn="1"/>
        </p:nvSpPr>
        <p:spPr>
          <a:xfrm>
            <a:off x="6372200" y="6536323"/>
            <a:ext cx="2987824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rtl="1" eaLnBrk="1" hangingPunct="1">
              <a:defRPr/>
            </a:pPr>
            <a:r>
              <a:rPr lang="en-US" sz="1600" dirty="0">
                <a:solidFill>
                  <a:schemeClr val="tx1">
                    <a:alpha val="47000"/>
                  </a:schemeClr>
                </a:solidFill>
              </a:rPr>
              <a:t>Dr. Obaisat M.A, MD Psychiatry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3.jpeg" /><Relationship Id="rId4" Type="http://schemas.openxmlformats.org/officeDocument/2006/relationships/image" Target="../media/image12.jpeg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7.png" /><Relationship Id="rId4" Type="http://schemas.openxmlformats.org/officeDocument/2006/relationships/image" Target="../media/image16.jpeg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0.jpeg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5.png" /><Relationship Id="rId4" Type="http://schemas.openxmlformats.org/officeDocument/2006/relationships/image" Target="../media/image24.jpeg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8.jpeg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 /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6.jpeg" /><Relationship Id="rId4" Type="http://schemas.openxmlformats.org/officeDocument/2006/relationships/image" Target="../media/image35.jpeg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>
            <a:extLst>
              <a:ext uri="{FF2B5EF4-FFF2-40B4-BE49-F238E27FC236}">
                <a16:creationId xmlns:a16="http://schemas.microsoft.com/office/drawing/2014/main" id="{39E56E41-A207-3546-65B4-7EF24FFC90C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643063"/>
            <a:ext cx="9144000" cy="3143250"/>
          </a:xfrm>
        </p:spPr>
        <p:txBody>
          <a:bodyPr/>
          <a:lstStyle/>
          <a:p>
            <a:pPr eaLnBrk="1" hangingPunct="1"/>
            <a:r>
              <a:rPr lang="en-US" altLang="en-US" sz="7200" b="1"/>
              <a:t>Personality Disorders</a:t>
            </a:r>
            <a:br>
              <a:rPr lang="en-US" altLang="en-US" sz="7200" b="1"/>
            </a:br>
            <a:br>
              <a:rPr lang="en-US" altLang="en-US" sz="7200" b="1"/>
            </a:br>
            <a:r>
              <a:rPr lang="en-US" altLang="en-US" sz="2400" b="1"/>
              <a:t>Dr. Maxim A. Obaisat,MD</a:t>
            </a:r>
            <a:br>
              <a:rPr lang="en-US" altLang="en-US" sz="2400" b="1"/>
            </a:br>
            <a:r>
              <a:rPr lang="en-US" altLang="en-US" sz="2400" b="1"/>
              <a:t>JRMS, Department of Psychiatry</a:t>
            </a:r>
            <a:endParaRPr lang="en-US" altLang="en-US" sz="7200" b="1"/>
          </a:p>
          <a:p>
            <a:pPr eaLnBrk="1" hangingPunct="1"/>
            <a:endParaRPr lang="en-US" altLang="en-US"/>
          </a:p>
        </p:txBody>
      </p:sp>
      <p:pic>
        <p:nvPicPr>
          <p:cNvPr id="4099" name="Picture 5" descr="download.jpg">
            <a:extLst>
              <a:ext uri="{FF2B5EF4-FFF2-40B4-BE49-F238E27FC236}">
                <a16:creationId xmlns:a16="http://schemas.microsoft.com/office/drawing/2014/main" id="{4559CCA5-D920-62D7-2300-BA0BDB7F1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7688"/>
            <a:ext cx="2286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EFF3C97-3B8A-BF32-4A17-1641E8D510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36050" cy="620713"/>
          </a:xfrm>
        </p:spPr>
        <p:txBody>
          <a:bodyPr/>
          <a:lstStyle/>
          <a:p>
            <a:pPr eaLnBrk="1" hangingPunct="1"/>
            <a:r>
              <a:rPr lang="en-US" altLang="en-US" b="1"/>
              <a:t>Diagnostic Criteria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37CC2BF-AFF0-1DF4-3A2C-768D3D9F9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9144000" cy="5976937"/>
          </a:xfrm>
        </p:spPr>
        <p:txBody>
          <a:bodyPr/>
          <a:lstStyle/>
          <a:p>
            <a:pPr marL="0" indent="0" algn="l"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dirty="0"/>
              <a:t>A. a pervasive pattern of </a:t>
            </a:r>
            <a:r>
              <a:rPr lang="en-US" sz="1800" b="1" dirty="0"/>
              <a:t>detachment from social relationships </a:t>
            </a:r>
            <a:r>
              <a:rPr lang="en-US" sz="1800" dirty="0"/>
              <a:t>and a </a:t>
            </a:r>
            <a:r>
              <a:rPr lang="en-US" sz="1800" b="1" dirty="0"/>
              <a:t>restricted range of expression of emotions </a:t>
            </a:r>
            <a:r>
              <a:rPr lang="en-US" sz="1800" dirty="0"/>
              <a:t>in interpersonal settings, </a:t>
            </a:r>
            <a:r>
              <a:rPr lang="en-US" sz="1800" b="1" dirty="0"/>
              <a:t>beginning by early adulthood </a:t>
            </a:r>
            <a:r>
              <a:rPr lang="en-US" sz="1800" dirty="0"/>
              <a:t>and present in a variety of contexts, as indicated by </a:t>
            </a:r>
            <a:r>
              <a:rPr lang="en-US" sz="1800" b="1" dirty="0"/>
              <a:t>four (or more) </a:t>
            </a:r>
            <a:r>
              <a:rPr lang="en-US" sz="1800" dirty="0"/>
              <a:t>of the following: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1</a:t>
            </a:r>
            <a:r>
              <a:rPr lang="en-US" sz="1800" b="1" dirty="0"/>
              <a:t>. Neither desires nor enjoys close relationships</a:t>
            </a:r>
            <a:r>
              <a:rPr lang="en-US" sz="1800" dirty="0"/>
              <a:t>, including being part of a family. </a:t>
            </a:r>
          </a:p>
          <a:p>
            <a:pPr marL="0" indent="0" algn="l">
              <a:buFontTx/>
              <a:buNone/>
              <a:defRPr/>
            </a:pPr>
            <a:r>
              <a:rPr lang="en-US" sz="1800" dirty="0"/>
              <a:t>2. Almost always </a:t>
            </a:r>
            <a:r>
              <a:rPr lang="en-US" sz="1800" b="1" dirty="0"/>
              <a:t>chooses solitary activities</a:t>
            </a:r>
            <a:r>
              <a:rPr lang="en-US" sz="1800" dirty="0"/>
              <a:t>. </a:t>
            </a:r>
          </a:p>
          <a:p>
            <a:pPr marL="0" indent="0" algn="l">
              <a:buFontTx/>
              <a:buNone/>
              <a:defRPr/>
            </a:pPr>
            <a:r>
              <a:rPr lang="en-US" sz="1800" dirty="0"/>
              <a:t>3. Has </a:t>
            </a:r>
            <a:r>
              <a:rPr lang="en-US" sz="1800" b="1" dirty="0"/>
              <a:t>little, if any, interest in having sexual experiences </a:t>
            </a:r>
            <a:r>
              <a:rPr lang="en-US" sz="1800" dirty="0"/>
              <a:t>with another person. </a:t>
            </a:r>
          </a:p>
          <a:p>
            <a:pPr marL="0" indent="0" algn="l">
              <a:buFontTx/>
              <a:buNone/>
              <a:defRPr/>
            </a:pPr>
            <a:r>
              <a:rPr lang="en-US" sz="1800" dirty="0"/>
              <a:t>4. Takes </a:t>
            </a:r>
            <a:r>
              <a:rPr lang="en-US" sz="1800" b="1" dirty="0"/>
              <a:t>pleasure in few, if any, activities</a:t>
            </a:r>
            <a:r>
              <a:rPr lang="en-US" sz="1800" dirty="0"/>
              <a:t>. </a:t>
            </a:r>
          </a:p>
          <a:p>
            <a:pPr marL="0" indent="0" algn="l">
              <a:buFontTx/>
              <a:buNone/>
              <a:defRPr/>
            </a:pPr>
            <a:r>
              <a:rPr lang="en-US" sz="1800" dirty="0"/>
              <a:t>5. </a:t>
            </a:r>
            <a:r>
              <a:rPr lang="en-US" sz="1800" b="1" dirty="0"/>
              <a:t>Lacks close friends </a:t>
            </a:r>
            <a:r>
              <a:rPr lang="en-US" sz="1800" dirty="0"/>
              <a:t>or confidants other than first-degree relatives. </a:t>
            </a:r>
          </a:p>
          <a:p>
            <a:pPr marL="0" indent="0" algn="l">
              <a:buFontTx/>
              <a:buNone/>
              <a:defRPr/>
            </a:pPr>
            <a:r>
              <a:rPr lang="en-US" sz="1800" dirty="0"/>
              <a:t>6. Appears </a:t>
            </a:r>
            <a:r>
              <a:rPr lang="en-US" sz="1800" b="1" dirty="0"/>
              <a:t>indifferent to the praise or criticism </a:t>
            </a:r>
            <a:r>
              <a:rPr lang="en-US" sz="1800" dirty="0"/>
              <a:t>of others. </a:t>
            </a:r>
          </a:p>
          <a:p>
            <a:pPr marL="0" indent="0" algn="l">
              <a:buFontTx/>
              <a:buNone/>
              <a:defRPr/>
            </a:pPr>
            <a:r>
              <a:rPr lang="en-US" sz="1800" dirty="0"/>
              <a:t>7. Shows </a:t>
            </a:r>
            <a:r>
              <a:rPr lang="en-US" sz="1800" b="1" dirty="0"/>
              <a:t>emotional coldness, detachment</a:t>
            </a:r>
            <a:r>
              <a:rPr lang="en-US" sz="1800" dirty="0"/>
              <a:t>, or flattened affectivity</a:t>
            </a:r>
          </a:p>
          <a:p>
            <a:pPr marL="0" indent="0" algn="l">
              <a:buFontTx/>
              <a:buNone/>
              <a:defRPr/>
            </a:pPr>
            <a:r>
              <a:rPr lang="en-US" sz="2800" b="1" dirty="0"/>
              <a:t>B. </a:t>
            </a:r>
            <a:r>
              <a:rPr lang="en-US" sz="1800" dirty="0"/>
              <a:t>Does not occur exclusively during the course of schizophrenia, a bipolar disorder or depressive disorder with psychotic features, another psychotic disorder, or autism spectrum disorder and is not attributable to the physiological effects of another medical condition. </a:t>
            </a:r>
          </a:p>
          <a:p>
            <a:pPr marL="0" indent="0" algn="l">
              <a:buFontTx/>
              <a:buNone/>
              <a:defRPr/>
            </a:pPr>
            <a:endParaRPr lang="en-US" sz="1800" dirty="0"/>
          </a:p>
          <a:p>
            <a:pPr marL="0" indent="0" algn="l">
              <a:buFontTx/>
              <a:buNone/>
              <a:defRPr/>
            </a:pPr>
            <a:r>
              <a:rPr lang="en-US" sz="1800" dirty="0"/>
              <a:t>Note: If criteria are met prior to the onset of schizophrenia, add “premorbid,” i.e., “schizoid personality disorder (premorbid).”</a:t>
            </a:r>
          </a:p>
          <a:p>
            <a:pPr marL="0" indent="0" algn="l">
              <a:buFontTx/>
              <a:buNone/>
              <a:defRPr/>
            </a:pPr>
            <a:endParaRPr lang="en-US" sz="1800" b="1" dirty="0"/>
          </a:p>
          <a:p>
            <a:pPr marL="0" indent="0" algn="l">
              <a:buFontTx/>
              <a:buNone/>
              <a:defRPr/>
            </a:pPr>
            <a:r>
              <a:rPr lang="en-US" sz="2000" b="1" dirty="0"/>
              <a:t> </a:t>
            </a:r>
          </a:p>
          <a:p>
            <a:pPr algn="l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A6EF6A1A-F2D0-17A1-6392-EDA8501D44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9036050" cy="6480175"/>
          </a:xfrm>
        </p:spPr>
        <p:txBody>
          <a:bodyPr/>
          <a:lstStyle/>
          <a:p>
            <a:pPr algn="l" eaLnBrk="1" hangingPunct="1">
              <a:buFontTx/>
              <a:buNone/>
            </a:pPr>
            <a:r>
              <a:rPr lang="en-US" altLang="en-US" sz="2400"/>
              <a:t>                </a:t>
            </a:r>
            <a:r>
              <a:rPr lang="en-US" altLang="en-US" sz="3600" b="1"/>
              <a:t> Schizotypal Personality Disorder</a:t>
            </a:r>
          </a:p>
        </p:txBody>
      </p:sp>
      <p:pic>
        <p:nvPicPr>
          <p:cNvPr id="14339" name="Picture 1">
            <a:extLst>
              <a:ext uri="{FF2B5EF4-FFF2-40B4-BE49-F238E27FC236}">
                <a16:creationId xmlns:a16="http://schemas.microsoft.com/office/drawing/2014/main" id="{DC4F255D-2CD2-1C73-DB68-5883ED828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8342313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06578686-4745-A20C-F4AB-4CF4C1B40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964613" cy="1052513"/>
          </a:xfrm>
        </p:spPr>
        <p:txBody>
          <a:bodyPr/>
          <a:lstStyle/>
          <a:p>
            <a:r>
              <a:rPr lang="en-US" altLang="en-US" b="1"/>
              <a:t>Diagnostic Criteria</a:t>
            </a:r>
            <a:endParaRPr lang="en-US" altLang="en-US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A173EABB-1D96-EAFC-ED27-F71340BCB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5175"/>
            <a:ext cx="9144000" cy="5832475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en-US" sz="2400" b="1"/>
              <a:t>A. </a:t>
            </a:r>
          </a:p>
          <a:p>
            <a:pPr marL="0" indent="0" algn="l">
              <a:buFontTx/>
              <a:buNone/>
            </a:pPr>
            <a:r>
              <a:rPr lang="en-US" altLang="en-US" sz="1800"/>
              <a:t>a pervasive pattern of </a:t>
            </a:r>
            <a:r>
              <a:rPr lang="en-US" altLang="en-US" sz="1800" b="1"/>
              <a:t>social and interpersonal deficits </a:t>
            </a:r>
            <a:r>
              <a:rPr lang="en-US" altLang="en-US" sz="1800"/>
              <a:t>marked by acute discomfort with, and reduced capacity for, </a:t>
            </a:r>
            <a:r>
              <a:rPr lang="en-US" altLang="en-US" sz="1800" b="1"/>
              <a:t>close relationships </a:t>
            </a:r>
            <a:r>
              <a:rPr lang="en-US" altLang="en-US" sz="1800"/>
              <a:t>as well as by </a:t>
            </a:r>
            <a:r>
              <a:rPr lang="en-US" altLang="en-US" sz="1800" b="1"/>
              <a:t>cognitive or perceptual distortions </a:t>
            </a:r>
            <a:r>
              <a:rPr lang="en-US" altLang="en-US" sz="1800"/>
              <a:t>and </a:t>
            </a:r>
            <a:r>
              <a:rPr lang="en-US" altLang="en-US" sz="1800" b="1"/>
              <a:t>eccentricities of behavior</a:t>
            </a:r>
            <a:r>
              <a:rPr lang="en-US" altLang="en-US" sz="1800"/>
              <a:t>, beginning </a:t>
            </a:r>
            <a:r>
              <a:rPr lang="en-US" altLang="en-US" sz="1800" b="1"/>
              <a:t>by early adulthood </a:t>
            </a:r>
            <a:r>
              <a:rPr lang="en-US" altLang="en-US" sz="1800"/>
              <a:t>and present in a variety of contexts, as indicated by </a:t>
            </a:r>
            <a:r>
              <a:rPr lang="en-US" altLang="en-US" sz="1800" b="1"/>
              <a:t>five (or more) </a:t>
            </a:r>
            <a:r>
              <a:rPr lang="en-US" altLang="en-US" sz="1800"/>
              <a:t>of the following:</a:t>
            </a:r>
            <a:br>
              <a:rPr lang="en-US" altLang="en-US" sz="1800"/>
            </a:br>
            <a:r>
              <a:rPr lang="en-US" altLang="en-US" sz="1800"/>
              <a:t>1. </a:t>
            </a:r>
            <a:r>
              <a:rPr lang="en-US" altLang="en-US" sz="1800" b="1"/>
              <a:t>Ideas of reference </a:t>
            </a:r>
            <a:r>
              <a:rPr lang="en-US" altLang="en-US" sz="1800"/>
              <a:t>(excluding delusions of reference). </a:t>
            </a:r>
          </a:p>
          <a:p>
            <a:pPr marL="0" indent="0" algn="l">
              <a:buFontTx/>
              <a:buNone/>
            </a:pPr>
            <a:r>
              <a:rPr lang="en-US" altLang="en-US" sz="1800"/>
              <a:t>2. </a:t>
            </a:r>
            <a:r>
              <a:rPr lang="en-US" altLang="en-US" sz="1800" b="1"/>
              <a:t>Odd beliefs or magical thinking </a:t>
            </a:r>
            <a:r>
              <a:rPr lang="en-US" altLang="en-US" sz="1800"/>
              <a:t>that influences behavior and is inconsistent with subcultural norms (e.g., superstitiousness, belief in clairvoyance, </a:t>
            </a:r>
            <a:r>
              <a:rPr lang="en-US" altLang="en-US" sz="1800" b="1"/>
              <a:t>telepathy,</a:t>
            </a:r>
            <a:r>
              <a:rPr lang="en-US" altLang="en-US" sz="1800"/>
              <a:t> or “</a:t>
            </a:r>
            <a:r>
              <a:rPr lang="en-US" altLang="en-US" sz="1800" b="1"/>
              <a:t>sixth sense</a:t>
            </a:r>
            <a:r>
              <a:rPr lang="en-US" altLang="en-US" sz="1800"/>
              <a:t>”: in children and adolescents, </a:t>
            </a:r>
            <a:r>
              <a:rPr lang="en-US" altLang="en-US" sz="1800" b="1"/>
              <a:t>bizarre fantasies </a:t>
            </a:r>
            <a:r>
              <a:rPr lang="en-US" altLang="en-US" sz="1800"/>
              <a:t>or preoccupations). </a:t>
            </a:r>
          </a:p>
          <a:p>
            <a:pPr marL="0" indent="0" algn="l">
              <a:buFontTx/>
              <a:buNone/>
            </a:pPr>
            <a:r>
              <a:rPr lang="en-US" altLang="en-US" sz="1800"/>
              <a:t>3. </a:t>
            </a:r>
            <a:r>
              <a:rPr lang="en-US" altLang="en-US" sz="1800" b="1"/>
              <a:t>Unusual perceptual experiences</a:t>
            </a:r>
            <a:r>
              <a:rPr lang="en-US" altLang="en-US" sz="1800"/>
              <a:t>, including </a:t>
            </a:r>
            <a:r>
              <a:rPr lang="en-US" altLang="en-US" sz="1800" b="1"/>
              <a:t>bodily illusions</a:t>
            </a:r>
            <a:r>
              <a:rPr lang="en-US" altLang="en-US" sz="1800"/>
              <a:t>. </a:t>
            </a:r>
          </a:p>
          <a:p>
            <a:pPr marL="0" indent="0" algn="l">
              <a:buFontTx/>
              <a:buNone/>
            </a:pPr>
            <a:r>
              <a:rPr lang="en-US" altLang="en-US" sz="1800"/>
              <a:t>4. </a:t>
            </a:r>
            <a:r>
              <a:rPr lang="en-US" altLang="en-US" sz="1800" b="1"/>
              <a:t>Odd thinking and speech </a:t>
            </a:r>
            <a:r>
              <a:rPr lang="en-US" altLang="en-US" sz="1800"/>
              <a:t>(e.g., vague, </a:t>
            </a:r>
            <a:r>
              <a:rPr lang="en-US" altLang="en-US" sz="1800" b="1"/>
              <a:t>circumstantia</a:t>
            </a:r>
            <a:r>
              <a:rPr lang="en-US" altLang="en-US" sz="1800"/>
              <a:t>l, </a:t>
            </a:r>
            <a:r>
              <a:rPr lang="en-US" altLang="en-US" sz="1800" b="1"/>
              <a:t>metaphorical</a:t>
            </a:r>
            <a:r>
              <a:rPr lang="en-US" altLang="en-US" sz="1800"/>
              <a:t>, </a:t>
            </a:r>
            <a:r>
              <a:rPr lang="en-US" altLang="en-US" sz="1800" b="1"/>
              <a:t>overelaborate</a:t>
            </a:r>
            <a:r>
              <a:rPr lang="en-US" altLang="en-US" sz="1800"/>
              <a:t>, or </a:t>
            </a:r>
            <a:r>
              <a:rPr lang="en-US" altLang="en-US" sz="1800" b="1"/>
              <a:t>stereotyped</a:t>
            </a:r>
            <a:r>
              <a:rPr lang="en-US" altLang="en-US" sz="1800"/>
              <a:t>). </a:t>
            </a:r>
          </a:p>
          <a:p>
            <a:pPr marL="0" indent="0" algn="l">
              <a:buFontTx/>
              <a:buNone/>
            </a:pPr>
            <a:r>
              <a:rPr lang="en-US" altLang="en-US" sz="1800"/>
              <a:t>5. </a:t>
            </a:r>
            <a:r>
              <a:rPr lang="en-US" altLang="en-US" sz="1800" b="1"/>
              <a:t>Suspiciousness or paranoid ideation</a:t>
            </a:r>
            <a:r>
              <a:rPr lang="en-US" altLang="en-US" sz="1800"/>
              <a:t>.</a:t>
            </a:r>
          </a:p>
          <a:p>
            <a:pPr marL="0" indent="0" algn="l">
              <a:buFontTx/>
              <a:buNone/>
            </a:pPr>
            <a:r>
              <a:rPr lang="en-US" altLang="en-US" sz="1800"/>
              <a:t>6. </a:t>
            </a:r>
            <a:r>
              <a:rPr lang="en-US" altLang="en-US" sz="1800" b="1"/>
              <a:t>Inappropriate or constricted affect</a:t>
            </a:r>
            <a:r>
              <a:rPr lang="en-US" altLang="en-US" sz="1800"/>
              <a:t>. </a:t>
            </a:r>
          </a:p>
          <a:p>
            <a:pPr marL="0" indent="0" algn="l">
              <a:buFontTx/>
              <a:buNone/>
            </a:pPr>
            <a:r>
              <a:rPr lang="en-US" altLang="en-US" sz="1800"/>
              <a:t>7. </a:t>
            </a:r>
            <a:r>
              <a:rPr lang="en-US" altLang="en-US" sz="1800" b="1"/>
              <a:t>Behavior or appearance </a:t>
            </a:r>
            <a:r>
              <a:rPr lang="en-US" altLang="en-US" sz="1800"/>
              <a:t>that is </a:t>
            </a:r>
            <a:r>
              <a:rPr lang="en-US" altLang="en-US" sz="1800" b="1"/>
              <a:t>odd, eccentric, or peculiar</a:t>
            </a:r>
            <a:r>
              <a:rPr lang="en-US" altLang="en-US" sz="1800"/>
              <a:t>. </a:t>
            </a:r>
          </a:p>
          <a:p>
            <a:pPr marL="0" indent="0" algn="l">
              <a:buFontTx/>
              <a:buNone/>
            </a:pPr>
            <a:r>
              <a:rPr lang="en-US" altLang="en-US" sz="1800"/>
              <a:t>8. </a:t>
            </a:r>
            <a:r>
              <a:rPr lang="en-US" altLang="en-US" sz="1800" b="1"/>
              <a:t>Lack of close friends </a:t>
            </a:r>
            <a:r>
              <a:rPr lang="en-US" altLang="en-US" sz="1800"/>
              <a:t>or confidants other than first-degree relatives. </a:t>
            </a:r>
          </a:p>
          <a:p>
            <a:pPr marL="0" indent="0" algn="l">
              <a:buFontTx/>
              <a:buNone/>
            </a:pPr>
            <a:r>
              <a:rPr lang="en-US" altLang="en-US" sz="1800"/>
              <a:t>9. </a:t>
            </a:r>
            <a:r>
              <a:rPr lang="en-US" altLang="en-US" sz="1800" b="1"/>
              <a:t>Excessive social anxiety </a:t>
            </a:r>
            <a:r>
              <a:rPr lang="en-US" altLang="en-US" sz="1800"/>
              <a:t>that does not diminish with familiarity and tends to be </a:t>
            </a:r>
            <a:r>
              <a:rPr lang="en-US" altLang="en-US" sz="1800" b="1"/>
              <a:t>associated with paranoid fears </a:t>
            </a:r>
            <a:r>
              <a:rPr lang="en-US" altLang="en-US" sz="1800"/>
              <a:t>rather than </a:t>
            </a:r>
            <a:r>
              <a:rPr lang="en-US" altLang="en-US" sz="1800" b="1"/>
              <a:t>negative judgments </a:t>
            </a:r>
            <a:r>
              <a:rPr lang="en-US" altLang="en-US" sz="1800"/>
              <a:t>about self.</a:t>
            </a:r>
          </a:p>
          <a:p>
            <a:pPr marL="0" indent="0" algn="l">
              <a:buFontTx/>
              <a:buNone/>
            </a:pPr>
            <a:endParaRPr lang="en-US" altLang="en-US" sz="2400"/>
          </a:p>
          <a:p>
            <a:pPr marL="0" indent="0" algn="l"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4D5840A-AB34-6092-C3B1-E09CD0DCE1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640762" cy="792162"/>
          </a:xfrm>
        </p:spPr>
        <p:txBody>
          <a:bodyPr/>
          <a:lstStyle/>
          <a:p>
            <a:pPr eaLnBrk="1" hangingPunct="1"/>
            <a:r>
              <a:rPr lang="en-US" altLang="en-US" sz="3200" b="1"/>
              <a:t>Diagnostic Criteria</a:t>
            </a:r>
            <a:endParaRPr lang="en-US" altLang="en-US" sz="3000" b="1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8B7F09E-041F-3802-F8B1-0576D22F7D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964612" cy="5689600"/>
          </a:xfrm>
        </p:spPr>
        <p:txBody>
          <a:bodyPr/>
          <a:lstStyle/>
          <a:p>
            <a:pPr marL="0" indent="0" algn="l">
              <a:buFontTx/>
              <a:buNone/>
              <a:defRPr/>
            </a:pPr>
            <a:r>
              <a:rPr lang="en-US" dirty="0"/>
              <a:t>B. Does not occur exclusively during the course of schizophrenia, a bipolar disorder or depressive disorder with psychotic features, another psychotic disorder, or autism spectrum disorder.</a:t>
            </a:r>
          </a:p>
          <a:p>
            <a:pPr marL="0" indent="0" algn="l">
              <a:buFontTx/>
              <a:buNone/>
              <a:defRPr/>
            </a:pPr>
            <a:endParaRPr lang="en-US" dirty="0"/>
          </a:p>
          <a:p>
            <a:pPr marL="0" indent="0" algn="l">
              <a:buFontTx/>
              <a:buNone/>
              <a:defRPr/>
            </a:pPr>
            <a:r>
              <a:rPr lang="en-US" dirty="0"/>
              <a:t>Note: If criteria are met prior to the onset of schizophrenia, add “premorbid,” e.g., “schizotypal personality disorder (premorbid).”</a:t>
            </a:r>
          </a:p>
          <a:p>
            <a:pPr algn="l" rtl="0" eaLnBrk="1" hangingPunct="1">
              <a:buFontTx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2B7DD7B-2883-1FD6-FAFF-1868ED80C2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8A997F0-6CF9-B074-A8EE-A51538898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altLang="en-US" sz="1800"/>
          </a:p>
        </p:txBody>
      </p:sp>
      <p:pic>
        <p:nvPicPr>
          <p:cNvPr id="17412" name="Content Placeholder 3">
            <a:extLst>
              <a:ext uri="{FF2B5EF4-FFF2-40B4-BE49-F238E27FC236}">
                <a16:creationId xmlns:a16="http://schemas.microsoft.com/office/drawing/2014/main" id="{A4E23E17-15B5-6C6D-5D86-F43CEF6DB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60350"/>
            <a:ext cx="91090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DB8838C-CF9B-AAD0-C75C-41BAA089AE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428750"/>
            <a:ext cx="7772400" cy="3500438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6BAB3AB-9B8A-20AE-5232-56D06CE04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19250" y="4437063"/>
            <a:ext cx="7772400" cy="4114800"/>
          </a:xfrm>
        </p:spPr>
        <p:txBody>
          <a:bodyPr/>
          <a:lstStyle/>
          <a:p>
            <a:pPr algn="l" eaLnBrk="1" hangingPunct="1">
              <a:buFontTx/>
              <a:buNone/>
            </a:pPr>
            <a:endParaRPr lang="en-US" altLang="en-US"/>
          </a:p>
          <a:p>
            <a:pPr algn="l" eaLnBrk="1" hangingPunct="1">
              <a:buFontTx/>
              <a:buNone/>
            </a:pPr>
            <a:endParaRPr lang="en-US" altLang="en-US"/>
          </a:p>
          <a:p>
            <a:pPr algn="l" eaLnBrk="1" hangingPunct="1">
              <a:buFontTx/>
              <a:buNone/>
            </a:pPr>
            <a:endParaRPr lang="en-US" altLang="en-US"/>
          </a:p>
          <a:p>
            <a:pPr algn="l" eaLnBrk="1" hangingPunct="1">
              <a:buFontTx/>
              <a:buNone/>
            </a:pPr>
            <a:endParaRPr lang="en-US" altLang="en-US"/>
          </a:p>
          <a:p>
            <a:pPr algn="l" eaLnBrk="1" hangingPunct="1">
              <a:buFontTx/>
              <a:buNone/>
            </a:pPr>
            <a:endParaRPr lang="en-US" altLang="en-US"/>
          </a:p>
        </p:txBody>
      </p:sp>
      <p:pic>
        <p:nvPicPr>
          <p:cNvPr id="18436" name="Content Placeholder 7">
            <a:extLst>
              <a:ext uri="{FF2B5EF4-FFF2-40B4-BE49-F238E27FC236}">
                <a16:creationId xmlns:a16="http://schemas.microsoft.com/office/drawing/2014/main" id="{AA1C270B-8C3F-18E7-A708-B640B31BE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18160DDD-A8AC-FD31-750D-C74E2AF2E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21C1FBD9-1E35-E825-1D27-E24FB1AB5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9460" name="Content Placeholder 3">
            <a:extLst>
              <a:ext uri="{FF2B5EF4-FFF2-40B4-BE49-F238E27FC236}">
                <a16:creationId xmlns:a16="http://schemas.microsoft.com/office/drawing/2014/main" id="{6C8F8DA2-7FF7-AF11-35EF-787D24E0F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334FD42A-D454-A758-8689-B161976CF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92150"/>
          </a:xfrm>
        </p:spPr>
        <p:txBody>
          <a:bodyPr/>
          <a:lstStyle/>
          <a:p>
            <a:r>
              <a:rPr lang="en-US" altLang="en-US"/>
              <a:t>Antisocial Personality Disorder</a:t>
            </a:r>
          </a:p>
        </p:txBody>
      </p:sp>
      <p:pic>
        <p:nvPicPr>
          <p:cNvPr id="20483" name="Content Placeholder 3">
            <a:extLst>
              <a:ext uri="{FF2B5EF4-FFF2-40B4-BE49-F238E27FC236}">
                <a16:creationId xmlns:a16="http://schemas.microsoft.com/office/drawing/2014/main" id="{3C762E6A-DE4F-9D5D-1DD0-8EBAD01BF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692150"/>
            <a:ext cx="3830638" cy="2874963"/>
          </a:xfrm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F528C40F-BB63-170E-73AB-2BF21F829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7113"/>
            <a:ext cx="4816475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>
            <a:extLst>
              <a:ext uri="{FF2B5EF4-FFF2-40B4-BE49-F238E27FC236}">
                <a16:creationId xmlns:a16="http://schemas.microsoft.com/office/drawing/2014/main" id="{FF8787BF-E870-F77F-ACE0-128674187D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620713"/>
            <a:ext cx="5233987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>
            <a:extLst>
              <a:ext uri="{FF2B5EF4-FFF2-40B4-BE49-F238E27FC236}">
                <a16:creationId xmlns:a16="http://schemas.microsoft.com/office/drawing/2014/main" id="{1F099A7C-F70F-A3E4-3EF3-37E084C9A6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567113"/>
            <a:ext cx="4327525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620C9AF6-FC56-5EE9-D68D-AA1201005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US" altLang="en-US" b="1"/>
              <a:t>Diagnostic Criteria</a:t>
            </a:r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91AA2-6BAF-2D8E-59AD-E21D97FD2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marL="0" indent="0" algn="l">
              <a:buFontTx/>
              <a:buNone/>
              <a:defRPr/>
            </a:pPr>
            <a:r>
              <a:rPr lang="en-US" sz="2000" b="1" dirty="0"/>
              <a:t>A.  </a:t>
            </a:r>
            <a:r>
              <a:rPr lang="en-US" sz="2000" dirty="0"/>
              <a:t>A pervasive pattern of </a:t>
            </a:r>
            <a:r>
              <a:rPr lang="en-US" sz="2000" b="1" dirty="0"/>
              <a:t>disregard</a:t>
            </a:r>
            <a:r>
              <a:rPr lang="en-US" sz="2000" dirty="0"/>
              <a:t> for and </a:t>
            </a:r>
            <a:r>
              <a:rPr lang="en-US" sz="2000" b="1" dirty="0"/>
              <a:t>violation of the rights of others</a:t>
            </a:r>
            <a:r>
              <a:rPr lang="en-US" sz="2000" dirty="0"/>
              <a:t>, occurring </a:t>
            </a:r>
            <a:r>
              <a:rPr lang="en-US" sz="2000" b="1" dirty="0"/>
              <a:t>since age 15 years</a:t>
            </a:r>
            <a:r>
              <a:rPr lang="en-US" sz="2000" dirty="0"/>
              <a:t>, as indicated by </a:t>
            </a:r>
            <a:r>
              <a:rPr lang="en-US" sz="2000" b="1" dirty="0"/>
              <a:t>three (or more)</a:t>
            </a:r>
            <a:r>
              <a:rPr lang="en-US" sz="2000" dirty="0"/>
              <a:t> of the following:</a:t>
            </a:r>
          </a:p>
          <a:p>
            <a:pPr marL="514350" indent="-514350" algn="l">
              <a:buFontTx/>
              <a:buAutoNum type="alphaUcPeriod"/>
              <a:defRPr/>
            </a:pPr>
            <a:endParaRPr lang="en-US" sz="2000" dirty="0"/>
          </a:p>
          <a:p>
            <a:pPr marL="0" indent="0" algn="l">
              <a:buFontTx/>
              <a:buNone/>
              <a:defRPr/>
            </a:pPr>
            <a:r>
              <a:rPr lang="en-US" sz="2000" dirty="0"/>
              <a:t>1. </a:t>
            </a:r>
            <a:r>
              <a:rPr lang="en-US" sz="2000" b="1" dirty="0"/>
              <a:t>Failure to conform to social norms </a:t>
            </a:r>
            <a:r>
              <a:rPr lang="en-US" sz="2000" dirty="0"/>
              <a:t>with respect to lawful behaviors, as indicated by repeatedly performing acts that are grounds for arrest. </a:t>
            </a:r>
          </a:p>
          <a:p>
            <a:pPr marL="0" indent="0" algn="l">
              <a:buFontTx/>
              <a:buNone/>
              <a:defRPr/>
            </a:pPr>
            <a:r>
              <a:rPr lang="en-US" sz="2000" dirty="0"/>
              <a:t>2.</a:t>
            </a:r>
            <a:r>
              <a:rPr lang="en-US" sz="2000" b="1" dirty="0"/>
              <a:t> Deceitfulness</a:t>
            </a:r>
            <a:r>
              <a:rPr lang="en-US" sz="2000" dirty="0"/>
              <a:t>, as indicated by repeated </a:t>
            </a:r>
            <a:r>
              <a:rPr lang="en-US" sz="2000" b="1" dirty="0"/>
              <a:t>lying</a:t>
            </a:r>
            <a:r>
              <a:rPr lang="en-US" sz="2000" dirty="0"/>
              <a:t>, use of aliases, or conning others for personal profit or pleasure. </a:t>
            </a:r>
          </a:p>
          <a:p>
            <a:pPr marL="0" indent="0" algn="l">
              <a:buFontTx/>
              <a:buNone/>
              <a:defRPr/>
            </a:pPr>
            <a:r>
              <a:rPr lang="en-US" sz="2000" dirty="0"/>
              <a:t>3. </a:t>
            </a:r>
            <a:r>
              <a:rPr lang="en-US" sz="2000" b="1" dirty="0"/>
              <a:t>Impulsivity</a:t>
            </a:r>
            <a:r>
              <a:rPr lang="en-US" sz="2000" dirty="0"/>
              <a:t> or failure to plan ahead. </a:t>
            </a:r>
          </a:p>
          <a:p>
            <a:pPr marL="0" indent="0" algn="l">
              <a:buFontTx/>
              <a:buNone/>
              <a:defRPr/>
            </a:pPr>
            <a:r>
              <a:rPr lang="en-US" sz="2000" dirty="0"/>
              <a:t>4. </a:t>
            </a:r>
            <a:r>
              <a:rPr lang="en-US" sz="2000" b="1" dirty="0"/>
              <a:t>Irritability</a:t>
            </a:r>
            <a:r>
              <a:rPr lang="en-US" sz="2000" dirty="0"/>
              <a:t> and </a:t>
            </a:r>
            <a:r>
              <a:rPr lang="en-US" sz="2000" b="1" dirty="0"/>
              <a:t>aggressiveness</a:t>
            </a:r>
            <a:r>
              <a:rPr lang="en-US" sz="2000" dirty="0"/>
              <a:t>, as indicated by repeated physical fights or assaults. </a:t>
            </a:r>
          </a:p>
          <a:p>
            <a:pPr marL="0" indent="0" algn="l">
              <a:buFontTx/>
              <a:buNone/>
              <a:defRPr/>
            </a:pPr>
            <a:r>
              <a:rPr lang="en-US" sz="2000" dirty="0"/>
              <a:t>5. </a:t>
            </a:r>
            <a:r>
              <a:rPr lang="en-US" sz="2000" b="1" dirty="0"/>
              <a:t>Reckless</a:t>
            </a:r>
            <a:r>
              <a:rPr lang="en-US" sz="2000" dirty="0"/>
              <a:t> disregard for safety of self or others. </a:t>
            </a:r>
          </a:p>
          <a:p>
            <a:pPr marL="0" indent="0" algn="l">
              <a:buFontTx/>
              <a:buNone/>
              <a:defRPr/>
            </a:pPr>
            <a:r>
              <a:rPr lang="en-US" sz="2000" dirty="0"/>
              <a:t>6. Consistent </a:t>
            </a:r>
            <a:r>
              <a:rPr lang="en-US" sz="2000" b="1" dirty="0"/>
              <a:t>irresponsibility</a:t>
            </a:r>
            <a:r>
              <a:rPr lang="en-US" sz="2000" dirty="0"/>
              <a:t>, as indicated by repeated</a:t>
            </a:r>
            <a:r>
              <a:rPr lang="en-US" sz="2000" b="1" dirty="0"/>
              <a:t> failure </a:t>
            </a:r>
            <a:r>
              <a:rPr lang="en-US" sz="2000" dirty="0"/>
              <a:t>to sustain consistent </a:t>
            </a:r>
            <a:r>
              <a:rPr lang="en-US" sz="2000" b="1" dirty="0"/>
              <a:t>work</a:t>
            </a:r>
            <a:r>
              <a:rPr lang="en-US" sz="2000" dirty="0"/>
              <a:t> behavior or honor </a:t>
            </a:r>
            <a:r>
              <a:rPr lang="en-US" sz="2000" b="1" dirty="0"/>
              <a:t>financial obligations</a:t>
            </a:r>
            <a:r>
              <a:rPr lang="en-US" sz="2000" dirty="0"/>
              <a:t>. </a:t>
            </a:r>
          </a:p>
          <a:p>
            <a:pPr marL="0" indent="0" algn="l">
              <a:buFontTx/>
              <a:buNone/>
              <a:defRPr/>
            </a:pPr>
            <a:r>
              <a:rPr lang="en-US" sz="2000" dirty="0"/>
              <a:t>7. </a:t>
            </a:r>
            <a:r>
              <a:rPr lang="en-US" sz="2000" b="1" dirty="0"/>
              <a:t>Lack of remorse</a:t>
            </a:r>
            <a:r>
              <a:rPr lang="en-US" sz="2000" dirty="0"/>
              <a:t>, as indicated by being indifferent to or rationalizing having hurt, mistreated, or stolen from another.</a:t>
            </a:r>
          </a:p>
          <a:p>
            <a:pPr marL="0" indent="0" algn="l">
              <a:buFontTx/>
              <a:buNone/>
              <a:defRPr/>
            </a:pPr>
            <a:endParaRPr lang="en-US" sz="2400" dirty="0"/>
          </a:p>
          <a:p>
            <a:pPr marL="0" indent="0" algn="l">
              <a:buFontTx/>
              <a:buNone/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1AEC00EF-2314-6DB8-9F08-2589B7294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Diagnostic Criteria</a:t>
            </a:r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32C04-7CFC-44BE-F600-A27EC62DF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FontTx/>
              <a:buNone/>
              <a:defRPr/>
            </a:pPr>
            <a:r>
              <a:rPr lang="en-US" b="1" dirty="0"/>
              <a:t>B.</a:t>
            </a:r>
            <a:r>
              <a:rPr lang="en-US" dirty="0"/>
              <a:t> The individual is at least age 18 years. </a:t>
            </a:r>
            <a:br>
              <a:rPr lang="en-US" dirty="0"/>
            </a:br>
            <a:r>
              <a:rPr lang="en-US" b="1" dirty="0"/>
              <a:t>C.</a:t>
            </a:r>
            <a:r>
              <a:rPr lang="en-US" dirty="0"/>
              <a:t> There is evidence of conduct disorder with onset before age 15 years. </a:t>
            </a:r>
            <a:br>
              <a:rPr lang="en-US" dirty="0"/>
            </a:br>
            <a:r>
              <a:rPr lang="en-US" b="1" dirty="0"/>
              <a:t>D.</a:t>
            </a:r>
            <a:r>
              <a:rPr lang="en-US" dirty="0"/>
              <a:t> The occurrence of antisocial behavior is not exclusively during the course of schizophrenia or bipolar disorder.</a:t>
            </a:r>
          </a:p>
          <a:p>
            <a:pPr algn="l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98E95A5-65AC-E96A-17D5-60F88F1DEC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Definition</a:t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C4FCA04-6072-73A2-CED7-576840EE15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036050" cy="5373687"/>
          </a:xfrm>
        </p:spPr>
        <p:txBody>
          <a:bodyPr/>
          <a:lstStyle/>
          <a:p>
            <a:pPr marL="0" indent="0" algn="l">
              <a:buFontTx/>
              <a:buNone/>
              <a:defRPr/>
            </a:pPr>
            <a:r>
              <a:rPr lang="en-US" sz="2400" dirty="0"/>
              <a:t>Lifelong, persistent, deeply integrated maladaptive </a:t>
            </a:r>
            <a:r>
              <a:rPr lang="en-US" sz="2400" b="1" dirty="0"/>
              <a:t>behavior and Inner experiences</a:t>
            </a:r>
            <a:r>
              <a:rPr lang="en-US" sz="2400" dirty="0"/>
              <a:t> that:</a:t>
            </a:r>
          </a:p>
          <a:p>
            <a:pPr marL="0" indent="0" algn="l">
              <a:buFontTx/>
              <a:buNone/>
              <a:defRPr/>
            </a:pPr>
            <a:r>
              <a:rPr lang="en-US" sz="2400" dirty="0"/>
              <a:t>-characterizes the individual </a:t>
            </a:r>
          </a:p>
          <a:p>
            <a:pPr marL="0" indent="0" algn="l">
              <a:buFontTx/>
              <a:buNone/>
              <a:defRPr/>
            </a:pPr>
            <a:r>
              <a:rPr lang="en-US" sz="2400" dirty="0"/>
              <a:t>-deviates markedly from culturally excepted (accepted normal) </a:t>
            </a:r>
          </a:p>
          <a:p>
            <a:pPr marL="0" indent="0" algn="l">
              <a:buFontTx/>
              <a:buNone/>
              <a:defRPr/>
            </a:pPr>
            <a:r>
              <a:rPr lang="en-US" sz="2400" dirty="0"/>
              <a:t>-onset in adolescence or early adulthood</a:t>
            </a:r>
          </a:p>
          <a:p>
            <a:pPr marL="0" indent="0" algn="l">
              <a:buFontTx/>
              <a:buNone/>
              <a:defRPr/>
            </a:pPr>
            <a:r>
              <a:rPr lang="en-US" sz="2400" dirty="0"/>
              <a:t>-Are ego syntonic: (acceptable to the ego)</a:t>
            </a:r>
          </a:p>
          <a:p>
            <a:pPr marL="0" indent="0" algn="l">
              <a:buFontTx/>
              <a:buNone/>
              <a:defRPr/>
            </a:pPr>
            <a:r>
              <a:rPr lang="en-US" sz="2400" dirty="0"/>
              <a:t>-Are alloplastic: (adapt by trying to alter the external environment rather than themselves).</a:t>
            </a:r>
          </a:p>
          <a:p>
            <a:pPr marL="0" indent="0" algn="l">
              <a:buFontTx/>
              <a:buNone/>
              <a:defRPr/>
            </a:pPr>
            <a:r>
              <a:rPr lang="en-US" sz="2400" dirty="0"/>
              <a:t> -manifests in at least two of the following four areas: cognition, affectivity, interpersonal function, or impulse control and gratification need</a:t>
            </a:r>
          </a:p>
          <a:p>
            <a:pPr algn="l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2B0ED44B-5888-6515-F3B2-1C7CEB20C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0"/>
            <a:ext cx="7989887" cy="549275"/>
          </a:xfrm>
        </p:spPr>
        <p:txBody>
          <a:bodyPr/>
          <a:lstStyle/>
          <a:p>
            <a:r>
              <a:rPr lang="en-US" altLang="en-US"/>
              <a:t>Borderline Personality Disorder</a:t>
            </a:r>
          </a:p>
        </p:txBody>
      </p:sp>
      <p:pic>
        <p:nvPicPr>
          <p:cNvPr id="23555" name="Content Placeholder 3">
            <a:extLst>
              <a:ext uri="{FF2B5EF4-FFF2-40B4-BE49-F238E27FC236}">
                <a16:creationId xmlns:a16="http://schemas.microsoft.com/office/drawing/2014/main" id="{1EA29955-3B38-71E1-4351-30041FE1F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888" y="644525"/>
            <a:ext cx="5148262" cy="2787650"/>
          </a:xfrm>
        </p:spPr>
      </p:pic>
      <p:pic>
        <p:nvPicPr>
          <p:cNvPr id="23556" name="Picture 1">
            <a:extLst>
              <a:ext uri="{FF2B5EF4-FFF2-40B4-BE49-F238E27FC236}">
                <a16:creationId xmlns:a16="http://schemas.microsoft.com/office/drawing/2014/main" id="{0EE931AB-E72D-F3F6-8BF4-4A15F5B8D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3644900"/>
            <a:ext cx="5084762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>
            <a:extLst>
              <a:ext uri="{FF2B5EF4-FFF2-40B4-BE49-F238E27FC236}">
                <a16:creationId xmlns:a16="http://schemas.microsoft.com/office/drawing/2014/main" id="{AF273B9B-F8A9-BF92-1FB0-2E1445FFC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544513"/>
            <a:ext cx="326390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>
            <a:extLst>
              <a:ext uri="{FF2B5EF4-FFF2-40B4-BE49-F238E27FC236}">
                <a16:creationId xmlns:a16="http://schemas.microsoft.com/office/drawing/2014/main" id="{4CC7AB86-8D55-8CC3-ACD3-BA46ED95F3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3644900"/>
            <a:ext cx="3275013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3659B931-E47F-4236-6B29-0FF30CC6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Diagnostic Criteria</a:t>
            </a:r>
            <a:endParaRPr lang="en-US" altLang="en-US"/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57BCA769-C794-9578-0468-DD628EAF0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981200"/>
            <a:ext cx="8640763" cy="4471988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en-US" sz="1800"/>
              <a:t>A pervasive pattern of </a:t>
            </a:r>
            <a:r>
              <a:rPr lang="en-US" altLang="en-US" sz="1800" b="1"/>
              <a:t>instability of interpersonal relationships</a:t>
            </a:r>
            <a:r>
              <a:rPr lang="en-US" altLang="en-US" sz="1800"/>
              <a:t>, </a:t>
            </a:r>
            <a:r>
              <a:rPr lang="en-US" altLang="en-US" sz="1800" b="1"/>
              <a:t>self-image</a:t>
            </a:r>
            <a:r>
              <a:rPr lang="en-US" altLang="en-US" sz="1800"/>
              <a:t>, and </a:t>
            </a:r>
            <a:r>
              <a:rPr lang="en-US" altLang="en-US" sz="1800" b="1"/>
              <a:t>affects</a:t>
            </a:r>
            <a:r>
              <a:rPr lang="en-US" altLang="en-US" sz="1800"/>
              <a:t>, and </a:t>
            </a:r>
            <a:r>
              <a:rPr lang="en-US" altLang="en-US" sz="1800" b="1"/>
              <a:t>marked impulsivity</a:t>
            </a:r>
            <a:r>
              <a:rPr lang="en-US" altLang="en-US" sz="1800"/>
              <a:t>, beginning by </a:t>
            </a:r>
            <a:r>
              <a:rPr lang="en-US" altLang="en-US" sz="1800" b="1"/>
              <a:t>early adulthood </a:t>
            </a:r>
            <a:r>
              <a:rPr lang="en-US" altLang="en-US" sz="1800"/>
              <a:t>and present in a variety of contexts, as indicated by </a:t>
            </a:r>
            <a:r>
              <a:rPr lang="en-US" altLang="en-US" sz="1800" b="1"/>
              <a:t>five (or more) </a:t>
            </a:r>
            <a:r>
              <a:rPr lang="en-US" altLang="en-US" sz="1800"/>
              <a:t>of the following: </a:t>
            </a:r>
          </a:p>
          <a:p>
            <a:pPr marL="0" indent="0" algn="l">
              <a:buFontTx/>
              <a:buNone/>
            </a:pPr>
            <a:endParaRPr lang="en-US" altLang="en-US" sz="1800" b="1"/>
          </a:p>
          <a:p>
            <a:pPr marL="0" indent="0" algn="l">
              <a:buFontTx/>
              <a:buNone/>
            </a:pPr>
            <a:r>
              <a:rPr lang="en-US" altLang="en-US" sz="1800" b="1"/>
              <a:t>1. Frantic efforts to avoid real or imagined abandonment</a:t>
            </a:r>
            <a:r>
              <a:rPr lang="en-US" altLang="en-US" sz="1800"/>
              <a:t>.</a:t>
            </a:r>
            <a:br>
              <a:rPr lang="en-US" altLang="en-US" sz="1800"/>
            </a:br>
            <a:r>
              <a:rPr lang="en-US" altLang="en-US" sz="1800"/>
              <a:t>2. A pattern of </a:t>
            </a:r>
            <a:r>
              <a:rPr lang="en-US" altLang="en-US" sz="1800" b="1"/>
              <a:t>unstable and intense interpersonal relationships </a:t>
            </a:r>
            <a:r>
              <a:rPr lang="en-US" altLang="en-US" sz="1800"/>
              <a:t>characterized by alternating between </a:t>
            </a:r>
            <a:r>
              <a:rPr lang="en-US" altLang="en-US" sz="1800" b="1"/>
              <a:t>extremes of idealization and devaluation</a:t>
            </a:r>
            <a:r>
              <a:rPr lang="en-US" altLang="en-US" sz="1800"/>
              <a:t>. </a:t>
            </a:r>
          </a:p>
          <a:p>
            <a:pPr marL="0" indent="0" algn="l">
              <a:buFontTx/>
              <a:buNone/>
            </a:pPr>
            <a:r>
              <a:rPr lang="en-US" altLang="en-US" sz="1800"/>
              <a:t>3. </a:t>
            </a:r>
            <a:r>
              <a:rPr lang="en-US" altLang="en-US" sz="1800" b="1"/>
              <a:t>Identity disturbance</a:t>
            </a:r>
            <a:r>
              <a:rPr lang="en-US" altLang="en-US" sz="1800"/>
              <a:t>: markedly and persistently </a:t>
            </a:r>
            <a:r>
              <a:rPr lang="en-US" altLang="en-US" sz="1800" b="1"/>
              <a:t>unstable self-image </a:t>
            </a:r>
            <a:r>
              <a:rPr lang="en-US" altLang="en-US" sz="1800"/>
              <a:t>or sense of self. </a:t>
            </a:r>
          </a:p>
          <a:p>
            <a:pPr marL="0" indent="0" algn="l">
              <a:buFontTx/>
              <a:buNone/>
            </a:pPr>
            <a:r>
              <a:rPr lang="en-US" altLang="en-US" sz="1800"/>
              <a:t>4. </a:t>
            </a:r>
            <a:r>
              <a:rPr lang="en-US" altLang="en-US" sz="1800" b="1"/>
              <a:t>Impulsivity</a:t>
            </a:r>
            <a:r>
              <a:rPr lang="en-US" altLang="en-US" sz="1800"/>
              <a:t> in at least two areas that are </a:t>
            </a:r>
            <a:r>
              <a:rPr lang="en-US" altLang="en-US" sz="1800" b="1"/>
              <a:t>potentially self-damaging </a:t>
            </a:r>
            <a:r>
              <a:rPr lang="en-US" altLang="en-US" sz="1800"/>
              <a:t>(e.g., </a:t>
            </a:r>
            <a:r>
              <a:rPr lang="en-US" altLang="en-US" sz="1800" b="1"/>
              <a:t>spending, sex, substance abuse, reckless driving, binge eating</a:t>
            </a:r>
            <a:r>
              <a:rPr lang="en-US" altLang="en-US" sz="1800"/>
              <a:t>).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049E092F-E0BB-8283-4AB9-2A18E61B1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Diagnostic Criteria</a:t>
            </a:r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52ED6-9D1F-CAE3-AAEE-D8E1CAE4A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8964613" cy="4760913"/>
          </a:xfrm>
        </p:spPr>
        <p:txBody>
          <a:bodyPr/>
          <a:lstStyle/>
          <a:p>
            <a:pPr marL="0" indent="0" algn="l">
              <a:buFontTx/>
              <a:buNone/>
              <a:defRPr/>
            </a:pPr>
            <a:r>
              <a:rPr lang="en-US" sz="2400" dirty="0"/>
              <a:t>5. </a:t>
            </a:r>
            <a:r>
              <a:rPr lang="en-US" sz="2400" b="1" dirty="0"/>
              <a:t>Recurrent suicidal behavior</a:t>
            </a:r>
            <a:r>
              <a:rPr lang="en-US" sz="2400" dirty="0"/>
              <a:t>, gestures, or threats, or </a:t>
            </a:r>
            <a:r>
              <a:rPr lang="en-US" sz="2400" b="1" dirty="0"/>
              <a:t>self-mutilating</a:t>
            </a:r>
            <a:r>
              <a:rPr lang="en-US" sz="2400" dirty="0"/>
              <a:t> </a:t>
            </a:r>
            <a:r>
              <a:rPr lang="en-US" sz="2400" b="1" dirty="0"/>
              <a:t>behavior</a:t>
            </a:r>
            <a:r>
              <a:rPr lang="en-US" sz="2400" dirty="0"/>
              <a:t>. </a:t>
            </a:r>
          </a:p>
          <a:p>
            <a:pPr marL="0" indent="0" algn="l">
              <a:buFontTx/>
              <a:buNone/>
              <a:defRPr/>
            </a:pPr>
            <a:r>
              <a:rPr lang="en-US" sz="2400" dirty="0"/>
              <a:t>6. </a:t>
            </a:r>
            <a:r>
              <a:rPr lang="en-US" sz="2400" b="1" dirty="0"/>
              <a:t>Affective instability </a:t>
            </a:r>
            <a:r>
              <a:rPr lang="en-US" sz="2400" dirty="0"/>
              <a:t>due to a marked reactivity of mood (e.g., intense episodic dysphoria, irritability, or anxiety usually lasting a few hours and only rarely more than a few days). </a:t>
            </a:r>
          </a:p>
          <a:p>
            <a:pPr marL="0" indent="0" algn="l">
              <a:buFontTx/>
              <a:buNone/>
              <a:defRPr/>
            </a:pPr>
            <a:r>
              <a:rPr lang="en-US" sz="2400" dirty="0"/>
              <a:t>7. </a:t>
            </a:r>
            <a:r>
              <a:rPr lang="en-US" sz="2400" b="1" dirty="0"/>
              <a:t>Chronic feelings of emptiness</a:t>
            </a:r>
            <a:r>
              <a:rPr lang="en-US" sz="2400" dirty="0"/>
              <a:t>. </a:t>
            </a:r>
          </a:p>
          <a:p>
            <a:pPr marL="0" indent="0" algn="l">
              <a:buFontTx/>
              <a:buNone/>
              <a:defRPr/>
            </a:pPr>
            <a:r>
              <a:rPr lang="en-US" sz="2400" dirty="0"/>
              <a:t>8. Inappropriate, </a:t>
            </a:r>
            <a:r>
              <a:rPr lang="en-US" sz="2400" b="1" dirty="0"/>
              <a:t>intense anger </a:t>
            </a:r>
            <a:r>
              <a:rPr lang="en-US" sz="2400" dirty="0"/>
              <a:t>or </a:t>
            </a:r>
            <a:r>
              <a:rPr lang="en-US" sz="2400" b="1" dirty="0"/>
              <a:t>difficulty controlling anger </a:t>
            </a:r>
            <a:r>
              <a:rPr lang="en-US" sz="2400" dirty="0"/>
              <a:t>(e.g., frequent displays of temper, constant anger, recurrent physical fights). </a:t>
            </a:r>
          </a:p>
          <a:p>
            <a:pPr marL="0" indent="0" algn="l">
              <a:buFontTx/>
              <a:buNone/>
              <a:defRPr/>
            </a:pPr>
            <a:r>
              <a:rPr lang="en-US" sz="2400" dirty="0"/>
              <a:t>9. </a:t>
            </a:r>
            <a:r>
              <a:rPr lang="en-US" sz="2400" b="1" dirty="0"/>
              <a:t>Transient, stress-related paranoid ideation </a:t>
            </a:r>
            <a:r>
              <a:rPr lang="en-US" sz="2400" dirty="0"/>
              <a:t>or </a:t>
            </a:r>
            <a:r>
              <a:rPr lang="en-US" sz="2400" b="1" dirty="0"/>
              <a:t>severe dissociative symptoms</a:t>
            </a:r>
          </a:p>
          <a:p>
            <a:pPr algn="l"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ACF1A3D9-83BF-0E09-014D-D0C2092F9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6627" name="Content Placeholder 3">
            <a:extLst>
              <a:ext uri="{FF2B5EF4-FFF2-40B4-BE49-F238E27FC236}">
                <a16:creationId xmlns:a16="http://schemas.microsoft.com/office/drawing/2014/main" id="{B2326D58-2447-CD86-EDAD-0E371E4BB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2349500"/>
            <a:ext cx="2632075" cy="4114800"/>
          </a:xfrm>
        </p:spPr>
      </p:pic>
      <p:pic>
        <p:nvPicPr>
          <p:cNvPr id="26628" name="Picture 4">
            <a:extLst>
              <a:ext uri="{FF2B5EF4-FFF2-40B4-BE49-F238E27FC236}">
                <a16:creationId xmlns:a16="http://schemas.microsoft.com/office/drawing/2014/main" id="{B3DA6DB8-6D9C-AED5-21C5-F38412DA3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8488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>
            <a:extLst>
              <a:ext uri="{FF2B5EF4-FFF2-40B4-BE49-F238E27FC236}">
                <a16:creationId xmlns:a16="http://schemas.microsoft.com/office/drawing/2014/main" id="{88374917-A0C3-1AD6-FCBB-4A14513374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3427413"/>
            <a:ext cx="4319588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16EFE5FB-F5EF-FF3D-0D73-E7E36D71C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7651" name="Content Placeholder 3">
            <a:extLst>
              <a:ext uri="{FF2B5EF4-FFF2-40B4-BE49-F238E27FC236}">
                <a16:creationId xmlns:a16="http://schemas.microsoft.com/office/drawing/2014/main" id="{AEF76F2E-7B90-B723-359C-5A31CF8F47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88913"/>
            <a:ext cx="8712200" cy="6335712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037EC2B5-F16F-6BCE-E96F-C0B1E4F86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92150"/>
          </a:xfrm>
        </p:spPr>
        <p:txBody>
          <a:bodyPr/>
          <a:lstStyle/>
          <a:p>
            <a:r>
              <a:rPr lang="en-US" altLang="en-US" b="1"/>
              <a:t>Histrionic Personality Disorder</a:t>
            </a:r>
          </a:p>
        </p:txBody>
      </p:sp>
      <p:pic>
        <p:nvPicPr>
          <p:cNvPr id="28675" name="Content Placeholder 3">
            <a:extLst>
              <a:ext uri="{FF2B5EF4-FFF2-40B4-BE49-F238E27FC236}">
                <a16:creationId xmlns:a16="http://schemas.microsoft.com/office/drawing/2014/main" id="{4DDDE843-9312-9F69-AFD1-262C4A2FA3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00" y="665163"/>
            <a:ext cx="5051425" cy="3203575"/>
          </a:xfrm>
        </p:spPr>
      </p:pic>
      <p:pic>
        <p:nvPicPr>
          <p:cNvPr id="28676" name="Picture 1">
            <a:extLst>
              <a:ext uri="{FF2B5EF4-FFF2-40B4-BE49-F238E27FC236}">
                <a16:creationId xmlns:a16="http://schemas.microsoft.com/office/drawing/2014/main" id="{FFAB78D0-FC6A-2FE9-E771-2300CEFEA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665163"/>
            <a:ext cx="33115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">
            <a:extLst>
              <a:ext uri="{FF2B5EF4-FFF2-40B4-BE49-F238E27FC236}">
                <a16:creationId xmlns:a16="http://schemas.microsoft.com/office/drawing/2014/main" id="{8A8688A5-5837-B6CC-8C5E-15D3F658C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3789363"/>
            <a:ext cx="49101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3">
            <a:extLst>
              <a:ext uri="{FF2B5EF4-FFF2-40B4-BE49-F238E27FC236}">
                <a16:creationId xmlns:a16="http://schemas.microsoft.com/office/drawing/2014/main" id="{8F0FA2E7-71B7-8CA8-DCDF-6252E9DD66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3284538"/>
            <a:ext cx="36449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D532A204-2BE5-898F-F835-A8808CE2B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0"/>
            <a:ext cx="8280400" cy="765175"/>
          </a:xfrm>
        </p:spPr>
        <p:txBody>
          <a:bodyPr/>
          <a:lstStyle/>
          <a:p>
            <a:r>
              <a:rPr lang="en-US" altLang="en-US" b="1"/>
              <a:t>Diagnostic Criteria</a:t>
            </a:r>
            <a:endParaRPr lang="en-US" altLang="en-US"/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480EF9B0-68B0-91F1-D531-0146A5135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836613"/>
            <a:ext cx="8785225" cy="5545137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en-US" sz="2000"/>
              <a:t>A pervasive pattern of </a:t>
            </a:r>
            <a:r>
              <a:rPr lang="en-US" altLang="en-US" sz="2000" b="1"/>
              <a:t>excessive emotionality and attention seeking</a:t>
            </a:r>
            <a:r>
              <a:rPr lang="en-US" altLang="en-US" sz="2000"/>
              <a:t>, beginning by </a:t>
            </a:r>
            <a:r>
              <a:rPr lang="en-US" altLang="en-US" sz="2000" b="1"/>
              <a:t>early adulthood </a:t>
            </a:r>
            <a:r>
              <a:rPr lang="en-US" altLang="en-US" sz="2000"/>
              <a:t>and present in a variety of contexts, as indicated by </a:t>
            </a:r>
            <a:r>
              <a:rPr lang="en-US" altLang="en-US" sz="2000" b="1"/>
              <a:t>five (or more) </a:t>
            </a:r>
            <a:r>
              <a:rPr lang="en-US" altLang="en-US" sz="2000"/>
              <a:t>of the following: </a:t>
            </a:r>
          </a:p>
          <a:p>
            <a:pPr marL="0" indent="0" algn="l">
              <a:buFontTx/>
              <a:buNone/>
            </a:pPr>
            <a:r>
              <a:rPr lang="en-US" altLang="en-US" sz="2000"/>
              <a:t>1. </a:t>
            </a:r>
            <a:r>
              <a:rPr lang="en-US" altLang="en-US" sz="2000" b="1"/>
              <a:t>uncomfortable</a:t>
            </a:r>
            <a:r>
              <a:rPr lang="en-US" altLang="en-US" sz="2000"/>
              <a:t> in situations in which he or she is </a:t>
            </a:r>
            <a:r>
              <a:rPr lang="en-US" altLang="en-US" sz="2000" b="1"/>
              <a:t>not the center of attention</a:t>
            </a:r>
            <a:r>
              <a:rPr lang="en-US" altLang="en-US" sz="2000"/>
              <a:t>. </a:t>
            </a:r>
          </a:p>
          <a:p>
            <a:pPr marL="0" indent="0" algn="l">
              <a:buFontTx/>
              <a:buNone/>
            </a:pPr>
            <a:r>
              <a:rPr lang="en-US" altLang="en-US" sz="2000"/>
              <a:t>2. Interaction with others is often characterized by </a:t>
            </a:r>
            <a:r>
              <a:rPr lang="en-US" altLang="en-US" sz="2000" b="1"/>
              <a:t>inappropriate sexually seductive</a:t>
            </a:r>
            <a:r>
              <a:rPr lang="en-US" altLang="en-US" sz="2000"/>
              <a:t> or provocative </a:t>
            </a:r>
            <a:r>
              <a:rPr lang="en-US" altLang="en-US" sz="2000" b="1"/>
              <a:t>behavior</a:t>
            </a:r>
            <a:r>
              <a:rPr lang="en-US" altLang="en-US" sz="2000"/>
              <a:t>. </a:t>
            </a:r>
          </a:p>
          <a:p>
            <a:pPr marL="0" indent="0" algn="l">
              <a:buFontTx/>
              <a:buNone/>
            </a:pPr>
            <a:r>
              <a:rPr lang="en-US" altLang="en-US" sz="2000"/>
              <a:t>3. Displays rapidly shifting and </a:t>
            </a:r>
            <a:r>
              <a:rPr lang="en-US" altLang="en-US" sz="2000" b="1"/>
              <a:t>shallow expression of emotions</a:t>
            </a:r>
            <a:r>
              <a:rPr lang="en-US" altLang="en-US" sz="2000"/>
              <a:t>. </a:t>
            </a:r>
          </a:p>
          <a:p>
            <a:pPr marL="0" indent="0" algn="l">
              <a:buFontTx/>
              <a:buNone/>
            </a:pPr>
            <a:r>
              <a:rPr lang="en-US" altLang="en-US" sz="2000"/>
              <a:t>4. Consistently uses </a:t>
            </a:r>
            <a:r>
              <a:rPr lang="en-US" altLang="en-US" sz="2000" b="1"/>
              <a:t>physical appearance to draw attention to self</a:t>
            </a:r>
            <a:r>
              <a:rPr lang="en-US" altLang="en-US" sz="2000"/>
              <a:t>. </a:t>
            </a:r>
          </a:p>
          <a:p>
            <a:pPr marL="0" indent="0" algn="l">
              <a:buFontTx/>
              <a:buNone/>
            </a:pPr>
            <a:r>
              <a:rPr lang="en-US" altLang="en-US" sz="2000"/>
              <a:t>5. Has a style of </a:t>
            </a:r>
            <a:r>
              <a:rPr lang="en-US" altLang="en-US" sz="2000" b="1"/>
              <a:t>speech</a:t>
            </a:r>
            <a:r>
              <a:rPr lang="en-US" altLang="en-US" sz="2000"/>
              <a:t> that is excessively </a:t>
            </a:r>
            <a:r>
              <a:rPr lang="en-US" altLang="en-US" sz="2000" b="1"/>
              <a:t>impressionistic and lacking in detail</a:t>
            </a:r>
            <a:r>
              <a:rPr lang="en-US" altLang="en-US" sz="2000"/>
              <a:t>. </a:t>
            </a:r>
          </a:p>
          <a:p>
            <a:pPr marL="0" indent="0" algn="l">
              <a:buFontTx/>
              <a:buNone/>
            </a:pPr>
            <a:r>
              <a:rPr lang="en-US" altLang="en-US" sz="2000"/>
              <a:t>6. Shows self-dramatization, </a:t>
            </a:r>
            <a:r>
              <a:rPr lang="en-US" altLang="en-US" sz="2000" b="1"/>
              <a:t>theatricality</a:t>
            </a:r>
            <a:r>
              <a:rPr lang="en-US" altLang="en-US" sz="2000"/>
              <a:t>, and </a:t>
            </a:r>
            <a:r>
              <a:rPr lang="en-US" altLang="en-US" sz="2000" b="1"/>
              <a:t>exaggerated expression of emotion</a:t>
            </a:r>
            <a:r>
              <a:rPr lang="en-US" altLang="en-US" sz="2000"/>
              <a:t>. </a:t>
            </a:r>
          </a:p>
          <a:p>
            <a:pPr marL="0" indent="0" algn="l">
              <a:buFontTx/>
              <a:buNone/>
            </a:pPr>
            <a:r>
              <a:rPr lang="en-US" altLang="en-US" sz="2000"/>
              <a:t>7. </a:t>
            </a:r>
            <a:r>
              <a:rPr lang="en-US" altLang="en-US" sz="2000" b="1"/>
              <a:t>Easily suggestible </a:t>
            </a:r>
            <a:r>
              <a:rPr lang="en-US" altLang="en-US" sz="2000"/>
              <a:t>(i.e., easily influenced by others or circumstances). </a:t>
            </a:r>
          </a:p>
          <a:p>
            <a:pPr marL="0" indent="0" algn="l">
              <a:buFontTx/>
              <a:buNone/>
            </a:pPr>
            <a:r>
              <a:rPr lang="en-US" altLang="en-US" sz="2000"/>
              <a:t>8. Considers </a:t>
            </a:r>
            <a:r>
              <a:rPr lang="en-US" altLang="en-US" sz="2000" b="1"/>
              <a:t>relationships to be more intimate than they actually are</a:t>
            </a:r>
            <a:r>
              <a:rPr lang="en-US" altLang="en-US" sz="2000"/>
              <a:t>.</a:t>
            </a:r>
          </a:p>
          <a:p>
            <a:pPr marL="0" indent="0" algn="l">
              <a:buFontTx/>
              <a:buNone/>
            </a:pPr>
            <a:endParaRPr lang="en-US" altLang="en-US" sz="2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E037C6ED-DCC1-ADAA-70E4-A3EC77793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0"/>
            <a:ext cx="8964612" cy="908050"/>
          </a:xfrm>
        </p:spPr>
        <p:txBody>
          <a:bodyPr/>
          <a:lstStyle/>
          <a:p>
            <a:r>
              <a:rPr lang="en-US" altLang="en-US"/>
              <a:t>Narcissistic Personality Disorder</a:t>
            </a:r>
          </a:p>
        </p:txBody>
      </p:sp>
      <p:pic>
        <p:nvPicPr>
          <p:cNvPr id="30723" name="Content Placeholder 3">
            <a:extLst>
              <a:ext uri="{FF2B5EF4-FFF2-40B4-BE49-F238E27FC236}">
                <a16:creationId xmlns:a16="http://schemas.microsoft.com/office/drawing/2014/main" id="{103B07D6-B4BA-BC7F-491E-E44000360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893763"/>
            <a:ext cx="3744912" cy="5616575"/>
          </a:xfrm>
        </p:spPr>
      </p:pic>
      <p:pic>
        <p:nvPicPr>
          <p:cNvPr id="30724" name="Picture 4">
            <a:extLst>
              <a:ext uri="{FF2B5EF4-FFF2-40B4-BE49-F238E27FC236}">
                <a16:creationId xmlns:a16="http://schemas.microsoft.com/office/drawing/2014/main" id="{CD4208A9-F53B-9517-60BA-11D1CC7AC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213100"/>
            <a:ext cx="467995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>
            <a:extLst>
              <a:ext uri="{FF2B5EF4-FFF2-40B4-BE49-F238E27FC236}">
                <a16:creationId xmlns:a16="http://schemas.microsoft.com/office/drawing/2014/main" id="{81711AF2-884E-1B80-B073-A1CA8236C1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696913"/>
            <a:ext cx="473710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C5F01758-C60C-405D-47DE-78C6F43A1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0"/>
            <a:ext cx="8964612" cy="908050"/>
          </a:xfrm>
        </p:spPr>
        <p:txBody>
          <a:bodyPr/>
          <a:lstStyle/>
          <a:p>
            <a:r>
              <a:rPr lang="en-US" altLang="en-US" b="1"/>
              <a:t>Diagnostic Criteria</a:t>
            </a:r>
            <a:endParaRPr lang="en-US" altLang="en-US"/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28CB383E-1685-0DB0-C074-0194F2829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5" y="765175"/>
            <a:ext cx="9109075" cy="5903913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en-US" sz="1800"/>
              <a:t>A pervasive pattern of </a:t>
            </a:r>
            <a:r>
              <a:rPr lang="en-US" altLang="en-US" sz="1800" b="1"/>
              <a:t>grandiosity</a:t>
            </a:r>
            <a:r>
              <a:rPr lang="en-US" altLang="en-US" sz="1800"/>
              <a:t> (in fantasy or behavior), </a:t>
            </a:r>
            <a:r>
              <a:rPr lang="en-US" altLang="en-US" sz="1800" b="1"/>
              <a:t>need for admiration</a:t>
            </a:r>
            <a:r>
              <a:rPr lang="en-US" altLang="en-US" sz="1800"/>
              <a:t>, and </a:t>
            </a:r>
            <a:r>
              <a:rPr lang="en-US" altLang="en-US" sz="1800" b="1"/>
              <a:t>lack of empathy</a:t>
            </a:r>
            <a:r>
              <a:rPr lang="en-US" altLang="en-US" sz="1800"/>
              <a:t>, beginning by </a:t>
            </a:r>
            <a:r>
              <a:rPr lang="en-US" altLang="en-US" sz="1800" b="1"/>
              <a:t>early adulthood </a:t>
            </a:r>
            <a:r>
              <a:rPr lang="en-US" altLang="en-US" sz="1800"/>
              <a:t>and present in a variety of contexts, as indicated by </a:t>
            </a:r>
            <a:r>
              <a:rPr lang="en-US" altLang="en-US" sz="1800" b="1"/>
              <a:t>five (or more) </a:t>
            </a:r>
            <a:r>
              <a:rPr lang="en-US" altLang="en-US" sz="1800"/>
              <a:t>of the following: </a:t>
            </a:r>
          </a:p>
          <a:p>
            <a:pPr marL="0" indent="0" algn="l">
              <a:buFontTx/>
              <a:buNone/>
            </a:pPr>
            <a:r>
              <a:rPr lang="en-US" altLang="en-US" sz="1800"/>
              <a:t>1. Has a </a:t>
            </a:r>
            <a:r>
              <a:rPr lang="en-US" altLang="en-US" sz="1800" b="1"/>
              <a:t>grandiose sense of self-importance </a:t>
            </a:r>
            <a:r>
              <a:rPr lang="en-US" altLang="en-US" sz="1800"/>
              <a:t>(e.g., exaggerates achievements and talents, expects to be recognized as superior without commensurate achievements).</a:t>
            </a:r>
          </a:p>
          <a:p>
            <a:pPr marL="0" indent="0" algn="l">
              <a:buFontTx/>
              <a:buNone/>
            </a:pPr>
            <a:r>
              <a:rPr lang="en-US" altLang="en-US" sz="1800"/>
              <a:t> 2. Is </a:t>
            </a:r>
            <a:r>
              <a:rPr lang="en-US" altLang="en-US" sz="1800" b="1"/>
              <a:t>preoccupied with fantasies of unlimited success</a:t>
            </a:r>
            <a:r>
              <a:rPr lang="en-US" altLang="en-US" sz="1800"/>
              <a:t>, </a:t>
            </a:r>
            <a:r>
              <a:rPr lang="en-US" altLang="en-US" sz="1800" b="1"/>
              <a:t>power</a:t>
            </a:r>
            <a:r>
              <a:rPr lang="en-US" altLang="en-US" sz="1800"/>
              <a:t>, </a:t>
            </a:r>
            <a:r>
              <a:rPr lang="en-US" altLang="en-US" sz="1800" b="1"/>
              <a:t>brilliance, beauty</a:t>
            </a:r>
            <a:r>
              <a:rPr lang="en-US" altLang="en-US" sz="1800"/>
              <a:t>, or </a:t>
            </a:r>
            <a:r>
              <a:rPr lang="en-US" altLang="en-US" sz="1800" b="1"/>
              <a:t>ideal love</a:t>
            </a:r>
            <a:r>
              <a:rPr lang="en-US" altLang="en-US" sz="1800"/>
              <a:t>. </a:t>
            </a:r>
          </a:p>
          <a:p>
            <a:pPr marL="0" indent="0" algn="l">
              <a:buFontTx/>
              <a:buNone/>
            </a:pPr>
            <a:r>
              <a:rPr lang="en-US" altLang="en-US" sz="1800"/>
              <a:t>3. </a:t>
            </a:r>
            <a:r>
              <a:rPr lang="en-US" altLang="en-US" sz="1800" b="1"/>
              <a:t>Believes</a:t>
            </a:r>
            <a:r>
              <a:rPr lang="en-US" altLang="en-US" sz="1800"/>
              <a:t> that he or she </a:t>
            </a:r>
            <a:r>
              <a:rPr lang="en-US" altLang="en-US" sz="1800" b="1"/>
              <a:t>is “special</a:t>
            </a:r>
            <a:r>
              <a:rPr lang="en-US" altLang="en-US" sz="1800"/>
              <a:t>” and unique and can only be understood by, or should associate with, other special or high-status people (or institutions). </a:t>
            </a:r>
          </a:p>
          <a:p>
            <a:pPr marL="0" indent="0" algn="l">
              <a:buFontTx/>
              <a:buNone/>
            </a:pPr>
            <a:r>
              <a:rPr lang="en-US" altLang="en-US" sz="1800"/>
              <a:t>4. </a:t>
            </a:r>
            <a:r>
              <a:rPr lang="en-US" altLang="en-US" sz="1800" b="1"/>
              <a:t>Requires excessive admiration</a:t>
            </a:r>
            <a:r>
              <a:rPr lang="en-US" altLang="en-US" sz="1800"/>
              <a:t>. </a:t>
            </a:r>
          </a:p>
          <a:p>
            <a:pPr marL="0" indent="0" algn="l">
              <a:buFontTx/>
              <a:buNone/>
            </a:pPr>
            <a:r>
              <a:rPr lang="en-US" altLang="en-US" sz="1800"/>
              <a:t>5. </a:t>
            </a:r>
            <a:r>
              <a:rPr lang="en-US" altLang="en-US" sz="1800" b="1"/>
              <a:t>Has a sense of entitlement </a:t>
            </a:r>
            <a:r>
              <a:rPr lang="en-US" altLang="en-US" sz="1800"/>
              <a:t>(i.e., unreasonable expectations of especially favorable treatment or automatic compliance with his or her expectations).</a:t>
            </a:r>
            <a:br>
              <a:rPr lang="en-US" altLang="en-US" sz="1800"/>
            </a:br>
            <a:r>
              <a:rPr lang="en-US" altLang="en-US" sz="1800"/>
              <a:t>6. Is </a:t>
            </a:r>
            <a:r>
              <a:rPr lang="en-US" altLang="en-US" sz="1800" b="1"/>
              <a:t>interpersonally exploitative </a:t>
            </a:r>
            <a:r>
              <a:rPr lang="en-US" altLang="en-US" sz="1800"/>
              <a:t>(i.e., takes advantage of others to achieve his or her own ends). </a:t>
            </a:r>
          </a:p>
          <a:p>
            <a:pPr marL="0" indent="0" algn="l">
              <a:buFontTx/>
              <a:buNone/>
            </a:pPr>
            <a:r>
              <a:rPr lang="en-US" altLang="en-US" sz="1800"/>
              <a:t>7. </a:t>
            </a:r>
            <a:r>
              <a:rPr lang="en-US" altLang="en-US" sz="1800" b="1"/>
              <a:t>Lacks empathy</a:t>
            </a:r>
            <a:r>
              <a:rPr lang="en-US" altLang="en-US" sz="1800"/>
              <a:t>: is unwilling to recognize or identify with the feelings and needs of others. </a:t>
            </a:r>
          </a:p>
          <a:p>
            <a:pPr marL="0" indent="0" algn="l">
              <a:buFontTx/>
              <a:buNone/>
            </a:pPr>
            <a:r>
              <a:rPr lang="en-US" altLang="en-US" sz="1800"/>
              <a:t>8. Is often </a:t>
            </a:r>
            <a:r>
              <a:rPr lang="en-US" altLang="en-US" sz="1800" b="1"/>
              <a:t>envious of others</a:t>
            </a:r>
            <a:r>
              <a:rPr lang="en-US" altLang="en-US" sz="1800"/>
              <a:t> or believes that others are envious of him or her. </a:t>
            </a:r>
          </a:p>
          <a:p>
            <a:pPr marL="0" indent="0" algn="l">
              <a:buFontTx/>
              <a:buNone/>
            </a:pPr>
            <a:r>
              <a:rPr lang="en-US" altLang="en-US" sz="1800"/>
              <a:t>9. Shows </a:t>
            </a:r>
            <a:r>
              <a:rPr lang="en-US" altLang="en-US" sz="1800" b="1"/>
              <a:t>arrogant, haughty behaviors </a:t>
            </a:r>
            <a:r>
              <a:rPr lang="en-US" altLang="en-US" sz="1800"/>
              <a:t>or attitudes.</a:t>
            </a:r>
          </a:p>
          <a:p>
            <a:pPr marL="0" indent="0" algn="l">
              <a:buFontTx/>
              <a:buNone/>
            </a:pPr>
            <a:endParaRPr lang="en-US" altLang="en-US" sz="1800"/>
          </a:p>
          <a:p>
            <a:pPr marL="0" indent="0" algn="l">
              <a:buFontTx/>
              <a:buNone/>
            </a:pPr>
            <a:endParaRPr lang="en-US" altLang="en-US" sz="1800"/>
          </a:p>
          <a:p>
            <a:pPr marL="0" indent="0" algn="l">
              <a:buFontTx/>
              <a:buNone/>
            </a:pPr>
            <a:endParaRPr lang="en-US" altLang="en-US" sz="1800"/>
          </a:p>
          <a:p>
            <a:pPr marL="0" indent="0" algn="l"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D208DF9F-DCBE-C579-C398-3FB3A7623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E7FA9C20-2AFD-807D-2544-2DF471BC9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2772" name="Content Placeholder 3">
            <a:extLst>
              <a:ext uri="{FF2B5EF4-FFF2-40B4-BE49-F238E27FC236}">
                <a16:creationId xmlns:a16="http://schemas.microsoft.com/office/drawing/2014/main" id="{700EE2BA-0779-1C0F-4056-404F3C553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ADF7C0F-A2DA-0C06-D3A6-AA9F2BE61D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15888"/>
            <a:ext cx="7772400" cy="731837"/>
          </a:xfrm>
        </p:spPr>
        <p:txBody>
          <a:bodyPr/>
          <a:lstStyle/>
          <a:p>
            <a:pPr eaLnBrk="1" hangingPunct="1"/>
            <a:endParaRPr lang="en-US" altLang="en-US" sz="4000"/>
          </a:p>
        </p:txBody>
      </p:sp>
      <p:pic>
        <p:nvPicPr>
          <p:cNvPr id="6147" name="Picture 1">
            <a:extLst>
              <a:ext uri="{FF2B5EF4-FFF2-40B4-BE49-F238E27FC236}">
                <a16:creationId xmlns:a16="http://schemas.microsoft.com/office/drawing/2014/main" id="{BD93BC51-25BA-0171-C7B8-9CD5B8A00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20713"/>
            <a:ext cx="912812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3">
            <a:extLst>
              <a:ext uri="{FF2B5EF4-FFF2-40B4-BE49-F238E27FC236}">
                <a16:creationId xmlns:a16="http://schemas.microsoft.com/office/drawing/2014/main" id="{4EB4E82F-4D2E-A108-1B1A-6D9D52C95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4950" y="331788"/>
            <a:ext cx="8929688" cy="6192837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Tx/>
              <a:buNone/>
            </a:pPr>
            <a:endParaRPr lang="en-US" altLang="en-US" sz="170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6749AE01-5A90-AD6A-838B-8FD836B72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549275"/>
          </a:xfrm>
        </p:spPr>
        <p:txBody>
          <a:bodyPr/>
          <a:lstStyle/>
          <a:p>
            <a:r>
              <a:rPr lang="en-US" altLang="en-US"/>
              <a:t>Avoidant Personality Disorder</a:t>
            </a:r>
          </a:p>
        </p:txBody>
      </p:sp>
      <p:pic>
        <p:nvPicPr>
          <p:cNvPr id="33795" name="Content Placeholder 3">
            <a:extLst>
              <a:ext uri="{FF2B5EF4-FFF2-40B4-BE49-F238E27FC236}">
                <a16:creationId xmlns:a16="http://schemas.microsoft.com/office/drawing/2014/main" id="{6014863A-B6E4-F894-8179-6C0AB66D4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25" y="549275"/>
            <a:ext cx="4740275" cy="3684588"/>
          </a:xfrm>
        </p:spPr>
      </p:pic>
      <p:pic>
        <p:nvPicPr>
          <p:cNvPr id="33796" name="Picture 4">
            <a:extLst>
              <a:ext uri="{FF2B5EF4-FFF2-40B4-BE49-F238E27FC236}">
                <a16:creationId xmlns:a16="http://schemas.microsoft.com/office/drawing/2014/main" id="{E8AC6322-85A6-5881-C515-589E8DA17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2781300"/>
            <a:ext cx="4600575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E9013521-D921-8B31-EDCD-6725913C2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0"/>
            <a:ext cx="8208962" cy="908050"/>
          </a:xfrm>
        </p:spPr>
        <p:txBody>
          <a:bodyPr/>
          <a:lstStyle/>
          <a:p>
            <a:r>
              <a:rPr lang="en-US" altLang="en-US" b="1"/>
              <a:t>Diagnostic Criteria</a:t>
            </a:r>
            <a:endParaRPr lang="en-US" altLang="en-US"/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BE7B0049-9E41-6672-ABC1-ECEA973B5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484313"/>
            <a:ext cx="8785225" cy="4752975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en-US" sz="2000"/>
              <a:t>A pervasive pattern of </a:t>
            </a:r>
            <a:r>
              <a:rPr lang="en-US" altLang="en-US" sz="2000" b="1"/>
              <a:t>social inhibition</a:t>
            </a:r>
            <a:r>
              <a:rPr lang="en-US" altLang="en-US" sz="2000"/>
              <a:t>, </a:t>
            </a:r>
            <a:r>
              <a:rPr lang="en-US" altLang="en-US" sz="2000" b="1"/>
              <a:t>feelings of inadequacy</a:t>
            </a:r>
            <a:r>
              <a:rPr lang="en-US" altLang="en-US" sz="2000"/>
              <a:t>, and </a:t>
            </a:r>
            <a:r>
              <a:rPr lang="en-US" altLang="en-US" sz="2000" b="1"/>
              <a:t>hypersensitivity to negative evaluation</a:t>
            </a:r>
            <a:r>
              <a:rPr lang="en-US" altLang="en-US" sz="2000"/>
              <a:t>, beginning by </a:t>
            </a:r>
            <a:r>
              <a:rPr lang="en-US" altLang="en-US" sz="2000" b="1"/>
              <a:t>early adulthood </a:t>
            </a:r>
            <a:r>
              <a:rPr lang="en-US" altLang="en-US" sz="2000"/>
              <a:t>and present in a variety of contexts, as indicated by </a:t>
            </a:r>
            <a:r>
              <a:rPr lang="en-US" altLang="en-US" sz="2000" b="1"/>
              <a:t>four (or more) </a:t>
            </a:r>
            <a:r>
              <a:rPr lang="en-US" altLang="en-US" sz="2000"/>
              <a:t>of the following: </a:t>
            </a:r>
          </a:p>
          <a:p>
            <a:pPr marL="0" indent="0" algn="l">
              <a:buFontTx/>
              <a:buNone/>
            </a:pPr>
            <a:r>
              <a:rPr lang="en-US" altLang="en-US" sz="2000"/>
              <a:t>1. </a:t>
            </a:r>
            <a:r>
              <a:rPr lang="en-US" altLang="en-US" sz="2000" b="1"/>
              <a:t>Avoids occupational activities </a:t>
            </a:r>
            <a:r>
              <a:rPr lang="en-US" altLang="en-US" sz="2000"/>
              <a:t>that involve significant interpersonal contact because of </a:t>
            </a:r>
            <a:r>
              <a:rPr lang="en-US" altLang="en-US" sz="2000" b="1"/>
              <a:t>fears of criticism</a:t>
            </a:r>
            <a:r>
              <a:rPr lang="en-US" altLang="en-US" sz="2000"/>
              <a:t>, </a:t>
            </a:r>
            <a:r>
              <a:rPr lang="en-US" altLang="en-US" sz="2000" b="1"/>
              <a:t>disapproval</a:t>
            </a:r>
            <a:r>
              <a:rPr lang="en-US" altLang="en-US" sz="2000"/>
              <a:t>, or </a:t>
            </a:r>
            <a:r>
              <a:rPr lang="en-US" altLang="en-US" sz="2000" b="1"/>
              <a:t>rejection</a:t>
            </a:r>
            <a:r>
              <a:rPr lang="en-US" altLang="en-US" sz="2000"/>
              <a:t>.</a:t>
            </a:r>
          </a:p>
          <a:p>
            <a:pPr marL="0" indent="0" algn="l">
              <a:buFontTx/>
              <a:buNone/>
            </a:pPr>
            <a:r>
              <a:rPr lang="en-US" altLang="en-US" sz="2000"/>
              <a:t>2. Is </a:t>
            </a:r>
            <a:r>
              <a:rPr lang="en-US" altLang="en-US" sz="2000" b="1"/>
              <a:t>unwilling to get involved </a:t>
            </a:r>
            <a:r>
              <a:rPr lang="en-US" altLang="en-US" sz="2000"/>
              <a:t>with people </a:t>
            </a:r>
            <a:r>
              <a:rPr lang="en-US" altLang="en-US" sz="2000" b="1"/>
              <a:t>unless certain of being liked</a:t>
            </a:r>
            <a:r>
              <a:rPr lang="en-US" altLang="en-US" sz="2000"/>
              <a:t>. </a:t>
            </a:r>
          </a:p>
          <a:p>
            <a:pPr marL="0" indent="0" algn="l">
              <a:buFontTx/>
              <a:buNone/>
            </a:pPr>
            <a:r>
              <a:rPr lang="en-US" altLang="en-US" sz="2000"/>
              <a:t>3. Shows </a:t>
            </a:r>
            <a:r>
              <a:rPr lang="en-US" altLang="en-US" sz="2000" b="1"/>
              <a:t>restraint within intimate relationships </a:t>
            </a:r>
            <a:r>
              <a:rPr lang="en-US" altLang="en-US" sz="2000"/>
              <a:t>because of the </a:t>
            </a:r>
            <a:r>
              <a:rPr lang="en-US" altLang="en-US" sz="2000" b="1"/>
              <a:t>fear of being shamed or ridiculed</a:t>
            </a:r>
            <a:r>
              <a:rPr lang="en-US" altLang="en-US" sz="2000"/>
              <a:t>. </a:t>
            </a:r>
          </a:p>
          <a:p>
            <a:pPr marL="0" indent="0" algn="l">
              <a:buFontTx/>
              <a:buNone/>
            </a:pPr>
            <a:r>
              <a:rPr lang="en-US" altLang="en-US" sz="2000"/>
              <a:t>4. Is </a:t>
            </a:r>
            <a:r>
              <a:rPr lang="en-US" altLang="en-US" sz="2000" b="1"/>
              <a:t>preoccupied</a:t>
            </a:r>
            <a:r>
              <a:rPr lang="en-US" altLang="en-US" sz="2000"/>
              <a:t> with </a:t>
            </a:r>
            <a:r>
              <a:rPr lang="en-US" altLang="en-US" sz="2000" b="1"/>
              <a:t>being criticized </a:t>
            </a:r>
            <a:r>
              <a:rPr lang="en-US" altLang="en-US" sz="2000"/>
              <a:t>or </a:t>
            </a:r>
            <a:r>
              <a:rPr lang="en-US" altLang="en-US" sz="2000" b="1"/>
              <a:t>rejected</a:t>
            </a:r>
            <a:r>
              <a:rPr lang="en-US" altLang="en-US" sz="2000"/>
              <a:t> in social situations. </a:t>
            </a:r>
          </a:p>
          <a:p>
            <a:pPr marL="0" indent="0" algn="l">
              <a:buFontTx/>
              <a:buNone/>
            </a:pPr>
            <a:r>
              <a:rPr lang="en-US" altLang="en-US" sz="2000"/>
              <a:t>5. Is </a:t>
            </a:r>
            <a:r>
              <a:rPr lang="en-US" altLang="en-US" sz="2000" b="1"/>
              <a:t>inhibited in new interpersonal situations </a:t>
            </a:r>
            <a:r>
              <a:rPr lang="en-US" altLang="en-US" sz="2000"/>
              <a:t>because of </a:t>
            </a:r>
            <a:r>
              <a:rPr lang="en-US" altLang="en-US" sz="2000" b="1"/>
              <a:t>feelings of </a:t>
            </a:r>
            <a:r>
              <a:rPr lang="en-US" altLang="en-US" sz="2000"/>
              <a:t>i</a:t>
            </a:r>
            <a:r>
              <a:rPr lang="en-US" altLang="en-US" sz="2000" b="1"/>
              <a:t>nadequacy</a:t>
            </a:r>
            <a:r>
              <a:rPr lang="en-US" altLang="en-US" sz="2000"/>
              <a:t>. 6. </a:t>
            </a:r>
            <a:r>
              <a:rPr lang="en-US" altLang="en-US" sz="2000" b="1"/>
              <a:t>Views self as socially inept</a:t>
            </a:r>
            <a:r>
              <a:rPr lang="en-US" altLang="en-US" sz="2000"/>
              <a:t>, personally unappealing, or </a:t>
            </a:r>
            <a:r>
              <a:rPr lang="en-US" altLang="en-US" sz="2000" b="1"/>
              <a:t>inferior to others</a:t>
            </a:r>
            <a:r>
              <a:rPr lang="en-US" altLang="en-US" sz="2000"/>
              <a:t>. </a:t>
            </a:r>
          </a:p>
          <a:p>
            <a:pPr marL="0" indent="0" algn="l">
              <a:buFontTx/>
              <a:buNone/>
            </a:pPr>
            <a:r>
              <a:rPr lang="en-US" altLang="en-US" sz="2000"/>
              <a:t>7. Is unusually </a:t>
            </a:r>
            <a:r>
              <a:rPr lang="en-US" altLang="en-US" sz="2000" b="1"/>
              <a:t>reluctant to take personal risks or to engage in any new activities </a:t>
            </a:r>
            <a:r>
              <a:rPr lang="en-US" altLang="en-US" sz="2000"/>
              <a:t>because they may </a:t>
            </a:r>
            <a:r>
              <a:rPr lang="en-US" altLang="en-US" sz="2000" b="1"/>
              <a:t>prove embarrassing</a:t>
            </a:r>
            <a:r>
              <a:rPr lang="en-US" altLang="en-US" sz="2000"/>
              <a:t>.</a:t>
            </a:r>
          </a:p>
          <a:p>
            <a:pPr marL="0" indent="0" algn="l">
              <a:buFontTx/>
              <a:buNone/>
            </a:pPr>
            <a:endParaRPr lang="en-US" altLang="en-US" sz="2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1C72559D-4424-F1F0-C3D8-696FF378D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0"/>
            <a:ext cx="9036050" cy="1052513"/>
          </a:xfrm>
        </p:spPr>
        <p:txBody>
          <a:bodyPr/>
          <a:lstStyle/>
          <a:p>
            <a:r>
              <a:rPr lang="en-US" altLang="en-US"/>
              <a:t>Dependent Personality Disorder</a:t>
            </a:r>
          </a:p>
        </p:txBody>
      </p:sp>
      <p:pic>
        <p:nvPicPr>
          <p:cNvPr id="35843" name="Content Placeholder 3">
            <a:extLst>
              <a:ext uri="{FF2B5EF4-FFF2-40B4-BE49-F238E27FC236}">
                <a16:creationId xmlns:a16="http://schemas.microsoft.com/office/drawing/2014/main" id="{20E12FCB-3C84-0AB0-5144-0895393C1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882650"/>
            <a:ext cx="8351837" cy="5576888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70A0325D-BEF5-DFB2-AF83-DDF0A3B74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0"/>
            <a:ext cx="8278812" cy="692150"/>
          </a:xfrm>
        </p:spPr>
        <p:txBody>
          <a:bodyPr/>
          <a:lstStyle/>
          <a:p>
            <a:r>
              <a:rPr lang="en-US" altLang="en-US" b="1"/>
              <a:t>Diagnostic Criteria</a:t>
            </a:r>
            <a:endParaRPr lang="en-US" altLang="en-US"/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DABDA6B-AD36-B2A3-30DE-749ADF2AF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6613"/>
            <a:ext cx="9144000" cy="5832475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en-US" sz="1800"/>
              <a:t>A pervasive and </a:t>
            </a:r>
            <a:r>
              <a:rPr lang="en-US" altLang="en-US" sz="1800" b="1"/>
              <a:t>excessive need to be taken care </a:t>
            </a:r>
            <a:r>
              <a:rPr lang="en-US" altLang="en-US" sz="1800"/>
              <a:t>of that leads to </a:t>
            </a:r>
            <a:r>
              <a:rPr lang="en-US" altLang="en-US" sz="1800" b="1"/>
              <a:t>submissive and clinging behavior </a:t>
            </a:r>
            <a:r>
              <a:rPr lang="en-US" altLang="en-US" sz="1800"/>
              <a:t>and </a:t>
            </a:r>
            <a:r>
              <a:rPr lang="en-US" altLang="en-US" sz="1800" b="1"/>
              <a:t>fears of separation</a:t>
            </a:r>
            <a:r>
              <a:rPr lang="en-US" altLang="en-US" sz="1800"/>
              <a:t>, beginning by </a:t>
            </a:r>
            <a:r>
              <a:rPr lang="en-US" altLang="en-US" sz="1800" b="1"/>
              <a:t>early adulthood </a:t>
            </a:r>
            <a:r>
              <a:rPr lang="en-US" altLang="en-US" sz="1800"/>
              <a:t>and present in a variety of contexts, as indicated by </a:t>
            </a:r>
            <a:r>
              <a:rPr lang="en-US" altLang="en-US" sz="1800" b="1"/>
              <a:t>five (or more) </a:t>
            </a:r>
            <a:r>
              <a:rPr lang="en-US" altLang="en-US" sz="1800"/>
              <a:t>of the following: </a:t>
            </a:r>
          </a:p>
          <a:p>
            <a:pPr marL="0" indent="0" algn="l">
              <a:buFontTx/>
              <a:buNone/>
            </a:pPr>
            <a:endParaRPr lang="en-US" altLang="en-US" sz="1800"/>
          </a:p>
          <a:p>
            <a:pPr marL="0" indent="0" algn="l">
              <a:buFontTx/>
              <a:buNone/>
            </a:pPr>
            <a:r>
              <a:rPr lang="en-US" altLang="en-US" sz="1800"/>
              <a:t>1. Has </a:t>
            </a:r>
            <a:r>
              <a:rPr lang="en-US" altLang="en-US" sz="1800" b="1"/>
              <a:t>difficulty making everyday decisions without an excessive amount of advice and reassurance </a:t>
            </a:r>
            <a:r>
              <a:rPr lang="en-US" altLang="en-US" sz="1800"/>
              <a:t>from others. </a:t>
            </a:r>
          </a:p>
          <a:p>
            <a:pPr marL="0" indent="0" algn="l">
              <a:buFontTx/>
              <a:buNone/>
            </a:pPr>
            <a:r>
              <a:rPr lang="en-US" altLang="en-US" sz="1800"/>
              <a:t>2. </a:t>
            </a:r>
            <a:r>
              <a:rPr lang="en-US" altLang="en-US" sz="1800" b="1"/>
              <a:t>Needs others to assume responsibility </a:t>
            </a:r>
            <a:r>
              <a:rPr lang="en-US" altLang="en-US" sz="1800"/>
              <a:t>for most </a:t>
            </a:r>
            <a:r>
              <a:rPr lang="en-US" altLang="en-US" sz="1800" b="1"/>
              <a:t>major areas of his or her life</a:t>
            </a:r>
            <a:r>
              <a:rPr lang="en-US" altLang="en-US" sz="1800"/>
              <a:t>. </a:t>
            </a:r>
          </a:p>
          <a:p>
            <a:pPr marL="0" indent="0" algn="l">
              <a:buFontTx/>
              <a:buNone/>
            </a:pPr>
            <a:r>
              <a:rPr lang="en-US" altLang="en-US" sz="1800"/>
              <a:t>3. Has </a:t>
            </a:r>
            <a:r>
              <a:rPr lang="en-US" altLang="en-US" sz="1800" b="1"/>
              <a:t>difficulty expressing disagreement </a:t>
            </a:r>
            <a:r>
              <a:rPr lang="en-US" altLang="en-US" sz="1800"/>
              <a:t>with others because of </a:t>
            </a:r>
            <a:r>
              <a:rPr lang="en-US" altLang="en-US" sz="1800" b="1"/>
              <a:t>fear of loss </a:t>
            </a:r>
            <a:r>
              <a:rPr lang="en-US" altLang="en-US" sz="1800"/>
              <a:t>of </a:t>
            </a:r>
            <a:r>
              <a:rPr lang="en-US" altLang="en-US" sz="1800" b="1"/>
              <a:t>support or approval</a:t>
            </a:r>
            <a:r>
              <a:rPr lang="en-US" altLang="en-US" sz="1800"/>
              <a:t>. </a:t>
            </a:r>
          </a:p>
          <a:p>
            <a:pPr marL="0" indent="0" algn="l">
              <a:buFontTx/>
              <a:buNone/>
            </a:pPr>
            <a:r>
              <a:rPr lang="en-US" altLang="en-US" sz="1800"/>
              <a:t>4. Has </a:t>
            </a:r>
            <a:r>
              <a:rPr lang="en-US" altLang="en-US" sz="1800" b="1"/>
              <a:t>difficulty initiating projects </a:t>
            </a:r>
            <a:r>
              <a:rPr lang="en-US" altLang="en-US" sz="1800"/>
              <a:t>or doing things on his or her own</a:t>
            </a:r>
            <a:br>
              <a:rPr lang="en-US" altLang="en-US" sz="1800"/>
            </a:br>
            <a:r>
              <a:rPr lang="en-US" altLang="en-US" sz="1800"/>
              <a:t>5. </a:t>
            </a:r>
            <a:r>
              <a:rPr lang="en-US" altLang="en-US" sz="1800" b="1"/>
              <a:t>Goes to excessive lengths to obtain nurturance and support </a:t>
            </a:r>
            <a:r>
              <a:rPr lang="en-US" altLang="en-US" sz="1800"/>
              <a:t>from others, to the point of volunteering to do things that are unpleasant. </a:t>
            </a:r>
          </a:p>
          <a:p>
            <a:pPr marL="0" indent="0" algn="l">
              <a:buFontTx/>
              <a:buNone/>
            </a:pPr>
            <a:r>
              <a:rPr lang="en-US" altLang="en-US" sz="1800"/>
              <a:t>6. </a:t>
            </a:r>
            <a:r>
              <a:rPr lang="en-US" altLang="en-US" sz="1800" b="1"/>
              <a:t>Feels uncomfortable or helpless when alone </a:t>
            </a:r>
            <a:r>
              <a:rPr lang="en-US" altLang="en-US" sz="1800"/>
              <a:t>because of exaggerated </a:t>
            </a:r>
            <a:r>
              <a:rPr lang="en-US" altLang="en-US" sz="1800" b="1"/>
              <a:t>fears of being unable to care for himself </a:t>
            </a:r>
            <a:r>
              <a:rPr lang="en-US" altLang="en-US" sz="1800"/>
              <a:t>or herself. </a:t>
            </a:r>
          </a:p>
          <a:p>
            <a:pPr marL="0" indent="0" algn="l">
              <a:buFontTx/>
              <a:buNone/>
            </a:pPr>
            <a:r>
              <a:rPr lang="en-US" altLang="en-US" sz="1800"/>
              <a:t>7. </a:t>
            </a:r>
            <a:r>
              <a:rPr lang="en-US" altLang="en-US" sz="1800" b="1"/>
              <a:t>Urgently seeks another relationship </a:t>
            </a:r>
            <a:r>
              <a:rPr lang="en-US" altLang="en-US" sz="1800"/>
              <a:t>as a source of care and support </a:t>
            </a:r>
            <a:r>
              <a:rPr lang="en-US" altLang="en-US" sz="1800" b="1"/>
              <a:t>when a close relationship ends</a:t>
            </a:r>
            <a:r>
              <a:rPr lang="en-US" altLang="en-US" sz="1800"/>
              <a:t>. </a:t>
            </a:r>
          </a:p>
          <a:p>
            <a:pPr marL="0" indent="0" algn="l">
              <a:buFontTx/>
              <a:buNone/>
            </a:pPr>
            <a:r>
              <a:rPr lang="en-US" altLang="en-US" sz="1800"/>
              <a:t>8. </a:t>
            </a:r>
            <a:r>
              <a:rPr lang="en-US" altLang="en-US" sz="1800" b="1"/>
              <a:t>Is unrealistically preoccupied with fears of being left to take care of himself</a:t>
            </a:r>
            <a:r>
              <a:rPr lang="en-US" altLang="en-US" sz="1800"/>
              <a:t> or herself.</a:t>
            </a:r>
          </a:p>
          <a:p>
            <a:pPr marL="0" indent="0" algn="l">
              <a:buFontTx/>
              <a:buNone/>
            </a:pPr>
            <a:r>
              <a:rPr lang="en-US" altLang="en-US" sz="1800"/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C27D5211-EF90-DE32-0C8B-925CF2AE0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964613" cy="476250"/>
          </a:xfrm>
        </p:spPr>
        <p:txBody>
          <a:bodyPr/>
          <a:lstStyle/>
          <a:p>
            <a:r>
              <a:rPr lang="en-US" altLang="en-US" sz="3600" b="1"/>
              <a:t>Obsessive-compulsive personality disorder</a:t>
            </a:r>
          </a:p>
        </p:txBody>
      </p:sp>
      <p:pic>
        <p:nvPicPr>
          <p:cNvPr id="37891" name="Content Placeholder 4">
            <a:extLst>
              <a:ext uri="{FF2B5EF4-FFF2-40B4-BE49-F238E27FC236}">
                <a16:creationId xmlns:a16="http://schemas.microsoft.com/office/drawing/2014/main" id="{05EEBC4B-CBF2-CC8B-6E62-752E59CAB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3659188"/>
            <a:ext cx="4751388" cy="2919412"/>
          </a:xfrm>
        </p:spPr>
      </p:pic>
      <p:pic>
        <p:nvPicPr>
          <p:cNvPr id="37892" name="Picture 5">
            <a:extLst>
              <a:ext uri="{FF2B5EF4-FFF2-40B4-BE49-F238E27FC236}">
                <a16:creationId xmlns:a16="http://schemas.microsoft.com/office/drawing/2014/main" id="{1F01208C-92CE-24D1-A62D-827CEC895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644900"/>
            <a:ext cx="47053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6">
            <a:extLst>
              <a:ext uri="{FF2B5EF4-FFF2-40B4-BE49-F238E27FC236}">
                <a16:creationId xmlns:a16="http://schemas.microsoft.com/office/drawing/2014/main" id="{9CCAD33C-C14C-DC6D-A129-94CB04610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-14288"/>
            <a:ext cx="2579687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7">
            <a:extLst>
              <a:ext uri="{FF2B5EF4-FFF2-40B4-BE49-F238E27FC236}">
                <a16:creationId xmlns:a16="http://schemas.microsoft.com/office/drawing/2014/main" id="{7A384B56-6423-12EF-9BEC-B33988630C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-34925"/>
            <a:ext cx="6542088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00968BDB-D4E4-A27E-0B7D-1734C8F1D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That’s right… </a:t>
            </a:r>
            <a:r>
              <a:rPr lang="en-US" altLang="en-US">
                <a:sym typeface="Wingdings" panose="05000000000000000000" pitchFamily="2" charset="2"/>
              </a:rPr>
              <a:t> </a:t>
            </a:r>
            <a:endParaRPr lang="en-US" altLang="en-US"/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785CBFFB-3E07-8275-1CE3-06DD94CF9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8027988" cy="4400550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en-US" b="1"/>
              <a:t>                      </a:t>
            </a:r>
          </a:p>
          <a:p>
            <a:pPr marL="0" indent="0" algn="l">
              <a:buFontTx/>
              <a:buNone/>
            </a:pPr>
            <a:r>
              <a:rPr lang="en-US" altLang="en-US" sz="4400" b="1"/>
              <a:t>                      O</a:t>
            </a:r>
            <a:r>
              <a:rPr lang="en-US" altLang="en-US" sz="4400"/>
              <a:t>bsessive</a:t>
            </a:r>
          </a:p>
          <a:p>
            <a:pPr marL="0" indent="0" algn="l">
              <a:buFontTx/>
              <a:buNone/>
            </a:pPr>
            <a:r>
              <a:rPr lang="en-US" altLang="en-US" sz="4400" b="1"/>
              <a:t>                      C</a:t>
            </a:r>
            <a:r>
              <a:rPr lang="en-US" altLang="en-US" sz="4400"/>
              <a:t>ompulsive</a:t>
            </a:r>
          </a:p>
          <a:p>
            <a:pPr marL="0" indent="0" algn="l">
              <a:buFontTx/>
              <a:buNone/>
            </a:pPr>
            <a:r>
              <a:rPr lang="en-US" altLang="en-US" sz="4400"/>
              <a:t>                      </a:t>
            </a:r>
            <a:r>
              <a:rPr lang="en-US" altLang="en-US" sz="4400" b="1"/>
              <a:t>P</a:t>
            </a:r>
            <a:r>
              <a:rPr lang="en-US" altLang="en-US" sz="4400"/>
              <a:t>ersonality</a:t>
            </a:r>
          </a:p>
          <a:p>
            <a:pPr marL="0" indent="0" algn="l">
              <a:buFontTx/>
              <a:buNone/>
            </a:pPr>
            <a:r>
              <a:rPr lang="en-US" altLang="en-US" sz="4400" b="1"/>
              <a:t>                      D</a:t>
            </a:r>
            <a:r>
              <a:rPr lang="en-US" altLang="en-US" sz="4400"/>
              <a:t>isorder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AA4E4CBC-109C-1B75-7ADE-C785DDF91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0"/>
            <a:ext cx="8280400" cy="692150"/>
          </a:xfrm>
        </p:spPr>
        <p:txBody>
          <a:bodyPr/>
          <a:lstStyle/>
          <a:p>
            <a:r>
              <a:rPr lang="en-US" altLang="en-US" b="1"/>
              <a:t>Diagnostic Criteria</a:t>
            </a:r>
            <a:endParaRPr lang="en-US" altLang="en-US"/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86858861-77D8-B4BC-BB5A-F8A4CBD40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2150"/>
            <a:ext cx="9144000" cy="5905500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en-US" sz="1800"/>
              <a:t>A pervasive pattern of </a:t>
            </a:r>
            <a:r>
              <a:rPr lang="en-US" altLang="en-US" sz="1800" b="1"/>
              <a:t>preoccupation with orderliness</a:t>
            </a:r>
            <a:r>
              <a:rPr lang="en-US" altLang="en-US" sz="1800"/>
              <a:t>, </a:t>
            </a:r>
            <a:r>
              <a:rPr lang="en-US" altLang="en-US" sz="1800" b="1"/>
              <a:t>perfectionism</a:t>
            </a:r>
            <a:r>
              <a:rPr lang="en-US" altLang="en-US" sz="1800"/>
              <a:t>, and mental and </a:t>
            </a:r>
            <a:r>
              <a:rPr lang="en-US" altLang="en-US" sz="1800" b="1"/>
              <a:t>interpersonal control</a:t>
            </a:r>
            <a:r>
              <a:rPr lang="en-US" altLang="en-US" sz="1800"/>
              <a:t>, at the </a:t>
            </a:r>
            <a:r>
              <a:rPr lang="en-US" altLang="en-US" sz="1800" b="1"/>
              <a:t>expense of flexibility, openness</a:t>
            </a:r>
            <a:r>
              <a:rPr lang="en-US" altLang="en-US" sz="1800"/>
              <a:t>, </a:t>
            </a:r>
            <a:r>
              <a:rPr lang="en-US" altLang="en-US" sz="1800" b="1"/>
              <a:t>and efficiency</a:t>
            </a:r>
            <a:r>
              <a:rPr lang="en-US" altLang="en-US" sz="1800"/>
              <a:t>, beginning by </a:t>
            </a:r>
            <a:r>
              <a:rPr lang="en-US" altLang="en-US" sz="1800" b="1"/>
              <a:t>early adulthood </a:t>
            </a:r>
            <a:r>
              <a:rPr lang="en-US" altLang="en-US" sz="1800"/>
              <a:t>and present in a variety of contexts, as indicated by </a:t>
            </a:r>
            <a:r>
              <a:rPr lang="en-US" altLang="en-US" sz="1800" b="1"/>
              <a:t>four (or more) </a:t>
            </a:r>
            <a:r>
              <a:rPr lang="en-US" altLang="en-US" sz="1800"/>
              <a:t>of the following: </a:t>
            </a:r>
          </a:p>
          <a:p>
            <a:pPr marL="0" indent="0" algn="l">
              <a:buFontTx/>
              <a:buNone/>
            </a:pPr>
            <a:endParaRPr lang="en-US" altLang="en-US" sz="1800"/>
          </a:p>
          <a:p>
            <a:pPr marL="0" indent="0" algn="l">
              <a:buFontTx/>
              <a:buNone/>
            </a:pPr>
            <a:r>
              <a:rPr lang="en-US" altLang="en-US" sz="1800"/>
              <a:t>1. Is </a:t>
            </a:r>
            <a:r>
              <a:rPr lang="en-US" altLang="en-US" sz="1800" b="1"/>
              <a:t>preoccupied with details</a:t>
            </a:r>
            <a:r>
              <a:rPr lang="en-US" altLang="en-US" sz="1800"/>
              <a:t>, </a:t>
            </a:r>
            <a:r>
              <a:rPr lang="en-US" altLang="en-US" sz="1800" b="1"/>
              <a:t>rules, lists, order, organization</a:t>
            </a:r>
            <a:r>
              <a:rPr lang="en-US" altLang="en-US" sz="1800"/>
              <a:t>, or schedules to the extent that the major </a:t>
            </a:r>
            <a:r>
              <a:rPr lang="en-US" altLang="en-US" sz="1800" b="1"/>
              <a:t>point of the activity is lost</a:t>
            </a:r>
            <a:r>
              <a:rPr lang="en-US" altLang="en-US" sz="1800"/>
              <a:t>. </a:t>
            </a:r>
          </a:p>
          <a:p>
            <a:pPr marL="0" indent="0" algn="l">
              <a:buFontTx/>
              <a:buNone/>
            </a:pPr>
            <a:r>
              <a:rPr lang="en-US" altLang="en-US" sz="1800"/>
              <a:t>2. Shows </a:t>
            </a:r>
            <a:r>
              <a:rPr lang="en-US" altLang="en-US" sz="1800" b="1"/>
              <a:t>perfectionism that interferes with task completion </a:t>
            </a:r>
            <a:r>
              <a:rPr lang="en-US" altLang="en-US" sz="1800"/>
              <a:t>(e.g., is unable to complete a project because his or her own overly strict standards are not met). </a:t>
            </a:r>
          </a:p>
          <a:p>
            <a:pPr marL="0" indent="0" algn="l">
              <a:buFontTx/>
              <a:buNone/>
            </a:pPr>
            <a:r>
              <a:rPr lang="en-US" altLang="en-US" sz="1800"/>
              <a:t>3. Is </a:t>
            </a:r>
            <a:r>
              <a:rPr lang="en-US" altLang="en-US" sz="1800" b="1"/>
              <a:t>excessively devoted to work </a:t>
            </a:r>
            <a:r>
              <a:rPr lang="en-US" altLang="en-US" sz="1800"/>
              <a:t>and productivity to the </a:t>
            </a:r>
            <a:r>
              <a:rPr lang="en-US" altLang="en-US" sz="1800" b="1"/>
              <a:t>exclusion of leisure </a:t>
            </a:r>
            <a:r>
              <a:rPr lang="en-US" altLang="en-US" sz="1800"/>
              <a:t>activities and friendships</a:t>
            </a:r>
          </a:p>
          <a:p>
            <a:pPr marL="0" indent="0" algn="l">
              <a:buFontTx/>
              <a:buNone/>
            </a:pPr>
            <a:r>
              <a:rPr lang="en-US" altLang="en-US" sz="1800"/>
              <a:t>4. Is </a:t>
            </a:r>
            <a:r>
              <a:rPr lang="en-US" altLang="en-US" sz="1800" b="1"/>
              <a:t>overconscientious, scrupulous, and inflexible </a:t>
            </a:r>
            <a:r>
              <a:rPr lang="en-US" altLang="en-US" sz="1800"/>
              <a:t>about </a:t>
            </a:r>
            <a:r>
              <a:rPr lang="en-US" altLang="en-US" sz="1800" b="1"/>
              <a:t>matters of morality</a:t>
            </a:r>
            <a:r>
              <a:rPr lang="en-US" altLang="en-US" sz="1800"/>
              <a:t>, </a:t>
            </a:r>
            <a:r>
              <a:rPr lang="en-US" altLang="en-US" sz="1800" b="1"/>
              <a:t>ethics</a:t>
            </a:r>
            <a:r>
              <a:rPr lang="en-US" altLang="en-US" sz="1800"/>
              <a:t>, or </a:t>
            </a:r>
            <a:r>
              <a:rPr lang="en-US" altLang="en-US" sz="1800" b="1"/>
              <a:t>value.</a:t>
            </a:r>
            <a:br>
              <a:rPr lang="en-US" altLang="en-US" sz="1800" b="1"/>
            </a:br>
            <a:r>
              <a:rPr lang="en-US" altLang="en-US" sz="1800"/>
              <a:t>5. Is </a:t>
            </a:r>
            <a:r>
              <a:rPr lang="en-US" altLang="en-US" sz="1800" b="1"/>
              <a:t>unable to discard worn-out or worthless objects </a:t>
            </a:r>
            <a:r>
              <a:rPr lang="en-US" altLang="en-US" sz="1800"/>
              <a:t>even when they have </a:t>
            </a:r>
            <a:r>
              <a:rPr lang="en-US" altLang="en-US" sz="1800" b="1"/>
              <a:t>no sentimental value</a:t>
            </a:r>
            <a:r>
              <a:rPr lang="en-US" altLang="en-US" sz="1800"/>
              <a:t>. </a:t>
            </a:r>
          </a:p>
          <a:p>
            <a:pPr marL="0" indent="0" algn="l">
              <a:buFontTx/>
              <a:buNone/>
            </a:pPr>
            <a:r>
              <a:rPr lang="en-US" altLang="en-US" sz="1800"/>
              <a:t>6. Is </a:t>
            </a:r>
            <a:r>
              <a:rPr lang="en-US" altLang="en-US" sz="1800" b="1"/>
              <a:t>reluctant</a:t>
            </a:r>
            <a:r>
              <a:rPr lang="en-US" altLang="en-US" sz="1800"/>
              <a:t> to delegate tasks or to </a:t>
            </a:r>
            <a:r>
              <a:rPr lang="en-US" altLang="en-US" sz="1800" b="1"/>
              <a:t>work with others</a:t>
            </a:r>
            <a:r>
              <a:rPr lang="en-US" altLang="en-US" sz="1800"/>
              <a:t> unless they submit to exactly </a:t>
            </a:r>
            <a:r>
              <a:rPr lang="en-US" altLang="en-US" sz="1800" b="1"/>
              <a:t>his or her way of doing things</a:t>
            </a:r>
            <a:r>
              <a:rPr lang="en-US" altLang="en-US" sz="1800"/>
              <a:t>. </a:t>
            </a:r>
          </a:p>
          <a:p>
            <a:pPr marL="0" indent="0" algn="l">
              <a:buFontTx/>
              <a:buNone/>
            </a:pPr>
            <a:r>
              <a:rPr lang="en-US" altLang="en-US" sz="1800"/>
              <a:t>7. Adopts a </a:t>
            </a:r>
            <a:r>
              <a:rPr lang="en-US" altLang="en-US" sz="1800" b="1"/>
              <a:t>miserly spending style toward both self and others</a:t>
            </a:r>
            <a:r>
              <a:rPr lang="en-US" altLang="en-US" sz="1800"/>
              <a:t>; money is viewed as something to be </a:t>
            </a:r>
            <a:r>
              <a:rPr lang="en-US" altLang="en-US" sz="1800" b="1"/>
              <a:t>hoarded for future catastrophes</a:t>
            </a:r>
            <a:r>
              <a:rPr lang="en-US" altLang="en-US" sz="1800"/>
              <a:t>. </a:t>
            </a:r>
          </a:p>
          <a:p>
            <a:pPr marL="0" indent="0" algn="l">
              <a:buFontTx/>
              <a:buNone/>
            </a:pPr>
            <a:r>
              <a:rPr lang="en-US" altLang="en-US" sz="1800"/>
              <a:t>8. Shows </a:t>
            </a:r>
            <a:r>
              <a:rPr lang="en-US" altLang="en-US" sz="1800" b="1"/>
              <a:t>rigidity and stubbornness</a:t>
            </a:r>
          </a:p>
          <a:p>
            <a:pPr marL="0" indent="0" algn="l"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EF32AF22-A984-F348-5AE7-2DC8F81CF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2EE561D5-6606-3EC2-9571-6D73CA2F4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0713"/>
            <a:ext cx="9144000" cy="5976937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en-US" sz="1600"/>
              <a:t>-A multidisciplinary approach is often essential as psychological, social, &amp; biological treatment modalities have an important role. </a:t>
            </a:r>
            <a:br>
              <a:rPr lang="en-US" altLang="en-US" sz="1600"/>
            </a:br>
            <a:r>
              <a:rPr lang="en-US" altLang="en-US" sz="1600"/>
              <a:t>- A comprehensive  assessment should be made od sources of distress (thoughts, emotions, behavior &amp; relationships) to self &amp; others, other comorbid mental illness &amp; specific impairments of functioning at work or home . </a:t>
            </a:r>
            <a:br>
              <a:rPr lang="en-US" altLang="en-US" sz="1600"/>
            </a:br>
            <a:r>
              <a:rPr lang="en-US" altLang="en-US" sz="1600"/>
              <a:t>-If at all a formulation of realistic goals of treatment should be discussed &amp; agreed with patients.</a:t>
            </a:r>
            <a:br>
              <a:rPr lang="en-US" altLang="en-US" sz="1600"/>
            </a:br>
            <a:r>
              <a:rPr lang="en-US" altLang="en-US" sz="1600"/>
              <a:t>-Hospital admissions may sometimes be helpful in times of crisis. </a:t>
            </a:r>
            <a:br>
              <a:rPr lang="en-US" altLang="en-US" sz="2000"/>
            </a:br>
            <a:endParaRPr lang="en-US" altLang="en-US" sz="2000"/>
          </a:p>
          <a:p>
            <a:pPr marL="0" indent="0" algn="l">
              <a:buFontTx/>
              <a:buNone/>
            </a:pPr>
            <a:r>
              <a:rPr lang="en-US" altLang="en-US" sz="2000" b="1"/>
              <a:t>Psychosocial interventions include :</a:t>
            </a:r>
            <a:br>
              <a:rPr lang="en-US" altLang="en-US" sz="2000" b="1"/>
            </a:br>
            <a:r>
              <a:rPr lang="en-US" altLang="en-US" sz="2000"/>
              <a:t>-Assistance with social problems such as housing, finances, employment, and disturbed relationships.</a:t>
            </a:r>
            <a:br>
              <a:rPr lang="en-US" altLang="en-US" sz="2000"/>
            </a:br>
            <a:r>
              <a:rPr lang="en-US" altLang="en-US" sz="2000"/>
              <a:t>-</a:t>
            </a:r>
            <a:r>
              <a:rPr lang="en-US" altLang="en-US" sz="2000" b="1" u="sng"/>
              <a:t>Supportive Psychotherapy </a:t>
            </a:r>
            <a:r>
              <a:rPr lang="en-US" altLang="en-US" sz="2000"/>
              <a:t>provides patients with an authority figure during times of crisis &amp; focuses on acceptance and helping patients with their needs.</a:t>
            </a:r>
            <a:br>
              <a:rPr lang="en-US" altLang="en-US" sz="2000"/>
            </a:br>
            <a:r>
              <a:rPr lang="en-US" altLang="en-US" sz="2000"/>
              <a:t>-</a:t>
            </a:r>
            <a:r>
              <a:rPr lang="en-US" altLang="en-US" sz="2000" b="1" u="sng"/>
              <a:t>Cognitive behavioral therapy </a:t>
            </a:r>
            <a:r>
              <a:rPr lang="en-US" altLang="en-US" sz="2000"/>
              <a:t>may target specific symptoms or behaviors, e.g. depression, anxiety, anger &amp; deliberate self harm.</a:t>
            </a:r>
            <a:br>
              <a:rPr lang="en-US" altLang="en-US" sz="2000"/>
            </a:br>
            <a:r>
              <a:rPr lang="en-US" altLang="en-US" sz="2000"/>
              <a:t>-</a:t>
            </a:r>
            <a:r>
              <a:rPr lang="en-US" altLang="en-US" sz="2000" b="1" u="sng"/>
              <a:t>Cognitive analytic therapy (CAT) </a:t>
            </a:r>
            <a:r>
              <a:rPr lang="en-US" altLang="en-US" sz="2000"/>
              <a:t>has shown some promise in patients with borderline personality disorder.</a:t>
            </a:r>
            <a:br>
              <a:rPr lang="en-US" altLang="en-US" sz="2000"/>
            </a:br>
            <a:r>
              <a:rPr lang="en-US" altLang="en-US" sz="2000"/>
              <a:t>-</a:t>
            </a:r>
            <a:r>
              <a:rPr lang="en-US" altLang="en-US" sz="2000" b="1" u="sng"/>
              <a:t>Dialectical behavioral therapy (DBT)</a:t>
            </a:r>
            <a:r>
              <a:rPr lang="en-US" altLang="en-US" sz="2000"/>
              <a:t> is a promising intervention for borderline personality disorder &amp; has shown to reduce parasuicidal behavior &amp; time spent in hospital + improve patient engagement and social &amp; global functioning.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BC86165B-4061-B116-C961-FF61677C3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ECFBECB9-2C60-884C-66FC-346F429C9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0713"/>
            <a:ext cx="9144000" cy="5976937"/>
          </a:xfrm>
        </p:spPr>
        <p:txBody>
          <a:bodyPr/>
          <a:lstStyle/>
          <a:p>
            <a:pPr marL="0" indent="0" algn="l">
              <a:buFontTx/>
              <a:buNone/>
              <a:defRPr/>
            </a:pPr>
            <a:r>
              <a:rPr lang="en-US" altLang="en-US" sz="2000" dirty="0"/>
              <a:t>Pharmacological treatments are used to treat specific symptoms as apposed to treating the underlying personality :</a:t>
            </a:r>
            <a:br>
              <a:rPr lang="en-US" altLang="en-US" sz="2000" dirty="0"/>
            </a:br>
            <a:br>
              <a:rPr lang="en-US" altLang="en-US" sz="2000" dirty="0"/>
            </a:br>
            <a:r>
              <a:rPr lang="en-US" altLang="en-US" sz="2000" dirty="0"/>
              <a:t>- </a:t>
            </a:r>
            <a:r>
              <a:rPr lang="en-US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Mood stabilizers </a:t>
            </a:r>
            <a:r>
              <a:rPr lang="en-US" altLang="en-US" sz="2000" dirty="0"/>
              <a:t>such as Lithium, Lamotrigine and Carbamazepine may be useful in treating aggression, impulsivity &amp; mood instability.</a:t>
            </a:r>
            <a:br>
              <a:rPr lang="en-US" altLang="en-US" sz="2000" dirty="0"/>
            </a:br>
            <a:br>
              <a:rPr lang="en-US" altLang="en-US" sz="2000" dirty="0"/>
            </a:br>
            <a:r>
              <a:rPr lang="en-US" altLang="en-US" sz="2000" dirty="0"/>
              <a:t>- </a:t>
            </a:r>
            <a:r>
              <a:rPr lang="en-US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Antipsychotics</a:t>
            </a:r>
            <a:r>
              <a:rPr lang="en-US" altLang="en-US" sz="2000" dirty="0"/>
              <a:t> may be of some use in treating the psychotic symptoms that sometimes are experienced by Schizotypal &amp; borderline personality disorder patients and have shown to reduce the parasuicidal behavior, impulsivity, aggression &amp; agitation.</a:t>
            </a:r>
            <a:br>
              <a:rPr lang="en-US" altLang="en-US" sz="2000" dirty="0"/>
            </a:br>
            <a:br>
              <a:rPr lang="en-US" altLang="en-US" sz="2000" dirty="0"/>
            </a:br>
            <a:r>
              <a:rPr lang="en-US" altLang="en-US" sz="2000" dirty="0"/>
              <a:t>- </a:t>
            </a:r>
            <a:r>
              <a:rPr lang="en-US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Antidepressants</a:t>
            </a:r>
            <a:r>
              <a:rPr lang="en-US" altLang="en-US" sz="2000" dirty="0"/>
              <a:t> may be useful in treating depressive symptoms. SSRI’s may help with obsessive-compulsive symptoms as well as impulsivity &amp; self-harm behavior.</a:t>
            </a:r>
            <a:br>
              <a:rPr lang="en-US" altLang="en-US" sz="2000" dirty="0"/>
            </a:br>
            <a:br>
              <a:rPr lang="en-US" altLang="en-US" sz="2000" dirty="0"/>
            </a:br>
            <a:r>
              <a:rPr lang="en-US" altLang="en-US" sz="2000" dirty="0"/>
              <a:t>- </a:t>
            </a:r>
            <a:r>
              <a:rPr lang="en-US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Benzodiazepines</a:t>
            </a:r>
            <a:r>
              <a:rPr lang="en-US" altLang="en-US" sz="2000" dirty="0"/>
              <a:t> should be used with caution as abuse may lead to dependence. They may, however, be used to alleviate acute anxiety or sedate an acutely agitated or aggressive patient.    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354AAE47-3DD0-3EFB-DD7F-888F6A4D2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&amp; prognosis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24B81527-9398-5EF5-AA92-318BD8061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0713"/>
            <a:ext cx="9144000" cy="5976937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en-US" sz="2000"/>
              <a:t>- Patients with personality disorder have a greater incidence of other mental illnesses such as depression, anxiety, Schizophrenia &amp; OCD.</a:t>
            </a:r>
            <a:br>
              <a:rPr lang="en-US" altLang="en-US" sz="2000"/>
            </a:br>
            <a:br>
              <a:rPr lang="en-US" altLang="en-US" sz="2000"/>
            </a:br>
            <a:r>
              <a:rPr lang="en-US" altLang="en-US" sz="2000"/>
              <a:t>- These illnesses tend to be more severe &amp; have a worse prognosis than if the personality disorder was not present.</a:t>
            </a:r>
            <a:br>
              <a:rPr lang="en-US" altLang="en-US" sz="2000"/>
            </a:br>
            <a:br>
              <a:rPr lang="en-US" altLang="en-US" sz="2000"/>
            </a:br>
            <a:r>
              <a:rPr lang="en-US" altLang="en-US" sz="2000"/>
              <a:t>-Patients with personality disorders ( especially cluster B) also have higher rates of suicide &amp; accidental death than the general population.</a:t>
            </a:r>
            <a:br>
              <a:rPr lang="en-US" altLang="en-US" sz="2000"/>
            </a:br>
            <a:br>
              <a:rPr lang="en-US" altLang="en-US" sz="2000"/>
            </a:br>
            <a:r>
              <a:rPr lang="en-US" altLang="en-US" sz="2000"/>
              <a:t>-Half of all borderline personality disorder patients will show clinical recovery at 10-25 year follow-up. </a:t>
            </a:r>
            <a:br>
              <a:rPr lang="en-US" altLang="en-US" sz="2000"/>
            </a:br>
            <a:endParaRPr lang="en-US" altLang="en-US" sz="2000"/>
          </a:p>
          <a:p>
            <a:pPr marL="0" indent="0" algn="l">
              <a:buFontTx/>
              <a:buNone/>
            </a:pPr>
            <a:r>
              <a:rPr lang="en-US" altLang="en-US" sz="2000"/>
              <a:t>- Schizotypal &amp; obsessive-compulsive personality disorders tend to be stable over time, although schizotypal patients may go on to develop schizophrenia.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A7A6DEB-3E5E-8213-3B88-1D4D173FF8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720725"/>
          </a:xfrm>
        </p:spPr>
        <p:txBody>
          <a:bodyPr/>
          <a:lstStyle/>
          <a:p>
            <a:pPr eaLnBrk="1" hangingPunct="1"/>
            <a:r>
              <a:rPr lang="en-US" altLang="en-US" sz="4000" b="1"/>
              <a:t>Etiology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251F278-6BB8-8300-90CA-4695EFC39F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9144000" cy="616585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1700" b="1" dirty="0"/>
              <a:t>Genetics</a:t>
            </a:r>
            <a:endParaRPr lang="en-US" altLang="en-US" sz="1700" dirty="0"/>
          </a:p>
          <a:p>
            <a:pPr algn="l" rtl="0"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altLang="en-US" sz="1700" dirty="0"/>
              <a:t>Monozygotic twins reared apart have nearly same personalities</a:t>
            </a:r>
          </a:p>
          <a:p>
            <a:pPr algn="l" rtl="0"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altLang="en-US" sz="1700" dirty="0"/>
              <a:t>Cluster A : More common in the biological relatives of patients with schizophrenia than among control groups.</a:t>
            </a:r>
          </a:p>
          <a:p>
            <a:pPr algn="l" rtl="0"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altLang="en-US" sz="1700" dirty="0"/>
              <a:t>Cluster B: Antisocial personality disorder is associated with alcohol use disorders ; depression is common in family backgrounds of patients with borderline personality disorder; a strong correlation between histrionic and somatization disorders.</a:t>
            </a:r>
          </a:p>
          <a:p>
            <a:pPr algn="l" rtl="0"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altLang="en-US" sz="1700" dirty="0"/>
              <a:t>Cluster C : Patients with avoidant personality often have high anxiety levels; obsessive-compulsive traits are more common in monozygotic twins than in dizygotic twins – they also show some signs of depression.</a:t>
            </a:r>
            <a:br>
              <a:rPr lang="en-US" altLang="en-US" sz="1700" dirty="0"/>
            </a:br>
            <a:endParaRPr lang="en-US" altLang="en-US" sz="1700" dirty="0"/>
          </a:p>
          <a:p>
            <a:pPr marL="0" indent="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1700" b="1" dirty="0"/>
              <a:t>Neurotransmitters</a:t>
            </a:r>
          </a:p>
          <a:p>
            <a:pPr marL="0" indent="0" algn="l" rtl="0" eaLnBrk="1" hangingPunct="1">
              <a:lnSpc>
                <a:spcPct val="80000"/>
              </a:lnSpc>
              <a:buFontTx/>
              <a:buNone/>
              <a:defRPr/>
            </a:pPr>
            <a:br>
              <a:rPr lang="en-US" altLang="en-US" sz="1700" dirty="0"/>
            </a:br>
            <a:r>
              <a:rPr lang="en-US" altLang="en-US" sz="1700" dirty="0"/>
              <a:t>-Low levels of  5-HIAA , a metabolite of serotonin is low in people who are impulsive and aggressive.</a:t>
            </a:r>
          </a:p>
          <a:p>
            <a:pPr marL="0" indent="0" algn="l" rtl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700" b="1" dirty="0"/>
          </a:p>
          <a:p>
            <a:pPr marL="0" indent="0" algn="l" rtl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700" b="1" dirty="0"/>
          </a:p>
          <a:p>
            <a:pPr marL="0" indent="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1700" b="1" dirty="0"/>
              <a:t>Environmental Factors</a:t>
            </a:r>
          </a:p>
          <a:p>
            <a:pPr marL="0" indent="0" algn="l" rtl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700" b="1" dirty="0"/>
          </a:p>
          <a:p>
            <a:pPr marL="0" indent="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1700" dirty="0"/>
              <a:t>-Children with minimal brain damage are at risk for antisocial personality disorder.</a:t>
            </a:r>
          </a:p>
          <a:p>
            <a:pPr marL="0" indent="0" algn="l" rtl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700" dirty="0"/>
          </a:p>
          <a:p>
            <a:pPr marL="0" indent="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1700" dirty="0"/>
              <a:t>-Link between fearful children raised by fearful mothers and avoidant personality disorder</a:t>
            </a:r>
          </a:p>
          <a:p>
            <a:pPr marL="0" indent="0" algn="l" rtl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700" dirty="0"/>
          </a:p>
          <a:p>
            <a:pPr marL="0" indent="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1700" dirty="0"/>
              <a:t>-Cultures that encourage aggression may contribute to paranoid and antisocial personality disorders.</a:t>
            </a:r>
          </a:p>
          <a:p>
            <a:pPr marL="0" indent="0" algn="l" rtl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7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620982E7-80D7-B25C-F8D1-2BE3BF59F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BD33BD37-9405-927D-8D2C-0B11D72F3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8800"/>
              <a:t>Any Questions?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C16657E-6BB8-6F25-E21B-F038786409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9366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2AC9899-752F-D1B2-AABE-97E33B4A12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25538"/>
            <a:ext cx="7772400" cy="497046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Tx/>
              <a:buNone/>
            </a:pPr>
            <a:endParaRPr lang="en-US" altLang="en-US" sz="1800"/>
          </a:p>
        </p:txBody>
      </p:sp>
      <p:pic>
        <p:nvPicPr>
          <p:cNvPr id="8196" name="Content Placeholder 5">
            <a:extLst>
              <a:ext uri="{FF2B5EF4-FFF2-40B4-BE49-F238E27FC236}">
                <a16:creationId xmlns:a16="http://schemas.microsoft.com/office/drawing/2014/main" id="{D82D95F4-2CC9-A447-E1F3-21759023A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28588"/>
            <a:ext cx="8661400" cy="647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13877C7-0D98-EA80-D54C-B5571B8C78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225550"/>
          </a:xfrm>
        </p:spPr>
        <p:txBody>
          <a:bodyPr/>
          <a:lstStyle/>
          <a:p>
            <a:pPr eaLnBrk="1" hangingPunct="1"/>
            <a:r>
              <a:rPr lang="en-US" altLang="en-US" b="1"/>
              <a:t>Paranoid Personality Disorder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9C904F8-1817-560B-27AC-7DB998B8F4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lnSpc>
                <a:spcPct val="80000"/>
              </a:lnSpc>
              <a:buFontTx/>
              <a:buNone/>
            </a:pPr>
            <a:endParaRPr lang="en-US" altLang="en-US" sz="1800"/>
          </a:p>
        </p:txBody>
      </p:sp>
      <p:pic>
        <p:nvPicPr>
          <p:cNvPr id="9220" name="Picture 1">
            <a:extLst>
              <a:ext uri="{FF2B5EF4-FFF2-40B4-BE49-F238E27FC236}">
                <a16:creationId xmlns:a16="http://schemas.microsoft.com/office/drawing/2014/main" id="{ECAA5ACE-4C90-01A9-F905-D3D183EBF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68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C0D51A7-E07C-B9ED-3C1D-79A467A82F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 sz="4000" b="1"/>
              <a:t>Diagnostic Criteria</a:t>
            </a:r>
            <a:endParaRPr lang="en-US" altLang="en-US" sz="400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322CB5F-5270-CDB4-0261-7A44AB8822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765175"/>
            <a:ext cx="9036050" cy="5759450"/>
          </a:xfrm>
        </p:spPr>
        <p:txBody>
          <a:bodyPr/>
          <a:lstStyle/>
          <a:p>
            <a:pPr marL="0" indent="0" algn="l" eaLnBrk="1" hangingPunct="1">
              <a:buFontTx/>
              <a:buNone/>
              <a:defRPr/>
            </a:pPr>
            <a:r>
              <a:rPr lang="en-US" sz="1800" dirty="0"/>
              <a:t>A. a </a:t>
            </a:r>
            <a:r>
              <a:rPr lang="en-US" sz="1800" b="1" dirty="0"/>
              <a:t>pervasive distrust </a:t>
            </a:r>
            <a:r>
              <a:rPr lang="en-US" sz="1800" dirty="0"/>
              <a:t>and </a:t>
            </a:r>
            <a:r>
              <a:rPr lang="en-US" sz="1800" b="1" dirty="0"/>
              <a:t>suspiciousness</a:t>
            </a:r>
            <a:r>
              <a:rPr lang="en-US" sz="1800" dirty="0"/>
              <a:t> of others such that their motives are interpreted as malevolent, </a:t>
            </a:r>
            <a:r>
              <a:rPr lang="en-US" sz="1800" b="1" dirty="0"/>
              <a:t>beginning by early adulthood </a:t>
            </a:r>
            <a:r>
              <a:rPr lang="en-US" sz="1800" dirty="0"/>
              <a:t>and present in a variety of contexts, as indicated by </a:t>
            </a:r>
            <a:r>
              <a:rPr lang="en-US" sz="1800" b="1" dirty="0"/>
              <a:t>four (or more) </a:t>
            </a:r>
            <a:r>
              <a:rPr lang="en-US" sz="1800" dirty="0"/>
              <a:t>of the following:</a:t>
            </a:r>
            <a:br>
              <a:rPr lang="en-US" sz="1800" dirty="0"/>
            </a:br>
            <a:endParaRPr lang="en-US" sz="1800" dirty="0"/>
          </a:p>
          <a:p>
            <a:pPr marL="0" indent="0" algn="l">
              <a:buFontTx/>
              <a:buNone/>
              <a:defRPr/>
            </a:pPr>
            <a:r>
              <a:rPr lang="en-US" sz="2000" b="1" dirty="0"/>
              <a:t>1.Suspects</a:t>
            </a:r>
            <a:r>
              <a:rPr lang="en-US" sz="2000" dirty="0"/>
              <a:t>, without sufficient basis, that others are </a:t>
            </a:r>
            <a:r>
              <a:rPr lang="en-US" sz="2000" b="1" dirty="0"/>
              <a:t>exploiting</a:t>
            </a:r>
            <a:r>
              <a:rPr lang="en-US" sz="2000" dirty="0"/>
              <a:t>, </a:t>
            </a:r>
            <a:r>
              <a:rPr lang="en-US" sz="2000" b="1" dirty="0"/>
              <a:t>harming</a:t>
            </a:r>
            <a:r>
              <a:rPr lang="en-US" sz="2000" dirty="0"/>
              <a:t>, or </a:t>
            </a:r>
            <a:r>
              <a:rPr lang="en-US" sz="2000" b="1" dirty="0"/>
              <a:t>deceiving</a:t>
            </a:r>
            <a:r>
              <a:rPr lang="en-US" sz="2000" dirty="0"/>
              <a:t> him or her. </a:t>
            </a:r>
          </a:p>
          <a:p>
            <a:pPr marL="0" indent="0" algn="l">
              <a:buFontTx/>
              <a:buNone/>
              <a:defRPr/>
            </a:pPr>
            <a:r>
              <a:rPr lang="en-US" sz="2000" dirty="0"/>
              <a:t>2. Is preoccupied with </a:t>
            </a:r>
            <a:r>
              <a:rPr lang="en-US" sz="2000" b="1" dirty="0"/>
              <a:t>unjustified doubts </a:t>
            </a:r>
            <a:r>
              <a:rPr lang="en-US" sz="2000" dirty="0"/>
              <a:t>about the </a:t>
            </a:r>
            <a:r>
              <a:rPr lang="en-US" sz="2000" b="1" dirty="0"/>
              <a:t>loyalty</a:t>
            </a:r>
            <a:r>
              <a:rPr lang="en-US" sz="2000" dirty="0"/>
              <a:t> or </a:t>
            </a:r>
            <a:r>
              <a:rPr lang="en-US" sz="2000" b="1" dirty="0"/>
              <a:t>trustworthiness</a:t>
            </a:r>
            <a:r>
              <a:rPr lang="en-US" sz="2000" dirty="0"/>
              <a:t> of friends or associates. </a:t>
            </a:r>
          </a:p>
          <a:p>
            <a:pPr marL="0" indent="0" algn="l">
              <a:buFontTx/>
              <a:buNone/>
              <a:defRPr/>
            </a:pPr>
            <a:r>
              <a:rPr lang="en-US" sz="2000" dirty="0"/>
              <a:t>3. Is </a:t>
            </a:r>
            <a:r>
              <a:rPr lang="en-US" sz="2000" b="1" dirty="0"/>
              <a:t>reluctant to confide in others </a:t>
            </a:r>
            <a:r>
              <a:rPr lang="en-US" sz="2000" dirty="0"/>
              <a:t>because of unwarranted fear that the information will be used maliciously against him or her. </a:t>
            </a:r>
          </a:p>
          <a:p>
            <a:pPr marL="0" indent="0" algn="l">
              <a:buFontTx/>
              <a:buNone/>
              <a:defRPr/>
            </a:pPr>
            <a:r>
              <a:rPr lang="en-US" sz="2000" dirty="0"/>
              <a:t>4. </a:t>
            </a:r>
            <a:r>
              <a:rPr lang="en-US" sz="2000" b="1" dirty="0"/>
              <a:t>Reads hidden demeaning or threatening meanings </a:t>
            </a:r>
            <a:r>
              <a:rPr lang="en-US" sz="2000" dirty="0"/>
              <a:t>into benign remarks or events. </a:t>
            </a:r>
          </a:p>
          <a:p>
            <a:pPr marL="0" indent="0" algn="l">
              <a:buFontTx/>
              <a:buNone/>
              <a:defRPr/>
            </a:pPr>
            <a:r>
              <a:rPr lang="en-US" sz="2000" dirty="0"/>
              <a:t>5. </a:t>
            </a:r>
            <a:r>
              <a:rPr lang="en-US" sz="2000" b="1" dirty="0"/>
              <a:t>Persistently bears grudges </a:t>
            </a:r>
            <a:r>
              <a:rPr lang="en-US" sz="2000" dirty="0"/>
              <a:t>(i.e., is unforgiving of insults, injuries, or slights). </a:t>
            </a:r>
          </a:p>
          <a:p>
            <a:pPr marL="0" indent="0" algn="l">
              <a:buFontTx/>
              <a:buNone/>
              <a:defRPr/>
            </a:pPr>
            <a:r>
              <a:rPr lang="en-US" sz="2000" dirty="0"/>
              <a:t>6. </a:t>
            </a:r>
            <a:r>
              <a:rPr lang="en-US" sz="2000" b="1" dirty="0"/>
              <a:t>Perceives attacks on his or her character or reputation </a:t>
            </a:r>
            <a:r>
              <a:rPr lang="en-US" sz="2000" dirty="0"/>
              <a:t>that are not apparent to others and is </a:t>
            </a:r>
            <a:r>
              <a:rPr lang="en-US" sz="2000" b="1" dirty="0"/>
              <a:t>quick to react angrily </a:t>
            </a:r>
            <a:r>
              <a:rPr lang="en-US" sz="2000" dirty="0"/>
              <a:t>or to counterattack. </a:t>
            </a:r>
          </a:p>
          <a:p>
            <a:pPr marL="0" indent="0" algn="l">
              <a:buFontTx/>
              <a:buNone/>
              <a:defRPr/>
            </a:pPr>
            <a:r>
              <a:rPr lang="en-US" sz="2000" dirty="0"/>
              <a:t>7. Has recurrent </a:t>
            </a:r>
            <a:r>
              <a:rPr lang="en-US" sz="2000" b="1" dirty="0"/>
              <a:t>suspicions</a:t>
            </a:r>
            <a:r>
              <a:rPr lang="en-US" sz="2000" dirty="0"/>
              <a:t>, without justification, regarding </a:t>
            </a:r>
            <a:r>
              <a:rPr lang="en-US" sz="2000" b="1" dirty="0"/>
              <a:t>fidelity of spouse </a:t>
            </a:r>
            <a:r>
              <a:rPr lang="en-US" sz="2000" dirty="0"/>
              <a:t>or sexual partner.</a:t>
            </a:r>
          </a:p>
          <a:p>
            <a:pPr marL="0" indent="0" algn="l">
              <a:buFontTx/>
              <a:buNone/>
              <a:defRPr/>
            </a:pPr>
            <a:endParaRPr lang="en-US" sz="2000" dirty="0"/>
          </a:p>
          <a:p>
            <a:pPr algn="l" eaLnBrk="1" hangingPunct="1">
              <a:buFontTx/>
              <a:buAutoNum type="alphaUcPeriod"/>
              <a:defRPr/>
            </a:pPr>
            <a:endParaRPr lang="en-US" sz="1800" dirty="0"/>
          </a:p>
          <a:p>
            <a:pPr algn="l" eaLnBrk="1" hangingPunct="1">
              <a:buFontTx/>
              <a:buNone/>
              <a:defRPr/>
            </a:pP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A7D4562-DDE3-C64E-13DA-E672B5060A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765175"/>
          </a:xfrm>
        </p:spPr>
        <p:txBody>
          <a:bodyPr/>
          <a:lstStyle/>
          <a:p>
            <a:pPr eaLnBrk="1" hangingPunct="1"/>
            <a:r>
              <a:rPr lang="en-US" altLang="en-US" b="1"/>
              <a:t>Diagnostic Criteria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6E43B3F-45E5-F122-9674-857348165A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8785225" cy="5832475"/>
          </a:xfrm>
        </p:spPr>
        <p:txBody>
          <a:bodyPr/>
          <a:lstStyle/>
          <a:p>
            <a:pPr marL="0" indent="0" algn="l">
              <a:buFontTx/>
              <a:buNone/>
              <a:defRPr/>
            </a:pPr>
            <a:endParaRPr lang="en-US" sz="2400" dirty="0"/>
          </a:p>
          <a:p>
            <a:pPr marL="0" indent="0" algn="l">
              <a:buFontTx/>
              <a:buNone/>
              <a:defRPr/>
            </a:pPr>
            <a:endParaRPr lang="en-US" sz="2400" dirty="0"/>
          </a:p>
          <a:p>
            <a:pPr marL="0" indent="0" algn="l">
              <a:buFontTx/>
              <a:buNone/>
              <a:defRPr/>
            </a:pPr>
            <a:endParaRPr lang="en-US" sz="2400" dirty="0"/>
          </a:p>
          <a:p>
            <a:pPr marL="0" indent="0" algn="l">
              <a:buFontTx/>
              <a:buNone/>
              <a:defRPr/>
            </a:pPr>
            <a:r>
              <a:rPr lang="en-US" sz="2400" dirty="0"/>
              <a:t>B. Does not occur exclusively during the course of schizophrenia, a bipolar disorder or depressive disorder with psychotic features, or another psychotic disorder and is not attributable to the physiological effects of another medical condition.</a:t>
            </a:r>
          </a:p>
          <a:p>
            <a:pPr marL="0" indent="0" algn="l">
              <a:buFontTx/>
              <a:buNone/>
              <a:defRPr/>
            </a:pPr>
            <a:endParaRPr lang="en-US" sz="2400" dirty="0"/>
          </a:p>
          <a:p>
            <a:pPr marL="0" indent="0" algn="l">
              <a:buFontTx/>
              <a:buNone/>
              <a:defRPr/>
            </a:pPr>
            <a:r>
              <a:rPr lang="en-US" sz="2400" dirty="0"/>
              <a:t>Note: If criteria are met prior to the onset of schizophrenia, add “premorbid,” i.e., “paranoid personality disorder (premorbid).”</a:t>
            </a:r>
          </a:p>
          <a:p>
            <a:pPr marL="0" indent="0" algn="l">
              <a:buFontTx/>
              <a:buNone/>
              <a:defRPr/>
            </a:pPr>
            <a:endParaRPr lang="en-US" sz="2400" dirty="0"/>
          </a:p>
          <a:p>
            <a:pPr algn="l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435B69B2-6B5E-17B8-6222-D61AE6429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Schizoid Personality Disorder</a:t>
            </a:r>
          </a:p>
        </p:txBody>
      </p:sp>
      <p:pic>
        <p:nvPicPr>
          <p:cNvPr id="12291" name="Content Placeholder 3">
            <a:extLst>
              <a:ext uri="{FF2B5EF4-FFF2-40B4-BE49-F238E27FC236}">
                <a16:creationId xmlns:a16="http://schemas.microsoft.com/office/drawing/2014/main" id="{FA1EDAAE-7056-53B2-3456-43ECBA97B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5900" y="1981200"/>
            <a:ext cx="6172200" cy="41148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1639</Words>
  <Application>Microsoft Office PowerPoint</Application>
  <PresentationFormat>On-screen Show (4:3)</PresentationFormat>
  <Paragraphs>174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Default Design</vt:lpstr>
      <vt:lpstr>PowerPoint Presentation</vt:lpstr>
      <vt:lpstr>Definition </vt:lpstr>
      <vt:lpstr>PowerPoint Presentation</vt:lpstr>
      <vt:lpstr>Etiology</vt:lpstr>
      <vt:lpstr>PowerPoint Presentation</vt:lpstr>
      <vt:lpstr>Paranoid Personality Disorder</vt:lpstr>
      <vt:lpstr>Diagnostic Criteria</vt:lpstr>
      <vt:lpstr>Diagnostic Criteria</vt:lpstr>
      <vt:lpstr>Schizoid Personality Disorder</vt:lpstr>
      <vt:lpstr>Diagnostic Criteria</vt:lpstr>
      <vt:lpstr>PowerPoint Presentation</vt:lpstr>
      <vt:lpstr>Diagnostic Criteria</vt:lpstr>
      <vt:lpstr>Diagnostic Criteria</vt:lpstr>
      <vt:lpstr>PowerPoint Presentation</vt:lpstr>
      <vt:lpstr>PowerPoint Presentation</vt:lpstr>
      <vt:lpstr>PowerPoint Presentation</vt:lpstr>
      <vt:lpstr>Antisocial Personality Disorder</vt:lpstr>
      <vt:lpstr>Diagnostic Criteria</vt:lpstr>
      <vt:lpstr>Diagnostic Criteria</vt:lpstr>
      <vt:lpstr>Borderline Personality Disorder</vt:lpstr>
      <vt:lpstr>Diagnostic Criteria</vt:lpstr>
      <vt:lpstr>Diagnostic Criteria</vt:lpstr>
      <vt:lpstr>PowerPoint Presentation</vt:lpstr>
      <vt:lpstr>PowerPoint Presentation</vt:lpstr>
      <vt:lpstr>Histrionic Personality Disorder</vt:lpstr>
      <vt:lpstr>Diagnostic Criteria</vt:lpstr>
      <vt:lpstr>Narcissistic Personality Disorder</vt:lpstr>
      <vt:lpstr>Diagnostic Criteria</vt:lpstr>
      <vt:lpstr>PowerPoint Presentation</vt:lpstr>
      <vt:lpstr>Avoidant Personality Disorder</vt:lpstr>
      <vt:lpstr>Diagnostic Criteria</vt:lpstr>
      <vt:lpstr>Dependent Personality Disorder</vt:lpstr>
      <vt:lpstr>Diagnostic Criteria</vt:lpstr>
      <vt:lpstr>Obsessive-compulsive personality disorder</vt:lpstr>
      <vt:lpstr>That’s right…  </vt:lpstr>
      <vt:lpstr>Diagnostic Criteria</vt:lpstr>
      <vt:lpstr>Treatment</vt:lpstr>
      <vt:lpstr>Treatment</vt:lpstr>
      <vt:lpstr>Course &amp; prognosis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>Sanabil Hassanat</cp:lastModifiedBy>
  <cp:revision>7</cp:revision>
  <cp:lastPrinted>1601-01-01T00:00:00Z</cp:lastPrinted>
  <dcterms:created xsi:type="dcterms:W3CDTF">1601-01-01T00:00:00Z</dcterms:created>
  <dcterms:modified xsi:type="dcterms:W3CDTF">2023-02-21T06:20:39Z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