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sldIdLst>
    <p:sldId id="32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1" r:id="rId10"/>
    <p:sldId id="264" r:id="rId11"/>
    <p:sldId id="265" r:id="rId12"/>
    <p:sldId id="266" r:id="rId13"/>
    <p:sldId id="267" r:id="rId14"/>
    <p:sldId id="269" r:id="rId15"/>
    <p:sldId id="270" r:id="rId16"/>
    <p:sldId id="324" r:id="rId17"/>
    <p:sldId id="325" r:id="rId18"/>
    <p:sldId id="271" r:id="rId19"/>
    <p:sldId id="272" r:id="rId20"/>
    <p:sldId id="322" r:id="rId21"/>
    <p:sldId id="323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26" r:id="rId43"/>
    <p:sldId id="327" r:id="rId44"/>
    <p:sldId id="294" r:id="rId45"/>
    <p:sldId id="32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29" r:id="rId57"/>
    <p:sldId id="330" r:id="rId58"/>
    <p:sldId id="305" r:id="rId59"/>
    <p:sldId id="306" r:id="rId60"/>
    <p:sldId id="307" r:id="rId61"/>
    <p:sldId id="308" r:id="rId62"/>
    <p:sldId id="309" r:id="rId63"/>
    <p:sldId id="310" r:id="rId64"/>
    <p:sldId id="331" r:id="rId65"/>
    <p:sldId id="311" r:id="rId66"/>
    <p:sldId id="332" r:id="rId67"/>
    <p:sldId id="473" r:id="rId68"/>
    <p:sldId id="333" r:id="rId69"/>
    <p:sldId id="312" r:id="rId70"/>
    <p:sldId id="313" r:id="rId71"/>
    <p:sldId id="314" r:id="rId72"/>
    <p:sldId id="315" r:id="rId73"/>
    <p:sldId id="316" r:id="rId74"/>
    <p:sldId id="317" r:id="rId75"/>
    <p:sldId id="334" r:id="rId76"/>
    <p:sldId id="335" r:id="rId77"/>
    <p:sldId id="337" r:id="rId78"/>
    <p:sldId id="336" r:id="rId79"/>
    <p:sldId id="338" r:id="rId80"/>
    <p:sldId id="318" r:id="rId81"/>
    <p:sldId id="472" r:id="rId8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75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25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619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911" y="1449070"/>
            <a:ext cx="340995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1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B2584DA9-846D-D7C7-CCBD-7D41516E5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l="11000" r="-1" b="-1"/>
          <a:stretch/>
        </p:blipFill>
        <p:spPr>
          <a:xfrm>
            <a:off x="0" y="-7364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3AEF94-570B-88E8-5B76-2FCAD355B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899" y="1295400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u="none" dirty="0">
                <a:solidFill>
                  <a:schemeClr val="tx1"/>
                </a:solidFill>
              </a:rPr>
              <a:t>Thyroid Diseases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F8064-DDEE-EBBA-C540-3B3476CD827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48249" y="3429000"/>
            <a:ext cx="64475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</a:rPr>
              <a:t>Dr. Osama H. Alsallaq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</a:rPr>
              <a:t>MD. General and Oncology Surgeon MD, MRCS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</a:rPr>
              <a:t>European Board of Surgical Oncology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</a:rPr>
              <a:t>Department of Surgery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FFFFFF"/>
                </a:solidFill>
              </a:rPr>
              <a:t>King Hussein Cancer Center </a:t>
            </a:r>
          </a:p>
          <a:p>
            <a:pPr marL="0" indent="0" algn="ctr">
              <a:buNone/>
            </a:pPr>
            <a:r>
              <a:rPr lang="en-US" sz="2200" dirty="0" err="1">
                <a:solidFill>
                  <a:srgbClr val="FFFFFF"/>
                </a:solidFill>
              </a:rPr>
              <a:t>Mu’tah</a:t>
            </a:r>
            <a:r>
              <a:rPr lang="en-US" sz="2200" dirty="0">
                <a:solidFill>
                  <a:srgbClr val="FFFFFF"/>
                </a:solidFill>
              </a:rPr>
              <a:t> University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Picture 6" descr="Mutah University - Faculty of Medicine | Al Karak | Facebook">
            <a:extLst>
              <a:ext uri="{FF2B5EF4-FFF2-40B4-BE49-F238E27FC236}">
                <a16:creationId xmlns:a16="http://schemas.microsoft.com/office/drawing/2014/main" id="{16BF54D0-DEC0-8897-9545-E86F0F18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190" cy="172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17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594436"/>
            <a:ext cx="3962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latin typeface="Times New Roman"/>
                <a:cs typeface="Times New Roman"/>
              </a:rPr>
              <a:t>Arterial supply</a:t>
            </a:r>
            <a:endParaRPr sz="4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645" y="381000"/>
            <a:ext cx="5137355" cy="43510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400" y="1600200"/>
            <a:ext cx="4343400" cy="4560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Superior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thyroid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artery </a:t>
            </a:r>
            <a:r>
              <a:rPr lang="en-US" sz="2400" b="1" spc="-10" dirty="0">
                <a:latin typeface="Calibri"/>
                <a:cs typeface="Calibri"/>
              </a:rPr>
              <a:t>1</a:t>
            </a:r>
            <a:r>
              <a:rPr lang="en-US" sz="2400" b="1" spc="-10" baseline="30000" dirty="0">
                <a:latin typeface="Calibri"/>
                <a:cs typeface="Calibri"/>
              </a:rPr>
              <a:t>st</a:t>
            </a:r>
            <a:r>
              <a:rPr lang="en-US" sz="2400" b="1" spc="-10" dirty="0">
                <a:latin typeface="Calibri"/>
                <a:cs typeface="Calibri"/>
              </a:rPr>
              <a:t> branch 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external </a:t>
            </a:r>
            <a:r>
              <a:rPr sz="2400" b="1" spc="-10" dirty="0">
                <a:latin typeface="Calibri"/>
                <a:cs typeface="Calibri"/>
              </a:rPr>
              <a:t>carotid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artery</a:t>
            </a:r>
            <a:endParaRPr lang="en-US" sz="2400" b="1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Calibri"/>
                <a:cs typeface="Calibri"/>
              </a:rPr>
              <a:t>Other branches of ECA: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Ascending pharyngeal 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Lingual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Facial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Occipital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Post. Auricular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Superficial temporal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2400" b="1" spc="-5" dirty="0">
                <a:latin typeface="Calibri"/>
                <a:cs typeface="Calibri"/>
              </a:rPr>
              <a:t>Maxillary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latin typeface="Calibri"/>
                <a:cs typeface="Calibri"/>
              </a:rPr>
              <a:t>(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400" b="1" spc="-5" dirty="0">
                <a:latin typeface="Calibri"/>
                <a:cs typeface="Calibri"/>
              </a:rPr>
              <a:t>ome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US" sz="2400" b="1" spc="-5" dirty="0">
                <a:latin typeface="Calibri"/>
                <a:cs typeface="Calibri"/>
              </a:rPr>
              <a:t>merican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en-US" sz="2400" b="1" spc="-5" dirty="0">
                <a:latin typeface="Calibri"/>
                <a:cs typeface="Calibri"/>
              </a:rPr>
              <a:t>ady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400" b="1" spc="-5" dirty="0">
                <a:latin typeface="Calibri"/>
                <a:cs typeface="Calibri"/>
              </a:rPr>
              <a:t>ound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400" b="1" spc="-5" dirty="0">
                <a:latin typeface="Calibri"/>
                <a:cs typeface="Calibri"/>
              </a:rPr>
              <a:t>ur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="1" spc="-5" dirty="0">
                <a:latin typeface="Calibri"/>
                <a:cs typeface="Calibri"/>
              </a:rPr>
              <a:t>yramids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2400" b="1" spc="-5" dirty="0">
                <a:latin typeface="Calibri"/>
                <a:cs typeface="Calibri"/>
              </a:rPr>
              <a:t>o 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sz="2400" b="1" spc="-5" dirty="0">
                <a:latin typeface="Calibri"/>
                <a:cs typeface="Calibri"/>
              </a:rPr>
              <a:t>agnificent 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953000" cy="4351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91200" y="624840"/>
            <a:ext cx="2971800" cy="524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15" dirty="0">
                <a:latin typeface="Calibri"/>
                <a:cs typeface="Calibri"/>
              </a:rPr>
              <a:t>Inferior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thyroid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artery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thyrocervical </a:t>
            </a:r>
            <a:r>
              <a:rPr sz="2400" b="1" spc="-5" dirty="0">
                <a:latin typeface="Calibri"/>
                <a:cs typeface="Calibri"/>
              </a:rPr>
              <a:t> trunk</a:t>
            </a:r>
            <a:endParaRPr lang="en-US" sz="2400" b="1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b="1" spc="-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5" dirty="0">
                <a:latin typeface="Calibri"/>
                <a:cs typeface="Calibri"/>
              </a:rPr>
              <a:t>Also supplies the 4 parathyroid glands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b="1" spc="-5" dirty="0">
              <a:latin typeface="Calibri"/>
              <a:cs typeface="Calibri"/>
            </a:endParaRP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spc="-10" dirty="0">
                <a:latin typeface="Calibri"/>
                <a:cs typeface="Calibri"/>
              </a:rPr>
              <a:t>Thyroid</a:t>
            </a:r>
            <a:r>
              <a:rPr lang="en-US" sz="2400" b="1" spc="-45" dirty="0">
                <a:latin typeface="Calibri"/>
                <a:cs typeface="Calibri"/>
              </a:rPr>
              <a:t> IMA </a:t>
            </a:r>
            <a:r>
              <a:rPr lang="en-US" sz="2400" b="1" spc="-5" dirty="0">
                <a:latin typeface="Calibri"/>
                <a:cs typeface="Calibri"/>
              </a:rPr>
              <a:t>artery </a:t>
            </a:r>
            <a:r>
              <a:rPr lang="en-US" sz="2400" b="1" dirty="0">
                <a:latin typeface="Calibri"/>
                <a:cs typeface="Calibri"/>
              </a:rPr>
              <a:t>In</a:t>
            </a:r>
            <a:r>
              <a:rPr lang="en-US" sz="2400" b="1" spc="-15" dirty="0">
                <a:latin typeface="Calibri"/>
                <a:cs typeface="Calibri"/>
              </a:rPr>
              <a:t> 1-</a:t>
            </a:r>
            <a:r>
              <a:rPr lang="en-US" sz="2400" b="1" dirty="0">
                <a:latin typeface="Calibri"/>
                <a:cs typeface="Calibri"/>
              </a:rPr>
              <a:t>3% of</a:t>
            </a:r>
            <a:r>
              <a:rPr lang="en-US" sz="2400" b="1" spc="-10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the</a:t>
            </a:r>
            <a:r>
              <a:rPr lang="en-US" sz="2400" b="1" spc="-1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population</a:t>
            </a:r>
            <a:r>
              <a:rPr lang="en-US" sz="2400" b="1" spc="-50" dirty="0">
                <a:latin typeface="Calibri"/>
                <a:cs typeface="Calibri"/>
              </a:rPr>
              <a:t> , </a:t>
            </a:r>
            <a:r>
              <a:rPr lang="en-US" sz="2400" b="1" spc="-10" dirty="0">
                <a:latin typeface="Calibri"/>
                <a:cs typeface="Calibri"/>
              </a:rPr>
              <a:t>from </a:t>
            </a:r>
            <a:r>
              <a:rPr lang="en-US" sz="2400" b="1" dirty="0">
                <a:latin typeface="Calibri"/>
                <a:cs typeface="Calibri"/>
              </a:rPr>
              <a:t>the aortic </a:t>
            </a:r>
            <a:r>
              <a:rPr lang="en-US" sz="2400" b="1" spc="-10" dirty="0">
                <a:latin typeface="Calibri"/>
                <a:cs typeface="Calibri"/>
              </a:rPr>
              <a:t>arch </a:t>
            </a:r>
            <a:r>
              <a:rPr lang="en-US" sz="2400" b="1" dirty="0">
                <a:latin typeface="Calibri"/>
                <a:cs typeface="Calibri"/>
              </a:rPr>
              <a:t>or </a:t>
            </a:r>
            <a:r>
              <a:rPr lang="en-US" sz="2400" b="1" spc="5" dirty="0">
                <a:latin typeface="Calibri"/>
                <a:cs typeface="Calibri"/>
              </a:rPr>
              <a:t> </a:t>
            </a:r>
            <a:r>
              <a:rPr lang="en-US" sz="2400" b="1" spc="-10" dirty="0">
                <a:latin typeface="Calibri"/>
                <a:cs typeface="Calibri"/>
              </a:rPr>
              <a:t>brachiocephalic</a:t>
            </a:r>
            <a:r>
              <a:rPr lang="en-US" sz="2400" b="1" spc="-40" dirty="0">
                <a:latin typeface="Calibri"/>
                <a:cs typeface="Calibri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artery</a:t>
            </a: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E260D-AF48-1641-EB47-3D95092E81C5}"/>
              </a:ext>
            </a:extLst>
          </p:cNvPr>
          <p:cNvSpPr txBox="1"/>
          <p:nvPr/>
        </p:nvSpPr>
        <p:spPr>
          <a:xfrm>
            <a:off x="685800" y="5105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During thyroidectomy , always Ligate close to thyroid to avoid devascularization of parathyroid glands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291" y="1825793"/>
            <a:ext cx="5815150" cy="434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6540" y="1264135"/>
            <a:ext cx="1885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Superior and </a:t>
            </a:r>
            <a:r>
              <a:rPr sz="240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middle</a:t>
            </a:r>
            <a:r>
              <a:rPr sz="240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5" dirty="0">
                <a:solidFill>
                  <a:srgbClr val="000000"/>
                </a:solidFill>
                <a:latin typeface="Calibri"/>
                <a:cs typeface="Calibri"/>
              </a:rPr>
              <a:t>thyroid </a:t>
            </a:r>
            <a:r>
              <a:rPr sz="2400" u="none" spc="-5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veins</a:t>
            </a:r>
            <a:r>
              <a:rPr sz="240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sz="240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IJV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0" y="3824096"/>
            <a:ext cx="2551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Inferior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thyroid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vein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→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innominate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7B283-7D32-2A88-8355-6C4750F8B426}"/>
              </a:ext>
            </a:extLst>
          </p:cNvPr>
          <p:cNvSpPr txBox="1"/>
          <p:nvPr/>
        </p:nvSpPr>
        <p:spPr>
          <a:xfrm>
            <a:off x="1701800" y="37667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800" dirty="0">
                <a:solidFill>
                  <a:schemeClr val="accent1"/>
                </a:solidFill>
                <a:latin typeface="Times New Roman"/>
                <a:ea typeface="+mj-ea"/>
                <a:cs typeface="Times New Roman"/>
              </a:rPr>
              <a:t>Venous drainage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0"/>
            <a:ext cx="5352133" cy="3886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3962400"/>
            <a:ext cx="7821295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Superior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laryngeal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nerve</a:t>
            </a:r>
            <a:r>
              <a:rPr lang="en-US" sz="2400" b="1" spc="-5" dirty="0">
                <a:solidFill>
                  <a:srgbClr val="FF0000"/>
                </a:solidFill>
                <a:latin typeface="Calibri"/>
                <a:cs typeface="Calibri"/>
              </a:rPr>
              <a:t> (external branch)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en-US"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0703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  <a:cs typeface="Calibri"/>
              </a:rPr>
              <a:t>Motor to cricothyroid muscle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Close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Superior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thyroid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artery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b="1" spc="-10" dirty="0">
                <a:latin typeface="Calibri"/>
                <a:cs typeface="Calibri"/>
              </a:rPr>
              <a:t>Most </a:t>
            </a:r>
            <a:r>
              <a:rPr sz="2400" b="1" spc="-5" dirty="0">
                <a:latin typeface="Calibri"/>
                <a:cs typeface="Calibri"/>
              </a:rPr>
              <a:t>common </a:t>
            </a:r>
            <a:r>
              <a:rPr sz="2400" b="1" dirty="0">
                <a:latin typeface="Calibri"/>
                <a:cs typeface="Calibri"/>
              </a:rPr>
              <a:t>nerve </a:t>
            </a:r>
            <a:r>
              <a:rPr sz="2400" b="1" spc="-10" dirty="0">
                <a:latin typeface="Calibri"/>
                <a:cs typeface="Calibri"/>
              </a:rPr>
              <a:t>injured </a:t>
            </a:r>
            <a:r>
              <a:rPr sz="2400" b="1" spc="-5" dirty="0">
                <a:latin typeface="Calibri"/>
                <a:cs typeface="Calibri"/>
              </a:rPr>
              <a:t>with </a:t>
            </a:r>
            <a:r>
              <a:rPr sz="2400" b="1" spc="-15" dirty="0">
                <a:latin typeface="Calibri"/>
                <a:cs typeface="Calibri"/>
              </a:rPr>
              <a:t>thyroidectomy </a:t>
            </a:r>
            <a:r>
              <a:rPr sz="2400" b="1" spc="-10" dirty="0">
                <a:latin typeface="Calibri"/>
                <a:cs typeface="Calibri"/>
              </a:rPr>
              <a:t>→easy </a:t>
            </a:r>
            <a:r>
              <a:rPr sz="2400" b="1" spc="-5" dirty="0">
                <a:latin typeface="Calibri"/>
                <a:cs typeface="Calibri"/>
              </a:rPr>
              <a:t>voice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fatigability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lang="en-US" sz="2400" b="1" dirty="0">
                <a:latin typeface="Calibri"/>
                <a:cs typeface="Calibri"/>
              </a:rPr>
              <a:t>, loss of high pitched tone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99" y="283267"/>
            <a:ext cx="5105401" cy="6181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Recurrent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laryngeal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nerve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en-US" sz="2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37655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Posterior </a:t>
            </a:r>
            <a:r>
              <a:rPr sz="2200" b="1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medial </a:t>
            </a:r>
            <a:r>
              <a:rPr sz="2200" b="1" spc="-15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thyroid</a:t>
            </a:r>
            <a:r>
              <a:rPr sz="2200" b="1" spc="-5" dirty="0">
                <a:latin typeface="Calibri"/>
                <a:cs typeface="Calibri"/>
              </a:rPr>
              <a:t> lobes</a:t>
            </a:r>
            <a:r>
              <a:rPr sz="2200" b="1" dirty="0">
                <a:latin typeface="Calibri"/>
                <a:cs typeface="Calibri"/>
              </a:rPr>
              <a:t> in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tracheoesophageal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groove</a:t>
            </a:r>
            <a:endParaRPr sz="2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From </a:t>
            </a:r>
            <a:r>
              <a:rPr lang="en-US" sz="2200" b="1" spc="-10" dirty="0" err="1">
                <a:latin typeface="Calibri"/>
                <a:cs typeface="Calibri"/>
              </a:rPr>
              <a:t>Vagus</a:t>
            </a:r>
            <a:r>
              <a:rPr lang="en-US" sz="2200" b="1" spc="-10" dirty="0">
                <a:latin typeface="Calibri"/>
                <a:cs typeface="Calibri"/>
              </a:rPr>
              <a:t> X , </a:t>
            </a:r>
            <a:r>
              <a:rPr lang="en-US" sz="2200" b="1" spc="-10" dirty="0" err="1">
                <a:latin typeface="Calibri"/>
                <a:cs typeface="Calibri"/>
              </a:rPr>
              <a:t>Lt</a:t>
            </a:r>
            <a:r>
              <a:rPr lang="en-US" sz="2200" b="1" spc="-10" dirty="0" err="1">
                <a:latin typeface="Calibri"/>
                <a:cs typeface="Calibri"/>
                <a:sym typeface="Wingdings" panose="05000000000000000000" pitchFamily="2" charset="2"/>
              </a:rPr>
              <a:t>aorta</a:t>
            </a:r>
            <a:r>
              <a:rPr lang="en-US" sz="2200" b="1" spc="-10" dirty="0">
                <a:latin typeface="Calibri"/>
                <a:cs typeface="Calibri"/>
                <a:sym typeface="Wingdings" panose="05000000000000000000" pitchFamily="2" charset="2"/>
              </a:rPr>
              <a:t> , Rt innominate</a:t>
            </a:r>
            <a:endParaRPr lang="en-US" sz="2200" b="1" spc="-1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Motor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function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vocal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cord </a:t>
            </a:r>
            <a:r>
              <a:rPr sz="2200" b="1" spc="-5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abduction </a:t>
            </a:r>
            <a:r>
              <a:rPr sz="2200" b="1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adduction </a:t>
            </a:r>
            <a:r>
              <a:rPr sz="2200" b="1" dirty="0">
                <a:latin typeface="Calibri"/>
                <a:cs typeface="Calibri"/>
              </a:rPr>
              <a:t> </a:t>
            </a:r>
            <a:endParaRPr lang="en-US" sz="2200" b="1" spc="-2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200" b="1" spc="-20" dirty="0">
                <a:latin typeface="Calibri"/>
                <a:cs typeface="Calibri"/>
              </a:rPr>
              <a:t>Supplies all the muscles of larynx </a:t>
            </a:r>
            <a:r>
              <a:rPr sz="2200" b="1" spc="-20" dirty="0">
                <a:latin typeface="Calibri"/>
                <a:cs typeface="Calibri"/>
              </a:rPr>
              <a:t>except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cricothyroid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muscle</a:t>
            </a:r>
            <a:endParaRPr lang="en-US" sz="2200" b="1" dirty="0">
              <a:latin typeface="Calibri"/>
              <a:cs typeface="Calibri"/>
            </a:endParaRPr>
          </a:p>
          <a:p>
            <a:pPr marL="355600" marR="309245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  <a:tab pos="3470910" algn="l"/>
              </a:tabLst>
            </a:pPr>
            <a:r>
              <a:rPr sz="2200" b="1" dirty="0">
                <a:latin typeface="Calibri"/>
                <a:cs typeface="Calibri"/>
              </a:rPr>
              <a:t>I</a:t>
            </a:r>
            <a:r>
              <a:rPr sz="2200" b="1" spc="-10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ju</a:t>
            </a:r>
            <a:r>
              <a:rPr sz="2200" b="1" dirty="0">
                <a:latin typeface="Calibri"/>
                <a:cs typeface="Calibri"/>
              </a:rPr>
              <a:t>ry →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y</a:t>
            </a:r>
            <a:r>
              <a:rPr sz="2200" b="1" spc="5" dirty="0">
                <a:latin typeface="Calibri"/>
                <a:cs typeface="Calibri"/>
              </a:rPr>
              <a:t>m</a:t>
            </a:r>
            <a:r>
              <a:rPr sz="2200" b="1" spc="-20" dirty="0">
                <a:latin typeface="Calibri"/>
                <a:cs typeface="Calibri"/>
              </a:rPr>
              <a:t>p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o</a:t>
            </a:r>
            <a:r>
              <a:rPr sz="2200" b="1" spc="10" dirty="0">
                <a:latin typeface="Calibri"/>
                <a:cs typeface="Calibri"/>
              </a:rPr>
              <a:t>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dirty="0">
                <a:latin typeface="Calibri"/>
                <a:cs typeface="Calibri"/>
              </a:rPr>
              <a:t>c	</a:t>
            </a:r>
            <a:r>
              <a:rPr sz="2200" b="1" spc="-5" dirty="0">
                <a:latin typeface="Calibri"/>
                <a:cs typeface="Calibri"/>
              </a:rPr>
              <a:t>  Hoarseness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if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unilateral</a:t>
            </a:r>
            <a:endParaRPr sz="2200" dirty="0">
              <a:latin typeface="Calibri"/>
              <a:cs typeface="Calibri"/>
            </a:endParaRPr>
          </a:p>
          <a:p>
            <a:pPr marL="355600" marR="9398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1821180" algn="l"/>
              </a:tabLst>
            </a:pPr>
            <a:r>
              <a:rPr sz="2200" b="1" spc="-15" dirty="0">
                <a:latin typeface="Calibri"/>
                <a:cs typeface="Calibri"/>
              </a:rPr>
              <a:t>Bilateral→	airway </a:t>
            </a:r>
            <a:r>
              <a:rPr sz="2200" b="1" spc="-10" dirty="0">
                <a:latin typeface="Calibri"/>
                <a:cs typeface="Calibri"/>
              </a:rPr>
              <a:t> obstruction, profound </a:t>
            </a:r>
            <a:r>
              <a:rPr sz="2200" b="1" spc="-5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aspiration</a:t>
            </a:r>
            <a:r>
              <a:rPr lang="en-US" sz="2200" b="1" spc="-10" dirty="0">
                <a:latin typeface="Calibri"/>
                <a:cs typeface="Calibri"/>
              </a:rPr>
              <a:t> (both need tracheostomy if occurred)</a:t>
            </a:r>
          </a:p>
          <a:p>
            <a:pPr marL="12700" marR="939800">
              <a:lnSpc>
                <a:spcPct val="100000"/>
              </a:lnSpc>
              <a:tabLst>
                <a:tab pos="354965" algn="l"/>
                <a:tab pos="355600" algn="l"/>
                <a:tab pos="1821180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(depending on the final location of the cords) (abductor/adductor) branches injury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DC45550B-7288-A714-C817-550CBD35BB7B}"/>
              </a:ext>
            </a:extLst>
          </p:cNvPr>
          <p:cNvGrpSpPr/>
          <p:nvPr/>
        </p:nvGrpSpPr>
        <p:grpSpPr>
          <a:xfrm>
            <a:off x="5334000" y="228600"/>
            <a:ext cx="3962147" cy="4495800"/>
            <a:chOff x="2653486" y="1237530"/>
            <a:chExt cx="5615737" cy="4712166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812CF7B7-70BA-E210-5BBD-49E92CF6993A}"/>
                </a:ext>
              </a:extLst>
            </p:cNvPr>
            <p:cNvPicPr/>
            <p:nvPr/>
          </p:nvPicPr>
          <p:blipFill rotWithShape="1">
            <a:blip r:embed="rId2" cstate="print"/>
            <a:srcRect l="16069"/>
            <a:stretch/>
          </p:blipFill>
          <p:spPr>
            <a:xfrm>
              <a:off x="2653486" y="1237530"/>
              <a:ext cx="5103369" cy="4328037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D8E1D7B3-D282-BEBD-CC22-EFA44BF28D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9" y="3810000"/>
              <a:ext cx="2097024" cy="2139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7E7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8" y="432816"/>
            <a:ext cx="8554720" cy="6024880"/>
            <a:chOff x="292608" y="432816"/>
            <a:chExt cx="8554720" cy="6024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432816"/>
              <a:ext cx="8554212" cy="60243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8140" y="480060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08" y="1840991"/>
              <a:ext cx="3970020" cy="3176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59808" y="1143000"/>
              <a:ext cx="0" cy="4572000"/>
            </a:xfrm>
            <a:custGeom>
              <a:avLst/>
              <a:gdLst/>
              <a:ahLst/>
              <a:cxnLst/>
              <a:rect l="l" t="t" r="r" b="b"/>
              <a:pathLst>
                <a:path h="4572000">
                  <a:moveTo>
                    <a:pt x="0" y="0"/>
                  </a:moveTo>
                  <a:lnTo>
                    <a:pt x="0" y="4572000"/>
                  </a:lnTo>
                </a:path>
              </a:pathLst>
            </a:custGeom>
            <a:ln w="6096">
              <a:solidFill>
                <a:srgbClr val="4E4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0871" y="1632158"/>
              <a:ext cx="3960815" cy="358799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3A6EE29-EAD8-2F9A-E5A7-728F057B6F43}"/>
              </a:ext>
            </a:extLst>
          </p:cNvPr>
          <p:cNvSpPr txBox="1"/>
          <p:nvPr/>
        </p:nvSpPr>
        <p:spPr>
          <a:xfrm>
            <a:off x="533400" y="533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800" dirty="0">
                <a:solidFill>
                  <a:schemeClr val="accent1"/>
                </a:solidFill>
                <a:latin typeface="Times New Roman"/>
                <a:ea typeface="+mj-ea"/>
                <a:cs typeface="Times New Roman"/>
              </a:rPr>
              <a:t>Lymphatic drainage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58D7-F1C4-9AEE-278E-72C7A11A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838200"/>
            <a:ext cx="7696202" cy="5203163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Removal of neck lymph nodes is called NECK DISSECTION)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Might be warranted in thyroid cancer and other head/neck malignancies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Can be selective or complete (all levels)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Prophylactic vs. therapeutic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standard neck dissection surgery is termed </a:t>
            </a:r>
            <a:r>
              <a:rPr lang="en-US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Modified radical neck dissection (MRND)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Preserve spinal accessory nerve, IJV , Sternocleidomastoid muscle (unless directly involved by tumor</a:t>
            </a: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term Central Neck Dissection entails removing only Level VI lymph nodes </a:t>
            </a:r>
          </a:p>
          <a:p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Different thyroid surgeries: </a:t>
            </a: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-hemithyroidectomy(lobectomy), near total (subtotal), total </a:t>
            </a:r>
          </a:p>
        </p:txBody>
      </p:sp>
    </p:spTree>
    <p:extLst>
      <p:ext uri="{BB962C8B-B14F-4D97-AF65-F5344CB8AC3E}">
        <p14:creationId xmlns:p14="http://schemas.microsoft.com/office/powerpoint/2010/main" val="85390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38DC-E01B-5887-ADF1-416093A4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609600"/>
            <a:ext cx="7772401" cy="5867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thyroidectomy complications 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RLN injury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Parathyroid devascularization 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be permanent or transient (traction/manipulation/thermal injury)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 with post op hypocalcemia (circumoral numbness usually first sign, muscle twitching, +Chvostek sign, +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troussou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sign, seizures , arrythmia, cardiac arrest)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Treated with oral ca++/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vitD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IV ca++ gluconate if severe.</a:t>
            </a:r>
          </a:p>
          <a:p>
            <a:pPr>
              <a:buFontTx/>
              <a:buChar char="-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Hematoma: can be emergency (airway compromise) , stridor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 evacuation in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bedside if causing airway compromise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Vascular injury (carotid/IJV/innominate V)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Tracheal inj.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Spinal accessory N injury (only in MRND)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Thoracic duct injury (only in left MRND) – chyle in drain</a:t>
            </a:r>
          </a:p>
        </p:txBody>
      </p:sp>
    </p:spTree>
    <p:extLst>
      <p:ext uri="{BB962C8B-B14F-4D97-AF65-F5344CB8AC3E}">
        <p14:creationId xmlns:p14="http://schemas.microsoft.com/office/powerpoint/2010/main" val="12226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4436"/>
            <a:ext cx="25488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475" dirty="0">
                <a:solidFill>
                  <a:srgbClr val="1F336C"/>
                </a:solidFill>
              </a:rPr>
              <a:t>P</a:t>
            </a:r>
            <a:r>
              <a:rPr sz="4800" u="none" spc="-409" dirty="0">
                <a:solidFill>
                  <a:srgbClr val="1F336C"/>
                </a:solidFill>
              </a:rPr>
              <a:t>h</a:t>
            </a:r>
            <a:r>
              <a:rPr sz="4800" u="none" spc="-280" dirty="0">
                <a:solidFill>
                  <a:srgbClr val="1F336C"/>
                </a:solidFill>
              </a:rPr>
              <a:t>y</a:t>
            </a:r>
            <a:r>
              <a:rPr sz="4800" u="none" spc="-210" dirty="0">
                <a:solidFill>
                  <a:srgbClr val="1F336C"/>
                </a:solidFill>
              </a:rPr>
              <a:t>s</a:t>
            </a:r>
            <a:r>
              <a:rPr sz="4800" u="none" spc="-155" dirty="0">
                <a:solidFill>
                  <a:srgbClr val="1F336C"/>
                </a:solidFill>
              </a:rPr>
              <a:t>iology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679448"/>
            <a:ext cx="4521708" cy="34091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08652" y="1737106"/>
            <a:ext cx="3507104" cy="15468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b="1" spc="-5" dirty="0">
                <a:latin typeface="Calibri"/>
                <a:cs typeface="Calibri"/>
              </a:rPr>
              <a:t>10-20g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84785" marR="5080" indent="-172720">
              <a:lnSpc>
                <a:spcPct val="90100"/>
              </a:lnSpc>
              <a:spcBef>
                <a:spcPts val="80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functioning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unit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lobule, which consists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24-40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follicles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537" y="820402"/>
            <a:ext cx="3621375" cy="42707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26026" y="967485"/>
            <a:ext cx="4244340" cy="227818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b="1" spc="-5" dirty="0">
                <a:latin typeface="Calibri"/>
                <a:cs typeface="Calibri"/>
              </a:rPr>
              <a:t>Hypothalamus (TRH )→</a:t>
            </a:r>
            <a:r>
              <a:rPr lang="en-US" sz="2400" b="1" spc="-5" dirty="0">
                <a:latin typeface="Calibri"/>
                <a:cs typeface="Calibri"/>
              </a:rPr>
              <a:t>ant. </a:t>
            </a:r>
            <a:r>
              <a:rPr sz="2400" b="1" spc="-5" dirty="0">
                <a:latin typeface="Calibri"/>
                <a:cs typeface="Calibri"/>
              </a:rPr>
              <a:t>Pituitary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(TSH </a:t>
            </a:r>
            <a:r>
              <a:rPr sz="2400" b="1" dirty="0">
                <a:latin typeface="Calibri"/>
                <a:cs typeface="Calibri"/>
              </a:rPr>
              <a:t>)</a:t>
            </a:r>
            <a:r>
              <a:rPr sz="2400" b="1" spc="-15" dirty="0">
                <a:latin typeface="Calibri"/>
                <a:cs typeface="Calibri"/>
              </a:rPr>
              <a:t> →Thyroid</a:t>
            </a:r>
            <a:r>
              <a:rPr sz="2400" b="1" spc="-5" dirty="0">
                <a:latin typeface="Calibri"/>
                <a:cs typeface="Calibri"/>
              </a:rPr>
              <a:t> (T3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T4)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15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400" b="1" spc="-15" dirty="0">
                <a:latin typeface="Calibri"/>
                <a:cs typeface="Calibri"/>
              </a:rPr>
              <a:t>Negative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feedback</a:t>
            </a:r>
            <a:endParaRPr lang="en-US" sz="2400" b="1" spc="-1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endParaRPr lang="en-US" sz="2400" b="1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1329690"/>
            <a:ext cx="641032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0" u="none" spc="-40" dirty="0">
                <a:latin typeface="Calibri Light"/>
                <a:cs typeface="Calibri Light"/>
              </a:rPr>
              <a:t>Surgical</a:t>
            </a:r>
            <a:r>
              <a:rPr sz="4050" b="0" u="none" spc="-95" dirty="0">
                <a:latin typeface="Calibri Light"/>
                <a:cs typeface="Calibri Light"/>
              </a:rPr>
              <a:t> </a:t>
            </a:r>
            <a:r>
              <a:rPr sz="4050" b="0" u="none" spc="-25" dirty="0">
                <a:latin typeface="Calibri Light"/>
                <a:cs typeface="Calibri Light"/>
              </a:rPr>
              <a:t>Diseases</a:t>
            </a:r>
            <a:r>
              <a:rPr sz="4050" b="0" u="none" spc="-100" dirty="0">
                <a:latin typeface="Calibri Light"/>
                <a:cs typeface="Calibri Light"/>
              </a:rPr>
              <a:t> </a:t>
            </a:r>
            <a:r>
              <a:rPr sz="4050" b="0" u="none" spc="-15" dirty="0">
                <a:latin typeface="Calibri Light"/>
                <a:cs typeface="Calibri Light"/>
              </a:rPr>
              <a:t>of</a:t>
            </a:r>
            <a:r>
              <a:rPr sz="4050" b="0" u="none" spc="-70" dirty="0">
                <a:latin typeface="Calibri Light"/>
                <a:cs typeface="Calibri Light"/>
              </a:rPr>
              <a:t> </a:t>
            </a:r>
            <a:r>
              <a:rPr sz="4050" b="0" u="none" spc="-15" dirty="0">
                <a:latin typeface="Calibri Light"/>
                <a:cs typeface="Calibri Light"/>
              </a:rPr>
              <a:t>the</a:t>
            </a:r>
            <a:r>
              <a:rPr sz="4050" b="0" u="none" spc="-105" dirty="0">
                <a:latin typeface="Calibri Light"/>
                <a:cs typeface="Calibri Light"/>
              </a:rPr>
              <a:t> </a:t>
            </a:r>
            <a:r>
              <a:rPr sz="4050" b="0" u="none" spc="-45" dirty="0">
                <a:latin typeface="Calibri Light"/>
                <a:cs typeface="Calibri Light"/>
              </a:rPr>
              <a:t>Thyroid</a:t>
            </a:r>
            <a:endParaRPr sz="405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356104"/>
            <a:ext cx="8770620" cy="3523615"/>
            <a:chOff x="0" y="2356104"/>
            <a:chExt cx="8770620" cy="3523615"/>
          </a:xfrm>
        </p:grpSpPr>
        <p:sp>
          <p:nvSpPr>
            <p:cNvPr id="4" name="object 4"/>
            <p:cNvSpPr/>
            <p:nvPr/>
          </p:nvSpPr>
          <p:spPr>
            <a:xfrm>
              <a:off x="0" y="2356116"/>
              <a:ext cx="8770620" cy="586740"/>
            </a:xfrm>
            <a:custGeom>
              <a:avLst/>
              <a:gdLst/>
              <a:ahLst/>
              <a:cxnLst/>
              <a:rect l="l" t="t" r="r" b="b"/>
              <a:pathLst>
                <a:path w="8770620" h="586739">
                  <a:moveTo>
                    <a:pt x="8590775" y="0"/>
                  </a:moveTo>
                  <a:lnTo>
                    <a:pt x="0" y="0"/>
                  </a:lnTo>
                  <a:lnTo>
                    <a:pt x="0" y="586727"/>
                  </a:lnTo>
                  <a:lnTo>
                    <a:pt x="8590775" y="586727"/>
                  </a:lnTo>
                  <a:lnTo>
                    <a:pt x="8590775" y="0"/>
                  </a:lnTo>
                  <a:close/>
                </a:path>
                <a:path w="8770620" h="586739">
                  <a:moveTo>
                    <a:pt x="8770620" y="0"/>
                  </a:moveTo>
                  <a:lnTo>
                    <a:pt x="8656320" y="0"/>
                  </a:lnTo>
                  <a:lnTo>
                    <a:pt x="8656320" y="586727"/>
                  </a:lnTo>
                  <a:lnTo>
                    <a:pt x="8770620" y="586727"/>
                  </a:lnTo>
                  <a:lnTo>
                    <a:pt x="87706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94813"/>
              <a:ext cx="8670036" cy="33848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510028"/>
              <a:ext cx="8537575" cy="3110865"/>
            </a:xfrm>
            <a:custGeom>
              <a:avLst/>
              <a:gdLst/>
              <a:ahLst/>
              <a:cxnLst/>
              <a:rect l="l" t="t" r="r" b="b"/>
              <a:pathLst>
                <a:path w="8537575" h="3110865">
                  <a:moveTo>
                    <a:pt x="8537448" y="0"/>
                  </a:moveTo>
                  <a:lnTo>
                    <a:pt x="0" y="0"/>
                  </a:lnTo>
                  <a:lnTo>
                    <a:pt x="0" y="3110484"/>
                  </a:lnTo>
                  <a:lnTo>
                    <a:pt x="8537448" y="3110484"/>
                  </a:lnTo>
                  <a:lnTo>
                    <a:pt x="8537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883" y="2808732"/>
              <a:ext cx="7607934" cy="2144395"/>
            </a:xfrm>
            <a:custGeom>
              <a:avLst/>
              <a:gdLst/>
              <a:ahLst/>
              <a:cxnLst/>
              <a:rect l="l" t="t" r="r" b="b"/>
              <a:pathLst>
                <a:path w="7607934" h="2144395">
                  <a:moveTo>
                    <a:pt x="0" y="0"/>
                  </a:moveTo>
                  <a:lnTo>
                    <a:pt x="7607808" y="0"/>
                  </a:lnTo>
                </a:path>
                <a:path w="7607934" h="2144395">
                  <a:moveTo>
                    <a:pt x="0" y="428243"/>
                  </a:moveTo>
                  <a:lnTo>
                    <a:pt x="7607808" y="428243"/>
                  </a:lnTo>
                </a:path>
                <a:path w="7607934" h="2144395">
                  <a:moveTo>
                    <a:pt x="0" y="858011"/>
                  </a:moveTo>
                  <a:lnTo>
                    <a:pt x="7607808" y="858011"/>
                  </a:lnTo>
                </a:path>
                <a:path w="7607934" h="2144395">
                  <a:moveTo>
                    <a:pt x="0" y="1286255"/>
                  </a:moveTo>
                  <a:lnTo>
                    <a:pt x="7607808" y="1286255"/>
                  </a:lnTo>
                </a:path>
                <a:path w="7607934" h="2144395">
                  <a:moveTo>
                    <a:pt x="0" y="1716023"/>
                  </a:moveTo>
                  <a:lnTo>
                    <a:pt x="7607808" y="1716023"/>
                  </a:lnTo>
                </a:path>
                <a:path w="7607934" h="2144395">
                  <a:moveTo>
                    <a:pt x="0" y="2144267"/>
                  </a:moveTo>
                  <a:lnTo>
                    <a:pt x="7607808" y="2144267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2942844"/>
            <a:ext cx="8537575" cy="267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ts val="1465"/>
              </a:lnSpc>
            </a:pPr>
            <a:r>
              <a:rPr sz="1900" b="1" spc="-10" dirty="0">
                <a:latin typeface="Calibri"/>
                <a:cs typeface="Calibri"/>
              </a:rPr>
              <a:t>Congenital</a:t>
            </a:r>
            <a:endParaRPr sz="1900" dirty="0">
              <a:latin typeface="Calibri"/>
              <a:cs typeface="Calibri"/>
            </a:endParaRPr>
          </a:p>
          <a:p>
            <a:pPr marL="667385">
              <a:lnSpc>
                <a:spcPct val="100000"/>
              </a:lnSpc>
              <a:spcBef>
                <a:spcPts val="1095"/>
              </a:spcBef>
            </a:pPr>
            <a:r>
              <a:rPr sz="1900" b="1" spc="-10" dirty="0">
                <a:latin typeface="Calibri"/>
                <a:cs typeface="Calibri"/>
              </a:rPr>
              <a:t>Inflammatory</a:t>
            </a:r>
            <a:endParaRPr sz="1900" dirty="0">
              <a:latin typeface="Calibri"/>
              <a:cs typeface="Calibri"/>
            </a:endParaRPr>
          </a:p>
          <a:p>
            <a:pPr marL="667385">
              <a:lnSpc>
                <a:spcPct val="100000"/>
              </a:lnSpc>
              <a:spcBef>
                <a:spcPts val="1100"/>
              </a:spcBef>
            </a:pPr>
            <a:r>
              <a:rPr sz="1900" b="1" spc="-10" dirty="0">
                <a:latin typeface="Calibri"/>
                <a:cs typeface="Calibri"/>
              </a:rPr>
              <a:t>Goiter</a:t>
            </a:r>
            <a:endParaRPr sz="1900" dirty="0">
              <a:latin typeface="Calibri"/>
              <a:cs typeface="Calibri"/>
            </a:endParaRPr>
          </a:p>
          <a:p>
            <a:pPr marL="667385" marR="5046980">
              <a:lnSpc>
                <a:spcPct val="148200"/>
              </a:lnSpc>
            </a:pPr>
            <a:r>
              <a:rPr sz="1900" b="1" spc="-15" dirty="0">
                <a:latin typeface="Calibri"/>
                <a:cs typeface="Calibri"/>
              </a:rPr>
              <a:t>Thyroid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hormones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disorders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Thyroid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nodule</a:t>
            </a:r>
            <a:endParaRPr sz="1900" dirty="0">
              <a:latin typeface="Calibri"/>
              <a:cs typeface="Calibri"/>
            </a:endParaRPr>
          </a:p>
          <a:p>
            <a:pPr marL="667385">
              <a:lnSpc>
                <a:spcPct val="100000"/>
              </a:lnSpc>
              <a:spcBef>
                <a:spcPts val="1100"/>
              </a:spcBef>
            </a:pPr>
            <a:r>
              <a:rPr sz="1900" b="1" spc="-5" dirty="0">
                <a:latin typeface="Calibri"/>
                <a:cs typeface="Calibri"/>
              </a:rPr>
              <a:t>Neoplastic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thesis of Thyroid Hormones - Bioscience Notes">
            <a:extLst>
              <a:ext uri="{FF2B5EF4-FFF2-40B4-BE49-F238E27FC236}">
                <a16:creationId xmlns:a16="http://schemas.microsoft.com/office/drawing/2014/main" id="{D9B39CD5-C821-48DD-3283-092A7798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5" y="152400"/>
            <a:ext cx="885354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D9F9-32CF-5E4A-98EB-059E26F0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7848600" cy="42887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main steps are :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IODIDE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TRAPPING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(uptake)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ORGANIFICATION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(linking iodine to tyrosine – MIT and DIT (by TPO)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(MIT+DIT =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DIT+DIT=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(by TPO)</a:t>
            </a:r>
          </a:p>
          <a:p>
            <a:pPr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STORAGE (in colloid , bound to Thyroglobulin)</a:t>
            </a:r>
          </a:p>
          <a:p>
            <a:pPr>
              <a:buFontTx/>
              <a:buChar char="-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 thyroxine released when needed</a:t>
            </a:r>
          </a:p>
          <a:p>
            <a:pPr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steps are affected by TSH</a:t>
            </a:r>
          </a:p>
          <a:p>
            <a:pPr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Thyroid gland mainly produce T4</a:t>
            </a:r>
          </a:p>
          <a:p>
            <a:pPr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TSH is the most sensitive indicator of thyroid function (hyper or hypo )</a:t>
            </a:r>
          </a:p>
        </p:txBody>
      </p:sp>
    </p:spTree>
    <p:extLst>
      <p:ext uri="{BB962C8B-B14F-4D97-AF65-F5344CB8AC3E}">
        <p14:creationId xmlns:p14="http://schemas.microsoft.com/office/powerpoint/2010/main" val="94350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4485" y="228600"/>
            <a:ext cx="8495030" cy="6129655"/>
            <a:chOff x="373379" y="237734"/>
            <a:chExt cx="8495030" cy="612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5" y="237734"/>
              <a:ext cx="8471925" cy="60289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9099" y="260603"/>
              <a:ext cx="8376284" cy="5933440"/>
            </a:xfrm>
            <a:custGeom>
              <a:avLst/>
              <a:gdLst/>
              <a:ahLst/>
              <a:cxnLst/>
              <a:rect l="l" t="t" r="r" b="b"/>
              <a:pathLst>
                <a:path w="8376284" h="5933440">
                  <a:moveTo>
                    <a:pt x="8375904" y="0"/>
                  </a:moveTo>
                  <a:lnTo>
                    <a:pt x="0" y="0"/>
                  </a:lnTo>
                  <a:lnTo>
                    <a:pt x="0" y="5932932"/>
                  </a:lnTo>
                  <a:lnTo>
                    <a:pt x="8375904" y="5932932"/>
                  </a:lnTo>
                  <a:lnTo>
                    <a:pt x="8375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099" y="260603"/>
              <a:ext cx="8376284" cy="5933440"/>
            </a:xfrm>
            <a:custGeom>
              <a:avLst/>
              <a:gdLst/>
              <a:ahLst/>
              <a:cxnLst/>
              <a:rect l="l" t="t" r="r" b="b"/>
              <a:pathLst>
                <a:path w="8376284" h="5933440">
                  <a:moveTo>
                    <a:pt x="0" y="5932932"/>
                  </a:moveTo>
                  <a:lnTo>
                    <a:pt x="8375904" y="5932932"/>
                  </a:lnTo>
                  <a:lnTo>
                    <a:pt x="8375904" y="0"/>
                  </a:lnTo>
                  <a:lnTo>
                    <a:pt x="0" y="0"/>
                  </a:lnTo>
                  <a:lnTo>
                    <a:pt x="0" y="5932932"/>
                  </a:lnTo>
                  <a:close/>
                </a:path>
              </a:pathLst>
            </a:custGeom>
            <a:ln w="12192">
              <a:solidFill>
                <a:srgbClr val="DEDE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379" y="2874263"/>
              <a:ext cx="96520" cy="704215"/>
            </a:xfrm>
            <a:custGeom>
              <a:avLst/>
              <a:gdLst/>
              <a:ahLst/>
              <a:cxnLst/>
              <a:rect l="l" t="t" r="r" b="b"/>
              <a:pathLst>
                <a:path w="96520" h="704214">
                  <a:moveTo>
                    <a:pt x="96012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96012" y="704088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8400" y="603504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5">
                  <a:moveTo>
                    <a:pt x="6249161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758190"/>
                  </a:lnTo>
                  <a:lnTo>
                    <a:pt x="7735" y="806098"/>
                  </a:lnTo>
                  <a:lnTo>
                    <a:pt x="29272" y="847721"/>
                  </a:lnTo>
                  <a:lnTo>
                    <a:pt x="62106" y="880555"/>
                  </a:lnTo>
                  <a:lnTo>
                    <a:pt x="103729" y="902092"/>
                  </a:lnTo>
                  <a:lnTo>
                    <a:pt x="151637" y="909828"/>
                  </a:lnTo>
                  <a:lnTo>
                    <a:pt x="6249161" y="909828"/>
                  </a:lnTo>
                  <a:lnTo>
                    <a:pt x="6297070" y="902092"/>
                  </a:lnTo>
                  <a:lnTo>
                    <a:pt x="6338693" y="880555"/>
                  </a:lnTo>
                  <a:lnTo>
                    <a:pt x="6371527" y="847721"/>
                  </a:lnTo>
                  <a:lnTo>
                    <a:pt x="6393064" y="806098"/>
                  </a:lnTo>
                  <a:lnTo>
                    <a:pt x="6400800" y="758190"/>
                  </a:lnTo>
                  <a:lnTo>
                    <a:pt x="6400800" y="151637"/>
                  </a:lnTo>
                  <a:lnTo>
                    <a:pt x="6393064" y="103729"/>
                  </a:lnTo>
                  <a:lnTo>
                    <a:pt x="6371527" y="62106"/>
                  </a:lnTo>
                  <a:lnTo>
                    <a:pt x="6338693" y="29272"/>
                  </a:lnTo>
                  <a:lnTo>
                    <a:pt x="6297070" y="7735"/>
                  </a:lnTo>
                  <a:lnTo>
                    <a:pt x="624916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0" y="603504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5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6249161" y="0"/>
                  </a:lnTo>
                  <a:lnTo>
                    <a:pt x="6297070" y="7735"/>
                  </a:lnTo>
                  <a:lnTo>
                    <a:pt x="6338693" y="29272"/>
                  </a:lnTo>
                  <a:lnTo>
                    <a:pt x="6371527" y="62106"/>
                  </a:lnTo>
                  <a:lnTo>
                    <a:pt x="6393064" y="103729"/>
                  </a:lnTo>
                  <a:lnTo>
                    <a:pt x="6400800" y="151637"/>
                  </a:lnTo>
                  <a:lnTo>
                    <a:pt x="6400800" y="758190"/>
                  </a:lnTo>
                  <a:lnTo>
                    <a:pt x="6393064" y="806098"/>
                  </a:lnTo>
                  <a:lnTo>
                    <a:pt x="6371527" y="847721"/>
                  </a:lnTo>
                  <a:lnTo>
                    <a:pt x="6338693" y="880555"/>
                  </a:lnTo>
                  <a:lnTo>
                    <a:pt x="6297070" y="902092"/>
                  </a:lnTo>
                  <a:lnTo>
                    <a:pt x="6249161" y="909828"/>
                  </a:lnTo>
                  <a:lnTo>
                    <a:pt x="151637" y="909828"/>
                  </a:lnTo>
                  <a:lnTo>
                    <a:pt x="103729" y="902092"/>
                  </a:lnTo>
                  <a:lnTo>
                    <a:pt x="62106" y="880555"/>
                  </a:lnTo>
                  <a:lnTo>
                    <a:pt x="29272" y="847721"/>
                  </a:lnTo>
                  <a:lnTo>
                    <a:pt x="7735" y="806098"/>
                  </a:lnTo>
                  <a:lnTo>
                    <a:pt x="0" y="758190"/>
                  </a:lnTo>
                  <a:lnTo>
                    <a:pt x="0" y="1516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0" y="1574291"/>
              <a:ext cx="6400800" cy="908685"/>
            </a:xfrm>
            <a:custGeom>
              <a:avLst/>
              <a:gdLst/>
              <a:ahLst/>
              <a:cxnLst/>
              <a:rect l="l" t="t" r="r" b="b"/>
              <a:pathLst>
                <a:path w="6400800" h="908685">
                  <a:moveTo>
                    <a:pt x="6249416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20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4"/>
                  </a:lnTo>
                  <a:lnTo>
                    <a:pt x="6249416" y="908304"/>
                  </a:lnTo>
                  <a:lnTo>
                    <a:pt x="6297249" y="900582"/>
                  </a:lnTo>
                  <a:lnTo>
                    <a:pt x="6338803" y="879083"/>
                  </a:lnTo>
                  <a:lnTo>
                    <a:pt x="6371579" y="846307"/>
                  </a:lnTo>
                  <a:lnTo>
                    <a:pt x="6393078" y="804753"/>
                  </a:lnTo>
                  <a:lnTo>
                    <a:pt x="6400800" y="756920"/>
                  </a:lnTo>
                  <a:lnTo>
                    <a:pt x="6400800" y="151384"/>
                  </a:lnTo>
                  <a:lnTo>
                    <a:pt x="6393078" y="103550"/>
                  </a:lnTo>
                  <a:lnTo>
                    <a:pt x="6371579" y="61996"/>
                  </a:lnTo>
                  <a:lnTo>
                    <a:pt x="6338803" y="29220"/>
                  </a:lnTo>
                  <a:lnTo>
                    <a:pt x="6297249" y="7721"/>
                  </a:lnTo>
                  <a:lnTo>
                    <a:pt x="6249416" y="0"/>
                  </a:lnTo>
                  <a:close/>
                </a:path>
              </a:pathLst>
            </a:custGeom>
            <a:solidFill>
              <a:srgbClr val="54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400" y="1574291"/>
              <a:ext cx="6400800" cy="908685"/>
            </a:xfrm>
            <a:custGeom>
              <a:avLst/>
              <a:gdLst/>
              <a:ahLst/>
              <a:cxnLst/>
              <a:rect l="l" t="t" r="r" b="b"/>
              <a:pathLst>
                <a:path w="6400800" h="908685">
                  <a:moveTo>
                    <a:pt x="0" y="151384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3" y="0"/>
                  </a:lnTo>
                  <a:lnTo>
                    <a:pt x="6249416" y="0"/>
                  </a:lnTo>
                  <a:lnTo>
                    <a:pt x="6297249" y="7721"/>
                  </a:lnTo>
                  <a:lnTo>
                    <a:pt x="6338803" y="29220"/>
                  </a:lnTo>
                  <a:lnTo>
                    <a:pt x="6371579" y="61996"/>
                  </a:lnTo>
                  <a:lnTo>
                    <a:pt x="6393078" y="103550"/>
                  </a:lnTo>
                  <a:lnTo>
                    <a:pt x="6400800" y="151384"/>
                  </a:lnTo>
                  <a:lnTo>
                    <a:pt x="6400800" y="756920"/>
                  </a:lnTo>
                  <a:lnTo>
                    <a:pt x="6393078" y="804753"/>
                  </a:lnTo>
                  <a:lnTo>
                    <a:pt x="6371579" y="846307"/>
                  </a:lnTo>
                  <a:lnTo>
                    <a:pt x="6338803" y="879083"/>
                  </a:lnTo>
                  <a:lnTo>
                    <a:pt x="6297249" y="900582"/>
                  </a:lnTo>
                  <a:lnTo>
                    <a:pt x="6249416" y="908304"/>
                  </a:lnTo>
                  <a:lnTo>
                    <a:pt x="151383" y="908304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20"/>
                  </a:lnTo>
                  <a:lnTo>
                    <a:pt x="0" y="1513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400" y="2543556"/>
              <a:ext cx="6400800" cy="908685"/>
            </a:xfrm>
            <a:custGeom>
              <a:avLst/>
              <a:gdLst/>
              <a:ahLst/>
              <a:cxnLst/>
              <a:rect l="l" t="t" r="r" b="b"/>
              <a:pathLst>
                <a:path w="6400800" h="908685">
                  <a:moveTo>
                    <a:pt x="6249416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20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4"/>
                  </a:lnTo>
                  <a:lnTo>
                    <a:pt x="6249416" y="908304"/>
                  </a:lnTo>
                  <a:lnTo>
                    <a:pt x="6297249" y="900582"/>
                  </a:lnTo>
                  <a:lnTo>
                    <a:pt x="6338803" y="879083"/>
                  </a:lnTo>
                  <a:lnTo>
                    <a:pt x="6371579" y="846307"/>
                  </a:lnTo>
                  <a:lnTo>
                    <a:pt x="6393078" y="804753"/>
                  </a:lnTo>
                  <a:lnTo>
                    <a:pt x="6400800" y="756920"/>
                  </a:lnTo>
                  <a:lnTo>
                    <a:pt x="6400800" y="151384"/>
                  </a:lnTo>
                  <a:lnTo>
                    <a:pt x="6393078" y="103550"/>
                  </a:lnTo>
                  <a:lnTo>
                    <a:pt x="6371579" y="61996"/>
                  </a:lnTo>
                  <a:lnTo>
                    <a:pt x="6338803" y="29220"/>
                  </a:lnTo>
                  <a:lnTo>
                    <a:pt x="6297249" y="7721"/>
                  </a:lnTo>
                  <a:lnTo>
                    <a:pt x="6249416" y="0"/>
                  </a:lnTo>
                  <a:close/>
                </a:path>
              </a:pathLst>
            </a:custGeom>
            <a:solidFill>
              <a:srgbClr val="50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0" y="2543556"/>
              <a:ext cx="6400800" cy="908685"/>
            </a:xfrm>
            <a:custGeom>
              <a:avLst/>
              <a:gdLst/>
              <a:ahLst/>
              <a:cxnLst/>
              <a:rect l="l" t="t" r="r" b="b"/>
              <a:pathLst>
                <a:path w="6400800" h="908685">
                  <a:moveTo>
                    <a:pt x="0" y="151384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3" y="0"/>
                  </a:lnTo>
                  <a:lnTo>
                    <a:pt x="6249416" y="0"/>
                  </a:lnTo>
                  <a:lnTo>
                    <a:pt x="6297249" y="7721"/>
                  </a:lnTo>
                  <a:lnTo>
                    <a:pt x="6338803" y="29220"/>
                  </a:lnTo>
                  <a:lnTo>
                    <a:pt x="6371579" y="61996"/>
                  </a:lnTo>
                  <a:lnTo>
                    <a:pt x="6393078" y="103550"/>
                  </a:lnTo>
                  <a:lnTo>
                    <a:pt x="6400800" y="151384"/>
                  </a:lnTo>
                  <a:lnTo>
                    <a:pt x="6400800" y="756920"/>
                  </a:lnTo>
                  <a:lnTo>
                    <a:pt x="6393078" y="804753"/>
                  </a:lnTo>
                  <a:lnTo>
                    <a:pt x="6371579" y="846307"/>
                  </a:lnTo>
                  <a:lnTo>
                    <a:pt x="6338803" y="879083"/>
                  </a:lnTo>
                  <a:lnTo>
                    <a:pt x="6297249" y="900582"/>
                  </a:lnTo>
                  <a:lnTo>
                    <a:pt x="6249416" y="908304"/>
                  </a:lnTo>
                  <a:lnTo>
                    <a:pt x="151383" y="908304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20"/>
                  </a:lnTo>
                  <a:lnTo>
                    <a:pt x="0" y="1513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8400" y="3512820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6249161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758189"/>
                  </a:lnTo>
                  <a:lnTo>
                    <a:pt x="7735" y="806098"/>
                  </a:lnTo>
                  <a:lnTo>
                    <a:pt x="29272" y="847721"/>
                  </a:lnTo>
                  <a:lnTo>
                    <a:pt x="62106" y="880555"/>
                  </a:lnTo>
                  <a:lnTo>
                    <a:pt x="103729" y="902092"/>
                  </a:lnTo>
                  <a:lnTo>
                    <a:pt x="151637" y="909827"/>
                  </a:lnTo>
                  <a:lnTo>
                    <a:pt x="6249161" y="909827"/>
                  </a:lnTo>
                  <a:lnTo>
                    <a:pt x="6297070" y="902092"/>
                  </a:lnTo>
                  <a:lnTo>
                    <a:pt x="6338693" y="880555"/>
                  </a:lnTo>
                  <a:lnTo>
                    <a:pt x="6371527" y="847721"/>
                  </a:lnTo>
                  <a:lnTo>
                    <a:pt x="6393064" y="806098"/>
                  </a:lnTo>
                  <a:lnTo>
                    <a:pt x="6400800" y="758189"/>
                  </a:lnTo>
                  <a:lnTo>
                    <a:pt x="6400800" y="151637"/>
                  </a:lnTo>
                  <a:lnTo>
                    <a:pt x="6393064" y="103729"/>
                  </a:lnTo>
                  <a:lnTo>
                    <a:pt x="6371527" y="62106"/>
                  </a:lnTo>
                  <a:lnTo>
                    <a:pt x="6338693" y="29272"/>
                  </a:lnTo>
                  <a:lnTo>
                    <a:pt x="6297070" y="7735"/>
                  </a:lnTo>
                  <a:lnTo>
                    <a:pt x="6249161" y="0"/>
                  </a:lnTo>
                  <a:close/>
                </a:path>
              </a:pathLst>
            </a:custGeom>
            <a:solidFill>
              <a:srgbClr val="4AC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0" y="3512820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6249161" y="0"/>
                  </a:lnTo>
                  <a:lnTo>
                    <a:pt x="6297070" y="7735"/>
                  </a:lnTo>
                  <a:lnTo>
                    <a:pt x="6338693" y="29272"/>
                  </a:lnTo>
                  <a:lnTo>
                    <a:pt x="6371527" y="62106"/>
                  </a:lnTo>
                  <a:lnTo>
                    <a:pt x="6393064" y="103729"/>
                  </a:lnTo>
                  <a:lnTo>
                    <a:pt x="6400800" y="151637"/>
                  </a:lnTo>
                  <a:lnTo>
                    <a:pt x="6400800" y="758189"/>
                  </a:lnTo>
                  <a:lnTo>
                    <a:pt x="6393064" y="806098"/>
                  </a:lnTo>
                  <a:lnTo>
                    <a:pt x="6371527" y="847721"/>
                  </a:lnTo>
                  <a:lnTo>
                    <a:pt x="6338693" y="880555"/>
                  </a:lnTo>
                  <a:lnTo>
                    <a:pt x="6297070" y="902092"/>
                  </a:lnTo>
                  <a:lnTo>
                    <a:pt x="6249161" y="909827"/>
                  </a:lnTo>
                  <a:lnTo>
                    <a:pt x="151637" y="909827"/>
                  </a:lnTo>
                  <a:lnTo>
                    <a:pt x="103729" y="902092"/>
                  </a:lnTo>
                  <a:lnTo>
                    <a:pt x="62106" y="880555"/>
                  </a:lnTo>
                  <a:lnTo>
                    <a:pt x="29272" y="847721"/>
                  </a:lnTo>
                  <a:lnTo>
                    <a:pt x="7735" y="806098"/>
                  </a:lnTo>
                  <a:lnTo>
                    <a:pt x="0" y="758189"/>
                  </a:lnTo>
                  <a:lnTo>
                    <a:pt x="0" y="1516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8400" y="4482083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6249161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8"/>
                  </a:lnTo>
                  <a:lnTo>
                    <a:pt x="0" y="758190"/>
                  </a:lnTo>
                  <a:lnTo>
                    <a:pt x="7735" y="806098"/>
                  </a:lnTo>
                  <a:lnTo>
                    <a:pt x="29272" y="847721"/>
                  </a:lnTo>
                  <a:lnTo>
                    <a:pt x="62106" y="880555"/>
                  </a:lnTo>
                  <a:lnTo>
                    <a:pt x="103729" y="902092"/>
                  </a:lnTo>
                  <a:lnTo>
                    <a:pt x="151637" y="909828"/>
                  </a:lnTo>
                  <a:lnTo>
                    <a:pt x="6249161" y="909828"/>
                  </a:lnTo>
                  <a:lnTo>
                    <a:pt x="6297070" y="902092"/>
                  </a:lnTo>
                  <a:lnTo>
                    <a:pt x="6338693" y="880555"/>
                  </a:lnTo>
                  <a:lnTo>
                    <a:pt x="6371527" y="847721"/>
                  </a:lnTo>
                  <a:lnTo>
                    <a:pt x="6393064" y="806098"/>
                  </a:lnTo>
                  <a:lnTo>
                    <a:pt x="6400800" y="758190"/>
                  </a:lnTo>
                  <a:lnTo>
                    <a:pt x="6400800" y="151638"/>
                  </a:lnTo>
                  <a:lnTo>
                    <a:pt x="6393064" y="103729"/>
                  </a:lnTo>
                  <a:lnTo>
                    <a:pt x="6371527" y="62106"/>
                  </a:lnTo>
                  <a:lnTo>
                    <a:pt x="6338693" y="29272"/>
                  </a:lnTo>
                  <a:lnTo>
                    <a:pt x="6297070" y="7735"/>
                  </a:lnTo>
                  <a:lnTo>
                    <a:pt x="6249161" y="0"/>
                  </a:lnTo>
                  <a:close/>
                </a:path>
              </a:pathLst>
            </a:custGeom>
            <a:solidFill>
              <a:srgbClr val="49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400" y="4482083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0" y="151638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6249161" y="0"/>
                  </a:lnTo>
                  <a:lnTo>
                    <a:pt x="6297070" y="7735"/>
                  </a:lnTo>
                  <a:lnTo>
                    <a:pt x="6338693" y="29272"/>
                  </a:lnTo>
                  <a:lnTo>
                    <a:pt x="6371527" y="62106"/>
                  </a:lnTo>
                  <a:lnTo>
                    <a:pt x="6393064" y="103729"/>
                  </a:lnTo>
                  <a:lnTo>
                    <a:pt x="6400800" y="151638"/>
                  </a:lnTo>
                  <a:lnTo>
                    <a:pt x="6400800" y="758190"/>
                  </a:lnTo>
                  <a:lnTo>
                    <a:pt x="6393064" y="806098"/>
                  </a:lnTo>
                  <a:lnTo>
                    <a:pt x="6371527" y="847721"/>
                  </a:lnTo>
                  <a:lnTo>
                    <a:pt x="6338693" y="880555"/>
                  </a:lnTo>
                  <a:lnTo>
                    <a:pt x="6297070" y="902092"/>
                  </a:lnTo>
                  <a:lnTo>
                    <a:pt x="6249161" y="909828"/>
                  </a:lnTo>
                  <a:lnTo>
                    <a:pt x="151637" y="909828"/>
                  </a:lnTo>
                  <a:lnTo>
                    <a:pt x="103729" y="902092"/>
                  </a:lnTo>
                  <a:lnTo>
                    <a:pt x="62106" y="880555"/>
                  </a:lnTo>
                  <a:lnTo>
                    <a:pt x="29272" y="847721"/>
                  </a:lnTo>
                  <a:lnTo>
                    <a:pt x="7735" y="806098"/>
                  </a:lnTo>
                  <a:lnTo>
                    <a:pt x="0" y="758190"/>
                  </a:lnTo>
                  <a:lnTo>
                    <a:pt x="0" y="1516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0" y="5451347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6249161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758189"/>
                  </a:lnTo>
                  <a:lnTo>
                    <a:pt x="7735" y="806117"/>
                  </a:lnTo>
                  <a:lnTo>
                    <a:pt x="29272" y="847743"/>
                  </a:lnTo>
                  <a:lnTo>
                    <a:pt x="62106" y="880569"/>
                  </a:lnTo>
                  <a:lnTo>
                    <a:pt x="103729" y="902097"/>
                  </a:lnTo>
                  <a:lnTo>
                    <a:pt x="151637" y="909827"/>
                  </a:lnTo>
                  <a:lnTo>
                    <a:pt x="6249161" y="909827"/>
                  </a:lnTo>
                  <a:lnTo>
                    <a:pt x="6297070" y="902097"/>
                  </a:lnTo>
                  <a:lnTo>
                    <a:pt x="6338693" y="880569"/>
                  </a:lnTo>
                  <a:lnTo>
                    <a:pt x="6371527" y="847743"/>
                  </a:lnTo>
                  <a:lnTo>
                    <a:pt x="6393064" y="806117"/>
                  </a:lnTo>
                  <a:lnTo>
                    <a:pt x="6400800" y="758189"/>
                  </a:lnTo>
                  <a:lnTo>
                    <a:pt x="6400800" y="151637"/>
                  </a:lnTo>
                  <a:lnTo>
                    <a:pt x="6393064" y="103729"/>
                  </a:lnTo>
                  <a:lnTo>
                    <a:pt x="6371527" y="62106"/>
                  </a:lnTo>
                  <a:lnTo>
                    <a:pt x="6338693" y="29272"/>
                  </a:lnTo>
                  <a:lnTo>
                    <a:pt x="6297070" y="7735"/>
                  </a:lnTo>
                  <a:lnTo>
                    <a:pt x="624916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8400" y="5451347"/>
              <a:ext cx="6400800" cy="909955"/>
            </a:xfrm>
            <a:custGeom>
              <a:avLst/>
              <a:gdLst/>
              <a:ahLst/>
              <a:cxnLst/>
              <a:rect l="l" t="t" r="r" b="b"/>
              <a:pathLst>
                <a:path w="6400800" h="909954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6249161" y="0"/>
                  </a:lnTo>
                  <a:lnTo>
                    <a:pt x="6297070" y="7735"/>
                  </a:lnTo>
                  <a:lnTo>
                    <a:pt x="6338693" y="29272"/>
                  </a:lnTo>
                  <a:lnTo>
                    <a:pt x="6371527" y="62106"/>
                  </a:lnTo>
                  <a:lnTo>
                    <a:pt x="6393064" y="103729"/>
                  </a:lnTo>
                  <a:lnTo>
                    <a:pt x="6400800" y="151637"/>
                  </a:lnTo>
                  <a:lnTo>
                    <a:pt x="6400800" y="758189"/>
                  </a:lnTo>
                  <a:lnTo>
                    <a:pt x="6393064" y="806117"/>
                  </a:lnTo>
                  <a:lnTo>
                    <a:pt x="6371527" y="847743"/>
                  </a:lnTo>
                  <a:lnTo>
                    <a:pt x="6338693" y="880569"/>
                  </a:lnTo>
                  <a:lnTo>
                    <a:pt x="6297070" y="902097"/>
                  </a:lnTo>
                  <a:lnTo>
                    <a:pt x="6249161" y="909827"/>
                  </a:lnTo>
                  <a:lnTo>
                    <a:pt x="151637" y="909827"/>
                  </a:lnTo>
                  <a:lnTo>
                    <a:pt x="103729" y="902097"/>
                  </a:lnTo>
                  <a:lnTo>
                    <a:pt x="62106" y="880569"/>
                  </a:lnTo>
                  <a:lnTo>
                    <a:pt x="29272" y="847743"/>
                  </a:lnTo>
                  <a:lnTo>
                    <a:pt x="7735" y="806117"/>
                  </a:lnTo>
                  <a:lnTo>
                    <a:pt x="0" y="758189"/>
                  </a:lnTo>
                  <a:lnTo>
                    <a:pt x="0" y="1516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13660" y="750252"/>
            <a:ext cx="6050280" cy="53574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T3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T4 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active </a:t>
            </a:r>
            <a:r>
              <a:rPr lang="en-US" sz="2100" b="1" spc="-5" dirty="0">
                <a:solidFill>
                  <a:srgbClr val="FFFFFF"/>
                </a:solidFill>
                <a:latin typeface="Calibri"/>
                <a:cs typeface="Calibri"/>
              </a:rPr>
              <a:t>1%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(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bound not </a:t>
            </a:r>
            <a:r>
              <a:rPr sz="2100" b="1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lang="en-US" sz="2100" b="1" spc="-5" dirty="0">
                <a:solidFill>
                  <a:srgbClr val="FFFFFF"/>
                </a:solidFill>
                <a:latin typeface="Calibri"/>
                <a:cs typeface="Calibri"/>
              </a:rPr>
              <a:t> 99%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T3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T4&gt;T3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periphery )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deiodinase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T4:T3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serum</a:t>
            </a:r>
            <a:r>
              <a:rPr sz="2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20:1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T3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100" b="1" spc="-5" dirty="0">
                <a:solidFill>
                  <a:srgbClr val="FFFFFF"/>
                </a:solidFill>
                <a:latin typeface="Calibri"/>
                <a:cs typeface="Calibri"/>
              </a:rPr>
              <a:t>potent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(4X)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Thyroid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binding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globulin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majority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T3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T4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blood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stream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Thyroglobulin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stores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T3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T4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colloid.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3559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0" dirty="0"/>
              <a:t>Pathophysiology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955" y="1958339"/>
            <a:ext cx="5065013" cy="11391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39490" y="2315972"/>
            <a:ext cx="4080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15" dirty="0">
                <a:latin typeface="Calibri"/>
                <a:cs typeface="Calibri"/>
              </a:rPr>
              <a:t>Enlargement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thyroid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gland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" y="1824227"/>
            <a:ext cx="2844546" cy="14074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03628" y="2279142"/>
            <a:ext cx="8877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Goi</a:t>
            </a:r>
            <a:r>
              <a:rPr sz="26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7955" y="3430523"/>
            <a:ext cx="5065013" cy="11391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39490" y="3635121"/>
            <a:ext cx="444627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1300" marR="5080" indent="-228600">
              <a:lnSpc>
                <a:spcPts val="2420"/>
              </a:lnSpc>
              <a:spcBef>
                <a:spcPts val="359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Hyperactivity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entire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part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thyroid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" y="3296411"/>
            <a:ext cx="2844546" cy="14074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5850" y="3751579"/>
            <a:ext cx="23253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Hyperthyroidism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7955" y="4902708"/>
            <a:ext cx="5065013" cy="113919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39490" y="4954270"/>
            <a:ext cx="4419600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15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clinical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condition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due </a:t>
            </a:r>
            <a:r>
              <a:rPr sz="2200" b="1" spc="-20" dirty="0">
                <a:latin typeface="Calibri"/>
                <a:cs typeface="Calibri"/>
              </a:rPr>
              <a:t>to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high</a:t>
            </a:r>
            <a:r>
              <a:rPr sz="2200" b="1" dirty="0">
                <a:latin typeface="Calibri"/>
                <a:cs typeface="Calibri"/>
              </a:rPr>
              <a:t> T3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T4  in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extra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thyroidal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tissue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without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regard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origin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840" y="4768596"/>
            <a:ext cx="2844546" cy="140741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55014" y="5224398"/>
            <a:ext cx="19856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Thyrotoxicosis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64525" algn="l"/>
              </a:tabLst>
            </a:pPr>
            <a:r>
              <a:rPr u="none" spc="-670" dirty="0"/>
              <a:t>T</a:t>
            </a:r>
            <a:r>
              <a:rPr u="none" spc="-535" dirty="0"/>
              <a:t>h</a:t>
            </a:r>
            <a:r>
              <a:rPr u="none" spc="-30" dirty="0"/>
              <a:t>e</a:t>
            </a:r>
            <a:r>
              <a:rPr u="none" spc="-400" dirty="0"/>
              <a:t> </a:t>
            </a:r>
            <a:r>
              <a:rPr spc="-260" dirty="0"/>
              <a:t>D</a:t>
            </a:r>
            <a:r>
              <a:rPr spc="-95" dirty="0"/>
              <a:t>i</a:t>
            </a:r>
            <a:r>
              <a:rPr spc="-235" dirty="0"/>
              <a:t>agnosi</a:t>
            </a:r>
            <a:r>
              <a:rPr spc="-380" dirty="0"/>
              <a:t>s</a:t>
            </a:r>
            <a:r>
              <a:rPr spc="-430" dirty="0"/>
              <a:t> </a:t>
            </a:r>
            <a:r>
              <a:rPr spc="-270" dirty="0"/>
              <a:t>of</a:t>
            </a:r>
            <a:r>
              <a:rPr spc="-409" dirty="0"/>
              <a:t> </a:t>
            </a:r>
            <a:r>
              <a:rPr spc="-670" dirty="0"/>
              <a:t>T</a:t>
            </a:r>
            <a:r>
              <a:rPr spc="-535" dirty="0"/>
              <a:t>h</a:t>
            </a:r>
            <a:r>
              <a:rPr spc="-285" dirty="0"/>
              <a:t>yro</a:t>
            </a:r>
            <a:r>
              <a:rPr spc="-160" dirty="0"/>
              <a:t>i</a:t>
            </a:r>
            <a:r>
              <a:rPr spc="-250" dirty="0"/>
              <a:t>d</a:t>
            </a:r>
            <a:r>
              <a:rPr spc="-420" dirty="0"/>
              <a:t> </a:t>
            </a:r>
            <a:r>
              <a:rPr spc="-260" dirty="0"/>
              <a:t>D</a:t>
            </a:r>
            <a:r>
              <a:rPr spc="-80" dirty="0"/>
              <a:t>i</a:t>
            </a:r>
            <a:r>
              <a:rPr spc="-245" dirty="0"/>
              <a:t>seas</a:t>
            </a:r>
            <a:r>
              <a:rPr spc="-30" dirty="0"/>
              <a:t>e</a:t>
            </a:r>
            <a:r>
              <a:rPr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7414" y="2546299"/>
            <a:ext cx="1399986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Triple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Assessment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9989" y="1519173"/>
            <a:ext cx="16370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10" dirty="0">
                <a:latin typeface="Calibri"/>
                <a:cs typeface="Calibri"/>
              </a:rPr>
              <a:t>Clini</a:t>
            </a:r>
            <a:r>
              <a:rPr sz="4300" b="1" spc="-40" dirty="0">
                <a:latin typeface="Calibri"/>
                <a:cs typeface="Calibri"/>
              </a:rPr>
              <a:t>c</a:t>
            </a:r>
            <a:r>
              <a:rPr sz="4300" b="1" spc="-5" dirty="0">
                <a:latin typeface="Calibri"/>
                <a:cs typeface="Calibri"/>
              </a:rPr>
              <a:t>al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7479" y="2731007"/>
            <a:ext cx="5913120" cy="0"/>
          </a:xfrm>
          <a:custGeom>
            <a:avLst/>
            <a:gdLst/>
            <a:ahLst/>
            <a:cxnLst/>
            <a:rect l="l" t="t" r="r" b="b"/>
            <a:pathLst>
              <a:path w="5913120">
                <a:moveTo>
                  <a:pt x="0" y="0"/>
                </a:moveTo>
                <a:lnTo>
                  <a:pt x="5913120" y="0"/>
                </a:lnTo>
              </a:path>
            </a:pathLst>
          </a:custGeom>
          <a:ln w="12192">
            <a:solidFill>
              <a:srgbClr val="C0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7479" y="4064508"/>
            <a:ext cx="5913120" cy="0"/>
          </a:xfrm>
          <a:custGeom>
            <a:avLst/>
            <a:gdLst/>
            <a:ahLst/>
            <a:cxnLst/>
            <a:rect l="l" t="t" r="r" b="b"/>
            <a:pathLst>
              <a:path w="5913120">
                <a:moveTo>
                  <a:pt x="0" y="0"/>
                </a:moveTo>
                <a:lnTo>
                  <a:pt x="5913120" y="0"/>
                </a:lnTo>
              </a:path>
            </a:pathLst>
          </a:custGeom>
          <a:ln w="12192">
            <a:solidFill>
              <a:srgbClr val="C0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9989" y="2852369"/>
            <a:ext cx="5382260" cy="26667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15" dirty="0">
                <a:latin typeface="Calibri"/>
                <a:cs typeface="Calibri"/>
              </a:rPr>
              <a:t>TSH</a:t>
            </a:r>
            <a:r>
              <a:rPr lang="en-US" sz="4300" b="1" spc="-15" dirty="0">
                <a:latin typeface="Calibri"/>
                <a:cs typeface="Calibri"/>
              </a:rPr>
              <a:t>,T3,T4</a:t>
            </a:r>
            <a:endParaRPr sz="4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4300" b="1" spc="-5" dirty="0">
                <a:latin typeface="Calibri"/>
                <a:cs typeface="Calibri"/>
              </a:rPr>
              <a:t>Thyroid scan or </a:t>
            </a:r>
            <a:r>
              <a:rPr sz="4300" b="1" spc="-5" dirty="0">
                <a:latin typeface="Calibri"/>
                <a:cs typeface="Calibri"/>
              </a:rPr>
              <a:t>US</a:t>
            </a:r>
            <a:r>
              <a:rPr sz="4300" b="1" spc="-15" dirty="0">
                <a:latin typeface="Calibri"/>
                <a:cs typeface="Calibri"/>
              </a:rPr>
              <a:t> </a:t>
            </a:r>
            <a:r>
              <a:rPr sz="4300" b="1" spc="-5" dirty="0">
                <a:latin typeface="Calibri"/>
                <a:cs typeface="Calibri"/>
              </a:rPr>
              <a:t>with</a:t>
            </a:r>
            <a:r>
              <a:rPr sz="4300" b="1" spc="-15" dirty="0">
                <a:latin typeface="Calibri"/>
                <a:cs typeface="Calibri"/>
              </a:rPr>
              <a:t> </a:t>
            </a:r>
            <a:r>
              <a:rPr sz="4300" b="1" spc="-5" dirty="0">
                <a:latin typeface="Calibri"/>
                <a:cs typeface="Calibri"/>
              </a:rPr>
              <a:t>or</a:t>
            </a:r>
            <a:r>
              <a:rPr sz="4300" b="1" spc="-15" dirty="0">
                <a:latin typeface="Calibri"/>
                <a:cs typeface="Calibri"/>
              </a:rPr>
              <a:t> </a:t>
            </a:r>
            <a:r>
              <a:rPr sz="4300" b="1" spc="-10" dirty="0">
                <a:latin typeface="Calibri"/>
                <a:cs typeface="Calibri"/>
              </a:rPr>
              <a:t>without </a:t>
            </a:r>
            <a:r>
              <a:rPr sz="4300" b="1" spc="-5" dirty="0">
                <a:latin typeface="Calibri"/>
                <a:cs typeface="Calibri"/>
              </a:rPr>
              <a:t>FNA</a:t>
            </a:r>
            <a:endParaRPr sz="43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7479" y="5398008"/>
            <a:ext cx="5913120" cy="0"/>
          </a:xfrm>
          <a:custGeom>
            <a:avLst/>
            <a:gdLst/>
            <a:ahLst/>
            <a:cxnLst/>
            <a:rect l="l" t="t" r="r" b="b"/>
            <a:pathLst>
              <a:path w="5913120">
                <a:moveTo>
                  <a:pt x="0" y="0"/>
                </a:moveTo>
                <a:lnTo>
                  <a:pt x="5913120" y="0"/>
                </a:lnTo>
              </a:path>
            </a:pathLst>
          </a:custGeom>
          <a:ln w="12192">
            <a:solidFill>
              <a:srgbClr val="C0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1580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390" dirty="0"/>
              <a:t>H</a:t>
            </a:r>
            <a:r>
              <a:rPr u="none" spc="-125" dirty="0"/>
              <a:t>i</a:t>
            </a:r>
            <a:r>
              <a:rPr u="none" spc="-340" dirty="0"/>
              <a:t>sto</a:t>
            </a:r>
            <a:r>
              <a:rPr u="none" spc="-360" dirty="0"/>
              <a:t>r</a:t>
            </a:r>
            <a:r>
              <a:rPr u="none" spc="-7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840" y="2237232"/>
            <a:ext cx="2415540" cy="64643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21920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960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Neck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" y="2883407"/>
            <a:ext cx="2415540" cy="1649811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51790" marR="706755" indent="-228600">
              <a:lnSpc>
                <a:spcPct val="91600"/>
              </a:lnSpc>
              <a:spcBef>
                <a:spcPts val="720"/>
              </a:spcBef>
              <a:buFont typeface="Calibri"/>
              <a:buChar char="•"/>
              <a:tabLst>
                <a:tab pos="352425" algn="l"/>
              </a:tabLst>
            </a:pPr>
            <a:r>
              <a:rPr sz="2200" b="1" spc="-15" dirty="0">
                <a:latin typeface="Calibri"/>
                <a:cs typeface="Calibri"/>
              </a:rPr>
              <a:t>Obstructive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symptoms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(dysphagia,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dyspnea,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dysphonia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1088" y="2243327"/>
            <a:ext cx="2402205" cy="634365"/>
          </a:xfrm>
          <a:custGeom>
            <a:avLst/>
            <a:gdLst/>
            <a:ahLst/>
            <a:cxnLst/>
            <a:rect l="l" t="t" r="r" b="b"/>
            <a:pathLst>
              <a:path w="2402204" h="634364">
                <a:moveTo>
                  <a:pt x="0" y="633984"/>
                </a:moveTo>
                <a:lnTo>
                  <a:pt x="2401824" y="633984"/>
                </a:lnTo>
                <a:lnTo>
                  <a:pt x="2401824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1088" y="2243327"/>
            <a:ext cx="2402205" cy="634365"/>
          </a:xfrm>
          <a:prstGeom prst="rect">
            <a:avLst/>
          </a:prstGeom>
          <a:solidFill>
            <a:srgbClr val="FFC000"/>
          </a:solidFill>
          <a:ln w="12192">
            <a:solidFill>
              <a:srgbClr val="4471C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910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Hypothyroidism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088" y="2883407"/>
            <a:ext cx="2402205" cy="25958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97155" rIns="0" bIns="0" rtlCol="0">
            <a:spAutoFit/>
          </a:bodyPr>
          <a:lstStyle/>
          <a:p>
            <a:pPr marL="345440" marR="617855" indent="-228600">
              <a:lnSpc>
                <a:spcPts val="2420"/>
              </a:lnSpc>
              <a:spcBef>
                <a:spcPts val="765"/>
              </a:spcBef>
              <a:buFont typeface="Calibri"/>
              <a:buChar char="•"/>
              <a:tabLst>
                <a:tab pos="346075" algn="l"/>
              </a:tabLst>
            </a:pPr>
            <a:r>
              <a:rPr sz="2200" b="1" spc="-5" dirty="0">
                <a:latin typeface="Calibri"/>
                <a:cs typeface="Calibri"/>
              </a:rPr>
              <a:t>Slow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speech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action</a:t>
            </a:r>
            <a:endParaRPr sz="2200">
              <a:latin typeface="Calibri"/>
              <a:cs typeface="Calibri"/>
            </a:endParaRPr>
          </a:p>
          <a:p>
            <a:pPr marL="345440" indent="-229235">
              <a:lnSpc>
                <a:spcPct val="100000"/>
              </a:lnSpc>
              <a:spcBef>
                <a:spcPts val="135"/>
              </a:spcBef>
              <a:buFont typeface="Calibri"/>
              <a:buChar char="•"/>
              <a:tabLst>
                <a:tab pos="346075" algn="l"/>
              </a:tabLst>
            </a:pPr>
            <a:r>
              <a:rPr sz="2200" b="1" spc="-20" dirty="0">
                <a:latin typeface="Calibri"/>
                <a:cs typeface="Calibri"/>
              </a:rPr>
              <a:t>Fatigue</a:t>
            </a:r>
            <a:endParaRPr sz="2200">
              <a:latin typeface="Calibri"/>
              <a:cs typeface="Calibri"/>
            </a:endParaRPr>
          </a:p>
          <a:p>
            <a:pPr marL="345440" indent="-229235">
              <a:lnSpc>
                <a:spcPct val="100000"/>
              </a:lnSpc>
              <a:spcBef>
                <a:spcPts val="185"/>
              </a:spcBef>
              <a:buFont typeface="Calibri"/>
              <a:buChar char="•"/>
              <a:tabLst>
                <a:tab pos="346075" algn="l"/>
              </a:tabLst>
            </a:pPr>
            <a:r>
              <a:rPr sz="2200" b="1" spc="-10" dirty="0">
                <a:latin typeface="Calibri"/>
                <a:cs typeface="Calibri"/>
              </a:rPr>
              <a:t>Cold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intolerance</a:t>
            </a:r>
            <a:endParaRPr sz="2200">
              <a:latin typeface="Calibri"/>
              <a:cs typeface="Calibri"/>
            </a:endParaRPr>
          </a:p>
          <a:p>
            <a:pPr marL="345440" indent="-229235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346075" algn="l"/>
              </a:tabLst>
            </a:pPr>
            <a:r>
              <a:rPr sz="2200" b="1" spc="-15" dirty="0">
                <a:latin typeface="Calibri"/>
                <a:cs typeface="Calibri"/>
              </a:rPr>
              <a:t>Constipation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09715" y="2243327"/>
            <a:ext cx="2403475" cy="634365"/>
          </a:xfrm>
          <a:custGeom>
            <a:avLst/>
            <a:gdLst/>
            <a:ahLst/>
            <a:cxnLst/>
            <a:rect l="l" t="t" r="r" b="b"/>
            <a:pathLst>
              <a:path w="2403475" h="634364">
                <a:moveTo>
                  <a:pt x="0" y="633984"/>
                </a:moveTo>
                <a:lnTo>
                  <a:pt x="2403347" y="633984"/>
                </a:lnTo>
                <a:lnTo>
                  <a:pt x="2403347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9715" y="2243327"/>
            <a:ext cx="2403475" cy="634365"/>
          </a:xfrm>
          <a:prstGeom prst="rect">
            <a:avLst/>
          </a:prstGeom>
          <a:solidFill>
            <a:srgbClr val="FF0000"/>
          </a:solidFill>
          <a:ln w="12192">
            <a:solidFill>
              <a:srgbClr val="4471C4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910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Hyperthyroidism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9715" y="2883407"/>
            <a:ext cx="2403475" cy="259588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3500" rIns="0" bIns="0" rtlCol="0">
            <a:spAutoFit/>
          </a:bodyPr>
          <a:lstStyle/>
          <a:p>
            <a:pPr marL="346710" indent="-229235">
              <a:lnSpc>
                <a:spcPct val="100000"/>
              </a:lnSpc>
              <a:spcBef>
                <a:spcPts val="500"/>
              </a:spcBef>
              <a:buFont typeface="Calibri"/>
              <a:buChar char="•"/>
              <a:tabLst>
                <a:tab pos="347345" algn="l"/>
              </a:tabLst>
            </a:pPr>
            <a:r>
              <a:rPr sz="2200" b="1" spc="-10" dirty="0">
                <a:latin typeface="Calibri"/>
                <a:cs typeface="Calibri"/>
              </a:rPr>
              <a:t>Irritability</a:t>
            </a:r>
            <a:endParaRPr sz="2200">
              <a:latin typeface="Calibri"/>
              <a:cs typeface="Calibri"/>
            </a:endParaRPr>
          </a:p>
          <a:p>
            <a:pPr marL="346710" indent="-229235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347345" algn="l"/>
              </a:tabLst>
            </a:pPr>
            <a:r>
              <a:rPr sz="2200" b="1" spc="-10" dirty="0">
                <a:latin typeface="Calibri"/>
                <a:cs typeface="Calibri"/>
              </a:rPr>
              <a:t>Insomnia</a:t>
            </a:r>
            <a:endParaRPr sz="2200">
              <a:latin typeface="Calibri"/>
              <a:cs typeface="Calibri"/>
            </a:endParaRPr>
          </a:p>
          <a:p>
            <a:pPr marL="346710" indent="-229235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347345" algn="l"/>
              </a:tabLst>
            </a:pPr>
            <a:r>
              <a:rPr sz="2200" b="1" spc="-15" dirty="0">
                <a:latin typeface="Calibri"/>
                <a:cs typeface="Calibri"/>
              </a:rPr>
              <a:t>Palpitations</a:t>
            </a:r>
            <a:endParaRPr sz="2200">
              <a:latin typeface="Calibri"/>
              <a:cs typeface="Calibri"/>
            </a:endParaRPr>
          </a:p>
          <a:p>
            <a:pPr marL="346710" marR="746125" indent="-228600">
              <a:lnSpc>
                <a:spcPts val="2420"/>
              </a:lnSpc>
              <a:spcBef>
                <a:spcPts val="445"/>
              </a:spcBef>
              <a:buFont typeface="Calibri"/>
              <a:buChar char="•"/>
              <a:tabLst>
                <a:tab pos="347345" algn="l"/>
              </a:tabLst>
            </a:pPr>
            <a:r>
              <a:rPr sz="2200" b="1" spc="-15" dirty="0">
                <a:latin typeface="Calibri"/>
                <a:cs typeface="Calibri"/>
              </a:rPr>
              <a:t>Heat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</a:t>
            </a:r>
            <a:r>
              <a:rPr sz="2200" b="1" spc="-35" dirty="0">
                <a:latin typeface="Calibri"/>
                <a:cs typeface="Calibri"/>
              </a:rPr>
              <a:t>nt</a:t>
            </a:r>
            <a:r>
              <a:rPr sz="2200" b="1" spc="-5" dirty="0">
                <a:latin typeface="Calibri"/>
                <a:cs typeface="Calibri"/>
              </a:rPr>
              <a:t>ole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ce</a:t>
            </a:r>
            <a:endParaRPr sz="2200">
              <a:latin typeface="Calibri"/>
              <a:cs typeface="Calibri"/>
            </a:endParaRPr>
          </a:p>
          <a:p>
            <a:pPr marL="346710" indent="-229235">
              <a:lnSpc>
                <a:spcPct val="100000"/>
              </a:lnSpc>
              <a:spcBef>
                <a:spcPts val="140"/>
              </a:spcBef>
              <a:buFont typeface="Calibri"/>
              <a:buChar char="•"/>
              <a:tabLst>
                <a:tab pos="347345" algn="l"/>
              </a:tabLst>
            </a:pPr>
            <a:r>
              <a:rPr sz="2200" b="1" spc="-10" dirty="0">
                <a:latin typeface="Calibri"/>
                <a:cs typeface="Calibri"/>
              </a:rPr>
              <a:t>Diarrhea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34949"/>
            <a:ext cx="33013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385" dirty="0"/>
              <a:t>P</a:t>
            </a:r>
            <a:r>
              <a:rPr sz="3200" u="none" spc="-140" dirty="0"/>
              <a:t>h</a:t>
            </a:r>
            <a:r>
              <a:rPr sz="3200" u="none" spc="-110" dirty="0"/>
              <a:t>y</a:t>
            </a:r>
            <a:r>
              <a:rPr sz="3200" u="none" spc="-270" dirty="0"/>
              <a:t>s</a:t>
            </a:r>
            <a:r>
              <a:rPr sz="3200" u="none" spc="-90" dirty="0"/>
              <a:t>ical</a:t>
            </a:r>
            <a:r>
              <a:rPr sz="3200" u="none" spc="-330" dirty="0"/>
              <a:t> </a:t>
            </a:r>
            <a:r>
              <a:rPr sz="3200" u="none" spc="-430" dirty="0"/>
              <a:t>E</a:t>
            </a:r>
            <a:r>
              <a:rPr sz="3200" u="none" spc="-315" dirty="0"/>
              <a:t>x</a:t>
            </a:r>
            <a:r>
              <a:rPr sz="3200" u="none" spc="-125" dirty="0"/>
              <a:t>a</a:t>
            </a:r>
            <a:r>
              <a:rPr sz="3200" u="none" spc="-200" dirty="0"/>
              <a:t>mination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12420" y="1950720"/>
            <a:ext cx="2118360" cy="4037329"/>
            <a:chOff x="312420" y="1950720"/>
            <a:chExt cx="2118360" cy="40373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" y="1950720"/>
              <a:ext cx="2118360" cy="20848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9" y="4062984"/>
              <a:ext cx="1409700" cy="192481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2988" y="3887723"/>
            <a:ext cx="2203704" cy="20528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1056" y="3992879"/>
            <a:ext cx="2127400" cy="1911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94732" y="1025727"/>
            <a:ext cx="3447288" cy="27126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26694"/>
            <a:ext cx="3402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none" spc="-400" dirty="0"/>
              <a:t>P</a:t>
            </a:r>
            <a:r>
              <a:rPr sz="3300" u="none" spc="-150" dirty="0"/>
              <a:t>h</a:t>
            </a:r>
            <a:r>
              <a:rPr sz="3300" u="none" spc="-114" dirty="0"/>
              <a:t>y</a:t>
            </a:r>
            <a:r>
              <a:rPr sz="3300" u="none" spc="-155" dirty="0"/>
              <a:t>si</a:t>
            </a:r>
            <a:r>
              <a:rPr sz="3300" u="none" spc="-195" dirty="0"/>
              <a:t>c</a:t>
            </a:r>
            <a:r>
              <a:rPr sz="3300" u="none" spc="-85" dirty="0"/>
              <a:t>al</a:t>
            </a:r>
            <a:r>
              <a:rPr sz="3300" u="none" spc="-340" dirty="0"/>
              <a:t> </a:t>
            </a:r>
            <a:r>
              <a:rPr sz="3300" u="none" spc="-505" dirty="0"/>
              <a:t>E</a:t>
            </a:r>
            <a:r>
              <a:rPr sz="3300" u="none" spc="-240" dirty="0"/>
              <a:t>x</a:t>
            </a:r>
            <a:r>
              <a:rPr sz="3300" u="none" spc="-225" dirty="0"/>
              <a:t>a</a:t>
            </a:r>
            <a:r>
              <a:rPr sz="3300" u="none" spc="-365" dirty="0"/>
              <a:t>m</a:t>
            </a:r>
            <a:r>
              <a:rPr sz="3300" u="none" spc="-165" dirty="0"/>
              <a:t>ina</a:t>
            </a:r>
            <a:r>
              <a:rPr sz="3300" u="none" spc="-114" dirty="0"/>
              <a:t>t</a:t>
            </a:r>
            <a:r>
              <a:rPr sz="3300" u="none" spc="-190" dirty="0"/>
              <a:t>ion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967" y="2185416"/>
            <a:ext cx="2788920" cy="1924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9932" y="2185416"/>
            <a:ext cx="3759984" cy="1848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9991" y="4393691"/>
            <a:ext cx="598932" cy="8138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4393691"/>
            <a:ext cx="598932" cy="88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81527" y="4171188"/>
            <a:ext cx="2125979" cy="16078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26694"/>
            <a:ext cx="3402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none" spc="-400" dirty="0"/>
              <a:t>P</a:t>
            </a:r>
            <a:r>
              <a:rPr sz="3300" u="none" spc="-150" dirty="0"/>
              <a:t>h</a:t>
            </a:r>
            <a:r>
              <a:rPr sz="3300" u="none" spc="-114" dirty="0"/>
              <a:t>y</a:t>
            </a:r>
            <a:r>
              <a:rPr sz="3300" u="none" spc="-155" dirty="0"/>
              <a:t>si</a:t>
            </a:r>
            <a:r>
              <a:rPr sz="3300" u="none" spc="-195" dirty="0"/>
              <a:t>c</a:t>
            </a:r>
            <a:r>
              <a:rPr sz="3300" u="none" spc="-85" dirty="0"/>
              <a:t>al</a:t>
            </a:r>
            <a:r>
              <a:rPr sz="3300" u="none" spc="-340" dirty="0"/>
              <a:t> </a:t>
            </a:r>
            <a:r>
              <a:rPr sz="3300" u="none" spc="-505" dirty="0"/>
              <a:t>E</a:t>
            </a:r>
            <a:r>
              <a:rPr sz="3300" u="none" spc="-240" dirty="0"/>
              <a:t>x</a:t>
            </a:r>
            <a:r>
              <a:rPr sz="3300" u="none" spc="-225" dirty="0"/>
              <a:t>a</a:t>
            </a:r>
            <a:r>
              <a:rPr sz="3300" u="none" spc="-365" dirty="0"/>
              <a:t>m</a:t>
            </a:r>
            <a:r>
              <a:rPr sz="3300" u="none" spc="-165" dirty="0"/>
              <a:t>ina</a:t>
            </a:r>
            <a:r>
              <a:rPr sz="3300" u="none" spc="-114" dirty="0"/>
              <a:t>t</a:t>
            </a:r>
            <a:r>
              <a:rPr sz="3300" u="none" spc="-190" dirty="0"/>
              <a:t>ion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2218944"/>
            <a:ext cx="3872484" cy="2642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2103" y="2218944"/>
            <a:ext cx="3569207" cy="26426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726694"/>
            <a:ext cx="3402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none" spc="-400" dirty="0"/>
              <a:t>P</a:t>
            </a:r>
            <a:r>
              <a:rPr sz="3300" u="none" spc="-150" dirty="0"/>
              <a:t>h</a:t>
            </a:r>
            <a:r>
              <a:rPr sz="3300" u="none" spc="-114" dirty="0"/>
              <a:t>y</a:t>
            </a:r>
            <a:r>
              <a:rPr sz="3300" u="none" spc="-155" dirty="0"/>
              <a:t>si</a:t>
            </a:r>
            <a:r>
              <a:rPr sz="3300" u="none" spc="-195" dirty="0"/>
              <a:t>c</a:t>
            </a:r>
            <a:r>
              <a:rPr sz="3300" u="none" spc="-85" dirty="0"/>
              <a:t>al</a:t>
            </a:r>
            <a:r>
              <a:rPr sz="3300" u="none" spc="-340" dirty="0"/>
              <a:t> </a:t>
            </a:r>
            <a:r>
              <a:rPr sz="3300" u="none" spc="-505" dirty="0"/>
              <a:t>E</a:t>
            </a:r>
            <a:r>
              <a:rPr sz="3300" u="none" spc="-240" dirty="0"/>
              <a:t>x</a:t>
            </a:r>
            <a:r>
              <a:rPr sz="3300" u="none" spc="-225" dirty="0"/>
              <a:t>a</a:t>
            </a:r>
            <a:r>
              <a:rPr sz="3300" u="none" spc="-365" dirty="0"/>
              <a:t>m</a:t>
            </a:r>
            <a:r>
              <a:rPr sz="3300" u="none" spc="-165" dirty="0"/>
              <a:t>ina</a:t>
            </a:r>
            <a:r>
              <a:rPr sz="3300" u="none" spc="-114" dirty="0"/>
              <a:t>t</a:t>
            </a:r>
            <a:r>
              <a:rPr sz="3300" u="none" spc="-190" dirty="0"/>
              <a:t>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8761" y="2157476"/>
            <a:ext cx="1847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Supraclavicular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2805797"/>
            <a:ext cx="3869491" cy="26225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08652" y="2288285"/>
            <a:ext cx="164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Pemberton’s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sign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8971" y="2735579"/>
            <a:ext cx="3688079" cy="2764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"/>
            <a:ext cx="9138351" cy="67055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194" y="1917319"/>
            <a:ext cx="35134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365" dirty="0">
                <a:solidFill>
                  <a:srgbClr val="FFFFFF"/>
                </a:solidFill>
              </a:rPr>
              <a:t>Introduction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231140" y="3897248"/>
            <a:ext cx="177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Embryology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1194" y="3939616"/>
            <a:ext cx="1366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Anatomy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6575" y="3993260"/>
            <a:ext cx="1597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Physiology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4228" y="4025341"/>
            <a:ext cx="2457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Pathophysiology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714502"/>
            <a:ext cx="3402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none" spc="-400" dirty="0"/>
              <a:t>P</a:t>
            </a:r>
            <a:r>
              <a:rPr sz="3300" u="none" spc="-150" dirty="0"/>
              <a:t>h</a:t>
            </a:r>
            <a:r>
              <a:rPr sz="3300" u="none" spc="-114" dirty="0"/>
              <a:t>y</a:t>
            </a:r>
            <a:r>
              <a:rPr sz="3300" u="none" spc="-155" dirty="0"/>
              <a:t>si</a:t>
            </a:r>
            <a:r>
              <a:rPr sz="3300" u="none" spc="-195" dirty="0"/>
              <a:t>c</a:t>
            </a:r>
            <a:r>
              <a:rPr sz="3300" u="none" spc="-85" dirty="0"/>
              <a:t>al</a:t>
            </a:r>
            <a:r>
              <a:rPr sz="3300" u="none" spc="-340" dirty="0"/>
              <a:t> </a:t>
            </a:r>
            <a:r>
              <a:rPr sz="3300" u="none" spc="-505" dirty="0"/>
              <a:t>E</a:t>
            </a:r>
            <a:r>
              <a:rPr sz="3300" u="none" spc="-240" dirty="0"/>
              <a:t>x</a:t>
            </a:r>
            <a:r>
              <a:rPr sz="3300" u="none" spc="-225" dirty="0"/>
              <a:t>a</a:t>
            </a:r>
            <a:r>
              <a:rPr sz="3300" u="none" spc="-365" dirty="0"/>
              <a:t>m</a:t>
            </a:r>
            <a:r>
              <a:rPr sz="3300" u="none" spc="-165" dirty="0"/>
              <a:t>ina</a:t>
            </a:r>
            <a:r>
              <a:rPr sz="3300" u="none" spc="-114" dirty="0"/>
              <a:t>t</a:t>
            </a:r>
            <a:r>
              <a:rPr sz="3300" u="none" spc="-190" dirty="0"/>
              <a:t>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8761" y="2157476"/>
            <a:ext cx="1484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Graves’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9072" y="2735610"/>
            <a:ext cx="1690043" cy="27645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08652" y="2157476"/>
            <a:ext cx="191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Pretibial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myxedema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1971" y="2735579"/>
            <a:ext cx="1402079" cy="27645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714502"/>
            <a:ext cx="34029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none" spc="-400" dirty="0"/>
              <a:t>P</a:t>
            </a:r>
            <a:r>
              <a:rPr sz="3300" u="none" spc="-150" dirty="0"/>
              <a:t>h</a:t>
            </a:r>
            <a:r>
              <a:rPr sz="3300" u="none" spc="-114" dirty="0"/>
              <a:t>y</a:t>
            </a:r>
            <a:r>
              <a:rPr sz="3300" u="none" spc="-155" dirty="0"/>
              <a:t>si</a:t>
            </a:r>
            <a:r>
              <a:rPr sz="3300" u="none" spc="-195" dirty="0"/>
              <a:t>c</a:t>
            </a:r>
            <a:r>
              <a:rPr sz="3300" u="none" spc="-85" dirty="0"/>
              <a:t>al</a:t>
            </a:r>
            <a:r>
              <a:rPr sz="3300" u="none" spc="-340" dirty="0"/>
              <a:t> </a:t>
            </a:r>
            <a:r>
              <a:rPr sz="3300" u="none" spc="-505" dirty="0"/>
              <a:t>E</a:t>
            </a:r>
            <a:r>
              <a:rPr sz="3300" u="none" spc="-240" dirty="0"/>
              <a:t>x</a:t>
            </a:r>
            <a:r>
              <a:rPr sz="3300" u="none" spc="-225" dirty="0"/>
              <a:t>a</a:t>
            </a:r>
            <a:r>
              <a:rPr sz="3300" u="none" spc="-365" dirty="0"/>
              <a:t>m</a:t>
            </a:r>
            <a:r>
              <a:rPr sz="3300" u="none" spc="-165" dirty="0"/>
              <a:t>ina</a:t>
            </a:r>
            <a:r>
              <a:rPr sz="3300" u="none" spc="-114" dirty="0"/>
              <a:t>t</a:t>
            </a:r>
            <a:r>
              <a:rPr sz="3300" u="none" spc="-190" dirty="0"/>
              <a:t>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8761" y="2157476"/>
            <a:ext cx="278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Exophthalmos/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retraction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63" y="3163823"/>
            <a:ext cx="3799332" cy="19080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08652" y="2157476"/>
            <a:ext cx="187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Proptosis/chemosis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0135" y="3246120"/>
            <a:ext cx="1824227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4250" y="4625256"/>
            <a:ext cx="6365875" cy="1410335"/>
            <a:chOff x="1414250" y="4625256"/>
            <a:chExt cx="6365875" cy="1410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250" y="4625256"/>
              <a:ext cx="6365791" cy="14098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7988" y="4639055"/>
              <a:ext cx="6288405" cy="1332230"/>
            </a:xfrm>
            <a:custGeom>
              <a:avLst/>
              <a:gdLst/>
              <a:ahLst/>
              <a:cxnLst/>
              <a:rect l="l" t="t" r="r" b="b"/>
              <a:pathLst>
                <a:path w="6288405" h="1332229">
                  <a:moveTo>
                    <a:pt x="6288024" y="0"/>
                  </a:moveTo>
                  <a:lnTo>
                    <a:pt x="0" y="0"/>
                  </a:lnTo>
                  <a:lnTo>
                    <a:pt x="0" y="989076"/>
                  </a:lnTo>
                  <a:lnTo>
                    <a:pt x="0" y="1331976"/>
                  </a:lnTo>
                  <a:lnTo>
                    <a:pt x="6288024" y="1331976"/>
                  </a:lnTo>
                  <a:lnTo>
                    <a:pt x="6288024" y="989076"/>
                  </a:lnTo>
                  <a:lnTo>
                    <a:pt x="628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27988" y="4639055"/>
            <a:ext cx="6288405" cy="1332230"/>
          </a:xfrm>
          <a:prstGeom prst="rect">
            <a:avLst/>
          </a:prstGeom>
          <a:ln w="12192">
            <a:solidFill>
              <a:srgbClr val="DEDEDE"/>
            </a:solidFill>
          </a:ln>
        </p:spPr>
        <p:txBody>
          <a:bodyPr vert="horz" wrap="square" lIns="0" tIns="216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sz="3500" b="1" spc="-225" dirty="0">
                <a:solidFill>
                  <a:srgbClr val="001F5F"/>
                </a:solidFill>
                <a:latin typeface="Times New Roman"/>
                <a:cs typeface="Times New Roman"/>
              </a:rPr>
              <a:t>Imaging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2327" y="5628132"/>
            <a:ext cx="5419725" cy="685800"/>
          </a:xfrm>
          <a:custGeom>
            <a:avLst/>
            <a:gdLst/>
            <a:ahLst/>
            <a:cxnLst/>
            <a:rect l="l" t="t" r="r" b="b"/>
            <a:pathLst>
              <a:path w="5419725" h="685800">
                <a:moveTo>
                  <a:pt x="5419344" y="0"/>
                </a:moveTo>
                <a:lnTo>
                  <a:pt x="0" y="0"/>
                </a:lnTo>
                <a:lnTo>
                  <a:pt x="0" y="685800"/>
                </a:lnTo>
                <a:lnTo>
                  <a:pt x="5419344" y="685800"/>
                </a:lnTo>
                <a:lnTo>
                  <a:pt x="54193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259" y="298873"/>
            <a:ext cx="2895186" cy="40948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7344" y="518139"/>
            <a:ext cx="4150266" cy="36576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82184"/>
            <a:ext cx="9143999" cy="15758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190" y="5371287"/>
            <a:ext cx="687260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230120" marR="5080" indent="-2218055">
              <a:lnSpc>
                <a:spcPts val="4750"/>
              </a:lnSpc>
              <a:spcBef>
                <a:spcPts val="705"/>
              </a:spcBef>
            </a:pPr>
            <a:r>
              <a:rPr b="0" u="none" spc="-150" dirty="0">
                <a:solidFill>
                  <a:srgbClr val="FFFFFF"/>
                </a:solidFill>
                <a:latin typeface="Times New Roman"/>
                <a:cs typeface="Times New Roman"/>
              </a:rPr>
              <a:t>Developm</a:t>
            </a:r>
            <a:r>
              <a:rPr b="0" u="none" spc="-1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0" u="none" spc="-10" dirty="0">
                <a:solidFill>
                  <a:srgbClr val="FFFFFF"/>
                </a:solidFill>
                <a:latin typeface="Times New Roman"/>
                <a:cs typeface="Times New Roman"/>
              </a:rPr>
              <a:t>nta</a:t>
            </a:r>
            <a:r>
              <a:rPr b="0" u="none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b="0" u="none" spc="-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u="none" spc="-114" dirty="0">
                <a:solidFill>
                  <a:srgbClr val="FFFFFF"/>
                </a:solidFill>
                <a:latin typeface="Times New Roman"/>
                <a:cs typeface="Times New Roman"/>
              </a:rPr>
              <a:t>Abnormalitie</a:t>
            </a:r>
            <a:r>
              <a:rPr b="0" u="none" spc="-9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0" u="none" spc="-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u="none" spc="-21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b="0" u="none" spc="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0" u="none" spc="-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u="none" spc="-7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0" u="none" spc="-100" dirty="0">
                <a:solidFill>
                  <a:srgbClr val="FFFFFF"/>
                </a:solidFill>
                <a:latin typeface="Times New Roman"/>
                <a:cs typeface="Times New Roman"/>
              </a:rPr>
              <a:t>hyroid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724" y="390339"/>
            <a:ext cx="6768524" cy="45142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412" y="365759"/>
            <a:ext cx="7886700" cy="1324610"/>
          </a:xfrm>
          <a:prstGeom prst="rect">
            <a:avLst/>
          </a:prstGeom>
          <a:solidFill>
            <a:srgbClr val="1F336C"/>
          </a:solidFill>
        </p:spPr>
        <p:txBody>
          <a:bodyPr vert="horz" wrap="square" lIns="0" tIns="37338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2940"/>
              </a:spcBef>
            </a:pPr>
            <a:r>
              <a:rPr sz="3300" b="1" spc="-65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3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3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3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3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3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3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3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3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3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3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3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3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3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3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3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2078735"/>
            <a:ext cx="3891534" cy="18752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6777" y="2220594"/>
            <a:ext cx="3358515" cy="14928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434"/>
              </a:spcBef>
            </a:pPr>
            <a:r>
              <a:rPr sz="3400" u="none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400" u="none" spc="-15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3400" u="none" spc="-10" dirty="0">
                <a:solidFill>
                  <a:srgbClr val="FFFFFF"/>
                </a:solidFill>
                <a:latin typeface="Calibri"/>
                <a:cs typeface="Calibri"/>
              </a:rPr>
              <a:t>common </a:t>
            </a:r>
            <a:r>
              <a:rPr sz="3400" u="none" spc="-7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u="none" spc="-15" dirty="0">
                <a:solidFill>
                  <a:srgbClr val="FFFFFF"/>
                </a:solidFill>
                <a:latin typeface="Calibri"/>
                <a:cs typeface="Calibri"/>
              </a:rPr>
              <a:t>congenital </a:t>
            </a:r>
            <a:r>
              <a:rPr sz="3400" u="none" spc="-5" dirty="0">
                <a:solidFill>
                  <a:srgbClr val="FFFFFF"/>
                </a:solidFill>
                <a:latin typeface="Calibri"/>
                <a:cs typeface="Calibri"/>
              </a:rPr>
              <a:t>cervical </a:t>
            </a:r>
            <a:r>
              <a:rPr sz="3400" u="none" spc="-7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u="none" spc="-5" dirty="0">
                <a:solidFill>
                  <a:srgbClr val="FFFFFF"/>
                </a:solidFill>
                <a:latin typeface="Calibri"/>
                <a:cs typeface="Calibri"/>
              </a:rPr>
              <a:t>anomalies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" y="4046220"/>
            <a:ext cx="3891534" cy="187528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777" y="4188714"/>
            <a:ext cx="3049905" cy="149983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34"/>
              </a:spcBef>
            </a:pP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80% 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are found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400" b="1" spc="-7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400" b="1" spc="-10" dirty="0">
                <a:solidFill>
                  <a:srgbClr val="FFFFFF"/>
                </a:solidFill>
                <a:latin typeface="Calibri"/>
                <a:cs typeface="Calibri"/>
              </a:rPr>
              <a:t>near </a:t>
            </a:r>
            <a:r>
              <a:rPr sz="34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spc="-25" dirty="0">
                <a:solidFill>
                  <a:srgbClr val="FFFFFF"/>
                </a:solidFill>
                <a:latin typeface="Calibri"/>
                <a:cs typeface="Calibri"/>
              </a:rPr>
              <a:t>hyoid</a:t>
            </a:r>
            <a:r>
              <a:rPr sz="3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00" b="1" dirty="0">
                <a:solidFill>
                  <a:srgbClr val="FFFFFF"/>
                </a:solidFill>
                <a:latin typeface="Calibri"/>
                <a:cs typeface="Calibri"/>
              </a:rPr>
              <a:t>bone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9911" y="2287523"/>
            <a:ext cx="3886199" cy="34274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1277" y="70052"/>
            <a:ext cx="1212850" cy="1756410"/>
          </a:xfrm>
          <a:custGeom>
            <a:avLst/>
            <a:gdLst/>
            <a:ahLst/>
            <a:cxnLst/>
            <a:rect l="l" t="t" r="r" b="b"/>
            <a:pathLst>
              <a:path w="1212850" h="1756410">
                <a:moveTo>
                  <a:pt x="1212723" y="0"/>
                </a:moveTo>
                <a:lnTo>
                  <a:pt x="541909" y="95808"/>
                </a:lnTo>
                <a:lnTo>
                  <a:pt x="0" y="637717"/>
                </a:lnTo>
                <a:lnTo>
                  <a:pt x="682650" y="1320380"/>
                </a:lnTo>
                <a:lnTo>
                  <a:pt x="504571" y="1498396"/>
                </a:lnTo>
                <a:lnTo>
                  <a:pt x="762127" y="1755952"/>
                </a:lnTo>
                <a:lnTo>
                  <a:pt x="940181" y="1577898"/>
                </a:lnTo>
                <a:lnTo>
                  <a:pt x="995299" y="1633016"/>
                </a:lnTo>
                <a:lnTo>
                  <a:pt x="1119632" y="1508556"/>
                </a:lnTo>
                <a:lnTo>
                  <a:pt x="1212723" y="856919"/>
                </a:lnTo>
                <a:lnTo>
                  <a:pt x="1212723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364" y="5721096"/>
            <a:ext cx="1696720" cy="1137285"/>
          </a:xfrm>
          <a:custGeom>
            <a:avLst/>
            <a:gdLst/>
            <a:ahLst/>
            <a:cxnLst/>
            <a:rect l="l" t="t" r="r" b="b"/>
            <a:pathLst>
              <a:path w="1696720" h="1137284">
                <a:moveTo>
                  <a:pt x="1696212" y="1136904"/>
                </a:moveTo>
                <a:lnTo>
                  <a:pt x="1502232" y="876884"/>
                </a:lnTo>
                <a:lnTo>
                  <a:pt x="1686814" y="692302"/>
                </a:lnTo>
                <a:lnTo>
                  <a:pt x="1230503" y="235953"/>
                </a:lnTo>
                <a:lnTo>
                  <a:pt x="1112291" y="354164"/>
                </a:lnTo>
                <a:lnTo>
                  <a:pt x="848106" y="0"/>
                </a:lnTo>
                <a:lnTo>
                  <a:pt x="0" y="1136904"/>
                </a:lnTo>
                <a:lnTo>
                  <a:pt x="1696212" y="1136904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1543" y="1029081"/>
            <a:ext cx="393446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8120" marR="5080" indent="-186055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198755" algn="l"/>
              </a:tabLst>
            </a:pPr>
            <a:r>
              <a:rPr sz="3200" b="1" dirty="0">
                <a:latin typeface="Calibri"/>
                <a:cs typeface="Calibri"/>
              </a:rPr>
              <a:t>Usually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asymptomatic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but </a:t>
            </a:r>
            <a:r>
              <a:rPr sz="3200" b="1" spc="-5" dirty="0">
                <a:latin typeface="Calibri"/>
                <a:cs typeface="Calibri"/>
              </a:rPr>
              <a:t>occasionally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become </a:t>
            </a:r>
            <a:r>
              <a:rPr sz="3200" b="1" spc="-20" dirty="0">
                <a:latin typeface="Calibri"/>
                <a:cs typeface="Calibri"/>
              </a:rPr>
              <a:t>infected </a:t>
            </a:r>
            <a:r>
              <a:rPr sz="3200" b="1" spc="-10" dirty="0">
                <a:latin typeface="Calibri"/>
                <a:cs typeface="Calibri"/>
              </a:rPr>
              <a:t>by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oral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bacteria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744" y="1069847"/>
            <a:ext cx="3470148" cy="47183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"/>
              <a:ext cx="7252588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8" y="0"/>
              <a:ext cx="53004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28208" y="897382"/>
            <a:ext cx="3002915" cy="3906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10"/>
              </a:lnSpc>
              <a:spcBef>
                <a:spcPts val="105"/>
              </a:spcBef>
            </a:pPr>
            <a:r>
              <a:rPr b="0" u="none" spc="-30" dirty="0">
                <a:solidFill>
                  <a:srgbClr val="000000"/>
                </a:solidFill>
                <a:latin typeface="Calibri Light"/>
                <a:cs typeface="Calibri Light"/>
              </a:rPr>
              <a:t>Diagnosis</a:t>
            </a:r>
          </a:p>
          <a:p>
            <a:pPr marL="302260" marR="5080" indent="-172720">
              <a:lnSpc>
                <a:spcPct val="90000"/>
              </a:lnSpc>
              <a:spcBef>
                <a:spcPts val="165"/>
              </a:spcBef>
              <a:buFont typeface="Arial MT"/>
              <a:buChar char="•"/>
              <a:tabLst>
                <a:tab pos="359410" algn="l"/>
              </a:tabLst>
            </a:pPr>
            <a:r>
              <a:rPr b="0" u="none" dirty="0">
                <a:solidFill>
                  <a:srgbClr val="000000"/>
                </a:solidFill>
              </a:rPr>
              <a:t>	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1-</a:t>
            </a:r>
            <a:r>
              <a:rPr sz="2800" u="none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 2-cm, </a:t>
            </a:r>
            <a:r>
              <a:rPr sz="280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smooth,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well-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sz="280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midline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 neck</a:t>
            </a:r>
            <a:r>
              <a:rPr sz="280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mass</a:t>
            </a:r>
            <a:r>
              <a:rPr sz="280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that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5" dirty="0">
                <a:solidFill>
                  <a:srgbClr val="000000"/>
                </a:solidFill>
                <a:latin typeface="Calibri"/>
                <a:cs typeface="Calibri"/>
              </a:rPr>
              <a:t>moves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5" dirty="0">
                <a:solidFill>
                  <a:srgbClr val="000000"/>
                </a:solidFill>
                <a:latin typeface="Calibri"/>
                <a:cs typeface="Calibri"/>
              </a:rPr>
              <a:t>upward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 with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protrusion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u="none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none" spc="-10" dirty="0">
                <a:solidFill>
                  <a:srgbClr val="000000"/>
                </a:solidFill>
                <a:latin typeface="Calibri"/>
                <a:cs typeface="Calibri"/>
              </a:rPr>
              <a:t>tongue</a:t>
            </a:r>
            <a:r>
              <a:rPr lang="en-US" sz="2800" u="none" spc="-10" dirty="0">
                <a:solidFill>
                  <a:srgbClr val="000000"/>
                </a:solidFill>
                <a:latin typeface="Calibri"/>
                <a:cs typeface="Calibri"/>
              </a:rPr>
              <a:t> and swallowing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6190" y="5104765"/>
            <a:ext cx="255778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508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b="1" spc="-15" dirty="0">
                <a:latin typeface="Calibri"/>
                <a:cs typeface="Calibri"/>
              </a:rPr>
              <a:t>Routine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thyroid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imaging is not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necessary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"/>
              <a:ext cx="7252715" cy="6857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8" y="0"/>
              <a:ext cx="53004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28208" y="897382"/>
            <a:ext cx="2312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85" dirty="0">
                <a:solidFill>
                  <a:srgbClr val="000000"/>
                </a:solidFill>
                <a:latin typeface="Calibri Light"/>
                <a:cs typeface="Calibri Light"/>
              </a:rPr>
              <a:t>Treatment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28208" y="2402204"/>
            <a:ext cx="2703195" cy="3909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marR="47752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800" b="1" spc="-10" dirty="0">
                <a:latin typeface="Calibri"/>
                <a:cs typeface="Calibri"/>
              </a:rPr>
              <a:t>The “Sistrunk </a:t>
            </a:r>
            <a:r>
              <a:rPr sz="2800" b="1" spc="-6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operation,”</a:t>
            </a:r>
            <a:endParaRPr sz="2800">
              <a:latin typeface="Calibri"/>
              <a:cs typeface="Calibri"/>
            </a:endParaRPr>
          </a:p>
          <a:p>
            <a:pPr marL="184785" marR="5080">
              <a:lnSpc>
                <a:spcPts val="3020"/>
              </a:lnSpc>
              <a:spcBef>
                <a:spcPts val="10"/>
              </a:spcBef>
            </a:pPr>
            <a:r>
              <a:rPr sz="2800" b="1" spc="-5" dirty="0">
                <a:latin typeface="Calibri"/>
                <a:cs typeface="Calibri"/>
              </a:rPr>
              <a:t>which </a:t>
            </a:r>
            <a:r>
              <a:rPr sz="2800" b="1" spc="-15" dirty="0">
                <a:latin typeface="Calibri"/>
                <a:cs typeface="Calibri"/>
              </a:rPr>
              <a:t>consists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en bloc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cystectomy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excision</a:t>
            </a:r>
            <a:r>
              <a:rPr sz="2800" b="1" spc="-5" dirty="0">
                <a:latin typeface="Calibri"/>
                <a:cs typeface="Calibri"/>
              </a:rPr>
              <a:t> of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184785" marR="589280">
              <a:lnSpc>
                <a:spcPts val="3020"/>
              </a:lnSpc>
              <a:spcBef>
                <a:spcPts val="20"/>
              </a:spcBef>
            </a:pPr>
            <a:r>
              <a:rPr sz="2800" b="1" spc="-15" dirty="0">
                <a:latin typeface="Calibri"/>
                <a:cs typeface="Calibri"/>
              </a:rPr>
              <a:t>central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hyoid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bone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 minimize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recurrence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34055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25" dirty="0"/>
              <a:t>L</a:t>
            </a:r>
            <a:r>
              <a:rPr u="none" spc="-200" dirty="0"/>
              <a:t>i</a:t>
            </a:r>
            <a:r>
              <a:rPr u="none" spc="-225" dirty="0"/>
              <a:t>ngua</a:t>
            </a:r>
            <a:r>
              <a:rPr u="none" spc="-114" dirty="0"/>
              <a:t>l</a:t>
            </a:r>
            <a:r>
              <a:rPr u="none" spc="-400" dirty="0"/>
              <a:t> </a:t>
            </a:r>
            <a:r>
              <a:rPr u="none" spc="-670" dirty="0"/>
              <a:t>T</a:t>
            </a:r>
            <a:r>
              <a:rPr u="none" spc="-550" dirty="0"/>
              <a:t>h</a:t>
            </a:r>
            <a:r>
              <a:rPr u="none" spc="-254" dirty="0"/>
              <a:t>yroid</a:t>
            </a:r>
          </a:p>
        </p:txBody>
      </p:sp>
      <p:sp>
        <p:nvSpPr>
          <p:cNvPr id="3" name="object 3"/>
          <p:cNvSpPr/>
          <p:nvPr/>
        </p:nvSpPr>
        <p:spPr>
          <a:xfrm>
            <a:off x="629412" y="2407920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3"/>
                </a:lnTo>
                <a:lnTo>
                  <a:pt x="3760216" y="755903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3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3218688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4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4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412" y="4027932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4"/>
                </a:lnTo>
                <a:lnTo>
                  <a:pt x="0" y="629920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20"/>
                </a:lnTo>
                <a:lnTo>
                  <a:pt x="3886200" y="125984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2" y="4838700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3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5220" y="2467101"/>
            <a:ext cx="3639820" cy="302903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0"/>
              </a:spcBef>
            </a:pP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fail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descend and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remain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located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900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posterior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aspect of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tongue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5"/>
              </a:spcBef>
            </a:pP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respiratory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swallowing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difficulties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hemorrhage.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confirmed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radionuclide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scanning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866775">
              <a:lnSpc>
                <a:spcPts val="2090"/>
              </a:lnSpc>
            </a:pP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thyroxine</a:t>
            </a:r>
            <a:r>
              <a:rPr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radioactive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iodine</a:t>
            </a:r>
            <a:r>
              <a:rPr lang="en-US" spc="-5" dirty="0">
                <a:solidFill>
                  <a:srgbClr val="FFFFFF"/>
                </a:solidFill>
                <a:latin typeface="Calibri"/>
                <a:cs typeface="Calibri"/>
              </a:rPr>
              <a:t> or surgery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2671572"/>
            <a:ext cx="3886199" cy="2659379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BC271B9E-02E3-C2DA-D31C-132B981D97D7}"/>
              </a:ext>
            </a:extLst>
          </p:cNvPr>
          <p:cNvSpPr/>
          <p:nvPr/>
        </p:nvSpPr>
        <p:spPr>
          <a:xfrm>
            <a:off x="629412" y="5649468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3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12700" marR="866775">
              <a:lnSpc>
                <a:spcPts val="2090"/>
              </a:lnSpc>
            </a:pPr>
            <a:r>
              <a:rPr lang="en-US" spc="-25" dirty="0">
                <a:solidFill>
                  <a:srgbClr val="FFFFFF"/>
                </a:solidFill>
                <a:latin typeface="Calibri"/>
                <a:cs typeface="Calibri"/>
              </a:rPr>
              <a:t>  2% risk of malignancy (papillary thyroid cancer</a:t>
            </a:r>
            <a:endParaRPr spc="-2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793D7039-A6C4-A316-6E86-9CD2F1C73991}"/>
              </a:ext>
            </a:extLst>
          </p:cNvPr>
          <p:cNvSpPr/>
          <p:nvPr/>
        </p:nvSpPr>
        <p:spPr>
          <a:xfrm>
            <a:off x="4724400" y="5649468"/>
            <a:ext cx="3886200" cy="756285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3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12700">
              <a:lnSpc>
                <a:spcPts val="2185"/>
              </a:lnSpc>
            </a:pPr>
            <a:r>
              <a:rPr lang="en-US" sz="1900" spc="-10" dirty="0">
                <a:solidFill>
                  <a:srgbClr val="FFFFFF"/>
                </a:solidFill>
                <a:latin typeface="Calibri"/>
                <a:cs typeface="Calibri"/>
              </a:rPr>
              <a:t>Could be the only thyroid tissue in 70% of cases (do U/S)</a:t>
            </a:r>
            <a:endParaRPr sz="19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3331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675" dirty="0"/>
              <a:t>E</a:t>
            </a:r>
            <a:r>
              <a:rPr u="none" spc="-165" dirty="0"/>
              <a:t>c</a:t>
            </a:r>
            <a:r>
              <a:rPr u="none" spc="-195" dirty="0"/>
              <a:t>topic</a:t>
            </a:r>
            <a:r>
              <a:rPr u="none" spc="-415" dirty="0"/>
              <a:t> </a:t>
            </a:r>
            <a:r>
              <a:rPr u="none" spc="-670" dirty="0"/>
              <a:t>T</a:t>
            </a:r>
            <a:r>
              <a:rPr u="none" spc="-540" dirty="0"/>
              <a:t>h</a:t>
            </a:r>
            <a:r>
              <a:rPr u="none" spc="-254" dirty="0"/>
              <a:t>yroid</a:t>
            </a:r>
          </a:p>
        </p:txBody>
      </p:sp>
      <p:sp>
        <p:nvSpPr>
          <p:cNvPr id="3" name="object 3"/>
          <p:cNvSpPr/>
          <p:nvPr/>
        </p:nvSpPr>
        <p:spPr>
          <a:xfrm>
            <a:off x="629412" y="2308860"/>
            <a:ext cx="3886200" cy="1649095"/>
          </a:xfrm>
          <a:custGeom>
            <a:avLst/>
            <a:gdLst/>
            <a:ahLst/>
            <a:cxnLst/>
            <a:rect l="l" t="t" r="r" b="b"/>
            <a:pathLst>
              <a:path w="3886200" h="1649095">
                <a:moveTo>
                  <a:pt x="3611372" y="0"/>
                </a:moveTo>
                <a:lnTo>
                  <a:pt x="274840" y="0"/>
                </a:lnTo>
                <a:lnTo>
                  <a:pt x="225437" y="4428"/>
                </a:lnTo>
                <a:lnTo>
                  <a:pt x="178939" y="17196"/>
                </a:lnTo>
                <a:lnTo>
                  <a:pt x="136123" y="37526"/>
                </a:lnTo>
                <a:lnTo>
                  <a:pt x="97764" y="64642"/>
                </a:lnTo>
                <a:lnTo>
                  <a:pt x="64639" y="97767"/>
                </a:lnTo>
                <a:lnTo>
                  <a:pt x="37523" y="136125"/>
                </a:lnTo>
                <a:lnTo>
                  <a:pt x="17194" y="178938"/>
                </a:lnTo>
                <a:lnTo>
                  <a:pt x="4428" y="225432"/>
                </a:lnTo>
                <a:lnTo>
                  <a:pt x="0" y="274827"/>
                </a:lnTo>
                <a:lnTo>
                  <a:pt x="0" y="1374139"/>
                </a:lnTo>
                <a:lnTo>
                  <a:pt x="4428" y="1423535"/>
                </a:lnTo>
                <a:lnTo>
                  <a:pt x="17194" y="1470029"/>
                </a:lnTo>
                <a:lnTo>
                  <a:pt x="37523" y="1512842"/>
                </a:lnTo>
                <a:lnTo>
                  <a:pt x="64639" y="1551200"/>
                </a:lnTo>
                <a:lnTo>
                  <a:pt x="97764" y="1584325"/>
                </a:lnTo>
                <a:lnTo>
                  <a:pt x="136123" y="1611441"/>
                </a:lnTo>
                <a:lnTo>
                  <a:pt x="178939" y="1631771"/>
                </a:lnTo>
                <a:lnTo>
                  <a:pt x="225437" y="1644539"/>
                </a:lnTo>
                <a:lnTo>
                  <a:pt x="274840" y="1648967"/>
                </a:lnTo>
                <a:lnTo>
                  <a:pt x="3611372" y="1648967"/>
                </a:lnTo>
                <a:lnTo>
                  <a:pt x="3660767" y="1644539"/>
                </a:lnTo>
                <a:lnTo>
                  <a:pt x="3707261" y="1631771"/>
                </a:lnTo>
                <a:lnTo>
                  <a:pt x="3750074" y="1611441"/>
                </a:lnTo>
                <a:lnTo>
                  <a:pt x="3788432" y="1584325"/>
                </a:lnTo>
                <a:lnTo>
                  <a:pt x="3821557" y="1551200"/>
                </a:lnTo>
                <a:lnTo>
                  <a:pt x="3848673" y="1512842"/>
                </a:lnTo>
                <a:lnTo>
                  <a:pt x="3869003" y="1470029"/>
                </a:lnTo>
                <a:lnTo>
                  <a:pt x="3881771" y="1423535"/>
                </a:lnTo>
                <a:lnTo>
                  <a:pt x="3886200" y="1374139"/>
                </a:lnTo>
                <a:lnTo>
                  <a:pt x="3886200" y="274827"/>
                </a:lnTo>
                <a:lnTo>
                  <a:pt x="3881771" y="225432"/>
                </a:lnTo>
                <a:lnTo>
                  <a:pt x="3869003" y="178938"/>
                </a:lnTo>
                <a:lnTo>
                  <a:pt x="3848673" y="136125"/>
                </a:lnTo>
                <a:lnTo>
                  <a:pt x="3821557" y="97767"/>
                </a:lnTo>
                <a:lnTo>
                  <a:pt x="3788432" y="64642"/>
                </a:lnTo>
                <a:lnTo>
                  <a:pt x="3750074" y="37526"/>
                </a:lnTo>
                <a:lnTo>
                  <a:pt x="3707261" y="17196"/>
                </a:lnTo>
                <a:lnTo>
                  <a:pt x="3660767" y="4428"/>
                </a:lnTo>
                <a:lnTo>
                  <a:pt x="3611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4044696"/>
            <a:ext cx="3886200" cy="1649095"/>
          </a:xfrm>
          <a:custGeom>
            <a:avLst/>
            <a:gdLst/>
            <a:ahLst/>
            <a:cxnLst/>
            <a:rect l="l" t="t" r="r" b="b"/>
            <a:pathLst>
              <a:path w="3886200" h="1649095">
                <a:moveTo>
                  <a:pt x="3611372" y="0"/>
                </a:moveTo>
                <a:lnTo>
                  <a:pt x="274840" y="0"/>
                </a:lnTo>
                <a:lnTo>
                  <a:pt x="225437" y="4428"/>
                </a:lnTo>
                <a:lnTo>
                  <a:pt x="178939" y="17196"/>
                </a:lnTo>
                <a:lnTo>
                  <a:pt x="136123" y="37526"/>
                </a:lnTo>
                <a:lnTo>
                  <a:pt x="97764" y="64642"/>
                </a:lnTo>
                <a:lnTo>
                  <a:pt x="64639" y="97767"/>
                </a:lnTo>
                <a:lnTo>
                  <a:pt x="37523" y="136125"/>
                </a:lnTo>
                <a:lnTo>
                  <a:pt x="17194" y="178938"/>
                </a:lnTo>
                <a:lnTo>
                  <a:pt x="4428" y="225432"/>
                </a:lnTo>
                <a:lnTo>
                  <a:pt x="0" y="274827"/>
                </a:lnTo>
                <a:lnTo>
                  <a:pt x="0" y="1374139"/>
                </a:lnTo>
                <a:lnTo>
                  <a:pt x="4428" y="1423535"/>
                </a:lnTo>
                <a:lnTo>
                  <a:pt x="17194" y="1470029"/>
                </a:lnTo>
                <a:lnTo>
                  <a:pt x="37523" y="1512842"/>
                </a:lnTo>
                <a:lnTo>
                  <a:pt x="64639" y="1551200"/>
                </a:lnTo>
                <a:lnTo>
                  <a:pt x="97764" y="1584325"/>
                </a:lnTo>
                <a:lnTo>
                  <a:pt x="136123" y="1611441"/>
                </a:lnTo>
                <a:lnTo>
                  <a:pt x="178939" y="1631771"/>
                </a:lnTo>
                <a:lnTo>
                  <a:pt x="225437" y="1644539"/>
                </a:lnTo>
                <a:lnTo>
                  <a:pt x="274840" y="1648967"/>
                </a:lnTo>
                <a:lnTo>
                  <a:pt x="3611372" y="1648967"/>
                </a:lnTo>
                <a:lnTo>
                  <a:pt x="3660767" y="1644539"/>
                </a:lnTo>
                <a:lnTo>
                  <a:pt x="3707261" y="1631771"/>
                </a:lnTo>
                <a:lnTo>
                  <a:pt x="3750074" y="1611441"/>
                </a:lnTo>
                <a:lnTo>
                  <a:pt x="3788432" y="1584325"/>
                </a:lnTo>
                <a:lnTo>
                  <a:pt x="3821557" y="1551200"/>
                </a:lnTo>
                <a:lnTo>
                  <a:pt x="3848673" y="1512842"/>
                </a:lnTo>
                <a:lnTo>
                  <a:pt x="3869003" y="1470029"/>
                </a:lnTo>
                <a:lnTo>
                  <a:pt x="3881771" y="1423535"/>
                </a:lnTo>
                <a:lnTo>
                  <a:pt x="3886200" y="1374139"/>
                </a:lnTo>
                <a:lnTo>
                  <a:pt x="3886200" y="274827"/>
                </a:lnTo>
                <a:lnTo>
                  <a:pt x="3881771" y="225432"/>
                </a:lnTo>
                <a:lnTo>
                  <a:pt x="3869003" y="178938"/>
                </a:lnTo>
                <a:lnTo>
                  <a:pt x="3848673" y="136125"/>
                </a:lnTo>
                <a:lnTo>
                  <a:pt x="3821557" y="97767"/>
                </a:lnTo>
                <a:lnTo>
                  <a:pt x="3788432" y="64642"/>
                </a:lnTo>
                <a:lnTo>
                  <a:pt x="3750074" y="37526"/>
                </a:lnTo>
                <a:lnTo>
                  <a:pt x="3707261" y="17196"/>
                </a:lnTo>
                <a:lnTo>
                  <a:pt x="3660767" y="4428"/>
                </a:lnTo>
                <a:lnTo>
                  <a:pt x="36113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869" y="2429383"/>
            <a:ext cx="3430904" cy="286501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405"/>
              </a:spcBef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can be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located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6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thyroglossal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tract</a:t>
            </a:r>
            <a:r>
              <a:rPr lang="en-US" sz="3000" spc="-1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 dirty="0">
              <a:latin typeface="Calibri"/>
              <a:cs typeface="Calibri"/>
            </a:endParaRPr>
          </a:p>
          <a:p>
            <a:pPr marL="12700" marR="47625">
              <a:lnSpc>
                <a:spcPts val="3290"/>
              </a:lnSpc>
              <a:spcBef>
                <a:spcPts val="1835"/>
              </a:spcBef>
            </a:pP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thyroid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3198894"/>
            <a:ext cx="3869750" cy="1604753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7D860D6B-4451-AAD7-17D8-533AE62BB41E}"/>
              </a:ext>
            </a:extLst>
          </p:cNvPr>
          <p:cNvSpPr/>
          <p:nvPr/>
        </p:nvSpPr>
        <p:spPr>
          <a:xfrm>
            <a:off x="4724400" y="5294398"/>
            <a:ext cx="4267200" cy="1411202"/>
          </a:xfrm>
          <a:custGeom>
            <a:avLst/>
            <a:gdLst/>
            <a:ahLst/>
            <a:cxnLst/>
            <a:rect l="l" t="t" r="r" b="b"/>
            <a:pathLst>
              <a:path w="3886200" h="756285">
                <a:moveTo>
                  <a:pt x="3760216" y="0"/>
                </a:moveTo>
                <a:lnTo>
                  <a:pt x="125983" y="0"/>
                </a:lnTo>
                <a:lnTo>
                  <a:pt x="76943" y="9898"/>
                </a:lnTo>
                <a:lnTo>
                  <a:pt x="36898" y="36893"/>
                </a:lnTo>
                <a:lnTo>
                  <a:pt x="9899" y="76938"/>
                </a:lnTo>
                <a:lnTo>
                  <a:pt x="0" y="125983"/>
                </a:lnTo>
                <a:lnTo>
                  <a:pt x="0" y="629919"/>
                </a:lnTo>
                <a:lnTo>
                  <a:pt x="9899" y="678965"/>
                </a:lnTo>
                <a:lnTo>
                  <a:pt x="36898" y="719010"/>
                </a:lnTo>
                <a:lnTo>
                  <a:pt x="76943" y="746005"/>
                </a:lnTo>
                <a:lnTo>
                  <a:pt x="125983" y="755904"/>
                </a:lnTo>
                <a:lnTo>
                  <a:pt x="3760216" y="755904"/>
                </a:lnTo>
                <a:lnTo>
                  <a:pt x="3809261" y="746005"/>
                </a:lnTo>
                <a:lnTo>
                  <a:pt x="3849306" y="719010"/>
                </a:lnTo>
                <a:lnTo>
                  <a:pt x="3876301" y="678965"/>
                </a:lnTo>
                <a:lnTo>
                  <a:pt x="3886200" y="629919"/>
                </a:lnTo>
                <a:lnTo>
                  <a:pt x="3886200" y="125983"/>
                </a:lnTo>
                <a:lnTo>
                  <a:pt x="3876301" y="76938"/>
                </a:lnTo>
                <a:lnTo>
                  <a:pt x="3849306" y="36893"/>
                </a:lnTo>
                <a:lnTo>
                  <a:pt x="3809261" y="9898"/>
                </a:lnTo>
                <a:lnTo>
                  <a:pt x="376021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12700">
              <a:lnSpc>
                <a:spcPts val="2185"/>
              </a:lnSpc>
            </a:pPr>
            <a:endParaRPr lang="en-US" sz="28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Can be rarely located in mediastinum, near heart or esophagus</a:t>
            </a:r>
            <a:endParaRPr sz="280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19785"/>
            <a:ext cx="2834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330" dirty="0">
                <a:solidFill>
                  <a:srgbClr val="2E5496"/>
                </a:solidFill>
              </a:rPr>
              <a:t>Embryology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7" y="2112062"/>
            <a:ext cx="4743267" cy="44078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9200" y="1190625"/>
            <a:ext cx="7752715" cy="5611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164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First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body's </a:t>
            </a:r>
            <a:r>
              <a:rPr sz="2400" b="1" spc="-5" dirty="0">
                <a:latin typeface="Calibri"/>
                <a:cs typeface="Calibri"/>
              </a:rPr>
              <a:t>endocrine glands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develop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around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third</a:t>
            </a:r>
            <a:r>
              <a:rPr sz="2400" b="1" spc="-5" dirty="0">
                <a:latin typeface="Calibri"/>
                <a:cs typeface="Calibri"/>
              </a:rPr>
              <a:t> week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(24th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day)</a:t>
            </a:r>
            <a:r>
              <a:rPr sz="2400" b="1" dirty="0">
                <a:latin typeface="Calibri"/>
                <a:cs typeface="Calibri"/>
              </a:rPr>
              <a:t> 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gestation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                                                                  </a:t>
            </a:r>
          </a:p>
          <a:p>
            <a:pPr algn="r"/>
            <a:r>
              <a:rPr lang="en-US" sz="2400" dirty="0">
                <a:latin typeface="Calibri"/>
                <a:cs typeface="Calibri"/>
              </a:rPr>
              <a:t>                                            </a:t>
            </a:r>
            <a:r>
              <a:rPr lang="en-US" sz="2400" b="1" spc="-20" dirty="0">
                <a:solidFill>
                  <a:srgbClr val="001F5F"/>
                </a:solidFill>
                <a:latin typeface="Calibri"/>
                <a:cs typeface="Calibri"/>
              </a:rPr>
              <a:t>Thyroid gland develops  From the 1st and 2nd pharyngeal arches </a:t>
            </a: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Calibri"/>
              <a:cs typeface="Calibri"/>
            </a:endParaRPr>
          </a:p>
          <a:p>
            <a:pPr marL="4508500" marR="3175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It begins as an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endodermal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thickening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the floor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median bud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pharynx</a:t>
            </a:r>
            <a:endParaRPr sz="2400" dirty="0">
              <a:latin typeface="Calibri"/>
              <a:cs typeface="Calibri"/>
            </a:endParaRPr>
          </a:p>
          <a:p>
            <a:pPr marL="4508500" marR="508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site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foramen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cecum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the adult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tongue.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576070"/>
            <a:chOff x="0" y="0"/>
            <a:chExt cx="914400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575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7955" y="600443"/>
              <a:ext cx="2268474" cy="50826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4" y="1965942"/>
            <a:ext cx="4636356" cy="444282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039110" cy="6858000"/>
            <a:chOff x="0" y="0"/>
            <a:chExt cx="30391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4840" cy="6858000"/>
            </a:xfrm>
            <a:custGeom>
              <a:avLst/>
              <a:gdLst/>
              <a:ahLst/>
              <a:cxnLst/>
              <a:rect l="l" t="t" r="r" b="b"/>
              <a:pathLst>
                <a:path w="624840" h="6858000">
                  <a:moveTo>
                    <a:pt x="6248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4840" y="685800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0" y="0"/>
              <a:ext cx="2414270" cy="6858000"/>
            </a:xfrm>
            <a:custGeom>
              <a:avLst/>
              <a:gdLst/>
              <a:ahLst/>
              <a:cxnLst/>
              <a:rect l="l" t="t" r="r" b="b"/>
              <a:pathLst>
                <a:path w="2414270" h="6858000">
                  <a:moveTo>
                    <a:pt x="2414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14016" y="6858000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2D75B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9294" y="386841"/>
            <a:ext cx="247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>
                <a:solidFill>
                  <a:srgbClr val="FFFFFF"/>
                </a:solidFill>
                <a:latin typeface="Calibri"/>
                <a:cs typeface="Calibri"/>
              </a:rPr>
              <a:t>Thyroiditis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739" y="1516888"/>
            <a:ext cx="7044690" cy="4996881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Hashimoto’s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thyroiditis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(autoimmune)</a:t>
            </a:r>
            <a:endParaRPr lang="en-US" sz="2800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MC thyroiditis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MC cause of hypothyroidism in adults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Anti-TG </a:t>
            </a:r>
            <a:r>
              <a:rPr lang="en-US" sz="2800" b="1" spc="-5" dirty="0" err="1">
                <a:solidFill>
                  <a:srgbClr val="FFFFFF"/>
                </a:solidFill>
                <a:latin typeface="Calibri"/>
                <a:cs typeface="Calibri"/>
              </a:rPr>
              <a:t>abx</a:t>
            </a: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 , anti-Microsomal Abx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Enlarged, painless gland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More in females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Tx: only thyroxine replacement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Surgery if enlarging </a:t>
            </a:r>
            <a:r>
              <a:rPr lang="en-US" sz="2800" b="1" spc="-5" dirty="0" err="1">
                <a:solidFill>
                  <a:srgbClr val="FFFFFF"/>
                </a:solidFill>
                <a:latin typeface="Calibri"/>
                <a:cs typeface="Calibri"/>
              </a:rPr>
              <a:t>goitre</a:t>
            </a: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 or suspicious nodule</a:t>
            </a:r>
          </a:p>
          <a:p>
            <a:pPr marL="469265" indent="-457200">
              <a:lnSpc>
                <a:spcPct val="100000"/>
              </a:lnSpc>
              <a:spcBef>
                <a:spcPts val="565"/>
              </a:spcBef>
              <a:buFontTx/>
              <a:buChar char="-"/>
              <a:tabLst>
                <a:tab pos="185420" algn="l"/>
              </a:tabLst>
            </a:pPr>
            <a:r>
              <a:rPr lang="en-US" sz="2800" b="1" spc="-5" dirty="0">
                <a:solidFill>
                  <a:srgbClr val="FFFFFF"/>
                </a:solidFill>
                <a:latin typeface="Calibri"/>
                <a:cs typeface="Calibri"/>
              </a:rPr>
              <a:t>Risk factor for thyroid lymphoma</a:t>
            </a:r>
            <a:endParaRPr sz="2800" b="1" spc="-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039110" cy="6858000"/>
            <a:chOff x="0" y="0"/>
            <a:chExt cx="30391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4840" cy="6858000"/>
            </a:xfrm>
            <a:custGeom>
              <a:avLst/>
              <a:gdLst/>
              <a:ahLst/>
              <a:cxnLst/>
              <a:rect l="l" t="t" r="r" b="b"/>
              <a:pathLst>
                <a:path w="624840" h="6858000">
                  <a:moveTo>
                    <a:pt x="6248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4840" y="685800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0" y="0"/>
              <a:ext cx="2414270" cy="6858000"/>
            </a:xfrm>
            <a:custGeom>
              <a:avLst/>
              <a:gdLst/>
              <a:ahLst/>
              <a:cxnLst/>
              <a:rect l="l" t="t" r="r" b="b"/>
              <a:pathLst>
                <a:path w="2414270" h="6858000">
                  <a:moveTo>
                    <a:pt x="2414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14016" y="6858000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2D75B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9294" y="386841"/>
            <a:ext cx="247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>
                <a:solidFill>
                  <a:srgbClr val="FFFFFF"/>
                </a:solidFill>
                <a:latin typeface="Calibri"/>
                <a:cs typeface="Calibri"/>
              </a:rPr>
              <a:t>Thyroiditis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739" y="1516888"/>
            <a:ext cx="7044690" cy="4801956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4785" marR="5080" indent="-172720">
              <a:lnSpc>
                <a:spcPts val="3030"/>
              </a:lnSpc>
              <a:spcBef>
                <a:spcPts val="84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800" b="1" spc="-10" dirty="0">
                <a:solidFill>
                  <a:srgbClr val="FF0000"/>
                </a:solidFill>
                <a:latin typeface="Calibri"/>
                <a:cs typeface="Calibri"/>
              </a:rPr>
              <a:t>Subacute</a:t>
            </a:r>
            <a:r>
              <a:rPr lang="en-US"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thyroiditis</a:t>
            </a:r>
            <a:r>
              <a:rPr lang="en-US"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(de</a:t>
            </a:r>
            <a:r>
              <a:rPr lang="en-US"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 err="1">
                <a:solidFill>
                  <a:srgbClr val="FF0000"/>
                </a:solidFill>
                <a:latin typeface="Calibri"/>
                <a:cs typeface="Calibri"/>
              </a:rPr>
              <a:t>Quervain’s</a:t>
            </a:r>
            <a:r>
              <a:rPr lang="en-US" sz="2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thyroiditis, </a:t>
            </a:r>
            <a:r>
              <a:rPr lang="en-US" sz="2800" b="1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viral)</a:t>
            </a:r>
          </a:p>
          <a:p>
            <a:pPr marL="354965" marR="5080" indent="-342900">
              <a:lnSpc>
                <a:spcPts val="3030"/>
              </a:lnSpc>
              <a:spcBef>
                <a:spcPts val="84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URTI, tender thyroid, sore throat, mass, weakness, fatigue; women </a:t>
            </a:r>
          </a:p>
          <a:p>
            <a:pPr marL="354965" marR="5080" indent="-342900">
              <a:lnSpc>
                <a:spcPts val="3030"/>
              </a:lnSpc>
              <a:spcBef>
                <a:spcPts val="84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Elevated ESR ,</a:t>
            </a:r>
            <a:r>
              <a:rPr lang="en-US" sz="2400" dirty="0"/>
              <a:t> </a:t>
            </a: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hyperthyroidism initially</a:t>
            </a:r>
          </a:p>
          <a:p>
            <a:pPr marL="354965" marR="5080" indent="-342900">
              <a:lnSpc>
                <a:spcPts val="3030"/>
              </a:lnSpc>
              <a:spcBef>
                <a:spcPts val="84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Tx: steroids and NSAID</a:t>
            </a:r>
          </a:p>
          <a:p>
            <a:pPr marL="184785" indent="-17272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800" b="1" spc="-1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lang="en-US"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suppurative</a:t>
            </a:r>
            <a:r>
              <a:rPr lang="en-US"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thyroiditis</a:t>
            </a:r>
            <a:r>
              <a:rPr lang="en-US"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0000"/>
                </a:solidFill>
                <a:latin typeface="Calibri"/>
                <a:cs typeface="Calibri"/>
              </a:rPr>
              <a:t>(bacterial)</a:t>
            </a:r>
          </a:p>
          <a:p>
            <a:pPr marL="354965" indent="-342900">
              <a:lnSpc>
                <a:spcPct val="100000"/>
              </a:lnSpc>
              <a:spcBef>
                <a:spcPts val="41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(URTI) usual precursor (staph/strep) </a:t>
            </a:r>
          </a:p>
          <a:p>
            <a:pPr marL="354965" indent="-342900">
              <a:lnSpc>
                <a:spcPct val="100000"/>
              </a:lnSpc>
              <a:spcBef>
                <a:spcPts val="41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Normal thyroid function tests, fever, dysphagia, tenderness </a:t>
            </a:r>
          </a:p>
          <a:p>
            <a:pPr marL="354965" indent="-342900">
              <a:lnSpc>
                <a:spcPct val="100000"/>
              </a:lnSpc>
              <a:spcBef>
                <a:spcPts val="41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Tx: antibiotics </a:t>
            </a:r>
          </a:p>
        </p:txBody>
      </p:sp>
    </p:spTree>
    <p:extLst>
      <p:ext uri="{BB962C8B-B14F-4D97-AF65-F5344CB8AC3E}">
        <p14:creationId xmlns:p14="http://schemas.microsoft.com/office/powerpoint/2010/main" val="4001711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039110" cy="6858000"/>
            <a:chOff x="0" y="0"/>
            <a:chExt cx="303911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24840" cy="6858000"/>
            </a:xfrm>
            <a:custGeom>
              <a:avLst/>
              <a:gdLst/>
              <a:ahLst/>
              <a:cxnLst/>
              <a:rect l="l" t="t" r="r" b="b"/>
              <a:pathLst>
                <a:path w="624840" h="6858000">
                  <a:moveTo>
                    <a:pt x="6248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24840" y="6858000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5B9BD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0" y="0"/>
              <a:ext cx="2414270" cy="6858000"/>
            </a:xfrm>
            <a:custGeom>
              <a:avLst/>
              <a:gdLst/>
              <a:ahLst/>
              <a:cxnLst/>
              <a:rect l="l" t="t" r="r" b="b"/>
              <a:pathLst>
                <a:path w="2414270" h="6858000">
                  <a:moveTo>
                    <a:pt x="2414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414016" y="6858000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2D75B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9294" y="386841"/>
            <a:ext cx="247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5" dirty="0">
                <a:solidFill>
                  <a:srgbClr val="FFFFFF"/>
                </a:solidFill>
                <a:latin typeface="Calibri"/>
                <a:cs typeface="Calibri"/>
              </a:rPr>
              <a:t>Thyroiditis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739" y="1516888"/>
            <a:ext cx="7044690" cy="495071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800" b="1" spc="-30" dirty="0">
                <a:solidFill>
                  <a:srgbClr val="FF0000"/>
                </a:solidFill>
                <a:latin typeface="Calibri"/>
                <a:cs typeface="Calibri"/>
              </a:rPr>
              <a:t>Riedel’s</a:t>
            </a:r>
            <a:r>
              <a:rPr lang="en-US"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15" dirty="0">
                <a:solidFill>
                  <a:srgbClr val="FF0000"/>
                </a:solidFill>
                <a:latin typeface="Calibri"/>
                <a:cs typeface="Calibri"/>
              </a:rPr>
              <a:t>thyroiditis</a:t>
            </a:r>
            <a:r>
              <a:rPr lang="en-US"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(scar):</a:t>
            </a:r>
          </a:p>
          <a:p>
            <a:pPr marL="12065">
              <a:lnSpc>
                <a:spcPct val="100000"/>
              </a:lnSpc>
              <a:spcBef>
                <a:spcPts val="455"/>
              </a:spcBef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-Woody, fibrous thyroid that can involve adjacent strap  muscles and carotid sheath </a:t>
            </a:r>
          </a:p>
          <a:p>
            <a:pPr marL="354965" indent="-342900">
              <a:lnSpc>
                <a:spcPct val="100000"/>
              </a:lnSpc>
              <a:spcBef>
                <a:spcPts val="45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Can resemble thyroid CA or lymphoma (need biopsy) </a:t>
            </a:r>
          </a:p>
          <a:p>
            <a:pPr marL="354965" indent="-342900">
              <a:lnSpc>
                <a:spcPct val="100000"/>
              </a:lnSpc>
              <a:spcBef>
                <a:spcPts val="45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Disease frequently results in hypothyroidism and compression symptoms </a:t>
            </a:r>
          </a:p>
          <a:p>
            <a:pPr marL="354965" indent="-342900">
              <a:lnSpc>
                <a:spcPct val="100000"/>
              </a:lnSpc>
              <a:spcBef>
                <a:spcPts val="45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Associated with sclerosing cholangitis, fibrotic diseases, </a:t>
            </a:r>
            <a:r>
              <a:rPr lang="en-US" sz="2400" b="1" spc="-15" dirty="0" err="1">
                <a:solidFill>
                  <a:srgbClr val="FFFFFF"/>
                </a:solidFill>
                <a:latin typeface="Calibri"/>
                <a:cs typeface="Calibri"/>
              </a:rPr>
              <a:t>methysergide</a:t>
            </a: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Tx, and retroperitoneal fibrosis </a:t>
            </a:r>
          </a:p>
          <a:p>
            <a:pPr marL="354965" indent="-342900">
              <a:lnSpc>
                <a:spcPct val="100000"/>
              </a:lnSpc>
              <a:spcBef>
                <a:spcPts val="45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Tx: steroids and thyroxine </a:t>
            </a:r>
          </a:p>
          <a:p>
            <a:pPr marL="354965" indent="-342900">
              <a:lnSpc>
                <a:spcPct val="100000"/>
              </a:lnSpc>
              <a:spcBef>
                <a:spcPts val="455"/>
              </a:spcBef>
              <a:buFontTx/>
              <a:buChar char="-"/>
              <a:tabLst>
                <a:tab pos="185420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 May need isthmectomy or tracheostomy for airway symptoms</a:t>
            </a:r>
          </a:p>
        </p:txBody>
      </p:sp>
    </p:spTree>
    <p:extLst>
      <p:ext uri="{BB962C8B-B14F-4D97-AF65-F5344CB8AC3E}">
        <p14:creationId xmlns:p14="http://schemas.microsoft.com/office/powerpoint/2010/main" val="2379675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758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8350" y="394461"/>
            <a:ext cx="1501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114" dirty="0">
                <a:solidFill>
                  <a:srgbClr val="FFFFFF"/>
                </a:solidFill>
                <a:latin typeface="Times New Roman"/>
                <a:cs typeface="Times New Roman"/>
              </a:rPr>
              <a:t>Goiter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2579" y="1966077"/>
            <a:ext cx="5933749" cy="442693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401" y="485775"/>
            <a:ext cx="146685" cy="504825"/>
          </a:xfrm>
          <a:custGeom>
            <a:avLst/>
            <a:gdLst/>
            <a:ahLst/>
            <a:cxnLst/>
            <a:rect l="l" t="t" r="r" b="b"/>
            <a:pathLst>
              <a:path w="146685" h="504825">
                <a:moveTo>
                  <a:pt x="146304" y="0"/>
                </a:moveTo>
                <a:lnTo>
                  <a:pt x="0" y="0"/>
                </a:lnTo>
                <a:lnTo>
                  <a:pt x="0" y="504443"/>
                </a:lnTo>
                <a:lnTo>
                  <a:pt x="146304" y="504443"/>
                </a:lnTo>
                <a:lnTo>
                  <a:pt x="146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857" y="485775"/>
            <a:ext cx="146685" cy="504825"/>
          </a:xfrm>
          <a:custGeom>
            <a:avLst/>
            <a:gdLst/>
            <a:ahLst/>
            <a:cxnLst/>
            <a:rect l="l" t="t" r="r" b="b"/>
            <a:pathLst>
              <a:path w="146685" h="504825">
                <a:moveTo>
                  <a:pt x="146304" y="0"/>
                </a:moveTo>
                <a:lnTo>
                  <a:pt x="0" y="0"/>
                </a:lnTo>
                <a:lnTo>
                  <a:pt x="0" y="504443"/>
                </a:lnTo>
                <a:lnTo>
                  <a:pt x="146304" y="504443"/>
                </a:lnTo>
                <a:lnTo>
                  <a:pt x="146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3400" y="152400"/>
            <a:ext cx="3763010" cy="1348740"/>
            <a:chOff x="338327" y="1333500"/>
            <a:chExt cx="3763010" cy="1348740"/>
          </a:xfrm>
        </p:grpSpPr>
        <p:sp>
          <p:nvSpPr>
            <p:cNvPr id="5" name="object 5"/>
            <p:cNvSpPr/>
            <p:nvPr/>
          </p:nvSpPr>
          <p:spPr>
            <a:xfrm>
              <a:off x="402335" y="1655063"/>
              <a:ext cx="78105" cy="504825"/>
            </a:xfrm>
            <a:custGeom>
              <a:avLst/>
              <a:gdLst/>
              <a:ahLst/>
              <a:cxnLst/>
              <a:rect l="l" t="t" r="r" b="b"/>
              <a:pathLst>
                <a:path w="78104" h="504825">
                  <a:moveTo>
                    <a:pt x="0" y="504443"/>
                  </a:moveTo>
                  <a:lnTo>
                    <a:pt x="77723" y="504443"/>
                  </a:lnTo>
                  <a:lnTo>
                    <a:pt x="77723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333500"/>
              <a:ext cx="3762755" cy="13487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0059" y="1348740"/>
              <a:ext cx="3488690" cy="1074420"/>
            </a:xfrm>
            <a:custGeom>
              <a:avLst/>
              <a:gdLst/>
              <a:ahLst/>
              <a:cxnLst/>
              <a:rect l="l" t="t" r="r" b="b"/>
              <a:pathLst>
                <a:path w="3488690" h="1074420">
                  <a:moveTo>
                    <a:pt x="3488436" y="0"/>
                  </a:moveTo>
                  <a:lnTo>
                    <a:pt x="0" y="0"/>
                  </a:lnTo>
                  <a:lnTo>
                    <a:pt x="0" y="1074419"/>
                  </a:lnTo>
                  <a:lnTo>
                    <a:pt x="3488436" y="1074419"/>
                  </a:lnTo>
                  <a:lnTo>
                    <a:pt x="3488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9542" y="457200"/>
            <a:ext cx="1385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420" dirty="0"/>
              <a:t>G</a:t>
            </a:r>
            <a:r>
              <a:rPr u="none" spc="-265" dirty="0"/>
              <a:t>o</a:t>
            </a:r>
            <a:r>
              <a:rPr u="none" spc="-120" dirty="0"/>
              <a:t>i</a:t>
            </a:r>
            <a:r>
              <a:rPr u="none" spc="-130" dirty="0"/>
              <a:t>t</a:t>
            </a:r>
            <a:r>
              <a:rPr u="none" spc="-305" dirty="0"/>
              <a:t>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961D2-CA2C-94F9-1EE6-449B2E4B7A94}"/>
              </a:ext>
            </a:extLst>
          </p:cNvPr>
          <p:cNvSpPr txBox="1"/>
          <p:nvPr/>
        </p:nvSpPr>
        <p:spPr>
          <a:xfrm>
            <a:off x="379857" y="1305267"/>
            <a:ext cx="80021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Any abnormal enlargement of thyroid 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Most identifiable cause is iodine deficiency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Tx: iodine replacement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Diffuse enlargement without evidence of functional abnormality = nontoxic colloid goiter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Unusual to need surgery unless goiter is causing airway compression or there is a suspicious nodule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Tx: subtotal or total thyroidectomy for symptoms or if suspicious nodule;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Retrosternal thyroid extension : Mediastinal thyroid tissue – most likely from acquired disease with inferior extensions of a normally placed gland</a:t>
            </a:r>
          </a:p>
        </p:txBody>
      </p:sp>
    </p:spTree>
    <p:extLst>
      <p:ext uri="{BB962C8B-B14F-4D97-AF65-F5344CB8AC3E}">
        <p14:creationId xmlns:p14="http://schemas.microsoft.com/office/powerpoint/2010/main" val="3725145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5064"/>
            <a:ext cx="146685" cy="504825"/>
          </a:xfrm>
          <a:custGeom>
            <a:avLst/>
            <a:gdLst/>
            <a:ahLst/>
            <a:cxnLst/>
            <a:rect l="l" t="t" r="r" b="b"/>
            <a:pathLst>
              <a:path w="146685" h="504825">
                <a:moveTo>
                  <a:pt x="146304" y="0"/>
                </a:moveTo>
                <a:lnTo>
                  <a:pt x="0" y="0"/>
                </a:lnTo>
                <a:lnTo>
                  <a:pt x="0" y="504443"/>
                </a:lnTo>
                <a:lnTo>
                  <a:pt x="146304" y="504443"/>
                </a:lnTo>
                <a:lnTo>
                  <a:pt x="146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168" y="1655064"/>
            <a:ext cx="146685" cy="504825"/>
          </a:xfrm>
          <a:custGeom>
            <a:avLst/>
            <a:gdLst/>
            <a:ahLst/>
            <a:cxnLst/>
            <a:rect l="l" t="t" r="r" b="b"/>
            <a:pathLst>
              <a:path w="146685" h="504825">
                <a:moveTo>
                  <a:pt x="146304" y="0"/>
                </a:moveTo>
                <a:lnTo>
                  <a:pt x="0" y="0"/>
                </a:lnTo>
                <a:lnTo>
                  <a:pt x="0" y="504443"/>
                </a:lnTo>
                <a:lnTo>
                  <a:pt x="146304" y="504443"/>
                </a:lnTo>
                <a:lnTo>
                  <a:pt x="146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8327" y="1333500"/>
            <a:ext cx="3763010" cy="1348740"/>
            <a:chOff x="338327" y="1333500"/>
            <a:chExt cx="3763010" cy="1348740"/>
          </a:xfrm>
        </p:grpSpPr>
        <p:sp>
          <p:nvSpPr>
            <p:cNvPr id="5" name="object 5"/>
            <p:cNvSpPr/>
            <p:nvPr/>
          </p:nvSpPr>
          <p:spPr>
            <a:xfrm>
              <a:off x="402335" y="1655063"/>
              <a:ext cx="78105" cy="504825"/>
            </a:xfrm>
            <a:custGeom>
              <a:avLst/>
              <a:gdLst/>
              <a:ahLst/>
              <a:cxnLst/>
              <a:rect l="l" t="t" r="r" b="b"/>
              <a:pathLst>
                <a:path w="78104" h="504825">
                  <a:moveTo>
                    <a:pt x="0" y="504443"/>
                  </a:moveTo>
                  <a:lnTo>
                    <a:pt x="77723" y="504443"/>
                  </a:lnTo>
                  <a:lnTo>
                    <a:pt x="77723" y="0"/>
                  </a:lnTo>
                  <a:lnTo>
                    <a:pt x="0" y="0"/>
                  </a:lnTo>
                  <a:lnTo>
                    <a:pt x="0" y="50444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1333500"/>
              <a:ext cx="3762755" cy="13487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0059" y="1348740"/>
              <a:ext cx="3488690" cy="1074420"/>
            </a:xfrm>
            <a:custGeom>
              <a:avLst/>
              <a:gdLst/>
              <a:ahLst/>
              <a:cxnLst/>
              <a:rect l="l" t="t" r="r" b="b"/>
              <a:pathLst>
                <a:path w="3488690" h="1074420">
                  <a:moveTo>
                    <a:pt x="3488436" y="0"/>
                  </a:moveTo>
                  <a:lnTo>
                    <a:pt x="0" y="0"/>
                  </a:lnTo>
                  <a:lnTo>
                    <a:pt x="0" y="1074419"/>
                  </a:lnTo>
                  <a:lnTo>
                    <a:pt x="3488436" y="1074419"/>
                  </a:lnTo>
                  <a:lnTo>
                    <a:pt x="3488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606" y="1503426"/>
            <a:ext cx="1385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420" dirty="0"/>
              <a:t>G</a:t>
            </a:r>
            <a:r>
              <a:rPr u="none" spc="-265" dirty="0"/>
              <a:t>o</a:t>
            </a:r>
            <a:r>
              <a:rPr u="none" spc="-120" dirty="0"/>
              <a:t>i</a:t>
            </a:r>
            <a:r>
              <a:rPr u="none" spc="-130" dirty="0"/>
              <a:t>t</a:t>
            </a:r>
            <a:r>
              <a:rPr u="none" spc="-305" dirty="0"/>
              <a:t>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9825" y="2710942"/>
            <a:ext cx="2814320" cy="2364237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84785" marR="526415" indent="-172720">
              <a:lnSpc>
                <a:spcPct val="70000"/>
              </a:lnSpc>
              <a:spcBef>
                <a:spcPts val="885"/>
              </a:spcBef>
              <a:buFont typeface="Arial MT"/>
              <a:buChar char="•"/>
              <a:tabLst>
                <a:tab pos="185420" algn="l"/>
              </a:tabLst>
            </a:pPr>
            <a:r>
              <a:rPr sz="2200" b="1" spc="-10" dirty="0">
                <a:latin typeface="Calibri"/>
                <a:cs typeface="Calibri"/>
              </a:rPr>
              <a:t>Diffuse </a:t>
            </a:r>
            <a:r>
              <a:rPr sz="2200" b="1" spc="-15" dirty="0">
                <a:latin typeface="Calibri"/>
                <a:cs typeface="Calibri"/>
              </a:rPr>
              <a:t>goiter: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entire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gland</a:t>
            </a:r>
            <a:r>
              <a:rPr sz="2200" b="1" spc="-5" dirty="0">
                <a:latin typeface="Calibri"/>
                <a:cs typeface="Calibri"/>
              </a:rPr>
              <a:t> is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symmetrically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enlarged</a:t>
            </a:r>
            <a:endParaRPr sz="2200" dirty="0">
              <a:latin typeface="Calibri"/>
              <a:cs typeface="Calibri"/>
            </a:endParaRPr>
          </a:p>
          <a:p>
            <a:pPr marL="184785" marR="5080" indent="-172720">
              <a:lnSpc>
                <a:spcPct val="70000"/>
              </a:lnSpc>
              <a:spcBef>
                <a:spcPts val="805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multin</a:t>
            </a:r>
            <a:r>
              <a:rPr sz="2200" b="1" spc="-5" dirty="0">
                <a:latin typeface="Calibri"/>
                <a:cs typeface="Calibri"/>
              </a:rPr>
              <a:t>odular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goiter: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are </a:t>
            </a:r>
            <a:r>
              <a:rPr sz="2200" b="1" spc="-10" dirty="0">
                <a:latin typeface="Calibri"/>
                <a:cs typeface="Calibri"/>
              </a:rPr>
              <a:t> one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more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distinct </a:t>
            </a:r>
            <a:r>
              <a:rPr sz="2200" b="1" spc="-5" dirty="0">
                <a:latin typeface="Calibri"/>
                <a:cs typeface="Calibri"/>
              </a:rPr>
              <a:t> lumps </a:t>
            </a:r>
            <a:r>
              <a:rPr sz="2200" b="1" spc="-10" dirty="0">
                <a:latin typeface="Calibri"/>
                <a:cs typeface="Calibri"/>
              </a:rPr>
              <a:t>can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distinguished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from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the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rest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of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gland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9412" y="1344167"/>
            <a:ext cx="7983220" cy="4448810"/>
            <a:chOff x="629412" y="1344167"/>
            <a:chExt cx="7983220" cy="44488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5625" y="1383601"/>
              <a:ext cx="4346548" cy="440927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70832" y="1344167"/>
              <a:ext cx="4145279" cy="4226560"/>
            </a:xfrm>
            <a:custGeom>
              <a:avLst/>
              <a:gdLst/>
              <a:ahLst/>
              <a:cxnLst/>
              <a:rect l="l" t="t" r="r" b="b"/>
              <a:pathLst>
                <a:path w="4145279" h="4226560">
                  <a:moveTo>
                    <a:pt x="4145279" y="0"/>
                  </a:moveTo>
                  <a:lnTo>
                    <a:pt x="0" y="0"/>
                  </a:lnTo>
                  <a:lnTo>
                    <a:pt x="0" y="4226052"/>
                  </a:lnTo>
                  <a:lnTo>
                    <a:pt x="4145279" y="4226052"/>
                  </a:lnTo>
                  <a:lnTo>
                    <a:pt x="4145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9" y="1597182"/>
              <a:ext cx="1199378" cy="10682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0552" y="1597151"/>
              <a:ext cx="1045463" cy="1290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1275" y="1597182"/>
              <a:ext cx="1191864" cy="10408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73396" y="2970246"/>
              <a:ext cx="2750771" cy="24200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9412" y="5727191"/>
              <a:ext cx="7886700" cy="0"/>
            </a:xfrm>
            <a:custGeom>
              <a:avLst/>
              <a:gdLst/>
              <a:ahLst/>
              <a:cxnLst/>
              <a:rect l="l" t="t" r="r" b="b"/>
              <a:pathLst>
                <a:path w="7886700">
                  <a:moveTo>
                    <a:pt x="7886700" y="0"/>
                  </a:moveTo>
                  <a:lnTo>
                    <a:pt x="0" y="0"/>
                  </a:lnTo>
                </a:path>
              </a:pathLst>
            </a:custGeom>
            <a:ln w="579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3175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85" dirty="0"/>
              <a:t>T</a:t>
            </a:r>
            <a:r>
              <a:rPr u="none" spc="-425" dirty="0"/>
              <a:t>y</a:t>
            </a:r>
            <a:r>
              <a:rPr u="none" spc="-170" dirty="0"/>
              <a:t>p</a:t>
            </a:r>
            <a:r>
              <a:rPr u="none" spc="-120" dirty="0"/>
              <a:t>e</a:t>
            </a:r>
            <a:r>
              <a:rPr u="none" spc="-380" dirty="0"/>
              <a:t>s</a:t>
            </a:r>
            <a:r>
              <a:rPr u="none" spc="-420" dirty="0"/>
              <a:t> </a:t>
            </a:r>
            <a:r>
              <a:rPr u="none" spc="-270" dirty="0"/>
              <a:t>of</a:t>
            </a:r>
            <a:r>
              <a:rPr u="none" spc="-409" dirty="0"/>
              <a:t> </a:t>
            </a:r>
            <a:r>
              <a:rPr u="none" spc="-420" dirty="0"/>
              <a:t>G</a:t>
            </a:r>
            <a:r>
              <a:rPr u="none" spc="-270" dirty="0"/>
              <a:t>o</a:t>
            </a:r>
            <a:r>
              <a:rPr u="none" spc="-215" dirty="0"/>
              <a:t>iter</a:t>
            </a:r>
          </a:p>
        </p:txBody>
      </p:sp>
      <p:sp>
        <p:nvSpPr>
          <p:cNvPr id="3" name="object 3"/>
          <p:cNvSpPr/>
          <p:nvPr/>
        </p:nvSpPr>
        <p:spPr>
          <a:xfrm>
            <a:off x="630936" y="2275332"/>
            <a:ext cx="2403475" cy="830580"/>
          </a:xfrm>
          <a:custGeom>
            <a:avLst/>
            <a:gdLst/>
            <a:ahLst/>
            <a:cxnLst/>
            <a:rect l="l" t="t" r="r" b="b"/>
            <a:pathLst>
              <a:path w="2403475" h="830580">
                <a:moveTo>
                  <a:pt x="0" y="830580"/>
                </a:moveTo>
                <a:lnTo>
                  <a:pt x="2403348" y="830580"/>
                </a:lnTo>
                <a:lnTo>
                  <a:pt x="2403348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0936" y="2275332"/>
            <a:ext cx="2403475" cy="830580"/>
          </a:xfrm>
          <a:prstGeom prst="rect">
            <a:avLst/>
          </a:prstGeom>
          <a:solidFill>
            <a:srgbClr val="FFC000"/>
          </a:solidFill>
          <a:ln w="12191">
            <a:solidFill>
              <a:srgbClr val="4471C4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819150" marR="434975" indent="-376555">
              <a:lnSpc>
                <a:spcPts val="2530"/>
              </a:lnSpc>
              <a:spcBef>
                <a:spcPts val="625"/>
              </a:spcBef>
            </a:pPr>
            <a:r>
              <a:rPr sz="2300" b="1" dirty="0">
                <a:solidFill>
                  <a:srgbClr val="001F5F"/>
                </a:solidFill>
                <a:latin typeface="Calibri"/>
                <a:cs typeface="Calibri"/>
              </a:rPr>
              <a:t>Hypot</a:t>
            </a:r>
            <a:r>
              <a:rPr sz="2300" b="1" spc="-4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3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3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001F5F"/>
                </a:solidFill>
                <a:latin typeface="Calibri"/>
                <a:cs typeface="Calibri"/>
              </a:rPr>
              <a:t>oid  </a:t>
            </a:r>
            <a:r>
              <a:rPr sz="2300" b="1" spc="-10" dirty="0">
                <a:solidFill>
                  <a:srgbClr val="001F5F"/>
                </a:solidFill>
                <a:latin typeface="Calibri"/>
                <a:cs typeface="Calibri"/>
              </a:rPr>
              <a:t>Goiter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36" y="3112007"/>
            <a:ext cx="2403475" cy="23368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95885" rIns="0" bIns="0" rtlCol="0">
            <a:spAutoFit/>
          </a:bodyPr>
          <a:lstStyle/>
          <a:p>
            <a:pPr marL="351155" marR="349885" indent="-229235">
              <a:lnSpc>
                <a:spcPct val="91600"/>
              </a:lnSpc>
              <a:spcBef>
                <a:spcPts val="755"/>
              </a:spcBef>
              <a:buFont typeface="Calibri"/>
              <a:buChar char="•"/>
              <a:tabLst>
                <a:tab pos="351790" algn="l"/>
              </a:tabLst>
            </a:pPr>
            <a:r>
              <a:rPr sz="2300" b="1" dirty="0">
                <a:latin typeface="Calibri"/>
                <a:cs typeface="Calibri"/>
              </a:rPr>
              <a:t>Endemic 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Goiter: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due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to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iodine 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deficiency</a:t>
            </a:r>
            <a:endParaRPr sz="2300">
              <a:latin typeface="Calibri"/>
              <a:cs typeface="Calibri"/>
            </a:endParaRPr>
          </a:p>
          <a:p>
            <a:pPr marL="351155" indent="-229235">
              <a:lnSpc>
                <a:spcPts val="2640"/>
              </a:lnSpc>
              <a:spcBef>
                <a:spcPts val="195"/>
              </a:spcBef>
              <a:buFont typeface="Calibri"/>
              <a:buChar char="•"/>
              <a:tabLst>
                <a:tab pos="351790" algn="l"/>
              </a:tabLst>
            </a:pPr>
            <a:r>
              <a:rPr sz="2300" b="1" spc="-15" dirty="0">
                <a:latin typeface="Calibri"/>
                <a:cs typeface="Calibri"/>
              </a:rPr>
              <a:t>Hashimoto’s</a:t>
            </a:r>
            <a:endParaRPr sz="2300">
              <a:latin typeface="Calibri"/>
              <a:cs typeface="Calibri"/>
            </a:endParaRPr>
          </a:p>
          <a:p>
            <a:pPr marL="351155">
              <a:lnSpc>
                <a:spcPts val="2640"/>
              </a:lnSpc>
            </a:pPr>
            <a:r>
              <a:rPr sz="2300" b="1" spc="-10" dirty="0">
                <a:latin typeface="Calibri"/>
                <a:cs typeface="Calibri"/>
              </a:rPr>
              <a:t>Thyroiditis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1088" y="2275332"/>
            <a:ext cx="2402205" cy="830580"/>
          </a:xfrm>
          <a:custGeom>
            <a:avLst/>
            <a:gdLst/>
            <a:ahLst/>
            <a:cxnLst/>
            <a:rect l="l" t="t" r="r" b="b"/>
            <a:pathLst>
              <a:path w="2402204" h="830580">
                <a:moveTo>
                  <a:pt x="0" y="830580"/>
                </a:moveTo>
                <a:lnTo>
                  <a:pt x="2401824" y="830580"/>
                </a:lnTo>
                <a:lnTo>
                  <a:pt x="2401824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1088" y="2275332"/>
            <a:ext cx="2402205" cy="830580"/>
          </a:xfrm>
          <a:prstGeom prst="rect">
            <a:avLst/>
          </a:prstGeom>
          <a:solidFill>
            <a:srgbClr val="00AF50"/>
          </a:solidFill>
          <a:ln w="12192">
            <a:solidFill>
              <a:srgbClr val="4471C4"/>
            </a:solidFill>
          </a:ln>
        </p:spPr>
        <p:txBody>
          <a:bodyPr vert="horz" wrap="square" lIns="0" tIns="205104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614"/>
              </a:spcBef>
            </a:pPr>
            <a:r>
              <a:rPr sz="2300" b="1" spc="-5" dirty="0">
                <a:solidFill>
                  <a:srgbClr val="001F5F"/>
                </a:solidFill>
                <a:latin typeface="Calibri"/>
                <a:cs typeface="Calibri"/>
              </a:rPr>
              <a:t>Euthyroid</a:t>
            </a:r>
            <a:r>
              <a:rPr sz="23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1F5F"/>
                </a:solidFill>
                <a:latin typeface="Calibri"/>
                <a:cs typeface="Calibri"/>
              </a:rPr>
              <a:t>Goiter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1088" y="3112007"/>
            <a:ext cx="2402205" cy="23368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6675" rIns="0" bIns="0" rtlCol="0">
            <a:spAutoFit/>
          </a:bodyPr>
          <a:lstStyle/>
          <a:p>
            <a:pPr marL="351155" indent="-229235">
              <a:lnSpc>
                <a:spcPts val="2645"/>
              </a:lnSpc>
              <a:spcBef>
                <a:spcPts val="525"/>
              </a:spcBef>
              <a:buFont typeface="Calibri"/>
              <a:buChar char="•"/>
              <a:tabLst>
                <a:tab pos="351155" algn="l"/>
              </a:tabLst>
            </a:pPr>
            <a:r>
              <a:rPr sz="2300" b="1" spc="-5" dirty="0">
                <a:latin typeface="Calibri"/>
                <a:cs typeface="Calibri"/>
              </a:rPr>
              <a:t>Euthyroid</a:t>
            </a:r>
            <a:endParaRPr sz="2300">
              <a:latin typeface="Calibri"/>
              <a:cs typeface="Calibri"/>
            </a:endParaRPr>
          </a:p>
          <a:p>
            <a:pPr marL="350520">
              <a:lnSpc>
                <a:spcPts val="2645"/>
              </a:lnSpc>
            </a:pPr>
            <a:r>
              <a:rPr sz="2300" b="1" dirty="0">
                <a:latin typeface="Calibri"/>
                <a:cs typeface="Calibri"/>
              </a:rPr>
              <a:t>Diffuse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Goiters</a:t>
            </a:r>
            <a:endParaRPr sz="2300">
              <a:latin typeface="Calibri"/>
              <a:cs typeface="Calibri"/>
            </a:endParaRPr>
          </a:p>
          <a:p>
            <a:pPr marL="350520" marR="433070" indent="-228600">
              <a:lnSpc>
                <a:spcPts val="2530"/>
              </a:lnSpc>
              <a:spcBef>
                <a:spcPts val="459"/>
              </a:spcBef>
              <a:buFont typeface="Calibri"/>
              <a:buChar char="•"/>
              <a:tabLst>
                <a:tab pos="351155" algn="l"/>
              </a:tabLst>
            </a:pPr>
            <a:r>
              <a:rPr sz="2300" b="1" spc="-5" dirty="0">
                <a:latin typeface="Calibri"/>
                <a:cs typeface="Calibri"/>
              </a:rPr>
              <a:t>Euthyroid 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Mul</a:t>
            </a:r>
            <a:r>
              <a:rPr sz="2300" b="1" spc="5" dirty="0">
                <a:latin typeface="Calibri"/>
                <a:cs typeface="Calibri"/>
              </a:rPr>
              <a:t>t</a:t>
            </a:r>
            <a:r>
              <a:rPr sz="2300" b="1" dirty="0">
                <a:latin typeface="Calibri"/>
                <a:cs typeface="Calibri"/>
              </a:rPr>
              <a:t>inodular  </a:t>
            </a:r>
            <a:r>
              <a:rPr sz="2300" b="1" spc="-10" dirty="0">
                <a:latin typeface="Calibri"/>
                <a:cs typeface="Calibri"/>
              </a:rPr>
              <a:t>Goiters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9715" y="2275332"/>
            <a:ext cx="2403475" cy="830580"/>
          </a:xfrm>
          <a:custGeom>
            <a:avLst/>
            <a:gdLst/>
            <a:ahLst/>
            <a:cxnLst/>
            <a:rect l="l" t="t" r="r" b="b"/>
            <a:pathLst>
              <a:path w="2403475" h="830580">
                <a:moveTo>
                  <a:pt x="0" y="830580"/>
                </a:moveTo>
                <a:lnTo>
                  <a:pt x="2403347" y="830580"/>
                </a:lnTo>
                <a:lnTo>
                  <a:pt x="2403347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9715" y="2275332"/>
            <a:ext cx="2403475" cy="830580"/>
          </a:xfrm>
          <a:prstGeom prst="rect">
            <a:avLst/>
          </a:prstGeom>
          <a:solidFill>
            <a:srgbClr val="FF0000"/>
          </a:solidFill>
          <a:ln w="12192">
            <a:solidFill>
              <a:srgbClr val="4471C4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762000" marR="556260" indent="-195580">
              <a:lnSpc>
                <a:spcPts val="2530"/>
              </a:lnSpc>
              <a:spcBef>
                <a:spcPts val="62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xic 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Goiters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9715" y="3112007"/>
            <a:ext cx="2403475" cy="233680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66675" rIns="0" bIns="0" rtlCol="0">
            <a:spAutoFit/>
          </a:bodyPr>
          <a:lstStyle/>
          <a:p>
            <a:pPr marL="228600" marR="1143635" indent="-228600" algn="r">
              <a:lnSpc>
                <a:spcPts val="2645"/>
              </a:lnSpc>
              <a:spcBef>
                <a:spcPts val="525"/>
              </a:spcBef>
              <a:buFont typeface="Calibri"/>
              <a:buChar char="•"/>
              <a:tabLst>
                <a:tab pos="228600" algn="l"/>
              </a:tabLst>
            </a:pPr>
            <a:r>
              <a:rPr sz="2300" b="1" spc="-5" dirty="0">
                <a:latin typeface="Calibri"/>
                <a:cs typeface="Calibri"/>
              </a:rPr>
              <a:t>G</a:t>
            </a:r>
            <a:r>
              <a:rPr sz="2300" b="1" spc="-55" dirty="0">
                <a:latin typeface="Calibri"/>
                <a:cs typeface="Calibri"/>
              </a:rPr>
              <a:t>r</a:t>
            </a:r>
            <a:r>
              <a:rPr sz="2300" b="1" spc="-35" dirty="0">
                <a:latin typeface="Calibri"/>
                <a:cs typeface="Calibri"/>
              </a:rPr>
              <a:t>a</a:t>
            </a:r>
            <a:r>
              <a:rPr sz="2300" b="1" spc="-25" dirty="0">
                <a:latin typeface="Calibri"/>
                <a:cs typeface="Calibri"/>
              </a:rPr>
              <a:t>v</a:t>
            </a:r>
            <a:r>
              <a:rPr sz="2300" b="1" spc="-5" dirty="0">
                <a:latin typeface="Calibri"/>
                <a:cs typeface="Calibri"/>
              </a:rPr>
              <a:t>e</a:t>
            </a:r>
            <a:r>
              <a:rPr sz="2300" b="1" spc="5" dirty="0">
                <a:latin typeface="Calibri"/>
                <a:cs typeface="Calibri"/>
              </a:rPr>
              <a:t>s</a:t>
            </a:r>
            <a:r>
              <a:rPr sz="2300" b="1" dirty="0">
                <a:latin typeface="Calibri"/>
                <a:cs typeface="Calibri"/>
              </a:rPr>
              <a:t>’</a:t>
            </a:r>
            <a:endParaRPr sz="2300">
              <a:latin typeface="Calibri"/>
              <a:cs typeface="Calibri"/>
            </a:endParaRPr>
          </a:p>
          <a:p>
            <a:pPr marR="1113155" algn="r">
              <a:lnSpc>
                <a:spcPts val="2645"/>
              </a:lnSpc>
            </a:pPr>
            <a:r>
              <a:rPr sz="2300" b="1" spc="-5" dirty="0">
                <a:latin typeface="Calibri"/>
                <a:cs typeface="Calibri"/>
              </a:rPr>
              <a:t>Disease</a:t>
            </a:r>
            <a:endParaRPr sz="2300">
              <a:latin typeface="Calibri"/>
              <a:cs typeface="Calibri"/>
            </a:endParaRPr>
          </a:p>
          <a:p>
            <a:pPr marL="351790" marR="252729" indent="-228600">
              <a:lnSpc>
                <a:spcPts val="2530"/>
              </a:lnSpc>
              <a:spcBef>
                <a:spcPts val="459"/>
              </a:spcBef>
              <a:buFont typeface="Calibri"/>
              <a:buChar char="•"/>
              <a:tabLst>
                <a:tab pos="352425" algn="l"/>
              </a:tabLst>
            </a:pPr>
            <a:r>
              <a:rPr sz="2300" b="1" spc="-55" dirty="0">
                <a:latin typeface="Calibri"/>
                <a:cs typeface="Calibri"/>
              </a:rPr>
              <a:t>Toxic 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Multinodular 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Goiter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(TMNG)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758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485" y="394461"/>
            <a:ext cx="6569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735" dirty="0">
                <a:solidFill>
                  <a:srgbClr val="FFFFFF"/>
                </a:solidFill>
              </a:rPr>
              <a:t>T</a:t>
            </a:r>
            <a:r>
              <a:rPr sz="4800" u="none" spc="-595" dirty="0">
                <a:solidFill>
                  <a:srgbClr val="FFFFFF"/>
                </a:solidFill>
              </a:rPr>
              <a:t>h</a:t>
            </a:r>
            <a:r>
              <a:rPr sz="4800" u="none" spc="-375" dirty="0">
                <a:solidFill>
                  <a:srgbClr val="FFFFFF"/>
                </a:solidFill>
              </a:rPr>
              <a:t>y</a:t>
            </a:r>
            <a:r>
              <a:rPr sz="4800" u="none" spc="-320" dirty="0">
                <a:solidFill>
                  <a:srgbClr val="FFFFFF"/>
                </a:solidFill>
              </a:rPr>
              <a:t>r</a:t>
            </a:r>
            <a:r>
              <a:rPr sz="4800" u="none" spc="-229" dirty="0">
                <a:solidFill>
                  <a:srgbClr val="FFFFFF"/>
                </a:solidFill>
              </a:rPr>
              <a:t>oid</a:t>
            </a:r>
            <a:r>
              <a:rPr sz="4800" u="none" spc="-455" dirty="0">
                <a:solidFill>
                  <a:srgbClr val="FFFFFF"/>
                </a:solidFill>
              </a:rPr>
              <a:t> H</a:t>
            </a:r>
            <a:r>
              <a:rPr sz="4800" u="none" spc="-490" dirty="0">
                <a:solidFill>
                  <a:srgbClr val="FFFFFF"/>
                </a:solidFill>
              </a:rPr>
              <a:t>o</a:t>
            </a:r>
            <a:r>
              <a:rPr sz="4800" u="none" spc="-415" dirty="0">
                <a:solidFill>
                  <a:srgbClr val="FFFFFF"/>
                </a:solidFill>
              </a:rPr>
              <a:t>r</a:t>
            </a:r>
            <a:r>
              <a:rPr sz="4800" u="none" spc="-370" dirty="0">
                <a:solidFill>
                  <a:srgbClr val="FFFFFF"/>
                </a:solidFill>
              </a:rPr>
              <a:t>mones</a:t>
            </a:r>
            <a:r>
              <a:rPr sz="4800" u="none" spc="315" dirty="0">
                <a:solidFill>
                  <a:srgbClr val="FFFFFF"/>
                </a:solidFill>
              </a:rPr>
              <a:t> </a:t>
            </a:r>
            <a:r>
              <a:rPr sz="4800" u="none" spc="-260" dirty="0">
                <a:solidFill>
                  <a:srgbClr val="FFFFFF"/>
                </a:solidFill>
              </a:rPr>
              <a:t>D</a:t>
            </a:r>
            <a:r>
              <a:rPr sz="4800" u="none" spc="-220" dirty="0">
                <a:solidFill>
                  <a:srgbClr val="FFFFFF"/>
                </a:solidFill>
              </a:rPr>
              <a:t>i</a:t>
            </a:r>
            <a:r>
              <a:rPr sz="4800" u="none" spc="-290" dirty="0">
                <a:solidFill>
                  <a:srgbClr val="FFFFFF"/>
                </a:solidFill>
              </a:rPr>
              <a:t>s</a:t>
            </a:r>
            <a:r>
              <a:rPr sz="4800" u="none" spc="-490" dirty="0">
                <a:solidFill>
                  <a:srgbClr val="FFFFFF"/>
                </a:solidFill>
              </a:rPr>
              <a:t>o</a:t>
            </a:r>
            <a:r>
              <a:rPr sz="4800" u="none" spc="-430" dirty="0">
                <a:solidFill>
                  <a:srgbClr val="FFFFFF"/>
                </a:solidFill>
              </a:rPr>
              <a:t>r</a:t>
            </a:r>
            <a:r>
              <a:rPr sz="4800" u="none" spc="-345" dirty="0">
                <a:solidFill>
                  <a:srgbClr val="FFFFFF"/>
                </a:solidFill>
              </a:rPr>
              <a:t>ders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35" y="1965887"/>
            <a:ext cx="8478708" cy="44410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781558"/>
            <a:ext cx="3197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204" dirty="0"/>
              <a:t>Definitions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4571999" y="2160590"/>
            <a:ext cx="2385313" cy="295337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chemeClr val="tx1"/>
                </a:solidFill>
                <a:latin typeface="Calibri"/>
                <a:cs typeface="Calibri"/>
              </a:rPr>
              <a:t>Hyperactivity in the entire or  part of the thyroid that results in  synthesis and release of thyroid  hormones in excess of that  required by the body to maintain  euthyroidism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156" y="1709673"/>
            <a:ext cx="21554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Thyrotoxicosis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194686"/>
            <a:ext cx="3815715" cy="23622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latin typeface="Calibri"/>
                <a:cs typeface="Calibri"/>
              </a:rPr>
              <a:t>The </a:t>
            </a:r>
            <a:r>
              <a:rPr sz="2100" b="1" spc="-10" dirty="0">
                <a:latin typeface="Calibri"/>
                <a:cs typeface="Calibri"/>
              </a:rPr>
              <a:t>clinical </a:t>
            </a:r>
            <a:r>
              <a:rPr sz="2100" b="1" spc="-5" dirty="0">
                <a:latin typeface="Calibri"/>
                <a:cs typeface="Calibri"/>
              </a:rPr>
              <a:t>condition </a:t>
            </a:r>
            <a:r>
              <a:rPr sz="2100" b="1" spc="-10" dirty="0">
                <a:latin typeface="Calibri"/>
                <a:cs typeface="Calibri"/>
              </a:rPr>
              <a:t>that </a:t>
            </a:r>
            <a:r>
              <a:rPr sz="2100" b="1" spc="-15" dirty="0">
                <a:latin typeface="Calibri"/>
                <a:cs typeface="Calibri"/>
              </a:rPr>
              <a:t>covers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symptoms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following</a:t>
            </a:r>
            <a:r>
              <a:rPr sz="2100" b="1" spc="-5" dirty="0">
                <a:latin typeface="Calibri"/>
                <a:cs typeface="Calibri"/>
              </a:rPr>
              <a:t> high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concentrations </a:t>
            </a:r>
            <a:r>
              <a:rPr sz="2100" b="1" dirty="0">
                <a:latin typeface="Calibri"/>
                <a:cs typeface="Calibri"/>
              </a:rPr>
              <a:t>of the </a:t>
            </a:r>
            <a:r>
              <a:rPr sz="2100" b="1" spc="-10" dirty="0">
                <a:latin typeface="Calibri"/>
                <a:cs typeface="Calibri"/>
              </a:rPr>
              <a:t>thyroid </a:t>
            </a:r>
            <a:r>
              <a:rPr sz="2100" b="1" spc="-5" dirty="0">
                <a:latin typeface="Calibri"/>
                <a:cs typeface="Calibri"/>
              </a:rPr>
              <a:t> hormones, </a:t>
            </a:r>
            <a:r>
              <a:rPr sz="2100" b="1" dirty="0">
                <a:latin typeface="Calibri"/>
                <a:cs typeface="Calibri"/>
              </a:rPr>
              <a:t>T4 </a:t>
            </a:r>
            <a:r>
              <a:rPr sz="2100" b="1" spc="-5" dirty="0">
                <a:latin typeface="Calibri"/>
                <a:cs typeface="Calibri"/>
              </a:rPr>
              <a:t>and T3, </a:t>
            </a:r>
            <a:r>
              <a:rPr sz="2100" b="1" dirty="0">
                <a:latin typeface="Calibri"/>
                <a:cs typeface="Calibri"/>
              </a:rPr>
              <a:t>in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extrathyroidal </a:t>
            </a:r>
            <a:r>
              <a:rPr sz="2100" b="1" dirty="0">
                <a:latin typeface="Calibri"/>
                <a:cs typeface="Calibri"/>
              </a:rPr>
              <a:t>tissues, but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without </a:t>
            </a:r>
            <a:r>
              <a:rPr sz="2100" b="1" spc="-20" dirty="0">
                <a:latin typeface="Calibri"/>
                <a:cs typeface="Calibri"/>
              </a:rPr>
              <a:t>regard </a:t>
            </a:r>
            <a:r>
              <a:rPr sz="2100" b="1" spc="-15" dirty="0">
                <a:latin typeface="Calibri"/>
                <a:cs typeface="Calibri"/>
              </a:rPr>
              <a:t>to </a:t>
            </a:r>
            <a:r>
              <a:rPr sz="2100" b="1" dirty="0">
                <a:latin typeface="Calibri"/>
                <a:cs typeface="Calibri"/>
              </a:rPr>
              <a:t>the origin of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these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elevated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hormone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concentrations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4" y="1709673"/>
            <a:ext cx="230593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Hyperthyroidism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0952" y="5559552"/>
            <a:ext cx="6178550" cy="768350"/>
            <a:chOff x="1520952" y="5559552"/>
            <a:chExt cx="6178550" cy="7683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562600"/>
              <a:ext cx="6172200" cy="76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4000" y="5562600"/>
              <a:ext cx="6172200" cy="762000"/>
            </a:xfrm>
            <a:custGeom>
              <a:avLst/>
              <a:gdLst/>
              <a:ahLst/>
              <a:cxnLst/>
              <a:rect l="l" t="t" r="r" b="b"/>
              <a:pathLst>
                <a:path w="6172200" h="762000">
                  <a:moveTo>
                    <a:pt x="0" y="127000"/>
                  </a:moveTo>
                  <a:lnTo>
                    <a:pt x="9985" y="77565"/>
                  </a:lnTo>
                  <a:lnTo>
                    <a:pt x="37210" y="37196"/>
                  </a:lnTo>
                  <a:lnTo>
                    <a:pt x="77581" y="9980"/>
                  </a:lnTo>
                  <a:lnTo>
                    <a:pt x="127000" y="0"/>
                  </a:lnTo>
                  <a:lnTo>
                    <a:pt x="6045200" y="0"/>
                  </a:lnTo>
                  <a:lnTo>
                    <a:pt x="6094618" y="9980"/>
                  </a:lnTo>
                  <a:lnTo>
                    <a:pt x="6134989" y="37196"/>
                  </a:lnTo>
                  <a:lnTo>
                    <a:pt x="6162214" y="77565"/>
                  </a:lnTo>
                  <a:lnTo>
                    <a:pt x="6172200" y="127000"/>
                  </a:lnTo>
                  <a:lnTo>
                    <a:pt x="6172200" y="635000"/>
                  </a:lnTo>
                  <a:lnTo>
                    <a:pt x="6162214" y="684434"/>
                  </a:lnTo>
                  <a:lnTo>
                    <a:pt x="6134989" y="724803"/>
                  </a:lnTo>
                  <a:lnTo>
                    <a:pt x="6094618" y="752019"/>
                  </a:lnTo>
                  <a:lnTo>
                    <a:pt x="6045200" y="762000"/>
                  </a:lnTo>
                  <a:lnTo>
                    <a:pt x="127000" y="762000"/>
                  </a:lnTo>
                  <a:lnTo>
                    <a:pt x="77581" y="752019"/>
                  </a:lnTo>
                  <a:lnTo>
                    <a:pt x="37211" y="724803"/>
                  </a:lnTo>
                  <a:lnTo>
                    <a:pt x="9985" y="684434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75789" y="5762955"/>
            <a:ext cx="5469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Hyperthyroidism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 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main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thyrotoxicosis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6383" y="0"/>
            <a:ext cx="4547616" cy="44595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0364" y="927861"/>
            <a:ext cx="47047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5907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Thyroglossal </a:t>
            </a:r>
            <a:r>
              <a:rPr sz="2400" b="1" spc="-5" dirty="0">
                <a:latin typeface="Calibri"/>
                <a:cs typeface="Calibri"/>
              </a:rPr>
              <a:t>duct (the endodermal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thickening)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passes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ventral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embryonic </a:t>
            </a:r>
            <a:r>
              <a:rPr sz="2400" b="1" spc="-20" dirty="0">
                <a:latin typeface="Calibri"/>
                <a:cs typeface="Calibri"/>
              </a:rPr>
              <a:t>hyoid </a:t>
            </a:r>
            <a:r>
              <a:rPr sz="2400" b="1" dirty="0">
                <a:latin typeface="Calibri"/>
                <a:cs typeface="Calibri"/>
              </a:rPr>
              <a:t>bone and </a:t>
            </a:r>
            <a:r>
              <a:rPr sz="2400" b="1" spc="-15" dirty="0">
                <a:latin typeface="Calibri"/>
                <a:cs typeface="Calibri"/>
              </a:rPr>
              <a:t>thyroid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cartilage.</a:t>
            </a:r>
            <a:endParaRPr sz="2400">
              <a:latin typeface="Calibri"/>
              <a:cs typeface="Calibri"/>
            </a:endParaRPr>
          </a:p>
          <a:p>
            <a:pPr marL="38100" marR="918844">
              <a:lnSpc>
                <a:spcPct val="100000"/>
              </a:lnSpc>
              <a:tabLst>
                <a:tab pos="2994660" algn="l"/>
              </a:tabLst>
            </a:pPr>
            <a:r>
              <a:rPr sz="2400" b="1" spc="-10" dirty="0">
                <a:solidFill>
                  <a:srgbClr val="4471C4"/>
                </a:solidFill>
                <a:latin typeface="Calibri"/>
                <a:cs typeface="Calibri"/>
              </a:rPr>
              <a:t>Disappears</a:t>
            </a:r>
            <a:r>
              <a:rPr sz="24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71C4"/>
                </a:solidFill>
                <a:latin typeface="Calibri"/>
                <a:cs typeface="Calibri"/>
              </a:rPr>
              <a:t>by</a:t>
            </a:r>
            <a:r>
              <a:rPr sz="24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2400" b="1" spc="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50</a:t>
            </a:r>
            <a:r>
              <a:rPr sz="2400" b="1" baseline="24305" dirty="0">
                <a:solidFill>
                  <a:srgbClr val="4471C4"/>
                </a:solidFill>
                <a:latin typeface="Calibri"/>
                <a:cs typeface="Calibri"/>
              </a:rPr>
              <a:t>th	</a:t>
            </a:r>
            <a:r>
              <a:rPr sz="2400" b="1" spc="-20" dirty="0">
                <a:solidFill>
                  <a:srgbClr val="4471C4"/>
                </a:solidFill>
                <a:latin typeface="Calibri"/>
                <a:cs typeface="Calibri"/>
              </a:rPr>
              <a:t>day</a:t>
            </a:r>
            <a:r>
              <a:rPr sz="2400" b="1" spc="-8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of </a:t>
            </a:r>
            <a:r>
              <a:rPr sz="2400" b="1" spc="-5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471C4"/>
                </a:solidFill>
                <a:latin typeface="Calibri"/>
                <a:cs typeface="Calibri"/>
              </a:rPr>
              <a:t>gestation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May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persist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any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way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pathway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2400" b="1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pyramidal</a:t>
            </a:r>
            <a:r>
              <a:rPr sz="24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lobe</a:t>
            </a:r>
            <a:r>
              <a:rPr sz="24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thyroglossal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duct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cyst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2582"/>
            <a:ext cx="5057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5" dirty="0"/>
              <a:t>C</a:t>
            </a:r>
            <a:r>
              <a:rPr u="none" spc="-170" dirty="0"/>
              <a:t>a</a:t>
            </a:r>
            <a:r>
              <a:rPr u="none" spc="-300" dirty="0"/>
              <a:t>u</a:t>
            </a:r>
            <a:r>
              <a:rPr u="none" spc="-275" dirty="0"/>
              <a:t>se</a:t>
            </a:r>
            <a:r>
              <a:rPr u="none" spc="-250" dirty="0"/>
              <a:t>s</a:t>
            </a:r>
            <a:r>
              <a:rPr u="none" spc="-430" dirty="0"/>
              <a:t> </a:t>
            </a:r>
            <a:r>
              <a:rPr u="none" spc="-270" dirty="0"/>
              <a:t>of</a:t>
            </a:r>
            <a:r>
              <a:rPr u="none" spc="-409" dirty="0"/>
              <a:t> </a:t>
            </a:r>
            <a:r>
              <a:rPr u="none" spc="-670" dirty="0"/>
              <a:t>T</a:t>
            </a:r>
            <a:r>
              <a:rPr u="none" spc="-535" dirty="0"/>
              <a:t>h</a:t>
            </a:r>
            <a:r>
              <a:rPr u="none" spc="-245" dirty="0"/>
              <a:t>yrotoxi</a:t>
            </a:r>
            <a:r>
              <a:rPr u="none" spc="-240" dirty="0"/>
              <a:t>c</a:t>
            </a:r>
            <a:r>
              <a:rPr u="none" spc="-285" dirty="0"/>
              <a:t>osis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7931" y="1534642"/>
            <a:ext cx="2670810" cy="5026025"/>
            <a:chOff x="217931" y="1534642"/>
            <a:chExt cx="2670810" cy="5026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1534642"/>
              <a:ext cx="2670810" cy="677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931" y="2188463"/>
              <a:ext cx="2670810" cy="437159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4655" y="1573148"/>
            <a:ext cx="2324735" cy="4035207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41959" marR="281305" indent="423545">
              <a:lnSpc>
                <a:spcPts val="1970"/>
              </a:lnSpc>
              <a:spcBef>
                <a:spcPts val="32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Primary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Hy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ism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40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15" dirty="0">
                <a:latin typeface="Calibri"/>
                <a:cs typeface="Calibri"/>
              </a:rPr>
              <a:t>Graves’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disease</a:t>
            </a:r>
            <a:endParaRPr sz="1800" dirty="0">
              <a:latin typeface="Calibri"/>
              <a:cs typeface="Calibri"/>
            </a:endParaRPr>
          </a:p>
          <a:p>
            <a:pPr marL="184785" marR="367665" indent="-172720">
              <a:lnSpc>
                <a:spcPts val="1980"/>
              </a:lnSpc>
              <a:spcBef>
                <a:spcPts val="36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xi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ulti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ular  </a:t>
            </a:r>
            <a:r>
              <a:rPr sz="1800" b="1" spc="-10" dirty="0">
                <a:latin typeface="Calibri"/>
                <a:cs typeface="Calibri"/>
              </a:rPr>
              <a:t>goiter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45" dirty="0">
                <a:latin typeface="Calibri"/>
                <a:cs typeface="Calibri"/>
              </a:rPr>
              <a:t>Toxic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adenoma</a:t>
            </a:r>
            <a:endParaRPr sz="1800" dirty="0">
              <a:latin typeface="Calibri"/>
              <a:cs typeface="Calibri"/>
            </a:endParaRPr>
          </a:p>
          <a:p>
            <a:pPr marL="184785" marR="30480" indent="-172720" algn="just">
              <a:lnSpc>
                <a:spcPts val="1980"/>
              </a:lnSpc>
              <a:spcBef>
                <a:spcPts val="360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Functioning </a:t>
            </a:r>
            <a:r>
              <a:rPr sz="1800" b="1" spc="-10" dirty="0">
                <a:latin typeface="Calibri"/>
                <a:cs typeface="Calibri"/>
              </a:rPr>
              <a:t>thyroid </a:t>
            </a:r>
            <a:r>
              <a:rPr sz="1800" b="1" spc="-5" dirty="0">
                <a:latin typeface="Calibri"/>
                <a:cs typeface="Calibri"/>
              </a:rPr>
              <a:t> carcinoma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metastases</a:t>
            </a:r>
            <a:endParaRPr sz="1800" dirty="0">
              <a:latin typeface="Calibri"/>
              <a:cs typeface="Calibri"/>
            </a:endParaRPr>
          </a:p>
          <a:p>
            <a:pPr marL="184785" marR="5080" indent="-172720" algn="just">
              <a:lnSpc>
                <a:spcPts val="1980"/>
              </a:lnSpc>
              <a:spcBef>
                <a:spcPts val="32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Activating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mutation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TSH </a:t>
            </a:r>
            <a:r>
              <a:rPr sz="1800" b="1" spc="-10" dirty="0">
                <a:latin typeface="Calibri"/>
                <a:cs typeface="Calibri"/>
              </a:rPr>
              <a:t>receptor</a:t>
            </a:r>
            <a:endParaRPr sz="1800" dirty="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1500"/>
              </a:lnSpc>
              <a:spcBef>
                <a:spcPts val="30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Activating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mutation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GSα (McCune-Albright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syndrome)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dirty="0">
                <a:latin typeface="Calibri"/>
                <a:cs typeface="Calibri"/>
              </a:rPr>
              <a:t>Struma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ovarii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5451" y="1534642"/>
            <a:ext cx="2670810" cy="5026025"/>
            <a:chOff x="3235451" y="1534642"/>
            <a:chExt cx="2670810" cy="50260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5451" y="1534642"/>
              <a:ext cx="2670810" cy="677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451" y="2188463"/>
              <a:ext cx="2670810" cy="437159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32479" y="1573148"/>
            <a:ext cx="2413635" cy="312316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41959" marR="67945" indent="-302260">
              <a:lnSpc>
                <a:spcPts val="197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Thyrotoxicosis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Hyperthyroidism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40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Subacute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thyroiditis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Silent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thyroiditis</a:t>
            </a:r>
            <a:endParaRPr sz="1800" dirty="0">
              <a:latin typeface="Calibri"/>
              <a:cs typeface="Calibri"/>
            </a:endParaRPr>
          </a:p>
          <a:p>
            <a:pPr marL="184785" marR="5080" indent="-172720">
              <a:lnSpc>
                <a:spcPct val="91700"/>
              </a:lnSpc>
              <a:spcBef>
                <a:spcPts val="32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Other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causes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thyroid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destruction: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amiodarone, radiation,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infarction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adenoma</a:t>
            </a:r>
            <a:endParaRPr sz="1800" dirty="0">
              <a:latin typeface="Calibri"/>
              <a:cs typeface="Calibri"/>
            </a:endParaRPr>
          </a:p>
          <a:p>
            <a:pPr marL="184785" marR="43815" indent="-172720">
              <a:lnSpc>
                <a:spcPct val="91500"/>
              </a:lnSpc>
              <a:spcBef>
                <a:spcPts val="32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Ingestion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excess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thyroid </a:t>
            </a:r>
            <a:r>
              <a:rPr sz="1800" b="1" dirty="0">
                <a:latin typeface="Calibri"/>
                <a:cs typeface="Calibri"/>
              </a:rPr>
              <a:t>hormone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(thyrotoxicosis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factitia) </a:t>
            </a:r>
            <a:r>
              <a:rPr sz="1800" b="1" spc="-390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52971" y="1534642"/>
            <a:ext cx="2670810" cy="5026025"/>
            <a:chOff x="6252971" y="1534642"/>
            <a:chExt cx="2670810" cy="502602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2971" y="1534642"/>
              <a:ext cx="2670810" cy="6774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2971" y="2188463"/>
              <a:ext cx="2670810" cy="437159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350253" y="1573148"/>
            <a:ext cx="2425065" cy="31095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41959" marR="381000" indent="30162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Hy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ism</a:t>
            </a:r>
            <a:endParaRPr sz="1800">
              <a:latin typeface="Calibri"/>
              <a:cs typeface="Calibri"/>
            </a:endParaRPr>
          </a:p>
          <a:p>
            <a:pPr marL="184785" marR="66040" indent="-172720">
              <a:lnSpc>
                <a:spcPts val="1970"/>
              </a:lnSpc>
              <a:spcBef>
                <a:spcPts val="136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TSH-secreting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pituitary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adenoma</a:t>
            </a:r>
            <a:endParaRPr sz="1800">
              <a:latin typeface="Calibri"/>
              <a:cs typeface="Calibri"/>
            </a:endParaRPr>
          </a:p>
          <a:p>
            <a:pPr marL="184785" marR="283210" indent="-172720">
              <a:lnSpc>
                <a:spcPts val="1980"/>
              </a:lnSpc>
              <a:spcBef>
                <a:spcPts val="33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10" dirty="0">
                <a:latin typeface="Calibri"/>
                <a:cs typeface="Calibri"/>
              </a:rPr>
              <a:t>Thyroid </a:t>
            </a:r>
            <a:r>
              <a:rPr sz="1800" b="1" dirty="0">
                <a:latin typeface="Calibri"/>
                <a:cs typeface="Calibri"/>
              </a:rPr>
              <a:t>hormone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resistance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ct val="91400"/>
              </a:lnSpc>
              <a:spcBef>
                <a:spcPts val="29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Chorionic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ad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-sec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  </a:t>
            </a:r>
            <a:r>
              <a:rPr sz="1800" b="1" spc="-5" dirty="0">
                <a:latin typeface="Calibri"/>
                <a:cs typeface="Calibri"/>
              </a:rPr>
              <a:t>tumors</a:t>
            </a:r>
            <a:endParaRPr sz="1800">
              <a:latin typeface="Calibri"/>
              <a:cs typeface="Calibri"/>
            </a:endParaRPr>
          </a:p>
          <a:p>
            <a:pPr marL="184785" marR="909319" indent="-172720">
              <a:lnSpc>
                <a:spcPts val="1980"/>
              </a:lnSpc>
              <a:spcBef>
                <a:spcPts val="37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Gestational </a:t>
            </a:r>
            <a:r>
              <a:rPr sz="1800" b="1" dirty="0">
                <a:latin typeface="Calibri"/>
                <a:cs typeface="Calibri"/>
              </a:rPr>
              <a:t> t</a:t>
            </a:r>
            <a:r>
              <a:rPr sz="1800" b="1" spc="-30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xi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816609"/>
            <a:ext cx="7194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60" dirty="0"/>
              <a:t>Differential</a:t>
            </a:r>
            <a:r>
              <a:rPr sz="3600" u="none" spc="-355" dirty="0"/>
              <a:t> </a:t>
            </a:r>
            <a:r>
              <a:rPr sz="3600" u="none" spc="-195" dirty="0"/>
              <a:t>Diagnosis</a:t>
            </a:r>
            <a:r>
              <a:rPr sz="3600" u="none" spc="-365" dirty="0"/>
              <a:t> </a:t>
            </a:r>
            <a:r>
              <a:rPr sz="3600" u="none" spc="-225" dirty="0"/>
              <a:t>of</a:t>
            </a:r>
            <a:r>
              <a:rPr sz="3600" u="none" spc="-325" dirty="0"/>
              <a:t> </a:t>
            </a:r>
            <a:r>
              <a:rPr sz="3600" u="none" spc="-229" dirty="0"/>
              <a:t>Hyperthyroidism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81000" y="2514600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0007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3486911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3971544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457700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4943855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5428488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5914644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648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743836"/>
            <a:ext cx="382333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1187450">
              <a:lnSpc>
                <a:spcPct val="1272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Increased Hormone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Synthesis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(Increased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RAIU)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000" b="1" spc="-20" dirty="0">
                <a:latin typeface="Calibri"/>
                <a:cs typeface="Calibri"/>
              </a:rPr>
              <a:t>Graves’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disease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(diffuse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toxic </a:t>
            </a:r>
            <a:r>
              <a:rPr sz="2000" b="1" spc="-10" dirty="0">
                <a:latin typeface="Calibri"/>
                <a:cs typeface="Calibri"/>
              </a:rPr>
              <a:t>goiter)</a:t>
            </a:r>
            <a:endParaRPr sz="2000" dirty="0">
              <a:latin typeface="Calibri"/>
              <a:cs typeface="Calibri"/>
            </a:endParaRPr>
          </a:p>
          <a:p>
            <a:pPr marL="12700" marR="1167765">
              <a:lnSpc>
                <a:spcPct val="159400"/>
              </a:lnSpc>
            </a:pPr>
            <a:r>
              <a:rPr sz="2000" b="1" spc="-45" dirty="0">
                <a:latin typeface="Calibri"/>
                <a:cs typeface="Calibri"/>
              </a:rPr>
              <a:t>Toxic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multinodular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goiter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Toxic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adenoma</a:t>
            </a:r>
            <a:endParaRPr sz="2000" dirty="0">
              <a:latin typeface="Calibri"/>
              <a:cs typeface="Calibri"/>
            </a:endParaRPr>
          </a:p>
          <a:p>
            <a:pPr marL="12700" marR="97790">
              <a:lnSpc>
                <a:spcPct val="159400"/>
              </a:lnSpc>
            </a:pPr>
            <a:r>
              <a:rPr sz="2000" b="1" spc="-5" dirty="0">
                <a:latin typeface="Calibri"/>
                <a:cs typeface="Calibri"/>
              </a:rPr>
              <a:t>Drug induced—amiodarone, </a:t>
            </a:r>
            <a:r>
              <a:rPr sz="2000" b="1" dirty="0">
                <a:latin typeface="Calibri"/>
                <a:cs typeface="Calibri"/>
              </a:rPr>
              <a:t>iodine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Thyroid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cancer</a:t>
            </a:r>
            <a:endParaRPr sz="2000" dirty="0">
              <a:latin typeface="Calibri"/>
              <a:cs typeface="Calibri"/>
            </a:endParaRPr>
          </a:p>
          <a:p>
            <a:pPr marL="12700" marR="1813560">
              <a:lnSpc>
                <a:spcPct val="159400"/>
              </a:lnSpc>
            </a:pPr>
            <a:r>
              <a:rPr sz="2000" b="1" dirty="0">
                <a:latin typeface="Calibri"/>
                <a:cs typeface="Calibri"/>
              </a:rPr>
              <a:t>Struma </a:t>
            </a:r>
            <a:r>
              <a:rPr sz="2000" b="1" spc="-5" dirty="0">
                <a:latin typeface="Calibri"/>
                <a:cs typeface="Calibri"/>
              </a:rPr>
              <a:t>ovarii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Hydatidiform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mole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000" b="1" spc="-5" dirty="0">
                <a:latin typeface="Calibri"/>
                <a:cs typeface="Calibri"/>
              </a:rPr>
              <a:t>TSH-secreting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pituitary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adenoma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8401" y="1743836"/>
            <a:ext cx="3502025" cy="6431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b="1" spc="-5" dirty="0">
                <a:solidFill>
                  <a:srgbClr val="2439CA"/>
                </a:solidFill>
                <a:latin typeface="Calibri"/>
                <a:cs typeface="Calibri"/>
              </a:rPr>
              <a:t>Release</a:t>
            </a:r>
            <a:r>
              <a:rPr b="1" spc="-55" dirty="0">
                <a:solidFill>
                  <a:srgbClr val="2439CA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2439CA"/>
                </a:solidFill>
                <a:latin typeface="Calibri"/>
                <a:cs typeface="Calibri"/>
              </a:rPr>
              <a:t>of</a:t>
            </a:r>
            <a:r>
              <a:rPr b="1" spc="-30" dirty="0">
                <a:solidFill>
                  <a:srgbClr val="2439CA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2439CA"/>
                </a:solidFill>
                <a:latin typeface="Calibri"/>
                <a:cs typeface="Calibri"/>
              </a:rPr>
              <a:t>Preformed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b="1" dirty="0">
                <a:solidFill>
                  <a:srgbClr val="2439CA"/>
                </a:solidFill>
                <a:latin typeface="Calibri"/>
                <a:cs typeface="Calibri"/>
              </a:rPr>
              <a:t>Hormone</a:t>
            </a:r>
            <a:r>
              <a:rPr b="1" spc="-65" dirty="0">
                <a:solidFill>
                  <a:srgbClr val="2439CA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2439CA"/>
                </a:solidFill>
                <a:latin typeface="Calibri"/>
                <a:cs typeface="Calibri"/>
              </a:rPr>
              <a:t>(Decreased</a:t>
            </a:r>
            <a:r>
              <a:rPr b="1" spc="-65" dirty="0">
                <a:solidFill>
                  <a:srgbClr val="2439CA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2439CA"/>
                </a:solidFill>
                <a:latin typeface="Calibri"/>
                <a:cs typeface="Calibri"/>
              </a:rPr>
              <a:t>RAIU)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3775" y="2499486"/>
            <a:ext cx="3891279" cy="1615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Thyroiditis—acute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phase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endParaRPr sz="2100" dirty="0">
              <a:latin typeface="Calibri"/>
              <a:cs typeface="Calibri"/>
            </a:endParaRPr>
          </a:p>
          <a:p>
            <a:pPr marL="184785" marR="5080">
              <a:lnSpc>
                <a:spcPts val="2270"/>
              </a:lnSpc>
              <a:spcBef>
                <a:spcPts val="155"/>
              </a:spcBef>
            </a:pPr>
            <a:r>
              <a:rPr sz="2100" b="1" spc="-15" dirty="0">
                <a:latin typeface="Calibri"/>
                <a:cs typeface="Calibri"/>
              </a:rPr>
              <a:t>Hashimoto’s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thyroiditis,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subacute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thyroiditis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Factitious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(iatrogenic)</a:t>
            </a:r>
            <a:endParaRPr sz="2100" dirty="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b="1" spc="-10" dirty="0">
                <a:latin typeface="Calibri"/>
                <a:cs typeface="Calibri"/>
              </a:rPr>
              <a:t>thyrotoxicosis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53009"/>
            <a:ext cx="447103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54"/>
              </a:lnSpc>
              <a:spcBef>
                <a:spcPts val="100"/>
              </a:spcBef>
            </a:pPr>
            <a:r>
              <a:rPr sz="3600" u="none" spc="-229" dirty="0"/>
              <a:t>Hyperthyroidism</a:t>
            </a:r>
            <a:endParaRPr sz="3600"/>
          </a:p>
          <a:p>
            <a:pPr marL="12700">
              <a:lnSpc>
                <a:spcPts val="4054"/>
              </a:lnSpc>
            </a:pPr>
            <a:r>
              <a:rPr sz="3600" u="none" spc="-765" dirty="0"/>
              <a:t>T</a:t>
            </a:r>
            <a:r>
              <a:rPr sz="3600" u="none" spc="-220" dirty="0"/>
              <a:t>h</a:t>
            </a:r>
            <a:r>
              <a:rPr sz="3600" u="none" spc="-25" dirty="0"/>
              <a:t>e</a:t>
            </a:r>
            <a:r>
              <a:rPr sz="3600" u="none" spc="-340" dirty="0"/>
              <a:t> </a:t>
            </a:r>
            <a:r>
              <a:rPr sz="3600" u="none" spc="-575" dirty="0"/>
              <a:t>M</a:t>
            </a:r>
            <a:r>
              <a:rPr sz="3600" u="none" spc="-295" dirty="0"/>
              <a:t>o</a:t>
            </a:r>
            <a:r>
              <a:rPr sz="3600" u="none" spc="-305" dirty="0"/>
              <a:t>s</a:t>
            </a:r>
            <a:r>
              <a:rPr sz="3600" u="none" spc="-130" dirty="0"/>
              <a:t>t</a:t>
            </a:r>
            <a:r>
              <a:rPr sz="3600" u="none" spc="-370" dirty="0"/>
              <a:t> </a:t>
            </a:r>
            <a:r>
              <a:rPr sz="3600" u="none" spc="-180" dirty="0"/>
              <a:t>C</a:t>
            </a:r>
            <a:r>
              <a:rPr sz="3600" u="none" spc="-380" dirty="0"/>
              <a:t>om</a:t>
            </a:r>
            <a:r>
              <a:rPr sz="3600" u="none" spc="-470" dirty="0"/>
              <a:t>m</a:t>
            </a:r>
            <a:r>
              <a:rPr sz="3600" u="none" spc="-270" dirty="0"/>
              <a:t>on</a:t>
            </a:r>
            <a:r>
              <a:rPr sz="3600" u="none" spc="-365" dirty="0"/>
              <a:t> </a:t>
            </a:r>
            <a:r>
              <a:rPr sz="3600" u="none" spc="-180" dirty="0"/>
              <a:t>C</a:t>
            </a:r>
            <a:r>
              <a:rPr sz="3600" u="none" spc="-140" dirty="0"/>
              <a:t>a</a:t>
            </a:r>
            <a:r>
              <a:rPr sz="3600" u="none" spc="-225" dirty="0"/>
              <a:t>uses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936" y="2695955"/>
            <a:ext cx="2462784" cy="16977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8923" y="4478858"/>
            <a:ext cx="214757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Graves’ </a:t>
            </a:r>
            <a:r>
              <a:rPr sz="2000" b="1" dirty="0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dirty="0">
                <a:latin typeface="Calibri"/>
                <a:cs typeface="Calibri"/>
              </a:rPr>
              <a:t>(diffuse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toxic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goiter)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0608" y="2695955"/>
            <a:ext cx="2462783" cy="16977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72027" y="4478858"/>
            <a:ext cx="1600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spc="-40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xi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denoma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0279" y="2695955"/>
            <a:ext cx="2462783" cy="16977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89040" y="4478858"/>
            <a:ext cx="198501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45" dirty="0">
                <a:latin typeface="Calibri"/>
                <a:cs typeface="Calibri"/>
              </a:rPr>
              <a:t>Toxic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multinodular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ts val="2305"/>
              </a:lnSpc>
            </a:pPr>
            <a:r>
              <a:rPr sz="2000" b="1" spc="-10" dirty="0">
                <a:latin typeface="Calibri"/>
                <a:cs typeface="Calibri"/>
              </a:rPr>
              <a:t>goiter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94106"/>
            <a:ext cx="3326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5" dirty="0"/>
              <a:t>C</a:t>
            </a:r>
            <a:r>
              <a:rPr u="none" spc="-35" dirty="0"/>
              <a:t>l</a:t>
            </a:r>
            <a:r>
              <a:rPr u="none" spc="-175" dirty="0"/>
              <a:t>inic</a:t>
            </a:r>
            <a:r>
              <a:rPr u="none" spc="-220" dirty="0"/>
              <a:t>a</a:t>
            </a:r>
            <a:r>
              <a:rPr u="none" spc="-40" dirty="0"/>
              <a:t>l</a:t>
            </a:r>
            <a:r>
              <a:rPr u="none" spc="-430" dirty="0"/>
              <a:t> </a:t>
            </a:r>
            <a:r>
              <a:rPr u="none" spc="-540" dirty="0"/>
              <a:t>P</a:t>
            </a:r>
            <a:r>
              <a:rPr u="none" spc="-90" dirty="0"/>
              <a:t>i</a:t>
            </a:r>
            <a:r>
              <a:rPr u="none" spc="-165" dirty="0"/>
              <a:t>c</a:t>
            </a:r>
            <a:r>
              <a:rPr u="none" spc="-265" dirty="0"/>
              <a:t>ture</a:t>
            </a:r>
          </a:p>
        </p:txBody>
      </p:sp>
      <p:sp>
        <p:nvSpPr>
          <p:cNvPr id="3" name="object 3"/>
          <p:cNvSpPr/>
          <p:nvPr/>
        </p:nvSpPr>
        <p:spPr>
          <a:xfrm>
            <a:off x="377825" y="1981200"/>
            <a:ext cx="4041775" cy="431800"/>
          </a:xfrm>
          <a:custGeom>
            <a:avLst/>
            <a:gdLst/>
            <a:ahLst/>
            <a:cxnLst/>
            <a:rect l="l" t="t" r="r" b="b"/>
            <a:pathLst>
              <a:path w="4041775" h="431800">
                <a:moveTo>
                  <a:pt x="3969766" y="0"/>
                </a:moveTo>
                <a:lnTo>
                  <a:pt x="71881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2"/>
                </a:lnTo>
                <a:lnTo>
                  <a:pt x="0" y="359410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1" y="431292"/>
                </a:lnTo>
                <a:lnTo>
                  <a:pt x="3969766" y="431292"/>
                </a:lnTo>
                <a:lnTo>
                  <a:pt x="3997767" y="425650"/>
                </a:lnTo>
                <a:lnTo>
                  <a:pt x="4020613" y="410257"/>
                </a:lnTo>
                <a:lnTo>
                  <a:pt x="4036006" y="387411"/>
                </a:lnTo>
                <a:lnTo>
                  <a:pt x="4041648" y="359410"/>
                </a:lnTo>
                <a:lnTo>
                  <a:pt x="4041648" y="71882"/>
                </a:lnTo>
                <a:lnTo>
                  <a:pt x="4036006" y="43880"/>
                </a:lnTo>
                <a:lnTo>
                  <a:pt x="4020613" y="21034"/>
                </a:lnTo>
                <a:lnTo>
                  <a:pt x="3997767" y="5641"/>
                </a:lnTo>
                <a:lnTo>
                  <a:pt x="39697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Heat intolerance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499360"/>
            <a:ext cx="4041775" cy="431800"/>
          </a:xfrm>
          <a:custGeom>
            <a:avLst/>
            <a:gdLst/>
            <a:ahLst/>
            <a:cxnLst/>
            <a:rect l="l" t="t" r="r" b="b"/>
            <a:pathLst>
              <a:path w="4041775" h="431800">
                <a:moveTo>
                  <a:pt x="3969766" y="0"/>
                </a:moveTo>
                <a:lnTo>
                  <a:pt x="71881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1"/>
                </a:lnTo>
                <a:lnTo>
                  <a:pt x="0" y="359410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1" y="431291"/>
                </a:lnTo>
                <a:lnTo>
                  <a:pt x="3969766" y="431291"/>
                </a:lnTo>
                <a:lnTo>
                  <a:pt x="3997767" y="425650"/>
                </a:lnTo>
                <a:lnTo>
                  <a:pt x="4020613" y="410257"/>
                </a:lnTo>
                <a:lnTo>
                  <a:pt x="4036006" y="387411"/>
                </a:lnTo>
                <a:lnTo>
                  <a:pt x="4041648" y="359410"/>
                </a:lnTo>
                <a:lnTo>
                  <a:pt x="4041648" y="71881"/>
                </a:lnTo>
                <a:lnTo>
                  <a:pt x="4036006" y="43880"/>
                </a:lnTo>
                <a:lnTo>
                  <a:pt x="4020613" y="21034"/>
                </a:lnTo>
                <a:lnTo>
                  <a:pt x="3997767" y="5641"/>
                </a:lnTo>
                <a:lnTo>
                  <a:pt x="39697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Weight loss despite good appetite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2982467"/>
            <a:ext cx="4041775" cy="433070"/>
          </a:xfrm>
          <a:custGeom>
            <a:avLst/>
            <a:gdLst/>
            <a:ahLst/>
            <a:cxnLst/>
            <a:rect l="l" t="t" r="r" b="b"/>
            <a:pathLst>
              <a:path w="4041775" h="433070">
                <a:moveTo>
                  <a:pt x="3969512" y="0"/>
                </a:moveTo>
                <a:lnTo>
                  <a:pt x="72136" y="0"/>
                </a:lnTo>
                <a:lnTo>
                  <a:pt x="44057" y="5663"/>
                </a:lnTo>
                <a:lnTo>
                  <a:pt x="21128" y="21113"/>
                </a:lnTo>
                <a:lnTo>
                  <a:pt x="5668" y="44041"/>
                </a:lnTo>
                <a:lnTo>
                  <a:pt x="0" y="72136"/>
                </a:lnTo>
                <a:lnTo>
                  <a:pt x="0" y="360680"/>
                </a:lnTo>
                <a:lnTo>
                  <a:pt x="5668" y="388774"/>
                </a:lnTo>
                <a:lnTo>
                  <a:pt x="21128" y="411702"/>
                </a:lnTo>
                <a:lnTo>
                  <a:pt x="44057" y="427152"/>
                </a:lnTo>
                <a:lnTo>
                  <a:pt x="72136" y="432816"/>
                </a:lnTo>
                <a:lnTo>
                  <a:pt x="3969512" y="432816"/>
                </a:lnTo>
                <a:lnTo>
                  <a:pt x="3997606" y="427152"/>
                </a:lnTo>
                <a:lnTo>
                  <a:pt x="4020534" y="411702"/>
                </a:lnTo>
                <a:lnTo>
                  <a:pt x="4035984" y="388774"/>
                </a:lnTo>
                <a:lnTo>
                  <a:pt x="4041648" y="360680"/>
                </a:lnTo>
                <a:lnTo>
                  <a:pt x="4041648" y="72136"/>
                </a:lnTo>
                <a:lnTo>
                  <a:pt x="4035984" y="44041"/>
                </a:lnTo>
                <a:lnTo>
                  <a:pt x="4020534" y="21113"/>
                </a:lnTo>
                <a:lnTo>
                  <a:pt x="3997606" y="5663"/>
                </a:lnTo>
                <a:lnTo>
                  <a:pt x="39695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diarrhea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467100"/>
            <a:ext cx="4041775" cy="431800"/>
          </a:xfrm>
          <a:custGeom>
            <a:avLst/>
            <a:gdLst/>
            <a:ahLst/>
            <a:cxnLst/>
            <a:rect l="l" t="t" r="r" b="b"/>
            <a:pathLst>
              <a:path w="4041775" h="431800">
                <a:moveTo>
                  <a:pt x="3969766" y="0"/>
                </a:moveTo>
                <a:lnTo>
                  <a:pt x="71881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2"/>
                </a:lnTo>
                <a:lnTo>
                  <a:pt x="0" y="359410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1" y="431292"/>
                </a:lnTo>
                <a:lnTo>
                  <a:pt x="3969766" y="431292"/>
                </a:lnTo>
                <a:lnTo>
                  <a:pt x="3997767" y="425650"/>
                </a:lnTo>
                <a:lnTo>
                  <a:pt x="4020613" y="410257"/>
                </a:lnTo>
                <a:lnTo>
                  <a:pt x="4036006" y="387411"/>
                </a:lnTo>
                <a:lnTo>
                  <a:pt x="4041648" y="359410"/>
                </a:lnTo>
                <a:lnTo>
                  <a:pt x="4041648" y="71882"/>
                </a:lnTo>
                <a:lnTo>
                  <a:pt x="4036006" y="43880"/>
                </a:lnTo>
                <a:lnTo>
                  <a:pt x="4020613" y="21034"/>
                </a:lnTo>
                <a:lnTo>
                  <a:pt x="3997767" y="5641"/>
                </a:lnTo>
                <a:lnTo>
                  <a:pt x="39697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Palpitation, sweating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3950208"/>
            <a:ext cx="4041775" cy="431800"/>
          </a:xfrm>
          <a:custGeom>
            <a:avLst/>
            <a:gdLst/>
            <a:ahLst/>
            <a:cxnLst/>
            <a:rect l="l" t="t" r="r" b="b"/>
            <a:pathLst>
              <a:path w="4041775" h="431800">
                <a:moveTo>
                  <a:pt x="3969766" y="0"/>
                </a:moveTo>
                <a:lnTo>
                  <a:pt x="71881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2"/>
                </a:lnTo>
                <a:lnTo>
                  <a:pt x="0" y="359410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1" y="431292"/>
                </a:lnTo>
                <a:lnTo>
                  <a:pt x="3969766" y="431292"/>
                </a:lnTo>
                <a:lnTo>
                  <a:pt x="3997767" y="425650"/>
                </a:lnTo>
                <a:lnTo>
                  <a:pt x="4020613" y="410257"/>
                </a:lnTo>
                <a:lnTo>
                  <a:pt x="4036006" y="387411"/>
                </a:lnTo>
                <a:lnTo>
                  <a:pt x="4041648" y="359410"/>
                </a:lnTo>
                <a:lnTo>
                  <a:pt x="4041648" y="71882"/>
                </a:lnTo>
                <a:lnTo>
                  <a:pt x="4036006" y="43880"/>
                </a:lnTo>
                <a:lnTo>
                  <a:pt x="4020613" y="21034"/>
                </a:lnTo>
                <a:lnTo>
                  <a:pt x="3997767" y="5641"/>
                </a:lnTo>
                <a:lnTo>
                  <a:pt x="39697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Menstrual irregularities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4433315"/>
            <a:ext cx="4041775" cy="433070"/>
          </a:xfrm>
          <a:custGeom>
            <a:avLst/>
            <a:gdLst/>
            <a:ahLst/>
            <a:cxnLst/>
            <a:rect l="l" t="t" r="r" b="b"/>
            <a:pathLst>
              <a:path w="4041775" h="433070">
                <a:moveTo>
                  <a:pt x="3969512" y="0"/>
                </a:moveTo>
                <a:lnTo>
                  <a:pt x="72136" y="0"/>
                </a:lnTo>
                <a:lnTo>
                  <a:pt x="44057" y="5663"/>
                </a:lnTo>
                <a:lnTo>
                  <a:pt x="21128" y="21113"/>
                </a:lnTo>
                <a:lnTo>
                  <a:pt x="5668" y="44041"/>
                </a:lnTo>
                <a:lnTo>
                  <a:pt x="0" y="72135"/>
                </a:lnTo>
                <a:lnTo>
                  <a:pt x="0" y="360679"/>
                </a:lnTo>
                <a:lnTo>
                  <a:pt x="5668" y="388774"/>
                </a:lnTo>
                <a:lnTo>
                  <a:pt x="21128" y="411702"/>
                </a:lnTo>
                <a:lnTo>
                  <a:pt x="44057" y="427152"/>
                </a:lnTo>
                <a:lnTo>
                  <a:pt x="72136" y="432815"/>
                </a:lnTo>
                <a:lnTo>
                  <a:pt x="3969512" y="432815"/>
                </a:lnTo>
                <a:lnTo>
                  <a:pt x="3997606" y="427152"/>
                </a:lnTo>
                <a:lnTo>
                  <a:pt x="4020534" y="411702"/>
                </a:lnTo>
                <a:lnTo>
                  <a:pt x="4035984" y="388774"/>
                </a:lnTo>
                <a:lnTo>
                  <a:pt x="4041648" y="360679"/>
                </a:lnTo>
                <a:lnTo>
                  <a:pt x="4041648" y="72135"/>
                </a:lnTo>
                <a:lnTo>
                  <a:pt x="4035984" y="44041"/>
                </a:lnTo>
                <a:lnTo>
                  <a:pt x="4020534" y="21113"/>
                </a:lnTo>
                <a:lnTo>
                  <a:pt x="3997606" y="5663"/>
                </a:lnTo>
                <a:lnTo>
                  <a:pt x="39695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Insomnia, anxiety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4917947"/>
            <a:ext cx="4041775" cy="431800"/>
          </a:xfrm>
          <a:custGeom>
            <a:avLst/>
            <a:gdLst/>
            <a:ahLst/>
            <a:cxnLst/>
            <a:rect l="l" t="t" r="r" b="b"/>
            <a:pathLst>
              <a:path w="4041775" h="431800">
                <a:moveTo>
                  <a:pt x="3969766" y="0"/>
                </a:moveTo>
                <a:lnTo>
                  <a:pt x="71881" y="0"/>
                </a:lnTo>
                <a:lnTo>
                  <a:pt x="43901" y="5641"/>
                </a:lnTo>
                <a:lnTo>
                  <a:pt x="21053" y="21034"/>
                </a:lnTo>
                <a:lnTo>
                  <a:pt x="5648" y="43880"/>
                </a:lnTo>
                <a:lnTo>
                  <a:pt x="0" y="71881"/>
                </a:lnTo>
                <a:lnTo>
                  <a:pt x="0" y="359409"/>
                </a:lnTo>
                <a:lnTo>
                  <a:pt x="5648" y="387411"/>
                </a:lnTo>
                <a:lnTo>
                  <a:pt x="21053" y="410257"/>
                </a:lnTo>
                <a:lnTo>
                  <a:pt x="43901" y="425650"/>
                </a:lnTo>
                <a:lnTo>
                  <a:pt x="71881" y="431291"/>
                </a:lnTo>
                <a:lnTo>
                  <a:pt x="3969766" y="431291"/>
                </a:lnTo>
                <a:lnTo>
                  <a:pt x="3997767" y="425650"/>
                </a:lnTo>
                <a:lnTo>
                  <a:pt x="4020613" y="410257"/>
                </a:lnTo>
                <a:lnTo>
                  <a:pt x="4036006" y="387411"/>
                </a:lnTo>
                <a:lnTo>
                  <a:pt x="4041648" y="359409"/>
                </a:lnTo>
                <a:lnTo>
                  <a:pt x="4041648" y="71881"/>
                </a:lnTo>
                <a:lnTo>
                  <a:pt x="4036006" y="43880"/>
                </a:lnTo>
                <a:lnTo>
                  <a:pt x="4020613" y="21034"/>
                </a:lnTo>
                <a:lnTo>
                  <a:pt x="3997767" y="5641"/>
                </a:lnTo>
                <a:lnTo>
                  <a:pt x="396976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chemeClr val="bg1"/>
                </a:solidFill>
              </a:rPr>
              <a:t>Mood changes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7575" y="1449070"/>
            <a:ext cx="567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Signs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7575" y="1965401"/>
            <a:ext cx="3682365" cy="326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25" dirty="0">
                <a:latin typeface="Calibri"/>
                <a:cs typeface="Calibri"/>
              </a:rPr>
              <a:t>Tachycardia;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atrial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fibrillation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</a:t>
            </a:r>
            <a:endParaRPr sz="2100" dirty="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elderly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30" dirty="0">
                <a:latin typeface="Calibri"/>
                <a:cs typeface="Calibri"/>
              </a:rPr>
              <a:t>Tremor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Goiter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20" dirty="0">
                <a:latin typeface="Calibri"/>
                <a:cs typeface="Calibri"/>
              </a:rPr>
              <a:t>Warm,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moist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skin</a:t>
            </a:r>
            <a:endParaRPr sz="2100" dirty="0">
              <a:latin typeface="Calibri"/>
              <a:cs typeface="Calibri"/>
            </a:endParaRPr>
          </a:p>
          <a:p>
            <a:pPr marL="184785" marR="452120" indent="-172720">
              <a:lnSpc>
                <a:spcPts val="2270"/>
              </a:lnSpc>
              <a:spcBef>
                <a:spcPts val="82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latin typeface="Calibri"/>
                <a:cs typeface="Calibri"/>
              </a:rPr>
              <a:t>Muscle </a:t>
            </a:r>
            <a:r>
              <a:rPr sz="2100" b="1" spc="-10" dirty="0">
                <a:latin typeface="Calibri"/>
                <a:cs typeface="Calibri"/>
              </a:rPr>
              <a:t>weakness, </a:t>
            </a:r>
            <a:r>
              <a:rPr sz="2100" b="1" spc="-15" dirty="0">
                <a:latin typeface="Calibri"/>
                <a:cs typeface="Calibri"/>
              </a:rPr>
              <a:t>proximal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myopathy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Lid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retraction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or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lag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Gynecomastia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6423" y="5410200"/>
            <a:ext cx="3505200" cy="12192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16423" y="5410200"/>
            <a:ext cx="3505200" cy="1219200"/>
          </a:xfrm>
          <a:prstGeom prst="rect">
            <a:avLst/>
          </a:prstGeom>
          <a:ln w="6096">
            <a:solidFill>
              <a:srgbClr val="EC7C30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252729" marR="245110" indent="-635" algn="ctr">
              <a:lnSpc>
                <a:spcPct val="100000"/>
              </a:lnSpc>
              <a:spcBef>
                <a:spcPts val="1450"/>
              </a:spcBef>
            </a:pPr>
            <a:r>
              <a:rPr sz="1800" b="1" spc="-5" dirty="0">
                <a:latin typeface="Calibri"/>
                <a:cs typeface="Calibri"/>
              </a:rPr>
              <a:t>Plus, </a:t>
            </a:r>
            <a:r>
              <a:rPr sz="1800" b="1" spc="-10" dirty="0">
                <a:latin typeface="Calibri"/>
                <a:cs typeface="Calibri"/>
              </a:rPr>
              <a:t>ophthalmopathy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dermopathy </a:t>
            </a:r>
            <a:r>
              <a:rPr sz="1800" b="1" spc="-5" dirty="0">
                <a:latin typeface="Calibri"/>
                <a:cs typeface="Calibri"/>
              </a:rPr>
              <a:t>specific </a:t>
            </a:r>
            <a:r>
              <a:rPr sz="1800" b="1" spc="-10" dirty="0">
                <a:latin typeface="Calibri"/>
                <a:cs typeface="Calibri"/>
              </a:rPr>
              <a:t>for </a:t>
            </a:r>
            <a:r>
              <a:rPr sz="1800" b="1" spc="-15" dirty="0">
                <a:latin typeface="Calibri"/>
                <a:cs typeface="Calibri"/>
              </a:rPr>
              <a:t>Graves’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disease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16382"/>
            <a:ext cx="3159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0" dirty="0"/>
              <a:t>Differentiation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6801"/>
            <a:ext cx="119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 MT"/>
                <a:cs typeface="Arial MT"/>
              </a:rPr>
              <a:t>•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17903" y="1440180"/>
            <a:ext cx="6108700" cy="1906905"/>
            <a:chOff x="1517903" y="1440180"/>
            <a:chExt cx="6108700" cy="1906905"/>
          </a:xfrm>
        </p:grpSpPr>
        <p:sp>
          <p:nvSpPr>
            <p:cNvPr id="5" name="object 5"/>
            <p:cNvSpPr/>
            <p:nvPr/>
          </p:nvSpPr>
          <p:spPr>
            <a:xfrm>
              <a:off x="1523999" y="1937004"/>
              <a:ext cx="6096000" cy="1403985"/>
            </a:xfrm>
            <a:custGeom>
              <a:avLst/>
              <a:gdLst/>
              <a:ahLst/>
              <a:cxnLst/>
              <a:rect l="l" t="t" r="r" b="b"/>
              <a:pathLst>
                <a:path w="6096000" h="1403985">
                  <a:moveTo>
                    <a:pt x="6096000" y="0"/>
                  </a:moveTo>
                  <a:lnTo>
                    <a:pt x="0" y="0"/>
                  </a:lnTo>
                  <a:lnTo>
                    <a:pt x="0" y="1403603"/>
                  </a:lnTo>
                  <a:lnTo>
                    <a:pt x="6096000" y="140360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9" y="1937004"/>
              <a:ext cx="6096000" cy="1403985"/>
            </a:xfrm>
            <a:custGeom>
              <a:avLst/>
              <a:gdLst/>
              <a:ahLst/>
              <a:cxnLst/>
              <a:rect l="l" t="t" r="r" b="b"/>
              <a:pathLst>
                <a:path w="6096000" h="1403985">
                  <a:moveTo>
                    <a:pt x="0" y="1403603"/>
                  </a:moveTo>
                  <a:lnTo>
                    <a:pt x="6096000" y="1403603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1403603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9561" y="1450086"/>
              <a:ext cx="4267200" cy="974090"/>
            </a:xfrm>
            <a:custGeom>
              <a:avLst/>
              <a:gdLst/>
              <a:ahLst/>
              <a:cxnLst/>
              <a:rect l="l" t="t" r="r" b="b"/>
              <a:pathLst>
                <a:path w="4267200" h="974089">
                  <a:moveTo>
                    <a:pt x="4104893" y="0"/>
                  </a:moveTo>
                  <a:lnTo>
                    <a:pt x="162306" y="0"/>
                  </a:lnTo>
                  <a:lnTo>
                    <a:pt x="119150" y="5796"/>
                  </a:lnTo>
                  <a:lnTo>
                    <a:pt x="80376" y="22154"/>
                  </a:lnTo>
                  <a:lnTo>
                    <a:pt x="47529" y="47529"/>
                  </a:lnTo>
                  <a:lnTo>
                    <a:pt x="22154" y="80376"/>
                  </a:lnTo>
                  <a:lnTo>
                    <a:pt x="5796" y="119150"/>
                  </a:lnTo>
                  <a:lnTo>
                    <a:pt x="0" y="162305"/>
                  </a:lnTo>
                  <a:lnTo>
                    <a:pt x="0" y="811529"/>
                  </a:lnTo>
                  <a:lnTo>
                    <a:pt x="5796" y="854685"/>
                  </a:lnTo>
                  <a:lnTo>
                    <a:pt x="22154" y="893459"/>
                  </a:lnTo>
                  <a:lnTo>
                    <a:pt x="47529" y="926306"/>
                  </a:lnTo>
                  <a:lnTo>
                    <a:pt x="80376" y="951681"/>
                  </a:lnTo>
                  <a:lnTo>
                    <a:pt x="119150" y="968039"/>
                  </a:lnTo>
                  <a:lnTo>
                    <a:pt x="162306" y="973836"/>
                  </a:lnTo>
                  <a:lnTo>
                    <a:pt x="4104893" y="973836"/>
                  </a:lnTo>
                  <a:lnTo>
                    <a:pt x="4148049" y="968039"/>
                  </a:lnTo>
                  <a:lnTo>
                    <a:pt x="4186823" y="951681"/>
                  </a:lnTo>
                  <a:lnTo>
                    <a:pt x="4219670" y="926306"/>
                  </a:lnTo>
                  <a:lnTo>
                    <a:pt x="4245045" y="893459"/>
                  </a:lnTo>
                  <a:lnTo>
                    <a:pt x="4261403" y="854685"/>
                  </a:lnTo>
                  <a:lnTo>
                    <a:pt x="4267200" y="811529"/>
                  </a:lnTo>
                  <a:lnTo>
                    <a:pt x="4267200" y="162305"/>
                  </a:lnTo>
                  <a:lnTo>
                    <a:pt x="4261403" y="119150"/>
                  </a:lnTo>
                  <a:lnTo>
                    <a:pt x="4245045" y="80376"/>
                  </a:lnTo>
                  <a:lnTo>
                    <a:pt x="4219670" y="47529"/>
                  </a:lnTo>
                  <a:lnTo>
                    <a:pt x="4186823" y="22154"/>
                  </a:lnTo>
                  <a:lnTo>
                    <a:pt x="4148049" y="5796"/>
                  </a:lnTo>
                  <a:lnTo>
                    <a:pt x="4104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9561" y="1450086"/>
              <a:ext cx="4267200" cy="974090"/>
            </a:xfrm>
            <a:custGeom>
              <a:avLst/>
              <a:gdLst/>
              <a:ahLst/>
              <a:cxnLst/>
              <a:rect l="l" t="t" r="r" b="b"/>
              <a:pathLst>
                <a:path w="4267200" h="974089">
                  <a:moveTo>
                    <a:pt x="0" y="162305"/>
                  </a:moveTo>
                  <a:lnTo>
                    <a:pt x="5796" y="119150"/>
                  </a:lnTo>
                  <a:lnTo>
                    <a:pt x="22154" y="80376"/>
                  </a:lnTo>
                  <a:lnTo>
                    <a:pt x="47529" y="47529"/>
                  </a:lnTo>
                  <a:lnTo>
                    <a:pt x="80376" y="22154"/>
                  </a:lnTo>
                  <a:lnTo>
                    <a:pt x="119150" y="5796"/>
                  </a:lnTo>
                  <a:lnTo>
                    <a:pt x="162306" y="0"/>
                  </a:lnTo>
                  <a:lnTo>
                    <a:pt x="4104893" y="0"/>
                  </a:lnTo>
                  <a:lnTo>
                    <a:pt x="4148049" y="5796"/>
                  </a:lnTo>
                  <a:lnTo>
                    <a:pt x="4186823" y="22154"/>
                  </a:lnTo>
                  <a:lnTo>
                    <a:pt x="4219670" y="47529"/>
                  </a:lnTo>
                  <a:lnTo>
                    <a:pt x="4245045" y="80376"/>
                  </a:lnTo>
                  <a:lnTo>
                    <a:pt x="4261403" y="119150"/>
                  </a:lnTo>
                  <a:lnTo>
                    <a:pt x="4267200" y="162305"/>
                  </a:lnTo>
                  <a:lnTo>
                    <a:pt x="4267200" y="811529"/>
                  </a:lnTo>
                  <a:lnTo>
                    <a:pt x="4261403" y="854685"/>
                  </a:lnTo>
                  <a:lnTo>
                    <a:pt x="4245045" y="893459"/>
                  </a:lnTo>
                  <a:lnTo>
                    <a:pt x="4219670" y="926306"/>
                  </a:lnTo>
                  <a:lnTo>
                    <a:pt x="4186823" y="951681"/>
                  </a:lnTo>
                  <a:lnTo>
                    <a:pt x="4148049" y="968039"/>
                  </a:lnTo>
                  <a:lnTo>
                    <a:pt x="4104893" y="973836"/>
                  </a:lnTo>
                  <a:lnTo>
                    <a:pt x="162306" y="973836"/>
                  </a:lnTo>
                  <a:lnTo>
                    <a:pt x="119150" y="968039"/>
                  </a:lnTo>
                  <a:lnTo>
                    <a:pt x="80376" y="951681"/>
                  </a:lnTo>
                  <a:lnTo>
                    <a:pt x="47529" y="926306"/>
                  </a:lnTo>
                  <a:lnTo>
                    <a:pt x="22154" y="893459"/>
                  </a:lnTo>
                  <a:lnTo>
                    <a:pt x="5796" y="854685"/>
                  </a:lnTo>
                  <a:lnTo>
                    <a:pt x="0" y="811529"/>
                  </a:lnTo>
                  <a:lnTo>
                    <a:pt x="0" y="162305"/>
                  </a:lnTo>
                  <a:close/>
                </a:path>
              </a:pathLst>
            </a:custGeom>
            <a:ln w="1981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25142" y="1622552"/>
            <a:ext cx="12712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Calibri"/>
                <a:cs typeface="Calibri"/>
              </a:rPr>
              <a:t>Hi</a:t>
            </a:r>
            <a:r>
              <a:rPr sz="3300" b="1" spc="-40" dirty="0">
                <a:latin typeface="Calibri"/>
                <a:cs typeface="Calibri"/>
              </a:rPr>
              <a:t>st</a:t>
            </a:r>
            <a:r>
              <a:rPr sz="3300" b="1" dirty="0">
                <a:latin typeface="Calibri"/>
                <a:cs typeface="Calibri"/>
              </a:rPr>
              <a:t>o</a:t>
            </a:r>
            <a:r>
              <a:rPr sz="3300" b="1" spc="10" dirty="0">
                <a:latin typeface="Calibri"/>
                <a:cs typeface="Calibri"/>
              </a:rPr>
              <a:t>r</a:t>
            </a:r>
            <a:r>
              <a:rPr sz="3300" b="1" dirty="0">
                <a:latin typeface="Calibri"/>
                <a:cs typeface="Calibri"/>
              </a:rPr>
              <a:t>y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7903" y="3508247"/>
            <a:ext cx="6108700" cy="1906905"/>
            <a:chOff x="1517903" y="3508247"/>
            <a:chExt cx="6108700" cy="1906905"/>
          </a:xfrm>
        </p:grpSpPr>
        <p:sp>
          <p:nvSpPr>
            <p:cNvPr id="11" name="object 11"/>
            <p:cNvSpPr/>
            <p:nvPr/>
          </p:nvSpPr>
          <p:spPr>
            <a:xfrm>
              <a:off x="1523999" y="4005071"/>
              <a:ext cx="6096000" cy="1403985"/>
            </a:xfrm>
            <a:custGeom>
              <a:avLst/>
              <a:gdLst/>
              <a:ahLst/>
              <a:cxnLst/>
              <a:rect l="l" t="t" r="r" b="b"/>
              <a:pathLst>
                <a:path w="6096000" h="1403985">
                  <a:moveTo>
                    <a:pt x="6096000" y="0"/>
                  </a:moveTo>
                  <a:lnTo>
                    <a:pt x="0" y="0"/>
                  </a:lnTo>
                  <a:lnTo>
                    <a:pt x="0" y="1403603"/>
                  </a:lnTo>
                  <a:lnTo>
                    <a:pt x="6096000" y="1403603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3999" y="4005071"/>
              <a:ext cx="6096000" cy="1403985"/>
            </a:xfrm>
            <a:custGeom>
              <a:avLst/>
              <a:gdLst/>
              <a:ahLst/>
              <a:cxnLst/>
              <a:rect l="l" t="t" r="r" b="b"/>
              <a:pathLst>
                <a:path w="6096000" h="1403985">
                  <a:moveTo>
                    <a:pt x="0" y="1403603"/>
                  </a:moveTo>
                  <a:lnTo>
                    <a:pt x="6096000" y="1403603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1403603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9561" y="3518153"/>
              <a:ext cx="4267200" cy="975360"/>
            </a:xfrm>
            <a:custGeom>
              <a:avLst/>
              <a:gdLst/>
              <a:ahLst/>
              <a:cxnLst/>
              <a:rect l="l" t="t" r="r" b="b"/>
              <a:pathLst>
                <a:path w="4267200" h="975360">
                  <a:moveTo>
                    <a:pt x="4104640" y="0"/>
                  </a:moveTo>
                  <a:lnTo>
                    <a:pt x="162560" y="0"/>
                  </a:lnTo>
                  <a:lnTo>
                    <a:pt x="119341" y="5806"/>
                  </a:lnTo>
                  <a:lnTo>
                    <a:pt x="80508" y="22192"/>
                  </a:lnTo>
                  <a:lnTo>
                    <a:pt x="47609" y="47609"/>
                  </a:lnTo>
                  <a:lnTo>
                    <a:pt x="22192" y="80508"/>
                  </a:lnTo>
                  <a:lnTo>
                    <a:pt x="5806" y="119341"/>
                  </a:lnTo>
                  <a:lnTo>
                    <a:pt x="0" y="162560"/>
                  </a:lnTo>
                  <a:lnTo>
                    <a:pt x="0" y="812800"/>
                  </a:lnTo>
                  <a:lnTo>
                    <a:pt x="5806" y="856018"/>
                  </a:lnTo>
                  <a:lnTo>
                    <a:pt x="22192" y="894851"/>
                  </a:lnTo>
                  <a:lnTo>
                    <a:pt x="47609" y="927750"/>
                  </a:lnTo>
                  <a:lnTo>
                    <a:pt x="80508" y="953167"/>
                  </a:lnTo>
                  <a:lnTo>
                    <a:pt x="119341" y="969553"/>
                  </a:lnTo>
                  <a:lnTo>
                    <a:pt x="162560" y="975360"/>
                  </a:lnTo>
                  <a:lnTo>
                    <a:pt x="4104640" y="975360"/>
                  </a:lnTo>
                  <a:lnTo>
                    <a:pt x="4147858" y="969553"/>
                  </a:lnTo>
                  <a:lnTo>
                    <a:pt x="4186691" y="953167"/>
                  </a:lnTo>
                  <a:lnTo>
                    <a:pt x="4219590" y="927750"/>
                  </a:lnTo>
                  <a:lnTo>
                    <a:pt x="4245007" y="894851"/>
                  </a:lnTo>
                  <a:lnTo>
                    <a:pt x="4261393" y="856018"/>
                  </a:lnTo>
                  <a:lnTo>
                    <a:pt x="4267200" y="812800"/>
                  </a:lnTo>
                  <a:lnTo>
                    <a:pt x="4267200" y="162560"/>
                  </a:lnTo>
                  <a:lnTo>
                    <a:pt x="4261393" y="119341"/>
                  </a:lnTo>
                  <a:lnTo>
                    <a:pt x="4245007" y="80508"/>
                  </a:lnTo>
                  <a:lnTo>
                    <a:pt x="4219590" y="47609"/>
                  </a:lnTo>
                  <a:lnTo>
                    <a:pt x="4186691" y="22192"/>
                  </a:lnTo>
                  <a:lnTo>
                    <a:pt x="4147858" y="5806"/>
                  </a:lnTo>
                  <a:lnTo>
                    <a:pt x="410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9561" y="3518153"/>
              <a:ext cx="4267200" cy="975360"/>
            </a:xfrm>
            <a:custGeom>
              <a:avLst/>
              <a:gdLst/>
              <a:ahLst/>
              <a:cxnLst/>
              <a:rect l="l" t="t" r="r" b="b"/>
              <a:pathLst>
                <a:path w="4267200" h="975360">
                  <a:moveTo>
                    <a:pt x="0" y="162560"/>
                  </a:moveTo>
                  <a:lnTo>
                    <a:pt x="5806" y="119341"/>
                  </a:lnTo>
                  <a:lnTo>
                    <a:pt x="22192" y="80508"/>
                  </a:lnTo>
                  <a:lnTo>
                    <a:pt x="47609" y="47609"/>
                  </a:lnTo>
                  <a:lnTo>
                    <a:pt x="80508" y="22192"/>
                  </a:lnTo>
                  <a:lnTo>
                    <a:pt x="119341" y="5806"/>
                  </a:lnTo>
                  <a:lnTo>
                    <a:pt x="162560" y="0"/>
                  </a:lnTo>
                  <a:lnTo>
                    <a:pt x="4104640" y="0"/>
                  </a:lnTo>
                  <a:lnTo>
                    <a:pt x="4147858" y="5806"/>
                  </a:lnTo>
                  <a:lnTo>
                    <a:pt x="4186691" y="22192"/>
                  </a:lnTo>
                  <a:lnTo>
                    <a:pt x="4219590" y="47609"/>
                  </a:lnTo>
                  <a:lnTo>
                    <a:pt x="4245007" y="80508"/>
                  </a:lnTo>
                  <a:lnTo>
                    <a:pt x="4261393" y="119341"/>
                  </a:lnTo>
                  <a:lnTo>
                    <a:pt x="4267200" y="162560"/>
                  </a:lnTo>
                  <a:lnTo>
                    <a:pt x="4267200" y="812800"/>
                  </a:lnTo>
                  <a:lnTo>
                    <a:pt x="4261393" y="856018"/>
                  </a:lnTo>
                  <a:lnTo>
                    <a:pt x="4245007" y="894851"/>
                  </a:lnTo>
                  <a:lnTo>
                    <a:pt x="4219590" y="927750"/>
                  </a:lnTo>
                  <a:lnTo>
                    <a:pt x="4186691" y="953167"/>
                  </a:lnTo>
                  <a:lnTo>
                    <a:pt x="4147858" y="969553"/>
                  </a:lnTo>
                  <a:lnTo>
                    <a:pt x="4104640" y="975360"/>
                  </a:lnTo>
                  <a:lnTo>
                    <a:pt x="162560" y="975360"/>
                  </a:lnTo>
                  <a:lnTo>
                    <a:pt x="119341" y="969553"/>
                  </a:lnTo>
                  <a:lnTo>
                    <a:pt x="80508" y="953167"/>
                  </a:lnTo>
                  <a:lnTo>
                    <a:pt x="47609" y="927750"/>
                  </a:lnTo>
                  <a:lnTo>
                    <a:pt x="22192" y="894851"/>
                  </a:lnTo>
                  <a:lnTo>
                    <a:pt x="5806" y="856018"/>
                  </a:lnTo>
                  <a:lnTo>
                    <a:pt x="0" y="812800"/>
                  </a:lnTo>
                  <a:lnTo>
                    <a:pt x="0" y="162560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84629" y="2540253"/>
            <a:ext cx="3619500" cy="259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99720" algn="l"/>
              </a:tabLst>
            </a:pPr>
            <a:r>
              <a:rPr sz="3300" b="1" spc="-50" dirty="0">
                <a:latin typeface="Calibri"/>
                <a:cs typeface="Calibri"/>
              </a:rPr>
              <a:t>P/E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sz="415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5"/>
              </a:spcBef>
            </a:pPr>
            <a:r>
              <a:rPr sz="3300" b="1" dirty="0">
                <a:latin typeface="Calibri"/>
                <a:cs typeface="Calibri"/>
              </a:rPr>
              <a:t>Radionuclide</a:t>
            </a:r>
            <a:r>
              <a:rPr sz="3300" b="1" spc="-7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scan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•"/>
              <a:tabLst>
                <a:tab pos="299720" algn="l"/>
              </a:tabLst>
            </a:pPr>
            <a:r>
              <a:rPr sz="3300" b="1" spc="-15" dirty="0">
                <a:latin typeface="Calibri"/>
                <a:cs typeface="Calibri"/>
              </a:rPr>
              <a:t>Thyroid</a:t>
            </a:r>
            <a:r>
              <a:rPr sz="3300" b="1" spc="-5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ultrasound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78" y="76200"/>
            <a:ext cx="8618222" cy="8572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952" y="316553"/>
            <a:ext cx="784684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chemeClr val="bg1"/>
                </a:solidFill>
                <a:latin typeface="Calibri"/>
                <a:cs typeface="Calibri"/>
              </a:rPr>
              <a:t>Graves’</a:t>
            </a:r>
            <a:r>
              <a:rPr sz="2800" b="1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bg1"/>
                </a:solidFill>
                <a:latin typeface="Calibri"/>
                <a:cs typeface="Calibri"/>
              </a:rPr>
              <a:t>disease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(toxic diffuse goiter)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606" y="1173815"/>
            <a:ext cx="8534594" cy="497084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92710" indent="-228600">
              <a:lnSpc>
                <a:spcPct val="91500"/>
              </a:lnSpc>
              <a:spcBef>
                <a:spcPts val="335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Most common cause of hyperthyroidism (80%)</a:t>
            </a:r>
          </a:p>
          <a:p>
            <a:pPr marL="240665" marR="92710" indent="-228600">
              <a:lnSpc>
                <a:spcPct val="91500"/>
              </a:lnSpc>
              <a:spcBef>
                <a:spcPts val="335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Diffusely  enlarged, soft  gland</a:t>
            </a:r>
          </a:p>
          <a:p>
            <a:pPr marL="240665" marR="5080" indent="-228600">
              <a:lnSpc>
                <a:spcPct val="91600"/>
              </a:lnSpc>
              <a:spcBef>
                <a:spcPts val="430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Homogeneous  increased  radionuclide  uptake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No nodules</a:t>
            </a:r>
            <a:endParaRPr lang="en-US" sz="2200" b="1" spc="-5" dirty="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Caused by IgG antibodies to TSH receptor thyroid stimulating immunoglobulin [TSI])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Dx: low TSH, increased T3 and T4; </a:t>
            </a:r>
            <a:r>
              <a:rPr lang="en-US" sz="2200" b="1" spc="-5" dirty="0" err="1">
                <a:latin typeface="Calibri"/>
                <a:cs typeface="Calibri"/>
              </a:rPr>
              <a:t>abx</a:t>
            </a:r>
            <a:r>
              <a:rPr lang="en-US" sz="2200" b="1" spc="-5" dirty="0">
                <a:latin typeface="Calibri"/>
                <a:cs typeface="Calibri"/>
              </a:rPr>
              <a:t> level; diffuse uptake on thyroid scan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Tx: 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antithyroid drugs,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radioactive iodine ablation </a:t>
            </a:r>
          </a:p>
          <a:p>
            <a:pPr marL="240665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200" b="1" spc="-5" dirty="0">
                <a:latin typeface="Calibri"/>
                <a:cs typeface="Calibri"/>
              </a:rPr>
              <a:t>thyroidectomy </a:t>
            </a:r>
            <a:r>
              <a:rPr lang="en-US" sz="2200" b="1" spc="-5" dirty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200" b="1" spc="-5" dirty="0">
                <a:latin typeface="Calibri"/>
                <a:cs typeface="Calibri"/>
              </a:rPr>
              <a:t>Indications for surgery: noncompliant patient, failed medical therapy, children, pregnant women not controlled with medical therapy, or suspicious thyroid nodule </a:t>
            </a:r>
            <a:endParaRPr sz="2200" b="1" spc="-5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1890" y="1321053"/>
            <a:ext cx="183578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3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adenoma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8952" y="316553"/>
            <a:ext cx="18929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Graves’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3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5" y="302959"/>
            <a:ext cx="8439910" cy="8572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01037" y="567279"/>
            <a:ext cx="6333163" cy="34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2645"/>
              </a:lnSpc>
              <a:spcBef>
                <a:spcPts val="105"/>
              </a:spcBef>
            </a:pP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multinodular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goiter</a:t>
            </a:r>
            <a:r>
              <a:rPr lang="en-US" sz="2300" b="1" spc="-10" dirty="0">
                <a:solidFill>
                  <a:srgbClr val="FFFFFF"/>
                </a:solidFill>
                <a:latin typeface="Calibri"/>
                <a:cs typeface="Calibri"/>
              </a:rPr>
              <a:t> (Plummers disease)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E13D4-8E07-ECB2-2C95-6F6D28BB69F1}"/>
              </a:ext>
            </a:extLst>
          </p:cNvPr>
          <p:cNvSpPr txBox="1"/>
          <p:nvPr/>
        </p:nvSpPr>
        <p:spPr>
          <a:xfrm>
            <a:off x="352045" y="1238023"/>
            <a:ext cx="8334755" cy="282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665" marR="479425" indent="-228600">
              <a:lnSpc>
                <a:spcPct val="91500"/>
              </a:lnSpc>
              <a:spcBef>
                <a:spcPts val="335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000" b="1" spc="-5" dirty="0">
                <a:latin typeface="Calibri"/>
                <a:cs typeface="Calibri"/>
              </a:rPr>
              <a:t>Diffusely 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spc="-5" dirty="0">
                <a:latin typeface="Calibri"/>
                <a:cs typeface="Calibri"/>
              </a:rPr>
              <a:t>multin</a:t>
            </a:r>
            <a:r>
              <a:rPr lang="en-US" sz="2000" b="1" spc="-15" dirty="0">
                <a:latin typeface="Calibri"/>
                <a:cs typeface="Calibri"/>
              </a:rPr>
              <a:t>o</a:t>
            </a:r>
            <a:r>
              <a:rPr lang="en-US" sz="2000" b="1" dirty="0">
                <a:latin typeface="Calibri"/>
                <a:cs typeface="Calibri"/>
              </a:rPr>
              <a:t>dular  </a:t>
            </a:r>
            <a:r>
              <a:rPr lang="en-US" sz="2000" b="1" spc="-5" dirty="0">
                <a:latin typeface="Calibri"/>
                <a:cs typeface="Calibri"/>
              </a:rPr>
              <a:t>gland</a:t>
            </a:r>
            <a:endParaRPr lang="en-US" sz="2000" dirty="0">
              <a:latin typeface="Calibri"/>
              <a:cs typeface="Calibri"/>
            </a:endParaRPr>
          </a:p>
          <a:p>
            <a:pPr marL="240665" marR="214629" indent="-228600">
              <a:lnSpc>
                <a:spcPct val="91500"/>
              </a:lnSpc>
              <a:spcBef>
                <a:spcPts val="430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000" b="1" dirty="0">
                <a:latin typeface="Calibri"/>
                <a:cs typeface="Calibri"/>
              </a:rPr>
              <a:t>H</a:t>
            </a:r>
            <a:r>
              <a:rPr lang="en-US" sz="2000" b="1" spc="-10" dirty="0">
                <a:latin typeface="Calibri"/>
                <a:cs typeface="Calibri"/>
              </a:rPr>
              <a:t>e</a:t>
            </a:r>
            <a:r>
              <a:rPr lang="en-US" sz="2000" b="1" spc="-20" dirty="0">
                <a:latin typeface="Calibri"/>
                <a:cs typeface="Calibri"/>
              </a:rPr>
              <a:t>t</a:t>
            </a:r>
            <a:r>
              <a:rPr lang="en-US" sz="2000" b="1" spc="-5" dirty="0">
                <a:latin typeface="Calibri"/>
                <a:cs typeface="Calibri"/>
              </a:rPr>
              <a:t>e</a:t>
            </a:r>
            <a:r>
              <a:rPr lang="en-US" sz="2000" b="1" spc="-25" dirty="0">
                <a:latin typeface="Calibri"/>
                <a:cs typeface="Calibri"/>
              </a:rPr>
              <a:t>r</a:t>
            </a:r>
            <a:r>
              <a:rPr lang="en-US" sz="2000" b="1" dirty="0">
                <a:latin typeface="Calibri"/>
                <a:cs typeface="Calibri"/>
              </a:rPr>
              <a:t>o</a:t>
            </a:r>
            <a:r>
              <a:rPr lang="en-US" sz="2000" b="1" spc="-30" dirty="0">
                <a:latin typeface="Calibri"/>
                <a:cs typeface="Calibri"/>
              </a:rPr>
              <a:t>g</a:t>
            </a:r>
            <a:r>
              <a:rPr lang="en-US" sz="2000" b="1" spc="-5" dirty="0">
                <a:latin typeface="Calibri"/>
                <a:cs typeface="Calibri"/>
              </a:rPr>
              <a:t>eneo</a:t>
            </a:r>
            <a:r>
              <a:rPr lang="en-US" sz="2000" b="1" spc="-10" dirty="0">
                <a:latin typeface="Calibri"/>
                <a:cs typeface="Calibri"/>
              </a:rPr>
              <a:t>u</a:t>
            </a:r>
            <a:r>
              <a:rPr lang="en-US" sz="2000" b="1" dirty="0">
                <a:latin typeface="Calibri"/>
                <a:cs typeface="Calibri"/>
              </a:rPr>
              <a:t>s  </a:t>
            </a:r>
            <a:r>
              <a:rPr lang="en-US" sz="2000" b="1" spc="-5" dirty="0">
                <a:latin typeface="Calibri"/>
                <a:cs typeface="Calibri"/>
              </a:rPr>
              <a:t>radionuclide </a:t>
            </a:r>
            <a:r>
              <a:rPr lang="en-US" sz="2000" b="1" dirty="0">
                <a:latin typeface="Calibri"/>
                <a:cs typeface="Calibri"/>
              </a:rPr>
              <a:t> </a:t>
            </a:r>
            <a:r>
              <a:rPr lang="en-US" sz="2000" b="1" spc="-15" dirty="0">
                <a:latin typeface="Calibri"/>
                <a:cs typeface="Calibri"/>
              </a:rPr>
              <a:t>uptake</a:t>
            </a:r>
            <a:endParaRPr lang="en-US" sz="2000" dirty="0">
              <a:latin typeface="Calibri"/>
              <a:cs typeface="Calibri"/>
            </a:endParaRPr>
          </a:p>
          <a:p>
            <a:pPr marL="240665" marR="5080" indent="-228600">
              <a:lnSpc>
                <a:spcPct val="91600"/>
              </a:lnSpc>
              <a:spcBef>
                <a:spcPts val="425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000" b="1" spc="-5" dirty="0">
                <a:latin typeface="Calibri"/>
                <a:cs typeface="Calibri"/>
              </a:rPr>
              <a:t>Multiple</a:t>
            </a:r>
            <a:r>
              <a:rPr lang="en-US" sz="2000" b="1" spc="-9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nodules </a:t>
            </a:r>
            <a:r>
              <a:rPr lang="en-US" sz="2000" b="1" spc="-50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of </a:t>
            </a:r>
            <a:r>
              <a:rPr lang="en-US" sz="2000" b="1" spc="-5" dirty="0">
                <a:latin typeface="Calibri"/>
                <a:cs typeface="Calibri"/>
              </a:rPr>
              <a:t>varying </a:t>
            </a:r>
            <a:r>
              <a:rPr lang="en-US" sz="2000" b="1" spc="-15" dirty="0">
                <a:latin typeface="Calibri"/>
                <a:cs typeface="Calibri"/>
              </a:rPr>
              <a:t>sizes </a:t>
            </a:r>
            <a:r>
              <a:rPr lang="en-US" sz="2000" b="1" spc="-1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on </a:t>
            </a:r>
            <a:r>
              <a:rPr lang="en-US" sz="2000" b="1" spc="5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ultrasonography</a:t>
            </a:r>
            <a:endParaRPr lang="en-US" sz="2000" dirty="0"/>
          </a:p>
          <a:p>
            <a:pPr marL="240665" indent="-228600">
              <a:buFont typeface="Calibri"/>
              <a:buChar char="•"/>
              <a:tabLst>
                <a:tab pos="241300" algn="l"/>
              </a:tabLst>
            </a:pPr>
            <a:r>
              <a:rPr lang="en-US" sz="2000" dirty="0"/>
              <a:t> </a:t>
            </a:r>
            <a:r>
              <a:rPr lang="en-US" sz="2000" b="1" spc="-5" dirty="0">
                <a:latin typeface="Calibri"/>
                <a:cs typeface="Calibri"/>
              </a:rPr>
              <a:t>Caused by hyperplasia secondary to chronic low-grade TSH stimulation </a:t>
            </a:r>
          </a:p>
          <a:p>
            <a:pPr marL="240665" indent="-228600">
              <a:buFont typeface="Calibri"/>
              <a:buChar char="•"/>
              <a:tabLst>
                <a:tab pos="241300" algn="l"/>
              </a:tabLst>
            </a:pPr>
            <a:r>
              <a:rPr lang="en-US" sz="2000" b="1" spc="-5" dirty="0">
                <a:latin typeface="Calibri"/>
                <a:cs typeface="Calibri"/>
              </a:rPr>
              <a:t>Tx:  surgery (subtotal or total thyroidectomy)  a trial of radioactive iodine might be considered</a:t>
            </a:r>
          </a:p>
          <a:p>
            <a:pPr marL="240665" indent="-228600">
              <a:buFont typeface="Calibri"/>
              <a:buChar char="•"/>
              <a:tabLst>
                <a:tab pos="241300" algn="l"/>
              </a:tabLst>
            </a:pPr>
            <a:r>
              <a:rPr lang="en-US" sz="2000" b="1" spc="-5" dirty="0">
                <a:latin typeface="Calibri"/>
                <a:cs typeface="Calibri"/>
              </a:rPr>
              <a:t> If compression or a suspicious nodule is present, need to go with surgery</a:t>
            </a:r>
          </a:p>
          <a:p>
            <a:pPr marL="240665" indent="-228600">
              <a:buFont typeface="Calibri"/>
              <a:buChar char="•"/>
              <a:tabLst>
                <a:tab pos="241300" algn="l"/>
              </a:tabLst>
            </a:pPr>
            <a:endParaRPr lang="en-US" b="1" spc="-5" dirty="0">
              <a:latin typeface="Calibri"/>
              <a:cs typeface="Calibri"/>
            </a:endParaRPr>
          </a:p>
          <a:p>
            <a:pPr marL="240665" indent="-228600">
              <a:buFont typeface="Calibri"/>
              <a:buChar char="•"/>
              <a:tabLst>
                <a:tab pos="241300" algn="l"/>
              </a:tabLst>
            </a:pPr>
            <a:endParaRPr lang="en-US" b="1" spc="-5" dirty="0">
              <a:latin typeface="Calibri"/>
              <a:cs typeface="Calibri"/>
            </a:endParaRP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3C3BFB0B-84F8-44EC-9885-E5A176D83A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045" y="4019538"/>
            <a:ext cx="8439910" cy="857262"/>
          </a:xfrm>
          <a:prstGeom prst="rect">
            <a:avLst/>
          </a:prstGeom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9CBE706D-CCEA-E876-8AB3-9638AACC5EAA}"/>
              </a:ext>
            </a:extLst>
          </p:cNvPr>
          <p:cNvSpPr txBox="1"/>
          <p:nvPr/>
        </p:nvSpPr>
        <p:spPr>
          <a:xfrm>
            <a:off x="402417" y="4951378"/>
            <a:ext cx="8439910" cy="129702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Solitary nodule</a:t>
            </a:r>
            <a:r>
              <a:rPr lang="en-US" sz="2000" b="1" dirty="0">
                <a:latin typeface="Calibri"/>
                <a:cs typeface="Calibri"/>
              </a:rPr>
              <a:t> (hot nodule)</a:t>
            </a:r>
            <a:endParaRPr sz="2000" b="1" dirty="0">
              <a:latin typeface="Calibri"/>
              <a:cs typeface="Calibri"/>
            </a:endParaRPr>
          </a:p>
          <a:p>
            <a:pPr marL="241300" marR="5080" indent="-228600">
              <a:lnSpc>
                <a:spcPct val="91500"/>
              </a:lnSpc>
              <a:spcBef>
                <a:spcPts val="42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Increased uptake  against a  background of  suppressed  uptake in the  remaining  thyroid</a:t>
            </a:r>
            <a:endParaRPr lang="en-US" sz="2000" b="1" dirty="0">
              <a:latin typeface="Calibri"/>
              <a:cs typeface="Calibri"/>
            </a:endParaRPr>
          </a:p>
          <a:p>
            <a:pPr marL="241300" marR="5080" indent="-228600">
              <a:lnSpc>
                <a:spcPct val="91500"/>
              </a:lnSpc>
              <a:spcBef>
                <a:spcPts val="425"/>
              </a:spcBef>
              <a:buFont typeface="Calibri"/>
              <a:buChar char="•"/>
              <a:tabLst>
                <a:tab pos="241300" algn="l"/>
              </a:tabLst>
            </a:pPr>
            <a:r>
              <a:rPr lang="en-US" sz="2000" b="1" dirty="0">
                <a:latin typeface="Calibri"/>
                <a:cs typeface="Calibri"/>
              </a:rPr>
              <a:t>Tx: medical , RAI ablation (95% effective); lobectomy if medical Tx ineffective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42A0A-184D-43D9-075D-198186657128}"/>
              </a:ext>
            </a:extLst>
          </p:cNvPr>
          <p:cNvSpPr txBox="1"/>
          <p:nvPr/>
        </p:nvSpPr>
        <p:spPr>
          <a:xfrm>
            <a:off x="533400" y="4298642"/>
            <a:ext cx="807720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45"/>
              </a:lnSpc>
              <a:spcBef>
                <a:spcPts val="105"/>
              </a:spcBef>
            </a:pPr>
            <a:r>
              <a:rPr lang="en-US" sz="2300" b="1" spc="-55" dirty="0">
                <a:solidFill>
                  <a:srgbClr val="FFFFFF"/>
                </a:solidFill>
                <a:latin typeface="Calibri"/>
                <a:cs typeface="Calibri"/>
              </a:rPr>
              <a:t>Toxic adenoma</a:t>
            </a:r>
          </a:p>
        </p:txBody>
      </p:sp>
    </p:spTree>
    <p:extLst>
      <p:ext uri="{BB962C8B-B14F-4D97-AF65-F5344CB8AC3E}">
        <p14:creationId xmlns:p14="http://schemas.microsoft.com/office/powerpoint/2010/main" val="469740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7F396F-298C-A5F4-B789-5F63F1742D86}"/>
              </a:ext>
            </a:extLst>
          </p:cNvPr>
          <p:cNvSpPr txBox="1"/>
          <p:nvPr/>
        </p:nvSpPr>
        <p:spPr>
          <a:xfrm>
            <a:off x="381000" y="30480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600" spc="-22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HYPERTHYROIDISM TREATMENT </a:t>
            </a:r>
            <a:endParaRPr lang="en-US" sz="3600" spc="-22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01838-E68D-1453-474C-463901C82749}"/>
              </a:ext>
            </a:extLst>
          </p:cNvPr>
          <p:cNvSpPr txBox="1"/>
          <p:nvPr/>
        </p:nvSpPr>
        <p:spPr>
          <a:xfrm>
            <a:off x="304800" y="1295400"/>
            <a:ext cx="8534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Propylthiouracil (PTU) – safe with pregnancy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Inhibits peroxidases and prevents iodine–tyrosine coupling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Side effects: aplastic anemia, agranulocytosis (rare)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Methimazole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Inhibits peroxidases and prevents iodine–tyrosine coupling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• Side effects: cretinism in newborns (crosses placenta), aplastic anemia, agranulocytosis (rare)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Radioactive iodine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( 131 I) contraindicated in children or pregnancy → can traverse placenta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Thyroidectomy</a:t>
            </a:r>
          </a:p>
        </p:txBody>
      </p:sp>
    </p:spTree>
    <p:extLst>
      <p:ext uri="{BB962C8B-B14F-4D97-AF65-F5344CB8AC3E}">
        <p14:creationId xmlns:p14="http://schemas.microsoft.com/office/powerpoint/2010/main" val="2810314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3123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3735" y="2717038"/>
            <a:ext cx="167132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u="none" spc="-670" dirty="0">
                <a:solidFill>
                  <a:srgbClr val="FFFFFF"/>
                </a:solidFill>
              </a:rPr>
              <a:t>T</a:t>
            </a:r>
            <a:r>
              <a:rPr u="none" spc="-530" dirty="0">
                <a:solidFill>
                  <a:srgbClr val="FFFFFF"/>
                </a:solidFill>
              </a:rPr>
              <a:t>h</a:t>
            </a:r>
            <a:r>
              <a:rPr u="none" spc="-300" dirty="0">
                <a:solidFill>
                  <a:srgbClr val="FFFFFF"/>
                </a:solidFill>
              </a:rPr>
              <a:t>yr</a:t>
            </a:r>
            <a:r>
              <a:rPr u="none" spc="-315" dirty="0">
                <a:solidFill>
                  <a:srgbClr val="FFFFFF"/>
                </a:solidFill>
              </a:rPr>
              <a:t>o</a:t>
            </a:r>
            <a:r>
              <a:rPr u="none" spc="-140" dirty="0">
                <a:solidFill>
                  <a:srgbClr val="FFFFFF"/>
                </a:solidFill>
              </a:rPr>
              <a:t>id  </a:t>
            </a:r>
            <a:r>
              <a:rPr u="none" spc="-185" dirty="0">
                <a:solidFill>
                  <a:srgbClr val="FFFFFF"/>
                </a:solidFill>
              </a:rPr>
              <a:t>Nodule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864" y="467868"/>
            <a:ext cx="4442460" cy="592226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1A65331B-7106-D119-5008-506469CE2916}"/>
              </a:ext>
            </a:extLst>
          </p:cNvPr>
          <p:cNvSpPr/>
          <p:nvPr/>
        </p:nvSpPr>
        <p:spPr>
          <a:xfrm>
            <a:off x="4572000" y="1447800"/>
            <a:ext cx="3886200" cy="3542030"/>
          </a:xfrm>
          <a:custGeom>
            <a:avLst/>
            <a:gdLst/>
            <a:ahLst/>
            <a:cxnLst/>
            <a:rect l="l" t="t" r="r" b="b"/>
            <a:pathLst>
              <a:path w="3886200" h="1713229">
                <a:moveTo>
                  <a:pt x="3600704" y="0"/>
                </a:moveTo>
                <a:lnTo>
                  <a:pt x="285496" y="0"/>
                </a:lnTo>
                <a:lnTo>
                  <a:pt x="239188" y="3735"/>
                </a:lnTo>
                <a:lnTo>
                  <a:pt x="195258" y="14549"/>
                </a:lnTo>
                <a:lnTo>
                  <a:pt x="154296" y="31855"/>
                </a:lnTo>
                <a:lnTo>
                  <a:pt x="116887" y="55067"/>
                </a:lnTo>
                <a:lnTo>
                  <a:pt x="83621" y="83597"/>
                </a:lnTo>
                <a:lnTo>
                  <a:pt x="55085" y="116860"/>
                </a:lnTo>
                <a:lnTo>
                  <a:pt x="31867" y="154268"/>
                </a:lnTo>
                <a:lnTo>
                  <a:pt x="14555" y="195234"/>
                </a:lnTo>
                <a:lnTo>
                  <a:pt x="3736" y="239172"/>
                </a:lnTo>
                <a:lnTo>
                  <a:pt x="0" y="285495"/>
                </a:lnTo>
                <a:lnTo>
                  <a:pt x="0" y="1427479"/>
                </a:lnTo>
                <a:lnTo>
                  <a:pt x="3736" y="1473803"/>
                </a:lnTo>
                <a:lnTo>
                  <a:pt x="14555" y="1517741"/>
                </a:lnTo>
                <a:lnTo>
                  <a:pt x="31867" y="1558707"/>
                </a:lnTo>
                <a:lnTo>
                  <a:pt x="55085" y="1596115"/>
                </a:lnTo>
                <a:lnTo>
                  <a:pt x="83621" y="1629378"/>
                </a:lnTo>
                <a:lnTo>
                  <a:pt x="116887" y="1657908"/>
                </a:lnTo>
                <a:lnTo>
                  <a:pt x="154296" y="1681120"/>
                </a:lnTo>
                <a:lnTo>
                  <a:pt x="195258" y="1698426"/>
                </a:lnTo>
                <a:lnTo>
                  <a:pt x="239188" y="1709240"/>
                </a:lnTo>
                <a:lnTo>
                  <a:pt x="285496" y="1712976"/>
                </a:lnTo>
                <a:lnTo>
                  <a:pt x="3600704" y="1712976"/>
                </a:lnTo>
                <a:lnTo>
                  <a:pt x="3647027" y="1709240"/>
                </a:lnTo>
                <a:lnTo>
                  <a:pt x="3690965" y="1698426"/>
                </a:lnTo>
                <a:lnTo>
                  <a:pt x="3731931" y="1681120"/>
                </a:lnTo>
                <a:lnTo>
                  <a:pt x="3769339" y="1657908"/>
                </a:lnTo>
                <a:lnTo>
                  <a:pt x="3802602" y="1629378"/>
                </a:lnTo>
                <a:lnTo>
                  <a:pt x="3831132" y="1596115"/>
                </a:lnTo>
                <a:lnTo>
                  <a:pt x="3854344" y="1558707"/>
                </a:lnTo>
                <a:lnTo>
                  <a:pt x="3871650" y="1517741"/>
                </a:lnTo>
                <a:lnTo>
                  <a:pt x="3882464" y="1473803"/>
                </a:lnTo>
                <a:lnTo>
                  <a:pt x="3886200" y="1427479"/>
                </a:lnTo>
                <a:lnTo>
                  <a:pt x="3886200" y="285495"/>
                </a:lnTo>
                <a:lnTo>
                  <a:pt x="3882464" y="239172"/>
                </a:lnTo>
                <a:lnTo>
                  <a:pt x="3871650" y="195234"/>
                </a:lnTo>
                <a:lnTo>
                  <a:pt x="3854344" y="154268"/>
                </a:lnTo>
                <a:lnTo>
                  <a:pt x="3831132" y="116860"/>
                </a:lnTo>
                <a:lnTo>
                  <a:pt x="3802602" y="83597"/>
                </a:lnTo>
                <a:lnTo>
                  <a:pt x="3769339" y="55067"/>
                </a:lnTo>
                <a:lnTo>
                  <a:pt x="3731931" y="31855"/>
                </a:lnTo>
                <a:lnTo>
                  <a:pt x="3690965" y="14549"/>
                </a:lnTo>
                <a:lnTo>
                  <a:pt x="3647027" y="3735"/>
                </a:lnTo>
                <a:lnTo>
                  <a:pt x="36007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3404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890" dirty="0"/>
              <a:t>T</a:t>
            </a:r>
            <a:r>
              <a:rPr u="none" spc="-220" dirty="0"/>
              <a:t>h</a:t>
            </a:r>
            <a:r>
              <a:rPr u="none" spc="-25" dirty="0"/>
              <a:t>y</a:t>
            </a:r>
            <a:r>
              <a:rPr u="none" spc="-520" dirty="0"/>
              <a:t>r</a:t>
            </a:r>
            <a:r>
              <a:rPr u="none" spc="-235" dirty="0"/>
              <a:t>o</a:t>
            </a:r>
            <a:r>
              <a:rPr u="none" spc="-55" dirty="0"/>
              <a:t>i</a:t>
            </a:r>
            <a:r>
              <a:rPr u="none" spc="-250" dirty="0"/>
              <a:t>d</a:t>
            </a:r>
            <a:r>
              <a:rPr u="none" spc="-335" dirty="0"/>
              <a:t> </a:t>
            </a:r>
            <a:r>
              <a:rPr u="none" spc="-170" dirty="0"/>
              <a:t>N</a:t>
            </a:r>
            <a:r>
              <a:rPr u="none" spc="-220" dirty="0"/>
              <a:t>o</a:t>
            </a:r>
            <a:r>
              <a:rPr u="none" spc="-200" dirty="0"/>
              <a:t>d</a:t>
            </a:r>
            <a:r>
              <a:rPr u="none" spc="-265" dirty="0"/>
              <a:t>u</a:t>
            </a:r>
            <a:r>
              <a:rPr u="none" spc="5" dirty="0"/>
              <a:t>l</a:t>
            </a:r>
            <a:r>
              <a:rPr u="none" spc="-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29412" y="2253995"/>
            <a:ext cx="3886200" cy="1713230"/>
          </a:xfrm>
          <a:custGeom>
            <a:avLst/>
            <a:gdLst/>
            <a:ahLst/>
            <a:cxnLst/>
            <a:rect l="l" t="t" r="r" b="b"/>
            <a:pathLst>
              <a:path w="3886200" h="1713229">
                <a:moveTo>
                  <a:pt x="3600704" y="0"/>
                </a:moveTo>
                <a:lnTo>
                  <a:pt x="285496" y="0"/>
                </a:lnTo>
                <a:lnTo>
                  <a:pt x="239188" y="3735"/>
                </a:lnTo>
                <a:lnTo>
                  <a:pt x="195258" y="14549"/>
                </a:lnTo>
                <a:lnTo>
                  <a:pt x="154296" y="31855"/>
                </a:lnTo>
                <a:lnTo>
                  <a:pt x="116887" y="55067"/>
                </a:lnTo>
                <a:lnTo>
                  <a:pt x="83621" y="83597"/>
                </a:lnTo>
                <a:lnTo>
                  <a:pt x="55085" y="116860"/>
                </a:lnTo>
                <a:lnTo>
                  <a:pt x="31867" y="154268"/>
                </a:lnTo>
                <a:lnTo>
                  <a:pt x="14555" y="195234"/>
                </a:lnTo>
                <a:lnTo>
                  <a:pt x="3736" y="239172"/>
                </a:lnTo>
                <a:lnTo>
                  <a:pt x="0" y="285495"/>
                </a:lnTo>
                <a:lnTo>
                  <a:pt x="0" y="1427479"/>
                </a:lnTo>
                <a:lnTo>
                  <a:pt x="3736" y="1473803"/>
                </a:lnTo>
                <a:lnTo>
                  <a:pt x="14555" y="1517741"/>
                </a:lnTo>
                <a:lnTo>
                  <a:pt x="31867" y="1558707"/>
                </a:lnTo>
                <a:lnTo>
                  <a:pt x="55085" y="1596115"/>
                </a:lnTo>
                <a:lnTo>
                  <a:pt x="83621" y="1629378"/>
                </a:lnTo>
                <a:lnTo>
                  <a:pt x="116887" y="1657908"/>
                </a:lnTo>
                <a:lnTo>
                  <a:pt x="154296" y="1681120"/>
                </a:lnTo>
                <a:lnTo>
                  <a:pt x="195258" y="1698426"/>
                </a:lnTo>
                <a:lnTo>
                  <a:pt x="239188" y="1709240"/>
                </a:lnTo>
                <a:lnTo>
                  <a:pt x="285496" y="1712976"/>
                </a:lnTo>
                <a:lnTo>
                  <a:pt x="3600704" y="1712976"/>
                </a:lnTo>
                <a:lnTo>
                  <a:pt x="3647027" y="1709240"/>
                </a:lnTo>
                <a:lnTo>
                  <a:pt x="3690965" y="1698426"/>
                </a:lnTo>
                <a:lnTo>
                  <a:pt x="3731931" y="1681120"/>
                </a:lnTo>
                <a:lnTo>
                  <a:pt x="3769339" y="1657908"/>
                </a:lnTo>
                <a:lnTo>
                  <a:pt x="3802602" y="1629378"/>
                </a:lnTo>
                <a:lnTo>
                  <a:pt x="3831132" y="1596115"/>
                </a:lnTo>
                <a:lnTo>
                  <a:pt x="3854344" y="1558707"/>
                </a:lnTo>
                <a:lnTo>
                  <a:pt x="3871650" y="1517741"/>
                </a:lnTo>
                <a:lnTo>
                  <a:pt x="3882464" y="1473803"/>
                </a:lnTo>
                <a:lnTo>
                  <a:pt x="3886200" y="1427479"/>
                </a:lnTo>
                <a:lnTo>
                  <a:pt x="3886200" y="285495"/>
                </a:lnTo>
                <a:lnTo>
                  <a:pt x="3882464" y="239172"/>
                </a:lnTo>
                <a:lnTo>
                  <a:pt x="3871650" y="195234"/>
                </a:lnTo>
                <a:lnTo>
                  <a:pt x="3854344" y="154268"/>
                </a:lnTo>
                <a:lnTo>
                  <a:pt x="3831132" y="116860"/>
                </a:lnTo>
                <a:lnTo>
                  <a:pt x="3802602" y="83597"/>
                </a:lnTo>
                <a:lnTo>
                  <a:pt x="3769339" y="55067"/>
                </a:lnTo>
                <a:lnTo>
                  <a:pt x="3731931" y="31855"/>
                </a:lnTo>
                <a:lnTo>
                  <a:pt x="3690965" y="14549"/>
                </a:lnTo>
                <a:lnTo>
                  <a:pt x="3647027" y="3735"/>
                </a:lnTo>
                <a:lnTo>
                  <a:pt x="36007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412" y="4035552"/>
            <a:ext cx="3886200" cy="1713230"/>
          </a:xfrm>
          <a:custGeom>
            <a:avLst/>
            <a:gdLst/>
            <a:ahLst/>
            <a:cxnLst/>
            <a:rect l="l" t="t" r="r" b="b"/>
            <a:pathLst>
              <a:path w="3886200" h="1713229">
                <a:moveTo>
                  <a:pt x="3600704" y="0"/>
                </a:moveTo>
                <a:lnTo>
                  <a:pt x="285496" y="0"/>
                </a:lnTo>
                <a:lnTo>
                  <a:pt x="239188" y="3735"/>
                </a:lnTo>
                <a:lnTo>
                  <a:pt x="195258" y="14549"/>
                </a:lnTo>
                <a:lnTo>
                  <a:pt x="154296" y="31855"/>
                </a:lnTo>
                <a:lnTo>
                  <a:pt x="116887" y="55067"/>
                </a:lnTo>
                <a:lnTo>
                  <a:pt x="83621" y="83597"/>
                </a:lnTo>
                <a:lnTo>
                  <a:pt x="55085" y="116860"/>
                </a:lnTo>
                <a:lnTo>
                  <a:pt x="31867" y="154268"/>
                </a:lnTo>
                <a:lnTo>
                  <a:pt x="14555" y="195234"/>
                </a:lnTo>
                <a:lnTo>
                  <a:pt x="3736" y="239172"/>
                </a:lnTo>
                <a:lnTo>
                  <a:pt x="0" y="285496"/>
                </a:lnTo>
                <a:lnTo>
                  <a:pt x="0" y="1427480"/>
                </a:lnTo>
                <a:lnTo>
                  <a:pt x="3736" y="1473787"/>
                </a:lnTo>
                <a:lnTo>
                  <a:pt x="14555" y="1517717"/>
                </a:lnTo>
                <a:lnTo>
                  <a:pt x="31867" y="1558679"/>
                </a:lnTo>
                <a:lnTo>
                  <a:pt x="55085" y="1596088"/>
                </a:lnTo>
                <a:lnTo>
                  <a:pt x="83621" y="1629354"/>
                </a:lnTo>
                <a:lnTo>
                  <a:pt x="116887" y="1657890"/>
                </a:lnTo>
                <a:lnTo>
                  <a:pt x="154296" y="1681108"/>
                </a:lnTo>
                <a:lnTo>
                  <a:pt x="195258" y="1698420"/>
                </a:lnTo>
                <a:lnTo>
                  <a:pt x="239188" y="1709239"/>
                </a:lnTo>
                <a:lnTo>
                  <a:pt x="285496" y="1712976"/>
                </a:lnTo>
                <a:lnTo>
                  <a:pt x="3600704" y="1712976"/>
                </a:lnTo>
                <a:lnTo>
                  <a:pt x="3647027" y="1709239"/>
                </a:lnTo>
                <a:lnTo>
                  <a:pt x="3690965" y="1698420"/>
                </a:lnTo>
                <a:lnTo>
                  <a:pt x="3731931" y="1681108"/>
                </a:lnTo>
                <a:lnTo>
                  <a:pt x="3769339" y="1657890"/>
                </a:lnTo>
                <a:lnTo>
                  <a:pt x="3802602" y="1629354"/>
                </a:lnTo>
                <a:lnTo>
                  <a:pt x="3831132" y="1596088"/>
                </a:lnTo>
                <a:lnTo>
                  <a:pt x="3854344" y="1558679"/>
                </a:lnTo>
                <a:lnTo>
                  <a:pt x="3871650" y="1517717"/>
                </a:lnTo>
                <a:lnTo>
                  <a:pt x="3882464" y="1473787"/>
                </a:lnTo>
                <a:lnTo>
                  <a:pt x="3886200" y="1427480"/>
                </a:lnTo>
                <a:lnTo>
                  <a:pt x="3886200" y="285496"/>
                </a:lnTo>
                <a:lnTo>
                  <a:pt x="3882464" y="239172"/>
                </a:lnTo>
                <a:lnTo>
                  <a:pt x="3871650" y="195234"/>
                </a:lnTo>
                <a:lnTo>
                  <a:pt x="3854344" y="154268"/>
                </a:lnTo>
                <a:lnTo>
                  <a:pt x="3831132" y="116860"/>
                </a:lnTo>
                <a:lnTo>
                  <a:pt x="3802602" y="83597"/>
                </a:lnTo>
                <a:lnTo>
                  <a:pt x="3769339" y="55067"/>
                </a:lnTo>
                <a:lnTo>
                  <a:pt x="3731931" y="31855"/>
                </a:lnTo>
                <a:lnTo>
                  <a:pt x="3690965" y="14549"/>
                </a:lnTo>
                <a:lnTo>
                  <a:pt x="3647027" y="3735"/>
                </a:lnTo>
                <a:lnTo>
                  <a:pt x="36007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1057" y="2376678"/>
            <a:ext cx="3458210" cy="28441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pathological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entity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themselves but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manifestations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 a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wide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thyroid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diseases.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Classified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multiple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solitary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lumps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8652" y="1810258"/>
            <a:ext cx="3728720" cy="239809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148590" indent="-172720" algn="just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1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most</a:t>
            </a:r>
            <a:r>
              <a:rPr sz="21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common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lump</a:t>
            </a:r>
            <a:r>
              <a:rPr sz="21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1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2100" b="1" spc="-4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thyroid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comprises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dominant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21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multinodular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goiter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More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common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females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785" marR="756285" indent="-172720">
              <a:lnSpc>
                <a:spcPts val="2270"/>
              </a:lnSpc>
              <a:spcBef>
                <a:spcPts val="84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100" b="1" spc="-10" dirty="0">
                <a:solidFill>
                  <a:schemeClr val="bg1"/>
                </a:solidFill>
                <a:latin typeface="Calibri"/>
                <a:cs typeface="Calibri"/>
              </a:rPr>
              <a:t>90% are benign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Thyroid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cancer accounts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4 </a:t>
            </a:r>
            <a:r>
              <a:rPr sz="2100" b="1" spc="-2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6.5%</a:t>
            </a:r>
            <a:r>
              <a:rPr sz="21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2100" b="1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2100" b="1" spc="-10" dirty="0">
                <a:solidFill>
                  <a:schemeClr val="bg1"/>
                </a:solidFill>
                <a:latin typeface="Calibri"/>
                <a:cs typeface="Calibri"/>
              </a:rPr>
              <a:t> thyroid</a:t>
            </a:r>
            <a:r>
              <a:rPr sz="2100" b="1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chemeClr val="bg1"/>
                </a:solidFill>
                <a:latin typeface="Calibri"/>
                <a:cs typeface="Calibri"/>
              </a:rPr>
              <a:t>nodules.</a:t>
            </a:r>
            <a:endParaRPr sz="2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65" y="669824"/>
            <a:ext cx="4829901" cy="39352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4357496"/>
            <a:ext cx="8102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15155" algn="l"/>
              </a:tabLst>
            </a:pP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developing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thyroid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lobes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fuse	with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structures that </a:t>
            </a:r>
            <a:r>
              <a:rPr sz="2400" b="1" dirty="0">
                <a:latin typeface="Calibri"/>
                <a:cs typeface="Calibri"/>
              </a:rPr>
              <a:t>arise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fourth </a:t>
            </a:r>
            <a:r>
              <a:rPr sz="2400" b="1" spc="-5" dirty="0">
                <a:latin typeface="Calibri"/>
                <a:cs typeface="Calibri"/>
              </a:rPr>
              <a:t>pharyngeal </a:t>
            </a:r>
            <a:r>
              <a:rPr sz="2400" b="1" dirty="0">
                <a:latin typeface="Calibri"/>
                <a:cs typeface="Calibri"/>
              </a:rPr>
              <a:t>pouch, </a:t>
            </a:r>
            <a:r>
              <a:rPr sz="2400" b="1" spc="-5" dirty="0">
                <a:latin typeface="Calibri"/>
                <a:cs typeface="Calibri"/>
              </a:rPr>
              <a:t>i.e., the superior </a:t>
            </a:r>
            <a:r>
              <a:rPr sz="2400" b="1" spc="-15" dirty="0">
                <a:latin typeface="Calibri"/>
                <a:cs typeface="Calibri"/>
              </a:rPr>
              <a:t>parathyroid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gland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ultimobranchial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body.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92582"/>
            <a:ext cx="6924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25" dirty="0"/>
              <a:t>C</a:t>
            </a:r>
            <a:r>
              <a:rPr u="none" spc="-35" dirty="0"/>
              <a:t>l</a:t>
            </a:r>
            <a:r>
              <a:rPr u="none" spc="-170" dirty="0"/>
              <a:t>a</a:t>
            </a:r>
            <a:r>
              <a:rPr u="none" spc="-220" dirty="0"/>
              <a:t>ssific</a:t>
            </a:r>
            <a:r>
              <a:rPr u="none" spc="-295" dirty="0"/>
              <a:t>a</a:t>
            </a:r>
            <a:r>
              <a:rPr u="none" spc="-204" dirty="0"/>
              <a:t>tio</a:t>
            </a:r>
            <a:r>
              <a:rPr u="none" spc="-285" dirty="0"/>
              <a:t>n</a:t>
            </a:r>
            <a:r>
              <a:rPr sz="3300" u="none" spc="220" dirty="0"/>
              <a:t>-</a:t>
            </a:r>
            <a:r>
              <a:rPr sz="3300" u="none" spc="-340" dirty="0"/>
              <a:t> </a:t>
            </a:r>
            <a:r>
              <a:rPr sz="2700" u="none" spc="-105" dirty="0"/>
              <a:t>c</a:t>
            </a:r>
            <a:r>
              <a:rPr sz="2700" u="none" spc="-10" dirty="0"/>
              <a:t>l</a:t>
            </a:r>
            <a:r>
              <a:rPr sz="2700" u="none" spc="-100" dirty="0"/>
              <a:t>i</a:t>
            </a:r>
            <a:r>
              <a:rPr sz="2700" u="none" spc="-190" dirty="0"/>
              <a:t>n</a:t>
            </a:r>
            <a:r>
              <a:rPr sz="2700" u="none" spc="-75" dirty="0"/>
              <a:t>ical</a:t>
            </a:r>
            <a:r>
              <a:rPr sz="2700" u="none" spc="-275" dirty="0"/>
              <a:t> </a:t>
            </a:r>
            <a:r>
              <a:rPr sz="2700" u="none" spc="-165" dirty="0"/>
              <a:t>an</a:t>
            </a:r>
            <a:r>
              <a:rPr sz="2700" u="none" spc="-155" dirty="0"/>
              <a:t>d</a:t>
            </a:r>
            <a:r>
              <a:rPr sz="2700" u="none" spc="-275" dirty="0"/>
              <a:t> </a:t>
            </a:r>
            <a:r>
              <a:rPr sz="2700" u="none" spc="-165" dirty="0"/>
              <a:t>h</a:t>
            </a:r>
            <a:r>
              <a:rPr sz="2700" u="none" spc="-125" dirty="0"/>
              <a:t>i</a:t>
            </a:r>
            <a:r>
              <a:rPr sz="2700" u="none" spc="-165" dirty="0"/>
              <a:t>s</a:t>
            </a:r>
            <a:r>
              <a:rPr sz="2700" u="none" spc="-130" dirty="0"/>
              <a:t>to</a:t>
            </a:r>
            <a:r>
              <a:rPr sz="2700" u="none" spc="-165" dirty="0"/>
              <a:t>p</a:t>
            </a:r>
            <a:r>
              <a:rPr sz="2700" u="none" spc="-125" dirty="0"/>
              <a:t>a</a:t>
            </a:r>
            <a:r>
              <a:rPr sz="2700" u="none" spc="-105" dirty="0"/>
              <a:t>t</a:t>
            </a:r>
            <a:r>
              <a:rPr sz="2700" u="none" spc="-185" dirty="0"/>
              <a:t>h</a:t>
            </a:r>
            <a:r>
              <a:rPr sz="2700" u="none" spc="-165" dirty="0"/>
              <a:t>o</a:t>
            </a:r>
            <a:r>
              <a:rPr sz="2700" u="none" spc="-80" dirty="0"/>
              <a:t>lo</a:t>
            </a:r>
            <a:r>
              <a:rPr sz="2700" u="none" spc="-95" dirty="0"/>
              <a:t>g</a:t>
            </a:r>
            <a:r>
              <a:rPr sz="2700" u="none" spc="-85" dirty="0"/>
              <a:t>ic</a:t>
            </a:r>
            <a:r>
              <a:rPr sz="2700" u="none" spc="-130" dirty="0"/>
              <a:t>a</a:t>
            </a:r>
            <a:r>
              <a:rPr sz="2700" u="none" spc="-25" dirty="0"/>
              <a:t>l</a:t>
            </a:r>
            <a:endParaRPr sz="2700" dirty="0"/>
          </a:p>
        </p:txBody>
      </p:sp>
      <p:sp>
        <p:nvSpPr>
          <p:cNvPr id="3" name="object 3"/>
          <p:cNvSpPr/>
          <p:nvPr/>
        </p:nvSpPr>
        <p:spPr>
          <a:xfrm>
            <a:off x="1277874" y="1448561"/>
            <a:ext cx="2929255" cy="1464945"/>
          </a:xfrm>
          <a:custGeom>
            <a:avLst/>
            <a:gdLst/>
            <a:ahLst/>
            <a:cxnLst/>
            <a:rect l="l" t="t" r="r" b="b"/>
            <a:pathLst>
              <a:path w="2929254" h="1464945">
                <a:moveTo>
                  <a:pt x="0" y="146430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1" y="0"/>
                </a:lnTo>
                <a:lnTo>
                  <a:pt x="2782697" y="0"/>
                </a:lnTo>
                <a:lnTo>
                  <a:pt x="2828991" y="7462"/>
                </a:lnTo>
                <a:lnTo>
                  <a:pt x="2869189" y="28244"/>
                </a:lnTo>
                <a:lnTo>
                  <a:pt x="2900883" y="59938"/>
                </a:lnTo>
                <a:lnTo>
                  <a:pt x="2921665" y="100136"/>
                </a:lnTo>
                <a:lnTo>
                  <a:pt x="2929128" y="146430"/>
                </a:lnTo>
                <a:lnTo>
                  <a:pt x="2929128" y="1318133"/>
                </a:lnTo>
                <a:lnTo>
                  <a:pt x="2921665" y="1364427"/>
                </a:lnTo>
                <a:lnTo>
                  <a:pt x="2900883" y="1404625"/>
                </a:lnTo>
                <a:lnTo>
                  <a:pt x="2869189" y="1436319"/>
                </a:lnTo>
                <a:lnTo>
                  <a:pt x="2828991" y="1457101"/>
                </a:lnTo>
                <a:lnTo>
                  <a:pt x="2782697" y="1464564"/>
                </a:lnTo>
                <a:lnTo>
                  <a:pt x="146431" y="1464564"/>
                </a:lnTo>
                <a:lnTo>
                  <a:pt x="100136" y="1457101"/>
                </a:lnTo>
                <a:lnTo>
                  <a:pt x="59938" y="1436319"/>
                </a:lnTo>
                <a:lnTo>
                  <a:pt x="28244" y="1404625"/>
                </a:lnTo>
                <a:lnTo>
                  <a:pt x="7462" y="1364427"/>
                </a:lnTo>
                <a:lnTo>
                  <a:pt x="0" y="1318133"/>
                </a:lnTo>
                <a:lnTo>
                  <a:pt x="0" y="146430"/>
                </a:lnTo>
                <a:close/>
              </a:path>
            </a:pathLst>
          </a:custGeom>
          <a:ln w="1981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3458" y="1442720"/>
            <a:ext cx="2458085" cy="13392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632460">
              <a:lnSpc>
                <a:spcPts val="4940"/>
              </a:lnSpc>
              <a:spcBef>
                <a:spcPts val="645"/>
              </a:spcBef>
            </a:pPr>
            <a:r>
              <a:rPr sz="4500" b="1" spc="-5" dirty="0">
                <a:latin typeface="Calibri"/>
                <a:cs typeface="Calibri"/>
              </a:rPr>
              <a:t>Non- </a:t>
            </a:r>
            <a:r>
              <a:rPr sz="4500" b="1" dirty="0">
                <a:latin typeface="Calibri"/>
                <a:cs typeface="Calibri"/>
              </a:rPr>
              <a:t> neopla</a:t>
            </a:r>
            <a:r>
              <a:rPr sz="4500" b="1" spc="-50" dirty="0">
                <a:latin typeface="Calibri"/>
                <a:cs typeface="Calibri"/>
              </a:rPr>
              <a:t>s</a:t>
            </a:r>
            <a:r>
              <a:rPr sz="4500" b="1" dirty="0">
                <a:latin typeface="Calibri"/>
                <a:cs typeface="Calibri"/>
              </a:rPr>
              <a:t>tic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1718" y="2912363"/>
            <a:ext cx="2649220" cy="1843405"/>
            <a:chOff x="1563369" y="2906014"/>
            <a:chExt cx="2649220" cy="1843405"/>
          </a:xfrm>
        </p:grpSpPr>
        <p:sp>
          <p:nvSpPr>
            <p:cNvPr id="6" name="object 6"/>
            <p:cNvSpPr/>
            <p:nvPr/>
          </p:nvSpPr>
          <p:spPr>
            <a:xfrm>
              <a:off x="1569719" y="2912364"/>
              <a:ext cx="293370" cy="1098550"/>
            </a:xfrm>
            <a:custGeom>
              <a:avLst/>
              <a:gdLst/>
              <a:ahLst/>
              <a:cxnLst/>
              <a:rect l="l" t="t" r="r" b="b"/>
              <a:pathLst>
                <a:path w="293369" h="1098550">
                  <a:moveTo>
                    <a:pt x="0" y="0"/>
                  </a:moveTo>
                  <a:lnTo>
                    <a:pt x="0" y="1098296"/>
                  </a:lnTo>
                  <a:lnTo>
                    <a:pt x="292862" y="1098296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62327" y="3278124"/>
              <a:ext cx="2344420" cy="1464945"/>
            </a:xfrm>
            <a:custGeom>
              <a:avLst/>
              <a:gdLst/>
              <a:ahLst/>
              <a:cxnLst/>
              <a:rect l="l" t="t" r="r" b="b"/>
              <a:pathLst>
                <a:path w="2344420" h="1464945">
                  <a:moveTo>
                    <a:pt x="2197481" y="0"/>
                  </a:moveTo>
                  <a:lnTo>
                    <a:pt x="146431" y="0"/>
                  </a:lnTo>
                  <a:lnTo>
                    <a:pt x="100136" y="7462"/>
                  </a:lnTo>
                  <a:lnTo>
                    <a:pt x="59938" y="28244"/>
                  </a:lnTo>
                  <a:lnTo>
                    <a:pt x="28244" y="59938"/>
                  </a:lnTo>
                  <a:lnTo>
                    <a:pt x="7462" y="100136"/>
                  </a:lnTo>
                  <a:lnTo>
                    <a:pt x="0" y="146430"/>
                  </a:lnTo>
                  <a:lnTo>
                    <a:pt x="0" y="1318133"/>
                  </a:lnTo>
                  <a:lnTo>
                    <a:pt x="7462" y="1364427"/>
                  </a:lnTo>
                  <a:lnTo>
                    <a:pt x="28244" y="1404625"/>
                  </a:lnTo>
                  <a:lnTo>
                    <a:pt x="59938" y="1436319"/>
                  </a:lnTo>
                  <a:lnTo>
                    <a:pt x="100136" y="1457101"/>
                  </a:lnTo>
                  <a:lnTo>
                    <a:pt x="146431" y="1464564"/>
                  </a:lnTo>
                  <a:lnTo>
                    <a:pt x="2197481" y="1464564"/>
                  </a:lnTo>
                  <a:lnTo>
                    <a:pt x="2243775" y="1457101"/>
                  </a:lnTo>
                  <a:lnTo>
                    <a:pt x="2283973" y="1436319"/>
                  </a:lnTo>
                  <a:lnTo>
                    <a:pt x="2315667" y="1404625"/>
                  </a:lnTo>
                  <a:lnTo>
                    <a:pt x="2336449" y="1364427"/>
                  </a:lnTo>
                  <a:lnTo>
                    <a:pt x="2343912" y="1318133"/>
                  </a:lnTo>
                  <a:lnTo>
                    <a:pt x="2343912" y="146430"/>
                  </a:lnTo>
                  <a:lnTo>
                    <a:pt x="2336449" y="100136"/>
                  </a:lnTo>
                  <a:lnTo>
                    <a:pt x="2315667" y="59938"/>
                  </a:lnTo>
                  <a:lnTo>
                    <a:pt x="2283973" y="28244"/>
                  </a:lnTo>
                  <a:lnTo>
                    <a:pt x="2243775" y="7462"/>
                  </a:lnTo>
                  <a:lnTo>
                    <a:pt x="2197481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62327" y="3278124"/>
              <a:ext cx="2344420" cy="1464945"/>
            </a:xfrm>
            <a:custGeom>
              <a:avLst/>
              <a:gdLst/>
              <a:ahLst/>
              <a:cxnLst/>
              <a:rect l="l" t="t" r="r" b="b"/>
              <a:pathLst>
                <a:path w="2344420" h="1464945">
                  <a:moveTo>
                    <a:pt x="0" y="146430"/>
                  </a:moveTo>
                  <a:lnTo>
                    <a:pt x="7462" y="100136"/>
                  </a:lnTo>
                  <a:lnTo>
                    <a:pt x="28244" y="59938"/>
                  </a:lnTo>
                  <a:lnTo>
                    <a:pt x="59938" y="28244"/>
                  </a:lnTo>
                  <a:lnTo>
                    <a:pt x="100136" y="7462"/>
                  </a:lnTo>
                  <a:lnTo>
                    <a:pt x="146431" y="0"/>
                  </a:lnTo>
                  <a:lnTo>
                    <a:pt x="2197481" y="0"/>
                  </a:lnTo>
                  <a:lnTo>
                    <a:pt x="2243775" y="7462"/>
                  </a:lnTo>
                  <a:lnTo>
                    <a:pt x="2283973" y="28244"/>
                  </a:lnTo>
                  <a:lnTo>
                    <a:pt x="2315667" y="59938"/>
                  </a:lnTo>
                  <a:lnTo>
                    <a:pt x="2336449" y="100136"/>
                  </a:lnTo>
                  <a:lnTo>
                    <a:pt x="2343912" y="146430"/>
                  </a:lnTo>
                  <a:lnTo>
                    <a:pt x="2343912" y="1318133"/>
                  </a:lnTo>
                  <a:lnTo>
                    <a:pt x="2336449" y="1364427"/>
                  </a:lnTo>
                  <a:lnTo>
                    <a:pt x="2315667" y="1404625"/>
                  </a:lnTo>
                  <a:lnTo>
                    <a:pt x="2283973" y="1436319"/>
                  </a:lnTo>
                  <a:lnTo>
                    <a:pt x="2243775" y="1457101"/>
                  </a:lnTo>
                  <a:lnTo>
                    <a:pt x="2197481" y="1464564"/>
                  </a:lnTo>
                  <a:lnTo>
                    <a:pt x="146431" y="1464564"/>
                  </a:lnTo>
                  <a:lnTo>
                    <a:pt x="100136" y="1457101"/>
                  </a:lnTo>
                  <a:lnTo>
                    <a:pt x="59938" y="1436319"/>
                  </a:lnTo>
                  <a:lnTo>
                    <a:pt x="28244" y="1404625"/>
                  </a:lnTo>
                  <a:lnTo>
                    <a:pt x="7462" y="1364427"/>
                  </a:lnTo>
                  <a:lnTo>
                    <a:pt x="0" y="1318133"/>
                  </a:lnTo>
                  <a:lnTo>
                    <a:pt x="0" y="1464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7130" y="3306267"/>
            <a:ext cx="1963420" cy="1340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35"/>
              </a:spcBef>
            </a:pPr>
            <a:r>
              <a:rPr sz="2300" b="1" spc="-5" dirty="0">
                <a:latin typeface="Calibri"/>
                <a:cs typeface="Calibri"/>
              </a:rPr>
              <a:t>Hyperplastic 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conditions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Colloid </a:t>
            </a:r>
            <a:r>
              <a:rPr sz="2300" b="1" dirty="0">
                <a:latin typeface="Calibri"/>
                <a:cs typeface="Calibri"/>
              </a:rPr>
              <a:t> nod</a:t>
            </a:r>
            <a:r>
              <a:rPr sz="2300" b="1" spc="-10" dirty="0">
                <a:latin typeface="Calibri"/>
                <a:cs typeface="Calibri"/>
              </a:rPr>
              <a:t>u</a:t>
            </a:r>
            <a:r>
              <a:rPr sz="2300" b="1" dirty="0">
                <a:latin typeface="Calibri"/>
                <a:cs typeface="Calibri"/>
              </a:rPr>
              <a:t>le</a:t>
            </a:r>
            <a:r>
              <a:rPr sz="2300" b="1" spc="5" dirty="0">
                <a:latin typeface="Calibri"/>
                <a:cs typeface="Calibri"/>
              </a:rPr>
              <a:t>/</a:t>
            </a:r>
            <a:r>
              <a:rPr sz="2300" b="1" dirty="0">
                <a:latin typeface="Calibri"/>
                <a:cs typeface="Calibri"/>
              </a:rPr>
              <a:t>nod</a:t>
            </a:r>
            <a:r>
              <a:rPr sz="2300" b="1" spc="-10" dirty="0">
                <a:latin typeface="Calibri"/>
                <a:cs typeface="Calibri"/>
              </a:rPr>
              <a:t>u</a:t>
            </a:r>
            <a:r>
              <a:rPr sz="2300" b="1" dirty="0">
                <a:latin typeface="Calibri"/>
                <a:cs typeface="Calibri"/>
              </a:rPr>
              <a:t>les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3624" y="2906267"/>
            <a:ext cx="2649220" cy="3672840"/>
            <a:chOff x="1563624" y="2906267"/>
            <a:chExt cx="2649220" cy="3672840"/>
          </a:xfrm>
        </p:grpSpPr>
        <p:sp>
          <p:nvSpPr>
            <p:cNvPr id="11" name="object 11"/>
            <p:cNvSpPr/>
            <p:nvPr/>
          </p:nvSpPr>
          <p:spPr>
            <a:xfrm>
              <a:off x="1569720" y="2912363"/>
              <a:ext cx="293370" cy="2929255"/>
            </a:xfrm>
            <a:custGeom>
              <a:avLst/>
              <a:gdLst/>
              <a:ahLst/>
              <a:cxnLst/>
              <a:rect l="l" t="t" r="r" b="b"/>
              <a:pathLst>
                <a:path w="293369" h="2929254">
                  <a:moveTo>
                    <a:pt x="0" y="0"/>
                  </a:moveTo>
                  <a:lnTo>
                    <a:pt x="0" y="2928937"/>
                  </a:lnTo>
                  <a:lnTo>
                    <a:pt x="292862" y="2928937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2328" y="5108447"/>
              <a:ext cx="2344420" cy="1464945"/>
            </a:xfrm>
            <a:custGeom>
              <a:avLst/>
              <a:gdLst/>
              <a:ahLst/>
              <a:cxnLst/>
              <a:rect l="l" t="t" r="r" b="b"/>
              <a:pathLst>
                <a:path w="2344420" h="1464945">
                  <a:moveTo>
                    <a:pt x="2197481" y="0"/>
                  </a:moveTo>
                  <a:lnTo>
                    <a:pt x="146431" y="0"/>
                  </a:lnTo>
                  <a:lnTo>
                    <a:pt x="100136" y="7462"/>
                  </a:lnTo>
                  <a:lnTo>
                    <a:pt x="59938" y="28244"/>
                  </a:lnTo>
                  <a:lnTo>
                    <a:pt x="28244" y="59938"/>
                  </a:lnTo>
                  <a:lnTo>
                    <a:pt x="7462" y="100136"/>
                  </a:lnTo>
                  <a:lnTo>
                    <a:pt x="0" y="146430"/>
                  </a:lnTo>
                  <a:lnTo>
                    <a:pt x="0" y="1318107"/>
                  </a:lnTo>
                  <a:lnTo>
                    <a:pt x="7462" y="1364399"/>
                  </a:lnTo>
                  <a:lnTo>
                    <a:pt x="28244" y="1404603"/>
                  </a:lnTo>
                  <a:lnTo>
                    <a:pt x="59938" y="1436306"/>
                  </a:lnTo>
                  <a:lnTo>
                    <a:pt x="100136" y="1457097"/>
                  </a:lnTo>
                  <a:lnTo>
                    <a:pt x="146431" y="1464564"/>
                  </a:lnTo>
                  <a:lnTo>
                    <a:pt x="2197481" y="1464564"/>
                  </a:lnTo>
                  <a:lnTo>
                    <a:pt x="2243775" y="1457097"/>
                  </a:lnTo>
                  <a:lnTo>
                    <a:pt x="2283973" y="1436306"/>
                  </a:lnTo>
                  <a:lnTo>
                    <a:pt x="2315667" y="1404603"/>
                  </a:lnTo>
                  <a:lnTo>
                    <a:pt x="2336449" y="1364399"/>
                  </a:lnTo>
                  <a:lnTo>
                    <a:pt x="2343912" y="1318107"/>
                  </a:lnTo>
                  <a:lnTo>
                    <a:pt x="2343912" y="146430"/>
                  </a:lnTo>
                  <a:lnTo>
                    <a:pt x="2336449" y="100136"/>
                  </a:lnTo>
                  <a:lnTo>
                    <a:pt x="2315667" y="59938"/>
                  </a:lnTo>
                  <a:lnTo>
                    <a:pt x="2283973" y="28244"/>
                  </a:lnTo>
                  <a:lnTo>
                    <a:pt x="2243775" y="7462"/>
                  </a:lnTo>
                  <a:lnTo>
                    <a:pt x="2197481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2328" y="5108447"/>
              <a:ext cx="2344420" cy="1464945"/>
            </a:xfrm>
            <a:custGeom>
              <a:avLst/>
              <a:gdLst/>
              <a:ahLst/>
              <a:cxnLst/>
              <a:rect l="l" t="t" r="r" b="b"/>
              <a:pathLst>
                <a:path w="2344420" h="1464945">
                  <a:moveTo>
                    <a:pt x="0" y="146430"/>
                  </a:moveTo>
                  <a:lnTo>
                    <a:pt x="7462" y="100136"/>
                  </a:lnTo>
                  <a:lnTo>
                    <a:pt x="28244" y="59938"/>
                  </a:lnTo>
                  <a:lnTo>
                    <a:pt x="59938" y="28244"/>
                  </a:lnTo>
                  <a:lnTo>
                    <a:pt x="100136" y="7462"/>
                  </a:lnTo>
                  <a:lnTo>
                    <a:pt x="146431" y="0"/>
                  </a:lnTo>
                  <a:lnTo>
                    <a:pt x="2197481" y="0"/>
                  </a:lnTo>
                  <a:lnTo>
                    <a:pt x="2243775" y="7462"/>
                  </a:lnTo>
                  <a:lnTo>
                    <a:pt x="2283973" y="28244"/>
                  </a:lnTo>
                  <a:lnTo>
                    <a:pt x="2315667" y="59938"/>
                  </a:lnTo>
                  <a:lnTo>
                    <a:pt x="2336449" y="100136"/>
                  </a:lnTo>
                  <a:lnTo>
                    <a:pt x="2343912" y="146430"/>
                  </a:lnTo>
                  <a:lnTo>
                    <a:pt x="2343912" y="1318107"/>
                  </a:lnTo>
                  <a:lnTo>
                    <a:pt x="2336449" y="1364399"/>
                  </a:lnTo>
                  <a:lnTo>
                    <a:pt x="2315667" y="1404603"/>
                  </a:lnTo>
                  <a:lnTo>
                    <a:pt x="2283973" y="1436306"/>
                  </a:lnTo>
                  <a:lnTo>
                    <a:pt x="2243775" y="1457097"/>
                  </a:lnTo>
                  <a:lnTo>
                    <a:pt x="2197481" y="1464564"/>
                  </a:lnTo>
                  <a:lnTo>
                    <a:pt x="146431" y="1464564"/>
                  </a:lnTo>
                  <a:lnTo>
                    <a:pt x="100136" y="1457097"/>
                  </a:lnTo>
                  <a:lnTo>
                    <a:pt x="59938" y="1436306"/>
                  </a:lnTo>
                  <a:lnTo>
                    <a:pt x="28244" y="1404603"/>
                  </a:lnTo>
                  <a:lnTo>
                    <a:pt x="7462" y="1364399"/>
                  </a:lnTo>
                  <a:lnTo>
                    <a:pt x="0" y="1318107"/>
                  </a:lnTo>
                  <a:lnTo>
                    <a:pt x="0" y="1464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37130" y="5298135"/>
            <a:ext cx="168465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35"/>
              </a:spcBef>
            </a:pPr>
            <a:r>
              <a:rPr sz="2300" b="1" dirty="0">
                <a:latin typeface="Calibri"/>
                <a:cs typeface="Calibri"/>
              </a:rPr>
              <a:t>I</a:t>
            </a:r>
            <a:r>
              <a:rPr sz="2300" b="1" spc="-20" dirty="0">
                <a:latin typeface="Calibri"/>
                <a:cs typeface="Calibri"/>
              </a:rPr>
              <a:t>n</a:t>
            </a:r>
            <a:r>
              <a:rPr sz="2300" b="1" spc="-5" dirty="0">
                <a:latin typeface="Calibri"/>
                <a:cs typeface="Calibri"/>
              </a:rPr>
              <a:t>flamm</a:t>
            </a:r>
            <a:r>
              <a:rPr sz="2300" b="1" spc="-25" dirty="0">
                <a:latin typeface="Calibri"/>
                <a:cs typeface="Calibri"/>
              </a:rPr>
              <a:t>a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dirty="0">
                <a:latin typeface="Calibri"/>
                <a:cs typeface="Calibri"/>
              </a:rPr>
              <a:t>ory  </a:t>
            </a:r>
            <a:r>
              <a:rPr sz="2300" b="1" spc="-5" dirty="0">
                <a:latin typeface="Calibri"/>
                <a:cs typeface="Calibri"/>
              </a:rPr>
              <a:t>conditions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thyroiditis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38521" y="1448561"/>
            <a:ext cx="2929255" cy="1464945"/>
          </a:xfrm>
          <a:custGeom>
            <a:avLst/>
            <a:gdLst/>
            <a:ahLst/>
            <a:cxnLst/>
            <a:rect l="l" t="t" r="r" b="b"/>
            <a:pathLst>
              <a:path w="2929254" h="1464945">
                <a:moveTo>
                  <a:pt x="0" y="146430"/>
                </a:moveTo>
                <a:lnTo>
                  <a:pt x="7462" y="100136"/>
                </a:lnTo>
                <a:lnTo>
                  <a:pt x="28244" y="59938"/>
                </a:lnTo>
                <a:lnTo>
                  <a:pt x="59938" y="28244"/>
                </a:lnTo>
                <a:lnTo>
                  <a:pt x="100136" y="7462"/>
                </a:lnTo>
                <a:lnTo>
                  <a:pt x="146430" y="0"/>
                </a:lnTo>
                <a:lnTo>
                  <a:pt x="2782697" y="0"/>
                </a:lnTo>
                <a:lnTo>
                  <a:pt x="2828991" y="7462"/>
                </a:lnTo>
                <a:lnTo>
                  <a:pt x="2869189" y="28244"/>
                </a:lnTo>
                <a:lnTo>
                  <a:pt x="2900883" y="59938"/>
                </a:lnTo>
                <a:lnTo>
                  <a:pt x="2921665" y="100136"/>
                </a:lnTo>
                <a:lnTo>
                  <a:pt x="2929128" y="146430"/>
                </a:lnTo>
                <a:lnTo>
                  <a:pt x="2929128" y="1318133"/>
                </a:lnTo>
                <a:lnTo>
                  <a:pt x="2921665" y="1364427"/>
                </a:lnTo>
                <a:lnTo>
                  <a:pt x="2900883" y="1404625"/>
                </a:lnTo>
                <a:lnTo>
                  <a:pt x="2869189" y="1436319"/>
                </a:lnTo>
                <a:lnTo>
                  <a:pt x="2828991" y="1457101"/>
                </a:lnTo>
                <a:lnTo>
                  <a:pt x="2782697" y="1464564"/>
                </a:lnTo>
                <a:lnTo>
                  <a:pt x="146430" y="1464564"/>
                </a:lnTo>
                <a:lnTo>
                  <a:pt x="100136" y="1457101"/>
                </a:lnTo>
                <a:lnTo>
                  <a:pt x="59938" y="1436319"/>
                </a:lnTo>
                <a:lnTo>
                  <a:pt x="28244" y="1404625"/>
                </a:lnTo>
                <a:lnTo>
                  <a:pt x="7462" y="1364427"/>
                </a:lnTo>
                <a:lnTo>
                  <a:pt x="0" y="1318133"/>
                </a:lnTo>
                <a:lnTo>
                  <a:pt x="0" y="146430"/>
                </a:lnTo>
                <a:close/>
              </a:path>
            </a:pathLst>
          </a:custGeom>
          <a:ln w="1981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40197" y="1756664"/>
            <a:ext cx="25279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dirty="0">
                <a:latin typeface="Calibri"/>
                <a:cs typeface="Calibri"/>
              </a:rPr>
              <a:t>Neopla</a:t>
            </a:r>
            <a:r>
              <a:rPr sz="4500" b="1" spc="-50" dirty="0">
                <a:latin typeface="Calibri"/>
                <a:cs typeface="Calibri"/>
              </a:rPr>
              <a:t>s</a:t>
            </a:r>
            <a:r>
              <a:rPr sz="4500" b="1" dirty="0">
                <a:latin typeface="Calibri"/>
                <a:cs typeface="Calibri"/>
              </a:rPr>
              <a:t>tic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24017" y="2906014"/>
            <a:ext cx="2649220" cy="1843405"/>
            <a:chOff x="5224017" y="2906014"/>
            <a:chExt cx="2649220" cy="1843405"/>
          </a:xfrm>
        </p:grpSpPr>
        <p:sp>
          <p:nvSpPr>
            <p:cNvPr id="18" name="object 18"/>
            <p:cNvSpPr/>
            <p:nvPr/>
          </p:nvSpPr>
          <p:spPr>
            <a:xfrm>
              <a:off x="5230367" y="2912364"/>
              <a:ext cx="293370" cy="1098550"/>
            </a:xfrm>
            <a:custGeom>
              <a:avLst/>
              <a:gdLst/>
              <a:ahLst/>
              <a:cxnLst/>
              <a:rect l="l" t="t" r="r" b="b"/>
              <a:pathLst>
                <a:path w="293370" h="1098550">
                  <a:moveTo>
                    <a:pt x="0" y="0"/>
                  </a:moveTo>
                  <a:lnTo>
                    <a:pt x="0" y="1098296"/>
                  </a:lnTo>
                  <a:lnTo>
                    <a:pt x="292862" y="1098296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4499" y="3278124"/>
              <a:ext cx="2342515" cy="1464945"/>
            </a:xfrm>
            <a:custGeom>
              <a:avLst/>
              <a:gdLst/>
              <a:ahLst/>
              <a:cxnLst/>
              <a:rect l="l" t="t" r="r" b="b"/>
              <a:pathLst>
                <a:path w="2342515" h="1464945">
                  <a:moveTo>
                    <a:pt x="2195956" y="0"/>
                  </a:moveTo>
                  <a:lnTo>
                    <a:pt x="146430" y="0"/>
                  </a:lnTo>
                  <a:lnTo>
                    <a:pt x="100136" y="7462"/>
                  </a:lnTo>
                  <a:lnTo>
                    <a:pt x="59938" y="28244"/>
                  </a:lnTo>
                  <a:lnTo>
                    <a:pt x="28244" y="59938"/>
                  </a:lnTo>
                  <a:lnTo>
                    <a:pt x="7462" y="100136"/>
                  </a:lnTo>
                  <a:lnTo>
                    <a:pt x="0" y="146430"/>
                  </a:lnTo>
                  <a:lnTo>
                    <a:pt x="0" y="1318133"/>
                  </a:lnTo>
                  <a:lnTo>
                    <a:pt x="7462" y="1364427"/>
                  </a:lnTo>
                  <a:lnTo>
                    <a:pt x="28244" y="1404625"/>
                  </a:lnTo>
                  <a:lnTo>
                    <a:pt x="59938" y="1436319"/>
                  </a:lnTo>
                  <a:lnTo>
                    <a:pt x="100136" y="1457101"/>
                  </a:lnTo>
                  <a:lnTo>
                    <a:pt x="146430" y="1464564"/>
                  </a:lnTo>
                  <a:lnTo>
                    <a:pt x="2195956" y="1464564"/>
                  </a:lnTo>
                  <a:lnTo>
                    <a:pt x="2242251" y="1457101"/>
                  </a:lnTo>
                  <a:lnTo>
                    <a:pt x="2282449" y="1436319"/>
                  </a:lnTo>
                  <a:lnTo>
                    <a:pt x="2314143" y="1404625"/>
                  </a:lnTo>
                  <a:lnTo>
                    <a:pt x="2334925" y="1364427"/>
                  </a:lnTo>
                  <a:lnTo>
                    <a:pt x="2342388" y="1318133"/>
                  </a:lnTo>
                  <a:lnTo>
                    <a:pt x="2342388" y="146430"/>
                  </a:lnTo>
                  <a:lnTo>
                    <a:pt x="2334925" y="100136"/>
                  </a:lnTo>
                  <a:lnTo>
                    <a:pt x="2314143" y="59938"/>
                  </a:lnTo>
                  <a:lnTo>
                    <a:pt x="2282449" y="28244"/>
                  </a:lnTo>
                  <a:lnTo>
                    <a:pt x="2242251" y="7462"/>
                  </a:lnTo>
                  <a:lnTo>
                    <a:pt x="219595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4499" y="3278124"/>
              <a:ext cx="2342515" cy="1464945"/>
            </a:xfrm>
            <a:custGeom>
              <a:avLst/>
              <a:gdLst/>
              <a:ahLst/>
              <a:cxnLst/>
              <a:rect l="l" t="t" r="r" b="b"/>
              <a:pathLst>
                <a:path w="2342515" h="1464945">
                  <a:moveTo>
                    <a:pt x="0" y="146430"/>
                  </a:moveTo>
                  <a:lnTo>
                    <a:pt x="7462" y="100136"/>
                  </a:lnTo>
                  <a:lnTo>
                    <a:pt x="28244" y="59938"/>
                  </a:lnTo>
                  <a:lnTo>
                    <a:pt x="59938" y="28244"/>
                  </a:lnTo>
                  <a:lnTo>
                    <a:pt x="100136" y="7462"/>
                  </a:lnTo>
                  <a:lnTo>
                    <a:pt x="146430" y="0"/>
                  </a:lnTo>
                  <a:lnTo>
                    <a:pt x="2195956" y="0"/>
                  </a:lnTo>
                  <a:lnTo>
                    <a:pt x="2242251" y="7462"/>
                  </a:lnTo>
                  <a:lnTo>
                    <a:pt x="2282449" y="28244"/>
                  </a:lnTo>
                  <a:lnTo>
                    <a:pt x="2314143" y="59938"/>
                  </a:lnTo>
                  <a:lnTo>
                    <a:pt x="2334925" y="100136"/>
                  </a:lnTo>
                  <a:lnTo>
                    <a:pt x="2342388" y="146430"/>
                  </a:lnTo>
                  <a:lnTo>
                    <a:pt x="2342388" y="1318133"/>
                  </a:lnTo>
                  <a:lnTo>
                    <a:pt x="2334925" y="1364427"/>
                  </a:lnTo>
                  <a:lnTo>
                    <a:pt x="2314143" y="1404625"/>
                  </a:lnTo>
                  <a:lnTo>
                    <a:pt x="2282449" y="1436319"/>
                  </a:lnTo>
                  <a:lnTo>
                    <a:pt x="2242251" y="1457101"/>
                  </a:lnTo>
                  <a:lnTo>
                    <a:pt x="2195956" y="1464564"/>
                  </a:lnTo>
                  <a:lnTo>
                    <a:pt x="146430" y="1464564"/>
                  </a:lnTo>
                  <a:lnTo>
                    <a:pt x="100136" y="1457101"/>
                  </a:lnTo>
                  <a:lnTo>
                    <a:pt x="59938" y="1436319"/>
                  </a:lnTo>
                  <a:lnTo>
                    <a:pt x="28244" y="1404625"/>
                  </a:lnTo>
                  <a:lnTo>
                    <a:pt x="7462" y="1364427"/>
                  </a:lnTo>
                  <a:lnTo>
                    <a:pt x="0" y="1318133"/>
                  </a:lnTo>
                  <a:lnTo>
                    <a:pt x="0" y="146430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02884" y="3627196"/>
            <a:ext cx="1788795" cy="69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2650"/>
              </a:lnSpc>
              <a:spcBef>
                <a:spcPts val="105"/>
              </a:spcBef>
            </a:pPr>
            <a:r>
              <a:rPr sz="2300" b="1" dirty="0">
                <a:latin typeface="Calibri"/>
                <a:cs typeface="Calibri"/>
              </a:rPr>
              <a:t>Benign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650"/>
              </a:lnSpc>
            </a:pPr>
            <a:r>
              <a:rPr sz="2300" b="1" dirty="0">
                <a:latin typeface="Calibri"/>
                <a:cs typeface="Calibri"/>
              </a:rPr>
              <a:t>adenoma,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cyst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24271" y="2906267"/>
            <a:ext cx="2649220" cy="3672840"/>
            <a:chOff x="5224271" y="2906267"/>
            <a:chExt cx="2649220" cy="3672840"/>
          </a:xfrm>
        </p:grpSpPr>
        <p:sp>
          <p:nvSpPr>
            <p:cNvPr id="23" name="object 23"/>
            <p:cNvSpPr/>
            <p:nvPr/>
          </p:nvSpPr>
          <p:spPr>
            <a:xfrm>
              <a:off x="5230367" y="2912363"/>
              <a:ext cx="293370" cy="2929255"/>
            </a:xfrm>
            <a:custGeom>
              <a:avLst/>
              <a:gdLst/>
              <a:ahLst/>
              <a:cxnLst/>
              <a:rect l="l" t="t" r="r" b="b"/>
              <a:pathLst>
                <a:path w="293370" h="2929254">
                  <a:moveTo>
                    <a:pt x="0" y="0"/>
                  </a:moveTo>
                  <a:lnTo>
                    <a:pt x="0" y="2928937"/>
                  </a:lnTo>
                  <a:lnTo>
                    <a:pt x="292862" y="2928937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4499" y="5108447"/>
              <a:ext cx="2342515" cy="1464945"/>
            </a:xfrm>
            <a:custGeom>
              <a:avLst/>
              <a:gdLst/>
              <a:ahLst/>
              <a:cxnLst/>
              <a:rect l="l" t="t" r="r" b="b"/>
              <a:pathLst>
                <a:path w="2342515" h="1464945">
                  <a:moveTo>
                    <a:pt x="2195956" y="0"/>
                  </a:moveTo>
                  <a:lnTo>
                    <a:pt x="146430" y="0"/>
                  </a:lnTo>
                  <a:lnTo>
                    <a:pt x="100136" y="7462"/>
                  </a:lnTo>
                  <a:lnTo>
                    <a:pt x="59938" y="28244"/>
                  </a:lnTo>
                  <a:lnTo>
                    <a:pt x="28244" y="59938"/>
                  </a:lnTo>
                  <a:lnTo>
                    <a:pt x="7462" y="100136"/>
                  </a:lnTo>
                  <a:lnTo>
                    <a:pt x="0" y="146430"/>
                  </a:lnTo>
                  <a:lnTo>
                    <a:pt x="0" y="1318107"/>
                  </a:lnTo>
                  <a:lnTo>
                    <a:pt x="7462" y="1364399"/>
                  </a:lnTo>
                  <a:lnTo>
                    <a:pt x="28244" y="1404603"/>
                  </a:lnTo>
                  <a:lnTo>
                    <a:pt x="59938" y="1436306"/>
                  </a:lnTo>
                  <a:lnTo>
                    <a:pt x="100136" y="1457097"/>
                  </a:lnTo>
                  <a:lnTo>
                    <a:pt x="146430" y="1464564"/>
                  </a:lnTo>
                  <a:lnTo>
                    <a:pt x="2195956" y="1464564"/>
                  </a:lnTo>
                  <a:lnTo>
                    <a:pt x="2242251" y="1457097"/>
                  </a:lnTo>
                  <a:lnTo>
                    <a:pt x="2282449" y="1436306"/>
                  </a:lnTo>
                  <a:lnTo>
                    <a:pt x="2314143" y="1404603"/>
                  </a:lnTo>
                  <a:lnTo>
                    <a:pt x="2334925" y="1364399"/>
                  </a:lnTo>
                  <a:lnTo>
                    <a:pt x="2342388" y="1318107"/>
                  </a:lnTo>
                  <a:lnTo>
                    <a:pt x="2342388" y="146430"/>
                  </a:lnTo>
                  <a:lnTo>
                    <a:pt x="2334925" y="100136"/>
                  </a:lnTo>
                  <a:lnTo>
                    <a:pt x="2314143" y="59938"/>
                  </a:lnTo>
                  <a:lnTo>
                    <a:pt x="2282449" y="28244"/>
                  </a:lnTo>
                  <a:lnTo>
                    <a:pt x="2242251" y="7462"/>
                  </a:lnTo>
                  <a:lnTo>
                    <a:pt x="219595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4499" y="5108447"/>
              <a:ext cx="2342515" cy="1464945"/>
            </a:xfrm>
            <a:custGeom>
              <a:avLst/>
              <a:gdLst/>
              <a:ahLst/>
              <a:cxnLst/>
              <a:rect l="l" t="t" r="r" b="b"/>
              <a:pathLst>
                <a:path w="2342515" h="1464945">
                  <a:moveTo>
                    <a:pt x="0" y="146430"/>
                  </a:moveTo>
                  <a:lnTo>
                    <a:pt x="7462" y="100136"/>
                  </a:lnTo>
                  <a:lnTo>
                    <a:pt x="28244" y="59938"/>
                  </a:lnTo>
                  <a:lnTo>
                    <a:pt x="59938" y="28244"/>
                  </a:lnTo>
                  <a:lnTo>
                    <a:pt x="100136" y="7462"/>
                  </a:lnTo>
                  <a:lnTo>
                    <a:pt x="146430" y="0"/>
                  </a:lnTo>
                  <a:lnTo>
                    <a:pt x="2195956" y="0"/>
                  </a:lnTo>
                  <a:lnTo>
                    <a:pt x="2242251" y="7462"/>
                  </a:lnTo>
                  <a:lnTo>
                    <a:pt x="2282449" y="28244"/>
                  </a:lnTo>
                  <a:lnTo>
                    <a:pt x="2314143" y="59938"/>
                  </a:lnTo>
                  <a:lnTo>
                    <a:pt x="2334925" y="100136"/>
                  </a:lnTo>
                  <a:lnTo>
                    <a:pt x="2342388" y="146430"/>
                  </a:lnTo>
                  <a:lnTo>
                    <a:pt x="2342388" y="1318107"/>
                  </a:lnTo>
                  <a:lnTo>
                    <a:pt x="2334925" y="1364399"/>
                  </a:lnTo>
                  <a:lnTo>
                    <a:pt x="2314143" y="1404603"/>
                  </a:lnTo>
                  <a:lnTo>
                    <a:pt x="2282449" y="1436306"/>
                  </a:lnTo>
                  <a:lnTo>
                    <a:pt x="2242251" y="1457097"/>
                  </a:lnTo>
                  <a:lnTo>
                    <a:pt x="2195956" y="1464564"/>
                  </a:lnTo>
                  <a:lnTo>
                    <a:pt x="146430" y="1464564"/>
                  </a:lnTo>
                  <a:lnTo>
                    <a:pt x="100136" y="1457097"/>
                  </a:lnTo>
                  <a:lnTo>
                    <a:pt x="59938" y="1436306"/>
                  </a:lnTo>
                  <a:lnTo>
                    <a:pt x="28244" y="1404603"/>
                  </a:lnTo>
                  <a:lnTo>
                    <a:pt x="7462" y="1364399"/>
                  </a:lnTo>
                  <a:lnTo>
                    <a:pt x="0" y="1318107"/>
                  </a:lnTo>
                  <a:lnTo>
                    <a:pt x="0" y="146430"/>
                  </a:lnTo>
                  <a:close/>
                </a:path>
              </a:pathLst>
            </a:custGeom>
            <a:ln w="12191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63741" y="5619089"/>
            <a:ext cx="12649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latin typeface="Calibri"/>
                <a:cs typeface="Calibri"/>
              </a:rPr>
              <a:t>Malignant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2504" y="2433827"/>
            <a:ext cx="8928100" cy="1388745"/>
            <a:chOff x="222504" y="2433827"/>
            <a:chExt cx="8928100" cy="1388745"/>
          </a:xfrm>
        </p:grpSpPr>
        <p:sp>
          <p:nvSpPr>
            <p:cNvPr id="4" name="object 4"/>
            <p:cNvSpPr/>
            <p:nvPr/>
          </p:nvSpPr>
          <p:spPr>
            <a:xfrm>
              <a:off x="228600" y="3438144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8915400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8915400" y="377952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3438144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0" y="377952"/>
                  </a:moveTo>
                  <a:lnTo>
                    <a:pt x="8915400" y="377952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5894" y="2443733"/>
              <a:ext cx="6240780" cy="1216660"/>
            </a:xfrm>
            <a:custGeom>
              <a:avLst/>
              <a:gdLst/>
              <a:ahLst/>
              <a:cxnLst/>
              <a:rect l="l" t="t" r="r" b="b"/>
              <a:pathLst>
                <a:path w="6240780" h="1216660">
                  <a:moveTo>
                    <a:pt x="6038087" y="0"/>
                  </a:moveTo>
                  <a:lnTo>
                    <a:pt x="202692" y="0"/>
                  </a:lnTo>
                  <a:lnTo>
                    <a:pt x="156218" y="5356"/>
                  </a:lnTo>
                  <a:lnTo>
                    <a:pt x="113555" y="20611"/>
                  </a:lnTo>
                  <a:lnTo>
                    <a:pt x="75920" y="44547"/>
                  </a:lnTo>
                  <a:lnTo>
                    <a:pt x="44531" y="75942"/>
                  </a:lnTo>
                  <a:lnTo>
                    <a:pt x="20602" y="113577"/>
                  </a:lnTo>
                  <a:lnTo>
                    <a:pt x="5353" y="156234"/>
                  </a:lnTo>
                  <a:lnTo>
                    <a:pt x="0" y="202691"/>
                  </a:lnTo>
                  <a:lnTo>
                    <a:pt x="0" y="1013460"/>
                  </a:lnTo>
                  <a:lnTo>
                    <a:pt x="5353" y="1059917"/>
                  </a:lnTo>
                  <a:lnTo>
                    <a:pt x="20602" y="1102574"/>
                  </a:lnTo>
                  <a:lnTo>
                    <a:pt x="44531" y="1140209"/>
                  </a:lnTo>
                  <a:lnTo>
                    <a:pt x="75920" y="1171604"/>
                  </a:lnTo>
                  <a:lnTo>
                    <a:pt x="113555" y="1195540"/>
                  </a:lnTo>
                  <a:lnTo>
                    <a:pt x="156218" y="1210795"/>
                  </a:lnTo>
                  <a:lnTo>
                    <a:pt x="202692" y="1216152"/>
                  </a:lnTo>
                  <a:lnTo>
                    <a:pt x="6038087" y="1216152"/>
                  </a:lnTo>
                  <a:lnTo>
                    <a:pt x="6084545" y="1210795"/>
                  </a:lnTo>
                  <a:lnTo>
                    <a:pt x="6127202" y="1195540"/>
                  </a:lnTo>
                  <a:lnTo>
                    <a:pt x="6164837" y="1171604"/>
                  </a:lnTo>
                  <a:lnTo>
                    <a:pt x="6196232" y="1140209"/>
                  </a:lnTo>
                  <a:lnTo>
                    <a:pt x="6220168" y="1102574"/>
                  </a:lnTo>
                  <a:lnTo>
                    <a:pt x="6235423" y="1059917"/>
                  </a:lnTo>
                  <a:lnTo>
                    <a:pt x="6240780" y="1013460"/>
                  </a:lnTo>
                  <a:lnTo>
                    <a:pt x="6240780" y="202691"/>
                  </a:lnTo>
                  <a:lnTo>
                    <a:pt x="6235423" y="156234"/>
                  </a:lnTo>
                  <a:lnTo>
                    <a:pt x="6220168" y="113577"/>
                  </a:lnTo>
                  <a:lnTo>
                    <a:pt x="6196232" y="75942"/>
                  </a:lnTo>
                  <a:lnTo>
                    <a:pt x="6164837" y="44547"/>
                  </a:lnTo>
                  <a:lnTo>
                    <a:pt x="6127202" y="20611"/>
                  </a:lnTo>
                  <a:lnTo>
                    <a:pt x="6084545" y="5356"/>
                  </a:lnTo>
                  <a:lnTo>
                    <a:pt x="603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5894" y="2443733"/>
              <a:ext cx="6240780" cy="1216660"/>
            </a:xfrm>
            <a:custGeom>
              <a:avLst/>
              <a:gdLst/>
              <a:ahLst/>
              <a:cxnLst/>
              <a:rect l="l" t="t" r="r" b="b"/>
              <a:pathLst>
                <a:path w="6240780" h="1216660">
                  <a:moveTo>
                    <a:pt x="0" y="202691"/>
                  </a:moveTo>
                  <a:lnTo>
                    <a:pt x="5353" y="156234"/>
                  </a:lnTo>
                  <a:lnTo>
                    <a:pt x="20602" y="113577"/>
                  </a:lnTo>
                  <a:lnTo>
                    <a:pt x="44531" y="75942"/>
                  </a:lnTo>
                  <a:lnTo>
                    <a:pt x="75920" y="44547"/>
                  </a:lnTo>
                  <a:lnTo>
                    <a:pt x="113555" y="20611"/>
                  </a:lnTo>
                  <a:lnTo>
                    <a:pt x="156218" y="5356"/>
                  </a:lnTo>
                  <a:lnTo>
                    <a:pt x="202692" y="0"/>
                  </a:lnTo>
                  <a:lnTo>
                    <a:pt x="6038087" y="0"/>
                  </a:lnTo>
                  <a:lnTo>
                    <a:pt x="6084545" y="5356"/>
                  </a:lnTo>
                  <a:lnTo>
                    <a:pt x="6127202" y="20611"/>
                  </a:lnTo>
                  <a:lnTo>
                    <a:pt x="6164837" y="44547"/>
                  </a:lnTo>
                  <a:lnTo>
                    <a:pt x="6196232" y="75942"/>
                  </a:lnTo>
                  <a:lnTo>
                    <a:pt x="6220168" y="113577"/>
                  </a:lnTo>
                  <a:lnTo>
                    <a:pt x="6235423" y="156234"/>
                  </a:lnTo>
                  <a:lnTo>
                    <a:pt x="6240780" y="202691"/>
                  </a:lnTo>
                  <a:lnTo>
                    <a:pt x="6240780" y="1013460"/>
                  </a:lnTo>
                  <a:lnTo>
                    <a:pt x="6235423" y="1059917"/>
                  </a:lnTo>
                  <a:lnTo>
                    <a:pt x="6220168" y="1102574"/>
                  </a:lnTo>
                  <a:lnTo>
                    <a:pt x="6196232" y="1140209"/>
                  </a:lnTo>
                  <a:lnTo>
                    <a:pt x="6164837" y="1171604"/>
                  </a:lnTo>
                  <a:lnTo>
                    <a:pt x="6127202" y="1195540"/>
                  </a:lnTo>
                  <a:lnTo>
                    <a:pt x="6084545" y="1210795"/>
                  </a:lnTo>
                  <a:lnTo>
                    <a:pt x="6038087" y="1216152"/>
                  </a:lnTo>
                  <a:lnTo>
                    <a:pt x="202692" y="1216152"/>
                  </a:lnTo>
                  <a:lnTo>
                    <a:pt x="156218" y="1210795"/>
                  </a:lnTo>
                  <a:lnTo>
                    <a:pt x="113555" y="1195540"/>
                  </a:lnTo>
                  <a:lnTo>
                    <a:pt x="75920" y="1171604"/>
                  </a:lnTo>
                  <a:lnTo>
                    <a:pt x="44531" y="1140209"/>
                  </a:lnTo>
                  <a:lnTo>
                    <a:pt x="20602" y="1102574"/>
                  </a:lnTo>
                  <a:lnTo>
                    <a:pt x="5353" y="1059917"/>
                  </a:lnTo>
                  <a:lnTo>
                    <a:pt x="0" y="1013460"/>
                  </a:lnTo>
                  <a:lnTo>
                    <a:pt x="0" y="202691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2504" y="3887723"/>
            <a:ext cx="8928100" cy="614680"/>
            <a:chOff x="222504" y="3887723"/>
            <a:chExt cx="8928100" cy="614680"/>
          </a:xfrm>
        </p:grpSpPr>
        <p:sp>
          <p:nvSpPr>
            <p:cNvPr id="9" name="object 9"/>
            <p:cNvSpPr/>
            <p:nvPr/>
          </p:nvSpPr>
          <p:spPr>
            <a:xfrm>
              <a:off x="228600" y="4117847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891540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8915400" y="377951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4117847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0" y="377951"/>
                  </a:moveTo>
                  <a:lnTo>
                    <a:pt x="8915400" y="377951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5894" y="3897629"/>
              <a:ext cx="6240780" cy="443865"/>
            </a:xfrm>
            <a:custGeom>
              <a:avLst/>
              <a:gdLst/>
              <a:ahLst/>
              <a:cxnLst/>
              <a:rect l="l" t="t" r="r" b="b"/>
              <a:pathLst>
                <a:path w="6240780" h="443864">
                  <a:moveTo>
                    <a:pt x="6166865" y="0"/>
                  </a:moveTo>
                  <a:lnTo>
                    <a:pt x="73914" y="0"/>
                  </a:lnTo>
                  <a:lnTo>
                    <a:pt x="45144" y="5816"/>
                  </a:lnTo>
                  <a:lnTo>
                    <a:pt x="21650" y="21669"/>
                  </a:lnTo>
                  <a:lnTo>
                    <a:pt x="5809" y="45166"/>
                  </a:lnTo>
                  <a:lnTo>
                    <a:pt x="0" y="73914"/>
                  </a:lnTo>
                  <a:lnTo>
                    <a:pt x="0" y="369570"/>
                  </a:lnTo>
                  <a:lnTo>
                    <a:pt x="5809" y="398317"/>
                  </a:lnTo>
                  <a:lnTo>
                    <a:pt x="21650" y="421814"/>
                  </a:lnTo>
                  <a:lnTo>
                    <a:pt x="45144" y="437667"/>
                  </a:lnTo>
                  <a:lnTo>
                    <a:pt x="73914" y="443484"/>
                  </a:lnTo>
                  <a:lnTo>
                    <a:pt x="6166865" y="443484"/>
                  </a:lnTo>
                  <a:lnTo>
                    <a:pt x="6195613" y="437667"/>
                  </a:lnTo>
                  <a:lnTo>
                    <a:pt x="6219110" y="421814"/>
                  </a:lnTo>
                  <a:lnTo>
                    <a:pt x="6234963" y="398317"/>
                  </a:lnTo>
                  <a:lnTo>
                    <a:pt x="6240780" y="369570"/>
                  </a:lnTo>
                  <a:lnTo>
                    <a:pt x="6240780" y="73914"/>
                  </a:lnTo>
                  <a:lnTo>
                    <a:pt x="6234963" y="45166"/>
                  </a:lnTo>
                  <a:lnTo>
                    <a:pt x="6219110" y="21669"/>
                  </a:lnTo>
                  <a:lnTo>
                    <a:pt x="6195613" y="5816"/>
                  </a:lnTo>
                  <a:lnTo>
                    <a:pt x="6166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5894" y="3897629"/>
              <a:ext cx="6240780" cy="443865"/>
            </a:xfrm>
            <a:custGeom>
              <a:avLst/>
              <a:gdLst/>
              <a:ahLst/>
              <a:cxnLst/>
              <a:rect l="l" t="t" r="r" b="b"/>
              <a:pathLst>
                <a:path w="6240780" h="443864">
                  <a:moveTo>
                    <a:pt x="0" y="73914"/>
                  </a:moveTo>
                  <a:lnTo>
                    <a:pt x="5809" y="45166"/>
                  </a:lnTo>
                  <a:lnTo>
                    <a:pt x="21650" y="21669"/>
                  </a:lnTo>
                  <a:lnTo>
                    <a:pt x="45144" y="5816"/>
                  </a:lnTo>
                  <a:lnTo>
                    <a:pt x="73914" y="0"/>
                  </a:lnTo>
                  <a:lnTo>
                    <a:pt x="6166865" y="0"/>
                  </a:lnTo>
                  <a:lnTo>
                    <a:pt x="6195613" y="5816"/>
                  </a:lnTo>
                  <a:lnTo>
                    <a:pt x="6219110" y="21669"/>
                  </a:lnTo>
                  <a:lnTo>
                    <a:pt x="6234963" y="45166"/>
                  </a:lnTo>
                  <a:lnTo>
                    <a:pt x="6240780" y="73914"/>
                  </a:lnTo>
                  <a:lnTo>
                    <a:pt x="6240780" y="369570"/>
                  </a:lnTo>
                  <a:lnTo>
                    <a:pt x="6234963" y="398317"/>
                  </a:lnTo>
                  <a:lnTo>
                    <a:pt x="6219110" y="421814"/>
                  </a:lnTo>
                  <a:lnTo>
                    <a:pt x="6195613" y="437667"/>
                  </a:lnTo>
                  <a:lnTo>
                    <a:pt x="6166865" y="443484"/>
                  </a:lnTo>
                  <a:lnTo>
                    <a:pt x="73914" y="443484"/>
                  </a:lnTo>
                  <a:lnTo>
                    <a:pt x="45144" y="437667"/>
                  </a:lnTo>
                  <a:lnTo>
                    <a:pt x="21650" y="421814"/>
                  </a:lnTo>
                  <a:lnTo>
                    <a:pt x="5809" y="398317"/>
                  </a:lnTo>
                  <a:lnTo>
                    <a:pt x="0" y="369570"/>
                  </a:lnTo>
                  <a:lnTo>
                    <a:pt x="0" y="73914"/>
                  </a:lnTo>
                  <a:close/>
                </a:path>
              </a:pathLst>
            </a:custGeom>
            <a:ln w="1981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2504" y="4568952"/>
            <a:ext cx="8928100" cy="614680"/>
            <a:chOff x="222504" y="4568952"/>
            <a:chExt cx="8928100" cy="614680"/>
          </a:xfrm>
        </p:grpSpPr>
        <p:sp>
          <p:nvSpPr>
            <p:cNvPr id="14" name="object 14"/>
            <p:cNvSpPr/>
            <p:nvPr/>
          </p:nvSpPr>
          <p:spPr>
            <a:xfrm>
              <a:off x="228600" y="4799076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8915400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8915400" y="377951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4799076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0" y="377951"/>
                  </a:moveTo>
                  <a:lnTo>
                    <a:pt x="8915400" y="377951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894" y="4578858"/>
              <a:ext cx="6240780" cy="441959"/>
            </a:xfrm>
            <a:custGeom>
              <a:avLst/>
              <a:gdLst/>
              <a:ahLst/>
              <a:cxnLst/>
              <a:rect l="l" t="t" r="r" b="b"/>
              <a:pathLst>
                <a:path w="6240780" h="441960">
                  <a:moveTo>
                    <a:pt x="6167120" y="0"/>
                  </a:moveTo>
                  <a:lnTo>
                    <a:pt x="73660" y="0"/>
                  </a:lnTo>
                  <a:lnTo>
                    <a:pt x="44989" y="5794"/>
                  </a:lnTo>
                  <a:lnTo>
                    <a:pt x="21575" y="21590"/>
                  </a:lnTo>
                  <a:lnTo>
                    <a:pt x="5789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89" y="396954"/>
                  </a:lnTo>
                  <a:lnTo>
                    <a:pt x="21575" y="420370"/>
                  </a:lnTo>
                  <a:lnTo>
                    <a:pt x="44989" y="436165"/>
                  </a:lnTo>
                  <a:lnTo>
                    <a:pt x="73660" y="441960"/>
                  </a:lnTo>
                  <a:lnTo>
                    <a:pt x="6167120" y="441960"/>
                  </a:lnTo>
                  <a:lnTo>
                    <a:pt x="6195774" y="436165"/>
                  </a:lnTo>
                  <a:lnTo>
                    <a:pt x="6219190" y="420370"/>
                  </a:lnTo>
                  <a:lnTo>
                    <a:pt x="6234985" y="396954"/>
                  </a:lnTo>
                  <a:lnTo>
                    <a:pt x="6240780" y="368300"/>
                  </a:lnTo>
                  <a:lnTo>
                    <a:pt x="6240780" y="73660"/>
                  </a:lnTo>
                  <a:lnTo>
                    <a:pt x="6234985" y="45005"/>
                  </a:lnTo>
                  <a:lnTo>
                    <a:pt x="6219189" y="21590"/>
                  </a:lnTo>
                  <a:lnTo>
                    <a:pt x="6195774" y="5794"/>
                  </a:lnTo>
                  <a:lnTo>
                    <a:pt x="6167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5894" y="4578858"/>
              <a:ext cx="6240780" cy="441959"/>
            </a:xfrm>
            <a:custGeom>
              <a:avLst/>
              <a:gdLst/>
              <a:ahLst/>
              <a:cxnLst/>
              <a:rect l="l" t="t" r="r" b="b"/>
              <a:pathLst>
                <a:path w="6240780" h="441960">
                  <a:moveTo>
                    <a:pt x="0" y="73660"/>
                  </a:moveTo>
                  <a:lnTo>
                    <a:pt x="5789" y="45005"/>
                  </a:lnTo>
                  <a:lnTo>
                    <a:pt x="21575" y="21590"/>
                  </a:lnTo>
                  <a:lnTo>
                    <a:pt x="44989" y="5794"/>
                  </a:lnTo>
                  <a:lnTo>
                    <a:pt x="73660" y="0"/>
                  </a:lnTo>
                  <a:lnTo>
                    <a:pt x="6167120" y="0"/>
                  </a:lnTo>
                  <a:lnTo>
                    <a:pt x="6195774" y="5794"/>
                  </a:lnTo>
                  <a:lnTo>
                    <a:pt x="6219189" y="21590"/>
                  </a:lnTo>
                  <a:lnTo>
                    <a:pt x="6234985" y="45005"/>
                  </a:lnTo>
                  <a:lnTo>
                    <a:pt x="6240780" y="73660"/>
                  </a:lnTo>
                  <a:lnTo>
                    <a:pt x="6240780" y="368300"/>
                  </a:lnTo>
                  <a:lnTo>
                    <a:pt x="6234985" y="396954"/>
                  </a:lnTo>
                  <a:lnTo>
                    <a:pt x="6219190" y="420370"/>
                  </a:lnTo>
                  <a:lnTo>
                    <a:pt x="6195774" y="436165"/>
                  </a:lnTo>
                  <a:lnTo>
                    <a:pt x="6167120" y="441960"/>
                  </a:lnTo>
                  <a:lnTo>
                    <a:pt x="73660" y="441960"/>
                  </a:lnTo>
                  <a:lnTo>
                    <a:pt x="44989" y="436165"/>
                  </a:lnTo>
                  <a:lnTo>
                    <a:pt x="21575" y="420370"/>
                  </a:lnTo>
                  <a:lnTo>
                    <a:pt x="5789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14400" y="2487676"/>
            <a:ext cx="8001000" cy="24586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2663190">
              <a:lnSpc>
                <a:spcPct val="127099"/>
              </a:lnSpc>
              <a:spcBef>
                <a:spcPts val="105"/>
              </a:spcBef>
            </a:pPr>
            <a:r>
              <a:rPr sz="1600" b="1" spc="-5" dirty="0">
                <a:latin typeface="Calibri"/>
                <a:cs typeface="Calibri"/>
              </a:rPr>
              <a:t>History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head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neck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irradiation</a:t>
            </a:r>
            <a:r>
              <a:rPr lang="en-US" sz="1600" b="1" spc="-5" dirty="0">
                <a:latin typeface="Calibri"/>
                <a:cs typeface="Calibri"/>
              </a:rPr>
              <a:t> for lymphoma , leukemia .. </a:t>
            </a:r>
            <a:r>
              <a:rPr lang="en-US" sz="1600" b="1" spc="-5" dirty="0" err="1">
                <a:latin typeface="Calibri"/>
                <a:cs typeface="Calibri"/>
              </a:rPr>
              <a:t>Etc</a:t>
            </a:r>
            <a:r>
              <a:rPr lang="en-US" sz="1600" b="1" spc="-5" dirty="0">
                <a:latin typeface="Calibri"/>
                <a:cs typeface="Calibri"/>
              </a:rPr>
              <a:t> </a:t>
            </a:r>
          </a:p>
          <a:p>
            <a:pPr marL="50165" marR="2663190">
              <a:lnSpc>
                <a:spcPct val="127099"/>
              </a:lnSpc>
              <a:spcBef>
                <a:spcPts val="105"/>
              </a:spcBef>
            </a:pPr>
            <a:endParaRPr lang="en-US" sz="1500" b="1" spc="-5" dirty="0">
              <a:latin typeface="Calibri"/>
              <a:cs typeface="Calibri"/>
            </a:endParaRPr>
          </a:p>
          <a:p>
            <a:pPr marL="50165" marR="2663190">
              <a:lnSpc>
                <a:spcPct val="127099"/>
              </a:lnSpc>
              <a:spcBef>
                <a:spcPts val="105"/>
              </a:spcBef>
            </a:pPr>
            <a:endParaRPr lang="en-US" sz="1500" b="1" spc="-5" dirty="0">
              <a:latin typeface="Calibri"/>
              <a:cs typeface="Calibri"/>
            </a:endParaRPr>
          </a:p>
          <a:p>
            <a:pPr marL="50165" marR="2663190">
              <a:lnSpc>
                <a:spcPct val="127099"/>
              </a:lnSpc>
              <a:spcBef>
                <a:spcPts val="105"/>
              </a:spcBef>
            </a:pPr>
            <a:endParaRPr lang="en-US" sz="1500" b="1" spc="-5" dirty="0">
              <a:latin typeface="Calibri"/>
              <a:cs typeface="Calibri"/>
            </a:endParaRPr>
          </a:p>
          <a:p>
            <a:pPr marL="50165" marR="2663190">
              <a:lnSpc>
                <a:spcPct val="127099"/>
              </a:lnSpc>
              <a:spcBef>
                <a:spcPts val="105"/>
              </a:spcBef>
            </a:pPr>
            <a:r>
              <a:rPr lang="en-US" sz="1600" b="1" spc="-5" dirty="0">
                <a:latin typeface="Calibri"/>
                <a:cs typeface="Calibri"/>
              </a:rPr>
              <a:t>Exposure</a:t>
            </a:r>
            <a:r>
              <a:rPr lang="en-US" sz="1600" b="1" spc="5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to</a:t>
            </a:r>
            <a:r>
              <a:rPr lang="en-US" sz="1600" b="1" spc="-5" dirty="0">
                <a:latin typeface="Calibri"/>
                <a:cs typeface="Calibri"/>
              </a:rPr>
              <a:t> </a:t>
            </a:r>
            <a:r>
              <a:rPr lang="en-US" sz="1600" b="1" dirty="0">
                <a:latin typeface="Calibri"/>
                <a:cs typeface="Calibri"/>
              </a:rPr>
              <a:t>ionizing</a:t>
            </a:r>
            <a:r>
              <a:rPr lang="en-US" sz="1600" b="1" spc="5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radiation</a:t>
            </a:r>
            <a:r>
              <a:rPr lang="en-US" sz="1600" b="1" dirty="0">
                <a:latin typeface="Calibri"/>
                <a:cs typeface="Calibri"/>
              </a:rPr>
              <a:t> </a:t>
            </a:r>
          </a:p>
          <a:p>
            <a:pPr marL="12700" marR="5080">
              <a:lnSpc>
                <a:spcPts val="5360"/>
              </a:lnSpc>
              <a:spcBef>
                <a:spcPts val="180"/>
              </a:spcBef>
            </a:pPr>
            <a:r>
              <a:rPr lang="en-US" sz="1600" b="1" spc="-5" dirty="0">
                <a:latin typeface="Calibri"/>
                <a:cs typeface="Calibri"/>
              </a:rPr>
              <a:t>Age</a:t>
            </a:r>
            <a:r>
              <a:rPr lang="en-US" sz="1600" b="1" spc="-10" dirty="0">
                <a:latin typeface="Calibri"/>
                <a:cs typeface="Calibri"/>
              </a:rPr>
              <a:t> </a:t>
            </a:r>
            <a:r>
              <a:rPr lang="en-US" sz="1600" b="1" spc="-5" dirty="0">
                <a:latin typeface="Calibri"/>
                <a:cs typeface="Calibri"/>
              </a:rPr>
              <a:t>&lt;20</a:t>
            </a:r>
            <a:r>
              <a:rPr lang="en-US" sz="1600" b="1" dirty="0">
                <a:latin typeface="Calibri"/>
                <a:cs typeface="Calibri"/>
              </a:rPr>
              <a:t> or </a:t>
            </a:r>
            <a:r>
              <a:rPr lang="en-US" sz="1600" b="1" spc="-5" dirty="0">
                <a:latin typeface="Calibri"/>
                <a:cs typeface="Calibri"/>
              </a:rPr>
              <a:t>&gt;50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years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1F18D-A45E-DE9F-474C-994477705AD8}"/>
              </a:ext>
            </a:extLst>
          </p:cNvPr>
          <p:cNvSpPr txBox="1"/>
          <p:nvPr/>
        </p:nvSpPr>
        <p:spPr>
          <a:xfrm>
            <a:off x="914400" y="900239"/>
            <a:ext cx="76962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spc="-5" dirty="0">
                <a:latin typeface="Calibri"/>
                <a:cs typeface="Calibri"/>
              </a:rPr>
              <a:t>  </a:t>
            </a:r>
            <a:r>
              <a:rPr lang="en-US" b="1" spc="-5" dirty="0" err="1">
                <a:latin typeface="Calibri"/>
                <a:cs typeface="Calibri"/>
              </a:rPr>
              <a:t>solid,hard</a:t>
            </a:r>
            <a:r>
              <a:rPr lang="en-US" b="1" spc="-5" dirty="0">
                <a:latin typeface="Calibri"/>
                <a:cs typeface="Calibri"/>
              </a:rPr>
              <a:t> nodule</a:t>
            </a:r>
          </a:p>
          <a:p>
            <a:endParaRPr lang="en-US" sz="1500" b="1" spc="-5" dirty="0">
              <a:latin typeface="Calibri"/>
              <a:cs typeface="Calibri"/>
            </a:endParaRPr>
          </a:p>
          <a:p>
            <a:endParaRPr lang="en-US" sz="1500" b="1" spc="-5" dirty="0">
              <a:latin typeface="Calibri"/>
              <a:cs typeface="Calibri"/>
            </a:endParaRPr>
          </a:p>
          <a:p>
            <a:r>
              <a:rPr lang="en-US" sz="1500" b="1" spc="-5" dirty="0">
                <a:latin typeface="Calibri"/>
                <a:cs typeface="Calibri"/>
              </a:rPr>
              <a:t> </a:t>
            </a:r>
            <a:r>
              <a:rPr lang="en-US" b="1" spc="-5" dirty="0">
                <a:latin typeface="Calibri"/>
                <a:cs typeface="Calibri"/>
              </a:rPr>
              <a:t>solitary</a:t>
            </a:r>
            <a:r>
              <a:rPr lang="en-US" sz="1500" b="1" spc="-5" dirty="0">
                <a:latin typeface="Calibri"/>
                <a:cs typeface="Calibri"/>
              </a:rPr>
              <a:t>,                                              </a:t>
            </a:r>
            <a:r>
              <a:rPr lang="en-US" b="1" spc="-5" dirty="0">
                <a:latin typeface="Calibri"/>
                <a:cs typeface="Calibri"/>
              </a:rPr>
              <a:t>cold</a:t>
            </a:r>
          </a:p>
          <a:p>
            <a:endParaRPr lang="en-US" sz="1500" b="1" spc="-5" dirty="0">
              <a:latin typeface="Calibri"/>
              <a:cs typeface="Calibri"/>
            </a:endParaRPr>
          </a:p>
          <a:p>
            <a:r>
              <a:rPr lang="en-US" sz="1500" b="1" spc="-5" dirty="0">
                <a:latin typeface="Calibri"/>
                <a:cs typeface="Calibri"/>
              </a:rPr>
              <a:t>                                                                                                 </a:t>
            </a:r>
            <a:r>
              <a:rPr lang="en-US" b="1" spc="-5" dirty="0">
                <a:latin typeface="Calibri"/>
                <a:cs typeface="Calibri"/>
              </a:rPr>
              <a:t>  slow growing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7AB1C-1788-A004-396C-8E4CE930C5DD}"/>
              </a:ext>
            </a:extLst>
          </p:cNvPr>
          <p:cNvSpPr txBox="1"/>
          <p:nvPr/>
        </p:nvSpPr>
        <p:spPr>
          <a:xfrm>
            <a:off x="7620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Features of thyroid nodule worrisome for malignancy </a:t>
            </a:r>
          </a:p>
        </p:txBody>
      </p:sp>
      <p:grpSp>
        <p:nvGrpSpPr>
          <p:cNvPr id="22" name="object 3">
            <a:extLst>
              <a:ext uri="{FF2B5EF4-FFF2-40B4-BE49-F238E27FC236}">
                <a16:creationId xmlns:a16="http://schemas.microsoft.com/office/drawing/2014/main" id="{A19EC135-D7CE-C4C7-383E-59AC00B01471}"/>
              </a:ext>
            </a:extLst>
          </p:cNvPr>
          <p:cNvGrpSpPr/>
          <p:nvPr/>
        </p:nvGrpSpPr>
        <p:grpSpPr>
          <a:xfrm>
            <a:off x="280219" y="860268"/>
            <a:ext cx="8915400" cy="5908852"/>
            <a:chOff x="228600" y="-2092248"/>
            <a:chExt cx="8915400" cy="590885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9C440DD4-F78C-50EA-D5FF-572ABF356E5D}"/>
                </a:ext>
              </a:extLst>
            </p:cNvPr>
            <p:cNvSpPr/>
            <p:nvPr/>
          </p:nvSpPr>
          <p:spPr>
            <a:xfrm>
              <a:off x="228600" y="3438144"/>
              <a:ext cx="8915400" cy="378460"/>
            </a:xfrm>
            <a:custGeom>
              <a:avLst/>
              <a:gdLst/>
              <a:ahLst/>
              <a:cxnLst/>
              <a:rect l="l" t="t" r="r" b="b"/>
              <a:pathLst>
                <a:path w="8915400" h="378460">
                  <a:moveTo>
                    <a:pt x="0" y="377952"/>
                  </a:moveTo>
                  <a:lnTo>
                    <a:pt x="8915400" y="377952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37795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E65B1C32-4113-C536-D8A2-E9A5674D6432}"/>
                </a:ext>
              </a:extLst>
            </p:cNvPr>
            <p:cNvSpPr/>
            <p:nvPr/>
          </p:nvSpPr>
          <p:spPr>
            <a:xfrm>
              <a:off x="675894" y="2443733"/>
              <a:ext cx="6240780" cy="1216660"/>
            </a:xfrm>
            <a:custGeom>
              <a:avLst/>
              <a:gdLst/>
              <a:ahLst/>
              <a:cxnLst/>
              <a:rect l="l" t="t" r="r" b="b"/>
              <a:pathLst>
                <a:path w="6240780" h="1216660">
                  <a:moveTo>
                    <a:pt x="6038087" y="0"/>
                  </a:moveTo>
                  <a:lnTo>
                    <a:pt x="202692" y="0"/>
                  </a:lnTo>
                  <a:lnTo>
                    <a:pt x="156218" y="5356"/>
                  </a:lnTo>
                  <a:lnTo>
                    <a:pt x="113555" y="20611"/>
                  </a:lnTo>
                  <a:lnTo>
                    <a:pt x="75920" y="44547"/>
                  </a:lnTo>
                  <a:lnTo>
                    <a:pt x="44531" y="75942"/>
                  </a:lnTo>
                  <a:lnTo>
                    <a:pt x="20602" y="113577"/>
                  </a:lnTo>
                  <a:lnTo>
                    <a:pt x="5353" y="156234"/>
                  </a:lnTo>
                  <a:lnTo>
                    <a:pt x="0" y="202691"/>
                  </a:lnTo>
                  <a:lnTo>
                    <a:pt x="0" y="1013460"/>
                  </a:lnTo>
                  <a:lnTo>
                    <a:pt x="5353" y="1059917"/>
                  </a:lnTo>
                  <a:lnTo>
                    <a:pt x="20602" y="1102574"/>
                  </a:lnTo>
                  <a:lnTo>
                    <a:pt x="44531" y="1140209"/>
                  </a:lnTo>
                  <a:lnTo>
                    <a:pt x="75920" y="1171604"/>
                  </a:lnTo>
                  <a:lnTo>
                    <a:pt x="113555" y="1195540"/>
                  </a:lnTo>
                  <a:lnTo>
                    <a:pt x="156218" y="1210795"/>
                  </a:lnTo>
                  <a:lnTo>
                    <a:pt x="202692" y="1216152"/>
                  </a:lnTo>
                  <a:lnTo>
                    <a:pt x="6038087" y="1216152"/>
                  </a:lnTo>
                  <a:lnTo>
                    <a:pt x="6084545" y="1210795"/>
                  </a:lnTo>
                  <a:lnTo>
                    <a:pt x="6127202" y="1195540"/>
                  </a:lnTo>
                  <a:lnTo>
                    <a:pt x="6164837" y="1171604"/>
                  </a:lnTo>
                  <a:lnTo>
                    <a:pt x="6196232" y="1140209"/>
                  </a:lnTo>
                  <a:lnTo>
                    <a:pt x="6220168" y="1102574"/>
                  </a:lnTo>
                  <a:lnTo>
                    <a:pt x="6235423" y="1059917"/>
                  </a:lnTo>
                  <a:lnTo>
                    <a:pt x="6240780" y="1013460"/>
                  </a:lnTo>
                  <a:lnTo>
                    <a:pt x="6240780" y="202691"/>
                  </a:lnTo>
                  <a:lnTo>
                    <a:pt x="6235423" y="156234"/>
                  </a:lnTo>
                  <a:lnTo>
                    <a:pt x="6220168" y="113577"/>
                  </a:lnTo>
                  <a:lnTo>
                    <a:pt x="6196232" y="75942"/>
                  </a:lnTo>
                  <a:lnTo>
                    <a:pt x="6164837" y="44547"/>
                  </a:lnTo>
                  <a:lnTo>
                    <a:pt x="6127202" y="20611"/>
                  </a:lnTo>
                  <a:lnTo>
                    <a:pt x="6084545" y="5356"/>
                  </a:lnTo>
                  <a:lnTo>
                    <a:pt x="6038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689CBFD9-AEA8-2B20-C309-C75394B50903}"/>
                </a:ext>
              </a:extLst>
            </p:cNvPr>
            <p:cNvSpPr/>
            <p:nvPr/>
          </p:nvSpPr>
          <p:spPr>
            <a:xfrm>
              <a:off x="892278" y="-2092248"/>
              <a:ext cx="2104103" cy="561512"/>
            </a:xfrm>
            <a:custGeom>
              <a:avLst/>
              <a:gdLst/>
              <a:ahLst/>
              <a:cxnLst/>
              <a:rect l="l" t="t" r="r" b="b"/>
              <a:pathLst>
                <a:path w="6240780" h="1216660">
                  <a:moveTo>
                    <a:pt x="0" y="202691"/>
                  </a:moveTo>
                  <a:lnTo>
                    <a:pt x="5353" y="156234"/>
                  </a:lnTo>
                  <a:lnTo>
                    <a:pt x="20602" y="113577"/>
                  </a:lnTo>
                  <a:lnTo>
                    <a:pt x="44531" y="75942"/>
                  </a:lnTo>
                  <a:lnTo>
                    <a:pt x="75920" y="44547"/>
                  </a:lnTo>
                  <a:lnTo>
                    <a:pt x="113555" y="20611"/>
                  </a:lnTo>
                  <a:lnTo>
                    <a:pt x="156218" y="5356"/>
                  </a:lnTo>
                  <a:lnTo>
                    <a:pt x="202692" y="0"/>
                  </a:lnTo>
                  <a:lnTo>
                    <a:pt x="6038087" y="0"/>
                  </a:lnTo>
                  <a:lnTo>
                    <a:pt x="6084545" y="5356"/>
                  </a:lnTo>
                  <a:lnTo>
                    <a:pt x="6127202" y="20611"/>
                  </a:lnTo>
                  <a:lnTo>
                    <a:pt x="6164837" y="44547"/>
                  </a:lnTo>
                  <a:lnTo>
                    <a:pt x="6196232" y="75942"/>
                  </a:lnTo>
                  <a:lnTo>
                    <a:pt x="6220168" y="113577"/>
                  </a:lnTo>
                  <a:lnTo>
                    <a:pt x="6235423" y="156234"/>
                  </a:lnTo>
                  <a:lnTo>
                    <a:pt x="6240780" y="202691"/>
                  </a:lnTo>
                  <a:lnTo>
                    <a:pt x="6240780" y="1013460"/>
                  </a:lnTo>
                  <a:lnTo>
                    <a:pt x="6235423" y="1059917"/>
                  </a:lnTo>
                  <a:lnTo>
                    <a:pt x="6220168" y="1102574"/>
                  </a:lnTo>
                  <a:lnTo>
                    <a:pt x="6196232" y="1140209"/>
                  </a:lnTo>
                  <a:lnTo>
                    <a:pt x="6164837" y="1171604"/>
                  </a:lnTo>
                  <a:lnTo>
                    <a:pt x="6127202" y="1195540"/>
                  </a:lnTo>
                  <a:lnTo>
                    <a:pt x="6084545" y="1210795"/>
                  </a:lnTo>
                  <a:lnTo>
                    <a:pt x="6038087" y="1216152"/>
                  </a:lnTo>
                  <a:lnTo>
                    <a:pt x="202692" y="1216152"/>
                  </a:lnTo>
                  <a:lnTo>
                    <a:pt x="156218" y="1210795"/>
                  </a:lnTo>
                  <a:lnTo>
                    <a:pt x="113555" y="1195540"/>
                  </a:lnTo>
                  <a:lnTo>
                    <a:pt x="75920" y="1171604"/>
                  </a:lnTo>
                  <a:lnTo>
                    <a:pt x="44531" y="1140209"/>
                  </a:lnTo>
                  <a:lnTo>
                    <a:pt x="20602" y="1102574"/>
                  </a:lnTo>
                  <a:lnTo>
                    <a:pt x="5353" y="1059917"/>
                  </a:lnTo>
                  <a:lnTo>
                    <a:pt x="0" y="1013460"/>
                  </a:lnTo>
                  <a:lnTo>
                    <a:pt x="0" y="202691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7">
            <a:extLst>
              <a:ext uri="{FF2B5EF4-FFF2-40B4-BE49-F238E27FC236}">
                <a16:creationId xmlns:a16="http://schemas.microsoft.com/office/drawing/2014/main" id="{E1795DB4-930F-736B-9E42-554E1997EDAB}"/>
              </a:ext>
            </a:extLst>
          </p:cNvPr>
          <p:cNvSpPr/>
          <p:nvPr/>
        </p:nvSpPr>
        <p:spPr>
          <a:xfrm>
            <a:off x="914401" y="1478627"/>
            <a:ext cx="1066802" cy="561512"/>
          </a:xfrm>
          <a:custGeom>
            <a:avLst/>
            <a:gdLst/>
            <a:ahLst/>
            <a:cxnLst/>
            <a:rect l="l" t="t" r="r" b="b"/>
            <a:pathLst>
              <a:path w="6240780" h="1216660">
                <a:moveTo>
                  <a:pt x="0" y="202691"/>
                </a:moveTo>
                <a:lnTo>
                  <a:pt x="5353" y="156234"/>
                </a:lnTo>
                <a:lnTo>
                  <a:pt x="20602" y="113577"/>
                </a:lnTo>
                <a:lnTo>
                  <a:pt x="44531" y="75942"/>
                </a:lnTo>
                <a:lnTo>
                  <a:pt x="75920" y="44547"/>
                </a:lnTo>
                <a:lnTo>
                  <a:pt x="113555" y="20611"/>
                </a:lnTo>
                <a:lnTo>
                  <a:pt x="156218" y="5356"/>
                </a:lnTo>
                <a:lnTo>
                  <a:pt x="202692" y="0"/>
                </a:lnTo>
                <a:lnTo>
                  <a:pt x="6038087" y="0"/>
                </a:lnTo>
                <a:lnTo>
                  <a:pt x="6084545" y="5356"/>
                </a:lnTo>
                <a:lnTo>
                  <a:pt x="6127202" y="20611"/>
                </a:lnTo>
                <a:lnTo>
                  <a:pt x="6164837" y="44547"/>
                </a:lnTo>
                <a:lnTo>
                  <a:pt x="6196232" y="75942"/>
                </a:lnTo>
                <a:lnTo>
                  <a:pt x="6220168" y="113577"/>
                </a:lnTo>
                <a:lnTo>
                  <a:pt x="6235423" y="156234"/>
                </a:lnTo>
                <a:lnTo>
                  <a:pt x="6240780" y="202691"/>
                </a:lnTo>
                <a:lnTo>
                  <a:pt x="6240780" y="1013460"/>
                </a:lnTo>
                <a:lnTo>
                  <a:pt x="6235423" y="1059917"/>
                </a:lnTo>
                <a:lnTo>
                  <a:pt x="6220168" y="1102574"/>
                </a:lnTo>
                <a:lnTo>
                  <a:pt x="6196232" y="1140209"/>
                </a:lnTo>
                <a:lnTo>
                  <a:pt x="6164837" y="1171604"/>
                </a:lnTo>
                <a:lnTo>
                  <a:pt x="6127202" y="1195540"/>
                </a:lnTo>
                <a:lnTo>
                  <a:pt x="6084545" y="1210795"/>
                </a:lnTo>
                <a:lnTo>
                  <a:pt x="6038087" y="1216152"/>
                </a:lnTo>
                <a:lnTo>
                  <a:pt x="202692" y="1216152"/>
                </a:lnTo>
                <a:lnTo>
                  <a:pt x="156218" y="1210795"/>
                </a:lnTo>
                <a:lnTo>
                  <a:pt x="113555" y="1195540"/>
                </a:lnTo>
                <a:lnTo>
                  <a:pt x="75920" y="1171604"/>
                </a:lnTo>
                <a:lnTo>
                  <a:pt x="44531" y="1140209"/>
                </a:lnTo>
                <a:lnTo>
                  <a:pt x="20602" y="1102574"/>
                </a:lnTo>
                <a:lnTo>
                  <a:pt x="5353" y="1059917"/>
                </a:lnTo>
                <a:lnTo>
                  <a:pt x="0" y="1013460"/>
                </a:lnTo>
                <a:lnTo>
                  <a:pt x="0" y="202691"/>
                </a:lnTo>
                <a:close/>
              </a:path>
            </a:pathLst>
          </a:custGeom>
          <a:ln w="1981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E32D85C-25F8-A4A6-050E-BBE09D0E7694}"/>
              </a:ext>
            </a:extLst>
          </p:cNvPr>
          <p:cNvSpPr/>
          <p:nvPr/>
        </p:nvSpPr>
        <p:spPr>
          <a:xfrm>
            <a:off x="3276599" y="1572088"/>
            <a:ext cx="1066801" cy="561512"/>
          </a:xfrm>
          <a:custGeom>
            <a:avLst/>
            <a:gdLst/>
            <a:ahLst/>
            <a:cxnLst/>
            <a:rect l="l" t="t" r="r" b="b"/>
            <a:pathLst>
              <a:path w="6240780" h="1216660">
                <a:moveTo>
                  <a:pt x="0" y="202691"/>
                </a:moveTo>
                <a:lnTo>
                  <a:pt x="5353" y="156234"/>
                </a:lnTo>
                <a:lnTo>
                  <a:pt x="20602" y="113577"/>
                </a:lnTo>
                <a:lnTo>
                  <a:pt x="44531" y="75942"/>
                </a:lnTo>
                <a:lnTo>
                  <a:pt x="75920" y="44547"/>
                </a:lnTo>
                <a:lnTo>
                  <a:pt x="113555" y="20611"/>
                </a:lnTo>
                <a:lnTo>
                  <a:pt x="156218" y="5356"/>
                </a:lnTo>
                <a:lnTo>
                  <a:pt x="202692" y="0"/>
                </a:lnTo>
                <a:lnTo>
                  <a:pt x="6038087" y="0"/>
                </a:lnTo>
                <a:lnTo>
                  <a:pt x="6084545" y="5356"/>
                </a:lnTo>
                <a:lnTo>
                  <a:pt x="6127202" y="20611"/>
                </a:lnTo>
                <a:lnTo>
                  <a:pt x="6164837" y="44547"/>
                </a:lnTo>
                <a:lnTo>
                  <a:pt x="6196232" y="75942"/>
                </a:lnTo>
                <a:lnTo>
                  <a:pt x="6220168" y="113577"/>
                </a:lnTo>
                <a:lnTo>
                  <a:pt x="6235423" y="156234"/>
                </a:lnTo>
                <a:lnTo>
                  <a:pt x="6240780" y="202691"/>
                </a:lnTo>
                <a:lnTo>
                  <a:pt x="6240780" y="1013460"/>
                </a:lnTo>
                <a:lnTo>
                  <a:pt x="6235423" y="1059917"/>
                </a:lnTo>
                <a:lnTo>
                  <a:pt x="6220168" y="1102574"/>
                </a:lnTo>
                <a:lnTo>
                  <a:pt x="6196232" y="1140209"/>
                </a:lnTo>
                <a:lnTo>
                  <a:pt x="6164837" y="1171604"/>
                </a:lnTo>
                <a:lnTo>
                  <a:pt x="6127202" y="1195540"/>
                </a:lnTo>
                <a:lnTo>
                  <a:pt x="6084545" y="1210795"/>
                </a:lnTo>
                <a:lnTo>
                  <a:pt x="6038087" y="1216152"/>
                </a:lnTo>
                <a:lnTo>
                  <a:pt x="202692" y="1216152"/>
                </a:lnTo>
                <a:lnTo>
                  <a:pt x="156218" y="1210795"/>
                </a:lnTo>
                <a:lnTo>
                  <a:pt x="113555" y="1195540"/>
                </a:lnTo>
                <a:lnTo>
                  <a:pt x="75920" y="1171604"/>
                </a:lnTo>
                <a:lnTo>
                  <a:pt x="44531" y="1140209"/>
                </a:lnTo>
                <a:lnTo>
                  <a:pt x="20602" y="1102574"/>
                </a:lnTo>
                <a:lnTo>
                  <a:pt x="5353" y="1059917"/>
                </a:lnTo>
                <a:lnTo>
                  <a:pt x="0" y="1013460"/>
                </a:lnTo>
                <a:lnTo>
                  <a:pt x="0" y="202691"/>
                </a:lnTo>
                <a:close/>
              </a:path>
            </a:pathLst>
          </a:custGeom>
          <a:ln w="1981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AAC1B415-68B4-7A35-1A2B-FC390F4CB5A4}"/>
              </a:ext>
            </a:extLst>
          </p:cNvPr>
          <p:cNvSpPr/>
          <p:nvPr/>
        </p:nvSpPr>
        <p:spPr>
          <a:xfrm>
            <a:off x="4677697" y="1856568"/>
            <a:ext cx="2104103" cy="561512"/>
          </a:xfrm>
          <a:custGeom>
            <a:avLst/>
            <a:gdLst/>
            <a:ahLst/>
            <a:cxnLst/>
            <a:rect l="l" t="t" r="r" b="b"/>
            <a:pathLst>
              <a:path w="6240780" h="1216660">
                <a:moveTo>
                  <a:pt x="0" y="202691"/>
                </a:moveTo>
                <a:lnTo>
                  <a:pt x="5353" y="156234"/>
                </a:lnTo>
                <a:lnTo>
                  <a:pt x="20602" y="113577"/>
                </a:lnTo>
                <a:lnTo>
                  <a:pt x="44531" y="75942"/>
                </a:lnTo>
                <a:lnTo>
                  <a:pt x="75920" y="44547"/>
                </a:lnTo>
                <a:lnTo>
                  <a:pt x="113555" y="20611"/>
                </a:lnTo>
                <a:lnTo>
                  <a:pt x="156218" y="5356"/>
                </a:lnTo>
                <a:lnTo>
                  <a:pt x="202692" y="0"/>
                </a:lnTo>
                <a:lnTo>
                  <a:pt x="6038087" y="0"/>
                </a:lnTo>
                <a:lnTo>
                  <a:pt x="6084545" y="5356"/>
                </a:lnTo>
                <a:lnTo>
                  <a:pt x="6127202" y="20611"/>
                </a:lnTo>
                <a:lnTo>
                  <a:pt x="6164837" y="44547"/>
                </a:lnTo>
                <a:lnTo>
                  <a:pt x="6196232" y="75942"/>
                </a:lnTo>
                <a:lnTo>
                  <a:pt x="6220168" y="113577"/>
                </a:lnTo>
                <a:lnTo>
                  <a:pt x="6235423" y="156234"/>
                </a:lnTo>
                <a:lnTo>
                  <a:pt x="6240780" y="202691"/>
                </a:lnTo>
                <a:lnTo>
                  <a:pt x="6240780" y="1013460"/>
                </a:lnTo>
                <a:lnTo>
                  <a:pt x="6235423" y="1059917"/>
                </a:lnTo>
                <a:lnTo>
                  <a:pt x="6220168" y="1102574"/>
                </a:lnTo>
                <a:lnTo>
                  <a:pt x="6196232" y="1140209"/>
                </a:lnTo>
                <a:lnTo>
                  <a:pt x="6164837" y="1171604"/>
                </a:lnTo>
                <a:lnTo>
                  <a:pt x="6127202" y="1195540"/>
                </a:lnTo>
                <a:lnTo>
                  <a:pt x="6084545" y="1210795"/>
                </a:lnTo>
                <a:lnTo>
                  <a:pt x="6038087" y="1216152"/>
                </a:lnTo>
                <a:lnTo>
                  <a:pt x="202692" y="1216152"/>
                </a:lnTo>
                <a:lnTo>
                  <a:pt x="156218" y="1210795"/>
                </a:lnTo>
                <a:lnTo>
                  <a:pt x="113555" y="1195540"/>
                </a:lnTo>
                <a:lnTo>
                  <a:pt x="75920" y="1171604"/>
                </a:lnTo>
                <a:lnTo>
                  <a:pt x="44531" y="1140209"/>
                </a:lnTo>
                <a:lnTo>
                  <a:pt x="20602" y="1102574"/>
                </a:lnTo>
                <a:lnTo>
                  <a:pt x="5353" y="1059917"/>
                </a:lnTo>
                <a:lnTo>
                  <a:pt x="0" y="1013460"/>
                </a:lnTo>
                <a:lnTo>
                  <a:pt x="0" y="202691"/>
                </a:lnTo>
                <a:close/>
              </a:path>
            </a:pathLst>
          </a:custGeom>
          <a:ln w="1981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" y="704087"/>
            <a:ext cx="8242300" cy="1054735"/>
            <a:chOff x="451104" y="704087"/>
            <a:chExt cx="8242300" cy="1054735"/>
          </a:xfrm>
        </p:grpSpPr>
        <p:sp>
          <p:nvSpPr>
            <p:cNvPr id="3" name="object 3"/>
            <p:cNvSpPr/>
            <p:nvPr/>
          </p:nvSpPr>
          <p:spPr>
            <a:xfrm>
              <a:off x="457200" y="1097279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19">
                  <a:moveTo>
                    <a:pt x="8229600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8229600" y="65532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1097279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19">
                  <a:moveTo>
                    <a:pt x="0" y="655320"/>
                  </a:moveTo>
                  <a:lnTo>
                    <a:pt x="8229600" y="65532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5532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441" y="713993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5632704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5"/>
                  </a:lnTo>
                  <a:lnTo>
                    <a:pt x="0" y="640079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5"/>
                  </a:lnTo>
                  <a:lnTo>
                    <a:pt x="5632704" y="768095"/>
                  </a:lnTo>
                  <a:lnTo>
                    <a:pt x="5682549" y="758041"/>
                  </a:lnTo>
                  <a:lnTo>
                    <a:pt x="5723239" y="730615"/>
                  </a:lnTo>
                  <a:lnTo>
                    <a:pt x="5750665" y="689925"/>
                  </a:lnTo>
                  <a:lnTo>
                    <a:pt x="5760720" y="640079"/>
                  </a:lnTo>
                  <a:lnTo>
                    <a:pt x="5760720" y="128015"/>
                  </a:lnTo>
                  <a:lnTo>
                    <a:pt x="5750665" y="78170"/>
                  </a:lnTo>
                  <a:lnTo>
                    <a:pt x="5723239" y="37480"/>
                  </a:lnTo>
                  <a:lnTo>
                    <a:pt x="5682549" y="10054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441" y="713993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5632704" y="0"/>
                  </a:lnTo>
                  <a:lnTo>
                    <a:pt x="5682549" y="10054"/>
                  </a:lnTo>
                  <a:lnTo>
                    <a:pt x="5723239" y="37480"/>
                  </a:lnTo>
                  <a:lnTo>
                    <a:pt x="5750665" y="78170"/>
                  </a:lnTo>
                  <a:lnTo>
                    <a:pt x="5760720" y="128015"/>
                  </a:lnTo>
                  <a:lnTo>
                    <a:pt x="5760720" y="640079"/>
                  </a:lnTo>
                  <a:lnTo>
                    <a:pt x="5750665" y="689925"/>
                  </a:lnTo>
                  <a:lnTo>
                    <a:pt x="5723239" y="730615"/>
                  </a:lnTo>
                  <a:lnTo>
                    <a:pt x="5682549" y="758041"/>
                  </a:lnTo>
                  <a:lnTo>
                    <a:pt x="5632704" y="768095"/>
                  </a:lnTo>
                  <a:lnTo>
                    <a:pt x="128016" y="768095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1981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1104" y="1883664"/>
            <a:ext cx="8242300" cy="1054735"/>
            <a:chOff x="451104" y="1883664"/>
            <a:chExt cx="8242300" cy="1054735"/>
          </a:xfrm>
        </p:grpSpPr>
        <p:sp>
          <p:nvSpPr>
            <p:cNvPr id="8" name="object 8"/>
            <p:cNvSpPr/>
            <p:nvPr/>
          </p:nvSpPr>
          <p:spPr>
            <a:xfrm>
              <a:off x="457200" y="2276856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19">
                  <a:moveTo>
                    <a:pt x="8229600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8229600" y="65532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2276856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19">
                  <a:moveTo>
                    <a:pt x="0" y="655320"/>
                  </a:moveTo>
                  <a:lnTo>
                    <a:pt x="8229600" y="65532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5532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9441" y="1893570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5632704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5"/>
                  </a:lnTo>
                  <a:lnTo>
                    <a:pt x="0" y="640079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5"/>
                  </a:lnTo>
                  <a:lnTo>
                    <a:pt x="5632704" y="768095"/>
                  </a:lnTo>
                  <a:lnTo>
                    <a:pt x="5682549" y="758041"/>
                  </a:lnTo>
                  <a:lnTo>
                    <a:pt x="5723239" y="730615"/>
                  </a:lnTo>
                  <a:lnTo>
                    <a:pt x="5750665" y="689925"/>
                  </a:lnTo>
                  <a:lnTo>
                    <a:pt x="5760720" y="640079"/>
                  </a:lnTo>
                  <a:lnTo>
                    <a:pt x="5760720" y="128015"/>
                  </a:lnTo>
                  <a:lnTo>
                    <a:pt x="5750665" y="78170"/>
                  </a:lnTo>
                  <a:lnTo>
                    <a:pt x="5723239" y="37480"/>
                  </a:lnTo>
                  <a:lnTo>
                    <a:pt x="5682549" y="10054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9441" y="1893570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5632704" y="0"/>
                  </a:lnTo>
                  <a:lnTo>
                    <a:pt x="5682549" y="10054"/>
                  </a:lnTo>
                  <a:lnTo>
                    <a:pt x="5723239" y="37480"/>
                  </a:lnTo>
                  <a:lnTo>
                    <a:pt x="5750665" y="78170"/>
                  </a:lnTo>
                  <a:lnTo>
                    <a:pt x="5760720" y="128015"/>
                  </a:lnTo>
                  <a:lnTo>
                    <a:pt x="5760720" y="640079"/>
                  </a:lnTo>
                  <a:lnTo>
                    <a:pt x="5750665" y="689925"/>
                  </a:lnTo>
                  <a:lnTo>
                    <a:pt x="5723239" y="730615"/>
                  </a:lnTo>
                  <a:lnTo>
                    <a:pt x="5682549" y="758041"/>
                  </a:lnTo>
                  <a:lnTo>
                    <a:pt x="5632704" y="768095"/>
                  </a:lnTo>
                  <a:lnTo>
                    <a:pt x="128016" y="768095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1981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1104" y="3063239"/>
            <a:ext cx="8242300" cy="1054735"/>
            <a:chOff x="451104" y="3063239"/>
            <a:chExt cx="8242300" cy="1054735"/>
          </a:xfrm>
        </p:grpSpPr>
        <p:sp>
          <p:nvSpPr>
            <p:cNvPr id="13" name="object 13"/>
            <p:cNvSpPr/>
            <p:nvPr/>
          </p:nvSpPr>
          <p:spPr>
            <a:xfrm>
              <a:off x="457200" y="3456431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20">
                  <a:moveTo>
                    <a:pt x="8229600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8229600" y="65532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3456431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20">
                  <a:moveTo>
                    <a:pt x="0" y="655320"/>
                  </a:moveTo>
                  <a:lnTo>
                    <a:pt x="8229600" y="65532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5532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9441" y="3073145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5632704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5"/>
                  </a:lnTo>
                  <a:lnTo>
                    <a:pt x="0" y="640079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5"/>
                  </a:lnTo>
                  <a:lnTo>
                    <a:pt x="5632704" y="768095"/>
                  </a:lnTo>
                  <a:lnTo>
                    <a:pt x="5682549" y="758041"/>
                  </a:lnTo>
                  <a:lnTo>
                    <a:pt x="5723239" y="730615"/>
                  </a:lnTo>
                  <a:lnTo>
                    <a:pt x="5750665" y="689925"/>
                  </a:lnTo>
                  <a:lnTo>
                    <a:pt x="5760720" y="640079"/>
                  </a:lnTo>
                  <a:lnTo>
                    <a:pt x="5760720" y="128015"/>
                  </a:lnTo>
                  <a:lnTo>
                    <a:pt x="5750665" y="78170"/>
                  </a:lnTo>
                  <a:lnTo>
                    <a:pt x="5723239" y="37480"/>
                  </a:lnTo>
                  <a:lnTo>
                    <a:pt x="5682549" y="10054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9441" y="3073145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0" y="128015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5632704" y="0"/>
                  </a:lnTo>
                  <a:lnTo>
                    <a:pt x="5682549" y="10054"/>
                  </a:lnTo>
                  <a:lnTo>
                    <a:pt x="5723239" y="37480"/>
                  </a:lnTo>
                  <a:lnTo>
                    <a:pt x="5750665" y="78170"/>
                  </a:lnTo>
                  <a:lnTo>
                    <a:pt x="5760720" y="128015"/>
                  </a:lnTo>
                  <a:lnTo>
                    <a:pt x="5760720" y="640079"/>
                  </a:lnTo>
                  <a:lnTo>
                    <a:pt x="5750665" y="689925"/>
                  </a:lnTo>
                  <a:lnTo>
                    <a:pt x="5723239" y="730615"/>
                  </a:lnTo>
                  <a:lnTo>
                    <a:pt x="5682549" y="758041"/>
                  </a:lnTo>
                  <a:lnTo>
                    <a:pt x="5632704" y="768095"/>
                  </a:lnTo>
                  <a:lnTo>
                    <a:pt x="128016" y="768095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79"/>
                  </a:lnTo>
                  <a:lnTo>
                    <a:pt x="0" y="128015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51104" y="4242815"/>
            <a:ext cx="8242300" cy="1053465"/>
            <a:chOff x="451104" y="4242815"/>
            <a:chExt cx="8242300" cy="1053465"/>
          </a:xfrm>
        </p:grpSpPr>
        <p:sp>
          <p:nvSpPr>
            <p:cNvPr id="18" name="object 18"/>
            <p:cNvSpPr/>
            <p:nvPr/>
          </p:nvSpPr>
          <p:spPr>
            <a:xfrm>
              <a:off x="457200" y="4636007"/>
              <a:ext cx="8229600" cy="654050"/>
            </a:xfrm>
            <a:custGeom>
              <a:avLst/>
              <a:gdLst/>
              <a:ahLst/>
              <a:cxnLst/>
              <a:rect l="l" t="t" r="r" b="b"/>
              <a:pathLst>
                <a:path w="8229600" h="654050">
                  <a:moveTo>
                    <a:pt x="8229600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8229600" y="65379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636007"/>
              <a:ext cx="8229600" cy="654050"/>
            </a:xfrm>
            <a:custGeom>
              <a:avLst/>
              <a:gdLst/>
              <a:ahLst/>
              <a:cxnLst/>
              <a:rect l="l" t="t" r="r" b="b"/>
              <a:pathLst>
                <a:path w="8229600" h="654050">
                  <a:moveTo>
                    <a:pt x="0" y="653796"/>
                  </a:moveTo>
                  <a:lnTo>
                    <a:pt x="8229600" y="65379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53796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9441" y="4252721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5632958" y="0"/>
                  </a:moveTo>
                  <a:lnTo>
                    <a:pt x="127762" y="0"/>
                  </a:lnTo>
                  <a:lnTo>
                    <a:pt x="78031" y="10032"/>
                  </a:lnTo>
                  <a:lnTo>
                    <a:pt x="37420" y="37401"/>
                  </a:lnTo>
                  <a:lnTo>
                    <a:pt x="10040" y="78009"/>
                  </a:lnTo>
                  <a:lnTo>
                    <a:pt x="0" y="127761"/>
                  </a:lnTo>
                  <a:lnTo>
                    <a:pt x="0" y="638809"/>
                  </a:lnTo>
                  <a:lnTo>
                    <a:pt x="10040" y="688562"/>
                  </a:lnTo>
                  <a:lnTo>
                    <a:pt x="37420" y="729170"/>
                  </a:lnTo>
                  <a:lnTo>
                    <a:pt x="78031" y="756538"/>
                  </a:lnTo>
                  <a:lnTo>
                    <a:pt x="127762" y="766571"/>
                  </a:lnTo>
                  <a:lnTo>
                    <a:pt x="5632958" y="766571"/>
                  </a:lnTo>
                  <a:lnTo>
                    <a:pt x="5682710" y="756538"/>
                  </a:lnTo>
                  <a:lnTo>
                    <a:pt x="5723318" y="729170"/>
                  </a:lnTo>
                  <a:lnTo>
                    <a:pt x="5750687" y="688562"/>
                  </a:lnTo>
                  <a:lnTo>
                    <a:pt x="5760720" y="638809"/>
                  </a:lnTo>
                  <a:lnTo>
                    <a:pt x="5760720" y="127761"/>
                  </a:lnTo>
                  <a:lnTo>
                    <a:pt x="5750687" y="78009"/>
                  </a:lnTo>
                  <a:lnTo>
                    <a:pt x="5723318" y="37401"/>
                  </a:lnTo>
                  <a:lnTo>
                    <a:pt x="5682710" y="10032"/>
                  </a:lnTo>
                  <a:lnTo>
                    <a:pt x="5632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9441" y="4252721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0" y="127761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2"/>
                  </a:lnTo>
                  <a:lnTo>
                    <a:pt x="127762" y="0"/>
                  </a:lnTo>
                  <a:lnTo>
                    <a:pt x="5632958" y="0"/>
                  </a:lnTo>
                  <a:lnTo>
                    <a:pt x="5682710" y="10032"/>
                  </a:lnTo>
                  <a:lnTo>
                    <a:pt x="5723318" y="37401"/>
                  </a:lnTo>
                  <a:lnTo>
                    <a:pt x="5750687" y="78009"/>
                  </a:lnTo>
                  <a:lnTo>
                    <a:pt x="5760720" y="127761"/>
                  </a:lnTo>
                  <a:lnTo>
                    <a:pt x="5760720" y="638809"/>
                  </a:lnTo>
                  <a:lnTo>
                    <a:pt x="5750687" y="688562"/>
                  </a:lnTo>
                  <a:lnTo>
                    <a:pt x="5723318" y="729170"/>
                  </a:lnTo>
                  <a:lnTo>
                    <a:pt x="5682710" y="756538"/>
                  </a:lnTo>
                  <a:lnTo>
                    <a:pt x="5632958" y="766571"/>
                  </a:lnTo>
                  <a:lnTo>
                    <a:pt x="127762" y="766571"/>
                  </a:lnTo>
                  <a:lnTo>
                    <a:pt x="78031" y="756538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09"/>
                  </a:lnTo>
                  <a:lnTo>
                    <a:pt x="0" y="127761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51104" y="5422391"/>
            <a:ext cx="8242300" cy="1053465"/>
            <a:chOff x="451104" y="5422391"/>
            <a:chExt cx="8242300" cy="1053465"/>
          </a:xfrm>
        </p:grpSpPr>
        <p:sp>
          <p:nvSpPr>
            <p:cNvPr id="23" name="object 23"/>
            <p:cNvSpPr/>
            <p:nvPr/>
          </p:nvSpPr>
          <p:spPr>
            <a:xfrm>
              <a:off x="457200" y="5814059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20">
                  <a:moveTo>
                    <a:pt x="8229600" y="0"/>
                  </a:moveTo>
                  <a:lnTo>
                    <a:pt x="0" y="0"/>
                  </a:lnTo>
                  <a:lnTo>
                    <a:pt x="0" y="655319"/>
                  </a:lnTo>
                  <a:lnTo>
                    <a:pt x="8229600" y="65531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00" y="5814059"/>
              <a:ext cx="8229600" cy="655320"/>
            </a:xfrm>
            <a:custGeom>
              <a:avLst/>
              <a:gdLst/>
              <a:ahLst/>
              <a:cxnLst/>
              <a:rect l="l" t="t" r="r" b="b"/>
              <a:pathLst>
                <a:path w="8229600" h="655320">
                  <a:moveTo>
                    <a:pt x="0" y="655319"/>
                  </a:moveTo>
                  <a:lnTo>
                    <a:pt x="8229600" y="65531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55319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9441" y="5432297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5632958" y="0"/>
                  </a:moveTo>
                  <a:lnTo>
                    <a:pt x="127762" y="0"/>
                  </a:lnTo>
                  <a:lnTo>
                    <a:pt x="78031" y="10032"/>
                  </a:lnTo>
                  <a:lnTo>
                    <a:pt x="37420" y="37401"/>
                  </a:lnTo>
                  <a:lnTo>
                    <a:pt x="10040" y="78009"/>
                  </a:lnTo>
                  <a:lnTo>
                    <a:pt x="0" y="127761"/>
                  </a:lnTo>
                  <a:lnTo>
                    <a:pt x="0" y="638809"/>
                  </a:lnTo>
                  <a:lnTo>
                    <a:pt x="10040" y="688540"/>
                  </a:lnTo>
                  <a:lnTo>
                    <a:pt x="37420" y="729151"/>
                  </a:lnTo>
                  <a:lnTo>
                    <a:pt x="78031" y="756531"/>
                  </a:lnTo>
                  <a:lnTo>
                    <a:pt x="127762" y="766571"/>
                  </a:lnTo>
                  <a:lnTo>
                    <a:pt x="5632958" y="766571"/>
                  </a:lnTo>
                  <a:lnTo>
                    <a:pt x="5682710" y="756531"/>
                  </a:lnTo>
                  <a:lnTo>
                    <a:pt x="5723318" y="729151"/>
                  </a:lnTo>
                  <a:lnTo>
                    <a:pt x="5750687" y="688540"/>
                  </a:lnTo>
                  <a:lnTo>
                    <a:pt x="5760720" y="638809"/>
                  </a:lnTo>
                  <a:lnTo>
                    <a:pt x="5760720" y="127761"/>
                  </a:lnTo>
                  <a:lnTo>
                    <a:pt x="5750687" y="78009"/>
                  </a:lnTo>
                  <a:lnTo>
                    <a:pt x="5723318" y="37401"/>
                  </a:lnTo>
                  <a:lnTo>
                    <a:pt x="5682710" y="10032"/>
                  </a:lnTo>
                  <a:lnTo>
                    <a:pt x="5632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9441" y="5432297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0" y="127761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2"/>
                  </a:lnTo>
                  <a:lnTo>
                    <a:pt x="127762" y="0"/>
                  </a:lnTo>
                  <a:lnTo>
                    <a:pt x="5632958" y="0"/>
                  </a:lnTo>
                  <a:lnTo>
                    <a:pt x="5682710" y="10032"/>
                  </a:lnTo>
                  <a:lnTo>
                    <a:pt x="5723318" y="37401"/>
                  </a:lnTo>
                  <a:lnTo>
                    <a:pt x="5750687" y="78009"/>
                  </a:lnTo>
                  <a:lnTo>
                    <a:pt x="5760720" y="127761"/>
                  </a:lnTo>
                  <a:lnTo>
                    <a:pt x="5760720" y="638809"/>
                  </a:lnTo>
                  <a:lnTo>
                    <a:pt x="5750687" y="688540"/>
                  </a:lnTo>
                  <a:lnTo>
                    <a:pt x="5723318" y="729151"/>
                  </a:lnTo>
                  <a:lnTo>
                    <a:pt x="5682710" y="756531"/>
                  </a:lnTo>
                  <a:lnTo>
                    <a:pt x="5632958" y="766571"/>
                  </a:lnTo>
                  <a:lnTo>
                    <a:pt x="127762" y="766571"/>
                  </a:lnTo>
                  <a:lnTo>
                    <a:pt x="78031" y="756531"/>
                  </a:lnTo>
                  <a:lnTo>
                    <a:pt x="37420" y="729151"/>
                  </a:lnTo>
                  <a:lnTo>
                    <a:pt x="10040" y="688540"/>
                  </a:lnTo>
                  <a:lnTo>
                    <a:pt x="0" y="638809"/>
                  </a:lnTo>
                  <a:lnTo>
                    <a:pt x="0" y="127761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11402" y="847089"/>
            <a:ext cx="4843780" cy="514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b="1" spc="-5" dirty="0">
                <a:latin typeface="Calibri"/>
                <a:cs typeface="Calibri"/>
              </a:rPr>
              <a:t>Large </a:t>
            </a:r>
            <a:r>
              <a:rPr sz="2600" b="1" spc="-5" dirty="0">
                <a:latin typeface="Calibri"/>
                <a:cs typeface="Calibri"/>
              </a:rPr>
              <a:t>nodule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size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(&gt;4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cm)</a:t>
            </a:r>
            <a:endParaRPr sz="2600" dirty="0">
              <a:latin typeface="Calibri"/>
              <a:cs typeface="Calibri"/>
            </a:endParaRPr>
          </a:p>
          <a:p>
            <a:pPr marL="12700" marR="991869">
              <a:lnSpc>
                <a:spcPct val="297700"/>
              </a:lnSpc>
            </a:pPr>
            <a:r>
              <a:rPr sz="2600" b="1" spc="-5" dirty="0">
                <a:latin typeface="Calibri"/>
                <a:cs typeface="Calibri"/>
              </a:rPr>
              <a:t>New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enlarging </a:t>
            </a:r>
            <a:r>
              <a:rPr sz="2600" b="1" spc="-5" dirty="0">
                <a:latin typeface="Calibri"/>
                <a:cs typeface="Calibri"/>
              </a:rPr>
              <a:t>neck </a:t>
            </a:r>
            <a:r>
              <a:rPr sz="2600" b="1" dirty="0">
                <a:latin typeface="Calibri"/>
                <a:cs typeface="Calibri"/>
              </a:rPr>
              <a:t>mass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Male </a:t>
            </a:r>
            <a:r>
              <a:rPr sz="2600" b="1" spc="-10" dirty="0">
                <a:latin typeface="Calibri"/>
                <a:cs typeface="Calibri"/>
              </a:rPr>
              <a:t>gender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ct val="297700"/>
              </a:lnSpc>
            </a:pPr>
            <a:r>
              <a:rPr sz="2600" b="1" spc="-25" dirty="0">
                <a:latin typeface="Calibri"/>
                <a:cs typeface="Calibri"/>
              </a:rPr>
              <a:t>Vocal </a:t>
            </a:r>
            <a:r>
              <a:rPr sz="2600" b="1" spc="-10" dirty="0">
                <a:latin typeface="Calibri"/>
                <a:cs typeface="Calibri"/>
              </a:rPr>
              <a:t>cord paralysis, hoarse </a:t>
            </a:r>
            <a:r>
              <a:rPr sz="2600" b="1" spc="-5" dirty="0">
                <a:latin typeface="Calibri"/>
                <a:cs typeface="Calibri"/>
              </a:rPr>
              <a:t>voice </a:t>
            </a:r>
            <a:r>
              <a:rPr sz="2600" b="1" dirty="0">
                <a:latin typeface="Calibri"/>
                <a:cs typeface="Calibri"/>
              </a:rPr>
              <a:t> Nodule</a:t>
            </a:r>
            <a:r>
              <a:rPr sz="2600" b="1" spc="-15" dirty="0">
                <a:latin typeface="Calibri"/>
                <a:cs typeface="Calibri"/>
              </a:rPr>
              <a:t> fixed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adjacent</a:t>
            </a:r>
            <a:r>
              <a:rPr sz="2600" b="1" spc="-10" dirty="0">
                <a:latin typeface="Calibri"/>
                <a:cs typeface="Calibri"/>
              </a:rPr>
              <a:t> structures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" y="885444"/>
            <a:ext cx="8242300" cy="2825750"/>
            <a:chOff x="451104" y="885444"/>
            <a:chExt cx="8242300" cy="2825750"/>
          </a:xfrm>
        </p:grpSpPr>
        <p:sp>
          <p:nvSpPr>
            <p:cNvPr id="3" name="object 3"/>
            <p:cNvSpPr/>
            <p:nvPr/>
          </p:nvSpPr>
          <p:spPr>
            <a:xfrm>
              <a:off x="457200" y="2924555"/>
              <a:ext cx="8229600" cy="780415"/>
            </a:xfrm>
            <a:custGeom>
              <a:avLst/>
              <a:gdLst/>
              <a:ahLst/>
              <a:cxnLst/>
              <a:rect l="l" t="t" r="r" b="b"/>
              <a:pathLst>
                <a:path w="8229600" h="780414">
                  <a:moveTo>
                    <a:pt x="8229600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8229600" y="78028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924555"/>
              <a:ext cx="8229600" cy="780415"/>
            </a:xfrm>
            <a:custGeom>
              <a:avLst/>
              <a:gdLst/>
              <a:ahLst/>
              <a:cxnLst/>
              <a:rect l="l" t="t" r="r" b="b"/>
              <a:pathLst>
                <a:path w="8229600" h="780414">
                  <a:moveTo>
                    <a:pt x="0" y="780288"/>
                  </a:moveTo>
                  <a:lnTo>
                    <a:pt x="8229600" y="78028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441" y="895350"/>
              <a:ext cx="5760720" cy="2487295"/>
            </a:xfrm>
            <a:custGeom>
              <a:avLst/>
              <a:gdLst/>
              <a:ahLst/>
              <a:cxnLst/>
              <a:rect l="l" t="t" r="r" b="b"/>
              <a:pathLst>
                <a:path w="5760720" h="2487295">
                  <a:moveTo>
                    <a:pt x="5346192" y="0"/>
                  </a:moveTo>
                  <a:lnTo>
                    <a:pt x="414528" y="0"/>
                  </a:lnTo>
                  <a:lnTo>
                    <a:pt x="366186" y="2788"/>
                  </a:lnTo>
                  <a:lnTo>
                    <a:pt x="319482" y="10945"/>
                  </a:lnTo>
                  <a:lnTo>
                    <a:pt x="274727" y="24161"/>
                  </a:lnTo>
                  <a:lnTo>
                    <a:pt x="232232" y="42125"/>
                  </a:lnTo>
                  <a:lnTo>
                    <a:pt x="192307" y="64526"/>
                  </a:lnTo>
                  <a:lnTo>
                    <a:pt x="155264" y="91053"/>
                  </a:lnTo>
                  <a:lnTo>
                    <a:pt x="121415" y="121396"/>
                  </a:lnTo>
                  <a:lnTo>
                    <a:pt x="91069" y="155243"/>
                  </a:lnTo>
                  <a:lnTo>
                    <a:pt x="64538" y="192285"/>
                  </a:lnTo>
                  <a:lnTo>
                    <a:pt x="42134" y="232210"/>
                  </a:lnTo>
                  <a:lnTo>
                    <a:pt x="24167" y="274707"/>
                  </a:lnTo>
                  <a:lnTo>
                    <a:pt x="10948" y="319466"/>
                  </a:lnTo>
                  <a:lnTo>
                    <a:pt x="2788" y="366177"/>
                  </a:lnTo>
                  <a:lnTo>
                    <a:pt x="0" y="414527"/>
                  </a:lnTo>
                  <a:lnTo>
                    <a:pt x="0" y="2072639"/>
                  </a:lnTo>
                  <a:lnTo>
                    <a:pt x="2788" y="2120990"/>
                  </a:lnTo>
                  <a:lnTo>
                    <a:pt x="10948" y="2167701"/>
                  </a:lnTo>
                  <a:lnTo>
                    <a:pt x="24167" y="2212460"/>
                  </a:lnTo>
                  <a:lnTo>
                    <a:pt x="42134" y="2254957"/>
                  </a:lnTo>
                  <a:lnTo>
                    <a:pt x="64538" y="2294882"/>
                  </a:lnTo>
                  <a:lnTo>
                    <a:pt x="91069" y="2331924"/>
                  </a:lnTo>
                  <a:lnTo>
                    <a:pt x="121415" y="2365771"/>
                  </a:lnTo>
                  <a:lnTo>
                    <a:pt x="155264" y="2396114"/>
                  </a:lnTo>
                  <a:lnTo>
                    <a:pt x="192307" y="2422641"/>
                  </a:lnTo>
                  <a:lnTo>
                    <a:pt x="232232" y="2445042"/>
                  </a:lnTo>
                  <a:lnTo>
                    <a:pt x="274727" y="2463006"/>
                  </a:lnTo>
                  <a:lnTo>
                    <a:pt x="319482" y="2476222"/>
                  </a:lnTo>
                  <a:lnTo>
                    <a:pt x="366186" y="2484379"/>
                  </a:lnTo>
                  <a:lnTo>
                    <a:pt x="414528" y="2487167"/>
                  </a:lnTo>
                  <a:lnTo>
                    <a:pt x="5346192" y="2487167"/>
                  </a:lnTo>
                  <a:lnTo>
                    <a:pt x="5394542" y="2484379"/>
                  </a:lnTo>
                  <a:lnTo>
                    <a:pt x="5441253" y="2476222"/>
                  </a:lnTo>
                  <a:lnTo>
                    <a:pt x="5486012" y="2463006"/>
                  </a:lnTo>
                  <a:lnTo>
                    <a:pt x="5528509" y="2445042"/>
                  </a:lnTo>
                  <a:lnTo>
                    <a:pt x="5568434" y="2422641"/>
                  </a:lnTo>
                  <a:lnTo>
                    <a:pt x="5605476" y="2396114"/>
                  </a:lnTo>
                  <a:lnTo>
                    <a:pt x="5639323" y="2365771"/>
                  </a:lnTo>
                  <a:lnTo>
                    <a:pt x="5669666" y="2331924"/>
                  </a:lnTo>
                  <a:lnTo>
                    <a:pt x="5696193" y="2294882"/>
                  </a:lnTo>
                  <a:lnTo>
                    <a:pt x="5718594" y="2254957"/>
                  </a:lnTo>
                  <a:lnTo>
                    <a:pt x="5736558" y="2212460"/>
                  </a:lnTo>
                  <a:lnTo>
                    <a:pt x="5749774" y="2167701"/>
                  </a:lnTo>
                  <a:lnTo>
                    <a:pt x="5757931" y="2120990"/>
                  </a:lnTo>
                  <a:lnTo>
                    <a:pt x="5760720" y="2072639"/>
                  </a:lnTo>
                  <a:lnTo>
                    <a:pt x="5760720" y="414527"/>
                  </a:lnTo>
                  <a:lnTo>
                    <a:pt x="5757931" y="366177"/>
                  </a:lnTo>
                  <a:lnTo>
                    <a:pt x="5749774" y="319466"/>
                  </a:lnTo>
                  <a:lnTo>
                    <a:pt x="5736558" y="274707"/>
                  </a:lnTo>
                  <a:lnTo>
                    <a:pt x="5718594" y="232210"/>
                  </a:lnTo>
                  <a:lnTo>
                    <a:pt x="5696193" y="192285"/>
                  </a:lnTo>
                  <a:lnTo>
                    <a:pt x="5669666" y="155243"/>
                  </a:lnTo>
                  <a:lnTo>
                    <a:pt x="5639323" y="121396"/>
                  </a:lnTo>
                  <a:lnTo>
                    <a:pt x="5605476" y="91053"/>
                  </a:lnTo>
                  <a:lnTo>
                    <a:pt x="5568434" y="64526"/>
                  </a:lnTo>
                  <a:lnTo>
                    <a:pt x="5528509" y="42125"/>
                  </a:lnTo>
                  <a:lnTo>
                    <a:pt x="5486012" y="24161"/>
                  </a:lnTo>
                  <a:lnTo>
                    <a:pt x="5441253" y="10945"/>
                  </a:lnTo>
                  <a:lnTo>
                    <a:pt x="5394542" y="2788"/>
                  </a:lnTo>
                  <a:lnTo>
                    <a:pt x="5346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441" y="895350"/>
              <a:ext cx="5760720" cy="2487295"/>
            </a:xfrm>
            <a:custGeom>
              <a:avLst/>
              <a:gdLst/>
              <a:ahLst/>
              <a:cxnLst/>
              <a:rect l="l" t="t" r="r" b="b"/>
              <a:pathLst>
                <a:path w="5760720" h="2487295">
                  <a:moveTo>
                    <a:pt x="0" y="414527"/>
                  </a:moveTo>
                  <a:lnTo>
                    <a:pt x="2788" y="366177"/>
                  </a:lnTo>
                  <a:lnTo>
                    <a:pt x="10948" y="319466"/>
                  </a:lnTo>
                  <a:lnTo>
                    <a:pt x="24167" y="274707"/>
                  </a:lnTo>
                  <a:lnTo>
                    <a:pt x="42134" y="232210"/>
                  </a:lnTo>
                  <a:lnTo>
                    <a:pt x="64538" y="192285"/>
                  </a:lnTo>
                  <a:lnTo>
                    <a:pt x="91069" y="155243"/>
                  </a:lnTo>
                  <a:lnTo>
                    <a:pt x="121415" y="121396"/>
                  </a:lnTo>
                  <a:lnTo>
                    <a:pt x="155264" y="91053"/>
                  </a:lnTo>
                  <a:lnTo>
                    <a:pt x="192307" y="64526"/>
                  </a:lnTo>
                  <a:lnTo>
                    <a:pt x="232232" y="42125"/>
                  </a:lnTo>
                  <a:lnTo>
                    <a:pt x="274727" y="24161"/>
                  </a:lnTo>
                  <a:lnTo>
                    <a:pt x="319482" y="10945"/>
                  </a:lnTo>
                  <a:lnTo>
                    <a:pt x="366186" y="2788"/>
                  </a:lnTo>
                  <a:lnTo>
                    <a:pt x="414528" y="0"/>
                  </a:lnTo>
                  <a:lnTo>
                    <a:pt x="5346192" y="0"/>
                  </a:lnTo>
                  <a:lnTo>
                    <a:pt x="5394542" y="2788"/>
                  </a:lnTo>
                  <a:lnTo>
                    <a:pt x="5441253" y="10945"/>
                  </a:lnTo>
                  <a:lnTo>
                    <a:pt x="5486012" y="24161"/>
                  </a:lnTo>
                  <a:lnTo>
                    <a:pt x="5528509" y="42125"/>
                  </a:lnTo>
                  <a:lnTo>
                    <a:pt x="5568434" y="64526"/>
                  </a:lnTo>
                  <a:lnTo>
                    <a:pt x="5605476" y="91053"/>
                  </a:lnTo>
                  <a:lnTo>
                    <a:pt x="5639323" y="121396"/>
                  </a:lnTo>
                  <a:lnTo>
                    <a:pt x="5669666" y="155243"/>
                  </a:lnTo>
                  <a:lnTo>
                    <a:pt x="5696193" y="192285"/>
                  </a:lnTo>
                  <a:lnTo>
                    <a:pt x="5718594" y="232210"/>
                  </a:lnTo>
                  <a:lnTo>
                    <a:pt x="5736558" y="274707"/>
                  </a:lnTo>
                  <a:lnTo>
                    <a:pt x="5749774" y="319466"/>
                  </a:lnTo>
                  <a:lnTo>
                    <a:pt x="5757931" y="366177"/>
                  </a:lnTo>
                  <a:lnTo>
                    <a:pt x="5760720" y="414527"/>
                  </a:lnTo>
                  <a:lnTo>
                    <a:pt x="5760720" y="2072639"/>
                  </a:lnTo>
                  <a:lnTo>
                    <a:pt x="5757931" y="2120990"/>
                  </a:lnTo>
                  <a:lnTo>
                    <a:pt x="5749774" y="2167701"/>
                  </a:lnTo>
                  <a:lnTo>
                    <a:pt x="5736558" y="2212460"/>
                  </a:lnTo>
                  <a:lnTo>
                    <a:pt x="5718594" y="2254957"/>
                  </a:lnTo>
                  <a:lnTo>
                    <a:pt x="5696193" y="2294882"/>
                  </a:lnTo>
                  <a:lnTo>
                    <a:pt x="5669666" y="2331924"/>
                  </a:lnTo>
                  <a:lnTo>
                    <a:pt x="5639323" y="2365771"/>
                  </a:lnTo>
                  <a:lnTo>
                    <a:pt x="5605476" y="2396114"/>
                  </a:lnTo>
                  <a:lnTo>
                    <a:pt x="5568434" y="2422641"/>
                  </a:lnTo>
                  <a:lnTo>
                    <a:pt x="5528509" y="2445042"/>
                  </a:lnTo>
                  <a:lnTo>
                    <a:pt x="5486012" y="2463006"/>
                  </a:lnTo>
                  <a:lnTo>
                    <a:pt x="5441253" y="2476222"/>
                  </a:lnTo>
                  <a:lnTo>
                    <a:pt x="5394542" y="2484379"/>
                  </a:lnTo>
                  <a:lnTo>
                    <a:pt x="5346192" y="2487167"/>
                  </a:lnTo>
                  <a:lnTo>
                    <a:pt x="414528" y="2487167"/>
                  </a:lnTo>
                  <a:lnTo>
                    <a:pt x="366186" y="2484379"/>
                  </a:lnTo>
                  <a:lnTo>
                    <a:pt x="319482" y="2476222"/>
                  </a:lnTo>
                  <a:lnTo>
                    <a:pt x="274727" y="2463006"/>
                  </a:lnTo>
                  <a:lnTo>
                    <a:pt x="232232" y="2445042"/>
                  </a:lnTo>
                  <a:lnTo>
                    <a:pt x="192307" y="2422641"/>
                  </a:lnTo>
                  <a:lnTo>
                    <a:pt x="155264" y="2396114"/>
                  </a:lnTo>
                  <a:lnTo>
                    <a:pt x="121415" y="2365771"/>
                  </a:lnTo>
                  <a:lnTo>
                    <a:pt x="91069" y="2331924"/>
                  </a:lnTo>
                  <a:lnTo>
                    <a:pt x="64538" y="2294882"/>
                  </a:lnTo>
                  <a:lnTo>
                    <a:pt x="42134" y="2254957"/>
                  </a:lnTo>
                  <a:lnTo>
                    <a:pt x="24167" y="2212460"/>
                  </a:lnTo>
                  <a:lnTo>
                    <a:pt x="10948" y="2167701"/>
                  </a:lnTo>
                  <a:lnTo>
                    <a:pt x="2788" y="2120990"/>
                  </a:lnTo>
                  <a:lnTo>
                    <a:pt x="0" y="2072639"/>
                  </a:lnTo>
                  <a:lnTo>
                    <a:pt x="0" y="414527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5222" y="1236726"/>
            <a:ext cx="5083175" cy="17310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0"/>
              </a:spcBef>
            </a:pPr>
            <a:r>
              <a:rPr sz="2400" b="1" u="none" spc="-10" dirty="0">
                <a:solidFill>
                  <a:srgbClr val="000000"/>
                </a:solidFill>
                <a:latin typeface="Calibri"/>
                <a:cs typeface="Calibri"/>
              </a:rPr>
              <a:t>Family</a:t>
            </a:r>
            <a:r>
              <a:rPr sz="2400" b="1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none" spc="-10" dirty="0">
                <a:solidFill>
                  <a:srgbClr val="000000"/>
                </a:solidFill>
                <a:latin typeface="Calibri"/>
                <a:cs typeface="Calibri"/>
              </a:rPr>
              <a:t>history</a:t>
            </a:r>
            <a:r>
              <a:rPr sz="2400" b="1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5" dirty="0">
                <a:solidFill>
                  <a:srgbClr val="000000"/>
                </a:solidFill>
                <a:latin typeface="Calibri"/>
                <a:cs typeface="Calibri"/>
              </a:rPr>
              <a:t>thyroid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30" dirty="0">
                <a:solidFill>
                  <a:srgbClr val="000000"/>
                </a:solidFill>
                <a:latin typeface="Calibri"/>
                <a:cs typeface="Calibri"/>
              </a:rPr>
              <a:t>cancer,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u="none" spc="-5" dirty="0">
                <a:solidFill>
                  <a:srgbClr val="000000"/>
                </a:solidFill>
                <a:latin typeface="Calibri"/>
                <a:cs typeface="Calibri"/>
              </a:rPr>
              <a:t>MEN </a:t>
            </a:r>
            <a:r>
              <a:rPr sz="2400" b="1" u="none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2400" u="none" spc="-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or 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other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genetic syndromes associated 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 with </a:t>
            </a:r>
            <a:r>
              <a:rPr sz="2400" u="none" spc="-15" dirty="0">
                <a:solidFill>
                  <a:srgbClr val="000000"/>
                </a:solidFill>
                <a:latin typeface="Calibri"/>
                <a:cs typeface="Calibri"/>
              </a:rPr>
              <a:t>thyroid 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malignancy 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(e.g., </a:t>
            </a:r>
            <a:r>
              <a:rPr sz="2400" u="none" spc="-20" dirty="0">
                <a:solidFill>
                  <a:srgbClr val="000000"/>
                </a:solidFill>
                <a:latin typeface="Calibri"/>
                <a:cs typeface="Calibri"/>
              </a:rPr>
              <a:t>Cowden’s </a:t>
            </a:r>
            <a:r>
              <a:rPr sz="2400" u="none" spc="-5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syndrome, familial 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polyposis,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Carney 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000000"/>
                </a:solidFill>
                <a:latin typeface="Calibri"/>
                <a:cs typeface="Calibri"/>
              </a:rPr>
              <a:t>complex</a:t>
            </a:r>
            <a:r>
              <a:rPr sz="2000" u="none" spc="-1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1104" y="3863340"/>
            <a:ext cx="8242300" cy="1254760"/>
            <a:chOff x="451104" y="3863340"/>
            <a:chExt cx="8242300" cy="1254760"/>
          </a:xfrm>
        </p:grpSpPr>
        <p:sp>
          <p:nvSpPr>
            <p:cNvPr id="9" name="object 9"/>
            <p:cNvSpPr/>
            <p:nvPr/>
          </p:nvSpPr>
          <p:spPr>
            <a:xfrm>
              <a:off x="457200" y="4329684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822960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8229600" y="78181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4329684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0" y="781812"/>
                  </a:moveTo>
                  <a:lnTo>
                    <a:pt x="8229600" y="78181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9441" y="3873246"/>
              <a:ext cx="5760720" cy="916305"/>
            </a:xfrm>
            <a:custGeom>
              <a:avLst/>
              <a:gdLst/>
              <a:ahLst/>
              <a:cxnLst/>
              <a:rect l="l" t="t" r="r" b="b"/>
              <a:pathLst>
                <a:path w="5760720" h="916304">
                  <a:moveTo>
                    <a:pt x="5608066" y="0"/>
                  </a:moveTo>
                  <a:lnTo>
                    <a:pt x="152654" y="0"/>
                  </a:lnTo>
                  <a:lnTo>
                    <a:pt x="104405" y="7780"/>
                  </a:lnTo>
                  <a:lnTo>
                    <a:pt x="62501" y="29447"/>
                  </a:lnTo>
                  <a:lnTo>
                    <a:pt x="29455" y="62490"/>
                  </a:lnTo>
                  <a:lnTo>
                    <a:pt x="7782" y="104396"/>
                  </a:lnTo>
                  <a:lnTo>
                    <a:pt x="0" y="152653"/>
                  </a:lnTo>
                  <a:lnTo>
                    <a:pt x="0" y="763269"/>
                  </a:lnTo>
                  <a:lnTo>
                    <a:pt x="7782" y="811527"/>
                  </a:lnTo>
                  <a:lnTo>
                    <a:pt x="29455" y="853433"/>
                  </a:lnTo>
                  <a:lnTo>
                    <a:pt x="62501" y="886476"/>
                  </a:lnTo>
                  <a:lnTo>
                    <a:pt x="104405" y="908143"/>
                  </a:lnTo>
                  <a:lnTo>
                    <a:pt x="152654" y="915923"/>
                  </a:lnTo>
                  <a:lnTo>
                    <a:pt x="5608066" y="915923"/>
                  </a:lnTo>
                  <a:lnTo>
                    <a:pt x="5656323" y="908143"/>
                  </a:lnTo>
                  <a:lnTo>
                    <a:pt x="5698229" y="886476"/>
                  </a:lnTo>
                  <a:lnTo>
                    <a:pt x="5731272" y="853433"/>
                  </a:lnTo>
                  <a:lnTo>
                    <a:pt x="5752939" y="811527"/>
                  </a:lnTo>
                  <a:lnTo>
                    <a:pt x="5760720" y="763269"/>
                  </a:lnTo>
                  <a:lnTo>
                    <a:pt x="5760720" y="152653"/>
                  </a:lnTo>
                  <a:lnTo>
                    <a:pt x="5752939" y="104396"/>
                  </a:lnTo>
                  <a:lnTo>
                    <a:pt x="5731272" y="62490"/>
                  </a:lnTo>
                  <a:lnTo>
                    <a:pt x="5698229" y="29447"/>
                  </a:lnTo>
                  <a:lnTo>
                    <a:pt x="5656323" y="7780"/>
                  </a:lnTo>
                  <a:lnTo>
                    <a:pt x="5608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9441" y="3873246"/>
              <a:ext cx="5760720" cy="916305"/>
            </a:xfrm>
            <a:custGeom>
              <a:avLst/>
              <a:gdLst/>
              <a:ahLst/>
              <a:cxnLst/>
              <a:rect l="l" t="t" r="r" b="b"/>
              <a:pathLst>
                <a:path w="5760720" h="916304">
                  <a:moveTo>
                    <a:pt x="0" y="152653"/>
                  </a:moveTo>
                  <a:lnTo>
                    <a:pt x="7782" y="104396"/>
                  </a:lnTo>
                  <a:lnTo>
                    <a:pt x="29455" y="62490"/>
                  </a:lnTo>
                  <a:lnTo>
                    <a:pt x="62501" y="29447"/>
                  </a:lnTo>
                  <a:lnTo>
                    <a:pt x="104405" y="7780"/>
                  </a:lnTo>
                  <a:lnTo>
                    <a:pt x="152654" y="0"/>
                  </a:lnTo>
                  <a:lnTo>
                    <a:pt x="5608066" y="0"/>
                  </a:lnTo>
                  <a:lnTo>
                    <a:pt x="5656323" y="7780"/>
                  </a:lnTo>
                  <a:lnTo>
                    <a:pt x="5698229" y="29447"/>
                  </a:lnTo>
                  <a:lnTo>
                    <a:pt x="5731272" y="62490"/>
                  </a:lnTo>
                  <a:lnTo>
                    <a:pt x="5752939" y="104396"/>
                  </a:lnTo>
                  <a:lnTo>
                    <a:pt x="5760720" y="152653"/>
                  </a:lnTo>
                  <a:lnTo>
                    <a:pt x="5760720" y="763269"/>
                  </a:lnTo>
                  <a:lnTo>
                    <a:pt x="5752939" y="811527"/>
                  </a:lnTo>
                  <a:lnTo>
                    <a:pt x="5731272" y="853433"/>
                  </a:lnTo>
                  <a:lnTo>
                    <a:pt x="5698229" y="886476"/>
                  </a:lnTo>
                  <a:lnTo>
                    <a:pt x="5656323" y="908143"/>
                  </a:lnTo>
                  <a:lnTo>
                    <a:pt x="5608066" y="915923"/>
                  </a:lnTo>
                  <a:lnTo>
                    <a:pt x="152654" y="915923"/>
                  </a:lnTo>
                  <a:lnTo>
                    <a:pt x="104405" y="908143"/>
                  </a:lnTo>
                  <a:lnTo>
                    <a:pt x="62501" y="886476"/>
                  </a:lnTo>
                  <a:lnTo>
                    <a:pt x="29455" y="853433"/>
                  </a:lnTo>
                  <a:lnTo>
                    <a:pt x="7782" y="811527"/>
                  </a:lnTo>
                  <a:lnTo>
                    <a:pt x="0" y="763269"/>
                  </a:lnTo>
                  <a:lnTo>
                    <a:pt x="0" y="152653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1104" y="5269991"/>
            <a:ext cx="8242300" cy="1254760"/>
            <a:chOff x="451104" y="5269991"/>
            <a:chExt cx="8242300" cy="1254760"/>
          </a:xfrm>
        </p:grpSpPr>
        <p:sp>
          <p:nvSpPr>
            <p:cNvPr id="14" name="object 14"/>
            <p:cNvSpPr/>
            <p:nvPr/>
          </p:nvSpPr>
          <p:spPr>
            <a:xfrm>
              <a:off x="457200" y="5736335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8229600" y="0"/>
                  </a:moveTo>
                  <a:lnTo>
                    <a:pt x="0" y="0"/>
                  </a:lnTo>
                  <a:lnTo>
                    <a:pt x="0" y="781811"/>
                  </a:lnTo>
                  <a:lnTo>
                    <a:pt x="8229600" y="78181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5736335"/>
              <a:ext cx="8229600" cy="782320"/>
            </a:xfrm>
            <a:custGeom>
              <a:avLst/>
              <a:gdLst/>
              <a:ahLst/>
              <a:cxnLst/>
              <a:rect l="l" t="t" r="r" b="b"/>
              <a:pathLst>
                <a:path w="8229600" h="782320">
                  <a:moveTo>
                    <a:pt x="0" y="781811"/>
                  </a:moveTo>
                  <a:lnTo>
                    <a:pt x="8229600" y="78181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8181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9441" y="5279897"/>
              <a:ext cx="5760720" cy="914400"/>
            </a:xfrm>
            <a:custGeom>
              <a:avLst/>
              <a:gdLst/>
              <a:ahLst/>
              <a:cxnLst/>
              <a:rect l="l" t="t" r="r" b="b"/>
              <a:pathLst>
                <a:path w="5760720" h="914400">
                  <a:moveTo>
                    <a:pt x="5608320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399"/>
                  </a:lnTo>
                  <a:lnTo>
                    <a:pt x="0" y="761999"/>
                  </a:lnTo>
                  <a:lnTo>
                    <a:pt x="7769" y="810168"/>
                  </a:lnTo>
                  <a:lnTo>
                    <a:pt x="29405" y="852003"/>
                  </a:lnTo>
                  <a:lnTo>
                    <a:pt x="62396" y="884994"/>
                  </a:lnTo>
                  <a:lnTo>
                    <a:pt x="104231" y="906630"/>
                  </a:lnTo>
                  <a:lnTo>
                    <a:pt x="152400" y="914400"/>
                  </a:lnTo>
                  <a:lnTo>
                    <a:pt x="5608320" y="914400"/>
                  </a:lnTo>
                  <a:lnTo>
                    <a:pt x="5656502" y="906630"/>
                  </a:lnTo>
                  <a:lnTo>
                    <a:pt x="5698339" y="884994"/>
                  </a:lnTo>
                  <a:lnTo>
                    <a:pt x="5731325" y="852003"/>
                  </a:lnTo>
                  <a:lnTo>
                    <a:pt x="5752953" y="810168"/>
                  </a:lnTo>
                  <a:lnTo>
                    <a:pt x="5760720" y="761999"/>
                  </a:lnTo>
                  <a:lnTo>
                    <a:pt x="5760720" y="152399"/>
                  </a:lnTo>
                  <a:lnTo>
                    <a:pt x="5752953" y="104217"/>
                  </a:lnTo>
                  <a:lnTo>
                    <a:pt x="5731325" y="62380"/>
                  </a:lnTo>
                  <a:lnTo>
                    <a:pt x="5698339" y="29394"/>
                  </a:lnTo>
                  <a:lnTo>
                    <a:pt x="5656502" y="7766"/>
                  </a:lnTo>
                  <a:lnTo>
                    <a:pt x="5608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9441" y="5279897"/>
              <a:ext cx="5760720" cy="914400"/>
            </a:xfrm>
            <a:custGeom>
              <a:avLst/>
              <a:gdLst/>
              <a:ahLst/>
              <a:cxnLst/>
              <a:rect l="l" t="t" r="r" b="b"/>
              <a:pathLst>
                <a:path w="5760720" h="914400">
                  <a:moveTo>
                    <a:pt x="0" y="152399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5608320" y="0"/>
                  </a:lnTo>
                  <a:lnTo>
                    <a:pt x="5656502" y="7766"/>
                  </a:lnTo>
                  <a:lnTo>
                    <a:pt x="5698339" y="29394"/>
                  </a:lnTo>
                  <a:lnTo>
                    <a:pt x="5731325" y="62380"/>
                  </a:lnTo>
                  <a:lnTo>
                    <a:pt x="5752953" y="104217"/>
                  </a:lnTo>
                  <a:lnTo>
                    <a:pt x="5760720" y="152399"/>
                  </a:lnTo>
                  <a:lnTo>
                    <a:pt x="5760720" y="761999"/>
                  </a:lnTo>
                  <a:lnTo>
                    <a:pt x="5752953" y="810168"/>
                  </a:lnTo>
                  <a:lnTo>
                    <a:pt x="5731325" y="852003"/>
                  </a:lnTo>
                  <a:lnTo>
                    <a:pt x="5698339" y="884994"/>
                  </a:lnTo>
                  <a:lnTo>
                    <a:pt x="5656502" y="906630"/>
                  </a:lnTo>
                  <a:lnTo>
                    <a:pt x="5608320" y="914400"/>
                  </a:lnTo>
                  <a:lnTo>
                    <a:pt x="152400" y="914400"/>
                  </a:lnTo>
                  <a:lnTo>
                    <a:pt x="104231" y="906630"/>
                  </a:lnTo>
                  <a:lnTo>
                    <a:pt x="62396" y="884994"/>
                  </a:lnTo>
                  <a:lnTo>
                    <a:pt x="29405" y="852003"/>
                  </a:lnTo>
                  <a:lnTo>
                    <a:pt x="7769" y="810168"/>
                  </a:lnTo>
                  <a:lnTo>
                    <a:pt x="0" y="761999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18717" y="4063746"/>
            <a:ext cx="5282083" cy="1843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Extrathyroidal</a:t>
            </a:r>
            <a:r>
              <a:rPr sz="2800" b="1" spc="-20" dirty="0">
                <a:latin typeface="Calibri"/>
                <a:cs typeface="Calibri"/>
              </a:rPr>
              <a:t> extension</a:t>
            </a:r>
            <a:r>
              <a:rPr lang="en-US" sz="2800" b="1" spc="-20" dirty="0">
                <a:latin typeface="Calibri"/>
                <a:cs typeface="Calibri"/>
              </a:rPr>
              <a:t> (invasion)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cervical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lymphadenopathy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471E-9B28-B1B9-F257-AFEBC1F6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thyroid Nodule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68DC7-048C-A1C9-2646-EA5F3C10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76400"/>
            <a:ext cx="7315201" cy="4364963"/>
          </a:xfrm>
        </p:spPr>
        <p:txBody>
          <a:bodyPr/>
          <a:lstStyle/>
          <a:p>
            <a:r>
              <a:rPr lang="en-US" sz="2000" b="1" u="sng" dirty="0">
                <a:solidFill>
                  <a:schemeClr val="tx1"/>
                </a:solidFill>
                <a:latin typeface="Calibri"/>
                <a:cs typeface="Calibri"/>
              </a:rPr>
              <a:t>Full history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focusing on all the risk factors and symptoms of thyroid function (hyper/hypothyroidism)</a:t>
            </a:r>
          </a:p>
          <a:p>
            <a:r>
              <a:rPr lang="en-US" sz="2000" b="1" u="sng" dirty="0">
                <a:solidFill>
                  <a:schemeClr val="tx1"/>
                </a:solidFill>
                <a:latin typeface="Calibri"/>
                <a:cs typeface="Calibri"/>
              </a:rPr>
              <a:t>Full physical examination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(thyroid/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extrathyroid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2000" b="1" u="sng" dirty="0">
                <a:solidFill>
                  <a:schemeClr val="tx1"/>
                </a:solidFill>
                <a:latin typeface="Calibri"/>
                <a:cs typeface="Calibri"/>
              </a:rPr>
              <a:t>Thyroid function test (TSH)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most importantly</a:t>
            </a:r>
          </a:p>
          <a:p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At that point you should be able to determine whether to do </a:t>
            </a:r>
            <a:r>
              <a:rPr lang="en-US" sz="2000" b="1" u="sng" dirty="0">
                <a:solidFill>
                  <a:schemeClr val="tx1"/>
                </a:solidFill>
                <a:latin typeface="Calibri"/>
                <a:cs typeface="Calibri"/>
              </a:rPr>
              <a:t>thyroid scan / neck Ultrasound</a:t>
            </a:r>
          </a:p>
          <a:p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Then you will decide the need for further invasive testing </a:t>
            </a:r>
            <a:r>
              <a:rPr lang="en-US" sz="2000" b="1" u="sng" dirty="0">
                <a:solidFill>
                  <a:schemeClr val="tx1"/>
                </a:solidFill>
                <a:latin typeface="Calibri"/>
                <a:cs typeface="Calibri"/>
              </a:rPr>
              <a:t>(fine- needle aspiration)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02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92582"/>
            <a:ext cx="2752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35" dirty="0"/>
              <a:t>Investigation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658361" y="1524761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16510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1651000" y="609600"/>
                </a:lnTo>
                <a:lnTo>
                  <a:pt x="1690556" y="601618"/>
                </a:lnTo>
                <a:lnTo>
                  <a:pt x="1722850" y="579850"/>
                </a:lnTo>
                <a:lnTo>
                  <a:pt x="1744618" y="547556"/>
                </a:lnTo>
                <a:lnTo>
                  <a:pt x="1752600" y="508000"/>
                </a:lnTo>
                <a:lnTo>
                  <a:pt x="1752600" y="101600"/>
                </a:lnTo>
                <a:lnTo>
                  <a:pt x="1744618" y="62043"/>
                </a:lnTo>
                <a:lnTo>
                  <a:pt x="1722850" y="29749"/>
                </a:lnTo>
                <a:lnTo>
                  <a:pt x="1690556" y="7981"/>
                </a:lnTo>
                <a:lnTo>
                  <a:pt x="1651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8761" y="1647189"/>
            <a:ext cx="4318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5650" y="1975357"/>
            <a:ext cx="3590290" cy="1765300"/>
            <a:chOff x="755650" y="1975357"/>
            <a:chExt cx="3590290" cy="1765300"/>
          </a:xfrm>
        </p:grpSpPr>
        <p:sp>
          <p:nvSpPr>
            <p:cNvPr id="6" name="object 6"/>
            <p:cNvSpPr/>
            <p:nvPr/>
          </p:nvSpPr>
          <p:spPr>
            <a:xfrm>
              <a:off x="1447800" y="1975357"/>
              <a:ext cx="2898140" cy="1312545"/>
            </a:xfrm>
            <a:custGeom>
              <a:avLst/>
              <a:gdLst/>
              <a:ahLst/>
              <a:cxnLst/>
              <a:rect l="l" t="t" r="r" b="b"/>
              <a:pathLst>
                <a:path w="2898140" h="1312545">
                  <a:moveTo>
                    <a:pt x="63753" y="1217167"/>
                  </a:moveTo>
                  <a:lnTo>
                    <a:pt x="59816" y="1217802"/>
                  </a:lnTo>
                  <a:lnTo>
                    <a:pt x="57658" y="1220724"/>
                  </a:lnTo>
                  <a:lnTo>
                    <a:pt x="0" y="1301241"/>
                  </a:lnTo>
                  <a:lnTo>
                    <a:pt x="101981" y="1312290"/>
                  </a:lnTo>
                  <a:lnTo>
                    <a:pt x="105156" y="1309751"/>
                  </a:lnTo>
                  <a:lnTo>
                    <a:pt x="105918" y="1302765"/>
                  </a:lnTo>
                  <a:lnTo>
                    <a:pt x="105308" y="1302003"/>
                  </a:lnTo>
                  <a:lnTo>
                    <a:pt x="13969" y="1302003"/>
                  </a:lnTo>
                  <a:lnTo>
                    <a:pt x="8762" y="1290319"/>
                  </a:lnTo>
                  <a:lnTo>
                    <a:pt x="30404" y="1280638"/>
                  </a:lnTo>
                  <a:lnTo>
                    <a:pt x="68072" y="1228089"/>
                  </a:lnTo>
                  <a:lnTo>
                    <a:pt x="70103" y="1225295"/>
                  </a:lnTo>
                  <a:lnTo>
                    <a:pt x="69468" y="1221358"/>
                  </a:lnTo>
                  <a:lnTo>
                    <a:pt x="66547" y="1219200"/>
                  </a:lnTo>
                  <a:lnTo>
                    <a:pt x="63753" y="1217167"/>
                  </a:lnTo>
                  <a:close/>
                </a:path>
                <a:path w="2898140" h="1312545">
                  <a:moveTo>
                    <a:pt x="30404" y="1280638"/>
                  </a:moveTo>
                  <a:lnTo>
                    <a:pt x="8762" y="1290319"/>
                  </a:lnTo>
                  <a:lnTo>
                    <a:pt x="13969" y="1302003"/>
                  </a:lnTo>
                  <a:lnTo>
                    <a:pt x="18795" y="1299844"/>
                  </a:lnTo>
                  <a:lnTo>
                    <a:pt x="16637" y="1299844"/>
                  </a:lnTo>
                  <a:lnTo>
                    <a:pt x="12191" y="1289812"/>
                  </a:lnTo>
                  <a:lnTo>
                    <a:pt x="23828" y="1289812"/>
                  </a:lnTo>
                  <a:lnTo>
                    <a:pt x="30404" y="1280638"/>
                  </a:lnTo>
                  <a:close/>
                </a:path>
                <a:path w="2898140" h="1312545">
                  <a:moveTo>
                    <a:pt x="35608" y="1292323"/>
                  </a:moveTo>
                  <a:lnTo>
                    <a:pt x="13969" y="1302003"/>
                  </a:lnTo>
                  <a:lnTo>
                    <a:pt x="105308" y="1302003"/>
                  </a:lnTo>
                  <a:lnTo>
                    <a:pt x="103378" y="1299590"/>
                  </a:lnTo>
                  <a:lnTo>
                    <a:pt x="35608" y="1292323"/>
                  </a:lnTo>
                  <a:close/>
                </a:path>
                <a:path w="2898140" h="1312545">
                  <a:moveTo>
                    <a:pt x="12191" y="1289812"/>
                  </a:moveTo>
                  <a:lnTo>
                    <a:pt x="16637" y="1299844"/>
                  </a:lnTo>
                  <a:lnTo>
                    <a:pt x="22998" y="1290970"/>
                  </a:lnTo>
                  <a:lnTo>
                    <a:pt x="12191" y="1289812"/>
                  </a:lnTo>
                  <a:close/>
                </a:path>
                <a:path w="2898140" h="1312545">
                  <a:moveTo>
                    <a:pt x="22998" y="1290970"/>
                  </a:moveTo>
                  <a:lnTo>
                    <a:pt x="16637" y="1299844"/>
                  </a:lnTo>
                  <a:lnTo>
                    <a:pt x="18795" y="1299844"/>
                  </a:lnTo>
                  <a:lnTo>
                    <a:pt x="35608" y="1292323"/>
                  </a:lnTo>
                  <a:lnTo>
                    <a:pt x="22998" y="1290970"/>
                  </a:lnTo>
                  <a:close/>
                </a:path>
                <a:path w="2898140" h="1312545">
                  <a:moveTo>
                    <a:pt x="2893060" y="0"/>
                  </a:moveTo>
                  <a:lnTo>
                    <a:pt x="30404" y="1280638"/>
                  </a:lnTo>
                  <a:lnTo>
                    <a:pt x="22998" y="1290970"/>
                  </a:lnTo>
                  <a:lnTo>
                    <a:pt x="35608" y="1292323"/>
                  </a:lnTo>
                  <a:lnTo>
                    <a:pt x="2898140" y="11683"/>
                  </a:lnTo>
                  <a:lnTo>
                    <a:pt x="2893060" y="0"/>
                  </a:lnTo>
                  <a:close/>
                </a:path>
                <a:path w="2898140" h="1312545">
                  <a:moveTo>
                    <a:pt x="23828" y="1289812"/>
                  </a:moveTo>
                  <a:lnTo>
                    <a:pt x="12191" y="1289812"/>
                  </a:lnTo>
                  <a:lnTo>
                    <a:pt x="22998" y="1290970"/>
                  </a:lnTo>
                  <a:lnTo>
                    <a:pt x="23828" y="128981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0" y="3276599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0" y="76200"/>
                  </a:moveTo>
                  <a:lnTo>
                    <a:pt x="5987" y="46559"/>
                  </a:lnTo>
                  <a:lnTo>
                    <a:pt x="22317" y="22336"/>
                  </a:lnTo>
                  <a:lnTo>
                    <a:pt x="46537" y="5994"/>
                  </a:lnTo>
                  <a:lnTo>
                    <a:pt x="76200" y="0"/>
                  </a:lnTo>
                  <a:lnTo>
                    <a:pt x="1371600" y="0"/>
                  </a:lnTo>
                  <a:lnTo>
                    <a:pt x="1401240" y="5994"/>
                  </a:lnTo>
                  <a:lnTo>
                    <a:pt x="1425463" y="22336"/>
                  </a:lnTo>
                  <a:lnTo>
                    <a:pt x="1441805" y="46559"/>
                  </a:lnTo>
                  <a:lnTo>
                    <a:pt x="1447800" y="76200"/>
                  </a:lnTo>
                  <a:lnTo>
                    <a:pt x="1447800" y="381000"/>
                  </a:lnTo>
                  <a:lnTo>
                    <a:pt x="1441805" y="410640"/>
                  </a:lnTo>
                  <a:lnTo>
                    <a:pt x="1425463" y="434863"/>
                  </a:lnTo>
                  <a:lnTo>
                    <a:pt x="1401240" y="451205"/>
                  </a:lnTo>
                  <a:lnTo>
                    <a:pt x="1371600" y="457200"/>
                  </a:lnTo>
                  <a:lnTo>
                    <a:pt x="76200" y="457200"/>
                  </a:lnTo>
                  <a:lnTo>
                    <a:pt x="46537" y="451205"/>
                  </a:lnTo>
                  <a:lnTo>
                    <a:pt x="22317" y="434863"/>
                  </a:lnTo>
                  <a:lnTo>
                    <a:pt x="5987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2400" y="3323666"/>
            <a:ext cx="9277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Elevated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761" y="3810761"/>
            <a:ext cx="2133600" cy="714298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7790" rIns="0" bIns="0" rtlCol="0">
            <a:spAutoFit/>
          </a:bodyPr>
          <a:lstStyle/>
          <a:p>
            <a:pPr marL="525780" marR="362585" indent="-155575">
              <a:lnSpc>
                <a:spcPct val="100000"/>
              </a:lnSpc>
              <a:spcBef>
                <a:spcPts val="770"/>
              </a:spcBef>
            </a:pP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Hashimoto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thyroiditis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7800" y="4648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200" y="5410200"/>
            <a:ext cx="2057400" cy="1048364"/>
          </a:xfrm>
          <a:prstGeom prst="rect">
            <a:avLst/>
          </a:prstGeom>
          <a:ln w="12191">
            <a:solidFill>
              <a:srgbClr val="4471C4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TPOAb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>
                <a:latin typeface="Calibri"/>
                <a:cs typeface="Calibri"/>
              </a:rPr>
              <a:t>+/- Neck U/S</a:t>
            </a:r>
          </a:p>
          <a:p>
            <a:pPr algn="ctr">
              <a:lnSpc>
                <a:spcPct val="100000"/>
              </a:lnSpc>
            </a:pPr>
            <a:r>
              <a:rPr lang="en-US" sz="1800" b="1" spc="-5" dirty="0">
                <a:latin typeface="Calibri"/>
                <a:cs typeface="Calibri"/>
              </a:rPr>
              <a:t>+/- FNA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22650" y="2056892"/>
            <a:ext cx="1460500" cy="1683385"/>
            <a:chOff x="3422650" y="2056892"/>
            <a:chExt cx="1460500" cy="1683385"/>
          </a:xfrm>
        </p:grpSpPr>
        <p:sp>
          <p:nvSpPr>
            <p:cNvPr id="13" name="object 13"/>
            <p:cNvSpPr/>
            <p:nvPr/>
          </p:nvSpPr>
          <p:spPr>
            <a:xfrm>
              <a:off x="4450709" y="2056892"/>
              <a:ext cx="127635" cy="1067435"/>
            </a:xfrm>
            <a:custGeom>
              <a:avLst/>
              <a:gdLst/>
              <a:ahLst/>
              <a:cxnLst/>
              <a:rect l="l" t="t" r="r" b="b"/>
              <a:pathLst>
                <a:path w="127635" h="1067435">
                  <a:moveTo>
                    <a:pt x="7371" y="968375"/>
                  </a:moveTo>
                  <a:lnTo>
                    <a:pt x="4323" y="969899"/>
                  </a:lnTo>
                  <a:lnTo>
                    <a:pt x="1148" y="971423"/>
                  </a:lnTo>
                  <a:lnTo>
                    <a:pt x="47" y="974725"/>
                  </a:lnTo>
                  <a:lnTo>
                    <a:pt x="0" y="975487"/>
                  </a:lnTo>
                  <a:lnTo>
                    <a:pt x="1526" y="978662"/>
                  </a:lnTo>
                  <a:lnTo>
                    <a:pt x="45090" y="1067308"/>
                  </a:lnTo>
                  <a:lnTo>
                    <a:pt x="53333" y="1055243"/>
                  </a:lnTo>
                  <a:lnTo>
                    <a:pt x="52329" y="1055243"/>
                  </a:lnTo>
                  <a:lnTo>
                    <a:pt x="39629" y="1054354"/>
                  </a:lnTo>
                  <a:lnTo>
                    <a:pt x="41311" y="1030802"/>
                  </a:lnTo>
                  <a:lnTo>
                    <a:pt x="12832" y="972820"/>
                  </a:lnTo>
                  <a:lnTo>
                    <a:pt x="11181" y="969645"/>
                  </a:lnTo>
                  <a:lnTo>
                    <a:pt x="7371" y="968375"/>
                  </a:lnTo>
                  <a:close/>
                </a:path>
                <a:path w="127635" h="1067435">
                  <a:moveTo>
                    <a:pt x="41311" y="1030802"/>
                  </a:moveTo>
                  <a:lnTo>
                    <a:pt x="39629" y="1054354"/>
                  </a:lnTo>
                  <a:lnTo>
                    <a:pt x="52329" y="1055243"/>
                  </a:lnTo>
                  <a:lnTo>
                    <a:pt x="52564" y="1051941"/>
                  </a:lnTo>
                  <a:lnTo>
                    <a:pt x="51694" y="1051941"/>
                  </a:lnTo>
                  <a:lnTo>
                    <a:pt x="40772" y="1051179"/>
                  </a:lnTo>
                  <a:lnTo>
                    <a:pt x="46907" y="1042195"/>
                  </a:lnTo>
                  <a:lnTo>
                    <a:pt x="41311" y="1030802"/>
                  </a:lnTo>
                  <a:close/>
                </a:path>
                <a:path w="127635" h="1067435">
                  <a:moveTo>
                    <a:pt x="96398" y="974725"/>
                  </a:moveTo>
                  <a:lnTo>
                    <a:pt x="92461" y="975487"/>
                  </a:lnTo>
                  <a:lnTo>
                    <a:pt x="54003" y="1031803"/>
                  </a:lnTo>
                  <a:lnTo>
                    <a:pt x="52329" y="1055243"/>
                  </a:lnTo>
                  <a:lnTo>
                    <a:pt x="53333" y="1055243"/>
                  </a:lnTo>
                  <a:lnTo>
                    <a:pt x="100970" y="985520"/>
                  </a:lnTo>
                  <a:lnTo>
                    <a:pt x="103002" y="982599"/>
                  </a:lnTo>
                  <a:lnTo>
                    <a:pt x="102240" y="978662"/>
                  </a:lnTo>
                  <a:lnTo>
                    <a:pt x="99319" y="976630"/>
                  </a:lnTo>
                  <a:lnTo>
                    <a:pt x="96398" y="974725"/>
                  </a:lnTo>
                  <a:close/>
                </a:path>
                <a:path w="127635" h="1067435">
                  <a:moveTo>
                    <a:pt x="46907" y="1042195"/>
                  </a:moveTo>
                  <a:lnTo>
                    <a:pt x="40772" y="1051179"/>
                  </a:lnTo>
                  <a:lnTo>
                    <a:pt x="51694" y="1051941"/>
                  </a:lnTo>
                  <a:lnTo>
                    <a:pt x="46907" y="1042195"/>
                  </a:lnTo>
                  <a:close/>
                </a:path>
                <a:path w="127635" h="1067435">
                  <a:moveTo>
                    <a:pt x="54003" y="1031803"/>
                  </a:moveTo>
                  <a:lnTo>
                    <a:pt x="46907" y="1042195"/>
                  </a:lnTo>
                  <a:lnTo>
                    <a:pt x="51694" y="1051941"/>
                  </a:lnTo>
                  <a:lnTo>
                    <a:pt x="52564" y="1051941"/>
                  </a:lnTo>
                  <a:lnTo>
                    <a:pt x="54003" y="1031803"/>
                  </a:lnTo>
                  <a:close/>
                </a:path>
                <a:path w="127635" h="1067435">
                  <a:moveTo>
                    <a:pt x="114940" y="0"/>
                  </a:moveTo>
                  <a:lnTo>
                    <a:pt x="41311" y="1030802"/>
                  </a:lnTo>
                  <a:lnTo>
                    <a:pt x="46907" y="1042195"/>
                  </a:lnTo>
                  <a:lnTo>
                    <a:pt x="54003" y="1031803"/>
                  </a:lnTo>
                  <a:lnTo>
                    <a:pt x="127640" y="1016"/>
                  </a:lnTo>
                  <a:lnTo>
                    <a:pt x="1149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9000" y="3200400"/>
              <a:ext cx="1447800" cy="533400"/>
            </a:xfrm>
            <a:custGeom>
              <a:avLst/>
              <a:gdLst/>
              <a:ahLst/>
              <a:cxnLst/>
              <a:rect l="l" t="t" r="r" b="b"/>
              <a:pathLst>
                <a:path w="1447800" h="533400">
                  <a:moveTo>
                    <a:pt x="13589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358900" y="533400"/>
                  </a:lnTo>
                  <a:lnTo>
                    <a:pt x="1393525" y="526420"/>
                  </a:lnTo>
                  <a:lnTo>
                    <a:pt x="1421780" y="507380"/>
                  </a:lnTo>
                  <a:lnTo>
                    <a:pt x="1440820" y="479125"/>
                  </a:lnTo>
                  <a:lnTo>
                    <a:pt x="1447800" y="444500"/>
                  </a:lnTo>
                  <a:lnTo>
                    <a:pt x="1447800" y="88900"/>
                  </a:lnTo>
                  <a:lnTo>
                    <a:pt x="1440820" y="54274"/>
                  </a:lnTo>
                  <a:lnTo>
                    <a:pt x="1421780" y="26019"/>
                  </a:lnTo>
                  <a:lnTo>
                    <a:pt x="1393525" y="6979"/>
                  </a:lnTo>
                  <a:lnTo>
                    <a:pt x="1358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0" y="3200400"/>
              <a:ext cx="1447800" cy="533400"/>
            </a:xfrm>
            <a:custGeom>
              <a:avLst/>
              <a:gdLst/>
              <a:ahLst/>
              <a:cxnLst/>
              <a:rect l="l" t="t" r="r" b="b"/>
              <a:pathLst>
                <a:path w="1447800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358900" y="0"/>
                  </a:lnTo>
                  <a:lnTo>
                    <a:pt x="1393525" y="6979"/>
                  </a:lnTo>
                  <a:lnTo>
                    <a:pt x="1421780" y="26019"/>
                  </a:lnTo>
                  <a:lnTo>
                    <a:pt x="1440820" y="54274"/>
                  </a:lnTo>
                  <a:lnTo>
                    <a:pt x="1447800" y="88900"/>
                  </a:lnTo>
                  <a:lnTo>
                    <a:pt x="1447800" y="444500"/>
                  </a:lnTo>
                  <a:lnTo>
                    <a:pt x="1440820" y="479125"/>
                  </a:lnTo>
                  <a:lnTo>
                    <a:pt x="1421780" y="507380"/>
                  </a:lnTo>
                  <a:lnTo>
                    <a:pt x="1393525" y="526420"/>
                  </a:lnTo>
                  <a:lnTo>
                    <a:pt x="1358900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85108" y="3302634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rmal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1161" y="3886961"/>
            <a:ext cx="1828800" cy="8382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29539" rIns="0" bIns="0" rtlCol="0">
            <a:spAutoFit/>
          </a:bodyPr>
          <a:lstStyle/>
          <a:p>
            <a:pPr marL="382905" marR="375920" indent="130810">
              <a:lnSpc>
                <a:spcPct val="100000"/>
              </a:lnSpc>
              <a:spcBef>
                <a:spcPts val="101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Benign /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malig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14800" y="47244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00400" y="5562600"/>
            <a:ext cx="1752600" cy="83820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62915">
              <a:lnSpc>
                <a:spcPct val="100000"/>
              </a:lnSpc>
              <a:spcBef>
                <a:spcPts val="5"/>
              </a:spcBef>
            </a:pPr>
            <a:r>
              <a:rPr lang="en-US" sz="1800" b="1" spc="-5" dirty="0">
                <a:latin typeface="Calibri"/>
                <a:cs typeface="Calibri"/>
              </a:rPr>
              <a:t>Neck U/S</a:t>
            </a:r>
          </a:p>
          <a:p>
            <a:pPr marL="462915">
              <a:lnSpc>
                <a:spcPct val="100000"/>
              </a:lnSpc>
              <a:spcBef>
                <a:spcPts val="5"/>
              </a:spcBef>
            </a:pPr>
            <a:r>
              <a:rPr lang="en-US" sz="1800" b="1" spc="-5" dirty="0">
                <a:latin typeface="Calibri"/>
                <a:cs typeface="Calibri"/>
              </a:rPr>
              <a:t>+/- FNA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22495" y="2051304"/>
            <a:ext cx="3437254" cy="1460500"/>
            <a:chOff x="4722495" y="2051304"/>
            <a:chExt cx="3437254" cy="1460500"/>
          </a:xfrm>
        </p:grpSpPr>
        <p:sp>
          <p:nvSpPr>
            <p:cNvPr id="21" name="object 21"/>
            <p:cNvSpPr/>
            <p:nvPr/>
          </p:nvSpPr>
          <p:spPr>
            <a:xfrm>
              <a:off x="4722495" y="2051304"/>
              <a:ext cx="1983105" cy="639445"/>
            </a:xfrm>
            <a:custGeom>
              <a:avLst/>
              <a:gdLst/>
              <a:ahLst/>
              <a:cxnLst/>
              <a:rect l="l" t="t" r="r" b="b"/>
              <a:pathLst>
                <a:path w="1983104" h="639444">
                  <a:moveTo>
                    <a:pt x="1946673" y="611158"/>
                  </a:moveTo>
                  <a:lnTo>
                    <a:pt x="1883790" y="625856"/>
                  </a:lnTo>
                  <a:lnTo>
                    <a:pt x="1880361" y="626745"/>
                  </a:lnTo>
                  <a:lnTo>
                    <a:pt x="1878202" y="630047"/>
                  </a:lnTo>
                  <a:lnTo>
                    <a:pt x="1878964" y="633476"/>
                  </a:lnTo>
                  <a:lnTo>
                    <a:pt x="1879853" y="636905"/>
                  </a:lnTo>
                  <a:lnTo>
                    <a:pt x="1883155" y="639063"/>
                  </a:lnTo>
                  <a:lnTo>
                    <a:pt x="1886584" y="638301"/>
                  </a:lnTo>
                  <a:lnTo>
                    <a:pt x="1972802" y="618109"/>
                  </a:lnTo>
                  <a:lnTo>
                    <a:pt x="1969261" y="618109"/>
                  </a:lnTo>
                  <a:lnTo>
                    <a:pt x="1946673" y="611158"/>
                  </a:lnTo>
                  <a:close/>
                </a:path>
                <a:path w="1983104" h="639444">
                  <a:moveTo>
                    <a:pt x="1959036" y="608268"/>
                  </a:moveTo>
                  <a:lnTo>
                    <a:pt x="1946673" y="611158"/>
                  </a:lnTo>
                  <a:lnTo>
                    <a:pt x="1969261" y="618109"/>
                  </a:lnTo>
                  <a:lnTo>
                    <a:pt x="1969799" y="616331"/>
                  </a:lnTo>
                  <a:lnTo>
                    <a:pt x="1966468" y="616331"/>
                  </a:lnTo>
                  <a:lnTo>
                    <a:pt x="1959036" y="608268"/>
                  </a:lnTo>
                  <a:close/>
                </a:path>
                <a:path w="1983104" h="639444">
                  <a:moveTo>
                    <a:pt x="1909572" y="540004"/>
                  </a:moveTo>
                  <a:lnTo>
                    <a:pt x="1904491" y="544830"/>
                  </a:lnTo>
                  <a:lnTo>
                    <a:pt x="1904237" y="548767"/>
                  </a:lnTo>
                  <a:lnTo>
                    <a:pt x="1906651" y="551434"/>
                  </a:lnTo>
                  <a:lnTo>
                    <a:pt x="1950504" y="599011"/>
                  </a:lnTo>
                  <a:lnTo>
                    <a:pt x="1972945" y="605917"/>
                  </a:lnTo>
                  <a:lnTo>
                    <a:pt x="1969261" y="618109"/>
                  </a:lnTo>
                  <a:lnTo>
                    <a:pt x="1972802" y="618109"/>
                  </a:lnTo>
                  <a:lnTo>
                    <a:pt x="1983104" y="615696"/>
                  </a:lnTo>
                  <a:lnTo>
                    <a:pt x="1916049" y="542798"/>
                  </a:lnTo>
                  <a:lnTo>
                    <a:pt x="1913635" y="540258"/>
                  </a:lnTo>
                  <a:lnTo>
                    <a:pt x="1909572" y="540004"/>
                  </a:lnTo>
                  <a:close/>
                </a:path>
                <a:path w="1983104" h="639444">
                  <a:moveTo>
                    <a:pt x="1969643" y="605790"/>
                  </a:moveTo>
                  <a:lnTo>
                    <a:pt x="1959036" y="608268"/>
                  </a:lnTo>
                  <a:lnTo>
                    <a:pt x="1966468" y="616331"/>
                  </a:lnTo>
                  <a:lnTo>
                    <a:pt x="1969643" y="605790"/>
                  </a:lnTo>
                  <a:close/>
                </a:path>
                <a:path w="1983104" h="639444">
                  <a:moveTo>
                    <a:pt x="1972532" y="605790"/>
                  </a:moveTo>
                  <a:lnTo>
                    <a:pt x="1969643" y="605790"/>
                  </a:lnTo>
                  <a:lnTo>
                    <a:pt x="1966468" y="616331"/>
                  </a:lnTo>
                  <a:lnTo>
                    <a:pt x="1969799" y="616331"/>
                  </a:lnTo>
                  <a:lnTo>
                    <a:pt x="1972945" y="605917"/>
                  </a:lnTo>
                  <a:lnTo>
                    <a:pt x="1972532" y="605790"/>
                  </a:lnTo>
                  <a:close/>
                </a:path>
                <a:path w="1983104" h="639444">
                  <a:moveTo>
                    <a:pt x="3809" y="0"/>
                  </a:moveTo>
                  <a:lnTo>
                    <a:pt x="0" y="12192"/>
                  </a:lnTo>
                  <a:lnTo>
                    <a:pt x="1946673" y="611158"/>
                  </a:lnTo>
                  <a:lnTo>
                    <a:pt x="1959036" y="608268"/>
                  </a:lnTo>
                  <a:lnTo>
                    <a:pt x="1950504" y="599011"/>
                  </a:lnTo>
                  <a:lnTo>
                    <a:pt x="3809" y="0"/>
                  </a:lnTo>
                  <a:close/>
                </a:path>
                <a:path w="1983104" h="639444">
                  <a:moveTo>
                    <a:pt x="1950504" y="599011"/>
                  </a:moveTo>
                  <a:lnTo>
                    <a:pt x="1959036" y="608268"/>
                  </a:lnTo>
                  <a:lnTo>
                    <a:pt x="1969643" y="605790"/>
                  </a:lnTo>
                  <a:lnTo>
                    <a:pt x="1972532" y="605790"/>
                  </a:lnTo>
                  <a:lnTo>
                    <a:pt x="1950504" y="59901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7000" y="2895600"/>
              <a:ext cx="1676400" cy="609600"/>
            </a:xfrm>
            <a:custGeom>
              <a:avLst/>
              <a:gdLst/>
              <a:ahLst/>
              <a:cxnLst/>
              <a:rect l="l" t="t" r="r" b="b"/>
              <a:pathLst>
                <a:path w="167640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574800" y="0"/>
                  </a:lnTo>
                  <a:lnTo>
                    <a:pt x="1614356" y="7981"/>
                  </a:lnTo>
                  <a:lnTo>
                    <a:pt x="1646650" y="29749"/>
                  </a:lnTo>
                  <a:lnTo>
                    <a:pt x="1668418" y="62043"/>
                  </a:lnTo>
                  <a:lnTo>
                    <a:pt x="1676400" y="101600"/>
                  </a:lnTo>
                  <a:lnTo>
                    <a:pt x="1676400" y="508000"/>
                  </a:lnTo>
                  <a:lnTo>
                    <a:pt x="1668418" y="547556"/>
                  </a:lnTo>
                  <a:lnTo>
                    <a:pt x="1646650" y="579850"/>
                  </a:lnTo>
                  <a:lnTo>
                    <a:pt x="1614356" y="601618"/>
                  </a:lnTo>
                  <a:lnTo>
                    <a:pt x="15748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59067" y="3035934"/>
            <a:ext cx="111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Supp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sed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01561" y="3582161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2209799" y="0"/>
                </a:moveTo>
                <a:lnTo>
                  <a:pt x="0" y="0"/>
                </a:lnTo>
                <a:lnTo>
                  <a:pt x="0" y="2209800"/>
                </a:lnTo>
                <a:lnTo>
                  <a:pt x="2209799" y="2209800"/>
                </a:lnTo>
                <a:lnTo>
                  <a:pt x="220979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01561" y="3973448"/>
            <a:ext cx="22098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2406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Subclinical/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hyperthyroidism</a:t>
            </a:r>
            <a:endParaRPr sz="1800">
              <a:latin typeface="Calibri"/>
              <a:cs typeface="Calibri"/>
            </a:endParaRPr>
          </a:p>
          <a:p>
            <a:pPr marL="91440" marR="81153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Adenoma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-MNG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53200" y="5788152"/>
            <a:ext cx="1828800" cy="841375"/>
            <a:chOff x="6553200" y="5788152"/>
            <a:chExt cx="1828800" cy="841375"/>
          </a:xfrm>
        </p:grpSpPr>
        <p:sp>
          <p:nvSpPr>
            <p:cNvPr id="27" name="object 27"/>
            <p:cNvSpPr/>
            <p:nvPr/>
          </p:nvSpPr>
          <p:spPr>
            <a:xfrm>
              <a:off x="7505700" y="57912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05700" y="5791200"/>
              <a:ext cx="38100" cy="304800"/>
            </a:xfrm>
            <a:custGeom>
              <a:avLst/>
              <a:gdLst/>
              <a:ahLst/>
              <a:cxnLst/>
              <a:rect l="l" t="t" r="r" b="b"/>
              <a:pathLst>
                <a:path w="38100" h="304800">
                  <a:moveTo>
                    <a:pt x="0" y="0"/>
                  </a:moveTo>
                  <a:lnTo>
                    <a:pt x="38100" y="30480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3200" y="5867400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18288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828800" y="7620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53200" y="5867400"/>
            <a:ext cx="2133600" cy="1014380"/>
          </a:xfrm>
          <a:prstGeom prst="rect">
            <a:avLst/>
          </a:prstGeom>
          <a:ln w="12192">
            <a:solidFill>
              <a:srgbClr val="4471C4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501650" marR="321310" indent="-168275">
              <a:lnSpc>
                <a:spcPct val="100000"/>
              </a:lnSpc>
              <a:spcBef>
                <a:spcPts val="730"/>
              </a:spcBef>
            </a:pPr>
            <a:r>
              <a:rPr lang="en-US" sz="1800" b="1" dirty="0">
                <a:latin typeface="Calibri"/>
                <a:cs typeface="Calibri"/>
              </a:rPr>
              <a:t>Thyroid scan</a:t>
            </a:r>
          </a:p>
          <a:p>
            <a:pPr marL="501650" marR="321310" indent="-168275">
              <a:lnSpc>
                <a:spcPct val="100000"/>
              </a:lnSpc>
              <a:spcBef>
                <a:spcPts val="730"/>
              </a:spcBef>
            </a:pPr>
            <a:r>
              <a:rPr lang="en-US" b="1" dirty="0">
                <a:latin typeface="Calibri"/>
                <a:cs typeface="Calibri"/>
              </a:rPr>
              <a:t>+/- Neck U/S</a:t>
            </a:r>
            <a:r>
              <a:rPr sz="1800" b="1" dirty="0">
                <a:latin typeface="Calibri"/>
                <a:cs typeface="Calibri"/>
              </a:rPr>
              <a:t>  </a:t>
            </a:r>
            <a:r>
              <a:rPr lang="en-US" sz="1800" b="1" spc="-5" dirty="0">
                <a:latin typeface="Calibri"/>
                <a:cs typeface="Calibri"/>
              </a:rPr>
              <a:t>+/- FNA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F66A-A6FB-D5AB-59D7-0DB51309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B7F9D-DDEA-510D-6B38-55E91644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POS&amp;trade;">
            <a:extLst>
              <a:ext uri="{FF2B5EF4-FFF2-40B4-BE49-F238E27FC236}">
                <a16:creationId xmlns:a16="http://schemas.microsoft.com/office/drawing/2014/main" id="{F44354D6-355B-3DA0-04C6-754D531A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70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F37F-02C2-A422-AE15-A9509C6D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060C5-0163-9500-6096-EC2787D9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343DC6DB-3C49-175D-0D38-B86570E251B8}"/>
              </a:ext>
            </a:extLst>
          </p:cNvPr>
          <p:cNvGrpSpPr/>
          <p:nvPr/>
        </p:nvGrpSpPr>
        <p:grpSpPr>
          <a:xfrm>
            <a:off x="2286000" y="-76200"/>
            <a:ext cx="4572000" cy="6858000"/>
            <a:chOff x="0" y="0"/>
            <a:chExt cx="4572000" cy="685800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3C2FB884-C0ED-707F-6C18-ED8BDBBBF8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6857998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755C7CE-B705-2615-F447-A0C09A4AA6C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2964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439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19DF-21F0-213E-219E-E4015A5C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28600"/>
            <a:ext cx="6347713" cy="1320800"/>
          </a:xfrm>
        </p:spPr>
        <p:txBody>
          <a:bodyPr/>
          <a:lstStyle/>
          <a:p>
            <a:r>
              <a:rPr lang="en-US" dirty="0"/>
              <a:t>Bethesda reporting system*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933B3-686C-5625-41C9-D73651577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 Bethesda system for reporting thyroid cytopathology: Implied risk... |  Download Scientific Diagram">
            <a:extLst>
              <a:ext uri="{FF2B5EF4-FFF2-40B4-BE49-F238E27FC236}">
                <a16:creationId xmlns:a16="http://schemas.microsoft.com/office/drawing/2014/main" id="{CF6947BD-6003-09D3-AE69-16F35206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" y="958816"/>
            <a:ext cx="7348539" cy="49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897055-EBA9-5615-6B57-48EDB3A4FD30}"/>
              </a:ext>
            </a:extLst>
          </p:cNvPr>
          <p:cNvSpPr txBox="1"/>
          <p:nvPr/>
        </p:nvSpPr>
        <p:spPr>
          <a:xfrm>
            <a:off x="149942" y="1752600"/>
            <a:ext cx="324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2D892-85AE-BCB5-BEAC-6507B0EE2A7A}"/>
              </a:ext>
            </a:extLst>
          </p:cNvPr>
          <p:cNvSpPr txBox="1"/>
          <p:nvPr/>
        </p:nvSpPr>
        <p:spPr>
          <a:xfrm>
            <a:off x="1007806" y="6134736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Follicular/Hurthle adenoma vs carcinoma cannot be diagnosed with FNA , thus you need surgical lobectomy to confirm diagnosis</a:t>
            </a:r>
          </a:p>
        </p:txBody>
      </p:sp>
    </p:spTree>
    <p:extLst>
      <p:ext uri="{BB962C8B-B14F-4D97-AF65-F5344CB8AC3E}">
        <p14:creationId xmlns:p14="http://schemas.microsoft.com/office/powerpoint/2010/main" val="42822559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2582"/>
            <a:ext cx="2187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340" dirty="0"/>
              <a:t>Treatment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3810761" y="686562"/>
            <a:ext cx="2209800" cy="914400"/>
          </a:xfrm>
          <a:custGeom>
            <a:avLst/>
            <a:gdLst/>
            <a:ahLst/>
            <a:cxnLst/>
            <a:rect l="l" t="t" r="r" b="b"/>
            <a:pathLst>
              <a:path w="2209800" h="914400">
                <a:moveTo>
                  <a:pt x="205740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2057400" y="914400"/>
                </a:lnTo>
                <a:lnTo>
                  <a:pt x="2105582" y="906633"/>
                </a:lnTo>
                <a:lnTo>
                  <a:pt x="2147419" y="885005"/>
                </a:lnTo>
                <a:lnTo>
                  <a:pt x="2180405" y="852019"/>
                </a:lnTo>
                <a:lnTo>
                  <a:pt x="2202033" y="810182"/>
                </a:lnTo>
                <a:lnTo>
                  <a:pt x="2209800" y="762000"/>
                </a:lnTo>
                <a:lnTo>
                  <a:pt x="2209800" y="152400"/>
                </a:lnTo>
                <a:lnTo>
                  <a:pt x="2202033" y="104217"/>
                </a:lnTo>
                <a:lnTo>
                  <a:pt x="2180405" y="62380"/>
                </a:lnTo>
                <a:lnTo>
                  <a:pt x="2147419" y="29394"/>
                </a:lnTo>
                <a:lnTo>
                  <a:pt x="2105582" y="7766"/>
                </a:lnTo>
                <a:lnTo>
                  <a:pt x="20574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7903" y="840994"/>
            <a:ext cx="171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Thyroid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Nodule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Euthyroid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70703" y="1594103"/>
            <a:ext cx="58419" cy="317500"/>
            <a:chOff x="4870703" y="1594103"/>
            <a:chExt cx="58419" cy="317500"/>
          </a:xfrm>
        </p:grpSpPr>
        <p:sp>
          <p:nvSpPr>
            <p:cNvPr id="6" name="object 6"/>
            <p:cNvSpPr/>
            <p:nvPr/>
          </p:nvSpPr>
          <p:spPr>
            <a:xfrm>
              <a:off x="4876799" y="1600199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34289" y="0"/>
                  </a:moveTo>
                  <a:lnTo>
                    <a:pt x="11429" y="0"/>
                  </a:lnTo>
                  <a:lnTo>
                    <a:pt x="11429" y="281939"/>
                  </a:lnTo>
                  <a:lnTo>
                    <a:pt x="0" y="281939"/>
                  </a:lnTo>
                  <a:lnTo>
                    <a:pt x="22860" y="304800"/>
                  </a:lnTo>
                  <a:lnTo>
                    <a:pt x="45720" y="281939"/>
                  </a:lnTo>
                  <a:lnTo>
                    <a:pt x="34289" y="28193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6799" y="1600199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0" y="281939"/>
                  </a:moveTo>
                  <a:lnTo>
                    <a:pt x="11429" y="281939"/>
                  </a:lnTo>
                  <a:lnTo>
                    <a:pt x="11429" y="0"/>
                  </a:lnTo>
                  <a:lnTo>
                    <a:pt x="34289" y="0"/>
                  </a:lnTo>
                  <a:lnTo>
                    <a:pt x="34289" y="281939"/>
                  </a:lnTo>
                  <a:lnTo>
                    <a:pt x="45720" y="281939"/>
                  </a:lnTo>
                  <a:lnTo>
                    <a:pt x="22860" y="304800"/>
                  </a:lnTo>
                  <a:lnTo>
                    <a:pt x="0" y="2819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267200" y="1981200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143000" y="0"/>
                </a:lnTo>
                <a:lnTo>
                  <a:pt x="1172640" y="5994"/>
                </a:lnTo>
                <a:lnTo>
                  <a:pt x="1196863" y="22336"/>
                </a:lnTo>
                <a:lnTo>
                  <a:pt x="1213205" y="46559"/>
                </a:lnTo>
                <a:lnTo>
                  <a:pt x="1219200" y="76200"/>
                </a:lnTo>
                <a:lnTo>
                  <a:pt x="1219200" y="381000"/>
                </a:lnTo>
                <a:lnTo>
                  <a:pt x="1213205" y="410640"/>
                </a:lnTo>
                <a:lnTo>
                  <a:pt x="1196863" y="434863"/>
                </a:lnTo>
                <a:lnTo>
                  <a:pt x="1172640" y="451205"/>
                </a:lnTo>
                <a:lnTo>
                  <a:pt x="11430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6615" y="2045334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2600" y="2514600"/>
            <a:ext cx="6019800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60198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5161" y="2820161"/>
            <a:ext cx="1752600" cy="9906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05104" rIns="0" bIns="0" rtlCol="0">
            <a:spAutoFit/>
          </a:bodyPr>
          <a:lstStyle/>
          <a:p>
            <a:pPr marL="523875" marR="336550" indent="-181610">
              <a:lnSpc>
                <a:spcPct val="100000"/>
              </a:lnSpc>
              <a:spcBef>
                <a:spcPts val="1614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ici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  Sample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1161" y="2667761"/>
            <a:ext cx="1447800" cy="6858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89865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49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Benign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2361" y="2667761"/>
            <a:ext cx="1600200" cy="6858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8986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49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Suspicious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7361" y="2667761"/>
            <a:ext cx="1600200" cy="6858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898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49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Malignant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5400" y="2667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2286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22860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1981200"/>
            <a:ext cx="1447800" cy="381000"/>
          </a:xfrm>
          <a:custGeom>
            <a:avLst/>
            <a:gdLst/>
            <a:ahLst/>
            <a:cxnLst/>
            <a:rect l="l" t="t" r="r" b="b"/>
            <a:pathLst>
              <a:path w="1447800" h="381000">
                <a:moveTo>
                  <a:pt x="0" y="190500"/>
                </a:moveTo>
                <a:lnTo>
                  <a:pt x="13053" y="154315"/>
                </a:lnTo>
                <a:lnTo>
                  <a:pt x="50594" y="120416"/>
                </a:lnTo>
                <a:lnTo>
                  <a:pt x="110197" y="89443"/>
                </a:lnTo>
                <a:lnTo>
                  <a:pt x="147512" y="75253"/>
                </a:lnTo>
                <a:lnTo>
                  <a:pt x="189433" y="62036"/>
                </a:lnTo>
                <a:lnTo>
                  <a:pt x="235656" y="49869"/>
                </a:lnTo>
                <a:lnTo>
                  <a:pt x="285877" y="38835"/>
                </a:lnTo>
                <a:lnTo>
                  <a:pt x="339794" y="29012"/>
                </a:lnTo>
                <a:lnTo>
                  <a:pt x="397102" y="20480"/>
                </a:lnTo>
                <a:lnTo>
                  <a:pt x="457498" y="13321"/>
                </a:lnTo>
                <a:lnTo>
                  <a:pt x="520680" y="7613"/>
                </a:lnTo>
                <a:lnTo>
                  <a:pt x="586342" y="3436"/>
                </a:lnTo>
                <a:lnTo>
                  <a:pt x="654184" y="872"/>
                </a:lnTo>
                <a:lnTo>
                  <a:pt x="723900" y="0"/>
                </a:lnTo>
                <a:lnTo>
                  <a:pt x="793615" y="872"/>
                </a:lnTo>
                <a:lnTo>
                  <a:pt x="861457" y="3436"/>
                </a:lnTo>
                <a:lnTo>
                  <a:pt x="927119" y="7613"/>
                </a:lnTo>
                <a:lnTo>
                  <a:pt x="990301" y="13321"/>
                </a:lnTo>
                <a:lnTo>
                  <a:pt x="1050697" y="20480"/>
                </a:lnTo>
                <a:lnTo>
                  <a:pt x="1108005" y="29012"/>
                </a:lnTo>
                <a:lnTo>
                  <a:pt x="1161922" y="38835"/>
                </a:lnTo>
                <a:lnTo>
                  <a:pt x="1212143" y="49869"/>
                </a:lnTo>
                <a:lnTo>
                  <a:pt x="1258366" y="62036"/>
                </a:lnTo>
                <a:lnTo>
                  <a:pt x="1300287" y="75253"/>
                </a:lnTo>
                <a:lnTo>
                  <a:pt x="1337602" y="89443"/>
                </a:lnTo>
                <a:lnTo>
                  <a:pt x="1397205" y="120416"/>
                </a:lnTo>
                <a:lnTo>
                  <a:pt x="1434746" y="154315"/>
                </a:lnTo>
                <a:lnTo>
                  <a:pt x="1447800" y="190500"/>
                </a:lnTo>
                <a:lnTo>
                  <a:pt x="1444486" y="208837"/>
                </a:lnTo>
                <a:lnTo>
                  <a:pt x="1418885" y="243959"/>
                </a:lnTo>
                <a:lnTo>
                  <a:pt x="1370010" y="276475"/>
                </a:lnTo>
                <a:lnTo>
                  <a:pt x="1300287" y="305746"/>
                </a:lnTo>
                <a:lnTo>
                  <a:pt x="1258366" y="318963"/>
                </a:lnTo>
                <a:lnTo>
                  <a:pt x="1212143" y="331130"/>
                </a:lnTo>
                <a:lnTo>
                  <a:pt x="1161922" y="342164"/>
                </a:lnTo>
                <a:lnTo>
                  <a:pt x="1108005" y="351987"/>
                </a:lnTo>
                <a:lnTo>
                  <a:pt x="1050697" y="360519"/>
                </a:lnTo>
                <a:lnTo>
                  <a:pt x="990301" y="367678"/>
                </a:lnTo>
                <a:lnTo>
                  <a:pt x="927119" y="373386"/>
                </a:lnTo>
                <a:lnTo>
                  <a:pt x="861457" y="377563"/>
                </a:lnTo>
                <a:lnTo>
                  <a:pt x="793615" y="380127"/>
                </a:lnTo>
                <a:lnTo>
                  <a:pt x="723900" y="381000"/>
                </a:lnTo>
                <a:lnTo>
                  <a:pt x="654184" y="380127"/>
                </a:lnTo>
                <a:lnTo>
                  <a:pt x="586342" y="377563"/>
                </a:lnTo>
                <a:lnTo>
                  <a:pt x="520680" y="373386"/>
                </a:lnTo>
                <a:lnTo>
                  <a:pt x="457498" y="367678"/>
                </a:lnTo>
                <a:lnTo>
                  <a:pt x="397102" y="360519"/>
                </a:lnTo>
                <a:lnTo>
                  <a:pt x="339794" y="351987"/>
                </a:lnTo>
                <a:lnTo>
                  <a:pt x="285877" y="342164"/>
                </a:lnTo>
                <a:lnTo>
                  <a:pt x="235656" y="331130"/>
                </a:lnTo>
                <a:lnTo>
                  <a:pt x="189433" y="318963"/>
                </a:lnTo>
                <a:lnTo>
                  <a:pt x="147512" y="305746"/>
                </a:lnTo>
                <a:lnTo>
                  <a:pt x="110197" y="291556"/>
                </a:lnTo>
                <a:lnTo>
                  <a:pt x="50594" y="260583"/>
                </a:lnTo>
                <a:lnTo>
                  <a:pt x="13053" y="226684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39900" y="2006549"/>
            <a:ext cx="1388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760" algn="l"/>
                <a:tab pos="705485" algn="l"/>
              </a:tabLst>
            </a:pPr>
            <a:r>
              <a:rPr sz="1800" b="1" u="sng" dirty="0"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17850" y="3346450"/>
            <a:ext cx="1612900" cy="927100"/>
            <a:chOff x="3117850" y="3346450"/>
            <a:chExt cx="1612900" cy="927100"/>
          </a:xfrm>
        </p:grpSpPr>
        <p:sp>
          <p:nvSpPr>
            <p:cNvPr id="21" name="object 21"/>
            <p:cNvSpPr/>
            <p:nvPr/>
          </p:nvSpPr>
          <p:spPr>
            <a:xfrm>
              <a:off x="3962400" y="33528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34289" y="0"/>
                  </a:moveTo>
                  <a:lnTo>
                    <a:pt x="11429" y="0"/>
                  </a:lnTo>
                  <a:lnTo>
                    <a:pt x="11429" y="205739"/>
                  </a:lnTo>
                  <a:lnTo>
                    <a:pt x="0" y="205739"/>
                  </a:lnTo>
                  <a:lnTo>
                    <a:pt x="22860" y="228600"/>
                  </a:lnTo>
                  <a:lnTo>
                    <a:pt x="45720" y="205739"/>
                  </a:lnTo>
                  <a:lnTo>
                    <a:pt x="34289" y="20573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2400" y="33528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0" y="205739"/>
                  </a:moveTo>
                  <a:lnTo>
                    <a:pt x="11429" y="205739"/>
                  </a:lnTo>
                  <a:lnTo>
                    <a:pt x="11429" y="0"/>
                  </a:lnTo>
                  <a:lnTo>
                    <a:pt x="34289" y="0"/>
                  </a:lnTo>
                  <a:lnTo>
                    <a:pt x="34289" y="205739"/>
                  </a:lnTo>
                  <a:lnTo>
                    <a:pt x="45720" y="205739"/>
                  </a:lnTo>
                  <a:lnTo>
                    <a:pt x="22860" y="228600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4200" y="3581400"/>
              <a:ext cx="1600200" cy="685800"/>
            </a:xfrm>
            <a:custGeom>
              <a:avLst/>
              <a:gdLst/>
              <a:ahLst/>
              <a:cxnLst/>
              <a:rect l="l" t="t" r="r" b="b"/>
              <a:pathLst>
                <a:path w="16002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485900" y="0"/>
                  </a:lnTo>
                  <a:lnTo>
                    <a:pt x="1530387" y="8983"/>
                  </a:lnTo>
                  <a:lnTo>
                    <a:pt x="1566719" y="33480"/>
                  </a:lnTo>
                  <a:lnTo>
                    <a:pt x="1591216" y="69812"/>
                  </a:lnTo>
                  <a:lnTo>
                    <a:pt x="1600200" y="114300"/>
                  </a:lnTo>
                  <a:lnTo>
                    <a:pt x="1600200" y="571500"/>
                  </a:lnTo>
                  <a:lnTo>
                    <a:pt x="1591216" y="615987"/>
                  </a:lnTo>
                  <a:lnTo>
                    <a:pt x="1566719" y="652319"/>
                  </a:lnTo>
                  <a:lnTo>
                    <a:pt x="1530387" y="676816"/>
                  </a:lnTo>
                  <a:lnTo>
                    <a:pt x="14859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11092" y="3622929"/>
            <a:ext cx="1024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Local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ym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oms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08250" y="4340225"/>
            <a:ext cx="1381125" cy="542925"/>
            <a:chOff x="2508250" y="4340225"/>
            <a:chExt cx="1381125" cy="542925"/>
          </a:xfrm>
        </p:grpSpPr>
        <p:sp>
          <p:nvSpPr>
            <p:cNvPr id="26" name="object 26"/>
            <p:cNvSpPr/>
            <p:nvPr/>
          </p:nvSpPr>
          <p:spPr>
            <a:xfrm>
              <a:off x="3276600" y="4343400"/>
              <a:ext cx="609600" cy="228600"/>
            </a:xfrm>
            <a:custGeom>
              <a:avLst/>
              <a:gdLst/>
              <a:ahLst/>
              <a:cxnLst/>
              <a:rect l="l" t="t" r="r" b="b"/>
              <a:pathLst>
                <a:path w="609600" h="228600">
                  <a:moveTo>
                    <a:pt x="609600" y="0"/>
                  </a:moveTo>
                  <a:lnTo>
                    <a:pt x="0" y="22860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14600" y="44958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190500"/>
                  </a:moveTo>
                  <a:lnTo>
                    <a:pt x="19421" y="130308"/>
                  </a:lnTo>
                  <a:lnTo>
                    <a:pt x="73505" y="78016"/>
                  </a:lnTo>
                  <a:lnTo>
                    <a:pt x="111585" y="55816"/>
                  </a:lnTo>
                  <a:lnTo>
                    <a:pt x="155978" y="36771"/>
                  </a:lnTo>
                  <a:lnTo>
                    <a:pt x="205900" y="21273"/>
                  </a:lnTo>
                  <a:lnTo>
                    <a:pt x="260567" y="9717"/>
                  </a:lnTo>
                  <a:lnTo>
                    <a:pt x="319195" y="2494"/>
                  </a:lnTo>
                  <a:lnTo>
                    <a:pt x="381000" y="0"/>
                  </a:lnTo>
                  <a:lnTo>
                    <a:pt x="442804" y="2494"/>
                  </a:lnTo>
                  <a:lnTo>
                    <a:pt x="501432" y="9717"/>
                  </a:lnTo>
                  <a:lnTo>
                    <a:pt x="556099" y="21273"/>
                  </a:lnTo>
                  <a:lnTo>
                    <a:pt x="606021" y="36771"/>
                  </a:lnTo>
                  <a:lnTo>
                    <a:pt x="650414" y="55816"/>
                  </a:lnTo>
                  <a:lnTo>
                    <a:pt x="688494" y="78016"/>
                  </a:lnTo>
                  <a:lnTo>
                    <a:pt x="719476" y="102978"/>
                  </a:lnTo>
                  <a:lnTo>
                    <a:pt x="757013" y="159613"/>
                  </a:lnTo>
                  <a:lnTo>
                    <a:pt x="762000" y="190500"/>
                  </a:lnTo>
                  <a:lnTo>
                    <a:pt x="757013" y="221386"/>
                  </a:lnTo>
                  <a:lnTo>
                    <a:pt x="719476" y="278021"/>
                  </a:lnTo>
                  <a:lnTo>
                    <a:pt x="688494" y="302983"/>
                  </a:lnTo>
                  <a:lnTo>
                    <a:pt x="650414" y="325183"/>
                  </a:lnTo>
                  <a:lnTo>
                    <a:pt x="606021" y="344228"/>
                  </a:lnTo>
                  <a:lnTo>
                    <a:pt x="556099" y="359726"/>
                  </a:lnTo>
                  <a:lnTo>
                    <a:pt x="501432" y="371282"/>
                  </a:lnTo>
                  <a:lnTo>
                    <a:pt x="442804" y="378505"/>
                  </a:lnTo>
                  <a:lnTo>
                    <a:pt x="381000" y="381000"/>
                  </a:lnTo>
                  <a:lnTo>
                    <a:pt x="319195" y="378505"/>
                  </a:lnTo>
                  <a:lnTo>
                    <a:pt x="260567" y="371282"/>
                  </a:lnTo>
                  <a:lnTo>
                    <a:pt x="205900" y="359726"/>
                  </a:lnTo>
                  <a:lnTo>
                    <a:pt x="155978" y="344228"/>
                  </a:lnTo>
                  <a:lnTo>
                    <a:pt x="111585" y="325183"/>
                  </a:lnTo>
                  <a:lnTo>
                    <a:pt x="73505" y="302983"/>
                  </a:lnTo>
                  <a:lnTo>
                    <a:pt x="42523" y="278021"/>
                  </a:lnTo>
                  <a:lnTo>
                    <a:pt x="4986" y="221386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45104" y="4522089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14602" y="4867402"/>
            <a:ext cx="1315720" cy="1087120"/>
            <a:chOff x="1514602" y="4867402"/>
            <a:chExt cx="1315720" cy="1087120"/>
          </a:xfrm>
        </p:grpSpPr>
        <p:sp>
          <p:nvSpPr>
            <p:cNvPr id="30" name="object 30"/>
            <p:cNvSpPr/>
            <p:nvPr/>
          </p:nvSpPr>
          <p:spPr>
            <a:xfrm>
              <a:off x="1524762" y="4877562"/>
              <a:ext cx="1295400" cy="1066800"/>
            </a:xfrm>
            <a:custGeom>
              <a:avLst/>
              <a:gdLst/>
              <a:ahLst/>
              <a:cxnLst/>
              <a:rect l="l" t="t" r="r" b="b"/>
              <a:pathLst>
                <a:path w="1295400" h="1066800">
                  <a:moveTo>
                    <a:pt x="1117600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2" y="936266"/>
                  </a:lnTo>
                  <a:lnTo>
                    <a:pt x="24280" y="978739"/>
                  </a:lnTo>
                  <a:lnTo>
                    <a:pt x="52085" y="1014723"/>
                  </a:lnTo>
                  <a:lnTo>
                    <a:pt x="88072" y="1042525"/>
                  </a:lnTo>
                  <a:lnTo>
                    <a:pt x="130542" y="1060448"/>
                  </a:lnTo>
                  <a:lnTo>
                    <a:pt x="177800" y="1066800"/>
                  </a:lnTo>
                  <a:lnTo>
                    <a:pt x="1117600" y="1066800"/>
                  </a:lnTo>
                  <a:lnTo>
                    <a:pt x="1164857" y="1060448"/>
                  </a:lnTo>
                  <a:lnTo>
                    <a:pt x="1207327" y="1042525"/>
                  </a:lnTo>
                  <a:lnTo>
                    <a:pt x="1243314" y="1014723"/>
                  </a:lnTo>
                  <a:lnTo>
                    <a:pt x="1271119" y="978739"/>
                  </a:lnTo>
                  <a:lnTo>
                    <a:pt x="1289047" y="936266"/>
                  </a:lnTo>
                  <a:lnTo>
                    <a:pt x="1295400" y="889000"/>
                  </a:lnTo>
                  <a:lnTo>
                    <a:pt x="1295400" y="177800"/>
                  </a:lnTo>
                  <a:lnTo>
                    <a:pt x="1289047" y="130542"/>
                  </a:lnTo>
                  <a:lnTo>
                    <a:pt x="1271119" y="88072"/>
                  </a:lnTo>
                  <a:lnTo>
                    <a:pt x="1243314" y="52085"/>
                  </a:lnTo>
                  <a:lnTo>
                    <a:pt x="1207327" y="24280"/>
                  </a:lnTo>
                  <a:lnTo>
                    <a:pt x="1164857" y="6352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4762" y="4877562"/>
              <a:ext cx="1295400" cy="1066800"/>
            </a:xfrm>
            <a:custGeom>
              <a:avLst/>
              <a:gdLst/>
              <a:ahLst/>
              <a:cxnLst/>
              <a:rect l="l" t="t" r="r" b="b"/>
              <a:pathLst>
                <a:path w="12954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1117600" y="0"/>
                  </a:lnTo>
                  <a:lnTo>
                    <a:pt x="1164857" y="6352"/>
                  </a:lnTo>
                  <a:lnTo>
                    <a:pt x="1207327" y="24280"/>
                  </a:lnTo>
                  <a:lnTo>
                    <a:pt x="1243314" y="52085"/>
                  </a:lnTo>
                  <a:lnTo>
                    <a:pt x="1271119" y="88072"/>
                  </a:lnTo>
                  <a:lnTo>
                    <a:pt x="1289047" y="130542"/>
                  </a:lnTo>
                  <a:lnTo>
                    <a:pt x="1295400" y="177800"/>
                  </a:lnTo>
                  <a:lnTo>
                    <a:pt x="1295400" y="889000"/>
                  </a:lnTo>
                  <a:lnTo>
                    <a:pt x="1289047" y="936266"/>
                  </a:lnTo>
                  <a:lnTo>
                    <a:pt x="1271119" y="978739"/>
                  </a:lnTo>
                  <a:lnTo>
                    <a:pt x="1243314" y="1014723"/>
                  </a:lnTo>
                  <a:lnTo>
                    <a:pt x="1207327" y="1042525"/>
                  </a:lnTo>
                  <a:lnTo>
                    <a:pt x="1164857" y="1060448"/>
                  </a:lnTo>
                  <a:lnTo>
                    <a:pt x="1117600" y="1066800"/>
                  </a:lnTo>
                  <a:lnTo>
                    <a:pt x="177800" y="1066800"/>
                  </a:lnTo>
                  <a:lnTo>
                    <a:pt x="130542" y="1060448"/>
                  </a:lnTo>
                  <a:lnTo>
                    <a:pt x="88072" y="1042525"/>
                  </a:lnTo>
                  <a:lnTo>
                    <a:pt x="52085" y="1014723"/>
                  </a:lnTo>
                  <a:lnTo>
                    <a:pt x="24280" y="978739"/>
                  </a:lnTo>
                  <a:lnTo>
                    <a:pt x="6352" y="936266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81098" y="5108524"/>
            <a:ext cx="980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575050" y="4264025"/>
            <a:ext cx="927100" cy="923925"/>
            <a:chOff x="3575050" y="4264025"/>
            <a:chExt cx="927100" cy="923925"/>
          </a:xfrm>
        </p:grpSpPr>
        <p:sp>
          <p:nvSpPr>
            <p:cNvPr id="34" name="object 34"/>
            <p:cNvSpPr/>
            <p:nvPr/>
          </p:nvSpPr>
          <p:spPr>
            <a:xfrm>
              <a:off x="3962400" y="42672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81400" y="4648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457200" y="0"/>
                  </a:moveTo>
                  <a:lnTo>
                    <a:pt x="399855" y="2077"/>
                  </a:lnTo>
                  <a:lnTo>
                    <a:pt x="344634" y="8143"/>
                  </a:lnTo>
                  <a:lnTo>
                    <a:pt x="291967" y="17948"/>
                  </a:lnTo>
                  <a:lnTo>
                    <a:pt x="242280" y="31243"/>
                  </a:lnTo>
                  <a:lnTo>
                    <a:pt x="196004" y="47776"/>
                  </a:lnTo>
                  <a:lnTo>
                    <a:pt x="153566" y="67300"/>
                  </a:lnTo>
                  <a:lnTo>
                    <a:pt x="115396" y="89563"/>
                  </a:lnTo>
                  <a:lnTo>
                    <a:pt x="81922" y="114317"/>
                  </a:lnTo>
                  <a:lnTo>
                    <a:pt x="53573" y="141311"/>
                  </a:lnTo>
                  <a:lnTo>
                    <a:pt x="13965" y="201023"/>
                  </a:lnTo>
                  <a:lnTo>
                    <a:pt x="0" y="266700"/>
                  </a:lnTo>
                  <a:lnTo>
                    <a:pt x="3562" y="300159"/>
                  </a:lnTo>
                  <a:lnTo>
                    <a:pt x="30778" y="363103"/>
                  </a:lnTo>
                  <a:lnTo>
                    <a:pt x="81922" y="419082"/>
                  </a:lnTo>
                  <a:lnTo>
                    <a:pt x="115396" y="443836"/>
                  </a:lnTo>
                  <a:lnTo>
                    <a:pt x="153566" y="466099"/>
                  </a:lnTo>
                  <a:lnTo>
                    <a:pt x="196004" y="485623"/>
                  </a:lnTo>
                  <a:lnTo>
                    <a:pt x="242280" y="502156"/>
                  </a:lnTo>
                  <a:lnTo>
                    <a:pt x="291967" y="515451"/>
                  </a:lnTo>
                  <a:lnTo>
                    <a:pt x="344634" y="525256"/>
                  </a:lnTo>
                  <a:lnTo>
                    <a:pt x="399855" y="531322"/>
                  </a:lnTo>
                  <a:lnTo>
                    <a:pt x="457200" y="533400"/>
                  </a:lnTo>
                  <a:lnTo>
                    <a:pt x="514544" y="531322"/>
                  </a:lnTo>
                  <a:lnTo>
                    <a:pt x="569765" y="525256"/>
                  </a:lnTo>
                  <a:lnTo>
                    <a:pt x="622432" y="515451"/>
                  </a:lnTo>
                  <a:lnTo>
                    <a:pt x="672119" y="502156"/>
                  </a:lnTo>
                  <a:lnTo>
                    <a:pt x="718395" y="485623"/>
                  </a:lnTo>
                  <a:lnTo>
                    <a:pt x="760833" y="466099"/>
                  </a:lnTo>
                  <a:lnTo>
                    <a:pt x="799003" y="443836"/>
                  </a:lnTo>
                  <a:lnTo>
                    <a:pt x="832477" y="419082"/>
                  </a:lnTo>
                  <a:lnTo>
                    <a:pt x="860826" y="392088"/>
                  </a:lnTo>
                  <a:lnTo>
                    <a:pt x="900434" y="332376"/>
                  </a:lnTo>
                  <a:lnTo>
                    <a:pt x="914400" y="266700"/>
                  </a:lnTo>
                  <a:lnTo>
                    <a:pt x="910837" y="233240"/>
                  </a:lnTo>
                  <a:lnTo>
                    <a:pt x="883621" y="170296"/>
                  </a:lnTo>
                  <a:lnTo>
                    <a:pt x="832477" y="114317"/>
                  </a:lnTo>
                  <a:lnTo>
                    <a:pt x="799003" y="89563"/>
                  </a:lnTo>
                  <a:lnTo>
                    <a:pt x="760833" y="67300"/>
                  </a:lnTo>
                  <a:lnTo>
                    <a:pt x="718395" y="47776"/>
                  </a:lnTo>
                  <a:lnTo>
                    <a:pt x="672119" y="31243"/>
                  </a:lnTo>
                  <a:lnTo>
                    <a:pt x="622432" y="17948"/>
                  </a:lnTo>
                  <a:lnTo>
                    <a:pt x="569765" y="8143"/>
                  </a:lnTo>
                  <a:lnTo>
                    <a:pt x="514544" y="20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1400" y="46482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266700"/>
                  </a:moveTo>
                  <a:lnTo>
                    <a:pt x="13965" y="201023"/>
                  </a:lnTo>
                  <a:lnTo>
                    <a:pt x="53573" y="141311"/>
                  </a:lnTo>
                  <a:lnTo>
                    <a:pt x="81922" y="114317"/>
                  </a:lnTo>
                  <a:lnTo>
                    <a:pt x="115396" y="89563"/>
                  </a:lnTo>
                  <a:lnTo>
                    <a:pt x="153566" y="67300"/>
                  </a:lnTo>
                  <a:lnTo>
                    <a:pt x="196004" y="47776"/>
                  </a:lnTo>
                  <a:lnTo>
                    <a:pt x="242280" y="31243"/>
                  </a:lnTo>
                  <a:lnTo>
                    <a:pt x="291967" y="17948"/>
                  </a:lnTo>
                  <a:lnTo>
                    <a:pt x="344634" y="8143"/>
                  </a:lnTo>
                  <a:lnTo>
                    <a:pt x="399855" y="2077"/>
                  </a:lnTo>
                  <a:lnTo>
                    <a:pt x="457200" y="0"/>
                  </a:lnTo>
                  <a:lnTo>
                    <a:pt x="514544" y="2077"/>
                  </a:lnTo>
                  <a:lnTo>
                    <a:pt x="569765" y="8143"/>
                  </a:lnTo>
                  <a:lnTo>
                    <a:pt x="622432" y="17948"/>
                  </a:lnTo>
                  <a:lnTo>
                    <a:pt x="672119" y="31243"/>
                  </a:lnTo>
                  <a:lnTo>
                    <a:pt x="718395" y="47776"/>
                  </a:lnTo>
                  <a:lnTo>
                    <a:pt x="760833" y="67300"/>
                  </a:lnTo>
                  <a:lnTo>
                    <a:pt x="799003" y="89563"/>
                  </a:lnTo>
                  <a:lnTo>
                    <a:pt x="832477" y="114317"/>
                  </a:lnTo>
                  <a:lnTo>
                    <a:pt x="860826" y="141311"/>
                  </a:lnTo>
                  <a:lnTo>
                    <a:pt x="900434" y="201023"/>
                  </a:lnTo>
                  <a:lnTo>
                    <a:pt x="914400" y="266700"/>
                  </a:lnTo>
                  <a:lnTo>
                    <a:pt x="910837" y="300159"/>
                  </a:lnTo>
                  <a:lnTo>
                    <a:pt x="883621" y="363103"/>
                  </a:lnTo>
                  <a:lnTo>
                    <a:pt x="832477" y="419082"/>
                  </a:lnTo>
                  <a:lnTo>
                    <a:pt x="799003" y="443836"/>
                  </a:lnTo>
                  <a:lnTo>
                    <a:pt x="760833" y="466099"/>
                  </a:lnTo>
                  <a:lnTo>
                    <a:pt x="718395" y="485623"/>
                  </a:lnTo>
                  <a:lnTo>
                    <a:pt x="672119" y="502156"/>
                  </a:lnTo>
                  <a:lnTo>
                    <a:pt x="622432" y="515451"/>
                  </a:lnTo>
                  <a:lnTo>
                    <a:pt x="569765" y="525256"/>
                  </a:lnTo>
                  <a:lnTo>
                    <a:pt x="514544" y="531322"/>
                  </a:lnTo>
                  <a:lnTo>
                    <a:pt x="457200" y="533400"/>
                  </a:lnTo>
                  <a:lnTo>
                    <a:pt x="399855" y="531322"/>
                  </a:lnTo>
                  <a:lnTo>
                    <a:pt x="344634" y="525256"/>
                  </a:lnTo>
                  <a:lnTo>
                    <a:pt x="291967" y="515451"/>
                  </a:lnTo>
                  <a:lnTo>
                    <a:pt x="242280" y="502156"/>
                  </a:lnTo>
                  <a:lnTo>
                    <a:pt x="196004" y="485623"/>
                  </a:lnTo>
                  <a:lnTo>
                    <a:pt x="153566" y="466099"/>
                  </a:lnTo>
                  <a:lnTo>
                    <a:pt x="115396" y="443836"/>
                  </a:lnTo>
                  <a:lnTo>
                    <a:pt x="81922" y="419082"/>
                  </a:lnTo>
                  <a:lnTo>
                    <a:pt x="53573" y="392088"/>
                  </a:lnTo>
                  <a:lnTo>
                    <a:pt x="13965" y="332376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72610" y="4750689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62655" y="5172455"/>
            <a:ext cx="2077720" cy="858519"/>
            <a:chOff x="2962655" y="5172455"/>
            <a:chExt cx="2077720" cy="858519"/>
          </a:xfrm>
        </p:grpSpPr>
        <p:sp>
          <p:nvSpPr>
            <p:cNvPr id="39" name="object 39"/>
            <p:cNvSpPr/>
            <p:nvPr/>
          </p:nvSpPr>
          <p:spPr>
            <a:xfrm>
              <a:off x="2972561" y="5182361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1917700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55"/>
                  </a:lnTo>
                  <a:lnTo>
                    <a:pt x="26936" y="781004"/>
                  </a:lnTo>
                  <a:lnTo>
                    <a:pt x="57168" y="811245"/>
                  </a:lnTo>
                  <a:lnTo>
                    <a:pt x="95520" y="831077"/>
                  </a:lnTo>
                  <a:lnTo>
                    <a:pt x="139700" y="838200"/>
                  </a:lnTo>
                  <a:lnTo>
                    <a:pt x="1917700" y="838200"/>
                  </a:lnTo>
                  <a:lnTo>
                    <a:pt x="1961879" y="831077"/>
                  </a:lnTo>
                  <a:lnTo>
                    <a:pt x="2000231" y="811245"/>
                  </a:lnTo>
                  <a:lnTo>
                    <a:pt x="2030463" y="781004"/>
                  </a:lnTo>
                  <a:lnTo>
                    <a:pt x="2050283" y="742655"/>
                  </a:lnTo>
                  <a:lnTo>
                    <a:pt x="2057400" y="698500"/>
                  </a:lnTo>
                  <a:lnTo>
                    <a:pt x="2057400" y="139700"/>
                  </a:lnTo>
                  <a:lnTo>
                    <a:pt x="2050283" y="95520"/>
                  </a:lnTo>
                  <a:lnTo>
                    <a:pt x="2030463" y="57168"/>
                  </a:lnTo>
                  <a:lnTo>
                    <a:pt x="2000231" y="26936"/>
                  </a:lnTo>
                  <a:lnTo>
                    <a:pt x="1961879" y="7116"/>
                  </a:lnTo>
                  <a:lnTo>
                    <a:pt x="19177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5182361"/>
              <a:ext cx="2057400" cy="838200"/>
            </a:xfrm>
            <a:custGeom>
              <a:avLst/>
              <a:gdLst/>
              <a:ahLst/>
              <a:cxnLst/>
              <a:rect l="l" t="t" r="r" b="b"/>
              <a:pathLst>
                <a:path w="20574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1917700" y="0"/>
                  </a:lnTo>
                  <a:lnTo>
                    <a:pt x="1961879" y="7116"/>
                  </a:lnTo>
                  <a:lnTo>
                    <a:pt x="2000231" y="26936"/>
                  </a:lnTo>
                  <a:lnTo>
                    <a:pt x="2030463" y="57168"/>
                  </a:lnTo>
                  <a:lnTo>
                    <a:pt x="2050283" y="95520"/>
                  </a:lnTo>
                  <a:lnTo>
                    <a:pt x="2057400" y="139700"/>
                  </a:lnTo>
                  <a:lnTo>
                    <a:pt x="2057400" y="698500"/>
                  </a:lnTo>
                  <a:lnTo>
                    <a:pt x="2050283" y="742655"/>
                  </a:lnTo>
                  <a:lnTo>
                    <a:pt x="2030463" y="781004"/>
                  </a:lnTo>
                  <a:lnTo>
                    <a:pt x="2000231" y="811245"/>
                  </a:lnTo>
                  <a:lnTo>
                    <a:pt x="1961879" y="831077"/>
                  </a:lnTo>
                  <a:lnTo>
                    <a:pt x="1917700" y="838200"/>
                  </a:lnTo>
                  <a:lnTo>
                    <a:pt x="139700" y="838200"/>
                  </a:lnTo>
                  <a:lnTo>
                    <a:pt x="95520" y="831077"/>
                  </a:lnTo>
                  <a:lnTo>
                    <a:pt x="57168" y="811245"/>
                  </a:lnTo>
                  <a:lnTo>
                    <a:pt x="26936" y="781004"/>
                  </a:lnTo>
                  <a:lnTo>
                    <a:pt x="7116" y="742655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278251" y="5299709"/>
            <a:ext cx="144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Consider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75250" y="3346450"/>
            <a:ext cx="1689100" cy="1384300"/>
            <a:chOff x="5175250" y="3346450"/>
            <a:chExt cx="1689100" cy="1384300"/>
          </a:xfrm>
        </p:grpSpPr>
        <p:sp>
          <p:nvSpPr>
            <p:cNvPr id="43" name="object 43"/>
            <p:cNvSpPr/>
            <p:nvPr/>
          </p:nvSpPr>
          <p:spPr>
            <a:xfrm>
              <a:off x="5867400" y="33528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34289" y="0"/>
                  </a:moveTo>
                  <a:lnTo>
                    <a:pt x="11429" y="0"/>
                  </a:lnTo>
                  <a:lnTo>
                    <a:pt x="11429" y="205739"/>
                  </a:lnTo>
                  <a:lnTo>
                    <a:pt x="0" y="205739"/>
                  </a:lnTo>
                  <a:lnTo>
                    <a:pt x="22860" y="228600"/>
                  </a:lnTo>
                  <a:lnTo>
                    <a:pt x="45720" y="205739"/>
                  </a:lnTo>
                  <a:lnTo>
                    <a:pt x="34289" y="20573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67400" y="33528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0" y="205739"/>
                  </a:moveTo>
                  <a:lnTo>
                    <a:pt x="11429" y="205739"/>
                  </a:lnTo>
                  <a:lnTo>
                    <a:pt x="11429" y="0"/>
                  </a:lnTo>
                  <a:lnTo>
                    <a:pt x="34289" y="0"/>
                  </a:lnTo>
                  <a:lnTo>
                    <a:pt x="34289" y="205739"/>
                  </a:lnTo>
                  <a:lnTo>
                    <a:pt x="45720" y="205739"/>
                  </a:lnTo>
                  <a:lnTo>
                    <a:pt x="22860" y="228600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81600" y="3581400"/>
              <a:ext cx="1676400" cy="1143000"/>
            </a:xfrm>
            <a:custGeom>
              <a:avLst/>
              <a:gdLst/>
              <a:ahLst/>
              <a:cxnLst/>
              <a:rect l="l" t="t" r="r" b="b"/>
              <a:pathLst>
                <a:path w="1676400" h="11430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574800" y="0"/>
                  </a:lnTo>
                  <a:lnTo>
                    <a:pt x="1614356" y="7981"/>
                  </a:lnTo>
                  <a:lnTo>
                    <a:pt x="1646650" y="29749"/>
                  </a:lnTo>
                  <a:lnTo>
                    <a:pt x="1668418" y="62043"/>
                  </a:lnTo>
                  <a:lnTo>
                    <a:pt x="1676400" y="101600"/>
                  </a:lnTo>
                  <a:lnTo>
                    <a:pt x="1676400" y="508000"/>
                  </a:lnTo>
                  <a:lnTo>
                    <a:pt x="1668418" y="547556"/>
                  </a:lnTo>
                  <a:lnTo>
                    <a:pt x="1646650" y="579850"/>
                  </a:lnTo>
                  <a:lnTo>
                    <a:pt x="1614356" y="601618"/>
                  </a:lnTo>
                  <a:lnTo>
                    <a:pt x="157480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  <a:path w="1676400" h="1143000">
                  <a:moveTo>
                    <a:pt x="0" y="876300"/>
                  </a:moveTo>
                  <a:lnTo>
                    <a:pt x="10970" y="833033"/>
                  </a:lnTo>
                  <a:lnTo>
                    <a:pt x="42732" y="791992"/>
                  </a:lnTo>
                  <a:lnTo>
                    <a:pt x="93560" y="753724"/>
                  </a:lnTo>
                  <a:lnTo>
                    <a:pt x="161726" y="718779"/>
                  </a:lnTo>
                  <a:lnTo>
                    <a:pt x="201773" y="702724"/>
                  </a:lnTo>
                  <a:lnTo>
                    <a:pt x="245506" y="687705"/>
                  </a:lnTo>
                  <a:lnTo>
                    <a:pt x="292712" y="673790"/>
                  </a:lnTo>
                  <a:lnTo>
                    <a:pt x="343174" y="661050"/>
                  </a:lnTo>
                  <a:lnTo>
                    <a:pt x="396676" y="649551"/>
                  </a:lnTo>
                  <a:lnTo>
                    <a:pt x="453003" y="639363"/>
                  </a:lnTo>
                  <a:lnTo>
                    <a:pt x="511938" y="630555"/>
                  </a:lnTo>
                  <a:lnTo>
                    <a:pt x="573267" y="623194"/>
                  </a:lnTo>
                  <a:lnTo>
                    <a:pt x="636774" y="617349"/>
                  </a:lnTo>
                  <a:lnTo>
                    <a:pt x="702242" y="613089"/>
                  </a:lnTo>
                  <a:lnTo>
                    <a:pt x="769455" y="610483"/>
                  </a:lnTo>
                  <a:lnTo>
                    <a:pt x="838200" y="609600"/>
                  </a:lnTo>
                  <a:lnTo>
                    <a:pt x="906944" y="610483"/>
                  </a:lnTo>
                  <a:lnTo>
                    <a:pt x="974157" y="613089"/>
                  </a:lnTo>
                  <a:lnTo>
                    <a:pt x="1039625" y="617349"/>
                  </a:lnTo>
                  <a:lnTo>
                    <a:pt x="1103132" y="623194"/>
                  </a:lnTo>
                  <a:lnTo>
                    <a:pt x="1164461" y="630554"/>
                  </a:lnTo>
                  <a:lnTo>
                    <a:pt x="1223396" y="639363"/>
                  </a:lnTo>
                  <a:lnTo>
                    <a:pt x="1279723" y="649551"/>
                  </a:lnTo>
                  <a:lnTo>
                    <a:pt x="1333225" y="661050"/>
                  </a:lnTo>
                  <a:lnTo>
                    <a:pt x="1383687" y="673790"/>
                  </a:lnTo>
                  <a:lnTo>
                    <a:pt x="1430893" y="687704"/>
                  </a:lnTo>
                  <a:lnTo>
                    <a:pt x="1474626" y="702724"/>
                  </a:lnTo>
                  <a:lnTo>
                    <a:pt x="1514673" y="718779"/>
                  </a:lnTo>
                  <a:lnTo>
                    <a:pt x="1550815" y="735802"/>
                  </a:lnTo>
                  <a:lnTo>
                    <a:pt x="1610528" y="772477"/>
                  </a:lnTo>
                  <a:lnTo>
                    <a:pt x="1652039" y="812200"/>
                  </a:lnTo>
                  <a:lnTo>
                    <a:pt x="1673621" y="854422"/>
                  </a:lnTo>
                  <a:lnTo>
                    <a:pt x="1676400" y="876300"/>
                  </a:lnTo>
                  <a:lnTo>
                    <a:pt x="1673621" y="898177"/>
                  </a:lnTo>
                  <a:lnTo>
                    <a:pt x="1652039" y="940399"/>
                  </a:lnTo>
                  <a:lnTo>
                    <a:pt x="1610528" y="980122"/>
                  </a:lnTo>
                  <a:lnTo>
                    <a:pt x="1550815" y="1016797"/>
                  </a:lnTo>
                  <a:lnTo>
                    <a:pt x="1514673" y="1033820"/>
                  </a:lnTo>
                  <a:lnTo>
                    <a:pt x="1474626" y="1049875"/>
                  </a:lnTo>
                  <a:lnTo>
                    <a:pt x="1430893" y="1064894"/>
                  </a:lnTo>
                  <a:lnTo>
                    <a:pt x="1383687" y="1078809"/>
                  </a:lnTo>
                  <a:lnTo>
                    <a:pt x="1333225" y="1091549"/>
                  </a:lnTo>
                  <a:lnTo>
                    <a:pt x="1279723" y="1103048"/>
                  </a:lnTo>
                  <a:lnTo>
                    <a:pt x="1223396" y="1113236"/>
                  </a:lnTo>
                  <a:lnTo>
                    <a:pt x="1164461" y="1122044"/>
                  </a:lnTo>
                  <a:lnTo>
                    <a:pt x="1103132" y="1129405"/>
                  </a:lnTo>
                  <a:lnTo>
                    <a:pt x="1039625" y="1135250"/>
                  </a:lnTo>
                  <a:lnTo>
                    <a:pt x="974157" y="1139510"/>
                  </a:lnTo>
                  <a:lnTo>
                    <a:pt x="906944" y="1142116"/>
                  </a:lnTo>
                  <a:lnTo>
                    <a:pt x="838200" y="1143000"/>
                  </a:lnTo>
                  <a:lnTo>
                    <a:pt x="769455" y="1142116"/>
                  </a:lnTo>
                  <a:lnTo>
                    <a:pt x="702242" y="1139510"/>
                  </a:lnTo>
                  <a:lnTo>
                    <a:pt x="636774" y="1135250"/>
                  </a:lnTo>
                  <a:lnTo>
                    <a:pt x="573267" y="1129405"/>
                  </a:lnTo>
                  <a:lnTo>
                    <a:pt x="511938" y="1122045"/>
                  </a:lnTo>
                  <a:lnTo>
                    <a:pt x="453003" y="1113236"/>
                  </a:lnTo>
                  <a:lnTo>
                    <a:pt x="396676" y="1103048"/>
                  </a:lnTo>
                  <a:lnTo>
                    <a:pt x="343174" y="1091549"/>
                  </a:lnTo>
                  <a:lnTo>
                    <a:pt x="292712" y="1078809"/>
                  </a:lnTo>
                  <a:lnTo>
                    <a:pt x="245506" y="1064895"/>
                  </a:lnTo>
                  <a:lnTo>
                    <a:pt x="201773" y="1049875"/>
                  </a:lnTo>
                  <a:lnTo>
                    <a:pt x="161726" y="1033820"/>
                  </a:lnTo>
                  <a:lnTo>
                    <a:pt x="125584" y="1016797"/>
                  </a:lnTo>
                  <a:lnTo>
                    <a:pt x="65871" y="980122"/>
                  </a:lnTo>
                  <a:lnTo>
                    <a:pt x="24360" y="940399"/>
                  </a:lnTo>
                  <a:lnTo>
                    <a:pt x="2778" y="898177"/>
                  </a:lnTo>
                  <a:lnTo>
                    <a:pt x="0" y="8763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464809" y="3584270"/>
            <a:ext cx="1112520" cy="11461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algn="ctr">
              <a:lnSpc>
                <a:spcPct val="102800"/>
              </a:lnSpc>
              <a:spcBef>
                <a:spcPts val="40"/>
              </a:spcBef>
            </a:pPr>
            <a:r>
              <a:rPr sz="1800" b="1" spc="-10" dirty="0">
                <a:latin typeface="Calibri"/>
                <a:cs typeface="Calibri"/>
              </a:rPr>
              <a:t>Operative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Explo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on  </a:t>
            </a:r>
            <a:r>
              <a:rPr sz="1800" b="1" spc="-15" dirty="0">
                <a:latin typeface="Calibri"/>
                <a:cs typeface="Calibri"/>
              </a:rPr>
              <a:t>Frozen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Section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72202" y="4718050"/>
            <a:ext cx="1696720" cy="855980"/>
            <a:chOff x="5172202" y="4718050"/>
            <a:chExt cx="1696720" cy="855980"/>
          </a:xfrm>
        </p:grpSpPr>
        <p:sp>
          <p:nvSpPr>
            <p:cNvPr id="48" name="object 48"/>
            <p:cNvSpPr/>
            <p:nvPr/>
          </p:nvSpPr>
          <p:spPr>
            <a:xfrm>
              <a:off x="6019800" y="47244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34289" y="0"/>
                  </a:moveTo>
                  <a:lnTo>
                    <a:pt x="11429" y="0"/>
                  </a:lnTo>
                  <a:lnTo>
                    <a:pt x="11429" y="205739"/>
                  </a:lnTo>
                  <a:lnTo>
                    <a:pt x="0" y="205739"/>
                  </a:lnTo>
                  <a:lnTo>
                    <a:pt x="22860" y="228600"/>
                  </a:lnTo>
                  <a:lnTo>
                    <a:pt x="45720" y="205739"/>
                  </a:lnTo>
                  <a:lnTo>
                    <a:pt x="34289" y="205739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19800" y="4724400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20" h="228600">
                  <a:moveTo>
                    <a:pt x="0" y="205739"/>
                  </a:moveTo>
                  <a:lnTo>
                    <a:pt x="11429" y="205739"/>
                  </a:lnTo>
                  <a:lnTo>
                    <a:pt x="11429" y="0"/>
                  </a:lnTo>
                  <a:lnTo>
                    <a:pt x="34289" y="0"/>
                  </a:lnTo>
                  <a:lnTo>
                    <a:pt x="34289" y="205739"/>
                  </a:lnTo>
                  <a:lnTo>
                    <a:pt x="45720" y="205739"/>
                  </a:lnTo>
                  <a:lnTo>
                    <a:pt x="22860" y="228600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82362" y="4953761"/>
              <a:ext cx="1676400" cy="609600"/>
            </a:xfrm>
            <a:custGeom>
              <a:avLst/>
              <a:gdLst/>
              <a:ahLst/>
              <a:cxnLst/>
              <a:rect l="l" t="t" r="r" b="b"/>
              <a:pathLst>
                <a:path w="1676400" h="609600">
                  <a:moveTo>
                    <a:pt x="1676399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676399" y="609600"/>
                  </a:lnTo>
                  <a:lnTo>
                    <a:pt x="16763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82362" y="4953761"/>
              <a:ext cx="1676400" cy="609600"/>
            </a:xfrm>
            <a:custGeom>
              <a:avLst/>
              <a:gdLst/>
              <a:ahLst/>
              <a:cxnLst/>
              <a:rect l="l" t="t" r="r" b="b"/>
              <a:pathLst>
                <a:path w="1676400" h="609600">
                  <a:moveTo>
                    <a:pt x="0" y="609600"/>
                  </a:moveTo>
                  <a:lnTo>
                    <a:pt x="1676399" y="609600"/>
                  </a:lnTo>
                  <a:lnTo>
                    <a:pt x="1676399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45300" y="4956429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1959" algn="l"/>
              </a:tabLst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361" y="4953761"/>
            <a:ext cx="1676400" cy="6096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73075" marR="173990" indent="-291465">
              <a:lnSpc>
                <a:spcPct val="100000"/>
              </a:lnSpc>
              <a:spcBef>
                <a:spcPts val="12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cancer?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632450" y="5559425"/>
            <a:ext cx="774700" cy="542925"/>
            <a:chOff x="5632450" y="5559425"/>
            <a:chExt cx="774700" cy="542925"/>
          </a:xfrm>
        </p:grpSpPr>
        <p:sp>
          <p:nvSpPr>
            <p:cNvPr id="55" name="object 55"/>
            <p:cNvSpPr/>
            <p:nvPr/>
          </p:nvSpPr>
          <p:spPr>
            <a:xfrm>
              <a:off x="6019800" y="55626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8800" y="57150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381000" y="0"/>
                  </a:moveTo>
                  <a:lnTo>
                    <a:pt x="319195" y="2493"/>
                  </a:lnTo>
                  <a:lnTo>
                    <a:pt x="260567" y="9712"/>
                  </a:lnTo>
                  <a:lnTo>
                    <a:pt x="205900" y="21263"/>
                  </a:lnTo>
                  <a:lnTo>
                    <a:pt x="155978" y="36756"/>
                  </a:lnTo>
                  <a:lnTo>
                    <a:pt x="111585" y="55797"/>
                  </a:lnTo>
                  <a:lnTo>
                    <a:pt x="73505" y="77994"/>
                  </a:lnTo>
                  <a:lnTo>
                    <a:pt x="42523" y="102955"/>
                  </a:lnTo>
                  <a:lnTo>
                    <a:pt x="4986" y="159600"/>
                  </a:lnTo>
                  <a:lnTo>
                    <a:pt x="0" y="190500"/>
                  </a:lnTo>
                  <a:lnTo>
                    <a:pt x="4986" y="221399"/>
                  </a:lnTo>
                  <a:lnTo>
                    <a:pt x="42523" y="278044"/>
                  </a:lnTo>
                  <a:lnTo>
                    <a:pt x="73505" y="303005"/>
                  </a:lnTo>
                  <a:lnTo>
                    <a:pt x="111585" y="325202"/>
                  </a:lnTo>
                  <a:lnTo>
                    <a:pt x="155978" y="344243"/>
                  </a:lnTo>
                  <a:lnTo>
                    <a:pt x="205900" y="359736"/>
                  </a:lnTo>
                  <a:lnTo>
                    <a:pt x="260567" y="371287"/>
                  </a:lnTo>
                  <a:lnTo>
                    <a:pt x="319195" y="378506"/>
                  </a:lnTo>
                  <a:lnTo>
                    <a:pt x="381000" y="381000"/>
                  </a:lnTo>
                  <a:lnTo>
                    <a:pt x="442804" y="378506"/>
                  </a:lnTo>
                  <a:lnTo>
                    <a:pt x="501432" y="371287"/>
                  </a:lnTo>
                  <a:lnTo>
                    <a:pt x="556099" y="359736"/>
                  </a:lnTo>
                  <a:lnTo>
                    <a:pt x="606021" y="344243"/>
                  </a:lnTo>
                  <a:lnTo>
                    <a:pt x="650414" y="325202"/>
                  </a:lnTo>
                  <a:lnTo>
                    <a:pt x="688494" y="303005"/>
                  </a:lnTo>
                  <a:lnTo>
                    <a:pt x="719476" y="278044"/>
                  </a:lnTo>
                  <a:lnTo>
                    <a:pt x="757013" y="221399"/>
                  </a:lnTo>
                  <a:lnTo>
                    <a:pt x="762000" y="190500"/>
                  </a:lnTo>
                  <a:lnTo>
                    <a:pt x="757013" y="159600"/>
                  </a:lnTo>
                  <a:lnTo>
                    <a:pt x="719476" y="102955"/>
                  </a:lnTo>
                  <a:lnTo>
                    <a:pt x="688494" y="77994"/>
                  </a:lnTo>
                  <a:lnTo>
                    <a:pt x="650414" y="55797"/>
                  </a:lnTo>
                  <a:lnTo>
                    <a:pt x="606021" y="36756"/>
                  </a:lnTo>
                  <a:lnTo>
                    <a:pt x="556099" y="21263"/>
                  </a:lnTo>
                  <a:lnTo>
                    <a:pt x="501432" y="9712"/>
                  </a:lnTo>
                  <a:lnTo>
                    <a:pt x="442804" y="2493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38800" y="57150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190500"/>
                  </a:moveTo>
                  <a:lnTo>
                    <a:pt x="19421" y="130288"/>
                  </a:lnTo>
                  <a:lnTo>
                    <a:pt x="73505" y="77994"/>
                  </a:lnTo>
                  <a:lnTo>
                    <a:pt x="111585" y="55797"/>
                  </a:lnTo>
                  <a:lnTo>
                    <a:pt x="155978" y="36756"/>
                  </a:lnTo>
                  <a:lnTo>
                    <a:pt x="205900" y="21263"/>
                  </a:lnTo>
                  <a:lnTo>
                    <a:pt x="260567" y="9712"/>
                  </a:lnTo>
                  <a:lnTo>
                    <a:pt x="319195" y="2493"/>
                  </a:lnTo>
                  <a:lnTo>
                    <a:pt x="381000" y="0"/>
                  </a:lnTo>
                  <a:lnTo>
                    <a:pt x="442804" y="2493"/>
                  </a:lnTo>
                  <a:lnTo>
                    <a:pt x="501432" y="9712"/>
                  </a:lnTo>
                  <a:lnTo>
                    <a:pt x="556099" y="21263"/>
                  </a:lnTo>
                  <a:lnTo>
                    <a:pt x="606021" y="36756"/>
                  </a:lnTo>
                  <a:lnTo>
                    <a:pt x="650414" y="55797"/>
                  </a:lnTo>
                  <a:lnTo>
                    <a:pt x="688494" y="77994"/>
                  </a:lnTo>
                  <a:lnTo>
                    <a:pt x="719476" y="102955"/>
                  </a:lnTo>
                  <a:lnTo>
                    <a:pt x="757013" y="159600"/>
                  </a:lnTo>
                  <a:lnTo>
                    <a:pt x="762000" y="190500"/>
                  </a:lnTo>
                  <a:lnTo>
                    <a:pt x="757013" y="221399"/>
                  </a:lnTo>
                  <a:lnTo>
                    <a:pt x="719476" y="278044"/>
                  </a:lnTo>
                  <a:lnTo>
                    <a:pt x="688494" y="303005"/>
                  </a:lnTo>
                  <a:lnTo>
                    <a:pt x="650414" y="325202"/>
                  </a:lnTo>
                  <a:lnTo>
                    <a:pt x="606021" y="344243"/>
                  </a:lnTo>
                  <a:lnTo>
                    <a:pt x="556099" y="359736"/>
                  </a:lnTo>
                  <a:lnTo>
                    <a:pt x="501432" y="371287"/>
                  </a:lnTo>
                  <a:lnTo>
                    <a:pt x="442804" y="378506"/>
                  </a:lnTo>
                  <a:lnTo>
                    <a:pt x="381000" y="381000"/>
                  </a:lnTo>
                  <a:lnTo>
                    <a:pt x="319195" y="378506"/>
                  </a:lnTo>
                  <a:lnTo>
                    <a:pt x="260567" y="371287"/>
                  </a:lnTo>
                  <a:lnTo>
                    <a:pt x="205900" y="359736"/>
                  </a:lnTo>
                  <a:lnTo>
                    <a:pt x="155978" y="344243"/>
                  </a:lnTo>
                  <a:lnTo>
                    <a:pt x="111585" y="325202"/>
                  </a:lnTo>
                  <a:lnTo>
                    <a:pt x="73505" y="303005"/>
                  </a:lnTo>
                  <a:lnTo>
                    <a:pt x="42523" y="278044"/>
                  </a:lnTo>
                  <a:lnTo>
                    <a:pt x="4986" y="221399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869940" y="5741619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867655" y="6086855"/>
            <a:ext cx="2153920" cy="629920"/>
            <a:chOff x="4867655" y="6086855"/>
            <a:chExt cx="2153920" cy="629920"/>
          </a:xfrm>
        </p:grpSpPr>
        <p:sp>
          <p:nvSpPr>
            <p:cNvPr id="60" name="object 60"/>
            <p:cNvSpPr/>
            <p:nvPr/>
          </p:nvSpPr>
          <p:spPr>
            <a:xfrm>
              <a:off x="4877561" y="6096761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2031999" y="0"/>
                  </a:moveTo>
                  <a:lnTo>
                    <a:pt x="101600" y="0"/>
                  </a:lnTo>
                  <a:lnTo>
                    <a:pt x="62043" y="7984"/>
                  </a:lnTo>
                  <a:lnTo>
                    <a:pt x="29749" y="29759"/>
                  </a:lnTo>
                  <a:lnTo>
                    <a:pt x="7981" y="62054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45"/>
                  </a:lnTo>
                  <a:lnTo>
                    <a:pt x="29749" y="579840"/>
                  </a:lnTo>
                  <a:lnTo>
                    <a:pt x="62043" y="601615"/>
                  </a:lnTo>
                  <a:lnTo>
                    <a:pt x="101600" y="609600"/>
                  </a:lnTo>
                  <a:lnTo>
                    <a:pt x="2031999" y="609600"/>
                  </a:lnTo>
                  <a:lnTo>
                    <a:pt x="2071556" y="601615"/>
                  </a:lnTo>
                  <a:lnTo>
                    <a:pt x="2103850" y="579840"/>
                  </a:lnTo>
                  <a:lnTo>
                    <a:pt x="2125618" y="547545"/>
                  </a:lnTo>
                  <a:lnTo>
                    <a:pt x="2133599" y="508000"/>
                  </a:lnTo>
                  <a:lnTo>
                    <a:pt x="2133599" y="101600"/>
                  </a:lnTo>
                  <a:lnTo>
                    <a:pt x="2125618" y="62054"/>
                  </a:lnTo>
                  <a:lnTo>
                    <a:pt x="2103850" y="29759"/>
                  </a:lnTo>
                  <a:lnTo>
                    <a:pt x="2071556" y="7984"/>
                  </a:lnTo>
                  <a:lnTo>
                    <a:pt x="20319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7561" y="6096761"/>
              <a:ext cx="2133600" cy="609600"/>
            </a:xfrm>
            <a:custGeom>
              <a:avLst/>
              <a:gdLst/>
              <a:ahLst/>
              <a:cxnLst/>
              <a:rect l="l" t="t" r="r" b="b"/>
              <a:pathLst>
                <a:path w="2133600" h="609600">
                  <a:moveTo>
                    <a:pt x="0" y="101600"/>
                  </a:moveTo>
                  <a:lnTo>
                    <a:pt x="7981" y="62054"/>
                  </a:lnTo>
                  <a:lnTo>
                    <a:pt x="29749" y="29759"/>
                  </a:lnTo>
                  <a:lnTo>
                    <a:pt x="62043" y="7984"/>
                  </a:lnTo>
                  <a:lnTo>
                    <a:pt x="101600" y="0"/>
                  </a:lnTo>
                  <a:lnTo>
                    <a:pt x="2031999" y="0"/>
                  </a:lnTo>
                  <a:lnTo>
                    <a:pt x="2071556" y="7984"/>
                  </a:lnTo>
                  <a:lnTo>
                    <a:pt x="2103850" y="29759"/>
                  </a:lnTo>
                  <a:lnTo>
                    <a:pt x="2125618" y="62054"/>
                  </a:lnTo>
                  <a:lnTo>
                    <a:pt x="2133599" y="101600"/>
                  </a:lnTo>
                  <a:lnTo>
                    <a:pt x="2133599" y="508000"/>
                  </a:lnTo>
                  <a:lnTo>
                    <a:pt x="2125618" y="547545"/>
                  </a:lnTo>
                  <a:lnTo>
                    <a:pt x="2103850" y="579840"/>
                  </a:lnTo>
                  <a:lnTo>
                    <a:pt x="2071556" y="601615"/>
                  </a:lnTo>
                  <a:lnTo>
                    <a:pt x="2031999" y="609600"/>
                  </a:lnTo>
                  <a:lnTo>
                    <a:pt x="101600" y="609600"/>
                  </a:lnTo>
                  <a:lnTo>
                    <a:pt x="62043" y="601615"/>
                  </a:lnTo>
                  <a:lnTo>
                    <a:pt x="29749" y="579840"/>
                  </a:lnTo>
                  <a:lnTo>
                    <a:pt x="7981" y="547545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24373" y="6236919"/>
            <a:ext cx="183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Thyroid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Lobectomy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239000" y="50292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266700"/>
                </a:moveTo>
                <a:lnTo>
                  <a:pt x="13965" y="201023"/>
                </a:lnTo>
                <a:lnTo>
                  <a:pt x="53573" y="141311"/>
                </a:lnTo>
                <a:lnTo>
                  <a:pt x="81922" y="114317"/>
                </a:lnTo>
                <a:lnTo>
                  <a:pt x="115396" y="89563"/>
                </a:lnTo>
                <a:lnTo>
                  <a:pt x="153566" y="67300"/>
                </a:lnTo>
                <a:lnTo>
                  <a:pt x="196004" y="47776"/>
                </a:lnTo>
                <a:lnTo>
                  <a:pt x="242280" y="31243"/>
                </a:lnTo>
                <a:lnTo>
                  <a:pt x="291967" y="17948"/>
                </a:lnTo>
                <a:lnTo>
                  <a:pt x="344634" y="8143"/>
                </a:lnTo>
                <a:lnTo>
                  <a:pt x="399855" y="2077"/>
                </a:lnTo>
                <a:lnTo>
                  <a:pt x="457200" y="0"/>
                </a:lnTo>
                <a:lnTo>
                  <a:pt x="514544" y="2077"/>
                </a:lnTo>
                <a:lnTo>
                  <a:pt x="569765" y="8143"/>
                </a:lnTo>
                <a:lnTo>
                  <a:pt x="622432" y="17948"/>
                </a:lnTo>
                <a:lnTo>
                  <a:pt x="672119" y="31243"/>
                </a:lnTo>
                <a:lnTo>
                  <a:pt x="718395" y="47776"/>
                </a:lnTo>
                <a:lnTo>
                  <a:pt x="760833" y="67300"/>
                </a:lnTo>
                <a:lnTo>
                  <a:pt x="799003" y="89563"/>
                </a:lnTo>
                <a:lnTo>
                  <a:pt x="832477" y="114317"/>
                </a:lnTo>
                <a:lnTo>
                  <a:pt x="860826" y="141311"/>
                </a:lnTo>
                <a:lnTo>
                  <a:pt x="900434" y="201023"/>
                </a:lnTo>
                <a:lnTo>
                  <a:pt x="914400" y="266700"/>
                </a:lnTo>
                <a:lnTo>
                  <a:pt x="910837" y="300159"/>
                </a:lnTo>
                <a:lnTo>
                  <a:pt x="883621" y="363103"/>
                </a:lnTo>
                <a:lnTo>
                  <a:pt x="832477" y="419082"/>
                </a:lnTo>
                <a:lnTo>
                  <a:pt x="799003" y="443836"/>
                </a:lnTo>
                <a:lnTo>
                  <a:pt x="760833" y="466099"/>
                </a:lnTo>
                <a:lnTo>
                  <a:pt x="718395" y="485623"/>
                </a:lnTo>
                <a:lnTo>
                  <a:pt x="672119" y="502156"/>
                </a:lnTo>
                <a:lnTo>
                  <a:pt x="622432" y="515451"/>
                </a:lnTo>
                <a:lnTo>
                  <a:pt x="569765" y="525256"/>
                </a:lnTo>
                <a:lnTo>
                  <a:pt x="514544" y="531322"/>
                </a:lnTo>
                <a:lnTo>
                  <a:pt x="457200" y="533400"/>
                </a:lnTo>
                <a:lnTo>
                  <a:pt x="399855" y="531322"/>
                </a:lnTo>
                <a:lnTo>
                  <a:pt x="344634" y="525256"/>
                </a:lnTo>
                <a:lnTo>
                  <a:pt x="291967" y="515451"/>
                </a:lnTo>
                <a:lnTo>
                  <a:pt x="242280" y="502156"/>
                </a:lnTo>
                <a:lnTo>
                  <a:pt x="196004" y="485623"/>
                </a:lnTo>
                <a:lnTo>
                  <a:pt x="153566" y="466099"/>
                </a:lnTo>
                <a:lnTo>
                  <a:pt x="115396" y="443836"/>
                </a:lnTo>
                <a:lnTo>
                  <a:pt x="81922" y="419082"/>
                </a:lnTo>
                <a:lnTo>
                  <a:pt x="53573" y="392088"/>
                </a:lnTo>
                <a:lnTo>
                  <a:pt x="13965" y="332376"/>
                </a:lnTo>
                <a:lnTo>
                  <a:pt x="0" y="2667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530465" y="5131384"/>
            <a:ext cx="332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77456" y="3422903"/>
            <a:ext cx="2077720" cy="3141345"/>
            <a:chOff x="7077456" y="3422903"/>
            <a:chExt cx="2077720" cy="3141345"/>
          </a:xfrm>
        </p:grpSpPr>
        <p:sp>
          <p:nvSpPr>
            <p:cNvPr id="66" name="object 66"/>
            <p:cNvSpPr/>
            <p:nvPr/>
          </p:nvSpPr>
          <p:spPr>
            <a:xfrm>
              <a:off x="7848600" y="3428999"/>
              <a:ext cx="45720" cy="1600200"/>
            </a:xfrm>
            <a:custGeom>
              <a:avLst/>
              <a:gdLst/>
              <a:ahLst/>
              <a:cxnLst/>
              <a:rect l="l" t="t" r="r" b="b"/>
              <a:pathLst>
                <a:path w="45720" h="1600200">
                  <a:moveTo>
                    <a:pt x="34290" y="0"/>
                  </a:moveTo>
                  <a:lnTo>
                    <a:pt x="11429" y="0"/>
                  </a:lnTo>
                  <a:lnTo>
                    <a:pt x="11429" y="1577339"/>
                  </a:lnTo>
                  <a:lnTo>
                    <a:pt x="0" y="1577339"/>
                  </a:lnTo>
                  <a:lnTo>
                    <a:pt x="22859" y="1600200"/>
                  </a:lnTo>
                  <a:lnTo>
                    <a:pt x="45720" y="1577339"/>
                  </a:lnTo>
                  <a:lnTo>
                    <a:pt x="34290" y="1577339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48600" y="3428999"/>
              <a:ext cx="45720" cy="1600200"/>
            </a:xfrm>
            <a:custGeom>
              <a:avLst/>
              <a:gdLst/>
              <a:ahLst/>
              <a:cxnLst/>
              <a:rect l="l" t="t" r="r" b="b"/>
              <a:pathLst>
                <a:path w="45720" h="1600200">
                  <a:moveTo>
                    <a:pt x="0" y="1577339"/>
                  </a:moveTo>
                  <a:lnTo>
                    <a:pt x="11429" y="1577339"/>
                  </a:lnTo>
                  <a:lnTo>
                    <a:pt x="11429" y="0"/>
                  </a:lnTo>
                  <a:lnTo>
                    <a:pt x="34290" y="0"/>
                  </a:lnTo>
                  <a:lnTo>
                    <a:pt x="34290" y="1577339"/>
                  </a:lnTo>
                  <a:lnTo>
                    <a:pt x="45720" y="1577339"/>
                  </a:lnTo>
                  <a:lnTo>
                    <a:pt x="22859" y="1600200"/>
                  </a:lnTo>
                  <a:lnTo>
                    <a:pt x="0" y="15773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2504" y="5556503"/>
              <a:ext cx="88392" cy="2407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87362" y="5791961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1930400" y="0"/>
                  </a:moveTo>
                  <a:lnTo>
                    <a:pt x="127000" y="0"/>
                  </a:lnTo>
                  <a:lnTo>
                    <a:pt x="77581" y="9980"/>
                  </a:lnTo>
                  <a:lnTo>
                    <a:pt x="37210" y="37196"/>
                  </a:lnTo>
                  <a:lnTo>
                    <a:pt x="9985" y="77565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34"/>
                  </a:lnTo>
                  <a:lnTo>
                    <a:pt x="37210" y="724803"/>
                  </a:lnTo>
                  <a:lnTo>
                    <a:pt x="77581" y="752019"/>
                  </a:lnTo>
                  <a:lnTo>
                    <a:pt x="127000" y="762000"/>
                  </a:lnTo>
                  <a:lnTo>
                    <a:pt x="1930400" y="762000"/>
                  </a:lnTo>
                  <a:lnTo>
                    <a:pt x="1979818" y="752019"/>
                  </a:lnTo>
                  <a:lnTo>
                    <a:pt x="2020189" y="724803"/>
                  </a:lnTo>
                  <a:lnTo>
                    <a:pt x="2047414" y="684434"/>
                  </a:lnTo>
                  <a:lnTo>
                    <a:pt x="2057400" y="635000"/>
                  </a:lnTo>
                  <a:lnTo>
                    <a:pt x="2057400" y="127000"/>
                  </a:lnTo>
                  <a:lnTo>
                    <a:pt x="2047414" y="77565"/>
                  </a:lnTo>
                  <a:lnTo>
                    <a:pt x="2020189" y="37196"/>
                  </a:lnTo>
                  <a:lnTo>
                    <a:pt x="1979818" y="998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87362" y="5791961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127000"/>
                  </a:moveTo>
                  <a:lnTo>
                    <a:pt x="9985" y="77565"/>
                  </a:lnTo>
                  <a:lnTo>
                    <a:pt x="37210" y="37196"/>
                  </a:lnTo>
                  <a:lnTo>
                    <a:pt x="77581" y="9980"/>
                  </a:lnTo>
                  <a:lnTo>
                    <a:pt x="127000" y="0"/>
                  </a:lnTo>
                  <a:lnTo>
                    <a:pt x="1930400" y="0"/>
                  </a:lnTo>
                  <a:lnTo>
                    <a:pt x="1979818" y="9980"/>
                  </a:lnTo>
                  <a:lnTo>
                    <a:pt x="2020189" y="37196"/>
                  </a:lnTo>
                  <a:lnTo>
                    <a:pt x="2047414" y="77565"/>
                  </a:lnTo>
                  <a:lnTo>
                    <a:pt x="2057400" y="127000"/>
                  </a:lnTo>
                  <a:lnTo>
                    <a:pt x="2057400" y="635000"/>
                  </a:lnTo>
                  <a:lnTo>
                    <a:pt x="2047414" y="684434"/>
                  </a:lnTo>
                  <a:lnTo>
                    <a:pt x="2020189" y="724803"/>
                  </a:lnTo>
                  <a:lnTo>
                    <a:pt x="1979818" y="752019"/>
                  </a:lnTo>
                  <a:lnTo>
                    <a:pt x="1930400" y="762000"/>
                  </a:lnTo>
                  <a:lnTo>
                    <a:pt x="127000" y="762000"/>
                  </a:lnTo>
                  <a:lnTo>
                    <a:pt x="77581" y="752019"/>
                  </a:lnTo>
                  <a:lnTo>
                    <a:pt x="37210" y="724803"/>
                  </a:lnTo>
                  <a:lnTo>
                    <a:pt x="9985" y="684434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393305" y="5871159"/>
            <a:ext cx="144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Definitive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86200" y="2209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2209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" y="304800"/>
            <a:ext cx="6329842" cy="54875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23227" y="775461"/>
            <a:ext cx="2968373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lateral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anlages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neuroectodermal</a:t>
            </a:r>
            <a:endParaRPr sz="2400" dirty="0">
              <a:latin typeface="Calibri"/>
              <a:cs typeface="Calibri"/>
            </a:endParaRPr>
          </a:p>
          <a:p>
            <a:pPr marL="12700" marR="1143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in origin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(ultimobranchial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bodies)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provide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the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calcitonin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producing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parafollicular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or C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cells,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thus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come </a:t>
            </a:r>
            <a:r>
              <a:rPr sz="2400" b="1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lie in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superoposterior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region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the gland.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5905" cy="6858000"/>
            <a:chOff x="-1523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303275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8187" y="0"/>
              <a:ext cx="6115811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08293"/>
              <a:ext cx="2810120" cy="4765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2" y="3060179"/>
              <a:ext cx="1704594" cy="10416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29488"/>
            <a:ext cx="2967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235"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10258"/>
            <a:ext cx="3336925" cy="13106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the </a:t>
            </a:r>
            <a:r>
              <a:rPr sz="2100" b="1" spc="-10" dirty="0">
                <a:latin typeface="Calibri"/>
                <a:cs typeface="Calibri"/>
              </a:rPr>
              <a:t>most </a:t>
            </a:r>
            <a:r>
              <a:rPr sz="2100" b="1" spc="-5" dirty="0">
                <a:latin typeface="Calibri"/>
                <a:cs typeface="Calibri"/>
              </a:rPr>
              <a:t>common</a:t>
            </a:r>
            <a:r>
              <a:rPr lang="en-US" sz="2100" b="1" spc="-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malignant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endocrine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tumors</a:t>
            </a:r>
            <a:endParaRPr sz="2100" dirty="0">
              <a:latin typeface="Calibri"/>
              <a:cs typeface="Calibri"/>
            </a:endParaRPr>
          </a:p>
          <a:p>
            <a:pPr marL="245745" indent="-233679">
              <a:lnSpc>
                <a:spcPts val="2395"/>
              </a:lnSpc>
              <a:spcBef>
                <a:spcPts val="505"/>
              </a:spcBef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sz="2100" b="1" spc="-5" dirty="0">
                <a:latin typeface="Calibri"/>
                <a:cs typeface="Calibri"/>
              </a:rPr>
              <a:t>Annual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incidence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about</a:t>
            </a:r>
            <a:endParaRPr sz="2100" dirty="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b="1" dirty="0">
                <a:latin typeface="Calibri"/>
                <a:cs typeface="Calibri"/>
              </a:rPr>
              <a:t>4/100,000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652" y="1810258"/>
            <a:ext cx="3712210" cy="18865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248920" indent="-172720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Is </a:t>
            </a:r>
            <a:r>
              <a:rPr sz="2100" b="1" spc="-5" dirty="0">
                <a:latin typeface="Calibri"/>
                <a:cs typeface="Calibri"/>
              </a:rPr>
              <a:t>2–4 </a:t>
            </a:r>
            <a:r>
              <a:rPr sz="2100" b="1" dirty="0">
                <a:latin typeface="Calibri"/>
                <a:cs typeface="Calibri"/>
              </a:rPr>
              <a:t>times </a:t>
            </a:r>
            <a:r>
              <a:rPr sz="2100" b="1" spc="-10" dirty="0">
                <a:latin typeface="Calibri"/>
                <a:cs typeface="Calibri"/>
              </a:rPr>
              <a:t>more </a:t>
            </a:r>
            <a:r>
              <a:rPr sz="2100" b="1" spc="-5" dirty="0">
                <a:latin typeface="Calibri"/>
                <a:cs typeface="Calibri"/>
              </a:rPr>
              <a:t>common </a:t>
            </a:r>
            <a:r>
              <a:rPr sz="2100" b="1" dirty="0">
                <a:latin typeface="Calibri"/>
                <a:cs typeface="Calibri"/>
              </a:rPr>
              <a:t>in </a:t>
            </a:r>
            <a:r>
              <a:rPr sz="2100" b="1" spc="-46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women </a:t>
            </a:r>
            <a:r>
              <a:rPr sz="2100" b="1" dirty="0">
                <a:latin typeface="Calibri"/>
                <a:cs typeface="Calibri"/>
              </a:rPr>
              <a:t>than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men.</a:t>
            </a:r>
            <a:endParaRPr sz="2100" dirty="0">
              <a:latin typeface="Calibri"/>
              <a:cs typeface="Calibri"/>
            </a:endParaRPr>
          </a:p>
          <a:p>
            <a:pPr marL="184785" marR="5080" indent="-172720">
              <a:lnSpc>
                <a:spcPct val="90000"/>
              </a:lnSpc>
              <a:spcBef>
                <a:spcPts val="760"/>
              </a:spcBef>
              <a:buFont typeface="Arial MT"/>
              <a:buChar char="•"/>
              <a:tabLst>
                <a:tab pos="245745" algn="l"/>
                <a:tab pos="246379" algn="l"/>
              </a:tabLst>
            </a:pPr>
            <a:r>
              <a:rPr dirty="0"/>
              <a:t>	</a:t>
            </a:r>
            <a:r>
              <a:rPr sz="2100" b="1" spc="-30" dirty="0">
                <a:latin typeface="Calibri"/>
                <a:cs typeface="Calibri"/>
              </a:rPr>
              <a:t>However, </a:t>
            </a:r>
            <a:r>
              <a:rPr sz="2100" b="1" dirty="0">
                <a:latin typeface="Calibri"/>
                <a:cs typeface="Calibri"/>
              </a:rPr>
              <a:t>the </a:t>
            </a:r>
            <a:r>
              <a:rPr sz="2100" b="1" spc="-5" dirty="0">
                <a:latin typeface="Calibri"/>
                <a:cs typeface="Calibri"/>
              </a:rPr>
              <a:t>probability </a:t>
            </a:r>
            <a:r>
              <a:rPr sz="2100" b="1" spc="-10" dirty="0">
                <a:latin typeface="Calibri"/>
                <a:cs typeface="Calibri"/>
              </a:rPr>
              <a:t>that </a:t>
            </a:r>
            <a:r>
              <a:rPr sz="2100" b="1" dirty="0">
                <a:latin typeface="Calibri"/>
                <a:cs typeface="Calibri"/>
              </a:rPr>
              <a:t>a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solitary palpable </a:t>
            </a:r>
            <a:r>
              <a:rPr sz="2100" b="1" dirty="0">
                <a:latin typeface="Calibri"/>
                <a:cs typeface="Calibri"/>
              </a:rPr>
              <a:t>lump in the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thyroid </a:t>
            </a:r>
            <a:r>
              <a:rPr sz="2100" b="1" dirty="0">
                <a:latin typeface="Calibri"/>
                <a:cs typeface="Calibri"/>
              </a:rPr>
              <a:t>is </a:t>
            </a:r>
            <a:r>
              <a:rPr sz="2100" b="1" spc="-5" dirty="0">
                <a:latin typeface="Calibri"/>
                <a:cs typeface="Calibri"/>
              </a:rPr>
              <a:t>malignant </a:t>
            </a:r>
            <a:r>
              <a:rPr sz="2100" b="1" dirty="0">
                <a:latin typeface="Calibri"/>
                <a:cs typeface="Calibri"/>
              </a:rPr>
              <a:t>is higher in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men.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629488"/>
            <a:ext cx="25190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50" dirty="0"/>
              <a:t>R</a:t>
            </a:r>
            <a:r>
              <a:rPr u="none" spc="-195" dirty="0"/>
              <a:t>i</a:t>
            </a:r>
            <a:r>
              <a:rPr u="none" spc="-270" dirty="0"/>
              <a:t>s</a:t>
            </a:r>
            <a:r>
              <a:rPr u="none" spc="-380" dirty="0"/>
              <a:t>k</a:t>
            </a:r>
            <a:r>
              <a:rPr u="none" spc="-420" dirty="0"/>
              <a:t> </a:t>
            </a:r>
            <a:r>
              <a:rPr u="none" spc="-705" dirty="0"/>
              <a:t>F</a:t>
            </a:r>
            <a:r>
              <a:rPr u="none" spc="-185" dirty="0"/>
              <a:t>a</a:t>
            </a:r>
            <a:r>
              <a:rPr u="none" spc="-145" dirty="0"/>
              <a:t>c</a:t>
            </a:r>
            <a:r>
              <a:rPr u="none" spc="-170" dirty="0"/>
              <a:t>t</a:t>
            </a:r>
            <a:r>
              <a:rPr u="none" spc="-270" dirty="0"/>
              <a:t>o</a:t>
            </a:r>
            <a:r>
              <a:rPr u="none" spc="-475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761" y="1732279"/>
            <a:ext cx="2806065" cy="14922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Well-documented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factors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2100" b="1" spc="-10" dirty="0">
                <a:latin typeface="Calibri"/>
                <a:cs typeface="Calibri"/>
              </a:rPr>
              <a:t>Familial/</a:t>
            </a:r>
            <a:r>
              <a:rPr lang="en-US" sz="2100" b="1" spc="-10" dirty="0" err="1">
                <a:latin typeface="Calibri"/>
                <a:cs typeface="Calibri"/>
              </a:rPr>
              <a:t>genitic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latin typeface="Calibri"/>
                <a:cs typeface="Calibri"/>
              </a:rPr>
              <a:t>Radiation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exposure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652" y="1989763"/>
            <a:ext cx="3636010" cy="23031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Less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well-documented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RF</a:t>
            </a:r>
            <a:endParaRPr sz="24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Iodine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lang="en-US" sz="2100" b="1" spc="-20" dirty="0">
                <a:latin typeface="Calibri"/>
                <a:cs typeface="Calibri"/>
              </a:rPr>
              <a:t>deficiency (follicular)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20" dirty="0">
                <a:latin typeface="Calibri"/>
                <a:cs typeface="Calibri"/>
              </a:rPr>
              <a:t>Graves’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disease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Thyroiditis</a:t>
            </a:r>
            <a:endParaRPr sz="2100" dirty="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spcBef>
                <a:spcPts val="5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Pregnancy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other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hormonal</a:t>
            </a:r>
            <a:endParaRPr sz="2100" dirty="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b="1" spc="-5" dirty="0">
                <a:latin typeface="Calibri"/>
                <a:cs typeface="Calibri"/>
              </a:rPr>
              <a:t>conditions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92582"/>
            <a:ext cx="1243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85" dirty="0"/>
              <a:t>T</a:t>
            </a:r>
            <a:r>
              <a:rPr u="none" spc="-425" dirty="0"/>
              <a:t>y</a:t>
            </a:r>
            <a:r>
              <a:rPr u="none" spc="-170" dirty="0"/>
              <a:t>p</a:t>
            </a:r>
            <a:r>
              <a:rPr u="none" spc="-120" dirty="0"/>
              <a:t>e</a:t>
            </a:r>
            <a:r>
              <a:rPr u="none" spc="-38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53923" y="1447800"/>
            <a:ext cx="2092960" cy="5126990"/>
          </a:xfrm>
          <a:custGeom>
            <a:avLst/>
            <a:gdLst/>
            <a:ahLst/>
            <a:cxnLst/>
            <a:rect l="l" t="t" r="r" b="b"/>
            <a:pathLst>
              <a:path w="2092960" h="5126990">
                <a:moveTo>
                  <a:pt x="1883156" y="0"/>
                </a:moveTo>
                <a:lnTo>
                  <a:pt x="209245" y="0"/>
                </a:lnTo>
                <a:lnTo>
                  <a:pt x="161268" y="5528"/>
                </a:lnTo>
                <a:lnTo>
                  <a:pt x="117226" y="21276"/>
                </a:lnTo>
                <a:lnTo>
                  <a:pt x="78375" y="45986"/>
                </a:lnTo>
                <a:lnTo>
                  <a:pt x="45970" y="78400"/>
                </a:lnTo>
                <a:lnTo>
                  <a:pt x="21268" y="117262"/>
                </a:lnTo>
                <a:lnTo>
                  <a:pt x="5526" y="161312"/>
                </a:lnTo>
                <a:lnTo>
                  <a:pt x="0" y="209296"/>
                </a:lnTo>
                <a:lnTo>
                  <a:pt x="0" y="4917490"/>
                </a:lnTo>
                <a:lnTo>
                  <a:pt x="5526" y="4965467"/>
                </a:lnTo>
                <a:lnTo>
                  <a:pt x="21268" y="5009509"/>
                </a:lnTo>
                <a:lnTo>
                  <a:pt x="45970" y="5048360"/>
                </a:lnTo>
                <a:lnTo>
                  <a:pt x="78375" y="5080765"/>
                </a:lnTo>
                <a:lnTo>
                  <a:pt x="117226" y="5105467"/>
                </a:lnTo>
                <a:lnTo>
                  <a:pt x="161268" y="5121209"/>
                </a:lnTo>
                <a:lnTo>
                  <a:pt x="209245" y="5126736"/>
                </a:lnTo>
                <a:lnTo>
                  <a:pt x="1883156" y="5126736"/>
                </a:lnTo>
                <a:lnTo>
                  <a:pt x="1931139" y="5121209"/>
                </a:lnTo>
                <a:lnTo>
                  <a:pt x="1975189" y="5105467"/>
                </a:lnTo>
                <a:lnTo>
                  <a:pt x="2014051" y="5080765"/>
                </a:lnTo>
                <a:lnTo>
                  <a:pt x="2046465" y="5048360"/>
                </a:lnTo>
                <a:lnTo>
                  <a:pt x="2071175" y="5009509"/>
                </a:lnTo>
                <a:lnTo>
                  <a:pt x="2086923" y="4965467"/>
                </a:lnTo>
                <a:lnTo>
                  <a:pt x="2092452" y="4917490"/>
                </a:lnTo>
                <a:lnTo>
                  <a:pt x="2092452" y="209296"/>
                </a:lnTo>
                <a:lnTo>
                  <a:pt x="2086923" y="161312"/>
                </a:lnTo>
                <a:lnTo>
                  <a:pt x="2071175" y="117262"/>
                </a:lnTo>
                <a:lnTo>
                  <a:pt x="2046465" y="78400"/>
                </a:lnTo>
                <a:lnTo>
                  <a:pt x="2014051" y="45986"/>
                </a:lnTo>
                <a:lnTo>
                  <a:pt x="1975189" y="21276"/>
                </a:lnTo>
                <a:lnTo>
                  <a:pt x="1931139" y="5528"/>
                </a:lnTo>
                <a:lnTo>
                  <a:pt x="1883156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6484" y="1632966"/>
            <a:ext cx="1765935" cy="11106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85"/>
              </a:spcBef>
            </a:pPr>
            <a:r>
              <a:rPr sz="1900" b="1" spc="-5" dirty="0">
                <a:latin typeface="Calibri"/>
                <a:cs typeface="Calibri"/>
              </a:rPr>
              <a:t>Epithelial</a:t>
            </a:r>
            <a:r>
              <a:rPr sz="1900" b="1" spc="-5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cancers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originating in the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follicular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epithelium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7886" y="2979166"/>
            <a:ext cx="1684655" cy="759460"/>
            <a:chOff x="357886" y="2979166"/>
            <a:chExt cx="1684655" cy="759460"/>
          </a:xfrm>
        </p:grpSpPr>
        <p:sp>
          <p:nvSpPr>
            <p:cNvPr id="6" name="object 6"/>
            <p:cNvSpPr/>
            <p:nvPr/>
          </p:nvSpPr>
          <p:spPr>
            <a:xfrm>
              <a:off x="364236" y="2985516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1597152" y="0"/>
                  </a:moveTo>
                  <a:lnTo>
                    <a:pt x="74676" y="0"/>
                  </a:lnTo>
                  <a:lnTo>
                    <a:pt x="45611" y="5863"/>
                  </a:lnTo>
                  <a:lnTo>
                    <a:pt x="21874" y="21859"/>
                  </a:lnTo>
                  <a:lnTo>
                    <a:pt x="5869" y="45594"/>
                  </a:lnTo>
                  <a:lnTo>
                    <a:pt x="0" y="74675"/>
                  </a:lnTo>
                  <a:lnTo>
                    <a:pt x="0" y="672084"/>
                  </a:lnTo>
                  <a:lnTo>
                    <a:pt x="5869" y="701165"/>
                  </a:lnTo>
                  <a:lnTo>
                    <a:pt x="21874" y="724900"/>
                  </a:lnTo>
                  <a:lnTo>
                    <a:pt x="45611" y="740896"/>
                  </a:lnTo>
                  <a:lnTo>
                    <a:pt x="74676" y="746760"/>
                  </a:lnTo>
                  <a:lnTo>
                    <a:pt x="1597152" y="746760"/>
                  </a:lnTo>
                  <a:lnTo>
                    <a:pt x="1626233" y="740896"/>
                  </a:lnTo>
                  <a:lnTo>
                    <a:pt x="1649968" y="724900"/>
                  </a:lnTo>
                  <a:lnTo>
                    <a:pt x="1665964" y="701165"/>
                  </a:lnTo>
                  <a:lnTo>
                    <a:pt x="1671827" y="672084"/>
                  </a:lnTo>
                  <a:lnTo>
                    <a:pt x="1671827" y="74675"/>
                  </a:lnTo>
                  <a:lnTo>
                    <a:pt x="1665964" y="45594"/>
                  </a:lnTo>
                  <a:lnTo>
                    <a:pt x="1649968" y="21859"/>
                  </a:lnTo>
                  <a:lnTo>
                    <a:pt x="1626233" y="5863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236" y="2985516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0" y="74675"/>
                  </a:moveTo>
                  <a:lnTo>
                    <a:pt x="5869" y="45594"/>
                  </a:lnTo>
                  <a:lnTo>
                    <a:pt x="21874" y="21859"/>
                  </a:lnTo>
                  <a:lnTo>
                    <a:pt x="45611" y="5863"/>
                  </a:lnTo>
                  <a:lnTo>
                    <a:pt x="74676" y="0"/>
                  </a:lnTo>
                  <a:lnTo>
                    <a:pt x="1597152" y="0"/>
                  </a:lnTo>
                  <a:lnTo>
                    <a:pt x="1626233" y="5863"/>
                  </a:lnTo>
                  <a:lnTo>
                    <a:pt x="1649968" y="21859"/>
                  </a:lnTo>
                  <a:lnTo>
                    <a:pt x="1665964" y="45594"/>
                  </a:lnTo>
                  <a:lnTo>
                    <a:pt x="1671827" y="74675"/>
                  </a:lnTo>
                  <a:lnTo>
                    <a:pt x="1671827" y="672084"/>
                  </a:lnTo>
                  <a:lnTo>
                    <a:pt x="1665964" y="701165"/>
                  </a:lnTo>
                  <a:lnTo>
                    <a:pt x="1649968" y="724900"/>
                  </a:lnTo>
                  <a:lnTo>
                    <a:pt x="1626233" y="740896"/>
                  </a:lnTo>
                  <a:lnTo>
                    <a:pt x="1597152" y="746760"/>
                  </a:lnTo>
                  <a:lnTo>
                    <a:pt x="74676" y="746760"/>
                  </a:lnTo>
                  <a:lnTo>
                    <a:pt x="45611" y="740896"/>
                  </a:lnTo>
                  <a:lnTo>
                    <a:pt x="21874" y="724900"/>
                  </a:lnTo>
                  <a:lnTo>
                    <a:pt x="5869" y="701165"/>
                  </a:lnTo>
                  <a:lnTo>
                    <a:pt x="0" y="672084"/>
                  </a:lnTo>
                  <a:lnTo>
                    <a:pt x="0" y="74675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0207" y="3202050"/>
            <a:ext cx="1356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Papillary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cancer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7886" y="3841750"/>
            <a:ext cx="1684655" cy="759460"/>
            <a:chOff x="357886" y="3841750"/>
            <a:chExt cx="1684655" cy="759460"/>
          </a:xfrm>
        </p:grpSpPr>
        <p:sp>
          <p:nvSpPr>
            <p:cNvPr id="10" name="object 10"/>
            <p:cNvSpPr/>
            <p:nvPr/>
          </p:nvSpPr>
          <p:spPr>
            <a:xfrm>
              <a:off x="364236" y="3848100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1597152" y="0"/>
                  </a:moveTo>
                  <a:lnTo>
                    <a:pt x="74676" y="0"/>
                  </a:lnTo>
                  <a:lnTo>
                    <a:pt x="45611" y="5863"/>
                  </a:lnTo>
                  <a:lnTo>
                    <a:pt x="21874" y="21859"/>
                  </a:lnTo>
                  <a:lnTo>
                    <a:pt x="5869" y="45594"/>
                  </a:lnTo>
                  <a:lnTo>
                    <a:pt x="0" y="74675"/>
                  </a:lnTo>
                  <a:lnTo>
                    <a:pt x="0" y="672083"/>
                  </a:lnTo>
                  <a:lnTo>
                    <a:pt x="5869" y="701165"/>
                  </a:lnTo>
                  <a:lnTo>
                    <a:pt x="21874" y="724900"/>
                  </a:lnTo>
                  <a:lnTo>
                    <a:pt x="45611" y="740896"/>
                  </a:lnTo>
                  <a:lnTo>
                    <a:pt x="74676" y="746760"/>
                  </a:lnTo>
                  <a:lnTo>
                    <a:pt x="1597152" y="746760"/>
                  </a:lnTo>
                  <a:lnTo>
                    <a:pt x="1626233" y="740896"/>
                  </a:lnTo>
                  <a:lnTo>
                    <a:pt x="1649968" y="724900"/>
                  </a:lnTo>
                  <a:lnTo>
                    <a:pt x="1665964" y="701165"/>
                  </a:lnTo>
                  <a:lnTo>
                    <a:pt x="1671827" y="672083"/>
                  </a:lnTo>
                  <a:lnTo>
                    <a:pt x="1671827" y="74675"/>
                  </a:lnTo>
                  <a:lnTo>
                    <a:pt x="1665964" y="45594"/>
                  </a:lnTo>
                  <a:lnTo>
                    <a:pt x="1649968" y="21859"/>
                  </a:lnTo>
                  <a:lnTo>
                    <a:pt x="1626233" y="5863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236" y="3848100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0" y="74675"/>
                  </a:moveTo>
                  <a:lnTo>
                    <a:pt x="5869" y="45594"/>
                  </a:lnTo>
                  <a:lnTo>
                    <a:pt x="21874" y="21859"/>
                  </a:lnTo>
                  <a:lnTo>
                    <a:pt x="45611" y="5863"/>
                  </a:lnTo>
                  <a:lnTo>
                    <a:pt x="74676" y="0"/>
                  </a:lnTo>
                  <a:lnTo>
                    <a:pt x="1597152" y="0"/>
                  </a:lnTo>
                  <a:lnTo>
                    <a:pt x="1626233" y="5863"/>
                  </a:lnTo>
                  <a:lnTo>
                    <a:pt x="1649968" y="21859"/>
                  </a:lnTo>
                  <a:lnTo>
                    <a:pt x="1665964" y="45594"/>
                  </a:lnTo>
                  <a:lnTo>
                    <a:pt x="1671827" y="74675"/>
                  </a:lnTo>
                  <a:lnTo>
                    <a:pt x="1671827" y="672083"/>
                  </a:lnTo>
                  <a:lnTo>
                    <a:pt x="1665964" y="701165"/>
                  </a:lnTo>
                  <a:lnTo>
                    <a:pt x="1649968" y="724900"/>
                  </a:lnTo>
                  <a:lnTo>
                    <a:pt x="1626233" y="740896"/>
                  </a:lnTo>
                  <a:lnTo>
                    <a:pt x="1597152" y="746760"/>
                  </a:lnTo>
                  <a:lnTo>
                    <a:pt x="74676" y="746760"/>
                  </a:lnTo>
                  <a:lnTo>
                    <a:pt x="45611" y="740896"/>
                  </a:lnTo>
                  <a:lnTo>
                    <a:pt x="21874" y="724900"/>
                  </a:lnTo>
                  <a:lnTo>
                    <a:pt x="5869" y="701165"/>
                  </a:lnTo>
                  <a:lnTo>
                    <a:pt x="0" y="672083"/>
                  </a:lnTo>
                  <a:lnTo>
                    <a:pt x="0" y="74675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4850" y="4063746"/>
            <a:ext cx="1434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Follicular</a:t>
            </a:r>
            <a:r>
              <a:rPr sz="1600" b="1" spc="2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cancer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7886" y="4702809"/>
            <a:ext cx="1684655" cy="759460"/>
            <a:chOff x="357886" y="4702809"/>
            <a:chExt cx="1684655" cy="759460"/>
          </a:xfrm>
        </p:grpSpPr>
        <p:sp>
          <p:nvSpPr>
            <p:cNvPr id="14" name="object 14"/>
            <p:cNvSpPr/>
            <p:nvPr/>
          </p:nvSpPr>
          <p:spPr>
            <a:xfrm>
              <a:off x="364236" y="4709159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1597152" y="0"/>
                  </a:moveTo>
                  <a:lnTo>
                    <a:pt x="74676" y="0"/>
                  </a:lnTo>
                  <a:lnTo>
                    <a:pt x="45611" y="5863"/>
                  </a:lnTo>
                  <a:lnTo>
                    <a:pt x="21874" y="21859"/>
                  </a:lnTo>
                  <a:lnTo>
                    <a:pt x="5869" y="45594"/>
                  </a:lnTo>
                  <a:lnTo>
                    <a:pt x="0" y="74675"/>
                  </a:lnTo>
                  <a:lnTo>
                    <a:pt x="0" y="672083"/>
                  </a:lnTo>
                  <a:lnTo>
                    <a:pt x="5869" y="701165"/>
                  </a:lnTo>
                  <a:lnTo>
                    <a:pt x="21874" y="724900"/>
                  </a:lnTo>
                  <a:lnTo>
                    <a:pt x="45611" y="740896"/>
                  </a:lnTo>
                  <a:lnTo>
                    <a:pt x="74676" y="746759"/>
                  </a:lnTo>
                  <a:lnTo>
                    <a:pt x="1597152" y="746759"/>
                  </a:lnTo>
                  <a:lnTo>
                    <a:pt x="1626233" y="740896"/>
                  </a:lnTo>
                  <a:lnTo>
                    <a:pt x="1649968" y="724900"/>
                  </a:lnTo>
                  <a:lnTo>
                    <a:pt x="1665964" y="701165"/>
                  </a:lnTo>
                  <a:lnTo>
                    <a:pt x="1671827" y="672083"/>
                  </a:lnTo>
                  <a:lnTo>
                    <a:pt x="1671827" y="74675"/>
                  </a:lnTo>
                  <a:lnTo>
                    <a:pt x="1665964" y="45594"/>
                  </a:lnTo>
                  <a:lnTo>
                    <a:pt x="1649968" y="21859"/>
                  </a:lnTo>
                  <a:lnTo>
                    <a:pt x="1626233" y="5863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236" y="4709159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0" y="74675"/>
                  </a:moveTo>
                  <a:lnTo>
                    <a:pt x="5869" y="45594"/>
                  </a:lnTo>
                  <a:lnTo>
                    <a:pt x="21874" y="21859"/>
                  </a:lnTo>
                  <a:lnTo>
                    <a:pt x="45611" y="5863"/>
                  </a:lnTo>
                  <a:lnTo>
                    <a:pt x="74676" y="0"/>
                  </a:lnTo>
                  <a:lnTo>
                    <a:pt x="1597152" y="0"/>
                  </a:lnTo>
                  <a:lnTo>
                    <a:pt x="1626233" y="5863"/>
                  </a:lnTo>
                  <a:lnTo>
                    <a:pt x="1649968" y="21859"/>
                  </a:lnTo>
                  <a:lnTo>
                    <a:pt x="1665964" y="45594"/>
                  </a:lnTo>
                  <a:lnTo>
                    <a:pt x="1671827" y="74675"/>
                  </a:lnTo>
                  <a:lnTo>
                    <a:pt x="1671827" y="672083"/>
                  </a:lnTo>
                  <a:lnTo>
                    <a:pt x="1665964" y="701165"/>
                  </a:lnTo>
                  <a:lnTo>
                    <a:pt x="1649968" y="724900"/>
                  </a:lnTo>
                  <a:lnTo>
                    <a:pt x="1626233" y="740896"/>
                  </a:lnTo>
                  <a:lnTo>
                    <a:pt x="1597152" y="746759"/>
                  </a:lnTo>
                  <a:lnTo>
                    <a:pt x="74676" y="746759"/>
                  </a:lnTo>
                  <a:lnTo>
                    <a:pt x="45611" y="740896"/>
                  </a:lnTo>
                  <a:lnTo>
                    <a:pt x="21874" y="724900"/>
                  </a:lnTo>
                  <a:lnTo>
                    <a:pt x="5869" y="701165"/>
                  </a:lnTo>
                  <a:lnTo>
                    <a:pt x="0" y="672083"/>
                  </a:lnTo>
                  <a:lnTo>
                    <a:pt x="0" y="74675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7263" y="4702302"/>
            <a:ext cx="118745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43815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>
                <a:latin typeface="Calibri"/>
                <a:cs typeface="Calibri"/>
              </a:rPr>
              <a:t>Poorly 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5" dirty="0">
                <a:latin typeface="Calibri"/>
                <a:cs typeface="Calibri"/>
              </a:rPr>
              <a:t>if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spc="-15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ed  </a:t>
            </a:r>
            <a:r>
              <a:rPr sz="1600" b="1" spc="-5" dirty="0">
                <a:latin typeface="Calibri"/>
                <a:cs typeface="Calibri"/>
              </a:rPr>
              <a:t>cancer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8140" y="5564123"/>
            <a:ext cx="1684020" cy="759460"/>
            <a:chOff x="358140" y="5564123"/>
            <a:chExt cx="1684020" cy="759460"/>
          </a:xfrm>
        </p:grpSpPr>
        <p:sp>
          <p:nvSpPr>
            <p:cNvPr id="18" name="object 18"/>
            <p:cNvSpPr/>
            <p:nvPr/>
          </p:nvSpPr>
          <p:spPr>
            <a:xfrm>
              <a:off x="364236" y="5570219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1597152" y="0"/>
                  </a:moveTo>
                  <a:lnTo>
                    <a:pt x="74676" y="0"/>
                  </a:lnTo>
                  <a:lnTo>
                    <a:pt x="45611" y="5869"/>
                  </a:lnTo>
                  <a:lnTo>
                    <a:pt x="21874" y="21874"/>
                  </a:lnTo>
                  <a:lnTo>
                    <a:pt x="5869" y="45611"/>
                  </a:lnTo>
                  <a:lnTo>
                    <a:pt x="0" y="74675"/>
                  </a:lnTo>
                  <a:lnTo>
                    <a:pt x="0" y="672083"/>
                  </a:lnTo>
                  <a:lnTo>
                    <a:pt x="5869" y="701148"/>
                  </a:lnTo>
                  <a:lnTo>
                    <a:pt x="21874" y="724885"/>
                  </a:lnTo>
                  <a:lnTo>
                    <a:pt x="45611" y="740890"/>
                  </a:lnTo>
                  <a:lnTo>
                    <a:pt x="74676" y="746759"/>
                  </a:lnTo>
                  <a:lnTo>
                    <a:pt x="1597152" y="746759"/>
                  </a:lnTo>
                  <a:lnTo>
                    <a:pt x="1626233" y="740890"/>
                  </a:lnTo>
                  <a:lnTo>
                    <a:pt x="1649968" y="724885"/>
                  </a:lnTo>
                  <a:lnTo>
                    <a:pt x="1665964" y="701148"/>
                  </a:lnTo>
                  <a:lnTo>
                    <a:pt x="1671827" y="672083"/>
                  </a:lnTo>
                  <a:lnTo>
                    <a:pt x="1671827" y="74675"/>
                  </a:lnTo>
                  <a:lnTo>
                    <a:pt x="1665964" y="45611"/>
                  </a:lnTo>
                  <a:lnTo>
                    <a:pt x="1649968" y="21874"/>
                  </a:lnTo>
                  <a:lnTo>
                    <a:pt x="1626233" y="5869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4236" y="5570219"/>
              <a:ext cx="1671955" cy="746760"/>
            </a:xfrm>
            <a:custGeom>
              <a:avLst/>
              <a:gdLst/>
              <a:ahLst/>
              <a:cxnLst/>
              <a:rect l="l" t="t" r="r" b="b"/>
              <a:pathLst>
                <a:path w="1671955" h="746760">
                  <a:moveTo>
                    <a:pt x="0" y="74675"/>
                  </a:moveTo>
                  <a:lnTo>
                    <a:pt x="5869" y="45611"/>
                  </a:lnTo>
                  <a:lnTo>
                    <a:pt x="21874" y="21874"/>
                  </a:lnTo>
                  <a:lnTo>
                    <a:pt x="45611" y="5869"/>
                  </a:lnTo>
                  <a:lnTo>
                    <a:pt x="74676" y="0"/>
                  </a:lnTo>
                  <a:lnTo>
                    <a:pt x="1597152" y="0"/>
                  </a:lnTo>
                  <a:lnTo>
                    <a:pt x="1626233" y="5869"/>
                  </a:lnTo>
                  <a:lnTo>
                    <a:pt x="1649968" y="21874"/>
                  </a:lnTo>
                  <a:lnTo>
                    <a:pt x="1665964" y="45611"/>
                  </a:lnTo>
                  <a:lnTo>
                    <a:pt x="1671827" y="74675"/>
                  </a:lnTo>
                  <a:lnTo>
                    <a:pt x="1671827" y="672083"/>
                  </a:lnTo>
                  <a:lnTo>
                    <a:pt x="1665964" y="701148"/>
                  </a:lnTo>
                  <a:lnTo>
                    <a:pt x="1649968" y="724885"/>
                  </a:lnTo>
                  <a:lnTo>
                    <a:pt x="1626233" y="740890"/>
                  </a:lnTo>
                  <a:lnTo>
                    <a:pt x="1597152" y="746759"/>
                  </a:lnTo>
                  <a:lnTo>
                    <a:pt x="74676" y="746759"/>
                  </a:lnTo>
                  <a:lnTo>
                    <a:pt x="45611" y="740890"/>
                  </a:lnTo>
                  <a:lnTo>
                    <a:pt x="21874" y="724885"/>
                  </a:lnTo>
                  <a:lnTo>
                    <a:pt x="5869" y="701148"/>
                  </a:lnTo>
                  <a:lnTo>
                    <a:pt x="0" y="672083"/>
                  </a:lnTo>
                  <a:lnTo>
                    <a:pt x="0" y="74675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2846" y="5787338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Anaplastic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cancer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01823" y="1447800"/>
            <a:ext cx="2092960" cy="5126990"/>
          </a:xfrm>
          <a:custGeom>
            <a:avLst/>
            <a:gdLst/>
            <a:ahLst/>
            <a:cxnLst/>
            <a:rect l="l" t="t" r="r" b="b"/>
            <a:pathLst>
              <a:path w="2092960" h="5126990">
                <a:moveTo>
                  <a:pt x="1883155" y="0"/>
                </a:moveTo>
                <a:lnTo>
                  <a:pt x="209295" y="0"/>
                </a:lnTo>
                <a:lnTo>
                  <a:pt x="161312" y="5528"/>
                </a:lnTo>
                <a:lnTo>
                  <a:pt x="117262" y="21276"/>
                </a:lnTo>
                <a:lnTo>
                  <a:pt x="78400" y="45986"/>
                </a:lnTo>
                <a:lnTo>
                  <a:pt x="45986" y="78400"/>
                </a:lnTo>
                <a:lnTo>
                  <a:pt x="21276" y="117262"/>
                </a:lnTo>
                <a:lnTo>
                  <a:pt x="5528" y="161312"/>
                </a:lnTo>
                <a:lnTo>
                  <a:pt x="0" y="209296"/>
                </a:lnTo>
                <a:lnTo>
                  <a:pt x="0" y="4917490"/>
                </a:lnTo>
                <a:lnTo>
                  <a:pt x="5528" y="4965467"/>
                </a:lnTo>
                <a:lnTo>
                  <a:pt x="21276" y="5009509"/>
                </a:lnTo>
                <a:lnTo>
                  <a:pt x="45986" y="5048360"/>
                </a:lnTo>
                <a:lnTo>
                  <a:pt x="78400" y="5080765"/>
                </a:lnTo>
                <a:lnTo>
                  <a:pt x="117262" y="5105467"/>
                </a:lnTo>
                <a:lnTo>
                  <a:pt x="161312" y="5121209"/>
                </a:lnTo>
                <a:lnTo>
                  <a:pt x="209295" y="5126736"/>
                </a:lnTo>
                <a:lnTo>
                  <a:pt x="1883155" y="5126736"/>
                </a:lnTo>
                <a:lnTo>
                  <a:pt x="1931139" y="5121209"/>
                </a:lnTo>
                <a:lnTo>
                  <a:pt x="1975189" y="5105467"/>
                </a:lnTo>
                <a:lnTo>
                  <a:pt x="2014051" y="5080765"/>
                </a:lnTo>
                <a:lnTo>
                  <a:pt x="2046465" y="5048360"/>
                </a:lnTo>
                <a:lnTo>
                  <a:pt x="2071175" y="5009509"/>
                </a:lnTo>
                <a:lnTo>
                  <a:pt x="2086923" y="4965467"/>
                </a:lnTo>
                <a:lnTo>
                  <a:pt x="2092452" y="4917490"/>
                </a:lnTo>
                <a:lnTo>
                  <a:pt x="2092452" y="209296"/>
                </a:lnTo>
                <a:lnTo>
                  <a:pt x="2086923" y="161312"/>
                </a:lnTo>
                <a:lnTo>
                  <a:pt x="2071175" y="117262"/>
                </a:lnTo>
                <a:lnTo>
                  <a:pt x="2046465" y="78400"/>
                </a:lnTo>
                <a:lnTo>
                  <a:pt x="2014051" y="45986"/>
                </a:lnTo>
                <a:lnTo>
                  <a:pt x="1975189" y="21276"/>
                </a:lnTo>
                <a:lnTo>
                  <a:pt x="1931139" y="5528"/>
                </a:lnTo>
                <a:lnTo>
                  <a:pt x="1883155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78354" y="1500378"/>
            <a:ext cx="1739264" cy="13754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  <a:spcBef>
                <a:spcPts val="285"/>
              </a:spcBef>
            </a:pPr>
            <a:r>
              <a:rPr sz="1900" b="1" spc="-20" dirty="0">
                <a:latin typeface="Calibri"/>
                <a:cs typeface="Calibri"/>
              </a:rPr>
              <a:t>Variants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of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epithelial cancer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originating</a:t>
            </a:r>
            <a:r>
              <a:rPr sz="1900" b="1" spc="-3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in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the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follicular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epithelium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05785" y="2980689"/>
            <a:ext cx="1684655" cy="1558290"/>
            <a:chOff x="2605785" y="2980689"/>
            <a:chExt cx="1684655" cy="1558290"/>
          </a:xfrm>
        </p:grpSpPr>
        <p:sp>
          <p:nvSpPr>
            <p:cNvPr id="24" name="object 24"/>
            <p:cNvSpPr/>
            <p:nvPr/>
          </p:nvSpPr>
          <p:spPr>
            <a:xfrm>
              <a:off x="2612135" y="2987039"/>
              <a:ext cx="1671955" cy="1545590"/>
            </a:xfrm>
            <a:custGeom>
              <a:avLst/>
              <a:gdLst/>
              <a:ahLst/>
              <a:cxnLst/>
              <a:rect l="l" t="t" r="r" b="b"/>
              <a:pathLst>
                <a:path w="1671954" h="1545589">
                  <a:moveTo>
                    <a:pt x="1517268" y="0"/>
                  </a:moveTo>
                  <a:lnTo>
                    <a:pt x="154558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9"/>
                  </a:lnTo>
                  <a:lnTo>
                    <a:pt x="0" y="1390777"/>
                  </a:lnTo>
                  <a:lnTo>
                    <a:pt x="7881" y="1439623"/>
                  </a:lnTo>
                  <a:lnTo>
                    <a:pt x="29825" y="1482050"/>
                  </a:lnTo>
                  <a:lnTo>
                    <a:pt x="63285" y="1515510"/>
                  </a:lnTo>
                  <a:lnTo>
                    <a:pt x="105712" y="1537454"/>
                  </a:lnTo>
                  <a:lnTo>
                    <a:pt x="154558" y="1545336"/>
                  </a:lnTo>
                  <a:lnTo>
                    <a:pt x="1517268" y="1545336"/>
                  </a:lnTo>
                  <a:lnTo>
                    <a:pt x="1566115" y="1537454"/>
                  </a:lnTo>
                  <a:lnTo>
                    <a:pt x="1608542" y="1515510"/>
                  </a:lnTo>
                  <a:lnTo>
                    <a:pt x="1642002" y="1482050"/>
                  </a:lnTo>
                  <a:lnTo>
                    <a:pt x="1663946" y="1439623"/>
                  </a:lnTo>
                  <a:lnTo>
                    <a:pt x="1671827" y="1390777"/>
                  </a:lnTo>
                  <a:lnTo>
                    <a:pt x="1671827" y="154559"/>
                  </a:lnTo>
                  <a:lnTo>
                    <a:pt x="1663946" y="105712"/>
                  </a:lnTo>
                  <a:lnTo>
                    <a:pt x="1642002" y="63285"/>
                  </a:lnTo>
                  <a:lnTo>
                    <a:pt x="1608542" y="29825"/>
                  </a:lnTo>
                  <a:lnTo>
                    <a:pt x="1566115" y="7881"/>
                  </a:lnTo>
                  <a:lnTo>
                    <a:pt x="1517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2135" y="2987039"/>
              <a:ext cx="1671955" cy="1545590"/>
            </a:xfrm>
            <a:custGeom>
              <a:avLst/>
              <a:gdLst/>
              <a:ahLst/>
              <a:cxnLst/>
              <a:rect l="l" t="t" r="r" b="b"/>
              <a:pathLst>
                <a:path w="1671954" h="1545589">
                  <a:moveTo>
                    <a:pt x="0" y="154559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8" y="0"/>
                  </a:lnTo>
                  <a:lnTo>
                    <a:pt x="1517268" y="0"/>
                  </a:lnTo>
                  <a:lnTo>
                    <a:pt x="1566115" y="7881"/>
                  </a:lnTo>
                  <a:lnTo>
                    <a:pt x="1608542" y="29825"/>
                  </a:lnTo>
                  <a:lnTo>
                    <a:pt x="1642002" y="63285"/>
                  </a:lnTo>
                  <a:lnTo>
                    <a:pt x="1663946" y="105712"/>
                  </a:lnTo>
                  <a:lnTo>
                    <a:pt x="1671827" y="154559"/>
                  </a:lnTo>
                  <a:lnTo>
                    <a:pt x="1671827" y="1390777"/>
                  </a:lnTo>
                  <a:lnTo>
                    <a:pt x="1663946" y="1439623"/>
                  </a:lnTo>
                  <a:lnTo>
                    <a:pt x="1642002" y="1482050"/>
                  </a:lnTo>
                  <a:lnTo>
                    <a:pt x="1608542" y="1515510"/>
                  </a:lnTo>
                  <a:lnTo>
                    <a:pt x="1566115" y="1537454"/>
                  </a:lnTo>
                  <a:lnTo>
                    <a:pt x="1517268" y="1545336"/>
                  </a:lnTo>
                  <a:lnTo>
                    <a:pt x="154558" y="1545336"/>
                  </a:lnTo>
                  <a:lnTo>
                    <a:pt x="105712" y="1537454"/>
                  </a:lnTo>
                  <a:lnTo>
                    <a:pt x="63285" y="1515510"/>
                  </a:lnTo>
                  <a:lnTo>
                    <a:pt x="29825" y="1482050"/>
                  </a:lnTo>
                  <a:lnTo>
                    <a:pt x="7881" y="1439623"/>
                  </a:lnTo>
                  <a:lnTo>
                    <a:pt x="0" y="1390777"/>
                  </a:lnTo>
                  <a:lnTo>
                    <a:pt x="0" y="154559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19145" y="3176397"/>
            <a:ext cx="1259840" cy="11106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-1270" algn="ctr">
              <a:lnSpc>
                <a:spcPct val="91600"/>
              </a:lnSpc>
              <a:spcBef>
                <a:spcPts val="285"/>
              </a:spcBef>
            </a:pPr>
            <a:r>
              <a:rPr sz="1900" b="1" spc="-5" dirty="0">
                <a:latin typeface="Calibri"/>
                <a:cs typeface="Calibri"/>
              </a:rPr>
              <a:t>Oncocytic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cancer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(Hürthle</a:t>
            </a:r>
            <a:r>
              <a:rPr sz="1900" b="1" spc="-4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cell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cancer)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06039" y="4764023"/>
            <a:ext cx="1684020" cy="1557655"/>
            <a:chOff x="2606039" y="4764023"/>
            <a:chExt cx="1684020" cy="1557655"/>
          </a:xfrm>
        </p:grpSpPr>
        <p:sp>
          <p:nvSpPr>
            <p:cNvPr id="28" name="object 28"/>
            <p:cNvSpPr/>
            <p:nvPr/>
          </p:nvSpPr>
          <p:spPr>
            <a:xfrm>
              <a:off x="2612135" y="4770119"/>
              <a:ext cx="1671955" cy="1545590"/>
            </a:xfrm>
            <a:custGeom>
              <a:avLst/>
              <a:gdLst/>
              <a:ahLst/>
              <a:cxnLst/>
              <a:rect l="l" t="t" r="r" b="b"/>
              <a:pathLst>
                <a:path w="1671954" h="1545589">
                  <a:moveTo>
                    <a:pt x="1517268" y="0"/>
                  </a:moveTo>
                  <a:lnTo>
                    <a:pt x="154558" y="0"/>
                  </a:lnTo>
                  <a:lnTo>
                    <a:pt x="105712" y="7881"/>
                  </a:lnTo>
                  <a:lnTo>
                    <a:pt x="63285" y="29825"/>
                  </a:lnTo>
                  <a:lnTo>
                    <a:pt x="29825" y="63285"/>
                  </a:lnTo>
                  <a:lnTo>
                    <a:pt x="7881" y="105712"/>
                  </a:lnTo>
                  <a:lnTo>
                    <a:pt x="0" y="154558"/>
                  </a:lnTo>
                  <a:lnTo>
                    <a:pt x="0" y="1390802"/>
                  </a:lnTo>
                  <a:lnTo>
                    <a:pt x="7881" y="1439645"/>
                  </a:lnTo>
                  <a:lnTo>
                    <a:pt x="29825" y="1482066"/>
                  </a:lnTo>
                  <a:lnTo>
                    <a:pt x="63285" y="1515519"/>
                  </a:lnTo>
                  <a:lnTo>
                    <a:pt x="105712" y="1537457"/>
                  </a:lnTo>
                  <a:lnTo>
                    <a:pt x="154558" y="1545335"/>
                  </a:lnTo>
                  <a:lnTo>
                    <a:pt x="1517268" y="1545335"/>
                  </a:lnTo>
                  <a:lnTo>
                    <a:pt x="1566115" y="1537457"/>
                  </a:lnTo>
                  <a:lnTo>
                    <a:pt x="1608542" y="1515519"/>
                  </a:lnTo>
                  <a:lnTo>
                    <a:pt x="1642002" y="1482066"/>
                  </a:lnTo>
                  <a:lnTo>
                    <a:pt x="1663946" y="1439645"/>
                  </a:lnTo>
                  <a:lnTo>
                    <a:pt x="1671827" y="1390802"/>
                  </a:lnTo>
                  <a:lnTo>
                    <a:pt x="1671827" y="154558"/>
                  </a:lnTo>
                  <a:lnTo>
                    <a:pt x="1663946" y="105712"/>
                  </a:lnTo>
                  <a:lnTo>
                    <a:pt x="1642002" y="63285"/>
                  </a:lnTo>
                  <a:lnTo>
                    <a:pt x="1608542" y="29825"/>
                  </a:lnTo>
                  <a:lnTo>
                    <a:pt x="1566115" y="7881"/>
                  </a:lnTo>
                  <a:lnTo>
                    <a:pt x="1517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12135" y="4770119"/>
              <a:ext cx="1671955" cy="1545590"/>
            </a:xfrm>
            <a:custGeom>
              <a:avLst/>
              <a:gdLst/>
              <a:ahLst/>
              <a:cxnLst/>
              <a:rect l="l" t="t" r="r" b="b"/>
              <a:pathLst>
                <a:path w="1671954" h="1545589">
                  <a:moveTo>
                    <a:pt x="0" y="154558"/>
                  </a:moveTo>
                  <a:lnTo>
                    <a:pt x="7881" y="105712"/>
                  </a:lnTo>
                  <a:lnTo>
                    <a:pt x="29825" y="63285"/>
                  </a:lnTo>
                  <a:lnTo>
                    <a:pt x="63285" y="29825"/>
                  </a:lnTo>
                  <a:lnTo>
                    <a:pt x="105712" y="7881"/>
                  </a:lnTo>
                  <a:lnTo>
                    <a:pt x="154558" y="0"/>
                  </a:lnTo>
                  <a:lnTo>
                    <a:pt x="1517268" y="0"/>
                  </a:lnTo>
                  <a:lnTo>
                    <a:pt x="1566115" y="7881"/>
                  </a:lnTo>
                  <a:lnTo>
                    <a:pt x="1608542" y="29825"/>
                  </a:lnTo>
                  <a:lnTo>
                    <a:pt x="1642002" y="63285"/>
                  </a:lnTo>
                  <a:lnTo>
                    <a:pt x="1663946" y="105712"/>
                  </a:lnTo>
                  <a:lnTo>
                    <a:pt x="1671827" y="154558"/>
                  </a:lnTo>
                  <a:lnTo>
                    <a:pt x="1671827" y="1390802"/>
                  </a:lnTo>
                  <a:lnTo>
                    <a:pt x="1663946" y="1439645"/>
                  </a:lnTo>
                  <a:lnTo>
                    <a:pt x="1642002" y="1482066"/>
                  </a:lnTo>
                  <a:lnTo>
                    <a:pt x="1608542" y="1515519"/>
                  </a:lnTo>
                  <a:lnTo>
                    <a:pt x="1566115" y="1537457"/>
                  </a:lnTo>
                  <a:lnTo>
                    <a:pt x="1517268" y="1545335"/>
                  </a:lnTo>
                  <a:lnTo>
                    <a:pt x="154558" y="1545335"/>
                  </a:lnTo>
                  <a:lnTo>
                    <a:pt x="105712" y="1537457"/>
                  </a:lnTo>
                  <a:lnTo>
                    <a:pt x="63285" y="1515519"/>
                  </a:lnTo>
                  <a:lnTo>
                    <a:pt x="29825" y="1482066"/>
                  </a:lnTo>
                  <a:lnTo>
                    <a:pt x="7881" y="1439645"/>
                  </a:lnTo>
                  <a:lnTo>
                    <a:pt x="0" y="1390802"/>
                  </a:lnTo>
                  <a:lnTo>
                    <a:pt x="0" y="154558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33801" y="4827523"/>
            <a:ext cx="1430655" cy="13754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3810" algn="ctr">
              <a:lnSpc>
                <a:spcPct val="91600"/>
              </a:lnSpc>
              <a:spcBef>
                <a:spcPts val="285"/>
              </a:spcBef>
            </a:pPr>
            <a:r>
              <a:rPr sz="1900" b="1" spc="-5" dirty="0">
                <a:latin typeface="Calibri"/>
                <a:cs typeface="Calibri"/>
              </a:rPr>
              <a:t>Clear cell,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mucinous</a:t>
            </a:r>
            <a:r>
              <a:rPr sz="1900" b="1" spc="-5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and </a:t>
            </a:r>
            <a:r>
              <a:rPr sz="1900" b="1" spc="-409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squamous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differentiated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cancer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49723" y="1447800"/>
            <a:ext cx="2092960" cy="5126990"/>
          </a:xfrm>
          <a:custGeom>
            <a:avLst/>
            <a:gdLst/>
            <a:ahLst/>
            <a:cxnLst/>
            <a:rect l="l" t="t" r="r" b="b"/>
            <a:pathLst>
              <a:path w="2092959" h="5126990">
                <a:moveTo>
                  <a:pt x="1883155" y="0"/>
                </a:moveTo>
                <a:lnTo>
                  <a:pt x="209296" y="0"/>
                </a:lnTo>
                <a:lnTo>
                  <a:pt x="161312" y="5528"/>
                </a:lnTo>
                <a:lnTo>
                  <a:pt x="117262" y="21276"/>
                </a:lnTo>
                <a:lnTo>
                  <a:pt x="78400" y="45986"/>
                </a:lnTo>
                <a:lnTo>
                  <a:pt x="45986" y="78400"/>
                </a:lnTo>
                <a:lnTo>
                  <a:pt x="21276" y="117262"/>
                </a:lnTo>
                <a:lnTo>
                  <a:pt x="5528" y="161312"/>
                </a:lnTo>
                <a:lnTo>
                  <a:pt x="0" y="209296"/>
                </a:lnTo>
                <a:lnTo>
                  <a:pt x="0" y="4917490"/>
                </a:lnTo>
                <a:lnTo>
                  <a:pt x="5528" y="4965467"/>
                </a:lnTo>
                <a:lnTo>
                  <a:pt x="21276" y="5009509"/>
                </a:lnTo>
                <a:lnTo>
                  <a:pt x="45986" y="5048360"/>
                </a:lnTo>
                <a:lnTo>
                  <a:pt x="78400" y="5080765"/>
                </a:lnTo>
                <a:lnTo>
                  <a:pt x="117262" y="5105467"/>
                </a:lnTo>
                <a:lnTo>
                  <a:pt x="161312" y="5121209"/>
                </a:lnTo>
                <a:lnTo>
                  <a:pt x="209296" y="5126736"/>
                </a:lnTo>
                <a:lnTo>
                  <a:pt x="1883155" y="5126736"/>
                </a:lnTo>
                <a:lnTo>
                  <a:pt x="1931139" y="5121209"/>
                </a:lnTo>
                <a:lnTo>
                  <a:pt x="1975189" y="5105467"/>
                </a:lnTo>
                <a:lnTo>
                  <a:pt x="2014051" y="5080765"/>
                </a:lnTo>
                <a:lnTo>
                  <a:pt x="2046465" y="5048360"/>
                </a:lnTo>
                <a:lnTo>
                  <a:pt x="2071175" y="5009509"/>
                </a:lnTo>
                <a:lnTo>
                  <a:pt x="2086923" y="4965467"/>
                </a:lnTo>
                <a:lnTo>
                  <a:pt x="2092452" y="4917490"/>
                </a:lnTo>
                <a:lnTo>
                  <a:pt x="2092452" y="209296"/>
                </a:lnTo>
                <a:lnTo>
                  <a:pt x="2086923" y="161312"/>
                </a:lnTo>
                <a:lnTo>
                  <a:pt x="2071175" y="117262"/>
                </a:lnTo>
                <a:lnTo>
                  <a:pt x="2046465" y="78400"/>
                </a:lnTo>
                <a:lnTo>
                  <a:pt x="2014051" y="45986"/>
                </a:lnTo>
                <a:lnTo>
                  <a:pt x="1975189" y="21276"/>
                </a:lnTo>
                <a:lnTo>
                  <a:pt x="1931139" y="5528"/>
                </a:lnTo>
                <a:lnTo>
                  <a:pt x="1883155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35195" y="1581404"/>
            <a:ext cx="192151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270" algn="ctr">
              <a:lnSpc>
                <a:spcPts val="2090"/>
              </a:lnSpc>
              <a:spcBef>
                <a:spcPts val="320"/>
              </a:spcBef>
            </a:pPr>
            <a:r>
              <a:rPr sz="1900" b="1" spc="-5" dirty="0">
                <a:latin typeface="Calibri"/>
                <a:cs typeface="Calibri"/>
              </a:rPr>
              <a:t>Epithelial cancer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originating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in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the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cells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97623" y="1447800"/>
            <a:ext cx="2092960" cy="5126990"/>
          </a:xfrm>
          <a:custGeom>
            <a:avLst/>
            <a:gdLst/>
            <a:ahLst/>
            <a:cxnLst/>
            <a:rect l="l" t="t" r="r" b="b"/>
            <a:pathLst>
              <a:path w="2092959" h="5126990">
                <a:moveTo>
                  <a:pt x="1883155" y="0"/>
                </a:moveTo>
                <a:lnTo>
                  <a:pt x="209296" y="0"/>
                </a:lnTo>
                <a:lnTo>
                  <a:pt x="161312" y="5528"/>
                </a:lnTo>
                <a:lnTo>
                  <a:pt x="117262" y="21276"/>
                </a:lnTo>
                <a:lnTo>
                  <a:pt x="78400" y="45986"/>
                </a:lnTo>
                <a:lnTo>
                  <a:pt x="45986" y="78400"/>
                </a:lnTo>
                <a:lnTo>
                  <a:pt x="21276" y="117262"/>
                </a:lnTo>
                <a:lnTo>
                  <a:pt x="5528" y="161312"/>
                </a:lnTo>
                <a:lnTo>
                  <a:pt x="0" y="209296"/>
                </a:lnTo>
                <a:lnTo>
                  <a:pt x="0" y="4917490"/>
                </a:lnTo>
                <a:lnTo>
                  <a:pt x="5528" y="4965467"/>
                </a:lnTo>
                <a:lnTo>
                  <a:pt x="21276" y="5009509"/>
                </a:lnTo>
                <a:lnTo>
                  <a:pt x="45986" y="5048360"/>
                </a:lnTo>
                <a:lnTo>
                  <a:pt x="78400" y="5080765"/>
                </a:lnTo>
                <a:lnTo>
                  <a:pt x="117262" y="5105467"/>
                </a:lnTo>
                <a:lnTo>
                  <a:pt x="161312" y="5121209"/>
                </a:lnTo>
                <a:lnTo>
                  <a:pt x="209296" y="5126736"/>
                </a:lnTo>
                <a:lnTo>
                  <a:pt x="1883155" y="5126736"/>
                </a:lnTo>
                <a:lnTo>
                  <a:pt x="1931139" y="5121209"/>
                </a:lnTo>
                <a:lnTo>
                  <a:pt x="1975189" y="5105467"/>
                </a:lnTo>
                <a:lnTo>
                  <a:pt x="2014051" y="5080765"/>
                </a:lnTo>
                <a:lnTo>
                  <a:pt x="2046465" y="5048360"/>
                </a:lnTo>
                <a:lnTo>
                  <a:pt x="2071175" y="5009509"/>
                </a:lnTo>
                <a:lnTo>
                  <a:pt x="2086923" y="4965467"/>
                </a:lnTo>
                <a:lnTo>
                  <a:pt x="2092452" y="4917490"/>
                </a:lnTo>
                <a:lnTo>
                  <a:pt x="2092452" y="209296"/>
                </a:lnTo>
                <a:lnTo>
                  <a:pt x="2086923" y="161312"/>
                </a:lnTo>
                <a:lnTo>
                  <a:pt x="2071175" y="117262"/>
                </a:lnTo>
                <a:lnTo>
                  <a:pt x="2046465" y="78400"/>
                </a:lnTo>
                <a:lnTo>
                  <a:pt x="2014051" y="45986"/>
                </a:lnTo>
                <a:lnTo>
                  <a:pt x="1975189" y="21276"/>
                </a:lnTo>
                <a:lnTo>
                  <a:pt x="1931139" y="5528"/>
                </a:lnTo>
                <a:lnTo>
                  <a:pt x="1883155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224141" y="1898142"/>
            <a:ext cx="1442085" cy="579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85"/>
              </a:lnSpc>
              <a:spcBef>
                <a:spcPts val="95"/>
              </a:spcBef>
            </a:pPr>
            <a:r>
              <a:rPr sz="1900" b="1" spc="-5" dirty="0">
                <a:latin typeface="Calibri"/>
                <a:cs typeface="Calibri"/>
              </a:rPr>
              <a:t>Non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epithelial</a:t>
            </a:r>
            <a:endParaRPr sz="1900">
              <a:latin typeface="Calibri"/>
              <a:cs typeface="Calibri"/>
            </a:endParaRPr>
          </a:p>
          <a:p>
            <a:pPr marL="635" algn="ctr">
              <a:lnSpc>
                <a:spcPts val="2185"/>
              </a:lnSpc>
            </a:pPr>
            <a:r>
              <a:rPr sz="1900" b="1" spc="-10" dirty="0">
                <a:latin typeface="Calibri"/>
                <a:cs typeface="Calibri"/>
              </a:rPr>
              <a:t>cancers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01585" y="2979166"/>
            <a:ext cx="1684655" cy="1020444"/>
            <a:chOff x="7101585" y="2979166"/>
            <a:chExt cx="1684655" cy="1020444"/>
          </a:xfrm>
        </p:grpSpPr>
        <p:sp>
          <p:nvSpPr>
            <p:cNvPr id="36" name="object 36"/>
            <p:cNvSpPr/>
            <p:nvPr/>
          </p:nvSpPr>
          <p:spPr>
            <a:xfrm>
              <a:off x="7107935" y="2985516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1571117" y="0"/>
                  </a:moveTo>
                  <a:lnTo>
                    <a:pt x="100711" y="0"/>
                  </a:lnTo>
                  <a:lnTo>
                    <a:pt x="61507" y="7913"/>
                  </a:lnTo>
                  <a:lnTo>
                    <a:pt x="29495" y="29495"/>
                  </a:lnTo>
                  <a:lnTo>
                    <a:pt x="7913" y="61507"/>
                  </a:lnTo>
                  <a:lnTo>
                    <a:pt x="0" y="100711"/>
                  </a:lnTo>
                  <a:lnTo>
                    <a:pt x="0" y="906653"/>
                  </a:lnTo>
                  <a:lnTo>
                    <a:pt x="7913" y="945856"/>
                  </a:lnTo>
                  <a:lnTo>
                    <a:pt x="29495" y="977868"/>
                  </a:lnTo>
                  <a:lnTo>
                    <a:pt x="61507" y="999450"/>
                  </a:lnTo>
                  <a:lnTo>
                    <a:pt x="100711" y="1007364"/>
                  </a:lnTo>
                  <a:lnTo>
                    <a:pt x="1571117" y="1007364"/>
                  </a:lnTo>
                  <a:lnTo>
                    <a:pt x="1610320" y="999450"/>
                  </a:lnTo>
                  <a:lnTo>
                    <a:pt x="1642332" y="977868"/>
                  </a:lnTo>
                  <a:lnTo>
                    <a:pt x="1663914" y="945856"/>
                  </a:lnTo>
                  <a:lnTo>
                    <a:pt x="1671828" y="906653"/>
                  </a:lnTo>
                  <a:lnTo>
                    <a:pt x="1671828" y="100711"/>
                  </a:lnTo>
                  <a:lnTo>
                    <a:pt x="1663914" y="61507"/>
                  </a:lnTo>
                  <a:lnTo>
                    <a:pt x="1642332" y="29495"/>
                  </a:lnTo>
                  <a:lnTo>
                    <a:pt x="1610320" y="7913"/>
                  </a:lnTo>
                  <a:lnTo>
                    <a:pt x="1571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07935" y="2985516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0" y="100711"/>
                  </a:moveTo>
                  <a:lnTo>
                    <a:pt x="7913" y="61507"/>
                  </a:lnTo>
                  <a:lnTo>
                    <a:pt x="29495" y="29495"/>
                  </a:lnTo>
                  <a:lnTo>
                    <a:pt x="61507" y="7913"/>
                  </a:lnTo>
                  <a:lnTo>
                    <a:pt x="100711" y="0"/>
                  </a:lnTo>
                  <a:lnTo>
                    <a:pt x="1571117" y="0"/>
                  </a:lnTo>
                  <a:lnTo>
                    <a:pt x="1610320" y="7913"/>
                  </a:lnTo>
                  <a:lnTo>
                    <a:pt x="1642332" y="29495"/>
                  </a:lnTo>
                  <a:lnTo>
                    <a:pt x="1663914" y="61507"/>
                  </a:lnTo>
                  <a:lnTo>
                    <a:pt x="1671828" y="100711"/>
                  </a:lnTo>
                  <a:lnTo>
                    <a:pt x="1671828" y="906653"/>
                  </a:lnTo>
                  <a:lnTo>
                    <a:pt x="1663914" y="945856"/>
                  </a:lnTo>
                  <a:lnTo>
                    <a:pt x="1642332" y="977868"/>
                  </a:lnTo>
                  <a:lnTo>
                    <a:pt x="1610320" y="999450"/>
                  </a:lnTo>
                  <a:lnTo>
                    <a:pt x="1571117" y="1007364"/>
                  </a:lnTo>
                  <a:lnTo>
                    <a:pt x="100711" y="1007364"/>
                  </a:lnTo>
                  <a:lnTo>
                    <a:pt x="61507" y="999450"/>
                  </a:lnTo>
                  <a:lnTo>
                    <a:pt x="29495" y="977868"/>
                  </a:lnTo>
                  <a:lnTo>
                    <a:pt x="7913" y="945856"/>
                  </a:lnTo>
                  <a:lnTo>
                    <a:pt x="0" y="906653"/>
                  </a:lnTo>
                  <a:lnTo>
                    <a:pt x="0" y="100711"/>
                  </a:lnTo>
                  <a:close/>
                </a:path>
              </a:pathLst>
            </a:custGeom>
            <a:ln w="1219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69834" y="3332479"/>
            <a:ext cx="749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Sa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ma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01585" y="4141978"/>
            <a:ext cx="1684655" cy="1020444"/>
            <a:chOff x="7101585" y="4141978"/>
            <a:chExt cx="1684655" cy="1020444"/>
          </a:xfrm>
        </p:grpSpPr>
        <p:sp>
          <p:nvSpPr>
            <p:cNvPr id="40" name="object 40"/>
            <p:cNvSpPr/>
            <p:nvPr/>
          </p:nvSpPr>
          <p:spPr>
            <a:xfrm>
              <a:off x="7107935" y="4148328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1571117" y="0"/>
                  </a:moveTo>
                  <a:lnTo>
                    <a:pt x="100711" y="0"/>
                  </a:lnTo>
                  <a:lnTo>
                    <a:pt x="61507" y="7913"/>
                  </a:lnTo>
                  <a:lnTo>
                    <a:pt x="29495" y="29495"/>
                  </a:lnTo>
                  <a:lnTo>
                    <a:pt x="7913" y="61507"/>
                  </a:lnTo>
                  <a:lnTo>
                    <a:pt x="0" y="100711"/>
                  </a:lnTo>
                  <a:lnTo>
                    <a:pt x="0" y="906653"/>
                  </a:lnTo>
                  <a:lnTo>
                    <a:pt x="7913" y="945856"/>
                  </a:lnTo>
                  <a:lnTo>
                    <a:pt x="29495" y="977868"/>
                  </a:lnTo>
                  <a:lnTo>
                    <a:pt x="61507" y="999450"/>
                  </a:lnTo>
                  <a:lnTo>
                    <a:pt x="100711" y="1007364"/>
                  </a:lnTo>
                  <a:lnTo>
                    <a:pt x="1571117" y="1007364"/>
                  </a:lnTo>
                  <a:lnTo>
                    <a:pt x="1610320" y="999450"/>
                  </a:lnTo>
                  <a:lnTo>
                    <a:pt x="1642332" y="977868"/>
                  </a:lnTo>
                  <a:lnTo>
                    <a:pt x="1663914" y="945856"/>
                  </a:lnTo>
                  <a:lnTo>
                    <a:pt x="1671828" y="906653"/>
                  </a:lnTo>
                  <a:lnTo>
                    <a:pt x="1671828" y="100711"/>
                  </a:lnTo>
                  <a:lnTo>
                    <a:pt x="1663914" y="61507"/>
                  </a:lnTo>
                  <a:lnTo>
                    <a:pt x="1642332" y="29495"/>
                  </a:lnTo>
                  <a:lnTo>
                    <a:pt x="1610320" y="7913"/>
                  </a:lnTo>
                  <a:lnTo>
                    <a:pt x="1571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7935" y="4148328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0" y="100711"/>
                  </a:moveTo>
                  <a:lnTo>
                    <a:pt x="7913" y="61507"/>
                  </a:lnTo>
                  <a:lnTo>
                    <a:pt x="29495" y="29495"/>
                  </a:lnTo>
                  <a:lnTo>
                    <a:pt x="61507" y="7913"/>
                  </a:lnTo>
                  <a:lnTo>
                    <a:pt x="100711" y="0"/>
                  </a:lnTo>
                  <a:lnTo>
                    <a:pt x="1571117" y="0"/>
                  </a:lnTo>
                  <a:lnTo>
                    <a:pt x="1610320" y="7913"/>
                  </a:lnTo>
                  <a:lnTo>
                    <a:pt x="1642332" y="29495"/>
                  </a:lnTo>
                  <a:lnTo>
                    <a:pt x="1663914" y="61507"/>
                  </a:lnTo>
                  <a:lnTo>
                    <a:pt x="1671828" y="100711"/>
                  </a:lnTo>
                  <a:lnTo>
                    <a:pt x="1671828" y="906653"/>
                  </a:lnTo>
                  <a:lnTo>
                    <a:pt x="1663914" y="945856"/>
                  </a:lnTo>
                  <a:lnTo>
                    <a:pt x="1642332" y="977868"/>
                  </a:lnTo>
                  <a:lnTo>
                    <a:pt x="1610320" y="999450"/>
                  </a:lnTo>
                  <a:lnTo>
                    <a:pt x="1571117" y="1007364"/>
                  </a:lnTo>
                  <a:lnTo>
                    <a:pt x="100711" y="1007364"/>
                  </a:lnTo>
                  <a:lnTo>
                    <a:pt x="61507" y="999450"/>
                  </a:lnTo>
                  <a:lnTo>
                    <a:pt x="29495" y="977868"/>
                  </a:lnTo>
                  <a:lnTo>
                    <a:pt x="7913" y="945856"/>
                  </a:lnTo>
                  <a:lnTo>
                    <a:pt x="0" y="906653"/>
                  </a:lnTo>
                  <a:lnTo>
                    <a:pt x="0" y="100711"/>
                  </a:lnTo>
                  <a:close/>
                </a:path>
              </a:pathLst>
            </a:custGeom>
            <a:ln w="12191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67727" y="4494657"/>
            <a:ext cx="955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0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ym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ma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01840" y="5303520"/>
            <a:ext cx="1684020" cy="1019810"/>
            <a:chOff x="7101840" y="5303520"/>
            <a:chExt cx="1684020" cy="1019810"/>
          </a:xfrm>
        </p:grpSpPr>
        <p:sp>
          <p:nvSpPr>
            <p:cNvPr id="44" name="object 44"/>
            <p:cNvSpPr/>
            <p:nvPr/>
          </p:nvSpPr>
          <p:spPr>
            <a:xfrm>
              <a:off x="7107936" y="5309616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1571117" y="0"/>
                  </a:moveTo>
                  <a:lnTo>
                    <a:pt x="100711" y="0"/>
                  </a:lnTo>
                  <a:lnTo>
                    <a:pt x="61507" y="7913"/>
                  </a:lnTo>
                  <a:lnTo>
                    <a:pt x="29495" y="29495"/>
                  </a:lnTo>
                  <a:lnTo>
                    <a:pt x="7913" y="61507"/>
                  </a:lnTo>
                  <a:lnTo>
                    <a:pt x="0" y="100711"/>
                  </a:lnTo>
                  <a:lnTo>
                    <a:pt x="0" y="906627"/>
                  </a:lnTo>
                  <a:lnTo>
                    <a:pt x="7913" y="945840"/>
                  </a:lnTo>
                  <a:lnTo>
                    <a:pt x="29495" y="977860"/>
                  </a:lnTo>
                  <a:lnTo>
                    <a:pt x="61507" y="999448"/>
                  </a:lnTo>
                  <a:lnTo>
                    <a:pt x="100711" y="1007364"/>
                  </a:lnTo>
                  <a:lnTo>
                    <a:pt x="1571117" y="1007364"/>
                  </a:lnTo>
                  <a:lnTo>
                    <a:pt x="1610320" y="999448"/>
                  </a:lnTo>
                  <a:lnTo>
                    <a:pt x="1642332" y="977860"/>
                  </a:lnTo>
                  <a:lnTo>
                    <a:pt x="1663914" y="945840"/>
                  </a:lnTo>
                  <a:lnTo>
                    <a:pt x="1671828" y="906627"/>
                  </a:lnTo>
                  <a:lnTo>
                    <a:pt x="1671828" y="100711"/>
                  </a:lnTo>
                  <a:lnTo>
                    <a:pt x="1663914" y="61507"/>
                  </a:lnTo>
                  <a:lnTo>
                    <a:pt x="1642332" y="29495"/>
                  </a:lnTo>
                  <a:lnTo>
                    <a:pt x="1610320" y="7913"/>
                  </a:lnTo>
                  <a:lnTo>
                    <a:pt x="1571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07936" y="5309616"/>
              <a:ext cx="1671955" cy="1007744"/>
            </a:xfrm>
            <a:custGeom>
              <a:avLst/>
              <a:gdLst/>
              <a:ahLst/>
              <a:cxnLst/>
              <a:rect l="l" t="t" r="r" b="b"/>
              <a:pathLst>
                <a:path w="1671954" h="1007745">
                  <a:moveTo>
                    <a:pt x="0" y="100711"/>
                  </a:moveTo>
                  <a:lnTo>
                    <a:pt x="7913" y="61507"/>
                  </a:lnTo>
                  <a:lnTo>
                    <a:pt x="29495" y="29495"/>
                  </a:lnTo>
                  <a:lnTo>
                    <a:pt x="61507" y="7913"/>
                  </a:lnTo>
                  <a:lnTo>
                    <a:pt x="100711" y="0"/>
                  </a:lnTo>
                  <a:lnTo>
                    <a:pt x="1571117" y="0"/>
                  </a:lnTo>
                  <a:lnTo>
                    <a:pt x="1610320" y="7913"/>
                  </a:lnTo>
                  <a:lnTo>
                    <a:pt x="1642332" y="29495"/>
                  </a:lnTo>
                  <a:lnTo>
                    <a:pt x="1663914" y="61507"/>
                  </a:lnTo>
                  <a:lnTo>
                    <a:pt x="1671828" y="100711"/>
                  </a:lnTo>
                  <a:lnTo>
                    <a:pt x="1671828" y="906627"/>
                  </a:lnTo>
                  <a:lnTo>
                    <a:pt x="1663914" y="945840"/>
                  </a:lnTo>
                  <a:lnTo>
                    <a:pt x="1642332" y="977860"/>
                  </a:lnTo>
                  <a:lnTo>
                    <a:pt x="1610320" y="999448"/>
                  </a:lnTo>
                  <a:lnTo>
                    <a:pt x="1571117" y="1007364"/>
                  </a:lnTo>
                  <a:lnTo>
                    <a:pt x="100711" y="1007364"/>
                  </a:lnTo>
                  <a:lnTo>
                    <a:pt x="61507" y="999448"/>
                  </a:lnTo>
                  <a:lnTo>
                    <a:pt x="29495" y="977860"/>
                  </a:lnTo>
                  <a:lnTo>
                    <a:pt x="7913" y="945840"/>
                  </a:lnTo>
                  <a:lnTo>
                    <a:pt x="0" y="906627"/>
                  </a:lnTo>
                  <a:lnTo>
                    <a:pt x="0" y="100711"/>
                  </a:lnTo>
                  <a:close/>
                </a:path>
              </a:pathLst>
            </a:custGeom>
            <a:ln w="12192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478394" y="5656884"/>
            <a:ext cx="932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Metastasis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15255" y="3572255"/>
            <a:ext cx="1849120" cy="1925320"/>
            <a:chOff x="4715255" y="3572255"/>
            <a:chExt cx="1849120" cy="1925320"/>
          </a:xfrm>
        </p:grpSpPr>
        <p:sp>
          <p:nvSpPr>
            <p:cNvPr id="48" name="object 48"/>
            <p:cNvSpPr/>
            <p:nvPr/>
          </p:nvSpPr>
          <p:spPr>
            <a:xfrm>
              <a:off x="4725161" y="3582161"/>
              <a:ext cx="1828800" cy="1905000"/>
            </a:xfrm>
            <a:custGeom>
              <a:avLst/>
              <a:gdLst/>
              <a:ahLst/>
              <a:cxnLst/>
              <a:rect l="l" t="t" r="r" b="b"/>
              <a:pathLst>
                <a:path w="1828800" h="1905000">
                  <a:moveTo>
                    <a:pt x="152400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600200"/>
                  </a:lnTo>
                  <a:lnTo>
                    <a:pt x="3990" y="1649625"/>
                  </a:lnTo>
                  <a:lnTo>
                    <a:pt x="15544" y="1696516"/>
                  </a:lnTo>
                  <a:lnTo>
                    <a:pt x="34032" y="1740246"/>
                  </a:lnTo>
                  <a:lnTo>
                    <a:pt x="58826" y="1780184"/>
                  </a:lnTo>
                  <a:lnTo>
                    <a:pt x="89296" y="1815703"/>
                  </a:lnTo>
                  <a:lnTo>
                    <a:pt x="124815" y="1846173"/>
                  </a:lnTo>
                  <a:lnTo>
                    <a:pt x="164753" y="1870967"/>
                  </a:lnTo>
                  <a:lnTo>
                    <a:pt x="208483" y="1889455"/>
                  </a:lnTo>
                  <a:lnTo>
                    <a:pt x="255374" y="1901009"/>
                  </a:lnTo>
                  <a:lnTo>
                    <a:pt x="304800" y="1905000"/>
                  </a:lnTo>
                  <a:lnTo>
                    <a:pt x="1524000" y="1905000"/>
                  </a:lnTo>
                  <a:lnTo>
                    <a:pt x="1573425" y="1901009"/>
                  </a:lnTo>
                  <a:lnTo>
                    <a:pt x="1620316" y="1889455"/>
                  </a:lnTo>
                  <a:lnTo>
                    <a:pt x="1664046" y="1870967"/>
                  </a:lnTo>
                  <a:lnTo>
                    <a:pt x="1703984" y="1846173"/>
                  </a:lnTo>
                  <a:lnTo>
                    <a:pt x="1739503" y="1815703"/>
                  </a:lnTo>
                  <a:lnTo>
                    <a:pt x="1769973" y="1780184"/>
                  </a:lnTo>
                  <a:lnTo>
                    <a:pt x="1794767" y="1740246"/>
                  </a:lnTo>
                  <a:lnTo>
                    <a:pt x="1813255" y="1696516"/>
                  </a:lnTo>
                  <a:lnTo>
                    <a:pt x="1824809" y="1649625"/>
                  </a:lnTo>
                  <a:lnTo>
                    <a:pt x="1828799" y="1600200"/>
                  </a:lnTo>
                  <a:lnTo>
                    <a:pt x="1828799" y="304800"/>
                  </a:lnTo>
                  <a:lnTo>
                    <a:pt x="1824809" y="255374"/>
                  </a:lnTo>
                  <a:lnTo>
                    <a:pt x="1813255" y="208483"/>
                  </a:lnTo>
                  <a:lnTo>
                    <a:pt x="1794767" y="164753"/>
                  </a:lnTo>
                  <a:lnTo>
                    <a:pt x="1769973" y="124815"/>
                  </a:lnTo>
                  <a:lnTo>
                    <a:pt x="1739503" y="89296"/>
                  </a:lnTo>
                  <a:lnTo>
                    <a:pt x="1703984" y="58826"/>
                  </a:lnTo>
                  <a:lnTo>
                    <a:pt x="1664046" y="34032"/>
                  </a:lnTo>
                  <a:lnTo>
                    <a:pt x="1620316" y="15544"/>
                  </a:lnTo>
                  <a:lnTo>
                    <a:pt x="1573425" y="399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25161" y="3582161"/>
              <a:ext cx="1828800" cy="1905000"/>
            </a:xfrm>
            <a:custGeom>
              <a:avLst/>
              <a:gdLst/>
              <a:ahLst/>
              <a:cxnLst/>
              <a:rect l="l" t="t" r="r" b="b"/>
              <a:pathLst>
                <a:path w="1828800" h="19050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1524000" y="0"/>
                  </a:lnTo>
                  <a:lnTo>
                    <a:pt x="1573425" y="3990"/>
                  </a:lnTo>
                  <a:lnTo>
                    <a:pt x="1620316" y="15544"/>
                  </a:lnTo>
                  <a:lnTo>
                    <a:pt x="1664046" y="34032"/>
                  </a:lnTo>
                  <a:lnTo>
                    <a:pt x="1703984" y="58826"/>
                  </a:lnTo>
                  <a:lnTo>
                    <a:pt x="1739503" y="89296"/>
                  </a:lnTo>
                  <a:lnTo>
                    <a:pt x="1769973" y="124815"/>
                  </a:lnTo>
                  <a:lnTo>
                    <a:pt x="1794767" y="164753"/>
                  </a:lnTo>
                  <a:lnTo>
                    <a:pt x="1813255" y="208483"/>
                  </a:lnTo>
                  <a:lnTo>
                    <a:pt x="1824809" y="255374"/>
                  </a:lnTo>
                  <a:lnTo>
                    <a:pt x="1828799" y="304800"/>
                  </a:lnTo>
                  <a:lnTo>
                    <a:pt x="1828799" y="1600200"/>
                  </a:lnTo>
                  <a:lnTo>
                    <a:pt x="1824809" y="1649625"/>
                  </a:lnTo>
                  <a:lnTo>
                    <a:pt x="1813255" y="1696516"/>
                  </a:lnTo>
                  <a:lnTo>
                    <a:pt x="1794767" y="1740246"/>
                  </a:lnTo>
                  <a:lnTo>
                    <a:pt x="1769973" y="1780184"/>
                  </a:lnTo>
                  <a:lnTo>
                    <a:pt x="1739503" y="1815703"/>
                  </a:lnTo>
                  <a:lnTo>
                    <a:pt x="1703984" y="1846173"/>
                  </a:lnTo>
                  <a:lnTo>
                    <a:pt x="1664046" y="1870967"/>
                  </a:lnTo>
                  <a:lnTo>
                    <a:pt x="1620316" y="1889455"/>
                  </a:lnTo>
                  <a:lnTo>
                    <a:pt x="1573425" y="1901009"/>
                  </a:lnTo>
                  <a:lnTo>
                    <a:pt x="1524000" y="1905000"/>
                  </a:lnTo>
                  <a:lnTo>
                    <a:pt x="304800" y="1905000"/>
                  </a:lnTo>
                  <a:lnTo>
                    <a:pt x="255374" y="1901009"/>
                  </a:lnTo>
                  <a:lnTo>
                    <a:pt x="208483" y="1889455"/>
                  </a:lnTo>
                  <a:lnTo>
                    <a:pt x="164753" y="1870967"/>
                  </a:lnTo>
                  <a:lnTo>
                    <a:pt x="124815" y="1846173"/>
                  </a:lnTo>
                  <a:lnTo>
                    <a:pt x="89296" y="1815703"/>
                  </a:lnTo>
                  <a:lnTo>
                    <a:pt x="58826" y="1780184"/>
                  </a:lnTo>
                  <a:lnTo>
                    <a:pt x="34032" y="1740246"/>
                  </a:lnTo>
                  <a:lnTo>
                    <a:pt x="15544" y="1696516"/>
                  </a:lnTo>
                  <a:lnTo>
                    <a:pt x="3990" y="1649625"/>
                  </a:lnTo>
                  <a:lnTo>
                    <a:pt x="0" y="1600200"/>
                  </a:lnTo>
                  <a:lnTo>
                    <a:pt x="0" y="3048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17694" y="4095369"/>
            <a:ext cx="14439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Medullary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oid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  (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MTC)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8450"/>
            <a:ext cx="59048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u="none" spc="-185" dirty="0"/>
              <a:t>C</a:t>
            </a:r>
            <a:r>
              <a:rPr sz="3600" u="none" spc="-25" dirty="0"/>
              <a:t>l</a:t>
            </a:r>
            <a:r>
              <a:rPr sz="3600" u="none" spc="-140" dirty="0"/>
              <a:t>a</a:t>
            </a:r>
            <a:r>
              <a:rPr sz="3600" u="none" spc="-190" dirty="0"/>
              <a:t>ssifi</a:t>
            </a:r>
            <a:r>
              <a:rPr sz="3600" u="none" spc="-235" dirty="0"/>
              <a:t>c</a:t>
            </a:r>
            <a:r>
              <a:rPr sz="3600" u="none" spc="-140" dirty="0"/>
              <a:t>a</a:t>
            </a:r>
            <a:r>
              <a:rPr sz="3600" u="none" spc="-114" dirty="0"/>
              <a:t>t</a:t>
            </a:r>
            <a:r>
              <a:rPr sz="3600" u="none" spc="-90" dirty="0"/>
              <a:t>i</a:t>
            </a:r>
            <a:r>
              <a:rPr sz="3600" u="none" spc="-270" dirty="0"/>
              <a:t>on</a:t>
            </a:r>
            <a:r>
              <a:rPr sz="3600" u="none" spc="-375" dirty="0"/>
              <a:t> </a:t>
            </a:r>
            <a:r>
              <a:rPr sz="3600" u="none" spc="-140" dirty="0"/>
              <a:t>a</a:t>
            </a:r>
            <a:r>
              <a:rPr sz="3600" u="none" spc="-145" dirty="0"/>
              <a:t>c</a:t>
            </a:r>
            <a:r>
              <a:rPr sz="3600" u="none" spc="-140" dirty="0"/>
              <a:t>c</a:t>
            </a:r>
            <a:r>
              <a:rPr sz="3600" u="none" spc="-370" dirty="0"/>
              <a:t>o</a:t>
            </a:r>
            <a:r>
              <a:rPr sz="3600" u="none" spc="-315" dirty="0"/>
              <a:t>r</a:t>
            </a:r>
            <a:r>
              <a:rPr sz="3600" u="none" spc="-200" dirty="0"/>
              <a:t>d</a:t>
            </a:r>
            <a:r>
              <a:rPr sz="3600" u="none" spc="-160" dirty="0"/>
              <a:t>ing</a:t>
            </a:r>
            <a:r>
              <a:rPr sz="3600" u="none" spc="-350" dirty="0"/>
              <a:t> </a:t>
            </a:r>
            <a:r>
              <a:rPr sz="3600" u="none" spc="-175" dirty="0"/>
              <a:t>to</a:t>
            </a:r>
            <a:r>
              <a:rPr sz="3600" u="none" spc="-325" dirty="0"/>
              <a:t> </a:t>
            </a:r>
            <a:r>
              <a:rPr sz="3600" u="none" spc="-110" dirty="0"/>
              <a:t>c</a:t>
            </a:r>
            <a:r>
              <a:rPr sz="3600" u="none" spc="-55" dirty="0"/>
              <a:t>l</a:t>
            </a:r>
            <a:r>
              <a:rPr sz="3600" u="none" spc="-135" dirty="0"/>
              <a:t>i</a:t>
            </a:r>
            <a:r>
              <a:rPr sz="3600" u="none" spc="-250" dirty="0"/>
              <a:t>n</a:t>
            </a:r>
            <a:r>
              <a:rPr sz="3600" u="none" spc="-90" dirty="0"/>
              <a:t>i</a:t>
            </a:r>
            <a:r>
              <a:rPr sz="3600" u="none" spc="-135" dirty="0"/>
              <a:t>c</a:t>
            </a:r>
            <a:r>
              <a:rPr sz="3600" u="none" spc="-140" dirty="0"/>
              <a:t>a</a:t>
            </a:r>
            <a:r>
              <a:rPr sz="3600" u="none" spc="-30" dirty="0"/>
              <a:t>l  </a:t>
            </a:r>
            <a:r>
              <a:rPr sz="3600" u="none" spc="-190" dirty="0"/>
              <a:t>aggressiveness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3328161" y="1606041"/>
            <a:ext cx="5669915" cy="1310005"/>
            <a:chOff x="3328161" y="1606041"/>
            <a:chExt cx="5669915" cy="1310005"/>
          </a:xfrm>
        </p:grpSpPr>
        <p:sp>
          <p:nvSpPr>
            <p:cNvPr id="4" name="object 4"/>
            <p:cNvSpPr/>
            <p:nvPr/>
          </p:nvSpPr>
          <p:spPr>
            <a:xfrm>
              <a:off x="3334511" y="1612391"/>
              <a:ext cx="5657215" cy="1297305"/>
            </a:xfrm>
            <a:custGeom>
              <a:avLst/>
              <a:gdLst/>
              <a:ahLst/>
              <a:cxnLst/>
              <a:rect l="l" t="t" r="r" b="b"/>
              <a:pathLst>
                <a:path w="5657215" h="1297305">
                  <a:moveTo>
                    <a:pt x="5440934" y="0"/>
                  </a:moveTo>
                  <a:lnTo>
                    <a:pt x="0" y="0"/>
                  </a:lnTo>
                  <a:lnTo>
                    <a:pt x="0" y="1296924"/>
                  </a:lnTo>
                  <a:lnTo>
                    <a:pt x="5440934" y="1296924"/>
                  </a:lnTo>
                  <a:lnTo>
                    <a:pt x="5490496" y="1291215"/>
                  </a:lnTo>
                  <a:lnTo>
                    <a:pt x="5535993" y="1274954"/>
                  </a:lnTo>
                  <a:lnTo>
                    <a:pt x="5576127" y="1249437"/>
                  </a:lnTo>
                  <a:lnTo>
                    <a:pt x="5609601" y="1215963"/>
                  </a:lnTo>
                  <a:lnTo>
                    <a:pt x="5635118" y="1175829"/>
                  </a:lnTo>
                  <a:lnTo>
                    <a:pt x="5651379" y="1130332"/>
                  </a:lnTo>
                  <a:lnTo>
                    <a:pt x="5657088" y="1080770"/>
                  </a:lnTo>
                  <a:lnTo>
                    <a:pt x="5657088" y="216154"/>
                  </a:lnTo>
                  <a:lnTo>
                    <a:pt x="5651379" y="166591"/>
                  </a:lnTo>
                  <a:lnTo>
                    <a:pt x="5635118" y="121094"/>
                  </a:lnTo>
                  <a:lnTo>
                    <a:pt x="5609601" y="80960"/>
                  </a:lnTo>
                  <a:lnTo>
                    <a:pt x="5576127" y="47486"/>
                  </a:lnTo>
                  <a:lnTo>
                    <a:pt x="5535993" y="21969"/>
                  </a:lnTo>
                  <a:lnTo>
                    <a:pt x="5490496" y="5708"/>
                  </a:lnTo>
                  <a:lnTo>
                    <a:pt x="544093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4511" y="1612391"/>
              <a:ext cx="5657215" cy="1297305"/>
            </a:xfrm>
            <a:custGeom>
              <a:avLst/>
              <a:gdLst/>
              <a:ahLst/>
              <a:cxnLst/>
              <a:rect l="l" t="t" r="r" b="b"/>
              <a:pathLst>
                <a:path w="5657215" h="1297305">
                  <a:moveTo>
                    <a:pt x="5657088" y="216154"/>
                  </a:moveTo>
                  <a:lnTo>
                    <a:pt x="5657088" y="1080770"/>
                  </a:lnTo>
                  <a:lnTo>
                    <a:pt x="5651379" y="1130332"/>
                  </a:lnTo>
                  <a:lnTo>
                    <a:pt x="5635118" y="1175829"/>
                  </a:lnTo>
                  <a:lnTo>
                    <a:pt x="5609601" y="1215963"/>
                  </a:lnTo>
                  <a:lnTo>
                    <a:pt x="5576127" y="1249437"/>
                  </a:lnTo>
                  <a:lnTo>
                    <a:pt x="5535993" y="1274954"/>
                  </a:lnTo>
                  <a:lnTo>
                    <a:pt x="5490496" y="1291215"/>
                  </a:lnTo>
                  <a:lnTo>
                    <a:pt x="5440934" y="1296924"/>
                  </a:lnTo>
                  <a:lnTo>
                    <a:pt x="0" y="1296924"/>
                  </a:lnTo>
                  <a:lnTo>
                    <a:pt x="0" y="0"/>
                  </a:lnTo>
                  <a:lnTo>
                    <a:pt x="5440934" y="0"/>
                  </a:lnTo>
                  <a:lnTo>
                    <a:pt x="5490496" y="5708"/>
                  </a:lnTo>
                  <a:lnTo>
                    <a:pt x="5535993" y="21969"/>
                  </a:lnTo>
                  <a:lnTo>
                    <a:pt x="5576127" y="47486"/>
                  </a:lnTo>
                  <a:lnTo>
                    <a:pt x="5609601" y="80960"/>
                  </a:lnTo>
                  <a:lnTo>
                    <a:pt x="5635118" y="121094"/>
                  </a:lnTo>
                  <a:lnTo>
                    <a:pt x="5651379" y="166591"/>
                  </a:lnTo>
                  <a:lnTo>
                    <a:pt x="5657088" y="216154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9950" y="1826742"/>
            <a:ext cx="2635250" cy="7753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dirty="0">
                <a:latin typeface="Calibri"/>
                <a:cs typeface="Calibri"/>
              </a:rPr>
              <a:t>papillary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carcinoma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spc="-5" dirty="0">
                <a:latin typeface="Calibri"/>
                <a:cs typeface="Calibri"/>
              </a:rPr>
              <a:t>follicular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carcinoma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255" y="1441703"/>
            <a:ext cx="3202305" cy="1640205"/>
            <a:chOff x="143255" y="1441703"/>
            <a:chExt cx="3202305" cy="1640205"/>
          </a:xfrm>
        </p:grpSpPr>
        <p:sp>
          <p:nvSpPr>
            <p:cNvPr id="8" name="object 8"/>
            <p:cNvSpPr/>
            <p:nvPr/>
          </p:nvSpPr>
          <p:spPr>
            <a:xfrm>
              <a:off x="153161" y="1451609"/>
              <a:ext cx="3182620" cy="1620520"/>
            </a:xfrm>
            <a:custGeom>
              <a:avLst/>
              <a:gdLst/>
              <a:ahLst/>
              <a:cxnLst/>
              <a:rect l="l" t="t" r="r" b="b"/>
              <a:pathLst>
                <a:path w="3182620" h="1620520">
                  <a:moveTo>
                    <a:pt x="2912110" y="0"/>
                  </a:moveTo>
                  <a:lnTo>
                    <a:pt x="270002" y="0"/>
                  </a:lnTo>
                  <a:lnTo>
                    <a:pt x="221470" y="4350"/>
                  </a:lnTo>
                  <a:lnTo>
                    <a:pt x="175792" y="16894"/>
                  </a:lnTo>
                  <a:lnTo>
                    <a:pt x="133730" y="36867"/>
                  </a:lnTo>
                  <a:lnTo>
                    <a:pt x="96046" y="63507"/>
                  </a:lnTo>
                  <a:lnTo>
                    <a:pt x="63503" y="96051"/>
                  </a:lnTo>
                  <a:lnTo>
                    <a:pt x="36864" y="133735"/>
                  </a:lnTo>
                  <a:lnTo>
                    <a:pt x="16892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350010"/>
                  </a:lnTo>
                  <a:lnTo>
                    <a:pt x="4350" y="1398537"/>
                  </a:lnTo>
                  <a:lnTo>
                    <a:pt x="16892" y="1444214"/>
                  </a:lnTo>
                  <a:lnTo>
                    <a:pt x="36864" y="1486276"/>
                  </a:lnTo>
                  <a:lnTo>
                    <a:pt x="63503" y="1523960"/>
                  </a:lnTo>
                  <a:lnTo>
                    <a:pt x="96046" y="1556504"/>
                  </a:lnTo>
                  <a:lnTo>
                    <a:pt x="133730" y="1583144"/>
                  </a:lnTo>
                  <a:lnTo>
                    <a:pt x="175792" y="1603117"/>
                  </a:lnTo>
                  <a:lnTo>
                    <a:pt x="221470" y="1615661"/>
                  </a:lnTo>
                  <a:lnTo>
                    <a:pt x="270002" y="1620012"/>
                  </a:lnTo>
                  <a:lnTo>
                    <a:pt x="2912110" y="1620012"/>
                  </a:lnTo>
                  <a:lnTo>
                    <a:pt x="2960637" y="1615661"/>
                  </a:lnTo>
                  <a:lnTo>
                    <a:pt x="3006314" y="1603117"/>
                  </a:lnTo>
                  <a:lnTo>
                    <a:pt x="3048376" y="1583144"/>
                  </a:lnTo>
                  <a:lnTo>
                    <a:pt x="3086060" y="1556504"/>
                  </a:lnTo>
                  <a:lnTo>
                    <a:pt x="3118604" y="1523960"/>
                  </a:lnTo>
                  <a:lnTo>
                    <a:pt x="3145244" y="1486276"/>
                  </a:lnTo>
                  <a:lnTo>
                    <a:pt x="3165217" y="1444214"/>
                  </a:lnTo>
                  <a:lnTo>
                    <a:pt x="3177761" y="1398537"/>
                  </a:lnTo>
                  <a:lnTo>
                    <a:pt x="3182112" y="1350010"/>
                  </a:lnTo>
                  <a:lnTo>
                    <a:pt x="3182112" y="270001"/>
                  </a:lnTo>
                  <a:lnTo>
                    <a:pt x="3177761" y="221474"/>
                  </a:lnTo>
                  <a:lnTo>
                    <a:pt x="3165217" y="175797"/>
                  </a:lnTo>
                  <a:lnTo>
                    <a:pt x="3145244" y="133735"/>
                  </a:lnTo>
                  <a:lnTo>
                    <a:pt x="3118604" y="96051"/>
                  </a:lnTo>
                  <a:lnTo>
                    <a:pt x="3086060" y="63507"/>
                  </a:lnTo>
                  <a:lnTo>
                    <a:pt x="3048376" y="36867"/>
                  </a:lnTo>
                  <a:lnTo>
                    <a:pt x="3006314" y="16894"/>
                  </a:lnTo>
                  <a:lnTo>
                    <a:pt x="2960637" y="4350"/>
                  </a:lnTo>
                  <a:lnTo>
                    <a:pt x="29121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161" y="1451609"/>
              <a:ext cx="3182620" cy="1620520"/>
            </a:xfrm>
            <a:custGeom>
              <a:avLst/>
              <a:gdLst/>
              <a:ahLst/>
              <a:cxnLst/>
              <a:rect l="l" t="t" r="r" b="b"/>
              <a:pathLst>
                <a:path w="3182620" h="1620520">
                  <a:moveTo>
                    <a:pt x="0" y="270001"/>
                  </a:moveTo>
                  <a:lnTo>
                    <a:pt x="4350" y="221474"/>
                  </a:lnTo>
                  <a:lnTo>
                    <a:pt x="16892" y="175797"/>
                  </a:lnTo>
                  <a:lnTo>
                    <a:pt x="36864" y="133735"/>
                  </a:lnTo>
                  <a:lnTo>
                    <a:pt x="63503" y="96051"/>
                  </a:lnTo>
                  <a:lnTo>
                    <a:pt x="96046" y="63507"/>
                  </a:lnTo>
                  <a:lnTo>
                    <a:pt x="133730" y="36867"/>
                  </a:lnTo>
                  <a:lnTo>
                    <a:pt x="175792" y="16894"/>
                  </a:lnTo>
                  <a:lnTo>
                    <a:pt x="221470" y="4350"/>
                  </a:lnTo>
                  <a:lnTo>
                    <a:pt x="270002" y="0"/>
                  </a:lnTo>
                  <a:lnTo>
                    <a:pt x="2912110" y="0"/>
                  </a:lnTo>
                  <a:lnTo>
                    <a:pt x="2960637" y="4350"/>
                  </a:lnTo>
                  <a:lnTo>
                    <a:pt x="3006314" y="16894"/>
                  </a:lnTo>
                  <a:lnTo>
                    <a:pt x="3048376" y="36867"/>
                  </a:lnTo>
                  <a:lnTo>
                    <a:pt x="3086060" y="63507"/>
                  </a:lnTo>
                  <a:lnTo>
                    <a:pt x="3118604" y="96051"/>
                  </a:lnTo>
                  <a:lnTo>
                    <a:pt x="3145244" y="133735"/>
                  </a:lnTo>
                  <a:lnTo>
                    <a:pt x="3165217" y="175797"/>
                  </a:lnTo>
                  <a:lnTo>
                    <a:pt x="3177761" y="221474"/>
                  </a:lnTo>
                  <a:lnTo>
                    <a:pt x="3182112" y="270001"/>
                  </a:lnTo>
                  <a:lnTo>
                    <a:pt x="3182112" y="1350010"/>
                  </a:lnTo>
                  <a:lnTo>
                    <a:pt x="3177761" y="1398537"/>
                  </a:lnTo>
                  <a:lnTo>
                    <a:pt x="3165217" y="1444214"/>
                  </a:lnTo>
                  <a:lnTo>
                    <a:pt x="3145244" y="1486276"/>
                  </a:lnTo>
                  <a:lnTo>
                    <a:pt x="3118604" y="1523960"/>
                  </a:lnTo>
                  <a:lnTo>
                    <a:pt x="3086060" y="1556504"/>
                  </a:lnTo>
                  <a:lnTo>
                    <a:pt x="3048376" y="1583144"/>
                  </a:lnTo>
                  <a:lnTo>
                    <a:pt x="3006314" y="1603117"/>
                  </a:lnTo>
                  <a:lnTo>
                    <a:pt x="2960637" y="1615661"/>
                  </a:lnTo>
                  <a:lnTo>
                    <a:pt x="2912110" y="1620012"/>
                  </a:lnTo>
                  <a:lnTo>
                    <a:pt x="270002" y="1620012"/>
                  </a:lnTo>
                  <a:lnTo>
                    <a:pt x="221470" y="1615661"/>
                  </a:lnTo>
                  <a:lnTo>
                    <a:pt x="175792" y="1603117"/>
                  </a:lnTo>
                  <a:lnTo>
                    <a:pt x="133730" y="1583144"/>
                  </a:lnTo>
                  <a:lnTo>
                    <a:pt x="96046" y="1556504"/>
                  </a:lnTo>
                  <a:lnTo>
                    <a:pt x="63503" y="1523960"/>
                  </a:lnTo>
                  <a:lnTo>
                    <a:pt x="36864" y="1486276"/>
                  </a:lnTo>
                  <a:lnTo>
                    <a:pt x="16892" y="1444214"/>
                  </a:lnTo>
                  <a:lnTo>
                    <a:pt x="4350" y="1398537"/>
                  </a:lnTo>
                  <a:lnTo>
                    <a:pt x="0" y="1350010"/>
                  </a:lnTo>
                  <a:lnTo>
                    <a:pt x="0" y="270001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6295" y="1556384"/>
            <a:ext cx="2812415" cy="13201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405"/>
              </a:spcBef>
            </a:pP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3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Differentiated 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(Least</a:t>
            </a:r>
            <a:r>
              <a:rPr sz="3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aggressive)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28161" y="3308350"/>
            <a:ext cx="5669915" cy="1308100"/>
            <a:chOff x="3328161" y="3308350"/>
            <a:chExt cx="5669915" cy="1308100"/>
          </a:xfrm>
        </p:grpSpPr>
        <p:sp>
          <p:nvSpPr>
            <p:cNvPr id="12" name="object 12"/>
            <p:cNvSpPr/>
            <p:nvPr/>
          </p:nvSpPr>
          <p:spPr>
            <a:xfrm>
              <a:off x="3334511" y="3314700"/>
              <a:ext cx="5657215" cy="1295400"/>
            </a:xfrm>
            <a:custGeom>
              <a:avLst/>
              <a:gdLst/>
              <a:ahLst/>
              <a:cxnLst/>
              <a:rect l="l" t="t" r="r" b="b"/>
              <a:pathLst>
                <a:path w="5657215" h="1295400">
                  <a:moveTo>
                    <a:pt x="5441188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5441188" y="1295400"/>
                  </a:lnTo>
                  <a:lnTo>
                    <a:pt x="5490696" y="1289698"/>
                  </a:lnTo>
                  <a:lnTo>
                    <a:pt x="5536141" y="1273458"/>
                  </a:lnTo>
                  <a:lnTo>
                    <a:pt x="5576228" y="1247973"/>
                  </a:lnTo>
                  <a:lnTo>
                    <a:pt x="5609661" y="1214540"/>
                  </a:lnTo>
                  <a:lnTo>
                    <a:pt x="5635146" y="1174453"/>
                  </a:lnTo>
                  <a:lnTo>
                    <a:pt x="5651386" y="1129008"/>
                  </a:lnTo>
                  <a:lnTo>
                    <a:pt x="5657088" y="1079500"/>
                  </a:lnTo>
                  <a:lnTo>
                    <a:pt x="5657088" y="215900"/>
                  </a:lnTo>
                  <a:lnTo>
                    <a:pt x="5651386" y="166391"/>
                  </a:lnTo>
                  <a:lnTo>
                    <a:pt x="5635146" y="120946"/>
                  </a:lnTo>
                  <a:lnTo>
                    <a:pt x="5609661" y="80859"/>
                  </a:lnTo>
                  <a:lnTo>
                    <a:pt x="5576228" y="47426"/>
                  </a:lnTo>
                  <a:lnTo>
                    <a:pt x="5536141" y="21941"/>
                  </a:lnTo>
                  <a:lnTo>
                    <a:pt x="5490696" y="5701"/>
                  </a:lnTo>
                  <a:lnTo>
                    <a:pt x="544118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4511" y="3314700"/>
              <a:ext cx="5657215" cy="1295400"/>
            </a:xfrm>
            <a:custGeom>
              <a:avLst/>
              <a:gdLst/>
              <a:ahLst/>
              <a:cxnLst/>
              <a:rect l="l" t="t" r="r" b="b"/>
              <a:pathLst>
                <a:path w="5657215" h="1295400">
                  <a:moveTo>
                    <a:pt x="5657088" y="215900"/>
                  </a:moveTo>
                  <a:lnTo>
                    <a:pt x="5657088" y="1079500"/>
                  </a:lnTo>
                  <a:lnTo>
                    <a:pt x="5651386" y="1129008"/>
                  </a:lnTo>
                  <a:lnTo>
                    <a:pt x="5635146" y="1174453"/>
                  </a:lnTo>
                  <a:lnTo>
                    <a:pt x="5609661" y="1214540"/>
                  </a:lnTo>
                  <a:lnTo>
                    <a:pt x="5576228" y="1247973"/>
                  </a:lnTo>
                  <a:lnTo>
                    <a:pt x="5536141" y="1273458"/>
                  </a:lnTo>
                  <a:lnTo>
                    <a:pt x="5490696" y="1289698"/>
                  </a:lnTo>
                  <a:lnTo>
                    <a:pt x="5441188" y="1295400"/>
                  </a:lnTo>
                  <a:lnTo>
                    <a:pt x="0" y="1295400"/>
                  </a:lnTo>
                  <a:lnTo>
                    <a:pt x="0" y="0"/>
                  </a:lnTo>
                  <a:lnTo>
                    <a:pt x="5441188" y="0"/>
                  </a:lnTo>
                  <a:lnTo>
                    <a:pt x="5490696" y="5701"/>
                  </a:lnTo>
                  <a:lnTo>
                    <a:pt x="5536141" y="21941"/>
                  </a:lnTo>
                  <a:lnTo>
                    <a:pt x="5576228" y="47426"/>
                  </a:lnTo>
                  <a:lnTo>
                    <a:pt x="5609661" y="80859"/>
                  </a:lnTo>
                  <a:lnTo>
                    <a:pt x="5635146" y="120946"/>
                  </a:lnTo>
                  <a:lnTo>
                    <a:pt x="5651386" y="166391"/>
                  </a:lnTo>
                  <a:lnTo>
                    <a:pt x="5657088" y="215900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09950" y="3341598"/>
            <a:ext cx="5267325" cy="11487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spc="-5" dirty="0">
                <a:latin typeface="Calibri"/>
                <a:cs typeface="Calibri"/>
              </a:rPr>
              <a:t>medullary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thyroid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carcinoma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dirty="0">
                <a:latin typeface="Calibri"/>
                <a:cs typeface="Calibri"/>
              </a:rPr>
              <a:t>Hürthle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cell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carcinoma</a:t>
            </a:r>
            <a:endParaRPr sz="2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dirty="0">
                <a:latin typeface="Calibri"/>
                <a:cs typeface="Calibri"/>
              </a:rPr>
              <a:t>some</a:t>
            </a:r>
            <a:r>
              <a:rPr sz="2300" b="1" spc="-20" dirty="0">
                <a:latin typeface="Calibri"/>
                <a:cs typeface="Calibri"/>
              </a:rPr>
              <a:t> rare</a:t>
            </a:r>
            <a:r>
              <a:rPr sz="2300" b="1" spc="-10" dirty="0">
                <a:latin typeface="Calibri"/>
                <a:cs typeface="Calibri"/>
              </a:rPr>
              <a:t> variants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of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papillary</a:t>
            </a:r>
            <a:r>
              <a:rPr sz="2300" b="1" spc="-10" dirty="0">
                <a:latin typeface="Calibri"/>
                <a:cs typeface="Calibri"/>
              </a:rPr>
              <a:t> carcinoma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3255" y="3142488"/>
            <a:ext cx="3202305" cy="1641475"/>
            <a:chOff x="143255" y="3142488"/>
            <a:chExt cx="3202305" cy="1641475"/>
          </a:xfrm>
        </p:grpSpPr>
        <p:sp>
          <p:nvSpPr>
            <p:cNvPr id="16" name="object 16"/>
            <p:cNvSpPr/>
            <p:nvPr/>
          </p:nvSpPr>
          <p:spPr>
            <a:xfrm>
              <a:off x="153161" y="3152394"/>
              <a:ext cx="3182620" cy="1621790"/>
            </a:xfrm>
            <a:custGeom>
              <a:avLst/>
              <a:gdLst/>
              <a:ahLst/>
              <a:cxnLst/>
              <a:rect l="l" t="t" r="r" b="b"/>
              <a:pathLst>
                <a:path w="3182620" h="1621789">
                  <a:moveTo>
                    <a:pt x="2911856" y="0"/>
                  </a:moveTo>
                  <a:lnTo>
                    <a:pt x="270256" y="0"/>
                  </a:lnTo>
                  <a:lnTo>
                    <a:pt x="221679" y="4355"/>
                  </a:lnTo>
                  <a:lnTo>
                    <a:pt x="175958" y="16911"/>
                  </a:lnTo>
                  <a:lnTo>
                    <a:pt x="133856" y="36905"/>
                  </a:lnTo>
                  <a:lnTo>
                    <a:pt x="96136" y="63571"/>
                  </a:lnTo>
                  <a:lnTo>
                    <a:pt x="63563" y="96147"/>
                  </a:lnTo>
                  <a:lnTo>
                    <a:pt x="36899" y="133867"/>
                  </a:lnTo>
                  <a:lnTo>
                    <a:pt x="16908" y="175968"/>
                  </a:lnTo>
                  <a:lnTo>
                    <a:pt x="4354" y="221685"/>
                  </a:lnTo>
                  <a:lnTo>
                    <a:pt x="0" y="270255"/>
                  </a:lnTo>
                  <a:lnTo>
                    <a:pt x="0" y="1351279"/>
                  </a:lnTo>
                  <a:lnTo>
                    <a:pt x="4354" y="1399850"/>
                  </a:lnTo>
                  <a:lnTo>
                    <a:pt x="16908" y="1445567"/>
                  </a:lnTo>
                  <a:lnTo>
                    <a:pt x="36899" y="1487668"/>
                  </a:lnTo>
                  <a:lnTo>
                    <a:pt x="63563" y="1525388"/>
                  </a:lnTo>
                  <a:lnTo>
                    <a:pt x="96136" y="1557964"/>
                  </a:lnTo>
                  <a:lnTo>
                    <a:pt x="133856" y="1584630"/>
                  </a:lnTo>
                  <a:lnTo>
                    <a:pt x="175958" y="1604624"/>
                  </a:lnTo>
                  <a:lnTo>
                    <a:pt x="221679" y="1617180"/>
                  </a:lnTo>
                  <a:lnTo>
                    <a:pt x="270256" y="1621535"/>
                  </a:lnTo>
                  <a:lnTo>
                    <a:pt x="2911856" y="1621535"/>
                  </a:lnTo>
                  <a:lnTo>
                    <a:pt x="2960426" y="1617180"/>
                  </a:lnTo>
                  <a:lnTo>
                    <a:pt x="3006143" y="1604624"/>
                  </a:lnTo>
                  <a:lnTo>
                    <a:pt x="3048244" y="1584630"/>
                  </a:lnTo>
                  <a:lnTo>
                    <a:pt x="3085964" y="1557964"/>
                  </a:lnTo>
                  <a:lnTo>
                    <a:pt x="3118540" y="1525388"/>
                  </a:lnTo>
                  <a:lnTo>
                    <a:pt x="3145206" y="1487668"/>
                  </a:lnTo>
                  <a:lnTo>
                    <a:pt x="3165200" y="1445567"/>
                  </a:lnTo>
                  <a:lnTo>
                    <a:pt x="3177756" y="1399850"/>
                  </a:lnTo>
                  <a:lnTo>
                    <a:pt x="3182112" y="1351279"/>
                  </a:lnTo>
                  <a:lnTo>
                    <a:pt x="3182112" y="270255"/>
                  </a:lnTo>
                  <a:lnTo>
                    <a:pt x="3177756" y="221685"/>
                  </a:lnTo>
                  <a:lnTo>
                    <a:pt x="3165200" y="175968"/>
                  </a:lnTo>
                  <a:lnTo>
                    <a:pt x="3145206" y="133867"/>
                  </a:lnTo>
                  <a:lnTo>
                    <a:pt x="3118540" y="96147"/>
                  </a:lnTo>
                  <a:lnTo>
                    <a:pt x="3085964" y="63571"/>
                  </a:lnTo>
                  <a:lnTo>
                    <a:pt x="3048244" y="36905"/>
                  </a:lnTo>
                  <a:lnTo>
                    <a:pt x="3006143" y="16911"/>
                  </a:lnTo>
                  <a:lnTo>
                    <a:pt x="2960426" y="4355"/>
                  </a:lnTo>
                  <a:lnTo>
                    <a:pt x="2911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161" y="3152394"/>
              <a:ext cx="3182620" cy="1621790"/>
            </a:xfrm>
            <a:custGeom>
              <a:avLst/>
              <a:gdLst/>
              <a:ahLst/>
              <a:cxnLst/>
              <a:rect l="l" t="t" r="r" b="b"/>
              <a:pathLst>
                <a:path w="3182620" h="1621789">
                  <a:moveTo>
                    <a:pt x="0" y="270255"/>
                  </a:moveTo>
                  <a:lnTo>
                    <a:pt x="4354" y="221685"/>
                  </a:lnTo>
                  <a:lnTo>
                    <a:pt x="16908" y="175968"/>
                  </a:lnTo>
                  <a:lnTo>
                    <a:pt x="36899" y="133867"/>
                  </a:lnTo>
                  <a:lnTo>
                    <a:pt x="63563" y="96147"/>
                  </a:lnTo>
                  <a:lnTo>
                    <a:pt x="96136" y="63571"/>
                  </a:lnTo>
                  <a:lnTo>
                    <a:pt x="133856" y="36905"/>
                  </a:lnTo>
                  <a:lnTo>
                    <a:pt x="175958" y="16911"/>
                  </a:lnTo>
                  <a:lnTo>
                    <a:pt x="221679" y="4355"/>
                  </a:lnTo>
                  <a:lnTo>
                    <a:pt x="270256" y="0"/>
                  </a:lnTo>
                  <a:lnTo>
                    <a:pt x="2911856" y="0"/>
                  </a:lnTo>
                  <a:lnTo>
                    <a:pt x="2960426" y="4355"/>
                  </a:lnTo>
                  <a:lnTo>
                    <a:pt x="3006143" y="16911"/>
                  </a:lnTo>
                  <a:lnTo>
                    <a:pt x="3048244" y="36905"/>
                  </a:lnTo>
                  <a:lnTo>
                    <a:pt x="3085964" y="63571"/>
                  </a:lnTo>
                  <a:lnTo>
                    <a:pt x="3118540" y="96147"/>
                  </a:lnTo>
                  <a:lnTo>
                    <a:pt x="3145206" y="133867"/>
                  </a:lnTo>
                  <a:lnTo>
                    <a:pt x="3165200" y="175968"/>
                  </a:lnTo>
                  <a:lnTo>
                    <a:pt x="3177756" y="221685"/>
                  </a:lnTo>
                  <a:lnTo>
                    <a:pt x="3182112" y="270255"/>
                  </a:lnTo>
                  <a:lnTo>
                    <a:pt x="3182112" y="1351279"/>
                  </a:lnTo>
                  <a:lnTo>
                    <a:pt x="3177756" y="1399850"/>
                  </a:lnTo>
                  <a:lnTo>
                    <a:pt x="3165200" y="1445567"/>
                  </a:lnTo>
                  <a:lnTo>
                    <a:pt x="3145206" y="1487668"/>
                  </a:lnTo>
                  <a:lnTo>
                    <a:pt x="3118540" y="1525388"/>
                  </a:lnTo>
                  <a:lnTo>
                    <a:pt x="3085964" y="1557964"/>
                  </a:lnTo>
                  <a:lnTo>
                    <a:pt x="3048244" y="1584630"/>
                  </a:lnTo>
                  <a:lnTo>
                    <a:pt x="3006143" y="1604624"/>
                  </a:lnTo>
                  <a:lnTo>
                    <a:pt x="2960426" y="1617180"/>
                  </a:lnTo>
                  <a:lnTo>
                    <a:pt x="2911856" y="1621535"/>
                  </a:lnTo>
                  <a:lnTo>
                    <a:pt x="270256" y="1621535"/>
                  </a:lnTo>
                  <a:lnTo>
                    <a:pt x="221679" y="1617180"/>
                  </a:lnTo>
                  <a:lnTo>
                    <a:pt x="175958" y="1604624"/>
                  </a:lnTo>
                  <a:lnTo>
                    <a:pt x="133856" y="1584630"/>
                  </a:lnTo>
                  <a:lnTo>
                    <a:pt x="96136" y="1557964"/>
                  </a:lnTo>
                  <a:lnTo>
                    <a:pt x="63563" y="1525388"/>
                  </a:lnTo>
                  <a:lnTo>
                    <a:pt x="36899" y="1487668"/>
                  </a:lnTo>
                  <a:lnTo>
                    <a:pt x="16908" y="1445567"/>
                  </a:lnTo>
                  <a:lnTo>
                    <a:pt x="4354" y="1399850"/>
                  </a:lnTo>
                  <a:lnTo>
                    <a:pt x="0" y="1351279"/>
                  </a:lnTo>
                  <a:lnTo>
                    <a:pt x="0" y="270255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9008" y="3467861"/>
            <a:ext cx="2086610" cy="9004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85470" marR="5080" indent="-573405">
              <a:lnSpc>
                <a:spcPts val="3290"/>
              </a:lnSpc>
              <a:spcBef>
                <a:spcPts val="46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ermedi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28161" y="5009134"/>
            <a:ext cx="5669915" cy="1310005"/>
            <a:chOff x="3328161" y="5009134"/>
            <a:chExt cx="5669915" cy="1310005"/>
          </a:xfrm>
        </p:grpSpPr>
        <p:sp>
          <p:nvSpPr>
            <p:cNvPr id="20" name="object 20"/>
            <p:cNvSpPr/>
            <p:nvPr/>
          </p:nvSpPr>
          <p:spPr>
            <a:xfrm>
              <a:off x="3334511" y="5015484"/>
              <a:ext cx="5657215" cy="1297305"/>
            </a:xfrm>
            <a:custGeom>
              <a:avLst/>
              <a:gdLst/>
              <a:ahLst/>
              <a:cxnLst/>
              <a:rect l="l" t="t" r="r" b="b"/>
              <a:pathLst>
                <a:path w="5657215" h="1297304">
                  <a:moveTo>
                    <a:pt x="5440934" y="0"/>
                  </a:moveTo>
                  <a:lnTo>
                    <a:pt x="0" y="0"/>
                  </a:lnTo>
                  <a:lnTo>
                    <a:pt x="0" y="1296924"/>
                  </a:lnTo>
                  <a:lnTo>
                    <a:pt x="5440934" y="1296924"/>
                  </a:lnTo>
                  <a:lnTo>
                    <a:pt x="5490496" y="1291215"/>
                  </a:lnTo>
                  <a:lnTo>
                    <a:pt x="5535993" y="1274954"/>
                  </a:lnTo>
                  <a:lnTo>
                    <a:pt x="5576127" y="1249437"/>
                  </a:lnTo>
                  <a:lnTo>
                    <a:pt x="5609601" y="1215963"/>
                  </a:lnTo>
                  <a:lnTo>
                    <a:pt x="5635118" y="1175829"/>
                  </a:lnTo>
                  <a:lnTo>
                    <a:pt x="5651379" y="1130332"/>
                  </a:lnTo>
                  <a:lnTo>
                    <a:pt x="5657088" y="1080770"/>
                  </a:lnTo>
                  <a:lnTo>
                    <a:pt x="5657088" y="216154"/>
                  </a:lnTo>
                  <a:lnTo>
                    <a:pt x="5651379" y="166591"/>
                  </a:lnTo>
                  <a:lnTo>
                    <a:pt x="5635118" y="121094"/>
                  </a:lnTo>
                  <a:lnTo>
                    <a:pt x="5609601" y="80960"/>
                  </a:lnTo>
                  <a:lnTo>
                    <a:pt x="5576127" y="47486"/>
                  </a:lnTo>
                  <a:lnTo>
                    <a:pt x="5535993" y="21969"/>
                  </a:lnTo>
                  <a:lnTo>
                    <a:pt x="5490496" y="5708"/>
                  </a:lnTo>
                  <a:lnTo>
                    <a:pt x="544093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34511" y="5015484"/>
              <a:ext cx="5657215" cy="1297305"/>
            </a:xfrm>
            <a:custGeom>
              <a:avLst/>
              <a:gdLst/>
              <a:ahLst/>
              <a:cxnLst/>
              <a:rect l="l" t="t" r="r" b="b"/>
              <a:pathLst>
                <a:path w="5657215" h="1297304">
                  <a:moveTo>
                    <a:pt x="5657088" y="216154"/>
                  </a:moveTo>
                  <a:lnTo>
                    <a:pt x="5657088" y="1080770"/>
                  </a:lnTo>
                  <a:lnTo>
                    <a:pt x="5651379" y="1130332"/>
                  </a:lnTo>
                  <a:lnTo>
                    <a:pt x="5635118" y="1175829"/>
                  </a:lnTo>
                  <a:lnTo>
                    <a:pt x="5609601" y="1215963"/>
                  </a:lnTo>
                  <a:lnTo>
                    <a:pt x="5576127" y="1249437"/>
                  </a:lnTo>
                  <a:lnTo>
                    <a:pt x="5535993" y="1274954"/>
                  </a:lnTo>
                  <a:lnTo>
                    <a:pt x="5490496" y="1291215"/>
                  </a:lnTo>
                  <a:lnTo>
                    <a:pt x="5440934" y="1296924"/>
                  </a:lnTo>
                  <a:lnTo>
                    <a:pt x="0" y="1296924"/>
                  </a:lnTo>
                  <a:lnTo>
                    <a:pt x="0" y="0"/>
                  </a:lnTo>
                  <a:lnTo>
                    <a:pt x="5440934" y="0"/>
                  </a:lnTo>
                  <a:lnTo>
                    <a:pt x="5490496" y="5708"/>
                  </a:lnTo>
                  <a:lnTo>
                    <a:pt x="5535993" y="21969"/>
                  </a:lnTo>
                  <a:lnTo>
                    <a:pt x="5576127" y="47486"/>
                  </a:lnTo>
                  <a:lnTo>
                    <a:pt x="5609601" y="80960"/>
                  </a:lnTo>
                  <a:lnTo>
                    <a:pt x="5635118" y="121094"/>
                  </a:lnTo>
                  <a:lnTo>
                    <a:pt x="5651379" y="166591"/>
                  </a:lnTo>
                  <a:lnTo>
                    <a:pt x="5657088" y="216154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09950" y="5442000"/>
            <a:ext cx="283337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300" algn="l"/>
              </a:tabLst>
            </a:pPr>
            <a:r>
              <a:rPr sz="2300" b="1" spc="-5" dirty="0">
                <a:latin typeface="Calibri"/>
                <a:cs typeface="Calibri"/>
              </a:rPr>
              <a:t>Anaplastic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carcinoma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3255" y="4844796"/>
            <a:ext cx="3202305" cy="1640205"/>
            <a:chOff x="143255" y="4844796"/>
            <a:chExt cx="3202305" cy="1640205"/>
          </a:xfrm>
        </p:grpSpPr>
        <p:sp>
          <p:nvSpPr>
            <p:cNvPr id="24" name="object 24"/>
            <p:cNvSpPr/>
            <p:nvPr/>
          </p:nvSpPr>
          <p:spPr>
            <a:xfrm>
              <a:off x="153161" y="4854702"/>
              <a:ext cx="3182620" cy="1620520"/>
            </a:xfrm>
            <a:custGeom>
              <a:avLst/>
              <a:gdLst/>
              <a:ahLst/>
              <a:cxnLst/>
              <a:rect l="l" t="t" r="r" b="b"/>
              <a:pathLst>
                <a:path w="3182620" h="1620520">
                  <a:moveTo>
                    <a:pt x="2912110" y="0"/>
                  </a:moveTo>
                  <a:lnTo>
                    <a:pt x="270002" y="0"/>
                  </a:lnTo>
                  <a:lnTo>
                    <a:pt x="221470" y="4350"/>
                  </a:lnTo>
                  <a:lnTo>
                    <a:pt x="175792" y="16894"/>
                  </a:lnTo>
                  <a:lnTo>
                    <a:pt x="133730" y="36867"/>
                  </a:lnTo>
                  <a:lnTo>
                    <a:pt x="96046" y="63507"/>
                  </a:lnTo>
                  <a:lnTo>
                    <a:pt x="63503" y="96051"/>
                  </a:lnTo>
                  <a:lnTo>
                    <a:pt x="36864" y="133735"/>
                  </a:lnTo>
                  <a:lnTo>
                    <a:pt x="16892" y="175797"/>
                  </a:lnTo>
                  <a:lnTo>
                    <a:pt x="4350" y="221474"/>
                  </a:lnTo>
                  <a:lnTo>
                    <a:pt x="0" y="270002"/>
                  </a:lnTo>
                  <a:lnTo>
                    <a:pt x="0" y="1350010"/>
                  </a:lnTo>
                  <a:lnTo>
                    <a:pt x="4350" y="1398541"/>
                  </a:lnTo>
                  <a:lnTo>
                    <a:pt x="16892" y="1444219"/>
                  </a:lnTo>
                  <a:lnTo>
                    <a:pt x="36864" y="1486281"/>
                  </a:lnTo>
                  <a:lnTo>
                    <a:pt x="63503" y="1523965"/>
                  </a:lnTo>
                  <a:lnTo>
                    <a:pt x="96046" y="1556508"/>
                  </a:lnTo>
                  <a:lnTo>
                    <a:pt x="133730" y="1583147"/>
                  </a:lnTo>
                  <a:lnTo>
                    <a:pt x="175792" y="1603119"/>
                  </a:lnTo>
                  <a:lnTo>
                    <a:pt x="221470" y="1615661"/>
                  </a:lnTo>
                  <a:lnTo>
                    <a:pt x="270002" y="1620012"/>
                  </a:lnTo>
                  <a:lnTo>
                    <a:pt x="2912110" y="1620012"/>
                  </a:lnTo>
                  <a:lnTo>
                    <a:pt x="2960637" y="1615661"/>
                  </a:lnTo>
                  <a:lnTo>
                    <a:pt x="3006314" y="1603119"/>
                  </a:lnTo>
                  <a:lnTo>
                    <a:pt x="3048376" y="1583147"/>
                  </a:lnTo>
                  <a:lnTo>
                    <a:pt x="3086060" y="1556508"/>
                  </a:lnTo>
                  <a:lnTo>
                    <a:pt x="3118604" y="1523965"/>
                  </a:lnTo>
                  <a:lnTo>
                    <a:pt x="3145244" y="1486281"/>
                  </a:lnTo>
                  <a:lnTo>
                    <a:pt x="3165217" y="1444219"/>
                  </a:lnTo>
                  <a:lnTo>
                    <a:pt x="3177761" y="1398541"/>
                  </a:lnTo>
                  <a:lnTo>
                    <a:pt x="3182112" y="1350010"/>
                  </a:lnTo>
                  <a:lnTo>
                    <a:pt x="3182112" y="270002"/>
                  </a:lnTo>
                  <a:lnTo>
                    <a:pt x="3177761" y="221474"/>
                  </a:lnTo>
                  <a:lnTo>
                    <a:pt x="3165217" y="175797"/>
                  </a:lnTo>
                  <a:lnTo>
                    <a:pt x="3145244" y="133735"/>
                  </a:lnTo>
                  <a:lnTo>
                    <a:pt x="3118604" y="96051"/>
                  </a:lnTo>
                  <a:lnTo>
                    <a:pt x="3086060" y="63507"/>
                  </a:lnTo>
                  <a:lnTo>
                    <a:pt x="3048376" y="36867"/>
                  </a:lnTo>
                  <a:lnTo>
                    <a:pt x="3006314" y="16894"/>
                  </a:lnTo>
                  <a:lnTo>
                    <a:pt x="2960637" y="4350"/>
                  </a:lnTo>
                  <a:lnTo>
                    <a:pt x="29121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161" y="4854702"/>
              <a:ext cx="3182620" cy="1620520"/>
            </a:xfrm>
            <a:custGeom>
              <a:avLst/>
              <a:gdLst/>
              <a:ahLst/>
              <a:cxnLst/>
              <a:rect l="l" t="t" r="r" b="b"/>
              <a:pathLst>
                <a:path w="3182620" h="1620520">
                  <a:moveTo>
                    <a:pt x="0" y="270002"/>
                  </a:moveTo>
                  <a:lnTo>
                    <a:pt x="4350" y="221474"/>
                  </a:lnTo>
                  <a:lnTo>
                    <a:pt x="16892" y="175797"/>
                  </a:lnTo>
                  <a:lnTo>
                    <a:pt x="36864" y="133735"/>
                  </a:lnTo>
                  <a:lnTo>
                    <a:pt x="63503" y="96051"/>
                  </a:lnTo>
                  <a:lnTo>
                    <a:pt x="96046" y="63507"/>
                  </a:lnTo>
                  <a:lnTo>
                    <a:pt x="133730" y="36867"/>
                  </a:lnTo>
                  <a:lnTo>
                    <a:pt x="175792" y="16894"/>
                  </a:lnTo>
                  <a:lnTo>
                    <a:pt x="221470" y="4350"/>
                  </a:lnTo>
                  <a:lnTo>
                    <a:pt x="270002" y="0"/>
                  </a:lnTo>
                  <a:lnTo>
                    <a:pt x="2912110" y="0"/>
                  </a:lnTo>
                  <a:lnTo>
                    <a:pt x="2960637" y="4350"/>
                  </a:lnTo>
                  <a:lnTo>
                    <a:pt x="3006314" y="16894"/>
                  </a:lnTo>
                  <a:lnTo>
                    <a:pt x="3048376" y="36867"/>
                  </a:lnTo>
                  <a:lnTo>
                    <a:pt x="3086060" y="63507"/>
                  </a:lnTo>
                  <a:lnTo>
                    <a:pt x="3118604" y="96051"/>
                  </a:lnTo>
                  <a:lnTo>
                    <a:pt x="3145244" y="133735"/>
                  </a:lnTo>
                  <a:lnTo>
                    <a:pt x="3165217" y="175797"/>
                  </a:lnTo>
                  <a:lnTo>
                    <a:pt x="3177761" y="221474"/>
                  </a:lnTo>
                  <a:lnTo>
                    <a:pt x="3182112" y="270002"/>
                  </a:lnTo>
                  <a:lnTo>
                    <a:pt x="3182112" y="1350010"/>
                  </a:lnTo>
                  <a:lnTo>
                    <a:pt x="3177761" y="1398541"/>
                  </a:lnTo>
                  <a:lnTo>
                    <a:pt x="3165217" y="1444219"/>
                  </a:lnTo>
                  <a:lnTo>
                    <a:pt x="3145244" y="1486281"/>
                  </a:lnTo>
                  <a:lnTo>
                    <a:pt x="3118604" y="1523965"/>
                  </a:lnTo>
                  <a:lnTo>
                    <a:pt x="3086060" y="1556508"/>
                  </a:lnTo>
                  <a:lnTo>
                    <a:pt x="3048376" y="1583147"/>
                  </a:lnTo>
                  <a:lnTo>
                    <a:pt x="3006314" y="1603119"/>
                  </a:lnTo>
                  <a:lnTo>
                    <a:pt x="2960637" y="1615661"/>
                  </a:lnTo>
                  <a:lnTo>
                    <a:pt x="2912110" y="1620012"/>
                  </a:lnTo>
                  <a:lnTo>
                    <a:pt x="270002" y="1620012"/>
                  </a:lnTo>
                  <a:lnTo>
                    <a:pt x="221470" y="1615661"/>
                  </a:lnTo>
                  <a:lnTo>
                    <a:pt x="175792" y="1603119"/>
                  </a:lnTo>
                  <a:lnTo>
                    <a:pt x="133730" y="1583147"/>
                  </a:lnTo>
                  <a:lnTo>
                    <a:pt x="96046" y="1556508"/>
                  </a:lnTo>
                  <a:lnTo>
                    <a:pt x="63503" y="1523965"/>
                  </a:lnTo>
                  <a:lnTo>
                    <a:pt x="36864" y="1486281"/>
                  </a:lnTo>
                  <a:lnTo>
                    <a:pt x="16892" y="1444219"/>
                  </a:lnTo>
                  <a:lnTo>
                    <a:pt x="4350" y="1398541"/>
                  </a:lnTo>
                  <a:lnTo>
                    <a:pt x="0" y="1350010"/>
                  </a:lnTo>
                  <a:lnTo>
                    <a:pt x="0" y="27000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2495" y="5170170"/>
            <a:ext cx="2659380" cy="48282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74345" marR="5080" indent="-462280">
              <a:lnSpc>
                <a:spcPts val="3290"/>
              </a:lnSpc>
              <a:spcBef>
                <a:spcPts val="46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34E0-8A64-C57A-DC49-1BC76D6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44" y="156237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Papillary thyroid cancer PTC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A0501-DA6B-7AB2-11E0-B56F3179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4" y="990600"/>
            <a:ext cx="8003461" cy="5638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common (85%)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Least aggressive, has the best prognosis;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in women, children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common tumor following neck XRT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Lymphatic spread 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Rare metastases (lung, brain)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Pathology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– psammoma bodies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(calcium)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Orphan Annie nuclei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prognosis based on local invasion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Treatment: </a:t>
            </a:r>
          </a:p>
          <a:p>
            <a:pPr>
              <a:buFontTx/>
              <a:buChar char="-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Lobectomy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(if small &lt;1-2cm)</a:t>
            </a:r>
          </a:p>
          <a:p>
            <a:pPr>
              <a:buFontTx/>
              <a:buChar char="-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Total thyroidectomy 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large, bilateral, +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LN, metastatic, +extrathyroidal invasion, or history of neck XRT.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MRND if +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LN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 op radioactive iodine ablation (same indications above)</a:t>
            </a:r>
          </a:p>
          <a:p>
            <a:pPr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dose thyroxine suppression lifelong</a:t>
            </a:r>
          </a:p>
        </p:txBody>
      </p:sp>
    </p:spTree>
    <p:extLst>
      <p:ext uri="{BB962C8B-B14F-4D97-AF65-F5344CB8AC3E}">
        <p14:creationId xmlns:p14="http://schemas.microsoft.com/office/powerpoint/2010/main" val="2464913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008E-EAE7-B6E4-F612-99515023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6237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Follicular thyroid carcinoma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3C4C-6819-58A5-D347-E76CFC13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7543800" cy="5410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2nd most common (10%)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aggressive than PTC, but less than other thyroid cancers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older age of presentation (50–60s), women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Hematogenous spread (bone most common)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Cannot be diagnosed on FNA, if FNA showed follicular cells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need diagnostic lobectomy and send for pathology-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follicular adenoma nothing to do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follicular carcinoma  completion total thyroidectomy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Treatment: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total thyroidectomy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Rarely need MRND if +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LN (usually hematogenous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not LN)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++RAI ablation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Thyroxine post op</a:t>
            </a:r>
          </a:p>
        </p:txBody>
      </p:sp>
    </p:spTree>
    <p:extLst>
      <p:ext uri="{BB962C8B-B14F-4D97-AF65-F5344CB8AC3E}">
        <p14:creationId xmlns:p14="http://schemas.microsoft.com/office/powerpoint/2010/main" val="151342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9E7E-4AC8-3BEF-2C34-DC1893D3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A617-F032-B457-1E04-3FE9E1E6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Hürthle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cell carcinoma  is a variant of follicular carcinoma but more aggressive with less radioactive iodine uptake</a:t>
            </a:r>
          </a:p>
        </p:txBody>
      </p:sp>
    </p:spTree>
    <p:extLst>
      <p:ext uri="{BB962C8B-B14F-4D97-AF65-F5344CB8AC3E}">
        <p14:creationId xmlns:p14="http://schemas.microsoft.com/office/powerpoint/2010/main" val="16469698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602C-BC53-681B-A990-1A2AA850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237"/>
            <a:ext cx="6347713" cy="1320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Medullary thyroid carcinoma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0FC0-611D-8CA1-C906-5C3CBA79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7924799" cy="55587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 be associated with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IIa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IIb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sporadic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parafollicular C cells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(calcitonin)- </a:t>
            </a:r>
            <a:r>
              <a:rPr lang="en-US" dirty="0"/>
              <a:t>flushing and diarrhea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Pathology – shows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amyloid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deposition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aggressive than previous cancers</a:t>
            </a:r>
          </a:p>
          <a:p>
            <a:r>
              <a:rPr lang="en-US" b="1" dirty="0"/>
              <a:t>Lymphatic</a:t>
            </a:r>
            <a:r>
              <a:rPr lang="en-US" dirty="0"/>
              <a:t> spread – most have involved nodes at time of diagnosis </a:t>
            </a:r>
          </a:p>
          <a:p>
            <a:r>
              <a:rPr lang="en-US" dirty="0"/>
              <a:t> Early </a:t>
            </a:r>
            <a:r>
              <a:rPr lang="en-US" b="1" dirty="0"/>
              <a:t>hematogenous </a:t>
            </a:r>
            <a:r>
              <a:rPr lang="en-US" dirty="0"/>
              <a:t>metastases to lung, liver, and bone (if </a:t>
            </a:r>
            <a:r>
              <a:rPr lang="en-US" dirty="0" err="1"/>
              <a:t>mets</a:t>
            </a:r>
            <a:r>
              <a:rPr lang="en-US" dirty="0"/>
              <a:t> , non curable)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Treatment: </a:t>
            </a:r>
          </a:p>
          <a:p>
            <a:r>
              <a:rPr lang="en-US" dirty="0"/>
              <a:t>total thyroidectomy with central neck node dissection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MRND if +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large tumor even if neck LN negative (prophylactic)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RAI uptake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Monitor calcitonin post op for recurrence</a:t>
            </a:r>
          </a:p>
        </p:txBody>
      </p:sp>
    </p:spTree>
    <p:extLst>
      <p:ext uri="{BB962C8B-B14F-4D97-AF65-F5344CB8AC3E}">
        <p14:creationId xmlns:p14="http://schemas.microsoft.com/office/powerpoint/2010/main" val="5960577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C0DA-CB46-F5ED-DCB6-D433313A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Anaplastic thyroid cancer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27DF-7630-3299-9C3E-DFA711BA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7619999" cy="480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most aggressive thyroid CA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Elderly patients &gt;70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Rapidly lethal (0% 5-year survival rate); usually beyond surgical management at diagnosis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perform palliative debulking thyroidectomy for compressive symptoms , tracheostomy or give palliative chemo-XRT</a:t>
            </a:r>
          </a:p>
        </p:txBody>
      </p:sp>
    </p:spTree>
    <p:extLst>
      <p:ext uri="{BB962C8B-B14F-4D97-AF65-F5344CB8AC3E}">
        <p14:creationId xmlns:p14="http://schemas.microsoft.com/office/powerpoint/2010/main" val="8050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358140" y="480059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1272" y="2554223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5" h="1521460">
                  <a:moveTo>
                    <a:pt x="2242058" y="0"/>
                  </a:moveTo>
                  <a:lnTo>
                    <a:pt x="152095" y="0"/>
                  </a:lnTo>
                  <a:lnTo>
                    <a:pt x="104022" y="7752"/>
                  </a:lnTo>
                  <a:lnTo>
                    <a:pt x="62270" y="29342"/>
                  </a:lnTo>
                  <a:lnTo>
                    <a:pt x="29346" y="62270"/>
                  </a:lnTo>
                  <a:lnTo>
                    <a:pt x="7754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4" y="1416913"/>
                  </a:lnTo>
                  <a:lnTo>
                    <a:pt x="29346" y="1458681"/>
                  </a:lnTo>
                  <a:lnTo>
                    <a:pt x="62270" y="1491609"/>
                  </a:lnTo>
                  <a:lnTo>
                    <a:pt x="104022" y="1513199"/>
                  </a:lnTo>
                  <a:lnTo>
                    <a:pt x="152095" y="1520952"/>
                  </a:lnTo>
                  <a:lnTo>
                    <a:pt x="2242058" y="1520952"/>
                  </a:lnTo>
                  <a:lnTo>
                    <a:pt x="2290165" y="1513199"/>
                  </a:lnTo>
                  <a:lnTo>
                    <a:pt x="2331933" y="1491609"/>
                  </a:lnTo>
                  <a:lnTo>
                    <a:pt x="2364861" y="1458681"/>
                  </a:lnTo>
                  <a:lnTo>
                    <a:pt x="2386451" y="1416913"/>
                  </a:lnTo>
                  <a:lnTo>
                    <a:pt x="2394204" y="1368806"/>
                  </a:lnTo>
                  <a:lnTo>
                    <a:pt x="2394204" y="152146"/>
                  </a:lnTo>
                  <a:lnTo>
                    <a:pt x="2386451" y="104038"/>
                  </a:lnTo>
                  <a:lnTo>
                    <a:pt x="2364861" y="62270"/>
                  </a:lnTo>
                  <a:lnTo>
                    <a:pt x="2331933" y="29342"/>
                  </a:lnTo>
                  <a:lnTo>
                    <a:pt x="2290165" y="7752"/>
                  </a:lnTo>
                  <a:lnTo>
                    <a:pt x="2242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1272" y="2554223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5" h="1521460">
                  <a:moveTo>
                    <a:pt x="0" y="152146"/>
                  </a:moveTo>
                  <a:lnTo>
                    <a:pt x="7754" y="104038"/>
                  </a:lnTo>
                  <a:lnTo>
                    <a:pt x="29346" y="62270"/>
                  </a:lnTo>
                  <a:lnTo>
                    <a:pt x="62270" y="29342"/>
                  </a:lnTo>
                  <a:lnTo>
                    <a:pt x="104022" y="7752"/>
                  </a:lnTo>
                  <a:lnTo>
                    <a:pt x="152095" y="0"/>
                  </a:lnTo>
                  <a:lnTo>
                    <a:pt x="2242058" y="0"/>
                  </a:lnTo>
                  <a:lnTo>
                    <a:pt x="2290165" y="7752"/>
                  </a:lnTo>
                  <a:lnTo>
                    <a:pt x="2331933" y="29342"/>
                  </a:lnTo>
                  <a:lnTo>
                    <a:pt x="2364861" y="62270"/>
                  </a:lnTo>
                  <a:lnTo>
                    <a:pt x="2386451" y="104038"/>
                  </a:lnTo>
                  <a:lnTo>
                    <a:pt x="2394204" y="152146"/>
                  </a:lnTo>
                  <a:lnTo>
                    <a:pt x="2394204" y="1368806"/>
                  </a:lnTo>
                  <a:lnTo>
                    <a:pt x="2386451" y="1416913"/>
                  </a:lnTo>
                  <a:lnTo>
                    <a:pt x="2364861" y="1458681"/>
                  </a:lnTo>
                  <a:lnTo>
                    <a:pt x="2331933" y="1491609"/>
                  </a:lnTo>
                  <a:lnTo>
                    <a:pt x="2290165" y="1513199"/>
                  </a:lnTo>
                  <a:lnTo>
                    <a:pt x="2242058" y="1520952"/>
                  </a:lnTo>
                  <a:lnTo>
                    <a:pt x="152095" y="1520952"/>
                  </a:lnTo>
                  <a:lnTo>
                    <a:pt x="104022" y="1513199"/>
                  </a:lnTo>
                  <a:lnTo>
                    <a:pt x="62270" y="1491609"/>
                  </a:lnTo>
                  <a:lnTo>
                    <a:pt x="29346" y="1458681"/>
                  </a:lnTo>
                  <a:lnTo>
                    <a:pt x="7754" y="1416913"/>
                  </a:lnTo>
                  <a:lnTo>
                    <a:pt x="0" y="1368806"/>
                  </a:lnTo>
                  <a:lnTo>
                    <a:pt x="0" y="15214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448" y="2807207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5" h="1521460">
                  <a:moveTo>
                    <a:pt x="2243582" y="0"/>
                  </a:moveTo>
                  <a:lnTo>
                    <a:pt x="152095" y="0"/>
                  </a:lnTo>
                  <a:lnTo>
                    <a:pt x="104022" y="7752"/>
                  </a:lnTo>
                  <a:lnTo>
                    <a:pt x="62270" y="29342"/>
                  </a:lnTo>
                  <a:lnTo>
                    <a:pt x="29346" y="62270"/>
                  </a:lnTo>
                  <a:lnTo>
                    <a:pt x="7754" y="104038"/>
                  </a:lnTo>
                  <a:lnTo>
                    <a:pt x="0" y="152145"/>
                  </a:lnTo>
                  <a:lnTo>
                    <a:pt x="0" y="1368805"/>
                  </a:lnTo>
                  <a:lnTo>
                    <a:pt x="7754" y="1416913"/>
                  </a:lnTo>
                  <a:lnTo>
                    <a:pt x="29346" y="1458681"/>
                  </a:lnTo>
                  <a:lnTo>
                    <a:pt x="62270" y="1491609"/>
                  </a:lnTo>
                  <a:lnTo>
                    <a:pt x="104022" y="1513199"/>
                  </a:lnTo>
                  <a:lnTo>
                    <a:pt x="152095" y="1520952"/>
                  </a:lnTo>
                  <a:lnTo>
                    <a:pt x="2243582" y="1520952"/>
                  </a:lnTo>
                  <a:lnTo>
                    <a:pt x="2291689" y="1513199"/>
                  </a:lnTo>
                  <a:lnTo>
                    <a:pt x="2333457" y="1491609"/>
                  </a:lnTo>
                  <a:lnTo>
                    <a:pt x="2366385" y="1458681"/>
                  </a:lnTo>
                  <a:lnTo>
                    <a:pt x="2387975" y="1416913"/>
                  </a:lnTo>
                  <a:lnTo>
                    <a:pt x="2395728" y="1368805"/>
                  </a:lnTo>
                  <a:lnTo>
                    <a:pt x="2395728" y="152145"/>
                  </a:lnTo>
                  <a:lnTo>
                    <a:pt x="2387975" y="104038"/>
                  </a:lnTo>
                  <a:lnTo>
                    <a:pt x="2366385" y="62270"/>
                  </a:lnTo>
                  <a:lnTo>
                    <a:pt x="2333457" y="29342"/>
                  </a:lnTo>
                  <a:lnTo>
                    <a:pt x="2291689" y="7752"/>
                  </a:lnTo>
                  <a:lnTo>
                    <a:pt x="2243582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6448" y="2807207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5" h="1521460">
                  <a:moveTo>
                    <a:pt x="0" y="152145"/>
                  </a:moveTo>
                  <a:lnTo>
                    <a:pt x="7754" y="104038"/>
                  </a:lnTo>
                  <a:lnTo>
                    <a:pt x="29346" y="62270"/>
                  </a:lnTo>
                  <a:lnTo>
                    <a:pt x="62270" y="29342"/>
                  </a:lnTo>
                  <a:lnTo>
                    <a:pt x="104022" y="7752"/>
                  </a:lnTo>
                  <a:lnTo>
                    <a:pt x="152095" y="0"/>
                  </a:lnTo>
                  <a:lnTo>
                    <a:pt x="2243582" y="0"/>
                  </a:lnTo>
                  <a:lnTo>
                    <a:pt x="2291689" y="7752"/>
                  </a:lnTo>
                  <a:lnTo>
                    <a:pt x="2333457" y="29342"/>
                  </a:lnTo>
                  <a:lnTo>
                    <a:pt x="2366385" y="62270"/>
                  </a:lnTo>
                  <a:lnTo>
                    <a:pt x="2387975" y="104038"/>
                  </a:lnTo>
                  <a:lnTo>
                    <a:pt x="2395728" y="152145"/>
                  </a:lnTo>
                  <a:lnTo>
                    <a:pt x="2395728" y="1368805"/>
                  </a:lnTo>
                  <a:lnTo>
                    <a:pt x="2387975" y="1416913"/>
                  </a:lnTo>
                  <a:lnTo>
                    <a:pt x="2366385" y="1458681"/>
                  </a:lnTo>
                  <a:lnTo>
                    <a:pt x="2333457" y="1491609"/>
                  </a:lnTo>
                  <a:lnTo>
                    <a:pt x="2291689" y="1513199"/>
                  </a:lnTo>
                  <a:lnTo>
                    <a:pt x="2243582" y="1520952"/>
                  </a:lnTo>
                  <a:lnTo>
                    <a:pt x="152095" y="1520952"/>
                  </a:lnTo>
                  <a:lnTo>
                    <a:pt x="104022" y="1513199"/>
                  </a:lnTo>
                  <a:lnTo>
                    <a:pt x="62270" y="1491609"/>
                  </a:lnTo>
                  <a:lnTo>
                    <a:pt x="29346" y="1458681"/>
                  </a:lnTo>
                  <a:lnTo>
                    <a:pt x="7754" y="1416913"/>
                  </a:lnTo>
                  <a:lnTo>
                    <a:pt x="0" y="1368805"/>
                  </a:lnTo>
                  <a:lnTo>
                    <a:pt x="0" y="152145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55598" y="2885058"/>
            <a:ext cx="1181735" cy="12884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29845" indent="45720">
              <a:lnSpc>
                <a:spcPts val="2860"/>
              </a:lnSpc>
              <a:spcBef>
                <a:spcPts val="415"/>
              </a:spcBef>
            </a:pPr>
            <a:r>
              <a:rPr sz="2600" b="1" spc="-15" dirty="0">
                <a:latin typeface="Calibri"/>
                <a:cs typeface="Calibri"/>
              </a:rPr>
              <a:t>Thyroid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ol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dirty="0">
                <a:latin typeface="Calibri"/>
                <a:cs typeface="Calibri"/>
              </a:rPr>
              <a:t>ic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spc="-5" dirty="0">
                <a:latin typeface="Calibri"/>
                <a:cs typeface="Calibri"/>
              </a:rPr>
              <a:t>es:</a:t>
            </a:r>
            <a:endParaRPr sz="26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785"/>
              </a:spcBef>
            </a:pPr>
            <a:r>
              <a:rPr sz="2600" b="1" dirty="0">
                <a:latin typeface="Calibri"/>
                <a:cs typeface="Calibri"/>
              </a:rPr>
              <a:t>8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weeks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91001" y="2547873"/>
            <a:ext cx="2673985" cy="1786889"/>
            <a:chOff x="3191001" y="2547873"/>
            <a:chExt cx="2673985" cy="1786889"/>
          </a:xfrm>
        </p:grpSpPr>
        <p:sp>
          <p:nvSpPr>
            <p:cNvPr id="12" name="object 12"/>
            <p:cNvSpPr/>
            <p:nvPr/>
          </p:nvSpPr>
          <p:spPr>
            <a:xfrm>
              <a:off x="3197351" y="2554223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4" h="1521460">
                  <a:moveTo>
                    <a:pt x="2243582" y="0"/>
                  </a:moveTo>
                  <a:lnTo>
                    <a:pt x="152146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6" y="1520952"/>
                  </a:lnTo>
                  <a:lnTo>
                    <a:pt x="2243582" y="1520952"/>
                  </a:lnTo>
                  <a:lnTo>
                    <a:pt x="2291689" y="1513199"/>
                  </a:lnTo>
                  <a:lnTo>
                    <a:pt x="2333457" y="1491609"/>
                  </a:lnTo>
                  <a:lnTo>
                    <a:pt x="2366385" y="1458681"/>
                  </a:lnTo>
                  <a:lnTo>
                    <a:pt x="2387975" y="1416913"/>
                  </a:lnTo>
                  <a:lnTo>
                    <a:pt x="2395728" y="1368806"/>
                  </a:lnTo>
                  <a:lnTo>
                    <a:pt x="2395728" y="152146"/>
                  </a:lnTo>
                  <a:lnTo>
                    <a:pt x="2387975" y="104038"/>
                  </a:lnTo>
                  <a:lnTo>
                    <a:pt x="2366385" y="62270"/>
                  </a:lnTo>
                  <a:lnTo>
                    <a:pt x="2333457" y="29342"/>
                  </a:lnTo>
                  <a:lnTo>
                    <a:pt x="2291689" y="7752"/>
                  </a:lnTo>
                  <a:lnTo>
                    <a:pt x="2243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7351" y="2554223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4" h="1521460">
                  <a:moveTo>
                    <a:pt x="0" y="152146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6" y="0"/>
                  </a:lnTo>
                  <a:lnTo>
                    <a:pt x="2243582" y="0"/>
                  </a:lnTo>
                  <a:lnTo>
                    <a:pt x="2291689" y="7752"/>
                  </a:lnTo>
                  <a:lnTo>
                    <a:pt x="2333457" y="29342"/>
                  </a:lnTo>
                  <a:lnTo>
                    <a:pt x="2366385" y="62270"/>
                  </a:lnTo>
                  <a:lnTo>
                    <a:pt x="2387975" y="104038"/>
                  </a:lnTo>
                  <a:lnTo>
                    <a:pt x="2395728" y="152146"/>
                  </a:lnTo>
                  <a:lnTo>
                    <a:pt x="2395728" y="1368806"/>
                  </a:lnTo>
                  <a:lnTo>
                    <a:pt x="2387975" y="1416913"/>
                  </a:lnTo>
                  <a:lnTo>
                    <a:pt x="2366385" y="1458681"/>
                  </a:lnTo>
                  <a:lnTo>
                    <a:pt x="2333457" y="1491609"/>
                  </a:lnTo>
                  <a:lnTo>
                    <a:pt x="2291689" y="1513199"/>
                  </a:lnTo>
                  <a:lnTo>
                    <a:pt x="2243582" y="1520952"/>
                  </a:lnTo>
                  <a:lnTo>
                    <a:pt x="152146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6"/>
                  </a:lnTo>
                  <a:lnTo>
                    <a:pt x="0" y="15214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4051" y="2807207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5" h="1521460">
                  <a:moveTo>
                    <a:pt x="2242058" y="0"/>
                  </a:moveTo>
                  <a:lnTo>
                    <a:pt x="152146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5"/>
                  </a:lnTo>
                  <a:lnTo>
                    <a:pt x="0" y="1368805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6" y="1520952"/>
                  </a:lnTo>
                  <a:lnTo>
                    <a:pt x="2242058" y="1520952"/>
                  </a:lnTo>
                  <a:lnTo>
                    <a:pt x="2290165" y="1513199"/>
                  </a:lnTo>
                  <a:lnTo>
                    <a:pt x="2331933" y="1491609"/>
                  </a:lnTo>
                  <a:lnTo>
                    <a:pt x="2364861" y="1458681"/>
                  </a:lnTo>
                  <a:lnTo>
                    <a:pt x="2386451" y="1416913"/>
                  </a:lnTo>
                  <a:lnTo>
                    <a:pt x="2394204" y="1368805"/>
                  </a:lnTo>
                  <a:lnTo>
                    <a:pt x="2394204" y="152145"/>
                  </a:lnTo>
                  <a:lnTo>
                    <a:pt x="2386451" y="104038"/>
                  </a:lnTo>
                  <a:lnTo>
                    <a:pt x="2364861" y="62270"/>
                  </a:lnTo>
                  <a:lnTo>
                    <a:pt x="2331933" y="29342"/>
                  </a:lnTo>
                  <a:lnTo>
                    <a:pt x="2290165" y="7752"/>
                  </a:lnTo>
                  <a:lnTo>
                    <a:pt x="224205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64051" y="2807207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5" h="1521460">
                  <a:moveTo>
                    <a:pt x="0" y="152145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6" y="0"/>
                  </a:lnTo>
                  <a:lnTo>
                    <a:pt x="2242058" y="0"/>
                  </a:lnTo>
                  <a:lnTo>
                    <a:pt x="2290165" y="7752"/>
                  </a:lnTo>
                  <a:lnTo>
                    <a:pt x="2331933" y="29342"/>
                  </a:lnTo>
                  <a:lnTo>
                    <a:pt x="2364861" y="62270"/>
                  </a:lnTo>
                  <a:lnTo>
                    <a:pt x="2386451" y="104038"/>
                  </a:lnTo>
                  <a:lnTo>
                    <a:pt x="2394204" y="152145"/>
                  </a:lnTo>
                  <a:lnTo>
                    <a:pt x="2394204" y="1368805"/>
                  </a:lnTo>
                  <a:lnTo>
                    <a:pt x="2386451" y="1416913"/>
                  </a:lnTo>
                  <a:lnTo>
                    <a:pt x="2364861" y="1458681"/>
                  </a:lnTo>
                  <a:lnTo>
                    <a:pt x="2331933" y="1491609"/>
                  </a:lnTo>
                  <a:lnTo>
                    <a:pt x="2290165" y="1513199"/>
                  </a:lnTo>
                  <a:lnTo>
                    <a:pt x="2242058" y="1520952"/>
                  </a:lnTo>
                  <a:lnTo>
                    <a:pt x="152146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5"/>
                  </a:lnTo>
                  <a:lnTo>
                    <a:pt x="0" y="152145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15536" y="2885058"/>
            <a:ext cx="1495425" cy="12884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257175">
              <a:lnSpc>
                <a:spcPts val="2860"/>
              </a:lnSpc>
              <a:spcBef>
                <a:spcPts val="415"/>
              </a:spcBef>
            </a:pPr>
            <a:r>
              <a:rPr sz="2600" b="1" spc="-5" dirty="0">
                <a:latin typeface="Calibri"/>
                <a:cs typeface="Calibri"/>
              </a:rPr>
              <a:t>Colloid 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orm</a:t>
            </a:r>
            <a:r>
              <a:rPr sz="2600" b="1" spc="-20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on:</a:t>
            </a:r>
            <a:endParaRPr sz="260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785"/>
              </a:spcBef>
            </a:pPr>
            <a:r>
              <a:rPr sz="2600" b="1" dirty="0">
                <a:latin typeface="Calibri"/>
                <a:cs typeface="Calibri"/>
              </a:rPr>
              <a:t>11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weeks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18859" y="2548127"/>
            <a:ext cx="2673350" cy="1786255"/>
            <a:chOff x="6118859" y="2548127"/>
            <a:chExt cx="2673350" cy="1786255"/>
          </a:xfrm>
        </p:grpSpPr>
        <p:sp>
          <p:nvSpPr>
            <p:cNvPr id="18" name="object 18"/>
            <p:cNvSpPr/>
            <p:nvPr/>
          </p:nvSpPr>
          <p:spPr>
            <a:xfrm>
              <a:off x="6124955" y="2554223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4" h="1521460">
                  <a:moveTo>
                    <a:pt x="2243582" y="0"/>
                  </a:moveTo>
                  <a:lnTo>
                    <a:pt x="152146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6"/>
                  </a:lnTo>
                  <a:lnTo>
                    <a:pt x="0" y="1368806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6" y="1520952"/>
                  </a:lnTo>
                  <a:lnTo>
                    <a:pt x="2243582" y="1520952"/>
                  </a:lnTo>
                  <a:lnTo>
                    <a:pt x="2291689" y="1513199"/>
                  </a:lnTo>
                  <a:lnTo>
                    <a:pt x="2333457" y="1491609"/>
                  </a:lnTo>
                  <a:lnTo>
                    <a:pt x="2366385" y="1458681"/>
                  </a:lnTo>
                  <a:lnTo>
                    <a:pt x="2387975" y="1416913"/>
                  </a:lnTo>
                  <a:lnTo>
                    <a:pt x="2395728" y="1368806"/>
                  </a:lnTo>
                  <a:lnTo>
                    <a:pt x="2395728" y="152146"/>
                  </a:lnTo>
                  <a:lnTo>
                    <a:pt x="2387975" y="104038"/>
                  </a:lnTo>
                  <a:lnTo>
                    <a:pt x="2366385" y="62270"/>
                  </a:lnTo>
                  <a:lnTo>
                    <a:pt x="2333457" y="29342"/>
                  </a:lnTo>
                  <a:lnTo>
                    <a:pt x="2291689" y="7752"/>
                  </a:lnTo>
                  <a:lnTo>
                    <a:pt x="2243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4955" y="2554223"/>
              <a:ext cx="2395855" cy="1521460"/>
            </a:xfrm>
            <a:custGeom>
              <a:avLst/>
              <a:gdLst/>
              <a:ahLst/>
              <a:cxnLst/>
              <a:rect l="l" t="t" r="r" b="b"/>
              <a:pathLst>
                <a:path w="2395854" h="1521460">
                  <a:moveTo>
                    <a:pt x="0" y="152146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6" y="0"/>
                  </a:lnTo>
                  <a:lnTo>
                    <a:pt x="2243582" y="0"/>
                  </a:lnTo>
                  <a:lnTo>
                    <a:pt x="2291689" y="7752"/>
                  </a:lnTo>
                  <a:lnTo>
                    <a:pt x="2333457" y="29342"/>
                  </a:lnTo>
                  <a:lnTo>
                    <a:pt x="2366385" y="62270"/>
                  </a:lnTo>
                  <a:lnTo>
                    <a:pt x="2387975" y="104038"/>
                  </a:lnTo>
                  <a:lnTo>
                    <a:pt x="2395728" y="152146"/>
                  </a:lnTo>
                  <a:lnTo>
                    <a:pt x="2395728" y="1368806"/>
                  </a:lnTo>
                  <a:lnTo>
                    <a:pt x="2387975" y="1416913"/>
                  </a:lnTo>
                  <a:lnTo>
                    <a:pt x="2366385" y="1458681"/>
                  </a:lnTo>
                  <a:lnTo>
                    <a:pt x="2333457" y="1491609"/>
                  </a:lnTo>
                  <a:lnTo>
                    <a:pt x="2291689" y="1513199"/>
                  </a:lnTo>
                  <a:lnTo>
                    <a:pt x="2243582" y="1520952"/>
                  </a:lnTo>
                  <a:lnTo>
                    <a:pt x="152146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6"/>
                  </a:lnTo>
                  <a:lnTo>
                    <a:pt x="0" y="152146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91655" y="2807207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4" h="1521460">
                  <a:moveTo>
                    <a:pt x="2242058" y="0"/>
                  </a:moveTo>
                  <a:lnTo>
                    <a:pt x="152146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5"/>
                  </a:lnTo>
                  <a:lnTo>
                    <a:pt x="0" y="1368805"/>
                  </a:lnTo>
                  <a:lnTo>
                    <a:pt x="7752" y="1416913"/>
                  </a:lnTo>
                  <a:lnTo>
                    <a:pt x="29342" y="1458681"/>
                  </a:lnTo>
                  <a:lnTo>
                    <a:pt x="62270" y="1491609"/>
                  </a:lnTo>
                  <a:lnTo>
                    <a:pt x="104038" y="1513199"/>
                  </a:lnTo>
                  <a:lnTo>
                    <a:pt x="152146" y="1520952"/>
                  </a:lnTo>
                  <a:lnTo>
                    <a:pt x="2242058" y="1520952"/>
                  </a:lnTo>
                  <a:lnTo>
                    <a:pt x="2290165" y="1513199"/>
                  </a:lnTo>
                  <a:lnTo>
                    <a:pt x="2331933" y="1491609"/>
                  </a:lnTo>
                  <a:lnTo>
                    <a:pt x="2364861" y="1458681"/>
                  </a:lnTo>
                  <a:lnTo>
                    <a:pt x="2386451" y="1416913"/>
                  </a:lnTo>
                  <a:lnTo>
                    <a:pt x="2394204" y="1368805"/>
                  </a:lnTo>
                  <a:lnTo>
                    <a:pt x="2394204" y="152145"/>
                  </a:lnTo>
                  <a:lnTo>
                    <a:pt x="2386451" y="104038"/>
                  </a:lnTo>
                  <a:lnTo>
                    <a:pt x="2364861" y="62270"/>
                  </a:lnTo>
                  <a:lnTo>
                    <a:pt x="2331933" y="29342"/>
                  </a:lnTo>
                  <a:lnTo>
                    <a:pt x="2290165" y="7752"/>
                  </a:lnTo>
                  <a:lnTo>
                    <a:pt x="224205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91655" y="2807207"/>
              <a:ext cx="2394585" cy="1521460"/>
            </a:xfrm>
            <a:custGeom>
              <a:avLst/>
              <a:gdLst/>
              <a:ahLst/>
              <a:cxnLst/>
              <a:rect l="l" t="t" r="r" b="b"/>
              <a:pathLst>
                <a:path w="2394584" h="1521460">
                  <a:moveTo>
                    <a:pt x="0" y="152145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6" y="0"/>
                  </a:lnTo>
                  <a:lnTo>
                    <a:pt x="2242058" y="0"/>
                  </a:lnTo>
                  <a:lnTo>
                    <a:pt x="2290165" y="7752"/>
                  </a:lnTo>
                  <a:lnTo>
                    <a:pt x="2331933" y="29342"/>
                  </a:lnTo>
                  <a:lnTo>
                    <a:pt x="2364861" y="62270"/>
                  </a:lnTo>
                  <a:lnTo>
                    <a:pt x="2386451" y="104038"/>
                  </a:lnTo>
                  <a:lnTo>
                    <a:pt x="2394204" y="152145"/>
                  </a:lnTo>
                  <a:lnTo>
                    <a:pt x="2394204" y="1368805"/>
                  </a:lnTo>
                  <a:lnTo>
                    <a:pt x="2386451" y="1416913"/>
                  </a:lnTo>
                  <a:lnTo>
                    <a:pt x="2364861" y="1458681"/>
                  </a:lnTo>
                  <a:lnTo>
                    <a:pt x="2331933" y="1491609"/>
                  </a:lnTo>
                  <a:lnTo>
                    <a:pt x="2290165" y="1513199"/>
                  </a:lnTo>
                  <a:lnTo>
                    <a:pt x="2242058" y="1520952"/>
                  </a:lnTo>
                  <a:lnTo>
                    <a:pt x="152146" y="1520952"/>
                  </a:lnTo>
                  <a:lnTo>
                    <a:pt x="104038" y="1513199"/>
                  </a:lnTo>
                  <a:lnTo>
                    <a:pt x="62270" y="1491609"/>
                  </a:lnTo>
                  <a:lnTo>
                    <a:pt x="29342" y="1458681"/>
                  </a:lnTo>
                  <a:lnTo>
                    <a:pt x="7752" y="1416913"/>
                  </a:lnTo>
                  <a:lnTo>
                    <a:pt x="0" y="1368805"/>
                  </a:lnTo>
                  <a:lnTo>
                    <a:pt x="0" y="152145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76084" y="2885058"/>
            <a:ext cx="1626870" cy="12884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207010">
              <a:lnSpc>
                <a:spcPts val="2860"/>
              </a:lnSpc>
              <a:spcBef>
                <a:spcPts val="415"/>
              </a:spcBef>
            </a:pPr>
            <a:r>
              <a:rPr sz="2600" b="1" spc="-20" dirty="0">
                <a:latin typeface="Calibri"/>
                <a:cs typeface="Calibri"/>
              </a:rPr>
              <a:t>Thyroxin 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od</a:t>
            </a:r>
            <a:r>
              <a:rPr sz="2600" b="1" spc="-15" dirty="0">
                <a:latin typeface="Calibri"/>
                <a:cs typeface="Calibri"/>
              </a:rPr>
              <a:t>u</a:t>
            </a:r>
            <a:r>
              <a:rPr sz="2600" b="1" spc="-5" dirty="0">
                <a:latin typeface="Calibri"/>
                <a:cs typeface="Calibri"/>
              </a:rPr>
              <a:t>ctio</a:t>
            </a:r>
            <a:r>
              <a:rPr sz="2600" b="1" spc="-1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13360">
              <a:lnSpc>
                <a:spcPct val="100000"/>
              </a:lnSpc>
              <a:spcBef>
                <a:spcPts val="785"/>
              </a:spcBef>
            </a:pPr>
            <a:r>
              <a:rPr sz="2600" b="1" dirty="0">
                <a:latin typeface="Calibri"/>
                <a:cs typeface="Calibri"/>
              </a:rPr>
              <a:t>20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weeks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92582"/>
            <a:ext cx="2187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340" dirty="0"/>
              <a:t>Treatment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13505" y="1535938"/>
            <a:ext cx="5280025" cy="1353820"/>
            <a:chOff x="3413505" y="1535938"/>
            <a:chExt cx="5280025" cy="1353820"/>
          </a:xfrm>
        </p:grpSpPr>
        <p:sp>
          <p:nvSpPr>
            <p:cNvPr id="4" name="object 4"/>
            <p:cNvSpPr/>
            <p:nvPr/>
          </p:nvSpPr>
          <p:spPr>
            <a:xfrm>
              <a:off x="3419855" y="154228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043424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5043424" y="1341120"/>
                  </a:lnTo>
                  <a:lnTo>
                    <a:pt x="5088470" y="1336578"/>
                  </a:lnTo>
                  <a:lnTo>
                    <a:pt x="5130426" y="1323554"/>
                  </a:lnTo>
                  <a:lnTo>
                    <a:pt x="5168394" y="1302945"/>
                  </a:lnTo>
                  <a:lnTo>
                    <a:pt x="5201475" y="1275651"/>
                  </a:lnTo>
                  <a:lnTo>
                    <a:pt x="5228769" y="1242570"/>
                  </a:lnTo>
                  <a:lnTo>
                    <a:pt x="5249378" y="1204602"/>
                  </a:lnTo>
                  <a:lnTo>
                    <a:pt x="5262402" y="1162646"/>
                  </a:lnTo>
                  <a:lnTo>
                    <a:pt x="5266944" y="1117600"/>
                  </a:lnTo>
                  <a:lnTo>
                    <a:pt x="5266944" y="223520"/>
                  </a:lnTo>
                  <a:lnTo>
                    <a:pt x="5262402" y="178473"/>
                  </a:lnTo>
                  <a:lnTo>
                    <a:pt x="5249378" y="136517"/>
                  </a:lnTo>
                  <a:lnTo>
                    <a:pt x="5228769" y="98549"/>
                  </a:lnTo>
                  <a:lnTo>
                    <a:pt x="5201475" y="65468"/>
                  </a:lnTo>
                  <a:lnTo>
                    <a:pt x="5168394" y="38174"/>
                  </a:lnTo>
                  <a:lnTo>
                    <a:pt x="5130426" y="17565"/>
                  </a:lnTo>
                  <a:lnTo>
                    <a:pt x="5088470" y="4541"/>
                  </a:lnTo>
                  <a:lnTo>
                    <a:pt x="504342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9855" y="154228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266944" y="223520"/>
                  </a:moveTo>
                  <a:lnTo>
                    <a:pt x="5266944" y="1117600"/>
                  </a:lnTo>
                  <a:lnTo>
                    <a:pt x="5262402" y="1162646"/>
                  </a:lnTo>
                  <a:lnTo>
                    <a:pt x="5249378" y="1204602"/>
                  </a:lnTo>
                  <a:lnTo>
                    <a:pt x="5228769" y="1242570"/>
                  </a:lnTo>
                  <a:lnTo>
                    <a:pt x="5201475" y="1275651"/>
                  </a:lnTo>
                  <a:lnTo>
                    <a:pt x="5168394" y="1302945"/>
                  </a:lnTo>
                  <a:lnTo>
                    <a:pt x="5130426" y="1323554"/>
                  </a:lnTo>
                  <a:lnTo>
                    <a:pt x="5088470" y="1336578"/>
                  </a:lnTo>
                  <a:lnTo>
                    <a:pt x="5043424" y="1341120"/>
                  </a:lnTo>
                  <a:lnTo>
                    <a:pt x="0" y="1341120"/>
                  </a:lnTo>
                  <a:lnTo>
                    <a:pt x="0" y="0"/>
                  </a:lnTo>
                  <a:lnTo>
                    <a:pt x="5043424" y="0"/>
                  </a:lnTo>
                  <a:lnTo>
                    <a:pt x="5088470" y="4541"/>
                  </a:lnTo>
                  <a:lnTo>
                    <a:pt x="5130426" y="17565"/>
                  </a:lnTo>
                  <a:lnTo>
                    <a:pt x="5168394" y="38174"/>
                  </a:lnTo>
                  <a:lnTo>
                    <a:pt x="5201475" y="65468"/>
                  </a:lnTo>
                  <a:lnTo>
                    <a:pt x="5228769" y="98549"/>
                  </a:lnTo>
                  <a:lnTo>
                    <a:pt x="5249378" y="136517"/>
                  </a:lnTo>
                  <a:lnTo>
                    <a:pt x="5262402" y="178473"/>
                  </a:lnTo>
                  <a:lnTo>
                    <a:pt x="5266944" y="223520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41014" y="1559228"/>
            <a:ext cx="4016375" cy="116522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Calibri"/>
              <a:buChar char="•"/>
              <a:tabLst>
                <a:tab pos="299720" algn="l"/>
              </a:tabLst>
            </a:pPr>
            <a:r>
              <a:rPr sz="3500" b="1" spc="-70" dirty="0">
                <a:latin typeface="Calibri"/>
                <a:cs typeface="Calibri"/>
              </a:rPr>
              <a:t>Total</a:t>
            </a:r>
            <a:r>
              <a:rPr sz="3500" b="1" spc="-60" dirty="0">
                <a:latin typeface="Calibri"/>
                <a:cs typeface="Calibri"/>
              </a:rPr>
              <a:t> </a:t>
            </a:r>
            <a:r>
              <a:rPr sz="3500" b="1" spc="-15" dirty="0">
                <a:latin typeface="Calibri"/>
                <a:cs typeface="Calibri"/>
              </a:rPr>
              <a:t>thyroidectomy</a:t>
            </a:r>
            <a:endParaRPr sz="3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Font typeface="Calibri"/>
              <a:buChar char="•"/>
              <a:tabLst>
                <a:tab pos="299720" algn="l"/>
              </a:tabLst>
            </a:pPr>
            <a:r>
              <a:rPr sz="3500" b="1" spc="-5" dirty="0">
                <a:latin typeface="Calibri"/>
                <a:cs typeface="Calibri"/>
              </a:rPr>
              <a:t>Radioactive</a:t>
            </a:r>
            <a:r>
              <a:rPr sz="3500" b="1" spc="-2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iodine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055" y="1365503"/>
            <a:ext cx="2982595" cy="1696720"/>
            <a:chOff x="448055" y="1365503"/>
            <a:chExt cx="2982595" cy="1696720"/>
          </a:xfrm>
        </p:grpSpPr>
        <p:sp>
          <p:nvSpPr>
            <p:cNvPr id="8" name="object 8"/>
            <p:cNvSpPr/>
            <p:nvPr/>
          </p:nvSpPr>
          <p:spPr>
            <a:xfrm>
              <a:off x="457961" y="1375409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2683256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2683256" y="1676400"/>
                  </a:lnTo>
                  <a:lnTo>
                    <a:pt x="2728575" y="1672743"/>
                  </a:lnTo>
                  <a:lnTo>
                    <a:pt x="2771566" y="1662155"/>
                  </a:lnTo>
                  <a:lnTo>
                    <a:pt x="2811654" y="1645213"/>
                  </a:lnTo>
                  <a:lnTo>
                    <a:pt x="2848264" y="1622491"/>
                  </a:lnTo>
                  <a:lnTo>
                    <a:pt x="2880820" y="1594564"/>
                  </a:lnTo>
                  <a:lnTo>
                    <a:pt x="2908747" y="1562008"/>
                  </a:lnTo>
                  <a:lnTo>
                    <a:pt x="2931469" y="1525398"/>
                  </a:lnTo>
                  <a:lnTo>
                    <a:pt x="2948411" y="1485310"/>
                  </a:lnTo>
                  <a:lnTo>
                    <a:pt x="2958999" y="1442319"/>
                  </a:lnTo>
                  <a:lnTo>
                    <a:pt x="2962655" y="1397000"/>
                  </a:lnTo>
                  <a:lnTo>
                    <a:pt x="2962655" y="279400"/>
                  </a:lnTo>
                  <a:lnTo>
                    <a:pt x="2958999" y="234080"/>
                  </a:lnTo>
                  <a:lnTo>
                    <a:pt x="2948411" y="191089"/>
                  </a:lnTo>
                  <a:lnTo>
                    <a:pt x="2931469" y="151001"/>
                  </a:lnTo>
                  <a:lnTo>
                    <a:pt x="2908747" y="114391"/>
                  </a:lnTo>
                  <a:lnTo>
                    <a:pt x="2880820" y="81835"/>
                  </a:lnTo>
                  <a:lnTo>
                    <a:pt x="2848264" y="53908"/>
                  </a:lnTo>
                  <a:lnTo>
                    <a:pt x="2811654" y="31186"/>
                  </a:lnTo>
                  <a:lnTo>
                    <a:pt x="2771566" y="14244"/>
                  </a:lnTo>
                  <a:lnTo>
                    <a:pt x="2728575" y="3656"/>
                  </a:lnTo>
                  <a:lnTo>
                    <a:pt x="2683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961" y="1375409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2683256" y="0"/>
                  </a:lnTo>
                  <a:lnTo>
                    <a:pt x="2728575" y="3656"/>
                  </a:lnTo>
                  <a:lnTo>
                    <a:pt x="2771566" y="14244"/>
                  </a:lnTo>
                  <a:lnTo>
                    <a:pt x="2811654" y="31186"/>
                  </a:lnTo>
                  <a:lnTo>
                    <a:pt x="2848264" y="53908"/>
                  </a:lnTo>
                  <a:lnTo>
                    <a:pt x="2880820" y="81835"/>
                  </a:lnTo>
                  <a:lnTo>
                    <a:pt x="2908747" y="114391"/>
                  </a:lnTo>
                  <a:lnTo>
                    <a:pt x="2931469" y="151001"/>
                  </a:lnTo>
                  <a:lnTo>
                    <a:pt x="2948411" y="191089"/>
                  </a:lnTo>
                  <a:lnTo>
                    <a:pt x="2958999" y="234080"/>
                  </a:lnTo>
                  <a:lnTo>
                    <a:pt x="2962655" y="279400"/>
                  </a:lnTo>
                  <a:lnTo>
                    <a:pt x="2962655" y="1397000"/>
                  </a:lnTo>
                  <a:lnTo>
                    <a:pt x="2958999" y="1442319"/>
                  </a:lnTo>
                  <a:lnTo>
                    <a:pt x="2948411" y="1485310"/>
                  </a:lnTo>
                  <a:lnTo>
                    <a:pt x="2931469" y="1525398"/>
                  </a:lnTo>
                  <a:lnTo>
                    <a:pt x="2908747" y="1562008"/>
                  </a:lnTo>
                  <a:lnTo>
                    <a:pt x="2880820" y="1594564"/>
                  </a:lnTo>
                  <a:lnTo>
                    <a:pt x="2848264" y="1622491"/>
                  </a:lnTo>
                  <a:lnTo>
                    <a:pt x="2811654" y="1645213"/>
                  </a:lnTo>
                  <a:lnTo>
                    <a:pt x="2771566" y="1662155"/>
                  </a:lnTo>
                  <a:lnTo>
                    <a:pt x="2728575" y="1672743"/>
                  </a:lnTo>
                  <a:lnTo>
                    <a:pt x="2683256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4740" y="1539620"/>
            <a:ext cx="2489835" cy="12230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7815" marR="5080" indent="-285750">
              <a:lnSpc>
                <a:spcPts val="4500"/>
              </a:lnSpc>
              <a:spcBef>
                <a:spcPts val="605"/>
              </a:spcBef>
            </a:pPr>
            <a:r>
              <a:rPr sz="4100" b="1" spc="-5" dirty="0">
                <a:solidFill>
                  <a:srgbClr val="FFFFFF"/>
                </a:solidFill>
                <a:latin typeface="Calibri"/>
                <a:cs typeface="Calibri"/>
              </a:rPr>
              <a:t>Papillary</a:t>
            </a:r>
            <a:r>
              <a:rPr sz="41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b="1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4100" b="1" spc="-9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b="1" spc="-5" dirty="0">
                <a:solidFill>
                  <a:srgbClr val="FFFFFF"/>
                </a:solidFill>
                <a:latin typeface="Calibri"/>
                <a:cs typeface="Calibri"/>
              </a:rPr>
              <a:t>follicular</a:t>
            </a:r>
            <a:endParaRPr sz="4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13505" y="3296158"/>
            <a:ext cx="5280025" cy="1353820"/>
            <a:chOff x="3413505" y="3296158"/>
            <a:chExt cx="5280025" cy="1353820"/>
          </a:xfrm>
        </p:grpSpPr>
        <p:sp>
          <p:nvSpPr>
            <p:cNvPr id="12" name="object 12"/>
            <p:cNvSpPr/>
            <p:nvPr/>
          </p:nvSpPr>
          <p:spPr>
            <a:xfrm>
              <a:off x="3419855" y="330250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043424" y="0"/>
                  </a:moveTo>
                  <a:lnTo>
                    <a:pt x="0" y="0"/>
                  </a:lnTo>
                  <a:lnTo>
                    <a:pt x="0" y="1341119"/>
                  </a:lnTo>
                  <a:lnTo>
                    <a:pt x="5043424" y="1341119"/>
                  </a:lnTo>
                  <a:lnTo>
                    <a:pt x="5088470" y="1336578"/>
                  </a:lnTo>
                  <a:lnTo>
                    <a:pt x="5130426" y="1323554"/>
                  </a:lnTo>
                  <a:lnTo>
                    <a:pt x="5168394" y="1302945"/>
                  </a:lnTo>
                  <a:lnTo>
                    <a:pt x="5201475" y="1275651"/>
                  </a:lnTo>
                  <a:lnTo>
                    <a:pt x="5228769" y="1242570"/>
                  </a:lnTo>
                  <a:lnTo>
                    <a:pt x="5249378" y="1204602"/>
                  </a:lnTo>
                  <a:lnTo>
                    <a:pt x="5262402" y="1162646"/>
                  </a:lnTo>
                  <a:lnTo>
                    <a:pt x="5266944" y="1117599"/>
                  </a:lnTo>
                  <a:lnTo>
                    <a:pt x="5266944" y="223519"/>
                  </a:lnTo>
                  <a:lnTo>
                    <a:pt x="5262402" y="178473"/>
                  </a:lnTo>
                  <a:lnTo>
                    <a:pt x="5249378" y="136517"/>
                  </a:lnTo>
                  <a:lnTo>
                    <a:pt x="5228769" y="98549"/>
                  </a:lnTo>
                  <a:lnTo>
                    <a:pt x="5201475" y="65468"/>
                  </a:lnTo>
                  <a:lnTo>
                    <a:pt x="5168394" y="38174"/>
                  </a:lnTo>
                  <a:lnTo>
                    <a:pt x="5130426" y="17565"/>
                  </a:lnTo>
                  <a:lnTo>
                    <a:pt x="5088470" y="4541"/>
                  </a:lnTo>
                  <a:lnTo>
                    <a:pt x="504342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855" y="330250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266944" y="223519"/>
                  </a:moveTo>
                  <a:lnTo>
                    <a:pt x="5266944" y="1117599"/>
                  </a:lnTo>
                  <a:lnTo>
                    <a:pt x="5262402" y="1162646"/>
                  </a:lnTo>
                  <a:lnTo>
                    <a:pt x="5249378" y="1204602"/>
                  </a:lnTo>
                  <a:lnTo>
                    <a:pt x="5228769" y="1242570"/>
                  </a:lnTo>
                  <a:lnTo>
                    <a:pt x="5201475" y="1275651"/>
                  </a:lnTo>
                  <a:lnTo>
                    <a:pt x="5168394" y="1302945"/>
                  </a:lnTo>
                  <a:lnTo>
                    <a:pt x="5130426" y="1323554"/>
                  </a:lnTo>
                  <a:lnTo>
                    <a:pt x="5088470" y="1336578"/>
                  </a:lnTo>
                  <a:lnTo>
                    <a:pt x="5043424" y="1341119"/>
                  </a:lnTo>
                  <a:lnTo>
                    <a:pt x="0" y="1341119"/>
                  </a:lnTo>
                  <a:lnTo>
                    <a:pt x="0" y="0"/>
                  </a:lnTo>
                  <a:lnTo>
                    <a:pt x="5043424" y="0"/>
                  </a:lnTo>
                  <a:lnTo>
                    <a:pt x="5088470" y="4541"/>
                  </a:lnTo>
                  <a:lnTo>
                    <a:pt x="5130426" y="17565"/>
                  </a:lnTo>
                  <a:lnTo>
                    <a:pt x="5168394" y="38174"/>
                  </a:lnTo>
                  <a:lnTo>
                    <a:pt x="5201475" y="65468"/>
                  </a:lnTo>
                  <a:lnTo>
                    <a:pt x="5228769" y="98549"/>
                  </a:lnTo>
                  <a:lnTo>
                    <a:pt x="5249378" y="136517"/>
                  </a:lnTo>
                  <a:lnTo>
                    <a:pt x="5262402" y="178473"/>
                  </a:lnTo>
                  <a:lnTo>
                    <a:pt x="5266944" y="223519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41014" y="3319627"/>
            <a:ext cx="4703445" cy="1165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Calibri"/>
              <a:buChar char="•"/>
              <a:tabLst>
                <a:tab pos="299720" algn="l"/>
              </a:tabLst>
            </a:pPr>
            <a:r>
              <a:rPr sz="3500" b="1" spc="-70" dirty="0">
                <a:latin typeface="Calibri"/>
                <a:cs typeface="Calibri"/>
              </a:rPr>
              <a:t>Total</a:t>
            </a:r>
            <a:r>
              <a:rPr sz="3500" b="1" spc="-30" dirty="0">
                <a:latin typeface="Calibri"/>
                <a:cs typeface="Calibri"/>
              </a:rPr>
              <a:t> </a:t>
            </a:r>
            <a:r>
              <a:rPr sz="3500" b="1" spc="-15" dirty="0">
                <a:latin typeface="Calibri"/>
                <a:cs typeface="Calibri"/>
              </a:rPr>
              <a:t>thyroidectomy</a:t>
            </a:r>
            <a:endParaRPr sz="3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Font typeface="Calibri"/>
              <a:buChar char="•"/>
              <a:tabLst>
                <a:tab pos="299720" algn="l"/>
              </a:tabLst>
            </a:pPr>
            <a:r>
              <a:rPr sz="3500" b="1" dirty="0">
                <a:latin typeface="Calibri"/>
                <a:cs typeface="Calibri"/>
              </a:rPr>
              <a:t>+Cervical</a:t>
            </a:r>
            <a:r>
              <a:rPr sz="3500" b="1" spc="-55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LNs</a:t>
            </a:r>
            <a:r>
              <a:rPr sz="3500" b="1" spc="-40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dissection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055" y="3125723"/>
            <a:ext cx="2982595" cy="1696720"/>
            <a:chOff x="448055" y="3125723"/>
            <a:chExt cx="2982595" cy="1696720"/>
          </a:xfrm>
        </p:grpSpPr>
        <p:sp>
          <p:nvSpPr>
            <p:cNvPr id="16" name="object 16"/>
            <p:cNvSpPr/>
            <p:nvPr/>
          </p:nvSpPr>
          <p:spPr>
            <a:xfrm>
              <a:off x="457961" y="3135629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2683256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2683256" y="1676400"/>
                  </a:lnTo>
                  <a:lnTo>
                    <a:pt x="2728575" y="1672743"/>
                  </a:lnTo>
                  <a:lnTo>
                    <a:pt x="2771566" y="1662155"/>
                  </a:lnTo>
                  <a:lnTo>
                    <a:pt x="2811654" y="1645213"/>
                  </a:lnTo>
                  <a:lnTo>
                    <a:pt x="2848264" y="1622491"/>
                  </a:lnTo>
                  <a:lnTo>
                    <a:pt x="2880820" y="1594564"/>
                  </a:lnTo>
                  <a:lnTo>
                    <a:pt x="2908747" y="1562008"/>
                  </a:lnTo>
                  <a:lnTo>
                    <a:pt x="2931469" y="1525398"/>
                  </a:lnTo>
                  <a:lnTo>
                    <a:pt x="2948411" y="1485310"/>
                  </a:lnTo>
                  <a:lnTo>
                    <a:pt x="2958999" y="1442319"/>
                  </a:lnTo>
                  <a:lnTo>
                    <a:pt x="2962655" y="1397000"/>
                  </a:lnTo>
                  <a:lnTo>
                    <a:pt x="2962655" y="279400"/>
                  </a:lnTo>
                  <a:lnTo>
                    <a:pt x="2958999" y="234080"/>
                  </a:lnTo>
                  <a:lnTo>
                    <a:pt x="2948411" y="191089"/>
                  </a:lnTo>
                  <a:lnTo>
                    <a:pt x="2931469" y="151001"/>
                  </a:lnTo>
                  <a:lnTo>
                    <a:pt x="2908747" y="114391"/>
                  </a:lnTo>
                  <a:lnTo>
                    <a:pt x="2880820" y="81835"/>
                  </a:lnTo>
                  <a:lnTo>
                    <a:pt x="2848264" y="53908"/>
                  </a:lnTo>
                  <a:lnTo>
                    <a:pt x="2811654" y="31186"/>
                  </a:lnTo>
                  <a:lnTo>
                    <a:pt x="2771566" y="14244"/>
                  </a:lnTo>
                  <a:lnTo>
                    <a:pt x="2728575" y="3656"/>
                  </a:lnTo>
                  <a:lnTo>
                    <a:pt x="2683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961" y="3135629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2683256" y="0"/>
                  </a:lnTo>
                  <a:lnTo>
                    <a:pt x="2728575" y="3656"/>
                  </a:lnTo>
                  <a:lnTo>
                    <a:pt x="2771566" y="14244"/>
                  </a:lnTo>
                  <a:lnTo>
                    <a:pt x="2811654" y="31186"/>
                  </a:lnTo>
                  <a:lnTo>
                    <a:pt x="2848264" y="53908"/>
                  </a:lnTo>
                  <a:lnTo>
                    <a:pt x="2880820" y="81835"/>
                  </a:lnTo>
                  <a:lnTo>
                    <a:pt x="2908747" y="114391"/>
                  </a:lnTo>
                  <a:lnTo>
                    <a:pt x="2931469" y="151001"/>
                  </a:lnTo>
                  <a:lnTo>
                    <a:pt x="2948411" y="191089"/>
                  </a:lnTo>
                  <a:lnTo>
                    <a:pt x="2958999" y="234080"/>
                  </a:lnTo>
                  <a:lnTo>
                    <a:pt x="2962655" y="279400"/>
                  </a:lnTo>
                  <a:lnTo>
                    <a:pt x="2962655" y="1397000"/>
                  </a:lnTo>
                  <a:lnTo>
                    <a:pt x="2958999" y="1442319"/>
                  </a:lnTo>
                  <a:lnTo>
                    <a:pt x="2948411" y="1485310"/>
                  </a:lnTo>
                  <a:lnTo>
                    <a:pt x="2931469" y="1525398"/>
                  </a:lnTo>
                  <a:lnTo>
                    <a:pt x="2908747" y="1562008"/>
                  </a:lnTo>
                  <a:lnTo>
                    <a:pt x="2880820" y="1594564"/>
                  </a:lnTo>
                  <a:lnTo>
                    <a:pt x="2848264" y="1622491"/>
                  </a:lnTo>
                  <a:lnTo>
                    <a:pt x="2811654" y="1645213"/>
                  </a:lnTo>
                  <a:lnTo>
                    <a:pt x="2771566" y="1662155"/>
                  </a:lnTo>
                  <a:lnTo>
                    <a:pt x="2728575" y="1672743"/>
                  </a:lnTo>
                  <a:lnTo>
                    <a:pt x="2683256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2088" y="3586352"/>
            <a:ext cx="225425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dirty="0">
                <a:solidFill>
                  <a:srgbClr val="FFFFFF"/>
                </a:solidFill>
                <a:latin typeface="Calibri"/>
                <a:cs typeface="Calibri"/>
              </a:rPr>
              <a:t>Medullary</a:t>
            </a:r>
            <a:endParaRPr sz="4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13505" y="5056378"/>
            <a:ext cx="5280025" cy="1353820"/>
            <a:chOff x="3413505" y="5056378"/>
            <a:chExt cx="5280025" cy="1353820"/>
          </a:xfrm>
        </p:grpSpPr>
        <p:sp>
          <p:nvSpPr>
            <p:cNvPr id="20" name="object 20"/>
            <p:cNvSpPr/>
            <p:nvPr/>
          </p:nvSpPr>
          <p:spPr>
            <a:xfrm>
              <a:off x="3419855" y="506272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043424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5043424" y="1341120"/>
                  </a:lnTo>
                  <a:lnTo>
                    <a:pt x="5088470" y="1336578"/>
                  </a:lnTo>
                  <a:lnTo>
                    <a:pt x="5130426" y="1323554"/>
                  </a:lnTo>
                  <a:lnTo>
                    <a:pt x="5168394" y="1302945"/>
                  </a:lnTo>
                  <a:lnTo>
                    <a:pt x="5201475" y="1275651"/>
                  </a:lnTo>
                  <a:lnTo>
                    <a:pt x="5228769" y="1242570"/>
                  </a:lnTo>
                  <a:lnTo>
                    <a:pt x="5249378" y="1204602"/>
                  </a:lnTo>
                  <a:lnTo>
                    <a:pt x="5262402" y="1162646"/>
                  </a:lnTo>
                  <a:lnTo>
                    <a:pt x="5266944" y="1117600"/>
                  </a:lnTo>
                  <a:lnTo>
                    <a:pt x="5266944" y="223520"/>
                  </a:lnTo>
                  <a:lnTo>
                    <a:pt x="5262402" y="178473"/>
                  </a:lnTo>
                  <a:lnTo>
                    <a:pt x="5249378" y="136517"/>
                  </a:lnTo>
                  <a:lnTo>
                    <a:pt x="5228769" y="98549"/>
                  </a:lnTo>
                  <a:lnTo>
                    <a:pt x="5201475" y="65468"/>
                  </a:lnTo>
                  <a:lnTo>
                    <a:pt x="5168394" y="38174"/>
                  </a:lnTo>
                  <a:lnTo>
                    <a:pt x="5130426" y="17565"/>
                  </a:lnTo>
                  <a:lnTo>
                    <a:pt x="5088470" y="4541"/>
                  </a:lnTo>
                  <a:lnTo>
                    <a:pt x="504342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19855" y="5062728"/>
              <a:ext cx="5267325" cy="1341120"/>
            </a:xfrm>
            <a:custGeom>
              <a:avLst/>
              <a:gdLst/>
              <a:ahLst/>
              <a:cxnLst/>
              <a:rect l="l" t="t" r="r" b="b"/>
              <a:pathLst>
                <a:path w="5267325" h="1341120">
                  <a:moveTo>
                    <a:pt x="5266944" y="223520"/>
                  </a:moveTo>
                  <a:lnTo>
                    <a:pt x="5266944" y="1117600"/>
                  </a:lnTo>
                  <a:lnTo>
                    <a:pt x="5262402" y="1162646"/>
                  </a:lnTo>
                  <a:lnTo>
                    <a:pt x="5249378" y="1204602"/>
                  </a:lnTo>
                  <a:lnTo>
                    <a:pt x="5228769" y="1242570"/>
                  </a:lnTo>
                  <a:lnTo>
                    <a:pt x="5201475" y="1275651"/>
                  </a:lnTo>
                  <a:lnTo>
                    <a:pt x="5168394" y="1302945"/>
                  </a:lnTo>
                  <a:lnTo>
                    <a:pt x="5130426" y="1323554"/>
                  </a:lnTo>
                  <a:lnTo>
                    <a:pt x="5088470" y="1336578"/>
                  </a:lnTo>
                  <a:lnTo>
                    <a:pt x="5043424" y="1341120"/>
                  </a:lnTo>
                  <a:lnTo>
                    <a:pt x="0" y="1341120"/>
                  </a:lnTo>
                  <a:lnTo>
                    <a:pt x="0" y="0"/>
                  </a:lnTo>
                  <a:lnTo>
                    <a:pt x="5043424" y="0"/>
                  </a:lnTo>
                  <a:lnTo>
                    <a:pt x="5088470" y="4541"/>
                  </a:lnTo>
                  <a:lnTo>
                    <a:pt x="5130426" y="17565"/>
                  </a:lnTo>
                  <a:lnTo>
                    <a:pt x="5168394" y="38174"/>
                  </a:lnTo>
                  <a:lnTo>
                    <a:pt x="5201475" y="65468"/>
                  </a:lnTo>
                  <a:lnTo>
                    <a:pt x="5228769" y="98549"/>
                  </a:lnTo>
                  <a:lnTo>
                    <a:pt x="5249378" y="136517"/>
                  </a:lnTo>
                  <a:lnTo>
                    <a:pt x="5262402" y="178473"/>
                  </a:lnTo>
                  <a:lnTo>
                    <a:pt x="5266944" y="223520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41014" y="5401157"/>
            <a:ext cx="45224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99720" algn="l"/>
              </a:tabLst>
            </a:pPr>
            <a:r>
              <a:rPr sz="3500" b="1" dirty="0">
                <a:latin typeface="Calibri"/>
                <a:cs typeface="Calibri"/>
              </a:rPr>
              <a:t>No</a:t>
            </a:r>
            <a:r>
              <a:rPr sz="3500" b="1" spc="-25" dirty="0">
                <a:latin typeface="Calibri"/>
                <a:cs typeface="Calibri"/>
              </a:rPr>
              <a:t> </a:t>
            </a:r>
            <a:r>
              <a:rPr sz="3500" b="1" spc="-20" dirty="0">
                <a:latin typeface="Calibri"/>
                <a:cs typeface="Calibri"/>
              </a:rPr>
              <a:t>effective</a:t>
            </a:r>
            <a:r>
              <a:rPr sz="3500" b="1" spc="-25" dirty="0">
                <a:latin typeface="Calibri"/>
                <a:cs typeface="Calibri"/>
              </a:rPr>
              <a:t> </a:t>
            </a:r>
            <a:r>
              <a:rPr sz="3500" b="1" spc="-10" dirty="0">
                <a:latin typeface="Calibri"/>
                <a:cs typeface="Calibri"/>
              </a:rPr>
              <a:t>treatment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8055" y="4885944"/>
            <a:ext cx="2982595" cy="1696720"/>
            <a:chOff x="448055" y="4885944"/>
            <a:chExt cx="2982595" cy="1696720"/>
          </a:xfrm>
        </p:grpSpPr>
        <p:sp>
          <p:nvSpPr>
            <p:cNvPr id="24" name="object 24"/>
            <p:cNvSpPr/>
            <p:nvPr/>
          </p:nvSpPr>
          <p:spPr>
            <a:xfrm>
              <a:off x="457961" y="4895850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2683256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2683256" y="1676400"/>
                  </a:lnTo>
                  <a:lnTo>
                    <a:pt x="2728575" y="1672743"/>
                  </a:lnTo>
                  <a:lnTo>
                    <a:pt x="2771566" y="1662155"/>
                  </a:lnTo>
                  <a:lnTo>
                    <a:pt x="2811654" y="1645213"/>
                  </a:lnTo>
                  <a:lnTo>
                    <a:pt x="2848264" y="1622491"/>
                  </a:lnTo>
                  <a:lnTo>
                    <a:pt x="2880820" y="1594564"/>
                  </a:lnTo>
                  <a:lnTo>
                    <a:pt x="2908747" y="1562008"/>
                  </a:lnTo>
                  <a:lnTo>
                    <a:pt x="2931469" y="1525398"/>
                  </a:lnTo>
                  <a:lnTo>
                    <a:pt x="2948411" y="1485310"/>
                  </a:lnTo>
                  <a:lnTo>
                    <a:pt x="2958999" y="1442319"/>
                  </a:lnTo>
                  <a:lnTo>
                    <a:pt x="2962655" y="1397000"/>
                  </a:lnTo>
                  <a:lnTo>
                    <a:pt x="2962655" y="279400"/>
                  </a:lnTo>
                  <a:lnTo>
                    <a:pt x="2958999" y="234080"/>
                  </a:lnTo>
                  <a:lnTo>
                    <a:pt x="2948411" y="191089"/>
                  </a:lnTo>
                  <a:lnTo>
                    <a:pt x="2931469" y="151001"/>
                  </a:lnTo>
                  <a:lnTo>
                    <a:pt x="2908747" y="114391"/>
                  </a:lnTo>
                  <a:lnTo>
                    <a:pt x="2880820" y="81835"/>
                  </a:lnTo>
                  <a:lnTo>
                    <a:pt x="2848264" y="53908"/>
                  </a:lnTo>
                  <a:lnTo>
                    <a:pt x="2811654" y="31186"/>
                  </a:lnTo>
                  <a:lnTo>
                    <a:pt x="2771566" y="14244"/>
                  </a:lnTo>
                  <a:lnTo>
                    <a:pt x="2728575" y="3656"/>
                  </a:lnTo>
                  <a:lnTo>
                    <a:pt x="26832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961" y="4895850"/>
              <a:ext cx="2962910" cy="1676400"/>
            </a:xfrm>
            <a:custGeom>
              <a:avLst/>
              <a:gdLst/>
              <a:ahLst/>
              <a:cxnLst/>
              <a:rect l="l" t="t" r="r" b="b"/>
              <a:pathLst>
                <a:path w="296291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2683256" y="0"/>
                  </a:lnTo>
                  <a:lnTo>
                    <a:pt x="2728575" y="3656"/>
                  </a:lnTo>
                  <a:lnTo>
                    <a:pt x="2771566" y="14244"/>
                  </a:lnTo>
                  <a:lnTo>
                    <a:pt x="2811654" y="31186"/>
                  </a:lnTo>
                  <a:lnTo>
                    <a:pt x="2848264" y="53908"/>
                  </a:lnTo>
                  <a:lnTo>
                    <a:pt x="2880820" y="81835"/>
                  </a:lnTo>
                  <a:lnTo>
                    <a:pt x="2908747" y="114391"/>
                  </a:lnTo>
                  <a:lnTo>
                    <a:pt x="2931469" y="151001"/>
                  </a:lnTo>
                  <a:lnTo>
                    <a:pt x="2948411" y="191089"/>
                  </a:lnTo>
                  <a:lnTo>
                    <a:pt x="2958999" y="234080"/>
                  </a:lnTo>
                  <a:lnTo>
                    <a:pt x="2962655" y="279400"/>
                  </a:lnTo>
                  <a:lnTo>
                    <a:pt x="2962655" y="1397000"/>
                  </a:lnTo>
                  <a:lnTo>
                    <a:pt x="2958999" y="1442319"/>
                  </a:lnTo>
                  <a:lnTo>
                    <a:pt x="2948411" y="1485310"/>
                  </a:lnTo>
                  <a:lnTo>
                    <a:pt x="2931469" y="1525398"/>
                  </a:lnTo>
                  <a:lnTo>
                    <a:pt x="2908747" y="1562008"/>
                  </a:lnTo>
                  <a:lnTo>
                    <a:pt x="2880820" y="1594564"/>
                  </a:lnTo>
                  <a:lnTo>
                    <a:pt x="2848264" y="1622491"/>
                  </a:lnTo>
                  <a:lnTo>
                    <a:pt x="2811654" y="1645213"/>
                  </a:lnTo>
                  <a:lnTo>
                    <a:pt x="2771566" y="1662155"/>
                  </a:lnTo>
                  <a:lnTo>
                    <a:pt x="2728575" y="1672743"/>
                  </a:lnTo>
                  <a:lnTo>
                    <a:pt x="2683256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1420" y="5347208"/>
            <a:ext cx="227457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-5" dirty="0">
                <a:solidFill>
                  <a:srgbClr val="FFFFFF"/>
                </a:solidFill>
                <a:latin typeface="Calibri"/>
                <a:cs typeface="Calibri"/>
              </a:rPr>
              <a:t>Anaplastic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CCE3-24CD-99EF-DB58-79CAB83A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98" y="4833128"/>
            <a:ext cx="7055380" cy="14005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0209-268A-4F0A-D1A7-49BB65393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6" name="Picture 6" descr="Mutah University - Faculty of Medicine | Al Karak | Facebook">
            <a:extLst>
              <a:ext uri="{FF2B5EF4-FFF2-40B4-BE49-F238E27FC236}">
                <a16:creationId xmlns:a16="http://schemas.microsoft.com/office/drawing/2014/main" id="{7ECB1633-62DA-508D-F0A8-5530C2E4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378"/>
            <a:ext cx="2457779" cy="26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Images">
            <a:extLst>
              <a:ext uri="{FF2B5EF4-FFF2-40B4-BE49-F238E27FC236}">
                <a16:creationId xmlns:a16="http://schemas.microsoft.com/office/drawing/2014/main" id="{60E8CEDC-B797-A20E-D89B-48198BF5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9" y="857250"/>
            <a:ext cx="4483511" cy="33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Mutah University, karak, Jordan Tourist Information">
            <a:extLst>
              <a:ext uri="{FF2B5EF4-FFF2-40B4-BE49-F238E27FC236}">
                <a16:creationId xmlns:a16="http://schemas.microsoft.com/office/drawing/2014/main" id="{B1736188-D6A5-F81F-68BD-23C30A6A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34" y="2736480"/>
            <a:ext cx="4843922" cy="36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4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FB25-89CB-3A73-C0F3-77CBA95D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thyroxine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10B2-E7AD-E075-9E2C-B686E81D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47800"/>
            <a:ext cx="6858001" cy="436496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involved in fight or flight response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Control basal metabolic rate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Heat generation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Potentiation of action of catecholamines (+ inotropic, chronotropic)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Participate In the main respiratory drive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Fetal neurological development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 motility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Intrauterine deficiency of thyroxine lead to congenital hypothyroidism  (cretinism)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Macroglossia , mental retardation, umbilical hernia</a:t>
            </a:r>
          </a:p>
        </p:txBody>
      </p:sp>
    </p:spTree>
    <p:extLst>
      <p:ext uri="{BB962C8B-B14F-4D97-AF65-F5344CB8AC3E}">
        <p14:creationId xmlns:p14="http://schemas.microsoft.com/office/powerpoint/2010/main" val="3694076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3008</Words>
  <Application>Microsoft Office PowerPoint</Application>
  <PresentationFormat>On-screen Show (4:3)</PresentationFormat>
  <Paragraphs>582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Arial MT</vt:lpstr>
      <vt:lpstr>Calibri</vt:lpstr>
      <vt:lpstr>Calibri Light</vt:lpstr>
      <vt:lpstr>Times New Roman</vt:lpstr>
      <vt:lpstr>Trebuchet MS</vt:lpstr>
      <vt:lpstr>Wingdings 3</vt:lpstr>
      <vt:lpstr>Facet</vt:lpstr>
      <vt:lpstr>Thyroid Diseases</vt:lpstr>
      <vt:lpstr>Surgical Diseases of the Thyroid</vt:lpstr>
      <vt:lpstr>Introduction</vt:lpstr>
      <vt:lpstr>Embryology</vt:lpstr>
      <vt:lpstr>PowerPoint Presentation</vt:lpstr>
      <vt:lpstr>PowerPoint Presentation</vt:lpstr>
      <vt:lpstr>PowerPoint Presentation</vt:lpstr>
      <vt:lpstr>PowerPoint Presentation</vt:lpstr>
      <vt:lpstr>Functions of thyroxine</vt:lpstr>
      <vt:lpstr>Arterial supply</vt:lpstr>
      <vt:lpstr>PowerPoint Presentation</vt:lpstr>
      <vt:lpstr>Superior and  middle thyroid  veins → IJV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Physiology</vt:lpstr>
      <vt:lpstr>PowerPoint Presentation</vt:lpstr>
      <vt:lpstr>PowerPoint Presentation</vt:lpstr>
      <vt:lpstr>PowerPoint Presentation</vt:lpstr>
      <vt:lpstr>PowerPoint Presentation</vt:lpstr>
      <vt:lpstr>Pathophysiology</vt:lpstr>
      <vt:lpstr>The Diagnosis of Thyroid Disease </vt:lpstr>
      <vt:lpstr>History</vt:lpstr>
      <vt:lpstr>Physical Examination</vt:lpstr>
      <vt:lpstr>Physical Examination</vt:lpstr>
      <vt:lpstr>Physical Examination</vt:lpstr>
      <vt:lpstr>Physical Examination</vt:lpstr>
      <vt:lpstr>Physical Examination</vt:lpstr>
      <vt:lpstr>Physical Examination</vt:lpstr>
      <vt:lpstr>PowerPoint Presentation</vt:lpstr>
      <vt:lpstr>Developmental Abnormalities of  the Thyroid</vt:lpstr>
      <vt:lpstr>The most common  congenital cervical  anomalies</vt:lpstr>
      <vt:lpstr>PowerPoint Presentation</vt:lpstr>
      <vt:lpstr>Diagnosis  A 1- to 2-cm,  smooth, well-  defined midline  neck mass that  moves upward  with protrusion of  the tongue and swallowing</vt:lpstr>
      <vt:lpstr>Treatment</vt:lpstr>
      <vt:lpstr>Lingual Thyroid</vt:lpstr>
      <vt:lpstr>Ectopic Thyroid</vt:lpstr>
      <vt:lpstr>PowerPoint Presentation</vt:lpstr>
      <vt:lpstr>Thyroiditis</vt:lpstr>
      <vt:lpstr>Thyroiditis</vt:lpstr>
      <vt:lpstr>Thyroiditis</vt:lpstr>
      <vt:lpstr>Goiter</vt:lpstr>
      <vt:lpstr>Goiter</vt:lpstr>
      <vt:lpstr>Goiter</vt:lpstr>
      <vt:lpstr>Types of Goiter</vt:lpstr>
      <vt:lpstr>Thyroid Hormones Disorders</vt:lpstr>
      <vt:lpstr>Definitions</vt:lpstr>
      <vt:lpstr>Causes of Thyrotoxicosis</vt:lpstr>
      <vt:lpstr>Differential Diagnosis of Hyperthyroidism</vt:lpstr>
      <vt:lpstr>Hyperthyroidism The Most Common Causes</vt:lpstr>
      <vt:lpstr>Clinical Picture</vt:lpstr>
      <vt:lpstr>Differentiation</vt:lpstr>
      <vt:lpstr>PowerPoint Presentation</vt:lpstr>
      <vt:lpstr>PowerPoint Presentation</vt:lpstr>
      <vt:lpstr>PowerPoint Presentation</vt:lpstr>
      <vt:lpstr>Thyroid  Nodule</vt:lpstr>
      <vt:lpstr>Thyroid Nodule</vt:lpstr>
      <vt:lpstr>Classification- clinical and histopathological</vt:lpstr>
      <vt:lpstr>PowerPoint Presentation</vt:lpstr>
      <vt:lpstr>PowerPoint Presentation</vt:lpstr>
      <vt:lpstr>Family history of thyroid cancer, MEN 2,  or other genetic syndromes associated  with thyroid malignancy (e.g., Cowden’s  syndrome, familial polyposis, Carney  complex)</vt:lpstr>
      <vt:lpstr>Approach to thyroid Nodule </vt:lpstr>
      <vt:lpstr>Investigation</vt:lpstr>
      <vt:lpstr>PowerPoint Presentation</vt:lpstr>
      <vt:lpstr>FNA</vt:lpstr>
      <vt:lpstr>Bethesda reporting system*</vt:lpstr>
      <vt:lpstr>Treatment</vt:lpstr>
      <vt:lpstr>PowerPoint Presentation</vt:lpstr>
      <vt:lpstr>Epidemiology</vt:lpstr>
      <vt:lpstr>Risk Factors</vt:lpstr>
      <vt:lpstr>Types</vt:lpstr>
      <vt:lpstr>Classification according to clinical  aggressiveness</vt:lpstr>
      <vt:lpstr>Papillary thyroid cancer PTC :</vt:lpstr>
      <vt:lpstr>Follicular thyroid carcinoma </vt:lpstr>
      <vt:lpstr>PowerPoint Presentation</vt:lpstr>
      <vt:lpstr>Medullary thyroid carcinoma </vt:lpstr>
      <vt:lpstr>Anaplastic thyroid cancer </vt:lpstr>
      <vt:lpstr>Treatment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 and Thyroglossal Disorders</dc:title>
  <dc:creator>Ali</dc:creator>
  <cp:lastModifiedBy>Osama alsallaq</cp:lastModifiedBy>
  <cp:revision>72</cp:revision>
  <dcterms:created xsi:type="dcterms:W3CDTF">2024-01-13T14:13:00Z</dcterms:created>
  <dcterms:modified xsi:type="dcterms:W3CDTF">2024-01-13T20:58:50Z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2024-01-13T00:00:00Z</vt:filetime>
  </property>
</Properties>
</file>