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56" r:id="rId3"/>
    <p:sldId id="257" r:id="rId5"/>
    <p:sldId id="258" r:id="rId6"/>
    <p:sldId id="261" r:id="rId7"/>
    <p:sldId id="259" r:id="rId8"/>
    <p:sldId id="260" r:id="rId9"/>
    <p:sldId id="279" r:id="rId10"/>
    <p:sldId id="263" r:id="rId11"/>
    <p:sldId id="294" r:id="rId12"/>
    <p:sldId id="264" r:id="rId13"/>
    <p:sldId id="265" r:id="rId14"/>
    <p:sldId id="266" r:id="rId15"/>
    <p:sldId id="267" r:id="rId16"/>
    <p:sldId id="269" r:id="rId17"/>
    <p:sldId id="270" r:id="rId18"/>
    <p:sldId id="271" r:id="rId19"/>
    <p:sldId id="268" r:id="rId20"/>
    <p:sldId id="275" r:id="rId21"/>
    <p:sldId id="274" r:id="rId22"/>
    <p:sldId id="276" r:id="rId23"/>
    <p:sldId id="278" r:id="rId24"/>
    <p:sldId id="277" r:id="rId25"/>
  </p:sldIdLst>
  <p:sldSz cx="9144000" cy="5143500"/>
  <p:notesSz cx="6858000" cy="9144000"/>
  <p:embeddedFontLst>
    <p:embeddedFont>
      <p:font typeface="Amatic SC" panose="00000500000000000000"/>
      <p:regular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5BE263C-DBD7-4A20-BB59-AAB30ACAA65A}" styleName="中度样式 3 - 强调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p:cViewPr varScale="1">
        <p:scale>
          <a:sx n="100" d="100"/>
          <a:sy n="100" d="100"/>
        </p:scale>
        <p:origin x="0" y="0"/>
      </p:cViewPr>
      <p:guideLst>
        <p:guide orient="horz" pos="1620"/>
        <p:guide pos="2832"/>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font" Target="fonts/font1.fntdata"/><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2" name="Shape 2"/>
        <p:cNvGrpSpPr/>
        <p:nvPr/>
      </p:nvGrpSpPr>
      <p:grpSpPr>
        <a:xfrm>
          <a:off x="0" y="0"/>
          <a:ext cx="0" cy="0"/>
          <a:chOff x="0" y="0"/>
          <a:chExt cx="0" cy="0"/>
        </a:xfrm>
      </p:grpSpPr>
      <p:sp>
        <p:nvSpPr>
          <p:cNvPr id="3" name="Google Shape;3;n"/>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50" name="Shape 50"/>
        <p:cNvGrpSpPr/>
        <p:nvPr/>
      </p:nvGrpSpPr>
      <p:grpSpPr>
        <a:xfrm>
          <a:off x="0" y="0"/>
          <a:ext cx="0" cy="0"/>
          <a:chOff x="0" y="0"/>
          <a:chExt cx="0" cy="0"/>
        </a:xfrm>
      </p:grpSpPr>
      <p:sp>
        <p:nvSpPr>
          <p:cNvPr id="51" name="Google Shape;51;p:notes"/>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1"/>
          </p:nvPr>
        </p:nvSpPr>
        <p:spPr/>
        <p:txBody>
          <a:bodyPr/>
          <a:p>
            <a:r>
              <a:rPr lang="en-US"/>
              <a:t>Epidemiology</a:t>
            </a:r>
            <a:endParaRPr lang="en-US"/>
          </a:p>
          <a:p>
            <a:pPr lvl="1"/>
            <a:r>
              <a:rPr lang="en-US"/>
              <a:t>Various studies have reported a lifetime prevalence ranging from 3 to 13 percent for social anxiety disorder. The 6-month prevalence is about 2 to 3 per 100 persons (Table 9.5-1). In epidemiological studies, females are affected more often than males, but in clinical samples, the reverse is often true. The reasons for these varying observations are unknown. </a:t>
            </a:r>
            <a:endParaRPr lang="en-US"/>
          </a:p>
          <a:p>
            <a:pPr lvl="0"/>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1"/>
          </p:nvPr>
        </p:nvSpPr>
        <p:spPr/>
        <p:txBody>
          <a:bodyPr/>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50" name="Shape 50"/>
        <p:cNvGrpSpPr/>
        <p:nvPr/>
      </p:nvGrpSpPr>
      <p:grpSpPr>
        <a:xfrm>
          <a:off x="0" y="0"/>
          <a:ext cx="0" cy="0"/>
          <a:chOff x="0" y="0"/>
          <a:chExt cx="0" cy="0"/>
        </a:xfrm>
      </p:grpSpPr>
      <p:sp>
        <p:nvSpPr>
          <p:cNvPr id="51" name="Google Shape;51;p:notes"/>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57" name="Shape 57"/>
        <p:cNvGrpSpPr/>
        <p:nvPr/>
      </p:nvGrpSpPr>
      <p:grpSpPr>
        <a:xfrm>
          <a:off x="0" y="0"/>
          <a:ext cx="0" cy="0"/>
          <a:chOff x="0" y="0"/>
          <a:chExt cx="0" cy="0"/>
        </a:xfrm>
      </p:grpSpPr>
      <p:sp>
        <p:nvSpPr>
          <p:cNvPr id="58" name="Google Shape;58;g99a3807035_0_45: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99a3807035_0_45: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63" name="Shape 63"/>
        <p:cNvGrpSpPr/>
        <p:nvPr/>
      </p:nvGrpSpPr>
      <p:grpSpPr>
        <a:xfrm>
          <a:off x="0" y="0"/>
          <a:ext cx="0" cy="0"/>
          <a:chOff x="0" y="0"/>
          <a:chExt cx="0" cy="0"/>
        </a:xfrm>
      </p:grpSpPr>
      <p:sp>
        <p:nvSpPr>
          <p:cNvPr id="64" name="Google Shape;64;g99a3807035_0_991: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99a3807035_0_991: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1"/>
          </p:nvPr>
        </p:nvSpPr>
        <p:spPr/>
        <p:txBody>
          <a:bodyPr/>
          <a:p>
            <a:r>
              <a:rPr lang="en-US">
                <a:sym typeface="+mn-ea"/>
              </a:rPr>
              <a:t>Stimulus responce model</a:t>
            </a:r>
            <a:endParaRPr lang="en-US">
              <a:sym typeface="+mn-ea"/>
            </a:endParaRPr>
          </a:p>
          <a:p>
            <a:pPr lvl="1"/>
            <a:r>
              <a:rPr lang="en-US"/>
              <a:t>Pairing of a naturally frightening stimulus with a second inherently neutral stimulus.</a:t>
            </a:r>
            <a:endParaRPr lang="en-US"/>
          </a:p>
          <a:p>
            <a:pPr lvl="1"/>
            <a:r>
              <a:rPr lang="en-US"/>
              <a:t>when the two stimuli are paired on several occasions, the originally neutral stimulus takes on the capacity to arouse anxiety by itself. </a:t>
            </a:r>
            <a:endParaRPr lang="en-US"/>
          </a:p>
          <a:p>
            <a:pPr lvl="1"/>
            <a:r>
              <a:rPr lang="en-US"/>
              <a:t>The neutral stimulus, therefore, becomes a conditioned stimulus for anxiety production</a:t>
            </a:r>
            <a:endParaRPr lang="en-US"/>
          </a:p>
          <a:p>
            <a:pPr lvl="0"/>
            <a:r>
              <a:rPr lang="en-US">
                <a:sym typeface="+mn-ea"/>
              </a:rPr>
              <a:t>Psychoanalytic </a:t>
            </a:r>
            <a:endParaRPr lang="en-US">
              <a:sym typeface="+mn-ea"/>
            </a:endParaRPr>
          </a:p>
          <a:p>
            <a:pPr lvl="1"/>
            <a:r>
              <a:rPr lang="en-US"/>
              <a:t>When ego defences doesnt fully work as repression the ego must call on auxiliary defences like displacement, symbolization and avoidance.</a:t>
            </a:r>
            <a:endParaRPr lang="en-US"/>
          </a:p>
          <a:p>
            <a:pPr lvl="1"/>
            <a:r>
              <a:rPr lang="en-US"/>
              <a:t>In agoraphobia, it is the separation anxiety playing a central role.</a:t>
            </a:r>
            <a:endParaRPr lang="en-US"/>
          </a:p>
          <a:p>
            <a:pPr lvl="0"/>
            <a:r>
              <a:rPr lang="en-US">
                <a:sym typeface="+mn-ea"/>
              </a:rPr>
              <a:t>Genetic-Enviromental factors </a:t>
            </a:r>
            <a:endParaRPr lang="en-US"/>
          </a:p>
          <a:p>
            <a:pPr marL="158750" lvl="0" indent="0">
              <a:buNone/>
            </a:pP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1"/>
          </p:nvPr>
        </p:nvSpPr>
        <p:spPr/>
        <p:txBody>
          <a:bodyPr/>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1"/>
          </p:nvPr>
        </p:nvSpPr>
        <p:spPr/>
        <p:txBody>
          <a:bodyPr/>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1"/>
          </p:nvPr>
        </p:nvSpPr>
        <p:spPr/>
        <p:txBody>
          <a:bodyPr/>
          <a:p>
            <a:r>
              <a:rPr lang="en-US"/>
              <a:t>Acrophobia </a:t>
            </a:r>
            <a:r>
              <a:rPr lang="en-US">
                <a:sym typeface="+mn-ea"/>
              </a:rPr>
              <a:t>Fear of heights</a:t>
            </a:r>
            <a:endParaRPr lang="en-US">
              <a:sym typeface="+mn-ea"/>
            </a:endParaRPr>
          </a:p>
          <a:p>
            <a:r>
              <a:rPr lang="en-US">
                <a:sym typeface="+mn-ea"/>
              </a:rPr>
              <a:t>treskidecophobia Fear of number 13</a:t>
            </a:r>
            <a:endParaRPr lang="en-US">
              <a:sym typeface="+mn-ea"/>
            </a:endParaRPr>
          </a:p>
          <a:p>
            <a:r>
              <a:rPr lang="en-US"/>
              <a:t>Agoraphobia </a:t>
            </a:r>
            <a:r>
              <a:rPr lang="en-US">
                <a:sym typeface="+mn-ea"/>
              </a:rPr>
              <a:t>Fear of open places</a:t>
            </a:r>
            <a:endParaRPr lang="en-US">
              <a:sym typeface="+mn-ea"/>
            </a:endParaRPr>
          </a:p>
          <a:p>
            <a:r>
              <a:rPr lang="en-US"/>
              <a:t>arachnophobia</a:t>
            </a:r>
            <a:r>
              <a:rPr lang="en-US">
                <a:sym typeface="+mn-ea"/>
              </a:rPr>
              <a:t> Fear of Spiders </a:t>
            </a:r>
            <a:endParaRPr lang="en-US"/>
          </a:p>
          <a:p>
            <a:r>
              <a:rPr lang="en-US"/>
              <a:t>Ailurophobia </a:t>
            </a:r>
            <a:r>
              <a:rPr lang="en-US">
                <a:sym typeface="+mn-ea"/>
              </a:rPr>
              <a:t>Fear of cats</a:t>
            </a:r>
            <a:endParaRPr lang="en-US"/>
          </a:p>
          <a:p>
            <a:r>
              <a:rPr lang="en-US"/>
              <a:t>Hydrophobia  </a:t>
            </a:r>
            <a:r>
              <a:rPr lang="en-US">
                <a:sym typeface="+mn-ea"/>
              </a:rPr>
              <a:t>Fear of water</a:t>
            </a:r>
            <a:endParaRPr lang="en-US"/>
          </a:p>
          <a:p>
            <a:r>
              <a:rPr lang="en-US"/>
              <a:t>Claustrophobia </a:t>
            </a:r>
            <a:r>
              <a:rPr lang="en-US">
                <a:sym typeface="+mn-ea"/>
              </a:rPr>
              <a:t>Fear of closed spaces</a:t>
            </a:r>
            <a:endParaRPr lang="en-US"/>
          </a:p>
          <a:p>
            <a:r>
              <a:rPr lang="en-US"/>
              <a:t>Cynophobia </a:t>
            </a:r>
            <a:r>
              <a:rPr lang="en-US">
                <a:sym typeface="+mn-ea"/>
              </a:rPr>
              <a:t>Fear of dogs</a:t>
            </a:r>
            <a:endParaRPr lang="en-US"/>
          </a:p>
          <a:p>
            <a:r>
              <a:rPr lang="en-US"/>
              <a:t>Mysophobia </a:t>
            </a:r>
            <a:r>
              <a:rPr lang="en-US">
                <a:sym typeface="+mn-ea"/>
              </a:rPr>
              <a:t>Fear of dirt and germs</a:t>
            </a:r>
            <a:endParaRPr lang="en-US"/>
          </a:p>
          <a:p>
            <a:r>
              <a:rPr lang="en-US"/>
              <a:t>Pyrophobia </a:t>
            </a:r>
            <a:r>
              <a:rPr lang="en-US">
                <a:sym typeface="+mn-ea"/>
              </a:rPr>
              <a:t>Fear of fire</a:t>
            </a:r>
            <a:endParaRPr lang="en-US"/>
          </a:p>
          <a:p>
            <a:r>
              <a:rPr lang="en-US"/>
              <a:t>Xenophobia </a:t>
            </a:r>
            <a:r>
              <a:rPr lang="en-US">
                <a:sym typeface="+mn-ea"/>
              </a:rPr>
              <a:t>Fear of strangers</a:t>
            </a:r>
            <a:endParaRPr lang="en-US"/>
          </a:p>
          <a:p>
            <a:r>
              <a:rPr lang="en-US"/>
              <a:t>Zoophobia </a:t>
            </a:r>
            <a:r>
              <a:rPr lang="en-US">
                <a:sym typeface="+mn-ea"/>
              </a:rPr>
              <a:t>Fear of animals</a:t>
            </a:r>
            <a:endParaRPr lang="en-US"/>
          </a:p>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1"/>
          </p:nvPr>
        </p:nvSpPr>
        <p:spPr/>
        <p:txBody>
          <a:bodyPr/>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1"/>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type="subTitle" idx="1"/>
          </p:nvPr>
        </p:nvSpPr>
        <p:spPr>
          <a:xfrm>
            <a:off x="311700" y="2834125"/>
            <a:ext cx="8520600" cy="792600"/>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44" name="Shape 44"/>
        <p:cNvGrpSpPr/>
        <p:nvPr/>
      </p:nvGrpSpPr>
      <p:grpSpPr>
        <a:xfrm>
          <a:off x="0" y="0"/>
          <a:ext cx="0" cy="0"/>
          <a:chOff x="0" y="0"/>
          <a:chExt cx="0" cy="0"/>
        </a:xfrm>
      </p:grpSpPr>
      <p:sp>
        <p:nvSpPr>
          <p:cNvPr id="45" name="Google Shape;45;p11"/>
          <p:cNvSpPr txBox="1"/>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type="body" idx="1"/>
          </p:nvPr>
        </p:nvSpPr>
        <p:spPr>
          <a:xfrm>
            <a:off x="311700" y="3152225"/>
            <a:ext cx="8520600" cy="1300800"/>
          </a:xfrm>
          <a:prstGeom prst="rect">
            <a:avLst/>
          </a:prstGeom>
        </p:spPr>
        <p:txBody>
          <a:bodyPr spcFirstLastPara="1" wrap="square" lIns="0" tIns="0" rIns="0" bIns="0" anchor="t" anchorCtr="0">
            <a:noAutofit/>
          </a:bodyPr>
          <a:lstStyle>
            <a:lvl1pPr marL="457200" lvl="0" indent="-374650" algn="ctr">
              <a:lnSpc>
                <a:spcPct val="75000"/>
              </a:lnSpc>
              <a:spcBef>
                <a:spcPts val="0"/>
              </a:spcBef>
              <a:spcAft>
                <a:spcPts val="0"/>
              </a:spcAft>
              <a:buSzPts val="2300"/>
              <a:buChar char="●"/>
              <a:defRPr/>
            </a:lvl1pPr>
            <a:lvl2pPr marL="914400" lvl="1" indent="-355600" algn="ctr">
              <a:lnSpc>
                <a:spcPct val="75000"/>
              </a:lnSpc>
              <a:spcBef>
                <a:spcPts val="1600"/>
              </a:spcBef>
              <a:spcAft>
                <a:spcPts val="0"/>
              </a:spcAft>
              <a:buSzPts val="2000"/>
              <a:buChar char="○"/>
              <a:defRPr/>
            </a:lvl2pPr>
            <a:lvl3pPr marL="1371600" lvl="2" indent="-342900" algn="ctr">
              <a:lnSpc>
                <a:spcPct val="75000"/>
              </a:lnSpc>
              <a:spcBef>
                <a:spcPts val="1600"/>
              </a:spcBef>
              <a:spcAft>
                <a:spcPts val="0"/>
              </a:spcAft>
              <a:buSzPts val="1800"/>
              <a:buChar char="■"/>
              <a:defRPr/>
            </a:lvl3pPr>
            <a:lvl4pPr marL="1828800" lvl="3" indent="-330200" algn="ctr">
              <a:lnSpc>
                <a:spcPct val="75000"/>
              </a:lnSpc>
              <a:spcBef>
                <a:spcPts val="1600"/>
              </a:spcBef>
              <a:spcAft>
                <a:spcPts val="0"/>
              </a:spcAft>
              <a:buSzPts val="1600"/>
              <a:buChar char="●"/>
              <a:defRPr/>
            </a:lvl4pPr>
            <a:lvl5pPr marL="2286000" lvl="4" indent="-330200" algn="ctr">
              <a:lnSpc>
                <a:spcPct val="75000"/>
              </a:lnSpc>
              <a:spcBef>
                <a:spcPts val="1600"/>
              </a:spcBef>
              <a:spcAft>
                <a:spcPts val="0"/>
              </a:spcAft>
              <a:buSzPts val="1600"/>
              <a:buChar char="○"/>
              <a:defRPr/>
            </a:lvl5pPr>
            <a:lvl6pPr marL="2743200" lvl="5" indent="-330200" algn="ctr">
              <a:lnSpc>
                <a:spcPct val="75000"/>
              </a:lnSpc>
              <a:spcBef>
                <a:spcPts val="1600"/>
              </a:spcBef>
              <a:spcAft>
                <a:spcPts val="0"/>
              </a:spcAft>
              <a:buSzPts val="1600"/>
              <a:buChar char="■"/>
              <a:defRPr/>
            </a:lvl6pPr>
            <a:lvl7pPr marL="3200400" lvl="6" indent="-330200" algn="ctr">
              <a:lnSpc>
                <a:spcPct val="75000"/>
              </a:lnSpc>
              <a:spcBef>
                <a:spcPts val="1600"/>
              </a:spcBef>
              <a:spcAft>
                <a:spcPts val="0"/>
              </a:spcAft>
              <a:buSzPts val="1600"/>
              <a:buChar char="●"/>
              <a:defRPr/>
            </a:lvl7pPr>
            <a:lvl8pPr marL="3657600" lvl="7" indent="-330200" algn="ctr">
              <a:lnSpc>
                <a:spcPct val="75000"/>
              </a:lnSpc>
              <a:spcBef>
                <a:spcPts val="1600"/>
              </a:spcBef>
              <a:spcAft>
                <a:spcPts val="0"/>
              </a:spcAft>
              <a:buSzPts val="1600"/>
              <a:buChar char="○"/>
              <a:defRPr/>
            </a:lvl8pPr>
            <a:lvl9pPr marL="4114800" lvl="8" indent="-330200" algn="ctr">
              <a:lnSpc>
                <a:spcPct val="75000"/>
              </a:lnSpc>
              <a:spcBef>
                <a:spcPts val="1600"/>
              </a:spcBef>
              <a:spcAft>
                <a:spcPts val="1600"/>
              </a:spcAft>
              <a:buSzPts val="1600"/>
              <a:buChar char="■"/>
              <a:defRPr/>
            </a:lvl9pPr>
          </a:lstStyle>
          <a:p/>
        </p:txBody>
      </p:sp>
      <p:sp>
        <p:nvSpPr>
          <p:cNvPr id="47" name="Google Shape;47;p11"/>
          <p:cNvSpPr txBox="1"/>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48" name="Shape 48"/>
        <p:cNvGrpSpPr/>
        <p:nvPr/>
      </p:nvGrpSpPr>
      <p:grpSpPr>
        <a:xfrm>
          <a:off x="0" y="0"/>
          <a:ext cx="0" cy="0"/>
          <a:chOff x="0" y="0"/>
          <a:chExt cx="0" cy="0"/>
        </a:xfrm>
      </p:grpSpPr>
      <p:sp>
        <p:nvSpPr>
          <p:cNvPr id="49" name="Google Shape;49;p12"/>
          <p:cNvSpPr txBox="1"/>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matchingName="Title and body">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35500" y="2164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500"/>
              <a:buNone/>
              <a:defRPr/>
            </a:lvl1pPr>
            <a:lvl2pPr lvl="1">
              <a:spcBef>
                <a:spcPts val="0"/>
              </a:spcBef>
              <a:spcAft>
                <a:spcPts val="0"/>
              </a:spcAft>
              <a:buSzPts val="2500"/>
              <a:buNone/>
              <a:defRPr/>
            </a:lvl2pPr>
            <a:lvl3pPr lvl="2">
              <a:spcBef>
                <a:spcPts val="0"/>
              </a:spcBef>
              <a:spcAft>
                <a:spcPts val="0"/>
              </a:spcAft>
              <a:buSzPts val="2500"/>
              <a:buNone/>
              <a:defRPr/>
            </a:lvl3pPr>
            <a:lvl4pPr lvl="3">
              <a:spcBef>
                <a:spcPts val="0"/>
              </a:spcBef>
              <a:spcAft>
                <a:spcPts val="0"/>
              </a:spcAft>
              <a:buSzPts val="2500"/>
              <a:buNone/>
              <a:defRPr/>
            </a:lvl4pPr>
            <a:lvl5pPr lvl="4">
              <a:spcBef>
                <a:spcPts val="0"/>
              </a:spcBef>
              <a:spcAft>
                <a:spcPts val="0"/>
              </a:spcAft>
              <a:buSzPts val="2500"/>
              <a:buNone/>
              <a:defRPr/>
            </a:lvl5pPr>
            <a:lvl6pPr lvl="5">
              <a:spcBef>
                <a:spcPts val="0"/>
              </a:spcBef>
              <a:spcAft>
                <a:spcPts val="0"/>
              </a:spcAft>
              <a:buSzPts val="2500"/>
              <a:buNone/>
              <a:defRPr/>
            </a:lvl6pPr>
            <a:lvl7pPr lvl="6">
              <a:spcBef>
                <a:spcPts val="0"/>
              </a:spcBef>
              <a:spcAft>
                <a:spcPts val="0"/>
              </a:spcAft>
              <a:buSzPts val="2500"/>
              <a:buNone/>
              <a:defRPr/>
            </a:lvl7pPr>
            <a:lvl8pPr lvl="7">
              <a:spcBef>
                <a:spcPts val="0"/>
              </a:spcBef>
              <a:spcAft>
                <a:spcPts val="0"/>
              </a:spcAft>
              <a:buSzPts val="2500"/>
              <a:buNone/>
              <a:defRPr/>
            </a:lvl8pPr>
            <a:lvl9pPr lvl="8">
              <a:spcBef>
                <a:spcPts val="0"/>
              </a:spcBef>
              <a:spcAft>
                <a:spcPts val="0"/>
              </a:spcAft>
              <a:buSzPts val="2500"/>
              <a:buNone/>
              <a:defRPr/>
            </a:lvl9pPr>
          </a:lstStyle>
          <a:p/>
        </p:txBody>
      </p:sp>
      <p:sp>
        <p:nvSpPr>
          <p:cNvPr id="18" name="Google Shape;18;p4"/>
          <p:cNvSpPr txBox="1"/>
          <p:nvPr>
            <p:ph type="body" idx="1"/>
          </p:nvPr>
        </p:nvSpPr>
        <p:spPr>
          <a:xfrm>
            <a:off x="311700" y="1000075"/>
            <a:ext cx="8520600" cy="3416400"/>
          </a:xfrm>
          <a:prstGeom prst="rect">
            <a:avLst/>
          </a:prstGeom>
        </p:spPr>
        <p:txBody>
          <a:bodyPr spcFirstLastPara="1" wrap="square" lIns="0" tIns="0" rIns="0" bIns="0" anchor="t" anchorCtr="0">
            <a:noAutofit/>
          </a:bodyPr>
          <a:lstStyle>
            <a:lvl1pPr marL="457200" lvl="0" indent="-374650">
              <a:lnSpc>
                <a:spcPct val="90000"/>
              </a:lnSpc>
              <a:spcBef>
                <a:spcPts val="0"/>
              </a:spcBef>
              <a:spcAft>
                <a:spcPts val="0"/>
              </a:spcAft>
              <a:buSzPts val="2300"/>
              <a:buChar char="●"/>
              <a:defRPr sz="2000"/>
            </a:lvl1pPr>
            <a:lvl2pPr marL="914400" lvl="1" indent="-355600">
              <a:lnSpc>
                <a:spcPct val="90000"/>
              </a:lnSpc>
              <a:spcBef>
                <a:spcPts val="1600"/>
              </a:spcBef>
              <a:spcAft>
                <a:spcPts val="0"/>
              </a:spcAft>
              <a:buSzPts val="2000"/>
              <a:buChar char="○"/>
              <a:defRPr/>
            </a:lvl2pPr>
            <a:lvl3pPr marL="1371600" lvl="2" indent="-342900">
              <a:lnSpc>
                <a:spcPct val="90000"/>
              </a:lnSpc>
              <a:spcBef>
                <a:spcPts val="1600"/>
              </a:spcBef>
              <a:spcAft>
                <a:spcPts val="0"/>
              </a:spcAft>
              <a:buSzPts val="1800"/>
              <a:buChar char="■"/>
              <a:defRPr/>
            </a:lvl3pPr>
            <a:lvl4pPr marL="1828800" lvl="3" indent="-330200">
              <a:lnSpc>
                <a:spcPct val="90000"/>
              </a:lnSpc>
              <a:spcBef>
                <a:spcPts val="1600"/>
              </a:spcBef>
              <a:spcAft>
                <a:spcPts val="0"/>
              </a:spcAft>
              <a:buSzPts val="1600"/>
              <a:buChar char="●"/>
              <a:defRPr/>
            </a:lvl4pPr>
            <a:lvl5pPr marL="2286000" lvl="4" indent="-330200">
              <a:lnSpc>
                <a:spcPct val="90000"/>
              </a:lnSpc>
              <a:spcBef>
                <a:spcPts val="1600"/>
              </a:spcBef>
              <a:spcAft>
                <a:spcPts val="0"/>
              </a:spcAft>
              <a:buSzPts val="1600"/>
              <a:buChar char="○"/>
              <a:defRPr/>
            </a:lvl5pPr>
            <a:lvl6pPr marL="2743200" lvl="5" indent="-330200">
              <a:lnSpc>
                <a:spcPct val="90000"/>
              </a:lnSpc>
              <a:spcBef>
                <a:spcPts val="1600"/>
              </a:spcBef>
              <a:spcAft>
                <a:spcPts val="0"/>
              </a:spcAft>
              <a:buSzPts val="1600"/>
              <a:buChar char="■"/>
              <a:defRPr/>
            </a:lvl6pPr>
            <a:lvl7pPr marL="3200400" lvl="6" indent="-330200">
              <a:lnSpc>
                <a:spcPct val="90000"/>
              </a:lnSpc>
              <a:spcBef>
                <a:spcPts val="1600"/>
              </a:spcBef>
              <a:spcAft>
                <a:spcPts val="0"/>
              </a:spcAft>
              <a:buSzPts val="1600"/>
              <a:buChar char="●"/>
              <a:defRPr/>
            </a:lvl7pPr>
            <a:lvl8pPr marL="3657600" lvl="7" indent="-330200">
              <a:lnSpc>
                <a:spcPct val="90000"/>
              </a:lnSpc>
              <a:spcBef>
                <a:spcPts val="1600"/>
              </a:spcBef>
              <a:spcAft>
                <a:spcPts val="0"/>
              </a:spcAft>
              <a:buSzPts val="1600"/>
              <a:buChar char="○"/>
              <a:defRPr/>
            </a:lvl8pPr>
            <a:lvl9pPr marL="4114800" lvl="8" indent="-330200">
              <a:lnSpc>
                <a:spcPct val="90000"/>
              </a:lnSpc>
              <a:spcBef>
                <a:spcPts val="1600"/>
              </a:spcBef>
              <a:spcAft>
                <a:spcPts val="1600"/>
              </a:spcAft>
              <a:buSzPts val="1600"/>
              <a:buChar char="■"/>
              <a:defRPr/>
            </a:lvl9pPr>
          </a:lstStyle>
          <a:p/>
        </p:txBody>
      </p:sp>
      <p:sp>
        <p:nvSpPr>
          <p:cNvPr id="19" name="Google Shape;19;p4"/>
          <p:cNvSpPr txBox="1"/>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matchingName="Title and two columns">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35500" y="2164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500"/>
              <a:buNone/>
              <a:defRPr/>
            </a:lvl1pPr>
            <a:lvl2pPr lvl="1">
              <a:spcBef>
                <a:spcPts val="0"/>
              </a:spcBef>
              <a:spcAft>
                <a:spcPts val="0"/>
              </a:spcAft>
              <a:buSzPts val="2500"/>
              <a:buNone/>
              <a:defRPr/>
            </a:lvl2pPr>
            <a:lvl3pPr lvl="2">
              <a:spcBef>
                <a:spcPts val="0"/>
              </a:spcBef>
              <a:spcAft>
                <a:spcPts val="0"/>
              </a:spcAft>
              <a:buSzPts val="2500"/>
              <a:buNone/>
              <a:defRPr/>
            </a:lvl3pPr>
            <a:lvl4pPr lvl="3">
              <a:spcBef>
                <a:spcPts val="0"/>
              </a:spcBef>
              <a:spcAft>
                <a:spcPts val="0"/>
              </a:spcAft>
              <a:buSzPts val="2500"/>
              <a:buNone/>
              <a:defRPr/>
            </a:lvl4pPr>
            <a:lvl5pPr lvl="4">
              <a:spcBef>
                <a:spcPts val="0"/>
              </a:spcBef>
              <a:spcAft>
                <a:spcPts val="0"/>
              </a:spcAft>
              <a:buSzPts val="2500"/>
              <a:buNone/>
              <a:defRPr/>
            </a:lvl5pPr>
            <a:lvl6pPr lvl="5">
              <a:spcBef>
                <a:spcPts val="0"/>
              </a:spcBef>
              <a:spcAft>
                <a:spcPts val="0"/>
              </a:spcAft>
              <a:buSzPts val="2500"/>
              <a:buNone/>
              <a:defRPr/>
            </a:lvl6pPr>
            <a:lvl7pPr lvl="6">
              <a:spcBef>
                <a:spcPts val="0"/>
              </a:spcBef>
              <a:spcAft>
                <a:spcPts val="0"/>
              </a:spcAft>
              <a:buSzPts val="2500"/>
              <a:buNone/>
              <a:defRPr/>
            </a:lvl7pPr>
            <a:lvl8pPr lvl="7">
              <a:spcBef>
                <a:spcPts val="0"/>
              </a:spcBef>
              <a:spcAft>
                <a:spcPts val="0"/>
              </a:spcAft>
              <a:buSzPts val="2500"/>
              <a:buNone/>
              <a:defRPr/>
            </a:lvl8pPr>
            <a:lvl9pPr lvl="8">
              <a:spcBef>
                <a:spcPts val="0"/>
              </a:spcBef>
              <a:spcAft>
                <a:spcPts val="0"/>
              </a:spcAft>
              <a:buSzPts val="2500"/>
              <a:buNone/>
              <a:defRPr/>
            </a:lvl9pPr>
          </a:lstStyle>
          <a:p/>
        </p:txBody>
      </p:sp>
      <p:sp>
        <p:nvSpPr>
          <p:cNvPr id="22" name="Google Shape;22;p5"/>
          <p:cNvSpPr txBox="1"/>
          <p:nvPr>
            <p:ph type="body" idx="1"/>
          </p:nvPr>
        </p:nvSpPr>
        <p:spPr>
          <a:xfrm>
            <a:off x="311700" y="1152475"/>
            <a:ext cx="3999900" cy="3416400"/>
          </a:xfrm>
          <a:prstGeom prst="rect">
            <a:avLst/>
          </a:prstGeom>
        </p:spPr>
        <p:txBody>
          <a:bodyPr spcFirstLastPara="1" wrap="square" lIns="0" tIns="0" rIns="0" bIns="0" anchor="t" anchorCtr="0">
            <a:noAutofit/>
          </a:bodyPr>
          <a:lstStyle>
            <a:lvl1pPr marL="457200" lvl="0" indent="-317500">
              <a:lnSpc>
                <a:spcPct val="70000"/>
              </a:lnSpc>
              <a:spcBef>
                <a:spcPts val="0"/>
              </a:spcBef>
              <a:spcAft>
                <a:spcPts val="0"/>
              </a:spcAft>
              <a:buSzPts val="1400"/>
              <a:buChar char="●"/>
              <a:defRPr sz="1400"/>
            </a:lvl1pPr>
            <a:lvl2pPr marL="914400" lvl="1" indent="-304800">
              <a:lnSpc>
                <a:spcPct val="70000"/>
              </a:lnSpc>
              <a:spcBef>
                <a:spcPts val="1600"/>
              </a:spcBef>
              <a:spcAft>
                <a:spcPts val="0"/>
              </a:spcAft>
              <a:buSzPts val="1200"/>
              <a:buChar char="○"/>
              <a:defRPr sz="1200"/>
            </a:lvl2pPr>
            <a:lvl3pPr marL="1371600" lvl="2" indent="-304800">
              <a:lnSpc>
                <a:spcPct val="70000"/>
              </a:lnSpc>
              <a:spcBef>
                <a:spcPts val="1600"/>
              </a:spcBef>
              <a:spcAft>
                <a:spcPts val="0"/>
              </a:spcAft>
              <a:buSzPts val="1200"/>
              <a:buChar char="■"/>
              <a:defRPr sz="1200"/>
            </a:lvl3pPr>
            <a:lvl4pPr marL="1828800" lvl="3" indent="-304800">
              <a:lnSpc>
                <a:spcPct val="70000"/>
              </a:lnSpc>
              <a:spcBef>
                <a:spcPts val="1600"/>
              </a:spcBef>
              <a:spcAft>
                <a:spcPts val="0"/>
              </a:spcAft>
              <a:buSzPts val="1200"/>
              <a:buChar char="●"/>
              <a:defRPr sz="1200"/>
            </a:lvl4pPr>
            <a:lvl5pPr marL="2286000" lvl="4" indent="-304800">
              <a:lnSpc>
                <a:spcPct val="70000"/>
              </a:lnSpc>
              <a:spcBef>
                <a:spcPts val="1600"/>
              </a:spcBef>
              <a:spcAft>
                <a:spcPts val="0"/>
              </a:spcAft>
              <a:buSzPts val="1200"/>
              <a:buChar char="○"/>
              <a:defRPr sz="1200"/>
            </a:lvl5pPr>
            <a:lvl6pPr marL="2743200" lvl="5" indent="-304800">
              <a:lnSpc>
                <a:spcPct val="70000"/>
              </a:lnSpc>
              <a:spcBef>
                <a:spcPts val="1600"/>
              </a:spcBef>
              <a:spcAft>
                <a:spcPts val="0"/>
              </a:spcAft>
              <a:buSzPts val="1200"/>
              <a:buChar char="■"/>
              <a:defRPr sz="1200"/>
            </a:lvl6pPr>
            <a:lvl7pPr marL="3200400" lvl="6" indent="-304800">
              <a:lnSpc>
                <a:spcPct val="70000"/>
              </a:lnSpc>
              <a:spcBef>
                <a:spcPts val="1600"/>
              </a:spcBef>
              <a:spcAft>
                <a:spcPts val="0"/>
              </a:spcAft>
              <a:buSzPts val="1200"/>
              <a:buChar char="●"/>
              <a:defRPr sz="1200"/>
            </a:lvl7pPr>
            <a:lvl8pPr marL="3657600" lvl="7" indent="-304800">
              <a:lnSpc>
                <a:spcPct val="70000"/>
              </a:lnSpc>
              <a:spcBef>
                <a:spcPts val="1600"/>
              </a:spcBef>
              <a:spcAft>
                <a:spcPts val="0"/>
              </a:spcAft>
              <a:buSzPts val="1200"/>
              <a:buChar char="○"/>
              <a:defRPr sz="1200"/>
            </a:lvl8pPr>
            <a:lvl9pPr marL="4114800" lvl="8" indent="-304800">
              <a:lnSpc>
                <a:spcPct val="70000"/>
              </a:lnSpc>
              <a:spcBef>
                <a:spcPts val="1600"/>
              </a:spcBef>
              <a:spcAft>
                <a:spcPts val="1600"/>
              </a:spcAft>
              <a:buSzPts val="1200"/>
              <a:buChar char="■"/>
              <a:defRPr sz="1200"/>
            </a:lvl9pPr>
          </a:lstStyle>
          <a:p/>
        </p:txBody>
      </p:sp>
      <p:sp>
        <p:nvSpPr>
          <p:cNvPr id="23" name="Google Shape;23;p5"/>
          <p:cNvSpPr txBox="1"/>
          <p:nvPr>
            <p:ph type="body" idx="2"/>
          </p:nvPr>
        </p:nvSpPr>
        <p:spPr>
          <a:xfrm>
            <a:off x="4832400" y="1152475"/>
            <a:ext cx="3999900" cy="3416400"/>
          </a:xfrm>
          <a:prstGeom prst="rect">
            <a:avLst/>
          </a:prstGeom>
        </p:spPr>
        <p:txBody>
          <a:bodyPr spcFirstLastPara="1" wrap="square" lIns="0" tIns="0" rIns="0" bIns="0" anchor="t" anchorCtr="0">
            <a:noAutofit/>
          </a:bodyPr>
          <a:lstStyle>
            <a:lvl1pPr marL="457200" lvl="0" indent="-317500">
              <a:lnSpc>
                <a:spcPct val="70000"/>
              </a:lnSpc>
              <a:spcBef>
                <a:spcPts val="0"/>
              </a:spcBef>
              <a:spcAft>
                <a:spcPts val="0"/>
              </a:spcAft>
              <a:buSzPts val="1400"/>
              <a:buChar char="●"/>
              <a:defRPr sz="1400"/>
            </a:lvl1pPr>
            <a:lvl2pPr marL="914400" lvl="1" indent="-304800">
              <a:lnSpc>
                <a:spcPct val="70000"/>
              </a:lnSpc>
              <a:spcBef>
                <a:spcPts val="1600"/>
              </a:spcBef>
              <a:spcAft>
                <a:spcPts val="0"/>
              </a:spcAft>
              <a:buSzPts val="1200"/>
              <a:buChar char="○"/>
              <a:defRPr sz="1200"/>
            </a:lvl2pPr>
            <a:lvl3pPr marL="1371600" lvl="2" indent="-304800">
              <a:lnSpc>
                <a:spcPct val="70000"/>
              </a:lnSpc>
              <a:spcBef>
                <a:spcPts val="1600"/>
              </a:spcBef>
              <a:spcAft>
                <a:spcPts val="0"/>
              </a:spcAft>
              <a:buSzPts val="1200"/>
              <a:buChar char="■"/>
              <a:defRPr sz="1200"/>
            </a:lvl3pPr>
            <a:lvl4pPr marL="1828800" lvl="3" indent="-304800">
              <a:lnSpc>
                <a:spcPct val="70000"/>
              </a:lnSpc>
              <a:spcBef>
                <a:spcPts val="1600"/>
              </a:spcBef>
              <a:spcAft>
                <a:spcPts val="0"/>
              </a:spcAft>
              <a:buSzPts val="1200"/>
              <a:buChar char="●"/>
              <a:defRPr sz="1200"/>
            </a:lvl4pPr>
            <a:lvl5pPr marL="2286000" lvl="4" indent="-304800">
              <a:lnSpc>
                <a:spcPct val="70000"/>
              </a:lnSpc>
              <a:spcBef>
                <a:spcPts val="1600"/>
              </a:spcBef>
              <a:spcAft>
                <a:spcPts val="0"/>
              </a:spcAft>
              <a:buSzPts val="1200"/>
              <a:buChar char="○"/>
              <a:defRPr sz="1200"/>
            </a:lvl5pPr>
            <a:lvl6pPr marL="2743200" lvl="5" indent="-304800">
              <a:lnSpc>
                <a:spcPct val="70000"/>
              </a:lnSpc>
              <a:spcBef>
                <a:spcPts val="1600"/>
              </a:spcBef>
              <a:spcAft>
                <a:spcPts val="0"/>
              </a:spcAft>
              <a:buSzPts val="1200"/>
              <a:buChar char="■"/>
              <a:defRPr sz="1200"/>
            </a:lvl6pPr>
            <a:lvl7pPr marL="3200400" lvl="6" indent="-304800">
              <a:lnSpc>
                <a:spcPct val="70000"/>
              </a:lnSpc>
              <a:spcBef>
                <a:spcPts val="1600"/>
              </a:spcBef>
              <a:spcAft>
                <a:spcPts val="0"/>
              </a:spcAft>
              <a:buSzPts val="1200"/>
              <a:buChar char="●"/>
              <a:defRPr sz="1200"/>
            </a:lvl7pPr>
            <a:lvl8pPr marL="3657600" lvl="7" indent="-304800">
              <a:lnSpc>
                <a:spcPct val="70000"/>
              </a:lnSpc>
              <a:spcBef>
                <a:spcPts val="1600"/>
              </a:spcBef>
              <a:spcAft>
                <a:spcPts val="0"/>
              </a:spcAft>
              <a:buSzPts val="1200"/>
              <a:buChar char="○"/>
              <a:defRPr sz="1200"/>
            </a:lvl8pPr>
            <a:lvl9pPr marL="4114800" lvl="8" indent="-304800">
              <a:lnSpc>
                <a:spcPct val="70000"/>
              </a:lnSpc>
              <a:spcBef>
                <a:spcPts val="1600"/>
              </a:spcBef>
              <a:spcAft>
                <a:spcPts val="1600"/>
              </a:spcAft>
              <a:buSzPts val="1200"/>
              <a:buChar char="■"/>
              <a:defRPr sz="1200"/>
            </a:lvl9pPr>
          </a:lstStyle>
          <a:p/>
        </p:txBody>
      </p:sp>
      <p:sp>
        <p:nvSpPr>
          <p:cNvPr id="24" name="Google Shape;24;p5"/>
          <p:cNvSpPr txBox="1"/>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35500" y="2164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500"/>
              <a:buNone/>
              <a:defRPr/>
            </a:lvl1pPr>
            <a:lvl2pPr lvl="1">
              <a:spcBef>
                <a:spcPts val="0"/>
              </a:spcBef>
              <a:spcAft>
                <a:spcPts val="0"/>
              </a:spcAft>
              <a:buSzPts val="2500"/>
              <a:buNone/>
              <a:defRPr/>
            </a:lvl2pPr>
            <a:lvl3pPr lvl="2">
              <a:spcBef>
                <a:spcPts val="0"/>
              </a:spcBef>
              <a:spcAft>
                <a:spcPts val="0"/>
              </a:spcAft>
              <a:buSzPts val="2500"/>
              <a:buNone/>
              <a:defRPr/>
            </a:lvl3pPr>
            <a:lvl4pPr lvl="3">
              <a:spcBef>
                <a:spcPts val="0"/>
              </a:spcBef>
              <a:spcAft>
                <a:spcPts val="0"/>
              </a:spcAft>
              <a:buSzPts val="2500"/>
              <a:buNone/>
              <a:defRPr/>
            </a:lvl4pPr>
            <a:lvl5pPr lvl="4">
              <a:spcBef>
                <a:spcPts val="0"/>
              </a:spcBef>
              <a:spcAft>
                <a:spcPts val="0"/>
              </a:spcAft>
              <a:buSzPts val="2500"/>
              <a:buNone/>
              <a:defRPr/>
            </a:lvl5pPr>
            <a:lvl6pPr lvl="5">
              <a:spcBef>
                <a:spcPts val="0"/>
              </a:spcBef>
              <a:spcAft>
                <a:spcPts val="0"/>
              </a:spcAft>
              <a:buSzPts val="2500"/>
              <a:buNone/>
              <a:defRPr/>
            </a:lvl6pPr>
            <a:lvl7pPr lvl="6">
              <a:spcBef>
                <a:spcPts val="0"/>
              </a:spcBef>
              <a:spcAft>
                <a:spcPts val="0"/>
              </a:spcAft>
              <a:buSzPts val="2500"/>
              <a:buNone/>
              <a:defRPr/>
            </a:lvl7pPr>
            <a:lvl8pPr lvl="7">
              <a:spcBef>
                <a:spcPts val="0"/>
              </a:spcBef>
              <a:spcAft>
                <a:spcPts val="0"/>
              </a:spcAft>
              <a:buSzPts val="2500"/>
              <a:buNone/>
              <a:defRPr/>
            </a:lvl8pPr>
            <a:lvl9pPr lvl="8">
              <a:spcBef>
                <a:spcPts val="0"/>
              </a:spcBef>
              <a:spcAft>
                <a:spcPts val="0"/>
              </a:spcAft>
              <a:buSzPts val="2500"/>
              <a:buNone/>
              <a:defRPr/>
            </a:lvl9pPr>
          </a:lstStyle>
          <a:p/>
        </p:txBody>
      </p:sp>
      <p:sp>
        <p:nvSpPr>
          <p:cNvPr id="27" name="Google Shape;27;p6"/>
          <p:cNvSpPr txBox="1"/>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type="body" idx="1"/>
          </p:nvPr>
        </p:nvSpPr>
        <p:spPr>
          <a:xfrm>
            <a:off x="311700" y="1389600"/>
            <a:ext cx="3163500" cy="3179400"/>
          </a:xfrm>
          <a:prstGeom prst="rect">
            <a:avLst/>
          </a:prstGeom>
        </p:spPr>
        <p:txBody>
          <a:bodyPr spcFirstLastPara="1" wrap="square" lIns="0" tIns="0" rIns="0" bIns="0" anchor="t" anchorCtr="0">
            <a:noAutofit/>
          </a:bodyPr>
          <a:lstStyle>
            <a:lvl1pPr marL="457200" lvl="0" indent="-304800">
              <a:lnSpc>
                <a:spcPct val="70000"/>
              </a:lnSpc>
              <a:spcBef>
                <a:spcPts val="0"/>
              </a:spcBef>
              <a:spcAft>
                <a:spcPts val="0"/>
              </a:spcAft>
              <a:buSzPts val="1200"/>
              <a:buChar char="●"/>
              <a:defRPr sz="1200"/>
            </a:lvl1pPr>
            <a:lvl2pPr marL="914400" lvl="1" indent="-304800">
              <a:lnSpc>
                <a:spcPct val="70000"/>
              </a:lnSpc>
              <a:spcBef>
                <a:spcPts val="1600"/>
              </a:spcBef>
              <a:spcAft>
                <a:spcPts val="0"/>
              </a:spcAft>
              <a:buSzPts val="1200"/>
              <a:buChar char="○"/>
              <a:defRPr sz="1200"/>
            </a:lvl2pPr>
            <a:lvl3pPr marL="1371600" lvl="2" indent="-304800">
              <a:lnSpc>
                <a:spcPct val="70000"/>
              </a:lnSpc>
              <a:spcBef>
                <a:spcPts val="1600"/>
              </a:spcBef>
              <a:spcAft>
                <a:spcPts val="0"/>
              </a:spcAft>
              <a:buSzPts val="1200"/>
              <a:buChar char="■"/>
              <a:defRPr sz="1200"/>
            </a:lvl3pPr>
            <a:lvl4pPr marL="1828800" lvl="3" indent="-304800">
              <a:lnSpc>
                <a:spcPct val="70000"/>
              </a:lnSpc>
              <a:spcBef>
                <a:spcPts val="1600"/>
              </a:spcBef>
              <a:spcAft>
                <a:spcPts val="0"/>
              </a:spcAft>
              <a:buSzPts val="1200"/>
              <a:buChar char="●"/>
              <a:defRPr sz="1200"/>
            </a:lvl4pPr>
            <a:lvl5pPr marL="2286000" lvl="4" indent="-304800">
              <a:lnSpc>
                <a:spcPct val="70000"/>
              </a:lnSpc>
              <a:spcBef>
                <a:spcPts val="1600"/>
              </a:spcBef>
              <a:spcAft>
                <a:spcPts val="0"/>
              </a:spcAft>
              <a:buSzPts val="1200"/>
              <a:buChar char="○"/>
              <a:defRPr sz="1200"/>
            </a:lvl5pPr>
            <a:lvl6pPr marL="2743200" lvl="5" indent="-304800">
              <a:lnSpc>
                <a:spcPct val="70000"/>
              </a:lnSpc>
              <a:spcBef>
                <a:spcPts val="1600"/>
              </a:spcBef>
              <a:spcAft>
                <a:spcPts val="0"/>
              </a:spcAft>
              <a:buSzPts val="1200"/>
              <a:buChar char="■"/>
              <a:defRPr sz="1200"/>
            </a:lvl6pPr>
            <a:lvl7pPr marL="3200400" lvl="6" indent="-304800">
              <a:lnSpc>
                <a:spcPct val="70000"/>
              </a:lnSpc>
              <a:spcBef>
                <a:spcPts val="1600"/>
              </a:spcBef>
              <a:spcAft>
                <a:spcPts val="0"/>
              </a:spcAft>
              <a:buSzPts val="1200"/>
              <a:buChar char="●"/>
              <a:defRPr sz="1200"/>
            </a:lvl7pPr>
            <a:lvl8pPr marL="3657600" lvl="7" indent="-304800">
              <a:lnSpc>
                <a:spcPct val="70000"/>
              </a:lnSpc>
              <a:spcBef>
                <a:spcPts val="1600"/>
              </a:spcBef>
              <a:spcAft>
                <a:spcPts val="0"/>
              </a:spcAft>
              <a:buSzPts val="1200"/>
              <a:buChar char="○"/>
              <a:defRPr sz="1200"/>
            </a:lvl8pPr>
            <a:lvl9pPr marL="4114800" lvl="8" indent="-304800">
              <a:lnSpc>
                <a:spcPct val="70000"/>
              </a:lnSpc>
              <a:spcBef>
                <a:spcPts val="1600"/>
              </a:spcBef>
              <a:spcAft>
                <a:spcPts val="1600"/>
              </a:spcAft>
              <a:buSzPts val="1200"/>
              <a:buChar char="■"/>
              <a:defRPr sz="1200"/>
            </a:lvl9pPr>
          </a:lstStyle>
          <a:p/>
        </p:txBody>
      </p:sp>
      <p:sp>
        <p:nvSpPr>
          <p:cNvPr id="31" name="Google Shape;31;p7"/>
          <p:cNvSpPr txBox="1"/>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37;p9"/>
          <p:cNvSpPr txBox="1"/>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type="subTitle" idx="1"/>
          </p:nvPr>
        </p:nvSpPr>
        <p:spPr>
          <a:xfrm>
            <a:off x="265500" y="2803075"/>
            <a:ext cx="4045200" cy="1235100"/>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type="body" idx="2"/>
          </p:nvPr>
        </p:nvSpPr>
        <p:spPr>
          <a:xfrm>
            <a:off x="4939500" y="724200"/>
            <a:ext cx="3837000" cy="3695100"/>
          </a:xfrm>
          <a:prstGeom prst="rect">
            <a:avLst/>
          </a:prstGeom>
        </p:spPr>
        <p:txBody>
          <a:bodyPr spcFirstLastPara="1" wrap="square" lIns="0" tIns="0" rIns="0" bIns="0" anchor="ctr" anchorCtr="0">
            <a:noAutofit/>
          </a:bodyPr>
          <a:lstStyle>
            <a:lvl1pPr marL="457200" lvl="0" indent="-374650">
              <a:lnSpc>
                <a:spcPct val="70000"/>
              </a:lnSpc>
              <a:spcBef>
                <a:spcPts val="0"/>
              </a:spcBef>
              <a:spcAft>
                <a:spcPts val="0"/>
              </a:spcAft>
              <a:buClr>
                <a:schemeClr val="dk1"/>
              </a:buClr>
              <a:buSzPts val="2300"/>
              <a:buChar char="●"/>
              <a:defRPr>
                <a:solidFill>
                  <a:schemeClr val="dk1"/>
                </a:solidFill>
              </a:defRPr>
            </a:lvl1pPr>
            <a:lvl2pPr marL="914400" lvl="1" indent="-355600">
              <a:lnSpc>
                <a:spcPct val="70000"/>
              </a:lnSpc>
              <a:spcBef>
                <a:spcPts val="1600"/>
              </a:spcBef>
              <a:spcAft>
                <a:spcPts val="0"/>
              </a:spcAft>
              <a:buClr>
                <a:schemeClr val="dk1"/>
              </a:buClr>
              <a:buSzPts val="2000"/>
              <a:buChar char="○"/>
              <a:defRPr>
                <a:solidFill>
                  <a:schemeClr val="dk1"/>
                </a:solidFill>
              </a:defRPr>
            </a:lvl2pPr>
            <a:lvl3pPr marL="1371600" lvl="2" indent="-342900">
              <a:lnSpc>
                <a:spcPct val="70000"/>
              </a:lnSpc>
              <a:spcBef>
                <a:spcPts val="1600"/>
              </a:spcBef>
              <a:spcAft>
                <a:spcPts val="0"/>
              </a:spcAft>
              <a:buClr>
                <a:schemeClr val="dk1"/>
              </a:buClr>
              <a:buSzPts val="1800"/>
              <a:buChar char="■"/>
              <a:defRPr>
                <a:solidFill>
                  <a:schemeClr val="dk1"/>
                </a:solidFill>
              </a:defRPr>
            </a:lvl3pPr>
            <a:lvl4pPr marL="1828800" lvl="3" indent="-330200">
              <a:lnSpc>
                <a:spcPct val="70000"/>
              </a:lnSpc>
              <a:spcBef>
                <a:spcPts val="1600"/>
              </a:spcBef>
              <a:spcAft>
                <a:spcPts val="0"/>
              </a:spcAft>
              <a:buClr>
                <a:schemeClr val="dk1"/>
              </a:buClr>
              <a:buSzPts val="1600"/>
              <a:buChar char="●"/>
              <a:defRPr>
                <a:solidFill>
                  <a:schemeClr val="dk1"/>
                </a:solidFill>
              </a:defRPr>
            </a:lvl4pPr>
            <a:lvl5pPr marL="2286000" lvl="4" indent="-330200">
              <a:lnSpc>
                <a:spcPct val="70000"/>
              </a:lnSpc>
              <a:spcBef>
                <a:spcPts val="1600"/>
              </a:spcBef>
              <a:spcAft>
                <a:spcPts val="0"/>
              </a:spcAft>
              <a:buClr>
                <a:schemeClr val="dk1"/>
              </a:buClr>
              <a:buSzPts val="1600"/>
              <a:buChar char="○"/>
              <a:defRPr>
                <a:solidFill>
                  <a:schemeClr val="dk1"/>
                </a:solidFill>
              </a:defRPr>
            </a:lvl5pPr>
            <a:lvl6pPr marL="2743200" lvl="5" indent="-330200">
              <a:lnSpc>
                <a:spcPct val="70000"/>
              </a:lnSpc>
              <a:spcBef>
                <a:spcPts val="1600"/>
              </a:spcBef>
              <a:spcAft>
                <a:spcPts val="0"/>
              </a:spcAft>
              <a:buClr>
                <a:schemeClr val="dk1"/>
              </a:buClr>
              <a:buSzPts val="1600"/>
              <a:buChar char="■"/>
              <a:defRPr>
                <a:solidFill>
                  <a:schemeClr val="dk1"/>
                </a:solidFill>
              </a:defRPr>
            </a:lvl6pPr>
            <a:lvl7pPr marL="3200400" lvl="6" indent="-330200">
              <a:lnSpc>
                <a:spcPct val="70000"/>
              </a:lnSpc>
              <a:spcBef>
                <a:spcPts val="1600"/>
              </a:spcBef>
              <a:spcAft>
                <a:spcPts val="0"/>
              </a:spcAft>
              <a:buClr>
                <a:schemeClr val="dk1"/>
              </a:buClr>
              <a:buSzPts val="1600"/>
              <a:buChar char="●"/>
              <a:defRPr>
                <a:solidFill>
                  <a:schemeClr val="dk1"/>
                </a:solidFill>
              </a:defRPr>
            </a:lvl7pPr>
            <a:lvl8pPr marL="3657600" lvl="7" indent="-330200">
              <a:lnSpc>
                <a:spcPct val="70000"/>
              </a:lnSpc>
              <a:spcBef>
                <a:spcPts val="1600"/>
              </a:spcBef>
              <a:spcAft>
                <a:spcPts val="0"/>
              </a:spcAft>
              <a:buClr>
                <a:schemeClr val="dk1"/>
              </a:buClr>
              <a:buSzPts val="1600"/>
              <a:buChar char="○"/>
              <a:defRPr>
                <a:solidFill>
                  <a:schemeClr val="dk1"/>
                </a:solidFill>
              </a:defRPr>
            </a:lvl8pPr>
            <a:lvl9pPr marL="4114800" lvl="8" indent="-330200">
              <a:lnSpc>
                <a:spcPct val="70000"/>
              </a:lnSpc>
              <a:spcBef>
                <a:spcPts val="1600"/>
              </a:spcBef>
              <a:spcAft>
                <a:spcPts val="1600"/>
              </a:spcAft>
              <a:buClr>
                <a:schemeClr val="dk1"/>
              </a:buClr>
              <a:buSzPts val="1600"/>
              <a:buChar char="■"/>
              <a:defRPr>
                <a:solidFill>
                  <a:schemeClr val="dk1"/>
                </a:solidFill>
              </a:defRPr>
            </a:lvl9pPr>
          </a:lstStyle>
          <a:p/>
        </p:txBody>
      </p:sp>
      <p:sp>
        <p:nvSpPr>
          <p:cNvPr id="40" name="Google Shape;40;p9"/>
          <p:cNvSpPr txBox="1"/>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41" name="Shape 41"/>
        <p:cNvGrpSpPr/>
        <p:nvPr/>
      </p:nvGrpSpPr>
      <p:grpSpPr>
        <a:xfrm>
          <a:off x="0" y="0"/>
          <a:ext cx="0" cy="0"/>
          <a:chOff x="0" y="0"/>
          <a:chExt cx="0" cy="0"/>
        </a:xfrm>
      </p:grpSpPr>
      <p:sp>
        <p:nvSpPr>
          <p:cNvPr id="42" name="Google Shape;42;p10"/>
          <p:cNvSpPr txBox="1"/>
          <p:nvPr>
            <p:ph type="body" idx="1"/>
          </p:nvPr>
        </p:nvSpPr>
        <p:spPr>
          <a:xfrm>
            <a:off x="311700" y="4230575"/>
            <a:ext cx="5998800" cy="605100"/>
          </a:xfrm>
          <a:prstGeom prst="rect">
            <a:avLst/>
          </a:prstGeom>
        </p:spPr>
        <p:txBody>
          <a:bodyPr spcFirstLastPara="1" wrap="square" lIns="0" tIns="0" rIns="0" bIns="0" anchor="ctr" anchorCtr="0">
            <a:noAutofit/>
          </a:bodyPr>
          <a:lstStyle>
            <a:lvl1pPr marL="457200" lvl="0" indent="-228600">
              <a:lnSpc>
                <a:spcPct val="100000"/>
              </a:lnSpc>
              <a:spcBef>
                <a:spcPts val="0"/>
              </a:spcBef>
              <a:spcAft>
                <a:spcPts val="0"/>
              </a:spcAft>
              <a:buSzPts val="2300"/>
              <a:buNone/>
              <a:defRPr/>
            </a:lvl1pPr>
          </a:lstStyle>
          <a:p/>
        </p:txBody>
      </p:sp>
      <p:sp>
        <p:nvSpPr>
          <p:cNvPr id="43" name="Google Shape;43;p10"/>
          <p:cNvSpPr txBox="1"/>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5" name="Shape 5"/>
        <p:cNvGrpSpPr/>
        <p:nvPr/>
      </p:nvGrpSpPr>
      <p:grpSpPr>
        <a:xfrm>
          <a:off x="0" y="0"/>
          <a:ext cx="0" cy="0"/>
          <a:chOff x="0" y="0"/>
          <a:chExt cx="0" cy="0"/>
        </a:xfrm>
      </p:grpSpPr>
      <p:sp>
        <p:nvSpPr>
          <p:cNvPr id="6" name="Google Shape;6;p1"/>
          <p:cNvSpPr txBox="1"/>
          <p:nvPr>
            <p:ph type="title"/>
          </p:nvPr>
        </p:nvSpPr>
        <p:spPr>
          <a:xfrm>
            <a:off x="235500" y="2164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500"/>
              <a:buFont typeface="Amatic SC" panose="00000500000000000000"/>
              <a:buNone/>
              <a:defRPr sz="2500" b="1">
                <a:solidFill>
                  <a:schemeClr val="dk1"/>
                </a:solidFill>
                <a:latin typeface="Amatic SC" panose="00000500000000000000"/>
                <a:ea typeface="Amatic SC" panose="00000500000000000000"/>
                <a:cs typeface="Amatic SC" panose="00000500000000000000"/>
                <a:sym typeface="Amatic SC" panose="00000500000000000000"/>
              </a:defRPr>
            </a:lvl1pPr>
            <a:lvl2pPr lvl="1">
              <a:spcBef>
                <a:spcPts val="0"/>
              </a:spcBef>
              <a:spcAft>
                <a:spcPts val="0"/>
              </a:spcAft>
              <a:buClr>
                <a:schemeClr val="dk1"/>
              </a:buClr>
              <a:buSzPts val="2500"/>
              <a:buFont typeface="Amatic SC" panose="00000500000000000000"/>
              <a:buNone/>
              <a:defRPr sz="2500" b="1">
                <a:solidFill>
                  <a:schemeClr val="dk1"/>
                </a:solidFill>
                <a:latin typeface="Amatic SC" panose="00000500000000000000"/>
                <a:ea typeface="Amatic SC" panose="00000500000000000000"/>
                <a:cs typeface="Amatic SC" panose="00000500000000000000"/>
                <a:sym typeface="Amatic SC" panose="00000500000000000000"/>
              </a:defRPr>
            </a:lvl2pPr>
            <a:lvl3pPr lvl="2">
              <a:spcBef>
                <a:spcPts val="0"/>
              </a:spcBef>
              <a:spcAft>
                <a:spcPts val="0"/>
              </a:spcAft>
              <a:buClr>
                <a:schemeClr val="dk1"/>
              </a:buClr>
              <a:buSzPts val="2500"/>
              <a:buFont typeface="Amatic SC" panose="00000500000000000000"/>
              <a:buNone/>
              <a:defRPr sz="2500" b="1">
                <a:solidFill>
                  <a:schemeClr val="dk1"/>
                </a:solidFill>
                <a:latin typeface="Amatic SC" panose="00000500000000000000"/>
                <a:ea typeface="Amatic SC" panose="00000500000000000000"/>
                <a:cs typeface="Amatic SC" panose="00000500000000000000"/>
                <a:sym typeface="Amatic SC" panose="00000500000000000000"/>
              </a:defRPr>
            </a:lvl3pPr>
            <a:lvl4pPr lvl="3">
              <a:spcBef>
                <a:spcPts val="0"/>
              </a:spcBef>
              <a:spcAft>
                <a:spcPts val="0"/>
              </a:spcAft>
              <a:buClr>
                <a:schemeClr val="dk1"/>
              </a:buClr>
              <a:buSzPts val="2500"/>
              <a:buFont typeface="Amatic SC" panose="00000500000000000000"/>
              <a:buNone/>
              <a:defRPr sz="2500" b="1">
                <a:solidFill>
                  <a:schemeClr val="dk1"/>
                </a:solidFill>
                <a:latin typeface="Amatic SC" panose="00000500000000000000"/>
                <a:ea typeface="Amatic SC" panose="00000500000000000000"/>
                <a:cs typeface="Amatic SC" panose="00000500000000000000"/>
                <a:sym typeface="Amatic SC" panose="00000500000000000000"/>
              </a:defRPr>
            </a:lvl4pPr>
            <a:lvl5pPr lvl="4">
              <a:spcBef>
                <a:spcPts val="0"/>
              </a:spcBef>
              <a:spcAft>
                <a:spcPts val="0"/>
              </a:spcAft>
              <a:buClr>
                <a:schemeClr val="dk1"/>
              </a:buClr>
              <a:buSzPts val="2500"/>
              <a:buFont typeface="Amatic SC" panose="00000500000000000000"/>
              <a:buNone/>
              <a:defRPr sz="2500" b="1">
                <a:solidFill>
                  <a:schemeClr val="dk1"/>
                </a:solidFill>
                <a:latin typeface="Amatic SC" panose="00000500000000000000"/>
                <a:ea typeface="Amatic SC" panose="00000500000000000000"/>
                <a:cs typeface="Amatic SC" panose="00000500000000000000"/>
                <a:sym typeface="Amatic SC" panose="00000500000000000000"/>
              </a:defRPr>
            </a:lvl5pPr>
            <a:lvl6pPr lvl="5">
              <a:spcBef>
                <a:spcPts val="0"/>
              </a:spcBef>
              <a:spcAft>
                <a:spcPts val="0"/>
              </a:spcAft>
              <a:buClr>
                <a:schemeClr val="dk1"/>
              </a:buClr>
              <a:buSzPts val="2500"/>
              <a:buFont typeface="Amatic SC" panose="00000500000000000000"/>
              <a:buNone/>
              <a:defRPr sz="2500" b="1">
                <a:solidFill>
                  <a:schemeClr val="dk1"/>
                </a:solidFill>
                <a:latin typeface="Amatic SC" panose="00000500000000000000"/>
                <a:ea typeface="Amatic SC" panose="00000500000000000000"/>
                <a:cs typeface="Amatic SC" panose="00000500000000000000"/>
                <a:sym typeface="Amatic SC" panose="00000500000000000000"/>
              </a:defRPr>
            </a:lvl6pPr>
            <a:lvl7pPr lvl="6">
              <a:spcBef>
                <a:spcPts val="0"/>
              </a:spcBef>
              <a:spcAft>
                <a:spcPts val="0"/>
              </a:spcAft>
              <a:buClr>
                <a:schemeClr val="dk1"/>
              </a:buClr>
              <a:buSzPts val="2500"/>
              <a:buFont typeface="Amatic SC" panose="00000500000000000000"/>
              <a:buNone/>
              <a:defRPr sz="2500" b="1">
                <a:solidFill>
                  <a:schemeClr val="dk1"/>
                </a:solidFill>
                <a:latin typeface="Amatic SC" panose="00000500000000000000"/>
                <a:ea typeface="Amatic SC" panose="00000500000000000000"/>
                <a:cs typeface="Amatic SC" panose="00000500000000000000"/>
                <a:sym typeface="Amatic SC" panose="00000500000000000000"/>
              </a:defRPr>
            </a:lvl7pPr>
            <a:lvl8pPr lvl="7">
              <a:spcBef>
                <a:spcPts val="0"/>
              </a:spcBef>
              <a:spcAft>
                <a:spcPts val="0"/>
              </a:spcAft>
              <a:buClr>
                <a:schemeClr val="dk1"/>
              </a:buClr>
              <a:buSzPts val="2500"/>
              <a:buFont typeface="Amatic SC" panose="00000500000000000000"/>
              <a:buNone/>
              <a:defRPr sz="2500" b="1">
                <a:solidFill>
                  <a:schemeClr val="dk1"/>
                </a:solidFill>
                <a:latin typeface="Amatic SC" panose="00000500000000000000"/>
                <a:ea typeface="Amatic SC" panose="00000500000000000000"/>
                <a:cs typeface="Amatic SC" panose="00000500000000000000"/>
                <a:sym typeface="Amatic SC" panose="00000500000000000000"/>
              </a:defRPr>
            </a:lvl8pPr>
            <a:lvl9pPr lvl="8">
              <a:spcBef>
                <a:spcPts val="0"/>
              </a:spcBef>
              <a:spcAft>
                <a:spcPts val="0"/>
              </a:spcAft>
              <a:buClr>
                <a:schemeClr val="dk1"/>
              </a:buClr>
              <a:buSzPts val="2500"/>
              <a:buFont typeface="Amatic SC" panose="00000500000000000000"/>
              <a:buNone/>
              <a:defRPr sz="2500" b="1">
                <a:solidFill>
                  <a:schemeClr val="dk1"/>
                </a:solidFill>
                <a:latin typeface="Amatic SC" panose="00000500000000000000"/>
                <a:ea typeface="Amatic SC" panose="00000500000000000000"/>
                <a:cs typeface="Amatic SC" panose="00000500000000000000"/>
                <a:sym typeface="Amatic SC" panose="00000500000000000000"/>
              </a:defRPr>
            </a:lvl9pPr>
          </a:lstStyle>
          <a:p/>
        </p:txBody>
      </p:sp>
      <p:sp>
        <p:nvSpPr>
          <p:cNvPr id="8" name="Google Shape;8;p1"/>
          <p:cNvSpPr txBox="1"/>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GB"/>
            </a:fld>
            <a:endParaRPr lang="en-GB"/>
          </a:p>
        </p:txBody>
      </p:sp>
      <p:sp>
        <p:nvSpPr>
          <p:cNvPr id="7" name="Google Shape;7;p1"/>
          <p:cNvSpPr txBox="1"/>
          <p:nvPr>
            <p:ph type="body" idx="1"/>
          </p:nvPr>
        </p:nvSpPr>
        <p:spPr>
          <a:xfrm>
            <a:off x="311700" y="1000075"/>
            <a:ext cx="8520600" cy="3416400"/>
          </a:xfrm>
          <a:prstGeom prst="rect">
            <a:avLst/>
          </a:prstGeom>
          <a:solidFill>
            <a:srgbClr val="292929">
              <a:alpha val="70000"/>
            </a:srgbClr>
          </a:solidFill>
          <a:ln>
            <a:noFill/>
          </a:ln>
          <a:effectLst>
            <a:outerShdw blurRad="57150" dist="19050" dir="5400000" algn="bl" rotWithShape="0">
              <a:srgbClr val="000000">
                <a:alpha val="50000"/>
              </a:srgbClr>
            </a:outerShdw>
          </a:effectLst>
        </p:spPr>
        <p:txBody>
          <a:bodyPr spcFirstLastPara="1" wrap="square" lIns="0" tIns="0" rIns="0" bIns="0" anchor="t" anchorCtr="0">
            <a:noAutofit/>
          </a:bodyPr>
          <a:lstStyle>
            <a:lvl1pPr marL="457200" lvl="0" indent="-374650">
              <a:lnSpc>
                <a:spcPct val="90000"/>
              </a:lnSpc>
              <a:spcBef>
                <a:spcPts val="0"/>
              </a:spcBef>
              <a:spcAft>
                <a:spcPts val="0"/>
              </a:spcAft>
              <a:buClr>
                <a:schemeClr val="lt2"/>
              </a:buClr>
              <a:buSzPts val="2300"/>
              <a:buChar char="●"/>
              <a:defRPr sz="2300">
                <a:solidFill>
                  <a:schemeClr val="lt2"/>
                </a:solidFill>
              </a:defRPr>
            </a:lvl1pPr>
            <a:lvl2pPr marL="914400" lvl="1" indent="-355600">
              <a:lnSpc>
                <a:spcPct val="115000"/>
              </a:lnSpc>
              <a:spcBef>
                <a:spcPts val="1600"/>
              </a:spcBef>
              <a:spcAft>
                <a:spcPts val="0"/>
              </a:spcAft>
              <a:buClr>
                <a:schemeClr val="lt2"/>
              </a:buClr>
              <a:buSzPts val="2000"/>
              <a:buChar char="○"/>
              <a:defRPr sz="2000">
                <a:solidFill>
                  <a:schemeClr val="lt2"/>
                </a:solidFill>
              </a:defRPr>
            </a:lvl2pPr>
            <a:lvl3pPr marL="1371600" lvl="2" indent="-342900">
              <a:lnSpc>
                <a:spcPct val="115000"/>
              </a:lnSpc>
              <a:spcBef>
                <a:spcPts val="1600"/>
              </a:spcBef>
              <a:spcAft>
                <a:spcPts val="0"/>
              </a:spcAft>
              <a:buClr>
                <a:schemeClr val="lt2"/>
              </a:buClr>
              <a:buSzPts val="1800"/>
              <a:buChar char="■"/>
              <a:defRPr sz="1800">
                <a:solidFill>
                  <a:schemeClr val="lt2"/>
                </a:solidFill>
              </a:defRPr>
            </a:lvl3pPr>
            <a:lvl4pPr marL="1828800" lvl="3" indent="-330200">
              <a:lnSpc>
                <a:spcPct val="115000"/>
              </a:lnSpc>
              <a:spcBef>
                <a:spcPts val="1600"/>
              </a:spcBef>
              <a:spcAft>
                <a:spcPts val="0"/>
              </a:spcAft>
              <a:buClr>
                <a:schemeClr val="lt2"/>
              </a:buClr>
              <a:buSzPts val="1600"/>
              <a:buChar char="●"/>
              <a:defRPr sz="1600">
                <a:solidFill>
                  <a:schemeClr val="lt2"/>
                </a:solidFill>
              </a:defRPr>
            </a:lvl4pPr>
            <a:lvl5pPr marL="2286000" lvl="4" indent="-330200">
              <a:lnSpc>
                <a:spcPct val="115000"/>
              </a:lnSpc>
              <a:spcBef>
                <a:spcPts val="1600"/>
              </a:spcBef>
              <a:spcAft>
                <a:spcPts val="0"/>
              </a:spcAft>
              <a:buClr>
                <a:schemeClr val="lt2"/>
              </a:buClr>
              <a:buSzPts val="1600"/>
              <a:buChar char="○"/>
              <a:defRPr sz="1600">
                <a:solidFill>
                  <a:schemeClr val="lt2"/>
                </a:solidFill>
              </a:defRPr>
            </a:lvl5pPr>
            <a:lvl6pPr marL="2743200" lvl="5" indent="-330200">
              <a:lnSpc>
                <a:spcPct val="115000"/>
              </a:lnSpc>
              <a:spcBef>
                <a:spcPts val="1600"/>
              </a:spcBef>
              <a:spcAft>
                <a:spcPts val="0"/>
              </a:spcAft>
              <a:buClr>
                <a:schemeClr val="lt2"/>
              </a:buClr>
              <a:buSzPts val="1600"/>
              <a:buChar char="■"/>
              <a:defRPr sz="1600">
                <a:solidFill>
                  <a:schemeClr val="lt2"/>
                </a:solidFill>
              </a:defRPr>
            </a:lvl6pPr>
            <a:lvl7pPr marL="3200400" lvl="6" indent="-330200">
              <a:lnSpc>
                <a:spcPct val="115000"/>
              </a:lnSpc>
              <a:spcBef>
                <a:spcPts val="1600"/>
              </a:spcBef>
              <a:spcAft>
                <a:spcPts val="0"/>
              </a:spcAft>
              <a:buClr>
                <a:schemeClr val="lt2"/>
              </a:buClr>
              <a:buSzPts val="1600"/>
              <a:buChar char="●"/>
              <a:defRPr sz="1600">
                <a:solidFill>
                  <a:schemeClr val="lt2"/>
                </a:solidFill>
              </a:defRPr>
            </a:lvl7pPr>
            <a:lvl8pPr marL="3657600" lvl="7" indent="-330200">
              <a:lnSpc>
                <a:spcPct val="115000"/>
              </a:lnSpc>
              <a:spcBef>
                <a:spcPts val="1600"/>
              </a:spcBef>
              <a:spcAft>
                <a:spcPts val="0"/>
              </a:spcAft>
              <a:buClr>
                <a:schemeClr val="lt2"/>
              </a:buClr>
              <a:buSzPts val="1600"/>
              <a:buChar char="○"/>
              <a:defRPr sz="1600">
                <a:solidFill>
                  <a:schemeClr val="lt2"/>
                </a:solidFill>
              </a:defRPr>
            </a:lvl8pPr>
            <a:lvl9pPr marL="4114800" lvl="8" indent="-330200">
              <a:lnSpc>
                <a:spcPct val="115000"/>
              </a:lnSpc>
              <a:spcBef>
                <a:spcPts val="1600"/>
              </a:spcBef>
              <a:spcAft>
                <a:spcPts val="1600"/>
              </a:spcAft>
              <a:buClr>
                <a:schemeClr val="lt2"/>
              </a:buClr>
              <a:buSzPts val="1600"/>
              <a:buChar char="■"/>
              <a:defRPr sz="1600">
                <a:solidFill>
                  <a:schemeClr val="lt2"/>
                </a:solidFill>
              </a:defRPr>
            </a:lvl9pPr>
          </a:lstStyle>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20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1.jpeg"/><Relationship Id="rId1" Type="http://schemas.openxmlformats.org/officeDocument/2006/relationships/hyperlink" Target="https://www.maxpixel.net/Ghost-Evil-Scary-Death-Spooky-Horror-Grim-Reaper-3058165" TargetMode="Externa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7.png"/><Relationship Id="rId1"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7.png"/><Relationship Id="rId1" Type="http://schemas.openxmlformats.org/officeDocument/2006/relationships/image" Target="../media/image6.jpe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3.xml"/><Relationship Id="rId2" Type="http://schemas.openxmlformats.org/officeDocument/2006/relationships/image" Target="../media/image7.png"/><Relationship Id="rId1" Type="http://schemas.openxmlformats.org/officeDocument/2006/relationships/image" Target="../media/image6.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1.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3.xml"/><Relationship Id="rId2" Type="http://schemas.openxmlformats.org/officeDocument/2006/relationships/image" Target="../media/image1.jpeg"/><Relationship Id="rId1" Type="http://schemas.openxmlformats.org/officeDocument/2006/relationships/hyperlink" Target="https://www.maxpixel.net/Ghost-Evil-Scary-Death-Spooky-Horror-Grim-Reaper-3058165" TargetMode="Externa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1.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xml"/><Relationship Id="rId2" Type="http://schemas.openxmlformats.org/officeDocument/2006/relationships/image" Target="../media/image1.jpeg"/><Relationship Id="rId1" Type="http://schemas.openxmlformats.org/officeDocument/2006/relationships/hyperlink" Target="https://www.maxpixel.net/Ghost-Evil-Scary-Death-Spooky-Horror-Grim-Reaper-3058165" TargetMode="Externa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2.jpe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3.xml"/><Relationship Id="rId2" Type="http://schemas.openxmlformats.org/officeDocument/2006/relationships/image" Target="../media/image1.jpeg"/><Relationship Id="rId1" Type="http://schemas.openxmlformats.org/officeDocument/2006/relationships/hyperlink" Target="https://www.maxpixel.net/Ghost-Evil-Scary-Death-Spooky-Horror-Grim-Reaper-3058165" TargetMode="Externa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3.xml"/><Relationship Id="rId2" Type="http://schemas.openxmlformats.org/officeDocument/2006/relationships/image" Target="../media/image4.png"/><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3.xml"/><Relationship Id="rId2" Type="http://schemas.openxmlformats.org/officeDocument/2006/relationships/image" Target="../media/image4.png"/><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53" name="Shape 53"/>
        <p:cNvGrpSpPr/>
        <p:nvPr/>
      </p:nvGrpSpPr>
      <p:grpSpPr>
        <a:xfrm>
          <a:off x="0" y="0"/>
          <a:ext cx="0" cy="0"/>
          <a:chOff x="0" y="0"/>
          <a:chExt cx="0" cy="0"/>
        </a:xfrm>
      </p:grpSpPr>
      <p:pic>
        <p:nvPicPr>
          <p:cNvPr id="54" name="Google Shape;54;p13">
            <a:hlinkClick r:id="rId1"/>
          </p:cNvPr>
          <p:cNvPicPr preferRelativeResize="0"/>
          <p:nvPr/>
        </p:nvPicPr>
        <p:blipFill>
          <a:blip r:embed="rId2"/>
          <a:srcRect l="-115" t="15327" r="115" b="22642"/>
          <a:stretch>
            <a:fillRect/>
          </a:stretch>
        </p:blipFill>
        <p:spPr>
          <a:xfrm>
            <a:off x="0" y="0"/>
            <a:ext cx="9144635" cy="5142865"/>
          </a:xfrm>
          <a:prstGeom prst="rect">
            <a:avLst/>
          </a:prstGeom>
          <a:noFill/>
          <a:ln>
            <a:noFill/>
          </a:ln>
        </p:spPr>
      </p:pic>
      <p:sp>
        <p:nvSpPr>
          <p:cNvPr id="55" name="Google Shape;55;p13"/>
          <p:cNvSpPr txBox="1"/>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t>Phobia</a:t>
            </a:r>
            <a:r>
              <a:rPr lang="en-US"/>
              <a:t>s</a:t>
            </a:r>
            <a:endParaRPr lang="en-US" altLang="en-GB"/>
          </a:p>
        </p:txBody>
      </p:sp>
      <p:sp>
        <p:nvSpPr>
          <p:cNvPr id="56" name="Google Shape;56;p13"/>
          <p:cNvSpPr txBox="1"/>
          <p:nvPr>
            <p:ph type="subTitle" idx="1"/>
          </p:nvPr>
        </p:nvSpPr>
        <p:spPr>
          <a:xfrm>
            <a:off x="138345" y="4139050"/>
            <a:ext cx="8520600" cy="792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a:t>Prepared by Mohammed Hashem </a:t>
            </a:r>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Picture 6" descr="JHS4yT"/>
          <p:cNvPicPr>
            <a:picLocks noChangeAspect="1"/>
          </p:cNvPicPr>
          <p:nvPr/>
        </p:nvPicPr>
        <p:blipFill>
          <a:blip r:embed="rId1"/>
          <a:stretch>
            <a:fillRect/>
          </a:stretch>
        </p:blipFill>
        <p:spPr>
          <a:xfrm>
            <a:off x="-1294765" y="-1181735"/>
            <a:ext cx="11244580" cy="6325235"/>
          </a:xfrm>
          <a:prstGeom prst="rect">
            <a:avLst/>
          </a:prstGeom>
        </p:spPr>
      </p:pic>
      <p:sp>
        <p:nvSpPr>
          <p:cNvPr id="2" name="Title 1"/>
          <p:cNvSpPr/>
          <p:nvPr>
            <p:ph type="title"/>
          </p:nvPr>
        </p:nvSpPr>
        <p:spPr/>
        <p:txBody>
          <a:bodyPr/>
          <a:p>
            <a:r>
              <a:rPr lang="en-US"/>
              <a:t>Diffrential diagnosis </a:t>
            </a:r>
            <a:endParaRPr lang="en-US"/>
          </a:p>
        </p:txBody>
      </p:sp>
      <p:sp>
        <p:nvSpPr>
          <p:cNvPr id="3" name="Text Placeholder 2"/>
          <p:cNvSpPr/>
          <p:nvPr>
            <p:ph type="body" idx="1"/>
          </p:nvPr>
        </p:nvSpPr>
        <p:spPr/>
        <p:txBody>
          <a:bodyPr/>
          <a:p>
            <a:r>
              <a:rPr lang="en-US"/>
              <a:t>Substance abuse </a:t>
            </a:r>
            <a:endParaRPr lang="en-US"/>
          </a:p>
          <a:p>
            <a:r>
              <a:rPr lang="en-US"/>
              <a:t>nurological diseases (tumor, cerebrovascular)</a:t>
            </a:r>
            <a:endParaRPr lang="en-US"/>
          </a:p>
          <a:p>
            <a:r>
              <a:rPr lang="en-US"/>
              <a:t>other anxity disorders </a:t>
            </a:r>
            <a:endParaRPr lang="en-US"/>
          </a:p>
          <a:p>
            <a:pPr lvl="1"/>
            <a:r>
              <a:rPr lang="en-US"/>
              <a:t>Differentiation among panic disorder, agoraphobia, social phobia, and specific phobia can be difficult in individual cases. In general, patients with specific phobia tend to experience anxiety immediately when presented with the phobic stimulus and limited to the identified situation</a:t>
            </a:r>
            <a:endParaRPr lang="en-US"/>
          </a:p>
          <a:p>
            <a:pPr marL="558800" lvl="1" indent="0">
              <a:buNone/>
            </a:pPr>
            <a:r>
              <a:rPr lang="en-US"/>
              <a:t> patients are not abnormallyanxious when they are neither confronted with the phobic stimulus nor caused to anticipate the stimulus.</a:t>
            </a:r>
            <a:endParaRPr lang="en-US"/>
          </a:p>
        </p:txBody>
      </p:sp>
      <p:sp>
        <p:nvSpPr>
          <p:cNvPr id="10" name="Rectangles 9"/>
          <p:cNvSpPr/>
          <p:nvPr/>
        </p:nvSpPr>
        <p:spPr>
          <a:xfrm>
            <a:off x="-254000" y="-186055"/>
            <a:ext cx="9443720" cy="5366385"/>
          </a:xfrm>
          <a:prstGeom prst="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Picture 3" descr="pit2"/>
          <p:cNvPicPr>
            <a:picLocks noChangeAspect="1"/>
          </p:cNvPicPr>
          <p:nvPr/>
        </p:nvPicPr>
        <p:blipFill>
          <a:blip r:embed="rId1"/>
          <a:stretch>
            <a:fillRect/>
          </a:stretch>
        </p:blipFill>
        <p:spPr>
          <a:xfrm>
            <a:off x="0" y="0"/>
            <a:ext cx="9144000" cy="5137150"/>
          </a:xfrm>
          <a:prstGeom prst="rect">
            <a:avLst/>
          </a:prstGeom>
        </p:spPr>
      </p:pic>
      <p:pic>
        <p:nvPicPr>
          <p:cNvPr id="5" name="Picture 4"/>
          <p:cNvPicPr>
            <a:picLocks noChangeAspect="1"/>
          </p:cNvPicPr>
          <p:nvPr/>
        </p:nvPicPr>
        <p:blipFill>
          <a:blip r:embed="rId2"/>
          <a:stretch>
            <a:fillRect/>
          </a:stretch>
        </p:blipFill>
        <p:spPr>
          <a:xfrm>
            <a:off x="-33020" y="-17780"/>
            <a:ext cx="9210040" cy="5180965"/>
          </a:xfrm>
          <a:prstGeom prst="rect">
            <a:avLst/>
          </a:prstGeom>
        </p:spPr>
      </p:pic>
      <p:sp>
        <p:nvSpPr>
          <p:cNvPr id="10" name="Rectangles 9"/>
          <p:cNvSpPr/>
          <p:nvPr/>
        </p:nvSpPr>
        <p:spPr>
          <a:xfrm>
            <a:off x="-254000" y="-186055"/>
            <a:ext cx="9443720" cy="5366385"/>
          </a:xfrm>
          <a:prstGeom prst="rect">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2" name="Title 1"/>
          <p:cNvSpPr/>
          <p:nvPr>
            <p:ph type="title"/>
          </p:nvPr>
        </p:nvSpPr>
        <p:spPr>
          <a:xfrm>
            <a:off x="234865" y="173880"/>
            <a:ext cx="8520600" cy="572700"/>
          </a:xfrm>
        </p:spPr>
        <p:txBody>
          <a:bodyPr/>
          <a:p>
            <a:r>
              <a:rPr lang="en-US"/>
              <a:t>Treatment </a:t>
            </a:r>
            <a:endParaRPr lang="en-US"/>
          </a:p>
        </p:txBody>
      </p:sp>
      <p:sp>
        <p:nvSpPr>
          <p:cNvPr id="3" name="Text Placeholder 2"/>
          <p:cNvSpPr/>
          <p:nvPr>
            <p:ph type="body" idx="1"/>
          </p:nvPr>
        </p:nvSpPr>
        <p:spPr>
          <a:xfrm>
            <a:off x="234950" y="746760"/>
            <a:ext cx="8719185" cy="4223385"/>
          </a:xfrm>
        </p:spPr>
        <p:txBody>
          <a:bodyPr/>
          <a:p>
            <a:pPr marL="82550" indent="0">
              <a:buNone/>
            </a:pPr>
            <a:r>
              <a:rPr lang="en-US" sz="1800"/>
              <a:t>Befor talking about treatment, note that Limited prospective epidemiological data are available that chart the natural course of specific phobia. Because patients with isolated specific phobia rarely present for treatment</a:t>
            </a:r>
            <a:endParaRPr lang="en-US" sz="1800"/>
          </a:p>
          <a:p>
            <a:pPr marL="82550" indent="0">
              <a:buNone/>
            </a:pPr>
            <a:endParaRPr lang="en-US" sz="1800"/>
          </a:p>
          <a:p>
            <a:r>
              <a:rPr lang="en-US" sz="1800"/>
              <a:t>Behavior Therapy</a:t>
            </a:r>
            <a:endParaRPr lang="en-US"/>
          </a:p>
          <a:p>
            <a:pPr lvl="1"/>
            <a:r>
              <a:rPr lang="en-US" sz="1800"/>
              <a:t>The most studied and most effective treatment</a:t>
            </a:r>
            <a:endParaRPr lang="en-US" sz="1800"/>
          </a:p>
          <a:p>
            <a:pPr lvl="1"/>
            <a:r>
              <a:rPr lang="en-US" sz="1800"/>
              <a:t>The key aspects of successful treatment are</a:t>
            </a:r>
            <a:endParaRPr lang="en-US" sz="1800"/>
          </a:p>
          <a:p>
            <a:pPr lvl="2"/>
            <a:r>
              <a:rPr lang="en-US" sz="1620"/>
              <a:t>Patient's commitment to treatment </a:t>
            </a:r>
            <a:endParaRPr lang="en-US" sz="1620"/>
          </a:p>
          <a:p>
            <a:pPr lvl="2"/>
            <a:r>
              <a:rPr lang="en-US" sz="1620"/>
              <a:t>Clearly identified problems and objectives</a:t>
            </a:r>
            <a:endParaRPr lang="en-US" sz="1620"/>
          </a:p>
          <a:p>
            <a:pPr lvl="2"/>
            <a:r>
              <a:rPr lang="en-US" sz="1620"/>
              <a:t>Available alternative strategies for coping with the feelings</a:t>
            </a:r>
            <a:endParaRPr lang="en-US" sz="1620"/>
          </a:p>
          <a:p>
            <a:pPr lvl="1"/>
            <a:r>
              <a:rPr lang="en-US" sz="1800"/>
              <a:t>The most common </a:t>
            </a:r>
            <a:r>
              <a:rPr lang="en-US" sz="1800">
                <a:sym typeface="+mn-ea"/>
              </a:rPr>
              <a:t>behavioral treatment techniques  is </a:t>
            </a:r>
            <a:r>
              <a:rPr lang="en-US" sz="1800" b="1"/>
              <a:t>systematic desensitization</a:t>
            </a:r>
            <a:endParaRPr lang="en-US" sz="1800" b="1"/>
          </a:p>
          <a:p>
            <a:pPr marL="82550" indent="0">
              <a:buNone/>
            </a:pPr>
            <a:endParaRPr lang="en-US" sz="1800" b="1"/>
          </a:p>
          <a:p>
            <a:pPr marL="82550" indent="0">
              <a:buNone/>
            </a:pPr>
            <a:endParaRPr lang="en-US" sz="1800" b="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Picture 3" descr="pit2"/>
          <p:cNvPicPr>
            <a:picLocks noChangeAspect="1"/>
          </p:cNvPicPr>
          <p:nvPr/>
        </p:nvPicPr>
        <p:blipFill>
          <a:blip r:embed="rId1"/>
          <a:stretch>
            <a:fillRect/>
          </a:stretch>
        </p:blipFill>
        <p:spPr>
          <a:xfrm>
            <a:off x="0" y="0"/>
            <a:ext cx="9144000" cy="5137150"/>
          </a:xfrm>
          <a:prstGeom prst="rect">
            <a:avLst/>
          </a:prstGeom>
        </p:spPr>
      </p:pic>
      <p:pic>
        <p:nvPicPr>
          <p:cNvPr id="5" name="Picture 4"/>
          <p:cNvPicPr>
            <a:picLocks noChangeAspect="1"/>
          </p:cNvPicPr>
          <p:nvPr/>
        </p:nvPicPr>
        <p:blipFill>
          <a:blip r:embed="rId2"/>
          <a:stretch>
            <a:fillRect/>
          </a:stretch>
        </p:blipFill>
        <p:spPr>
          <a:xfrm>
            <a:off x="-33020" y="-17780"/>
            <a:ext cx="9210040" cy="5180965"/>
          </a:xfrm>
          <a:prstGeom prst="rect">
            <a:avLst/>
          </a:prstGeom>
        </p:spPr>
      </p:pic>
      <p:sp>
        <p:nvSpPr>
          <p:cNvPr id="6" name="Rectangles 5"/>
          <p:cNvSpPr/>
          <p:nvPr/>
        </p:nvSpPr>
        <p:spPr>
          <a:xfrm>
            <a:off x="-254000" y="-186055"/>
            <a:ext cx="9443720" cy="5366385"/>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2" name="Title 1"/>
          <p:cNvSpPr/>
          <p:nvPr>
            <p:ph type="title"/>
          </p:nvPr>
        </p:nvSpPr>
        <p:spPr/>
        <p:txBody>
          <a:bodyPr/>
          <a:p>
            <a:r>
              <a:rPr lang="en-US"/>
              <a:t>systematic desensitization</a:t>
            </a:r>
            <a:endParaRPr lang="en-US"/>
          </a:p>
        </p:txBody>
      </p:sp>
      <p:sp>
        <p:nvSpPr>
          <p:cNvPr id="3" name="Text Placeholder 2"/>
          <p:cNvSpPr/>
          <p:nvPr>
            <p:ph type="body" idx="1"/>
          </p:nvPr>
        </p:nvSpPr>
        <p:spPr>
          <a:xfrm>
            <a:off x="147955" y="1000125"/>
            <a:ext cx="8684260" cy="3716020"/>
          </a:xfrm>
        </p:spPr>
        <p:txBody>
          <a:bodyPr/>
          <a:p>
            <a:pPr marL="82550" indent="0">
              <a:buNone/>
            </a:pPr>
            <a:r>
              <a:rPr lang="en-US"/>
              <a:t>In this method, the patient is exposed serially to a predetermined list of anxiety-provoking stimuli graded in a hierarchy from the least to the most frightening.</a:t>
            </a:r>
            <a:endParaRPr lang="en-US"/>
          </a:p>
          <a:p>
            <a:pPr marL="82550" indent="0">
              <a:buNone/>
            </a:pPr>
            <a:endParaRPr lang="en-US"/>
          </a:p>
          <a:p>
            <a:pPr marL="82550" indent="0">
              <a:buNone/>
            </a:pPr>
            <a:r>
              <a:rPr lang="en-US"/>
              <a:t>Through the use of antianxiety drugs, hypnosis, and instruction in muscle relaxation, patients are taught how to induce in themselves both mental and physical repose. After they have mastered the techniques, patients are taught to use them to induce relaxation in the face of each anxiety-provoking stimulus.</a:t>
            </a:r>
            <a:endParaRPr lang="en-US"/>
          </a:p>
          <a:p>
            <a:pPr marL="82550" indent="0">
              <a:buNone/>
            </a:pPr>
            <a:endParaRPr lang="en-US"/>
          </a:p>
          <a:p>
            <a:pPr marL="82550" indent="0">
              <a:buNone/>
            </a:pPr>
            <a:r>
              <a:rPr lang="en-US"/>
              <a:t>As they become desensitized to each stimulus in the scale, the patients move up to the next stimulus until, ultimately, what previously produced the most anxiety no longer elicits the painful affect</a:t>
            </a: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Picture 3" descr="pit2"/>
          <p:cNvPicPr>
            <a:picLocks noChangeAspect="1"/>
          </p:cNvPicPr>
          <p:nvPr/>
        </p:nvPicPr>
        <p:blipFill>
          <a:blip r:embed="rId1"/>
          <a:stretch>
            <a:fillRect/>
          </a:stretch>
        </p:blipFill>
        <p:spPr>
          <a:xfrm>
            <a:off x="0" y="0"/>
            <a:ext cx="9144000" cy="5137150"/>
          </a:xfrm>
          <a:prstGeom prst="rect">
            <a:avLst/>
          </a:prstGeom>
        </p:spPr>
      </p:pic>
      <p:pic>
        <p:nvPicPr>
          <p:cNvPr id="5" name="Picture 4"/>
          <p:cNvPicPr>
            <a:picLocks noChangeAspect="1"/>
          </p:cNvPicPr>
          <p:nvPr/>
        </p:nvPicPr>
        <p:blipFill>
          <a:blip r:embed="rId2"/>
          <a:stretch>
            <a:fillRect/>
          </a:stretch>
        </p:blipFill>
        <p:spPr>
          <a:xfrm>
            <a:off x="-33020" y="-17780"/>
            <a:ext cx="9210040" cy="5180965"/>
          </a:xfrm>
          <a:prstGeom prst="rect">
            <a:avLst/>
          </a:prstGeom>
        </p:spPr>
      </p:pic>
      <p:sp>
        <p:nvSpPr>
          <p:cNvPr id="10" name="Rectangles 9"/>
          <p:cNvSpPr/>
          <p:nvPr/>
        </p:nvSpPr>
        <p:spPr>
          <a:xfrm>
            <a:off x="-484505" y="-222885"/>
            <a:ext cx="9443720" cy="5366385"/>
          </a:xfrm>
          <a:prstGeom prst="rect">
            <a:avLst/>
          </a:prstGeom>
          <a:solidFill>
            <a:schemeClr val="bg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2" name="Title 1"/>
          <p:cNvSpPr/>
          <p:nvPr>
            <p:ph type="title"/>
          </p:nvPr>
        </p:nvSpPr>
        <p:spPr/>
        <p:txBody>
          <a:bodyPr/>
          <a:p>
            <a:r>
              <a:rPr lang="en-US"/>
              <a:t>Other treatment modalites </a:t>
            </a:r>
            <a:endParaRPr lang="en-US"/>
          </a:p>
        </p:txBody>
      </p:sp>
      <p:sp>
        <p:nvSpPr>
          <p:cNvPr id="3" name="Text Placeholder 2"/>
          <p:cNvSpPr/>
          <p:nvPr>
            <p:ph type="body" idx="1"/>
          </p:nvPr>
        </p:nvSpPr>
        <p:spPr>
          <a:xfrm>
            <a:off x="92710" y="863600"/>
            <a:ext cx="8866505" cy="3808095"/>
          </a:xfrm>
        </p:spPr>
        <p:txBody>
          <a:bodyPr/>
          <a:p>
            <a:r>
              <a:rPr lang="en-US"/>
              <a:t>Intenstive exposure (Flooding)</a:t>
            </a:r>
            <a:endParaRPr lang="en-US"/>
          </a:p>
          <a:p>
            <a:endParaRPr lang="en-US"/>
          </a:p>
          <a:p>
            <a:r>
              <a:rPr lang="en-US"/>
              <a:t>Insight-Oriented Psychotherapy : increase the patient's development of insight into psychological conflicts that, if unresolved, can manifest as symptomatic behavior</a:t>
            </a:r>
            <a:endParaRPr lang="en-US"/>
          </a:p>
          <a:p>
            <a:endParaRPr lang="en-US"/>
          </a:p>
          <a:p>
            <a:r>
              <a:rPr lang="en-US"/>
              <a:t>Virtual Therapy (using computer screens or Virtual reality)</a:t>
            </a:r>
            <a:endParaRPr lang="en-US"/>
          </a:p>
          <a:p>
            <a:endParaRPr lang="en-US"/>
          </a:p>
          <a:p>
            <a:r>
              <a:rPr lang="en-US"/>
              <a:t>Hypnosis </a:t>
            </a:r>
            <a:endParaRPr lang="en-US"/>
          </a:p>
          <a:p>
            <a:endParaRPr lang="en-US"/>
          </a:p>
          <a:p>
            <a:r>
              <a:rPr lang="en-US"/>
              <a:t>Supporative and family therapy (useful in helping the patient during other treatment, also help the family understand the nature of the patients problem )</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Picture 6"/>
          <p:cNvPicPr>
            <a:picLocks noChangeAspect="1"/>
          </p:cNvPicPr>
          <p:nvPr/>
        </p:nvPicPr>
        <p:blipFill>
          <a:blip r:embed="rId1"/>
          <a:stretch>
            <a:fillRect/>
          </a:stretch>
        </p:blipFill>
        <p:spPr>
          <a:xfrm>
            <a:off x="0" y="0"/>
            <a:ext cx="9491345" cy="5143500"/>
          </a:xfrm>
          <a:prstGeom prst="rect">
            <a:avLst/>
          </a:prstGeom>
        </p:spPr>
      </p:pic>
      <p:sp>
        <p:nvSpPr>
          <p:cNvPr id="11" name="Rectangles 10"/>
          <p:cNvSpPr/>
          <p:nvPr/>
        </p:nvSpPr>
        <p:spPr>
          <a:xfrm>
            <a:off x="-254000" y="-186055"/>
            <a:ext cx="9443720" cy="5366385"/>
          </a:xfrm>
          <a:prstGeom prst="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2" name="Title 1"/>
          <p:cNvSpPr/>
          <p:nvPr>
            <p:ph type="title"/>
          </p:nvPr>
        </p:nvSpPr>
        <p:spPr>
          <a:xfrm>
            <a:off x="235500" y="204995"/>
            <a:ext cx="8520600" cy="572700"/>
          </a:xfrm>
        </p:spPr>
        <p:txBody>
          <a:bodyPr/>
          <a:p>
            <a:r>
              <a:rPr lang="en-US"/>
              <a:t>Agoraphobia</a:t>
            </a:r>
            <a:endParaRPr lang="en-US"/>
          </a:p>
        </p:txBody>
      </p:sp>
      <p:sp>
        <p:nvSpPr>
          <p:cNvPr id="3" name="Text Placeholder 2"/>
          <p:cNvSpPr/>
          <p:nvPr>
            <p:ph type="body" idx="1"/>
          </p:nvPr>
        </p:nvSpPr>
        <p:spPr>
          <a:xfrm>
            <a:off x="235500" y="1127075"/>
            <a:ext cx="8520600" cy="3416400"/>
          </a:xfrm>
        </p:spPr>
        <p:txBody>
          <a:bodyPr/>
          <a:p>
            <a:r>
              <a:rPr lang="en-US"/>
              <a:t>refers to a fear of or anxiety regarding places from which escape might be difficult mainly public places. It can be the most disabling of the phobias because it can significantly interfere with a person's ability to function in work and social situations outside the home.</a:t>
            </a:r>
            <a:endParaRPr lang="en-US"/>
          </a:p>
          <a:p>
            <a:pPr marL="82550" indent="0">
              <a:buNone/>
            </a:pPr>
            <a:endParaRPr lang="en-US"/>
          </a:p>
          <a:p>
            <a:r>
              <a:rPr lang="en-US"/>
              <a:t>75% - 50%  of affected patients have panic disorders as well</a:t>
            </a:r>
            <a:endParaRPr lang="en-US"/>
          </a:p>
          <a:p>
            <a:endParaRPr lang="en-US"/>
          </a:p>
          <a:p>
            <a:r>
              <a:rPr lang="en-US"/>
              <a:t>onset is unknown but in many casees it follows a traumatic event</a:t>
            </a:r>
            <a:endParaRPr lang="en-US"/>
          </a:p>
          <a:p>
            <a:endParaRPr lang="en-US"/>
          </a:p>
          <a:p>
            <a:r>
              <a:rPr lang="en-US"/>
              <a:t>Patients with agoraphobia rigidly avoid situations in which it would be difficult to obtain help. They prefer to be accompanied by a friend or a family member</a:t>
            </a:r>
            <a:endParaRPr lang="en-US"/>
          </a:p>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 name="Group 6"/>
          <p:cNvGrpSpPr/>
          <p:nvPr/>
        </p:nvGrpSpPr>
        <p:grpSpPr>
          <a:xfrm>
            <a:off x="-299720" y="-704215"/>
            <a:ext cx="9743440" cy="6553200"/>
            <a:chOff x="-472" y="-1109"/>
            <a:chExt cx="15344" cy="10320"/>
          </a:xfrm>
        </p:grpSpPr>
        <p:pic>
          <p:nvPicPr>
            <p:cNvPr id="5" name="Picture 4"/>
            <p:cNvPicPr>
              <a:picLocks noChangeAspect="1"/>
            </p:cNvPicPr>
            <p:nvPr/>
          </p:nvPicPr>
          <p:blipFill>
            <a:blip r:embed="rId1"/>
            <a:stretch>
              <a:fillRect/>
            </a:stretch>
          </p:blipFill>
          <p:spPr>
            <a:xfrm>
              <a:off x="-472" y="-1109"/>
              <a:ext cx="15345" cy="10320"/>
            </a:xfrm>
            <a:prstGeom prst="rect">
              <a:avLst/>
            </a:prstGeom>
          </p:spPr>
        </p:pic>
        <p:sp>
          <p:nvSpPr>
            <p:cNvPr id="11" name="Rectangles 10"/>
            <p:cNvSpPr/>
            <p:nvPr/>
          </p:nvSpPr>
          <p:spPr>
            <a:xfrm>
              <a:off x="-400" y="-293"/>
              <a:ext cx="14872" cy="8451"/>
            </a:xfrm>
            <a:prstGeom prst="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2" name="Title 1"/>
          <p:cNvSpPr/>
          <p:nvPr>
            <p:ph type="title"/>
          </p:nvPr>
        </p:nvSpPr>
        <p:spPr/>
        <p:txBody>
          <a:bodyPr/>
          <a:p>
            <a:r>
              <a:rPr lang="en-US"/>
              <a:t>DSM 5 </a:t>
            </a:r>
            <a:r>
              <a:rPr lang="en-US">
                <a:sym typeface="+mn-ea"/>
              </a:rPr>
              <a:t>includes distinctive Situations </a:t>
            </a:r>
            <a:r>
              <a:rPr lang="en-US"/>
              <a:t>for </a:t>
            </a:r>
            <a:r>
              <a:rPr lang="en-US">
                <a:sym typeface="+mn-ea"/>
              </a:rPr>
              <a:t>Agoraphobia</a:t>
            </a:r>
            <a:br>
              <a:rPr lang="en-US"/>
            </a:br>
            <a:endParaRPr lang="en-US"/>
          </a:p>
        </p:txBody>
      </p:sp>
      <p:sp>
        <p:nvSpPr>
          <p:cNvPr id="3" name="Text Placeholder 2"/>
          <p:cNvSpPr/>
          <p:nvPr>
            <p:ph type="body" idx="1"/>
          </p:nvPr>
        </p:nvSpPr>
        <p:spPr>
          <a:xfrm>
            <a:off x="311785" y="1000125"/>
            <a:ext cx="8520430" cy="3738880"/>
          </a:xfrm>
        </p:spPr>
        <p:txBody>
          <a:bodyPr/>
          <a:p>
            <a:r>
              <a:rPr lang="en-US"/>
              <a:t>(the first criteria says) Marked fear or anxiety about at least one situation from two or more of five situation groups: </a:t>
            </a:r>
            <a:endParaRPr lang="en-US"/>
          </a:p>
          <a:p>
            <a:pPr lvl="1"/>
            <a:r>
              <a:rPr lang="en-US"/>
              <a:t>Using public transportation (e.g., bus, train, cars, planes)</a:t>
            </a:r>
            <a:endParaRPr lang="en-US"/>
          </a:p>
          <a:p>
            <a:pPr lvl="1"/>
            <a:r>
              <a:rPr lang="en-US"/>
              <a:t>Being in an open space (e.g., park, shopping center, parking lot)</a:t>
            </a:r>
            <a:endParaRPr lang="en-US"/>
          </a:p>
          <a:p>
            <a:pPr lvl="1"/>
            <a:r>
              <a:rPr lang="en-US"/>
              <a:t>Being in an enclosed space (e.g., stores, elevators, theaters)</a:t>
            </a:r>
            <a:endParaRPr lang="en-US"/>
          </a:p>
          <a:p>
            <a:pPr lvl="1"/>
            <a:r>
              <a:rPr lang="en-US"/>
              <a:t>Being in a crowd or standing in line</a:t>
            </a:r>
            <a:endParaRPr lang="en-US"/>
          </a:p>
          <a:p>
            <a:pPr lvl="1"/>
            <a:r>
              <a:rPr lang="en-US"/>
              <a:t>Being alone outside of the home.</a:t>
            </a:r>
            <a:endParaRPr lang="en-US"/>
          </a:p>
          <a:p>
            <a:endParaRPr lang="en-US"/>
          </a:p>
          <a:p>
            <a:r>
              <a:rPr lang="en-US"/>
              <a:t>The fear or anxiety must be persistent and last at least 6 months </a:t>
            </a: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 name="Group 6"/>
          <p:cNvGrpSpPr/>
          <p:nvPr/>
        </p:nvGrpSpPr>
        <p:grpSpPr>
          <a:xfrm>
            <a:off x="-299720" y="-704215"/>
            <a:ext cx="9743440" cy="6553200"/>
            <a:chOff x="-472" y="-1109"/>
            <a:chExt cx="15344" cy="10320"/>
          </a:xfrm>
        </p:grpSpPr>
        <p:pic>
          <p:nvPicPr>
            <p:cNvPr id="5" name="Picture 4"/>
            <p:cNvPicPr>
              <a:picLocks noChangeAspect="1"/>
            </p:cNvPicPr>
            <p:nvPr/>
          </p:nvPicPr>
          <p:blipFill>
            <a:blip r:embed="rId1"/>
            <a:stretch>
              <a:fillRect/>
            </a:stretch>
          </p:blipFill>
          <p:spPr>
            <a:xfrm>
              <a:off x="-472" y="-1109"/>
              <a:ext cx="15345" cy="10320"/>
            </a:xfrm>
            <a:prstGeom prst="rect">
              <a:avLst/>
            </a:prstGeom>
          </p:spPr>
        </p:pic>
        <p:sp>
          <p:nvSpPr>
            <p:cNvPr id="8" name="Rectangles 7"/>
            <p:cNvSpPr/>
            <p:nvPr/>
          </p:nvSpPr>
          <p:spPr>
            <a:xfrm>
              <a:off x="-400" y="-293"/>
              <a:ext cx="14872" cy="8451"/>
            </a:xfrm>
            <a:prstGeom prst="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2" name="Title 1"/>
          <p:cNvSpPr/>
          <p:nvPr>
            <p:ph type="title"/>
          </p:nvPr>
        </p:nvSpPr>
        <p:spPr>
          <a:xfrm>
            <a:off x="69765" y="31640"/>
            <a:ext cx="8520600" cy="572700"/>
          </a:xfrm>
        </p:spPr>
        <p:txBody>
          <a:bodyPr/>
          <a:p>
            <a:r>
              <a:rPr lang="en-US"/>
              <a:t>Agoraphobia Treatment </a:t>
            </a:r>
            <a:endParaRPr lang="en-US"/>
          </a:p>
        </p:txBody>
      </p:sp>
      <p:sp>
        <p:nvSpPr>
          <p:cNvPr id="3" name="Text Placeholder 2"/>
          <p:cNvSpPr/>
          <p:nvPr>
            <p:ph type="body" idx="1"/>
          </p:nvPr>
        </p:nvSpPr>
        <p:spPr>
          <a:xfrm>
            <a:off x="121920" y="742950"/>
            <a:ext cx="8900795" cy="4147185"/>
          </a:xfrm>
        </p:spPr>
        <p:txBody>
          <a:bodyPr/>
          <a:p>
            <a:r>
              <a:rPr lang="en-US"/>
              <a:t>Benzodiazepine : the most rapid onset agains panic,   The major reservations is the potential for dependence, cognitive impairment, and abuse</a:t>
            </a:r>
            <a:endParaRPr lang="en-US"/>
          </a:p>
          <a:p>
            <a:r>
              <a:rPr lang="en-US"/>
              <a:t>SSRIs (reduce and prevent relaps in various forms of anxity)</a:t>
            </a:r>
            <a:endParaRPr lang="en-US"/>
          </a:p>
          <a:p>
            <a:r>
              <a:rPr lang="en-US"/>
              <a:t>TCAs</a:t>
            </a:r>
            <a:endParaRPr lang="en-US"/>
          </a:p>
          <a:p>
            <a:pPr marL="82550" indent="0">
              <a:buNone/>
            </a:pPr>
            <a:endParaRPr lang="en-US"/>
          </a:p>
          <a:p>
            <a:r>
              <a:rPr lang="en-US"/>
              <a:t>Cognitive Behavioral Therapy (CBT)</a:t>
            </a:r>
            <a:endParaRPr lang="en-US"/>
          </a:p>
          <a:p>
            <a:pPr lvl="1">
              <a:lnSpc>
                <a:spcPct val="60000"/>
              </a:lnSpc>
            </a:pPr>
            <a:r>
              <a:rPr lang="en-US"/>
              <a:t>Supporative </a:t>
            </a:r>
            <a:endParaRPr lang="en-US"/>
          </a:p>
          <a:p>
            <a:pPr lvl="1">
              <a:lnSpc>
                <a:spcPct val="60000"/>
              </a:lnSpc>
            </a:pPr>
            <a:r>
              <a:rPr lang="en-US"/>
              <a:t>Insight-Oriented </a:t>
            </a:r>
            <a:endParaRPr lang="en-US"/>
          </a:p>
          <a:p>
            <a:pPr lvl="1">
              <a:lnSpc>
                <a:spcPct val="60000"/>
              </a:lnSpc>
            </a:pPr>
            <a:r>
              <a:rPr lang="en-US"/>
              <a:t>Behavioral</a:t>
            </a:r>
            <a:endParaRPr lang="en-US"/>
          </a:p>
          <a:p>
            <a:pPr lvl="1">
              <a:lnSpc>
                <a:spcPct val="60000"/>
              </a:lnSpc>
            </a:pPr>
            <a:r>
              <a:rPr lang="en-US"/>
              <a:t>Cognitive </a:t>
            </a:r>
            <a:endParaRPr lang="en-US"/>
          </a:p>
          <a:p>
            <a:pPr lvl="1">
              <a:lnSpc>
                <a:spcPct val="60000"/>
              </a:lnSpc>
            </a:pPr>
            <a:r>
              <a:rPr lang="en-US"/>
              <a:t>Virtual </a:t>
            </a: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Picture 4"/>
          <p:cNvPicPr>
            <a:picLocks noChangeAspect="1"/>
          </p:cNvPicPr>
          <p:nvPr/>
        </p:nvPicPr>
        <p:blipFill>
          <a:blip r:embed="rId1"/>
          <a:stretch>
            <a:fillRect/>
          </a:stretch>
        </p:blipFill>
        <p:spPr>
          <a:xfrm>
            <a:off x="-36195" y="-126365"/>
            <a:ext cx="9216390" cy="5397500"/>
          </a:xfrm>
          <a:prstGeom prst="rect">
            <a:avLst/>
          </a:prstGeom>
        </p:spPr>
      </p:pic>
      <p:sp>
        <p:nvSpPr>
          <p:cNvPr id="2" name="Title 1"/>
          <p:cNvSpPr/>
          <p:nvPr>
            <p:ph type="title"/>
          </p:nvPr>
        </p:nvSpPr>
        <p:spPr/>
        <p:txBody>
          <a:bodyPr/>
          <a:p>
            <a:r>
              <a:rPr lang="en-US"/>
              <a:t>Social Anxiety (Social Phobia)</a:t>
            </a:r>
            <a:endParaRPr lang="en-US"/>
          </a:p>
        </p:txBody>
      </p:sp>
      <p:sp>
        <p:nvSpPr>
          <p:cNvPr id="3" name="Text Placeholder 2"/>
          <p:cNvSpPr/>
          <p:nvPr>
            <p:ph type="body" idx="1"/>
          </p:nvPr>
        </p:nvSpPr>
        <p:spPr>
          <a:xfrm>
            <a:off x="298450" y="800100"/>
            <a:ext cx="8520430" cy="4201160"/>
          </a:xfrm>
        </p:spPr>
        <p:txBody>
          <a:bodyPr/>
          <a:p>
            <a:r>
              <a:rPr lang="en-US"/>
              <a:t>The fear of social situations in general, including situations that involve scrutiny or contact with strangers. </a:t>
            </a:r>
            <a:endParaRPr lang="en-US"/>
          </a:p>
          <a:p>
            <a:r>
              <a:rPr lang="en-US"/>
              <a:t>The fear is of embarrassing themselves in social situations (i.e.,social gatherings, oral presentations, meeting new people).</a:t>
            </a:r>
            <a:endParaRPr lang="en-US"/>
          </a:p>
          <a:p>
            <a:pPr marL="82550" indent="0">
              <a:buNone/>
            </a:pPr>
            <a:endParaRPr lang="en-US"/>
          </a:p>
          <a:p>
            <a:r>
              <a:rPr lang="en-US"/>
              <a:t>They may have specific fears about performing specific activities such as eating or speaking in front of others, or they may experience a vague, nonspecific fear of "embarrassing oneself." In either case, the fear in social anxiety disorder is of the embarrassment, not of the situation itself</a:t>
            </a:r>
            <a:endParaRPr lang="en-US"/>
          </a:p>
          <a:p>
            <a:pPr marL="82550" indent="0">
              <a:buNone/>
            </a:pPr>
            <a:endParaRPr lang="en-US"/>
          </a:p>
          <a:p>
            <a:r>
              <a:rPr lang="en-US"/>
              <a:t>Persons with social anxiety disorder may have a history of </a:t>
            </a:r>
            <a:endParaRPr lang="en-US"/>
          </a:p>
          <a:p>
            <a:pPr lvl="1"/>
            <a:r>
              <a:rPr lang="en-US"/>
              <a:t>other anxiety disorders, mood disorders, substance-related disorders, and bulimia nervosa.</a:t>
            </a: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Picture 4"/>
          <p:cNvPicPr>
            <a:picLocks noChangeAspect="1"/>
          </p:cNvPicPr>
          <p:nvPr/>
        </p:nvPicPr>
        <p:blipFill>
          <a:blip r:embed="rId1"/>
          <a:stretch>
            <a:fillRect/>
          </a:stretch>
        </p:blipFill>
        <p:spPr>
          <a:xfrm>
            <a:off x="-36195" y="-126365"/>
            <a:ext cx="9216390" cy="5397500"/>
          </a:xfrm>
          <a:prstGeom prst="rect">
            <a:avLst/>
          </a:prstGeom>
        </p:spPr>
      </p:pic>
      <p:sp>
        <p:nvSpPr>
          <p:cNvPr id="2" name="Title 1"/>
          <p:cNvSpPr/>
          <p:nvPr>
            <p:ph type="title"/>
          </p:nvPr>
        </p:nvSpPr>
        <p:spPr/>
        <p:txBody>
          <a:bodyPr/>
          <a:p>
            <a:r>
              <a:rPr lang="en-US"/>
              <a:t>Specific phobia VS Social Phobia VS Panic disorder</a:t>
            </a:r>
            <a:endParaRPr lang="en-US"/>
          </a:p>
        </p:txBody>
      </p:sp>
      <p:sp>
        <p:nvSpPr>
          <p:cNvPr id="3" name="Text Placeholder 2"/>
          <p:cNvSpPr/>
          <p:nvPr>
            <p:ph type="body" idx="1"/>
          </p:nvPr>
        </p:nvSpPr>
        <p:spPr>
          <a:xfrm>
            <a:off x="133985" y="909955"/>
            <a:ext cx="8876030" cy="3820795"/>
          </a:xfrm>
        </p:spPr>
        <p:txBody>
          <a:bodyPr/>
          <a:p>
            <a:pPr marL="82550" indent="0">
              <a:buNone/>
            </a:pPr>
            <a:r>
              <a:rPr lang="en-US" sz="2000"/>
              <a:t>its difficult to distinguish between panic disorder and specific or social phobias.</a:t>
            </a:r>
            <a:endParaRPr lang="en-US" sz="2000"/>
          </a:p>
          <a:p>
            <a:pPr marL="82550" indent="0">
              <a:buNone/>
            </a:pPr>
            <a:endParaRPr lang="en-US" sz="2000"/>
          </a:p>
          <a:p>
            <a:pPr marL="82550" indent="0">
              <a:buNone/>
            </a:pPr>
            <a:r>
              <a:rPr lang="en-US" sz="2000"/>
              <a:t>A Patient who experienced a single panic attack in a specific setting (e.g., an elevator) may go on to have long-lasting avoidance of the specific setting, regardless of whether they ever have another panic attack. These patients meet the diagnostic criteria for a </a:t>
            </a:r>
            <a:r>
              <a:rPr lang="en-US" sz="2000" b="1"/>
              <a:t>specific phobia</a:t>
            </a:r>
            <a:r>
              <a:rPr lang="en-US" sz="2000"/>
              <a:t>,</a:t>
            </a:r>
            <a:endParaRPr lang="en-US" sz="2000"/>
          </a:p>
          <a:p>
            <a:pPr marL="82550" indent="0">
              <a:buNone/>
            </a:pPr>
            <a:endParaRPr lang="en-US" sz="2000"/>
          </a:p>
          <a:p>
            <a:pPr marL="82550" indent="0">
              <a:buNone/>
            </a:pPr>
            <a:r>
              <a:rPr lang="en-US" sz="2000"/>
              <a:t>In another example, a person who experiences one or more panic attacks may then fear speaking in public. Although the clinical picture is almost identical to the clinical picture in social phobia, a diagnosis of social phobia is excluded because the avoidance of the public situation is based on fear of having a panic attack rather than on fear ofthe public speaking itself so its most likely panic disorder</a:t>
            </a:r>
            <a:endParaRPr lang="en-US" sz="200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9" name="Group 8"/>
          <p:cNvGrpSpPr/>
          <p:nvPr/>
        </p:nvGrpSpPr>
        <p:grpSpPr>
          <a:xfrm>
            <a:off x="-254000" y="-186055"/>
            <a:ext cx="9443720" cy="5365750"/>
            <a:chOff x="-400" y="-293"/>
            <a:chExt cx="14872" cy="8450"/>
          </a:xfrm>
        </p:grpSpPr>
        <p:pic>
          <p:nvPicPr>
            <p:cNvPr id="11" name="Picture 10"/>
            <p:cNvPicPr>
              <a:picLocks noChangeAspect="1"/>
            </p:cNvPicPr>
            <p:nvPr/>
          </p:nvPicPr>
          <p:blipFill>
            <a:blip r:embed="rId1"/>
            <a:srcRect l="-117" t="4636" r="117" b="7213"/>
            <a:stretch>
              <a:fillRect/>
            </a:stretch>
          </p:blipFill>
          <p:spPr>
            <a:xfrm>
              <a:off x="-135" y="0"/>
              <a:ext cx="14535" cy="8100"/>
            </a:xfrm>
            <a:prstGeom prst="rect">
              <a:avLst/>
            </a:prstGeom>
          </p:spPr>
        </p:pic>
        <p:sp>
          <p:nvSpPr>
            <p:cNvPr id="12" name="Rectangles 11"/>
            <p:cNvSpPr/>
            <p:nvPr/>
          </p:nvSpPr>
          <p:spPr>
            <a:xfrm>
              <a:off x="-400" y="-293"/>
              <a:ext cx="14872" cy="8451"/>
            </a:xfrm>
            <a:prstGeom prst="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2" name="Title 1"/>
          <p:cNvSpPr/>
          <p:nvPr>
            <p:ph type="title"/>
          </p:nvPr>
        </p:nvSpPr>
        <p:spPr/>
        <p:txBody>
          <a:bodyPr/>
          <a:p>
            <a:r>
              <a:rPr lang="en-US"/>
              <a:t>Etiology of social phobia </a:t>
            </a:r>
            <a:endParaRPr lang="en-US"/>
          </a:p>
        </p:txBody>
      </p:sp>
      <p:sp>
        <p:nvSpPr>
          <p:cNvPr id="3" name="Text Placeholder 2"/>
          <p:cNvSpPr/>
          <p:nvPr>
            <p:ph type="body" idx="1"/>
          </p:nvPr>
        </p:nvSpPr>
        <p:spPr>
          <a:xfrm>
            <a:off x="311785" y="1000125"/>
            <a:ext cx="8520430" cy="3874135"/>
          </a:xfrm>
        </p:spPr>
        <p:txBody>
          <a:bodyPr/>
          <a:p>
            <a:r>
              <a:rPr lang="en-US"/>
              <a:t>Childhood and developmental theories</a:t>
            </a:r>
            <a:endParaRPr lang="en-US"/>
          </a:p>
          <a:p>
            <a:r>
              <a:rPr lang="en-US"/>
              <a:t>The success of pharmacotherapies in treating social anxiety disorder has generated two specific neurochemical hypotheses </a:t>
            </a:r>
            <a:endParaRPr lang="en-US"/>
          </a:p>
          <a:p>
            <a:pPr lvl="1"/>
            <a:r>
              <a:rPr lang="en-US"/>
              <a:t>the use of ß-adrenergic receptor antagonists- for performance phobias (e.g., public speaking) has led to the development of an adrenergic theory, patients may release more norepinephrine or epinephrine,</a:t>
            </a:r>
            <a:endParaRPr lang="en-US"/>
          </a:p>
          <a:p>
            <a:pPr lvl="1"/>
            <a:r>
              <a:rPr lang="en-US"/>
              <a:t>The observation that MAO Is may be more effective than tricyclic drugs in combination with preclinical data, has led some investigators to hypothesize that dopaminergic activity is related to the pathogenesis of the disorder.</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60" name="Shape 60"/>
        <p:cNvGrpSpPr/>
        <p:nvPr/>
      </p:nvGrpSpPr>
      <p:grpSpPr>
        <a:xfrm>
          <a:off x="0" y="0"/>
          <a:ext cx="0" cy="0"/>
          <a:chOff x="0" y="0"/>
          <a:chExt cx="0" cy="0"/>
        </a:xfrm>
      </p:grpSpPr>
      <p:pic>
        <p:nvPicPr>
          <p:cNvPr id="54" name="Google Shape;54;p13">
            <a:hlinkClick r:id="rId1"/>
          </p:cNvPr>
          <p:cNvPicPr preferRelativeResize="0"/>
          <p:nvPr/>
        </p:nvPicPr>
        <p:blipFill>
          <a:blip r:embed="rId2"/>
          <a:srcRect l="-115" t="15327" r="115" b="22642"/>
          <a:stretch>
            <a:fillRect/>
          </a:stretch>
        </p:blipFill>
        <p:spPr>
          <a:xfrm>
            <a:off x="0" y="0"/>
            <a:ext cx="9144635" cy="5142865"/>
          </a:xfrm>
          <a:prstGeom prst="rect">
            <a:avLst/>
          </a:prstGeom>
          <a:noFill/>
          <a:ln>
            <a:noFill/>
          </a:ln>
        </p:spPr>
      </p:pic>
      <p:sp>
        <p:nvSpPr>
          <p:cNvPr id="61" name="Google Shape;61;p14"/>
          <p:cNvSpPr txBox="1"/>
          <p:nvPr>
            <p:ph type="title"/>
          </p:nvPr>
        </p:nvSpPr>
        <p:spPr>
          <a:xfrm>
            <a:off x="235500" y="216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Fear VS Anxiety </a:t>
            </a:r>
            <a:endParaRPr lang="en-GB"/>
          </a:p>
        </p:txBody>
      </p:sp>
      <p:sp>
        <p:nvSpPr>
          <p:cNvPr id="62" name="Google Shape;62;p14"/>
          <p:cNvSpPr txBox="1"/>
          <p:nvPr>
            <p:ph type="body" idx="1"/>
          </p:nvPr>
        </p:nvSpPr>
        <p:spPr>
          <a:xfrm>
            <a:off x="311785" y="1000125"/>
            <a:ext cx="8520430" cy="3726815"/>
          </a:xfrm>
          <a:prstGeom prst="rect">
            <a:avLst/>
          </a:prstGeom>
        </p:spPr>
        <p:txBody>
          <a:bodyPr spcFirstLastPara="1" wrap="square" lIns="0" tIns="0" rIns="0" bIns="0" anchor="t" anchorCtr="0">
            <a:noAutofit/>
          </a:bodyPr>
          <a:lstStyle/>
          <a:p>
            <a:pPr marL="457200" lvl="0" indent="-361950" algn="l" rtl="0">
              <a:spcBef>
                <a:spcPts val="0"/>
              </a:spcBef>
              <a:spcAft>
                <a:spcPts val="0"/>
              </a:spcAft>
              <a:buSzPts val="2100"/>
              <a:buChar char="●"/>
            </a:pPr>
            <a:r>
              <a:rPr lang="en-GB" sz="2100"/>
              <a:t>Anxiety : Apprehension about a future threat</a:t>
            </a:r>
            <a:endParaRPr sz="2100"/>
          </a:p>
          <a:p>
            <a:pPr marL="457200" lvl="0" indent="-361950" algn="l" rtl="0">
              <a:lnSpc>
                <a:spcPct val="100000"/>
              </a:lnSpc>
              <a:spcBef>
                <a:spcPts val="0"/>
              </a:spcBef>
              <a:spcAft>
                <a:spcPts val="0"/>
              </a:spcAft>
              <a:buSzPts val="2100"/>
              <a:buChar char="●"/>
            </a:pPr>
            <a:r>
              <a:rPr lang="en-GB" sz="2100"/>
              <a:t>Fear : Response to an immediate threa</a:t>
            </a:r>
            <a:r>
              <a:rPr lang="en-US" altLang="en-GB" sz="2100"/>
              <a:t>t</a:t>
            </a:r>
            <a:endParaRPr sz="2100"/>
          </a:p>
          <a:p>
            <a:pPr marL="457200" lvl="0" indent="-361950" algn="l" rtl="0">
              <a:spcBef>
                <a:spcPts val="1600"/>
              </a:spcBef>
              <a:spcAft>
                <a:spcPts val="0"/>
              </a:spcAft>
              <a:buSzPts val="2100"/>
              <a:buChar char="●"/>
            </a:pPr>
            <a:r>
              <a:rPr lang="en-GB" sz="2100"/>
              <a:t>Both involve physiological arousal → Sympathetic nervous system</a:t>
            </a:r>
            <a:endParaRPr sz="2100"/>
          </a:p>
          <a:p>
            <a:pPr marL="0" lvl="0" indent="0" algn="l" rtl="0">
              <a:spcBef>
                <a:spcPts val="1600"/>
              </a:spcBef>
              <a:spcAft>
                <a:spcPts val="0"/>
              </a:spcAft>
              <a:buNone/>
            </a:pPr>
            <a:endParaRPr sz="2100"/>
          </a:p>
          <a:p>
            <a:pPr marL="457200" lvl="0" indent="-361950" algn="l" rtl="0">
              <a:spcBef>
                <a:spcPts val="1600"/>
              </a:spcBef>
              <a:spcAft>
                <a:spcPts val="0"/>
              </a:spcAft>
              <a:buSzPts val="2100"/>
              <a:buChar char="●"/>
            </a:pPr>
            <a:r>
              <a:rPr lang="en-GB" sz="2100"/>
              <a:t>Both can be adaptive:</a:t>
            </a:r>
            <a:endParaRPr sz="2100"/>
          </a:p>
          <a:p>
            <a:pPr marL="914400" lvl="1" indent="-336550" algn="l" rtl="0">
              <a:spcBef>
                <a:spcPts val="0"/>
              </a:spcBef>
              <a:spcAft>
                <a:spcPts val="0"/>
              </a:spcAft>
              <a:buSzPts val="1700"/>
              <a:buChar char="○"/>
            </a:pPr>
            <a:r>
              <a:rPr lang="en-GB" sz="1700"/>
              <a:t>Fear triggers “fight or flight” → May save life</a:t>
            </a:r>
            <a:endParaRPr sz="1700"/>
          </a:p>
          <a:p>
            <a:pPr marL="914400" lvl="1" indent="-336550" algn="l" rtl="0">
              <a:spcBef>
                <a:spcPts val="0"/>
              </a:spcBef>
              <a:spcAft>
                <a:spcPts val="0"/>
              </a:spcAft>
              <a:buSzPts val="1700"/>
              <a:buChar char="○"/>
            </a:pPr>
            <a:r>
              <a:rPr lang="en-GB" sz="1700"/>
              <a:t>Anxiety increases preparedness</a:t>
            </a:r>
            <a:endParaRPr sz="1700"/>
          </a:p>
          <a:p>
            <a:pPr marL="1371600" lvl="2" indent="-336550" algn="l" rtl="0">
              <a:spcBef>
                <a:spcPts val="0"/>
              </a:spcBef>
              <a:spcAft>
                <a:spcPts val="0"/>
              </a:spcAft>
              <a:buSzPts val="1700"/>
              <a:buChar char="■"/>
            </a:pPr>
            <a:r>
              <a:rPr lang="en-GB" sz="1700"/>
              <a:t>Absence of anxiety interferes with performance</a:t>
            </a:r>
            <a:endParaRPr sz="1700"/>
          </a:p>
          <a:p>
            <a:pPr marL="1371600" lvl="2" indent="-336550" algn="l" rtl="0">
              <a:spcBef>
                <a:spcPts val="0"/>
              </a:spcBef>
              <a:spcAft>
                <a:spcPts val="0"/>
              </a:spcAft>
              <a:buSzPts val="1700"/>
              <a:buChar char="■"/>
            </a:pPr>
            <a:r>
              <a:rPr lang="en-GB" sz="1700"/>
              <a:t>Moderate levels of anxiety improve performance</a:t>
            </a:r>
            <a:endParaRPr sz="1700"/>
          </a:p>
          <a:p>
            <a:pPr marL="1371600" lvl="2" indent="-336550" algn="l" rtl="0">
              <a:spcBef>
                <a:spcPts val="0"/>
              </a:spcBef>
              <a:spcAft>
                <a:spcPts val="0"/>
              </a:spcAft>
              <a:buSzPts val="1700"/>
              <a:buChar char="■"/>
            </a:pPr>
            <a:r>
              <a:rPr lang="en-GB" sz="1700"/>
              <a:t>High levels of anxiety are detrimental to performance</a:t>
            </a:r>
            <a:endParaRPr sz="1700"/>
          </a:p>
          <a:p>
            <a:pPr marL="0" lvl="0" indent="0" algn="l" rtl="0">
              <a:spcBef>
                <a:spcPts val="1600"/>
              </a:spcBef>
              <a:spcAft>
                <a:spcPts val="0"/>
              </a:spcAft>
              <a:buNone/>
            </a:pPr>
          </a:p>
          <a:p>
            <a:pPr marL="0" lvl="0" indent="0" algn="l" rtl="0">
              <a:spcBef>
                <a:spcPts val="1600"/>
              </a:spcBef>
              <a:spcAft>
                <a:spcPts val="1600"/>
              </a:spcAft>
              <a:buNone/>
            </a:p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 name="Group 7"/>
          <p:cNvGrpSpPr/>
          <p:nvPr/>
        </p:nvGrpSpPr>
        <p:grpSpPr>
          <a:xfrm>
            <a:off x="-254000" y="-186055"/>
            <a:ext cx="9443720" cy="5365750"/>
            <a:chOff x="-400" y="-293"/>
            <a:chExt cx="14872" cy="8450"/>
          </a:xfrm>
        </p:grpSpPr>
        <p:pic>
          <p:nvPicPr>
            <p:cNvPr id="6" name="Picture 5"/>
            <p:cNvPicPr>
              <a:picLocks noChangeAspect="1"/>
            </p:cNvPicPr>
            <p:nvPr/>
          </p:nvPicPr>
          <p:blipFill>
            <a:blip r:embed="rId1"/>
            <a:srcRect l="-117" t="4636" r="117" b="7213"/>
            <a:stretch>
              <a:fillRect/>
            </a:stretch>
          </p:blipFill>
          <p:spPr>
            <a:xfrm>
              <a:off x="-135" y="0"/>
              <a:ext cx="14535" cy="8100"/>
            </a:xfrm>
            <a:prstGeom prst="rect">
              <a:avLst/>
            </a:prstGeom>
          </p:spPr>
        </p:pic>
        <p:sp>
          <p:nvSpPr>
            <p:cNvPr id="9" name="Rectangles 8"/>
            <p:cNvSpPr/>
            <p:nvPr/>
          </p:nvSpPr>
          <p:spPr>
            <a:xfrm>
              <a:off x="-400" y="-293"/>
              <a:ext cx="14872" cy="8451"/>
            </a:xfrm>
            <a:prstGeom prst="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2" name="Title 1"/>
          <p:cNvSpPr/>
          <p:nvPr>
            <p:ph type="title"/>
          </p:nvPr>
        </p:nvSpPr>
        <p:spPr/>
        <p:txBody>
          <a:bodyPr/>
          <a:p>
            <a:r>
              <a:rPr lang="en-US"/>
              <a:t>Treatment </a:t>
            </a:r>
            <a:endParaRPr lang="en-US"/>
          </a:p>
        </p:txBody>
      </p:sp>
      <p:sp>
        <p:nvSpPr>
          <p:cNvPr id="3" name="Text Placeholder 2"/>
          <p:cNvSpPr/>
          <p:nvPr>
            <p:ph type="body" idx="1"/>
          </p:nvPr>
        </p:nvSpPr>
        <p:spPr>
          <a:xfrm>
            <a:off x="311785" y="1000125"/>
            <a:ext cx="8520430" cy="3874135"/>
          </a:xfrm>
        </p:spPr>
        <p:txBody>
          <a:bodyPr/>
          <a:p>
            <a:r>
              <a:rPr lang="en-US"/>
              <a:t>Psychotherapy and pharmacotherapy are useful in treating social anxiety disorder. Some studies indicate that the use of both pharmacotherapy and psychotherapy produces better results than either therapy alone</a:t>
            </a:r>
            <a:endParaRPr lang="en-US"/>
          </a:p>
          <a:p>
            <a:endParaRPr lang="en-US"/>
          </a:p>
          <a:p>
            <a:r>
              <a:rPr lang="en-US"/>
              <a:t>Effective drugs for the treatment of social anxiety disorder include </a:t>
            </a:r>
            <a:endParaRPr lang="en-US"/>
          </a:p>
          <a:p>
            <a:pPr lvl="1">
              <a:lnSpc>
                <a:spcPct val="40000"/>
              </a:lnSpc>
            </a:pPr>
            <a:r>
              <a:rPr lang="en-US"/>
              <a:t>SSRIs</a:t>
            </a:r>
            <a:endParaRPr lang="en-US"/>
          </a:p>
          <a:p>
            <a:pPr lvl="1">
              <a:lnSpc>
                <a:spcPct val="40000"/>
              </a:lnSpc>
            </a:pPr>
            <a:r>
              <a:rPr lang="en-US"/>
              <a:t>Benzodiazepines</a:t>
            </a:r>
            <a:endParaRPr lang="en-US"/>
          </a:p>
          <a:p>
            <a:pPr lvl="1">
              <a:lnSpc>
                <a:spcPct val="40000"/>
              </a:lnSpc>
            </a:pPr>
            <a:r>
              <a:rPr lang="en-US"/>
              <a:t>Venlafaxine (SNRI)</a:t>
            </a:r>
            <a:endParaRPr lang="en-US"/>
          </a:p>
          <a:p>
            <a:pPr lvl="1">
              <a:lnSpc>
                <a:spcPct val="40000"/>
              </a:lnSpc>
            </a:pPr>
            <a:r>
              <a:rPr lang="en-US"/>
              <a:t>Buspirone </a:t>
            </a:r>
            <a:endParaRPr lang="en-US"/>
          </a:p>
          <a:p>
            <a:pPr lvl="0">
              <a:lnSpc>
                <a:spcPct val="40000"/>
              </a:lnSpc>
            </a:pPr>
            <a:endParaRPr lang="en-US"/>
          </a:p>
          <a:p>
            <a:pPr lvl="0">
              <a:lnSpc>
                <a:spcPct val="70000"/>
              </a:lnSpc>
            </a:pPr>
            <a:r>
              <a:rPr lang="en-US"/>
              <a:t>The treatment of social anxiety disorder associated with performance situations frequently involves the use of ß-adrenergic receptor antagonists shortly before exposure</a:t>
            </a: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53" name="Shape 53"/>
        <p:cNvGrpSpPr/>
        <p:nvPr/>
      </p:nvGrpSpPr>
      <p:grpSpPr>
        <a:xfrm>
          <a:off x="0" y="0"/>
          <a:ext cx="0" cy="0"/>
          <a:chOff x="0" y="0"/>
          <a:chExt cx="0" cy="0"/>
        </a:xfrm>
      </p:grpSpPr>
      <p:pic>
        <p:nvPicPr>
          <p:cNvPr id="54" name="Google Shape;54;p13">
            <a:hlinkClick r:id="rId1"/>
          </p:cNvPr>
          <p:cNvPicPr preferRelativeResize="0"/>
          <p:nvPr/>
        </p:nvPicPr>
        <p:blipFill>
          <a:blip r:embed="rId2"/>
          <a:srcRect l="-115" t="15327" r="115" b="22642"/>
          <a:stretch>
            <a:fillRect/>
          </a:stretch>
        </p:blipFill>
        <p:spPr>
          <a:xfrm>
            <a:off x="0" y="0"/>
            <a:ext cx="9144635" cy="5142865"/>
          </a:xfrm>
          <a:prstGeom prst="rect">
            <a:avLst/>
          </a:prstGeom>
          <a:noFill/>
          <a:ln>
            <a:noFill/>
          </a:ln>
        </p:spPr>
      </p:pic>
      <p:sp>
        <p:nvSpPr>
          <p:cNvPr id="55" name="Google Shape;55;p13"/>
          <p:cNvSpPr txBox="1"/>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altLang="en-GB"/>
              <a:t>Thank you for </a:t>
            </a:r>
            <a:endParaRPr lang="en-US" altLang="en-GB"/>
          </a:p>
        </p:txBody>
      </p:sp>
      <p:sp>
        <p:nvSpPr>
          <p:cNvPr id="56" name="Google Shape;56;p13"/>
          <p:cNvSpPr txBox="1"/>
          <p:nvPr>
            <p:ph type="subTitle" idx="1"/>
          </p:nvPr>
        </p:nvSpPr>
        <p:spPr>
          <a:xfrm>
            <a:off x="138345" y="4139050"/>
            <a:ext cx="8520600" cy="792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sz="2000"/>
              <a:t>Prepared by Mohammed Hashem </a:t>
            </a:r>
            <a:endParaRPr lang="en-GB" sz="2000"/>
          </a:p>
          <a:p>
            <a:pPr marL="0" lvl="0" indent="0" algn="l" rtl="0">
              <a:spcBef>
                <a:spcPts val="0"/>
              </a:spcBef>
              <a:spcAft>
                <a:spcPts val="0"/>
              </a:spcAft>
              <a:buNone/>
            </a:pPr>
            <a:r>
              <a:rPr lang="en-US" altLang="en-GB" sz="2000"/>
              <a:t>refernace : Kaplan &amp; Sadock's Synopsis of Psychiatry 11th ed </a:t>
            </a:r>
            <a:endParaRPr lang="en-US" altLang="en-GB" sz="20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Picture 3" descr="debt_to_the_deathless_by_sebmckinnon_d62syn2-fullview"/>
          <p:cNvPicPr>
            <a:picLocks noChangeAspect="1"/>
          </p:cNvPicPr>
          <p:nvPr/>
        </p:nvPicPr>
        <p:blipFill>
          <a:blip r:embed="rId1"/>
          <a:stretch>
            <a:fillRect/>
          </a:stretch>
        </p:blipFill>
        <p:spPr>
          <a:xfrm>
            <a:off x="6985" y="-479425"/>
            <a:ext cx="9149715" cy="66929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66" name="Shape 66"/>
        <p:cNvGrpSpPr/>
        <p:nvPr/>
      </p:nvGrpSpPr>
      <p:grpSpPr>
        <a:xfrm>
          <a:off x="0" y="0"/>
          <a:ext cx="0" cy="0"/>
          <a:chOff x="0" y="0"/>
          <a:chExt cx="0" cy="0"/>
        </a:xfrm>
      </p:grpSpPr>
      <p:pic>
        <p:nvPicPr>
          <p:cNvPr id="54" name="Google Shape;54;p13">
            <a:hlinkClick r:id="rId1"/>
          </p:cNvPr>
          <p:cNvPicPr preferRelativeResize="0"/>
          <p:nvPr/>
        </p:nvPicPr>
        <p:blipFill>
          <a:blip r:embed="rId2"/>
          <a:srcRect l="-115" t="15327" r="115" b="22642"/>
          <a:stretch>
            <a:fillRect/>
          </a:stretch>
        </p:blipFill>
        <p:spPr>
          <a:xfrm>
            <a:off x="0" y="0"/>
            <a:ext cx="9144635" cy="5142865"/>
          </a:xfrm>
          <a:prstGeom prst="rect">
            <a:avLst/>
          </a:prstGeom>
          <a:noFill/>
          <a:ln>
            <a:noFill/>
          </a:ln>
        </p:spPr>
      </p:pic>
      <p:sp>
        <p:nvSpPr>
          <p:cNvPr id="68" name="Google Shape;68;p15"/>
          <p:cNvSpPr txBox="1"/>
          <p:nvPr>
            <p:ph type="body" idx="1"/>
          </p:nvPr>
        </p:nvSpPr>
        <p:spPr>
          <a:xfrm>
            <a:off x="623570" y="925195"/>
            <a:ext cx="7470140" cy="3753485"/>
          </a:xfrm>
          <a:prstGeom prst="rect">
            <a:avLst/>
          </a:prstGeom>
        </p:spPr>
        <p:txBody>
          <a:bodyPr spcFirstLastPara="1" wrap="square" lIns="0" tIns="0" rIns="0" bIns="0" anchor="t" anchorCtr="0">
            <a:noAutofit/>
          </a:bodyPr>
          <a:lstStyle/>
          <a:p>
            <a:pPr>
              <a:lnSpc>
                <a:spcPct val="90000"/>
              </a:lnSpc>
              <a:defRPr/>
            </a:pPr>
            <a:endParaRPr lang="en-US" sz="3200" dirty="0" smtClean="0">
              <a:sym typeface="+mn-ea"/>
            </a:endParaRPr>
          </a:p>
          <a:p>
            <a:pPr>
              <a:lnSpc>
                <a:spcPct val="90000"/>
              </a:lnSpc>
              <a:defRPr/>
            </a:pPr>
            <a:r>
              <a:rPr lang="en-US" sz="3200" dirty="0" smtClean="0">
                <a:sym typeface="+mn-ea"/>
              </a:rPr>
              <a:t>DSM-5 Anxiety Disorders :</a:t>
            </a:r>
            <a:endParaRPr lang="en-US" sz="3200" dirty="0" smtClean="0">
              <a:sym typeface="+mn-ea"/>
            </a:endParaRPr>
          </a:p>
          <a:p>
            <a:pPr lvl="1">
              <a:lnSpc>
                <a:spcPct val="60000"/>
              </a:lnSpc>
              <a:defRPr/>
            </a:pPr>
            <a:r>
              <a:rPr lang="en-US" sz="3200" dirty="0" smtClean="0">
                <a:sym typeface="+mn-ea"/>
              </a:rPr>
              <a:t>Social </a:t>
            </a:r>
            <a:r>
              <a:rPr lang="en-US" sz="3200" dirty="0">
                <a:sym typeface="+mn-ea"/>
              </a:rPr>
              <a:t>a</a:t>
            </a:r>
            <a:r>
              <a:rPr lang="en-US" sz="3200" dirty="0" smtClean="0">
                <a:sym typeface="+mn-ea"/>
              </a:rPr>
              <a:t>nxiety disorder</a:t>
            </a:r>
            <a:endParaRPr lang="en-US" sz="3200" dirty="0" smtClean="0">
              <a:sym typeface="+mn-ea"/>
            </a:endParaRPr>
          </a:p>
          <a:p>
            <a:pPr lvl="1">
              <a:lnSpc>
                <a:spcPct val="60000"/>
              </a:lnSpc>
              <a:defRPr/>
            </a:pPr>
            <a:r>
              <a:rPr lang="en-US" sz="3200" dirty="0" smtClean="0">
                <a:sym typeface="+mn-ea"/>
              </a:rPr>
              <a:t>Panic disorder </a:t>
            </a:r>
            <a:endParaRPr lang="en-US" sz="3200" dirty="0" smtClean="0">
              <a:sym typeface="+mn-ea"/>
            </a:endParaRPr>
          </a:p>
          <a:p>
            <a:pPr lvl="1">
              <a:lnSpc>
                <a:spcPct val="60000"/>
              </a:lnSpc>
              <a:defRPr/>
            </a:pPr>
            <a:r>
              <a:rPr lang="en-US" sz="3200" dirty="0" smtClean="0">
                <a:sym typeface="+mn-ea"/>
              </a:rPr>
              <a:t>Specific phobias</a:t>
            </a:r>
            <a:endParaRPr lang="en-US" sz="3200" dirty="0" smtClean="0">
              <a:sym typeface="+mn-ea"/>
            </a:endParaRPr>
          </a:p>
          <a:p>
            <a:pPr lvl="1">
              <a:lnSpc>
                <a:spcPct val="60000"/>
              </a:lnSpc>
              <a:defRPr/>
            </a:pPr>
            <a:r>
              <a:rPr lang="en-US" sz="3200" dirty="0" smtClean="0">
                <a:sym typeface="+mn-ea"/>
              </a:rPr>
              <a:t>Agoraphobia</a:t>
            </a:r>
            <a:endParaRPr lang="en-US" sz="3200" dirty="0" smtClean="0">
              <a:sym typeface="+mn-ea"/>
            </a:endParaRPr>
          </a:p>
          <a:p>
            <a:pPr lvl="1">
              <a:lnSpc>
                <a:spcPct val="60000"/>
              </a:lnSpc>
              <a:defRPr/>
            </a:pPr>
            <a:r>
              <a:rPr lang="en-US" sz="3200" dirty="0" smtClean="0">
                <a:sym typeface="+mn-ea"/>
              </a:rPr>
              <a:t>Generalized anxiety disorder</a:t>
            </a:r>
            <a:endParaRPr lang="en-US" sz="3200" dirty="0" smtClean="0">
              <a:sym typeface="+mn-ea"/>
            </a:endParaRPr>
          </a:p>
          <a:p>
            <a:pPr marL="0" lvl="0" indent="0" algn="l" rtl="0">
              <a:spcBef>
                <a:spcPts val="0"/>
              </a:spcBef>
              <a:spcAft>
                <a:spcPts val="1600"/>
              </a:spcAft>
              <a:buNone/>
            </a:pPr>
            <a:endParaRPr lang="en-US" sz="3200" dirty="0" smtClean="0">
              <a:sym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Picture 4"/>
          <p:cNvPicPr>
            <a:picLocks noChangeAspect="1"/>
          </p:cNvPicPr>
          <p:nvPr/>
        </p:nvPicPr>
        <p:blipFill>
          <a:blip r:embed="rId1"/>
          <a:stretch>
            <a:fillRect/>
          </a:stretch>
        </p:blipFill>
        <p:spPr>
          <a:xfrm>
            <a:off x="-810895" y="-579755"/>
            <a:ext cx="10765790" cy="6304280"/>
          </a:xfrm>
          <a:prstGeom prst="rect">
            <a:avLst/>
          </a:prstGeom>
        </p:spPr>
      </p:pic>
      <p:sp>
        <p:nvSpPr>
          <p:cNvPr id="2" name="Title 1"/>
          <p:cNvSpPr/>
          <p:nvPr>
            <p:ph type="title"/>
          </p:nvPr>
        </p:nvSpPr>
        <p:spPr>
          <a:xfrm>
            <a:off x="242485" y="216425"/>
            <a:ext cx="8520600" cy="572700"/>
          </a:xfrm>
        </p:spPr>
        <p:txBody>
          <a:bodyPr/>
          <a:p>
            <a:r>
              <a:rPr lang="en-US"/>
              <a:t>PHobia</a:t>
            </a:r>
            <a:endParaRPr lang="en-US"/>
          </a:p>
        </p:txBody>
      </p:sp>
      <p:sp>
        <p:nvSpPr>
          <p:cNvPr id="3" name="Text Placeholder 2"/>
          <p:cNvSpPr/>
          <p:nvPr>
            <p:ph type="body" idx="1"/>
          </p:nvPr>
        </p:nvSpPr>
        <p:spPr/>
        <p:txBody>
          <a:bodyPr/>
          <a:p>
            <a:pPr lvl="1">
              <a:lnSpc>
                <a:spcPct val="60000"/>
              </a:lnSpc>
              <a:defRPr/>
            </a:pPr>
            <a:endParaRPr lang="en-US" dirty="0" smtClean="0"/>
          </a:p>
          <a:p>
            <a:pPr marL="0" lvl="1" indent="0" algn="l" rtl="0">
              <a:spcBef>
                <a:spcPts val="0"/>
              </a:spcBef>
              <a:spcAft>
                <a:spcPts val="1600"/>
              </a:spcAft>
              <a:buNone/>
            </a:pPr>
            <a:r>
              <a:rPr lang="en-US" dirty="0" smtClean="0">
                <a:sym typeface="+mn-ea"/>
              </a:rPr>
              <a:t>The term phobia refers to an </a:t>
            </a:r>
            <a:r>
              <a:rPr lang="en-US" b="1" u="sng" dirty="0" smtClean="0">
                <a:sym typeface="+mn-ea"/>
              </a:rPr>
              <a:t>excessive fear</a:t>
            </a:r>
            <a:r>
              <a:rPr lang="en-US" dirty="0" smtClean="0">
                <a:sym typeface="+mn-ea"/>
              </a:rPr>
              <a:t> of a specific object, circumstance, or situation. A specific phobia is a strong, persisting fear of an object or situation. The diagnosis of specific phobia requires the development of intense anxiety, even to the point of panic, when exposed to the feared object. </a:t>
            </a:r>
            <a:endParaRPr lang="en-US" dirty="0" smtClean="0">
              <a:sym typeface="+mn-ea"/>
            </a:endParaRPr>
          </a:p>
          <a:p>
            <a:pPr lvl="0">
              <a:defRPr/>
            </a:pPr>
            <a:r>
              <a:rPr lang="en-US" sz="2000" dirty="0" smtClean="0">
                <a:sym typeface="+mn-ea"/>
              </a:rPr>
              <a:t>Fear out of proportion to actual threat</a:t>
            </a:r>
            <a:endParaRPr lang="en-US" sz="2000" dirty="0" smtClean="0">
              <a:sym typeface="+mn-ea"/>
            </a:endParaRPr>
          </a:p>
          <a:p>
            <a:pPr lvl="0">
              <a:defRPr/>
            </a:pPr>
            <a:r>
              <a:rPr lang="en-US" sz="2000" dirty="0" smtClean="0">
                <a:sym typeface="+mn-ea"/>
              </a:rPr>
              <a:t>Awareness that fear is excessive</a:t>
            </a:r>
            <a:endParaRPr lang="en-US" sz="2000" dirty="0" smtClean="0">
              <a:sym typeface="+mn-ea"/>
            </a:endParaRPr>
          </a:p>
          <a:p>
            <a:pPr lvl="0">
              <a:defRPr/>
            </a:pPr>
            <a:r>
              <a:rPr lang="en-US" sz="2000" dirty="0" smtClean="0">
                <a:sym typeface="+mn-ea"/>
              </a:rPr>
              <a:t>Must be severe enough to cause distress or interfere with job or social life</a:t>
            </a:r>
            <a:endParaRPr lang="en-US" sz="2000" dirty="0" smtClean="0">
              <a:sym typeface="+mn-ea"/>
            </a:endParaRPr>
          </a:p>
          <a:p>
            <a:pPr lvl="1">
              <a:defRPr/>
            </a:pPr>
            <a:r>
              <a:rPr lang="en-US" dirty="0" smtClean="0">
                <a:sym typeface="+mn-ea"/>
              </a:rPr>
              <a:t>Avoidance</a:t>
            </a:r>
            <a:endParaRPr lang="en-US" dirty="0" smtClean="0">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Picture 6"/>
          <p:cNvPicPr>
            <a:picLocks noChangeAspect="1"/>
          </p:cNvPicPr>
          <p:nvPr/>
        </p:nvPicPr>
        <p:blipFill>
          <a:blip r:embed="rId1"/>
          <a:stretch>
            <a:fillRect/>
          </a:stretch>
        </p:blipFill>
        <p:spPr>
          <a:xfrm>
            <a:off x="-810895" y="-579755"/>
            <a:ext cx="10765790" cy="6304280"/>
          </a:xfrm>
          <a:prstGeom prst="rect">
            <a:avLst/>
          </a:prstGeom>
        </p:spPr>
      </p:pic>
      <p:sp>
        <p:nvSpPr>
          <p:cNvPr id="2" name="Title 1"/>
          <p:cNvSpPr/>
          <p:nvPr>
            <p:ph type="title"/>
          </p:nvPr>
        </p:nvSpPr>
        <p:spPr>
          <a:xfrm>
            <a:off x="191050" y="108475"/>
            <a:ext cx="8520600" cy="572700"/>
          </a:xfrm>
        </p:spPr>
        <p:txBody>
          <a:bodyPr/>
          <a:p>
            <a:r>
              <a:rPr lang="en-US"/>
              <a:t>EPIDEMIOLOGY</a:t>
            </a:r>
            <a:endParaRPr lang="en-US"/>
          </a:p>
        </p:txBody>
      </p:sp>
      <p:sp>
        <p:nvSpPr>
          <p:cNvPr id="3" name="Text Placeholder 2"/>
          <p:cNvSpPr/>
          <p:nvPr>
            <p:ph type="body" idx="1"/>
          </p:nvPr>
        </p:nvSpPr>
        <p:spPr>
          <a:xfrm>
            <a:off x="107950" y="621665"/>
            <a:ext cx="8520430" cy="2569210"/>
          </a:xfrm>
        </p:spPr>
        <p:txBody>
          <a:bodyPr/>
          <a:p>
            <a:r>
              <a:rPr lang="en-US" sz="2000"/>
              <a:t>Approximately 5 to 10 percent of the US population is estimated to have Phobia</a:t>
            </a:r>
            <a:endParaRPr lang="en-US" sz="2000"/>
          </a:p>
          <a:p>
            <a:r>
              <a:rPr lang="en-US" sz="2000"/>
              <a:t>Specific phobia is the most common mental disorder among women</a:t>
            </a:r>
            <a:endParaRPr lang="en-US" sz="2000"/>
          </a:p>
          <a:p>
            <a:r>
              <a:rPr lang="en-US" sz="2000">
                <a:sym typeface="+mn-ea"/>
              </a:rPr>
              <a:t>Specific phobia is</a:t>
            </a:r>
            <a:r>
              <a:rPr lang="en-US" sz="2000"/>
              <a:t> the second most common among men, secondonly to substance-related disorders.</a:t>
            </a:r>
            <a:endParaRPr lang="en-US" sz="2000"/>
          </a:p>
          <a:p>
            <a:pPr marL="82550" indent="0">
              <a:buNone/>
            </a:pPr>
            <a:endParaRPr lang="en-US" sz="2000"/>
          </a:p>
          <a:p>
            <a:r>
              <a:rPr lang="en-US" sz="2000"/>
              <a:t>The rates of specific phobias in women were double those of men, although the ratio is closer to 1 to 1 for the fear of blood, injection, or injury type. </a:t>
            </a:r>
            <a:endParaRPr lang="en-US" sz="2000"/>
          </a:p>
          <a:p>
            <a:endParaRPr lang="en-US" sz="2000"/>
          </a:p>
          <a:p>
            <a:endParaRPr lang="en-US" sz="2000"/>
          </a:p>
        </p:txBody>
      </p:sp>
      <p:sp>
        <p:nvSpPr>
          <p:cNvPr id="4" name="Title 1"/>
          <p:cNvSpPr/>
          <p:nvPr/>
        </p:nvSpPr>
        <p:spPr>
          <a:xfrm>
            <a:off x="152315" y="3190765"/>
            <a:ext cx="8520600" cy="572700"/>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500"/>
              <a:buFont typeface="Amatic SC" panose="00000500000000000000"/>
              <a:buNone/>
              <a:defRPr sz="25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1pPr>
            <a:lvl2pPr marR="0" lvl="1" algn="l" rtl="0">
              <a:lnSpc>
                <a:spcPct val="100000"/>
              </a:lnSpc>
              <a:spcBef>
                <a:spcPts val="0"/>
              </a:spcBef>
              <a:spcAft>
                <a:spcPts val="0"/>
              </a:spcAft>
              <a:buClr>
                <a:schemeClr val="dk1"/>
              </a:buClr>
              <a:buSzPts val="2500"/>
              <a:buFont typeface="Amatic SC" panose="00000500000000000000"/>
              <a:buNone/>
              <a:defRPr sz="25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2pPr>
            <a:lvl3pPr marR="0" lvl="2" algn="l" rtl="0">
              <a:lnSpc>
                <a:spcPct val="100000"/>
              </a:lnSpc>
              <a:spcBef>
                <a:spcPts val="0"/>
              </a:spcBef>
              <a:spcAft>
                <a:spcPts val="0"/>
              </a:spcAft>
              <a:buClr>
                <a:schemeClr val="dk1"/>
              </a:buClr>
              <a:buSzPts val="2500"/>
              <a:buFont typeface="Amatic SC" panose="00000500000000000000"/>
              <a:buNone/>
              <a:defRPr sz="25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3pPr>
            <a:lvl4pPr marR="0" lvl="3" algn="l" rtl="0">
              <a:lnSpc>
                <a:spcPct val="100000"/>
              </a:lnSpc>
              <a:spcBef>
                <a:spcPts val="0"/>
              </a:spcBef>
              <a:spcAft>
                <a:spcPts val="0"/>
              </a:spcAft>
              <a:buClr>
                <a:schemeClr val="dk1"/>
              </a:buClr>
              <a:buSzPts val="2500"/>
              <a:buFont typeface="Amatic SC" panose="00000500000000000000"/>
              <a:buNone/>
              <a:defRPr sz="25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4pPr>
            <a:lvl5pPr marR="0" lvl="4" algn="l" rtl="0">
              <a:lnSpc>
                <a:spcPct val="100000"/>
              </a:lnSpc>
              <a:spcBef>
                <a:spcPts val="0"/>
              </a:spcBef>
              <a:spcAft>
                <a:spcPts val="0"/>
              </a:spcAft>
              <a:buClr>
                <a:schemeClr val="dk1"/>
              </a:buClr>
              <a:buSzPts val="2500"/>
              <a:buFont typeface="Amatic SC" panose="00000500000000000000"/>
              <a:buNone/>
              <a:defRPr sz="25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5pPr>
            <a:lvl6pPr marR="0" lvl="5" algn="l" rtl="0">
              <a:lnSpc>
                <a:spcPct val="100000"/>
              </a:lnSpc>
              <a:spcBef>
                <a:spcPts val="0"/>
              </a:spcBef>
              <a:spcAft>
                <a:spcPts val="0"/>
              </a:spcAft>
              <a:buClr>
                <a:schemeClr val="dk1"/>
              </a:buClr>
              <a:buSzPts val="2500"/>
              <a:buFont typeface="Amatic SC" panose="00000500000000000000"/>
              <a:buNone/>
              <a:defRPr sz="25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6pPr>
            <a:lvl7pPr marR="0" lvl="6" algn="l" rtl="0">
              <a:lnSpc>
                <a:spcPct val="100000"/>
              </a:lnSpc>
              <a:spcBef>
                <a:spcPts val="0"/>
              </a:spcBef>
              <a:spcAft>
                <a:spcPts val="0"/>
              </a:spcAft>
              <a:buClr>
                <a:schemeClr val="dk1"/>
              </a:buClr>
              <a:buSzPts val="2500"/>
              <a:buFont typeface="Amatic SC" panose="00000500000000000000"/>
              <a:buNone/>
              <a:defRPr sz="25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7pPr>
            <a:lvl8pPr marR="0" lvl="7" algn="l" rtl="0">
              <a:lnSpc>
                <a:spcPct val="100000"/>
              </a:lnSpc>
              <a:spcBef>
                <a:spcPts val="0"/>
              </a:spcBef>
              <a:spcAft>
                <a:spcPts val="0"/>
              </a:spcAft>
              <a:buClr>
                <a:schemeClr val="dk1"/>
              </a:buClr>
              <a:buSzPts val="2500"/>
              <a:buFont typeface="Amatic SC" panose="00000500000000000000"/>
              <a:buNone/>
              <a:defRPr sz="25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8pPr>
            <a:lvl9pPr marR="0" lvl="8" algn="l" rtl="0">
              <a:lnSpc>
                <a:spcPct val="100000"/>
              </a:lnSpc>
              <a:spcBef>
                <a:spcPts val="0"/>
              </a:spcBef>
              <a:spcAft>
                <a:spcPts val="0"/>
              </a:spcAft>
              <a:buClr>
                <a:schemeClr val="dk1"/>
              </a:buClr>
              <a:buSzPts val="2500"/>
              <a:buFont typeface="Amatic SC" panose="00000500000000000000"/>
              <a:buNone/>
              <a:defRPr sz="25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9pPr>
          </a:lstStyle>
          <a:p>
            <a:r>
              <a:rPr lang="en-US"/>
              <a:t>Etiology</a:t>
            </a:r>
            <a:endParaRPr lang="en-US"/>
          </a:p>
        </p:txBody>
      </p:sp>
      <p:sp>
        <p:nvSpPr>
          <p:cNvPr id="5" name="Text Placeholder 2"/>
          <p:cNvSpPr/>
          <p:nvPr/>
        </p:nvSpPr>
        <p:spPr>
          <a:xfrm>
            <a:off x="152400" y="3739515"/>
            <a:ext cx="8520430" cy="1056640"/>
          </a:xfrm>
          <a:prstGeom prst="rect">
            <a:avLst/>
          </a:prstGeom>
          <a:solidFill>
            <a:srgbClr val="292929">
              <a:alpha val="41570"/>
            </a:srgbClr>
          </a:solidFill>
          <a:ln>
            <a:noFill/>
          </a:ln>
          <a:effectLst>
            <a:outerShdw blurRad="57150" dist="19050" dir="5400000" algn="bl" rotWithShape="0">
              <a:srgbClr val="000000">
                <a:alpha val="50000"/>
              </a:srgbClr>
            </a:outerShdw>
          </a:effectLst>
        </p:spPr>
        <p:txBody>
          <a:bodyPr wrap="square" lIns="0" tIns="0" rIns="0" bIns="0" anchor="t" anchorCtr="0">
            <a:noAutofit/>
          </a:bodyPr>
          <a:lstStyle>
            <a:defPPr marR="0" lvl="0" algn="l" rtl="0">
              <a:lnSpc>
                <a:spcPct val="100000"/>
              </a:lnSpc>
              <a:spcBef>
                <a:spcPts val="0"/>
              </a:spcBef>
              <a:spcAft>
                <a:spcPts val="0"/>
              </a:spcAft>
            </a:defPPr>
            <a:lvl1pPr marL="457200" marR="0" lvl="0" indent="-374650" algn="l" rtl="0">
              <a:lnSpc>
                <a:spcPct val="90000"/>
              </a:lnSpc>
              <a:spcBef>
                <a:spcPts val="0"/>
              </a:spcBef>
              <a:spcAft>
                <a:spcPts val="0"/>
              </a:spcAft>
              <a:buClr>
                <a:schemeClr val="lt2"/>
              </a:buClr>
              <a:buSzPts val="2300"/>
              <a:buFont typeface="Arial" panose="020B0604020202020204"/>
              <a:buChar char="●"/>
              <a:defRPr sz="2300" b="0" i="0" u="none" strike="noStrike" cap="none">
                <a:solidFill>
                  <a:schemeClr val="lt2"/>
                </a:solidFill>
                <a:latin typeface="Arial" panose="020B0604020202020204"/>
                <a:ea typeface="Arial" panose="020B0604020202020204"/>
                <a:cs typeface="Arial" panose="020B0604020202020204"/>
                <a:sym typeface="Arial" panose="020B0604020202020204"/>
              </a:defRPr>
            </a:lvl1pPr>
            <a:lvl2pPr marL="914400" marR="0" lvl="1" indent="-355600" algn="l" rtl="0">
              <a:lnSpc>
                <a:spcPct val="90000"/>
              </a:lnSpc>
              <a:spcBef>
                <a:spcPts val="1600"/>
              </a:spcBef>
              <a:spcAft>
                <a:spcPts val="0"/>
              </a:spcAft>
              <a:buClr>
                <a:schemeClr val="lt2"/>
              </a:buClr>
              <a:buSzPts val="2000"/>
              <a:buFont typeface="Arial" panose="020B0604020202020204"/>
              <a:buChar char="○"/>
              <a:defRPr sz="2000" b="0" i="0" u="none" strike="noStrike" cap="none">
                <a:solidFill>
                  <a:schemeClr val="lt2"/>
                </a:solidFill>
                <a:latin typeface="Arial" panose="020B0604020202020204"/>
                <a:ea typeface="Arial" panose="020B0604020202020204"/>
                <a:cs typeface="Arial" panose="020B0604020202020204"/>
                <a:sym typeface="Arial" panose="020B0604020202020204"/>
              </a:defRPr>
            </a:lvl2pPr>
            <a:lvl3pPr marL="1371600" marR="0" lvl="2" indent="-342900" algn="l" rtl="0">
              <a:lnSpc>
                <a:spcPct val="90000"/>
              </a:lnSpc>
              <a:spcBef>
                <a:spcPts val="1600"/>
              </a:spcBef>
              <a:spcAft>
                <a:spcPts val="0"/>
              </a:spcAft>
              <a:buClr>
                <a:schemeClr val="lt2"/>
              </a:buClr>
              <a:buSzPts val="1800"/>
              <a:buFont typeface="Arial" panose="020B0604020202020204"/>
              <a:buChar char="■"/>
              <a:defRPr sz="1800" b="0" i="0" u="none" strike="noStrike" cap="none">
                <a:solidFill>
                  <a:schemeClr val="lt2"/>
                </a:solidFill>
                <a:latin typeface="Arial" panose="020B0604020202020204"/>
                <a:ea typeface="Arial" panose="020B0604020202020204"/>
                <a:cs typeface="Arial" panose="020B0604020202020204"/>
                <a:sym typeface="Arial" panose="020B0604020202020204"/>
              </a:defRPr>
            </a:lvl3pPr>
            <a:lvl4pPr marL="1828800" marR="0" lvl="3" indent="-330200" algn="l" rtl="0">
              <a:lnSpc>
                <a:spcPct val="90000"/>
              </a:lnSpc>
              <a:spcBef>
                <a:spcPts val="1600"/>
              </a:spcBef>
              <a:spcAft>
                <a:spcPts val="0"/>
              </a:spcAft>
              <a:buClr>
                <a:schemeClr val="lt2"/>
              </a:buClr>
              <a:buSzPts val="1600"/>
              <a:buFont typeface="Arial" panose="020B0604020202020204"/>
              <a:buChar char="●"/>
              <a:defRPr sz="1600" b="0" i="0" u="none" strike="noStrike" cap="none">
                <a:solidFill>
                  <a:schemeClr val="lt2"/>
                </a:solidFill>
                <a:latin typeface="Arial" panose="020B0604020202020204"/>
                <a:ea typeface="Arial" panose="020B0604020202020204"/>
                <a:cs typeface="Arial" panose="020B0604020202020204"/>
                <a:sym typeface="Arial" panose="020B0604020202020204"/>
              </a:defRPr>
            </a:lvl4pPr>
            <a:lvl5pPr marL="2286000" marR="0" lvl="4" indent="-330200" algn="l" rtl="0">
              <a:lnSpc>
                <a:spcPct val="90000"/>
              </a:lnSpc>
              <a:spcBef>
                <a:spcPts val="1600"/>
              </a:spcBef>
              <a:spcAft>
                <a:spcPts val="0"/>
              </a:spcAft>
              <a:buClr>
                <a:schemeClr val="lt2"/>
              </a:buClr>
              <a:buSzPts val="1600"/>
              <a:buFont typeface="Arial" panose="020B0604020202020204"/>
              <a:buChar char="○"/>
              <a:defRPr sz="1600" b="0" i="0" u="none" strike="noStrike" cap="none">
                <a:solidFill>
                  <a:schemeClr val="lt2"/>
                </a:solidFill>
                <a:latin typeface="Arial" panose="020B0604020202020204"/>
                <a:ea typeface="Arial" panose="020B0604020202020204"/>
                <a:cs typeface="Arial" panose="020B0604020202020204"/>
                <a:sym typeface="Arial" panose="020B0604020202020204"/>
              </a:defRPr>
            </a:lvl5pPr>
            <a:lvl6pPr marL="2743200" marR="0" lvl="5" indent="-330200" algn="l" rtl="0">
              <a:lnSpc>
                <a:spcPct val="90000"/>
              </a:lnSpc>
              <a:spcBef>
                <a:spcPts val="1600"/>
              </a:spcBef>
              <a:spcAft>
                <a:spcPts val="0"/>
              </a:spcAft>
              <a:buClr>
                <a:schemeClr val="lt2"/>
              </a:buClr>
              <a:buSzPts val="1600"/>
              <a:buFont typeface="Arial" panose="020B0604020202020204"/>
              <a:buChar char="■"/>
              <a:defRPr sz="1600" b="0" i="0" u="none" strike="noStrike" cap="none">
                <a:solidFill>
                  <a:schemeClr val="lt2"/>
                </a:solidFill>
                <a:latin typeface="Arial" panose="020B0604020202020204"/>
                <a:ea typeface="Arial" panose="020B0604020202020204"/>
                <a:cs typeface="Arial" panose="020B0604020202020204"/>
                <a:sym typeface="Arial" panose="020B0604020202020204"/>
              </a:defRPr>
            </a:lvl6pPr>
            <a:lvl7pPr marL="3200400" marR="0" lvl="6" indent="-330200" algn="l" rtl="0">
              <a:lnSpc>
                <a:spcPct val="90000"/>
              </a:lnSpc>
              <a:spcBef>
                <a:spcPts val="1600"/>
              </a:spcBef>
              <a:spcAft>
                <a:spcPts val="0"/>
              </a:spcAft>
              <a:buClr>
                <a:schemeClr val="lt2"/>
              </a:buClr>
              <a:buSzPts val="1600"/>
              <a:buFont typeface="Arial" panose="020B0604020202020204"/>
              <a:buChar char="●"/>
              <a:defRPr sz="1600" b="0" i="0" u="none" strike="noStrike" cap="none">
                <a:solidFill>
                  <a:schemeClr val="lt2"/>
                </a:solidFill>
                <a:latin typeface="Arial" panose="020B0604020202020204"/>
                <a:ea typeface="Arial" panose="020B0604020202020204"/>
                <a:cs typeface="Arial" panose="020B0604020202020204"/>
                <a:sym typeface="Arial" panose="020B0604020202020204"/>
              </a:defRPr>
            </a:lvl7pPr>
            <a:lvl8pPr marL="3657600" marR="0" lvl="7" indent="-330200" algn="l" rtl="0">
              <a:lnSpc>
                <a:spcPct val="90000"/>
              </a:lnSpc>
              <a:spcBef>
                <a:spcPts val="1600"/>
              </a:spcBef>
              <a:spcAft>
                <a:spcPts val="0"/>
              </a:spcAft>
              <a:buClr>
                <a:schemeClr val="lt2"/>
              </a:buClr>
              <a:buSzPts val="1600"/>
              <a:buFont typeface="Arial" panose="020B0604020202020204"/>
              <a:buChar char="○"/>
              <a:defRPr sz="1600" b="0" i="0" u="none" strike="noStrike" cap="none">
                <a:solidFill>
                  <a:schemeClr val="lt2"/>
                </a:solidFill>
                <a:latin typeface="Arial" panose="020B0604020202020204"/>
                <a:ea typeface="Arial" panose="020B0604020202020204"/>
                <a:cs typeface="Arial" panose="020B0604020202020204"/>
                <a:sym typeface="Arial" panose="020B0604020202020204"/>
              </a:defRPr>
            </a:lvl8pPr>
            <a:lvl9pPr marL="4114800" marR="0" lvl="8" indent="-330200" algn="l" rtl="0">
              <a:lnSpc>
                <a:spcPct val="90000"/>
              </a:lnSpc>
              <a:spcBef>
                <a:spcPts val="1600"/>
              </a:spcBef>
              <a:spcAft>
                <a:spcPts val="1600"/>
              </a:spcAft>
              <a:buClr>
                <a:schemeClr val="lt2"/>
              </a:buClr>
              <a:buSzPts val="1600"/>
              <a:buFont typeface="Arial" panose="020B0604020202020204"/>
              <a:buChar char="■"/>
              <a:defRPr sz="1600" b="0" i="0" u="none" strike="noStrike" cap="none">
                <a:solidFill>
                  <a:schemeClr val="lt2"/>
                </a:solidFill>
                <a:latin typeface="Arial" panose="020B0604020202020204"/>
                <a:ea typeface="Arial" panose="020B0604020202020204"/>
                <a:cs typeface="Arial" panose="020B0604020202020204"/>
                <a:sym typeface="Arial" panose="020B0604020202020204"/>
              </a:defRPr>
            </a:lvl9pPr>
          </a:lstStyle>
          <a:p>
            <a:pPr marL="82550" indent="0">
              <a:buNone/>
            </a:pPr>
            <a:r>
              <a:rPr lang="en-US" sz="2000"/>
              <a:t>Not fully understood but thers few theories : </a:t>
            </a:r>
            <a:endParaRPr lang="en-US" sz="2000"/>
          </a:p>
          <a:p>
            <a:r>
              <a:rPr lang="en-US" sz="1800"/>
              <a:t>Stimulus responce model </a:t>
            </a:r>
            <a:endParaRPr lang="en-US" sz="1800"/>
          </a:p>
          <a:p>
            <a:r>
              <a:rPr lang="en-US" sz="1735"/>
              <a:t>Psychoanalytic theory</a:t>
            </a:r>
            <a:endParaRPr lang="en-US" sz="1735"/>
          </a:p>
          <a:p>
            <a:r>
              <a:rPr lang="en-US" sz="1735"/>
              <a:t>Genetic-Enviromental factors </a:t>
            </a:r>
            <a:endParaRPr lang="en-US" sz="1735"/>
          </a:p>
          <a:p>
            <a:pPr marL="82550" indent="0">
              <a:buNone/>
            </a:pPr>
            <a:endParaRPr lang="en-US" sz="2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Picture 5"/>
          <p:cNvPicPr>
            <a:picLocks noChangeAspect="1"/>
          </p:cNvPicPr>
          <p:nvPr/>
        </p:nvPicPr>
        <p:blipFill>
          <a:blip r:embed="rId1"/>
          <a:srcRect l="289" t="11022" r="-289" b="272"/>
          <a:stretch>
            <a:fillRect/>
          </a:stretch>
        </p:blipFill>
        <p:spPr>
          <a:xfrm flipH="1">
            <a:off x="0" y="0"/>
            <a:ext cx="9144000" cy="5143500"/>
          </a:xfrm>
          <a:prstGeom prst="rect">
            <a:avLst/>
          </a:prstGeom>
        </p:spPr>
      </p:pic>
      <p:pic>
        <p:nvPicPr>
          <p:cNvPr id="9" name="Picture 8"/>
          <p:cNvPicPr>
            <a:picLocks noChangeAspect="1"/>
          </p:cNvPicPr>
          <p:nvPr/>
        </p:nvPicPr>
        <p:blipFill>
          <a:blip r:embed="rId2"/>
          <a:stretch>
            <a:fillRect/>
          </a:stretch>
        </p:blipFill>
        <p:spPr>
          <a:xfrm>
            <a:off x="9525" y="5715"/>
            <a:ext cx="9124950" cy="5132705"/>
          </a:xfrm>
          <a:prstGeom prst="rect">
            <a:avLst/>
          </a:prstGeom>
        </p:spPr>
      </p:pic>
      <p:sp>
        <p:nvSpPr>
          <p:cNvPr id="2" name="Title 1"/>
          <p:cNvSpPr/>
          <p:nvPr>
            <p:ph type="title"/>
          </p:nvPr>
        </p:nvSpPr>
        <p:spPr/>
        <p:txBody>
          <a:bodyPr/>
          <a:p>
            <a:r>
              <a:rPr lang="en-US"/>
              <a:t>Specific Phobia</a:t>
            </a:r>
            <a:endParaRPr lang="en-US"/>
          </a:p>
        </p:txBody>
      </p:sp>
      <p:sp>
        <p:nvSpPr>
          <p:cNvPr id="3" name="Text Placeholder 2"/>
          <p:cNvSpPr/>
          <p:nvPr>
            <p:ph type="body" idx="1"/>
          </p:nvPr>
        </p:nvSpPr>
        <p:spPr>
          <a:xfrm>
            <a:off x="235585" y="1512570"/>
            <a:ext cx="8520430" cy="2117725"/>
          </a:xfrm>
        </p:spPr>
        <p:txBody>
          <a:bodyPr/>
          <a:p>
            <a:r>
              <a:rPr lang="en-US" sz="2000"/>
              <a:t>The development ofspecific phobia may result from the pairing of a specific object or situation with the emotions of fear and panic , ether by having a strong emotional experience, by obeservation of the reaction of an other (a parent) or information transfer (being taught about the dangers)</a:t>
            </a:r>
            <a:endParaRPr lang="en-US" sz="2000"/>
          </a:p>
          <a:p>
            <a:r>
              <a:rPr lang="en-US" sz="2000"/>
              <a:t>Specific phobia tends to run in families.The blood-injection-injury type has a particularly high familial tendency.</a:t>
            </a:r>
            <a:endParaRPr lang="en-US" sz="2000"/>
          </a:p>
          <a:p>
            <a:endParaRPr lang="en-US" sz="2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Picture 5"/>
          <p:cNvPicPr>
            <a:picLocks noChangeAspect="1"/>
          </p:cNvPicPr>
          <p:nvPr/>
        </p:nvPicPr>
        <p:blipFill>
          <a:blip r:embed="rId1"/>
          <a:srcRect l="289" t="11022" r="-289" b="272"/>
          <a:stretch>
            <a:fillRect/>
          </a:stretch>
        </p:blipFill>
        <p:spPr>
          <a:xfrm flipH="1">
            <a:off x="0" y="0"/>
            <a:ext cx="9144000" cy="5143500"/>
          </a:xfrm>
          <a:prstGeom prst="rect">
            <a:avLst/>
          </a:prstGeom>
        </p:spPr>
      </p:pic>
      <p:pic>
        <p:nvPicPr>
          <p:cNvPr id="9" name="Picture 8"/>
          <p:cNvPicPr>
            <a:picLocks noChangeAspect="1"/>
          </p:cNvPicPr>
          <p:nvPr/>
        </p:nvPicPr>
        <p:blipFill>
          <a:blip r:embed="rId2"/>
          <a:stretch>
            <a:fillRect/>
          </a:stretch>
        </p:blipFill>
        <p:spPr>
          <a:xfrm>
            <a:off x="9525" y="5715"/>
            <a:ext cx="9124950" cy="5132705"/>
          </a:xfrm>
          <a:prstGeom prst="rect">
            <a:avLst/>
          </a:prstGeom>
        </p:spPr>
      </p:pic>
      <p:sp>
        <p:nvSpPr>
          <p:cNvPr id="4" name="Text Placeholder 2"/>
          <p:cNvSpPr/>
          <p:nvPr/>
        </p:nvSpPr>
        <p:spPr>
          <a:xfrm>
            <a:off x="235585" y="1120775"/>
            <a:ext cx="8520430" cy="3729990"/>
          </a:xfrm>
          <a:prstGeom prst="rect">
            <a:avLst/>
          </a:prstGeom>
          <a:solidFill>
            <a:srgbClr val="292929">
              <a:alpha val="70000"/>
            </a:srgbClr>
          </a:solidFill>
          <a:ln>
            <a:noFill/>
          </a:ln>
          <a:effectLst>
            <a:outerShdw blurRad="57150" dist="19050" dir="5400000" algn="bl" rotWithShape="0">
              <a:srgbClr val="000000">
                <a:alpha val="50000"/>
              </a:srgbClr>
            </a:outerShdw>
          </a:effectLst>
        </p:spPr>
        <p:txBody>
          <a:bodyPr wrap="square" lIns="0" tIns="0" rIns="0" bIns="0" anchor="t" anchorCtr="0">
            <a:noAutofit/>
          </a:bodyPr>
          <a:lstStyle>
            <a:defPPr marR="0" lvl="0" algn="l" rtl="0">
              <a:lnSpc>
                <a:spcPct val="100000"/>
              </a:lnSpc>
              <a:spcBef>
                <a:spcPts val="0"/>
              </a:spcBef>
              <a:spcAft>
                <a:spcPts val="0"/>
              </a:spcAft>
            </a:defPPr>
            <a:lvl1pPr marL="457200" marR="0" lvl="0" indent="-374650" algn="l" rtl="0">
              <a:lnSpc>
                <a:spcPct val="90000"/>
              </a:lnSpc>
              <a:spcBef>
                <a:spcPts val="0"/>
              </a:spcBef>
              <a:spcAft>
                <a:spcPts val="0"/>
              </a:spcAft>
              <a:buClr>
                <a:schemeClr val="lt2"/>
              </a:buClr>
              <a:buSzPts val="2300"/>
              <a:buFont typeface="Arial" panose="020B0604020202020204"/>
              <a:buChar char="●"/>
              <a:defRPr sz="2300" b="0" i="0" u="none" strike="noStrike" cap="none">
                <a:solidFill>
                  <a:schemeClr val="lt2"/>
                </a:solidFill>
                <a:latin typeface="Arial" panose="020B0604020202020204"/>
                <a:ea typeface="Arial" panose="020B0604020202020204"/>
                <a:cs typeface="Arial" panose="020B0604020202020204"/>
                <a:sym typeface="Arial" panose="020B0604020202020204"/>
              </a:defRPr>
            </a:lvl1pPr>
            <a:lvl2pPr marL="914400" marR="0" lvl="1" indent="-355600" algn="l" rtl="0">
              <a:lnSpc>
                <a:spcPct val="90000"/>
              </a:lnSpc>
              <a:spcBef>
                <a:spcPts val="1600"/>
              </a:spcBef>
              <a:spcAft>
                <a:spcPts val="0"/>
              </a:spcAft>
              <a:buClr>
                <a:schemeClr val="lt2"/>
              </a:buClr>
              <a:buSzPts val="2000"/>
              <a:buFont typeface="Arial" panose="020B0604020202020204"/>
              <a:buChar char="○"/>
              <a:defRPr sz="2000" b="0" i="0" u="none" strike="noStrike" cap="none">
                <a:solidFill>
                  <a:schemeClr val="lt2"/>
                </a:solidFill>
                <a:latin typeface="Arial" panose="020B0604020202020204"/>
                <a:ea typeface="Arial" panose="020B0604020202020204"/>
                <a:cs typeface="Arial" panose="020B0604020202020204"/>
                <a:sym typeface="Arial" panose="020B0604020202020204"/>
              </a:defRPr>
            </a:lvl2pPr>
            <a:lvl3pPr marL="1371600" marR="0" lvl="2" indent="-342900" algn="l" rtl="0">
              <a:lnSpc>
                <a:spcPct val="90000"/>
              </a:lnSpc>
              <a:spcBef>
                <a:spcPts val="1600"/>
              </a:spcBef>
              <a:spcAft>
                <a:spcPts val="0"/>
              </a:spcAft>
              <a:buClr>
                <a:schemeClr val="lt2"/>
              </a:buClr>
              <a:buSzPts val="1800"/>
              <a:buFont typeface="Arial" panose="020B0604020202020204"/>
              <a:buChar char="■"/>
              <a:defRPr sz="1800" b="0" i="0" u="none" strike="noStrike" cap="none">
                <a:solidFill>
                  <a:schemeClr val="lt2"/>
                </a:solidFill>
                <a:latin typeface="Arial" panose="020B0604020202020204"/>
                <a:ea typeface="Arial" panose="020B0604020202020204"/>
                <a:cs typeface="Arial" panose="020B0604020202020204"/>
                <a:sym typeface="Arial" panose="020B0604020202020204"/>
              </a:defRPr>
            </a:lvl3pPr>
            <a:lvl4pPr marL="1828800" marR="0" lvl="3" indent="-330200" algn="l" rtl="0">
              <a:lnSpc>
                <a:spcPct val="90000"/>
              </a:lnSpc>
              <a:spcBef>
                <a:spcPts val="1600"/>
              </a:spcBef>
              <a:spcAft>
                <a:spcPts val="0"/>
              </a:spcAft>
              <a:buClr>
                <a:schemeClr val="lt2"/>
              </a:buClr>
              <a:buSzPts val="1600"/>
              <a:buFont typeface="Arial" panose="020B0604020202020204"/>
              <a:buChar char="●"/>
              <a:defRPr sz="1600" b="0" i="0" u="none" strike="noStrike" cap="none">
                <a:solidFill>
                  <a:schemeClr val="lt2"/>
                </a:solidFill>
                <a:latin typeface="Arial" panose="020B0604020202020204"/>
                <a:ea typeface="Arial" panose="020B0604020202020204"/>
                <a:cs typeface="Arial" panose="020B0604020202020204"/>
                <a:sym typeface="Arial" panose="020B0604020202020204"/>
              </a:defRPr>
            </a:lvl4pPr>
            <a:lvl5pPr marL="2286000" marR="0" lvl="4" indent="-330200" algn="l" rtl="0">
              <a:lnSpc>
                <a:spcPct val="90000"/>
              </a:lnSpc>
              <a:spcBef>
                <a:spcPts val="1600"/>
              </a:spcBef>
              <a:spcAft>
                <a:spcPts val="0"/>
              </a:spcAft>
              <a:buClr>
                <a:schemeClr val="lt2"/>
              </a:buClr>
              <a:buSzPts val="1600"/>
              <a:buFont typeface="Arial" panose="020B0604020202020204"/>
              <a:buChar char="○"/>
              <a:defRPr sz="1600" b="0" i="0" u="none" strike="noStrike" cap="none">
                <a:solidFill>
                  <a:schemeClr val="lt2"/>
                </a:solidFill>
                <a:latin typeface="Arial" panose="020B0604020202020204"/>
                <a:ea typeface="Arial" panose="020B0604020202020204"/>
                <a:cs typeface="Arial" panose="020B0604020202020204"/>
                <a:sym typeface="Arial" panose="020B0604020202020204"/>
              </a:defRPr>
            </a:lvl5pPr>
            <a:lvl6pPr marL="2743200" marR="0" lvl="5" indent="-330200" algn="l" rtl="0">
              <a:lnSpc>
                <a:spcPct val="90000"/>
              </a:lnSpc>
              <a:spcBef>
                <a:spcPts val="1600"/>
              </a:spcBef>
              <a:spcAft>
                <a:spcPts val="0"/>
              </a:spcAft>
              <a:buClr>
                <a:schemeClr val="lt2"/>
              </a:buClr>
              <a:buSzPts val="1600"/>
              <a:buFont typeface="Arial" panose="020B0604020202020204"/>
              <a:buChar char="■"/>
              <a:defRPr sz="1600" b="0" i="0" u="none" strike="noStrike" cap="none">
                <a:solidFill>
                  <a:schemeClr val="lt2"/>
                </a:solidFill>
                <a:latin typeface="Arial" panose="020B0604020202020204"/>
                <a:ea typeface="Arial" panose="020B0604020202020204"/>
                <a:cs typeface="Arial" panose="020B0604020202020204"/>
                <a:sym typeface="Arial" panose="020B0604020202020204"/>
              </a:defRPr>
            </a:lvl6pPr>
            <a:lvl7pPr marL="3200400" marR="0" lvl="6" indent="-330200" algn="l" rtl="0">
              <a:lnSpc>
                <a:spcPct val="90000"/>
              </a:lnSpc>
              <a:spcBef>
                <a:spcPts val="1600"/>
              </a:spcBef>
              <a:spcAft>
                <a:spcPts val="0"/>
              </a:spcAft>
              <a:buClr>
                <a:schemeClr val="lt2"/>
              </a:buClr>
              <a:buSzPts val="1600"/>
              <a:buFont typeface="Arial" panose="020B0604020202020204"/>
              <a:buChar char="●"/>
              <a:defRPr sz="1600" b="0" i="0" u="none" strike="noStrike" cap="none">
                <a:solidFill>
                  <a:schemeClr val="lt2"/>
                </a:solidFill>
                <a:latin typeface="Arial" panose="020B0604020202020204"/>
                <a:ea typeface="Arial" panose="020B0604020202020204"/>
                <a:cs typeface="Arial" panose="020B0604020202020204"/>
                <a:sym typeface="Arial" panose="020B0604020202020204"/>
              </a:defRPr>
            </a:lvl7pPr>
            <a:lvl8pPr marL="3657600" marR="0" lvl="7" indent="-330200" algn="l" rtl="0">
              <a:lnSpc>
                <a:spcPct val="90000"/>
              </a:lnSpc>
              <a:spcBef>
                <a:spcPts val="1600"/>
              </a:spcBef>
              <a:spcAft>
                <a:spcPts val="0"/>
              </a:spcAft>
              <a:buClr>
                <a:schemeClr val="lt2"/>
              </a:buClr>
              <a:buSzPts val="1600"/>
              <a:buFont typeface="Arial" panose="020B0604020202020204"/>
              <a:buChar char="○"/>
              <a:defRPr sz="1600" b="0" i="0" u="none" strike="noStrike" cap="none">
                <a:solidFill>
                  <a:schemeClr val="lt2"/>
                </a:solidFill>
                <a:latin typeface="Arial" panose="020B0604020202020204"/>
                <a:ea typeface="Arial" panose="020B0604020202020204"/>
                <a:cs typeface="Arial" panose="020B0604020202020204"/>
                <a:sym typeface="Arial" panose="020B0604020202020204"/>
              </a:defRPr>
            </a:lvl8pPr>
            <a:lvl9pPr marL="4114800" marR="0" lvl="8" indent="-330200" algn="l" rtl="0">
              <a:lnSpc>
                <a:spcPct val="90000"/>
              </a:lnSpc>
              <a:spcBef>
                <a:spcPts val="1600"/>
              </a:spcBef>
              <a:spcAft>
                <a:spcPts val="1600"/>
              </a:spcAft>
              <a:buClr>
                <a:schemeClr val="lt2"/>
              </a:buClr>
              <a:buSzPts val="1600"/>
              <a:buFont typeface="Arial" panose="020B0604020202020204"/>
              <a:buChar char="■"/>
              <a:defRPr sz="1600" b="0" i="0" u="none" strike="noStrike" cap="none">
                <a:solidFill>
                  <a:schemeClr val="lt2"/>
                </a:solidFill>
                <a:latin typeface="Arial" panose="020B0604020202020204"/>
                <a:ea typeface="Arial" panose="020B0604020202020204"/>
                <a:cs typeface="Arial" panose="020B0604020202020204"/>
                <a:sym typeface="Arial" panose="020B0604020202020204"/>
              </a:defRPr>
            </a:lvl9pPr>
          </a:lstStyle>
          <a:p>
            <a:r>
              <a:rPr lang="en-US" sz="2000"/>
              <a:t>Marked fear or anxiety about a specific object or situation (next slide)</a:t>
            </a:r>
            <a:endParaRPr lang="en-US" sz="2000"/>
          </a:p>
          <a:p>
            <a:endParaRPr lang="en-US" sz="2000"/>
          </a:p>
          <a:p>
            <a:r>
              <a:rPr lang="en-US" sz="2000"/>
              <a:t>Marked and disproportionate fear consistently triggered by specific objects or situations.</a:t>
            </a:r>
            <a:endParaRPr lang="en-US" sz="2000"/>
          </a:p>
          <a:p>
            <a:endParaRPr lang="en-US" sz="2000"/>
          </a:p>
          <a:p>
            <a:r>
              <a:rPr lang="en-US" sz="2000"/>
              <a:t>The phobic object or situation almost always provokes immediate fear or anxiety.</a:t>
            </a:r>
            <a:endParaRPr lang="en-US" sz="2000"/>
          </a:p>
          <a:p>
            <a:endParaRPr lang="en-US" sz="2000"/>
          </a:p>
          <a:p>
            <a:r>
              <a:rPr lang="en-US" sz="2000"/>
              <a:t>The object or situation is avoided or else endured with intense anxiety </a:t>
            </a:r>
            <a:endParaRPr lang="en-US" sz="2000"/>
          </a:p>
          <a:p>
            <a:pPr marL="82550" indent="0">
              <a:buNone/>
            </a:pPr>
            <a:endParaRPr lang="en-US" sz="2000"/>
          </a:p>
          <a:p>
            <a:r>
              <a:rPr lang="en-US" sz="2000"/>
              <a:t>Symptoms persist for at least 6 months</a:t>
            </a:r>
            <a:endParaRPr lang="en-US" sz="2000"/>
          </a:p>
          <a:p>
            <a:r>
              <a:rPr lang="en-US" sz="2000"/>
              <a:t>The disturbance is not better explained by the symptoms of another mental disorde</a:t>
            </a:r>
            <a:endParaRPr lang="en-US" sz="2000"/>
          </a:p>
        </p:txBody>
      </p:sp>
      <p:sp>
        <p:nvSpPr>
          <p:cNvPr id="5" name="Title 1"/>
          <p:cNvSpPr/>
          <p:nvPr/>
        </p:nvSpPr>
        <p:spPr>
          <a:xfrm>
            <a:off x="311700" y="460900"/>
            <a:ext cx="8520600" cy="572700"/>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500"/>
              <a:buFont typeface="Amatic SC" panose="00000500000000000000"/>
              <a:buNone/>
              <a:defRPr sz="25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1pPr>
            <a:lvl2pPr marR="0" lvl="1" algn="l" rtl="0">
              <a:lnSpc>
                <a:spcPct val="100000"/>
              </a:lnSpc>
              <a:spcBef>
                <a:spcPts val="0"/>
              </a:spcBef>
              <a:spcAft>
                <a:spcPts val="0"/>
              </a:spcAft>
              <a:buClr>
                <a:schemeClr val="dk1"/>
              </a:buClr>
              <a:buSzPts val="2500"/>
              <a:buFont typeface="Amatic SC" panose="00000500000000000000"/>
              <a:buNone/>
              <a:defRPr sz="25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2pPr>
            <a:lvl3pPr marR="0" lvl="2" algn="l" rtl="0">
              <a:lnSpc>
                <a:spcPct val="100000"/>
              </a:lnSpc>
              <a:spcBef>
                <a:spcPts val="0"/>
              </a:spcBef>
              <a:spcAft>
                <a:spcPts val="0"/>
              </a:spcAft>
              <a:buClr>
                <a:schemeClr val="dk1"/>
              </a:buClr>
              <a:buSzPts val="2500"/>
              <a:buFont typeface="Amatic SC" panose="00000500000000000000"/>
              <a:buNone/>
              <a:defRPr sz="25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3pPr>
            <a:lvl4pPr marR="0" lvl="3" algn="l" rtl="0">
              <a:lnSpc>
                <a:spcPct val="100000"/>
              </a:lnSpc>
              <a:spcBef>
                <a:spcPts val="0"/>
              </a:spcBef>
              <a:spcAft>
                <a:spcPts val="0"/>
              </a:spcAft>
              <a:buClr>
                <a:schemeClr val="dk1"/>
              </a:buClr>
              <a:buSzPts val="2500"/>
              <a:buFont typeface="Amatic SC" panose="00000500000000000000"/>
              <a:buNone/>
              <a:defRPr sz="25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4pPr>
            <a:lvl5pPr marR="0" lvl="4" algn="l" rtl="0">
              <a:lnSpc>
                <a:spcPct val="100000"/>
              </a:lnSpc>
              <a:spcBef>
                <a:spcPts val="0"/>
              </a:spcBef>
              <a:spcAft>
                <a:spcPts val="0"/>
              </a:spcAft>
              <a:buClr>
                <a:schemeClr val="dk1"/>
              </a:buClr>
              <a:buSzPts val="2500"/>
              <a:buFont typeface="Amatic SC" panose="00000500000000000000"/>
              <a:buNone/>
              <a:defRPr sz="25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5pPr>
            <a:lvl6pPr marR="0" lvl="5" algn="l" rtl="0">
              <a:lnSpc>
                <a:spcPct val="100000"/>
              </a:lnSpc>
              <a:spcBef>
                <a:spcPts val="0"/>
              </a:spcBef>
              <a:spcAft>
                <a:spcPts val="0"/>
              </a:spcAft>
              <a:buClr>
                <a:schemeClr val="dk1"/>
              </a:buClr>
              <a:buSzPts val="2500"/>
              <a:buFont typeface="Amatic SC" panose="00000500000000000000"/>
              <a:buNone/>
              <a:defRPr sz="25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6pPr>
            <a:lvl7pPr marR="0" lvl="6" algn="l" rtl="0">
              <a:lnSpc>
                <a:spcPct val="100000"/>
              </a:lnSpc>
              <a:spcBef>
                <a:spcPts val="0"/>
              </a:spcBef>
              <a:spcAft>
                <a:spcPts val="0"/>
              </a:spcAft>
              <a:buClr>
                <a:schemeClr val="dk1"/>
              </a:buClr>
              <a:buSzPts val="2500"/>
              <a:buFont typeface="Amatic SC" panose="00000500000000000000"/>
              <a:buNone/>
              <a:defRPr sz="25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7pPr>
            <a:lvl8pPr marR="0" lvl="7" algn="l" rtl="0">
              <a:lnSpc>
                <a:spcPct val="100000"/>
              </a:lnSpc>
              <a:spcBef>
                <a:spcPts val="0"/>
              </a:spcBef>
              <a:spcAft>
                <a:spcPts val="0"/>
              </a:spcAft>
              <a:buClr>
                <a:schemeClr val="dk1"/>
              </a:buClr>
              <a:buSzPts val="2500"/>
              <a:buFont typeface="Amatic SC" panose="00000500000000000000"/>
              <a:buNone/>
              <a:defRPr sz="25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8pPr>
            <a:lvl9pPr marR="0" lvl="8" algn="l" rtl="0">
              <a:lnSpc>
                <a:spcPct val="100000"/>
              </a:lnSpc>
              <a:spcBef>
                <a:spcPts val="0"/>
              </a:spcBef>
              <a:spcAft>
                <a:spcPts val="0"/>
              </a:spcAft>
              <a:buClr>
                <a:schemeClr val="dk1"/>
              </a:buClr>
              <a:buSzPts val="2500"/>
              <a:buFont typeface="Amatic SC" panose="00000500000000000000"/>
              <a:buNone/>
              <a:defRPr sz="25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9pPr>
          </a:lstStyle>
          <a:p>
            <a:r>
              <a:rPr lang="en-US" dirty="0" smtClean="0">
                <a:effectLst>
                  <a:outerShdw blurRad="38100" dist="38100" dir="2700000" algn="tl">
                    <a:srgbClr val="000000">
                      <a:alpha val="43137"/>
                    </a:srgbClr>
                  </a:outerShdw>
                </a:effectLst>
                <a:sym typeface="+mn-ea"/>
              </a:rPr>
              <a:t>DSM-5 </a:t>
            </a:r>
            <a:r>
              <a:rPr lang="en-US" dirty="0">
                <a:effectLst>
                  <a:outerShdw blurRad="38100" dist="38100" dir="2700000" algn="tl">
                    <a:srgbClr val="000000">
                      <a:alpha val="43137"/>
                    </a:srgbClr>
                  </a:outerShdw>
                </a:effectLst>
                <a:sym typeface="+mn-ea"/>
              </a:rPr>
              <a:t>Criteria for Specific Phobia</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Picture 3"/>
          <p:cNvPicPr>
            <a:picLocks noChangeAspect="1"/>
          </p:cNvPicPr>
          <p:nvPr/>
        </p:nvPicPr>
        <p:blipFill>
          <a:blip r:embed="rId1"/>
          <a:stretch>
            <a:fillRect/>
          </a:stretch>
        </p:blipFill>
        <p:spPr>
          <a:xfrm>
            <a:off x="9525" y="5715"/>
            <a:ext cx="9124950" cy="5132705"/>
          </a:xfrm>
          <a:prstGeom prst="rect">
            <a:avLst/>
          </a:prstGeom>
        </p:spPr>
      </p:pic>
      <p:sp>
        <p:nvSpPr>
          <p:cNvPr id="2" name="Title 1"/>
          <p:cNvSpPr/>
          <p:nvPr>
            <p:ph type="title"/>
          </p:nvPr>
        </p:nvSpPr>
        <p:spPr/>
        <p:txBody>
          <a:bodyPr/>
          <a:p>
            <a:r>
              <a:rPr lang="en-US"/>
              <a:t>Types of phobia </a:t>
            </a:r>
            <a:endParaRPr lang="en-US"/>
          </a:p>
        </p:txBody>
      </p:sp>
      <p:sp>
        <p:nvSpPr>
          <p:cNvPr id="3" name="Text Placeholder 2"/>
          <p:cNvSpPr/>
          <p:nvPr>
            <p:ph type="body" idx="1"/>
          </p:nvPr>
        </p:nvSpPr>
        <p:spPr>
          <a:xfrm>
            <a:off x="235585" y="861695"/>
            <a:ext cx="8140065" cy="3985895"/>
          </a:xfrm>
          <a:solidFill>
            <a:srgbClr val="292929">
              <a:alpha val="80000"/>
            </a:srgbClr>
          </a:solidFill>
        </p:spPr>
        <p:txBody>
          <a:bodyPr/>
          <a:p>
            <a:pPr marL="82550" indent="0">
              <a:buNone/>
            </a:pPr>
            <a:r>
              <a:rPr lang="en-US"/>
              <a:t>The DSM-5 includes distinctive types of specific phobia:</a:t>
            </a:r>
            <a:endParaRPr lang="en-US"/>
          </a:p>
          <a:p>
            <a:endParaRPr lang="en-US"/>
          </a:p>
        </p:txBody>
      </p:sp>
      <p:graphicFrame>
        <p:nvGraphicFramePr>
          <p:cNvPr id="5" name="Table 4"/>
          <p:cNvGraphicFramePr/>
          <p:nvPr/>
        </p:nvGraphicFramePr>
        <p:xfrm>
          <a:off x="235585" y="1245870"/>
          <a:ext cx="8140065" cy="3307715"/>
        </p:xfrm>
        <a:graphic>
          <a:graphicData uri="http://schemas.openxmlformats.org/drawingml/2006/table">
            <a:tbl>
              <a:tblPr firstRow="1" lastRow="1">
                <a:tableStyleId>{85BE263C-DBD7-4A20-BB59-AAB30ACAA65A}</a:tableStyleId>
              </a:tblPr>
              <a:tblGrid>
                <a:gridCol w="2713355"/>
                <a:gridCol w="2713355"/>
                <a:gridCol w="2713355"/>
              </a:tblGrid>
              <a:tr h="374650">
                <a:tc>
                  <a:txBody>
                    <a:bodyPr/>
                    <a:p>
                      <a:pPr>
                        <a:buNone/>
                      </a:pPr>
                      <a:r>
                        <a:rPr lang="en-US"/>
                        <a:t>Type of phobia </a:t>
                      </a:r>
                      <a:endParaRPr lang="en-US"/>
                    </a:p>
                  </a:txBody>
                  <a:tcPr>
                    <a:lnB>
                      <a:noFill/>
                    </a:lnB>
                  </a:tcPr>
                </a:tc>
                <a:tc>
                  <a:txBody>
                    <a:bodyPr/>
                    <a:p>
                      <a:pPr>
                        <a:buNone/>
                      </a:pPr>
                      <a:r>
                        <a:rPr lang="en-US"/>
                        <a:t>Example</a:t>
                      </a:r>
                      <a:endParaRPr lang="en-US"/>
                    </a:p>
                  </a:txBody>
                  <a:tcPr>
                    <a:lnB>
                      <a:noFill/>
                    </a:lnB>
                  </a:tcPr>
                </a:tc>
                <a:tc>
                  <a:txBody>
                    <a:bodyPr/>
                    <a:p>
                      <a:pPr>
                        <a:buNone/>
                      </a:pPr>
                      <a:r>
                        <a:rPr lang="en-US"/>
                        <a:t>Associated characteristics</a:t>
                      </a:r>
                      <a:endParaRPr lang="en-US"/>
                    </a:p>
                  </a:txBody>
                  <a:tcPr>
                    <a:lnB>
                      <a:noFill/>
                    </a:lnB>
                  </a:tcPr>
                </a:tc>
              </a:tr>
              <a:tr h="375285">
                <a:tc>
                  <a:txBody>
                    <a:bodyPr/>
                    <a:p>
                      <a:pPr>
                        <a:buNone/>
                      </a:pPr>
                      <a:r>
                        <a:rPr lang="en-US" sz="1400">
                          <a:sym typeface="+mn-ea"/>
                        </a:rPr>
                        <a:t>Animal type</a:t>
                      </a:r>
                      <a:endParaRPr lang="en-US"/>
                    </a:p>
                  </a:txBody>
                  <a:tcPr>
                    <a:lnL>
                      <a:noFill/>
                    </a:lnL>
                    <a:lnR>
                      <a:noFill/>
                    </a:lnR>
                    <a:lnT>
                      <a:noFill/>
                    </a:lnT>
                    <a:lnB>
                      <a:noFill/>
                    </a:lnB>
                    <a:lnTlToBr>
                      <a:noFill/>
                    </a:lnTlToBr>
                    <a:lnBlToTr>
                      <a:noFill/>
                    </a:lnBlToTr>
                    <a:solidFill>
                      <a:schemeClr val="lt1">
                        <a:alpha val="0"/>
                      </a:schemeClr>
                    </a:solidFill>
                  </a:tcPr>
                </a:tc>
                <a:tc>
                  <a:txBody>
                    <a:bodyPr/>
                    <a:p>
                      <a:pPr>
                        <a:buNone/>
                      </a:pPr>
                      <a:r>
                        <a:rPr lang="en-US"/>
                        <a:t>Snakes, Spiders </a:t>
                      </a:r>
                      <a:endParaRPr lang="en-US"/>
                    </a:p>
                  </a:txBody>
                  <a:tcPr>
                    <a:lnL>
                      <a:noFill/>
                    </a:lnL>
                    <a:lnR>
                      <a:noFill/>
                    </a:lnR>
                    <a:lnT>
                      <a:noFill/>
                    </a:lnT>
                    <a:lnB>
                      <a:noFill/>
                    </a:lnB>
                    <a:lnTlToBr>
                      <a:noFill/>
                    </a:lnTlToBr>
                    <a:lnBlToTr>
                      <a:noFill/>
                    </a:lnBlToTr>
                    <a:solidFill>
                      <a:schemeClr val="lt1">
                        <a:alpha val="0"/>
                      </a:schemeClr>
                    </a:solidFill>
                  </a:tcPr>
                </a:tc>
                <a:tc>
                  <a:txBody>
                    <a:bodyPr/>
                    <a:p>
                      <a:pPr>
                        <a:buNone/>
                      </a:pPr>
                      <a:r>
                        <a:rPr lang="en-US"/>
                        <a:t>begins during childhood</a:t>
                      </a:r>
                      <a:endParaRPr lang="en-US"/>
                    </a:p>
                  </a:txBody>
                  <a:tcPr>
                    <a:lnL>
                      <a:noFill/>
                    </a:lnL>
                    <a:lnR>
                      <a:noFill/>
                    </a:lnR>
                    <a:lnT>
                      <a:noFill/>
                    </a:lnT>
                    <a:lnB>
                      <a:noFill/>
                    </a:lnB>
                    <a:lnTlToBr>
                      <a:noFill/>
                    </a:lnTlToBr>
                    <a:lnBlToTr>
                      <a:noFill/>
                    </a:lnBlToTr>
                    <a:solidFill>
                      <a:schemeClr val="lt1">
                        <a:alpha val="0"/>
                      </a:schemeClr>
                    </a:solidFill>
                  </a:tcPr>
                </a:tc>
              </a:tr>
              <a:tr h="374650">
                <a:tc>
                  <a:txBody>
                    <a:bodyPr/>
                    <a:p>
                      <a:pPr>
                        <a:buNone/>
                      </a:pPr>
                      <a:r>
                        <a:rPr lang="en-US"/>
                        <a:t>Enviromental</a:t>
                      </a:r>
                      <a:endParaRPr lang="en-US"/>
                    </a:p>
                  </a:txBody>
                  <a:tcPr>
                    <a:lnL>
                      <a:noFill/>
                    </a:lnL>
                    <a:lnR>
                      <a:noFill/>
                    </a:lnR>
                    <a:lnT>
                      <a:noFill/>
                    </a:lnT>
                    <a:lnB>
                      <a:noFill/>
                    </a:lnB>
                    <a:lnTlToBr>
                      <a:noFill/>
                    </a:lnTlToBr>
                    <a:lnBlToTr>
                      <a:noFill/>
                    </a:lnBlToTr>
                    <a:solidFill>
                      <a:schemeClr val="lt1">
                        <a:alpha val="0"/>
                      </a:schemeClr>
                    </a:solidFill>
                  </a:tcPr>
                </a:tc>
                <a:tc>
                  <a:txBody>
                    <a:bodyPr/>
                    <a:p>
                      <a:pPr>
                        <a:buNone/>
                      </a:pPr>
                      <a:r>
                        <a:rPr lang="en-US"/>
                        <a:t>Storms, heights, water</a:t>
                      </a:r>
                      <a:endParaRPr lang="en-US"/>
                    </a:p>
                  </a:txBody>
                  <a:tcPr>
                    <a:lnL>
                      <a:noFill/>
                    </a:lnL>
                    <a:lnR>
                      <a:noFill/>
                    </a:lnR>
                    <a:lnT>
                      <a:noFill/>
                    </a:lnT>
                    <a:lnB>
                      <a:noFill/>
                    </a:lnB>
                    <a:lnTlToBr>
                      <a:noFill/>
                    </a:lnTlToBr>
                    <a:lnBlToTr>
                      <a:noFill/>
                    </a:lnBlToTr>
                    <a:solidFill>
                      <a:schemeClr val="lt1">
                        <a:alpha val="0"/>
                      </a:schemeClr>
                    </a:solidFill>
                  </a:tcPr>
                </a:tc>
                <a:tc>
                  <a:txBody>
                    <a:bodyPr/>
                    <a:p>
                      <a:pPr>
                        <a:buNone/>
                      </a:pPr>
                      <a:r>
                        <a:rPr lang="en-US"/>
                        <a:t>begins during childhood</a:t>
                      </a:r>
                      <a:endParaRPr lang="en-US"/>
                    </a:p>
                  </a:txBody>
                  <a:tcPr>
                    <a:lnL>
                      <a:noFill/>
                    </a:lnL>
                    <a:lnR>
                      <a:noFill/>
                    </a:lnR>
                    <a:lnT>
                      <a:noFill/>
                    </a:lnT>
                    <a:lnB>
                      <a:noFill/>
                    </a:lnB>
                    <a:lnTlToBr>
                      <a:noFill/>
                    </a:lnTlToBr>
                    <a:lnBlToTr>
                      <a:noFill/>
                    </a:lnBlToTr>
                    <a:solidFill>
                      <a:schemeClr val="lt1">
                        <a:alpha val="0"/>
                      </a:schemeClr>
                    </a:solidFill>
                  </a:tcPr>
                </a:tc>
              </a:tr>
              <a:tr h="731520">
                <a:tc>
                  <a:txBody>
                    <a:bodyPr/>
                    <a:p>
                      <a:pPr>
                        <a:buNone/>
                      </a:pPr>
                      <a:r>
                        <a:rPr lang="en-US"/>
                        <a:t>Blood, injection, injury</a:t>
                      </a:r>
                      <a:endParaRPr lang="en-US"/>
                    </a:p>
                  </a:txBody>
                  <a:tcPr>
                    <a:lnL>
                      <a:noFill/>
                    </a:lnL>
                    <a:lnR>
                      <a:noFill/>
                    </a:lnR>
                    <a:lnT>
                      <a:noFill/>
                    </a:lnT>
                    <a:lnB>
                      <a:noFill/>
                    </a:lnB>
                    <a:lnTlToBr>
                      <a:noFill/>
                    </a:lnTlToBr>
                    <a:lnBlToTr>
                      <a:noFill/>
                    </a:lnBlToTr>
                    <a:solidFill>
                      <a:schemeClr val="lt1">
                        <a:alpha val="0"/>
                      </a:schemeClr>
                    </a:solidFill>
                  </a:tcPr>
                </a:tc>
                <a:tc>
                  <a:txBody>
                    <a:bodyPr/>
                    <a:p>
                      <a:pPr>
                        <a:buNone/>
                      </a:pPr>
                      <a:r>
                        <a:rPr lang="en-US" sz="1400">
                          <a:sym typeface="+mn-ea"/>
                        </a:rPr>
                        <a:t>Blood, injection, injury or other invasive medical procedures</a:t>
                      </a:r>
                      <a:endParaRPr lang="en-US"/>
                    </a:p>
                  </a:txBody>
                  <a:tcPr>
                    <a:lnL>
                      <a:noFill/>
                    </a:lnL>
                    <a:lnR>
                      <a:noFill/>
                    </a:lnR>
                    <a:lnT>
                      <a:noFill/>
                    </a:lnT>
                    <a:lnB>
                      <a:noFill/>
                    </a:lnB>
                    <a:lnTlToBr>
                      <a:noFill/>
                    </a:lnTlToBr>
                    <a:lnBlToTr>
                      <a:noFill/>
                    </a:lnBlToTr>
                    <a:solidFill>
                      <a:schemeClr val="lt1">
                        <a:alpha val="0"/>
                      </a:schemeClr>
                    </a:solidFill>
                  </a:tcPr>
                </a:tc>
                <a:tc>
                  <a:txBody>
                    <a:bodyPr/>
                    <a:p>
                      <a:pPr>
                        <a:buNone/>
                      </a:pPr>
                      <a:r>
                        <a:rPr lang="en-US"/>
                        <a:t>Run in familes </a:t>
                      </a:r>
                      <a:endParaRPr lang="en-US"/>
                    </a:p>
                    <a:p>
                      <a:pPr>
                        <a:buNone/>
                      </a:pPr>
                      <a:r>
                        <a:rPr lang="en-US"/>
                        <a:t>possible bradycardia and fainting </a:t>
                      </a:r>
                      <a:endParaRPr lang="en-US"/>
                    </a:p>
                  </a:txBody>
                  <a:tcPr>
                    <a:lnL>
                      <a:noFill/>
                    </a:lnL>
                    <a:lnR>
                      <a:noFill/>
                    </a:lnR>
                    <a:lnT>
                      <a:noFill/>
                    </a:lnT>
                    <a:lnB>
                      <a:noFill/>
                    </a:lnB>
                    <a:lnTlToBr>
                      <a:noFill/>
                    </a:lnTlToBr>
                    <a:lnBlToTr>
                      <a:noFill/>
                    </a:lnBlToTr>
                    <a:solidFill>
                      <a:schemeClr val="lt1">
                        <a:alpha val="0"/>
                      </a:schemeClr>
                    </a:solidFill>
                  </a:tcPr>
                </a:tc>
              </a:tr>
              <a:tr h="731520">
                <a:tc>
                  <a:txBody>
                    <a:bodyPr/>
                    <a:p>
                      <a:pPr>
                        <a:buNone/>
                      </a:pPr>
                      <a:r>
                        <a:rPr lang="en-US"/>
                        <a:t>Situational </a:t>
                      </a:r>
                      <a:endParaRPr lang="en-US"/>
                    </a:p>
                  </a:txBody>
                  <a:tcPr>
                    <a:lnL>
                      <a:noFill/>
                    </a:lnL>
                    <a:lnR>
                      <a:noFill/>
                    </a:lnR>
                    <a:lnT>
                      <a:noFill/>
                    </a:lnT>
                    <a:lnB>
                      <a:noFill/>
                    </a:lnB>
                    <a:lnTlToBr>
                      <a:noFill/>
                    </a:lnTlToBr>
                    <a:lnBlToTr>
                      <a:noFill/>
                    </a:lnBlToTr>
                    <a:solidFill>
                      <a:schemeClr val="lt1">
                        <a:alpha val="0"/>
                      </a:schemeClr>
                    </a:solidFill>
                  </a:tcPr>
                </a:tc>
                <a:tc>
                  <a:txBody>
                    <a:bodyPr/>
                    <a:p>
                      <a:pPr>
                        <a:buNone/>
                      </a:pPr>
                      <a:r>
                        <a:rPr lang="en-US"/>
                        <a:t>public transport, tunnels, elevators, flying, driving, closed spaces</a:t>
                      </a:r>
                      <a:endParaRPr lang="en-US"/>
                    </a:p>
                  </a:txBody>
                  <a:tcPr>
                    <a:lnL>
                      <a:noFill/>
                    </a:lnL>
                    <a:lnR>
                      <a:noFill/>
                    </a:lnR>
                    <a:lnT>
                      <a:noFill/>
                    </a:lnT>
                    <a:lnB>
                      <a:noFill/>
                    </a:lnB>
                    <a:lnTlToBr>
                      <a:noFill/>
                    </a:lnTlToBr>
                    <a:lnBlToTr>
                      <a:noFill/>
                    </a:lnBlToTr>
                    <a:solidFill>
                      <a:schemeClr val="lt1">
                        <a:alpha val="0"/>
                      </a:schemeClr>
                    </a:solidFill>
                  </a:tcPr>
                </a:tc>
                <a:tc>
                  <a:txBody>
                    <a:bodyPr/>
                    <a:p>
                      <a:pPr>
                        <a:buNone/>
                      </a:pPr>
                      <a:r>
                        <a:rPr lang="en-US"/>
                        <a:t>begins during childhood  </a:t>
                      </a:r>
                      <a:endParaRPr lang="en-US"/>
                    </a:p>
                    <a:p>
                      <a:pPr>
                        <a:buNone/>
                      </a:pPr>
                      <a:r>
                        <a:rPr lang="en-US" sz="1400">
                          <a:sym typeface="+mn-ea"/>
                        </a:rPr>
                        <a:t>Early adulthood peak</a:t>
                      </a:r>
                      <a:endParaRPr lang="en-US"/>
                    </a:p>
                  </a:txBody>
                  <a:tcPr>
                    <a:lnL>
                      <a:noFill/>
                    </a:lnL>
                    <a:lnR>
                      <a:noFill/>
                    </a:lnR>
                    <a:lnT>
                      <a:noFill/>
                    </a:lnT>
                    <a:lnB>
                      <a:noFill/>
                    </a:lnB>
                    <a:lnTlToBr>
                      <a:noFill/>
                    </a:lnTlToBr>
                    <a:lnBlToTr>
                      <a:noFill/>
                    </a:lnBlToTr>
                    <a:solidFill>
                      <a:schemeClr val="lt1">
                        <a:alpha val="0"/>
                      </a:schemeClr>
                    </a:solidFill>
                  </a:tcPr>
                </a:tc>
              </a:tr>
              <a:tr h="720090">
                <a:tc>
                  <a:txBody>
                    <a:bodyPr/>
                    <a:p>
                      <a:pPr>
                        <a:buNone/>
                      </a:pPr>
                      <a:r>
                        <a:rPr lang="en-US"/>
                        <a:t>other (anything that dosnt fit the other four)</a:t>
                      </a:r>
                      <a:endParaRPr lang="en-US"/>
                    </a:p>
                  </a:txBody>
                  <a:tcPr>
                    <a:lnL>
                      <a:noFill/>
                    </a:lnL>
                    <a:lnR>
                      <a:noFill/>
                    </a:lnR>
                    <a:lnT>
                      <a:noFill/>
                    </a:lnT>
                    <a:lnB>
                      <a:noFill/>
                    </a:lnB>
                    <a:lnTlToBr>
                      <a:noFill/>
                    </a:lnTlToBr>
                    <a:lnBlToTr>
                      <a:noFill/>
                    </a:lnBlToTr>
                    <a:solidFill>
                      <a:schemeClr val="lt1">
                        <a:alpha val="0"/>
                      </a:schemeClr>
                    </a:solidFill>
                  </a:tcPr>
                </a:tc>
                <a:tc>
                  <a:txBody>
                    <a:bodyPr/>
                    <a:p>
                      <a:pPr>
                        <a:buNone/>
                      </a:pPr>
                      <a:r>
                        <a:rPr lang="en-US"/>
                        <a:t>choking, Ilness, clowns, fear of getting a phobia (phobophbia), number 13 (</a:t>
                      </a:r>
                      <a:r>
                        <a:rPr lang="en-US" sz="1400">
                          <a:sym typeface="+mn-ea"/>
                        </a:rPr>
                        <a:t>treskidecophobia)</a:t>
                      </a:r>
                      <a:endParaRPr lang="en-US"/>
                    </a:p>
                  </a:txBody>
                  <a:tcPr>
                    <a:lnL>
                      <a:noFill/>
                    </a:lnL>
                    <a:lnR>
                      <a:noFill/>
                    </a:lnR>
                    <a:lnT>
                      <a:noFill/>
                    </a:lnT>
                    <a:lnB>
                      <a:noFill/>
                    </a:lnB>
                    <a:lnTlToBr>
                      <a:noFill/>
                    </a:lnTlToBr>
                    <a:lnBlToTr>
                      <a:noFill/>
                    </a:lnBlToTr>
                    <a:solidFill>
                      <a:schemeClr val="lt1">
                        <a:alpha val="0"/>
                      </a:schemeClr>
                    </a:solidFill>
                  </a:tcPr>
                </a:tc>
                <a:tc>
                  <a:txBody>
                    <a:bodyPr/>
                    <a:p>
                      <a:pPr>
                        <a:buNone/>
                      </a:pPr>
                      <a:r>
                        <a:rPr lang="en-US"/>
                        <a:t>Early adulthood peak</a:t>
                      </a:r>
                      <a:endParaRPr lang="en-US"/>
                    </a:p>
                  </a:txBody>
                  <a:tcPr>
                    <a:lnL>
                      <a:noFill/>
                    </a:lnL>
                    <a:lnR>
                      <a:noFill/>
                    </a:lnR>
                    <a:lnT>
                      <a:noFill/>
                    </a:lnT>
                    <a:lnB>
                      <a:noFill/>
                    </a:lnB>
                    <a:lnTlToBr>
                      <a:noFill/>
                    </a:lnTlToBr>
                    <a:lnBlToTr>
                      <a:noFill/>
                    </a:lnBlToTr>
                    <a:solidFill>
                      <a:schemeClr val="lt1">
                        <a:alpha val="0"/>
                      </a:schemeClr>
                    </a:solid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4" name="Picture 3"/>
          <p:cNvPicPr>
            <a:picLocks noChangeAspect="1"/>
          </p:cNvPicPr>
          <p:nvPr/>
        </p:nvPicPr>
        <p:blipFill>
          <a:blip r:embed="rId1"/>
          <a:stretch>
            <a:fillRect/>
          </a:stretch>
        </p:blipFill>
        <p:spPr>
          <a:xfrm>
            <a:off x="9525" y="5715"/>
            <a:ext cx="9124950" cy="5132705"/>
          </a:xfrm>
          <a:prstGeom prst="rect">
            <a:avLst/>
          </a:prstGeom>
        </p:spPr>
      </p:pic>
      <p:sp>
        <p:nvSpPr>
          <p:cNvPr id="2" name="Title 1"/>
          <p:cNvSpPr/>
          <p:nvPr>
            <p:ph type="title"/>
          </p:nvPr>
        </p:nvSpPr>
        <p:spPr/>
        <p:txBody>
          <a:bodyPr/>
          <a:p>
            <a:r>
              <a:rPr lang="en-US"/>
              <a:t>Types of phobia </a:t>
            </a:r>
            <a:endParaRPr lang="en-US"/>
          </a:p>
        </p:txBody>
      </p:sp>
      <p:sp>
        <p:nvSpPr>
          <p:cNvPr id="3" name="Text Placeholder 2"/>
          <p:cNvSpPr/>
          <p:nvPr>
            <p:ph type="body" idx="1"/>
          </p:nvPr>
        </p:nvSpPr>
        <p:spPr>
          <a:xfrm>
            <a:off x="2807970" y="241935"/>
            <a:ext cx="5803265" cy="4658995"/>
          </a:xfrm>
          <a:solidFill>
            <a:srgbClr val="292929">
              <a:alpha val="80000"/>
            </a:srgbClr>
          </a:solidFill>
        </p:spPr>
        <p:txBody>
          <a:bodyPr/>
          <a:p>
            <a:pPr>
              <a:lnSpc>
                <a:spcPct val="100000"/>
              </a:lnSpc>
            </a:pPr>
            <a:r>
              <a:rPr lang="en-US"/>
              <a:t>Diffrent phobias :</a:t>
            </a:r>
            <a:endParaRPr lang="en-US"/>
          </a:p>
          <a:p>
            <a:pPr lvl="1">
              <a:lnSpc>
                <a:spcPct val="100000"/>
              </a:lnSpc>
            </a:pPr>
            <a:r>
              <a:rPr lang="en-US">
                <a:sym typeface="+mn-ea"/>
              </a:rPr>
              <a:t>Acrophobia </a:t>
            </a:r>
            <a:r>
              <a:rPr lang="en-US">
                <a:sym typeface="+mn-ea"/>
              </a:rPr>
              <a:t>Fear of heights</a:t>
            </a:r>
            <a:endParaRPr lang="en-US">
              <a:sym typeface="+mn-ea"/>
            </a:endParaRPr>
          </a:p>
          <a:p>
            <a:pPr lvl="1">
              <a:lnSpc>
                <a:spcPct val="40000"/>
              </a:lnSpc>
            </a:pPr>
            <a:r>
              <a:rPr lang="en-US">
                <a:sym typeface="+mn-ea"/>
              </a:rPr>
              <a:t>treskidecophobia Fear of number 13</a:t>
            </a:r>
            <a:endParaRPr lang="en-US">
              <a:sym typeface="+mn-ea"/>
            </a:endParaRPr>
          </a:p>
          <a:p>
            <a:pPr lvl="1">
              <a:lnSpc>
                <a:spcPct val="40000"/>
              </a:lnSpc>
            </a:pPr>
            <a:r>
              <a:rPr lang="en-US">
                <a:sym typeface="+mn-ea"/>
              </a:rPr>
              <a:t>Agoraphobia </a:t>
            </a:r>
            <a:r>
              <a:rPr lang="en-US">
                <a:sym typeface="+mn-ea"/>
              </a:rPr>
              <a:t>Fear of open places</a:t>
            </a:r>
            <a:endParaRPr lang="en-US">
              <a:sym typeface="+mn-ea"/>
            </a:endParaRPr>
          </a:p>
          <a:p>
            <a:pPr lvl="1">
              <a:lnSpc>
                <a:spcPct val="40000"/>
              </a:lnSpc>
            </a:pPr>
            <a:r>
              <a:rPr lang="en-US">
                <a:sym typeface="+mn-ea"/>
              </a:rPr>
              <a:t>arachnophobia</a:t>
            </a:r>
            <a:r>
              <a:rPr lang="en-US">
                <a:sym typeface="+mn-ea"/>
              </a:rPr>
              <a:t> Fear of Spiders </a:t>
            </a:r>
            <a:endParaRPr lang="en-US"/>
          </a:p>
          <a:p>
            <a:pPr lvl="1">
              <a:lnSpc>
                <a:spcPct val="40000"/>
              </a:lnSpc>
            </a:pPr>
            <a:r>
              <a:rPr lang="en-US">
                <a:sym typeface="+mn-ea"/>
              </a:rPr>
              <a:t>Ailurophobia </a:t>
            </a:r>
            <a:r>
              <a:rPr lang="en-US">
                <a:sym typeface="+mn-ea"/>
              </a:rPr>
              <a:t>Fear of cats</a:t>
            </a:r>
            <a:endParaRPr lang="en-US"/>
          </a:p>
          <a:p>
            <a:pPr lvl="1">
              <a:lnSpc>
                <a:spcPct val="40000"/>
              </a:lnSpc>
            </a:pPr>
            <a:r>
              <a:rPr lang="en-US">
                <a:sym typeface="+mn-ea"/>
              </a:rPr>
              <a:t>Hydrophobia  </a:t>
            </a:r>
            <a:r>
              <a:rPr lang="en-US">
                <a:sym typeface="+mn-ea"/>
              </a:rPr>
              <a:t>Fear of water</a:t>
            </a:r>
            <a:endParaRPr lang="en-US"/>
          </a:p>
          <a:p>
            <a:pPr lvl="1">
              <a:lnSpc>
                <a:spcPct val="40000"/>
              </a:lnSpc>
            </a:pPr>
            <a:r>
              <a:rPr lang="en-US">
                <a:sym typeface="+mn-ea"/>
              </a:rPr>
              <a:t>Claustrophobia </a:t>
            </a:r>
            <a:r>
              <a:rPr lang="en-US">
                <a:sym typeface="+mn-ea"/>
              </a:rPr>
              <a:t>Fear of closed spaces</a:t>
            </a:r>
            <a:endParaRPr lang="en-US"/>
          </a:p>
          <a:p>
            <a:pPr lvl="1">
              <a:lnSpc>
                <a:spcPct val="40000"/>
              </a:lnSpc>
            </a:pPr>
            <a:r>
              <a:rPr lang="en-US">
                <a:sym typeface="+mn-ea"/>
              </a:rPr>
              <a:t>Cynophobia </a:t>
            </a:r>
            <a:r>
              <a:rPr lang="en-US">
                <a:sym typeface="+mn-ea"/>
              </a:rPr>
              <a:t>Fear of dogs</a:t>
            </a:r>
            <a:endParaRPr lang="en-US"/>
          </a:p>
          <a:p>
            <a:pPr lvl="1">
              <a:lnSpc>
                <a:spcPct val="40000"/>
              </a:lnSpc>
            </a:pPr>
            <a:r>
              <a:rPr lang="en-US">
                <a:sym typeface="+mn-ea"/>
              </a:rPr>
              <a:t>Mysophobia </a:t>
            </a:r>
            <a:r>
              <a:rPr lang="en-US">
                <a:sym typeface="+mn-ea"/>
              </a:rPr>
              <a:t>Fear of dirt and germs</a:t>
            </a:r>
            <a:endParaRPr lang="en-US"/>
          </a:p>
          <a:p>
            <a:pPr lvl="1">
              <a:lnSpc>
                <a:spcPct val="40000"/>
              </a:lnSpc>
            </a:pPr>
            <a:r>
              <a:rPr lang="en-US">
                <a:sym typeface="+mn-ea"/>
              </a:rPr>
              <a:t>Pyrophobia </a:t>
            </a:r>
            <a:r>
              <a:rPr lang="en-US">
                <a:sym typeface="+mn-ea"/>
              </a:rPr>
              <a:t>Fear of fire</a:t>
            </a:r>
            <a:endParaRPr lang="en-US"/>
          </a:p>
          <a:p>
            <a:pPr lvl="1">
              <a:lnSpc>
                <a:spcPct val="40000"/>
              </a:lnSpc>
            </a:pPr>
            <a:r>
              <a:rPr lang="en-US">
                <a:sym typeface="+mn-ea"/>
              </a:rPr>
              <a:t>Xenophobia </a:t>
            </a:r>
            <a:r>
              <a:rPr lang="en-US">
                <a:sym typeface="+mn-ea"/>
              </a:rPr>
              <a:t>Fear of strangers</a:t>
            </a:r>
            <a:endParaRPr lang="en-US"/>
          </a:p>
          <a:p>
            <a:pPr lvl="1">
              <a:lnSpc>
                <a:spcPct val="40000"/>
              </a:lnSpc>
            </a:pPr>
            <a:r>
              <a:rPr lang="en-US">
                <a:sym typeface="+mn-ea"/>
              </a:rPr>
              <a:t>Zoophobia </a:t>
            </a:r>
            <a:r>
              <a:rPr lang="en-US">
                <a:sym typeface="+mn-ea"/>
              </a:rPr>
              <a:t>Fear of animals</a:t>
            </a:r>
            <a:endParaRPr lang="en-US"/>
          </a:p>
        </p:txBody>
      </p:sp>
    </p:spTree>
  </p:cSld>
  <p:clrMapOvr>
    <a:masterClrMapping/>
  </p:clrMapOvr>
  <p:transition/>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9802</Words>
  <Application>WPS Presentation</Application>
  <PresentationFormat/>
  <Paragraphs>250</Paragraphs>
  <Slides>22</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22</vt:i4>
      </vt:variant>
    </vt:vector>
  </HeadingPairs>
  <TitlesOfParts>
    <vt:vector size="30" baseType="lpstr">
      <vt:lpstr>Arial</vt:lpstr>
      <vt:lpstr>SimSun</vt:lpstr>
      <vt:lpstr>Wingdings</vt:lpstr>
      <vt:lpstr>Arial</vt:lpstr>
      <vt:lpstr>Amatic SC</vt:lpstr>
      <vt:lpstr>Microsoft YaHei</vt:lpstr>
      <vt:lpstr>Arial Unicode MS</vt:lpstr>
      <vt:lpstr>Simple Dark</vt:lpstr>
      <vt:lpstr>Phobias</vt:lpstr>
      <vt:lpstr>Fear VS Anxiety </vt:lpstr>
      <vt:lpstr>PowerPoint 演示文稿</vt:lpstr>
      <vt:lpstr>PHobia</vt:lpstr>
      <vt:lpstr>EPIDEMIOLOGY</vt:lpstr>
      <vt:lpstr>Specific Phobia</vt:lpstr>
      <vt:lpstr>PowerPoint 演示文稿</vt:lpstr>
      <vt:lpstr>Types of phobia </vt:lpstr>
      <vt:lpstr>Types of phobia </vt:lpstr>
      <vt:lpstr>Diffrential diagnosis </vt:lpstr>
      <vt:lpstr>Treatment </vt:lpstr>
      <vt:lpstr>systematic desensitization</vt:lpstr>
      <vt:lpstr>Other treatment modalites </vt:lpstr>
      <vt:lpstr>Agoraphobia</vt:lpstr>
      <vt:lpstr>DSM 5 includes distinctive Situations for Agoraphobia </vt:lpstr>
      <vt:lpstr>Agoraphobia Treatment </vt:lpstr>
      <vt:lpstr>Social Anxiety (Social Phobia)</vt:lpstr>
      <vt:lpstr>Specific phobia VS Social Phobia VS Panic disorder</vt:lpstr>
      <vt:lpstr>Etiology of social phobia </vt:lpstr>
      <vt:lpstr>Treatment </vt:lpstr>
      <vt:lpstr>Thank you for </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Phobia</dc:title>
  <dc:creator/>
  <cp:lastModifiedBy>hashe</cp:lastModifiedBy>
  <cp:revision>7</cp:revision>
  <dcterms:created xsi:type="dcterms:W3CDTF">2020-09-22T09:44:00Z</dcterms:created>
  <dcterms:modified xsi:type="dcterms:W3CDTF">2020-09-23T12:33:24Z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1033-11.2.0.9684</vt:lpwstr>
  </property>
</Properties>
</file>