
<file path=[Content_Types].xml><?xml version="1.0" encoding="utf-8"?>
<Types xmlns="http://schemas.openxmlformats.org/package/2006/content-types">
  <Default ContentType="image/jpg" Extension="jpg"/>
  <Default ContentType="image/gif" Extension="gif"/>
  <Default ContentType="application/xml" Extension="xml"/>
  <Default ContentType="image/png" Extension="png"/>
  <Default ContentType="image/jpeg" Extension="jpeg"/>
  <Default ContentType="application/vnd.openxmlformats-package.relationships+xml" Extension="rels"/>
  <Default ContentType="image/x-emf" Extension="emf"/>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image/jpeg" PartName="/ppt/media/image10.jpg"/>
  <Override ContentType="image/jpeg" PartName="/ppt/media/image39.jpg"/>
  <Override ContentType="image/jpeg" PartName="/ppt/media/image11.jpg"/>
  <Override ContentType="image/jpeg" PartName="/ppt/media/image36.jpg"/>
  <Override ContentType="image/jpeg" PartName="/ppt/media/image44.jpg"/>
  <Override ContentType="image/jpeg" PartName="/ppt/media/image30.jpg"/>
  <Override ContentType="application/vnd.openxmlformats-officedocument.presentationml.slide+xml" PartName="/ppt/slides/slide4.xml"/>
  <Override ContentType="application/vnd.openxmlformats-officedocument.presentationml.slide+xml" PartName="/ppt/slides/slide43.xml"/>
  <Override ContentType="application/vnd.openxmlformats-officedocument.presentationml.slide+xml" PartName="/ppt/slides/slide1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42.xml"/>
  <Override ContentType="application/vnd.openxmlformats-officedocument.presentationml.slide+xml" PartName="/ppt/slides/slide17.xml"/>
  <Override ContentType="application/vnd.openxmlformats-officedocument.presentationml.slide+xml" PartName="/ppt/slides/slide50.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56.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64.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57.xml"/>
  <Override ContentType="application/vnd.openxmlformats-officedocument.presentationml.slide+xml" PartName="/ppt/slides/slide27.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6858000" cx="9144000"/>
  <p:notesSz cx="9144000" cy="6858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90651C3A-4460-11DB-9652-00E08161165F}">
  <a:tblStyle styleId="{2D5ABB26-0587-4C30-8999-92F81FD0307C}" styleName="No Style, No Grid">
    <a:wholeTbl>
      <a:tcTxStyle>
        <a:fontRef idx="minor">
          <a:scrgbClr b="0" g="0" r="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F5FAA7D-2C45-4220-A657-E29DD8075835}" type="datetimeFigureOut">
              <a:rPr lang="en-US" smtClean="0"/>
              <a:t>3/15/2021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F671413-7F51-4754-93ED-8A075B3FD96E}" type="slidenum">
              <a:rPr lang="en-US" smtClean="0"/>
              <a:t>‹#›</a:t>
            </a:fld>
            <a:endParaRPr lang="en-US"/>
          </a:p>
        </p:txBody>
      </p:sp>
    </p:spTree>
    <p:extLst>
      <p:ext uri="{BB962C8B-B14F-4D97-AF65-F5344CB8AC3E}">
        <p14:creationId xmlns:p14="http://schemas.microsoft.com/office/powerpoint/2010/main" val="346889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t>3/15/2021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Intensive_care_medicin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8058" y="3475735"/>
            <a:ext cx="7207884" cy="848994"/>
          </a:xfrm>
          <a:prstGeom prst="rect">
            <a:avLst/>
          </a:prstGeom>
        </p:spPr>
        <p:txBody>
          <a:bodyPr vert="horz" wrap="square" lIns="0" tIns="12700" rIns="0" bIns="0" rtlCol="0">
            <a:spAutoFit/>
          </a:bodyPr>
          <a:lstStyle/>
          <a:p>
            <a:pPr marL="12700">
              <a:lnSpc>
                <a:spcPct val="100000"/>
              </a:lnSpc>
              <a:spcBef>
                <a:spcPts val="100"/>
              </a:spcBef>
              <a:tabLst>
                <a:tab pos="4927600" algn="l"/>
                <a:tab pos="6060440" algn="l"/>
              </a:tabLst>
            </a:pPr>
            <a:r>
              <a:rPr sz="5400" b="1" spc="-470" dirty="0">
                <a:solidFill>
                  <a:srgbClr val="FF0000"/>
                </a:solidFill>
                <a:latin typeface="Arial"/>
                <a:cs typeface="Arial"/>
              </a:rPr>
              <a:t>INTRODUCTIO</a:t>
            </a:r>
            <a:r>
              <a:rPr sz="5400" b="1" spc="-545" dirty="0">
                <a:solidFill>
                  <a:srgbClr val="FF0000"/>
                </a:solidFill>
                <a:latin typeface="Arial"/>
                <a:cs typeface="Arial"/>
              </a:rPr>
              <a:t>N</a:t>
            </a:r>
            <a:r>
              <a:rPr sz="5400" b="1" dirty="0">
                <a:solidFill>
                  <a:srgbClr val="FF0000"/>
                </a:solidFill>
                <a:latin typeface="Arial"/>
                <a:cs typeface="Arial"/>
              </a:rPr>
              <a:t>	</a:t>
            </a:r>
            <a:r>
              <a:rPr sz="5400" b="1" spc="-685" dirty="0">
                <a:solidFill>
                  <a:srgbClr val="FF0000"/>
                </a:solidFill>
                <a:latin typeface="Arial"/>
                <a:cs typeface="Arial"/>
              </a:rPr>
              <a:t>T</a:t>
            </a:r>
            <a:r>
              <a:rPr sz="5400" b="1" spc="-875" dirty="0">
                <a:solidFill>
                  <a:srgbClr val="FF0000"/>
                </a:solidFill>
                <a:latin typeface="Arial"/>
                <a:cs typeface="Arial"/>
              </a:rPr>
              <a:t>O</a:t>
            </a:r>
            <a:r>
              <a:rPr sz="5400" b="1" dirty="0">
                <a:solidFill>
                  <a:srgbClr val="FF0000"/>
                </a:solidFill>
                <a:latin typeface="Arial"/>
                <a:cs typeface="Arial"/>
              </a:rPr>
              <a:t>	</a:t>
            </a:r>
            <a:r>
              <a:rPr sz="5400" b="1" spc="-125" dirty="0">
                <a:solidFill>
                  <a:srgbClr val="FF0000"/>
                </a:solidFill>
                <a:latin typeface="Arial"/>
                <a:cs typeface="Arial"/>
              </a:rPr>
              <a:t>ICU</a:t>
            </a:r>
            <a:endParaRPr sz="54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5760" cy="6855459"/>
          </a:xfrm>
          <a:custGeom>
            <a:avLst/>
            <a:gdLst/>
            <a:ahLst/>
            <a:cxnLst/>
            <a:rect l="l" t="t" r="r" b="b"/>
            <a:pathLst>
              <a:path w="365760" h="6855459">
                <a:moveTo>
                  <a:pt x="0" y="6854952"/>
                </a:moveTo>
                <a:lnTo>
                  <a:pt x="365760" y="6854952"/>
                </a:lnTo>
                <a:lnTo>
                  <a:pt x="365760" y="0"/>
                </a:lnTo>
                <a:lnTo>
                  <a:pt x="0" y="0"/>
                </a:lnTo>
                <a:lnTo>
                  <a:pt x="0" y="6854952"/>
                </a:lnTo>
                <a:close/>
              </a:path>
            </a:pathLst>
          </a:custGeom>
          <a:solidFill>
            <a:srgbClr val="FFFFFF"/>
          </a:solidFill>
        </p:spPr>
        <p:txBody>
          <a:bodyPr wrap="square" lIns="0" tIns="0" rIns="0" bIns="0" rtlCol="0"/>
          <a:lstStyle/>
          <a:p>
            <a:endParaRPr/>
          </a:p>
        </p:txBody>
      </p:sp>
      <p:sp>
        <p:nvSpPr>
          <p:cNvPr id="3" name="object 3"/>
          <p:cNvSpPr/>
          <p:nvPr/>
        </p:nvSpPr>
        <p:spPr>
          <a:xfrm>
            <a:off x="292608" y="5047488"/>
            <a:ext cx="0" cy="1691639"/>
          </a:xfrm>
          <a:custGeom>
            <a:avLst/>
            <a:gdLst/>
            <a:ahLst/>
            <a:cxnLst/>
            <a:rect l="l" t="t" r="r" b="b"/>
            <a:pathLst>
              <a:path h="1691640">
                <a:moveTo>
                  <a:pt x="0" y="0"/>
                </a:moveTo>
                <a:lnTo>
                  <a:pt x="0" y="1691639"/>
                </a:lnTo>
              </a:path>
            </a:pathLst>
          </a:custGeom>
          <a:ln w="73152">
            <a:solidFill>
              <a:srgbClr val="EA1579"/>
            </a:solidFill>
          </a:ln>
        </p:spPr>
        <p:txBody>
          <a:bodyPr wrap="square" lIns="0" tIns="0" rIns="0" bIns="0" rtlCol="0"/>
          <a:lstStyle/>
          <a:p>
            <a:endParaRPr/>
          </a:p>
        </p:txBody>
      </p:sp>
      <p:sp>
        <p:nvSpPr>
          <p:cNvPr id="4" name="object 4"/>
          <p:cNvSpPr/>
          <p:nvPr/>
        </p:nvSpPr>
        <p:spPr>
          <a:xfrm>
            <a:off x="292608" y="4797552"/>
            <a:ext cx="0" cy="228600"/>
          </a:xfrm>
          <a:custGeom>
            <a:avLst/>
            <a:gdLst/>
            <a:ahLst/>
            <a:cxnLst/>
            <a:rect l="l" t="t" r="r" b="b"/>
            <a:pathLst>
              <a:path h="228600">
                <a:moveTo>
                  <a:pt x="0" y="0"/>
                </a:moveTo>
                <a:lnTo>
                  <a:pt x="0" y="228600"/>
                </a:lnTo>
              </a:path>
            </a:pathLst>
          </a:custGeom>
          <a:ln w="73152">
            <a:solidFill>
              <a:srgbClr val="FDB809"/>
            </a:solidFill>
          </a:ln>
        </p:spPr>
        <p:txBody>
          <a:bodyPr wrap="square" lIns="0" tIns="0" rIns="0" bIns="0" rtlCol="0"/>
          <a:lstStyle/>
          <a:p>
            <a:endParaRPr/>
          </a:p>
        </p:txBody>
      </p:sp>
      <p:sp>
        <p:nvSpPr>
          <p:cNvPr id="5" name="object 5"/>
          <p:cNvSpPr/>
          <p:nvPr/>
        </p:nvSpPr>
        <p:spPr>
          <a:xfrm>
            <a:off x="292608" y="4637532"/>
            <a:ext cx="0" cy="137160"/>
          </a:xfrm>
          <a:custGeom>
            <a:avLst/>
            <a:gdLst/>
            <a:ahLst/>
            <a:cxnLst/>
            <a:rect l="l" t="t" r="r" b="b"/>
            <a:pathLst>
              <a:path h="137160">
                <a:moveTo>
                  <a:pt x="0" y="0"/>
                </a:moveTo>
                <a:lnTo>
                  <a:pt x="0" y="137160"/>
                </a:lnTo>
              </a:path>
            </a:pathLst>
          </a:custGeom>
          <a:ln w="73152">
            <a:solidFill>
              <a:srgbClr val="4E5B6E"/>
            </a:solidFill>
          </a:ln>
        </p:spPr>
        <p:txBody>
          <a:bodyPr wrap="square" lIns="0" tIns="0" rIns="0" bIns="0" rtlCol="0"/>
          <a:lstStyle/>
          <a:p>
            <a:endParaRPr/>
          </a:p>
        </p:txBody>
      </p:sp>
      <p:sp>
        <p:nvSpPr>
          <p:cNvPr id="6" name="object 6"/>
          <p:cNvSpPr/>
          <p:nvPr/>
        </p:nvSpPr>
        <p:spPr>
          <a:xfrm>
            <a:off x="256031" y="4543044"/>
            <a:ext cx="73660" cy="73660"/>
          </a:xfrm>
          <a:custGeom>
            <a:avLst/>
            <a:gdLst/>
            <a:ahLst/>
            <a:cxnLst/>
            <a:rect l="l" t="t" r="r" b="b"/>
            <a:pathLst>
              <a:path w="73660" h="73660">
                <a:moveTo>
                  <a:pt x="0" y="73151"/>
                </a:moveTo>
                <a:lnTo>
                  <a:pt x="73152" y="73151"/>
                </a:lnTo>
                <a:lnTo>
                  <a:pt x="73152" y="0"/>
                </a:lnTo>
                <a:lnTo>
                  <a:pt x="0" y="0"/>
                </a:lnTo>
                <a:lnTo>
                  <a:pt x="0" y="73151"/>
                </a:lnTo>
                <a:close/>
              </a:path>
            </a:pathLst>
          </a:custGeom>
          <a:solidFill>
            <a:srgbClr val="EA1579"/>
          </a:solidFill>
        </p:spPr>
        <p:txBody>
          <a:bodyPr wrap="square" lIns="0" tIns="0" rIns="0" bIns="0" rtlCol="0"/>
          <a:lstStyle/>
          <a:p>
            <a:endParaRPr/>
          </a:p>
        </p:txBody>
      </p:sp>
      <p:sp>
        <p:nvSpPr>
          <p:cNvPr id="7" name="object 7"/>
          <p:cNvSpPr/>
          <p:nvPr/>
        </p:nvSpPr>
        <p:spPr>
          <a:xfrm>
            <a:off x="332231" y="681227"/>
            <a:ext cx="0" cy="365760"/>
          </a:xfrm>
          <a:custGeom>
            <a:avLst/>
            <a:gdLst/>
            <a:ahLst/>
            <a:cxnLst/>
            <a:rect l="l" t="t" r="r" b="b"/>
            <a:pathLst>
              <a:path h="365759">
                <a:moveTo>
                  <a:pt x="0" y="0"/>
                </a:moveTo>
                <a:lnTo>
                  <a:pt x="0" y="365760"/>
                </a:lnTo>
              </a:path>
            </a:pathLst>
          </a:custGeom>
          <a:ln w="45720">
            <a:solidFill>
              <a:srgbClr val="000000"/>
            </a:solidFill>
          </a:ln>
        </p:spPr>
        <p:txBody>
          <a:bodyPr wrap="square" lIns="0" tIns="0" rIns="0" bIns="0" rtlCol="0"/>
          <a:lstStyle/>
          <a:p>
            <a:endParaRPr/>
          </a:p>
        </p:txBody>
      </p:sp>
      <p:sp>
        <p:nvSpPr>
          <p:cNvPr id="8" name="object 8"/>
          <p:cNvSpPr/>
          <p:nvPr/>
        </p:nvSpPr>
        <p:spPr>
          <a:xfrm>
            <a:off x="283463" y="681227"/>
            <a:ext cx="0" cy="365760"/>
          </a:xfrm>
          <a:custGeom>
            <a:avLst/>
            <a:gdLst/>
            <a:ahLst/>
            <a:cxnLst/>
            <a:rect l="l" t="t" r="r" b="b"/>
            <a:pathLst>
              <a:path h="365759">
                <a:moveTo>
                  <a:pt x="0" y="0"/>
                </a:moveTo>
                <a:lnTo>
                  <a:pt x="0" y="365760"/>
                </a:lnTo>
              </a:path>
            </a:pathLst>
          </a:custGeom>
          <a:ln w="27432">
            <a:solidFill>
              <a:srgbClr val="000000"/>
            </a:solidFill>
          </a:ln>
        </p:spPr>
        <p:txBody>
          <a:bodyPr wrap="square" lIns="0" tIns="0" rIns="0" bIns="0" rtlCol="0"/>
          <a:lstStyle/>
          <a:p>
            <a:endParaRPr/>
          </a:p>
        </p:txBody>
      </p:sp>
      <p:sp>
        <p:nvSpPr>
          <p:cNvPr id="9" name="object 9"/>
          <p:cNvSpPr/>
          <p:nvPr/>
        </p:nvSpPr>
        <p:spPr>
          <a:xfrm>
            <a:off x="254508"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0" name="object 10"/>
          <p:cNvSpPr/>
          <p:nvPr/>
        </p:nvSpPr>
        <p:spPr>
          <a:xfrm>
            <a:off x="227075"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1" name="object 11"/>
          <p:cNvSpPr txBox="1"/>
          <p:nvPr/>
        </p:nvSpPr>
        <p:spPr>
          <a:xfrm>
            <a:off x="332231" y="392302"/>
            <a:ext cx="8738235" cy="5501005"/>
          </a:xfrm>
          <a:prstGeom prst="rect">
            <a:avLst/>
          </a:prstGeom>
        </p:spPr>
        <p:txBody>
          <a:bodyPr vert="horz" wrap="square" lIns="0" tIns="12700" rIns="0" bIns="0" rtlCol="0">
            <a:spAutoFit/>
          </a:bodyPr>
          <a:lstStyle/>
          <a:p>
            <a:pPr marL="355600" marR="5080" indent="-342900">
              <a:lnSpc>
                <a:spcPct val="100000"/>
              </a:lnSpc>
              <a:spcBef>
                <a:spcPts val="100"/>
              </a:spcBef>
              <a:buClr>
                <a:srgbClr val="D5EBFF"/>
              </a:buClr>
              <a:buSzPct val="95000"/>
              <a:buFont typeface="Wingdings"/>
              <a:buChar char=""/>
              <a:tabLst>
                <a:tab pos="354965" algn="l"/>
                <a:tab pos="355600" algn="l"/>
              </a:tabLst>
            </a:pPr>
            <a:r>
              <a:rPr sz="3000" spc="-30" dirty="0">
                <a:solidFill>
                  <a:schemeClr val="accent6">
                    <a:lumMod val="75000"/>
                  </a:schemeClr>
                </a:solidFill>
                <a:latin typeface="Arial"/>
                <a:cs typeface="Arial"/>
              </a:rPr>
              <a:t>Spirit, </a:t>
            </a:r>
            <a:r>
              <a:rPr sz="3000" spc="-160" dirty="0">
                <a:solidFill>
                  <a:schemeClr val="accent6">
                    <a:lumMod val="75000"/>
                  </a:schemeClr>
                </a:solidFill>
                <a:latin typeface="Arial"/>
                <a:cs typeface="Arial"/>
              </a:rPr>
              <a:t>swabs, </a:t>
            </a:r>
            <a:r>
              <a:rPr sz="3000" spc="-135" dirty="0">
                <a:solidFill>
                  <a:schemeClr val="accent6">
                    <a:lumMod val="75000"/>
                  </a:schemeClr>
                </a:solidFill>
                <a:latin typeface="Arial"/>
                <a:cs typeface="Arial"/>
              </a:rPr>
              <a:t>adhesive </a:t>
            </a:r>
            <a:r>
              <a:rPr sz="3000" spc="-75" dirty="0">
                <a:solidFill>
                  <a:schemeClr val="accent6">
                    <a:lumMod val="75000"/>
                  </a:schemeClr>
                </a:solidFill>
                <a:latin typeface="Arial"/>
                <a:cs typeface="Arial"/>
              </a:rPr>
              <a:t>plaster</a:t>
            </a:r>
            <a:r>
              <a:rPr sz="3000" spc="-595" dirty="0">
                <a:solidFill>
                  <a:schemeClr val="accent6">
                    <a:lumMod val="75000"/>
                  </a:schemeClr>
                </a:solidFill>
                <a:latin typeface="Arial"/>
                <a:cs typeface="Arial"/>
              </a:rPr>
              <a:t> </a:t>
            </a:r>
            <a:r>
              <a:rPr sz="3000" spc="-75" dirty="0">
                <a:solidFill>
                  <a:schemeClr val="accent6">
                    <a:lumMod val="75000"/>
                  </a:schemeClr>
                </a:solidFill>
                <a:latin typeface="Arial"/>
                <a:cs typeface="Arial"/>
              </a:rPr>
              <a:t>(micropore/transpore),  </a:t>
            </a:r>
            <a:r>
              <a:rPr sz="3000" spc="-45" dirty="0">
                <a:solidFill>
                  <a:schemeClr val="accent6">
                    <a:lumMod val="75000"/>
                  </a:schemeClr>
                </a:solidFill>
                <a:latin typeface="Arial"/>
                <a:cs typeface="Arial"/>
              </a:rPr>
              <a:t>torniquets </a:t>
            </a:r>
            <a:r>
              <a:rPr sz="3000" spc="-120" dirty="0">
                <a:solidFill>
                  <a:schemeClr val="accent6">
                    <a:lumMod val="75000"/>
                  </a:schemeClr>
                </a:solidFill>
                <a:latin typeface="Arial"/>
                <a:cs typeface="Arial"/>
              </a:rPr>
              <a:t>and </a:t>
            </a:r>
            <a:r>
              <a:rPr sz="3000" spc="-70" dirty="0">
                <a:solidFill>
                  <a:schemeClr val="accent6">
                    <a:lumMod val="75000"/>
                  </a:schemeClr>
                </a:solidFill>
                <a:latin typeface="Arial"/>
                <a:cs typeface="Arial"/>
              </a:rPr>
              <a:t>arm</a:t>
            </a:r>
            <a:r>
              <a:rPr sz="3000" spc="-535" dirty="0">
                <a:solidFill>
                  <a:schemeClr val="accent6">
                    <a:lumMod val="75000"/>
                  </a:schemeClr>
                </a:solidFill>
                <a:latin typeface="Arial"/>
                <a:cs typeface="Arial"/>
              </a:rPr>
              <a:t> </a:t>
            </a:r>
            <a:r>
              <a:rPr sz="3000" spc="-80" dirty="0">
                <a:solidFill>
                  <a:schemeClr val="accent6">
                    <a:lumMod val="75000"/>
                  </a:schemeClr>
                </a:solidFill>
                <a:latin typeface="Arial"/>
                <a:cs typeface="Arial"/>
              </a:rPr>
              <a:t>board</a:t>
            </a:r>
            <a:endParaRPr sz="3000" dirty="0">
              <a:solidFill>
                <a:schemeClr val="accent6">
                  <a:lumMod val="75000"/>
                </a:schemeClr>
              </a:solidFill>
              <a:latin typeface="Arial"/>
              <a:cs typeface="Arial"/>
            </a:endParaRPr>
          </a:p>
          <a:p>
            <a:pPr marL="355600" marR="508000" indent="-342900">
              <a:lnSpc>
                <a:spcPct val="100000"/>
              </a:lnSpc>
              <a:spcBef>
                <a:spcPts val="695"/>
              </a:spcBef>
              <a:buClr>
                <a:srgbClr val="D5EBFF"/>
              </a:buClr>
              <a:buSzPct val="95000"/>
              <a:buFont typeface="Wingdings"/>
              <a:buChar char=""/>
              <a:tabLst>
                <a:tab pos="354965" algn="l"/>
                <a:tab pos="355600" algn="l"/>
              </a:tabLst>
            </a:pPr>
            <a:r>
              <a:rPr sz="3000" spc="-90" dirty="0">
                <a:solidFill>
                  <a:schemeClr val="accent6">
                    <a:lumMod val="75000"/>
                  </a:schemeClr>
                </a:solidFill>
                <a:latin typeface="Arial"/>
                <a:cs typeface="Arial"/>
              </a:rPr>
              <a:t>Airways,</a:t>
            </a:r>
            <a:r>
              <a:rPr sz="3000" spc="-240" dirty="0">
                <a:solidFill>
                  <a:schemeClr val="accent6">
                    <a:lumMod val="75000"/>
                  </a:schemeClr>
                </a:solidFill>
                <a:latin typeface="Arial"/>
                <a:cs typeface="Arial"/>
              </a:rPr>
              <a:t> </a:t>
            </a:r>
            <a:r>
              <a:rPr sz="3000" spc="-85" dirty="0">
                <a:solidFill>
                  <a:schemeClr val="accent6">
                    <a:lumMod val="75000"/>
                  </a:schemeClr>
                </a:solidFill>
                <a:latin typeface="Arial"/>
                <a:cs typeface="Arial"/>
              </a:rPr>
              <a:t>endotracheal</a:t>
            </a:r>
            <a:r>
              <a:rPr sz="3000" spc="-225" dirty="0">
                <a:solidFill>
                  <a:schemeClr val="accent6">
                    <a:lumMod val="75000"/>
                  </a:schemeClr>
                </a:solidFill>
                <a:latin typeface="Arial"/>
                <a:cs typeface="Arial"/>
              </a:rPr>
              <a:t> </a:t>
            </a:r>
            <a:r>
              <a:rPr sz="3000" spc="-95" dirty="0">
                <a:solidFill>
                  <a:schemeClr val="accent6">
                    <a:lumMod val="75000"/>
                  </a:schemeClr>
                </a:solidFill>
                <a:latin typeface="Arial"/>
                <a:cs typeface="Arial"/>
              </a:rPr>
              <a:t>tubes</a:t>
            </a:r>
            <a:r>
              <a:rPr sz="3000" spc="-235" dirty="0">
                <a:solidFill>
                  <a:schemeClr val="accent6">
                    <a:lumMod val="75000"/>
                  </a:schemeClr>
                </a:solidFill>
                <a:latin typeface="Arial"/>
                <a:cs typeface="Arial"/>
              </a:rPr>
              <a:t> </a:t>
            </a:r>
            <a:r>
              <a:rPr sz="3000" spc="-125" dirty="0">
                <a:solidFill>
                  <a:schemeClr val="accent6">
                    <a:lumMod val="75000"/>
                  </a:schemeClr>
                </a:solidFill>
                <a:latin typeface="Arial"/>
                <a:cs typeface="Arial"/>
              </a:rPr>
              <a:t>and</a:t>
            </a:r>
            <a:r>
              <a:rPr sz="3000" spc="-220" dirty="0">
                <a:solidFill>
                  <a:schemeClr val="accent6">
                    <a:lumMod val="75000"/>
                  </a:schemeClr>
                </a:solidFill>
                <a:latin typeface="Arial"/>
                <a:cs typeface="Arial"/>
              </a:rPr>
              <a:t> </a:t>
            </a:r>
            <a:r>
              <a:rPr sz="3000" spc="-120" dirty="0">
                <a:solidFill>
                  <a:schemeClr val="accent6">
                    <a:lumMod val="75000"/>
                  </a:schemeClr>
                </a:solidFill>
                <a:latin typeface="Arial"/>
                <a:cs typeface="Arial"/>
              </a:rPr>
              <a:t>laryngoscopes</a:t>
            </a:r>
            <a:r>
              <a:rPr sz="3000" spc="-254" dirty="0">
                <a:solidFill>
                  <a:schemeClr val="accent6">
                    <a:lumMod val="75000"/>
                  </a:schemeClr>
                </a:solidFill>
                <a:latin typeface="Arial"/>
                <a:cs typeface="Arial"/>
              </a:rPr>
              <a:t> </a:t>
            </a:r>
            <a:r>
              <a:rPr sz="3000" spc="20" dirty="0">
                <a:solidFill>
                  <a:schemeClr val="accent6">
                    <a:lumMod val="75000"/>
                  </a:schemeClr>
                </a:solidFill>
                <a:latin typeface="Arial"/>
                <a:cs typeface="Arial"/>
              </a:rPr>
              <a:t>of  </a:t>
            </a:r>
            <a:r>
              <a:rPr sz="3000" spc="-5" dirty="0">
                <a:solidFill>
                  <a:schemeClr val="accent6">
                    <a:lumMod val="75000"/>
                  </a:schemeClr>
                </a:solidFill>
                <a:latin typeface="Arial"/>
                <a:cs typeface="Arial"/>
              </a:rPr>
              <a:t>different</a:t>
            </a:r>
            <a:r>
              <a:rPr sz="3000" spc="-240" dirty="0">
                <a:solidFill>
                  <a:schemeClr val="accent6">
                    <a:lumMod val="75000"/>
                  </a:schemeClr>
                </a:solidFill>
                <a:latin typeface="Arial"/>
                <a:cs typeface="Arial"/>
              </a:rPr>
              <a:t> </a:t>
            </a:r>
            <a:r>
              <a:rPr sz="3000" spc="-185" dirty="0">
                <a:solidFill>
                  <a:schemeClr val="accent6">
                    <a:lumMod val="75000"/>
                  </a:schemeClr>
                </a:solidFill>
                <a:latin typeface="Arial"/>
                <a:cs typeface="Arial"/>
              </a:rPr>
              <a:t>sizes</a:t>
            </a:r>
            <a:endParaRPr sz="3000" dirty="0">
              <a:solidFill>
                <a:schemeClr val="accent6">
                  <a:lumMod val="75000"/>
                </a:schemeClr>
              </a:solidFill>
              <a:latin typeface="Arial"/>
              <a:cs typeface="Arial"/>
            </a:endParaRPr>
          </a:p>
          <a:p>
            <a:pPr marL="355600" indent="-342900">
              <a:lnSpc>
                <a:spcPct val="100000"/>
              </a:lnSpc>
              <a:spcBef>
                <a:spcPts val="710"/>
              </a:spcBef>
              <a:buClr>
                <a:srgbClr val="D5EBFF"/>
              </a:buClr>
              <a:buSzPct val="95000"/>
              <a:buFont typeface="Wingdings"/>
              <a:buChar char=""/>
              <a:tabLst>
                <a:tab pos="354965" algn="l"/>
                <a:tab pos="355600" algn="l"/>
              </a:tabLst>
            </a:pPr>
            <a:r>
              <a:rPr sz="3000" spc="-80" dirty="0">
                <a:solidFill>
                  <a:schemeClr val="accent6">
                    <a:lumMod val="75000"/>
                  </a:schemeClr>
                </a:solidFill>
                <a:latin typeface="Arial"/>
                <a:cs typeface="Arial"/>
              </a:rPr>
              <a:t>Ambu </a:t>
            </a:r>
            <a:r>
              <a:rPr sz="3000" spc="-114" dirty="0">
                <a:solidFill>
                  <a:schemeClr val="accent6">
                    <a:lumMod val="75000"/>
                  </a:schemeClr>
                </a:solidFill>
                <a:latin typeface="Arial"/>
                <a:cs typeface="Arial"/>
              </a:rPr>
              <a:t>bag </a:t>
            </a:r>
            <a:r>
              <a:rPr sz="3000" spc="-120" dirty="0">
                <a:solidFill>
                  <a:schemeClr val="accent6">
                    <a:lumMod val="75000"/>
                  </a:schemeClr>
                </a:solidFill>
                <a:latin typeface="Arial"/>
                <a:cs typeface="Arial"/>
              </a:rPr>
              <a:t>and </a:t>
            </a:r>
            <a:r>
              <a:rPr sz="3000" spc="-80" dirty="0">
                <a:solidFill>
                  <a:schemeClr val="accent6">
                    <a:lumMod val="75000"/>
                  </a:schemeClr>
                </a:solidFill>
                <a:latin typeface="Arial"/>
                <a:cs typeface="Arial"/>
              </a:rPr>
              <a:t>suction</a:t>
            </a:r>
            <a:r>
              <a:rPr sz="3000" spc="-620" dirty="0">
                <a:solidFill>
                  <a:schemeClr val="accent6">
                    <a:lumMod val="75000"/>
                  </a:schemeClr>
                </a:solidFill>
                <a:latin typeface="Arial"/>
                <a:cs typeface="Arial"/>
              </a:rPr>
              <a:t> </a:t>
            </a:r>
            <a:r>
              <a:rPr sz="3000" spc="-80" dirty="0">
                <a:solidFill>
                  <a:schemeClr val="accent6">
                    <a:lumMod val="75000"/>
                  </a:schemeClr>
                </a:solidFill>
                <a:latin typeface="Arial"/>
                <a:cs typeface="Arial"/>
              </a:rPr>
              <a:t>catheters</a:t>
            </a:r>
            <a:endParaRPr sz="3000" dirty="0">
              <a:solidFill>
                <a:schemeClr val="accent6">
                  <a:lumMod val="75000"/>
                </a:schemeClr>
              </a:solidFill>
              <a:latin typeface="Arial"/>
              <a:cs typeface="Arial"/>
            </a:endParaRPr>
          </a:p>
          <a:p>
            <a:pPr marL="355600" marR="70485" indent="-342900">
              <a:lnSpc>
                <a:spcPct val="100000"/>
              </a:lnSpc>
              <a:spcBef>
                <a:spcPts val="700"/>
              </a:spcBef>
              <a:buClr>
                <a:srgbClr val="D5EBFF"/>
              </a:buClr>
              <a:buSzPct val="95000"/>
              <a:buFont typeface="Wingdings"/>
              <a:buChar char=""/>
              <a:tabLst>
                <a:tab pos="354965" algn="l"/>
                <a:tab pos="355600" algn="l"/>
              </a:tabLst>
            </a:pPr>
            <a:r>
              <a:rPr sz="3000" spc="-114" dirty="0">
                <a:solidFill>
                  <a:schemeClr val="accent6">
                    <a:lumMod val="75000"/>
                  </a:schemeClr>
                </a:solidFill>
                <a:latin typeface="Arial"/>
                <a:cs typeface="Arial"/>
              </a:rPr>
              <a:t>Oxygen </a:t>
            </a:r>
            <a:r>
              <a:rPr sz="3000" spc="-120" dirty="0">
                <a:solidFill>
                  <a:schemeClr val="accent6">
                    <a:lumMod val="75000"/>
                  </a:schemeClr>
                </a:solidFill>
                <a:latin typeface="Arial"/>
                <a:cs typeface="Arial"/>
              </a:rPr>
              <a:t>cylenders </a:t>
            </a:r>
            <a:r>
              <a:rPr sz="3000" spc="-130" dirty="0">
                <a:solidFill>
                  <a:schemeClr val="accent6">
                    <a:lumMod val="75000"/>
                  </a:schemeClr>
                </a:solidFill>
                <a:latin typeface="Arial"/>
                <a:cs typeface="Arial"/>
              </a:rPr>
              <a:t>special </a:t>
            </a:r>
            <a:r>
              <a:rPr sz="3000" spc="-75" dirty="0">
                <a:solidFill>
                  <a:schemeClr val="accent6">
                    <a:lumMod val="75000"/>
                  </a:schemeClr>
                </a:solidFill>
                <a:latin typeface="Arial"/>
                <a:cs typeface="Arial"/>
              </a:rPr>
              <a:t>trays</a:t>
            </a:r>
            <a:r>
              <a:rPr sz="3000" spc="-630" dirty="0">
                <a:solidFill>
                  <a:schemeClr val="accent6">
                    <a:lumMod val="75000"/>
                  </a:schemeClr>
                </a:solidFill>
                <a:latin typeface="Arial"/>
                <a:cs typeface="Arial"/>
              </a:rPr>
              <a:t> </a:t>
            </a:r>
            <a:r>
              <a:rPr sz="3000" spc="-170" dirty="0">
                <a:solidFill>
                  <a:schemeClr val="accent6">
                    <a:lumMod val="75000"/>
                  </a:schemeClr>
                </a:solidFill>
                <a:latin typeface="Arial"/>
                <a:cs typeface="Arial"/>
              </a:rPr>
              <a:t>such </a:t>
            </a:r>
            <a:r>
              <a:rPr sz="3000" spc="-245" dirty="0">
                <a:solidFill>
                  <a:schemeClr val="accent6">
                    <a:lumMod val="75000"/>
                  </a:schemeClr>
                </a:solidFill>
                <a:latin typeface="Arial"/>
                <a:cs typeface="Arial"/>
              </a:rPr>
              <a:t>as </a:t>
            </a:r>
            <a:r>
              <a:rPr sz="3000" spc="-65" dirty="0">
                <a:solidFill>
                  <a:schemeClr val="accent6">
                    <a:lumMod val="75000"/>
                  </a:schemeClr>
                </a:solidFill>
                <a:latin typeface="Arial"/>
                <a:cs typeface="Arial"/>
              </a:rPr>
              <a:t>tracheostomy  </a:t>
            </a:r>
            <a:r>
              <a:rPr sz="3000" spc="-45" dirty="0">
                <a:solidFill>
                  <a:schemeClr val="accent6">
                    <a:lumMod val="75000"/>
                  </a:schemeClr>
                </a:solidFill>
                <a:latin typeface="Arial"/>
                <a:cs typeface="Arial"/>
              </a:rPr>
              <a:t>tray, </a:t>
            </a:r>
            <a:r>
              <a:rPr sz="3000" spc="-120" dirty="0">
                <a:solidFill>
                  <a:schemeClr val="accent6">
                    <a:lumMod val="75000"/>
                  </a:schemeClr>
                </a:solidFill>
                <a:latin typeface="Arial"/>
                <a:cs typeface="Arial"/>
              </a:rPr>
              <a:t>and </a:t>
            </a:r>
            <a:r>
              <a:rPr sz="3000" spc="-50" dirty="0">
                <a:solidFill>
                  <a:schemeClr val="accent6">
                    <a:lumMod val="75000"/>
                  </a:schemeClr>
                </a:solidFill>
                <a:latin typeface="Arial"/>
                <a:cs typeface="Arial"/>
              </a:rPr>
              <a:t>catheterization</a:t>
            </a:r>
            <a:r>
              <a:rPr sz="3000" spc="-545" dirty="0">
                <a:solidFill>
                  <a:schemeClr val="accent6">
                    <a:lumMod val="75000"/>
                  </a:schemeClr>
                </a:solidFill>
                <a:latin typeface="Arial"/>
                <a:cs typeface="Arial"/>
              </a:rPr>
              <a:t> </a:t>
            </a:r>
            <a:r>
              <a:rPr sz="3000" spc="-15" dirty="0">
                <a:solidFill>
                  <a:schemeClr val="accent6">
                    <a:lumMod val="75000"/>
                  </a:schemeClr>
                </a:solidFill>
                <a:latin typeface="Arial"/>
                <a:cs typeface="Arial"/>
              </a:rPr>
              <a:t>tray</a:t>
            </a:r>
            <a:endParaRPr sz="3000" dirty="0">
              <a:solidFill>
                <a:schemeClr val="accent6">
                  <a:lumMod val="75000"/>
                </a:schemeClr>
              </a:solidFill>
              <a:latin typeface="Arial"/>
              <a:cs typeface="Arial"/>
            </a:endParaRPr>
          </a:p>
          <a:p>
            <a:pPr marL="355600" marR="93345" indent="-342900">
              <a:lnSpc>
                <a:spcPct val="100000"/>
              </a:lnSpc>
              <a:spcBef>
                <a:spcPts val="695"/>
              </a:spcBef>
              <a:buClr>
                <a:srgbClr val="D5EBFF"/>
              </a:buClr>
              <a:buSzPct val="95000"/>
              <a:buFont typeface="Wingdings"/>
              <a:buChar char=""/>
              <a:tabLst>
                <a:tab pos="354965" algn="l"/>
                <a:tab pos="355600" algn="l"/>
              </a:tabLst>
            </a:pPr>
            <a:r>
              <a:rPr sz="3000" spc="-130" dirty="0">
                <a:solidFill>
                  <a:schemeClr val="accent6">
                    <a:lumMod val="75000"/>
                  </a:schemeClr>
                </a:solidFill>
                <a:latin typeface="Arial"/>
                <a:cs typeface="Arial"/>
              </a:rPr>
              <a:t>Drugs </a:t>
            </a:r>
            <a:r>
              <a:rPr sz="3000" spc="-170" dirty="0">
                <a:solidFill>
                  <a:schemeClr val="accent6">
                    <a:lumMod val="75000"/>
                  </a:schemeClr>
                </a:solidFill>
                <a:latin typeface="Arial"/>
                <a:cs typeface="Arial"/>
              </a:rPr>
              <a:t>such </a:t>
            </a:r>
            <a:r>
              <a:rPr sz="3000" spc="-245" dirty="0">
                <a:solidFill>
                  <a:schemeClr val="accent6">
                    <a:lumMod val="75000"/>
                  </a:schemeClr>
                </a:solidFill>
                <a:latin typeface="Arial"/>
                <a:cs typeface="Arial"/>
              </a:rPr>
              <a:t>as  </a:t>
            </a:r>
            <a:r>
              <a:rPr sz="3000" spc="-65" dirty="0">
                <a:solidFill>
                  <a:schemeClr val="accent6">
                    <a:lumMod val="75000"/>
                  </a:schemeClr>
                </a:solidFill>
                <a:latin typeface="Arial"/>
                <a:cs typeface="Arial"/>
              </a:rPr>
              <a:t>(antiarrhythmics,antianginals,antihypertensive,diure  </a:t>
            </a:r>
            <a:r>
              <a:rPr sz="3000" spc="-70" dirty="0">
                <a:solidFill>
                  <a:schemeClr val="accent6">
                    <a:lumMod val="75000"/>
                  </a:schemeClr>
                </a:solidFill>
                <a:latin typeface="Arial"/>
                <a:cs typeface="Arial"/>
              </a:rPr>
              <a:t>tics,anticoagulents,antibiotics,anticonvulsants</a:t>
            </a:r>
            <a:r>
              <a:rPr sz="3000" spc="-210" dirty="0">
                <a:solidFill>
                  <a:schemeClr val="accent6">
                    <a:lumMod val="75000"/>
                  </a:schemeClr>
                </a:solidFill>
                <a:latin typeface="Arial"/>
                <a:cs typeface="Arial"/>
              </a:rPr>
              <a:t> </a:t>
            </a:r>
            <a:r>
              <a:rPr sz="3000" spc="-195" dirty="0">
                <a:solidFill>
                  <a:schemeClr val="accent6">
                    <a:lumMod val="75000"/>
                  </a:schemeClr>
                </a:solidFill>
                <a:latin typeface="Arial"/>
                <a:cs typeface="Arial"/>
              </a:rPr>
              <a:t>etc…</a:t>
            </a:r>
            <a:endParaRPr sz="3000" dirty="0">
              <a:solidFill>
                <a:schemeClr val="accent6">
                  <a:lumMod val="75000"/>
                </a:schemeClr>
              </a:solidFill>
              <a:latin typeface="Arial"/>
              <a:cs typeface="Arial"/>
            </a:endParaRPr>
          </a:p>
          <a:p>
            <a:pPr marL="355600" indent="-342900">
              <a:lnSpc>
                <a:spcPct val="100000"/>
              </a:lnSpc>
              <a:spcBef>
                <a:spcPts val="715"/>
              </a:spcBef>
              <a:buClr>
                <a:srgbClr val="D5EBFF"/>
              </a:buClr>
              <a:buSzPct val="95000"/>
              <a:buFont typeface="Wingdings"/>
              <a:buChar char=""/>
              <a:tabLst>
                <a:tab pos="354965" algn="l"/>
                <a:tab pos="355600" algn="l"/>
              </a:tabLst>
            </a:pPr>
            <a:r>
              <a:rPr sz="3000" spc="-80" dirty="0">
                <a:solidFill>
                  <a:schemeClr val="accent6">
                    <a:lumMod val="75000"/>
                  </a:schemeClr>
                </a:solidFill>
                <a:latin typeface="Arial"/>
                <a:cs typeface="Arial"/>
              </a:rPr>
              <a:t>Infusion</a:t>
            </a:r>
            <a:r>
              <a:rPr sz="3000" spc="-220" dirty="0">
                <a:solidFill>
                  <a:schemeClr val="accent6">
                    <a:lumMod val="75000"/>
                  </a:schemeClr>
                </a:solidFill>
                <a:latin typeface="Arial"/>
                <a:cs typeface="Arial"/>
              </a:rPr>
              <a:t> </a:t>
            </a:r>
            <a:r>
              <a:rPr sz="3000" spc="-75" dirty="0">
                <a:solidFill>
                  <a:schemeClr val="accent6">
                    <a:lumMod val="75000"/>
                  </a:schemeClr>
                </a:solidFill>
                <a:latin typeface="Arial"/>
                <a:cs typeface="Arial"/>
              </a:rPr>
              <a:t>pump</a:t>
            </a:r>
            <a:endParaRPr sz="3000" dirty="0">
              <a:solidFill>
                <a:schemeClr val="accent6">
                  <a:lumMod val="75000"/>
                </a:schemeClr>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5760" cy="6855459"/>
          </a:xfrm>
          <a:custGeom>
            <a:avLst/>
            <a:gdLst/>
            <a:ahLst/>
            <a:cxnLst/>
            <a:rect l="l" t="t" r="r" b="b"/>
            <a:pathLst>
              <a:path w="365760" h="6855459">
                <a:moveTo>
                  <a:pt x="0" y="6854952"/>
                </a:moveTo>
                <a:lnTo>
                  <a:pt x="365760" y="6854952"/>
                </a:lnTo>
                <a:lnTo>
                  <a:pt x="365760" y="0"/>
                </a:lnTo>
                <a:lnTo>
                  <a:pt x="0" y="0"/>
                </a:lnTo>
                <a:lnTo>
                  <a:pt x="0" y="6854952"/>
                </a:lnTo>
                <a:close/>
              </a:path>
            </a:pathLst>
          </a:custGeom>
          <a:solidFill>
            <a:srgbClr val="FFFFFF"/>
          </a:solidFill>
        </p:spPr>
        <p:txBody>
          <a:bodyPr wrap="square" lIns="0" tIns="0" rIns="0" bIns="0" rtlCol="0"/>
          <a:lstStyle/>
          <a:p>
            <a:endParaRPr/>
          </a:p>
        </p:txBody>
      </p:sp>
      <p:sp>
        <p:nvSpPr>
          <p:cNvPr id="3" name="object 3"/>
          <p:cNvSpPr/>
          <p:nvPr/>
        </p:nvSpPr>
        <p:spPr>
          <a:xfrm>
            <a:off x="292608" y="5047488"/>
            <a:ext cx="0" cy="1691639"/>
          </a:xfrm>
          <a:custGeom>
            <a:avLst/>
            <a:gdLst/>
            <a:ahLst/>
            <a:cxnLst/>
            <a:rect l="l" t="t" r="r" b="b"/>
            <a:pathLst>
              <a:path h="1691640">
                <a:moveTo>
                  <a:pt x="0" y="0"/>
                </a:moveTo>
                <a:lnTo>
                  <a:pt x="0" y="1691639"/>
                </a:lnTo>
              </a:path>
            </a:pathLst>
          </a:custGeom>
          <a:ln w="73152">
            <a:solidFill>
              <a:srgbClr val="EA1579"/>
            </a:solidFill>
          </a:ln>
        </p:spPr>
        <p:txBody>
          <a:bodyPr wrap="square" lIns="0" tIns="0" rIns="0" bIns="0" rtlCol="0"/>
          <a:lstStyle/>
          <a:p>
            <a:endParaRPr/>
          </a:p>
        </p:txBody>
      </p:sp>
      <p:sp>
        <p:nvSpPr>
          <p:cNvPr id="4" name="object 4"/>
          <p:cNvSpPr/>
          <p:nvPr/>
        </p:nvSpPr>
        <p:spPr>
          <a:xfrm>
            <a:off x="292608" y="4797552"/>
            <a:ext cx="0" cy="228600"/>
          </a:xfrm>
          <a:custGeom>
            <a:avLst/>
            <a:gdLst/>
            <a:ahLst/>
            <a:cxnLst/>
            <a:rect l="l" t="t" r="r" b="b"/>
            <a:pathLst>
              <a:path h="228600">
                <a:moveTo>
                  <a:pt x="0" y="0"/>
                </a:moveTo>
                <a:lnTo>
                  <a:pt x="0" y="228600"/>
                </a:lnTo>
              </a:path>
            </a:pathLst>
          </a:custGeom>
          <a:ln w="73152">
            <a:solidFill>
              <a:srgbClr val="FDB809"/>
            </a:solidFill>
          </a:ln>
        </p:spPr>
        <p:txBody>
          <a:bodyPr wrap="square" lIns="0" tIns="0" rIns="0" bIns="0" rtlCol="0"/>
          <a:lstStyle/>
          <a:p>
            <a:endParaRPr/>
          </a:p>
        </p:txBody>
      </p:sp>
      <p:sp>
        <p:nvSpPr>
          <p:cNvPr id="5" name="object 5"/>
          <p:cNvSpPr/>
          <p:nvPr/>
        </p:nvSpPr>
        <p:spPr>
          <a:xfrm>
            <a:off x="292608" y="4637532"/>
            <a:ext cx="0" cy="137160"/>
          </a:xfrm>
          <a:custGeom>
            <a:avLst/>
            <a:gdLst/>
            <a:ahLst/>
            <a:cxnLst/>
            <a:rect l="l" t="t" r="r" b="b"/>
            <a:pathLst>
              <a:path h="137160">
                <a:moveTo>
                  <a:pt x="0" y="0"/>
                </a:moveTo>
                <a:lnTo>
                  <a:pt x="0" y="137160"/>
                </a:lnTo>
              </a:path>
            </a:pathLst>
          </a:custGeom>
          <a:ln w="73152">
            <a:solidFill>
              <a:srgbClr val="4E5B6E"/>
            </a:solidFill>
          </a:ln>
        </p:spPr>
        <p:txBody>
          <a:bodyPr wrap="square" lIns="0" tIns="0" rIns="0" bIns="0" rtlCol="0"/>
          <a:lstStyle/>
          <a:p>
            <a:endParaRPr/>
          </a:p>
        </p:txBody>
      </p:sp>
      <p:sp>
        <p:nvSpPr>
          <p:cNvPr id="6" name="object 6"/>
          <p:cNvSpPr/>
          <p:nvPr/>
        </p:nvSpPr>
        <p:spPr>
          <a:xfrm>
            <a:off x="256031" y="4543044"/>
            <a:ext cx="73660" cy="73660"/>
          </a:xfrm>
          <a:custGeom>
            <a:avLst/>
            <a:gdLst/>
            <a:ahLst/>
            <a:cxnLst/>
            <a:rect l="l" t="t" r="r" b="b"/>
            <a:pathLst>
              <a:path w="73660" h="73660">
                <a:moveTo>
                  <a:pt x="0" y="73151"/>
                </a:moveTo>
                <a:lnTo>
                  <a:pt x="73152" y="73151"/>
                </a:lnTo>
                <a:lnTo>
                  <a:pt x="73152" y="0"/>
                </a:lnTo>
                <a:lnTo>
                  <a:pt x="0" y="0"/>
                </a:lnTo>
                <a:lnTo>
                  <a:pt x="0" y="73151"/>
                </a:lnTo>
                <a:close/>
              </a:path>
            </a:pathLst>
          </a:custGeom>
          <a:solidFill>
            <a:srgbClr val="EA1579"/>
          </a:solidFill>
        </p:spPr>
        <p:txBody>
          <a:bodyPr wrap="square" lIns="0" tIns="0" rIns="0" bIns="0" rtlCol="0"/>
          <a:lstStyle/>
          <a:p>
            <a:endParaRPr/>
          </a:p>
        </p:txBody>
      </p:sp>
      <p:sp>
        <p:nvSpPr>
          <p:cNvPr id="7" name="object 7"/>
          <p:cNvSpPr/>
          <p:nvPr/>
        </p:nvSpPr>
        <p:spPr>
          <a:xfrm>
            <a:off x="332231" y="681227"/>
            <a:ext cx="0" cy="365760"/>
          </a:xfrm>
          <a:custGeom>
            <a:avLst/>
            <a:gdLst/>
            <a:ahLst/>
            <a:cxnLst/>
            <a:rect l="l" t="t" r="r" b="b"/>
            <a:pathLst>
              <a:path h="365759">
                <a:moveTo>
                  <a:pt x="0" y="0"/>
                </a:moveTo>
                <a:lnTo>
                  <a:pt x="0" y="365760"/>
                </a:lnTo>
              </a:path>
            </a:pathLst>
          </a:custGeom>
          <a:ln w="45720">
            <a:solidFill>
              <a:srgbClr val="000000"/>
            </a:solidFill>
          </a:ln>
        </p:spPr>
        <p:txBody>
          <a:bodyPr wrap="square" lIns="0" tIns="0" rIns="0" bIns="0" rtlCol="0"/>
          <a:lstStyle/>
          <a:p>
            <a:endParaRPr/>
          </a:p>
        </p:txBody>
      </p:sp>
      <p:sp>
        <p:nvSpPr>
          <p:cNvPr id="8" name="object 8"/>
          <p:cNvSpPr/>
          <p:nvPr/>
        </p:nvSpPr>
        <p:spPr>
          <a:xfrm>
            <a:off x="283463" y="681227"/>
            <a:ext cx="0" cy="365760"/>
          </a:xfrm>
          <a:custGeom>
            <a:avLst/>
            <a:gdLst/>
            <a:ahLst/>
            <a:cxnLst/>
            <a:rect l="l" t="t" r="r" b="b"/>
            <a:pathLst>
              <a:path h="365759">
                <a:moveTo>
                  <a:pt x="0" y="0"/>
                </a:moveTo>
                <a:lnTo>
                  <a:pt x="0" y="365760"/>
                </a:lnTo>
              </a:path>
            </a:pathLst>
          </a:custGeom>
          <a:ln w="27432">
            <a:solidFill>
              <a:srgbClr val="000000"/>
            </a:solidFill>
          </a:ln>
        </p:spPr>
        <p:txBody>
          <a:bodyPr wrap="square" lIns="0" tIns="0" rIns="0" bIns="0" rtlCol="0"/>
          <a:lstStyle/>
          <a:p>
            <a:endParaRPr/>
          </a:p>
        </p:txBody>
      </p:sp>
      <p:sp>
        <p:nvSpPr>
          <p:cNvPr id="9" name="object 9"/>
          <p:cNvSpPr/>
          <p:nvPr/>
        </p:nvSpPr>
        <p:spPr>
          <a:xfrm>
            <a:off x="254508"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0" name="object 10"/>
          <p:cNvSpPr/>
          <p:nvPr/>
        </p:nvSpPr>
        <p:spPr>
          <a:xfrm>
            <a:off x="227075"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1" name="object 11"/>
          <p:cNvSpPr txBox="1"/>
          <p:nvPr/>
        </p:nvSpPr>
        <p:spPr>
          <a:xfrm>
            <a:off x="528319" y="228600"/>
            <a:ext cx="8362315" cy="5900974"/>
          </a:xfrm>
          <a:prstGeom prst="rect">
            <a:avLst/>
          </a:prstGeom>
        </p:spPr>
        <p:txBody>
          <a:bodyPr vert="horz" wrap="square" lIns="0" tIns="100965" rIns="0" bIns="0" rtlCol="0">
            <a:spAutoFit/>
          </a:bodyPr>
          <a:lstStyle/>
          <a:p>
            <a:pPr marL="12700">
              <a:lnSpc>
                <a:spcPct val="100000"/>
              </a:lnSpc>
              <a:spcBef>
                <a:spcPts val="795"/>
              </a:spcBef>
            </a:pPr>
            <a:r>
              <a:rPr sz="2800" spc="-70" dirty="0">
                <a:solidFill>
                  <a:srgbClr val="FF0000"/>
                </a:solidFill>
                <a:latin typeface="Arial"/>
                <a:cs typeface="Arial"/>
              </a:rPr>
              <a:t>Following</a:t>
            </a:r>
            <a:r>
              <a:rPr sz="2800" spc="-229" dirty="0">
                <a:solidFill>
                  <a:srgbClr val="FF0000"/>
                </a:solidFill>
                <a:latin typeface="Arial"/>
                <a:cs typeface="Arial"/>
              </a:rPr>
              <a:t> </a:t>
            </a:r>
            <a:r>
              <a:rPr sz="2800" spc="-85" dirty="0">
                <a:solidFill>
                  <a:srgbClr val="FF0000"/>
                </a:solidFill>
                <a:latin typeface="Arial"/>
                <a:cs typeface="Arial"/>
              </a:rPr>
              <a:t>equipments</a:t>
            </a:r>
            <a:r>
              <a:rPr sz="2800" spc="-235" dirty="0">
                <a:solidFill>
                  <a:srgbClr val="FF0000"/>
                </a:solidFill>
                <a:latin typeface="Arial"/>
                <a:cs typeface="Arial"/>
              </a:rPr>
              <a:t> </a:t>
            </a:r>
            <a:r>
              <a:rPr sz="2800" spc="-105" dirty="0">
                <a:solidFill>
                  <a:srgbClr val="FF0000"/>
                </a:solidFill>
                <a:latin typeface="Arial"/>
                <a:cs typeface="Arial"/>
              </a:rPr>
              <a:t>should</a:t>
            </a:r>
            <a:r>
              <a:rPr sz="2800" spc="-220" dirty="0">
                <a:solidFill>
                  <a:srgbClr val="FF0000"/>
                </a:solidFill>
                <a:latin typeface="Arial"/>
                <a:cs typeface="Arial"/>
              </a:rPr>
              <a:t> </a:t>
            </a:r>
            <a:r>
              <a:rPr sz="2800" spc="-120" dirty="0">
                <a:solidFill>
                  <a:srgbClr val="FF0000"/>
                </a:solidFill>
                <a:latin typeface="Arial"/>
                <a:cs typeface="Arial"/>
              </a:rPr>
              <a:t>be</a:t>
            </a:r>
            <a:r>
              <a:rPr sz="2800" spc="-235" dirty="0">
                <a:solidFill>
                  <a:srgbClr val="FF0000"/>
                </a:solidFill>
                <a:latin typeface="Arial"/>
                <a:cs typeface="Arial"/>
              </a:rPr>
              <a:t> </a:t>
            </a:r>
            <a:r>
              <a:rPr sz="2800" spc="-114" dirty="0">
                <a:solidFill>
                  <a:srgbClr val="FF0000"/>
                </a:solidFill>
                <a:latin typeface="Arial"/>
                <a:cs typeface="Arial"/>
              </a:rPr>
              <a:t>easily</a:t>
            </a:r>
            <a:r>
              <a:rPr sz="2800" spc="-220" dirty="0">
                <a:solidFill>
                  <a:srgbClr val="FF0000"/>
                </a:solidFill>
                <a:latin typeface="Arial"/>
                <a:cs typeface="Arial"/>
              </a:rPr>
              <a:t> </a:t>
            </a:r>
            <a:r>
              <a:rPr sz="2800" spc="-100" dirty="0">
                <a:solidFill>
                  <a:srgbClr val="FF0000"/>
                </a:solidFill>
                <a:latin typeface="Arial"/>
                <a:cs typeface="Arial"/>
              </a:rPr>
              <a:t>available</a:t>
            </a:r>
            <a:r>
              <a:rPr lang="en-US" sz="2800" spc="-100" dirty="0">
                <a:solidFill>
                  <a:srgbClr val="FF0000"/>
                </a:solidFill>
                <a:latin typeface="Arial"/>
                <a:cs typeface="Arial"/>
              </a:rPr>
              <a:t>:</a:t>
            </a:r>
            <a:endParaRPr sz="2800" dirty="0">
              <a:solidFill>
                <a:srgbClr val="FF0000"/>
              </a:solidFill>
              <a:latin typeface="Arial"/>
              <a:cs typeface="Arial"/>
            </a:endParaRPr>
          </a:p>
          <a:p>
            <a:pPr marL="355600" marR="219075" indent="-342900">
              <a:lnSpc>
                <a:spcPct val="100000"/>
              </a:lnSpc>
              <a:spcBef>
                <a:spcPts val="700"/>
              </a:spcBef>
              <a:buClr>
                <a:srgbClr val="D5EBFF"/>
              </a:buClr>
              <a:buSzPct val="95000"/>
              <a:buFont typeface="Wingdings"/>
              <a:buChar char=""/>
              <a:tabLst>
                <a:tab pos="354965" algn="l"/>
                <a:tab pos="355600" algn="l"/>
              </a:tabLst>
            </a:pPr>
            <a:r>
              <a:rPr sz="2800" spc="-20" dirty="0">
                <a:solidFill>
                  <a:schemeClr val="accent6">
                    <a:lumMod val="75000"/>
                  </a:schemeClr>
                </a:solidFill>
                <a:latin typeface="Arial"/>
                <a:cs typeface="Arial"/>
              </a:rPr>
              <a:t>Defibrillator</a:t>
            </a:r>
            <a:r>
              <a:rPr sz="2800" spc="-220" dirty="0">
                <a:solidFill>
                  <a:schemeClr val="accent6">
                    <a:lumMod val="75000"/>
                  </a:schemeClr>
                </a:solidFill>
                <a:latin typeface="Arial"/>
                <a:cs typeface="Arial"/>
              </a:rPr>
              <a:t> </a:t>
            </a:r>
            <a:r>
              <a:rPr sz="2800" spc="-30" dirty="0">
                <a:solidFill>
                  <a:schemeClr val="accent6">
                    <a:lumMod val="75000"/>
                  </a:schemeClr>
                </a:solidFill>
                <a:latin typeface="Arial"/>
                <a:cs typeface="Arial"/>
              </a:rPr>
              <a:t>in</a:t>
            </a:r>
            <a:r>
              <a:rPr sz="2800" spc="-220" dirty="0">
                <a:solidFill>
                  <a:schemeClr val="accent6">
                    <a:lumMod val="75000"/>
                  </a:schemeClr>
                </a:solidFill>
                <a:latin typeface="Arial"/>
                <a:cs typeface="Arial"/>
              </a:rPr>
              <a:t> </a:t>
            </a:r>
            <a:r>
              <a:rPr sz="2800" spc="-40" dirty="0">
                <a:solidFill>
                  <a:schemeClr val="accent6">
                    <a:lumMod val="75000"/>
                  </a:schemeClr>
                </a:solidFill>
                <a:latin typeface="Arial"/>
                <a:cs typeface="Arial"/>
              </a:rPr>
              <a:t>working</a:t>
            </a:r>
            <a:r>
              <a:rPr sz="2800" spc="-235" dirty="0">
                <a:solidFill>
                  <a:schemeClr val="accent6">
                    <a:lumMod val="75000"/>
                  </a:schemeClr>
                </a:solidFill>
                <a:latin typeface="Arial"/>
                <a:cs typeface="Arial"/>
              </a:rPr>
              <a:t> </a:t>
            </a:r>
            <a:r>
              <a:rPr sz="2800" spc="-80" dirty="0">
                <a:solidFill>
                  <a:schemeClr val="accent6">
                    <a:lumMod val="75000"/>
                  </a:schemeClr>
                </a:solidFill>
                <a:latin typeface="Arial"/>
                <a:cs typeface="Arial"/>
              </a:rPr>
              <a:t>mode</a:t>
            </a:r>
            <a:r>
              <a:rPr sz="2800" spc="-229" dirty="0">
                <a:solidFill>
                  <a:schemeClr val="accent6">
                    <a:lumMod val="75000"/>
                  </a:schemeClr>
                </a:solidFill>
                <a:latin typeface="Arial"/>
                <a:cs typeface="Arial"/>
              </a:rPr>
              <a:t> </a:t>
            </a:r>
            <a:r>
              <a:rPr sz="2800" spc="30" dirty="0">
                <a:solidFill>
                  <a:schemeClr val="accent6">
                    <a:lumMod val="75000"/>
                  </a:schemeClr>
                </a:solidFill>
                <a:latin typeface="Arial"/>
                <a:cs typeface="Arial"/>
              </a:rPr>
              <a:t>with</a:t>
            </a:r>
            <a:r>
              <a:rPr sz="2800" spc="-229" dirty="0">
                <a:solidFill>
                  <a:schemeClr val="accent6">
                    <a:lumMod val="75000"/>
                  </a:schemeClr>
                </a:solidFill>
                <a:latin typeface="Arial"/>
                <a:cs typeface="Arial"/>
              </a:rPr>
              <a:t> </a:t>
            </a:r>
            <a:r>
              <a:rPr sz="2800" spc="-90" dirty="0">
                <a:solidFill>
                  <a:schemeClr val="accent6">
                    <a:lumMod val="75000"/>
                  </a:schemeClr>
                </a:solidFill>
                <a:latin typeface="Arial"/>
                <a:cs typeface="Arial"/>
              </a:rPr>
              <a:t>electrodes</a:t>
            </a:r>
            <a:r>
              <a:rPr sz="2800" spc="-245" dirty="0">
                <a:solidFill>
                  <a:schemeClr val="accent6">
                    <a:lumMod val="75000"/>
                  </a:schemeClr>
                </a:solidFill>
                <a:latin typeface="Arial"/>
                <a:cs typeface="Arial"/>
              </a:rPr>
              <a:t> </a:t>
            </a:r>
            <a:r>
              <a:rPr sz="2800" spc="-120" dirty="0">
                <a:solidFill>
                  <a:schemeClr val="accent6">
                    <a:lumMod val="75000"/>
                  </a:schemeClr>
                </a:solidFill>
                <a:latin typeface="Arial"/>
                <a:cs typeface="Arial"/>
              </a:rPr>
              <a:t>and  </a:t>
            </a:r>
            <a:r>
              <a:rPr sz="2800" spc="-20" dirty="0">
                <a:solidFill>
                  <a:schemeClr val="accent6">
                    <a:lumMod val="75000"/>
                  </a:schemeClr>
                </a:solidFill>
                <a:latin typeface="Arial"/>
                <a:cs typeface="Arial"/>
              </a:rPr>
              <a:t>jell</a:t>
            </a:r>
            <a:endParaRPr sz="2800" dirty="0">
              <a:solidFill>
                <a:schemeClr val="accent6">
                  <a:lumMod val="75000"/>
                </a:schemeClr>
              </a:solidFill>
              <a:latin typeface="Arial"/>
              <a:cs typeface="Arial"/>
            </a:endParaRPr>
          </a:p>
          <a:p>
            <a:pPr marL="355600" marR="571500" indent="-342900">
              <a:lnSpc>
                <a:spcPct val="100000"/>
              </a:lnSpc>
              <a:spcBef>
                <a:spcPts val="710"/>
              </a:spcBef>
              <a:buClr>
                <a:srgbClr val="D5EBFF"/>
              </a:buClr>
              <a:buSzPct val="95000"/>
              <a:buFont typeface="Wingdings"/>
              <a:buChar char=""/>
              <a:tabLst>
                <a:tab pos="354965" algn="l"/>
                <a:tab pos="355600" algn="l"/>
              </a:tabLst>
            </a:pPr>
            <a:r>
              <a:rPr sz="2800" spc="-150" dirty="0">
                <a:solidFill>
                  <a:schemeClr val="accent6">
                    <a:lumMod val="75000"/>
                  </a:schemeClr>
                </a:solidFill>
                <a:latin typeface="Arial"/>
                <a:cs typeface="Arial"/>
              </a:rPr>
              <a:t>Cardiac</a:t>
            </a:r>
            <a:r>
              <a:rPr sz="2800" spc="-235" dirty="0">
                <a:solidFill>
                  <a:schemeClr val="accent6">
                    <a:lumMod val="75000"/>
                  </a:schemeClr>
                </a:solidFill>
                <a:latin typeface="Arial"/>
                <a:cs typeface="Arial"/>
              </a:rPr>
              <a:t> </a:t>
            </a:r>
            <a:r>
              <a:rPr sz="2800" spc="-125" dirty="0">
                <a:solidFill>
                  <a:schemeClr val="accent6">
                    <a:lumMod val="75000"/>
                  </a:schemeClr>
                </a:solidFill>
                <a:latin typeface="Arial"/>
                <a:cs typeface="Arial"/>
              </a:rPr>
              <a:t>pacemaker</a:t>
            </a:r>
            <a:r>
              <a:rPr sz="2800" spc="-240" dirty="0">
                <a:solidFill>
                  <a:schemeClr val="accent6">
                    <a:lumMod val="75000"/>
                  </a:schemeClr>
                </a:solidFill>
                <a:latin typeface="Arial"/>
                <a:cs typeface="Arial"/>
              </a:rPr>
              <a:t> </a:t>
            </a:r>
            <a:r>
              <a:rPr sz="2800" spc="30" dirty="0">
                <a:solidFill>
                  <a:schemeClr val="accent6">
                    <a:lumMod val="75000"/>
                  </a:schemeClr>
                </a:solidFill>
                <a:latin typeface="Arial"/>
                <a:cs typeface="Arial"/>
              </a:rPr>
              <a:t>with</a:t>
            </a:r>
            <a:r>
              <a:rPr sz="2800" spc="-235" dirty="0">
                <a:solidFill>
                  <a:schemeClr val="accent6">
                    <a:lumMod val="75000"/>
                  </a:schemeClr>
                </a:solidFill>
                <a:latin typeface="Arial"/>
                <a:cs typeface="Arial"/>
              </a:rPr>
              <a:t> </a:t>
            </a:r>
            <a:r>
              <a:rPr sz="2800" spc="-100" dirty="0">
                <a:solidFill>
                  <a:schemeClr val="accent6">
                    <a:lumMod val="75000"/>
                  </a:schemeClr>
                </a:solidFill>
                <a:latin typeface="Arial"/>
                <a:cs typeface="Arial"/>
              </a:rPr>
              <a:t>pacing</a:t>
            </a:r>
            <a:r>
              <a:rPr sz="2800" spc="-229" dirty="0">
                <a:solidFill>
                  <a:schemeClr val="accent6">
                    <a:lumMod val="75000"/>
                  </a:schemeClr>
                </a:solidFill>
                <a:latin typeface="Arial"/>
                <a:cs typeface="Arial"/>
              </a:rPr>
              <a:t> </a:t>
            </a:r>
            <a:r>
              <a:rPr sz="2800" spc="-80" dirty="0">
                <a:solidFill>
                  <a:schemeClr val="accent6">
                    <a:lumMod val="75000"/>
                  </a:schemeClr>
                </a:solidFill>
                <a:latin typeface="Arial"/>
                <a:cs typeface="Arial"/>
              </a:rPr>
              <a:t>catheters</a:t>
            </a:r>
            <a:r>
              <a:rPr sz="2800" spc="-240" dirty="0">
                <a:solidFill>
                  <a:schemeClr val="accent6">
                    <a:lumMod val="75000"/>
                  </a:schemeClr>
                </a:solidFill>
                <a:latin typeface="Arial"/>
                <a:cs typeface="Arial"/>
              </a:rPr>
              <a:t> </a:t>
            </a:r>
            <a:r>
              <a:rPr sz="2800" spc="-30" dirty="0">
                <a:solidFill>
                  <a:schemeClr val="accent6">
                    <a:lumMod val="75000"/>
                  </a:schemeClr>
                </a:solidFill>
                <a:latin typeface="Arial"/>
                <a:cs typeface="Arial"/>
              </a:rPr>
              <a:t>in</a:t>
            </a:r>
            <a:r>
              <a:rPr sz="2800" spc="-240" dirty="0">
                <a:solidFill>
                  <a:schemeClr val="accent6">
                    <a:lumMod val="75000"/>
                  </a:schemeClr>
                </a:solidFill>
                <a:latin typeface="Arial"/>
                <a:cs typeface="Arial"/>
              </a:rPr>
              <a:t> </a:t>
            </a:r>
            <a:r>
              <a:rPr sz="2800" spc="-20" dirty="0">
                <a:solidFill>
                  <a:schemeClr val="accent6">
                    <a:lumMod val="75000"/>
                  </a:schemeClr>
                </a:solidFill>
                <a:latin typeface="Arial"/>
                <a:cs typeface="Arial"/>
              </a:rPr>
              <a:t>the  </a:t>
            </a:r>
            <a:r>
              <a:rPr sz="2800" spc="-60" dirty="0">
                <a:solidFill>
                  <a:schemeClr val="accent6">
                    <a:lumMod val="75000"/>
                  </a:schemeClr>
                </a:solidFill>
                <a:latin typeface="Arial"/>
                <a:cs typeface="Arial"/>
              </a:rPr>
              <a:t>sterile</a:t>
            </a:r>
            <a:r>
              <a:rPr sz="2800" spc="-245" dirty="0">
                <a:solidFill>
                  <a:schemeClr val="accent6">
                    <a:lumMod val="75000"/>
                  </a:schemeClr>
                </a:solidFill>
                <a:latin typeface="Arial"/>
                <a:cs typeface="Arial"/>
              </a:rPr>
              <a:t> </a:t>
            </a:r>
            <a:r>
              <a:rPr sz="2800" spc="-20" dirty="0">
                <a:solidFill>
                  <a:schemeClr val="accent6">
                    <a:lumMod val="75000"/>
                  </a:schemeClr>
                </a:solidFill>
                <a:latin typeface="Arial"/>
                <a:cs typeface="Arial"/>
              </a:rPr>
              <a:t>tray</a:t>
            </a:r>
            <a:endParaRPr sz="2800" dirty="0">
              <a:solidFill>
                <a:schemeClr val="accent6">
                  <a:lumMod val="75000"/>
                </a:schemeClr>
              </a:solidFill>
              <a:latin typeface="Arial"/>
              <a:cs typeface="Arial"/>
            </a:endParaRPr>
          </a:p>
          <a:p>
            <a:pPr marL="355600" marR="570865" indent="-342900">
              <a:lnSpc>
                <a:spcPct val="100000"/>
              </a:lnSpc>
              <a:spcBef>
                <a:spcPts val="695"/>
              </a:spcBef>
              <a:buClr>
                <a:srgbClr val="D5EBFF"/>
              </a:buClr>
              <a:buSzPct val="95000"/>
              <a:buFont typeface="Wingdings"/>
              <a:buChar char=""/>
              <a:tabLst>
                <a:tab pos="354965" algn="l"/>
                <a:tab pos="355600" algn="l"/>
              </a:tabLst>
            </a:pPr>
            <a:r>
              <a:rPr sz="2800" spc="-110" dirty="0">
                <a:solidFill>
                  <a:schemeClr val="accent6">
                    <a:lumMod val="75000"/>
                  </a:schemeClr>
                </a:solidFill>
                <a:latin typeface="Arial"/>
                <a:cs typeface="Arial"/>
              </a:rPr>
              <a:t>Mechanical</a:t>
            </a:r>
            <a:r>
              <a:rPr sz="2800" spc="-210" dirty="0">
                <a:solidFill>
                  <a:schemeClr val="accent6">
                    <a:lumMod val="75000"/>
                  </a:schemeClr>
                </a:solidFill>
                <a:latin typeface="Arial"/>
                <a:cs typeface="Arial"/>
              </a:rPr>
              <a:t> </a:t>
            </a:r>
            <a:r>
              <a:rPr sz="2800" spc="-45" dirty="0">
                <a:solidFill>
                  <a:schemeClr val="accent6">
                    <a:lumMod val="75000"/>
                  </a:schemeClr>
                </a:solidFill>
                <a:latin typeface="Arial"/>
                <a:cs typeface="Arial"/>
              </a:rPr>
              <a:t>ventilators</a:t>
            </a:r>
            <a:r>
              <a:rPr sz="2800" spc="-210" dirty="0">
                <a:solidFill>
                  <a:schemeClr val="accent6">
                    <a:lumMod val="75000"/>
                  </a:schemeClr>
                </a:solidFill>
                <a:latin typeface="Arial"/>
                <a:cs typeface="Arial"/>
              </a:rPr>
              <a:t> </a:t>
            </a:r>
            <a:r>
              <a:rPr sz="2800" spc="10" dirty="0">
                <a:solidFill>
                  <a:schemeClr val="accent6">
                    <a:lumMod val="75000"/>
                  </a:schemeClr>
                </a:solidFill>
                <a:latin typeface="Arial"/>
                <a:cs typeface="Arial"/>
              </a:rPr>
              <a:t>(to</a:t>
            </a:r>
            <a:r>
              <a:rPr sz="2800" spc="-225" dirty="0">
                <a:solidFill>
                  <a:schemeClr val="accent6">
                    <a:lumMod val="75000"/>
                  </a:schemeClr>
                </a:solidFill>
                <a:latin typeface="Arial"/>
                <a:cs typeface="Arial"/>
              </a:rPr>
              <a:t> </a:t>
            </a:r>
            <a:r>
              <a:rPr sz="2800" spc="-35" dirty="0">
                <a:solidFill>
                  <a:schemeClr val="accent6">
                    <a:lumMod val="75000"/>
                  </a:schemeClr>
                </a:solidFill>
                <a:latin typeface="Arial"/>
                <a:cs typeface="Arial"/>
              </a:rPr>
              <a:t>ventilate</a:t>
            </a:r>
            <a:r>
              <a:rPr sz="2800" spc="-225" dirty="0">
                <a:solidFill>
                  <a:schemeClr val="accent6">
                    <a:lumMod val="75000"/>
                  </a:schemeClr>
                </a:solidFill>
                <a:latin typeface="Arial"/>
                <a:cs typeface="Arial"/>
              </a:rPr>
              <a:t> </a:t>
            </a:r>
            <a:r>
              <a:rPr sz="2800" spc="-15" dirty="0">
                <a:solidFill>
                  <a:schemeClr val="accent6">
                    <a:lumMod val="75000"/>
                  </a:schemeClr>
                </a:solidFill>
                <a:latin typeface="Arial"/>
                <a:cs typeface="Arial"/>
              </a:rPr>
              <a:t>the</a:t>
            </a:r>
            <a:r>
              <a:rPr sz="2800" spc="-225" dirty="0">
                <a:solidFill>
                  <a:schemeClr val="accent6">
                    <a:lumMod val="75000"/>
                  </a:schemeClr>
                </a:solidFill>
                <a:latin typeface="Arial"/>
                <a:cs typeface="Arial"/>
              </a:rPr>
              <a:t> </a:t>
            </a:r>
            <a:r>
              <a:rPr sz="2800" spc="-110" dirty="0">
                <a:solidFill>
                  <a:schemeClr val="accent6">
                    <a:lumMod val="75000"/>
                  </a:schemeClr>
                </a:solidFill>
                <a:latin typeface="Arial"/>
                <a:cs typeface="Arial"/>
              </a:rPr>
              <a:t>lungs</a:t>
            </a:r>
            <a:r>
              <a:rPr sz="2800" spc="-225" dirty="0">
                <a:solidFill>
                  <a:schemeClr val="accent6">
                    <a:lumMod val="75000"/>
                  </a:schemeClr>
                </a:solidFill>
                <a:latin typeface="Arial"/>
                <a:cs typeface="Arial"/>
              </a:rPr>
              <a:t> </a:t>
            </a:r>
            <a:r>
              <a:rPr sz="2800" spc="-30" dirty="0">
                <a:solidFill>
                  <a:schemeClr val="accent6">
                    <a:lumMod val="75000"/>
                  </a:schemeClr>
                </a:solidFill>
                <a:latin typeface="Arial"/>
                <a:cs typeface="Arial"/>
              </a:rPr>
              <a:t>in  </a:t>
            </a:r>
            <a:r>
              <a:rPr sz="2800" spc="-220" dirty="0">
                <a:solidFill>
                  <a:schemeClr val="accent6">
                    <a:lumMod val="75000"/>
                  </a:schemeClr>
                </a:solidFill>
                <a:latin typeface="Arial"/>
                <a:cs typeface="Arial"/>
              </a:rPr>
              <a:t>case </a:t>
            </a:r>
            <a:r>
              <a:rPr sz="2800" spc="20" dirty="0">
                <a:solidFill>
                  <a:schemeClr val="accent6">
                    <a:lumMod val="75000"/>
                  </a:schemeClr>
                </a:solidFill>
                <a:latin typeface="Arial"/>
                <a:cs typeface="Arial"/>
              </a:rPr>
              <a:t>of</a:t>
            </a:r>
            <a:r>
              <a:rPr sz="2800" spc="-250" dirty="0">
                <a:solidFill>
                  <a:schemeClr val="accent6">
                    <a:lumMod val="75000"/>
                  </a:schemeClr>
                </a:solidFill>
                <a:latin typeface="Arial"/>
                <a:cs typeface="Arial"/>
              </a:rPr>
              <a:t> </a:t>
            </a:r>
            <a:r>
              <a:rPr sz="2800" spc="-95" dirty="0">
                <a:solidFill>
                  <a:schemeClr val="accent6">
                    <a:lumMod val="75000"/>
                  </a:schemeClr>
                </a:solidFill>
                <a:latin typeface="Arial"/>
                <a:cs typeface="Arial"/>
              </a:rPr>
              <a:t>resp:arrest)</a:t>
            </a:r>
            <a:endParaRPr sz="2800" dirty="0">
              <a:solidFill>
                <a:schemeClr val="accent6">
                  <a:lumMod val="75000"/>
                </a:schemeClr>
              </a:solidFill>
              <a:latin typeface="Arial"/>
              <a:cs typeface="Arial"/>
            </a:endParaRPr>
          </a:p>
          <a:p>
            <a:pPr marL="355600" marR="5080" indent="-342900">
              <a:lnSpc>
                <a:spcPct val="100000"/>
              </a:lnSpc>
              <a:spcBef>
                <a:spcPts val="700"/>
              </a:spcBef>
              <a:buClr>
                <a:srgbClr val="D5EBFF"/>
              </a:buClr>
              <a:buSzPct val="95000"/>
              <a:buFont typeface="Wingdings"/>
              <a:buChar char=""/>
              <a:tabLst>
                <a:tab pos="354965" algn="l"/>
                <a:tab pos="355600" algn="l"/>
              </a:tabLst>
            </a:pPr>
            <a:r>
              <a:rPr sz="2800" spc="-65" dirty="0">
                <a:solidFill>
                  <a:schemeClr val="accent6">
                    <a:lumMod val="75000"/>
                  </a:schemeClr>
                </a:solidFill>
                <a:latin typeface="Arial"/>
                <a:cs typeface="Arial"/>
              </a:rPr>
              <a:t>Facility</a:t>
            </a:r>
            <a:r>
              <a:rPr sz="2800" spc="-225" dirty="0">
                <a:solidFill>
                  <a:schemeClr val="accent6">
                    <a:lumMod val="75000"/>
                  </a:schemeClr>
                </a:solidFill>
                <a:latin typeface="Arial"/>
                <a:cs typeface="Arial"/>
              </a:rPr>
              <a:t> </a:t>
            </a:r>
            <a:r>
              <a:rPr sz="2800" spc="15" dirty="0">
                <a:solidFill>
                  <a:schemeClr val="accent6">
                    <a:lumMod val="75000"/>
                  </a:schemeClr>
                </a:solidFill>
                <a:latin typeface="Arial"/>
                <a:cs typeface="Arial"/>
              </a:rPr>
              <a:t>for</a:t>
            </a:r>
            <a:r>
              <a:rPr sz="2800" spc="-250" dirty="0">
                <a:solidFill>
                  <a:schemeClr val="accent6">
                    <a:lumMod val="75000"/>
                  </a:schemeClr>
                </a:solidFill>
                <a:latin typeface="Arial"/>
                <a:cs typeface="Arial"/>
              </a:rPr>
              <a:t> </a:t>
            </a:r>
            <a:r>
              <a:rPr sz="2800" spc="-114" dirty="0">
                <a:solidFill>
                  <a:schemeClr val="accent6">
                    <a:lumMod val="75000"/>
                  </a:schemeClr>
                </a:solidFill>
                <a:latin typeface="Arial"/>
                <a:cs typeface="Arial"/>
              </a:rPr>
              <a:t>invasive</a:t>
            </a:r>
            <a:r>
              <a:rPr sz="2800" spc="-200" dirty="0">
                <a:solidFill>
                  <a:schemeClr val="accent6">
                    <a:lumMod val="75000"/>
                  </a:schemeClr>
                </a:solidFill>
                <a:latin typeface="Arial"/>
                <a:cs typeface="Arial"/>
              </a:rPr>
              <a:t> </a:t>
            </a:r>
            <a:r>
              <a:rPr sz="2800" spc="-120" dirty="0">
                <a:solidFill>
                  <a:schemeClr val="accent6">
                    <a:lumMod val="75000"/>
                  </a:schemeClr>
                </a:solidFill>
                <a:latin typeface="Arial"/>
                <a:cs typeface="Arial"/>
              </a:rPr>
              <a:t>and</a:t>
            </a:r>
            <a:r>
              <a:rPr sz="2800" spc="-220" dirty="0">
                <a:solidFill>
                  <a:schemeClr val="accent6">
                    <a:lumMod val="75000"/>
                  </a:schemeClr>
                </a:solidFill>
                <a:latin typeface="Arial"/>
                <a:cs typeface="Arial"/>
              </a:rPr>
              <a:t> </a:t>
            </a:r>
            <a:r>
              <a:rPr sz="2800" spc="-85" dirty="0">
                <a:solidFill>
                  <a:schemeClr val="accent6">
                    <a:lumMod val="75000"/>
                  </a:schemeClr>
                </a:solidFill>
                <a:latin typeface="Arial"/>
                <a:cs typeface="Arial"/>
              </a:rPr>
              <a:t>non</a:t>
            </a:r>
            <a:r>
              <a:rPr sz="2800" spc="-225" dirty="0">
                <a:solidFill>
                  <a:schemeClr val="accent6">
                    <a:lumMod val="75000"/>
                  </a:schemeClr>
                </a:solidFill>
                <a:latin typeface="Arial"/>
                <a:cs typeface="Arial"/>
              </a:rPr>
              <a:t> </a:t>
            </a:r>
            <a:r>
              <a:rPr sz="2800" spc="-114" dirty="0">
                <a:solidFill>
                  <a:schemeClr val="accent6">
                    <a:lumMod val="75000"/>
                  </a:schemeClr>
                </a:solidFill>
                <a:latin typeface="Arial"/>
                <a:cs typeface="Arial"/>
              </a:rPr>
              <a:t>invasive</a:t>
            </a:r>
            <a:r>
              <a:rPr sz="2800" spc="-210" dirty="0">
                <a:solidFill>
                  <a:schemeClr val="accent6">
                    <a:lumMod val="75000"/>
                  </a:schemeClr>
                </a:solidFill>
                <a:latin typeface="Arial"/>
                <a:cs typeface="Arial"/>
              </a:rPr>
              <a:t> </a:t>
            </a:r>
            <a:r>
              <a:rPr sz="2800" spc="-95" dirty="0">
                <a:solidFill>
                  <a:schemeClr val="accent6">
                    <a:lumMod val="75000"/>
                  </a:schemeClr>
                </a:solidFill>
                <a:latin typeface="Arial"/>
                <a:cs typeface="Arial"/>
              </a:rPr>
              <a:t>procedure</a:t>
            </a:r>
            <a:r>
              <a:rPr sz="2800" spc="-270" dirty="0">
                <a:solidFill>
                  <a:schemeClr val="accent6">
                    <a:lumMod val="75000"/>
                  </a:schemeClr>
                </a:solidFill>
                <a:latin typeface="Arial"/>
                <a:cs typeface="Arial"/>
              </a:rPr>
              <a:t> </a:t>
            </a:r>
            <a:r>
              <a:rPr sz="2800" spc="-55" dirty="0">
                <a:solidFill>
                  <a:schemeClr val="accent6">
                    <a:lumMod val="75000"/>
                  </a:schemeClr>
                </a:solidFill>
                <a:latin typeface="Arial"/>
                <a:cs typeface="Arial"/>
              </a:rPr>
              <a:t>like  </a:t>
            </a:r>
            <a:r>
              <a:rPr sz="2800" spc="-275" dirty="0">
                <a:solidFill>
                  <a:schemeClr val="accent6">
                    <a:lumMod val="75000"/>
                  </a:schemeClr>
                </a:solidFill>
                <a:latin typeface="Arial"/>
                <a:cs typeface="Arial"/>
              </a:rPr>
              <a:t>(CVP</a:t>
            </a:r>
            <a:r>
              <a:rPr sz="2800" spc="-235" dirty="0">
                <a:solidFill>
                  <a:schemeClr val="accent6">
                    <a:lumMod val="75000"/>
                  </a:schemeClr>
                </a:solidFill>
                <a:latin typeface="Arial"/>
                <a:cs typeface="Arial"/>
              </a:rPr>
              <a:t> </a:t>
            </a:r>
            <a:r>
              <a:rPr sz="2800" spc="-50" dirty="0">
                <a:solidFill>
                  <a:schemeClr val="accent6">
                    <a:lumMod val="75000"/>
                  </a:schemeClr>
                </a:solidFill>
                <a:latin typeface="Arial"/>
                <a:cs typeface="Arial"/>
              </a:rPr>
              <a:t>line,</a:t>
            </a:r>
            <a:r>
              <a:rPr sz="2800" spc="-235" dirty="0">
                <a:solidFill>
                  <a:schemeClr val="accent6">
                    <a:lumMod val="75000"/>
                  </a:schemeClr>
                </a:solidFill>
                <a:latin typeface="Arial"/>
                <a:cs typeface="Arial"/>
              </a:rPr>
              <a:t> </a:t>
            </a:r>
            <a:r>
              <a:rPr sz="2800" spc="-10" dirty="0">
                <a:solidFill>
                  <a:schemeClr val="accent6">
                    <a:lumMod val="75000"/>
                  </a:schemeClr>
                </a:solidFill>
                <a:latin typeface="Arial"/>
                <a:cs typeface="Arial"/>
              </a:rPr>
              <a:t>intra</a:t>
            </a:r>
            <a:r>
              <a:rPr sz="2800" spc="-225" dirty="0">
                <a:solidFill>
                  <a:schemeClr val="accent6">
                    <a:lumMod val="75000"/>
                  </a:schemeClr>
                </a:solidFill>
                <a:latin typeface="Arial"/>
                <a:cs typeface="Arial"/>
              </a:rPr>
              <a:t> </a:t>
            </a:r>
            <a:r>
              <a:rPr sz="2800" spc="-40" dirty="0">
                <a:solidFill>
                  <a:schemeClr val="accent6">
                    <a:lumMod val="75000"/>
                  </a:schemeClr>
                </a:solidFill>
                <a:latin typeface="Arial"/>
                <a:cs typeface="Arial"/>
              </a:rPr>
              <a:t>arterial</a:t>
            </a:r>
            <a:r>
              <a:rPr sz="2800" spc="-240" dirty="0">
                <a:solidFill>
                  <a:schemeClr val="accent6">
                    <a:lumMod val="75000"/>
                  </a:schemeClr>
                </a:solidFill>
                <a:latin typeface="Arial"/>
                <a:cs typeface="Arial"/>
              </a:rPr>
              <a:t> </a:t>
            </a:r>
            <a:r>
              <a:rPr sz="2800" spc="-140" dirty="0">
                <a:solidFill>
                  <a:schemeClr val="accent6">
                    <a:lumMod val="75000"/>
                  </a:schemeClr>
                </a:solidFill>
                <a:latin typeface="Arial"/>
                <a:cs typeface="Arial"/>
              </a:rPr>
              <a:t>pressure</a:t>
            </a:r>
            <a:r>
              <a:rPr sz="2800" spc="-250" dirty="0">
                <a:solidFill>
                  <a:schemeClr val="accent6">
                    <a:lumMod val="75000"/>
                  </a:schemeClr>
                </a:solidFill>
                <a:latin typeface="Arial"/>
                <a:cs typeface="Arial"/>
              </a:rPr>
              <a:t> </a:t>
            </a:r>
            <a:r>
              <a:rPr sz="2800" dirty="0">
                <a:solidFill>
                  <a:schemeClr val="accent6">
                    <a:lumMod val="75000"/>
                  </a:schemeClr>
                </a:solidFill>
                <a:latin typeface="Arial"/>
                <a:cs typeface="Arial"/>
              </a:rPr>
              <a:t>monitor</a:t>
            </a:r>
            <a:r>
              <a:rPr sz="2800" spc="-235" dirty="0">
                <a:solidFill>
                  <a:schemeClr val="accent6">
                    <a:lumMod val="75000"/>
                  </a:schemeClr>
                </a:solidFill>
                <a:latin typeface="Arial"/>
                <a:cs typeface="Arial"/>
              </a:rPr>
              <a:t> </a:t>
            </a:r>
            <a:r>
              <a:rPr sz="2800" spc="-100" dirty="0">
                <a:solidFill>
                  <a:schemeClr val="accent6">
                    <a:lumMod val="75000"/>
                  </a:schemeClr>
                </a:solidFill>
                <a:latin typeface="Arial"/>
                <a:cs typeface="Arial"/>
              </a:rPr>
              <a:t>)</a:t>
            </a:r>
            <a:endParaRPr sz="2800" dirty="0">
              <a:solidFill>
                <a:schemeClr val="accent6">
                  <a:lumMod val="75000"/>
                </a:schemeClr>
              </a:solidFill>
              <a:latin typeface="Arial"/>
              <a:cs typeface="Arial"/>
            </a:endParaRPr>
          </a:p>
          <a:p>
            <a:pPr marL="355600" indent="-342900">
              <a:lnSpc>
                <a:spcPct val="100000"/>
              </a:lnSpc>
              <a:spcBef>
                <a:spcPts val="710"/>
              </a:spcBef>
              <a:buClr>
                <a:srgbClr val="D5EBFF"/>
              </a:buClr>
              <a:buSzPct val="95000"/>
              <a:buFont typeface="Wingdings"/>
              <a:buChar char=""/>
              <a:tabLst>
                <a:tab pos="354965" algn="l"/>
                <a:tab pos="355600" algn="l"/>
              </a:tabLst>
            </a:pPr>
            <a:r>
              <a:rPr sz="2800" spc="-90" dirty="0">
                <a:solidFill>
                  <a:schemeClr val="accent6">
                    <a:lumMod val="75000"/>
                  </a:schemeClr>
                </a:solidFill>
                <a:latin typeface="Arial"/>
                <a:cs typeface="Arial"/>
              </a:rPr>
              <a:t>Portable </a:t>
            </a:r>
            <a:r>
              <a:rPr sz="2800" spc="-185" dirty="0">
                <a:solidFill>
                  <a:schemeClr val="accent6">
                    <a:lumMod val="75000"/>
                  </a:schemeClr>
                </a:solidFill>
                <a:latin typeface="Arial"/>
                <a:cs typeface="Arial"/>
              </a:rPr>
              <a:t>X-Ray</a:t>
            </a:r>
            <a:r>
              <a:rPr lang="en-US" sz="2800" spc="-185" dirty="0">
                <a:solidFill>
                  <a:schemeClr val="accent6">
                    <a:lumMod val="75000"/>
                  </a:schemeClr>
                </a:solidFill>
                <a:latin typeface="Arial"/>
                <a:cs typeface="Arial"/>
              </a:rPr>
              <a:t> </a:t>
            </a:r>
            <a:r>
              <a:rPr sz="2800" spc="-480" dirty="0">
                <a:solidFill>
                  <a:schemeClr val="accent6">
                    <a:lumMod val="75000"/>
                  </a:schemeClr>
                </a:solidFill>
                <a:latin typeface="Arial"/>
                <a:cs typeface="Arial"/>
              </a:rPr>
              <a:t> </a:t>
            </a:r>
            <a:r>
              <a:rPr sz="2800" spc="-105" dirty="0">
                <a:solidFill>
                  <a:schemeClr val="accent6">
                    <a:lumMod val="75000"/>
                  </a:schemeClr>
                </a:solidFill>
                <a:latin typeface="Arial"/>
                <a:cs typeface="Arial"/>
              </a:rPr>
              <a:t>machine</a:t>
            </a:r>
            <a:endParaRPr sz="2800" dirty="0">
              <a:solidFill>
                <a:schemeClr val="accent6">
                  <a:lumMod val="75000"/>
                </a:schemeClr>
              </a:solidFill>
              <a:latin typeface="Arial"/>
              <a:cs typeface="Arial"/>
            </a:endParaRPr>
          </a:p>
          <a:p>
            <a:pPr marL="355600" indent="-342900">
              <a:lnSpc>
                <a:spcPct val="100000"/>
              </a:lnSpc>
              <a:spcBef>
                <a:spcPts val="695"/>
              </a:spcBef>
              <a:buClr>
                <a:srgbClr val="D5EBFF"/>
              </a:buClr>
              <a:buSzPct val="95000"/>
              <a:buFont typeface="Wingdings"/>
              <a:buChar char=""/>
              <a:tabLst>
                <a:tab pos="354965" algn="l"/>
                <a:tab pos="355600" algn="l"/>
              </a:tabLst>
            </a:pPr>
            <a:r>
              <a:rPr sz="2800" spc="-365" dirty="0">
                <a:solidFill>
                  <a:schemeClr val="accent6">
                    <a:lumMod val="75000"/>
                  </a:schemeClr>
                </a:solidFill>
                <a:latin typeface="Arial"/>
                <a:cs typeface="Arial"/>
              </a:rPr>
              <a:t>ECG</a:t>
            </a:r>
            <a:r>
              <a:rPr sz="2800" spc="-245" dirty="0">
                <a:solidFill>
                  <a:schemeClr val="accent6">
                    <a:lumMod val="75000"/>
                  </a:schemeClr>
                </a:solidFill>
                <a:latin typeface="Arial"/>
                <a:cs typeface="Arial"/>
              </a:rPr>
              <a:t> </a:t>
            </a:r>
            <a:r>
              <a:rPr sz="2800" spc="-105" dirty="0">
                <a:solidFill>
                  <a:schemeClr val="accent6">
                    <a:lumMod val="75000"/>
                  </a:schemeClr>
                </a:solidFill>
                <a:latin typeface="Arial"/>
                <a:cs typeface="Arial"/>
              </a:rPr>
              <a:t>machine</a:t>
            </a:r>
            <a:endParaRPr sz="2800" dirty="0">
              <a:solidFill>
                <a:schemeClr val="accent6">
                  <a:lumMod val="75000"/>
                </a:schemeClr>
              </a:solidFill>
              <a:latin typeface="Arial"/>
              <a:cs typeface="Arial"/>
            </a:endParaRPr>
          </a:p>
          <a:p>
            <a:pPr marL="355600" indent="-342900">
              <a:lnSpc>
                <a:spcPct val="100000"/>
              </a:lnSpc>
              <a:spcBef>
                <a:spcPts val="695"/>
              </a:spcBef>
              <a:buClr>
                <a:srgbClr val="D5EBFF"/>
              </a:buClr>
              <a:buSzPct val="95000"/>
              <a:buFont typeface="Wingdings"/>
              <a:buChar char=""/>
              <a:tabLst>
                <a:tab pos="354965" algn="l"/>
                <a:tab pos="355600" algn="l"/>
              </a:tabLst>
            </a:pPr>
            <a:r>
              <a:rPr sz="2800" spc="-114" dirty="0">
                <a:solidFill>
                  <a:schemeClr val="accent6">
                    <a:lumMod val="75000"/>
                  </a:schemeClr>
                </a:solidFill>
                <a:latin typeface="Arial"/>
                <a:cs typeface="Arial"/>
              </a:rPr>
              <a:t>Oxygen</a:t>
            </a:r>
            <a:r>
              <a:rPr sz="2800" spc="-254" dirty="0">
                <a:solidFill>
                  <a:schemeClr val="accent6">
                    <a:lumMod val="75000"/>
                  </a:schemeClr>
                </a:solidFill>
                <a:latin typeface="Arial"/>
                <a:cs typeface="Arial"/>
              </a:rPr>
              <a:t> </a:t>
            </a:r>
            <a:r>
              <a:rPr sz="2800" spc="-60" dirty="0">
                <a:solidFill>
                  <a:schemeClr val="accent6">
                    <a:lumMod val="75000"/>
                  </a:schemeClr>
                </a:solidFill>
                <a:latin typeface="Arial"/>
                <a:cs typeface="Arial"/>
              </a:rPr>
              <a:t>therapy</a:t>
            </a:r>
            <a:endParaRPr sz="2800" dirty="0">
              <a:solidFill>
                <a:schemeClr val="accent6">
                  <a:lumMod val="75000"/>
                </a:schemeClr>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516381"/>
            <a:ext cx="6694805" cy="635000"/>
          </a:xfrm>
          <a:prstGeom prst="rect">
            <a:avLst/>
          </a:prstGeom>
        </p:spPr>
        <p:txBody>
          <a:bodyPr vert="horz" wrap="square" lIns="0" tIns="12065" rIns="0" bIns="0" rtlCol="0">
            <a:spAutoFit/>
          </a:bodyPr>
          <a:lstStyle/>
          <a:p>
            <a:pPr marL="12700">
              <a:lnSpc>
                <a:spcPct val="100000"/>
              </a:lnSpc>
              <a:spcBef>
                <a:spcPts val="95"/>
              </a:spcBef>
              <a:tabLst>
                <a:tab pos="3213735" algn="l"/>
                <a:tab pos="4281170" algn="l"/>
              </a:tabLst>
            </a:pPr>
            <a:r>
              <a:rPr sz="4000" b="0" spc="350" dirty="0">
                <a:solidFill>
                  <a:srgbClr val="FF0000"/>
                </a:solidFill>
                <a:latin typeface="Arial"/>
                <a:cs typeface="Arial"/>
              </a:rPr>
              <a:t>Indication</a:t>
            </a:r>
            <a:r>
              <a:rPr sz="4000" b="0" spc="525" dirty="0">
                <a:solidFill>
                  <a:srgbClr val="FF0000"/>
                </a:solidFill>
                <a:latin typeface="Arial"/>
                <a:cs typeface="Arial"/>
              </a:rPr>
              <a:t>s</a:t>
            </a:r>
            <a:r>
              <a:rPr lang="en-US" sz="4000" spc="525" dirty="0">
                <a:solidFill>
                  <a:srgbClr val="FF0000"/>
                </a:solidFill>
                <a:latin typeface="Arial"/>
                <a:cs typeface="Arial"/>
              </a:rPr>
              <a:t> </a:t>
            </a:r>
            <a:r>
              <a:rPr sz="4000" b="0" spc="585" dirty="0">
                <a:solidFill>
                  <a:srgbClr val="FF0000"/>
                </a:solidFill>
                <a:latin typeface="Arial"/>
                <a:cs typeface="Arial"/>
              </a:rPr>
              <a:t>fo</a:t>
            </a:r>
            <a:r>
              <a:rPr sz="4000" b="0" spc="545" dirty="0">
                <a:solidFill>
                  <a:srgbClr val="FF0000"/>
                </a:solidFill>
                <a:latin typeface="Arial"/>
                <a:cs typeface="Arial"/>
              </a:rPr>
              <a:t>r</a:t>
            </a:r>
            <a:r>
              <a:rPr sz="4000" b="0" dirty="0">
                <a:solidFill>
                  <a:srgbClr val="FF0000"/>
                </a:solidFill>
                <a:latin typeface="Arial"/>
                <a:cs typeface="Arial"/>
              </a:rPr>
              <a:t>	</a:t>
            </a:r>
            <a:r>
              <a:rPr sz="4000" b="0" spc="95" dirty="0">
                <a:solidFill>
                  <a:srgbClr val="FF0000"/>
                </a:solidFill>
                <a:latin typeface="Arial"/>
                <a:cs typeface="Arial"/>
              </a:rPr>
              <a:t>admission</a:t>
            </a:r>
            <a:endParaRPr sz="4000" dirty="0">
              <a:solidFill>
                <a:srgbClr val="FF0000"/>
              </a:solidFill>
              <a:latin typeface="Arial"/>
              <a:cs typeface="Arial"/>
            </a:endParaRPr>
          </a:p>
        </p:txBody>
      </p:sp>
      <p:sp>
        <p:nvSpPr>
          <p:cNvPr id="3" name="object 3"/>
          <p:cNvSpPr txBox="1"/>
          <p:nvPr/>
        </p:nvSpPr>
        <p:spPr>
          <a:xfrm>
            <a:off x="535940" y="1214374"/>
            <a:ext cx="8067675" cy="4852035"/>
          </a:xfrm>
          <a:prstGeom prst="rect">
            <a:avLst/>
          </a:prstGeom>
        </p:spPr>
        <p:txBody>
          <a:bodyPr vert="horz" wrap="square" lIns="0" tIns="107314" rIns="0" bIns="0" rtlCol="0">
            <a:spAutoFit/>
          </a:bodyPr>
          <a:lstStyle/>
          <a:p>
            <a:pPr marL="546100" marR="716915" indent="-533400">
              <a:lnSpc>
                <a:spcPts val="3070"/>
              </a:lnSpc>
              <a:spcBef>
                <a:spcPts val="844"/>
              </a:spcBef>
              <a:buClr>
                <a:srgbClr val="D5EBFF"/>
              </a:buClr>
              <a:buSzPct val="93750"/>
              <a:buFont typeface="Wingdings"/>
              <a:buChar char=""/>
              <a:tabLst>
                <a:tab pos="546100" algn="l"/>
                <a:tab pos="546735" algn="l"/>
              </a:tabLst>
            </a:pPr>
            <a:r>
              <a:rPr sz="3200" spc="-165" dirty="0">
                <a:solidFill>
                  <a:schemeClr val="accent6">
                    <a:lumMod val="75000"/>
                  </a:schemeClr>
                </a:solidFill>
                <a:latin typeface="Arial"/>
                <a:cs typeface="Arial"/>
              </a:rPr>
              <a:t>Pre</a:t>
            </a:r>
            <a:r>
              <a:rPr sz="3200" spc="-270" dirty="0">
                <a:solidFill>
                  <a:schemeClr val="accent6">
                    <a:lumMod val="75000"/>
                  </a:schemeClr>
                </a:solidFill>
                <a:latin typeface="Arial"/>
                <a:cs typeface="Arial"/>
              </a:rPr>
              <a:t> </a:t>
            </a:r>
            <a:r>
              <a:rPr sz="3200" spc="-125" dirty="0">
                <a:solidFill>
                  <a:schemeClr val="accent6">
                    <a:lumMod val="75000"/>
                  </a:schemeClr>
                </a:solidFill>
                <a:latin typeface="Arial"/>
                <a:cs typeface="Arial"/>
              </a:rPr>
              <a:t>and</a:t>
            </a:r>
            <a:r>
              <a:rPr sz="3200" spc="-265" dirty="0">
                <a:solidFill>
                  <a:schemeClr val="accent6">
                    <a:lumMod val="75000"/>
                  </a:schemeClr>
                </a:solidFill>
                <a:latin typeface="Arial"/>
                <a:cs typeface="Arial"/>
              </a:rPr>
              <a:t> </a:t>
            </a:r>
            <a:r>
              <a:rPr sz="3200" spc="-65" dirty="0">
                <a:solidFill>
                  <a:schemeClr val="accent6">
                    <a:lumMod val="75000"/>
                  </a:schemeClr>
                </a:solidFill>
                <a:latin typeface="Arial"/>
                <a:cs typeface="Arial"/>
              </a:rPr>
              <a:t>post-operative</a:t>
            </a:r>
            <a:r>
              <a:rPr sz="3200" spc="-285" dirty="0">
                <a:solidFill>
                  <a:schemeClr val="accent6">
                    <a:lumMod val="75000"/>
                  </a:schemeClr>
                </a:solidFill>
                <a:latin typeface="Arial"/>
                <a:cs typeface="Arial"/>
              </a:rPr>
              <a:t> </a:t>
            </a:r>
            <a:r>
              <a:rPr sz="3200" spc="-50" dirty="0">
                <a:solidFill>
                  <a:schemeClr val="accent6">
                    <a:lumMod val="75000"/>
                  </a:schemeClr>
                </a:solidFill>
                <a:latin typeface="Arial"/>
                <a:cs typeface="Arial"/>
              </a:rPr>
              <a:t>patients</a:t>
            </a:r>
            <a:r>
              <a:rPr sz="3200" spc="-290" dirty="0">
                <a:solidFill>
                  <a:schemeClr val="accent6">
                    <a:lumMod val="75000"/>
                  </a:schemeClr>
                </a:solidFill>
                <a:latin typeface="Arial"/>
                <a:cs typeface="Arial"/>
              </a:rPr>
              <a:t> </a:t>
            </a:r>
            <a:r>
              <a:rPr sz="3200" spc="-125" dirty="0">
                <a:solidFill>
                  <a:schemeClr val="accent6">
                    <a:lumMod val="75000"/>
                  </a:schemeClr>
                </a:solidFill>
                <a:latin typeface="Arial"/>
                <a:cs typeface="Arial"/>
              </a:rPr>
              <a:t>and</a:t>
            </a:r>
            <a:r>
              <a:rPr sz="3200" spc="-280" dirty="0">
                <a:solidFill>
                  <a:schemeClr val="accent6">
                    <a:lumMod val="75000"/>
                  </a:schemeClr>
                </a:solidFill>
                <a:latin typeface="Arial"/>
                <a:cs typeface="Arial"/>
              </a:rPr>
              <a:t> </a:t>
            </a:r>
            <a:r>
              <a:rPr sz="3200" spc="-60" dirty="0">
                <a:solidFill>
                  <a:schemeClr val="accent6">
                    <a:lumMod val="75000"/>
                  </a:schemeClr>
                </a:solidFill>
                <a:latin typeface="Arial"/>
                <a:cs typeface="Arial"/>
              </a:rPr>
              <a:t>who  underwent </a:t>
            </a:r>
            <a:r>
              <a:rPr sz="3200" spc="-50" dirty="0">
                <a:solidFill>
                  <a:schemeClr val="accent6">
                    <a:lumMod val="75000"/>
                  </a:schemeClr>
                </a:solidFill>
                <a:latin typeface="Arial"/>
                <a:cs typeface="Arial"/>
              </a:rPr>
              <a:t>major</a:t>
            </a:r>
            <a:r>
              <a:rPr sz="3200" spc="-484" dirty="0">
                <a:solidFill>
                  <a:schemeClr val="accent6">
                    <a:lumMod val="75000"/>
                  </a:schemeClr>
                </a:solidFill>
                <a:latin typeface="Arial"/>
                <a:cs typeface="Arial"/>
              </a:rPr>
              <a:t> </a:t>
            </a:r>
            <a:r>
              <a:rPr sz="3200" spc="-125" dirty="0">
                <a:solidFill>
                  <a:schemeClr val="accent6">
                    <a:lumMod val="75000"/>
                  </a:schemeClr>
                </a:solidFill>
                <a:latin typeface="Arial"/>
                <a:cs typeface="Arial"/>
              </a:rPr>
              <a:t>surgeries.</a:t>
            </a:r>
            <a:endParaRPr sz="3200" dirty="0">
              <a:solidFill>
                <a:schemeClr val="accent6">
                  <a:lumMod val="75000"/>
                </a:schemeClr>
              </a:solidFill>
              <a:latin typeface="Arial"/>
              <a:cs typeface="Arial"/>
            </a:endParaRPr>
          </a:p>
          <a:p>
            <a:pPr marL="611505" indent="-598805">
              <a:lnSpc>
                <a:spcPct val="100000"/>
              </a:lnSpc>
              <a:spcBef>
                <a:spcPts val="345"/>
              </a:spcBef>
              <a:buClr>
                <a:srgbClr val="D5EBFF"/>
              </a:buClr>
              <a:buSzPct val="93750"/>
              <a:buFont typeface="Wingdings"/>
              <a:buChar char=""/>
              <a:tabLst>
                <a:tab pos="611505" algn="l"/>
                <a:tab pos="612140" algn="l"/>
              </a:tabLst>
            </a:pPr>
            <a:r>
              <a:rPr sz="3200" spc="-75" dirty="0">
                <a:solidFill>
                  <a:schemeClr val="accent6">
                    <a:lumMod val="75000"/>
                  </a:schemeClr>
                </a:solidFill>
                <a:latin typeface="Arial"/>
                <a:cs typeface="Arial"/>
              </a:rPr>
              <a:t>Craniotomy</a:t>
            </a:r>
            <a:r>
              <a:rPr sz="3200" spc="-250" dirty="0">
                <a:solidFill>
                  <a:schemeClr val="accent6">
                    <a:lumMod val="75000"/>
                  </a:schemeClr>
                </a:solidFill>
                <a:latin typeface="Arial"/>
                <a:cs typeface="Arial"/>
              </a:rPr>
              <a:t> </a:t>
            </a:r>
            <a:r>
              <a:rPr sz="3200" spc="-50" dirty="0">
                <a:solidFill>
                  <a:schemeClr val="accent6">
                    <a:lumMod val="75000"/>
                  </a:schemeClr>
                </a:solidFill>
                <a:latin typeface="Arial"/>
                <a:cs typeface="Arial"/>
              </a:rPr>
              <a:t>patients.</a:t>
            </a:r>
            <a:endParaRPr sz="3200" dirty="0">
              <a:solidFill>
                <a:schemeClr val="accent6">
                  <a:lumMod val="75000"/>
                </a:schemeClr>
              </a:solidFill>
              <a:latin typeface="Arial"/>
              <a:cs typeface="Arial"/>
            </a:endParaRPr>
          </a:p>
          <a:p>
            <a:pPr marL="599440" indent="-586740">
              <a:lnSpc>
                <a:spcPct val="100000"/>
              </a:lnSpc>
              <a:spcBef>
                <a:spcPts val="325"/>
              </a:spcBef>
              <a:buClr>
                <a:srgbClr val="D5EBFF"/>
              </a:buClr>
              <a:buSzPct val="93750"/>
              <a:buFont typeface="Wingdings"/>
              <a:buChar char=""/>
              <a:tabLst>
                <a:tab pos="599440" algn="l"/>
                <a:tab pos="600075" algn="l"/>
              </a:tabLst>
            </a:pPr>
            <a:r>
              <a:rPr sz="3200" spc="-70" dirty="0">
                <a:solidFill>
                  <a:schemeClr val="accent6">
                    <a:lumMod val="75000"/>
                  </a:schemeClr>
                </a:solidFill>
                <a:latin typeface="Arial"/>
                <a:cs typeface="Arial"/>
              </a:rPr>
              <a:t>Thoracotomy</a:t>
            </a:r>
            <a:r>
              <a:rPr sz="3200" spc="-254" dirty="0">
                <a:solidFill>
                  <a:schemeClr val="accent6">
                    <a:lumMod val="75000"/>
                  </a:schemeClr>
                </a:solidFill>
                <a:latin typeface="Arial"/>
                <a:cs typeface="Arial"/>
              </a:rPr>
              <a:t> </a:t>
            </a:r>
            <a:r>
              <a:rPr sz="3200" spc="-50" dirty="0">
                <a:solidFill>
                  <a:schemeClr val="accent6">
                    <a:lumMod val="75000"/>
                  </a:schemeClr>
                </a:solidFill>
                <a:latin typeface="Arial"/>
                <a:cs typeface="Arial"/>
              </a:rPr>
              <a:t>patients.</a:t>
            </a:r>
            <a:endParaRPr sz="3200" dirty="0">
              <a:solidFill>
                <a:schemeClr val="accent6">
                  <a:lumMod val="75000"/>
                </a:schemeClr>
              </a:solidFill>
              <a:latin typeface="Arial"/>
              <a:cs typeface="Arial"/>
            </a:endParaRPr>
          </a:p>
          <a:p>
            <a:pPr marL="614680" indent="-601980">
              <a:lnSpc>
                <a:spcPct val="100000"/>
              </a:lnSpc>
              <a:spcBef>
                <a:spcPts val="310"/>
              </a:spcBef>
              <a:buClr>
                <a:srgbClr val="D5EBFF"/>
              </a:buClr>
              <a:buSzPct val="93750"/>
              <a:buFont typeface="Wingdings"/>
              <a:buChar char=""/>
              <a:tabLst>
                <a:tab pos="614680" algn="l"/>
                <a:tab pos="615315" algn="l"/>
              </a:tabLst>
            </a:pPr>
            <a:r>
              <a:rPr sz="3200" spc="-25" dirty="0">
                <a:solidFill>
                  <a:schemeClr val="accent6">
                    <a:lumMod val="75000"/>
                  </a:schemeClr>
                </a:solidFill>
                <a:latin typeface="Arial"/>
                <a:cs typeface="Arial"/>
              </a:rPr>
              <a:t>Ultra </a:t>
            </a:r>
            <a:r>
              <a:rPr sz="3200" spc="-50" dirty="0">
                <a:solidFill>
                  <a:schemeClr val="accent6">
                    <a:lumMod val="75000"/>
                  </a:schemeClr>
                </a:solidFill>
                <a:latin typeface="Arial"/>
                <a:cs typeface="Arial"/>
              </a:rPr>
              <a:t>major</a:t>
            </a:r>
            <a:r>
              <a:rPr sz="3200" spc="-500" dirty="0">
                <a:solidFill>
                  <a:schemeClr val="accent6">
                    <a:lumMod val="75000"/>
                  </a:schemeClr>
                </a:solidFill>
                <a:latin typeface="Arial"/>
                <a:cs typeface="Arial"/>
              </a:rPr>
              <a:t> </a:t>
            </a:r>
            <a:r>
              <a:rPr sz="3200" spc="-125" dirty="0">
                <a:solidFill>
                  <a:schemeClr val="accent6">
                    <a:lumMod val="75000"/>
                  </a:schemeClr>
                </a:solidFill>
                <a:latin typeface="Arial"/>
                <a:cs typeface="Arial"/>
              </a:rPr>
              <a:t>surgeries.</a:t>
            </a:r>
            <a:endParaRPr sz="3200" dirty="0">
              <a:solidFill>
                <a:schemeClr val="accent6">
                  <a:lumMod val="75000"/>
                </a:schemeClr>
              </a:solidFill>
              <a:latin typeface="Arial"/>
              <a:cs typeface="Arial"/>
            </a:endParaRPr>
          </a:p>
          <a:p>
            <a:pPr marL="546100" indent="-533400">
              <a:lnSpc>
                <a:spcPct val="100000"/>
              </a:lnSpc>
              <a:spcBef>
                <a:spcPts val="315"/>
              </a:spcBef>
              <a:buClr>
                <a:srgbClr val="D5EBFF"/>
              </a:buClr>
              <a:buSzPct val="93750"/>
              <a:buFont typeface="Wingdings"/>
              <a:buChar char=""/>
              <a:tabLst>
                <a:tab pos="546100" algn="l"/>
                <a:tab pos="546735" algn="l"/>
              </a:tabLst>
            </a:pPr>
            <a:r>
              <a:rPr sz="3200" spc="-95" dirty="0">
                <a:solidFill>
                  <a:schemeClr val="accent6">
                    <a:lumMod val="75000"/>
                  </a:schemeClr>
                </a:solidFill>
                <a:latin typeface="Arial"/>
                <a:cs typeface="Arial"/>
              </a:rPr>
              <a:t>Unstable </a:t>
            </a:r>
            <a:r>
              <a:rPr sz="3200" spc="-10" dirty="0">
                <a:solidFill>
                  <a:schemeClr val="accent6">
                    <a:lumMod val="75000"/>
                  </a:schemeClr>
                </a:solidFill>
                <a:latin typeface="Arial"/>
                <a:cs typeface="Arial"/>
              </a:rPr>
              <a:t>multiple</a:t>
            </a:r>
            <a:r>
              <a:rPr sz="3200" spc="-690" dirty="0">
                <a:solidFill>
                  <a:schemeClr val="accent6">
                    <a:lumMod val="75000"/>
                  </a:schemeClr>
                </a:solidFill>
                <a:latin typeface="Arial"/>
                <a:cs typeface="Arial"/>
              </a:rPr>
              <a:t> </a:t>
            </a:r>
            <a:r>
              <a:rPr sz="3200" spc="-60" dirty="0">
                <a:solidFill>
                  <a:schemeClr val="accent6">
                    <a:lumMod val="75000"/>
                  </a:schemeClr>
                </a:solidFill>
                <a:latin typeface="Arial"/>
                <a:cs typeface="Arial"/>
              </a:rPr>
              <a:t>trauma </a:t>
            </a:r>
            <a:r>
              <a:rPr sz="3200" spc="-50" dirty="0">
                <a:solidFill>
                  <a:schemeClr val="accent6">
                    <a:lumMod val="75000"/>
                  </a:schemeClr>
                </a:solidFill>
                <a:latin typeface="Arial"/>
                <a:cs typeface="Arial"/>
              </a:rPr>
              <a:t>patients.</a:t>
            </a:r>
            <a:endParaRPr sz="3200" dirty="0">
              <a:solidFill>
                <a:schemeClr val="accent6">
                  <a:lumMod val="75000"/>
                </a:schemeClr>
              </a:solidFill>
              <a:latin typeface="Arial"/>
              <a:cs typeface="Arial"/>
            </a:endParaRPr>
          </a:p>
          <a:p>
            <a:pPr marL="546100" marR="86995" indent="-533400">
              <a:lnSpc>
                <a:spcPts val="3070"/>
              </a:lnSpc>
              <a:spcBef>
                <a:spcPts val="1070"/>
              </a:spcBef>
              <a:buClr>
                <a:srgbClr val="D5EBFF"/>
              </a:buClr>
              <a:buSzPct val="93750"/>
              <a:buFont typeface="Wingdings"/>
              <a:buChar char=""/>
              <a:tabLst>
                <a:tab pos="546100" algn="l"/>
                <a:tab pos="546735" algn="l"/>
              </a:tabLst>
            </a:pPr>
            <a:r>
              <a:rPr sz="3200" spc="-85" dirty="0">
                <a:solidFill>
                  <a:schemeClr val="accent6">
                    <a:lumMod val="75000"/>
                  </a:schemeClr>
                </a:solidFill>
                <a:latin typeface="Arial"/>
                <a:cs typeface="Arial"/>
              </a:rPr>
              <a:t>Patients</a:t>
            </a:r>
            <a:r>
              <a:rPr sz="3200" spc="-280" dirty="0">
                <a:solidFill>
                  <a:schemeClr val="accent6">
                    <a:lumMod val="75000"/>
                  </a:schemeClr>
                </a:solidFill>
                <a:latin typeface="Arial"/>
                <a:cs typeface="Arial"/>
              </a:rPr>
              <a:t> </a:t>
            </a:r>
            <a:r>
              <a:rPr sz="3200" spc="35" dirty="0">
                <a:solidFill>
                  <a:schemeClr val="accent6">
                    <a:lumMod val="75000"/>
                  </a:schemeClr>
                </a:solidFill>
                <a:latin typeface="Arial"/>
                <a:cs typeface="Arial"/>
              </a:rPr>
              <a:t>with</a:t>
            </a:r>
            <a:r>
              <a:rPr sz="3200" spc="-270" dirty="0">
                <a:solidFill>
                  <a:schemeClr val="accent6">
                    <a:lumMod val="75000"/>
                  </a:schemeClr>
                </a:solidFill>
                <a:latin typeface="Arial"/>
                <a:cs typeface="Arial"/>
              </a:rPr>
              <a:t> </a:t>
            </a:r>
            <a:r>
              <a:rPr sz="3200" spc="-140" dirty="0">
                <a:solidFill>
                  <a:schemeClr val="accent6">
                    <a:lumMod val="75000"/>
                  </a:schemeClr>
                </a:solidFill>
                <a:latin typeface="Arial"/>
                <a:cs typeface="Arial"/>
              </a:rPr>
              <a:t>head</a:t>
            </a:r>
            <a:r>
              <a:rPr sz="3200" spc="-280" dirty="0">
                <a:solidFill>
                  <a:schemeClr val="accent6">
                    <a:lumMod val="75000"/>
                  </a:schemeClr>
                </a:solidFill>
                <a:latin typeface="Arial"/>
                <a:cs typeface="Arial"/>
              </a:rPr>
              <a:t> </a:t>
            </a:r>
            <a:r>
              <a:rPr sz="3200" spc="-35" dirty="0">
                <a:solidFill>
                  <a:schemeClr val="accent6">
                    <a:lumMod val="75000"/>
                  </a:schemeClr>
                </a:solidFill>
                <a:latin typeface="Arial"/>
                <a:cs typeface="Arial"/>
              </a:rPr>
              <a:t>or</a:t>
            </a:r>
            <a:r>
              <a:rPr sz="3200" spc="-240" dirty="0">
                <a:solidFill>
                  <a:schemeClr val="accent6">
                    <a:lumMod val="75000"/>
                  </a:schemeClr>
                </a:solidFill>
                <a:latin typeface="Arial"/>
                <a:cs typeface="Arial"/>
              </a:rPr>
              <a:t> </a:t>
            </a:r>
            <a:r>
              <a:rPr sz="3200" spc="-130" dirty="0">
                <a:solidFill>
                  <a:schemeClr val="accent6">
                    <a:lumMod val="75000"/>
                  </a:schemeClr>
                </a:solidFill>
                <a:latin typeface="Arial"/>
                <a:cs typeface="Arial"/>
              </a:rPr>
              <a:t>spine</a:t>
            </a:r>
            <a:r>
              <a:rPr sz="3200" spc="-270" dirty="0">
                <a:solidFill>
                  <a:schemeClr val="accent6">
                    <a:lumMod val="75000"/>
                  </a:schemeClr>
                </a:solidFill>
                <a:latin typeface="Arial"/>
                <a:cs typeface="Arial"/>
              </a:rPr>
              <a:t> </a:t>
            </a:r>
            <a:r>
              <a:rPr sz="3200" spc="-60" dirty="0">
                <a:solidFill>
                  <a:schemeClr val="accent6">
                    <a:lumMod val="75000"/>
                  </a:schemeClr>
                </a:solidFill>
                <a:latin typeface="Arial"/>
                <a:cs typeface="Arial"/>
              </a:rPr>
              <a:t>trauma</a:t>
            </a:r>
            <a:r>
              <a:rPr sz="3200" spc="-270" dirty="0">
                <a:solidFill>
                  <a:schemeClr val="accent6">
                    <a:lumMod val="75000"/>
                  </a:schemeClr>
                </a:solidFill>
                <a:latin typeface="Arial"/>
                <a:cs typeface="Arial"/>
              </a:rPr>
              <a:t> </a:t>
            </a:r>
            <a:r>
              <a:rPr sz="3200" spc="-60" dirty="0">
                <a:solidFill>
                  <a:schemeClr val="accent6">
                    <a:lumMod val="75000"/>
                  </a:schemeClr>
                </a:solidFill>
                <a:latin typeface="Arial"/>
                <a:cs typeface="Arial"/>
              </a:rPr>
              <a:t>requiring  </a:t>
            </a:r>
            <a:r>
              <a:rPr sz="3200" spc="-114" dirty="0">
                <a:solidFill>
                  <a:schemeClr val="accent6">
                    <a:lumMod val="75000"/>
                  </a:schemeClr>
                </a:solidFill>
                <a:latin typeface="Arial"/>
                <a:cs typeface="Arial"/>
              </a:rPr>
              <a:t>mechanical</a:t>
            </a:r>
            <a:r>
              <a:rPr sz="3200" spc="-305" dirty="0">
                <a:solidFill>
                  <a:schemeClr val="accent6">
                    <a:lumMod val="75000"/>
                  </a:schemeClr>
                </a:solidFill>
                <a:latin typeface="Arial"/>
                <a:cs typeface="Arial"/>
              </a:rPr>
              <a:t> </a:t>
            </a:r>
            <a:r>
              <a:rPr sz="3200" spc="-25" dirty="0">
                <a:solidFill>
                  <a:schemeClr val="accent6">
                    <a:lumMod val="75000"/>
                  </a:schemeClr>
                </a:solidFill>
                <a:latin typeface="Arial"/>
                <a:cs typeface="Arial"/>
              </a:rPr>
              <a:t>ventilation.</a:t>
            </a:r>
            <a:endParaRPr sz="3200" dirty="0">
              <a:solidFill>
                <a:schemeClr val="accent6">
                  <a:lumMod val="75000"/>
                </a:schemeClr>
              </a:solidFill>
              <a:latin typeface="Arial"/>
              <a:cs typeface="Arial"/>
            </a:endParaRPr>
          </a:p>
          <a:p>
            <a:pPr marL="546100" marR="5080" indent="-533400">
              <a:lnSpc>
                <a:spcPct val="80000"/>
              </a:lnSpc>
              <a:spcBef>
                <a:spcPts val="1110"/>
              </a:spcBef>
              <a:buClr>
                <a:srgbClr val="D5EBFF"/>
              </a:buClr>
              <a:buSzPct val="93750"/>
              <a:buFont typeface="Wingdings"/>
              <a:buChar char=""/>
              <a:tabLst>
                <a:tab pos="546100" algn="l"/>
                <a:tab pos="546735" algn="l"/>
              </a:tabLst>
            </a:pPr>
            <a:r>
              <a:rPr sz="3200" spc="-90" dirty="0">
                <a:solidFill>
                  <a:schemeClr val="accent6">
                    <a:lumMod val="75000"/>
                  </a:schemeClr>
                </a:solidFill>
                <a:latin typeface="Arial"/>
                <a:cs typeface="Arial"/>
              </a:rPr>
              <a:t>Any</a:t>
            </a:r>
            <a:r>
              <a:rPr sz="3200" spc="-250" dirty="0">
                <a:solidFill>
                  <a:schemeClr val="accent6">
                    <a:lumMod val="75000"/>
                  </a:schemeClr>
                </a:solidFill>
                <a:latin typeface="Arial"/>
                <a:cs typeface="Arial"/>
              </a:rPr>
              <a:t> </a:t>
            </a:r>
            <a:r>
              <a:rPr sz="3200" spc="-110" dirty="0">
                <a:solidFill>
                  <a:schemeClr val="accent6">
                    <a:lumMod val="75000"/>
                  </a:schemeClr>
                </a:solidFill>
                <a:latin typeface="Arial"/>
                <a:cs typeface="Arial"/>
              </a:rPr>
              <a:t>surgical</a:t>
            </a:r>
            <a:r>
              <a:rPr sz="3200" spc="-270" dirty="0">
                <a:solidFill>
                  <a:schemeClr val="accent6">
                    <a:lumMod val="75000"/>
                  </a:schemeClr>
                </a:solidFill>
                <a:latin typeface="Arial"/>
                <a:cs typeface="Arial"/>
              </a:rPr>
              <a:t> </a:t>
            </a:r>
            <a:r>
              <a:rPr sz="3200" spc="-15" dirty="0">
                <a:solidFill>
                  <a:schemeClr val="accent6">
                    <a:lumMod val="75000"/>
                  </a:schemeClr>
                </a:solidFill>
                <a:latin typeface="Arial"/>
                <a:cs typeface="Arial"/>
              </a:rPr>
              <a:t>patient</a:t>
            </a:r>
            <a:r>
              <a:rPr sz="3200" spc="-254" dirty="0">
                <a:solidFill>
                  <a:schemeClr val="accent6">
                    <a:lumMod val="75000"/>
                  </a:schemeClr>
                </a:solidFill>
                <a:latin typeface="Arial"/>
                <a:cs typeface="Arial"/>
              </a:rPr>
              <a:t> </a:t>
            </a:r>
            <a:r>
              <a:rPr sz="3200" spc="-65" dirty="0">
                <a:solidFill>
                  <a:schemeClr val="accent6">
                    <a:lumMod val="75000"/>
                  </a:schemeClr>
                </a:solidFill>
                <a:latin typeface="Arial"/>
                <a:cs typeface="Arial"/>
              </a:rPr>
              <a:t>who</a:t>
            </a:r>
            <a:r>
              <a:rPr sz="3200" spc="-285" dirty="0">
                <a:solidFill>
                  <a:schemeClr val="accent6">
                    <a:lumMod val="75000"/>
                  </a:schemeClr>
                </a:solidFill>
                <a:latin typeface="Arial"/>
                <a:cs typeface="Arial"/>
              </a:rPr>
              <a:t> </a:t>
            </a:r>
            <a:r>
              <a:rPr sz="3200" spc="-110" dirty="0">
                <a:solidFill>
                  <a:schemeClr val="accent6">
                    <a:lumMod val="75000"/>
                  </a:schemeClr>
                </a:solidFill>
                <a:latin typeface="Arial"/>
                <a:cs typeface="Arial"/>
              </a:rPr>
              <a:t>requires</a:t>
            </a:r>
            <a:r>
              <a:rPr sz="3200" spc="-275" dirty="0">
                <a:solidFill>
                  <a:schemeClr val="accent6">
                    <a:lumMod val="75000"/>
                  </a:schemeClr>
                </a:solidFill>
                <a:latin typeface="Arial"/>
                <a:cs typeface="Arial"/>
              </a:rPr>
              <a:t> </a:t>
            </a:r>
            <a:r>
              <a:rPr sz="3200" spc="-90" dirty="0">
                <a:solidFill>
                  <a:schemeClr val="accent6">
                    <a:lumMod val="75000"/>
                  </a:schemeClr>
                </a:solidFill>
                <a:latin typeface="Arial"/>
                <a:cs typeface="Arial"/>
              </a:rPr>
              <a:t>continuous  </a:t>
            </a:r>
            <a:r>
              <a:rPr sz="3200" spc="-15" dirty="0">
                <a:solidFill>
                  <a:schemeClr val="accent6">
                    <a:lumMod val="75000"/>
                  </a:schemeClr>
                </a:solidFill>
                <a:latin typeface="Arial"/>
                <a:cs typeface="Arial"/>
              </a:rPr>
              <a:t>monitoring</a:t>
            </a:r>
            <a:r>
              <a:rPr sz="3200" spc="-254" dirty="0">
                <a:solidFill>
                  <a:schemeClr val="accent6">
                    <a:lumMod val="75000"/>
                  </a:schemeClr>
                </a:solidFill>
                <a:latin typeface="Arial"/>
                <a:cs typeface="Arial"/>
              </a:rPr>
              <a:t> </a:t>
            </a:r>
            <a:r>
              <a:rPr sz="3200" spc="-40" dirty="0">
                <a:solidFill>
                  <a:schemeClr val="accent6">
                    <a:lumMod val="75000"/>
                  </a:schemeClr>
                </a:solidFill>
                <a:latin typeface="Arial"/>
                <a:cs typeface="Arial"/>
              </a:rPr>
              <a:t>or</a:t>
            </a:r>
            <a:r>
              <a:rPr sz="3200" spc="-250" dirty="0">
                <a:solidFill>
                  <a:schemeClr val="accent6">
                    <a:lumMod val="75000"/>
                  </a:schemeClr>
                </a:solidFill>
                <a:latin typeface="Arial"/>
                <a:cs typeface="Arial"/>
              </a:rPr>
              <a:t> </a:t>
            </a:r>
            <a:r>
              <a:rPr sz="3200" spc="-85" dirty="0">
                <a:solidFill>
                  <a:schemeClr val="accent6">
                    <a:lumMod val="75000"/>
                  </a:schemeClr>
                </a:solidFill>
                <a:latin typeface="Arial"/>
                <a:cs typeface="Arial"/>
              </a:rPr>
              <a:t>continuous</a:t>
            </a:r>
            <a:r>
              <a:rPr sz="3200" spc="-254" dirty="0">
                <a:solidFill>
                  <a:schemeClr val="accent6">
                    <a:lumMod val="75000"/>
                  </a:schemeClr>
                </a:solidFill>
                <a:latin typeface="Arial"/>
                <a:cs typeface="Arial"/>
              </a:rPr>
              <a:t> </a:t>
            </a:r>
            <a:r>
              <a:rPr sz="3200" dirty="0">
                <a:solidFill>
                  <a:schemeClr val="accent6">
                    <a:lumMod val="75000"/>
                  </a:schemeClr>
                </a:solidFill>
                <a:latin typeface="Arial"/>
                <a:cs typeface="Arial"/>
              </a:rPr>
              <a:t>life</a:t>
            </a:r>
            <a:r>
              <a:rPr sz="3200" spc="-280" dirty="0">
                <a:solidFill>
                  <a:schemeClr val="accent6">
                    <a:lumMod val="75000"/>
                  </a:schemeClr>
                </a:solidFill>
                <a:latin typeface="Arial"/>
                <a:cs typeface="Arial"/>
              </a:rPr>
              <a:t> </a:t>
            </a:r>
            <a:r>
              <a:rPr sz="3200" spc="-70" dirty="0">
                <a:solidFill>
                  <a:schemeClr val="accent6">
                    <a:lumMod val="75000"/>
                  </a:schemeClr>
                </a:solidFill>
                <a:latin typeface="Arial"/>
                <a:cs typeface="Arial"/>
              </a:rPr>
              <a:t>support</a:t>
            </a:r>
            <a:endParaRPr sz="3200" dirty="0">
              <a:solidFill>
                <a:schemeClr val="accent6">
                  <a:lumMod val="75000"/>
                </a:schemeClr>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7445" y="232917"/>
            <a:ext cx="3226435" cy="635000"/>
          </a:xfrm>
          <a:prstGeom prst="rect">
            <a:avLst/>
          </a:prstGeom>
        </p:spPr>
        <p:txBody>
          <a:bodyPr vert="horz" wrap="square" lIns="0" tIns="12065" rIns="0" bIns="0" rtlCol="0">
            <a:spAutoFit/>
          </a:bodyPr>
          <a:lstStyle/>
          <a:p>
            <a:pPr marL="12700">
              <a:lnSpc>
                <a:spcPct val="100000"/>
              </a:lnSpc>
              <a:spcBef>
                <a:spcPts val="95"/>
              </a:spcBef>
              <a:tabLst>
                <a:tab pos="1079500" algn="l"/>
              </a:tabLst>
            </a:pPr>
            <a:r>
              <a:rPr sz="4000" b="0" spc="-170" dirty="0">
                <a:solidFill>
                  <a:srgbClr val="C1EDFF"/>
                </a:solidFill>
                <a:latin typeface="Arial"/>
                <a:cs typeface="Arial"/>
              </a:rPr>
              <a:t>ICU	</a:t>
            </a:r>
            <a:r>
              <a:rPr sz="4000" b="0" spc="-350" dirty="0">
                <a:solidFill>
                  <a:srgbClr val="C1EDFF"/>
                </a:solidFill>
                <a:latin typeface="Arial"/>
                <a:cs typeface="Arial"/>
              </a:rPr>
              <a:t>PATIENTS</a:t>
            </a:r>
            <a:endParaRPr sz="4000">
              <a:latin typeface="Arial"/>
              <a:cs typeface="Arial"/>
            </a:endParaRPr>
          </a:p>
        </p:txBody>
      </p:sp>
      <p:sp>
        <p:nvSpPr>
          <p:cNvPr id="3" name="object 3"/>
          <p:cNvSpPr txBox="1"/>
          <p:nvPr/>
        </p:nvSpPr>
        <p:spPr>
          <a:xfrm>
            <a:off x="604519" y="1005204"/>
            <a:ext cx="7970520" cy="5182870"/>
          </a:xfrm>
          <a:prstGeom prst="rect">
            <a:avLst/>
          </a:prstGeom>
        </p:spPr>
        <p:txBody>
          <a:bodyPr vert="horz" wrap="square" lIns="0" tIns="12700" rIns="0" bIns="0" rtlCol="0">
            <a:spAutoFit/>
          </a:bodyPr>
          <a:lstStyle/>
          <a:p>
            <a:pPr marL="355600" marR="5080" indent="-342900" algn="just">
              <a:lnSpc>
                <a:spcPct val="150000"/>
              </a:lnSpc>
              <a:spcBef>
                <a:spcPts val="100"/>
              </a:spcBef>
              <a:buClr>
                <a:srgbClr val="D5EBFF"/>
              </a:buClr>
              <a:buSzPct val="95000"/>
              <a:buFont typeface="Wingdings"/>
              <a:buChar char=""/>
              <a:tabLst>
                <a:tab pos="355600" algn="l"/>
              </a:tabLst>
            </a:pPr>
            <a:r>
              <a:rPr sz="3000" spc="-35" dirty="0">
                <a:solidFill>
                  <a:schemeClr val="accent6">
                    <a:lumMod val="75000"/>
                  </a:schemeClr>
                </a:solidFill>
                <a:latin typeface="Arial"/>
                <a:cs typeface="Arial"/>
              </a:rPr>
              <a:t>critical</a:t>
            </a:r>
            <a:r>
              <a:rPr sz="3000" spc="-250" dirty="0">
                <a:solidFill>
                  <a:schemeClr val="accent6">
                    <a:lumMod val="75000"/>
                  </a:schemeClr>
                </a:solidFill>
                <a:latin typeface="Arial"/>
                <a:cs typeface="Arial"/>
              </a:rPr>
              <a:t> </a:t>
            </a:r>
            <a:r>
              <a:rPr sz="3000" spc="-50" dirty="0">
                <a:solidFill>
                  <a:schemeClr val="accent6">
                    <a:lumMod val="75000"/>
                  </a:schemeClr>
                </a:solidFill>
                <a:latin typeface="Arial"/>
                <a:cs typeface="Arial"/>
              </a:rPr>
              <a:t>patients</a:t>
            </a:r>
            <a:r>
              <a:rPr sz="3000" spc="-229" dirty="0">
                <a:solidFill>
                  <a:schemeClr val="accent6">
                    <a:lumMod val="75000"/>
                  </a:schemeClr>
                </a:solidFill>
                <a:latin typeface="Arial"/>
                <a:cs typeface="Arial"/>
              </a:rPr>
              <a:t> </a:t>
            </a:r>
            <a:r>
              <a:rPr sz="3000" spc="-25" dirty="0">
                <a:solidFill>
                  <a:schemeClr val="accent6">
                    <a:lumMod val="75000"/>
                  </a:schemeClr>
                </a:solidFill>
                <a:latin typeface="Arial"/>
                <a:cs typeface="Arial"/>
              </a:rPr>
              <a:t>(multiple</a:t>
            </a:r>
            <a:r>
              <a:rPr sz="3000" spc="-235" dirty="0">
                <a:solidFill>
                  <a:schemeClr val="accent6">
                    <a:lumMod val="75000"/>
                  </a:schemeClr>
                </a:solidFill>
                <a:latin typeface="Arial"/>
                <a:cs typeface="Arial"/>
              </a:rPr>
              <a:t> </a:t>
            </a:r>
            <a:r>
              <a:rPr sz="3000" spc="-130" dirty="0">
                <a:solidFill>
                  <a:schemeClr val="accent6">
                    <a:lumMod val="75000"/>
                  </a:schemeClr>
                </a:solidFill>
                <a:latin typeface="Arial"/>
                <a:cs typeface="Arial"/>
              </a:rPr>
              <a:t>diagnoses,</a:t>
            </a:r>
            <a:r>
              <a:rPr sz="3000" spc="-225" dirty="0">
                <a:solidFill>
                  <a:schemeClr val="accent6">
                    <a:lumMod val="75000"/>
                  </a:schemeClr>
                </a:solidFill>
                <a:latin typeface="Arial"/>
                <a:cs typeface="Arial"/>
              </a:rPr>
              <a:t> </a:t>
            </a:r>
            <a:r>
              <a:rPr sz="3000" spc="-35" dirty="0">
                <a:solidFill>
                  <a:schemeClr val="accent6">
                    <a:lumMod val="75000"/>
                  </a:schemeClr>
                </a:solidFill>
                <a:latin typeface="Arial"/>
                <a:cs typeface="Arial"/>
              </a:rPr>
              <a:t>multi-organ  </a:t>
            </a:r>
            <a:r>
              <a:rPr sz="3000" spc="-45" dirty="0">
                <a:solidFill>
                  <a:schemeClr val="accent6">
                    <a:lumMod val="75000"/>
                  </a:schemeClr>
                </a:solidFill>
                <a:latin typeface="Arial"/>
                <a:cs typeface="Arial"/>
              </a:rPr>
              <a:t>failure,</a:t>
            </a:r>
            <a:r>
              <a:rPr sz="3000" spc="-240" dirty="0">
                <a:solidFill>
                  <a:schemeClr val="accent6">
                    <a:lumMod val="75000"/>
                  </a:schemeClr>
                </a:solidFill>
                <a:latin typeface="Arial"/>
                <a:cs typeface="Arial"/>
              </a:rPr>
              <a:t> </a:t>
            </a:r>
            <a:r>
              <a:rPr sz="3000" spc="-75" dirty="0">
                <a:solidFill>
                  <a:schemeClr val="accent6">
                    <a:lumMod val="75000"/>
                  </a:schemeClr>
                </a:solidFill>
                <a:latin typeface="Arial"/>
                <a:cs typeface="Arial"/>
              </a:rPr>
              <a:t>immunocompromised</a:t>
            </a:r>
            <a:r>
              <a:rPr sz="3000" spc="-204" dirty="0">
                <a:solidFill>
                  <a:schemeClr val="accent6">
                    <a:lumMod val="75000"/>
                  </a:schemeClr>
                </a:solidFill>
                <a:latin typeface="Arial"/>
                <a:cs typeface="Arial"/>
              </a:rPr>
              <a:t> </a:t>
            </a:r>
            <a:r>
              <a:rPr sz="3000" spc="-120" dirty="0">
                <a:solidFill>
                  <a:schemeClr val="accent6">
                    <a:lumMod val="75000"/>
                  </a:schemeClr>
                </a:solidFill>
                <a:latin typeface="Arial"/>
                <a:cs typeface="Arial"/>
              </a:rPr>
              <a:t>and</a:t>
            </a:r>
            <a:r>
              <a:rPr sz="3000" spc="-240" dirty="0">
                <a:solidFill>
                  <a:schemeClr val="accent6">
                    <a:lumMod val="75000"/>
                  </a:schemeClr>
                </a:solidFill>
                <a:latin typeface="Arial"/>
                <a:cs typeface="Arial"/>
              </a:rPr>
              <a:t> </a:t>
            </a:r>
            <a:r>
              <a:rPr sz="3000" spc="-50" dirty="0">
                <a:solidFill>
                  <a:schemeClr val="accent6">
                    <a:lumMod val="75000"/>
                  </a:schemeClr>
                </a:solidFill>
                <a:latin typeface="Arial"/>
                <a:cs typeface="Arial"/>
              </a:rPr>
              <a:t>major</a:t>
            </a:r>
            <a:r>
              <a:rPr sz="3000" spc="-235" dirty="0">
                <a:solidFill>
                  <a:schemeClr val="accent6">
                    <a:lumMod val="75000"/>
                  </a:schemeClr>
                </a:solidFill>
                <a:latin typeface="Arial"/>
                <a:cs typeface="Arial"/>
              </a:rPr>
              <a:t> </a:t>
            </a:r>
            <a:r>
              <a:rPr sz="3000" spc="-60" dirty="0">
                <a:solidFill>
                  <a:schemeClr val="accent6">
                    <a:lumMod val="75000"/>
                  </a:schemeClr>
                </a:solidFill>
                <a:latin typeface="Arial"/>
                <a:cs typeface="Arial"/>
              </a:rPr>
              <a:t>trauma  </a:t>
            </a:r>
            <a:r>
              <a:rPr sz="3000" spc="-120" dirty="0">
                <a:solidFill>
                  <a:schemeClr val="accent6">
                    <a:lumMod val="75000"/>
                  </a:schemeClr>
                </a:solidFill>
                <a:latin typeface="Arial"/>
                <a:cs typeface="Arial"/>
              </a:rPr>
              <a:t>and </a:t>
            </a:r>
            <a:r>
              <a:rPr sz="3000" spc="-60" dirty="0">
                <a:solidFill>
                  <a:schemeClr val="accent6">
                    <a:lumMod val="75000"/>
                  </a:schemeClr>
                </a:solidFill>
                <a:latin typeface="Arial"/>
                <a:cs typeface="Arial"/>
              </a:rPr>
              <a:t>post</a:t>
            </a:r>
            <a:r>
              <a:rPr sz="3000" spc="-335" dirty="0">
                <a:solidFill>
                  <a:schemeClr val="accent6">
                    <a:lumMod val="75000"/>
                  </a:schemeClr>
                </a:solidFill>
                <a:latin typeface="Arial"/>
                <a:cs typeface="Arial"/>
              </a:rPr>
              <a:t> </a:t>
            </a:r>
            <a:r>
              <a:rPr sz="3000" spc="-110" dirty="0">
                <a:solidFill>
                  <a:schemeClr val="accent6">
                    <a:lumMod val="75000"/>
                  </a:schemeClr>
                </a:solidFill>
                <a:latin typeface="Arial"/>
                <a:cs typeface="Arial"/>
              </a:rPr>
              <a:t>surgery)</a:t>
            </a:r>
            <a:endParaRPr sz="3000" dirty="0">
              <a:solidFill>
                <a:schemeClr val="accent6">
                  <a:lumMod val="75000"/>
                </a:schemeClr>
              </a:solidFill>
              <a:latin typeface="Arial"/>
              <a:cs typeface="Arial"/>
            </a:endParaRPr>
          </a:p>
          <a:p>
            <a:pPr marL="355600" indent="-342900">
              <a:lnSpc>
                <a:spcPct val="100000"/>
              </a:lnSpc>
              <a:spcBef>
                <a:spcPts val="2500"/>
              </a:spcBef>
              <a:buClr>
                <a:srgbClr val="D5EBFF"/>
              </a:buClr>
              <a:buSzPct val="95000"/>
              <a:buFont typeface="Wingdings"/>
              <a:buChar char=""/>
              <a:tabLst>
                <a:tab pos="354965" algn="l"/>
                <a:tab pos="355600" algn="l"/>
              </a:tabLst>
            </a:pPr>
            <a:r>
              <a:rPr sz="3000" spc="-105" dirty="0">
                <a:solidFill>
                  <a:schemeClr val="accent6">
                    <a:lumMod val="75000"/>
                  </a:schemeClr>
                </a:solidFill>
                <a:latin typeface="Arial"/>
                <a:cs typeface="Arial"/>
              </a:rPr>
              <a:t>Move</a:t>
            </a:r>
            <a:r>
              <a:rPr sz="3000" spc="-240" dirty="0">
                <a:solidFill>
                  <a:schemeClr val="accent6">
                    <a:lumMod val="75000"/>
                  </a:schemeClr>
                </a:solidFill>
                <a:latin typeface="Arial"/>
                <a:cs typeface="Arial"/>
              </a:rPr>
              <a:t> </a:t>
            </a:r>
            <a:r>
              <a:rPr sz="3000" spc="-180" dirty="0">
                <a:solidFill>
                  <a:schemeClr val="accent6">
                    <a:lumMod val="75000"/>
                  </a:schemeClr>
                </a:solidFill>
                <a:latin typeface="Arial"/>
                <a:cs typeface="Arial"/>
              </a:rPr>
              <a:t>less</a:t>
            </a:r>
            <a:endParaRPr sz="3000" dirty="0">
              <a:solidFill>
                <a:schemeClr val="accent6">
                  <a:lumMod val="75000"/>
                </a:schemeClr>
              </a:solidFill>
              <a:latin typeface="Arial"/>
              <a:cs typeface="Arial"/>
            </a:endParaRPr>
          </a:p>
          <a:p>
            <a:pPr marL="355600" indent="-342900">
              <a:lnSpc>
                <a:spcPct val="100000"/>
              </a:lnSpc>
              <a:spcBef>
                <a:spcPts val="2495"/>
              </a:spcBef>
              <a:buClr>
                <a:srgbClr val="D5EBFF"/>
              </a:buClr>
              <a:buSzPct val="95000"/>
              <a:buFont typeface="Wingdings"/>
              <a:buChar char=""/>
              <a:tabLst>
                <a:tab pos="354965" algn="l"/>
                <a:tab pos="355600" algn="l"/>
              </a:tabLst>
            </a:pPr>
            <a:r>
              <a:rPr sz="3000" spc="-90" dirty="0">
                <a:solidFill>
                  <a:schemeClr val="accent6">
                    <a:lumMod val="75000"/>
                  </a:schemeClr>
                </a:solidFill>
                <a:latin typeface="Arial"/>
                <a:cs typeface="Arial"/>
              </a:rPr>
              <a:t>Malnourished</a:t>
            </a:r>
            <a:endParaRPr sz="3000" dirty="0">
              <a:solidFill>
                <a:schemeClr val="accent6">
                  <a:lumMod val="75000"/>
                </a:schemeClr>
              </a:solidFill>
              <a:latin typeface="Arial"/>
              <a:cs typeface="Arial"/>
            </a:endParaRPr>
          </a:p>
          <a:p>
            <a:pPr marL="355600" indent="-342900">
              <a:lnSpc>
                <a:spcPct val="100000"/>
              </a:lnSpc>
              <a:spcBef>
                <a:spcPts val="2510"/>
              </a:spcBef>
              <a:buClr>
                <a:srgbClr val="D5EBFF"/>
              </a:buClr>
              <a:buSzPct val="95000"/>
              <a:buFont typeface="Wingdings"/>
              <a:buChar char=""/>
              <a:tabLst>
                <a:tab pos="354965" algn="l"/>
                <a:tab pos="355600" algn="l"/>
              </a:tabLst>
            </a:pPr>
            <a:r>
              <a:rPr sz="3000" spc="-70" dirty="0">
                <a:solidFill>
                  <a:schemeClr val="accent6">
                    <a:lumMod val="75000"/>
                  </a:schemeClr>
                </a:solidFill>
                <a:latin typeface="Arial"/>
                <a:cs typeface="Arial"/>
              </a:rPr>
              <a:t>More</a:t>
            </a:r>
            <a:r>
              <a:rPr sz="3000" spc="-245" dirty="0">
                <a:solidFill>
                  <a:schemeClr val="accent6">
                    <a:lumMod val="75000"/>
                  </a:schemeClr>
                </a:solidFill>
                <a:latin typeface="Arial"/>
                <a:cs typeface="Arial"/>
              </a:rPr>
              <a:t> </a:t>
            </a:r>
            <a:r>
              <a:rPr sz="3000" spc="-60" dirty="0">
                <a:solidFill>
                  <a:schemeClr val="accent6">
                    <a:lumMod val="75000"/>
                  </a:schemeClr>
                </a:solidFill>
                <a:latin typeface="Arial"/>
                <a:cs typeface="Arial"/>
              </a:rPr>
              <a:t>obtunded</a:t>
            </a:r>
            <a:r>
              <a:rPr sz="3000" spc="-229" dirty="0">
                <a:solidFill>
                  <a:schemeClr val="accent6">
                    <a:lumMod val="75000"/>
                  </a:schemeClr>
                </a:solidFill>
                <a:latin typeface="Arial"/>
                <a:cs typeface="Arial"/>
              </a:rPr>
              <a:t> </a:t>
            </a:r>
            <a:r>
              <a:rPr sz="3000" spc="-10" dirty="0">
                <a:solidFill>
                  <a:schemeClr val="accent6">
                    <a:lumMod val="75000"/>
                  </a:schemeClr>
                </a:solidFill>
                <a:latin typeface="Arial"/>
                <a:cs typeface="Arial"/>
              </a:rPr>
              <a:t>/</a:t>
            </a:r>
            <a:r>
              <a:rPr sz="3000" spc="-229" dirty="0">
                <a:solidFill>
                  <a:schemeClr val="accent6">
                    <a:lumMod val="75000"/>
                  </a:schemeClr>
                </a:solidFill>
                <a:latin typeface="Arial"/>
                <a:cs typeface="Arial"/>
              </a:rPr>
              <a:t> </a:t>
            </a:r>
            <a:r>
              <a:rPr sz="3000" spc="-130" dirty="0">
                <a:solidFill>
                  <a:schemeClr val="accent6">
                    <a:lumMod val="75000"/>
                  </a:schemeClr>
                </a:solidFill>
                <a:latin typeface="Arial"/>
                <a:cs typeface="Arial"/>
              </a:rPr>
              <a:t>deaden</a:t>
            </a:r>
            <a:r>
              <a:rPr sz="3000" spc="-215" dirty="0">
                <a:solidFill>
                  <a:schemeClr val="accent6">
                    <a:lumMod val="75000"/>
                  </a:schemeClr>
                </a:solidFill>
                <a:latin typeface="Arial"/>
                <a:cs typeface="Arial"/>
              </a:rPr>
              <a:t> </a:t>
            </a:r>
            <a:r>
              <a:rPr sz="3000" spc="-150" dirty="0">
                <a:solidFill>
                  <a:schemeClr val="accent6">
                    <a:lumMod val="75000"/>
                  </a:schemeClr>
                </a:solidFill>
                <a:latin typeface="Arial"/>
                <a:cs typeface="Arial"/>
              </a:rPr>
              <a:t>(Glasgow</a:t>
            </a:r>
            <a:r>
              <a:rPr sz="3000" spc="-225" dirty="0">
                <a:solidFill>
                  <a:schemeClr val="accent6">
                    <a:lumMod val="75000"/>
                  </a:schemeClr>
                </a:solidFill>
                <a:latin typeface="Arial"/>
                <a:cs typeface="Arial"/>
              </a:rPr>
              <a:t> </a:t>
            </a:r>
            <a:r>
              <a:rPr sz="3000" spc="-120" dirty="0">
                <a:solidFill>
                  <a:schemeClr val="accent6">
                    <a:lumMod val="75000"/>
                  </a:schemeClr>
                </a:solidFill>
                <a:latin typeface="Arial"/>
                <a:cs typeface="Arial"/>
              </a:rPr>
              <a:t>coma</a:t>
            </a:r>
            <a:r>
              <a:rPr sz="3000" spc="-225" dirty="0">
                <a:solidFill>
                  <a:schemeClr val="accent6">
                    <a:lumMod val="75000"/>
                  </a:schemeClr>
                </a:solidFill>
                <a:latin typeface="Arial"/>
                <a:cs typeface="Arial"/>
              </a:rPr>
              <a:t> </a:t>
            </a:r>
            <a:r>
              <a:rPr sz="3000" spc="-170" dirty="0">
                <a:solidFill>
                  <a:schemeClr val="accent6">
                    <a:lumMod val="75000"/>
                  </a:schemeClr>
                </a:solidFill>
                <a:latin typeface="Arial"/>
                <a:cs typeface="Arial"/>
              </a:rPr>
              <a:t>scale)</a:t>
            </a:r>
            <a:endParaRPr sz="3000" dirty="0">
              <a:solidFill>
                <a:schemeClr val="accent6">
                  <a:lumMod val="75000"/>
                </a:schemeClr>
              </a:solidFill>
              <a:latin typeface="Arial"/>
              <a:cs typeface="Arial"/>
            </a:endParaRPr>
          </a:p>
          <a:p>
            <a:pPr marL="355600" indent="-342900">
              <a:lnSpc>
                <a:spcPct val="100000"/>
              </a:lnSpc>
              <a:spcBef>
                <a:spcPts val="2495"/>
              </a:spcBef>
              <a:buClr>
                <a:srgbClr val="D5EBFF"/>
              </a:buClr>
              <a:buSzPct val="95000"/>
              <a:buFont typeface="Wingdings"/>
              <a:buChar char=""/>
              <a:tabLst>
                <a:tab pos="354965" algn="l"/>
                <a:tab pos="355600" algn="l"/>
              </a:tabLst>
            </a:pPr>
            <a:r>
              <a:rPr sz="3000" spc="-70" dirty="0">
                <a:solidFill>
                  <a:schemeClr val="accent6">
                    <a:lumMod val="75000"/>
                  </a:schemeClr>
                </a:solidFill>
                <a:latin typeface="Arial"/>
                <a:cs typeface="Arial"/>
              </a:rPr>
              <a:t>Heart, </a:t>
            </a:r>
            <a:r>
              <a:rPr sz="3000" spc="-80" dirty="0">
                <a:solidFill>
                  <a:schemeClr val="accent6">
                    <a:lumMod val="75000"/>
                  </a:schemeClr>
                </a:solidFill>
                <a:latin typeface="Arial"/>
                <a:cs typeface="Arial"/>
              </a:rPr>
              <a:t>kidney, </a:t>
            </a:r>
            <a:r>
              <a:rPr sz="3000" spc="-50" dirty="0">
                <a:solidFill>
                  <a:schemeClr val="accent6">
                    <a:lumMod val="75000"/>
                  </a:schemeClr>
                </a:solidFill>
                <a:latin typeface="Arial"/>
                <a:cs typeface="Arial"/>
              </a:rPr>
              <a:t>liver </a:t>
            </a:r>
            <a:r>
              <a:rPr sz="3000" spc="-45" dirty="0">
                <a:solidFill>
                  <a:schemeClr val="accent6">
                    <a:lumMod val="75000"/>
                  </a:schemeClr>
                </a:solidFill>
                <a:latin typeface="Arial"/>
                <a:cs typeface="Arial"/>
              </a:rPr>
              <a:t>failure</a:t>
            </a:r>
            <a:r>
              <a:rPr sz="3000" spc="-150" dirty="0">
                <a:solidFill>
                  <a:schemeClr val="accent6">
                    <a:lumMod val="75000"/>
                  </a:schemeClr>
                </a:solidFill>
                <a:latin typeface="Arial"/>
                <a:cs typeface="Arial"/>
              </a:rPr>
              <a:t> </a:t>
            </a:r>
            <a:r>
              <a:rPr sz="3000" spc="-195" dirty="0">
                <a:solidFill>
                  <a:schemeClr val="accent6">
                    <a:lumMod val="75000"/>
                  </a:schemeClr>
                </a:solidFill>
                <a:latin typeface="Arial"/>
                <a:cs typeface="Arial"/>
              </a:rPr>
              <a:t>etc…</a:t>
            </a:r>
            <a:endParaRPr sz="3000" dirty="0">
              <a:solidFill>
                <a:schemeClr val="accent6">
                  <a:lumMod val="75000"/>
                </a:schemeClr>
              </a:solidFill>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Glasgow Coma Scale (GCS) for first aiders | First Aid for Free">
            <a:extLst>
              <a:ext uri="{FF2B5EF4-FFF2-40B4-BE49-F238E27FC236}">
                <a16:creationId xmlns="" xmlns:a16="http://schemas.microsoft.com/office/drawing/2014/main" id="{D6B159E6-B9A1-4F57-BBF3-D6A580C8EE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68579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2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6" y="685800"/>
            <a:ext cx="10210800" cy="990600"/>
          </a:xfrm>
        </p:spPr>
        <p:txBody>
          <a:bodyPr>
            <a:normAutofit fontScale="90000"/>
          </a:bodyPr>
          <a:lstStyle/>
          <a:p>
            <a:r>
              <a:rPr lang="en-US" sz="4400" b="1" dirty="0"/>
              <a:t>Admitted to ICU criteria in general </a:t>
            </a:r>
            <a:r>
              <a:rPr lang="en-US" sz="4400" dirty="0"/>
              <a:t/>
            </a:r>
            <a:br>
              <a:rPr lang="en-US" sz="4400" dirty="0"/>
            </a:br>
            <a:endParaRPr lang="en-US" sz="4400" dirty="0"/>
          </a:p>
        </p:txBody>
      </p:sp>
      <p:sp>
        <p:nvSpPr>
          <p:cNvPr id="3" name="Content Placeholder 2"/>
          <p:cNvSpPr>
            <a:spLocks noGrp="1"/>
          </p:cNvSpPr>
          <p:nvPr>
            <p:ph idx="1"/>
          </p:nvPr>
        </p:nvSpPr>
        <p:spPr>
          <a:xfrm>
            <a:off x="533400" y="1447800"/>
            <a:ext cx="7772400" cy="3886200"/>
          </a:xfrm>
        </p:spPr>
        <p:txBody>
          <a:bodyPr>
            <a:normAutofit/>
          </a:bodyPr>
          <a:lstStyle/>
          <a:p>
            <a:r>
              <a:rPr lang="en-US" dirty="0">
                <a:solidFill>
                  <a:srgbClr val="FF0000"/>
                </a:solidFill>
              </a:rPr>
              <a:t>compromized </a:t>
            </a:r>
            <a:r>
              <a:rPr lang="en-US" dirty="0"/>
              <a:t>airway </a:t>
            </a:r>
          </a:p>
          <a:p>
            <a:r>
              <a:rPr lang="en-US" dirty="0"/>
              <a:t>GCS ˂= 12</a:t>
            </a:r>
          </a:p>
          <a:p>
            <a:r>
              <a:rPr lang="en-US" dirty="0"/>
              <a:t>Unstable vital sign </a:t>
            </a:r>
          </a:p>
          <a:p>
            <a:r>
              <a:rPr lang="en-US" dirty="0"/>
              <a:t>pH ˂=7.2 ..or 7.5</a:t>
            </a:r>
          </a:p>
          <a:p>
            <a:r>
              <a:rPr lang="en-US" dirty="0"/>
              <a:t>paco2 ˃45-55</a:t>
            </a:r>
          </a:p>
          <a:p>
            <a:r>
              <a:rPr lang="en-US" dirty="0"/>
              <a:t>pao2˂60  </a:t>
            </a:r>
            <a:r>
              <a:rPr lang="en-US" b="1" dirty="0">
                <a:solidFill>
                  <a:srgbClr val="FF0000"/>
                </a:solidFill>
              </a:rPr>
              <a:t>HYPOXIA</a:t>
            </a:r>
          </a:p>
          <a:p>
            <a:r>
              <a:rPr lang="en-US" dirty="0"/>
              <a:t>Fio2˃60%needed </a:t>
            </a:r>
          </a:p>
          <a:p>
            <a:endParaRPr lang="en-US" dirty="0"/>
          </a:p>
        </p:txBody>
      </p:sp>
    </p:spTree>
    <p:extLst>
      <p:ext uri="{BB962C8B-B14F-4D97-AF65-F5344CB8AC3E}">
        <p14:creationId xmlns:p14="http://schemas.microsoft.com/office/powerpoint/2010/main" val="35352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006082" cy="482600"/>
          </a:xfrm>
        </p:spPr>
        <p:txBody>
          <a:bodyPr>
            <a:noAutofit/>
          </a:bodyPr>
          <a:lstStyle/>
          <a:p>
            <a:r>
              <a:rPr lang="en-US" sz="4400" b="1" dirty="0"/>
              <a:t> Hypoxia  classification</a:t>
            </a:r>
            <a:r>
              <a:rPr lang="en-US" sz="4400" dirty="0"/>
              <a:t> </a:t>
            </a:r>
            <a:br>
              <a:rPr lang="en-US" sz="4400" dirty="0"/>
            </a:br>
            <a:r>
              <a:rPr lang="en-US" sz="4400" dirty="0"/>
              <a:t> pao2 &lt; 60 </a:t>
            </a:r>
            <a:r>
              <a:rPr lang="en-US" sz="4400" dirty="0" err="1"/>
              <a:t>mmhg</a:t>
            </a:r>
            <a:endParaRPr lang="en-US" sz="4400" dirty="0"/>
          </a:p>
        </p:txBody>
      </p:sp>
      <p:sp>
        <p:nvSpPr>
          <p:cNvPr id="3" name="Content Placeholder 2"/>
          <p:cNvSpPr>
            <a:spLocks noGrp="1"/>
          </p:cNvSpPr>
          <p:nvPr>
            <p:ph idx="1"/>
          </p:nvPr>
        </p:nvSpPr>
        <p:spPr>
          <a:xfrm>
            <a:off x="457200" y="1600200"/>
            <a:ext cx="8153400" cy="5181600"/>
          </a:xfrm>
        </p:spPr>
        <p:txBody>
          <a:bodyPr>
            <a:normAutofit/>
          </a:bodyPr>
          <a:lstStyle/>
          <a:p>
            <a:pPr>
              <a:buNone/>
            </a:pPr>
            <a:r>
              <a:rPr lang="en-US" altLang="en-US" dirty="0"/>
              <a:t>1- </a:t>
            </a:r>
            <a:r>
              <a:rPr lang="en-US" altLang="en-US" b="1" dirty="0"/>
              <a:t>Hypoxic Hypoxia in inadequate  ventilation and oxygenation.</a:t>
            </a:r>
            <a:r>
              <a:rPr lang="en-US" dirty="0"/>
              <a:t> altitude ,asthma , Resp. disease </a:t>
            </a:r>
            <a:endParaRPr lang="en-US" altLang="en-US" b="1" dirty="0"/>
          </a:p>
          <a:p>
            <a:pPr>
              <a:buNone/>
            </a:pPr>
            <a:r>
              <a:rPr lang="en-US" altLang="en-US" b="1" dirty="0"/>
              <a:t>2- Anemic Hypoxia in inadequate    hemoglobin content OR function.</a:t>
            </a:r>
            <a:r>
              <a:rPr lang="en-US" dirty="0"/>
              <a:t> anemia , </a:t>
            </a:r>
            <a:r>
              <a:rPr lang="en-US" dirty="0" err="1"/>
              <a:t>carboxy</a:t>
            </a:r>
            <a:r>
              <a:rPr lang="en-US" dirty="0"/>
              <a:t> </a:t>
            </a:r>
            <a:r>
              <a:rPr lang="en-US" dirty="0" err="1"/>
              <a:t>Hb</a:t>
            </a:r>
            <a:r>
              <a:rPr lang="en-US" dirty="0"/>
              <a:t> , </a:t>
            </a:r>
            <a:r>
              <a:rPr lang="en-US" dirty="0" err="1"/>
              <a:t>methemo</a:t>
            </a:r>
            <a:r>
              <a:rPr lang="en-US" dirty="0"/>
              <a:t> </a:t>
            </a:r>
            <a:r>
              <a:rPr lang="en-US" dirty="0" err="1"/>
              <a:t>Hb</a:t>
            </a:r>
            <a:r>
              <a:rPr lang="en-US" dirty="0"/>
              <a:t> </a:t>
            </a:r>
            <a:endParaRPr lang="en-US" altLang="en-US" b="1" dirty="0"/>
          </a:p>
          <a:p>
            <a:pPr>
              <a:buNone/>
            </a:pPr>
            <a:r>
              <a:rPr lang="en-US" altLang="en-US" b="1" dirty="0"/>
              <a:t>3- Circulatory Hypoxia in inadequate perfusion </a:t>
            </a:r>
            <a:r>
              <a:rPr lang="en-US" dirty="0"/>
              <a:t>CHF</a:t>
            </a:r>
            <a:endParaRPr lang="en-US" altLang="en-US" b="1" dirty="0"/>
          </a:p>
          <a:p>
            <a:pPr>
              <a:buNone/>
            </a:pPr>
            <a:r>
              <a:rPr lang="en-US" altLang="en-US" b="1" dirty="0"/>
              <a:t>4- </a:t>
            </a:r>
            <a:r>
              <a:rPr lang="en-US" altLang="en-US" b="1" dirty="0" err="1"/>
              <a:t>Histotoxic</a:t>
            </a:r>
            <a:r>
              <a:rPr lang="en-US" altLang="en-US" b="1" dirty="0"/>
              <a:t> Hypoxia in inability of the cells to utilize oxygen.</a:t>
            </a:r>
            <a:r>
              <a:rPr lang="en-US" dirty="0"/>
              <a:t> </a:t>
            </a:r>
          </a:p>
          <a:p>
            <a:pPr>
              <a:buNone/>
            </a:pPr>
            <a:r>
              <a:rPr lang="en-US" dirty="0"/>
              <a:t>Cyanide , salicylic acid poisoning </a:t>
            </a:r>
            <a:endParaRPr lang="en-US" altLang="en-US" b="1" dirty="0"/>
          </a:p>
          <a:p>
            <a:pPr>
              <a:buNone/>
            </a:pPr>
            <a:r>
              <a:rPr lang="en-US" altLang="en-US" b="1" dirty="0"/>
              <a:t>5- DEMAND HYPOXIA increase O2 requirement </a:t>
            </a:r>
            <a:r>
              <a:rPr lang="en-US" altLang="en-US" dirty="0"/>
              <a:t>fever , seizure .</a:t>
            </a:r>
            <a:endParaRPr lang="en-US" altLang="en-US" b="1" dirty="0"/>
          </a:p>
          <a:p>
            <a:endParaRPr lang="en-US" dirty="0"/>
          </a:p>
        </p:txBody>
      </p:sp>
    </p:spTree>
    <p:extLst>
      <p:ext uri="{BB962C8B-B14F-4D97-AF65-F5344CB8AC3E}">
        <p14:creationId xmlns:p14="http://schemas.microsoft.com/office/powerpoint/2010/main" val="75452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267200"/>
          </a:xfrm>
        </p:spPr>
        <p:txBody>
          <a:bodyPr>
            <a:normAutofit/>
          </a:bodyPr>
          <a:lstStyle/>
          <a:p>
            <a:pPr marL="0" indent="0">
              <a:buNone/>
            </a:pPr>
            <a:r>
              <a:rPr lang="en-US" b="1" dirty="0"/>
              <a:t>   hypoxemia S&amp;S</a:t>
            </a:r>
            <a:r>
              <a:rPr lang="en-US" dirty="0"/>
              <a:t> : </a:t>
            </a:r>
            <a:r>
              <a:rPr lang="en-US" dirty="0">
                <a:solidFill>
                  <a:srgbClr val="FF0000"/>
                </a:solidFill>
              </a:rPr>
              <a:t/>
            </a:r>
            <a:br>
              <a:rPr lang="en-US" dirty="0">
                <a:solidFill>
                  <a:srgbClr val="FF0000"/>
                </a:solidFill>
              </a:rPr>
            </a:br>
            <a:r>
              <a:rPr lang="en-US" b="1" dirty="0">
                <a:solidFill>
                  <a:srgbClr val="FF0000"/>
                </a:solidFill>
              </a:rPr>
              <a:t>restlessness , tachycardia ,tachypnea, cyanosis  </a:t>
            </a:r>
          </a:p>
          <a:p>
            <a:r>
              <a:rPr lang="en-US" b="1" dirty="0">
                <a:solidFill>
                  <a:srgbClr val="FF0000"/>
                </a:solidFill>
              </a:rPr>
              <a:t>Cardiac irritability </a:t>
            </a:r>
            <a:r>
              <a:rPr lang="en-US" b="1" dirty="0">
                <a:solidFill>
                  <a:srgbClr val="FF0000"/>
                </a:solidFill>
                <a:sym typeface="Wingdings"/>
              </a:rPr>
              <a:t></a:t>
            </a:r>
            <a:r>
              <a:rPr lang="en-US" b="1" dirty="0">
                <a:solidFill>
                  <a:srgbClr val="FF0000"/>
                </a:solidFill>
              </a:rPr>
              <a:t> </a:t>
            </a:r>
            <a:r>
              <a:rPr lang="en-US" b="1" dirty="0" err="1">
                <a:solidFill>
                  <a:srgbClr val="FF0000"/>
                </a:solidFill>
              </a:rPr>
              <a:t>Obtundation</a:t>
            </a:r>
            <a:r>
              <a:rPr lang="en-US" b="1" dirty="0">
                <a:solidFill>
                  <a:srgbClr val="FF0000"/>
                </a:solidFill>
              </a:rPr>
              <a:t> </a:t>
            </a:r>
            <a:r>
              <a:rPr lang="en-US" b="1" dirty="0">
                <a:solidFill>
                  <a:srgbClr val="FF0000"/>
                </a:solidFill>
                <a:sym typeface="Wingdings"/>
              </a:rPr>
              <a:t></a:t>
            </a:r>
            <a:r>
              <a:rPr lang="en-US" b="1" dirty="0">
                <a:solidFill>
                  <a:srgbClr val="FF0000"/>
                </a:solidFill>
              </a:rPr>
              <a:t> </a:t>
            </a:r>
            <a:r>
              <a:rPr lang="en-US" b="1" dirty="0" err="1">
                <a:solidFill>
                  <a:srgbClr val="FF0000"/>
                </a:solidFill>
              </a:rPr>
              <a:t>Bradycardia</a:t>
            </a:r>
            <a:r>
              <a:rPr lang="en-US" b="1" dirty="0">
                <a:solidFill>
                  <a:srgbClr val="FF0000"/>
                </a:solidFill>
              </a:rPr>
              <a:t> </a:t>
            </a:r>
            <a:r>
              <a:rPr lang="en-US" b="1" dirty="0">
                <a:solidFill>
                  <a:srgbClr val="FF0000"/>
                </a:solidFill>
                <a:sym typeface="Wingdings"/>
              </a:rPr>
              <a:t></a:t>
            </a:r>
            <a:r>
              <a:rPr lang="en-US" b="1" dirty="0">
                <a:solidFill>
                  <a:srgbClr val="FF0000"/>
                </a:solidFill>
              </a:rPr>
              <a:t> Hypotension and Ischemia </a:t>
            </a:r>
            <a:r>
              <a:rPr lang="en-US" b="1" dirty="0">
                <a:solidFill>
                  <a:srgbClr val="FF0000"/>
                </a:solidFill>
                <a:sym typeface="Wingdings"/>
              </a:rPr>
              <a:t></a:t>
            </a:r>
            <a:r>
              <a:rPr lang="en-US" b="1" dirty="0">
                <a:solidFill>
                  <a:srgbClr val="FF0000"/>
                </a:solidFill>
              </a:rPr>
              <a:t> cardiac arrest .</a:t>
            </a:r>
            <a:r>
              <a:rPr lang="en-US" dirty="0"/>
              <a:t/>
            </a:r>
            <a:br>
              <a:rPr lang="en-US" dirty="0"/>
            </a:br>
            <a:endParaRPr lang="en-US" dirty="0"/>
          </a:p>
          <a:p>
            <a:r>
              <a:rPr lang="en-US" b="1" dirty="0" err="1"/>
              <a:t>hypovolemia</a:t>
            </a:r>
            <a:r>
              <a:rPr lang="en-US" b="1" dirty="0"/>
              <a:t> S&amp;S :</a:t>
            </a:r>
            <a:r>
              <a:rPr lang="en-US" dirty="0"/>
              <a:t>   </a:t>
            </a:r>
            <a:br>
              <a:rPr lang="en-US" dirty="0"/>
            </a:br>
            <a:r>
              <a:rPr lang="en-US" dirty="0"/>
              <a:t>Dehydration+ Decrease B.P , </a:t>
            </a:r>
          </a:p>
          <a:p>
            <a:pPr marL="0" indent="0">
              <a:buNone/>
            </a:pPr>
            <a:r>
              <a:rPr lang="en-US" dirty="0"/>
              <a:t>    Orthostatic hypotension </a:t>
            </a:r>
            <a:br>
              <a:rPr lang="en-US" dirty="0"/>
            </a:br>
            <a:r>
              <a:rPr lang="en-US" dirty="0"/>
              <a:t>± decrease </a:t>
            </a:r>
            <a:r>
              <a:rPr lang="en-US" dirty="0" err="1"/>
              <a:t>Hb</a:t>
            </a:r>
            <a:r>
              <a:rPr lang="en-US" dirty="0"/>
              <a:t> level or blood volume </a:t>
            </a:r>
          </a:p>
        </p:txBody>
      </p:sp>
    </p:spTree>
    <p:extLst>
      <p:ext uri="{BB962C8B-B14F-4D97-AF65-F5344CB8AC3E}">
        <p14:creationId xmlns:p14="http://schemas.microsoft.com/office/powerpoint/2010/main" val="301470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876800"/>
          </a:xfrm>
        </p:spPr>
        <p:txBody>
          <a:bodyPr>
            <a:normAutofit fontScale="85000" lnSpcReduction="10000"/>
          </a:bodyPr>
          <a:lstStyle/>
          <a:p>
            <a:pPr marL="0" indent="0">
              <a:buNone/>
            </a:pPr>
            <a:r>
              <a:rPr lang="en-US" b="1" i="0" dirty="0">
                <a:solidFill>
                  <a:srgbClr val="202124"/>
                </a:solidFill>
                <a:effectLst/>
                <a:latin typeface="HelveticaNeue"/>
              </a:rPr>
              <a:t>Intubation</a:t>
            </a:r>
            <a:r>
              <a:rPr lang="en-US" b="0" i="0" dirty="0">
                <a:solidFill>
                  <a:srgbClr val="202124"/>
                </a:solidFill>
                <a:effectLst/>
                <a:latin typeface="HelveticaNeue"/>
              </a:rPr>
              <a:t> is the process of inserting a tube, called an endotracheal tube (ET), through the mouth and then into the airway. This is done so that a patient can be placed on a ventilator to assist with breathing during anesthesia, sedation, or severe illness</a:t>
            </a:r>
          </a:p>
          <a:p>
            <a:pPr marL="0" indent="0">
              <a:buNone/>
            </a:pPr>
            <a:endParaRPr lang="en-US" b="0" i="0" dirty="0">
              <a:solidFill>
                <a:srgbClr val="202124"/>
              </a:solidFill>
              <a:effectLst/>
              <a:latin typeface="HelveticaNeue"/>
            </a:endParaRPr>
          </a:p>
          <a:p>
            <a:pPr marL="0" indent="0">
              <a:buNone/>
            </a:pPr>
            <a:r>
              <a:rPr lang="en-US" b="1" u="sng" dirty="0">
                <a:solidFill>
                  <a:schemeClr val="accent1">
                    <a:lumMod val="75000"/>
                  </a:schemeClr>
                </a:solidFill>
              </a:rPr>
              <a:t>Intubation indications</a:t>
            </a:r>
            <a:r>
              <a:rPr lang="en-US" dirty="0"/>
              <a:t/>
            </a:r>
            <a:br>
              <a:rPr lang="en-US" dirty="0"/>
            </a:br>
            <a:r>
              <a:rPr lang="en-US" dirty="0"/>
              <a:t>☻</a:t>
            </a:r>
            <a:r>
              <a:rPr lang="en-US" dirty="0">
                <a:solidFill>
                  <a:schemeClr val="accent1">
                    <a:lumMod val="75000"/>
                  </a:schemeClr>
                </a:solidFill>
              </a:rPr>
              <a:t>apnea </a:t>
            </a:r>
            <a:r>
              <a:rPr lang="en-US" dirty="0">
                <a:sym typeface="Wingdings"/>
              </a:rPr>
              <a:t></a:t>
            </a:r>
            <a:r>
              <a:rPr lang="en-US" dirty="0"/>
              <a:t> central decrease GCS ≤ 8 </a:t>
            </a:r>
            <a:r>
              <a:rPr lang="en-US" dirty="0">
                <a:sym typeface="Wingdings"/>
              </a:rPr>
              <a:t></a:t>
            </a:r>
            <a:r>
              <a:rPr lang="en-US" dirty="0"/>
              <a:t> absent gag reflex </a:t>
            </a:r>
            <a:br>
              <a:rPr lang="en-US" dirty="0"/>
            </a:br>
            <a:r>
              <a:rPr lang="en-US" dirty="0"/>
              <a:t>               </a:t>
            </a:r>
            <a:r>
              <a:rPr lang="en-US" dirty="0">
                <a:sym typeface="Wingdings"/>
              </a:rPr>
              <a:t></a:t>
            </a:r>
            <a:r>
              <a:rPr lang="en-US" dirty="0"/>
              <a:t> induced </a:t>
            </a:r>
            <a:r>
              <a:rPr lang="en-US" dirty="0">
                <a:sym typeface="Wingdings"/>
              </a:rPr>
              <a:t></a:t>
            </a:r>
            <a:r>
              <a:rPr lang="en-US" dirty="0"/>
              <a:t> general anesthesia </a:t>
            </a:r>
            <a:br>
              <a:rPr lang="en-US" dirty="0"/>
            </a:br>
            <a:r>
              <a:rPr lang="en-US" dirty="0"/>
              <a:t>               </a:t>
            </a:r>
            <a:r>
              <a:rPr lang="en-US" dirty="0">
                <a:sym typeface="Wingdings"/>
              </a:rPr>
              <a:t></a:t>
            </a:r>
            <a:r>
              <a:rPr lang="en-US" dirty="0"/>
              <a:t> poisoning </a:t>
            </a:r>
            <a:br>
              <a:rPr lang="en-US" dirty="0"/>
            </a:br>
            <a:r>
              <a:rPr lang="en-US" dirty="0"/>
              <a:t>☻ </a:t>
            </a:r>
            <a:r>
              <a:rPr lang="en-US" dirty="0">
                <a:solidFill>
                  <a:schemeClr val="accent1">
                    <a:lumMod val="75000"/>
                  </a:schemeClr>
                </a:solidFill>
              </a:rPr>
              <a:t>Resp. failure </a:t>
            </a:r>
            <a:r>
              <a:rPr lang="en-US" dirty="0">
                <a:sym typeface="Wingdings"/>
              </a:rPr>
              <a:t></a:t>
            </a:r>
            <a:r>
              <a:rPr lang="en-US" dirty="0"/>
              <a:t> drugs arrest</a:t>
            </a:r>
            <a:br>
              <a:rPr lang="en-US" dirty="0"/>
            </a:br>
            <a:r>
              <a:rPr lang="en-US" dirty="0"/>
              <a:t>                         </a:t>
            </a:r>
            <a:r>
              <a:rPr lang="en-US" dirty="0">
                <a:sym typeface="Wingdings"/>
              </a:rPr>
              <a:t></a:t>
            </a:r>
            <a:r>
              <a:rPr lang="en-US" dirty="0"/>
              <a:t> disease </a:t>
            </a:r>
            <a:r>
              <a:rPr lang="en-US" dirty="0">
                <a:sym typeface="Wingdings"/>
              </a:rPr>
              <a:t></a:t>
            </a:r>
            <a:r>
              <a:rPr lang="en-US" dirty="0"/>
              <a:t> ARDS , COPD, ASTHMA ,sepsis </a:t>
            </a:r>
            <a:br>
              <a:rPr lang="en-US" dirty="0"/>
            </a:br>
            <a:r>
              <a:rPr lang="en-US" dirty="0"/>
              <a:t>☻ </a:t>
            </a:r>
            <a:r>
              <a:rPr lang="en-US" dirty="0">
                <a:solidFill>
                  <a:schemeClr val="accent1">
                    <a:lumMod val="75000"/>
                  </a:schemeClr>
                </a:solidFill>
              </a:rPr>
              <a:t>Resp. airway protection </a:t>
            </a:r>
            <a:r>
              <a:rPr lang="en-US" dirty="0">
                <a:sym typeface="Wingdings"/>
              </a:rPr>
              <a:t></a:t>
            </a:r>
            <a:r>
              <a:rPr lang="en-US" dirty="0"/>
              <a:t> risk of aspiration </a:t>
            </a:r>
            <a:br>
              <a:rPr lang="en-US" dirty="0"/>
            </a:br>
            <a:r>
              <a:rPr lang="en-US" dirty="0"/>
              <a:t>                                           </a:t>
            </a:r>
            <a:r>
              <a:rPr lang="en-US" dirty="0">
                <a:sym typeface="Wingdings"/>
              </a:rPr>
              <a:t></a:t>
            </a:r>
            <a:r>
              <a:rPr lang="en-US" dirty="0"/>
              <a:t> burn patient </a:t>
            </a:r>
            <a:br>
              <a:rPr lang="en-US" dirty="0"/>
            </a:br>
            <a:r>
              <a:rPr lang="en-US" dirty="0"/>
              <a:t>☻ </a:t>
            </a:r>
            <a:r>
              <a:rPr lang="en-US" dirty="0">
                <a:solidFill>
                  <a:schemeClr val="accent1">
                    <a:lumMod val="75000"/>
                  </a:schemeClr>
                </a:solidFill>
              </a:rPr>
              <a:t>Resp. obstruction </a:t>
            </a:r>
            <a:r>
              <a:rPr lang="en-US" dirty="0">
                <a:sym typeface="Wingdings"/>
              </a:rPr>
              <a:t></a:t>
            </a:r>
            <a:r>
              <a:rPr lang="en-US" dirty="0"/>
              <a:t> trauma , tumor , laryngeal oedema , epiglottitis</a:t>
            </a:r>
          </a:p>
          <a:p>
            <a:pPr marL="0" indent="0">
              <a:buNone/>
            </a:pPr>
            <a:endParaRPr lang="en-US" dirty="0"/>
          </a:p>
          <a:p>
            <a:pPr marL="0" indent="0">
              <a:buNone/>
            </a:pPr>
            <a:r>
              <a:rPr lang="en-US" dirty="0"/>
              <a:t>☻</a:t>
            </a:r>
            <a:r>
              <a:rPr lang="en-US" dirty="0">
                <a:solidFill>
                  <a:schemeClr val="accent1">
                    <a:lumMod val="75000"/>
                  </a:schemeClr>
                </a:solidFill>
              </a:rPr>
              <a:t>hemodynamic instability </a:t>
            </a:r>
            <a:r>
              <a:rPr lang="en-US" dirty="0">
                <a:sym typeface="Wingdings"/>
              </a:rPr>
              <a:t></a:t>
            </a:r>
            <a:r>
              <a:rPr lang="en-US" dirty="0"/>
              <a:t> shock , cardiac arrest , sever hypothermia </a:t>
            </a:r>
          </a:p>
        </p:txBody>
      </p:sp>
    </p:spTree>
    <p:extLst>
      <p:ext uri="{BB962C8B-B14F-4D97-AF65-F5344CB8AC3E}">
        <p14:creationId xmlns:p14="http://schemas.microsoft.com/office/powerpoint/2010/main" val="340877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0"/>
          </a:xfrm>
        </p:spPr>
        <p:txBody>
          <a:bodyPr>
            <a:normAutofit fontScale="90000"/>
          </a:bodyPr>
          <a:lstStyle/>
          <a:p>
            <a:r>
              <a:rPr lang="en-US" dirty="0"/>
              <a:t> </a:t>
            </a:r>
            <a:r>
              <a:rPr lang="en-US" sz="4900" b="1" dirty="0"/>
              <a:t> Essential management in ICU:    (FAST HUG) </a:t>
            </a:r>
            <a:r>
              <a:rPr lang="en-US" sz="4900" dirty="0"/>
              <a:t/>
            </a:r>
            <a:br>
              <a:rPr lang="en-US" sz="4900" dirty="0"/>
            </a:br>
            <a:endParaRPr lang="en-US" sz="4900" dirty="0"/>
          </a:p>
        </p:txBody>
      </p:sp>
      <p:sp>
        <p:nvSpPr>
          <p:cNvPr id="3" name="Content Placeholder 2"/>
          <p:cNvSpPr>
            <a:spLocks noGrp="1"/>
          </p:cNvSpPr>
          <p:nvPr>
            <p:ph idx="1"/>
          </p:nvPr>
        </p:nvSpPr>
        <p:spPr>
          <a:xfrm>
            <a:off x="838200" y="1905000"/>
            <a:ext cx="7543800" cy="3886200"/>
          </a:xfrm>
        </p:spPr>
        <p:txBody>
          <a:bodyPr/>
          <a:lstStyle/>
          <a:p>
            <a:r>
              <a:rPr lang="en-US" b="1" dirty="0"/>
              <a:t>F :</a:t>
            </a:r>
            <a:r>
              <a:rPr lang="en-US" dirty="0"/>
              <a:t>feedings</a:t>
            </a:r>
            <a:r>
              <a:rPr lang="en-US" b="1" dirty="0"/>
              <a:t> </a:t>
            </a:r>
            <a:br>
              <a:rPr lang="en-US" b="1" dirty="0"/>
            </a:br>
            <a:r>
              <a:rPr lang="en-US" b="1" dirty="0"/>
              <a:t>A</a:t>
            </a:r>
            <a:r>
              <a:rPr lang="en-US" dirty="0"/>
              <a:t> : analgesia </a:t>
            </a:r>
            <a:br>
              <a:rPr lang="en-US" dirty="0"/>
            </a:br>
            <a:r>
              <a:rPr lang="en-US" b="1" dirty="0"/>
              <a:t>S</a:t>
            </a:r>
            <a:r>
              <a:rPr lang="en-US" dirty="0"/>
              <a:t> : sedation </a:t>
            </a:r>
            <a:br>
              <a:rPr lang="en-US" dirty="0"/>
            </a:br>
            <a:r>
              <a:rPr lang="en-US" b="1" dirty="0"/>
              <a:t>T</a:t>
            </a:r>
            <a:r>
              <a:rPr lang="en-US" dirty="0"/>
              <a:t> : </a:t>
            </a:r>
            <a:r>
              <a:rPr lang="en-US" dirty="0" err="1"/>
              <a:t>thrombo</a:t>
            </a:r>
            <a:r>
              <a:rPr lang="en-US" dirty="0"/>
              <a:t>-embolism prophylaxis </a:t>
            </a:r>
            <a:br>
              <a:rPr lang="en-US" dirty="0"/>
            </a:br>
            <a:endParaRPr lang="en-US" dirty="0"/>
          </a:p>
          <a:p>
            <a:r>
              <a:rPr lang="en-US" b="1" dirty="0"/>
              <a:t>H</a:t>
            </a:r>
            <a:r>
              <a:rPr lang="en-US" dirty="0"/>
              <a:t>  : head of bed elevation (30 - 45 )</a:t>
            </a:r>
            <a:br>
              <a:rPr lang="en-US" dirty="0"/>
            </a:br>
            <a:r>
              <a:rPr lang="en-US" b="1" dirty="0"/>
              <a:t>U</a:t>
            </a:r>
            <a:r>
              <a:rPr lang="en-US" dirty="0"/>
              <a:t> : ulcer prophylaxis ( stress ulcer , bed sore )</a:t>
            </a:r>
            <a:br>
              <a:rPr lang="en-US" dirty="0"/>
            </a:br>
            <a:r>
              <a:rPr lang="en-US" b="1" dirty="0"/>
              <a:t>G</a:t>
            </a:r>
            <a:r>
              <a:rPr lang="en-US" dirty="0"/>
              <a:t> : glucose control </a:t>
            </a:r>
          </a:p>
        </p:txBody>
      </p:sp>
    </p:spTree>
    <p:extLst>
      <p:ext uri="{BB962C8B-B14F-4D97-AF65-F5344CB8AC3E}">
        <p14:creationId xmlns:p14="http://schemas.microsoft.com/office/powerpoint/2010/main" val="66984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4696" y="533400"/>
            <a:ext cx="5094605" cy="635000"/>
          </a:xfrm>
          <a:prstGeom prst="rect">
            <a:avLst/>
          </a:prstGeom>
        </p:spPr>
        <p:txBody>
          <a:bodyPr vert="horz" wrap="square" lIns="0" tIns="12065" rIns="0" bIns="0" rtlCol="0">
            <a:spAutoFit/>
          </a:bodyPr>
          <a:lstStyle/>
          <a:p>
            <a:pPr marL="12700">
              <a:lnSpc>
                <a:spcPct val="100000"/>
              </a:lnSpc>
              <a:spcBef>
                <a:spcPts val="95"/>
              </a:spcBef>
              <a:tabLst>
                <a:tab pos="2680335" algn="l"/>
                <a:tab pos="4014470" algn="l"/>
              </a:tabLst>
            </a:pPr>
            <a:r>
              <a:rPr sz="4000" b="0" spc="-250" dirty="0">
                <a:solidFill>
                  <a:srgbClr val="0070C0"/>
                </a:solidFill>
                <a:latin typeface="Arial"/>
                <a:cs typeface="Arial"/>
              </a:rPr>
              <a:t>INTENSIV</a:t>
            </a:r>
            <a:r>
              <a:rPr sz="4000" b="0" spc="-170" dirty="0">
                <a:solidFill>
                  <a:srgbClr val="0070C0"/>
                </a:solidFill>
                <a:latin typeface="Arial"/>
                <a:cs typeface="Arial"/>
              </a:rPr>
              <a:t>E</a:t>
            </a:r>
            <a:r>
              <a:rPr lang="en-US" sz="4000" spc="-170" dirty="0">
                <a:solidFill>
                  <a:srgbClr val="0070C0"/>
                </a:solidFill>
                <a:latin typeface="Arial"/>
                <a:cs typeface="Arial"/>
              </a:rPr>
              <a:t> </a:t>
            </a:r>
            <a:r>
              <a:rPr sz="4000" b="0" spc="-690" dirty="0">
                <a:solidFill>
                  <a:srgbClr val="0070C0"/>
                </a:solidFill>
                <a:latin typeface="Arial"/>
                <a:cs typeface="Arial"/>
              </a:rPr>
              <a:t>CAR</a:t>
            </a:r>
            <a:r>
              <a:rPr sz="4000" b="0" spc="-560" dirty="0">
                <a:solidFill>
                  <a:srgbClr val="0070C0"/>
                </a:solidFill>
                <a:latin typeface="Arial"/>
                <a:cs typeface="Arial"/>
              </a:rPr>
              <a:t>E</a:t>
            </a:r>
            <a:r>
              <a:rPr lang="en-US" sz="4000" spc="-560" dirty="0">
                <a:solidFill>
                  <a:srgbClr val="0070C0"/>
                </a:solidFill>
                <a:latin typeface="Arial"/>
                <a:cs typeface="Arial"/>
              </a:rPr>
              <a:t>  </a:t>
            </a:r>
            <a:r>
              <a:rPr sz="4000" b="0" spc="-235" dirty="0">
                <a:solidFill>
                  <a:srgbClr val="0070C0"/>
                </a:solidFill>
                <a:latin typeface="Arial"/>
                <a:cs typeface="Arial"/>
              </a:rPr>
              <a:t>UNIT</a:t>
            </a:r>
            <a:endParaRPr sz="4000" dirty="0">
              <a:solidFill>
                <a:srgbClr val="0070C0"/>
              </a:solidFill>
              <a:latin typeface="Arial"/>
              <a:cs typeface="Arial"/>
            </a:endParaRPr>
          </a:p>
        </p:txBody>
      </p:sp>
      <p:sp>
        <p:nvSpPr>
          <p:cNvPr id="3" name="object 3"/>
          <p:cNvSpPr txBox="1"/>
          <p:nvPr/>
        </p:nvSpPr>
        <p:spPr>
          <a:xfrm>
            <a:off x="530859" y="1364332"/>
            <a:ext cx="8082281" cy="3116238"/>
          </a:xfrm>
          <a:prstGeom prst="rect">
            <a:avLst/>
          </a:prstGeom>
        </p:spPr>
        <p:txBody>
          <a:bodyPr vert="horz" wrap="square" lIns="0" tIns="12700" rIns="0" bIns="0" rtlCol="0">
            <a:spAutoFit/>
          </a:bodyPr>
          <a:lstStyle/>
          <a:p>
            <a:pPr marL="355600" marR="5080" indent="-342900">
              <a:lnSpc>
                <a:spcPct val="100000"/>
              </a:lnSpc>
              <a:spcBef>
                <a:spcPts val="100"/>
              </a:spcBef>
              <a:buClr>
                <a:srgbClr val="D5EBFF"/>
              </a:buClr>
              <a:buSzPct val="95000"/>
              <a:buFont typeface="Wingdings"/>
              <a:buChar char=""/>
              <a:tabLst>
                <a:tab pos="354965" algn="l"/>
                <a:tab pos="355600" algn="l"/>
              </a:tabLst>
            </a:pPr>
            <a:r>
              <a:rPr lang="en-US" sz="2000" b="0" i="0" dirty="0">
                <a:solidFill>
                  <a:srgbClr val="202122"/>
                </a:solidFill>
                <a:effectLst/>
                <a:latin typeface="Arial" panose="020B0604020202020204" pitchFamily="34" charset="0"/>
              </a:rPr>
              <a:t>An </a:t>
            </a:r>
            <a:r>
              <a:rPr lang="en-US" sz="2000" b="1" i="0" dirty="0">
                <a:solidFill>
                  <a:srgbClr val="202122"/>
                </a:solidFill>
                <a:effectLst/>
                <a:latin typeface="Arial" panose="020B0604020202020204" pitchFamily="34" charset="0"/>
              </a:rPr>
              <a:t>intensive care unit</a:t>
            </a:r>
            <a:r>
              <a:rPr lang="en-US" sz="2000" b="0" i="0" dirty="0">
                <a:solidFill>
                  <a:srgbClr val="202122"/>
                </a:solidFill>
                <a:effectLst/>
                <a:latin typeface="Arial" panose="020B0604020202020204" pitchFamily="34" charset="0"/>
              </a:rPr>
              <a:t> (</a:t>
            </a:r>
            <a:r>
              <a:rPr lang="en-US" sz="2000" b="1" i="0" dirty="0">
                <a:solidFill>
                  <a:srgbClr val="202122"/>
                </a:solidFill>
                <a:effectLst/>
                <a:latin typeface="Arial" panose="020B0604020202020204" pitchFamily="34" charset="0"/>
              </a:rPr>
              <a:t>ICU</a:t>
            </a:r>
            <a:r>
              <a:rPr lang="en-US" sz="2000" b="0" i="0" dirty="0">
                <a:solidFill>
                  <a:srgbClr val="202122"/>
                </a:solidFill>
                <a:effectLst/>
                <a:latin typeface="Arial" panose="020B0604020202020204" pitchFamily="34" charset="0"/>
              </a:rPr>
              <a:t>), also known as an </a:t>
            </a:r>
            <a:r>
              <a:rPr lang="en-US" sz="2000" b="1" i="0" dirty="0">
                <a:solidFill>
                  <a:srgbClr val="202122"/>
                </a:solidFill>
                <a:effectLst/>
                <a:latin typeface="Arial" panose="020B0604020202020204" pitchFamily="34" charset="0"/>
              </a:rPr>
              <a:t>intensive therapy unit</a:t>
            </a:r>
            <a:r>
              <a:rPr lang="en-US" sz="2000" b="0" i="0" dirty="0">
                <a:solidFill>
                  <a:srgbClr val="202122"/>
                </a:solidFill>
                <a:effectLst/>
                <a:latin typeface="Arial" panose="020B0604020202020204" pitchFamily="34" charset="0"/>
              </a:rPr>
              <a:t> or </a:t>
            </a:r>
            <a:r>
              <a:rPr lang="en-US" sz="2000" b="1" i="0" dirty="0">
                <a:solidFill>
                  <a:srgbClr val="202122"/>
                </a:solidFill>
                <a:effectLst/>
                <a:latin typeface="Arial" panose="020B0604020202020204" pitchFamily="34" charset="0"/>
              </a:rPr>
              <a:t>intensive treatment unit</a:t>
            </a:r>
            <a:r>
              <a:rPr lang="en-US" sz="2000" b="0" i="0" dirty="0">
                <a:solidFill>
                  <a:srgbClr val="202122"/>
                </a:solidFill>
                <a:effectLst/>
                <a:latin typeface="Arial" panose="020B0604020202020204" pitchFamily="34" charset="0"/>
              </a:rPr>
              <a:t> (</a:t>
            </a:r>
            <a:r>
              <a:rPr lang="en-US" sz="2000" b="1" i="0" dirty="0">
                <a:solidFill>
                  <a:srgbClr val="202122"/>
                </a:solidFill>
                <a:effectLst/>
                <a:latin typeface="Arial" panose="020B0604020202020204" pitchFamily="34" charset="0"/>
              </a:rPr>
              <a:t>ITU</a:t>
            </a:r>
            <a:r>
              <a:rPr lang="en-US" sz="2000" b="0" i="0" dirty="0">
                <a:solidFill>
                  <a:srgbClr val="202122"/>
                </a:solidFill>
                <a:effectLst/>
                <a:latin typeface="Arial" panose="020B0604020202020204" pitchFamily="34" charset="0"/>
              </a:rPr>
              <a:t>) is a special department of a hospital or health care facility that provides </a:t>
            </a:r>
            <a:r>
              <a:rPr lang="en-US" sz="2000" b="0" i="0" u="sng" strike="noStrike" dirty="0">
                <a:effectLst/>
                <a:latin typeface="Arial" panose="020B0604020202020204" pitchFamily="34" charset="0"/>
                <a:hlinkClick r:id="rId2" tooltip="Intensive care medicine"/>
              </a:rPr>
              <a:t>intensive care medicine</a:t>
            </a:r>
            <a:r>
              <a:rPr lang="en-US" sz="2000" b="0" i="0" dirty="0">
                <a:solidFill>
                  <a:srgbClr val="202122"/>
                </a:solidFill>
                <a:effectLst/>
                <a:latin typeface="Arial" panose="020B0604020202020204" pitchFamily="34" charset="0"/>
              </a:rPr>
              <a:t>.</a:t>
            </a:r>
            <a:endParaRPr lang="en-US" sz="2000" spc="-95" dirty="0">
              <a:solidFill>
                <a:schemeClr val="accent6">
                  <a:lumMod val="50000"/>
                </a:schemeClr>
              </a:solidFill>
              <a:latin typeface="Arial"/>
              <a:cs typeface="Arial"/>
            </a:endParaRPr>
          </a:p>
          <a:p>
            <a:pPr marL="355600" marR="5080" indent="-342900">
              <a:lnSpc>
                <a:spcPct val="100000"/>
              </a:lnSpc>
              <a:spcBef>
                <a:spcPts val="100"/>
              </a:spcBef>
              <a:buClr>
                <a:srgbClr val="D5EBFF"/>
              </a:buClr>
              <a:buSzPct val="95000"/>
              <a:buFont typeface="Wingdings"/>
              <a:buChar char=""/>
              <a:tabLst>
                <a:tab pos="354965" algn="l"/>
                <a:tab pos="355600" algn="l"/>
              </a:tabLst>
            </a:pPr>
            <a:endParaRPr lang="en-US" sz="2000" spc="-95" dirty="0">
              <a:solidFill>
                <a:schemeClr val="accent6">
                  <a:lumMod val="50000"/>
                </a:schemeClr>
              </a:solidFill>
              <a:latin typeface="Arial"/>
              <a:cs typeface="Arial"/>
            </a:endParaRPr>
          </a:p>
          <a:p>
            <a:pPr marL="355600" marR="5080" indent="-342900">
              <a:lnSpc>
                <a:spcPct val="100000"/>
              </a:lnSpc>
              <a:spcBef>
                <a:spcPts val="100"/>
              </a:spcBef>
              <a:buClr>
                <a:srgbClr val="D5EBFF"/>
              </a:buClr>
              <a:buSzPct val="95000"/>
              <a:buFont typeface="Wingdings"/>
              <a:buChar char=""/>
              <a:tabLst>
                <a:tab pos="354965" algn="l"/>
                <a:tab pos="355600" algn="l"/>
              </a:tabLst>
            </a:pPr>
            <a:r>
              <a:rPr sz="2000" spc="-95" dirty="0">
                <a:solidFill>
                  <a:schemeClr val="accent6">
                    <a:lumMod val="50000"/>
                  </a:schemeClr>
                </a:solidFill>
                <a:latin typeface="Arial"/>
                <a:cs typeface="Arial"/>
              </a:rPr>
              <a:t>service </a:t>
            </a:r>
            <a:r>
              <a:rPr sz="2000" spc="15" dirty="0">
                <a:solidFill>
                  <a:schemeClr val="accent6">
                    <a:lumMod val="50000"/>
                  </a:schemeClr>
                </a:solidFill>
                <a:latin typeface="Arial"/>
                <a:cs typeface="Arial"/>
              </a:rPr>
              <a:t>for </a:t>
            </a:r>
            <a:r>
              <a:rPr sz="2000" spc="-50" dirty="0">
                <a:solidFill>
                  <a:schemeClr val="accent6">
                    <a:lumMod val="50000"/>
                  </a:schemeClr>
                </a:solidFill>
                <a:latin typeface="Arial"/>
                <a:cs typeface="Arial"/>
              </a:rPr>
              <a:t>patients </a:t>
            </a:r>
            <a:r>
              <a:rPr sz="2000" spc="30" dirty="0">
                <a:solidFill>
                  <a:schemeClr val="accent6">
                    <a:lumMod val="50000"/>
                  </a:schemeClr>
                </a:solidFill>
                <a:latin typeface="Arial"/>
                <a:cs typeface="Arial"/>
              </a:rPr>
              <a:t>with  </a:t>
            </a:r>
            <a:r>
              <a:rPr sz="2000" spc="-15" dirty="0">
                <a:solidFill>
                  <a:schemeClr val="accent6">
                    <a:lumMod val="50000"/>
                  </a:schemeClr>
                </a:solidFill>
                <a:latin typeface="Arial"/>
                <a:cs typeface="Arial"/>
              </a:rPr>
              <a:t>potentially</a:t>
            </a:r>
            <a:r>
              <a:rPr sz="2000" spc="-215" dirty="0">
                <a:solidFill>
                  <a:schemeClr val="accent6">
                    <a:lumMod val="50000"/>
                  </a:schemeClr>
                </a:solidFill>
                <a:latin typeface="Arial"/>
                <a:cs typeface="Arial"/>
              </a:rPr>
              <a:t> </a:t>
            </a:r>
            <a:r>
              <a:rPr sz="2000" spc="-105" dirty="0">
                <a:solidFill>
                  <a:schemeClr val="accent6">
                    <a:lumMod val="50000"/>
                  </a:schemeClr>
                </a:solidFill>
                <a:latin typeface="Arial"/>
                <a:cs typeface="Arial"/>
              </a:rPr>
              <a:t>recoverable</a:t>
            </a:r>
            <a:r>
              <a:rPr sz="2000" spc="-229" dirty="0">
                <a:solidFill>
                  <a:schemeClr val="accent6">
                    <a:lumMod val="50000"/>
                  </a:schemeClr>
                </a:solidFill>
                <a:latin typeface="Arial"/>
                <a:cs typeface="Arial"/>
              </a:rPr>
              <a:t> </a:t>
            </a:r>
            <a:r>
              <a:rPr sz="2000" spc="-185" dirty="0">
                <a:solidFill>
                  <a:schemeClr val="accent6">
                    <a:lumMod val="50000"/>
                  </a:schemeClr>
                </a:solidFill>
                <a:latin typeface="Arial"/>
                <a:cs typeface="Arial"/>
              </a:rPr>
              <a:t>diseases</a:t>
            </a:r>
            <a:r>
              <a:rPr sz="2000" spc="-210" dirty="0">
                <a:solidFill>
                  <a:schemeClr val="accent6">
                    <a:lumMod val="50000"/>
                  </a:schemeClr>
                </a:solidFill>
                <a:latin typeface="Arial"/>
                <a:cs typeface="Arial"/>
              </a:rPr>
              <a:t> </a:t>
            </a:r>
            <a:r>
              <a:rPr sz="2000" spc="-60" dirty="0">
                <a:solidFill>
                  <a:schemeClr val="accent6">
                    <a:lumMod val="50000"/>
                  </a:schemeClr>
                </a:solidFill>
                <a:latin typeface="Arial"/>
                <a:cs typeface="Arial"/>
              </a:rPr>
              <a:t>who</a:t>
            </a:r>
            <a:r>
              <a:rPr sz="2000" spc="-229" dirty="0">
                <a:solidFill>
                  <a:schemeClr val="accent6">
                    <a:lumMod val="50000"/>
                  </a:schemeClr>
                </a:solidFill>
                <a:latin typeface="Arial"/>
                <a:cs typeface="Arial"/>
              </a:rPr>
              <a:t> </a:t>
            </a:r>
            <a:r>
              <a:rPr sz="2000" spc="-160" dirty="0">
                <a:solidFill>
                  <a:schemeClr val="accent6">
                    <a:lumMod val="50000"/>
                  </a:schemeClr>
                </a:solidFill>
                <a:latin typeface="Arial"/>
                <a:cs typeface="Arial"/>
              </a:rPr>
              <a:t>can</a:t>
            </a:r>
            <a:r>
              <a:rPr sz="2000" spc="-210" dirty="0">
                <a:solidFill>
                  <a:schemeClr val="accent6">
                    <a:lumMod val="50000"/>
                  </a:schemeClr>
                </a:solidFill>
                <a:latin typeface="Arial"/>
                <a:cs typeface="Arial"/>
              </a:rPr>
              <a:t> </a:t>
            </a:r>
            <a:r>
              <a:rPr sz="2000" spc="-120" dirty="0">
                <a:solidFill>
                  <a:schemeClr val="accent6">
                    <a:lumMod val="50000"/>
                  </a:schemeClr>
                </a:solidFill>
                <a:latin typeface="Arial"/>
                <a:cs typeface="Arial"/>
              </a:rPr>
              <a:t>be</a:t>
            </a:r>
            <a:r>
              <a:rPr sz="2000" spc="-229" dirty="0">
                <a:solidFill>
                  <a:schemeClr val="accent6">
                    <a:lumMod val="50000"/>
                  </a:schemeClr>
                </a:solidFill>
                <a:latin typeface="Arial"/>
                <a:cs typeface="Arial"/>
              </a:rPr>
              <a:t> </a:t>
            </a:r>
            <a:r>
              <a:rPr sz="2000" spc="-25" dirty="0">
                <a:solidFill>
                  <a:schemeClr val="accent6">
                    <a:lumMod val="50000"/>
                  </a:schemeClr>
                </a:solidFill>
                <a:latin typeface="Arial"/>
                <a:cs typeface="Arial"/>
              </a:rPr>
              <a:t>benefit  </a:t>
            </a:r>
            <a:r>
              <a:rPr sz="2000" spc="10" dirty="0">
                <a:solidFill>
                  <a:schemeClr val="accent6">
                    <a:lumMod val="50000"/>
                  </a:schemeClr>
                </a:solidFill>
                <a:latin typeface="Arial"/>
                <a:cs typeface="Arial"/>
              </a:rPr>
              <a:t>from</a:t>
            </a:r>
            <a:r>
              <a:rPr sz="2000" spc="-240" dirty="0">
                <a:solidFill>
                  <a:schemeClr val="accent6">
                    <a:lumMod val="50000"/>
                  </a:schemeClr>
                </a:solidFill>
                <a:latin typeface="Arial"/>
                <a:cs typeface="Arial"/>
              </a:rPr>
              <a:t> </a:t>
            </a:r>
            <a:r>
              <a:rPr sz="2000" spc="-65" dirty="0">
                <a:solidFill>
                  <a:schemeClr val="accent6">
                    <a:lumMod val="50000"/>
                  </a:schemeClr>
                </a:solidFill>
                <a:latin typeface="Arial"/>
                <a:cs typeface="Arial"/>
              </a:rPr>
              <a:t>more</a:t>
            </a:r>
            <a:r>
              <a:rPr sz="2000" spc="-235" dirty="0">
                <a:solidFill>
                  <a:schemeClr val="accent6">
                    <a:lumMod val="50000"/>
                  </a:schemeClr>
                </a:solidFill>
                <a:latin typeface="Arial"/>
                <a:cs typeface="Arial"/>
              </a:rPr>
              <a:t> </a:t>
            </a:r>
            <a:r>
              <a:rPr sz="2000" spc="-55" dirty="0">
                <a:solidFill>
                  <a:schemeClr val="accent6">
                    <a:lumMod val="50000"/>
                  </a:schemeClr>
                </a:solidFill>
                <a:latin typeface="Arial"/>
                <a:cs typeface="Arial"/>
              </a:rPr>
              <a:t>detailed</a:t>
            </a:r>
            <a:r>
              <a:rPr sz="2000" spc="-210" dirty="0">
                <a:solidFill>
                  <a:schemeClr val="accent6">
                    <a:lumMod val="50000"/>
                  </a:schemeClr>
                </a:solidFill>
                <a:latin typeface="Arial"/>
                <a:cs typeface="Arial"/>
              </a:rPr>
              <a:t> </a:t>
            </a:r>
            <a:r>
              <a:rPr sz="2000" spc="-80" dirty="0">
                <a:solidFill>
                  <a:schemeClr val="accent6">
                    <a:lumMod val="50000"/>
                  </a:schemeClr>
                </a:solidFill>
                <a:latin typeface="Arial"/>
                <a:cs typeface="Arial"/>
              </a:rPr>
              <a:t>observation</a:t>
            </a:r>
            <a:r>
              <a:rPr sz="2000" spc="-210" dirty="0">
                <a:solidFill>
                  <a:schemeClr val="accent6">
                    <a:lumMod val="50000"/>
                  </a:schemeClr>
                </a:solidFill>
                <a:latin typeface="Arial"/>
                <a:cs typeface="Arial"/>
              </a:rPr>
              <a:t> </a:t>
            </a:r>
            <a:r>
              <a:rPr sz="2000" spc="-120" dirty="0">
                <a:solidFill>
                  <a:schemeClr val="accent6">
                    <a:lumMod val="50000"/>
                  </a:schemeClr>
                </a:solidFill>
                <a:latin typeface="Arial"/>
                <a:cs typeface="Arial"/>
              </a:rPr>
              <a:t>and</a:t>
            </a:r>
            <a:r>
              <a:rPr sz="2000" spc="-220" dirty="0">
                <a:solidFill>
                  <a:schemeClr val="accent6">
                    <a:lumMod val="50000"/>
                  </a:schemeClr>
                </a:solidFill>
                <a:latin typeface="Arial"/>
                <a:cs typeface="Arial"/>
              </a:rPr>
              <a:t> </a:t>
            </a:r>
            <a:r>
              <a:rPr sz="2000" spc="-10" dirty="0">
                <a:solidFill>
                  <a:schemeClr val="accent6">
                    <a:lumMod val="50000"/>
                  </a:schemeClr>
                </a:solidFill>
                <a:latin typeface="Arial"/>
                <a:cs typeface="Arial"/>
              </a:rPr>
              <a:t>treatment</a:t>
            </a:r>
            <a:r>
              <a:rPr sz="2000" spc="-240" dirty="0">
                <a:solidFill>
                  <a:schemeClr val="accent6">
                    <a:lumMod val="50000"/>
                  </a:schemeClr>
                </a:solidFill>
                <a:latin typeface="Arial"/>
                <a:cs typeface="Arial"/>
              </a:rPr>
              <a:t> </a:t>
            </a:r>
            <a:r>
              <a:rPr sz="2000" spc="-45" dirty="0">
                <a:solidFill>
                  <a:schemeClr val="accent6">
                    <a:lumMod val="50000"/>
                  </a:schemeClr>
                </a:solidFill>
                <a:latin typeface="Arial"/>
                <a:cs typeface="Arial"/>
              </a:rPr>
              <a:t>than </a:t>
            </a:r>
            <a:r>
              <a:rPr sz="2000" spc="-130" dirty="0">
                <a:solidFill>
                  <a:schemeClr val="accent6">
                    <a:lumMod val="50000"/>
                  </a:schemeClr>
                </a:solidFill>
                <a:latin typeface="Arial"/>
                <a:cs typeface="Arial"/>
              </a:rPr>
              <a:t>is</a:t>
            </a:r>
            <a:r>
              <a:rPr sz="2000" spc="-240" dirty="0">
                <a:solidFill>
                  <a:schemeClr val="accent6">
                    <a:lumMod val="50000"/>
                  </a:schemeClr>
                </a:solidFill>
                <a:latin typeface="Arial"/>
                <a:cs typeface="Arial"/>
              </a:rPr>
              <a:t> </a:t>
            </a:r>
            <a:r>
              <a:rPr sz="2000" spc="-80" dirty="0">
                <a:solidFill>
                  <a:schemeClr val="accent6">
                    <a:lumMod val="50000"/>
                  </a:schemeClr>
                </a:solidFill>
                <a:latin typeface="Arial"/>
                <a:cs typeface="Arial"/>
              </a:rPr>
              <a:t>generally</a:t>
            </a:r>
            <a:r>
              <a:rPr sz="2000" spc="-225" dirty="0">
                <a:solidFill>
                  <a:schemeClr val="accent6">
                    <a:lumMod val="50000"/>
                  </a:schemeClr>
                </a:solidFill>
                <a:latin typeface="Arial"/>
                <a:cs typeface="Arial"/>
              </a:rPr>
              <a:t> </a:t>
            </a:r>
            <a:r>
              <a:rPr sz="2000" spc="-100" dirty="0">
                <a:solidFill>
                  <a:schemeClr val="accent6">
                    <a:lumMod val="50000"/>
                  </a:schemeClr>
                </a:solidFill>
                <a:latin typeface="Arial"/>
                <a:cs typeface="Arial"/>
              </a:rPr>
              <a:t>available</a:t>
            </a:r>
            <a:r>
              <a:rPr sz="2000" spc="-195" dirty="0">
                <a:solidFill>
                  <a:schemeClr val="accent6">
                    <a:lumMod val="50000"/>
                  </a:schemeClr>
                </a:solidFill>
                <a:latin typeface="Arial"/>
                <a:cs typeface="Arial"/>
              </a:rPr>
              <a:t> </a:t>
            </a:r>
            <a:r>
              <a:rPr sz="2000" spc="-30" dirty="0">
                <a:solidFill>
                  <a:schemeClr val="accent6">
                    <a:lumMod val="50000"/>
                  </a:schemeClr>
                </a:solidFill>
                <a:latin typeface="Arial"/>
                <a:cs typeface="Arial"/>
              </a:rPr>
              <a:t>in</a:t>
            </a:r>
            <a:r>
              <a:rPr sz="2000" spc="-220" dirty="0">
                <a:solidFill>
                  <a:schemeClr val="accent6">
                    <a:lumMod val="50000"/>
                  </a:schemeClr>
                </a:solidFill>
                <a:latin typeface="Arial"/>
                <a:cs typeface="Arial"/>
              </a:rPr>
              <a:t> </a:t>
            </a:r>
            <a:r>
              <a:rPr sz="2000" spc="-90" dirty="0">
                <a:solidFill>
                  <a:schemeClr val="accent6">
                    <a:lumMod val="50000"/>
                  </a:schemeClr>
                </a:solidFill>
                <a:latin typeface="Arial"/>
                <a:cs typeface="Arial"/>
              </a:rPr>
              <a:t>standard</a:t>
            </a:r>
            <a:r>
              <a:rPr sz="2000" spc="-210" dirty="0">
                <a:solidFill>
                  <a:schemeClr val="accent6">
                    <a:lumMod val="50000"/>
                  </a:schemeClr>
                </a:solidFill>
                <a:latin typeface="Arial"/>
                <a:cs typeface="Arial"/>
              </a:rPr>
              <a:t> </a:t>
            </a:r>
            <a:r>
              <a:rPr sz="2000" spc="-114" dirty="0">
                <a:solidFill>
                  <a:schemeClr val="accent6">
                    <a:lumMod val="50000"/>
                  </a:schemeClr>
                </a:solidFill>
                <a:latin typeface="Arial"/>
                <a:cs typeface="Arial"/>
              </a:rPr>
              <a:t>wards</a:t>
            </a:r>
            <a:r>
              <a:rPr sz="2000" spc="-235" dirty="0">
                <a:solidFill>
                  <a:schemeClr val="accent6">
                    <a:lumMod val="50000"/>
                  </a:schemeClr>
                </a:solidFill>
                <a:latin typeface="Arial"/>
                <a:cs typeface="Arial"/>
              </a:rPr>
              <a:t> </a:t>
            </a:r>
            <a:r>
              <a:rPr sz="2000" spc="-120" dirty="0">
                <a:solidFill>
                  <a:schemeClr val="accent6">
                    <a:lumMod val="50000"/>
                  </a:schemeClr>
                </a:solidFill>
                <a:latin typeface="Arial"/>
                <a:cs typeface="Arial"/>
              </a:rPr>
              <a:t>and</a:t>
            </a:r>
            <a:r>
              <a:rPr lang="en-US" sz="2000" dirty="0">
                <a:solidFill>
                  <a:schemeClr val="accent6">
                    <a:lumMod val="50000"/>
                  </a:schemeClr>
                </a:solidFill>
                <a:latin typeface="Arial"/>
                <a:cs typeface="Arial"/>
              </a:rPr>
              <a:t> </a:t>
            </a:r>
            <a:r>
              <a:rPr sz="2000" spc="-40" dirty="0">
                <a:solidFill>
                  <a:schemeClr val="accent6">
                    <a:lumMod val="50000"/>
                  </a:schemeClr>
                </a:solidFill>
                <a:latin typeface="Arial"/>
                <a:cs typeface="Arial"/>
              </a:rPr>
              <a:t>departments</a:t>
            </a:r>
            <a:endParaRPr sz="2000" dirty="0">
              <a:latin typeface="Arial"/>
              <a:cs typeface="Arial"/>
            </a:endParaRPr>
          </a:p>
          <a:p>
            <a:pPr>
              <a:lnSpc>
                <a:spcPct val="100000"/>
              </a:lnSpc>
              <a:spcBef>
                <a:spcPts val="5"/>
              </a:spcBef>
            </a:pPr>
            <a:endParaRPr sz="2000" dirty="0">
              <a:latin typeface="Times New Roman"/>
              <a:cs typeface="Times New Roman"/>
            </a:endParaRPr>
          </a:p>
          <a:p>
            <a:pPr marL="354965" marR="756920">
              <a:lnSpc>
                <a:spcPct val="100000"/>
              </a:lnSpc>
            </a:pPr>
            <a:r>
              <a:rPr sz="2000" spc="-145" dirty="0">
                <a:solidFill>
                  <a:schemeClr val="accent6">
                    <a:lumMod val="50000"/>
                  </a:schemeClr>
                </a:solidFill>
                <a:latin typeface="Arial"/>
                <a:cs typeface="Arial"/>
              </a:rPr>
              <a:t>The</a:t>
            </a:r>
            <a:r>
              <a:rPr sz="2000" spc="-240" dirty="0">
                <a:solidFill>
                  <a:schemeClr val="accent6">
                    <a:lumMod val="50000"/>
                  </a:schemeClr>
                </a:solidFill>
                <a:latin typeface="Arial"/>
                <a:cs typeface="Arial"/>
              </a:rPr>
              <a:t> </a:t>
            </a:r>
            <a:r>
              <a:rPr sz="2000" spc="-75" dirty="0">
                <a:solidFill>
                  <a:schemeClr val="accent6">
                    <a:lumMod val="50000"/>
                  </a:schemeClr>
                </a:solidFill>
                <a:latin typeface="Arial"/>
                <a:cs typeface="Arial"/>
              </a:rPr>
              <a:t>intensive</a:t>
            </a:r>
            <a:r>
              <a:rPr sz="2000" spc="-235" dirty="0">
                <a:solidFill>
                  <a:schemeClr val="accent6">
                    <a:lumMod val="50000"/>
                  </a:schemeClr>
                </a:solidFill>
                <a:latin typeface="Arial"/>
                <a:cs typeface="Arial"/>
              </a:rPr>
              <a:t> </a:t>
            </a:r>
            <a:r>
              <a:rPr sz="2000" spc="-145" dirty="0">
                <a:solidFill>
                  <a:schemeClr val="accent6">
                    <a:lumMod val="50000"/>
                  </a:schemeClr>
                </a:solidFill>
                <a:latin typeface="Arial"/>
                <a:cs typeface="Arial"/>
              </a:rPr>
              <a:t>care</a:t>
            </a:r>
            <a:r>
              <a:rPr sz="2000" spc="-240" dirty="0">
                <a:solidFill>
                  <a:schemeClr val="accent6">
                    <a:lumMod val="50000"/>
                  </a:schemeClr>
                </a:solidFill>
                <a:latin typeface="Arial"/>
                <a:cs typeface="Arial"/>
              </a:rPr>
              <a:t> </a:t>
            </a:r>
            <a:r>
              <a:rPr sz="2000" spc="5" dirty="0">
                <a:solidFill>
                  <a:schemeClr val="accent6">
                    <a:lumMod val="50000"/>
                  </a:schemeClr>
                </a:solidFill>
                <a:latin typeface="Arial"/>
                <a:cs typeface="Arial"/>
              </a:rPr>
              <a:t>unit</a:t>
            </a:r>
            <a:r>
              <a:rPr sz="2000" spc="-235" dirty="0">
                <a:solidFill>
                  <a:schemeClr val="accent6">
                    <a:lumMod val="50000"/>
                  </a:schemeClr>
                </a:solidFill>
                <a:latin typeface="Arial"/>
                <a:cs typeface="Arial"/>
              </a:rPr>
              <a:t> </a:t>
            </a:r>
            <a:r>
              <a:rPr sz="2000" spc="-130" dirty="0">
                <a:solidFill>
                  <a:schemeClr val="accent6">
                    <a:lumMod val="50000"/>
                  </a:schemeClr>
                </a:solidFill>
                <a:latin typeface="Arial"/>
                <a:cs typeface="Arial"/>
              </a:rPr>
              <a:t>is</a:t>
            </a:r>
            <a:r>
              <a:rPr sz="2000" spc="-235" dirty="0">
                <a:solidFill>
                  <a:schemeClr val="accent6">
                    <a:lumMod val="50000"/>
                  </a:schemeClr>
                </a:solidFill>
                <a:latin typeface="Arial"/>
                <a:cs typeface="Arial"/>
              </a:rPr>
              <a:t> </a:t>
            </a:r>
            <a:r>
              <a:rPr sz="2000" spc="-200" dirty="0">
                <a:solidFill>
                  <a:schemeClr val="accent6">
                    <a:lumMod val="50000"/>
                  </a:schemeClr>
                </a:solidFill>
                <a:latin typeface="Arial"/>
                <a:cs typeface="Arial"/>
              </a:rPr>
              <a:t>a</a:t>
            </a:r>
            <a:r>
              <a:rPr sz="2000" spc="-235" dirty="0">
                <a:solidFill>
                  <a:schemeClr val="accent6">
                    <a:lumMod val="50000"/>
                  </a:schemeClr>
                </a:solidFill>
                <a:latin typeface="Arial"/>
                <a:cs typeface="Arial"/>
              </a:rPr>
              <a:t> </a:t>
            </a:r>
            <a:r>
              <a:rPr sz="2000" spc="-90" dirty="0">
                <a:solidFill>
                  <a:schemeClr val="accent6">
                    <a:lumMod val="50000"/>
                  </a:schemeClr>
                </a:solidFill>
                <a:latin typeface="Arial"/>
                <a:cs typeface="Arial"/>
              </a:rPr>
              <a:t>designated</a:t>
            </a:r>
            <a:r>
              <a:rPr sz="2000" spc="-235" dirty="0">
                <a:solidFill>
                  <a:schemeClr val="accent6">
                    <a:lumMod val="50000"/>
                  </a:schemeClr>
                </a:solidFill>
                <a:latin typeface="Arial"/>
                <a:cs typeface="Arial"/>
              </a:rPr>
              <a:t> </a:t>
            </a:r>
            <a:r>
              <a:rPr sz="2000" spc="-145" dirty="0">
                <a:solidFill>
                  <a:schemeClr val="accent6">
                    <a:lumMod val="50000"/>
                  </a:schemeClr>
                </a:solidFill>
                <a:latin typeface="Arial"/>
                <a:cs typeface="Arial"/>
              </a:rPr>
              <a:t>area</a:t>
            </a:r>
            <a:r>
              <a:rPr sz="2000" spc="-240" dirty="0">
                <a:solidFill>
                  <a:schemeClr val="accent6">
                    <a:lumMod val="50000"/>
                  </a:schemeClr>
                </a:solidFill>
                <a:latin typeface="Arial"/>
                <a:cs typeface="Arial"/>
              </a:rPr>
              <a:t> </a:t>
            </a:r>
            <a:r>
              <a:rPr sz="2000" spc="20" dirty="0">
                <a:solidFill>
                  <a:schemeClr val="accent6">
                    <a:lumMod val="50000"/>
                  </a:schemeClr>
                </a:solidFill>
                <a:latin typeface="Arial"/>
                <a:cs typeface="Arial"/>
              </a:rPr>
              <a:t>of</a:t>
            </a:r>
            <a:r>
              <a:rPr sz="2000" spc="-229" dirty="0">
                <a:solidFill>
                  <a:schemeClr val="accent6">
                    <a:lumMod val="50000"/>
                  </a:schemeClr>
                </a:solidFill>
                <a:latin typeface="Arial"/>
                <a:cs typeface="Arial"/>
              </a:rPr>
              <a:t> </a:t>
            </a:r>
            <a:r>
              <a:rPr sz="2000" spc="-200" dirty="0">
                <a:solidFill>
                  <a:schemeClr val="accent6">
                    <a:lumMod val="50000"/>
                  </a:schemeClr>
                </a:solidFill>
                <a:latin typeface="Arial"/>
                <a:cs typeface="Arial"/>
              </a:rPr>
              <a:t>a  </a:t>
            </a:r>
            <a:r>
              <a:rPr sz="2000" spc="-60" dirty="0">
                <a:solidFill>
                  <a:schemeClr val="accent6">
                    <a:lumMod val="50000"/>
                  </a:schemeClr>
                </a:solidFill>
                <a:latin typeface="Arial"/>
                <a:cs typeface="Arial"/>
              </a:rPr>
              <a:t>hospital</a:t>
            </a:r>
            <a:r>
              <a:rPr sz="2000" spc="-225" dirty="0">
                <a:solidFill>
                  <a:schemeClr val="accent6">
                    <a:lumMod val="50000"/>
                  </a:schemeClr>
                </a:solidFill>
                <a:latin typeface="Arial"/>
                <a:cs typeface="Arial"/>
              </a:rPr>
              <a:t> </a:t>
            </a:r>
            <a:r>
              <a:rPr sz="2000" spc="-10" dirty="0">
                <a:solidFill>
                  <a:schemeClr val="accent6">
                    <a:lumMod val="50000"/>
                  </a:schemeClr>
                </a:solidFill>
                <a:latin typeface="Arial"/>
                <a:cs typeface="Arial"/>
              </a:rPr>
              <a:t>facility</a:t>
            </a:r>
            <a:r>
              <a:rPr sz="2000" spc="-225" dirty="0">
                <a:solidFill>
                  <a:schemeClr val="accent6">
                    <a:lumMod val="50000"/>
                  </a:schemeClr>
                </a:solidFill>
                <a:latin typeface="Arial"/>
                <a:cs typeface="Arial"/>
              </a:rPr>
              <a:t> </a:t>
            </a:r>
            <a:r>
              <a:rPr sz="2000" spc="30" dirty="0">
                <a:solidFill>
                  <a:schemeClr val="accent6">
                    <a:lumMod val="50000"/>
                  </a:schemeClr>
                </a:solidFill>
                <a:latin typeface="Arial"/>
                <a:cs typeface="Arial"/>
              </a:rPr>
              <a:t>that</a:t>
            </a:r>
            <a:r>
              <a:rPr sz="2000" spc="-235" dirty="0">
                <a:solidFill>
                  <a:schemeClr val="accent6">
                    <a:lumMod val="50000"/>
                  </a:schemeClr>
                </a:solidFill>
                <a:latin typeface="Arial"/>
                <a:cs typeface="Arial"/>
              </a:rPr>
              <a:t> </a:t>
            </a:r>
            <a:r>
              <a:rPr sz="2000" spc="-130" dirty="0">
                <a:solidFill>
                  <a:schemeClr val="accent6">
                    <a:lumMod val="50000"/>
                  </a:schemeClr>
                </a:solidFill>
                <a:latin typeface="Arial"/>
                <a:cs typeface="Arial"/>
              </a:rPr>
              <a:t>is</a:t>
            </a:r>
            <a:r>
              <a:rPr sz="2000" spc="-235" dirty="0">
                <a:solidFill>
                  <a:schemeClr val="accent6">
                    <a:lumMod val="50000"/>
                  </a:schemeClr>
                </a:solidFill>
                <a:latin typeface="Arial"/>
                <a:cs typeface="Arial"/>
              </a:rPr>
              <a:t> </a:t>
            </a:r>
            <a:r>
              <a:rPr sz="2000" spc="-75" dirty="0">
                <a:solidFill>
                  <a:schemeClr val="accent6">
                    <a:lumMod val="50000"/>
                  </a:schemeClr>
                </a:solidFill>
                <a:latin typeface="Arial"/>
                <a:cs typeface="Arial"/>
              </a:rPr>
              <a:t>dedicated</a:t>
            </a:r>
            <a:r>
              <a:rPr sz="2000" spc="-235" dirty="0">
                <a:solidFill>
                  <a:schemeClr val="accent6">
                    <a:lumMod val="50000"/>
                  </a:schemeClr>
                </a:solidFill>
                <a:latin typeface="Arial"/>
                <a:cs typeface="Arial"/>
              </a:rPr>
              <a:t> </a:t>
            </a:r>
            <a:r>
              <a:rPr sz="2000" spc="70" dirty="0">
                <a:solidFill>
                  <a:schemeClr val="accent6">
                    <a:lumMod val="50000"/>
                  </a:schemeClr>
                </a:solidFill>
                <a:latin typeface="Arial"/>
                <a:cs typeface="Arial"/>
              </a:rPr>
              <a:t>to</a:t>
            </a:r>
            <a:r>
              <a:rPr sz="2000" spc="-235" dirty="0">
                <a:solidFill>
                  <a:schemeClr val="accent6">
                    <a:lumMod val="50000"/>
                  </a:schemeClr>
                </a:solidFill>
                <a:latin typeface="Arial"/>
                <a:cs typeface="Arial"/>
              </a:rPr>
              <a:t> </a:t>
            </a:r>
            <a:r>
              <a:rPr sz="2000" spc="-20" dirty="0">
                <a:solidFill>
                  <a:schemeClr val="accent6">
                    <a:lumMod val="50000"/>
                  </a:schemeClr>
                </a:solidFill>
                <a:latin typeface="Arial"/>
                <a:cs typeface="Arial"/>
              </a:rPr>
              <a:t>the</a:t>
            </a:r>
            <a:r>
              <a:rPr sz="2000" spc="-235" dirty="0">
                <a:solidFill>
                  <a:schemeClr val="accent6">
                    <a:lumMod val="50000"/>
                  </a:schemeClr>
                </a:solidFill>
                <a:latin typeface="Arial"/>
                <a:cs typeface="Arial"/>
              </a:rPr>
              <a:t> </a:t>
            </a:r>
            <a:r>
              <a:rPr sz="2000" spc="-145" dirty="0">
                <a:solidFill>
                  <a:schemeClr val="accent6">
                    <a:lumMod val="50000"/>
                  </a:schemeClr>
                </a:solidFill>
                <a:latin typeface="Arial"/>
                <a:cs typeface="Arial"/>
              </a:rPr>
              <a:t>care</a:t>
            </a:r>
            <a:r>
              <a:rPr sz="2000" spc="-240" dirty="0">
                <a:solidFill>
                  <a:schemeClr val="accent6">
                    <a:lumMod val="50000"/>
                  </a:schemeClr>
                </a:solidFill>
                <a:latin typeface="Arial"/>
                <a:cs typeface="Arial"/>
              </a:rPr>
              <a:t> </a:t>
            </a:r>
            <a:r>
              <a:rPr sz="2000" spc="20" dirty="0">
                <a:solidFill>
                  <a:schemeClr val="accent6">
                    <a:lumMod val="50000"/>
                  </a:schemeClr>
                </a:solidFill>
                <a:latin typeface="Arial"/>
                <a:cs typeface="Arial"/>
              </a:rPr>
              <a:t>of  </a:t>
            </a:r>
            <a:r>
              <a:rPr sz="2000" spc="-50" dirty="0">
                <a:solidFill>
                  <a:schemeClr val="accent6">
                    <a:lumMod val="50000"/>
                  </a:schemeClr>
                </a:solidFill>
                <a:latin typeface="Arial"/>
                <a:cs typeface="Arial"/>
              </a:rPr>
              <a:t>patients</a:t>
            </a:r>
            <a:r>
              <a:rPr lang="en-US" sz="2000" spc="-50" dirty="0">
                <a:solidFill>
                  <a:schemeClr val="accent6">
                    <a:lumMod val="50000"/>
                  </a:schemeClr>
                </a:solidFill>
                <a:latin typeface="Arial"/>
                <a:cs typeface="Arial"/>
              </a:rPr>
              <a:t> </a:t>
            </a:r>
            <a:r>
              <a:rPr sz="2000" spc="-645" dirty="0">
                <a:solidFill>
                  <a:schemeClr val="accent6">
                    <a:lumMod val="50000"/>
                  </a:schemeClr>
                </a:solidFill>
                <a:latin typeface="Arial"/>
                <a:cs typeface="Arial"/>
              </a:rPr>
              <a:t> </a:t>
            </a:r>
            <a:r>
              <a:rPr sz="2000" spc="-60" dirty="0">
                <a:solidFill>
                  <a:schemeClr val="accent6">
                    <a:lumMod val="50000"/>
                  </a:schemeClr>
                </a:solidFill>
                <a:latin typeface="Arial"/>
                <a:cs typeface="Arial"/>
              </a:rPr>
              <a:t>who </a:t>
            </a:r>
            <a:r>
              <a:rPr sz="2000" spc="-125" dirty="0">
                <a:solidFill>
                  <a:schemeClr val="accent6">
                    <a:lumMod val="50000"/>
                  </a:schemeClr>
                </a:solidFill>
                <a:latin typeface="Arial"/>
                <a:cs typeface="Arial"/>
              </a:rPr>
              <a:t>are </a:t>
            </a:r>
            <a:r>
              <a:rPr sz="2000" spc="-110" dirty="0">
                <a:solidFill>
                  <a:schemeClr val="accent6">
                    <a:lumMod val="50000"/>
                  </a:schemeClr>
                </a:solidFill>
                <a:latin typeface="Arial"/>
                <a:cs typeface="Arial"/>
              </a:rPr>
              <a:t>seriously </a:t>
            </a:r>
            <a:r>
              <a:rPr sz="2000" spc="10" dirty="0">
                <a:solidFill>
                  <a:schemeClr val="accent6">
                    <a:lumMod val="50000"/>
                  </a:schemeClr>
                </a:solidFill>
                <a:latin typeface="Arial"/>
                <a:cs typeface="Arial"/>
              </a:rPr>
              <a:t>ill.</a:t>
            </a:r>
            <a:endParaRPr sz="2000" dirty="0">
              <a:solidFill>
                <a:schemeClr val="accent6">
                  <a:lumMod val="50000"/>
                </a:schemeClr>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719" y="1258570"/>
            <a:ext cx="8083550" cy="4937249"/>
          </a:xfrm>
          <a:prstGeom prst="rect">
            <a:avLst/>
          </a:prstGeom>
        </p:spPr>
        <p:txBody>
          <a:bodyPr vert="horz" wrap="square" lIns="0" tIns="12700" rIns="0" bIns="0" rtlCol="0">
            <a:spAutoFit/>
          </a:bodyPr>
          <a:lstStyle/>
          <a:p>
            <a:r>
              <a:rPr lang="en-US" sz="3200" dirty="0">
                <a:solidFill>
                  <a:schemeClr val="accent6">
                    <a:lumMod val="75000"/>
                  </a:schemeClr>
                </a:solidFill>
              </a:rPr>
              <a:t>Topics :</a:t>
            </a:r>
          </a:p>
          <a:p>
            <a:r>
              <a:rPr lang="en-US" sz="3200" dirty="0">
                <a:solidFill>
                  <a:schemeClr val="accent6">
                    <a:lumMod val="75000"/>
                  </a:schemeClr>
                </a:solidFill>
              </a:rPr>
              <a:t>1- Non-Invasive BP measurement </a:t>
            </a:r>
          </a:p>
          <a:p>
            <a:r>
              <a:rPr lang="en-US" sz="3200" dirty="0">
                <a:solidFill>
                  <a:schemeClr val="accent6">
                    <a:lumMod val="75000"/>
                  </a:schemeClr>
                </a:solidFill>
              </a:rPr>
              <a:t>2- </a:t>
            </a:r>
            <a:r>
              <a:rPr lang="en-US" sz="3200" dirty="0" err="1">
                <a:solidFill>
                  <a:schemeClr val="accent6">
                    <a:lumMod val="75000"/>
                  </a:schemeClr>
                </a:solidFill>
              </a:rPr>
              <a:t>cental</a:t>
            </a:r>
            <a:r>
              <a:rPr lang="en-US" sz="3200" dirty="0">
                <a:solidFill>
                  <a:schemeClr val="accent6">
                    <a:lumMod val="75000"/>
                  </a:schemeClr>
                </a:solidFill>
              </a:rPr>
              <a:t> line ( central venous catheter ) </a:t>
            </a:r>
          </a:p>
          <a:p>
            <a:r>
              <a:rPr lang="en-US" sz="3200" dirty="0">
                <a:solidFill>
                  <a:schemeClr val="accent6">
                    <a:lumMod val="75000"/>
                  </a:schemeClr>
                </a:solidFill>
              </a:rPr>
              <a:t>3- Invasive arterial line </a:t>
            </a:r>
          </a:p>
          <a:p>
            <a:r>
              <a:rPr lang="en-US" sz="3200" dirty="0">
                <a:solidFill>
                  <a:schemeClr val="accent6">
                    <a:lumMod val="75000"/>
                  </a:schemeClr>
                </a:solidFill>
              </a:rPr>
              <a:t>4- </a:t>
            </a:r>
            <a:r>
              <a:rPr lang="en-US" sz="3200" dirty="0" err="1">
                <a:solidFill>
                  <a:schemeClr val="accent6">
                    <a:lumMod val="75000"/>
                  </a:schemeClr>
                </a:solidFill>
              </a:rPr>
              <a:t>Capnography</a:t>
            </a:r>
            <a:r>
              <a:rPr lang="en-US" sz="3200" dirty="0">
                <a:solidFill>
                  <a:schemeClr val="accent6">
                    <a:lumMod val="75000"/>
                  </a:schemeClr>
                </a:solidFill>
              </a:rPr>
              <a:t> </a:t>
            </a:r>
          </a:p>
          <a:p>
            <a:r>
              <a:rPr lang="en-US" sz="3200" dirty="0">
                <a:solidFill>
                  <a:schemeClr val="accent6">
                    <a:lumMod val="75000"/>
                  </a:schemeClr>
                </a:solidFill>
              </a:rPr>
              <a:t>5- pulse </a:t>
            </a:r>
            <a:r>
              <a:rPr lang="en-US" sz="3200" dirty="0" err="1">
                <a:solidFill>
                  <a:schemeClr val="accent6">
                    <a:lumMod val="75000"/>
                  </a:schemeClr>
                </a:solidFill>
              </a:rPr>
              <a:t>oximeter</a:t>
            </a:r>
            <a:r>
              <a:rPr lang="en-US" sz="3200" dirty="0">
                <a:solidFill>
                  <a:schemeClr val="accent6">
                    <a:lumMod val="75000"/>
                  </a:schemeClr>
                </a:solidFill>
              </a:rPr>
              <a:t> </a:t>
            </a:r>
          </a:p>
          <a:p>
            <a:r>
              <a:rPr lang="en-US" sz="3200" dirty="0">
                <a:solidFill>
                  <a:schemeClr val="accent6">
                    <a:lumMod val="75000"/>
                  </a:schemeClr>
                </a:solidFill>
              </a:rPr>
              <a:t>6- Arterial Blood  gas (ABG) </a:t>
            </a:r>
          </a:p>
          <a:p>
            <a:r>
              <a:rPr lang="en-US" sz="3200" dirty="0">
                <a:solidFill>
                  <a:schemeClr val="accent6">
                    <a:lumMod val="75000"/>
                  </a:schemeClr>
                </a:solidFill>
              </a:rPr>
              <a:t>7- Temperature </a:t>
            </a:r>
          </a:p>
          <a:p>
            <a:r>
              <a:rPr lang="en-US" sz="3200" dirty="0">
                <a:solidFill>
                  <a:schemeClr val="accent6">
                    <a:lumMod val="75000"/>
                  </a:schemeClr>
                </a:solidFill>
              </a:rPr>
              <a:t>8- Oxygen analyzer </a:t>
            </a:r>
          </a:p>
          <a:p>
            <a:r>
              <a:rPr lang="en-US" sz="3200" dirty="0">
                <a:solidFill>
                  <a:schemeClr val="accent6">
                    <a:lumMod val="75000"/>
                  </a:schemeClr>
                </a:solidFill>
              </a:rPr>
              <a:t>9- Urine catheter </a:t>
            </a:r>
            <a:endParaRPr sz="3000" dirty="0">
              <a:solidFill>
                <a:schemeClr val="accent6">
                  <a:lumMod val="75000"/>
                </a:schemeClr>
              </a:solidFill>
              <a:latin typeface="Trebuchet MS"/>
              <a:cs typeface="Trebuchet MS"/>
            </a:endParaRPr>
          </a:p>
        </p:txBody>
      </p:sp>
      <p:sp>
        <p:nvSpPr>
          <p:cNvPr id="3" name="object 3"/>
          <p:cNvSpPr txBox="1">
            <a:spLocks noGrp="1"/>
          </p:cNvSpPr>
          <p:nvPr>
            <p:ph type="title"/>
          </p:nvPr>
        </p:nvSpPr>
        <p:spPr>
          <a:xfrm>
            <a:off x="993444" y="516381"/>
            <a:ext cx="4560570" cy="635000"/>
          </a:xfrm>
          <a:prstGeom prst="rect">
            <a:avLst/>
          </a:prstGeom>
        </p:spPr>
        <p:txBody>
          <a:bodyPr vert="horz" wrap="square" lIns="0" tIns="12065" rIns="0" bIns="0" rtlCol="0">
            <a:spAutoFit/>
          </a:bodyPr>
          <a:lstStyle/>
          <a:p>
            <a:pPr marL="12700">
              <a:lnSpc>
                <a:spcPct val="100000"/>
              </a:lnSpc>
              <a:spcBef>
                <a:spcPts val="95"/>
              </a:spcBef>
              <a:tabLst>
                <a:tab pos="2947035" algn="l"/>
              </a:tabLst>
            </a:pPr>
            <a:r>
              <a:rPr sz="4000" b="0" spc="220" dirty="0">
                <a:solidFill>
                  <a:srgbClr val="C1EDFF"/>
                </a:solidFill>
                <a:latin typeface="Arial"/>
                <a:cs typeface="Arial"/>
              </a:rPr>
              <a:t>Monitorin</a:t>
            </a:r>
            <a:r>
              <a:rPr sz="4000" b="0" spc="390" dirty="0">
                <a:solidFill>
                  <a:srgbClr val="C1EDFF"/>
                </a:solidFill>
                <a:latin typeface="Arial"/>
                <a:cs typeface="Arial"/>
              </a:rPr>
              <a:t>g</a:t>
            </a:r>
            <a:r>
              <a:rPr sz="4000" b="0" dirty="0">
                <a:solidFill>
                  <a:srgbClr val="C1EDFF"/>
                </a:solidFill>
                <a:latin typeface="Arial"/>
                <a:cs typeface="Arial"/>
              </a:rPr>
              <a:t>	</a:t>
            </a:r>
            <a:r>
              <a:rPr sz="4000" b="0" spc="-15" dirty="0">
                <a:solidFill>
                  <a:srgbClr val="C1EDFF"/>
                </a:solidFill>
                <a:latin typeface="Arial"/>
                <a:cs typeface="Arial"/>
              </a:rPr>
              <a:t>system</a:t>
            </a:r>
            <a:endParaRPr sz="4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0" y="228600"/>
            <a:ext cx="58674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Noninvasive Blood Pressure</a:t>
            </a:r>
          </a:p>
          <a:p>
            <a:pPr algn="ctr"/>
            <a:r>
              <a:rPr lang="en-US" sz="2800" b="1" dirty="0">
                <a:solidFill>
                  <a:schemeClr val="tx1"/>
                </a:solidFill>
                <a:effectLst>
                  <a:outerShdw blurRad="38100" dist="38100" dir="2700000" algn="tl">
                    <a:srgbClr val="000000">
                      <a:alpha val="43137"/>
                    </a:srgbClr>
                  </a:outerShdw>
                </a:effectLst>
              </a:rPr>
              <a:t>(NIBP)</a:t>
            </a:r>
          </a:p>
        </p:txBody>
      </p:sp>
      <p:sp>
        <p:nvSpPr>
          <p:cNvPr id="8" name="TextBox 7"/>
          <p:cNvSpPr txBox="1"/>
          <p:nvPr/>
        </p:nvSpPr>
        <p:spPr>
          <a:xfrm>
            <a:off x="914400" y="1676400"/>
            <a:ext cx="184731" cy="369332"/>
          </a:xfrm>
          <a:prstGeom prst="rect">
            <a:avLst/>
          </a:prstGeom>
          <a:noFill/>
        </p:spPr>
        <p:txBody>
          <a:bodyPr wrap="none" rtlCol="0">
            <a:spAutoFit/>
          </a:bodyPr>
          <a:lstStyle/>
          <a:p>
            <a:endParaRPr lang="en-US" dirty="0"/>
          </a:p>
        </p:txBody>
      </p:sp>
      <p:sp>
        <p:nvSpPr>
          <p:cNvPr id="9" name="TextBox 8"/>
          <p:cNvSpPr txBox="1"/>
          <p:nvPr/>
        </p:nvSpPr>
        <p:spPr>
          <a:xfrm>
            <a:off x="152400" y="1295400"/>
            <a:ext cx="8382001" cy="6401753"/>
          </a:xfrm>
          <a:prstGeom prst="rect">
            <a:avLst/>
          </a:prstGeom>
          <a:noFill/>
        </p:spPr>
        <p:txBody>
          <a:bodyPr wrap="square" rtlCol="0">
            <a:spAutoFit/>
          </a:bodyPr>
          <a:lstStyle/>
          <a:p>
            <a:r>
              <a:rPr lang="en-US" sz="2000" b="1" dirty="0"/>
              <a:t>Blood pressure </a:t>
            </a:r>
            <a:r>
              <a:rPr lang="en-US" sz="2000" dirty="0"/>
              <a:t>: is the pressure of circulating blood on the walls of blood vessels . </a:t>
            </a:r>
          </a:p>
          <a:p>
            <a:r>
              <a:rPr lang="en-US" sz="2000" dirty="0"/>
              <a:t>Non-invasive BP measurement provides either intermittent or continuous readings. Most commonly, an occluding upper arm cuff is used for intermittent non-invasive monitoring. BP values are then obtained either manually (by auscultation of Korotkoff sounds </a:t>
            </a:r>
            <a:r>
              <a:rPr lang="en-US" sz="2400" dirty="0"/>
              <a:t>or palpation) or automatically (e.g., by </a:t>
            </a:r>
            <a:r>
              <a:rPr lang="en-US" sz="2400" dirty="0" err="1"/>
              <a:t>oscillometry</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b="1" dirty="0"/>
          </a:p>
          <a:p>
            <a:endParaRPr lang="en-US" sz="2200" dirty="0"/>
          </a:p>
        </p:txBody>
      </p:sp>
      <p:sp>
        <p:nvSpPr>
          <p:cNvPr id="10" name="TextBox 9"/>
          <p:cNvSpPr txBox="1"/>
          <p:nvPr/>
        </p:nvSpPr>
        <p:spPr>
          <a:xfrm>
            <a:off x="304800" y="3962400"/>
            <a:ext cx="8305800" cy="954107"/>
          </a:xfrm>
          <a:prstGeom prst="rect">
            <a:avLst/>
          </a:prstGeom>
          <a:noFill/>
        </p:spPr>
        <p:txBody>
          <a:bodyPr wrap="square" rtlCol="0">
            <a:spAutoFit/>
          </a:bodyPr>
          <a:lstStyle/>
          <a:p>
            <a:r>
              <a:rPr lang="en-US" sz="2000" dirty="0"/>
              <a:t>In ICU we monitor blood pressure every </a:t>
            </a:r>
            <a:r>
              <a:rPr lang="en-US" sz="2000" u="sng" dirty="0"/>
              <a:t>(1-4) hours</a:t>
            </a:r>
            <a:r>
              <a:rPr lang="en-US" sz="2000" dirty="0"/>
              <a:t>.</a:t>
            </a:r>
          </a:p>
          <a:p>
            <a:r>
              <a:rPr lang="en-US" dirty="0"/>
              <a:t> </a:t>
            </a:r>
          </a:p>
          <a:p>
            <a:endParaRPr lang="en-US" dirty="0">
              <a:solidFill>
                <a:schemeClr val="accent1">
                  <a:lumMod val="75000"/>
                </a:schemeClr>
              </a:solidFill>
            </a:endParaRPr>
          </a:p>
        </p:txBody>
      </p:sp>
      <p:sp>
        <p:nvSpPr>
          <p:cNvPr id="11" name="TextBox 10"/>
          <p:cNvSpPr txBox="1"/>
          <p:nvPr/>
        </p:nvSpPr>
        <p:spPr>
          <a:xfrm>
            <a:off x="361122" y="4573964"/>
            <a:ext cx="6705600" cy="1477328"/>
          </a:xfrm>
          <a:prstGeom prst="rect">
            <a:avLst/>
          </a:prstGeom>
          <a:noFill/>
        </p:spPr>
        <p:txBody>
          <a:bodyPr wrap="square" rtlCol="0">
            <a:spAutoFit/>
          </a:bodyPr>
          <a:lstStyle/>
          <a:p>
            <a:pPr marL="273050" indent="-273050">
              <a:lnSpc>
                <a:spcPct val="90000"/>
              </a:lnSpc>
              <a:buFont typeface="Wingdings" pitchFamily="2" charset="2"/>
              <a:buNone/>
            </a:pPr>
            <a:r>
              <a:rPr lang="en-US" altLang="en-US" sz="2000" dirty="0">
                <a:solidFill>
                  <a:schemeClr val="accent6">
                    <a:lumMod val="75000"/>
                  </a:schemeClr>
                </a:solidFill>
              </a:rPr>
              <a:t>Why do we monitor BP ?!        </a:t>
            </a:r>
          </a:p>
          <a:p>
            <a:pPr marL="273050" indent="-273050">
              <a:lnSpc>
                <a:spcPct val="90000"/>
              </a:lnSpc>
              <a:buFont typeface="Wingdings" pitchFamily="2" charset="2"/>
              <a:buNone/>
            </a:pPr>
            <a:endParaRPr lang="en-US" altLang="en-US" sz="2000" dirty="0">
              <a:solidFill>
                <a:schemeClr val="accent6">
                  <a:lumMod val="75000"/>
                </a:schemeClr>
              </a:solidFill>
            </a:endParaRPr>
          </a:p>
          <a:p>
            <a:pPr marL="273050" indent="-273050">
              <a:lnSpc>
                <a:spcPct val="90000"/>
              </a:lnSpc>
              <a:buFont typeface="Wingdings" pitchFamily="2" charset="2"/>
              <a:buNone/>
            </a:pPr>
            <a:r>
              <a:rPr lang="en-US" altLang="en-US" sz="2000" dirty="0">
                <a:solidFill>
                  <a:schemeClr val="accent6">
                    <a:lumMod val="75000"/>
                  </a:schemeClr>
                </a:solidFill>
              </a:rPr>
              <a:t>1.It Provides data for therapeutic decisions.  </a:t>
            </a:r>
          </a:p>
          <a:p>
            <a:pPr marL="273050" indent="-273050">
              <a:lnSpc>
                <a:spcPct val="90000"/>
              </a:lnSpc>
              <a:buFont typeface="Wingdings" pitchFamily="2" charset="2"/>
              <a:buNone/>
            </a:pPr>
            <a:r>
              <a:rPr lang="en-US" altLang="en-US" sz="2000" dirty="0">
                <a:solidFill>
                  <a:schemeClr val="accent6">
                    <a:lumMod val="75000"/>
                  </a:schemeClr>
                </a:solidFill>
              </a:rPr>
              <a:t>2. Important for determining organ perfusion.</a:t>
            </a:r>
          </a:p>
          <a:p>
            <a:pPr marL="273050" indent="-273050">
              <a:lnSpc>
                <a:spcPct val="90000"/>
              </a:lnSpc>
              <a:buFont typeface="Wingdings" pitchFamily="2" charset="2"/>
              <a:buNone/>
            </a:pPr>
            <a:r>
              <a:rPr lang="en-US" altLang="en-US" sz="2000" dirty="0">
                <a:solidFill>
                  <a:schemeClr val="accent6">
                    <a:lumMod val="75000"/>
                  </a:schemeClr>
                </a:solidFill>
              </a:rPr>
              <a:t>3. One of the vital signs .</a:t>
            </a:r>
            <a:endParaRPr lang="en-US" dirty="0">
              <a:solidFill>
                <a:schemeClr val="accent6">
                  <a:lumMod val="75000"/>
                </a:schemeClr>
              </a:solidFill>
            </a:endParaRPr>
          </a:p>
        </p:txBody>
      </p:sp>
      <p:pic>
        <p:nvPicPr>
          <p:cNvPr id="13" name="Picture 7"/>
          <p:cNvPicPr>
            <a:picLocks noChangeAspect="1" noChangeArrowheads="1"/>
          </p:cNvPicPr>
          <p:nvPr/>
        </p:nvPicPr>
        <p:blipFill>
          <a:blip r:embed="rId2" cstate="print"/>
          <a:srcRect/>
          <a:stretch>
            <a:fillRect/>
          </a:stretch>
        </p:blipFill>
        <p:spPr bwMode="auto">
          <a:xfrm>
            <a:off x="6019800" y="3352800"/>
            <a:ext cx="2286000" cy="1752600"/>
          </a:xfrm>
          <a:prstGeom prst="rect">
            <a:avLst/>
          </a:prstGeom>
          <a:ln>
            <a:noFill/>
          </a:ln>
          <a:effectLst>
            <a:softEdge rad="112500"/>
          </a:effectLst>
        </p:spPr>
      </p:pic>
    </p:spTree>
    <p:extLst>
      <p:ext uri="{BB962C8B-B14F-4D97-AF65-F5344CB8AC3E}">
        <p14:creationId xmlns:p14="http://schemas.microsoft.com/office/powerpoint/2010/main" val="322796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0" y="751123"/>
            <a:ext cx="8610600" cy="443070"/>
          </a:xfrm>
          <a:prstGeom prst="rect">
            <a:avLst/>
          </a:prstGeom>
        </p:spPr>
        <p:txBody>
          <a:bodyPr vert="horz" wrap="square" lIns="0" tIns="12065" rIns="0" bIns="0" rtlCol="0">
            <a:spAutoFit/>
          </a:bodyPr>
          <a:lstStyle/>
          <a:p>
            <a:pPr marL="12700" marR="5080">
              <a:lnSpc>
                <a:spcPct val="100000"/>
              </a:lnSpc>
              <a:spcBef>
                <a:spcPts val="95"/>
              </a:spcBef>
              <a:tabLst>
                <a:tab pos="2413635" algn="l"/>
                <a:tab pos="2947035" algn="l"/>
                <a:tab pos="4014470" algn="l"/>
              </a:tabLst>
            </a:pPr>
            <a:r>
              <a:rPr lang="en-US" sz="2800" b="0" spc="-210" dirty="0">
                <a:solidFill>
                  <a:srgbClr val="FF0000"/>
                </a:solidFill>
                <a:latin typeface="Arial"/>
                <a:cs typeface="Arial"/>
              </a:rPr>
              <a:t>INVASIVE BLOOD PRESSURE  MONITORING</a:t>
            </a:r>
            <a:r>
              <a:rPr lang="en-US" sz="2800" spc="-210" dirty="0">
                <a:solidFill>
                  <a:srgbClr val="FF0000"/>
                </a:solidFill>
                <a:latin typeface="Arial"/>
                <a:cs typeface="Arial"/>
              </a:rPr>
              <a:t> </a:t>
            </a:r>
            <a:r>
              <a:rPr lang="en-US" sz="2800" b="0" spc="-210" dirty="0">
                <a:solidFill>
                  <a:srgbClr val="FF0000"/>
                </a:solidFill>
                <a:latin typeface="Arial"/>
                <a:cs typeface="Arial"/>
              </a:rPr>
              <a:t>(IBP)</a:t>
            </a:r>
            <a:endParaRPr sz="2800" dirty="0">
              <a:solidFill>
                <a:srgbClr val="FF0000"/>
              </a:solidFill>
              <a:latin typeface="Arial"/>
              <a:cs typeface="Arial"/>
            </a:endParaRPr>
          </a:p>
        </p:txBody>
      </p:sp>
      <p:sp>
        <p:nvSpPr>
          <p:cNvPr id="3" name="object 3"/>
          <p:cNvSpPr txBox="1"/>
          <p:nvPr/>
        </p:nvSpPr>
        <p:spPr>
          <a:xfrm>
            <a:off x="0" y="1981200"/>
            <a:ext cx="8991600" cy="3795911"/>
          </a:xfrm>
          <a:prstGeom prst="rect">
            <a:avLst/>
          </a:prstGeom>
        </p:spPr>
        <p:txBody>
          <a:bodyPr vert="horz" wrap="square" lIns="0" tIns="12700" rIns="0" bIns="0" rtlCol="0">
            <a:spAutoFit/>
          </a:bodyPr>
          <a:lstStyle/>
          <a:p>
            <a:pPr marL="12700" marR="340360" algn="just">
              <a:lnSpc>
                <a:spcPct val="100000"/>
              </a:lnSpc>
              <a:spcBef>
                <a:spcPts val="100"/>
              </a:spcBef>
              <a:buClr>
                <a:srgbClr val="D5EBFF"/>
              </a:buClr>
              <a:buSzPct val="95000"/>
              <a:tabLst>
                <a:tab pos="355600" algn="l"/>
              </a:tabLst>
            </a:pPr>
            <a:r>
              <a:rPr lang="en-US" sz="2000" spc="-25" dirty="0">
                <a:solidFill>
                  <a:schemeClr val="accent6">
                    <a:lumMod val="75000"/>
                  </a:schemeClr>
                </a:solidFill>
                <a:latin typeface="Arial"/>
                <a:cs typeface="Arial"/>
              </a:rPr>
              <a:t>Invasive (intra-arterial) blood pressure (IBP) monitoring is a commonly used technique in the Intensive Care Unit (ICU) and is also often used in the operating theatre. This technique involves direct measurement of arterial pressure by inserting a cannula needle in a suitable artery</a:t>
            </a:r>
          </a:p>
          <a:p>
            <a:pPr marL="12700" marR="340360" algn="just">
              <a:lnSpc>
                <a:spcPct val="100000"/>
              </a:lnSpc>
              <a:spcBef>
                <a:spcPts val="100"/>
              </a:spcBef>
              <a:buClr>
                <a:srgbClr val="D5EBFF"/>
              </a:buClr>
              <a:buSzPct val="95000"/>
              <a:tabLst>
                <a:tab pos="355600" algn="l"/>
              </a:tabLst>
            </a:pPr>
            <a:endParaRPr lang="en-US" sz="2000" spc="-25" dirty="0">
              <a:solidFill>
                <a:schemeClr val="accent6">
                  <a:lumMod val="75000"/>
                </a:schemeClr>
              </a:solidFill>
              <a:latin typeface="Arial"/>
              <a:cs typeface="Arial"/>
            </a:endParaRPr>
          </a:p>
          <a:p>
            <a:pPr marL="12700" marR="340360" algn="just">
              <a:lnSpc>
                <a:spcPct val="100000"/>
              </a:lnSpc>
              <a:spcBef>
                <a:spcPts val="100"/>
              </a:spcBef>
              <a:buClr>
                <a:srgbClr val="D5EBFF"/>
              </a:buClr>
              <a:buSzPct val="95000"/>
              <a:tabLst>
                <a:tab pos="355600" algn="l"/>
              </a:tabLst>
            </a:pPr>
            <a:r>
              <a:rPr lang="en-US" sz="2000" spc="-25" dirty="0">
                <a:solidFill>
                  <a:schemeClr val="accent6">
                    <a:lumMod val="75000"/>
                  </a:schemeClr>
                </a:solidFill>
                <a:latin typeface="Arial"/>
                <a:cs typeface="Arial"/>
              </a:rPr>
              <a:t>   </a:t>
            </a:r>
            <a:r>
              <a:rPr sz="2000" spc="-25" dirty="0">
                <a:solidFill>
                  <a:schemeClr val="accent6">
                    <a:lumMod val="75000"/>
                  </a:schemeClr>
                </a:solidFill>
                <a:latin typeface="Arial"/>
                <a:cs typeface="Arial"/>
              </a:rPr>
              <a:t>Arterial</a:t>
            </a:r>
            <a:r>
              <a:rPr sz="2000" spc="-270" dirty="0">
                <a:solidFill>
                  <a:schemeClr val="accent6">
                    <a:lumMod val="75000"/>
                  </a:schemeClr>
                </a:solidFill>
                <a:latin typeface="Arial"/>
                <a:cs typeface="Arial"/>
              </a:rPr>
              <a:t> </a:t>
            </a:r>
            <a:r>
              <a:rPr sz="2000" spc="-75" dirty="0">
                <a:solidFill>
                  <a:schemeClr val="accent6">
                    <a:lumMod val="75000"/>
                  </a:schemeClr>
                </a:solidFill>
                <a:latin typeface="Arial"/>
                <a:cs typeface="Arial"/>
              </a:rPr>
              <a:t>cannulation</a:t>
            </a:r>
            <a:r>
              <a:rPr sz="2000" spc="-195" dirty="0">
                <a:solidFill>
                  <a:schemeClr val="accent6">
                    <a:lumMod val="75000"/>
                  </a:schemeClr>
                </a:solidFill>
                <a:latin typeface="Arial"/>
                <a:cs typeface="Arial"/>
              </a:rPr>
              <a:t> </a:t>
            </a:r>
            <a:r>
              <a:rPr sz="2000" spc="-130" dirty="0">
                <a:solidFill>
                  <a:schemeClr val="accent6">
                    <a:lumMod val="75000"/>
                  </a:schemeClr>
                </a:solidFill>
                <a:latin typeface="Arial"/>
                <a:cs typeface="Arial"/>
              </a:rPr>
              <a:t>is</a:t>
            </a:r>
            <a:r>
              <a:rPr sz="2000" spc="-235" dirty="0">
                <a:solidFill>
                  <a:schemeClr val="accent6">
                    <a:lumMod val="75000"/>
                  </a:schemeClr>
                </a:solidFill>
                <a:latin typeface="Arial"/>
                <a:cs typeface="Arial"/>
              </a:rPr>
              <a:t> </a:t>
            </a:r>
            <a:r>
              <a:rPr sz="2000" spc="-165" dirty="0">
                <a:solidFill>
                  <a:schemeClr val="accent6">
                    <a:lumMod val="75000"/>
                  </a:schemeClr>
                </a:solidFill>
                <a:latin typeface="Arial"/>
                <a:cs typeface="Arial"/>
              </a:rPr>
              <a:t>used</a:t>
            </a:r>
            <a:r>
              <a:rPr sz="2000" spc="-229" dirty="0">
                <a:solidFill>
                  <a:schemeClr val="accent6">
                    <a:lumMod val="75000"/>
                  </a:schemeClr>
                </a:solidFill>
                <a:latin typeface="Arial"/>
                <a:cs typeface="Arial"/>
              </a:rPr>
              <a:t> </a:t>
            </a:r>
            <a:r>
              <a:rPr sz="2000" spc="-30" dirty="0">
                <a:solidFill>
                  <a:schemeClr val="accent6">
                    <a:lumMod val="75000"/>
                  </a:schemeClr>
                </a:solidFill>
                <a:latin typeface="Arial"/>
                <a:cs typeface="Arial"/>
              </a:rPr>
              <a:t>in</a:t>
            </a:r>
            <a:r>
              <a:rPr sz="2000" spc="-235" dirty="0">
                <a:solidFill>
                  <a:schemeClr val="accent6">
                    <a:lumMod val="75000"/>
                  </a:schemeClr>
                </a:solidFill>
                <a:latin typeface="Arial"/>
                <a:cs typeface="Arial"/>
              </a:rPr>
              <a:t> </a:t>
            </a:r>
            <a:r>
              <a:rPr sz="2000" spc="-50" dirty="0">
                <a:solidFill>
                  <a:schemeClr val="accent6">
                    <a:lumMod val="75000"/>
                  </a:schemeClr>
                </a:solidFill>
                <a:latin typeface="Arial"/>
                <a:cs typeface="Arial"/>
              </a:rPr>
              <a:t>patients</a:t>
            </a:r>
            <a:r>
              <a:rPr sz="2000" spc="-240" dirty="0">
                <a:solidFill>
                  <a:schemeClr val="accent6">
                    <a:lumMod val="75000"/>
                  </a:schemeClr>
                </a:solidFill>
                <a:latin typeface="Arial"/>
                <a:cs typeface="Arial"/>
              </a:rPr>
              <a:t> </a:t>
            </a:r>
            <a:r>
              <a:rPr sz="2000" spc="-30" dirty="0">
                <a:solidFill>
                  <a:schemeClr val="accent6">
                    <a:lumMod val="75000"/>
                  </a:schemeClr>
                </a:solidFill>
                <a:latin typeface="Arial"/>
                <a:cs typeface="Arial"/>
              </a:rPr>
              <a:t>in</a:t>
            </a:r>
            <a:r>
              <a:rPr sz="2000" spc="-225" dirty="0">
                <a:solidFill>
                  <a:schemeClr val="accent6">
                    <a:lumMod val="75000"/>
                  </a:schemeClr>
                </a:solidFill>
                <a:latin typeface="Arial"/>
                <a:cs typeface="Arial"/>
              </a:rPr>
              <a:t> </a:t>
            </a:r>
            <a:r>
              <a:rPr sz="2000" spc="-220" dirty="0">
                <a:solidFill>
                  <a:schemeClr val="accent6">
                    <a:lumMod val="75000"/>
                  </a:schemeClr>
                </a:solidFill>
                <a:latin typeface="Arial"/>
                <a:cs typeface="Arial"/>
              </a:rPr>
              <a:t>ICU</a:t>
            </a:r>
            <a:r>
              <a:rPr sz="2000" spc="-235" dirty="0">
                <a:solidFill>
                  <a:schemeClr val="accent6">
                    <a:lumMod val="75000"/>
                  </a:schemeClr>
                </a:solidFill>
                <a:latin typeface="Arial"/>
                <a:cs typeface="Arial"/>
              </a:rPr>
              <a:t> </a:t>
            </a:r>
            <a:r>
              <a:rPr sz="2000" spc="60" dirty="0">
                <a:solidFill>
                  <a:schemeClr val="accent6">
                    <a:lumMod val="75000"/>
                  </a:schemeClr>
                </a:solidFill>
                <a:latin typeface="Arial"/>
                <a:cs typeface="Arial"/>
              </a:rPr>
              <a:t>to  </a:t>
            </a:r>
            <a:r>
              <a:rPr sz="2000" spc="-229" dirty="0">
                <a:solidFill>
                  <a:schemeClr val="accent6">
                    <a:lumMod val="75000"/>
                  </a:schemeClr>
                </a:solidFill>
                <a:latin typeface="Arial"/>
                <a:cs typeface="Arial"/>
              </a:rPr>
              <a:t>access</a:t>
            </a:r>
            <a:r>
              <a:rPr sz="2000" spc="-245" dirty="0">
                <a:solidFill>
                  <a:schemeClr val="accent6">
                    <a:lumMod val="75000"/>
                  </a:schemeClr>
                </a:solidFill>
                <a:latin typeface="Arial"/>
                <a:cs typeface="Arial"/>
              </a:rPr>
              <a:t> </a:t>
            </a:r>
            <a:r>
              <a:rPr sz="2000" spc="-40" dirty="0">
                <a:solidFill>
                  <a:schemeClr val="accent6">
                    <a:lumMod val="75000"/>
                  </a:schemeClr>
                </a:solidFill>
                <a:latin typeface="Arial"/>
                <a:cs typeface="Arial"/>
              </a:rPr>
              <a:t>arterial</a:t>
            </a:r>
            <a:r>
              <a:rPr sz="2000" spc="-229" dirty="0">
                <a:solidFill>
                  <a:schemeClr val="accent6">
                    <a:lumMod val="75000"/>
                  </a:schemeClr>
                </a:solidFill>
                <a:latin typeface="Arial"/>
                <a:cs typeface="Arial"/>
              </a:rPr>
              <a:t> </a:t>
            </a:r>
            <a:r>
              <a:rPr sz="2000" spc="-50" dirty="0">
                <a:solidFill>
                  <a:schemeClr val="accent6">
                    <a:lumMod val="75000"/>
                  </a:schemeClr>
                </a:solidFill>
                <a:latin typeface="Arial"/>
                <a:cs typeface="Arial"/>
              </a:rPr>
              <a:t>blood</a:t>
            </a:r>
            <a:r>
              <a:rPr sz="2000" spc="-229" dirty="0">
                <a:solidFill>
                  <a:schemeClr val="accent6">
                    <a:lumMod val="75000"/>
                  </a:schemeClr>
                </a:solidFill>
                <a:latin typeface="Arial"/>
                <a:cs typeface="Arial"/>
              </a:rPr>
              <a:t> </a:t>
            </a:r>
            <a:r>
              <a:rPr sz="2000" spc="-125" dirty="0">
                <a:solidFill>
                  <a:schemeClr val="accent6">
                    <a:lumMod val="75000"/>
                  </a:schemeClr>
                </a:solidFill>
                <a:latin typeface="Arial"/>
                <a:cs typeface="Arial"/>
              </a:rPr>
              <a:t>sample</a:t>
            </a:r>
            <a:r>
              <a:rPr sz="2000" spc="-235" dirty="0">
                <a:solidFill>
                  <a:schemeClr val="accent6">
                    <a:lumMod val="75000"/>
                  </a:schemeClr>
                </a:solidFill>
                <a:latin typeface="Arial"/>
                <a:cs typeface="Arial"/>
              </a:rPr>
              <a:t> </a:t>
            </a:r>
            <a:r>
              <a:rPr sz="2000" spc="-45" dirty="0">
                <a:solidFill>
                  <a:schemeClr val="accent6">
                    <a:lumMod val="75000"/>
                  </a:schemeClr>
                </a:solidFill>
                <a:latin typeface="Arial"/>
                <a:cs typeface="Arial"/>
              </a:rPr>
              <a:t>,</a:t>
            </a:r>
            <a:r>
              <a:rPr sz="2000" spc="-240" dirty="0">
                <a:solidFill>
                  <a:schemeClr val="accent6">
                    <a:lumMod val="75000"/>
                  </a:schemeClr>
                </a:solidFill>
                <a:latin typeface="Arial"/>
                <a:cs typeface="Arial"/>
              </a:rPr>
              <a:t> </a:t>
            </a:r>
            <a:r>
              <a:rPr sz="2000" spc="20" dirty="0">
                <a:solidFill>
                  <a:schemeClr val="accent6">
                    <a:lumMod val="75000"/>
                  </a:schemeClr>
                </a:solidFill>
                <a:latin typeface="Arial"/>
                <a:cs typeface="Arial"/>
              </a:rPr>
              <a:t>for</a:t>
            </a:r>
            <a:r>
              <a:rPr sz="2000" spc="-235" dirty="0">
                <a:solidFill>
                  <a:schemeClr val="accent6">
                    <a:lumMod val="75000"/>
                  </a:schemeClr>
                </a:solidFill>
                <a:latin typeface="Arial"/>
                <a:cs typeface="Arial"/>
              </a:rPr>
              <a:t> </a:t>
            </a:r>
            <a:r>
              <a:rPr lang="en-US" sz="2000" spc="-235" dirty="0">
                <a:solidFill>
                  <a:schemeClr val="accent6">
                    <a:lumMod val="75000"/>
                  </a:schemeClr>
                </a:solidFill>
                <a:latin typeface="Arial"/>
                <a:cs typeface="Arial"/>
              </a:rPr>
              <a:t>            </a:t>
            </a:r>
          </a:p>
          <a:p>
            <a:pPr marL="12700" marR="340360" algn="just">
              <a:lnSpc>
                <a:spcPct val="100000"/>
              </a:lnSpc>
              <a:spcBef>
                <a:spcPts val="100"/>
              </a:spcBef>
              <a:buClr>
                <a:srgbClr val="D5EBFF"/>
              </a:buClr>
              <a:buSzPct val="95000"/>
              <a:tabLst>
                <a:tab pos="355600" algn="l"/>
              </a:tabLst>
            </a:pPr>
            <a:r>
              <a:rPr lang="en-US" sz="2000" spc="-235" dirty="0">
                <a:solidFill>
                  <a:schemeClr val="accent6">
                    <a:lumMod val="75000"/>
                  </a:schemeClr>
                </a:solidFill>
                <a:latin typeface="Arial"/>
                <a:cs typeface="Arial"/>
              </a:rPr>
              <a:t>       </a:t>
            </a:r>
            <a:r>
              <a:rPr sz="2000" spc="-100" dirty="0">
                <a:solidFill>
                  <a:schemeClr val="accent6">
                    <a:lumMod val="75000"/>
                  </a:schemeClr>
                </a:solidFill>
                <a:latin typeface="Arial"/>
                <a:cs typeface="Arial"/>
              </a:rPr>
              <a:t>checking</a:t>
            </a:r>
            <a:r>
              <a:rPr sz="2000" spc="-375" dirty="0">
                <a:solidFill>
                  <a:schemeClr val="accent6">
                    <a:lumMod val="75000"/>
                  </a:schemeClr>
                </a:solidFill>
                <a:latin typeface="Arial"/>
                <a:cs typeface="Arial"/>
              </a:rPr>
              <a:t> </a:t>
            </a:r>
            <a:r>
              <a:rPr sz="2000" spc="-220" dirty="0">
                <a:solidFill>
                  <a:schemeClr val="accent6">
                    <a:lumMod val="75000"/>
                  </a:schemeClr>
                </a:solidFill>
                <a:latin typeface="Arial"/>
                <a:cs typeface="Arial"/>
              </a:rPr>
              <a:t>ABG  </a:t>
            </a:r>
            <a:r>
              <a:rPr sz="2000" spc="-120" dirty="0">
                <a:solidFill>
                  <a:schemeClr val="accent6">
                    <a:lumMod val="75000"/>
                  </a:schemeClr>
                </a:solidFill>
                <a:latin typeface="Arial"/>
                <a:cs typeface="Arial"/>
              </a:rPr>
              <a:t>and </a:t>
            </a:r>
            <a:r>
              <a:rPr sz="2000" spc="15" dirty="0">
                <a:solidFill>
                  <a:schemeClr val="accent6">
                    <a:lumMod val="75000"/>
                  </a:schemeClr>
                </a:solidFill>
                <a:latin typeface="Arial"/>
                <a:cs typeface="Arial"/>
              </a:rPr>
              <a:t>for</a:t>
            </a:r>
            <a:r>
              <a:rPr sz="2000" spc="-650" dirty="0">
                <a:solidFill>
                  <a:schemeClr val="accent6">
                    <a:lumMod val="75000"/>
                  </a:schemeClr>
                </a:solidFill>
                <a:latin typeface="Arial"/>
                <a:cs typeface="Arial"/>
              </a:rPr>
              <a:t> </a:t>
            </a:r>
            <a:r>
              <a:rPr sz="2000" spc="-40" dirty="0">
                <a:solidFill>
                  <a:schemeClr val="accent6">
                    <a:lumMod val="75000"/>
                  </a:schemeClr>
                </a:solidFill>
                <a:latin typeface="Arial"/>
                <a:cs typeface="Arial"/>
              </a:rPr>
              <a:t>arterial </a:t>
            </a:r>
            <a:r>
              <a:rPr sz="2000" spc="-140" dirty="0">
                <a:solidFill>
                  <a:schemeClr val="accent6">
                    <a:lumMod val="75000"/>
                  </a:schemeClr>
                </a:solidFill>
                <a:latin typeface="Arial"/>
                <a:cs typeface="Arial"/>
              </a:rPr>
              <a:t>pressure </a:t>
            </a:r>
            <a:r>
              <a:rPr sz="2000" spc="-15" dirty="0">
                <a:solidFill>
                  <a:schemeClr val="accent6">
                    <a:lumMod val="75000"/>
                  </a:schemeClr>
                </a:solidFill>
                <a:latin typeface="Arial"/>
                <a:cs typeface="Arial"/>
              </a:rPr>
              <a:t>monitoring</a:t>
            </a:r>
            <a:endParaRPr sz="2000" dirty="0">
              <a:solidFill>
                <a:schemeClr val="accent6">
                  <a:lumMod val="75000"/>
                </a:schemeClr>
              </a:solidFill>
              <a:latin typeface="Arial"/>
              <a:cs typeface="Arial"/>
            </a:endParaRPr>
          </a:p>
          <a:p>
            <a:pPr marL="355600" marR="5080" indent="-342900">
              <a:lnSpc>
                <a:spcPct val="100000"/>
              </a:lnSpc>
              <a:spcBef>
                <a:spcPts val="695"/>
              </a:spcBef>
              <a:buClr>
                <a:srgbClr val="D5EBFF"/>
              </a:buClr>
              <a:buSzPct val="95000"/>
              <a:buFont typeface="Wingdings"/>
              <a:buChar char=""/>
              <a:tabLst>
                <a:tab pos="354965" algn="l"/>
                <a:tab pos="355600" algn="l"/>
              </a:tabLst>
            </a:pPr>
            <a:r>
              <a:rPr sz="2000" spc="-25" dirty="0">
                <a:solidFill>
                  <a:schemeClr val="accent6">
                    <a:lumMod val="75000"/>
                  </a:schemeClr>
                </a:solidFill>
                <a:latin typeface="Arial"/>
                <a:cs typeface="Arial"/>
              </a:rPr>
              <a:t>Arterial</a:t>
            </a:r>
            <a:r>
              <a:rPr sz="2000" spc="-275" dirty="0">
                <a:solidFill>
                  <a:schemeClr val="accent6">
                    <a:lumMod val="75000"/>
                  </a:schemeClr>
                </a:solidFill>
                <a:latin typeface="Arial"/>
                <a:cs typeface="Arial"/>
              </a:rPr>
              <a:t> </a:t>
            </a:r>
            <a:r>
              <a:rPr sz="2000" spc="-125" dirty="0">
                <a:solidFill>
                  <a:schemeClr val="accent6">
                    <a:lumMod val="75000"/>
                  </a:schemeClr>
                </a:solidFill>
                <a:latin typeface="Arial"/>
                <a:cs typeface="Arial"/>
              </a:rPr>
              <a:t>cannula</a:t>
            </a:r>
            <a:r>
              <a:rPr sz="2000" spc="-210" dirty="0">
                <a:solidFill>
                  <a:schemeClr val="accent6">
                    <a:lumMod val="75000"/>
                  </a:schemeClr>
                </a:solidFill>
                <a:latin typeface="Arial"/>
                <a:cs typeface="Arial"/>
              </a:rPr>
              <a:t> </a:t>
            </a:r>
            <a:r>
              <a:rPr sz="2000" spc="-130" dirty="0">
                <a:solidFill>
                  <a:schemeClr val="accent6">
                    <a:lumMod val="75000"/>
                  </a:schemeClr>
                </a:solidFill>
                <a:latin typeface="Arial"/>
                <a:cs typeface="Arial"/>
              </a:rPr>
              <a:t>is</a:t>
            </a:r>
            <a:r>
              <a:rPr sz="2000" spc="-229" dirty="0">
                <a:solidFill>
                  <a:schemeClr val="accent6">
                    <a:lumMod val="75000"/>
                  </a:schemeClr>
                </a:solidFill>
                <a:latin typeface="Arial"/>
                <a:cs typeface="Arial"/>
              </a:rPr>
              <a:t> </a:t>
            </a:r>
            <a:r>
              <a:rPr sz="2000" spc="10" dirty="0">
                <a:solidFill>
                  <a:schemeClr val="accent6">
                    <a:lumMod val="75000"/>
                  </a:schemeClr>
                </a:solidFill>
                <a:latin typeface="Arial"/>
                <a:cs typeface="Arial"/>
              </a:rPr>
              <a:t>not</a:t>
            </a:r>
            <a:r>
              <a:rPr sz="2000" spc="-245" dirty="0">
                <a:solidFill>
                  <a:schemeClr val="accent6">
                    <a:lumMod val="75000"/>
                  </a:schemeClr>
                </a:solidFill>
                <a:latin typeface="Arial"/>
                <a:cs typeface="Arial"/>
              </a:rPr>
              <a:t> </a:t>
            </a:r>
            <a:r>
              <a:rPr sz="2000" spc="-160" dirty="0">
                <a:solidFill>
                  <a:schemeClr val="accent6">
                    <a:lumMod val="75000"/>
                  </a:schemeClr>
                </a:solidFill>
                <a:latin typeface="Arial"/>
                <a:cs typeface="Arial"/>
              </a:rPr>
              <a:t>used</a:t>
            </a:r>
            <a:r>
              <a:rPr sz="2000" spc="-240" dirty="0">
                <a:solidFill>
                  <a:schemeClr val="accent6">
                    <a:lumMod val="75000"/>
                  </a:schemeClr>
                </a:solidFill>
                <a:latin typeface="Arial"/>
                <a:cs typeface="Arial"/>
              </a:rPr>
              <a:t> </a:t>
            </a:r>
            <a:r>
              <a:rPr sz="2000" spc="10" dirty="0">
                <a:solidFill>
                  <a:schemeClr val="accent6">
                    <a:lumMod val="75000"/>
                  </a:schemeClr>
                </a:solidFill>
                <a:latin typeface="Arial"/>
                <a:cs typeface="Arial"/>
              </a:rPr>
              <a:t>for</a:t>
            </a:r>
            <a:r>
              <a:rPr sz="2000" spc="-240" dirty="0">
                <a:solidFill>
                  <a:schemeClr val="accent6">
                    <a:lumMod val="75000"/>
                  </a:schemeClr>
                </a:solidFill>
                <a:latin typeface="Arial"/>
                <a:cs typeface="Arial"/>
              </a:rPr>
              <a:t> </a:t>
            </a:r>
            <a:r>
              <a:rPr sz="2000" spc="-10" dirty="0">
                <a:solidFill>
                  <a:schemeClr val="accent6">
                    <a:lumMod val="75000"/>
                  </a:schemeClr>
                </a:solidFill>
                <a:latin typeface="Arial"/>
                <a:cs typeface="Arial"/>
              </a:rPr>
              <a:t>intra</a:t>
            </a:r>
            <a:r>
              <a:rPr sz="2000" spc="-245" dirty="0">
                <a:solidFill>
                  <a:schemeClr val="accent6">
                    <a:lumMod val="75000"/>
                  </a:schemeClr>
                </a:solidFill>
                <a:latin typeface="Arial"/>
                <a:cs typeface="Arial"/>
              </a:rPr>
              <a:t> </a:t>
            </a:r>
            <a:r>
              <a:rPr sz="2000" spc="-135" dirty="0">
                <a:solidFill>
                  <a:schemeClr val="accent6">
                    <a:lumMod val="75000"/>
                  </a:schemeClr>
                </a:solidFill>
                <a:latin typeface="Arial"/>
                <a:cs typeface="Arial"/>
              </a:rPr>
              <a:t>vascular</a:t>
            </a:r>
            <a:r>
              <a:rPr sz="2000" spc="-215" dirty="0">
                <a:solidFill>
                  <a:schemeClr val="accent6">
                    <a:lumMod val="75000"/>
                  </a:schemeClr>
                </a:solidFill>
                <a:latin typeface="Arial"/>
                <a:cs typeface="Arial"/>
              </a:rPr>
              <a:t> </a:t>
            </a:r>
            <a:r>
              <a:rPr sz="2000" spc="-65" dirty="0">
                <a:solidFill>
                  <a:schemeClr val="accent6">
                    <a:lumMod val="75000"/>
                  </a:schemeClr>
                </a:solidFill>
                <a:latin typeface="Arial"/>
                <a:cs typeface="Arial"/>
              </a:rPr>
              <a:t>drug  </a:t>
            </a:r>
            <a:r>
              <a:rPr sz="2000" spc="-35" dirty="0">
                <a:solidFill>
                  <a:schemeClr val="accent6">
                    <a:lumMod val="75000"/>
                  </a:schemeClr>
                </a:solidFill>
                <a:latin typeface="Arial"/>
                <a:cs typeface="Arial"/>
              </a:rPr>
              <a:t>administration</a:t>
            </a:r>
            <a:endParaRPr sz="2000" dirty="0">
              <a:solidFill>
                <a:schemeClr val="accent6">
                  <a:lumMod val="75000"/>
                </a:schemeClr>
              </a:solidFill>
              <a:latin typeface="Arial"/>
              <a:cs typeface="Arial"/>
            </a:endParaRPr>
          </a:p>
          <a:p>
            <a:pPr marL="355600" marR="907415" indent="-342900">
              <a:lnSpc>
                <a:spcPct val="100000"/>
              </a:lnSpc>
              <a:spcBef>
                <a:spcPts val="690"/>
              </a:spcBef>
              <a:buClr>
                <a:srgbClr val="D5EBFF"/>
              </a:buClr>
              <a:buSzPct val="93750"/>
              <a:buFont typeface="Wingdings"/>
              <a:buChar char=""/>
              <a:tabLst>
                <a:tab pos="354965" algn="l"/>
                <a:tab pos="355600" algn="l"/>
              </a:tabLst>
            </a:pPr>
            <a:r>
              <a:rPr sz="2000" spc="-100" dirty="0">
                <a:solidFill>
                  <a:schemeClr val="accent6">
                    <a:lumMod val="75000"/>
                  </a:schemeClr>
                </a:solidFill>
                <a:latin typeface="Arial"/>
                <a:cs typeface="Arial"/>
              </a:rPr>
              <a:t>A</a:t>
            </a:r>
            <a:r>
              <a:rPr sz="2000" spc="-260" dirty="0">
                <a:solidFill>
                  <a:schemeClr val="accent6">
                    <a:lumMod val="75000"/>
                  </a:schemeClr>
                </a:solidFill>
                <a:latin typeface="Arial"/>
                <a:cs typeface="Arial"/>
              </a:rPr>
              <a:t> </a:t>
            </a:r>
            <a:r>
              <a:rPr sz="2000" spc="-60" dirty="0">
                <a:solidFill>
                  <a:schemeClr val="accent6">
                    <a:lumMod val="75000"/>
                  </a:schemeClr>
                </a:solidFill>
                <a:latin typeface="Arial"/>
                <a:cs typeface="Arial"/>
              </a:rPr>
              <a:t>saline-filled</a:t>
            </a:r>
            <a:r>
              <a:rPr sz="2000" spc="-295" dirty="0">
                <a:solidFill>
                  <a:schemeClr val="accent6">
                    <a:lumMod val="75000"/>
                  </a:schemeClr>
                </a:solidFill>
                <a:latin typeface="Arial"/>
                <a:cs typeface="Arial"/>
              </a:rPr>
              <a:t> </a:t>
            </a:r>
            <a:r>
              <a:rPr sz="2000" spc="-45" dirty="0">
                <a:solidFill>
                  <a:schemeClr val="accent6">
                    <a:lumMod val="75000"/>
                  </a:schemeClr>
                </a:solidFill>
                <a:latin typeface="Arial"/>
                <a:cs typeface="Arial"/>
              </a:rPr>
              <a:t>tube</a:t>
            </a:r>
            <a:r>
              <a:rPr sz="2000" spc="-275" dirty="0">
                <a:solidFill>
                  <a:schemeClr val="accent6">
                    <a:lumMod val="75000"/>
                  </a:schemeClr>
                </a:solidFill>
                <a:latin typeface="Arial"/>
                <a:cs typeface="Arial"/>
              </a:rPr>
              <a:t> </a:t>
            </a:r>
            <a:r>
              <a:rPr sz="2000" spc="-140" dirty="0">
                <a:solidFill>
                  <a:schemeClr val="accent6">
                    <a:lumMod val="75000"/>
                  </a:schemeClr>
                </a:solidFill>
                <a:latin typeface="Arial"/>
                <a:cs typeface="Arial"/>
              </a:rPr>
              <a:t>is</a:t>
            </a:r>
            <a:r>
              <a:rPr sz="2000" spc="-254" dirty="0">
                <a:solidFill>
                  <a:schemeClr val="accent6">
                    <a:lumMod val="75000"/>
                  </a:schemeClr>
                </a:solidFill>
                <a:latin typeface="Arial"/>
                <a:cs typeface="Arial"/>
              </a:rPr>
              <a:t> </a:t>
            </a:r>
            <a:r>
              <a:rPr sz="2000" spc="-170" dirty="0">
                <a:solidFill>
                  <a:schemeClr val="accent6">
                    <a:lumMod val="75000"/>
                  </a:schemeClr>
                </a:solidFill>
                <a:latin typeface="Arial"/>
                <a:cs typeface="Arial"/>
              </a:rPr>
              <a:t>used</a:t>
            </a:r>
            <a:r>
              <a:rPr sz="2000" spc="-265" dirty="0">
                <a:solidFill>
                  <a:schemeClr val="accent6">
                    <a:lumMod val="75000"/>
                  </a:schemeClr>
                </a:solidFill>
                <a:latin typeface="Arial"/>
                <a:cs typeface="Arial"/>
              </a:rPr>
              <a:t> </a:t>
            </a:r>
            <a:r>
              <a:rPr sz="2000" spc="70" dirty="0">
                <a:solidFill>
                  <a:schemeClr val="accent6">
                    <a:lumMod val="75000"/>
                  </a:schemeClr>
                </a:solidFill>
                <a:latin typeface="Arial"/>
                <a:cs typeface="Arial"/>
              </a:rPr>
              <a:t>to</a:t>
            </a:r>
            <a:r>
              <a:rPr sz="2000" spc="-254" dirty="0">
                <a:solidFill>
                  <a:schemeClr val="accent6">
                    <a:lumMod val="75000"/>
                  </a:schemeClr>
                </a:solidFill>
                <a:latin typeface="Arial"/>
                <a:cs typeface="Arial"/>
              </a:rPr>
              <a:t> </a:t>
            </a:r>
            <a:r>
              <a:rPr sz="2000" spc="-90" dirty="0">
                <a:solidFill>
                  <a:schemeClr val="accent6">
                    <a:lumMod val="75000"/>
                  </a:schemeClr>
                </a:solidFill>
                <a:latin typeface="Arial"/>
                <a:cs typeface="Arial"/>
              </a:rPr>
              <a:t>connect</a:t>
            </a:r>
            <a:r>
              <a:rPr sz="2000" spc="-275" dirty="0">
                <a:solidFill>
                  <a:schemeClr val="accent6">
                    <a:lumMod val="75000"/>
                  </a:schemeClr>
                </a:solidFill>
                <a:latin typeface="Arial"/>
                <a:cs typeface="Arial"/>
              </a:rPr>
              <a:t> </a:t>
            </a:r>
            <a:r>
              <a:rPr sz="2000" spc="-20" dirty="0">
                <a:solidFill>
                  <a:schemeClr val="accent6">
                    <a:lumMod val="75000"/>
                  </a:schemeClr>
                </a:solidFill>
                <a:latin typeface="Arial"/>
                <a:cs typeface="Arial"/>
              </a:rPr>
              <a:t>the  </a:t>
            </a:r>
            <a:r>
              <a:rPr sz="2000" spc="-130" dirty="0">
                <a:solidFill>
                  <a:schemeClr val="accent6">
                    <a:lumMod val="75000"/>
                  </a:schemeClr>
                </a:solidFill>
                <a:latin typeface="Arial"/>
                <a:cs typeface="Arial"/>
              </a:rPr>
              <a:t>cannula</a:t>
            </a:r>
            <a:r>
              <a:rPr sz="2000" spc="-290" dirty="0">
                <a:solidFill>
                  <a:schemeClr val="accent6">
                    <a:lumMod val="75000"/>
                  </a:schemeClr>
                </a:solidFill>
                <a:latin typeface="Arial"/>
                <a:cs typeface="Arial"/>
              </a:rPr>
              <a:t> </a:t>
            </a:r>
            <a:r>
              <a:rPr sz="2000" spc="70" dirty="0">
                <a:solidFill>
                  <a:schemeClr val="accent6">
                    <a:lumMod val="75000"/>
                  </a:schemeClr>
                </a:solidFill>
                <a:latin typeface="Arial"/>
                <a:cs typeface="Arial"/>
              </a:rPr>
              <a:t>to</a:t>
            </a:r>
            <a:r>
              <a:rPr sz="2000" spc="-250" dirty="0">
                <a:solidFill>
                  <a:schemeClr val="accent6">
                    <a:lumMod val="75000"/>
                  </a:schemeClr>
                </a:solidFill>
                <a:latin typeface="Arial"/>
                <a:cs typeface="Arial"/>
              </a:rPr>
              <a:t> </a:t>
            </a:r>
            <a:r>
              <a:rPr sz="2000" spc="-15" dirty="0">
                <a:solidFill>
                  <a:schemeClr val="accent6">
                    <a:lumMod val="75000"/>
                  </a:schemeClr>
                </a:solidFill>
                <a:latin typeface="Arial"/>
                <a:cs typeface="Arial"/>
              </a:rPr>
              <a:t>the</a:t>
            </a:r>
            <a:r>
              <a:rPr sz="2000" spc="-270" dirty="0">
                <a:solidFill>
                  <a:schemeClr val="accent6">
                    <a:lumMod val="75000"/>
                  </a:schemeClr>
                </a:solidFill>
                <a:latin typeface="Arial"/>
                <a:cs typeface="Arial"/>
              </a:rPr>
              <a:t> </a:t>
            </a:r>
            <a:r>
              <a:rPr sz="2000" spc="-110" dirty="0">
                <a:solidFill>
                  <a:schemeClr val="accent6">
                    <a:lumMod val="75000"/>
                  </a:schemeClr>
                </a:solidFill>
                <a:latin typeface="Arial"/>
                <a:cs typeface="Arial"/>
              </a:rPr>
              <a:t>transducer,</a:t>
            </a:r>
            <a:r>
              <a:rPr sz="2000" spc="-265" dirty="0">
                <a:solidFill>
                  <a:schemeClr val="accent6">
                    <a:lumMod val="75000"/>
                  </a:schemeClr>
                </a:solidFill>
                <a:latin typeface="Arial"/>
                <a:cs typeface="Arial"/>
              </a:rPr>
              <a:t> </a:t>
            </a:r>
            <a:r>
              <a:rPr sz="2000" spc="70" dirty="0">
                <a:solidFill>
                  <a:schemeClr val="accent6">
                    <a:lumMod val="75000"/>
                  </a:schemeClr>
                </a:solidFill>
                <a:latin typeface="Arial"/>
                <a:cs typeface="Arial"/>
              </a:rPr>
              <a:t>to</a:t>
            </a:r>
            <a:r>
              <a:rPr sz="2000" spc="-250" dirty="0">
                <a:solidFill>
                  <a:schemeClr val="accent6">
                    <a:lumMod val="75000"/>
                  </a:schemeClr>
                </a:solidFill>
                <a:latin typeface="Arial"/>
                <a:cs typeface="Arial"/>
              </a:rPr>
              <a:t> </a:t>
            </a:r>
            <a:r>
              <a:rPr sz="2000" spc="-15" dirty="0">
                <a:solidFill>
                  <a:schemeClr val="accent6">
                    <a:lumMod val="75000"/>
                  </a:schemeClr>
                </a:solidFill>
                <a:latin typeface="Arial"/>
                <a:cs typeface="Arial"/>
              </a:rPr>
              <a:t>the</a:t>
            </a:r>
            <a:r>
              <a:rPr sz="2000" spc="-280" dirty="0">
                <a:solidFill>
                  <a:schemeClr val="accent6">
                    <a:lumMod val="75000"/>
                  </a:schemeClr>
                </a:solidFill>
                <a:latin typeface="Arial"/>
                <a:cs typeface="Arial"/>
              </a:rPr>
              <a:t> </a:t>
            </a:r>
            <a:r>
              <a:rPr sz="2000" spc="-110" dirty="0">
                <a:solidFill>
                  <a:schemeClr val="accent6">
                    <a:lumMod val="75000"/>
                  </a:schemeClr>
                </a:solidFill>
                <a:latin typeface="Arial"/>
                <a:cs typeface="Arial"/>
              </a:rPr>
              <a:t>display.</a:t>
            </a:r>
            <a:endParaRPr sz="2000" dirty="0">
              <a:solidFill>
                <a:schemeClr val="accent6">
                  <a:lumMod val="75000"/>
                </a:schemeClr>
              </a:solidFill>
              <a:latin typeface="Arial"/>
              <a:cs typeface="Arial"/>
            </a:endParaRPr>
          </a:p>
          <a:p>
            <a:pPr marL="355600" indent="-342900">
              <a:lnSpc>
                <a:spcPct val="100000"/>
              </a:lnSpc>
              <a:spcBef>
                <a:spcPts val="1480"/>
              </a:spcBef>
              <a:buClr>
                <a:srgbClr val="D5EBFF"/>
              </a:buClr>
              <a:buSzPct val="93750"/>
              <a:buFont typeface="Wingdings"/>
              <a:buChar char=""/>
              <a:tabLst>
                <a:tab pos="354965" algn="l"/>
                <a:tab pos="355600" algn="l"/>
              </a:tabLst>
            </a:pPr>
            <a:r>
              <a:rPr sz="2000" spc="60" dirty="0">
                <a:solidFill>
                  <a:schemeClr val="accent6">
                    <a:lumMod val="75000"/>
                  </a:schemeClr>
                </a:solidFill>
                <a:latin typeface="Arial"/>
                <a:cs typeface="Arial"/>
              </a:rPr>
              <a:t>It</a:t>
            </a:r>
            <a:r>
              <a:rPr sz="2000" spc="-265" dirty="0">
                <a:solidFill>
                  <a:schemeClr val="accent6">
                    <a:lumMod val="75000"/>
                  </a:schemeClr>
                </a:solidFill>
                <a:latin typeface="Arial"/>
                <a:cs typeface="Arial"/>
              </a:rPr>
              <a:t> </a:t>
            </a:r>
            <a:r>
              <a:rPr sz="2000" spc="-165" dirty="0">
                <a:solidFill>
                  <a:schemeClr val="accent6">
                    <a:lumMod val="75000"/>
                  </a:schemeClr>
                </a:solidFill>
                <a:latin typeface="Arial"/>
                <a:cs typeface="Arial"/>
              </a:rPr>
              <a:t>measures</a:t>
            </a:r>
            <a:r>
              <a:rPr sz="2000" spc="-240" dirty="0">
                <a:solidFill>
                  <a:schemeClr val="accent6">
                    <a:lumMod val="75000"/>
                  </a:schemeClr>
                </a:solidFill>
                <a:latin typeface="Arial"/>
                <a:cs typeface="Arial"/>
              </a:rPr>
              <a:t> </a:t>
            </a:r>
            <a:r>
              <a:rPr sz="2000" spc="-215" dirty="0">
                <a:solidFill>
                  <a:schemeClr val="accent6">
                    <a:lumMod val="75000"/>
                  </a:schemeClr>
                </a:solidFill>
                <a:latin typeface="Arial"/>
                <a:cs typeface="Arial"/>
              </a:rPr>
              <a:t>IBP</a:t>
            </a:r>
            <a:r>
              <a:rPr sz="2000" spc="-254" dirty="0">
                <a:solidFill>
                  <a:schemeClr val="accent6">
                    <a:lumMod val="75000"/>
                  </a:schemeClr>
                </a:solidFill>
                <a:latin typeface="Arial"/>
                <a:cs typeface="Arial"/>
              </a:rPr>
              <a:t> </a:t>
            </a:r>
            <a:r>
              <a:rPr sz="2000" spc="-85" dirty="0">
                <a:solidFill>
                  <a:schemeClr val="accent6">
                    <a:lumMod val="75000"/>
                  </a:schemeClr>
                </a:solidFill>
                <a:latin typeface="Arial"/>
                <a:cs typeface="Arial"/>
              </a:rPr>
              <a:t>on</a:t>
            </a:r>
            <a:r>
              <a:rPr sz="2000" spc="-250" dirty="0">
                <a:solidFill>
                  <a:schemeClr val="accent6">
                    <a:lumMod val="75000"/>
                  </a:schemeClr>
                </a:solidFill>
                <a:latin typeface="Arial"/>
                <a:cs typeface="Arial"/>
              </a:rPr>
              <a:t> </a:t>
            </a:r>
            <a:r>
              <a:rPr sz="2000" spc="-60" dirty="0">
                <a:solidFill>
                  <a:schemeClr val="accent6">
                    <a:lumMod val="75000"/>
                  </a:schemeClr>
                </a:solidFill>
                <a:latin typeface="Arial"/>
                <a:cs typeface="Arial"/>
              </a:rPr>
              <a:t>beat</a:t>
            </a:r>
            <a:r>
              <a:rPr sz="2000" spc="-280" dirty="0">
                <a:solidFill>
                  <a:schemeClr val="accent6">
                    <a:lumMod val="75000"/>
                  </a:schemeClr>
                </a:solidFill>
                <a:latin typeface="Arial"/>
                <a:cs typeface="Arial"/>
              </a:rPr>
              <a:t> </a:t>
            </a:r>
            <a:r>
              <a:rPr sz="2000" spc="70" dirty="0">
                <a:solidFill>
                  <a:schemeClr val="accent6">
                    <a:lumMod val="75000"/>
                  </a:schemeClr>
                </a:solidFill>
                <a:latin typeface="Arial"/>
                <a:cs typeface="Arial"/>
              </a:rPr>
              <a:t>to</a:t>
            </a:r>
            <a:r>
              <a:rPr sz="2000" spc="-250" dirty="0">
                <a:solidFill>
                  <a:schemeClr val="accent6">
                    <a:lumMod val="75000"/>
                  </a:schemeClr>
                </a:solidFill>
                <a:latin typeface="Arial"/>
                <a:cs typeface="Arial"/>
              </a:rPr>
              <a:t> </a:t>
            </a:r>
            <a:r>
              <a:rPr sz="2000" spc="-60" dirty="0">
                <a:solidFill>
                  <a:schemeClr val="accent6">
                    <a:lumMod val="75000"/>
                  </a:schemeClr>
                </a:solidFill>
                <a:latin typeface="Arial"/>
                <a:cs typeface="Arial"/>
              </a:rPr>
              <a:t>beat</a:t>
            </a:r>
            <a:r>
              <a:rPr sz="2000" spc="-270" dirty="0">
                <a:solidFill>
                  <a:schemeClr val="accent6">
                    <a:lumMod val="75000"/>
                  </a:schemeClr>
                </a:solidFill>
                <a:latin typeface="Arial"/>
                <a:cs typeface="Arial"/>
              </a:rPr>
              <a:t> </a:t>
            </a:r>
            <a:r>
              <a:rPr sz="2000" spc="-150" dirty="0">
                <a:solidFill>
                  <a:schemeClr val="accent6">
                    <a:lumMod val="75000"/>
                  </a:schemeClr>
                </a:solidFill>
                <a:latin typeface="Arial"/>
                <a:cs typeface="Arial"/>
              </a:rPr>
              <a:t>basis.</a:t>
            </a:r>
            <a:endParaRPr sz="2000" dirty="0">
              <a:solidFill>
                <a:schemeClr val="accent6">
                  <a:lumMod val="75000"/>
                </a:schemeClr>
              </a:solidFill>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685800"/>
            <a:ext cx="7762240" cy="635000"/>
          </a:xfrm>
          <a:prstGeom prst="rect">
            <a:avLst/>
          </a:prstGeom>
        </p:spPr>
        <p:txBody>
          <a:bodyPr vert="horz" wrap="square" lIns="0" tIns="12065" rIns="0" bIns="0" rtlCol="0">
            <a:spAutoFit/>
          </a:bodyPr>
          <a:lstStyle/>
          <a:p>
            <a:pPr marL="12700">
              <a:lnSpc>
                <a:spcPct val="100000"/>
              </a:lnSpc>
              <a:spcBef>
                <a:spcPts val="95"/>
              </a:spcBef>
              <a:tabLst>
                <a:tab pos="2146935" algn="l"/>
                <a:tab pos="4013835" algn="l"/>
                <a:tab pos="6415405" algn="l"/>
              </a:tabLst>
            </a:pPr>
            <a:r>
              <a:rPr sz="4000" spc="-620" dirty="0">
                <a:solidFill>
                  <a:srgbClr val="C1EDFF"/>
                </a:solidFill>
                <a:latin typeface="Arial"/>
                <a:cs typeface="Arial"/>
              </a:rPr>
              <a:t>CENTRAL	</a:t>
            </a:r>
            <a:r>
              <a:rPr sz="4000" spc="-705" dirty="0">
                <a:solidFill>
                  <a:srgbClr val="C1EDFF"/>
                </a:solidFill>
                <a:latin typeface="Arial"/>
                <a:cs typeface="Arial"/>
              </a:rPr>
              <a:t>VENOUS	</a:t>
            </a:r>
            <a:r>
              <a:rPr sz="4000" spc="-645" dirty="0">
                <a:solidFill>
                  <a:srgbClr val="C1EDFF"/>
                </a:solidFill>
                <a:latin typeface="Arial"/>
                <a:cs typeface="Arial"/>
              </a:rPr>
              <a:t>PRESSURE	</a:t>
            </a:r>
            <a:r>
              <a:rPr sz="4000" spc="-85" dirty="0">
                <a:solidFill>
                  <a:srgbClr val="C1EDFF"/>
                </a:solidFill>
                <a:latin typeface="Arial"/>
                <a:cs typeface="Arial"/>
              </a:rPr>
              <a:t>(CVP)</a:t>
            </a:r>
            <a:endParaRPr sz="4000" dirty="0">
              <a:latin typeface="Arial"/>
              <a:cs typeface="Arial"/>
            </a:endParaRPr>
          </a:p>
        </p:txBody>
      </p:sp>
      <p:sp>
        <p:nvSpPr>
          <p:cNvPr id="3" name="object 3"/>
          <p:cNvSpPr txBox="1">
            <a:spLocks noGrp="1"/>
          </p:cNvSpPr>
          <p:nvPr>
            <p:ph idx="1"/>
          </p:nvPr>
        </p:nvSpPr>
        <p:spPr>
          <a:xfrm>
            <a:off x="624214" y="2063663"/>
            <a:ext cx="7543800" cy="3886200"/>
          </a:xfrm>
          <a:prstGeom prst="rect">
            <a:avLst/>
          </a:prstGeom>
        </p:spPr>
        <p:txBody>
          <a:bodyPr vert="horz" wrap="square" lIns="0" tIns="12700" rIns="0" bIns="0" rtlCol="0">
            <a:spAutoFit/>
          </a:bodyPr>
          <a:lstStyle/>
          <a:p>
            <a:pPr marL="637540" marR="298450" indent="-342900">
              <a:lnSpc>
                <a:spcPct val="100000"/>
              </a:lnSpc>
              <a:spcBef>
                <a:spcPts val="100"/>
              </a:spcBef>
              <a:buClr>
                <a:srgbClr val="D5EBFF"/>
              </a:buClr>
              <a:buSzPct val="95000"/>
              <a:buFont typeface="Wingdings"/>
              <a:buChar char=""/>
              <a:tabLst>
                <a:tab pos="637540" algn="l"/>
                <a:tab pos="638175" algn="l"/>
              </a:tabLst>
            </a:pPr>
            <a:r>
              <a:rPr spc="-145" dirty="0"/>
              <a:t>The</a:t>
            </a:r>
            <a:r>
              <a:rPr spc="-365" dirty="0"/>
              <a:t> </a:t>
            </a:r>
            <a:r>
              <a:rPr spc="-295" dirty="0"/>
              <a:t>CVP</a:t>
            </a:r>
            <a:r>
              <a:rPr spc="-229" dirty="0"/>
              <a:t> </a:t>
            </a:r>
            <a:r>
              <a:rPr spc="-125" dirty="0"/>
              <a:t>cannula</a:t>
            </a:r>
            <a:r>
              <a:rPr spc="-210" dirty="0"/>
              <a:t> </a:t>
            </a:r>
            <a:r>
              <a:rPr spc="-130" dirty="0"/>
              <a:t>is</a:t>
            </a:r>
            <a:r>
              <a:rPr spc="-235" dirty="0"/>
              <a:t> </a:t>
            </a:r>
            <a:r>
              <a:rPr spc="-70" dirty="0"/>
              <a:t>inserted</a:t>
            </a:r>
            <a:r>
              <a:rPr spc="-240" dirty="0"/>
              <a:t> </a:t>
            </a:r>
            <a:r>
              <a:rPr spc="-30" dirty="0"/>
              <a:t>in</a:t>
            </a:r>
            <a:r>
              <a:rPr spc="-229" dirty="0"/>
              <a:t> </a:t>
            </a:r>
            <a:r>
              <a:rPr spc="65" dirty="0"/>
              <a:t>to</a:t>
            </a:r>
            <a:r>
              <a:rPr spc="-235" dirty="0"/>
              <a:t> </a:t>
            </a:r>
            <a:r>
              <a:rPr spc="-20" dirty="0"/>
              <a:t>the</a:t>
            </a:r>
            <a:r>
              <a:rPr spc="-254" dirty="0"/>
              <a:t> </a:t>
            </a:r>
            <a:r>
              <a:rPr spc="-35" dirty="0"/>
              <a:t>internal</a:t>
            </a:r>
            <a:r>
              <a:rPr spc="-229" dirty="0"/>
              <a:t> </a:t>
            </a:r>
            <a:r>
              <a:rPr spc="-40" dirty="0"/>
              <a:t>or  </a:t>
            </a:r>
            <a:r>
              <a:rPr spc="-70" dirty="0"/>
              <a:t>external</a:t>
            </a:r>
            <a:r>
              <a:rPr spc="-240" dirty="0"/>
              <a:t> </a:t>
            </a:r>
            <a:r>
              <a:rPr spc="-65" dirty="0"/>
              <a:t>jugular</a:t>
            </a:r>
            <a:r>
              <a:rPr spc="-235" dirty="0"/>
              <a:t> </a:t>
            </a:r>
            <a:r>
              <a:rPr spc="-90" dirty="0"/>
              <a:t>vein</a:t>
            </a:r>
            <a:r>
              <a:rPr spc="-215" dirty="0"/>
              <a:t> </a:t>
            </a:r>
            <a:r>
              <a:rPr spc="-35" dirty="0"/>
              <a:t>or</a:t>
            </a:r>
            <a:r>
              <a:rPr spc="-254" dirty="0"/>
              <a:t> </a:t>
            </a:r>
            <a:r>
              <a:rPr spc="-125" dirty="0"/>
              <a:t>subclavian</a:t>
            </a:r>
            <a:r>
              <a:rPr spc="-185" dirty="0"/>
              <a:t> </a:t>
            </a:r>
            <a:r>
              <a:rPr spc="-90" dirty="0"/>
              <a:t>vein</a:t>
            </a:r>
          </a:p>
          <a:p>
            <a:pPr marL="281940">
              <a:lnSpc>
                <a:spcPct val="100000"/>
              </a:lnSpc>
              <a:buClr>
                <a:srgbClr val="D5EBFF"/>
              </a:buClr>
              <a:buFont typeface="Wingdings"/>
              <a:buChar char=""/>
            </a:pPr>
            <a:endParaRPr sz="4350" dirty="0">
              <a:latin typeface="Times New Roman"/>
              <a:cs typeface="Times New Roman"/>
            </a:endParaRPr>
          </a:p>
          <a:p>
            <a:pPr marL="637540" marR="172085" indent="-342900">
              <a:lnSpc>
                <a:spcPct val="100000"/>
              </a:lnSpc>
              <a:spcBef>
                <a:spcPts val="5"/>
              </a:spcBef>
              <a:buClr>
                <a:srgbClr val="D5EBFF"/>
              </a:buClr>
              <a:buSzPct val="95000"/>
              <a:buFont typeface="Wingdings"/>
              <a:buChar char=""/>
              <a:tabLst>
                <a:tab pos="637540" algn="l"/>
                <a:tab pos="638175" algn="l"/>
              </a:tabLst>
            </a:pPr>
            <a:r>
              <a:rPr spc="-145" dirty="0"/>
              <a:t>The</a:t>
            </a:r>
            <a:r>
              <a:rPr spc="-235" dirty="0"/>
              <a:t> </a:t>
            </a:r>
            <a:r>
              <a:rPr spc="50" dirty="0"/>
              <a:t>tip</a:t>
            </a:r>
            <a:r>
              <a:rPr spc="-235" dirty="0"/>
              <a:t> </a:t>
            </a:r>
            <a:r>
              <a:rPr spc="-130" dirty="0"/>
              <a:t>is</a:t>
            </a:r>
            <a:r>
              <a:rPr spc="-235" dirty="0"/>
              <a:t> </a:t>
            </a:r>
            <a:r>
              <a:rPr spc="-55" dirty="0"/>
              <a:t>situated</a:t>
            </a:r>
            <a:r>
              <a:rPr spc="-225" dirty="0"/>
              <a:t> </a:t>
            </a:r>
            <a:r>
              <a:rPr spc="-60" dirty="0"/>
              <a:t>approximately</a:t>
            </a:r>
            <a:r>
              <a:rPr spc="-235" dirty="0"/>
              <a:t> </a:t>
            </a:r>
            <a:r>
              <a:rPr spc="-114" dirty="0"/>
              <a:t>2cm</a:t>
            </a:r>
            <a:r>
              <a:rPr spc="-235" dirty="0"/>
              <a:t> </a:t>
            </a:r>
            <a:r>
              <a:rPr spc="-130" dirty="0"/>
              <a:t>above</a:t>
            </a:r>
            <a:r>
              <a:rPr spc="-229" dirty="0"/>
              <a:t> </a:t>
            </a:r>
            <a:r>
              <a:rPr spc="-20" dirty="0"/>
              <a:t>the  </a:t>
            </a:r>
            <a:r>
              <a:rPr spc="20" dirty="0"/>
              <a:t>right</a:t>
            </a:r>
            <a:r>
              <a:rPr spc="-240" dirty="0"/>
              <a:t> </a:t>
            </a:r>
            <a:r>
              <a:rPr spc="-20" dirty="0"/>
              <a:t>atrium</a:t>
            </a:r>
            <a:r>
              <a:rPr spc="-235" dirty="0"/>
              <a:t> </a:t>
            </a:r>
            <a:r>
              <a:rPr spc="-35" dirty="0"/>
              <a:t>in</a:t>
            </a:r>
            <a:r>
              <a:rPr spc="-229" dirty="0"/>
              <a:t> </a:t>
            </a:r>
            <a:r>
              <a:rPr spc="-20" dirty="0"/>
              <a:t>the</a:t>
            </a:r>
            <a:r>
              <a:rPr spc="-240" dirty="0"/>
              <a:t> </a:t>
            </a:r>
            <a:r>
              <a:rPr spc="-90" dirty="0"/>
              <a:t>superior</a:t>
            </a:r>
            <a:r>
              <a:rPr spc="-265" dirty="0"/>
              <a:t> </a:t>
            </a:r>
            <a:r>
              <a:rPr spc="-150" dirty="0"/>
              <a:t>vena</a:t>
            </a:r>
            <a:r>
              <a:rPr spc="-225" dirty="0"/>
              <a:t> </a:t>
            </a:r>
            <a:r>
              <a:rPr spc="-180" dirty="0"/>
              <a:t>cava</a:t>
            </a:r>
          </a:p>
          <a:p>
            <a:pPr marL="281940">
              <a:lnSpc>
                <a:spcPct val="100000"/>
              </a:lnSpc>
              <a:spcBef>
                <a:spcPts val="45"/>
              </a:spcBef>
              <a:buClr>
                <a:srgbClr val="D5EBFF"/>
              </a:buClr>
              <a:buFont typeface="Wingdings"/>
              <a:buChar char=""/>
            </a:pPr>
            <a:endParaRPr sz="4300" dirty="0">
              <a:latin typeface="Times New Roman"/>
              <a:cs typeface="Times New Roman"/>
            </a:endParaRPr>
          </a:p>
          <a:p>
            <a:pPr marL="637540" marR="5080" indent="-342900">
              <a:lnSpc>
                <a:spcPct val="100000"/>
              </a:lnSpc>
              <a:spcBef>
                <a:spcPts val="5"/>
              </a:spcBef>
              <a:buClr>
                <a:srgbClr val="D5EBFF"/>
              </a:buClr>
              <a:buSzPct val="95000"/>
              <a:buFont typeface="Wingdings"/>
              <a:buChar char=""/>
              <a:tabLst>
                <a:tab pos="637540" algn="l"/>
                <a:tab pos="638175" algn="l"/>
              </a:tabLst>
            </a:pPr>
            <a:r>
              <a:rPr spc="-130" dirty="0"/>
              <a:t>They </a:t>
            </a:r>
            <a:r>
              <a:rPr spc="-70" dirty="0"/>
              <a:t>provide </a:t>
            </a:r>
            <a:r>
              <a:rPr spc="-229" dirty="0"/>
              <a:t>access </a:t>
            </a:r>
            <a:r>
              <a:rPr spc="15" dirty="0"/>
              <a:t>for </a:t>
            </a:r>
            <a:r>
              <a:rPr spc="-10" dirty="0"/>
              <a:t>intra </a:t>
            </a:r>
            <a:r>
              <a:rPr spc="-150" dirty="0"/>
              <a:t>venous </a:t>
            </a:r>
            <a:r>
              <a:rPr spc="-110" dirty="0"/>
              <a:t>drugs  </a:t>
            </a:r>
            <a:r>
              <a:rPr spc="-45" dirty="0"/>
              <a:t>particularly</a:t>
            </a:r>
            <a:r>
              <a:rPr spc="-240" dirty="0"/>
              <a:t> </a:t>
            </a:r>
            <a:r>
              <a:rPr spc="-65" dirty="0"/>
              <a:t>which</a:t>
            </a:r>
            <a:r>
              <a:rPr spc="-240" dirty="0"/>
              <a:t> </a:t>
            </a:r>
            <a:r>
              <a:rPr spc="-100" dirty="0"/>
              <a:t>produce</a:t>
            </a:r>
            <a:r>
              <a:rPr spc="-260" dirty="0"/>
              <a:t> </a:t>
            </a:r>
            <a:r>
              <a:rPr spc="15" dirty="0"/>
              <a:t>irritation</a:t>
            </a:r>
            <a:r>
              <a:rPr spc="-235" dirty="0"/>
              <a:t> </a:t>
            </a:r>
            <a:r>
              <a:rPr spc="65" dirty="0"/>
              <a:t>to</a:t>
            </a:r>
            <a:r>
              <a:rPr spc="-240" dirty="0"/>
              <a:t> </a:t>
            </a:r>
            <a:r>
              <a:rPr spc="-75" dirty="0"/>
              <a:t>peripheral  </a:t>
            </a:r>
            <a:r>
              <a:rPr spc="-130" dirty="0"/>
              <a:t>veins </a:t>
            </a:r>
            <a:r>
              <a:rPr spc="-70" dirty="0"/>
              <a:t>eg-strong </a:t>
            </a:r>
            <a:r>
              <a:rPr spc="-95" dirty="0"/>
              <a:t>potassium</a:t>
            </a:r>
            <a:r>
              <a:rPr spc="-605" dirty="0"/>
              <a:t> </a:t>
            </a:r>
            <a:r>
              <a:rPr spc="-70" dirty="0"/>
              <a:t>chloride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201668"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67200" y="0"/>
            <a:ext cx="4876799" cy="6857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7467600" cy="4873752"/>
          </a:xfrm>
        </p:spPr>
        <p:txBody>
          <a:bodyPr>
            <a:normAutofit lnSpcReduction="10000"/>
          </a:bodyPr>
          <a:lstStyle/>
          <a:p>
            <a:r>
              <a:rPr lang="en-US" b="1" dirty="0"/>
              <a:t> </a:t>
            </a:r>
            <a:r>
              <a:rPr lang="en-US" b="1" dirty="0" err="1"/>
              <a:t>Pneumothorax</a:t>
            </a:r>
            <a:r>
              <a:rPr lang="en-US" b="1" dirty="0"/>
              <a:t> </a:t>
            </a:r>
          </a:p>
          <a:p>
            <a:pPr>
              <a:buNone/>
            </a:pPr>
            <a:r>
              <a:rPr lang="en-US" b="1" dirty="0"/>
              <a:t>  - </a:t>
            </a:r>
            <a:r>
              <a:rPr lang="en-US" sz="2200" dirty="0">
                <a:solidFill>
                  <a:srgbClr val="FF0000"/>
                </a:solidFill>
              </a:rPr>
              <a:t>30% </a:t>
            </a:r>
            <a:r>
              <a:rPr lang="en-US" sz="2200" dirty="0"/>
              <a:t>of all mechanical adverse events of Central Line insertion</a:t>
            </a:r>
            <a:endParaRPr lang="en-US" sz="2200" b="1" dirty="0"/>
          </a:p>
          <a:p>
            <a:pPr>
              <a:buNone/>
            </a:pPr>
            <a:r>
              <a:rPr lang="en-US" dirty="0"/>
              <a:t>  - </a:t>
            </a:r>
            <a:r>
              <a:rPr lang="en-US" sz="2000" dirty="0"/>
              <a:t>(for central lines placed in the chest); the incidence is thought to be higher with </a:t>
            </a:r>
            <a:r>
              <a:rPr lang="en-US" sz="2000" dirty="0" err="1">
                <a:solidFill>
                  <a:schemeClr val="accent1">
                    <a:lumMod val="75000"/>
                  </a:schemeClr>
                </a:solidFill>
              </a:rPr>
              <a:t>subclavian</a:t>
            </a:r>
            <a:r>
              <a:rPr lang="en-US" sz="2000" dirty="0"/>
              <a:t> vein catheterization. In catheterization of the internal jugular vein, the risk of </a:t>
            </a:r>
            <a:r>
              <a:rPr lang="en-US" sz="2000" dirty="0" err="1"/>
              <a:t>pneumothorax</a:t>
            </a:r>
            <a:r>
              <a:rPr lang="en-US" sz="2000" dirty="0"/>
              <a:t> is minimized by the use of </a:t>
            </a:r>
            <a:r>
              <a:rPr lang="en-US" sz="2000" b="1" u="sng" dirty="0">
                <a:solidFill>
                  <a:schemeClr val="accent1">
                    <a:lumMod val="75000"/>
                  </a:schemeClr>
                </a:solidFill>
              </a:rPr>
              <a:t>ultrasound</a:t>
            </a:r>
            <a:endParaRPr lang="en-US" sz="2000" b="1" dirty="0">
              <a:solidFill>
                <a:schemeClr val="accent1">
                  <a:lumMod val="75000"/>
                </a:schemeClr>
              </a:solidFill>
            </a:endParaRPr>
          </a:p>
          <a:p>
            <a:pPr>
              <a:buNone/>
            </a:pPr>
            <a:endParaRPr lang="en-US" dirty="0"/>
          </a:p>
          <a:p>
            <a:r>
              <a:rPr lang="en-US" b="1" dirty="0" err="1"/>
              <a:t>Haemothorax</a:t>
            </a:r>
            <a:endParaRPr lang="en-US" b="1" dirty="0"/>
          </a:p>
          <a:p>
            <a:pPr>
              <a:buNone/>
            </a:pPr>
            <a:endParaRPr lang="en-US" b="1" dirty="0"/>
          </a:p>
          <a:p>
            <a:r>
              <a:rPr lang="en-US" altLang="en-US" b="1" dirty="0"/>
              <a:t>Arterial puncture</a:t>
            </a:r>
          </a:p>
          <a:p>
            <a:endParaRPr lang="en-US" altLang="en-US" b="1" dirty="0"/>
          </a:p>
          <a:p>
            <a:r>
              <a:rPr lang="en-US" sz="2600" b="1" dirty="0"/>
              <a:t>Air embolism</a:t>
            </a:r>
          </a:p>
          <a:p>
            <a:endParaRPr lang="en-US" altLang="en-US" b="1" dirty="0"/>
          </a:p>
          <a:p>
            <a:endParaRPr lang="en-US" b="1" dirty="0"/>
          </a:p>
          <a:p>
            <a:endParaRPr lang="en-US" b="1" dirty="0"/>
          </a:p>
          <a:p>
            <a:endParaRPr lang="en-US" dirty="0"/>
          </a:p>
          <a:p>
            <a:endParaRPr lang="en-US" dirty="0"/>
          </a:p>
          <a:p>
            <a:endParaRPr lang="en-US" dirty="0"/>
          </a:p>
        </p:txBody>
      </p:sp>
      <p:sp>
        <p:nvSpPr>
          <p:cNvPr id="5" name="TextBox 4"/>
          <p:cNvSpPr txBox="1"/>
          <p:nvPr/>
        </p:nvSpPr>
        <p:spPr>
          <a:xfrm>
            <a:off x="304800" y="304800"/>
            <a:ext cx="5593198" cy="769441"/>
          </a:xfrm>
          <a:prstGeom prst="rect">
            <a:avLst/>
          </a:prstGeom>
          <a:noFill/>
        </p:spPr>
        <p:txBody>
          <a:bodyPr wrap="none" rtlCol="0">
            <a:spAutoFit/>
          </a:bodyPr>
          <a:lstStyle/>
          <a:p>
            <a:r>
              <a:rPr lang="en-US" sz="2600" b="1" dirty="0">
                <a:solidFill>
                  <a:schemeClr val="accent1">
                    <a:lumMod val="75000"/>
                  </a:schemeClr>
                </a:solidFill>
              </a:rPr>
              <a:t>Complications of Central Line :</a:t>
            </a:r>
          </a:p>
          <a:p>
            <a:endParaRPr lang="en-US" dirty="0"/>
          </a:p>
        </p:txBody>
      </p:sp>
    </p:spTree>
    <p:extLst>
      <p:ext uri="{BB962C8B-B14F-4D97-AF65-F5344CB8AC3E}">
        <p14:creationId xmlns:p14="http://schemas.microsoft.com/office/powerpoint/2010/main" val="2516330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745828"/>
            <a:ext cx="4343400" cy="38835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745828"/>
            <a:ext cx="4267200" cy="3883572"/>
          </a:xfrm>
          <a:prstGeom prst="rect">
            <a:avLst/>
          </a:prstGeom>
        </p:spPr>
      </p:pic>
      <p:sp>
        <p:nvSpPr>
          <p:cNvPr id="7" name="TextBox 6"/>
          <p:cNvSpPr txBox="1"/>
          <p:nvPr/>
        </p:nvSpPr>
        <p:spPr>
          <a:xfrm>
            <a:off x="2209800" y="533400"/>
            <a:ext cx="4179349" cy="1754326"/>
          </a:xfrm>
          <a:prstGeom prst="rect">
            <a:avLst/>
          </a:prstGeom>
          <a:noFill/>
        </p:spPr>
        <p:txBody>
          <a:bodyPr wrap="none" rtlCol="0">
            <a:spAutoFit/>
          </a:bodyPr>
          <a:lstStyle/>
          <a:p>
            <a:r>
              <a:rPr lang="en-US" sz="5400" b="1" dirty="0">
                <a:solidFill>
                  <a:srgbClr val="FF0000"/>
                </a:solidFill>
                <a:latin typeface="Aharoni" pitchFamily="2" charset="-79"/>
                <a:cs typeface="Aharoni" pitchFamily="2" charset="-79"/>
              </a:rPr>
              <a:t>Arterial Line</a:t>
            </a:r>
          </a:p>
          <a:p>
            <a:r>
              <a:rPr lang="en-US" sz="5400" b="1" dirty="0">
                <a:solidFill>
                  <a:srgbClr val="FF0000"/>
                </a:solidFill>
                <a:latin typeface="Aharoni" pitchFamily="2" charset="-79"/>
                <a:cs typeface="Aharoni" pitchFamily="2" charset="-79"/>
              </a:rPr>
              <a:t> </a:t>
            </a:r>
          </a:p>
        </p:txBody>
      </p:sp>
      <p:sp>
        <p:nvSpPr>
          <p:cNvPr id="8" name="TextBox 7">
            <a:extLst>
              <a:ext uri="{FF2B5EF4-FFF2-40B4-BE49-F238E27FC236}">
                <a16:creationId xmlns="" xmlns:a16="http://schemas.microsoft.com/office/drawing/2014/main" id="{D2F72899-CD58-4079-95D5-074B210AF404}"/>
              </a:ext>
            </a:extLst>
          </p:cNvPr>
          <p:cNvSpPr txBox="1"/>
          <p:nvPr/>
        </p:nvSpPr>
        <p:spPr>
          <a:xfrm>
            <a:off x="381000" y="1316448"/>
            <a:ext cx="8610600" cy="1477328"/>
          </a:xfrm>
          <a:prstGeom prst="rect">
            <a:avLst/>
          </a:prstGeom>
          <a:noFill/>
        </p:spPr>
        <p:txBody>
          <a:bodyPr wrap="square">
            <a:spAutoFit/>
          </a:bodyPr>
          <a:lstStyle/>
          <a:p>
            <a:r>
              <a:rPr lang="en-US" b="1" dirty="0">
                <a:solidFill>
                  <a:srgbClr val="202124"/>
                </a:solidFill>
                <a:latin typeface="HelveticaNeue"/>
              </a:rPr>
              <a:t>A</a:t>
            </a:r>
            <a:r>
              <a:rPr lang="en-US" b="1" i="0" dirty="0">
                <a:solidFill>
                  <a:srgbClr val="202124"/>
                </a:solidFill>
                <a:effectLst/>
                <a:latin typeface="HelveticaNeue"/>
              </a:rPr>
              <a:t>rterial lines</a:t>
            </a:r>
            <a:r>
              <a:rPr lang="en-US" b="0" i="0" dirty="0">
                <a:solidFill>
                  <a:srgbClr val="202124"/>
                </a:solidFill>
                <a:effectLst/>
                <a:latin typeface="HelveticaNeue"/>
              </a:rPr>
              <a:t> are commonly used in critical care. They allow us to draw blood easily without having to stick the </a:t>
            </a:r>
            <a:r>
              <a:rPr lang="en-US" b="1" i="0" dirty="0">
                <a:solidFill>
                  <a:srgbClr val="202124"/>
                </a:solidFill>
                <a:effectLst/>
                <a:latin typeface="HelveticaNeue"/>
              </a:rPr>
              <a:t>patient</a:t>
            </a:r>
            <a:r>
              <a:rPr lang="en-US" b="0" i="0" dirty="0">
                <a:solidFill>
                  <a:srgbClr val="202124"/>
                </a:solidFill>
                <a:effectLst/>
                <a:latin typeface="HelveticaNeue"/>
              </a:rPr>
              <a:t> with a needle. They also allow us to draw blood tests that must be drawn from an </a:t>
            </a:r>
            <a:r>
              <a:rPr lang="en-US" b="1" i="0" dirty="0">
                <a:solidFill>
                  <a:srgbClr val="202124"/>
                </a:solidFill>
                <a:effectLst/>
                <a:latin typeface="HelveticaNeue"/>
              </a:rPr>
              <a:t>artery</a:t>
            </a:r>
            <a:r>
              <a:rPr lang="en-US" b="0" i="0" dirty="0">
                <a:solidFill>
                  <a:srgbClr val="202124"/>
                </a:solidFill>
                <a:effectLst/>
                <a:latin typeface="HelveticaNeue"/>
              </a:rPr>
              <a:t> (such as </a:t>
            </a:r>
            <a:r>
              <a:rPr lang="en-US" b="1" i="0" dirty="0">
                <a:solidFill>
                  <a:srgbClr val="202124"/>
                </a:solidFill>
                <a:effectLst/>
                <a:latin typeface="HelveticaNeue"/>
              </a:rPr>
              <a:t>arterial</a:t>
            </a:r>
            <a:r>
              <a:rPr lang="en-US" b="0" i="0" dirty="0">
                <a:solidFill>
                  <a:srgbClr val="202124"/>
                </a:solidFill>
                <a:effectLst/>
                <a:latin typeface="HelveticaNeue"/>
              </a:rPr>
              <a:t> blood gases). </a:t>
            </a:r>
            <a:r>
              <a:rPr lang="en-US" b="1" i="0" dirty="0">
                <a:solidFill>
                  <a:srgbClr val="202124"/>
                </a:solidFill>
                <a:effectLst/>
                <a:latin typeface="HelveticaNeue"/>
              </a:rPr>
              <a:t>Arterial lines</a:t>
            </a:r>
            <a:r>
              <a:rPr lang="en-US" b="0" i="0" dirty="0">
                <a:solidFill>
                  <a:srgbClr val="202124"/>
                </a:solidFill>
                <a:effectLst/>
                <a:latin typeface="HelveticaNeue"/>
              </a:rPr>
              <a:t> are also used when close blood pressure monitoring is </a:t>
            </a:r>
            <a:r>
              <a:rPr lang="en-US" b="1" i="0" dirty="0">
                <a:solidFill>
                  <a:srgbClr val="202124"/>
                </a:solidFill>
                <a:effectLst/>
                <a:latin typeface="HelveticaNeue"/>
              </a:rPr>
              <a:t>required</a:t>
            </a:r>
            <a:endParaRPr lang="en-US" dirty="0"/>
          </a:p>
        </p:txBody>
      </p:sp>
    </p:spTree>
    <p:extLst>
      <p:ext uri="{BB962C8B-B14F-4D97-AF65-F5344CB8AC3E}">
        <p14:creationId xmlns:p14="http://schemas.microsoft.com/office/powerpoint/2010/main" val="302800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92500"/>
          </a:bodyPr>
          <a:lstStyle/>
          <a:p>
            <a:pPr marL="539496" lvl="0" indent="-457200">
              <a:spcBef>
                <a:spcPts val="600"/>
              </a:spcBef>
              <a:buClr>
                <a:srgbClr val="3891A7"/>
              </a:buClr>
              <a:buSzPct val="80000"/>
              <a:buFont typeface="Wingdings" pitchFamily="2" charset="2"/>
              <a:buChar char="Ø"/>
              <a:defRPr/>
            </a:pPr>
            <a:endParaRPr lang="en-US" sz="3000" dirty="0">
              <a:solidFill>
                <a:prstClr val="black"/>
              </a:solidFill>
              <a:latin typeface="Gill Sans MT"/>
            </a:endParaRPr>
          </a:p>
          <a:p>
            <a:pPr marL="539496" lvl="0" indent="-457200">
              <a:spcBef>
                <a:spcPts val="600"/>
              </a:spcBef>
              <a:buClr>
                <a:srgbClr val="3891A7"/>
              </a:buClr>
              <a:buSzPct val="80000"/>
              <a:buFont typeface="Wingdings" pitchFamily="2" charset="2"/>
              <a:buChar char="Ø"/>
              <a:defRPr/>
            </a:pPr>
            <a:r>
              <a:rPr lang="en-US" sz="3000" dirty="0">
                <a:solidFill>
                  <a:prstClr val="black"/>
                </a:solidFill>
                <a:latin typeface="Gill Sans MT"/>
              </a:rPr>
              <a:t>Definition: </a:t>
            </a:r>
          </a:p>
          <a:p>
            <a:pPr marL="425196" lvl="0">
              <a:spcBef>
                <a:spcPts val="600"/>
              </a:spcBef>
              <a:buClr>
                <a:srgbClr val="3891A7"/>
              </a:buClr>
              <a:buSzPct val="80000"/>
              <a:buFont typeface="Wingdings" pitchFamily="2" charset="2"/>
              <a:buChar char="Ø"/>
              <a:defRPr/>
            </a:pPr>
            <a:r>
              <a:rPr lang="en-US" sz="2400" dirty="0">
                <a:solidFill>
                  <a:prstClr val="black"/>
                </a:solidFill>
                <a:latin typeface="Gill Sans MT"/>
              </a:rPr>
              <a:t>An arterial line or art-line </a:t>
            </a:r>
            <a:r>
              <a:rPr lang="en-US" sz="2400" dirty="0">
                <a:solidFill>
                  <a:srgbClr val="FF0000"/>
                </a:solidFill>
                <a:latin typeface="Gill Sans MT"/>
              </a:rPr>
              <a:t>is a thin catheter inserted into an artery</a:t>
            </a:r>
            <a:r>
              <a:rPr lang="en-US" sz="2400" dirty="0">
                <a:solidFill>
                  <a:prstClr val="black"/>
                </a:solidFill>
                <a:latin typeface="Gill Sans MT"/>
              </a:rPr>
              <a:t> </a:t>
            </a:r>
          </a:p>
          <a:p>
            <a:pPr marL="425196" lvl="0">
              <a:spcBef>
                <a:spcPts val="600"/>
              </a:spcBef>
              <a:buClr>
                <a:srgbClr val="3891A7"/>
              </a:buClr>
              <a:buSzPct val="80000"/>
              <a:buFont typeface="Wingdings" pitchFamily="2" charset="2"/>
              <a:buChar char="Ø"/>
              <a:defRPr/>
            </a:pPr>
            <a:r>
              <a:rPr lang="en-US" sz="2400" dirty="0">
                <a:solidFill>
                  <a:prstClr val="black"/>
                </a:solidFill>
                <a:latin typeface="Gill Sans MT"/>
              </a:rPr>
              <a:t>Most commonly </a:t>
            </a:r>
            <a:r>
              <a:rPr lang="en-US" sz="2400" dirty="0">
                <a:solidFill>
                  <a:srgbClr val="FF0000"/>
                </a:solidFill>
                <a:latin typeface="Gill Sans MT"/>
              </a:rPr>
              <a:t>used in I.C.U and anesthesia </a:t>
            </a:r>
            <a:r>
              <a:rPr lang="en-US" sz="2400" dirty="0">
                <a:solidFill>
                  <a:prstClr val="black"/>
                </a:solidFill>
                <a:latin typeface="Gill Sans MT"/>
              </a:rPr>
              <a:t>to monitor the BP and it’s more accurate than measurement of BP by noninvasive means, and to obtain  continuous samples for ABGS</a:t>
            </a:r>
          </a:p>
          <a:p>
            <a:pPr marL="425196" lvl="0">
              <a:spcBef>
                <a:spcPts val="600"/>
              </a:spcBef>
              <a:buClr>
                <a:srgbClr val="3891A7"/>
              </a:buClr>
              <a:buSzPct val="80000"/>
              <a:buFont typeface="Wingdings" pitchFamily="2" charset="2"/>
              <a:buChar char="Ø"/>
              <a:defRPr/>
            </a:pPr>
            <a:r>
              <a:rPr lang="en-US" sz="2400" dirty="0">
                <a:solidFill>
                  <a:srgbClr val="FF0000"/>
                </a:solidFill>
                <a:latin typeface="Gill Sans MT"/>
              </a:rPr>
              <a:t>Arterial lines can be placed in multiple arteries, including: </a:t>
            </a:r>
            <a:r>
              <a:rPr lang="en-US" sz="2400" dirty="0">
                <a:latin typeface="Gill Sans MT"/>
              </a:rPr>
              <a:t>the Radial</a:t>
            </a:r>
            <a:r>
              <a:rPr lang="en-US" sz="2400" dirty="0">
                <a:solidFill>
                  <a:prstClr val="black"/>
                </a:solidFill>
                <a:latin typeface="Gill Sans MT"/>
              </a:rPr>
              <a:t>, Ulnar, Brachial, Axillary, Posterior </a:t>
            </a:r>
            <a:r>
              <a:rPr lang="en-US" sz="2400" dirty="0" err="1">
                <a:solidFill>
                  <a:prstClr val="black"/>
                </a:solidFill>
                <a:latin typeface="Gill Sans MT"/>
              </a:rPr>
              <a:t>tibial</a:t>
            </a:r>
            <a:r>
              <a:rPr lang="en-US" sz="2400" dirty="0">
                <a:solidFill>
                  <a:prstClr val="black"/>
                </a:solidFill>
                <a:latin typeface="Gill Sans MT"/>
              </a:rPr>
              <a:t>, Femoral, and </a:t>
            </a:r>
            <a:r>
              <a:rPr lang="en-US" sz="2400" dirty="0" err="1">
                <a:solidFill>
                  <a:prstClr val="black"/>
                </a:solidFill>
                <a:latin typeface="Gill Sans MT"/>
              </a:rPr>
              <a:t>Dorsalis</a:t>
            </a:r>
            <a:r>
              <a:rPr lang="en-US" sz="2400" dirty="0">
                <a:solidFill>
                  <a:prstClr val="black"/>
                </a:solidFill>
                <a:latin typeface="Gill Sans MT"/>
              </a:rPr>
              <a:t> </a:t>
            </a:r>
            <a:r>
              <a:rPr lang="en-US" sz="2400" dirty="0" err="1">
                <a:solidFill>
                  <a:prstClr val="black"/>
                </a:solidFill>
                <a:latin typeface="Gill Sans MT"/>
              </a:rPr>
              <a:t>pedis</a:t>
            </a:r>
            <a:endParaRPr lang="en-US" sz="2400" dirty="0">
              <a:solidFill>
                <a:prstClr val="black"/>
              </a:solidFill>
              <a:latin typeface="Gill Sans MT"/>
            </a:endParaRPr>
          </a:p>
          <a:p>
            <a:r>
              <a:rPr lang="en-US" dirty="0"/>
              <a:t>Mostly inserted in </a:t>
            </a:r>
            <a:r>
              <a:rPr lang="en-US" b="1" dirty="0">
                <a:solidFill>
                  <a:srgbClr val="FF0000"/>
                </a:solidFill>
              </a:rPr>
              <a:t>Radial artery </a:t>
            </a:r>
            <a:r>
              <a:rPr lang="en-US" dirty="0"/>
              <a:t>because its larger and more </a:t>
            </a:r>
            <a:r>
              <a:rPr lang="en-US" dirty="0" err="1"/>
              <a:t>superficial,Low</a:t>
            </a:r>
            <a:r>
              <a:rPr lang="en-US" dirty="0"/>
              <a:t> complication </a:t>
            </a:r>
          </a:p>
          <a:p>
            <a:r>
              <a:rPr lang="en-US" dirty="0"/>
              <a:t>The second Most common is Femoral </a:t>
            </a:r>
            <a:r>
              <a:rPr lang="en-US" dirty="0" err="1"/>
              <a:t>artery:larger</a:t>
            </a:r>
            <a:r>
              <a:rPr lang="en-US" dirty="0"/>
              <a:t> and strong pulsation </a:t>
            </a:r>
          </a:p>
          <a:p>
            <a:pPr marL="539496" lvl="0" indent="-457200">
              <a:spcBef>
                <a:spcPts val="600"/>
              </a:spcBef>
              <a:buClr>
                <a:srgbClr val="3891A7"/>
              </a:buClr>
              <a:buSzPct val="80000"/>
              <a:buFont typeface="Wingdings" pitchFamily="2" charset="2"/>
              <a:buChar char="Ø"/>
              <a:defRPr/>
            </a:pPr>
            <a:r>
              <a:rPr lang="en-US" dirty="0"/>
              <a:t>The Optimal Technique (More accurate )</a:t>
            </a:r>
          </a:p>
        </p:txBody>
      </p:sp>
      <p:pic>
        <p:nvPicPr>
          <p:cNvPr id="4" name="صورة 3" descr="cartoon 1.jpg"/>
          <p:cNvPicPr>
            <a:picLocks noChangeAspect="1"/>
          </p:cNvPicPr>
          <p:nvPr/>
        </p:nvPicPr>
        <p:blipFill>
          <a:blip r:embed="rId2" cstate="print"/>
          <a:stretch>
            <a:fillRect/>
          </a:stretch>
        </p:blipFill>
        <p:spPr>
          <a:xfrm>
            <a:off x="8049638" y="0"/>
            <a:ext cx="1094362" cy="1143000"/>
          </a:xfrm>
          <a:prstGeom prst="rect">
            <a:avLst/>
          </a:prstGeom>
        </p:spPr>
      </p:pic>
    </p:spTree>
    <p:extLst>
      <p:ext uri="{BB962C8B-B14F-4D97-AF65-F5344CB8AC3E}">
        <p14:creationId xmlns:p14="http://schemas.microsoft.com/office/powerpoint/2010/main" val="2029040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228600"/>
            <a:ext cx="8458200" cy="6248400"/>
          </a:xfrm>
        </p:spPr>
        <p:txBody>
          <a:bodyPr>
            <a:normAutofit/>
          </a:bodyPr>
          <a:lstStyle/>
          <a:p>
            <a:pPr marL="0" indent="0">
              <a:buNone/>
            </a:pPr>
            <a:r>
              <a:rPr lang="en-US" sz="4300" b="1" dirty="0">
                <a:solidFill>
                  <a:schemeClr val="accent1"/>
                </a:solidFill>
                <a:effectLst>
                  <a:outerShdw blurRad="50000" dist="30000" dir="5400000" algn="tl" rotWithShape="0">
                    <a:srgbClr val="000000">
                      <a:alpha val="30000"/>
                    </a:srgbClr>
                  </a:outerShdw>
                </a:effectLst>
                <a:latin typeface="Gill Sans MT"/>
                <a:ea typeface="+mj-ea"/>
                <a:cs typeface="+mj-cs"/>
              </a:rPr>
              <a:t>                 </a:t>
            </a:r>
          </a:p>
          <a:p>
            <a:pPr marL="0" indent="0" algn="ctr">
              <a:buNone/>
            </a:pPr>
            <a:r>
              <a:rPr lang="en-US" sz="4300" b="1" dirty="0">
                <a:solidFill>
                  <a:schemeClr val="accent1"/>
                </a:solidFill>
                <a:effectLst>
                  <a:outerShdw blurRad="50000" dist="30000" dir="5400000" algn="tl" rotWithShape="0">
                    <a:srgbClr val="000000">
                      <a:alpha val="30000"/>
                    </a:srgbClr>
                  </a:outerShdw>
                </a:effectLst>
                <a:latin typeface="Gill Sans MT"/>
                <a:ea typeface="+mj-ea"/>
                <a:cs typeface="+mj-cs"/>
              </a:rPr>
              <a:t>Allen’s test</a:t>
            </a:r>
          </a:p>
          <a:p>
            <a:pPr marL="0" indent="0">
              <a:buNone/>
            </a:pPr>
            <a:endParaRPr lang="en-US" sz="4300" b="1" dirty="0">
              <a:solidFill>
                <a:srgbClr val="FF0000"/>
              </a:solidFill>
              <a:effectLst>
                <a:outerShdw blurRad="50000" dist="30000" dir="5400000" algn="tl" rotWithShape="0">
                  <a:srgbClr val="000000">
                    <a:alpha val="30000"/>
                  </a:srgbClr>
                </a:outerShdw>
              </a:effectLst>
              <a:latin typeface="Gill Sans MT"/>
              <a:ea typeface="+mj-ea"/>
              <a:cs typeface="+mj-cs"/>
            </a:endParaRPr>
          </a:p>
          <a:p>
            <a:pPr>
              <a:lnSpc>
                <a:spcPct val="80000"/>
              </a:lnSpc>
              <a:buFont typeface="Wingdings" pitchFamily="2" charset="2"/>
              <a:buChar char="q"/>
            </a:pPr>
            <a:r>
              <a:rPr lang="en-US" b="1" dirty="0"/>
              <a:t>Allen’s test </a:t>
            </a:r>
            <a:r>
              <a:rPr lang="en-US" dirty="0" smtClean="0"/>
              <a:t>is medical sign used physical examination of arterial blood flow.</a:t>
            </a:r>
            <a:endParaRPr lang="en-US" dirty="0"/>
          </a:p>
          <a:p>
            <a:pPr>
              <a:lnSpc>
                <a:spcPct val="80000"/>
              </a:lnSpc>
              <a:buFont typeface="Wingdings" pitchFamily="2" charset="2"/>
              <a:buChar char="q"/>
            </a:pPr>
            <a:r>
              <a:rPr lang="en-US" dirty="0"/>
              <a:t> It is used to determine collateral circulation between the </a:t>
            </a:r>
            <a:r>
              <a:rPr lang="en-US" u="sng" dirty="0"/>
              <a:t>Ulnar and Radial arteries</a:t>
            </a:r>
            <a:r>
              <a:rPr lang="en-US" dirty="0"/>
              <a:t> to the hand.</a:t>
            </a:r>
          </a:p>
          <a:p>
            <a:pPr>
              <a:lnSpc>
                <a:spcPct val="80000"/>
              </a:lnSpc>
            </a:pPr>
            <a:r>
              <a:rPr lang="en-US" dirty="0"/>
              <a:t> </a:t>
            </a:r>
            <a:r>
              <a:rPr lang="en-US" dirty="0" err="1" smtClean="0"/>
              <a:t>recommeneded</a:t>
            </a:r>
            <a:r>
              <a:rPr lang="en-US" dirty="0" smtClean="0"/>
              <a:t> do it </a:t>
            </a:r>
            <a:r>
              <a:rPr lang="en-US" dirty="0" err="1" smtClean="0"/>
              <a:t>befor</a:t>
            </a:r>
            <a:r>
              <a:rPr lang="en-US" dirty="0" smtClean="0"/>
              <a:t> insertion radial arterial line .</a:t>
            </a:r>
            <a:endParaRPr lang="en-US" dirty="0">
              <a:sym typeface="Wingdings" pitchFamily="2" charset="2"/>
            </a:endParaRPr>
          </a:p>
          <a:p>
            <a:pPr>
              <a:lnSpc>
                <a:spcPct val="80000"/>
              </a:lnSpc>
              <a:buFont typeface="Wingdings" pitchFamily="2" charset="2"/>
              <a:buChar char="q"/>
            </a:pPr>
            <a:r>
              <a:rPr lang="en-US" dirty="0">
                <a:sym typeface="Wingdings" pitchFamily="2" charset="2"/>
              </a:rPr>
              <a:t>Collateral flow should retain within 5-10 sec</a:t>
            </a:r>
          </a:p>
          <a:p>
            <a:pPr>
              <a:lnSpc>
                <a:spcPct val="80000"/>
              </a:lnSpc>
              <a:buFont typeface="Wingdings" pitchFamily="2" charset="2"/>
              <a:buChar char="q"/>
            </a:pPr>
            <a:r>
              <a:rPr lang="en-US" dirty="0">
                <a:sym typeface="Wingdings" pitchFamily="2" charset="2"/>
              </a:rPr>
              <a:t>More than 10 sec &gt;&gt; insufficient collateral blood flow</a:t>
            </a:r>
          </a:p>
          <a:p>
            <a:pPr>
              <a:lnSpc>
                <a:spcPct val="80000"/>
              </a:lnSpc>
              <a:buFont typeface="Wingdings" pitchFamily="2" charset="2"/>
              <a:buChar char="q"/>
            </a:pPr>
            <a:r>
              <a:rPr lang="en-US" dirty="0">
                <a:sym typeface="Wingdings" pitchFamily="2" charset="2"/>
              </a:rPr>
              <a:t>Disadvantage : Need Cooperation with the patient </a:t>
            </a:r>
          </a:p>
          <a:p>
            <a:pPr>
              <a:lnSpc>
                <a:spcPct val="80000"/>
              </a:lnSpc>
              <a:buFont typeface="Wingdings" pitchFamily="2" charset="2"/>
              <a:buChar char="q"/>
            </a:pPr>
            <a:r>
              <a:rPr lang="en-US" dirty="0">
                <a:sym typeface="Wingdings" pitchFamily="2" charset="2"/>
              </a:rPr>
              <a:t>Alternative :Doppler </a:t>
            </a:r>
            <a:r>
              <a:rPr lang="en-US" dirty="0" err="1">
                <a:sym typeface="Wingdings" pitchFamily="2" charset="2"/>
              </a:rPr>
              <a:t>probe,Pulse</a:t>
            </a:r>
            <a:r>
              <a:rPr lang="en-US" dirty="0">
                <a:sym typeface="Wingdings" pitchFamily="2" charset="2"/>
              </a:rPr>
              <a:t> </a:t>
            </a:r>
            <a:r>
              <a:rPr lang="en-US" dirty="0" err="1">
                <a:sym typeface="Wingdings" pitchFamily="2" charset="2"/>
              </a:rPr>
              <a:t>oximeter</a:t>
            </a:r>
            <a:r>
              <a:rPr lang="en-US" dirty="0">
                <a:sym typeface="Wingdings" pitchFamily="2" charset="2"/>
              </a:rPr>
              <a:t> ,</a:t>
            </a:r>
            <a:r>
              <a:rPr lang="en-US" dirty="0" err="1">
                <a:sym typeface="Wingdings" pitchFamily="2" charset="2"/>
              </a:rPr>
              <a:t>pletysmography</a:t>
            </a:r>
            <a:endParaRPr lang="en-US" dirty="0">
              <a:sym typeface="Wingdings" pitchFamily="2" charset="2"/>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2420115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p:spPr>
        <p:txBody>
          <a:bodyPr>
            <a:normAutofit/>
          </a:bodyPr>
          <a:lstStyle/>
          <a:p>
            <a:pPr marL="0" indent="0" algn="ctr">
              <a:buNone/>
            </a:pPr>
            <a:r>
              <a:rPr lang="en-US" sz="5400" b="1" dirty="0">
                <a:solidFill>
                  <a:srgbClr val="FF0000"/>
                </a:solidFill>
              </a:rPr>
              <a:t>Allen test </a:t>
            </a:r>
            <a:r>
              <a:rPr lang="en-US" sz="5400" b="1" dirty="0" smtClean="0">
                <a:solidFill>
                  <a:srgbClr val="FF0000"/>
                </a:solidFill>
              </a:rPr>
              <a:t>Technique </a:t>
            </a:r>
          </a:p>
          <a:p>
            <a:pPr algn="ctr"/>
            <a:r>
              <a:rPr lang="en-US" sz="2000" b="1" dirty="0" smtClean="0">
                <a:solidFill>
                  <a:schemeClr val="tx1"/>
                </a:solidFill>
                <a:effectLst>
                  <a:outerShdw blurRad="50000" dist="30000" dir="5400000" algn="tl" rotWithShape="0">
                    <a:srgbClr val="000000">
                      <a:alpha val="30000"/>
                    </a:srgbClr>
                  </a:outerShdw>
                </a:effectLst>
                <a:latin typeface="Gill Sans MT"/>
                <a:ea typeface="+mj-ea"/>
                <a:cs typeface="+mj-cs"/>
              </a:rPr>
              <a:t>The </a:t>
            </a:r>
            <a:r>
              <a:rPr lang="en-US" sz="2000" b="1" dirty="0">
                <a:solidFill>
                  <a:schemeClr val="tx1"/>
                </a:solidFill>
                <a:effectLst>
                  <a:outerShdw blurRad="50000" dist="30000" dir="5400000" algn="tl" rotWithShape="0">
                    <a:srgbClr val="000000">
                      <a:alpha val="30000"/>
                    </a:srgbClr>
                  </a:outerShdw>
                </a:effectLst>
                <a:latin typeface="Gill Sans MT"/>
                <a:ea typeface="+mj-ea"/>
                <a:cs typeface="+mj-cs"/>
              </a:rPr>
              <a:t>hand is elevated and the patient is asked to clench their fist for about 30 seconds </a:t>
            </a:r>
            <a:r>
              <a:rPr lang="en-US" sz="2000" b="1" dirty="0">
                <a:solidFill>
                  <a:schemeClr val="tx1"/>
                </a:solidFill>
                <a:effectLst>
                  <a:outerShdw blurRad="50000" dist="30000" dir="5400000" algn="tl" rotWithShape="0">
                    <a:srgbClr val="000000">
                      <a:alpha val="30000"/>
                    </a:srgbClr>
                  </a:outerShdw>
                </a:effectLst>
                <a:latin typeface="Gill Sans MT"/>
                <a:ea typeface="+mj-ea"/>
                <a:cs typeface="+mj-cs"/>
                <a:sym typeface="Wingdings" pitchFamily="2" charset="2"/>
              </a:rPr>
              <a:t></a:t>
            </a:r>
            <a:r>
              <a:rPr lang="en-US" sz="2000" b="1" dirty="0">
                <a:solidFill>
                  <a:schemeClr val="tx1"/>
                </a:solidFill>
                <a:effectLst>
                  <a:outerShdw blurRad="50000" dist="30000" dir="5400000" algn="tl" rotWithShape="0">
                    <a:srgbClr val="000000">
                      <a:alpha val="30000"/>
                    </a:srgbClr>
                  </a:outerShdw>
                </a:effectLst>
                <a:latin typeface="Gill Sans MT"/>
                <a:ea typeface="+mj-ea"/>
                <a:cs typeface="+mj-cs"/>
              </a:rPr>
              <a:t>Pressure is applied over the ulnar and the radial arteries so as to occlude both of them </a:t>
            </a:r>
            <a:r>
              <a:rPr lang="en-US" sz="2000" b="1" dirty="0">
                <a:solidFill>
                  <a:schemeClr val="tx1"/>
                </a:solidFill>
                <a:effectLst>
                  <a:outerShdw blurRad="50000" dist="30000" dir="5400000" algn="tl" rotWithShape="0">
                    <a:srgbClr val="000000">
                      <a:alpha val="30000"/>
                    </a:srgbClr>
                  </a:outerShdw>
                </a:effectLst>
                <a:latin typeface="Gill Sans MT"/>
                <a:ea typeface="+mj-ea"/>
                <a:cs typeface="+mj-cs"/>
                <a:sym typeface="Wingdings" pitchFamily="2" charset="2"/>
              </a:rPr>
              <a:t></a:t>
            </a:r>
          </a:p>
          <a:p>
            <a:r>
              <a:rPr lang="en-US" b="1" dirty="0" smtClean="0">
                <a:solidFill>
                  <a:schemeClr val="tx1"/>
                </a:solidFill>
              </a:rPr>
              <a:t>  Still elevated the hand is then open the finger and the examiner compare color it should appear blanched (pallor may observed at finger nail)</a:t>
            </a:r>
          </a:p>
          <a:p>
            <a:r>
              <a:rPr lang="en-US" b="1" dirty="0" err="1" smtClean="0">
                <a:solidFill>
                  <a:schemeClr val="tx1"/>
                </a:solidFill>
              </a:rPr>
              <a:t>Ulner</a:t>
            </a:r>
            <a:r>
              <a:rPr lang="en-US" b="1" dirty="0" smtClean="0">
                <a:solidFill>
                  <a:schemeClr val="tx1"/>
                </a:solidFill>
              </a:rPr>
              <a:t> pressure is released while radial pressure is maintained              the color should return .</a:t>
            </a:r>
          </a:p>
          <a:p>
            <a:pPr marL="0" indent="0">
              <a:buNone/>
            </a:pPr>
            <a:r>
              <a:rPr lang="en-US" b="1" dirty="0">
                <a:solidFill>
                  <a:schemeClr val="tx1"/>
                </a:solidFill>
              </a:rPr>
              <a:t> </a:t>
            </a:r>
            <a:r>
              <a:rPr lang="en-US" b="1" dirty="0" smtClean="0">
                <a:solidFill>
                  <a:schemeClr val="tx1"/>
                </a:solidFill>
              </a:rPr>
              <a:t>              </a:t>
            </a:r>
            <a:endParaRPr lang="en-US" b="1" dirty="0">
              <a:solidFill>
                <a:schemeClr val="tx1"/>
              </a:solidFill>
            </a:endParaRPr>
          </a:p>
        </p:txBody>
      </p:sp>
      <p:sp>
        <p:nvSpPr>
          <p:cNvPr id="2" name="Right Arrow 1"/>
          <p:cNvSpPr/>
          <p:nvPr/>
        </p:nvSpPr>
        <p:spPr>
          <a:xfrm>
            <a:off x="2438400" y="48768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14387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8090"/>
            <a:ext cx="6558281" cy="1012630"/>
          </a:xfrm>
        </p:spPr>
        <p:txBody>
          <a:bodyPr>
            <a:normAutofit fontScale="90000"/>
          </a:bodyPr>
          <a:lstStyle/>
          <a:p>
            <a:r>
              <a:rPr lang="en-US" dirty="0">
                <a:solidFill>
                  <a:srgbClr val="FF0000"/>
                </a:solidFill>
              </a:rPr>
              <a:t>ICU: intensive care unit </a:t>
            </a:r>
            <a:r>
              <a:rPr lang="en-US" i="1" dirty="0">
                <a:solidFill>
                  <a:srgbClr val="FF0000"/>
                </a:solidFill>
              </a:rPr>
              <a:t/>
            </a:r>
            <a:br>
              <a:rPr lang="en-US" i="1" dirty="0">
                <a:solidFill>
                  <a:srgbClr val="FF0000"/>
                </a:solidFill>
              </a:rPr>
            </a:br>
            <a:endParaRPr lang="en-US" dirty="0"/>
          </a:p>
        </p:txBody>
      </p:sp>
      <p:sp>
        <p:nvSpPr>
          <p:cNvPr id="3" name="Text Placeholder 2"/>
          <p:cNvSpPr>
            <a:spLocks noGrp="1"/>
          </p:cNvSpPr>
          <p:nvPr>
            <p:ph idx="1"/>
          </p:nvPr>
        </p:nvSpPr>
        <p:spPr>
          <a:xfrm>
            <a:off x="398780" y="1228090"/>
            <a:ext cx="8346439" cy="4616648"/>
          </a:xfrm>
        </p:spPr>
        <p:txBody>
          <a:bodyPr/>
          <a:lstStyle/>
          <a:p>
            <a:pPr marL="0" indent="0">
              <a:buNone/>
            </a:pPr>
            <a:r>
              <a:rPr lang="en-US" dirty="0"/>
              <a:t>●Highest level of continuous patient (maintenance, care, treatment)</a:t>
            </a:r>
          </a:p>
          <a:p>
            <a:pPr marL="0" indent="0">
              <a:buNone/>
            </a:pPr>
            <a:r>
              <a:rPr lang="en-US" dirty="0"/>
              <a:t>●nurse :patient 1:1</a:t>
            </a:r>
          </a:p>
          <a:p>
            <a:pPr marL="0" indent="0">
              <a:buNone/>
            </a:pPr>
            <a:r>
              <a:rPr lang="en-US" dirty="0"/>
              <a:t>●nurse in change 24 </a:t>
            </a:r>
            <a:r>
              <a:rPr lang="en-US" dirty="0" err="1"/>
              <a:t>hr</a:t>
            </a:r>
            <a:r>
              <a:rPr lang="en-US" dirty="0"/>
              <a:t> </a:t>
            </a:r>
          </a:p>
          <a:p>
            <a:pPr marL="0" indent="0">
              <a:buNone/>
            </a:pPr>
            <a:r>
              <a:rPr lang="en-US" dirty="0"/>
              <a:t>●resident doctor 24 </a:t>
            </a:r>
            <a:r>
              <a:rPr lang="en-US" dirty="0" err="1"/>
              <a:t>hr</a:t>
            </a:r>
            <a:endParaRPr lang="en-US" dirty="0"/>
          </a:p>
          <a:p>
            <a:pPr marL="0" indent="0">
              <a:buNone/>
            </a:pPr>
            <a:r>
              <a:rPr lang="en-US" dirty="0"/>
              <a:t>●consultant frequent (visit 2-4hr)</a:t>
            </a:r>
          </a:p>
          <a:p>
            <a:pPr marL="0" indent="0">
              <a:buNone/>
            </a:pPr>
            <a:r>
              <a:rPr lang="en-US" dirty="0"/>
              <a:t>●facilities to support organ system failure with full monitor care  </a:t>
            </a:r>
          </a:p>
          <a:p>
            <a:endParaRPr lang="en-US" dirty="0"/>
          </a:p>
          <a:p>
            <a:endParaRPr lang="en-US" dirty="0"/>
          </a:p>
        </p:txBody>
      </p:sp>
    </p:spTree>
    <p:extLst>
      <p:ext uri="{BB962C8B-B14F-4D97-AF65-F5344CB8AC3E}">
        <p14:creationId xmlns:p14="http://schemas.microsoft.com/office/powerpoint/2010/main" val="58015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064278"/>
            <a:ext cx="4089575" cy="1905949"/>
          </a:xfrm>
          <a:prstGeom prst="rect">
            <a:avLst/>
          </a:prstGeom>
          <a:noFill/>
          <a:ln>
            <a:noFill/>
          </a:ln>
          <a:effectLst>
            <a:softEdge rad="1143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44417"/>
            <a:ext cx="3897046" cy="1925810"/>
          </a:xfrm>
          <a:prstGeom prst="rect">
            <a:avLst/>
          </a:prstGeom>
          <a:effectLst>
            <a:softEdge rad="1778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352800"/>
            <a:ext cx="5941541" cy="2579720"/>
          </a:xfrm>
          <a:prstGeom prst="rect">
            <a:avLst/>
          </a:prstGeom>
          <a:noFill/>
          <a:effectLst>
            <a:outerShdw blurRad="50800" dist="50800" dir="5400000" algn="ctr" rotWithShape="0">
              <a:schemeClr val="tx1"/>
            </a:outerShdw>
            <a:softEdge rad="165100"/>
          </a:effectLst>
        </p:spPr>
      </p:pic>
    </p:spTree>
    <p:extLst>
      <p:ext uri="{BB962C8B-B14F-4D97-AF65-F5344CB8AC3E}">
        <p14:creationId xmlns:p14="http://schemas.microsoft.com/office/powerpoint/2010/main" val="496545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953000"/>
          </a:xfrm>
        </p:spPr>
        <p:txBody>
          <a:bodyPr>
            <a:normAutofit/>
          </a:bodyPr>
          <a:lstStyle/>
          <a:p>
            <a:pPr marL="0" indent="0">
              <a:buNone/>
            </a:pPr>
            <a:r>
              <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If color return as describe Allen s test is considered to be normal .if color fails to return the test is considered abnormal and it suggest that the </a:t>
            </a:r>
            <a:r>
              <a:rPr lang="en-US" dirty="0" err="1"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ulner</a:t>
            </a:r>
            <a:r>
              <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 artery supply to hand not sufficient .</a:t>
            </a:r>
          </a:p>
          <a:p>
            <a:pPr marL="0" indent="0">
              <a:buNone/>
            </a:pPr>
            <a:endParaRPr lang="en-US"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endParaRPr>
          </a:p>
          <a:p>
            <a:pPr marL="0" indent="0">
              <a:buNone/>
            </a:pPr>
            <a:r>
              <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Allen s test look for abnormal circulation .</a:t>
            </a:r>
          </a:p>
          <a:p>
            <a:pPr marL="0" indent="0">
              <a:buNone/>
            </a:pPr>
            <a:endPar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endParaRPr>
          </a:p>
          <a:p>
            <a:pPr marL="0" indent="0">
              <a:buNone/>
            </a:pPr>
            <a:r>
              <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Allen test first line </a:t>
            </a:r>
            <a:r>
              <a:rPr lang="en-US" dirty="0" err="1"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standared</a:t>
            </a:r>
            <a:r>
              <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 test used to asses the arterial </a:t>
            </a:r>
            <a:r>
              <a:rPr lang="en-US" dirty="0" err="1"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bllod</a:t>
            </a:r>
            <a:r>
              <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 supply to </a:t>
            </a:r>
            <a:r>
              <a:rPr lang="en-US" dirty="0" err="1"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habd</a:t>
            </a:r>
            <a:r>
              <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 </a:t>
            </a:r>
            <a:endParaRPr lang="en-US" dirty="0"/>
          </a:p>
        </p:txBody>
      </p:sp>
    </p:spTree>
    <p:extLst>
      <p:ext uri="{BB962C8B-B14F-4D97-AF65-F5344CB8AC3E}">
        <p14:creationId xmlns:p14="http://schemas.microsoft.com/office/powerpoint/2010/main" val="124191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lgn="ctr"/>
            <a:endParaRPr lang="en-US" b="1" dirty="0">
              <a:solidFill>
                <a:schemeClr val="accent1"/>
              </a:solidFill>
            </a:endParaRPr>
          </a:p>
          <a:p>
            <a:pPr algn="ctr"/>
            <a:r>
              <a:rPr lang="en-US" b="1" dirty="0">
                <a:solidFill>
                  <a:schemeClr val="accent1"/>
                </a:solidFill>
              </a:rPr>
              <a:t>Indications for Arterial Catheterization</a:t>
            </a:r>
          </a:p>
          <a:p>
            <a:pPr marL="365760" indent="-283464">
              <a:buFont typeface="Wingdings" pitchFamily="2" charset="2"/>
              <a:buChar char="v"/>
              <a:defRPr/>
            </a:pPr>
            <a:r>
              <a:rPr lang="en-US" dirty="0">
                <a:solidFill>
                  <a:srgbClr val="FF0000"/>
                </a:solidFill>
              </a:rPr>
              <a:t>Patient Factors:</a:t>
            </a:r>
          </a:p>
          <a:p>
            <a:pPr marL="365760" indent="-283464">
              <a:buFont typeface="Wingdings 2"/>
              <a:buChar char=""/>
              <a:defRPr/>
            </a:pPr>
            <a:r>
              <a:rPr lang="en-US" dirty="0"/>
              <a:t>The need for continuous BP measurement in patients who are morbidly obese and severe burn</a:t>
            </a:r>
          </a:p>
          <a:p>
            <a:pPr marL="365760" indent="-283464">
              <a:buFont typeface="Wingdings 2"/>
              <a:buChar char=""/>
              <a:defRPr/>
            </a:pPr>
            <a:r>
              <a:rPr lang="en-US" dirty="0"/>
              <a:t>Patient with severe sepsis or shock.</a:t>
            </a:r>
          </a:p>
          <a:p>
            <a:pPr marL="365760" indent="-283464">
              <a:buFont typeface="Wingdings 2"/>
              <a:buChar char=""/>
              <a:defRPr/>
            </a:pPr>
            <a:r>
              <a:rPr lang="en-US" dirty="0"/>
              <a:t>Cardiac diseases .</a:t>
            </a:r>
          </a:p>
          <a:p>
            <a:pPr marL="365760" indent="-283464">
              <a:buFont typeface="Wingdings 2"/>
              <a:buChar char=""/>
              <a:defRPr/>
            </a:pPr>
            <a:r>
              <a:rPr lang="en-US" dirty="0"/>
              <a:t>Respiratory Failure.</a:t>
            </a:r>
          </a:p>
          <a:p>
            <a:pPr marL="365760" indent="-283464">
              <a:buFont typeface="Wingdings 2"/>
              <a:buChar char=""/>
              <a:defRPr/>
            </a:pPr>
            <a:r>
              <a:rPr lang="en-US" dirty="0"/>
              <a:t>Vasopressor requirement.</a:t>
            </a:r>
          </a:p>
          <a:p>
            <a:pPr marL="365760" indent="-283464">
              <a:buFont typeface="Wingdings 2"/>
              <a:buChar char=""/>
              <a:defRPr/>
            </a:pPr>
            <a:r>
              <a:rPr lang="en-US" dirty="0"/>
              <a:t>Hemodynamic instability.</a:t>
            </a:r>
          </a:p>
          <a:p>
            <a:pPr marL="365760" indent="-283464">
              <a:buNone/>
              <a:defRPr/>
            </a:pPr>
            <a:endParaRPr lang="en-US" dirty="0"/>
          </a:p>
          <a:p>
            <a:pPr marL="365760" indent="-283464">
              <a:buFont typeface="Wingdings 2"/>
              <a:buChar char=""/>
              <a:defRPr/>
            </a:pPr>
            <a:endParaRPr lang="en-US" dirty="0"/>
          </a:p>
          <a:p>
            <a:pPr marL="365760" indent="-283464">
              <a:buNone/>
              <a:defRPr/>
            </a:pPr>
            <a:endParaRPr lang="en-US" dirty="0"/>
          </a:p>
          <a:p>
            <a:pPr marL="0" indent="0">
              <a:buNone/>
            </a:pPr>
            <a:endParaRPr lang="en-US" b="1" dirty="0">
              <a:solidFill>
                <a:srgbClr val="FF0000"/>
              </a:solidFill>
            </a:endParaRPr>
          </a:p>
        </p:txBody>
      </p:sp>
    </p:spTree>
    <p:extLst>
      <p:ext uri="{BB962C8B-B14F-4D97-AF65-F5344CB8AC3E}">
        <p14:creationId xmlns:p14="http://schemas.microsoft.com/office/powerpoint/2010/main" val="355256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lstStyle/>
          <a:p>
            <a:pPr marL="365760" indent="-283464">
              <a:buFont typeface="Wingdings" pitchFamily="2" charset="2"/>
              <a:buChar char="v"/>
              <a:defRPr/>
            </a:pPr>
            <a:endParaRPr lang="en-US" dirty="0">
              <a:solidFill>
                <a:srgbClr val="FF0000"/>
              </a:solidFill>
            </a:endParaRPr>
          </a:p>
          <a:p>
            <a:pPr marL="365760" indent="-283464">
              <a:buFont typeface="Wingdings" pitchFamily="2" charset="2"/>
              <a:buChar char="v"/>
              <a:defRPr/>
            </a:pPr>
            <a:r>
              <a:rPr lang="en-US" dirty="0">
                <a:solidFill>
                  <a:srgbClr val="FF0000"/>
                </a:solidFill>
              </a:rPr>
              <a:t>Surgical considerations</a:t>
            </a:r>
            <a:r>
              <a:rPr lang="en-US" dirty="0"/>
              <a:t>:</a:t>
            </a:r>
          </a:p>
          <a:p>
            <a:pPr marL="365760" indent="-283464">
              <a:buFont typeface="Wingdings 2"/>
              <a:buChar char=""/>
              <a:defRPr/>
            </a:pPr>
            <a:r>
              <a:rPr lang="en-US" dirty="0"/>
              <a:t>Cardiac Surgery.</a:t>
            </a:r>
          </a:p>
          <a:p>
            <a:pPr marL="365760" indent="-283464">
              <a:buFont typeface="Wingdings 2"/>
              <a:buChar char=""/>
              <a:defRPr/>
            </a:pPr>
            <a:r>
              <a:rPr lang="en-US" dirty="0"/>
              <a:t>Major surgery on aorta or carotid artery.</a:t>
            </a:r>
          </a:p>
          <a:p>
            <a:pPr marL="365760" indent="-283464">
              <a:buFont typeface="Wingdings 2"/>
              <a:buChar char=""/>
              <a:defRPr/>
            </a:pPr>
            <a:r>
              <a:rPr lang="en-US" dirty="0"/>
              <a:t>Neurosurgery as craniotomy or aneurysm clipping.</a:t>
            </a:r>
          </a:p>
          <a:p>
            <a:pPr marL="365760" indent="-283464">
              <a:buFont typeface="Wingdings" pitchFamily="2" charset="2"/>
              <a:buChar char="v"/>
              <a:defRPr/>
            </a:pPr>
            <a:r>
              <a:rPr lang="en-US" dirty="0">
                <a:solidFill>
                  <a:srgbClr val="FF0000"/>
                </a:solidFill>
              </a:rPr>
              <a:t>Anesthetic considerations</a:t>
            </a:r>
            <a:r>
              <a:rPr lang="en-US" dirty="0"/>
              <a:t>:</a:t>
            </a:r>
          </a:p>
          <a:p>
            <a:pPr marL="365760" indent="-283464">
              <a:buFont typeface="Wingdings 2"/>
              <a:buChar char=""/>
              <a:defRPr/>
            </a:pPr>
            <a:r>
              <a:rPr lang="en-US" dirty="0"/>
              <a:t>Controlled hypotensive technique.</a:t>
            </a:r>
          </a:p>
          <a:p>
            <a:pPr marL="365760" indent="-283464">
              <a:buFont typeface="Wingdings 2"/>
              <a:buChar char=""/>
              <a:defRPr/>
            </a:pPr>
            <a:r>
              <a:rPr lang="en-US" dirty="0"/>
              <a:t>Inability to measure blood pressure non-invasively.</a:t>
            </a:r>
          </a:p>
          <a:p>
            <a:pPr marL="365760" indent="-283464">
              <a:buNone/>
              <a:defRPr/>
            </a:pPr>
            <a:endParaRPr lang="en-US" dirty="0"/>
          </a:p>
          <a:p>
            <a:pPr marL="365760" indent="-283464">
              <a:buFont typeface="Wingdings 2"/>
              <a:buChar char=""/>
              <a:defRPr/>
            </a:pPr>
            <a:endParaRPr lang="en-US" dirty="0"/>
          </a:p>
          <a:p>
            <a:endParaRPr lang="en-US" dirty="0"/>
          </a:p>
        </p:txBody>
      </p:sp>
    </p:spTree>
    <p:extLst>
      <p:ext uri="{BB962C8B-B14F-4D97-AF65-F5344CB8AC3E}">
        <p14:creationId xmlns:p14="http://schemas.microsoft.com/office/powerpoint/2010/main" val="398167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a:bodyPr>
          <a:lstStyle/>
          <a:p>
            <a:pPr algn="ctr"/>
            <a:r>
              <a:rPr lang="en-US" sz="4400" b="1" dirty="0">
                <a:solidFill>
                  <a:schemeClr val="tx2">
                    <a:satMod val="130000"/>
                  </a:schemeClr>
                </a:solidFill>
              </a:rPr>
              <a:t>Arterial line Contraindications</a:t>
            </a:r>
          </a:p>
          <a:p>
            <a:pPr marL="365760" lvl="0" indent="-283464">
              <a:lnSpc>
                <a:spcPct val="90000"/>
              </a:lnSpc>
              <a:spcBef>
                <a:spcPts val="600"/>
              </a:spcBef>
              <a:buClr>
                <a:srgbClr val="3891A7"/>
              </a:buClr>
              <a:buSzPct val="80000"/>
              <a:buFont typeface="Wingdings" pitchFamily="2" charset="2"/>
              <a:buChar char="v"/>
              <a:defRPr/>
            </a:pPr>
            <a:r>
              <a:rPr lang="en-US" sz="2800" dirty="0">
                <a:solidFill>
                  <a:srgbClr val="FF0000"/>
                </a:solidFill>
                <a:latin typeface="Gill Sans MT"/>
              </a:rPr>
              <a:t>Absolute Contraindications:</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Absent Pulse.</a:t>
            </a:r>
          </a:p>
          <a:p>
            <a:pPr marL="365760" lvl="0" indent="-283464">
              <a:lnSpc>
                <a:spcPct val="90000"/>
              </a:lnSpc>
              <a:spcBef>
                <a:spcPts val="600"/>
              </a:spcBef>
              <a:buClr>
                <a:srgbClr val="3891A7"/>
              </a:buClr>
              <a:buSzPct val="80000"/>
              <a:buFont typeface="Wingdings" pitchFamily="2" charset="2"/>
              <a:buChar char="§"/>
              <a:defRPr/>
            </a:pPr>
            <a:r>
              <a:rPr lang="en-US" sz="2800" dirty="0" err="1">
                <a:solidFill>
                  <a:prstClr val="black"/>
                </a:solidFill>
                <a:latin typeface="Gill Sans MT"/>
              </a:rPr>
              <a:t>Thromboangitis</a:t>
            </a:r>
            <a:r>
              <a:rPr lang="en-US" sz="2800" dirty="0">
                <a:solidFill>
                  <a:prstClr val="black"/>
                </a:solidFill>
                <a:latin typeface="Gill Sans MT"/>
              </a:rPr>
              <a:t> </a:t>
            </a:r>
            <a:r>
              <a:rPr lang="en-US" sz="2800" dirty="0" err="1">
                <a:solidFill>
                  <a:prstClr val="black"/>
                </a:solidFill>
                <a:latin typeface="Gill Sans MT"/>
              </a:rPr>
              <a:t>obliterans</a:t>
            </a:r>
            <a:r>
              <a:rPr lang="en-US" sz="2800" dirty="0">
                <a:solidFill>
                  <a:prstClr val="black"/>
                </a:solidFill>
                <a:latin typeface="Gill Sans MT"/>
              </a:rPr>
              <a:t>.</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Full thickness burns over the </a:t>
            </a:r>
            <a:r>
              <a:rPr lang="en-US" sz="2800" dirty="0" err="1">
                <a:solidFill>
                  <a:prstClr val="black"/>
                </a:solidFill>
                <a:latin typeface="Gill Sans MT"/>
              </a:rPr>
              <a:t>cannulation</a:t>
            </a:r>
            <a:r>
              <a:rPr lang="en-US" sz="2800" dirty="0">
                <a:solidFill>
                  <a:prstClr val="black"/>
                </a:solidFill>
                <a:latin typeface="Gill Sans MT"/>
              </a:rPr>
              <a:t> site.</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Raynaud syndrome.</a:t>
            </a:r>
          </a:p>
          <a:p>
            <a:pPr marL="365760" lvl="0" indent="-283464">
              <a:lnSpc>
                <a:spcPct val="90000"/>
              </a:lnSpc>
              <a:spcBef>
                <a:spcPts val="600"/>
              </a:spcBef>
              <a:buClr>
                <a:srgbClr val="3891A7"/>
              </a:buClr>
              <a:buSzPct val="80000"/>
              <a:buNone/>
              <a:defRPr/>
            </a:pPr>
            <a:endParaRPr lang="en-US" sz="2800" dirty="0">
              <a:solidFill>
                <a:prstClr val="black"/>
              </a:solidFill>
              <a:latin typeface="Gill Sans MT"/>
            </a:endParaRPr>
          </a:p>
          <a:p>
            <a:pPr marL="365760" lvl="0" indent="-283464">
              <a:lnSpc>
                <a:spcPct val="90000"/>
              </a:lnSpc>
              <a:spcBef>
                <a:spcPts val="600"/>
              </a:spcBef>
              <a:buClr>
                <a:srgbClr val="3891A7"/>
              </a:buClr>
              <a:buSzPct val="80000"/>
              <a:buFont typeface="Wingdings" pitchFamily="2" charset="2"/>
              <a:buChar char="v"/>
              <a:defRPr/>
            </a:pPr>
            <a:r>
              <a:rPr lang="en-US" sz="2800" dirty="0">
                <a:solidFill>
                  <a:srgbClr val="FF0000"/>
                </a:solidFill>
                <a:latin typeface="Gill Sans MT"/>
              </a:rPr>
              <a:t>Relative Contraindications:</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Hemorrhage</a:t>
            </a:r>
          </a:p>
          <a:p>
            <a:pPr marL="365760" lvl="0" indent="-283464">
              <a:lnSpc>
                <a:spcPct val="90000"/>
              </a:lnSpc>
              <a:spcBef>
                <a:spcPts val="600"/>
              </a:spcBef>
              <a:buClr>
                <a:srgbClr val="3891A7"/>
              </a:buClr>
              <a:buSzPct val="80000"/>
              <a:buFont typeface="Wingdings" pitchFamily="2" charset="2"/>
              <a:buChar char="§"/>
              <a:defRPr/>
            </a:pPr>
            <a:r>
              <a:rPr lang="en-US" sz="2800" dirty="0" err="1">
                <a:solidFill>
                  <a:prstClr val="black"/>
                </a:solidFill>
                <a:latin typeface="Gill Sans MT"/>
              </a:rPr>
              <a:t>Angiopathy</a:t>
            </a:r>
            <a:endParaRPr lang="en-US" sz="2800" dirty="0">
              <a:solidFill>
                <a:prstClr val="black"/>
              </a:solidFill>
              <a:latin typeface="Gill Sans MT"/>
            </a:endParaRP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Coagulopathy</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Atherosclerosis</a:t>
            </a:r>
          </a:p>
          <a:p>
            <a:pPr marL="365760" lvl="0" indent="-283464">
              <a:lnSpc>
                <a:spcPct val="90000"/>
              </a:lnSpc>
              <a:spcBef>
                <a:spcPts val="600"/>
              </a:spcBef>
              <a:buClr>
                <a:srgbClr val="3891A7"/>
              </a:buClr>
              <a:buSzPct val="80000"/>
              <a:buFont typeface="Wingdings" pitchFamily="2" charset="2"/>
              <a:buChar char="§"/>
              <a:defRPr/>
            </a:pPr>
            <a:endParaRPr lang="en-US" sz="2200" dirty="0">
              <a:solidFill>
                <a:prstClr val="black"/>
              </a:solidFill>
              <a:latin typeface="Gill Sans MT"/>
            </a:endParaRPr>
          </a:p>
          <a:p>
            <a:pPr marL="0" indent="0">
              <a:buNone/>
            </a:pPr>
            <a:endParaRPr lang="en-US" sz="4400" dirty="0"/>
          </a:p>
        </p:txBody>
      </p:sp>
    </p:spTree>
    <p:extLst>
      <p:ext uri="{BB962C8B-B14F-4D97-AF65-F5344CB8AC3E}">
        <p14:creationId xmlns:p14="http://schemas.microsoft.com/office/powerpoint/2010/main" val="3727893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324600"/>
          </a:xfrm>
        </p:spPr>
        <p:txBody>
          <a:bodyPr>
            <a:normAutofit fontScale="85000" lnSpcReduction="20000"/>
          </a:bodyPr>
          <a:lstStyle/>
          <a:p>
            <a:pPr algn="ctr"/>
            <a:r>
              <a:rPr lang="en-US" sz="3600" b="1" dirty="0">
                <a:solidFill>
                  <a:schemeClr val="tx2">
                    <a:satMod val="130000"/>
                  </a:schemeClr>
                </a:solidFill>
              </a:rPr>
              <a:t>Complication of Arterial line insertion</a:t>
            </a:r>
          </a:p>
          <a:p>
            <a:pPr algn="ctr"/>
            <a:endParaRPr lang="en-US" sz="3600" b="1" dirty="0">
              <a:solidFill>
                <a:schemeClr val="tx2">
                  <a:satMod val="130000"/>
                </a:schemeClr>
              </a:solidFill>
            </a:endParaRPr>
          </a:p>
          <a:p>
            <a:pPr marL="365760" indent="-283464">
              <a:lnSpc>
                <a:spcPct val="80000"/>
              </a:lnSpc>
              <a:buFont typeface="Wingdings 2"/>
              <a:buChar char=""/>
              <a:defRPr/>
            </a:pPr>
            <a:r>
              <a:rPr lang="en-US" sz="3600" dirty="0">
                <a:solidFill>
                  <a:srgbClr val="FF0000"/>
                </a:solidFill>
              </a:rPr>
              <a:t>Common complications of arterial line placement are as:</a:t>
            </a:r>
          </a:p>
          <a:p>
            <a:pPr marL="365760" indent="-283464">
              <a:lnSpc>
                <a:spcPct val="80000"/>
              </a:lnSpc>
              <a:buNone/>
              <a:defRPr/>
            </a:pPr>
            <a:r>
              <a:rPr lang="en-US" sz="3300" dirty="0"/>
              <a:t>-  Temporary radial artery occlusion (19.7%)</a:t>
            </a:r>
          </a:p>
          <a:p>
            <a:pPr marL="365760" indent="-283464">
              <a:lnSpc>
                <a:spcPct val="80000"/>
              </a:lnSpc>
              <a:buFontTx/>
              <a:buChar char="-"/>
              <a:defRPr/>
            </a:pPr>
            <a:r>
              <a:rPr lang="en-US" sz="3300" dirty="0"/>
              <a:t>Hematoma /Bleeding (14.4%)</a:t>
            </a:r>
          </a:p>
          <a:p>
            <a:pPr marL="365760" indent="-283464">
              <a:lnSpc>
                <a:spcPct val="80000"/>
              </a:lnSpc>
              <a:buFontTx/>
              <a:buChar char="-"/>
              <a:defRPr/>
            </a:pPr>
            <a:endParaRPr lang="en-US" sz="3300" dirty="0"/>
          </a:p>
          <a:p>
            <a:pPr marL="365760" indent="-283464">
              <a:lnSpc>
                <a:spcPct val="80000"/>
              </a:lnSpc>
              <a:buFont typeface="Wingdings 2"/>
              <a:buChar char=""/>
              <a:defRPr/>
            </a:pPr>
            <a:r>
              <a:rPr lang="en-US" sz="3600" dirty="0">
                <a:solidFill>
                  <a:srgbClr val="FF0000"/>
                </a:solidFill>
              </a:rPr>
              <a:t>Less common and rare complications include the following:</a:t>
            </a:r>
          </a:p>
          <a:p>
            <a:pPr marL="365760" indent="-283464">
              <a:lnSpc>
                <a:spcPct val="80000"/>
              </a:lnSpc>
              <a:buFontTx/>
              <a:buChar char="-"/>
              <a:defRPr/>
            </a:pPr>
            <a:r>
              <a:rPr lang="en-US" sz="3300" dirty="0"/>
              <a:t>Localized catheter site infection</a:t>
            </a:r>
          </a:p>
          <a:p>
            <a:pPr marL="365760" indent="-283464">
              <a:lnSpc>
                <a:spcPct val="80000"/>
              </a:lnSpc>
              <a:buFontTx/>
              <a:buChar char="-"/>
              <a:defRPr/>
            </a:pPr>
            <a:r>
              <a:rPr lang="en-US" sz="3300" dirty="0"/>
              <a:t>Hemorrhage</a:t>
            </a:r>
          </a:p>
          <a:p>
            <a:pPr marL="365760" indent="-283464">
              <a:lnSpc>
                <a:spcPct val="80000"/>
              </a:lnSpc>
              <a:buFontTx/>
              <a:buChar char="-"/>
              <a:defRPr/>
            </a:pPr>
            <a:r>
              <a:rPr lang="en-US" sz="3300" dirty="0"/>
              <a:t>Sepsis</a:t>
            </a:r>
          </a:p>
          <a:p>
            <a:pPr marL="365760" indent="-283464">
              <a:lnSpc>
                <a:spcPct val="80000"/>
              </a:lnSpc>
              <a:buFontTx/>
              <a:buChar char="-"/>
              <a:defRPr/>
            </a:pPr>
            <a:r>
              <a:rPr lang="en-US" sz="3300" dirty="0"/>
              <a:t>Permanent ischemic damage </a:t>
            </a:r>
          </a:p>
          <a:p>
            <a:pPr marL="365760" indent="-283464">
              <a:lnSpc>
                <a:spcPct val="80000"/>
              </a:lnSpc>
              <a:buFontTx/>
              <a:buChar char="-"/>
              <a:defRPr/>
            </a:pPr>
            <a:r>
              <a:rPr lang="en-US" sz="3300" dirty="0"/>
              <a:t>Thrombosis</a:t>
            </a:r>
          </a:p>
          <a:p>
            <a:pPr marL="365760" indent="-283464">
              <a:lnSpc>
                <a:spcPct val="80000"/>
              </a:lnSpc>
              <a:buFontTx/>
              <a:buChar char="-"/>
              <a:defRPr/>
            </a:pPr>
            <a:r>
              <a:rPr lang="en-US" sz="3300" dirty="0"/>
              <a:t>Air embolism</a:t>
            </a:r>
          </a:p>
          <a:p>
            <a:pPr marL="365760" indent="-283464">
              <a:lnSpc>
                <a:spcPct val="80000"/>
              </a:lnSpc>
              <a:buFontTx/>
              <a:buChar char="-"/>
              <a:defRPr/>
            </a:pPr>
            <a:r>
              <a:rPr lang="en-US" sz="3300" dirty="0"/>
              <a:t>Carpel tunnel syndrome</a:t>
            </a:r>
          </a:p>
          <a:p>
            <a:pPr marL="365760" indent="-283464">
              <a:lnSpc>
                <a:spcPct val="80000"/>
              </a:lnSpc>
              <a:buFontTx/>
              <a:buChar char="-"/>
              <a:defRPr/>
            </a:pPr>
            <a:r>
              <a:rPr lang="en-US" sz="3300" dirty="0" err="1"/>
              <a:t>Areteriovenous</a:t>
            </a:r>
            <a:r>
              <a:rPr lang="en-US" sz="3300" dirty="0"/>
              <a:t> fistula</a:t>
            </a:r>
          </a:p>
          <a:p>
            <a:endParaRPr lang="en-US" sz="3600" b="1" dirty="0"/>
          </a:p>
        </p:txBody>
      </p:sp>
    </p:spTree>
    <p:extLst>
      <p:ext uri="{BB962C8B-B14F-4D97-AF65-F5344CB8AC3E}">
        <p14:creationId xmlns:p14="http://schemas.microsoft.com/office/powerpoint/2010/main" val="1388143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3759"/>
            <a:ext cx="5894705" cy="635000"/>
          </a:xfrm>
          <a:prstGeom prst="rect">
            <a:avLst/>
          </a:prstGeom>
        </p:spPr>
        <p:txBody>
          <a:bodyPr vert="horz" wrap="square" lIns="0" tIns="12065" rIns="0" bIns="0" rtlCol="0">
            <a:spAutoFit/>
          </a:bodyPr>
          <a:lstStyle/>
          <a:p>
            <a:pPr marL="12700">
              <a:lnSpc>
                <a:spcPct val="100000"/>
              </a:lnSpc>
              <a:spcBef>
                <a:spcPts val="95"/>
              </a:spcBef>
              <a:tabLst>
                <a:tab pos="1879600" algn="l"/>
                <a:tab pos="4814570" algn="l"/>
              </a:tabLst>
            </a:pPr>
            <a:r>
              <a:rPr sz="4000" b="0" spc="-200" dirty="0">
                <a:solidFill>
                  <a:srgbClr val="0070C0"/>
                </a:solidFill>
                <a:latin typeface="Arial"/>
                <a:cs typeface="Arial"/>
              </a:rPr>
              <a:t>Oxyge</a:t>
            </a:r>
            <a:r>
              <a:rPr sz="4000" b="0" spc="-100" dirty="0">
                <a:solidFill>
                  <a:srgbClr val="0070C0"/>
                </a:solidFill>
                <a:latin typeface="Arial"/>
                <a:cs typeface="Arial"/>
              </a:rPr>
              <a:t>n</a:t>
            </a:r>
            <a:r>
              <a:rPr sz="4000" b="0" dirty="0">
                <a:solidFill>
                  <a:srgbClr val="0070C0"/>
                </a:solidFill>
                <a:latin typeface="Arial"/>
                <a:cs typeface="Arial"/>
              </a:rPr>
              <a:t>	</a:t>
            </a:r>
            <a:r>
              <a:rPr sz="4000" b="0" spc="325" dirty="0">
                <a:solidFill>
                  <a:srgbClr val="0070C0"/>
                </a:solidFill>
                <a:latin typeface="Arial"/>
                <a:cs typeface="Arial"/>
              </a:rPr>
              <a:t>saturatio</a:t>
            </a:r>
            <a:r>
              <a:rPr sz="4000" b="0" spc="555" dirty="0">
                <a:solidFill>
                  <a:srgbClr val="0070C0"/>
                </a:solidFill>
                <a:latin typeface="Arial"/>
                <a:cs typeface="Arial"/>
              </a:rPr>
              <a:t>n</a:t>
            </a:r>
            <a:r>
              <a:rPr sz="4000" b="0" dirty="0">
                <a:solidFill>
                  <a:srgbClr val="0070C0"/>
                </a:solidFill>
                <a:latin typeface="Arial"/>
                <a:cs typeface="Arial"/>
              </a:rPr>
              <a:t>	</a:t>
            </a:r>
            <a:r>
              <a:rPr sz="4000" b="0" spc="-459" dirty="0">
                <a:solidFill>
                  <a:srgbClr val="0070C0"/>
                </a:solidFill>
                <a:latin typeface="Arial"/>
                <a:cs typeface="Arial"/>
              </a:rPr>
              <a:t>SpO2</a:t>
            </a:r>
            <a:endParaRPr sz="4000" dirty="0">
              <a:solidFill>
                <a:srgbClr val="0070C0"/>
              </a:solidFill>
              <a:latin typeface="Arial"/>
              <a:cs typeface="Arial"/>
            </a:endParaRPr>
          </a:p>
        </p:txBody>
      </p:sp>
      <p:sp>
        <p:nvSpPr>
          <p:cNvPr id="3" name="object 3"/>
          <p:cNvSpPr/>
          <p:nvPr/>
        </p:nvSpPr>
        <p:spPr>
          <a:xfrm>
            <a:off x="167639" y="603504"/>
            <a:ext cx="649223" cy="7924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0059" y="554736"/>
            <a:ext cx="2225040" cy="8991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71700" y="554736"/>
            <a:ext cx="2049779" cy="8991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67328" y="554736"/>
            <a:ext cx="4181855" cy="89916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80059" y="993647"/>
            <a:ext cx="2252472" cy="89916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67639" y="3413759"/>
            <a:ext cx="649223" cy="792479"/>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80059" y="3364991"/>
            <a:ext cx="8089392" cy="8991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80059" y="3803903"/>
            <a:ext cx="2596895" cy="89916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67639" y="4381500"/>
            <a:ext cx="649223" cy="79248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80059" y="4332732"/>
            <a:ext cx="8261604" cy="89915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80059" y="4771644"/>
            <a:ext cx="8319516" cy="89916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80059" y="5210555"/>
            <a:ext cx="5314188" cy="89916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67639" y="5786628"/>
            <a:ext cx="649223" cy="792480"/>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375920" y="644397"/>
            <a:ext cx="8517255" cy="5753755"/>
          </a:xfrm>
          <a:prstGeom prst="rect">
            <a:avLst/>
          </a:prstGeom>
        </p:spPr>
        <p:txBody>
          <a:bodyPr vert="horz" wrap="square" lIns="0" tIns="67945" rIns="0" bIns="0" rtlCol="0">
            <a:spAutoFit/>
          </a:bodyPr>
          <a:lstStyle/>
          <a:p>
            <a:pPr marL="355600" marR="1296670" indent="-342900">
              <a:lnSpc>
                <a:spcPts val="3460"/>
              </a:lnSpc>
              <a:spcBef>
                <a:spcPts val="535"/>
              </a:spcBef>
              <a:buClr>
                <a:srgbClr val="D5EBFF"/>
              </a:buClr>
              <a:buSzPct val="93750"/>
              <a:buFont typeface="Wingdings"/>
              <a:buChar char=""/>
              <a:tabLst>
                <a:tab pos="354965" algn="l"/>
                <a:tab pos="355600" algn="l"/>
              </a:tabLst>
            </a:pPr>
            <a:r>
              <a:rPr sz="3200" spc="-150" dirty="0">
                <a:solidFill>
                  <a:schemeClr val="accent6">
                    <a:lumMod val="75000"/>
                  </a:schemeClr>
                </a:solidFill>
                <a:latin typeface="Arial"/>
                <a:cs typeface="Arial"/>
              </a:rPr>
              <a:t>The</a:t>
            </a:r>
            <a:r>
              <a:rPr sz="3200" spc="-270" dirty="0">
                <a:solidFill>
                  <a:schemeClr val="accent6">
                    <a:lumMod val="75000"/>
                  </a:schemeClr>
                </a:solidFill>
                <a:latin typeface="Arial"/>
                <a:cs typeface="Arial"/>
              </a:rPr>
              <a:t> </a:t>
            </a:r>
            <a:r>
              <a:rPr sz="3200" spc="-135" dirty="0">
                <a:solidFill>
                  <a:schemeClr val="accent6">
                    <a:lumMod val="75000"/>
                  </a:schemeClr>
                </a:solidFill>
                <a:latin typeface="Arial"/>
                <a:cs typeface="Arial"/>
              </a:rPr>
              <a:t>pulse</a:t>
            </a:r>
            <a:r>
              <a:rPr sz="3200" spc="-265" dirty="0">
                <a:solidFill>
                  <a:schemeClr val="accent6">
                    <a:lumMod val="75000"/>
                  </a:schemeClr>
                </a:solidFill>
                <a:latin typeface="Arial"/>
                <a:cs typeface="Arial"/>
              </a:rPr>
              <a:t> </a:t>
            </a:r>
            <a:r>
              <a:rPr sz="3200" spc="-50" dirty="0">
                <a:solidFill>
                  <a:schemeClr val="accent6">
                    <a:lumMod val="75000"/>
                  </a:schemeClr>
                </a:solidFill>
                <a:latin typeface="Arial"/>
                <a:cs typeface="Arial"/>
              </a:rPr>
              <a:t>oximeter</a:t>
            </a:r>
            <a:r>
              <a:rPr sz="3200" spc="-260" dirty="0">
                <a:solidFill>
                  <a:schemeClr val="accent6">
                    <a:lumMod val="75000"/>
                  </a:schemeClr>
                </a:solidFill>
                <a:latin typeface="Arial"/>
                <a:cs typeface="Arial"/>
              </a:rPr>
              <a:t> </a:t>
            </a:r>
            <a:r>
              <a:rPr sz="3200" spc="-165" dirty="0">
                <a:solidFill>
                  <a:schemeClr val="accent6">
                    <a:lumMod val="75000"/>
                  </a:schemeClr>
                </a:solidFill>
                <a:latin typeface="Arial"/>
                <a:cs typeface="Arial"/>
              </a:rPr>
              <a:t>measures</a:t>
            </a:r>
            <a:r>
              <a:rPr sz="3200" spc="-260" dirty="0">
                <a:solidFill>
                  <a:schemeClr val="accent6">
                    <a:lumMod val="75000"/>
                  </a:schemeClr>
                </a:solidFill>
                <a:latin typeface="Arial"/>
                <a:cs typeface="Arial"/>
              </a:rPr>
              <a:t> </a:t>
            </a:r>
            <a:r>
              <a:rPr sz="3200" spc="-20" dirty="0">
                <a:solidFill>
                  <a:schemeClr val="accent6">
                    <a:lumMod val="75000"/>
                  </a:schemeClr>
                </a:solidFill>
                <a:latin typeface="Arial"/>
                <a:cs typeface="Arial"/>
              </a:rPr>
              <a:t>the</a:t>
            </a:r>
            <a:r>
              <a:rPr sz="3200" spc="-265" dirty="0">
                <a:solidFill>
                  <a:schemeClr val="accent6">
                    <a:lumMod val="75000"/>
                  </a:schemeClr>
                </a:solidFill>
                <a:latin typeface="Arial"/>
                <a:cs typeface="Arial"/>
              </a:rPr>
              <a:t> </a:t>
            </a:r>
            <a:r>
              <a:rPr sz="3200" spc="-114" dirty="0">
                <a:solidFill>
                  <a:schemeClr val="accent6">
                    <a:lumMod val="75000"/>
                  </a:schemeClr>
                </a:solidFill>
                <a:latin typeface="Arial"/>
                <a:cs typeface="Arial"/>
              </a:rPr>
              <a:t>oxygen  </a:t>
            </a:r>
            <a:r>
              <a:rPr sz="3200" spc="-60" dirty="0">
                <a:solidFill>
                  <a:schemeClr val="accent6">
                    <a:lumMod val="75000"/>
                  </a:schemeClr>
                </a:solidFill>
                <a:latin typeface="Arial"/>
                <a:cs typeface="Arial"/>
              </a:rPr>
              <a:t>saturation</a:t>
            </a:r>
            <a:endParaRPr sz="3200" dirty="0">
              <a:solidFill>
                <a:schemeClr val="accent6">
                  <a:lumMod val="75000"/>
                </a:schemeClr>
              </a:solidFill>
              <a:latin typeface="Arial"/>
              <a:cs typeface="Arial"/>
            </a:endParaRPr>
          </a:p>
          <a:p>
            <a:pPr marL="355600" marR="5080" indent="-342900">
              <a:lnSpc>
                <a:spcPct val="90000"/>
              </a:lnSpc>
              <a:spcBef>
                <a:spcPts val="640"/>
              </a:spcBef>
              <a:buClr>
                <a:srgbClr val="D5EBFF"/>
              </a:buClr>
              <a:buSzPct val="93750"/>
              <a:buFont typeface="Wingdings"/>
              <a:buChar char=""/>
              <a:tabLst>
                <a:tab pos="436245" algn="l"/>
                <a:tab pos="436880" algn="l"/>
              </a:tabLst>
            </a:pPr>
            <a:r>
              <a:rPr sz="3200" spc="60" dirty="0">
                <a:solidFill>
                  <a:schemeClr val="accent6">
                    <a:lumMod val="75000"/>
                  </a:schemeClr>
                </a:solidFill>
                <a:latin typeface="Arial"/>
                <a:cs typeface="Arial"/>
              </a:rPr>
              <a:t>It </a:t>
            </a:r>
            <a:r>
              <a:rPr sz="3200" spc="-140" dirty="0">
                <a:solidFill>
                  <a:schemeClr val="accent6">
                    <a:lumMod val="75000"/>
                  </a:schemeClr>
                </a:solidFill>
                <a:latin typeface="Arial"/>
                <a:cs typeface="Arial"/>
              </a:rPr>
              <a:t>is </a:t>
            </a:r>
            <a:r>
              <a:rPr sz="3200" spc="-114" dirty="0">
                <a:solidFill>
                  <a:schemeClr val="accent6">
                    <a:lumMod val="75000"/>
                  </a:schemeClr>
                </a:solidFill>
                <a:latin typeface="Arial"/>
                <a:cs typeface="Arial"/>
              </a:rPr>
              <a:t>noninvasive </a:t>
            </a:r>
            <a:r>
              <a:rPr sz="3200" spc="-125" dirty="0">
                <a:solidFill>
                  <a:schemeClr val="accent6">
                    <a:lumMod val="75000"/>
                  </a:schemeClr>
                </a:solidFill>
                <a:latin typeface="Arial"/>
                <a:cs typeface="Arial"/>
              </a:rPr>
              <a:t>and </a:t>
            </a:r>
            <a:r>
              <a:rPr sz="3200" spc="-80" dirty="0">
                <a:solidFill>
                  <a:schemeClr val="accent6">
                    <a:lumMod val="75000"/>
                  </a:schemeClr>
                </a:solidFill>
                <a:latin typeface="Arial"/>
                <a:cs typeface="Arial"/>
              </a:rPr>
              <a:t>risk </a:t>
            </a:r>
            <a:r>
              <a:rPr sz="3200" spc="-60" dirty="0">
                <a:solidFill>
                  <a:schemeClr val="accent6">
                    <a:lumMod val="75000"/>
                  </a:schemeClr>
                </a:solidFill>
                <a:latin typeface="Arial"/>
                <a:cs typeface="Arial"/>
              </a:rPr>
              <a:t>free </a:t>
            </a:r>
            <a:r>
              <a:rPr sz="3200" spc="-95" dirty="0">
                <a:solidFill>
                  <a:schemeClr val="accent6">
                    <a:lumMod val="75000"/>
                  </a:schemeClr>
                </a:solidFill>
                <a:latin typeface="Arial"/>
                <a:cs typeface="Arial"/>
              </a:rPr>
              <a:t>when </a:t>
            </a:r>
            <a:r>
              <a:rPr sz="3200" spc="-170" dirty="0">
                <a:solidFill>
                  <a:schemeClr val="accent6">
                    <a:lumMod val="75000"/>
                  </a:schemeClr>
                </a:solidFill>
                <a:latin typeface="Arial"/>
                <a:cs typeface="Arial"/>
              </a:rPr>
              <a:t>used  </a:t>
            </a:r>
            <a:r>
              <a:rPr sz="3200" spc="-70" dirty="0">
                <a:solidFill>
                  <a:schemeClr val="accent6">
                    <a:lumMod val="75000"/>
                  </a:schemeClr>
                </a:solidFill>
                <a:latin typeface="Arial"/>
                <a:cs typeface="Arial"/>
              </a:rPr>
              <a:t>properly,</a:t>
            </a:r>
            <a:r>
              <a:rPr sz="3200" spc="-250" dirty="0">
                <a:solidFill>
                  <a:schemeClr val="accent6">
                    <a:lumMod val="75000"/>
                  </a:schemeClr>
                </a:solidFill>
                <a:latin typeface="Arial"/>
                <a:cs typeface="Arial"/>
              </a:rPr>
              <a:t> </a:t>
            </a:r>
            <a:r>
              <a:rPr sz="3200" spc="-20" dirty="0">
                <a:solidFill>
                  <a:schemeClr val="accent6">
                    <a:lumMod val="75000"/>
                  </a:schemeClr>
                </a:solidFill>
                <a:latin typeface="Arial"/>
                <a:cs typeface="Arial"/>
              </a:rPr>
              <a:t>the</a:t>
            </a:r>
            <a:r>
              <a:rPr sz="3200" spc="-265" dirty="0">
                <a:solidFill>
                  <a:schemeClr val="accent6">
                    <a:lumMod val="75000"/>
                  </a:schemeClr>
                </a:solidFill>
                <a:latin typeface="Arial"/>
                <a:cs typeface="Arial"/>
              </a:rPr>
              <a:t> </a:t>
            </a:r>
            <a:r>
              <a:rPr sz="3200" spc="-135" dirty="0">
                <a:solidFill>
                  <a:schemeClr val="accent6">
                    <a:lumMod val="75000"/>
                  </a:schemeClr>
                </a:solidFill>
                <a:latin typeface="Arial"/>
                <a:cs typeface="Arial"/>
              </a:rPr>
              <a:t>pulse</a:t>
            </a:r>
            <a:r>
              <a:rPr sz="3200" spc="-260" dirty="0">
                <a:solidFill>
                  <a:schemeClr val="accent6">
                    <a:lumMod val="75000"/>
                  </a:schemeClr>
                </a:solidFill>
                <a:latin typeface="Arial"/>
                <a:cs typeface="Arial"/>
              </a:rPr>
              <a:t> </a:t>
            </a:r>
            <a:r>
              <a:rPr sz="3200" spc="-50" dirty="0">
                <a:solidFill>
                  <a:schemeClr val="accent6">
                    <a:lumMod val="75000"/>
                  </a:schemeClr>
                </a:solidFill>
                <a:latin typeface="Arial"/>
                <a:cs typeface="Arial"/>
              </a:rPr>
              <a:t>oximeter</a:t>
            </a:r>
            <a:r>
              <a:rPr sz="3200" spc="-254" dirty="0">
                <a:solidFill>
                  <a:schemeClr val="accent6">
                    <a:lumMod val="75000"/>
                  </a:schemeClr>
                </a:solidFill>
                <a:latin typeface="Arial"/>
                <a:cs typeface="Arial"/>
              </a:rPr>
              <a:t> </a:t>
            </a:r>
            <a:r>
              <a:rPr sz="3200" spc="-105" dirty="0">
                <a:solidFill>
                  <a:schemeClr val="accent6">
                    <a:lumMod val="75000"/>
                  </a:schemeClr>
                </a:solidFill>
                <a:latin typeface="Arial"/>
                <a:cs typeface="Arial"/>
              </a:rPr>
              <a:t>should</a:t>
            </a:r>
            <a:r>
              <a:rPr sz="3200" spc="-254" dirty="0">
                <a:solidFill>
                  <a:schemeClr val="accent6">
                    <a:lumMod val="75000"/>
                  </a:schemeClr>
                </a:solidFill>
                <a:latin typeface="Arial"/>
                <a:cs typeface="Arial"/>
              </a:rPr>
              <a:t> </a:t>
            </a:r>
            <a:r>
              <a:rPr sz="3200" spc="-125" dirty="0">
                <a:solidFill>
                  <a:schemeClr val="accent6">
                    <a:lumMod val="75000"/>
                  </a:schemeClr>
                </a:solidFill>
                <a:latin typeface="Arial"/>
                <a:cs typeface="Arial"/>
              </a:rPr>
              <a:t>be</a:t>
            </a:r>
            <a:r>
              <a:rPr sz="3200" spc="-265" dirty="0">
                <a:solidFill>
                  <a:schemeClr val="accent6">
                    <a:lumMod val="75000"/>
                  </a:schemeClr>
                </a:solidFill>
                <a:latin typeface="Arial"/>
                <a:cs typeface="Arial"/>
              </a:rPr>
              <a:t> </a:t>
            </a:r>
            <a:r>
              <a:rPr sz="3200" spc="-170" dirty="0">
                <a:solidFill>
                  <a:schemeClr val="accent6">
                    <a:lumMod val="75000"/>
                  </a:schemeClr>
                </a:solidFill>
                <a:latin typeface="Arial"/>
                <a:cs typeface="Arial"/>
              </a:rPr>
              <a:t>used</a:t>
            </a:r>
            <a:r>
              <a:rPr sz="3200" spc="-250" dirty="0">
                <a:solidFill>
                  <a:schemeClr val="accent6">
                    <a:lumMod val="75000"/>
                  </a:schemeClr>
                </a:solidFill>
                <a:latin typeface="Arial"/>
                <a:cs typeface="Arial"/>
              </a:rPr>
              <a:t> </a:t>
            </a:r>
            <a:r>
              <a:rPr sz="3200" spc="-30" dirty="0">
                <a:solidFill>
                  <a:schemeClr val="accent6">
                    <a:lumMod val="75000"/>
                  </a:schemeClr>
                </a:solidFill>
                <a:latin typeface="Arial"/>
                <a:cs typeface="Arial"/>
              </a:rPr>
              <a:t>in</a:t>
            </a:r>
            <a:r>
              <a:rPr sz="3200" spc="-265" dirty="0">
                <a:solidFill>
                  <a:schemeClr val="accent6">
                    <a:lumMod val="75000"/>
                  </a:schemeClr>
                </a:solidFill>
                <a:latin typeface="Arial"/>
                <a:cs typeface="Arial"/>
              </a:rPr>
              <a:t> </a:t>
            </a:r>
            <a:r>
              <a:rPr sz="3200" spc="-50" dirty="0">
                <a:solidFill>
                  <a:schemeClr val="accent6">
                    <a:lumMod val="75000"/>
                  </a:schemeClr>
                </a:solidFill>
                <a:latin typeface="Arial"/>
                <a:cs typeface="Arial"/>
              </a:rPr>
              <a:t>all  </a:t>
            </a:r>
            <a:r>
              <a:rPr sz="3200" spc="-75" dirty="0">
                <a:solidFill>
                  <a:schemeClr val="accent6">
                    <a:lumMod val="75000"/>
                  </a:schemeClr>
                </a:solidFill>
                <a:latin typeface="Arial"/>
                <a:cs typeface="Arial"/>
              </a:rPr>
              <a:t>clinical </a:t>
            </a:r>
            <a:r>
              <a:rPr sz="3200" spc="-65" dirty="0">
                <a:solidFill>
                  <a:schemeClr val="accent6">
                    <a:lumMod val="75000"/>
                  </a:schemeClr>
                </a:solidFill>
                <a:latin typeface="Arial"/>
                <a:cs typeface="Arial"/>
              </a:rPr>
              <a:t>settings </a:t>
            </a:r>
            <a:r>
              <a:rPr sz="3200" spc="-30" dirty="0">
                <a:solidFill>
                  <a:schemeClr val="accent6">
                    <a:lumMod val="75000"/>
                  </a:schemeClr>
                </a:solidFill>
                <a:latin typeface="Arial"/>
                <a:cs typeface="Arial"/>
              </a:rPr>
              <a:t>in </a:t>
            </a:r>
            <a:r>
              <a:rPr sz="3200" spc="-70" dirty="0">
                <a:solidFill>
                  <a:schemeClr val="accent6">
                    <a:lumMod val="75000"/>
                  </a:schemeClr>
                </a:solidFill>
                <a:latin typeface="Arial"/>
                <a:cs typeface="Arial"/>
              </a:rPr>
              <a:t>which </a:t>
            </a:r>
            <a:r>
              <a:rPr sz="3200" spc="-50" dirty="0">
                <a:solidFill>
                  <a:schemeClr val="accent6">
                    <a:lumMod val="75000"/>
                  </a:schemeClr>
                </a:solidFill>
                <a:latin typeface="Arial"/>
                <a:cs typeface="Arial"/>
              </a:rPr>
              <a:t>there </a:t>
            </a:r>
            <a:r>
              <a:rPr sz="3200" spc="-140" dirty="0">
                <a:solidFill>
                  <a:schemeClr val="accent6">
                    <a:lumMod val="75000"/>
                  </a:schemeClr>
                </a:solidFill>
                <a:latin typeface="Arial"/>
                <a:cs typeface="Arial"/>
              </a:rPr>
              <a:t>is </a:t>
            </a:r>
            <a:r>
              <a:rPr sz="3200" spc="-215" dirty="0">
                <a:solidFill>
                  <a:schemeClr val="accent6">
                    <a:lumMod val="75000"/>
                  </a:schemeClr>
                </a:solidFill>
                <a:latin typeface="Arial"/>
                <a:cs typeface="Arial"/>
              </a:rPr>
              <a:t>a </a:t>
            </a:r>
            <a:r>
              <a:rPr sz="3200" spc="-15" dirty="0">
                <a:solidFill>
                  <a:schemeClr val="accent6">
                    <a:lumMod val="75000"/>
                  </a:schemeClr>
                </a:solidFill>
                <a:latin typeface="Arial"/>
                <a:cs typeface="Arial"/>
              </a:rPr>
              <a:t>potential </a:t>
            </a:r>
            <a:r>
              <a:rPr sz="3200" spc="-80" dirty="0">
                <a:solidFill>
                  <a:schemeClr val="accent6">
                    <a:lumMod val="75000"/>
                  </a:schemeClr>
                </a:solidFill>
                <a:latin typeface="Arial"/>
                <a:cs typeface="Arial"/>
              </a:rPr>
              <a:t>risk  </a:t>
            </a:r>
            <a:r>
              <a:rPr sz="3200" spc="25" dirty="0">
                <a:solidFill>
                  <a:schemeClr val="accent6">
                    <a:lumMod val="75000"/>
                  </a:schemeClr>
                </a:solidFill>
                <a:latin typeface="Arial"/>
                <a:cs typeface="Arial"/>
              </a:rPr>
              <a:t>of </a:t>
            </a:r>
            <a:r>
              <a:rPr sz="3200" spc="-45" dirty="0">
                <a:solidFill>
                  <a:schemeClr val="accent6">
                    <a:lumMod val="75000"/>
                  </a:schemeClr>
                </a:solidFill>
                <a:latin typeface="Arial"/>
                <a:cs typeface="Arial"/>
              </a:rPr>
              <a:t>arterial</a:t>
            </a:r>
            <a:r>
              <a:rPr sz="3200" spc="-555" dirty="0">
                <a:solidFill>
                  <a:schemeClr val="accent6">
                    <a:lumMod val="75000"/>
                  </a:schemeClr>
                </a:solidFill>
                <a:latin typeface="Arial"/>
                <a:cs typeface="Arial"/>
              </a:rPr>
              <a:t> </a:t>
            </a:r>
            <a:r>
              <a:rPr sz="3200" spc="-95" dirty="0">
                <a:solidFill>
                  <a:schemeClr val="accent6">
                    <a:lumMod val="75000"/>
                  </a:schemeClr>
                </a:solidFill>
                <a:latin typeface="Arial"/>
                <a:cs typeface="Arial"/>
              </a:rPr>
              <a:t>hypoxemia</a:t>
            </a:r>
            <a:endParaRPr sz="3200" dirty="0">
              <a:solidFill>
                <a:schemeClr val="accent6">
                  <a:lumMod val="75000"/>
                </a:schemeClr>
              </a:solidFill>
              <a:latin typeface="Arial"/>
              <a:cs typeface="Arial"/>
            </a:endParaRPr>
          </a:p>
          <a:p>
            <a:pPr marL="355600" marR="675640" indent="-342900">
              <a:lnSpc>
                <a:spcPts val="3460"/>
              </a:lnSpc>
              <a:spcBef>
                <a:spcPts val="745"/>
              </a:spcBef>
              <a:buClr>
                <a:srgbClr val="D5EBFF"/>
              </a:buClr>
              <a:buSzPct val="93750"/>
              <a:buFont typeface="Wingdings"/>
              <a:buChar char=""/>
              <a:tabLst>
                <a:tab pos="354965" algn="l"/>
                <a:tab pos="355600" algn="l"/>
              </a:tabLst>
            </a:pPr>
            <a:r>
              <a:rPr sz="3200" spc="60" dirty="0">
                <a:solidFill>
                  <a:schemeClr val="accent6">
                    <a:lumMod val="75000"/>
                  </a:schemeClr>
                </a:solidFill>
                <a:latin typeface="Arial"/>
                <a:cs typeface="Arial"/>
              </a:rPr>
              <a:t>It</a:t>
            </a:r>
            <a:r>
              <a:rPr sz="3200" spc="-250" dirty="0">
                <a:solidFill>
                  <a:schemeClr val="accent6">
                    <a:lumMod val="75000"/>
                  </a:schemeClr>
                </a:solidFill>
                <a:latin typeface="Arial"/>
                <a:cs typeface="Arial"/>
              </a:rPr>
              <a:t> </a:t>
            </a:r>
            <a:r>
              <a:rPr sz="3200" spc="-75" dirty="0">
                <a:solidFill>
                  <a:schemeClr val="accent6">
                    <a:lumMod val="75000"/>
                  </a:schemeClr>
                </a:solidFill>
                <a:latin typeface="Arial"/>
                <a:cs typeface="Arial"/>
              </a:rPr>
              <a:t>provide</a:t>
            </a:r>
            <a:r>
              <a:rPr sz="3200" spc="-265" dirty="0">
                <a:solidFill>
                  <a:schemeClr val="accent6">
                    <a:lumMod val="75000"/>
                  </a:schemeClr>
                </a:solidFill>
                <a:latin typeface="Arial"/>
                <a:cs typeface="Arial"/>
              </a:rPr>
              <a:t> </a:t>
            </a:r>
            <a:r>
              <a:rPr sz="3200" spc="-155" dirty="0">
                <a:solidFill>
                  <a:schemeClr val="accent6">
                    <a:lumMod val="75000"/>
                  </a:schemeClr>
                </a:solidFill>
                <a:latin typeface="Arial"/>
                <a:cs typeface="Arial"/>
              </a:rPr>
              <a:t>an</a:t>
            </a:r>
            <a:r>
              <a:rPr sz="3200" spc="-260" dirty="0">
                <a:solidFill>
                  <a:schemeClr val="accent6">
                    <a:lumMod val="75000"/>
                  </a:schemeClr>
                </a:solidFill>
                <a:latin typeface="Arial"/>
                <a:cs typeface="Arial"/>
              </a:rPr>
              <a:t> </a:t>
            </a:r>
            <a:r>
              <a:rPr sz="3200" spc="-85" dirty="0">
                <a:solidFill>
                  <a:schemeClr val="accent6">
                    <a:lumMod val="75000"/>
                  </a:schemeClr>
                </a:solidFill>
                <a:latin typeface="Arial"/>
                <a:cs typeface="Arial"/>
              </a:rPr>
              <a:t>early</a:t>
            </a:r>
            <a:r>
              <a:rPr sz="3200" spc="-270" dirty="0">
                <a:solidFill>
                  <a:schemeClr val="accent6">
                    <a:lumMod val="75000"/>
                  </a:schemeClr>
                </a:solidFill>
                <a:latin typeface="Arial"/>
                <a:cs typeface="Arial"/>
              </a:rPr>
              <a:t> </a:t>
            </a:r>
            <a:r>
              <a:rPr sz="3200" spc="-125" dirty="0">
                <a:solidFill>
                  <a:schemeClr val="accent6">
                    <a:lumMod val="75000"/>
                  </a:schemeClr>
                </a:solidFill>
                <a:latin typeface="Arial"/>
                <a:cs typeface="Arial"/>
              </a:rPr>
              <a:t>and</a:t>
            </a:r>
            <a:r>
              <a:rPr sz="3200" spc="-275" dirty="0">
                <a:solidFill>
                  <a:schemeClr val="accent6">
                    <a:lumMod val="75000"/>
                  </a:schemeClr>
                </a:solidFill>
                <a:latin typeface="Arial"/>
                <a:cs typeface="Arial"/>
              </a:rPr>
              <a:t> </a:t>
            </a:r>
            <a:r>
              <a:rPr sz="3200" spc="-45" dirty="0">
                <a:solidFill>
                  <a:schemeClr val="accent6">
                    <a:lumMod val="75000"/>
                  </a:schemeClr>
                </a:solidFill>
                <a:latin typeface="Arial"/>
                <a:cs typeface="Arial"/>
              </a:rPr>
              <a:t>immediate</a:t>
            </a:r>
            <a:r>
              <a:rPr sz="3200" spc="-300" dirty="0">
                <a:solidFill>
                  <a:schemeClr val="accent6">
                    <a:lumMod val="75000"/>
                  </a:schemeClr>
                </a:solidFill>
                <a:latin typeface="Arial"/>
                <a:cs typeface="Arial"/>
              </a:rPr>
              <a:t> </a:t>
            </a:r>
            <a:r>
              <a:rPr sz="3200" spc="-70" dirty="0">
                <a:solidFill>
                  <a:schemeClr val="accent6">
                    <a:lumMod val="75000"/>
                  </a:schemeClr>
                </a:solidFill>
                <a:latin typeface="Arial"/>
                <a:cs typeface="Arial"/>
              </a:rPr>
              <a:t>warning</a:t>
            </a:r>
            <a:r>
              <a:rPr sz="3200" spc="-270" dirty="0">
                <a:solidFill>
                  <a:schemeClr val="accent6">
                    <a:lumMod val="75000"/>
                  </a:schemeClr>
                </a:solidFill>
                <a:latin typeface="Arial"/>
                <a:cs typeface="Arial"/>
              </a:rPr>
              <a:t> </a:t>
            </a:r>
            <a:r>
              <a:rPr sz="3200" spc="20" dirty="0">
                <a:solidFill>
                  <a:schemeClr val="accent6">
                    <a:lumMod val="75000"/>
                  </a:schemeClr>
                </a:solidFill>
                <a:latin typeface="Arial"/>
                <a:cs typeface="Arial"/>
              </a:rPr>
              <a:t>of  </a:t>
            </a:r>
            <a:r>
              <a:rPr sz="3200" spc="-110" dirty="0">
                <a:solidFill>
                  <a:schemeClr val="accent6">
                    <a:lumMod val="75000"/>
                  </a:schemeClr>
                </a:solidFill>
                <a:latin typeface="Arial"/>
                <a:cs typeface="Arial"/>
              </a:rPr>
              <a:t>hypoxaemia</a:t>
            </a:r>
            <a:endParaRPr sz="3200" dirty="0">
              <a:solidFill>
                <a:schemeClr val="accent6">
                  <a:lumMod val="75000"/>
                </a:schemeClr>
              </a:solidFill>
              <a:latin typeface="Arial"/>
              <a:cs typeface="Arial"/>
            </a:endParaRPr>
          </a:p>
          <a:p>
            <a:pPr marL="355600" marR="448945" indent="-342900" algn="just">
              <a:lnSpc>
                <a:spcPct val="90000"/>
              </a:lnSpc>
              <a:spcBef>
                <a:spcPts val="650"/>
              </a:spcBef>
              <a:buClr>
                <a:srgbClr val="D5EBFF"/>
              </a:buClr>
              <a:buSzPct val="93750"/>
              <a:buFont typeface="Wingdings"/>
              <a:buChar char=""/>
              <a:tabLst>
                <a:tab pos="355600" algn="l"/>
              </a:tabLst>
            </a:pPr>
            <a:r>
              <a:rPr sz="3200" spc="10" dirty="0">
                <a:solidFill>
                  <a:schemeClr val="accent6">
                    <a:lumMod val="75000"/>
                  </a:schemeClr>
                </a:solidFill>
                <a:latin typeface="Arial"/>
                <a:cs typeface="Arial"/>
              </a:rPr>
              <a:t>If</a:t>
            </a:r>
            <a:r>
              <a:rPr sz="3200" spc="-335" dirty="0">
                <a:solidFill>
                  <a:schemeClr val="accent6">
                    <a:lumMod val="75000"/>
                  </a:schemeClr>
                </a:solidFill>
                <a:latin typeface="Arial"/>
                <a:cs typeface="Arial"/>
              </a:rPr>
              <a:t> </a:t>
            </a:r>
            <a:r>
              <a:rPr sz="3200" spc="-185" dirty="0">
                <a:solidFill>
                  <a:schemeClr val="accent6">
                    <a:lumMod val="75000"/>
                  </a:schemeClr>
                </a:solidFill>
                <a:latin typeface="Arial"/>
                <a:cs typeface="Arial"/>
              </a:rPr>
              <a:t>SpO2</a:t>
            </a:r>
            <a:r>
              <a:rPr sz="3200" spc="-250" dirty="0">
                <a:solidFill>
                  <a:schemeClr val="accent6">
                    <a:lumMod val="75000"/>
                  </a:schemeClr>
                </a:solidFill>
                <a:latin typeface="Arial"/>
                <a:cs typeface="Arial"/>
              </a:rPr>
              <a:t> </a:t>
            </a:r>
            <a:r>
              <a:rPr sz="3200" spc="-140" dirty="0">
                <a:solidFill>
                  <a:schemeClr val="accent6">
                    <a:lumMod val="75000"/>
                  </a:schemeClr>
                </a:solidFill>
                <a:latin typeface="Arial"/>
                <a:cs typeface="Arial"/>
              </a:rPr>
              <a:t>is</a:t>
            </a:r>
            <a:r>
              <a:rPr sz="3200" spc="-275" dirty="0">
                <a:solidFill>
                  <a:schemeClr val="accent6">
                    <a:lumMod val="75000"/>
                  </a:schemeClr>
                </a:solidFill>
                <a:latin typeface="Arial"/>
                <a:cs typeface="Arial"/>
              </a:rPr>
              <a:t> </a:t>
            </a:r>
            <a:r>
              <a:rPr sz="3200" spc="-65" dirty="0">
                <a:solidFill>
                  <a:schemeClr val="accent6">
                    <a:lumMod val="75000"/>
                  </a:schemeClr>
                </a:solidFill>
                <a:latin typeface="Arial"/>
                <a:cs typeface="Arial"/>
              </a:rPr>
              <a:t>below</a:t>
            </a:r>
            <a:r>
              <a:rPr sz="3200" spc="-270" dirty="0">
                <a:solidFill>
                  <a:schemeClr val="accent6">
                    <a:lumMod val="75000"/>
                  </a:schemeClr>
                </a:solidFill>
                <a:latin typeface="Arial"/>
                <a:cs typeface="Arial"/>
              </a:rPr>
              <a:t> </a:t>
            </a:r>
            <a:r>
              <a:rPr sz="3200" spc="-210" dirty="0">
                <a:solidFill>
                  <a:schemeClr val="accent6">
                    <a:lumMod val="75000"/>
                  </a:schemeClr>
                </a:solidFill>
                <a:latin typeface="Arial"/>
                <a:cs typeface="Arial"/>
              </a:rPr>
              <a:t>95%</a:t>
            </a:r>
            <a:r>
              <a:rPr sz="3200" spc="-254" dirty="0">
                <a:solidFill>
                  <a:schemeClr val="accent6">
                    <a:lumMod val="75000"/>
                  </a:schemeClr>
                </a:solidFill>
                <a:latin typeface="Arial"/>
                <a:cs typeface="Arial"/>
              </a:rPr>
              <a:t> </a:t>
            </a:r>
            <a:r>
              <a:rPr sz="3200" spc="-165" dirty="0">
                <a:solidFill>
                  <a:schemeClr val="accent6">
                    <a:lumMod val="75000"/>
                  </a:schemeClr>
                </a:solidFill>
                <a:latin typeface="Arial"/>
                <a:cs typeface="Arial"/>
              </a:rPr>
              <a:t>means</a:t>
            </a:r>
            <a:r>
              <a:rPr sz="3200" spc="-275" dirty="0">
                <a:solidFill>
                  <a:schemeClr val="accent6">
                    <a:lumMod val="75000"/>
                  </a:schemeClr>
                </a:solidFill>
                <a:latin typeface="Arial"/>
                <a:cs typeface="Arial"/>
              </a:rPr>
              <a:t> </a:t>
            </a:r>
            <a:r>
              <a:rPr sz="3200" spc="-20" dirty="0">
                <a:solidFill>
                  <a:schemeClr val="accent6">
                    <a:lumMod val="75000"/>
                  </a:schemeClr>
                </a:solidFill>
                <a:latin typeface="Arial"/>
                <a:cs typeface="Arial"/>
              </a:rPr>
              <a:t>the</a:t>
            </a:r>
            <a:r>
              <a:rPr sz="3200" spc="-385" dirty="0">
                <a:solidFill>
                  <a:schemeClr val="accent6">
                    <a:lumMod val="75000"/>
                  </a:schemeClr>
                </a:solidFill>
                <a:latin typeface="Arial"/>
                <a:cs typeface="Arial"/>
              </a:rPr>
              <a:t> </a:t>
            </a:r>
            <a:r>
              <a:rPr sz="3200" spc="-150" dirty="0">
                <a:solidFill>
                  <a:schemeClr val="accent6">
                    <a:lumMod val="75000"/>
                  </a:schemeClr>
                </a:solidFill>
                <a:latin typeface="Arial"/>
                <a:cs typeface="Arial"/>
              </a:rPr>
              <a:t>O2</a:t>
            </a:r>
            <a:r>
              <a:rPr sz="3200" spc="-254" dirty="0">
                <a:solidFill>
                  <a:schemeClr val="accent6">
                    <a:lumMod val="75000"/>
                  </a:schemeClr>
                </a:solidFill>
                <a:latin typeface="Arial"/>
                <a:cs typeface="Arial"/>
              </a:rPr>
              <a:t> </a:t>
            </a:r>
            <a:r>
              <a:rPr sz="3200" spc="-65" dirty="0">
                <a:solidFill>
                  <a:schemeClr val="accent6">
                    <a:lumMod val="75000"/>
                  </a:schemeClr>
                </a:solidFill>
                <a:latin typeface="Arial"/>
                <a:cs typeface="Arial"/>
              </a:rPr>
              <a:t>delivering  </a:t>
            </a:r>
            <a:r>
              <a:rPr sz="3200" spc="-114" dirty="0">
                <a:solidFill>
                  <a:schemeClr val="accent6">
                    <a:lumMod val="75000"/>
                  </a:schemeClr>
                </a:solidFill>
                <a:latin typeface="Arial"/>
                <a:cs typeface="Arial"/>
              </a:rPr>
              <a:t>system</a:t>
            </a:r>
            <a:r>
              <a:rPr sz="3200" spc="-250" dirty="0">
                <a:solidFill>
                  <a:schemeClr val="accent6">
                    <a:lumMod val="75000"/>
                  </a:schemeClr>
                </a:solidFill>
                <a:latin typeface="Arial"/>
                <a:cs typeface="Arial"/>
              </a:rPr>
              <a:t> </a:t>
            </a:r>
            <a:r>
              <a:rPr sz="3200" spc="-140" dirty="0">
                <a:solidFill>
                  <a:schemeClr val="accent6">
                    <a:lumMod val="75000"/>
                  </a:schemeClr>
                </a:solidFill>
                <a:latin typeface="Arial"/>
                <a:cs typeface="Arial"/>
              </a:rPr>
              <a:t>is</a:t>
            </a:r>
            <a:r>
              <a:rPr sz="3200" spc="-265" dirty="0">
                <a:solidFill>
                  <a:schemeClr val="accent6">
                    <a:lumMod val="75000"/>
                  </a:schemeClr>
                </a:solidFill>
                <a:latin typeface="Arial"/>
                <a:cs typeface="Arial"/>
              </a:rPr>
              <a:t> </a:t>
            </a:r>
            <a:r>
              <a:rPr sz="3200" spc="-95" dirty="0">
                <a:solidFill>
                  <a:schemeClr val="accent6">
                    <a:lumMod val="75000"/>
                  </a:schemeClr>
                </a:solidFill>
                <a:latin typeface="Arial"/>
                <a:cs typeface="Arial"/>
              </a:rPr>
              <a:t>inadequate</a:t>
            </a:r>
            <a:r>
              <a:rPr sz="3200" spc="-305" dirty="0">
                <a:solidFill>
                  <a:schemeClr val="accent6">
                    <a:lumMod val="75000"/>
                  </a:schemeClr>
                </a:solidFill>
                <a:latin typeface="Arial"/>
                <a:cs typeface="Arial"/>
              </a:rPr>
              <a:t> </a:t>
            </a:r>
            <a:r>
              <a:rPr sz="3200" spc="70" dirty="0">
                <a:solidFill>
                  <a:schemeClr val="accent6">
                    <a:lumMod val="75000"/>
                  </a:schemeClr>
                </a:solidFill>
                <a:latin typeface="Arial"/>
                <a:cs typeface="Arial"/>
              </a:rPr>
              <a:t>to</a:t>
            </a:r>
            <a:r>
              <a:rPr sz="3200" spc="-250" dirty="0">
                <a:solidFill>
                  <a:schemeClr val="accent6">
                    <a:lumMod val="75000"/>
                  </a:schemeClr>
                </a:solidFill>
                <a:latin typeface="Arial"/>
                <a:cs typeface="Arial"/>
              </a:rPr>
              <a:t> </a:t>
            </a:r>
            <a:r>
              <a:rPr sz="3200" spc="-40" dirty="0">
                <a:solidFill>
                  <a:schemeClr val="accent6">
                    <a:lumMod val="75000"/>
                  </a:schemeClr>
                </a:solidFill>
                <a:latin typeface="Arial"/>
                <a:cs typeface="Arial"/>
              </a:rPr>
              <a:t>meet</a:t>
            </a:r>
            <a:r>
              <a:rPr sz="3200" spc="-275" dirty="0">
                <a:solidFill>
                  <a:schemeClr val="accent6">
                    <a:lumMod val="75000"/>
                  </a:schemeClr>
                </a:solidFill>
                <a:latin typeface="Arial"/>
                <a:cs typeface="Arial"/>
              </a:rPr>
              <a:t> </a:t>
            </a:r>
            <a:r>
              <a:rPr sz="3200" spc="-15" dirty="0">
                <a:solidFill>
                  <a:schemeClr val="accent6">
                    <a:lumMod val="75000"/>
                  </a:schemeClr>
                </a:solidFill>
                <a:latin typeface="Arial"/>
                <a:cs typeface="Arial"/>
              </a:rPr>
              <a:t>the</a:t>
            </a:r>
            <a:r>
              <a:rPr sz="3200" spc="-265" dirty="0">
                <a:solidFill>
                  <a:schemeClr val="accent6">
                    <a:lumMod val="75000"/>
                  </a:schemeClr>
                </a:solidFill>
                <a:latin typeface="Arial"/>
                <a:cs typeface="Arial"/>
              </a:rPr>
              <a:t> </a:t>
            </a:r>
            <a:r>
              <a:rPr sz="3200" spc="-170" dirty="0">
                <a:solidFill>
                  <a:schemeClr val="accent6">
                    <a:lumMod val="75000"/>
                  </a:schemeClr>
                </a:solidFill>
                <a:latin typeface="Arial"/>
                <a:cs typeface="Arial"/>
              </a:rPr>
              <a:t>needs</a:t>
            </a:r>
            <a:r>
              <a:rPr sz="3200" spc="-285" dirty="0">
                <a:solidFill>
                  <a:schemeClr val="accent6">
                    <a:lumMod val="75000"/>
                  </a:schemeClr>
                </a:solidFill>
                <a:latin typeface="Arial"/>
                <a:cs typeface="Arial"/>
              </a:rPr>
              <a:t> </a:t>
            </a:r>
            <a:r>
              <a:rPr sz="3200" spc="25" dirty="0">
                <a:solidFill>
                  <a:schemeClr val="accent6">
                    <a:lumMod val="75000"/>
                  </a:schemeClr>
                </a:solidFill>
                <a:latin typeface="Arial"/>
                <a:cs typeface="Arial"/>
              </a:rPr>
              <a:t>of</a:t>
            </a:r>
            <a:r>
              <a:rPr sz="3200" spc="-250" dirty="0">
                <a:solidFill>
                  <a:schemeClr val="accent6">
                    <a:lumMod val="75000"/>
                  </a:schemeClr>
                </a:solidFill>
                <a:latin typeface="Arial"/>
                <a:cs typeface="Arial"/>
              </a:rPr>
              <a:t> </a:t>
            </a:r>
            <a:r>
              <a:rPr sz="3200" spc="-20" dirty="0">
                <a:solidFill>
                  <a:schemeClr val="accent6">
                    <a:lumMod val="75000"/>
                  </a:schemeClr>
                </a:solidFill>
                <a:latin typeface="Arial"/>
                <a:cs typeface="Arial"/>
              </a:rPr>
              <a:t>the  </a:t>
            </a:r>
            <a:r>
              <a:rPr sz="3200" spc="-114" dirty="0">
                <a:solidFill>
                  <a:schemeClr val="accent6">
                    <a:lumMod val="75000"/>
                  </a:schemeClr>
                </a:solidFill>
                <a:latin typeface="Arial"/>
                <a:cs typeface="Arial"/>
              </a:rPr>
              <a:t>tissue</a:t>
            </a:r>
            <a:r>
              <a:rPr sz="3200" spc="-254" dirty="0">
                <a:solidFill>
                  <a:schemeClr val="accent6">
                    <a:lumMod val="75000"/>
                  </a:schemeClr>
                </a:solidFill>
                <a:latin typeface="Arial"/>
                <a:cs typeface="Arial"/>
              </a:rPr>
              <a:t> </a:t>
            </a:r>
            <a:r>
              <a:rPr sz="3200" spc="-35" dirty="0">
                <a:solidFill>
                  <a:schemeClr val="accent6">
                    <a:lumMod val="75000"/>
                  </a:schemeClr>
                </a:solidFill>
                <a:latin typeface="Arial"/>
                <a:cs typeface="Arial"/>
              </a:rPr>
              <a:t>or</a:t>
            </a:r>
            <a:r>
              <a:rPr sz="3200" spc="-250" dirty="0">
                <a:solidFill>
                  <a:schemeClr val="accent6">
                    <a:lumMod val="75000"/>
                  </a:schemeClr>
                </a:solidFill>
                <a:latin typeface="Arial"/>
                <a:cs typeface="Arial"/>
              </a:rPr>
              <a:t> </a:t>
            </a:r>
            <a:r>
              <a:rPr sz="3200" spc="-55" dirty="0">
                <a:solidFill>
                  <a:schemeClr val="accent6">
                    <a:lumMod val="75000"/>
                  </a:schemeClr>
                </a:solidFill>
                <a:latin typeface="Arial"/>
                <a:cs typeface="Arial"/>
              </a:rPr>
              <a:t>poor</a:t>
            </a:r>
            <a:r>
              <a:rPr sz="3200" spc="-245" dirty="0">
                <a:solidFill>
                  <a:schemeClr val="accent6">
                    <a:lumMod val="75000"/>
                  </a:schemeClr>
                </a:solidFill>
                <a:latin typeface="Arial"/>
                <a:cs typeface="Arial"/>
              </a:rPr>
              <a:t> </a:t>
            </a:r>
            <a:r>
              <a:rPr sz="3200" spc="-125" dirty="0">
                <a:solidFill>
                  <a:schemeClr val="accent6">
                    <a:lumMod val="75000"/>
                  </a:schemeClr>
                </a:solidFill>
                <a:latin typeface="Arial"/>
                <a:cs typeface="Arial"/>
              </a:rPr>
              <a:t>cardiac</a:t>
            </a:r>
            <a:r>
              <a:rPr sz="3200" spc="-290" dirty="0">
                <a:solidFill>
                  <a:schemeClr val="accent6">
                    <a:lumMod val="75000"/>
                  </a:schemeClr>
                </a:solidFill>
                <a:latin typeface="Arial"/>
                <a:cs typeface="Arial"/>
              </a:rPr>
              <a:t> </a:t>
            </a:r>
            <a:r>
              <a:rPr sz="3200" dirty="0">
                <a:solidFill>
                  <a:schemeClr val="accent6">
                    <a:lumMod val="75000"/>
                  </a:schemeClr>
                </a:solidFill>
                <a:latin typeface="Arial"/>
                <a:cs typeface="Arial"/>
              </a:rPr>
              <a:t>output</a:t>
            </a:r>
          </a:p>
          <a:p>
            <a:pPr marL="426720" indent="-414020">
              <a:lnSpc>
                <a:spcPct val="100000"/>
              </a:lnSpc>
              <a:spcBef>
                <a:spcPts val="315"/>
              </a:spcBef>
              <a:buClr>
                <a:srgbClr val="D5EBFF"/>
              </a:buClr>
              <a:buSzPct val="93750"/>
              <a:buFont typeface="Wingdings"/>
              <a:buChar char=""/>
              <a:tabLst>
                <a:tab pos="426720" algn="l"/>
                <a:tab pos="427355" algn="l"/>
              </a:tabLst>
            </a:pPr>
            <a:r>
              <a:rPr sz="3200" spc="-25" dirty="0">
                <a:solidFill>
                  <a:schemeClr val="accent6">
                    <a:lumMod val="75000"/>
                  </a:schemeClr>
                </a:solidFill>
                <a:latin typeface="Arial"/>
                <a:cs typeface="Arial"/>
              </a:rPr>
              <a:t>Start</a:t>
            </a:r>
            <a:r>
              <a:rPr sz="3200" spc="-400" dirty="0">
                <a:solidFill>
                  <a:schemeClr val="accent6">
                    <a:lumMod val="75000"/>
                  </a:schemeClr>
                </a:solidFill>
                <a:latin typeface="Arial"/>
                <a:cs typeface="Arial"/>
              </a:rPr>
              <a:t> </a:t>
            </a:r>
            <a:r>
              <a:rPr sz="3200" spc="-150" dirty="0">
                <a:solidFill>
                  <a:schemeClr val="accent6">
                    <a:lumMod val="75000"/>
                  </a:schemeClr>
                </a:solidFill>
                <a:latin typeface="Arial"/>
                <a:cs typeface="Arial"/>
              </a:rPr>
              <a:t>O2</a:t>
            </a:r>
            <a:r>
              <a:rPr sz="3200" spc="-254" dirty="0">
                <a:solidFill>
                  <a:schemeClr val="accent6">
                    <a:lumMod val="75000"/>
                  </a:schemeClr>
                </a:solidFill>
                <a:latin typeface="Arial"/>
                <a:cs typeface="Arial"/>
              </a:rPr>
              <a:t> </a:t>
            </a:r>
            <a:r>
              <a:rPr sz="3200" spc="80" dirty="0">
                <a:solidFill>
                  <a:schemeClr val="accent6">
                    <a:lumMod val="75000"/>
                  </a:schemeClr>
                </a:solidFill>
                <a:latin typeface="Arial"/>
                <a:cs typeface="Arial"/>
              </a:rPr>
              <a:t>if</a:t>
            </a:r>
            <a:r>
              <a:rPr sz="3200" spc="-345" dirty="0">
                <a:solidFill>
                  <a:schemeClr val="accent6">
                    <a:lumMod val="75000"/>
                  </a:schemeClr>
                </a:solidFill>
                <a:latin typeface="Arial"/>
                <a:cs typeface="Arial"/>
              </a:rPr>
              <a:t> </a:t>
            </a:r>
            <a:r>
              <a:rPr sz="3200" spc="-245" dirty="0">
                <a:solidFill>
                  <a:schemeClr val="accent6">
                    <a:lumMod val="75000"/>
                  </a:schemeClr>
                </a:solidFill>
                <a:latin typeface="Arial"/>
                <a:cs typeface="Arial"/>
              </a:rPr>
              <a:t>SPO2</a:t>
            </a:r>
            <a:r>
              <a:rPr sz="3200" spc="-250" dirty="0">
                <a:solidFill>
                  <a:schemeClr val="accent6">
                    <a:lumMod val="75000"/>
                  </a:schemeClr>
                </a:solidFill>
                <a:latin typeface="Arial"/>
                <a:cs typeface="Arial"/>
              </a:rPr>
              <a:t> </a:t>
            </a:r>
            <a:r>
              <a:rPr sz="3200" spc="-195" dirty="0">
                <a:solidFill>
                  <a:schemeClr val="accent6">
                    <a:lumMod val="75000"/>
                  </a:schemeClr>
                </a:solidFill>
                <a:latin typeface="Arial"/>
                <a:cs typeface="Arial"/>
              </a:rPr>
              <a:t>less</a:t>
            </a:r>
            <a:r>
              <a:rPr sz="3200" spc="-265" dirty="0">
                <a:solidFill>
                  <a:schemeClr val="accent6">
                    <a:lumMod val="75000"/>
                  </a:schemeClr>
                </a:solidFill>
                <a:latin typeface="Arial"/>
                <a:cs typeface="Arial"/>
              </a:rPr>
              <a:t> </a:t>
            </a:r>
            <a:r>
              <a:rPr sz="3200" spc="-45" dirty="0">
                <a:solidFill>
                  <a:schemeClr val="accent6">
                    <a:lumMod val="75000"/>
                  </a:schemeClr>
                </a:solidFill>
                <a:latin typeface="Arial"/>
                <a:cs typeface="Arial"/>
              </a:rPr>
              <a:t>than</a:t>
            </a:r>
            <a:r>
              <a:rPr sz="3200" spc="-275" dirty="0">
                <a:solidFill>
                  <a:schemeClr val="accent6">
                    <a:lumMod val="75000"/>
                  </a:schemeClr>
                </a:solidFill>
                <a:latin typeface="Arial"/>
                <a:cs typeface="Arial"/>
              </a:rPr>
              <a:t> </a:t>
            </a:r>
            <a:r>
              <a:rPr sz="3200" spc="-210" dirty="0">
                <a:solidFill>
                  <a:schemeClr val="accent6">
                    <a:lumMod val="75000"/>
                  </a:schemeClr>
                </a:solidFill>
                <a:latin typeface="Arial"/>
                <a:cs typeface="Arial"/>
              </a:rPr>
              <a:t>95%</a:t>
            </a:r>
            <a:endParaRPr sz="3200" dirty="0">
              <a:solidFill>
                <a:schemeClr val="accent6">
                  <a:lumMod val="75000"/>
                </a:schemeClr>
              </a:solidFill>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2336"/>
            <a:ext cx="8867140" cy="885825"/>
          </a:xfrm>
          <a:custGeom>
            <a:avLst/>
            <a:gdLst/>
            <a:ahLst/>
            <a:cxnLst/>
            <a:rect l="l" t="t" r="r" b="b"/>
            <a:pathLst>
              <a:path w="8867140" h="885825">
                <a:moveTo>
                  <a:pt x="0" y="885444"/>
                </a:moveTo>
                <a:lnTo>
                  <a:pt x="8866632" y="885444"/>
                </a:lnTo>
                <a:lnTo>
                  <a:pt x="8866632" y="0"/>
                </a:lnTo>
                <a:lnTo>
                  <a:pt x="0" y="0"/>
                </a:lnTo>
                <a:lnTo>
                  <a:pt x="0" y="885444"/>
                </a:lnTo>
                <a:close/>
              </a:path>
            </a:pathLst>
          </a:custGeom>
          <a:solidFill>
            <a:srgbClr val="576985">
              <a:alpha val="39999"/>
            </a:srgbClr>
          </a:solidFill>
        </p:spPr>
        <p:txBody>
          <a:bodyPr wrap="square" lIns="0" tIns="0" rIns="0" bIns="0" rtlCol="0"/>
          <a:lstStyle/>
          <a:p>
            <a:endParaRPr/>
          </a:p>
        </p:txBody>
      </p:sp>
      <p:sp>
        <p:nvSpPr>
          <p:cNvPr id="3" name="object 3"/>
          <p:cNvSpPr/>
          <p:nvPr/>
        </p:nvSpPr>
        <p:spPr>
          <a:xfrm>
            <a:off x="111252" y="681227"/>
            <a:ext cx="0" cy="365760"/>
          </a:xfrm>
          <a:custGeom>
            <a:avLst/>
            <a:gdLst/>
            <a:ahLst/>
            <a:cxnLst/>
            <a:rect l="l" t="t" r="r" b="b"/>
            <a:pathLst>
              <a:path h="365759">
                <a:moveTo>
                  <a:pt x="0" y="0"/>
                </a:moveTo>
                <a:lnTo>
                  <a:pt x="0" y="365760"/>
                </a:lnTo>
              </a:path>
            </a:pathLst>
          </a:custGeom>
          <a:ln w="45720">
            <a:solidFill>
              <a:srgbClr val="4E5B6E"/>
            </a:solidFill>
          </a:ln>
        </p:spPr>
        <p:txBody>
          <a:bodyPr wrap="square" lIns="0" tIns="0" rIns="0" bIns="0" rtlCol="0"/>
          <a:lstStyle/>
          <a:p>
            <a:endParaRPr/>
          </a:p>
        </p:txBody>
      </p:sp>
      <p:sp>
        <p:nvSpPr>
          <p:cNvPr id="4" name="object 4"/>
          <p:cNvSpPr/>
          <p:nvPr/>
        </p:nvSpPr>
        <p:spPr>
          <a:xfrm>
            <a:off x="60960" y="681227"/>
            <a:ext cx="0" cy="365760"/>
          </a:xfrm>
          <a:custGeom>
            <a:avLst/>
            <a:gdLst/>
            <a:ahLst/>
            <a:cxnLst/>
            <a:rect l="l" t="t" r="r" b="b"/>
            <a:pathLst>
              <a:path h="365759">
                <a:moveTo>
                  <a:pt x="0" y="0"/>
                </a:moveTo>
                <a:lnTo>
                  <a:pt x="0" y="365760"/>
                </a:lnTo>
              </a:path>
            </a:pathLst>
          </a:custGeom>
          <a:ln w="27432">
            <a:solidFill>
              <a:srgbClr val="4E5B6E"/>
            </a:solidFill>
          </a:ln>
        </p:spPr>
        <p:txBody>
          <a:bodyPr wrap="square" lIns="0" tIns="0" rIns="0" bIns="0" rtlCol="0"/>
          <a:lstStyle/>
          <a:p>
            <a:endParaRPr/>
          </a:p>
        </p:txBody>
      </p:sp>
      <p:sp>
        <p:nvSpPr>
          <p:cNvPr id="5" name="object 5"/>
          <p:cNvSpPr/>
          <p:nvPr/>
        </p:nvSpPr>
        <p:spPr>
          <a:xfrm>
            <a:off x="33528" y="681227"/>
            <a:ext cx="0" cy="365760"/>
          </a:xfrm>
          <a:custGeom>
            <a:avLst/>
            <a:gdLst/>
            <a:ahLst/>
            <a:cxnLst/>
            <a:rect l="l" t="t" r="r" b="b"/>
            <a:pathLst>
              <a:path h="365759">
                <a:moveTo>
                  <a:pt x="0" y="0"/>
                </a:moveTo>
                <a:lnTo>
                  <a:pt x="0" y="365760"/>
                </a:lnTo>
              </a:path>
            </a:pathLst>
          </a:custGeom>
          <a:ln w="9143">
            <a:solidFill>
              <a:srgbClr val="4E5B6E"/>
            </a:solidFill>
          </a:ln>
        </p:spPr>
        <p:txBody>
          <a:bodyPr wrap="square" lIns="0" tIns="0" rIns="0" bIns="0" rtlCol="0"/>
          <a:lstStyle/>
          <a:p>
            <a:endParaRPr/>
          </a:p>
        </p:txBody>
      </p:sp>
      <p:sp>
        <p:nvSpPr>
          <p:cNvPr id="6" name="object 6"/>
          <p:cNvSpPr/>
          <p:nvPr/>
        </p:nvSpPr>
        <p:spPr>
          <a:xfrm>
            <a:off x="4572" y="681227"/>
            <a:ext cx="0" cy="365760"/>
          </a:xfrm>
          <a:custGeom>
            <a:avLst/>
            <a:gdLst/>
            <a:ahLst/>
            <a:cxnLst/>
            <a:rect l="l" t="t" r="r" b="b"/>
            <a:pathLst>
              <a:path h="365759">
                <a:moveTo>
                  <a:pt x="0" y="0"/>
                </a:moveTo>
                <a:lnTo>
                  <a:pt x="0" y="365760"/>
                </a:lnTo>
              </a:path>
            </a:pathLst>
          </a:custGeom>
          <a:ln w="9144">
            <a:solidFill>
              <a:srgbClr val="4E5B6E"/>
            </a:solidFill>
          </a:ln>
        </p:spPr>
        <p:txBody>
          <a:bodyPr wrap="square" lIns="0" tIns="0" rIns="0" bIns="0" rtlCol="0"/>
          <a:lstStyle/>
          <a:p>
            <a:endParaRPr/>
          </a:p>
        </p:txBody>
      </p:sp>
      <p:sp>
        <p:nvSpPr>
          <p:cNvPr id="7" name="object 7"/>
          <p:cNvSpPr/>
          <p:nvPr/>
        </p:nvSpPr>
        <p:spPr>
          <a:xfrm>
            <a:off x="163068" y="681227"/>
            <a:ext cx="0" cy="365760"/>
          </a:xfrm>
          <a:custGeom>
            <a:avLst/>
            <a:gdLst/>
            <a:ahLst/>
            <a:cxnLst/>
            <a:rect l="l" t="t" r="r" b="b"/>
            <a:pathLst>
              <a:path h="365759">
                <a:moveTo>
                  <a:pt x="0" y="0"/>
                </a:moveTo>
                <a:lnTo>
                  <a:pt x="0" y="365760"/>
                </a:lnTo>
              </a:path>
            </a:pathLst>
          </a:custGeom>
          <a:ln w="27432">
            <a:solidFill>
              <a:srgbClr val="4E5B6E"/>
            </a:solidFill>
          </a:ln>
        </p:spPr>
        <p:txBody>
          <a:bodyPr wrap="square" lIns="0" tIns="0" rIns="0" bIns="0" rtlCol="0"/>
          <a:lstStyle/>
          <a:p>
            <a:endParaRPr/>
          </a:p>
        </p:txBody>
      </p:sp>
      <p:sp>
        <p:nvSpPr>
          <p:cNvPr id="8" name="object 8"/>
          <p:cNvSpPr/>
          <p:nvPr/>
        </p:nvSpPr>
        <p:spPr>
          <a:xfrm>
            <a:off x="202692" y="681227"/>
            <a:ext cx="0" cy="365760"/>
          </a:xfrm>
          <a:custGeom>
            <a:avLst/>
            <a:gdLst/>
            <a:ahLst/>
            <a:cxnLst/>
            <a:rect l="l" t="t" r="r" b="b"/>
            <a:pathLst>
              <a:path h="365759">
                <a:moveTo>
                  <a:pt x="0" y="0"/>
                </a:moveTo>
                <a:lnTo>
                  <a:pt x="0" y="365760"/>
                </a:lnTo>
              </a:path>
            </a:pathLst>
          </a:custGeom>
          <a:ln w="27431">
            <a:solidFill>
              <a:srgbClr val="4E5B6E"/>
            </a:solidFill>
          </a:ln>
        </p:spPr>
        <p:txBody>
          <a:bodyPr wrap="square" lIns="0" tIns="0" rIns="0" bIns="0" rtlCol="0"/>
          <a:lstStyle/>
          <a:p>
            <a:endParaRPr/>
          </a:p>
        </p:txBody>
      </p:sp>
      <p:sp>
        <p:nvSpPr>
          <p:cNvPr id="9" name="object 9"/>
          <p:cNvSpPr/>
          <p:nvPr/>
        </p:nvSpPr>
        <p:spPr>
          <a:xfrm>
            <a:off x="231647" y="681227"/>
            <a:ext cx="0" cy="365760"/>
          </a:xfrm>
          <a:custGeom>
            <a:avLst/>
            <a:gdLst/>
            <a:ahLst/>
            <a:cxnLst/>
            <a:rect l="l" t="t" r="r" b="b"/>
            <a:pathLst>
              <a:path h="365759">
                <a:moveTo>
                  <a:pt x="0" y="0"/>
                </a:moveTo>
                <a:lnTo>
                  <a:pt x="0" y="365760"/>
                </a:lnTo>
              </a:path>
            </a:pathLst>
          </a:custGeom>
          <a:ln w="9143">
            <a:solidFill>
              <a:srgbClr val="4E5B6E"/>
            </a:solidFill>
          </a:ln>
        </p:spPr>
        <p:txBody>
          <a:bodyPr wrap="square" lIns="0" tIns="0" rIns="0" bIns="0" rtlCol="0"/>
          <a:lstStyle/>
          <a:p>
            <a:endParaRPr/>
          </a:p>
        </p:txBody>
      </p:sp>
      <p:sp>
        <p:nvSpPr>
          <p:cNvPr id="10" name="object 10"/>
          <p:cNvSpPr/>
          <p:nvPr/>
        </p:nvSpPr>
        <p:spPr>
          <a:xfrm>
            <a:off x="259079" y="681227"/>
            <a:ext cx="0" cy="365760"/>
          </a:xfrm>
          <a:custGeom>
            <a:avLst/>
            <a:gdLst/>
            <a:ahLst/>
            <a:cxnLst/>
            <a:rect l="l" t="t" r="r" b="b"/>
            <a:pathLst>
              <a:path h="365759">
                <a:moveTo>
                  <a:pt x="0" y="0"/>
                </a:moveTo>
                <a:lnTo>
                  <a:pt x="0" y="365760"/>
                </a:lnTo>
              </a:path>
            </a:pathLst>
          </a:custGeom>
          <a:ln w="9143">
            <a:solidFill>
              <a:srgbClr val="4E5B6E"/>
            </a:solidFill>
          </a:ln>
        </p:spPr>
        <p:txBody>
          <a:bodyPr wrap="square" lIns="0" tIns="0" rIns="0" bIns="0" rtlCol="0"/>
          <a:lstStyle/>
          <a:p>
            <a:endParaRPr/>
          </a:p>
        </p:txBody>
      </p:sp>
      <p:sp>
        <p:nvSpPr>
          <p:cNvPr id="11" name="object 11"/>
          <p:cNvSpPr/>
          <p:nvPr/>
        </p:nvSpPr>
        <p:spPr>
          <a:xfrm>
            <a:off x="297179" y="681227"/>
            <a:ext cx="0" cy="365760"/>
          </a:xfrm>
          <a:custGeom>
            <a:avLst/>
            <a:gdLst/>
            <a:ahLst/>
            <a:cxnLst/>
            <a:rect l="l" t="t" r="r" b="b"/>
            <a:pathLst>
              <a:path h="365759">
                <a:moveTo>
                  <a:pt x="0" y="0"/>
                </a:moveTo>
                <a:lnTo>
                  <a:pt x="0" y="365760"/>
                </a:lnTo>
              </a:path>
            </a:pathLst>
          </a:custGeom>
          <a:ln w="36575">
            <a:solidFill>
              <a:srgbClr val="4E5B6E"/>
            </a:solidFill>
          </a:ln>
        </p:spPr>
        <p:txBody>
          <a:bodyPr wrap="square" lIns="0" tIns="0" rIns="0" bIns="0" rtlCol="0"/>
          <a:lstStyle/>
          <a:p>
            <a:endParaRPr/>
          </a:p>
        </p:txBody>
      </p:sp>
      <p:sp>
        <p:nvSpPr>
          <p:cNvPr id="12" name="object 12"/>
          <p:cNvSpPr txBox="1">
            <a:spLocks noGrp="1"/>
          </p:cNvSpPr>
          <p:nvPr>
            <p:ph type="title"/>
          </p:nvPr>
        </p:nvSpPr>
        <p:spPr>
          <a:xfrm>
            <a:off x="2511044" y="516381"/>
            <a:ext cx="3759200" cy="635000"/>
          </a:xfrm>
          <a:prstGeom prst="rect">
            <a:avLst/>
          </a:prstGeom>
        </p:spPr>
        <p:txBody>
          <a:bodyPr vert="horz" wrap="square" lIns="0" tIns="12065" rIns="0" bIns="0" rtlCol="0">
            <a:spAutoFit/>
          </a:bodyPr>
          <a:lstStyle/>
          <a:p>
            <a:pPr marL="12700">
              <a:lnSpc>
                <a:spcPct val="100000"/>
              </a:lnSpc>
              <a:spcBef>
                <a:spcPts val="95"/>
              </a:spcBef>
              <a:tabLst>
                <a:tab pos="1612265" algn="l"/>
              </a:tabLst>
            </a:pPr>
            <a:r>
              <a:rPr sz="4000" b="0" spc="200" dirty="0">
                <a:solidFill>
                  <a:srgbClr val="C1EDFF"/>
                </a:solidFill>
                <a:latin typeface="Arial"/>
                <a:cs typeface="Arial"/>
              </a:rPr>
              <a:t>pulse	</a:t>
            </a:r>
            <a:r>
              <a:rPr sz="4000" b="0" spc="175" dirty="0">
                <a:solidFill>
                  <a:srgbClr val="C1EDFF"/>
                </a:solidFill>
                <a:latin typeface="Arial"/>
                <a:cs typeface="Arial"/>
              </a:rPr>
              <a:t>oximeter</a:t>
            </a:r>
            <a:endParaRPr sz="4000">
              <a:latin typeface="Arial"/>
              <a:cs typeface="Arial"/>
            </a:endParaRPr>
          </a:p>
        </p:txBody>
      </p:sp>
      <p:sp>
        <p:nvSpPr>
          <p:cNvPr id="13" name="object 13"/>
          <p:cNvSpPr/>
          <p:nvPr/>
        </p:nvSpPr>
        <p:spPr>
          <a:xfrm>
            <a:off x="0" y="1447798"/>
            <a:ext cx="4495800" cy="541019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4645152" y="1447798"/>
            <a:ext cx="4498848" cy="54101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381000"/>
            <a:ext cx="6781800" cy="762000"/>
          </a:xfrm>
        </p:spPr>
        <p:txBody>
          <a:bodyPr>
            <a:normAutofit fontScale="90000"/>
          </a:bodyPr>
          <a:lstStyle/>
          <a:p>
            <a:r>
              <a:rPr lang="en-US" b="1" dirty="0"/>
              <a:t>CAPNOGRAPHY</a:t>
            </a:r>
            <a:endParaRPr lang="ar-JO" b="1" dirty="0"/>
          </a:p>
        </p:txBody>
      </p:sp>
      <p:sp>
        <p:nvSpPr>
          <p:cNvPr id="3" name="عنصر نائب للمحتوى 2"/>
          <p:cNvSpPr>
            <a:spLocks noGrp="1"/>
          </p:cNvSpPr>
          <p:nvPr>
            <p:ph idx="1"/>
          </p:nvPr>
        </p:nvSpPr>
        <p:spPr>
          <a:xfrm>
            <a:off x="0" y="1752600"/>
            <a:ext cx="6277004" cy="4305312"/>
          </a:xfrm>
        </p:spPr>
        <p:txBody>
          <a:bodyPr>
            <a:normAutofit fontScale="92500" lnSpcReduction="10000"/>
          </a:bodyPr>
          <a:lstStyle/>
          <a:p>
            <a:pPr algn="l"/>
            <a:r>
              <a:rPr lang="en-US" sz="2600" dirty="0"/>
              <a:t>*</a:t>
            </a:r>
            <a:r>
              <a:rPr lang="en-US" sz="2600" dirty="0" err="1"/>
              <a:t>Capnography</a:t>
            </a:r>
            <a:r>
              <a:rPr lang="en-US" sz="2600" dirty="0"/>
              <a:t> is </a:t>
            </a:r>
            <a:r>
              <a:rPr lang="en-US" sz="2600" dirty="0" smtClean="0"/>
              <a:t>monitoring  of the concentration or </a:t>
            </a:r>
            <a:r>
              <a:rPr lang="en-US" sz="2600" dirty="0" err="1" smtClean="0"/>
              <a:t>partiale</a:t>
            </a:r>
            <a:r>
              <a:rPr lang="en-US" sz="2600" dirty="0" smtClean="0"/>
              <a:t> </a:t>
            </a:r>
            <a:r>
              <a:rPr lang="en-US" sz="2600" dirty="0" err="1" smtClean="0"/>
              <a:t>pressur</a:t>
            </a:r>
            <a:r>
              <a:rPr lang="en-US" sz="2600" dirty="0" smtClean="0"/>
              <a:t> of carbon dioxide (Co2) it is usually presented as graph.</a:t>
            </a:r>
            <a:endParaRPr lang="en-US" sz="2600" dirty="0"/>
          </a:p>
          <a:p>
            <a:pPr algn="l">
              <a:buNone/>
            </a:pPr>
            <a:r>
              <a:rPr lang="en-US" sz="2600" dirty="0"/>
              <a:t>1-A numerical value of the EtCO2 measured by </a:t>
            </a:r>
            <a:r>
              <a:rPr lang="en-US" sz="2600" dirty="0" err="1" smtClean="0"/>
              <a:t>capnometer</a:t>
            </a:r>
            <a:r>
              <a:rPr lang="en-US" sz="2600" dirty="0" smtClean="0"/>
              <a:t>.</a:t>
            </a:r>
            <a:endParaRPr lang="en-US" sz="2600" dirty="0"/>
          </a:p>
          <a:p>
            <a:pPr algn="l">
              <a:buNone/>
            </a:pPr>
            <a:r>
              <a:rPr lang="en-US" sz="2600" dirty="0"/>
              <a:t>2</a:t>
            </a:r>
            <a:r>
              <a:rPr lang="en-US" sz="2600" dirty="0" smtClean="0"/>
              <a:t>-A </a:t>
            </a:r>
            <a:r>
              <a:rPr lang="en-US" sz="2600" dirty="0"/>
              <a:t>waveform of the concentration of CO2 present in the airway presented by </a:t>
            </a:r>
            <a:r>
              <a:rPr lang="en-US" sz="2600" dirty="0" err="1" smtClean="0"/>
              <a:t>capnogram</a:t>
            </a:r>
            <a:r>
              <a:rPr lang="en-US" sz="2600" dirty="0" smtClean="0"/>
              <a:t>.</a:t>
            </a:r>
            <a:endParaRPr lang="en-US" sz="2600" dirty="0"/>
          </a:p>
          <a:p>
            <a:pPr algn="l">
              <a:buNone/>
            </a:pPr>
            <a:r>
              <a:rPr lang="en-US" sz="2600" dirty="0"/>
              <a:t>*</a:t>
            </a:r>
            <a:r>
              <a:rPr lang="en-US" sz="2600" dirty="0" err="1"/>
              <a:t>Capnographs</a:t>
            </a:r>
            <a:r>
              <a:rPr lang="en-US" sz="2600" dirty="0"/>
              <a:t> in common use rely on the absorption of infrared light by CO2.</a:t>
            </a:r>
          </a:p>
          <a:p>
            <a:pPr algn="l">
              <a:buNone/>
            </a:pPr>
            <a:r>
              <a:rPr lang="en-US" sz="2600" dirty="0"/>
              <a:t>*As with oximetry, absorption of infrared light by CO 2 is governed by the Beer–Lambert law. </a:t>
            </a:r>
          </a:p>
          <a:p>
            <a:pPr algn="l">
              <a:buNone/>
            </a:pPr>
            <a:endParaRPr lang="en-US" sz="2400" dirty="0"/>
          </a:p>
          <a:p>
            <a:pPr algn="l"/>
            <a:endParaRPr lang="en-US" sz="2400" dirty="0"/>
          </a:p>
          <a:p>
            <a:pPr algn="l"/>
            <a:endParaRPr lang="en-US" sz="2400" dirty="0"/>
          </a:p>
        </p:txBody>
      </p:sp>
      <p:pic>
        <p:nvPicPr>
          <p:cNvPr id="9218" name="Picture 2" descr="https://tse2.mm.bing.net/th?id=OIP.NPVVvqBf_jstBF4X-UH1hwEsCz&amp;pid=15.1&amp;P=0&amp;w=255&amp;h=153"/>
          <p:cNvPicPr>
            <a:picLocks noChangeAspect="1" noChangeArrowheads="1"/>
          </p:cNvPicPr>
          <p:nvPr/>
        </p:nvPicPr>
        <p:blipFill>
          <a:blip r:embed="rId2" cstate="print"/>
          <a:srcRect/>
          <a:stretch>
            <a:fillRect/>
          </a:stretch>
        </p:blipFill>
        <p:spPr bwMode="auto">
          <a:xfrm>
            <a:off x="6477000" y="0"/>
            <a:ext cx="2667000" cy="2286000"/>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5026533"/>
            <a:ext cx="3352800" cy="1831467"/>
          </a:xfrm>
          <a:prstGeom prst="rect">
            <a:avLst/>
          </a:prstGeom>
        </p:spPr>
      </p:pic>
    </p:spTree>
    <p:extLst>
      <p:ext uri="{BB962C8B-B14F-4D97-AF65-F5344CB8AC3E}">
        <p14:creationId xmlns:p14="http://schemas.microsoft.com/office/powerpoint/2010/main" val="2855469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500042"/>
            <a:ext cx="8229600" cy="631868"/>
          </a:xfrm>
        </p:spPr>
        <p:txBody>
          <a:bodyPr>
            <a:normAutofit fontScale="90000"/>
          </a:bodyPr>
          <a:lstStyle/>
          <a:p>
            <a:r>
              <a:rPr lang="en-US" b="1" dirty="0"/>
              <a:t>ETCO2</a:t>
            </a:r>
            <a:endParaRPr lang="ar-JO" b="1" dirty="0"/>
          </a:p>
        </p:txBody>
      </p:sp>
      <p:sp>
        <p:nvSpPr>
          <p:cNvPr id="3" name="عنصر نائب للمحتوى 2"/>
          <p:cNvSpPr>
            <a:spLocks noGrp="1"/>
          </p:cNvSpPr>
          <p:nvPr>
            <p:ph idx="1"/>
          </p:nvPr>
        </p:nvSpPr>
        <p:spPr>
          <a:xfrm>
            <a:off x="304800" y="1219200"/>
            <a:ext cx="8072494" cy="5357826"/>
          </a:xfrm>
        </p:spPr>
        <p:txBody>
          <a:bodyPr>
            <a:noAutofit/>
          </a:bodyPr>
          <a:lstStyle/>
          <a:p>
            <a:pPr algn="l">
              <a:buNone/>
            </a:pPr>
            <a:r>
              <a:rPr lang="en-US" sz="2400" dirty="0"/>
              <a:t>*</a:t>
            </a:r>
            <a:r>
              <a:rPr lang="en-US" sz="2200" dirty="0"/>
              <a:t>is the partial pressure or maximal concentration of carbon dioxide (CO2) at the end of an exhaled breath, which is expressed as a percentage of CO2 or mmHg. </a:t>
            </a:r>
          </a:p>
          <a:p>
            <a:pPr algn="l">
              <a:buNone/>
            </a:pPr>
            <a:r>
              <a:rPr lang="en-US" sz="2200" dirty="0"/>
              <a:t>*The normal values are 5% to 6% CO2, which is equivalent to </a:t>
            </a:r>
            <a:endParaRPr lang="ar-JO" sz="2200" dirty="0"/>
          </a:p>
          <a:p>
            <a:pPr algn="l">
              <a:buNone/>
            </a:pPr>
            <a:r>
              <a:rPr lang="en-US" sz="2200" dirty="0"/>
              <a:t>35-45 mmHg.</a:t>
            </a:r>
            <a:endParaRPr lang="en-US" sz="2200" dirty="0">
              <a:solidFill>
                <a:srgbClr val="7030A0"/>
              </a:solidFill>
              <a:effectLst>
                <a:outerShdw blurRad="50000" dist="30000" dir="5400000" algn="tl" rotWithShape="0">
                  <a:srgbClr val="000000">
                    <a:alpha val="30000"/>
                  </a:srgbClr>
                </a:outerShdw>
              </a:effectLst>
              <a:latin typeface="Gill Sans MT"/>
            </a:endParaRPr>
          </a:p>
          <a:p>
            <a:pPr marL="104775" lvl="0" indent="-104775" algn="l" defTabSz="457200" fontAlgn="base">
              <a:spcBef>
                <a:spcPct val="0"/>
              </a:spcBef>
              <a:spcAft>
                <a:spcPct val="0"/>
              </a:spcAft>
              <a:buClr>
                <a:srgbClr val="3891A7"/>
              </a:buClr>
              <a:buSzPct val="80000"/>
              <a:buNone/>
            </a:pPr>
            <a:r>
              <a:rPr lang="en-US" sz="2200" dirty="0">
                <a:solidFill>
                  <a:prstClr val="black"/>
                </a:solidFill>
                <a:latin typeface="Times" charset="0"/>
                <a:sym typeface="Times" charset="0"/>
              </a:rPr>
              <a:t>*ETCO2 Less Than 35 mmHg </a:t>
            </a:r>
          </a:p>
          <a:p>
            <a:pPr marL="104775" indent="-104775" algn="l" defTabSz="457200" fontAlgn="base">
              <a:spcBef>
                <a:spcPct val="0"/>
              </a:spcBef>
              <a:spcAft>
                <a:spcPct val="0"/>
              </a:spcAft>
              <a:buClr>
                <a:srgbClr val="3891A7"/>
              </a:buClr>
              <a:buNone/>
            </a:pPr>
            <a:r>
              <a:rPr lang="en-US" sz="2200" dirty="0">
                <a:solidFill>
                  <a:prstClr val="black"/>
                </a:solidFill>
                <a:latin typeface="Times" charset="0"/>
                <a:sym typeface="Times" charset="0"/>
              </a:rPr>
              <a:t>          -</a:t>
            </a:r>
            <a:r>
              <a:rPr lang="en-US" sz="2200" dirty="0">
                <a:solidFill>
                  <a:prstClr val="black"/>
                </a:solidFill>
                <a:latin typeface="Arial" pitchFamily="34" charset="0"/>
                <a:sym typeface="Times" charset="0"/>
              </a:rPr>
              <a:t>“</a:t>
            </a:r>
            <a:r>
              <a:rPr lang="en-US" sz="2200" dirty="0">
                <a:solidFill>
                  <a:prstClr val="black"/>
                </a:solidFill>
                <a:latin typeface="Times" charset="0"/>
                <a:sym typeface="Times" charset="0"/>
              </a:rPr>
              <a:t>Hypocapnia</a:t>
            </a:r>
            <a:r>
              <a:rPr lang="en-US" sz="2200" dirty="0">
                <a:solidFill>
                  <a:prstClr val="black"/>
                </a:solidFill>
                <a:latin typeface="Arial" pitchFamily="34" charset="0"/>
                <a:sym typeface="Times" charset="0"/>
              </a:rPr>
              <a:t>”</a:t>
            </a:r>
            <a:endParaRPr lang="en-US" sz="2200" dirty="0">
              <a:solidFill>
                <a:prstClr val="black"/>
              </a:solidFill>
              <a:latin typeface="Times" charset="0"/>
              <a:sym typeface="Times" charset="0"/>
            </a:endParaRPr>
          </a:p>
          <a:p>
            <a:pPr marL="104775" indent="-104775" algn="l" defTabSz="457200" fontAlgn="base">
              <a:spcBef>
                <a:spcPct val="0"/>
              </a:spcBef>
              <a:spcAft>
                <a:spcPct val="0"/>
              </a:spcAft>
              <a:buClr>
                <a:srgbClr val="3891A7"/>
              </a:buClr>
              <a:buNone/>
            </a:pPr>
            <a:r>
              <a:rPr lang="en-US" sz="2200" dirty="0">
                <a:solidFill>
                  <a:prstClr val="black"/>
                </a:solidFill>
                <a:latin typeface="Times" charset="0"/>
                <a:sym typeface="Times" charset="0"/>
              </a:rPr>
              <a:t>          - Respiratory Alkalosis </a:t>
            </a:r>
          </a:p>
          <a:p>
            <a:pPr marL="104775" indent="-104775" algn="l" defTabSz="457200" fontAlgn="base">
              <a:spcBef>
                <a:spcPct val="0"/>
              </a:spcBef>
              <a:spcAft>
                <a:spcPct val="0"/>
              </a:spcAft>
              <a:buClr>
                <a:srgbClr val="3891A7"/>
              </a:buClr>
              <a:buNone/>
            </a:pPr>
            <a:endParaRPr lang="en-US" sz="2200" dirty="0">
              <a:solidFill>
                <a:prstClr val="black"/>
              </a:solidFill>
              <a:latin typeface="Times" charset="0"/>
              <a:sym typeface="Times" charset="0"/>
            </a:endParaRPr>
          </a:p>
          <a:p>
            <a:pPr marL="104775" lvl="0" indent="-104775" algn="l" defTabSz="457200" fontAlgn="base">
              <a:spcBef>
                <a:spcPct val="0"/>
              </a:spcBef>
              <a:spcAft>
                <a:spcPct val="0"/>
              </a:spcAft>
              <a:buClr>
                <a:srgbClr val="3891A7"/>
              </a:buClr>
              <a:buSzPct val="80000"/>
              <a:buNone/>
            </a:pPr>
            <a:r>
              <a:rPr lang="en-US" sz="2200" dirty="0">
                <a:solidFill>
                  <a:prstClr val="black"/>
                </a:solidFill>
                <a:latin typeface="Times" charset="0"/>
                <a:sym typeface="Times" charset="0"/>
              </a:rPr>
              <a:t>*ETCO2 Greater Than 45 mmHg </a:t>
            </a:r>
          </a:p>
          <a:p>
            <a:pPr marL="104775" indent="-104775" algn="l" defTabSz="457200" fontAlgn="base">
              <a:spcBef>
                <a:spcPct val="0"/>
              </a:spcBef>
              <a:spcAft>
                <a:spcPct val="0"/>
              </a:spcAft>
              <a:buClr>
                <a:srgbClr val="3891A7"/>
              </a:buClr>
              <a:buNone/>
            </a:pPr>
            <a:r>
              <a:rPr lang="en-US" sz="2200" dirty="0">
                <a:solidFill>
                  <a:prstClr val="black"/>
                </a:solidFill>
                <a:latin typeface="Times" charset="0"/>
                <a:sym typeface="Times" charset="0"/>
              </a:rPr>
              <a:t>          -</a:t>
            </a:r>
            <a:r>
              <a:rPr lang="en-US" sz="2200" dirty="0">
                <a:solidFill>
                  <a:prstClr val="black"/>
                </a:solidFill>
                <a:latin typeface="Arial" pitchFamily="34" charset="0"/>
                <a:sym typeface="Times" charset="0"/>
              </a:rPr>
              <a:t>“</a:t>
            </a:r>
            <a:r>
              <a:rPr lang="en-US" sz="2200" dirty="0">
                <a:solidFill>
                  <a:prstClr val="black"/>
                </a:solidFill>
                <a:latin typeface="Times" charset="0"/>
                <a:sym typeface="Times" charset="0"/>
              </a:rPr>
              <a:t>Hypercapnia</a:t>
            </a:r>
            <a:r>
              <a:rPr lang="en-US" sz="2200" dirty="0">
                <a:solidFill>
                  <a:prstClr val="black"/>
                </a:solidFill>
                <a:latin typeface="Arial" pitchFamily="34" charset="0"/>
                <a:sym typeface="Times" charset="0"/>
              </a:rPr>
              <a:t>”</a:t>
            </a:r>
            <a:endParaRPr lang="en-US" sz="2200" dirty="0">
              <a:solidFill>
                <a:prstClr val="black"/>
              </a:solidFill>
              <a:latin typeface="Times" charset="0"/>
              <a:sym typeface="Times" charset="0"/>
            </a:endParaRPr>
          </a:p>
          <a:p>
            <a:pPr marL="104775" indent="-104775" algn="l" defTabSz="457200" fontAlgn="base">
              <a:spcBef>
                <a:spcPct val="0"/>
              </a:spcBef>
              <a:spcAft>
                <a:spcPct val="0"/>
              </a:spcAft>
              <a:buClr>
                <a:srgbClr val="3891A7"/>
              </a:buClr>
              <a:buNone/>
            </a:pPr>
            <a:r>
              <a:rPr lang="en-US" sz="2200" dirty="0">
                <a:solidFill>
                  <a:prstClr val="black"/>
                </a:solidFill>
                <a:latin typeface="Times" charset="0"/>
                <a:sym typeface="Times" charset="0"/>
              </a:rPr>
              <a:t>          - Respiratory Acidosis</a:t>
            </a:r>
          </a:p>
        </p:txBody>
      </p:sp>
      <p:pic>
        <p:nvPicPr>
          <p:cNvPr id="5" name="Picture 2" descr="http://image.made-in-china.com/2f0j00RCBEJyvnMZbQ/Etco2-SpO2-NIBP-Patient-Monitor-Rsd2001f.jpg"/>
          <p:cNvPicPr>
            <a:picLocks noChangeAspect="1" noChangeArrowheads="1"/>
          </p:cNvPicPr>
          <p:nvPr/>
        </p:nvPicPr>
        <p:blipFill>
          <a:blip r:embed="rId2" cstate="print"/>
          <a:srcRect/>
          <a:stretch>
            <a:fillRect/>
          </a:stretch>
        </p:blipFill>
        <p:spPr bwMode="auto">
          <a:xfrm>
            <a:off x="5943600" y="1"/>
            <a:ext cx="2914680" cy="1219199"/>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665" y="3361763"/>
            <a:ext cx="4382725" cy="3496237"/>
          </a:xfrm>
          <a:prstGeom prst="rect">
            <a:avLst/>
          </a:prstGeom>
        </p:spPr>
      </p:pic>
    </p:spTree>
    <p:extLst>
      <p:ext uri="{BB962C8B-B14F-4D97-AF65-F5344CB8AC3E}">
        <p14:creationId xmlns:p14="http://schemas.microsoft.com/office/powerpoint/2010/main" val="2681574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98780" y="1371600"/>
            <a:ext cx="8364220" cy="4769048"/>
          </a:xfrm>
        </p:spPr>
        <p:txBody>
          <a:bodyPr>
            <a:normAutofit fontScale="92500" lnSpcReduction="20000"/>
          </a:bodyPr>
          <a:lstStyle/>
          <a:p>
            <a:r>
              <a:rPr lang="en-US" dirty="0">
                <a:solidFill>
                  <a:srgbClr val="FF0000"/>
                </a:solidFill>
              </a:rPr>
              <a:t>A high-dependency unit is an area in a hospital, usually located close to the intensive care unit, where patients can be cared for more extensively than on a normal ward, but not to the point of intensive care. It is appropriate for patients who have had major surgery and for those with single-organ failure. Patients may be admitted to an HDU bed because they are at risk of requiring intensive care admission, or as a step-down between intensive care and ward-based care.</a:t>
            </a:r>
          </a:p>
          <a:p>
            <a:endParaRPr lang="en-US" b="1" i="1" dirty="0">
              <a:solidFill>
                <a:srgbClr val="FF0000"/>
              </a:solidFill>
            </a:endParaRPr>
          </a:p>
          <a:p>
            <a:endParaRPr lang="en-US" b="1" i="1" dirty="0">
              <a:solidFill>
                <a:srgbClr val="FF0000"/>
              </a:solidFill>
            </a:endParaRPr>
          </a:p>
          <a:p>
            <a:pPr marL="0" indent="0">
              <a:buNone/>
            </a:pPr>
            <a:r>
              <a:rPr lang="en-US" dirty="0"/>
              <a:t>●nurse :patient  1:2</a:t>
            </a:r>
          </a:p>
          <a:p>
            <a:pPr marL="0" indent="0">
              <a:buNone/>
            </a:pPr>
            <a:r>
              <a:rPr lang="en-US" dirty="0"/>
              <a:t>●nurse in change 24 </a:t>
            </a:r>
            <a:r>
              <a:rPr lang="en-US" dirty="0" err="1"/>
              <a:t>hr</a:t>
            </a:r>
            <a:endParaRPr lang="en-US" dirty="0"/>
          </a:p>
          <a:p>
            <a:pPr marL="0" indent="0">
              <a:buNone/>
            </a:pPr>
            <a:r>
              <a:rPr lang="en-US" dirty="0"/>
              <a:t>●resident doctor available immediately </a:t>
            </a:r>
          </a:p>
          <a:p>
            <a:pPr marL="0" indent="0">
              <a:buNone/>
            </a:pPr>
            <a:r>
              <a:rPr lang="en-US" dirty="0"/>
              <a:t>●consultant frequent: per call or shift or round </a:t>
            </a:r>
          </a:p>
          <a:p>
            <a:pPr marL="0" indent="0">
              <a:buNone/>
            </a:pPr>
            <a:r>
              <a:rPr lang="en-US" dirty="0"/>
              <a:t>●appropriate level of monitor , Specialist advice , Supportive care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 xmlns:a16="http://schemas.microsoft.com/office/drawing/2014/main" id="{5130E3EF-6BCF-4A2D-9100-E4340CDD35D5}"/>
              </a:ext>
            </a:extLst>
          </p:cNvPr>
          <p:cNvSpPr txBox="1"/>
          <p:nvPr/>
        </p:nvSpPr>
        <p:spPr>
          <a:xfrm>
            <a:off x="1981200" y="457200"/>
            <a:ext cx="4572000" cy="104028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2800" b="1" u="none" strike="noStrike" kern="1200" cap="none" spc="0" normalizeH="0" baseline="0" noProof="0" dirty="0">
                <a:ln>
                  <a:noFill/>
                </a:ln>
                <a:solidFill>
                  <a:srgbClr val="FF0000"/>
                </a:solidFill>
                <a:effectLst/>
                <a:uLnTx/>
                <a:uFillTx/>
                <a:latin typeface="Times New Roman"/>
                <a:ea typeface="+mn-ea"/>
                <a:cs typeface="+mn-cs"/>
              </a:rPr>
              <a:t>HDU: High dependency unit </a:t>
            </a:r>
          </a:p>
          <a:p>
            <a:pPr marL="274320" marR="0" lvl="0" indent="-27432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endParaRPr kumimoji="0" lang="en-US" sz="2800" b="1" u="none" strike="noStrike" kern="120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1827831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609600"/>
            <a:ext cx="6781800" cy="1600200"/>
          </a:xfrm>
        </p:spPr>
        <p:txBody>
          <a:bodyPr>
            <a:normAutofit fontScale="90000"/>
          </a:bodyPr>
          <a:lstStyle/>
          <a:p>
            <a:r>
              <a:rPr lang="en-US" b="1" dirty="0"/>
              <a:t>Indications for Use -</a:t>
            </a:r>
            <a:br>
              <a:rPr lang="en-US" b="1" dirty="0"/>
            </a:br>
            <a:r>
              <a:rPr lang="en-US" b="1" dirty="0"/>
              <a:t>End-Tidal CO2 Monitoring </a:t>
            </a:r>
            <a:endParaRPr lang="ar-JO" b="1" dirty="0"/>
          </a:p>
        </p:txBody>
      </p:sp>
      <p:sp>
        <p:nvSpPr>
          <p:cNvPr id="3" name="عنصر نائب للمحتوى 2"/>
          <p:cNvSpPr>
            <a:spLocks noGrp="1"/>
          </p:cNvSpPr>
          <p:nvPr>
            <p:ph idx="1"/>
          </p:nvPr>
        </p:nvSpPr>
        <p:spPr>
          <a:xfrm>
            <a:off x="457200" y="1600200"/>
            <a:ext cx="8686800" cy="4829196"/>
          </a:xfrm>
        </p:spPr>
        <p:txBody>
          <a:bodyPr>
            <a:normAutofit/>
          </a:bodyPr>
          <a:lstStyle/>
          <a:p>
            <a:pPr algn="l">
              <a:buNone/>
            </a:pPr>
            <a:r>
              <a:rPr lang="en-US" dirty="0"/>
              <a:t> 1-Validation of proper endotracheal tube placement</a:t>
            </a:r>
          </a:p>
          <a:p>
            <a:pPr algn="l">
              <a:buNone/>
            </a:pPr>
            <a:r>
              <a:rPr lang="en-US" dirty="0"/>
              <a:t>2-Detection and Monitoring of Respiratory depression</a:t>
            </a:r>
          </a:p>
          <a:p>
            <a:pPr algn="l">
              <a:buNone/>
            </a:pPr>
            <a:r>
              <a:rPr lang="en-US" dirty="0"/>
              <a:t>3-Hypoventilation</a:t>
            </a:r>
          </a:p>
          <a:p>
            <a:pPr algn="l">
              <a:buNone/>
            </a:pPr>
            <a:r>
              <a:rPr lang="en-US" dirty="0"/>
              <a:t>4-Obstructive sleep apnea</a:t>
            </a:r>
          </a:p>
          <a:p>
            <a:pPr algn="l">
              <a:buNone/>
            </a:pPr>
            <a:r>
              <a:rPr lang="en-US" dirty="0"/>
              <a:t>5-Procedural sedation</a:t>
            </a:r>
          </a:p>
          <a:p>
            <a:pPr algn="l">
              <a:buNone/>
            </a:pPr>
            <a:r>
              <a:rPr lang="en-US" dirty="0"/>
              <a:t>6-Adjustment of parameter settings in mechanically ventilated patients</a:t>
            </a:r>
          </a:p>
          <a:p>
            <a:pPr>
              <a:buNone/>
            </a:pPr>
            <a:endParaRPr lang="ar-JO" dirty="0"/>
          </a:p>
        </p:txBody>
      </p:sp>
    </p:spTree>
    <p:extLst>
      <p:ext uri="{BB962C8B-B14F-4D97-AF65-F5344CB8AC3E}">
        <p14:creationId xmlns:p14="http://schemas.microsoft.com/office/powerpoint/2010/main" val="788011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165225"/>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5400" b="1" i="1" dirty="0">
                <a:solidFill>
                  <a:srgbClr val="C00000"/>
                </a:solidFill>
                <a:latin typeface="Andalus" pitchFamily="18" charset="-78"/>
                <a:cs typeface="Andalus" pitchFamily="18" charset="-78"/>
              </a:rPr>
              <a:t>Arterial Blood Gas (ABG)</a:t>
            </a:r>
            <a:endParaRPr lang="ar-JO" sz="5400" b="1" i="1" dirty="0">
              <a:solidFill>
                <a:srgbClr val="C00000"/>
              </a:solidFill>
              <a:latin typeface="Andalus" pitchFamily="18" charset="-78"/>
              <a:cs typeface="Andalus" pitchFamily="18" charset="-78"/>
            </a:endParaRPr>
          </a:p>
        </p:txBody>
      </p:sp>
      <p:sp>
        <p:nvSpPr>
          <p:cNvPr id="3" name="Subtitle 2"/>
          <p:cNvSpPr>
            <a:spLocks noGrp="1"/>
          </p:cNvSpPr>
          <p:nvPr>
            <p:ph type="subTitle" idx="1"/>
          </p:nvPr>
        </p:nvSpPr>
        <p:spPr/>
        <p:txBody>
          <a:bodyPr/>
          <a:lstStyle/>
          <a:p>
            <a:endParaRPr lang="ar-JO"/>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971800"/>
            <a:ext cx="8000749" cy="338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420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19056" cy="1006698"/>
          </a:xfrm>
        </p:spPr>
        <p:txBody>
          <a:bodyPr/>
          <a:lstStyle/>
          <a:p>
            <a:r>
              <a:rPr lang="en-US" b="1" dirty="0">
                <a:solidFill>
                  <a:schemeClr val="accent1">
                    <a:lumMod val="75000"/>
                  </a:schemeClr>
                </a:solidFill>
              </a:rPr>
              <a:t>Arterial blood gases </a:t>
            </a:r>
            <a:endParaRPr lang="ar-JO" b="1" dirty="0">
              <a:solidFill>
                <a:schemeClr val="accent1">
                  <a:lumMod val="75000"/>
                </a:schemeClr>
              </a:solidFill>
            </a:endParaRPr>
          </a:p>
        </p:txBody>
      </p:sp>
      <p:sp>
        <p:nvSpPr>
          <p:cNvPr id="3" name="Content Placeholder 2"/>
          <p:cNvSpPr>
            <a:spLocks noGrp="1"/>
          </p:cNvSpPr>
          <p:nvPr>
            <p:ph idx="1"/>
          </p:nvPr>
        </p:nvSpPr>
        <p:spPr>
          <a:xfrm>
            <a:off x="685800" y="2132856"/>
            <a:ext cx="7543800" cy="3886200"/>
          </a:xfrm>
        </p:spPr>
        <p:txBody>
          <a:bodyPr>
            <a:normAutofit/>
          </a:bodyPr>
          <a:lstStyle/>
          <a:p>
            <a:pPr algn="l" rtl="0"/>
            <a:r>
              <a:rPr lang="en-US" dirty="0"/>
              <a:t>ABG test measure the acidity </a:t>
            </a:r>
          </a:p>
          <a:p>
            <a:pPr marL="0" indent="0" algn="l" rtl="0">
              <a:buNone/>
            </a:pPr>
            <a:r>
              <a:rPr lang="en-US" dirty="0"/>
              <a:t>    (PH) and the level of oxygen and carbon dioxide                      in the blood from an artery .</a:t>
            </a:r>
          </a:p>
          <a:p>
            <a:pPr algn="l" rtl="0"/>
            <a:r>
              <a:rPr lang="en-US" dirty="0"/>
              <a:t>  This test is used to check how well your lungs are able to move oxygen in to the blood and remove carbon dioxide from the blood.</a:t>
            </a:r>
          </a:p>
          <a:p>
            <a:pPr algn="l" rtl="0"/>
            <a:r>
              <a:rPr lang="en-US" dirty="0"/>
              <a:t>Blood drown from an artery , where the oxygen and carbon dioxide levels can be measured before </a:t>
            </a:r>
            <a:r>
              <a:rPr lang="en-US" dirty="0" err="1"/>
              <a:t>thay</a:t>
            </a:r>
            <a:r>
              <a:rPr lang="en-US" dirty="0"/>
              <a:t> enter  body tissues.</a:t>
            </a:r>
          </a:p>
          <a:p>
            <a:pPr marL="0" indent="0" algn="l" rtl="0">
              <a:buNone/>
            </a:pP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2659" y="304800"/>
            <a:ext cx="2819400" cy="213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215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1582"/>
          </a:xfrm>
          <a:prstGeom prst="rect">
            <a:avLst/>
          </a:prstGeom>
        </p:spPr>
      </p:pic>
    </p:spTree>
    <p:extLst>
      <p:ext uri="{BB962C8B-B14F-4D97-AF65-F5344CB8AC3E}">
        <p14:creationId xmlns:p14="http://schemas.microsoft.com/office/powerpoint/2010/main" val="2600921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781800" cy="990600"/>
          </a:xfrm>
        </p:spPr>
        <p:txBody>
          <a:bodyPr>
            <a:normAutofit/>
          </a:bodyPr>
          <a:lstStyle/>
          <a:p>
            <a:r>
              <a:rPr lang="en-US" sz="4800" b="1" dirty="0">
                <a:solidFill>
                  <a:schemeClr val="accent1">
                    <a:lumMod val="60000"/>
                    <a:lumOff val="40000"/>
                  </a:schemeClr>
                </a:solidFill>
              </a:rPr>
              <a:t>Normal ABG values</a:t>
            </a:r>
            <a:endParaRPr lang="ar-JO" sz="4800" b="1" dirty="0">
              <a:solidFill>
                <a:schemeClr val="accent1">
                  <a:lumMod val="60000"/>
                  <a:lumOff val="40000"/>
                </a:schemeClr>
              </a:solidFill>
            </a:endParaRPr>
          </a:p>
        </p:txBody>
      </p:sp>
      <p:sp>
        <p:nvSpPr>
          <p:cNvPr id="3" name="Content Placeholder 2"/>
          <p:cNvSpPr>
            <a:spLocks noGrp="1"/>
          </p:cNvSpPr>
          <p:nvPr>
            <p:ph idx="1"/>
          </p:nvPr>
        </p:nvSpPr>
        <p:spPr>
          <a:xfrm>
            <a:off x="762000" y="1981200"/>
            <a:ext cx="7543800" cy="3581400"/>
          </a:xfrm>
        </p:spPr>
        <p:txBody>
          <a:bodyPr>
            <a:normAutofit fontScale="92500" lnSpcReduction="10000"/>
          </a:bodyPr>
          <a:lstStyle/>
          <a:p>
            <a:pPr algn="l" rtl="0"/>
            <a:r>
              <a:rPr lang="en-US" dirty="0"/>
              <a:t>PO2        80 – 100 mmHg</a:t>
            </a:r>
          </a:p>
          <a:p>
            <a:pPr algn="l" rtl="0"/>
            <a:endParaRPr lang="en-US" dirty="0"/>
          </a:p>
          <a:p>
            <a:pPr algn="l" rtl="0"/>
            <a:r>
              <a:rPr lang="en-US" dirty="0"/>
              <a:t>PCO2      35 – 45 mmHg</a:t>
            </a:r>
          </a:p>
          <a:p>
            <a:pPr marL="0" indent="0" algn="l" rtl="0">
              <a:buNone/>
            </a:pPr>
            <a:endParaRPr lang="en-US" dirty="0"/>
          </a:p>
          <a:p>
            <a:pPr algn="l" rtl="0"/>
            <a:r>
              <a:rPr lang="en-US" dirty="0"/>
              <a:t>pH           7.35 – 7.45</a:t>
            </a:r>
          </a:p>
          <a:p>
            <a:pPr algn="l" rtl="0"/>
            <a:endParaRPr lang="en-US" dirty="0"/>
          </a:p>
          <a:p>
            <a:pPr algn="l" rtl="0"/>
            <a:r>
              <a:rPr lang="en-US" dirty="0"/>
              <a:t>HCO3      22 – 26 </a:t>
            </a:r>
            <a:r>
              <a:rPr lang="en-US" dirty="0" err="1"/>
              <a:t>mmol</a:t>
            </a:r>
            <a:r>
              <a:rPr lang="en-US" dirty="0"/>
              <a:t>/L</a:t>
            </a:r>
          </a:p>
          <a:p>
            <a:pPr marL="0" indent="0" algn="l" rtl="0">
              <a:buNone/>
            </a:pPr>
            <a:endParaRPr lang="en-US" dirty="0"/>
          </a:p>
          <a:p>
            <a:pPr algn="l" rtl="0"/>
            <a:r>
              <a:rPr lang="en-US" dirty="0"/>
              <a:t>SaO2       &gt;95%</a:t>
            </a:r>
            <a:endParaRPr lang="ar-JO" dirty="0"/>
          </a:p>
          <a:p>
            <a:pPr marL="0" indent="0" algn="l" rtl="0">
              <a:buNone/>
            </a:pPr>
            <a:endParaRPr lang="en-US" dirty="0"/>
          </a:p>
          <a:p>
            <a:pPr marL="0" indent="0" algn="l" rtl="0">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4138" y="1556792"/>
            <a:ext cx="361439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61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131024" cy="1138138"/>
          </a:xfrm>
        </p:spPr>
        <p:txBody>
          <a:bodyPr>
            <a:normAutofit/>
          </a:bodyPr>
          <a:lstStyle/>
          <a:p>
            <a:r>
              <a:rPr lang="en-US" sz="4800" b="1" dirty="0">
                <a:solidFill>
                  <a:srgbClr val="FF0000"/>
                </a:solidFill>
              </a:rPr>
              <a:t>contraindication</a:t>
            </a:r>
            <a:endParaRPr lang="ar-JO" sz="4800" b="1" dirty="0">
              <a:solidFill>
                <a:srgbClr val="FF0000"/>
              </a:solidFill>
            </a:endParaRPr>
          </a:p>
        </p:txBody>
      </p:sp>
      <p:sp>
        <p:nvSpPr>
          <p:cNvPr id="3" name="Content Placeholder 2"/>
          <p:cNvSpPr>
            <a:spLocks noGrp="1"/>
          </p:cNvSpPr>
          <p:nvPr>
            <p:ph idx="1"/>
          </p:nvPr>
        </p:nvSpPr>
        <p:spPr/>
        <p:txBody>
          <a:bodyPr>
            <a:normAutofit/>
          </a:bodyPr>
          <a:lstStyle/>
          <a:p>
            <a:pPr algn="l" rtl="0"/>
            <a:r>
              <a:rPr lang="en-US" dirty="0"/>
              <a:t>Bleeding diathesis</a:t>
            </a:r>
          </a:p>
          <a:p>
            <a:pPr algn="l" rtl="0"/>
            <a:r>
              <a:rPr lang="en-US" dirty="0"/>
              <a:t>AV fistula</a:t>
            </a:r>
          </a:p>
          <a:p>
            <a:pPr algn="l" rtl="0"/>
            <a:r>
              <a:rPr lang="en-US" dirty="0"/>
              <a:t>Severe peripheral vascular disease, absence of   an </a:t>
            </a:r>
            <a:r>
              <a:rPr lang="en-US"/>
              <a:t>arterial pulse</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230" y="192832"/>
            <a:ext cx="2352675" cy="232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13225"/>
            <a:ext cx="3129416" cy="177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264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1295400"/>
          </a:xfrm>
        </p:spPr>
        <p:txBody>
          <a:bodyPr/>
          <a:lstStyle/>
          <a:p>
            <a:r>
              <a:rPr lang="en-US" sz="4800" b="1" dirty="0">
                <a:solidFill>
                  <a:srgbClr val="8368A4"/>
                </a:solidFill>
              </a:rPr>
              <a:t>complication</a:t>
            </a:r>
            <a:endParaRPr lang="ar-JO" sz="4800" b="1" dirty="0">
              <a:solidFill>
                <a:srgbClr val="8368A4"/>
              </a:solidFill>
            </a:endParaRPr>
          </a:p>
        </p:txBody>
      </p:sp>
      <p:sp>
        <p:nvSpPr>
          <p:cNvPr id="3" name="Content Placeholder 2"/>
          <p:cNvSpPr>
            <a:spLocks noGrp="1"/>
          </p:cNvSpPr>
          <p:nvPr>
            <p:ph idx="1"/>
          </p:nvPr>
        </p:nvSpPr>
        <p:spPr>
          <a:xfrm>
            <a:off x="762000" y="1752600"/>
            <a:ext cx="7543800" cy="4191000"/>
          </a:xfrm>
        </p:spPr>
        <p:txBody>
          <a:bodyPr>
            <a:normAutofit/>
          </a:bodyPr>
          <a:lstStyle/>
          <a:p>
            <a:pPr algn="l" rtl="0"/>
            <a:r>
              <a:rPr lang="en-US" dirty="0"/>
              <a:t>The most common complication</a:t>
            </a:r>
          </a:p>
          <a:p>
            <a:pPr marL="0" indent="0" algn="l" rtl="0">
              <a:buNone/>
            </a:pPr>
            <a:r>
              <a:rPr lang="en-US" dirty="0"/>
              <a:t> from an arterial puncture is :</a:t>
            </a:r>
          </a:p>
          <a:p>
            <a:pPr marL="0" indent="0" algn="l" rtl="0">
              <a:buNone/>
            </a:pPr>
            <a:endParaRPr lang="en-US" dirty="0"/>
          </a:p>
          <a:p>
            <a:pPr algn="l" rtl="0"/>
            <a:r>
              <a:rPr lang="en-US" b="1" dirty="0"/>
              <a:t>Hematoma</a:t>
            </a:r>
            <a:r>
              <a:rPr lang="en-US" dirty="0"/>
              <a:t> at the site.</a:t>
            </a:r>
          </a:p>
          <a:p>
            <a:pPr algn="l" rtl="0"/>
            <a:endParaRPr lang="en-US" dirty="0"/>
          </a:p>
          <a:p>
            <a:pPr algn="l" rtl="0"/>
            <a:r>
              <a:rPr lang="en-US" dirty="0"/>
              <a:t>Less common but important complications are </a:t>
            </a:r>
            <a:r>
              <a:rPr lang="en-US" b="1" dirty="0"/>
              <a:t>thrombus</a:t>
            </a:r>
            <a:r>
              <a:rPr lang="en-US" dirty="0"/>
              <a:t> in the artery and  </a:t>
            </a:r>
            <a:r>
              <a:rPr lang="en-US" b="1" dirty="0"/>
              <a:t>infection </a:t>
            </a:r>
            <a:r>
              <a:rPr lang="en-US" dirty="0"/>
              <a:t>at the site</a:t>
            </a:r>
            <a:endParaRPr lang="ar-JO"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685800"/>
            <a:ext cx="344582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460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781800" cy="1447800"/>
          </a:xfrm>
        </p:spPr>
        <p:txBody>
          <a:bodyPr>
            <a:normAutofit/>
          </a:bodyPr>
          <a:lstStyle/>
          <a:p>
            <a:r>
              <a:rPr lang="en-US" sz="4800" b="1" dirty="0">
                <a:solidFill>
                  <a:srgbClr val="EAB200"/>
                </a:solidFill>
              </a:rPr>
              <a:t>What artery to choose?</a:t>
            </a:r>
            <a:endParaRPr lang="ar-JO" sz="4800" b="1" dirty="0">
              <a:solidFill>
                <a:srgbClr val="EAB200"/>
              </a:solidFill>
            </a:endParaRPr>
          </a:p>
        </p:txBody>
      </p:sp>
      <p:sp>
        <p:nvSpPr>
          <p:cNvPr id="3" name="Content Placeholder 2"/>
          <p:cNvSpPr>
            <a:spLocks noGrp="1"/>
          </p:cNvSpPr>
          <p:nvPr>
            <p:ph idx="1"/>
          </p:nvPr>
        </p:nvSpPr>
        <p:spPr>
          <a:xfrm>
            <a:off x="762000" y="1269876"/>
            <a:ext cx="7543800" cy="3886200"/>
          </a:xfrm>
        </p:spPr>
        <p:txBody>
          <a:bodyPr>
            <a:normAutofit/>
          </a:bodyPr>
          <a:lstStyle/>
          <a:p>
            <a:pPr algn="l" rtl="0"/>
            <a:r>
              <a:rPr lang="en-US" dirty="0"/>
              <a:t>The radial artery</a:t>
            </a:r>
          </a:p>
          <a:p>
            <a:pPr algn="l" rtl="0"/>
            <a:r>
              <a:rPr lang="en-US" dirty="0"/>
              <a:t>is superficial, has collaterals and is easily compressed.  It should almost always be the first choice.</a:t>
            </a:r>
          </a:p>
          <a:p>
            <a:pPr algn="l" rtl="0"/>
            <a:r>
              <a:rPr lang="en-US" dirty="0"/>
              <a:t>Other arteries (femoral,</a:t>
            </a:r>
          </a:p>
          <a:p>
            <a:pPr marL="0" indent="0" algn="l" rtl="0">
              <a:buNone/>
            </a:pPr>
            <a:r>
              <a:rPr lang="en-US" dirty="0"/>
              <a:t> </a:t>
            </a:r>
            <a:r>
              <a:rPr lang="en-US" dirty="0" err="1"/>
              <a:t>dorsalis</a:t>
            </a:r>
            <a:r>
              <a:rPr lang="en-US" dirty="0"/>
              <a:t> </a:t>
            </a:r>
            <a:r>
              <a:rPr lang="en-US" dirty="0" err="1"/>
              <a:t>pedis</a:t>
            </a:r>
            <a:r>
              <a:rPr lang="en-US" dirty="0"/>
              <a:t>, brachial)</a:t>
            </a:r>
          </a:p>
          <a:p>
            <a:pPr marL="0" indent="0" algn="l" rtl="0">
              <a:buNone/>
            </a:pPr>
            <a:r>
              <a:rPr lang="en-US" dirty="0"/>
              <a:t> can be used in emergencies. </a:t>
            </a:r>
            <a:endParaRPr lang="ar-JO"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3294" y="3212976"/>
            <a:ext cx="326511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6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516381"/>
            <a:ext cx="5093970" cy="635000"/>
          </a:xfrm>
          <a:prstGeom prst="rect">
            <a:avLst/>
          </a:prstGeom>
        </p:spPr>
        <p:txBody>
          <a:bodyPr vert="horz" wrap="square" lIns="0" tIns="12065" rIns="0" bIns="0" rtlCol="0">
            <a:spAutoFit/>
          </a:bodyPr>
          <a:lstStyle/>
          <a:p>
            <a:pPr marL="12700">
              <a:lnSpc>
                <a:spcPct val="100000"/>
              </a:lnSpc>
              <a:spcBef>
                <a:spcPts val="95"/>
              </a:spcBef>
              <a:tabLst>
                <a:tab pos="2146935" algn="l"/>
              </a:tabLst>
            </a:pPr>
            <a:r>
              <a:rPr sz="4000" b="0" spc="340" dirty="0">
                <a:solidFill>
                  <a:srgbClr val="C1EDFF"/>
                </a:solidFill>
                <a:latin typeface="Arial"/>
                <a:cs typeface="Arial"/>
              </a:rPr>
              <a:t>Patien</a:t>
            </a:r>
            <a:r>
              <a:rPr sz="4000" b="0" spc="260" dirty="0">
                <a:solidFill>
                  <a:srgbClr val="C1EDFF"/>
                </a:solidFill>
                <a:latin typeface="Arial"/>
                <a:cs typeface="Arial"/>
              </a:rPr>
              <a:t>t</a:t>
            </a:r>
            <a:r>
              <a:rPr sz="4000" b="0" dirty="0">
                <a:solidFill>
                  <a:srgbClr val="C1EDFF"/>
                </a:solidFill>
                <a:latin typeface="Arial"/>
                <a:cs typeface="Arial"/>
              </a:rPr>
              <a:t>	</a:t>
            </a:r>
            <a:r>
              <a:rPr sz="4000" b="0" spc="15" dirty="0">
                <a:solidFill>
                  <a:srgbClr val="C1EDFF"/>
                </a:solidFill>
                <a:latin typeface="Arial"/>
                <a:cs typeface="Arial"/>
              </a:rPr>
              <a:t>Temperature</a:t>
            </a:r>
            <a:endParaRPr sz="4000">
              <a:latin typeface="Arial"/>
              <a:cs typeface="Arial"/>
            </a:endParaRPr>
          </a:p>
        </p:txBody>
      </p:sp>
      <p:sp>
        <p:nvSpPr>
          <p:cNvPr id="3" name="object 3"/>
          <p:cNvSpPr txBox="1"/>
          <p:nvPr/>
        </p:nvSpPr>
        <p:spPr>
          <a:xfrm>
            <a:off x="528319" y="1258570"/>
            <a:ext cx="8285480" cy="5139690"/>
          </a:xfrm>
          <a:prstGeom prst="rect">
            <a:avLst/>
          </a:prstGeom>
        </p:spPr>
        <p:txBody>
          <a:bodyPr vert="horz" wrap="square" lIns="0" tIns="64135" rIns="0" bIns="0" rtlCol="0">
            <a:spAutoFit/>
          </a:bodyPr>
          <a:lstStyle/>
          <a:p>
            <a:pPr marL="355600" marR="1182370" indent="-342900">
              <a:lnSpc>
                <a:spcPts val="3240"/>
              </a:lnSpc>
              <a:spcBef>
                <a:spcPts val="505"/>
              </a:spcBef>
              <a:buClr>
                <a:srgbClr val="D5EBFF"/>
              </a:buClr>
              <a:buSzPct val="95000"/>
              <a:buFont typeface="Wingdings"/>
              <a:buChar char=""/>
              <a:tabLst>
                <a:tab pos="354965" algn="l"/>
                <a:tab pos="355600" algn="l"/>
              </a:tabLst>
            </a:pPr>
            <a:r>
              <a:rPr sz="3000" spc="-100" dirty="0">
                <a:solidFill>
                  <a:schemeClr val="accent6">
                    <a:lumMod val="50000"/>
                  </a:schemeClr>
                </a:solidFill>
                <a:latin typeface="Arial"/>
                <a:cs typeface="Arial"/>
              </a:rPr>
              <a:t>Temperature</a:t>
            </a:r>
            <a:r>
              <a:rPr sz="3000" spc="-265" dirty="0">
                <a:solidFill>
                  <a:schemeClr val="accent6">
                    <a:lumMod val="50000"/>
                  </a:schemeClr>
                </a:solidFill>
                <a:latin typeface="Arial"/>
                <a:cs typeface="Arial"/>
              </a:rPr>
              <a:t> </a:t>
            </a:r>
            <a:r>
              <a:rPr sz="3000" spc="-45" dirty="0">
                <a:solidFill>
                  <a:schemeClr val="accent6">
                    <a:lumMod val="50000"/>
                  </a:schemeClr>
                </a:solidFill>
                <a:latin typeface="Arial"/>
                <a:cs typeface="Arial"/>
              </a:rPr>
              <a:t>regulation</a:t>
            </a:r>
            <a:r>
              <a:rPr sz="3000" spc="-225" dirty="0">
                <a:solidFill>
                  <a:schemeClr val="accent6">
                    <a:lumMod val="50000"/>
                  </a:schemeClr>
                </a:solidFill>
                <a:latin typeface="Arial"/>
                <a:cs typeface="Arial"/>
              </a:rPr>
              <a:t> </a:t>
            </a:r>
            <a:r>
              <a:rPr sz="3000" spc="-130" dirty="0">
                <a:solidFill>
                  <a:schemeClr val="accent6">
                    <a:lumMod val="50000"/>
                  </a:schemeClr>
                </a:solidFill>
                <a:latin typeface="Arial"/>
                <a:cs typeface="Arial"/>
              </a:rPr>
              <a:t>is</a:t>
            </a:r>
            <a:r>
              <a:rPr sz="3000" spc="-240" dirty="0">
                <a:solidFill>
                  <a:schemeClr val="accent6">
                    <a:lumMod val="50000"/>
                  </a:schemeClr>
                </a:solidFill>
                <a:latin typeface="Arial"/>
                <a:cs typeface="Arial"/>
              </a:rPr>
              <a:t> </a:t>
            </a:r>
            <a:r>
              <a:rPr sz="3000" spc="-5" dirty="0">
                <a:solidFill>
                  <a:schemeClr val="accent6">
                    <a:lumMod val="50000"/>
                  </a:schemeClr>
                </a:solidFill>
                <a:latin typeface="Arial"/>
                <a:cs typeface="Arial"/>
              </a:rPr>
              <a:t>important</a:t>
            </a:r>
            <a:r>
              <a:rPr sz="3000" spc="-229" dirty="0">
                <a:solidFill>
                  <a:schemeClr val="accent6">
                    <a:lumMod val="50000"/>
                  </a:schemeClr>
                </a:solidFill>
                <a:latin typeface="Arial"/>
                <a:cs typeface="Arial"/>
              </a:rPr>
              <a:t> </a:t>
            </a:r>
            <a:r>
              <a:rPr sz="3000" spc="65" dirty="0">
                <a:solidFill>
                  <a:schemeClr val="accent6">
                    <a:lumMod val="50000"/>
                  </a:schemeClr>
                </a:solidFill>
                <a:latin typeface="Arial"/>
                <a:cs typeface="Arial"/>
              </a:rPr>
              <a:t>to</a:t>
            </a:r>
            <a:r>
              <a:rPr sz="3000" spc="-235" dirty="0">
                <a:solidFill>
                  <a:schemeClr val="accent6">
                    <a:lumMod val="50000"/>
                  </a:schemeClr>
                </a:solidFill>
                <a:latin typeface="Arial"/>
                <a:cs typeface="Arial"/>
              </a:rPr>
              <a:t> </a:t>
            </a:r>
            <a:r>
              <a:rPr sz="3000" spc="-15" dirty="0">
                <a:solidFill>
                  <a:schemeClr val="accent6">
                    <a:lumMod val="50000"/>
                  </a:schemeClr>
                </a:solidFill>
                <a:latin typeface="Arial"/>
                <a:cs typeface="Arial"/>
              </a:rPr>
              <a:t>the  </a:t>
            </a:r>
            <a:r>
              <a:rPr sz="3000" spc="-100" dirty="0">
                <a:solidFill>
                  <a:schemeClr val="accent6">
                    <a:lumMod val="50000"/>
                  </a:schemeClr>
                </a:solidFill>
                <a:latin typeface="Arial"/>
                <a:cs typeface="Arial"/>
              </a:rPr>
              <a:t>survival </a:t>
            </a:r>
            <a:r>
              <a:rPr sz="3000" spc="20" dirty="0">
                <a:solidFill>
                  <a:schemeClr val="accent6">
                    <a:lumMod val="50000"/>
                  </a:schemeClr>
                </a:solidFill>
                <a:latin typeface="Arial"/>
                <a:cs typeface="Arial"/>
              </a:rPr>
              <a:t>of </a:t>
            </a:r>
            <a:r>
              <a:rPr sz="3000" spc="-20" dirty="0">
                <a:solidFill>
                  <a:schemeClr val="accent6">
                    <a:lumMod val="50000"/>
                  </a:schemeClr>
                </a:solidFill>
                <a:latin typeface="Arial"/>
                <a:cs typeface="Arial"/>
              </a:rPr>
              <a:t>the</a:t>
            </a:r>
            <a:r>
              <a:rPr sz="3000" spc="-615" dirty="0">
                <a:solidFill>
                  <a:schemeClr val="accent6">
                    <a:lumMod val="50000"/>
                  </a:schemeClr>
                </a:solidFill>
                <a:latin typeface="Arial"/>
                <a:cs typeface="Arial"/>
              </a:rPr>
              <a:t> </a:t>
            </a:r>
            <a:r>
              <a:rPr sz="3000" spc="-15" dirty="0">
                <a:solidFill>
                  <a:schemeClr val="accent6">
                    <a:lumMod val="50000"/>
                  </a:schemeClr>
                </a:solidFill>
                <a:latin typeface="Arial"/>
                <a:cs typeface="Arial"/>
              </a:rPr>
              <a:t>patient</a:t>
            </a:r>
            <a:endParaRPr sz="3000" dirty="0">
              <a:solidFill>
                <a:schemeClr val="accent6">
                  <a:lumMod val="50000"/>
                </a:schemeClr>
              </a:solidFill>
              <a:latin typeface="Arial"/>
              <a:cs typeface="Arial"/>
            </a:endParaRPr>
          </a:p>
          <a:p>
            <a:pPr marL="355600" marR="121920" indent="-342900">
              <a:lnSpc>
                <a:spcPts val="3240"/>
              </a:lnSpc>
              <a:spcBef>
                <a:spcPts val="1420"/>
              </a:spcBef>
              <a:buClr>
                <a:srgbClr val="D5EBFF"/>
              </a:buClr>
              <a:buSzPct val="95000"/>
              <a:buFont typeface="Wingdings"/>
              <a:buChar char=""/>
              <a:tabLst>
                <a:tab pos="354965" algn="l"/>
                <a:tab pos="355600" algn="l"/>
              </a:tabLst>
            </a:pPr>
            <a:r>
              <a:rPr sz="3000" spc="-40" dirty="0">
                <a:solidFill>
                  <a:schemeClr val="accent6">
                    <a:lumMod val="50000"/>
                  </a:schemeClr>
                </a:solidFill>
                <a:latin typeface="Arial"/>
                <a:cs typeface="Arial"/>
              </a:rPr>
              <a:t>Although</a:t>
            </a:r>
            <a:r>
              <a:rPr sz="3000" spc="-235" dirty="0">
                <a:solidFill>
                  <a:schemeClr val="accent6">
                    <a:lumMod val="50000"/>
                  </a:schemeClr>
                </a:solidFill>
                <a:latin typeface="Arial"/>
                <a:cs typeface="Arial"/>
              </a:rPr>
              <a:t> </a:t>
            </a:r>
            <a:r>
              <a:rPr sz="3000" spc="-80" dirty="0">
                <a:solidFill>
                  <a:schemeClr val="accent6">
                    <a:lumMod val="50000"/>
                  </a:schemeClr>
                </a:solidFill>
                <a:latin typeface="Arial"/>
                <a:cs typeface="Arial"/>
              </a:rPr>
              <a:t>uncommon,</a:t>
            </a:r>
            <a:r>
              <a:rPr sz="3000" spc="-225" dirty="0">
                <a:solidFill>
                  <a:schemeClr val="accent6">
                    <a:lumMod val="50000"/>
                  </a:schemeClr>
                </a:solidFill>
                <a:latin typeface="Arial"/>
                <a:cs typeface="Arial"/>
              </a:rPr>
              <a:t> </a:t>
            </a:r>
            <a:r>
              <a:rPr sz="3000" spc="-50" dirty="0">
                <a:solidFill>
                  <a:schemeClr val="accent6">
                    <a:lumMod val="50000"/>
                  </a:schemeClr>
                </a:solidFill>
                <a:latin typeface="Arial"/>
                <a:cs typeface="Arial"/>
              </a:rPr>
              <a:t>hypothermia</a:t>
            </a:r>
            <a:r>
              <a:rPr sz="3000" spc="-235" dirty="0">
                <a:solidFill>
                  <a:schemeClr val="accent6">
                    <a:lumMod val="50000"/>
                  </a:schemeClr>
                </a:solidFill>
                <a:latin typeface="Arial"/>
                <a:cs typeface="Arial"/>
              </a:rPr>
              <a:t> </a:t>
            </a:r>
            <a:r>
              <a:rPr sz="3000" spc="-65" dirty="0">
                <a:solidFill>
                  <a:schemeClr val="accent6">
                    <a:lumMod val="50000"/>
                  </a:schemeClr>
                </a:solidFill>
                <a:latin typeface="Arial"/>
                <a:cs typeface="Arial"/>
              </a:rPr>
              <a:t>below</a:t>
            </a:r>
            <a:r>
              <a:rPr sz="3000" spc="-215" dirty="0">
                <a:solidFill>
                  <a:schemeClr val="accent6">
                    <a:lumMod val="50000"/>
                  </a:schemeClr>
                </a:solidFill>
                <a:latin typeface="Arial"/>
                <a:cs typeface="Arial"/>
              </a:rPr>
              <a:t> </a:t>
            </a:r>
            <a:r>
              <a:rPr sz="3000" spc="-155" dirty="0">
                <a:solidFill>
                  <a:schemeClr val="accent6">
                    <a:lumMod val="50000"/>
                  </a:schemeClr>
                </a:solidFill>
                <a:latin typeface="Arial"/>
                <a:cs typeface="Arial"/>
              </a:rPr>
              <a:t>32°</a:t>
            </a:r>
            <a:r>
              <a:rPr sz="3000" spc="-345" dirty="0">
                <a:solidFill>
                  <a:schemeClr val="accent6">
                    <a:lumMod val="50000"/>
                  </a:schemeClr>
                </a:solidFill>
                <a:latin typeface="Arial"/>
                <a:cs typeface="Arial"/>
              </a:rPr>
              <a:t> </a:t>
            </a:r>
            <a:r>
              <a:rPr sz="3000" spc="-400" dirty="0">
                <a:solidFill>
                  <a:schemeClr val="accent6">
                    <a:lumMod val="50000"/>
                  </a:schemeClr>
                </a:solidFill>
                <a:latin typeface="Arial"/>
                <a:cs typeface="Arial"/>
              </a:rPr>
              <a:t>C</a:t>
            </a:r>
            <a:r>
              <a:rPr sz="3000" spc="-240" dirty="0">
                <a:solidFill>
                  <a:schemeClr val="accent6">
                    <a:lumMod val="50000"/>
                  </a:schemeClr>
                </a:solidFill>
                <a:latin typeface="Arial"/>
                <a:cs typeface="Arial"/>
              </a:rPr>
              <a:t> </a:t>
            </a:r>
            <a:r>
              <a:rPr sz="3000" spc="-130" dirty="0">
                <a:solidFill>
                  <a:schemeClr val="accent6">
                    <a:lumMod val="50000"/>
                  </a:schemeClr>
                </a:solidFill>
                <a:latin typeface="Arial"/>
                <a:cs typeface="Arial"/>
              </a:rPr>
              <a:t>is  </a:t>
            </a:r>
            <a:r>
              <a:rPr sz="3000" spc="-95" dirty="0">
                <a:solidFill>
                  <a:schemeClr val="accent6">
                    <a:lumMod val="50000"/>
                  </a:schemeClr>
                </a:solidFill>
                <a:latin typeface="Arial"/>
                <a:cs typeface="Arial"/>
              </a:rPr>
              <a:t>ominous</a:t>
            </a:r>
            <a:endParaRPr sz="3000" dirty="0">
              <a:solidFill>
                <a:schemeClr val="accent6">
                  <a:lumMod val="50000"/>
                </a:schemeClr>
              </a:solidFill>
              <a:latin typeface="Arial"/>
              <a:cs typeface="Arial"/>
            </a:endParaRPr>
          </a:p>
          <a:p>
            <a:pPr marL="355600" marR="464184" indent="-342900">
              <a:lnSpc>
                <a:spcPts val="3240"/>
              </a:lnSpc>
              <a:spcBef>
                <a:spcPts val="1430"/>
              </a:spcBef>
              <a:buClr>
                <a:srgbClr val="D5EBFF"/>
              </a:buClr>
              <a:buSzPct val="95000"/>
              <a:buFont typeface="Wingdings"/>
              <a:buChar char=""/>
              <a:tabLst>
                <a:tab pos="354965" algn="l"/>
                <a:tab pos="355600" algn="l"/>
              </a:tabLst>
            </a:pPr>
            <a:r>
              <a:rPr sz="3000" spc="-75" dirty="0">
                <a:solidFill>
                  <a:schemeClr val="accent6">
                    <a:lumMod val="50000"/>
                  </a:schemeClr>
                </a:solidFill>
                <a:latin typeface="Arial"/>
                <a:cs typeface="Arial"/>
              </a:rPr>
              <a:t>Ventricular </a:t>
            </a:r>
            <a:r>
              <a:rPr sz="3000" spc="20" dirty="0">
                <a:solidFill>
                  <a:schemeClr val="accent6">
                    <a:lumMod val="50000"/>
                  </a:schemeClr>
                </a:solidFill>
                <a:latin typeface="Arial"/>
                <a:cs typeface="Arial"/>
              </a:rPr>
              <a:t>irritability </a:t>
            </a:r>
            <a:r>
              <a:rPr sz="3000" spc="-145" dirty="0">
                <a:solidFill>
                  <a:schemeClr val="accent6">
                    <a:lumMod val="50000"/>
                  </a:schemeClr>
                </a:solidFill>
                <a:latin typeface="Arial"/>
                <a:cs typeface="Arial"/>
              </a:rPr>
              <a:t>increases, </a:t>
            </a:r>
            <a:r>
              <a:rPr sz="3000" spc="-114" dirty="0">
                <a:solidFill>
                  <a:schemeClr val="accent6">
                    <a:lumMod val="50000"/>
                  </a:schemeClr>
                </a:solidFill>
                <a:latin typeface="Arial"/>
                <a:cs typeface="Arial"/>
              </a:rPr>
              <a:t>and </a:t>
            </a:r>
            <a:r>
              <a:rPr sz="3000" spc="75" dirty="0">
                <a:solidFill>
                  <a:schemeClr val="accent6">
                    <a:lumMod val="50000"/>
                  </a:schemeClr>
                </a:solidFill>
                <a:latin typeface="Arial"/>
                <a:cs typeface="Arial"/>
              </a:rPr>
              <a:t>if </a:t>
            </a:r>
            <a:r>
              <a:rPr sz="3000" spc="-20" dirty="0">
                <a:solidFill>
                  <a:schemeClr val="accent6">
                    <a:lumMod val="50000"/>
                  </a:schemeClr>
                </a:solidFill>
                <a:latin typeface="Arial"/>
                <a:cs typeface="Arial"/>
              </a:rPr>
              <a:t>the  </a:t>
            </a:r>
            <a:r>
              <a:rPr sz="3000" spc="-55" dirty="0">
                <a:solidFill>
                  <a:schemeClr val="accent6">
                    <a:lumMod val="50000"/>
                  </a:schemeClr>
                </a:solidFill>
                <a:latin typeface="Arial"/>
                <a:cs typeface="Arial"/>
              </a:rPr>
              <a:t>temperature</a:t>
            </a:r>
            <a:r>
              <a:rPr sz="3000" spc="-260" dirty="0">
                <a:solidFill>
                  <a:schemeClr val="accent6">
                    <a:lumMod val="50000"/>
                  </a:schemeClr>
                </a:solidFill>
                <a:latin typeface="Arial"/>
                <a:cs typeface="Arial"/>
              </a:rPr>
              <a:t> </a:t>
            </a:r>
            <a:r>
              <a:rPr sz="3000" spc="-175" dirty="0">
                <a:solidFill>
                  <a:schemeClr val="accent6">
                    <a:lumMod val="50000"/>
                  </a:schemeClr>
                </a:solidFill>
                <a:latin typeface="Arial"/>
                <a:cs typeface="Arial"/>
              </a:rPr>
              <a:t>decreases</a:t>
            </a:r>
            <a:r>
              <a:rPr sz="3000" spc="-229" dirty="0">
                <a:solidFill>
                  <a:schemeClr val="accent6">
                    <a:lumMod val="50000"/>
                  </a:schemeClr>
                </a:solidFill>
                <a:latin typeface="Arial"/>
                <a:cs typeface="Arial"/>
              </a:rPr>
              <a:t> </a:t>
            </a:r>
            <a:r>
              <a:rPr sz="3000" spc="65" dirty="0">
                <a:solidFill>
                  <a:schemeClr val="accent6">
                    <a:lumMod val="50000"/>
                  </a:schemeClr>
                </a:solidFill>
                <a:latin typeface="Arial"/>
                <a:cs typeface="Arial"/>
              </a:rPr>
              <a:t>to</a:t>
            </a:r>
            <a:r>
              <a:rPr sz="3000" spc="-229" dirty="0">
                <a:solidFill>
                  <a:schemeClr val="accent6">
                    <a:lumMod val="50000"/>
                  </a:schemeClr>
                </a:solidFill>
                <a:latin typeface="Arial"/>
                <a:cs typeface="Arial"/>
              </a:rPr>
              <a:t> </a:t>
            </a:r>
            <a:r>
              <a:rPr sz="3000" spc="-90" dirty="0">
                <a:solidFill>
                  <a:schemeClr val="accent6">
                    <a:lumMod val="50000"/>
                  </a:schemeClr>
                </a:solidFill>
                <a:latin typeface="Arial"/>
                <a:cs typeface="Arial"/>
              </a:rPr>
              <a:t>28°</a:t>
            </a:r>
            <a:r>
              <a:rPr sz="3000" spc="-340" dirty="0">
                <a:solidFill>
                  <a:schemeClr val="accent6">
                    <a:lumMod val="50000"/>
                  </a:schemeClr>
                </a:solidFill>
                <a:latin typeface="Arial"/>
                <a:cs typeface="Arial"/>
              </a:rPr>
              <a:t> </a:t>
            </a:r>
            <a:r>
              <a:rPr sz="3000" spc="-400" dirty="0">
                <a:solidFill>
                  <a:schemeClr val="accent6">
                    <a:lumMod val="50000"/>
                  </a:schemeClr>
                </a:solidFill>
                <a:latin typeface="Arial"/>
                <a:cs typeface="Arial"/>
              </a:rPr>
              <a:t>C</a:t>
            </a:r>
            <a:r>
              <a:rPr sz="3000" spc="-250" dirty="0">
                <a:solidFill>
                  <a:schemeClr val="accent6">
                    <a:lumMod val="50000"/>
                  </a:schemeClr>
                </a:solidFill>
                <a:latin typeface="Arial"/>
                <a:cs typeface="Arial"/>
              </a:rPr>
              <a:t> </a:t>
            </a:r>
            <a:r>
              <a:rPr sz="3000" spc="-120" dirty="0">
                <a:solidFill>
                  <a:schemeClr val="accent6">
                    <a:lumMod val="50000"/>
                  </a:schemeClr>
                </a:solidFill>
                <a:latin typeface="Arial"/>
                <a:cs typeface="Arial"/>
              </a:rPr>
              <a:t>cardiac</a:t>
            </a:r>
            <a:r>
              <a:rPr sz="3000" spc="-220" dirty="0">
                <a:solidFill>
                  <a:schemeClr val="accent6">
                    <a:lumMod val="50000"/>
                  </a:schemeClr>
                </a:solidFill>
                <a:latin typeface="Arial"/>
                <a:cs typeface="Arial"/>
              </a:rPr>
              <a:t> </a:t>
            </a:r>
            <a:r>
              <a:rPr sz="3000" spc="-75" dirty="0">
                <a:solidFill>
                  <a:schemeClr val="accent6">
                    <a:lumMod val="50000"/>
                  </a:schemeClr>
                </a:solidFill>
                <a:latin typeface="Arial"/>
                <a:cs typeface="Arial"/>
              </a:rPr>
              <a:t>arrest</a:t>
            </a:r>
            <a:r>
              <a:rPr sz="3000" spc="-250" dirty="0">
                <a:solidFill>
                  <a:schemeClr val="accent6">
                    <a:lumMod val="50000"/>
                  </a:schemeClr>
                </a:solidFill>
                <a:latin typeface="Arial"/>
                <a:cs typeface="Arial"/>
              </a:rPr>
              <a:t> </a:t>
            </a:r>
            <a:r>
              <a:rPr sz="3000" spc="-130" dirty="0">
                <a:solidFill>
                  <a:schemeClr val="accent6">
                    <a:lumMod val="50000"/>
                  </a:schemeClr>
                </a:solidFill>
                <a:latin typeface="Arial"/>
                <a:cs typeface="Arial"/>
              </a:rPr>
              <a:t>is  </a:t>
            </a:r>
            <a:r>
              <a:rPr sz="3000" spc="-45" dirty="0">
                <a:solidFill>
                  <a:schemeClr val="accent6">
                    <a:lumMod val="50000"/>
                  </a:schemeClr>
                </a:solidFill>
                <a:latin typeface="Arial"/>
                <a:cs typeface="Arial"/>
              </a:rPr>
              <a:t>likely</a:t>
            </a:r>
            <a:endParaRPr sz="3000" dirty="0">
              <a:solidFill>
                <a:schemeClr val="accent6">
                  <a:lumMod val="50000"/>
                </a:schemeClr>
              </a:solidFill>
              <a:latin typeface="Arial"/>
              <a:cs typeface="Arial"/>
            </a:endParaRPr>
          </a:p>
          <a:p>
            <a:pPr marL="355600" marR="5080" indent="-342900">
              <a:lnSpc>
                <a:spcPct val="90000"/>
              </a:lnSpc>
              <a:spcBef>
                <a:spcPts val="1370"/>
              </a:spcBef>
              <a:buClr>
                <a:srgbClr val="D5EBFF"/>
              </a:buClr>
              <a:buSzPct val="95000"/>
              <a:buFont typeface="Wingdings"/>
              <a:buChar char=""/>
              <a:tabLst>
                <a:tab pos="354965" algn="l"/>
                <a:tab pos="355600" algn="l"/>
              </a:tabLst>
            </a:pPr>
            <a:r>
              <a:rPr sz="3000" spc="-90" dirty="0">
                <a:solidFill>
                  <a:schemeClr val="accent6">
                    <a:lumMod val="50000"/>
                  </a:schemeClr>
                </a:solidFill>
                <a:latin typeface="Arial"/>
                <a:cs typeface="Arial"/>
              </a:rPr>
              <a:t>shivering </a:t>
            </a:r>
            <a:r>
              <a:rPr sz="3000" spc="-165" dirty="0">
                <a:solidFill>
                  <a:schemeClr val="accent6">
                    <a:lumMod val="50000"/>
                  </a:schemeClr>
                </a:solidFill>
                <a:latin typeface="Arial"/>
                <a:cs typeface="Arial"/>
              </a:rPr>
              <a:t>can </a:t>
            </a:r>
            <a:r>
              <a:rPr sz="3000" spc="-135" dirty="0">
                <a:solidFill>
                  <a:schemeClr val="accent6">
                    <a:lumMod val="50000"/>
                  </a:schemeClr>
                </a:solidFill>
                <a:latin typeface="Arial"/>
                <a:cs typeface="Arial"/>
              </a:rPr>
              <a:t>increase </a:t>
            </a:r>
            <a:r>
              <a:rPr sz="3000" spc="-105" dirty="0">
                <a:solidFill>
                  <a:schemeClr val="accent6">
                    <a:lumMod val="50000"/>
                  </a:schemeClr>
                </a:solidFill>
                <a:latin typeface="Arial"/>
                <a:cs typeface="Arial"/>
              </a:rPr>
              <a:t>oxygen </a:t>
            </a:r>
            <a:r>
              <a:rPr sz="3000" spc="-100" dirty="0">
                <a:solidFill>
                  <a:schemeClr val="accent6">
                    <a:lumMod val="50000"/>
                  </a:schemeClr>
                </a:solidFill>
                <a:latin typeface="Arial"/>
                <a:cs typeface="Arial"/>
              </a:rPr>
              <a:t>demand </a:t>
            </a:r>
            <a:r>
              <a:rPr sz="3000" spc="-300" dirty="0">
                <a:solidFill>
                  <a:schemeClr val="accent6">
                    <a:lumMod val="50000"/>
                  </a:schemeClr>
                </a:solidFill>
                <a:latin typeface="Arial"/>
                <a:cs typeface="Arial"/>
              </a:rPr>
              <a:t>135% </a:t>
            </a:r>
            <a:r>
              <a:rPr sz="3000" spc="60" dirty="0">
                <a:solidFill>
                  <a:schemeClr val="accent6">
                    <a:lumMod val="50000"/>
                  </a:schemeClr>
                </a:solidFill>
                <a:latin typeface="Arial"/>
                <a:cs typeface="Arial"/>
              </a:rPr>
              <a:t>to  </a:t>
            </a:r>
            <a:r>
              <a:rPr sz="3000" spc="-114" dirty="0">
                <a:solidFill>
                  <a:schemeClr val="accent6">
                    <a:lumMod val="50000"/>
                  </a:schemeClr>
                </a:solidFill>
                <a:latin typeface="Arial"/>
                <a:cs typeface="Arial"/>
              </a:rPr>
              <a:t>468%,when </a:t>
            </a:r>
            <a:r>
              <a:rPr sz="3000" spc="-60" dirty="0">
                <a:solidFill>
                  <a:schemeClr val="accent6">
                    <a:lumMod val="50000"/>
                  </a:schemeClr>
                </a:solidFill>
                <a:latin typeface="Arial"/>
                <a:cs typeface="Arial"/>
              </a:rPr>
              <a:t>respiratory </a:t>
            </a:r>
            <a:r>
              <a:rPr sz="3000" spc="-120" dirty="0">
                <a:solidFill>
                  <a:schemeClr val="accent6">
                    <a:lumMod val="50000"/>
                  </a:schemeClr>
                </a:solidFill>
                <a:latin typeface="Arial"/>
                <a:cs typeface="Arial"/>
              </a:rPr>
              <a:t>and </a:t>
            </a:r>
            <a:r>
              <a:rPr sz="3000" spc="-114" dirty="0">
                <a:solidFill>
                  <a:schemeClr val="accent6">
                    <a:lumMod val="50000"/>
                  </a:schemeClr>
                </a:solidFill>
                <a:latin typeface="Arial"/>
                <a:cs typeface="Arial"/>
              </a:rPr>
              <a:t>cardiovascular  </a:t>
            </a:r>
            <a:r>
              <a:rPr sz="3000" spc="-135" dirty="0">
                <a:solidFill>
                  <a:schemeClr val="accent6">
                    <a:lumMod val="50000"/>
                  </a:schemeClr>
                </a:solidFill>
                <a:latin typeface="Arial"/>
                <a:cs typeface="Arial"/>
              </a:rPr>
              <a:t>systems</a:t>
            </a:r>
            <a:r>
              <a:rPr sz="3000" spc="-240" dirty="0">
                <a:solidFill>
                  <a:schemeClr val="accent6">
                    <a:lumMod val="50000"/>
                  </a:schemeClr>
                </a:solidFill>
                <a:latin typeface="Arial"/>
                <a:cs typeface="Arial"/>
              </a:rPr>
              <a:t> </a:t>
            </a:r>
            <a:r>
              <a:rPr sz="3000" spc="-95" dirty="0">
                <a:solidFill>
                  <a:schemeClr val="accent6">
                    <a:lumMod val="50000"/>
                  </a:schemeClr>
                </a:solidFill>
                <a:latin typeface="Arial"/>
                <a:cs typeface="Arial"/>
              </a:rPr>
              <a:t>may</a:t>
            </a:r>
            <a:r>
              <a:rPr sz="3000" spc="-235" dirty="0">
                <a:solidFill>
                  <a:schemeClr val="accent6">
                    <a:lumMod val="50000"/>
                  </a:schemeClr>
                </a:solidFill>
                <a:latin typeface="Arial"/>
                <a:cs typeface="Arial"/>
              </a:rPr>
              <a:t> </a:t>
            </a:r>
            <a:r>
              <a:rPr sz="3000" spc="-114" dirty="0">
                <a:solidFill>
                  <a:schemeClr val="accent6">
                    <a:lumMod val="50000"/>
                  </a:schemeClr>
                </a:solidFill>
                <a:latin typeface="Arial"/>
                <a:cs typeface="Arial"/>
              </a:rPr>
              <a:t>be</a:t>
            </a:r>
            <a:r>
              <a:rPr sz="3000" spc="-235" dirty="0">
                <a:solidFill>
                  <a:schemeClr val="accent6">
                    <a:lumMod val="50000"/>
                  </a:schemeClr>
                </a:solidFill>
                <a:latin typeface="Arial"/>
                <a:cs typeface="Arial"/>
              </a:rPr>
              <a:t> </a:t>
            </a:r>
            <a:r>
              <a:rPr sz="3000" spc="-105" dirty="0">
                <a:solidFill>
                  <a:schemeClr val="accent6">
                    <a:lumMod val="50000"/>
                  </a:schemeClr>
                </a:solidFill>
                <a:latin typeface="Arial"/>
                <a:cs typeface="Arial"/>
              </a:rPr>
              <a:t>unable</a:t>
            </a:r>
            <a:r>
              <a:rPr sz="3000" spc="-220" dirty="0">
                <a:solidFill>
                  <a:schemeClr val="accent6">
                    <a:lumMod val="50000"/>
                  </a:schemeClr>
                </a:solidFill>
                <a:latin typeface="Arial"/>
                <a:cs typeface="Arial"/>
              </a:rPr>
              <a:t> </a:t>
            </a:r>
            <a:r>
              <a:rPr sz="3000" spc="65" dirty="0">
                <a:solidFill>
                  <a:schemeClr val="accent6">
                    <a:lumMod val="50000"/>
                  </a:schemeClr>
                </a:solidFill>
                <a:latin typeface="Arial"/>
                <a:cs typeface="Arial"/>
              </a:rPr>
              <a:t>to</a:t>
            </a:r>
            <a:r>
              <a:rPr sz="3000" spc="-240" dirty="0">
                <a:solidFill>
                  <a:schemeClr val="accent6">
                    <a:lumMod val="50000"/>
                  </a:schemeClr>
                </a:solidFill>
                <a:latin typeface="Arial"/>
                <a:cs typeface="Arial"/>
              </a:rPr>
              <a:t> </a:t>
            </a:r>
            <a:r>
              <a:rPr sz="3000" spc="-110" dirty="0">
                <a:solidFill>
                  <a:schemeClr val="accent6">
                    <a:lumMod val="50000"/>
                  </a:schemeClr>
                </a:solidFill>
                <a:latin typeface="Arial"/>
                <a:cs typeface="Arial"/>
              </a:rPr>
              <a:t>respond</a:t>
            </a:r>
            <a:r>
              <a:rPr sz="3000" spc="-235" dirty="0">
                <a:solidFill>
                  <a:schemeClr val="accent6">
                    <a:lumMod val="50000"/>
                  </a:schemeClr>
                </a:solidFill>
                <a:latin typeface="Arial"/>
                <a:cs typeface="Arial"/>
              </a:rPr>
              <a:t> </a:t>
            </a:r>
            <a:r>
              <a:rPr sz="3000" spc="-50" dirty="0">
                <a:solidFill>
                  <a:schemeClr val="accent6">
                    <a:lumMod val="50000"/>
                  </a:schemeClr>
                </a:solidFill>
                <a:latin typeface="Arial"/>
                <a:cs typeface="Arial"/>
              </a:rPr>
              <a:t>normally</a:t>
            </a:r>
            <a:r>
              <a:rPr sz="3000" spc="-215" dirty="0">
                <a:solidFill>
                  <a:schemeClr val="accent6">
                    <a:lumMod val="50000"/>
                  </a:schemeClr>
                </a:solidFill>
                <a:latin typeface="Arial"/>
                <a:cs typeface="Arial"/>
              </a:rPr>
              <a:t> </a:t>
            </a:r>
            <a:r>
              <a:rPr sz="3000" spc="65" dirty="0">
                <a:solidFill>
                  <a:schemeClr val="accent6">
                    <a:lumMod val="50000"/>
                  </a:schemeClr>
                </a:solidFill>
                <a:latin typeface="Arial"/>
                <a:cs typeface="Arial"/>
              </a:rPr>
              <a:t>to</a:t>
            </a:r>
            <a:r>
              <a:rPr sz="3000" spc="-240" dirty="0">
                <a:solidFill>
                  <a:schemeClr val="accent6">
                    <a:lumMod val="50000"/>
                  </a:schemeClr>
                </a:solidFill>
                <a:latin typeface="Arial"/>
                <a:cs typeface="Arial"/>
              </a:rPr>
              <a:t> </a:t>
            </a:r>
            <a:r>
              <a:rPr sz="3000" spc="-15" dirty="0">
                <a:solidFill>
                  <a:schemeClr val="accent6">
                    <a:lumMod val="50000"/>
                  </a:schemeClr>
                </a:solidFill>
                <a:latin typeface="Arial"/>
                <a:cs typeface="Arial"/>
              </a:rPr>
              <a:t>the  </a:t>
            </a:r>
            <a:r>
              <a:rPr sz="3000" spc="-125" dirty="0">
                <a:solidFill>
                  <a:schemeClr val="accent6">
                    <a:lumMod val="50000"/>
                  </a:schemeClr>
                </a:solidFill>
                <a:latin typeface="Arial"/>
                <a:cs typeface="Arial"/>
              </a:rPr>
              <a:t>increased</a:t>
            </a:r>
            <a:r>
              <a:rPr sz="3000" spc="-235" dirty="0">
                <a:solidFill>
                  <a:schemeClr val="accent6">
                    <a:lumMod val="50000"/>
                  </a:schemeClr>
                </a:solidFill>
                <a:latin typeface="Arial"/>
                <a:cs typeface="Arial"/>
              </a:rPr>
              <a:t> </a:t>
            </a:r>
            <a:r>
              <a:rPr sz="3000" spc="-100" dirty="0">
                <a:solidFill>
                  <a:schemeClr val="accent6">
                    <a:lumMod val="50000"/>
                  </a:schemeClr>
                </a:solidFill>
                <a:latin typeface="Arial"/>
                <a:cs typeface="Arial"/>
              </a:rPr>
              <a:t>demand</a:t>
            </a:r>
            <a:endParaRPr sz="3000" dirty="0">
              <a:solidFill>
                <a:schemeClr val="accent6">
                  <a:lumMod val="50000"/>
                </a:schemeClr>
              </a:solidFill>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278" y="236931"/>
            <a:ext cx="7847965" cy="514350"/>
          </a:xfrm>
          <a:prstGeom prst="rect">
            <a:avLst/>
          </a:prstGeom>
        </p:spPr>
        <p:txBody>
          <a:bodyPr vert="horz" wrap="square" lIns="0" tIns="13335" rIns="0" bIns="0" rtlCol="0">
            <a:spAutoFit/>
          </a:bodyPr>
          <a:lstStyle/>
          <a:p>
            <a:pPr marL="12700">
              <a:lnSpc>
                <a:spcPct val="100000"/>
              </a:lnSpc>
              <a:spcBef>
                <a:spcPts val="105"/>
              </a:spcBef>
              <a:tabLst>
                <a:tab pos="1279525" algn="l"/>
                <a:tab pos="2123440" algn="l"/>
                <a:tab pos="4444365" algn="l"/>
                <a:tab pos="5499735" algn="l"/>
              </a:tabLst>
            </a:pPr>
            <a:r>
              <a:rPr sz="3200" b="0" spc="254" dirty="0">
                <a:solidFill>
                  <a:srgbClr val="0070C0"/>
                </a:solidFill>
                <a:latin typeface="Arial"/>
                <a:cs typeface="Arial"/>
              </a:rPr>
              <a:t>Sites	</a:t>
            </a:r>
            <a:r>
              <a:rPr sz="3200" b="0" spc="445" dirty="0">
                <a:solidFill>
                  <a:srgbClr val="0070C0"/>
                </a:solidFill>
                <a:latin typeface="Arial"/>
                <a:cs typeface="Arial"/>
              </a:rPr>
              <a:t>for	</a:t>
            </a:r>
            <a:r>
              <a:rPr sz="3200" b="0" spc="170" dirty="0">
                <a:solidFill>
                  <a:srgbClr val="0070C0"/>
                </a:solidFill>
                <a:latin typeface="Arial"/>
                <a:cs typeface="Arial"/>
              </a:rPr>
              <a:t>monitoring	</a:t>
            </a:r>
            <a:r>
              <a:rPr sz="3200" b="0" spc="-50" dirty="0">
                <a:solidFill>
                  <a:srgbClr val="0070C0"/>
                </a:solidFill>
                <a:latin typeface="Arial"/>
                <a:cs typeface="Arial"/>
              </a:rPr>
              <a:t>body	</a:t>
            </a:r>
            <a:r>
              <a:rPr sz="3200" b="0" spc="95" dirty="0">
                <a:solidFill>
                  <a:srgbClr val="0070C0"/>
                </a:solidFill>
                <a:latin typeface="Arial"/>
                <a:cs typeface="Arial"/>
              </a:rPr>
              <a:t>temperature</a:t>
            </a:r>
            <a:endParaRPr sz="3200" dirty="0">
              <a:solidFill>
                <a:srgbClr val="0070C0"/>
              </a:solidFill>
              <a:latin typeface="Arial"/>
              <a:cs typeface="Arial"/>
            </a:endParaRPr>
          </a:p>
        </p:txBody>
      </p:sp>
      <p:sp>
        <p:nvSpPr>
          <p:cNvPr id="3" name="object 3"/>
          <p:cNvSpPr txBox="1"/>
          <p:nvPr/>
        </p:nvSpPr>
        <p:spPr>
          <a:xfrm>
            <a:off x="304801" y="972469"/>
            <a:ext cx="5562600" cy="4807726"/>
          </a:xfrm>
          <a:prstGeom prst="rect">
            <a:avLst/>
          </a:prstGeom>
        </p:spPr>
        <p:txBody>
          <a:bodyPr vert="horz" wrap="square" lIns="0" tIns="146050" rIns="0" bIns="0" rtlCol="0">
            <a:spAutoFit/>
          </a:bodyPr>
          <a:lstStyle/>
          <a:p>
            <a:pPr marL="12700">
              <a:lnSpc>
                <a:spcPct val="100000"/>
              </a:lnSpc>
              <a:spcBef>
                <a:spcPts val="1150"/>
              </a:spcBef>
              <a:buSzPct val="96666"/>
              <a:buAutoNum type="arabicPeriod"/>
              <a:tabLst>
                <a:tab pos="285115" algn="l"/>
              </a:tabLst>
            </a:pPr>
            <a:r>
              <a:rPr sz="3000" spc="-75" dirty="0">
                <a:solidFill>
                  <a:schemeClr val="accent6">
                    <a:lumMod val="50000"/>
                  </a:schemeClr>
                </a:solidFill>
                <a:latin typeface="Arial"/>
                <a:cs typeface="Arial"/>
              </a:rPr>
              <a:t>Oral.</a:t>
            </a:r>
            <a:endParaRPr sz="3000" dirty="0">
              <a:solidFill>
                <a:schemeClr val="accent6">
                  <a:lumMod val="50000"/>
                </a:schemeClr>
              </a:solidFill>
              <a:latin typeface="Arial"/>
              <a:cs typeface="Arial"/>
            </a:endParaRPr>
          </a:p>
          <a:p>
            <a:pPr marL="308610" indent="-295910">
              <a:lnSpc>
                <a:spcPct val="100000"/>
              </a:lnSpc>
              <a:spcBef>
                <a:spcPts val="1055"/>
              </a:spcBef>
              <a:buSzPct val="96666"/>
              <a:buAutoNum type="arabicPeriod"/>
              <a:tabLst>
                <a:tab pos="309245" algn="l"/>
              </a:tabLst>
            </a:pPr>
            <a:r>
              <a:rPr sz="3000" spc="-125" dirty="0">
                <a:solidFill>
                  <a:schemeClr val="accent6">
                    <a:lumMod val="50000"/>
                  </a:schemeClr>
                </a:solidFill>
                <a:latin typeface="Arial"/>
                <a:cs typeface="Arial"/>
              </a:rPr>
              <a:t>Tympanic</a:t>
            </a:r>
            <a:r>
              <a:rPr sz="3000" spc="-245" dirty="0">
                <a:solidFill>
                  <a:schemeClr val="accent6">
                    <a:lumMod val="50000"/>
                  </a:schemeClr>
                </a:solidFill>
                <a:latin typeface="Arial"/>
                <a:cs typeface="Arial"/>
              </a:rPr>
              <a:t> </a:t>
            </a:r>
            <a:r>
              <a:rPr sz="3000" spc="-95" dirty="0">
                <a:solidFill>
                  <a:schemeClr val="accent6">
                    <a:lumMod val="50000"/>
                  </a:schemeClr>
                </a:solidFill>
                <a:latin typeface="Arial"/>
                <a:cs typeface="Arial"/>
              </a:rPr>
              <a:t>membrane</a:t>
            </a:r>
            <a:endParaRPr sz="3000" dirty="0">
              <a:solidFill>
                <a:schemeClr val="accent6">
                  <a:lumMod val="50000"/>
                </a:schemeClr>
              </a:solidFill>
              <a:latin typeface="Arial"/>
              <a:cs typeface="Arial"/>
            </a:endParaRPr>
          </a:p>
          <a:p>
            <a:pPr marL="12700" marR="5080">
              <a:lnSpc>
                <a:spcPct val="129500"/>
              </a:lnSpc>
              <a:spcBef>
                <a:spcPts val="10"/>
              </a:spcBef>
              <a:buSzPct val="96666"/>
              <a:buAutoNum type="arabicPeriod"/>
              <a:tabLst>
                <a:tab pos="287020" algn="l"/>
              </a:tabLst>
            </a:pPr>
            <a:r>
              <a:rPr sz="3000" spc="-155" dirty="0">
                <a:solidFill>
                  <a:schemeClr val="accent6">
                    <a:lumMod val="50000"/>
                  </a:schemeClr>
                </a:solidFill>
                <a:latin typeface="Arial"/>
                <a:cs typeface="Arial"/>
              </a:rPr>
              <a:t>Esophageal  </a:t>
            </a:r>
            <a:r>
              <a:rPr sz="3000" spc="-114" dirty="0">
                <a:solidFill>
                  <a:schemeClr val="accent6">
                    <a:lumMod val="50000"/>
                  </a:schemeClr>
                </a:solidFill>
                <a:latin typeface="Arial"/>
                <a:cs typeface="Arial"/>
              </a:rPr>
              <a:t>4.Nasopharyngeal  </a:t>
            </a:r>
            <a:r>
              <a:rPr sz="3000" spc="-100" dirty="0">
                <a:solidFill>
                  <a:schemeClr val="accent6">
                    <a:lumMod val="50000"/>
                  </a:schemeClr>
                </a:solidFill>
                <a:latin typeface="Arial"/>
                <a:cs typeface="Arial"/>
              </a:rPr>
              <a:t>5.Pulmonary </a:t>
            </a:r>
            <a:r>
              <a:rPr sz="3000" spc="-40" dirty="0">
                <a:solidFill>
                  <a:schemeClr val="accent6">
                    <a:lumMod val="50000"/>
                  </a:schemeClr>
                </a:solidFill>
                <a:latin typeface="Arial"/>
                <a:cs typeface="Arial"/>
              </a:rPr>
              <a:t>arterial</a:t>
            </a:r>
            <a:r>
              <a:rPr sz="3000" spc="-409" dirty="0">
                <a:solidFill>
                  <a:schemeClr val="accent6">
                    <a:lumMod val="50000"/>
                  </a:schemeClr>
                </a:solidFill>
                <a:latin typeface="Arial"/>
                <a:cs typeface="Arial"/>
              </a:rPr>
              <a:t> </a:t>
            </a:r>
            <a:r>
              <a:rPr sz="3000" spc="-50" dirty="0">
                <a:solidFill>
                  <a:schemeClr val="accent6">
                    <a:lumMod val="50000"/>
                  </a:schemeClr>
                </a:solidFill>
                <a:latin typeface="Arial"/>
                <a:cs typeface="Arial"/>
              </a:rPr>
              <a:t>blood  </a:t>
            </a:r>
            <a:r>
              <a:rPr sz="3000" spc="-120" dirty="0">
                <a:solidFill>
                  <a:schemeClr val="accent6">
                    <a:lumMod val="50000"/>
                  </a:schemeClr>
                </a:solidFill>
                <a:latin typeface="Arial"/>
                <a:cs typeface="Arial"/>
              </a:rPr>
              <a:t>6.Rectal</a:t>
            </a:r>
            <a:endParaRPr sz="3000" dirty="0">
              <a:solidFill>
                <a:schemeClr val="accent6">
                  <a:lumMod val="50000"/>
                </a:schemeClr>
              </a:solidFill>
              <a:latin typeface="Arial"/>
              <a:cs typeface="Arial"/>
            </a:endParaRPr>
          </a:p>
          <a:p>
            <a:pPr marL="12700" marR="2700655">
              <a:lnSpc>
                <a:spcPts val="4660"/>
              </a:lnSpc>
              <a:spcBef>
                <a:spcPts val="330"/>
              </a:spcBef>
            </a:pPr>
            <a:r>
              <a:rPr sz="3000" spc="-215" dirty="0">
                <a:solidFill>
                  <a:schemeClr val="accent6">
                    <a:lumMod val="50000"/>
                  </a:schemeClr>
                </a:solidFill>
                <a:latin typeface="Arial"/>
                <a:cs typeface="Arial"/>
              </a:rPr>
              <a:t>7.</a:t>
            </a:r>
            <a:r>
              <a:rPr sz="3000" spc="-125" dirty="0">
                <a:solidFill>
                  <a:schemeClr val="accent6">
                    <a:lumMod val="50000"/>
                  </a:schemeClr>
                </a:solidFill>
                <a:latin typeface="Arial"/>
                <a:cs typeface="Arial"/>
              </a:rPr>
              <a:t>Bl</a:t>
            </a:r>
            <a:r>
              <a:rPr sz="3000" spc="-165" dirty="0">
                <a:solidFill>
                  <a:schemeClr val="accent6">
                    <a:lumMod val="50000"/>
                  </a:schemeClr>
                </a:solidFill>
                <a:latin typeface="Arial"/>
                <a:cs typeface="Arial"/>
              </a:rPr>
              <a:t>a</a:t>
            </a:r>
            <a:r>
              <a:rPr sz="3000" spc="-65" dirty="0">
                <a:solidFill>
                  <a:schemeClr val="accent6">
                    <a:lumMod val="50000"/>
                  </a:schemeClr>
                </a:solidFill>
                <a:latin typeface="Arial"/>
                <a:cs typeface="Arial"/>
              </a:rPr>
              <a:t>dder  </a:t>
            </a:r>
            <a:r>
              <a:rPr sz="3000" spc="-60" dirty="0">
                <a:solidFill>
                  <a:schemeClr val="accent6">
                    <a:lumMod val="50000"/>
                  </a:schemeClr>
                </a:solidFill>
                <a:latin typeface="Arial"/>
                <a:cs typeface="Arial"/>
              </a:rPr>
              <a:t>8.Axillary</a:t>
            </a:r>
            <a:endParaRPr sz="3000" dirty="0">
              <a:solidFill>
                <a:schemeClr val="accent6">
                  <a:lumMod val="50000"/>
                </a:schemeClr>
              </a:solidFill>
              <a:latin typeface="Arial"/>
              <a:cs typeface="Arial"/>
            </a:endParaRPr>
          </a:p>
          <a:p>
            <a:pPr marL="12700">
              <a:lnSpc>
                <a:spcPct val="100000"/>
              </a:lnSpc>
              <a:spcBef>
                <a:spcPts val="735"/>
              </a:spcBef>
            </a:pPr>
            <a:r>
              <a:rPr sz="3000" spc="-130" dirty="0">
                <a:solidFill>
                  <a:schemeClr val="accent6">
                    <a:lumMod val="50000"/>
                  </a:schemeClr>
                </a:solidFill>
                <a:latin typeface="Arial"/>
                <a:cs typeface="Arial"/>
              </a:rPr>
              <a:t>9.Forehead</a:t>
            </a:r>
            <a:endParaRPr sz="3000" dirty="0">
              <a:solidFill>
                <a:schemeClr val="accent6">
                  <a:lumMod val="50000"/>
                </a:schemeClr>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98780" y="304800"/>
            <a:ext cx="8346439" cy="5943600"/>
          </a:xfrm>
        </p:spPr>
        <p:txBody>
          <a:bodyPr/>
          <a:lstStyle/>
          <a:p>
            <a:pPr marL="0" indent="0" algn="ctr">
              <a:buNone/>
            </a:pPr>
            <a:r>
              <a:rPr lang="en-US" sz="4000" dirty="0">
                <a:solidFill>
                  <a:srgbClr val="FF0000"/>
                </a:solidFill>
              </a:rPr>
              <a:t>Ward:</a:t>
            </a:r>
          </a:p>
          <a:p>
            <a:pPr marL="0" indent="0">
              <a:buNone/>
            </a:pPr>
            <a:r>
              <a:rPr lang="en-US" b="0" i="0" dirty="0">
                <a:solidFill>
                  <a:srgbClr val="202124"/>
                </a:solidFill>
                <a:effectLst/>
                <a:latin typeface="HelveticaNeue"/>
              </a:rPr>
              <a:t> - Block forming a division of a </a:t>
            </a:r>
            <a:r>
              <a:rPr lang="en-US" b="1" i="0" dirty="0">
                <a:solidFill>
                  <a:srgbClr val="202124"/>
                </a:solidFill>
                <a:effectLst/>
                <a:latin typeface="HelveticaNeue"/>
              </a:rPr>
              <a:t>hospital</a:t>
            </a:r>
            <a:r>
              <a:rPr lang="en-US" b="0" i="0" dirty="0">
                <a:solidFill>
                  <a:srgbClr val="202124"/>
                </a:solidFill>
                <a:effectLst/>
                <a:latin typeface="HelveticaNeue"/>
              </a:rPr>
              <a:t> (or a suite of rooms) shared by patients who need a similar kind of care.</a:t>
            </a:r>
            <a:endParaRPr lang="en-US" b="0" i="0" dirty="0">
              <a:solidFill>
                <a:srgbClr val="000000"/>
              </a:solidFill>
              <a:effectLst/>
              <a:latin typeface="Open Sans"/>
            </a:endParaRPr>
          </a:p>
          <a:p>
            <a:pPr marL="0" indent="0">
              <a:buNone/>
            </a:pPr>
            <a:endParaRPr lang="en-US" dirty="0">
              <a:solidFill>
                <a:srgbClr val="FF0000"/>
              </a:solidFill>
            </a:endParaRPr>
          </a:p>
          <a:p>
            <a:pPr marL="0" indent="0">
              <a:buNone/>
            </a:pPr>
            <a:r>
              <a:rPr lang="en-US" dirty="0"/>
              <a:t>●nurse :patient : NURSE/shift </a:t>
            </a:r>
          </a:p>
          <a:p>
            <a:pPr marL="0" indent="0">
              <a:buNone/>
            </a:pPr>
            <a:r>
              <a:rPr lang="en-US" dirty="0"/>
              <a:t>●nurse in change : NURSE/room </a:t>
            </a:r>
          </a:p>
          <a:p>
            <a:pPr marL="0" indent="0">
              <a:buNone/>
            </a:pPr>
            <a:r>
              <a:rPr lang="en-US" dirty="0"/>
              <a:t>●resident doctor available</a:t>
            </a:r>
          </a:p>
          <a:p>
            <a:pPr marL="0" indent="0">
              <a:buNone/>
            </a:pPr>
            <a:r>
              <a:rPr lang="en-US" dirty="0"/>
              <a:t>●consultant frequent: per call or round</a:t>
            </a:r>
          </a:p>
          <a:p>
            <a:pPr marL="0" indent="0">
              <a:buNone/>
            </a:pPr>
            <a:r>
              <a:rPr lang="en-US" dirty="0"/>
              <a:t>●facilities to support organ system failure: not necessary </a:t>
            </a:r>
          </a:p>
        </p:txBody>
      </p:sp>
    </p:spTree>
    <p:extLst>
      <p:ext uri="{BB962C8B-B14F-4D97-AF65-F5344CB8AC3E}">
        <p14:creationId xmlns:p14="http://schemas.microsoft.com/office/powerpoint/2010/main" val="1823260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676" y="228600"/>
            <a:ext cx="6781800" cy="1600200"/>
          </a:xfrm>
        </p:spPr>
        <p:txBody>
          <a:bodyPr/>
          <a:lstStyle/>
          <a:p>
            <a:r>
              <a:rPr lang="en-US" sz="5400" b="1" i="1" dirty="0">
                <a:solidFill>
                  <a:srgbClr val="4081D0"/>
                </a:solidFill>
              </a:rPr>
              <a:t>Hypothermia </a:t>
            </a:r>
            <a:endParaRPr lang="ar-JO" sz="5400" b="1" i="1" dirty="0">
              <a:solidFill>
                <a:srgbClr val="4081D0"/>
              </a:solidFill>
            </a:endParaRPr>
          </a:p>
        </p:txBody>
      </p:sp>
      <p:sp>
        <p:nvSpPr>
          <p:cNvPr id="3" name="Content Placeholder 2"/>
          <p:cNvSpPr>
            <a:spLocks noGrp="1"/>
          </p:cNvSpPr>
          <p:nvPr>
            <p:ph idx="1"/>
          </p:nvPr>
        </p:nvSpPr>
        <p:spPr>
          <a:xfrm>
            <a:off x="76200" y="1905000"/>
            <a:ext cx="6096000" cy="3886200"/>
          </a:xfrm>
        </p:spPr>
        <p:txBody>
          <a:bodyPr>
            <a:normAutofit lnSpcReduction="10000"/>
          </a:bodyPr>
          <a:lstStyle/>
          <a:p>
            <a:r>
              <a:rPr lang="en-US" dirty="0"/>
              <a:t>. Hypothermia is defined as a potentially dangerous drop in body temperature below 35°C (95°F), and can be the result of environmental forces (accidental hypothermia),a metabolic disorder (secondary hypothermia), or a therapeutic intervention (induced hypothermia)</a:t>
            </a:r>
          </a:p>
          <a:p>
            <a:r>
              <a:rPr lang="en-US" dirty="0"/>
              <a:t>usually it caused by prolonged exposure to cold temperatures.</a:t>
            </a:r>
          </a:p>
          <a:p>
            <a:pPr algn="l" rtl="0"/>
            <a:r>
              <a:rPr lang="en-US" dirty="0" smtClean="0"/>
              <a:t>.</a:t>
            </a:r>
            <a:endParaRPr lang="ar-JO"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57200"/>
            <a:ext cx="3048000" cy="5715000"/>
          </a:xfrm>
          <a:prstGeom prst="rect">
            <a:avLst/>
          </a:prstGeom>
        </p:spPr>
      </p:pic>
    </p:spTree>
    <p:extLst>
      <p:ext uri="{BB962C8B-B14F-4D97-AF65-F5344CB8AC3E}">
        <p14:creationId xmlns:p14="http://schemas.microsoft.com/office/powerpoint/2010/main" val="226876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10500" cy="1143000"/>
          </a:xfrm>
        </p:spPr>
        <p:txBody>
          <a:bodyPr>
            <a:normAutofit fontScale="90000"/>
          </a:bodyPr>
          <a:lstStyle/>
          <a:p>
            <a:r>
              <a:rPr lang="en-US" b="1" dirty="0">
                <a:solidFill>
                  <a:srgbClr val="00B0F0"/>
                </a:solidFill>
              </a:rPr>
              <a:t>What Causes  Hypothermia?</a:t>
            </a:r>
            <a:endParaRPr lang="ar-JO" b="1" dirty="0">
              <a:solidFill>
                <a:srgbClr val="00B0F0"/>
              </a:solidFill>
            </a:endParaRPr>
          </a:p>
        </p:txBody>
      </p:sp>
      <p:sp>
        <p:nvSpPr>
          <p:cNvPr id="3" name="Content Placeholder 2"/>
          <p:cNvSpPr>
            <a:spLocks noGrp="1"/>
          </p:cNvSpPr>
          <p:nvPr>
            <p:ph idx="1"/>
          </p:nvPr>
        </p:nvSpPr>
        <p:spPr>
          <a:xfrm>
            <a:off x="685800" y="1371600"/>
            <a:ext cx="7543800" cy="4572000"/>
          </a:xfrm>
        </p:spPr>
        <p:txBody>
          <a:bodyPr/>
          <a:lstStyle/>
          <a:p>
            <a:pPr algn="l" rtl="0"/>
            <a:r>
              <a:rPr lang="en-US" sz="3600" dirty="0"/>
              <a:t>Cold exposure</a:t>
            </a:r>
            <a:r>
              <a:rPr lang="en-US" dirty="0"/>
              <a:t>.</a:t>
            </a:r>
          </a:p>
          <a:p>
            <a:pPr algn="l" rtl="0"/>
            <a:r>
              <a:rPr lang="en-US" dirty="0"/>
              <a:t>Certain medical conditions such </a:t>
            </a:r>
            <a:r>
              <a:rPr lang="en-US" sz="3600" dirty="0"/>
              <a:t>as diabetes </a:t>
            </a:r>
            <a:r>
              <a:rPr lang="en-US" dirty="0"/>
              <a:t>and </a:t>
            </a:r>
            <a:r>
              <a:rPr lang="en-US" sz="3600" dirty="0"/>
              <a:t>thyroid conditions</a:t>
            </a:r>
            <a:r>
              <a:rPr lang="en-US" dirty="0"/>
              <a:t>, some </a:t>
            </a:r>
            <a:r>
              <a:rPr lang="en-US" sz="3600" dirty="0"/>
              <a:t>medication</a:t>
            </a:r>
            <a:r>
              <a:rPr lang="en-US" dirty="0"/>
              <a:t>s, </a:t>
            </a:r>
            <a:r>
              <a:rPr lang="en-US" sz="3600" dirty="0"/>
              <a:t>severe trauma</a:t>
            </a:r>
            <a:r>
              <a:rPr lang="en-US" dirty="0"/>
              <a:t>, or using </a:t>
            </a:r>
            <a:r>
              <a:rPr lang="en-US" sz="3600" dirty="0"/>
              <a:t>drugs or alcohol </a:t>
            </a:r>
            <a:r>
              <a:rPr lang="en-US" dirty="0"/>
              <a:t>all increase </a:t>
            </a:r>
            <a:r>
              <a:rPr lang="en-US" dirty="0" smtClean="0"/>
              <a:t>the </a:t>
            </a:r>
            <a:r>
              <a:rPr lang="en-US" dirty="0"/>
              <a:t>risk of hypothermia. </a:t>
            </a:r>
            <a:endParaRPr lang="ar-JO" dirty="0"/>
          </a:p>
        </p:txBody>
      </p:sp>
    </p:spTree>
    <p:extLst>
      <p:ext uri="{BB962C8B-B14F-4D97-AF65-F5344CB8AC3E}">
        <p14:creationId xmlns:p14="http://schemas.microsoft.com/office/powerpoint/2010/main" val="1352275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5"/>
            <a:ext cx="8229600" cy="1597496"/>
          </a:xfrm>
        </p:spPr>
        <p:txBody>
          <a:bodyPr>
            <a:normAutofit/>
          </a:bodyPr>
          <a:lstStyle/>
          <a:p>
            <a:pPr marL="0" indent="0" algn="l" rtl="0">
              <a:buNone/>
            </a:pPr>
            <a:r>
              <a:rPr lang="en-US" b="1" dirty="0">
                <a:solidFill>
                  <a:schemeClr val="accent1">
                    <a:lumMod val="75000"/>
                  </a:schemeClr>
                </a:solidFill>
              </a:rPr>
              <a:t>Temperatures for mild, moderate, </a:t>
            </a:r>
          </a:p>
          <a:p>
            <a:pPr marL="0" indent="0" algn="l" rtl="0">
              <a:buNone/>
            </a:pPr>
            <a:r>
              <a:rPr lang="en-US" b="1" dirty="0">
                <a:solidFill>
                  <a:schemeClr val="accent1">
                    <a:lumMod val="75000"/>
                  </a:schemeClr>
                </a:solidFill>
              </a:rPr>
              <a:t>and severe hypothermia generally range from:</a:t>
            </a:r>
          </a:p>
          <a:p>
            <a:pPr algn="l" rtl="0"/>
            <a:endParaRPr lang="en-US"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7113"/>
            <a:ext cx="2603748" cy="1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204864"/>
            <a:ext cx="6431657" cy="437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6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dirty="0">
                <a:solidFill>
                  <a:srgbClr val="FF0000"/>
                </a:solidFill>
              </a:rPr>
              <a:t>Mild Hypothermia(32 – 35°C </a:t>
            </a:r>
            <a:r>
              <a:rPr lang="en-US" dirty="0" smtClean="0">
                <a:solidFill>
                  <a:srgbClr val="FF0000"/>
                </a:solidFill>
              </a:rPr>
              <a:t>)</a:t>
            </a:r>
          </a:p>
          <a:p>
            <a:pPr fontAlgn="base"/>
            <a:r>
              <a:rPr lang="en-US" dirty="0" smtClean="0"/>
              <a:t>shivering </a:t>
            </a:r>
            <a:r>
              <a:rPr lang="en-US" dirty="0"/>
              <a:t>– not under voluntary control</a:t>
            </a:r>
          </a:p>
          <a:p>
            <a:pPr fontAlgn="base"/>
            <a:r>
              <a:rPr lang="en-US" dirty="0" err="1" smtClean="0"/>
              <a:t>Cold,pale</a:t>
            </a:r>
            <a:r>
              <a:rPr lang="en-US" dirty="0" smtClean="0"/>
              <a:t> skin from vasoconstriction </a:t>
            </a:r>
            <a:r>
              <a:rPr lang="en-US" dirty="0"/>
              <a:t>to periphery (fingers, toes </a:t>
            </a:r>
            <a:r>
              <a:rPr lang="en-US" dirty="0" err="1"/>
              <a:t>etc</a:t>
            </a:r>
            <a:r>
              <a:rPr lang="en-US" dirty="0" smtClean="0"/>
              <a:t>)</a:t>
            </a:r>
          </a:p>
          <a:p>
            <a:pPr fontAlgn="base"/>
            <a:r>
              <a:rPr lang="en-US" dirty="0" smtClean="0"/>
              <a:t>Confusion</a:t>
            </a:r>
          </a:p>
          <a:p>
            <a:pPr fontAlgn="base"/>
            <a:r>
              <a:rPr lang="en-US" dirty="0" smtClean="0"/>
              <a:t>Tachycardia</a:t>
            </a:r>
          </a:p>
          <a:p>
            <a:pPr marL="0" indent="0" fontAlgn="base">
              <a:buNone/>
            </a:pPr>
            <a:endParaRPr lang="en-US" dirty="0" smtClean="0"/>
          </a:p>
        </p:txBody>
      </p:sp>
    </p:spTree>
    <p:extLst>
      <p:ext uri="{BB962C8B-B14F-4D97-AF65-F5344CB8AC3E}">
        <p14:creationId xmlns:p14="http://schemas.microsoft.com/office/powerpoint/2010/main" val="923945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685800"/>
            <a:ext cx="7543800" cy="4572000"/>
          </a:xfrm>
        </p:spPr>
        <p:txBody>
          <a:bodyPr>
            <a:normAutofit/>
          </a:bodyPr>
          <a:lstStyle/>
          <a:p>
            <a:pPr fontAlgn="base"/>
            <a:r>
              <a:rPr lang="en-US" dirty="0">
                <a:solidFill>
                  <a:srgbClr val="FF0000"/>
                </a:solidFill>
              </a:rPr>
              <a:t>Moderate hypothermia (28 – </a:t>
            </a:r>
            <a:r>
              <a:rPr lang="en-US" dirty="0" smtClean="0">
                <a:solidFill>
                  <a:srgbClr val="FF0000"/>
                </a:solidFill>
              </a:rPr>
              <a:t>31.9°C )</a:t>
            </a:r>
          </a:p>
          <a:p>
            <a:pPr fontAlgn="base"/>
            <a:r>
              <a:rPr lang="en-US" dirty="0" smtClean="0"/>
              <a:t>reduced </a:t>
            </a:r>
            <a:r>
              <a:rPr lang="en-US" dirty="0"/>
              <a:t>level of consciousness</a:t>
            </a:r>
          </a:p>
          <a:p>
            <a:pPr fontAlgn="base"/>
            <a:r>
              <a:rPr lang="en-US" dirty="0"/>
              <a:t>loss of fine motor coordination, particularly in hands due to restricted peripheral blood flow</a:t>
            </a:r>
          </a:p>
          <a:p>
            <a:pPr fontAlgn="base"/>
            <a:r>
              <a:rPr lang="en-US" dirty="0"/>
              <a:t>slurred speech</a:t>
            </a:r>
          </a:p>
          <a:p>
            <a:pPr fontAlgn="base"/>
            <a:r>
              <a:rPr lang="en-US" dirty="0"/>
              <a:t>violent shivering</a:t>
            </a:r>
          </a:p>
          <a:p>
            <a:r>
              <a:rPr lang="en-US" dirty="0" err="1" smtClean="0"/>
              <a:t>Bradycardia</a:t>
            </a:r>
            <a:endParaRPr lang="en-US" dirty="0" smtClean="0"/>
          </a:p>
          <a:p>
            <a:r>
              <a:rPr lang="en-US" dirty="0" err="1" smtClean="0"/>
              <a:t>Bradypnea</a:t>
            </a:r>
            <a:endParaRPr lang="en-US" dirty="0" smtClean="0"/>
          </a:p>
          <a:p>
            <a:r>
              <a:rPr lang="en-US" dirty="0" smtClean="0"/>
              <a:t>Lethargy </a:t>
            </a:r>
          </a:p>
          <a:p>
            <a:endParaRPr lang="en-US" dirty="0"/>
          </a:p>
        </p:txBody>
      </p:sp>
    </p:spTree>
    <p:extLst>
      <p:ext uri="{BB962C8B-B14F-4D97-AF65-F5344CB8AC3E}">
        <p14:creationId xmlns:p14="http://schemas.microsoft.com/office/powerpoint/2010/main" val="3655147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066800"/>
            <a:ext cx="7543800" cy="4495800"/>
          </a:xfrm>
        </p:spPr>
        <p:txBody>
          <a:bodyPr>
            <a:normAutofit fontScale="85000" lnSpcReduction="10000"/>
          </a:bodyPr>
          <a:lstStyle/>
          <a:p>
            <a:pPr fontAlgn="base"/>
            <a:r>
              <a:rPr lang="en-US" dirty="0">
                <a:solidFill>
                  <a:srgbClr val="FF0000"/>
                </a:solidFill>
              </a:rPr>
              <a:t>Severe hypothermia (&lt; 28°C)</a:t>
            </a:r>
          </a:p>
          <a:p>
            <a:pPr fontAlgn="base"/>
            <a:r>
              <a:rPr lang="en-US" dirty="0"/>
              <a:t>casualty falls to the ground, curls up into a fetal position to conserve heat</a:t>
            </a:r>
          </a:p>
          <a:p>
            <a:pPr fontAlgn="base"/>
            <a:r>
              <a:rPr lang="en-US" dirty="0"/>
              <a:t>muscle rigidity develops because peripheral blood flow is reduced and due to lactic acid and carbon dioxide buildup in the muscles</a:t>
            </a:r>
          </a:p>
          <a:p>
            <a:pPr fontAlgn="base"/>
            <a:r>
              <a:rPr lang="en-US" dirty="0"/>
              <a:t>the skin becomes </a:t>
            </a:r>
            <a:r>
              <a:rPr lang="en-US" dirty="0" smtClean="0"/>
              <a:t>pale</a:t>
            </a:r>
          </a:p>
          <a:p>
            <a:pPr fontAlgn="base"/>
            <a:r>
              <a:rPr lang="en-US" dirty="0" smtClean="0"/>
              <a:t>Patients are </a:t>
            </a:r>
            <a:r>
              <a:rPr lang="en-US" dirty="0"/>
              <a:t>usually obtunded or comatose with dilated, fixed pupils</a:t>
            </a:r>
          </a:p>
          <a:p>
            <a:pPr fontAlgn="base"/>
            <a:r>
              <a:rPr lang="en-US" dirty="0" smtClean="0"/>
              <a:t>pulse </a:t>
            </a:r>
            <a:r>
              <a:rPr lang="en-US" dirty="0"/>
              <a:t>rate </a:t>
            </a:r>
            <a:r>
              <a:rPr lang="en-US" dirty="0" smtClean="0"/>
              <a:t>decreases</a:t>
            </a:r>
          </a:p>
          <a:p>
            <a:pPr fontAlgn="base"/>
            <a:r>
              <a:rPr lang="en-US" dirty="0" smtClean="0"/>
              <a:t>No shivering</a:t>
            </a:r>
          </a:p>
          <a:p>
            <a:pPr fontAlgn="base"/>
            <a:r>
              <a:rPr lang="en-US" dirty="0" smtClean="0"/>
              <a:t>Hypotension </a:t>
            </a:r>
          </a:p>
          <a:p>
            <a:pPr fontAlgn="base"/>
            <a:r>
              <a:rPr lang="en-US" dirty="0" smtClean="0"/>
              <a:t>Oliguria</a:t>
            </a:r>
          </a:p>
          <a:p>
            <a:pPr fontAlgn="base"/>
            <a:r>
              <a:rPr lang="en-US" dirty="0" smtClean="0"/>
              <a:t>Edema</a:t>
            </a:r>
          </a:p>
          <a:p>
            <a:pPr fontAlgn="base"/>
            <a:r>
              <a:rPr lang="en-US" dirty="0" smtClean="0"/>
              <a:t>Arrhythmias</a:t>
            </a:r>
          </a:p>
          <a:p>
            <a:pPr fontAlgn="base"/>
            <a:endParaRPr lang="en-US" dirty="0" smtClean="0"/>
          </a:p>
          <a:p>
            <a:pPr marL="0" indent="0" fontAlgn="base">
              <a:buNone/>
            </a:pPr>
            <a:endParaRPr lang="en-US" dirty="0"/>
          </a:p>
        </p:txBody>
      </p:sp>
    </p:spTree>
    <p:extLst>
      <p:ext uri="{BB962C8B-B14F-4D97-AF65-F5344CB8AC3E}">
        <p14:creationId xmlns:p14="http://schemas.microsoft.com/office/powerpoint/2010/main" val="3450950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1734800" cy="1447800"/>
          </a:xfrm>
        </p:spPr>
        <p:txBody>
          <a:bodyPr>
            <a:normAutofit fontScale="90000"/>
          </a:bodyPr>
          <a:lstStyle/>
          <a:p>
            <a:r>
              <a:rPr lang="en-US" b="1" dirty="0">
                <a:solidFill>
                  <a:srgbClr val="002060"/>
                </a:solidFill>
              </a:rPr>
              <a:t>What Is the management </a:t>
            </a:r>
            <a:br>
              <a:rPr lang="en-US" b="1" dirty="0">
                <a:solidFill>
                  <a:srgbClr val="002060"/>
                </a:solidFill>
              </a:rPr>
            </a:br>
            <a:r>
              <a:rPr lang="en-US" b="1" dirty="0">
                <a:solidFill>
                  <a:srgbClr val="002060"/>
                </a:solidFill>
              </a:rPr>
              <a:t>for Hypothermia ?</a:t>
            </a:r>
            <a:endParaRPr lang="ar-JO" b="1" dirty="0">
              <a:solidFill>
                <a:srgbClr val="002060"/>
              </a:solidFill>
            </a:endParaRPr>
          </a:p>
        </p:txBody>
      </p:sp>
      <p:sp>
        <p:nvSpPr>
          <p:cNvPr id="3" name="Content Placeholder 2"/>
          <p:cNvSpPr>
            <a:spLocks noGrp="1"/>
          </p:cNvSpPr>
          <p:nvPr>
            <p:ph idx="1"/>
          </p:nvPr>
        </p:nvSpPr>
        <p:spPr>
          <a:xfrm>
            <a:off x="228600" y="1828800"/>
            <a:ext cx="8435280" cy="4848944"/>
          </a:xfrm>
        </p:spPr>
        <p:txBody>
          <a:bodyPr>
            <a:normAutofit/>
          </a:bodyPr>
          <a:lstStyle/>
          <a:p>
            <a:pPr algn="l" rtl="0"/>
            <a:endParaRPr lang="en-US" dirty="0"/>
          </a:p>
          <a:p>
            <a:pPr algn="l" rtl="0"/>
            <a:r>
              <a:rPr lang="en-US" dirty="0">
                <a:solidFill>
                  <a:srgbClr val="00B0F0"/>
                </a:solidFill>
              </a:rPr>
              <a:t>Hypothermia is a potentially life-threatening condition that needs emergency medical attention.</a:t>
            </a:r>
          </a:p>
          <a:p>
            <a:pPr marL="0" indent="0" algn="l" rtl="0">
              <a:buNone/>
            </a:pPr>
            <a:r>
              <a:rPr lang="en-US" dirty="0" smtClean="0">
                <a:solidFill>
                  <a:srgbClr val="00B0F0"/>
                </a:solidFill>
              </a:rPr>
              <a:t>     </a:t>
            </a:r>
          </a:p>
          <a:p>
            <a:pPr marL="0" indent="0" algn="l" rtl="0">
              <a:buNone/>
            </a:pPr>
            <a:r>
              <a:rPr lang="en-US" dirty="0" smtClean="0">
                <a:solidFill>
                  <a:srgbClr val="FF0000"/>
                </a:solidFill>
              </a:rPr>
              <a:t>EXTERNAL REWARMING</a:t>
            </a:r>
            <a:endParaRPr lang="en-US" dirty="0">
              <a:solidFill>
                <a:srgbClr val="FF0000"/>
              </a:solidFill>
            </a:endParaRPr>
          </a:p>
          <a:p>
            <a:pPr algn="l" rtl="0"/>
            <a:r>
              <a:rPr lang="en-US" dirty="0"/>
              <a:t>Remove any wet clothes, hats, gloves, shoes, and socks.</a:t>
            </a:r>
          </a:p>
          <a:p>
            <a:pPr algn="l" rtl="0"/>
            <a:r>
              <a:rPr lang="en-US" dirty="0"/>
              <a:t>Protect the person against wind, drafts, and further heat loss with warm, dry clothes and blankets.</a:t>
            </a:r>
          </a:p>
          <a:p>
            <a:pPr algn="l" rtl="0"/>
            <a:r>
              <a:rPr lang="en-US" dirty="0"/>
              <a:t>Move gently to a warm, dry shelter as soon as possible.</a:t>
            </a:r>
          </a:p>
          <a:p>
            <a:pPr algn="l" rtl="0"/>
            <a:r>
              <a:rPr lang="en-US" dirty="0"/>
              <a:t>Begin rewarming the person with extra clothing. Use warm blankets. </a:t>
            </a:r>
          </a:p>
          <a:p>
            <a:pPr algn="l" rtl="0"/>
            <a:endParaRPr lang="en-US" dirty="0"/>
          </a:p>
          <a:p>
            <a:pPr algn="l" rtl="0"/>
            <a:endParaRPr lang="en-US" dirty="0"/>
          </a:p>
          <a:p>
            <a:pPr algn="l" rtl="0"/>
            <a:endParaRPr lang="en-US" dirty="0"/>
          </a:p>
          <a:p>
            <a:pPr algn="l" rtl="0"/>
            <a:endParaRPr lang="en-US" dirty="0"/>
          </a:p>
        </p:txBody>
      </p:sp>
    </p:spTree>
    <p:extLst>
      <p:ext uri="{BB962C8B-B14F-4D97-AF65-F5344CB8AC3E}">
        <p14:creationId xmlns:p14="http://schemas.microsoft.com/office/powerpoint/2010/main" val="2555215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772400" cy="3489920"/>
          </a:xfrm>
        </p:spPr>
        <p:txBody>
          <a:bodyPr>
            <a:normAutofit fontScale="92500" lnSpcReduction="10000"/>
          </a:bodyPr>
          <a:lstStyle/>
          <a:p>
            <a:pPr algn="l" rtl="0"/>
            <a:r>
              <a:rPr lang="en-US" dirty="0"/>
              <a:t>Take the person's temperature if a thermometer is available.</a:t>
            </a:r>
          </a:p>
          <a:p>
            <a:pPr algn="l" rtl="0"/>
            <a:r>
              <a:rPr lang="en-US" dirty="0"/>
              <a:t>Offer warm liquids, but avoid alcohol and caffeine, which speed up heat loss. Don't try </a:t>
            </a:r>
            <a:r>
              <a:rPr lang="en-US" dirty="0" smtClean="0"/>
              <a:t>to </a:t>
            </a:r>
            <a:r>
              <a:rPr lang="en-US" dirty="0"/>
              <a:t>give fluids to an unconscious person</a:t>
            </a:r>
            <a:r>
              <a:rPr lang="en-US" dirty="0" smtClean="0"/>
              <a:t>.</a:t>
            </a:r>
            <a:endParaRPr lang="en-US" dirty="0"/>
          </a:p>
          <a:p>
            <a:pPr algn="l" rtl="0"/>
            <a:r>
              <a:rPr lang="en-US" dirty="0"/>
              <a:t>CPR should be continued, in the absence of signs of breathing or a pulse, </a:t>
            </a:r>
            <a:endParaRPr lang="en-US" dirty="0" smtClean="0"/>
          </a:p>
          <a:p>
            <a:pPr marL="0" indent="0" algn="l" rtl="0">
              <a:buNone/>
            </a:pPr>
            <a:endParaRPr lang="en-US" dirty="0"/>
          </a:p>
          <a:p>
            <a:r>
              <a:rPr lang="en-US" dirty="0">
                <a:solidFill>
                  <a:srgbClr val="FF0000"/>
                </a:solidFill>
              </a:rPr>
              <a:t>INTERNAL </a:t>
            </a:r>
            <a:r>
              <a:rPr lang="en-US" dirty="0" smtClean="0">
                <a:solidFill>
                  <a:srgbClr val="FF0000"/>
                </a:solidFill>
              </a:rPr>
              <a:t>REWARMING</a:t>
            </a:r>
            <a:r>
              <a:rPr lang="en-US" dirty="0" smtClean="0"/>
              <a:t>: rewarm </a:t>
            </a:r>
            <a:r>
              <a:rPr lang="en-US" dirty="0"/>
              <a:t>the core temperature. Hypothermia treatment may include warmed IV fluids, heated and humidified oxygen, peritoneal lavage (internal "washing" of the abdominal cavity), and other measures.</a:t>
            </a:r>
          </a:p>
          <a:p>
            <a:pPr algn="l" rtl="0"/>
            <a:endParaRPr lang="ar-JO" dirty="0"/>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0"/>
            <a:ext cx="7696200" cy="2581656"/>
          </a:xfrm>
          <a:prstGeom prst="rect">
            <a:avLst/>
          </a:prstGeom>
        </p:spPr>
      </p:pic>
    </p:spTree>
    <p:extLst>
      <p:ext uri="{BB962C8B-B14F-4D97-AF65-F5344CB8AC3E}">
        <p14:creationId xmlns:p14="http://schemas.microsoft.com/office/powerpoint/2010/main" val="1384875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91" y="-839054"/>
            <a:ext cx="8001000" cy="3230562"/>
          </a:xfrm>
        </p:spPr>
        <p:txBody>
          <a:bodyPr>
            <a:noAutofit/>
          </a:bodyPr>
          <a:lstStyle/>
          <a:p>
            <a:pPr algn="ctr"/>
            <a:r>
              <a:rPr lang="en-US" sz="6600" b="1" dirty="0"/>
              <a:t>Monitoring the Urine Output</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385646"/>
            <a:ext cx="8382000" cy="3810000"/>
          </a:xfrm>
          <a:prstGeom prst="rect">
            <a:avLst/>
          </a:prstGeom>
        </p:spPr>
      </p:pic>
    </p:spTree>
    <p:extLst>
      <p:ext uri="{BB962C8B-B14F-4D97-AF65-F5344CB8AC3E}">
        <p14:creationId xmlns:p14="http://schemas.microsoft.com/office/powerpoint/2010/main" val="3495810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467600" cy="4873752"/>
          </a:xfrm>
        </p:spPr>
        <p:txBody>
          <a:bodyPr>
            <a:normAutofit/>
          </a:bodyPr>
          <a:lstStyle/>
          <a:p>
            <a:r>
              <a:rPr lang="en-US" sz="3200" dirty="0"/>
              <a:t>Urine output is the best indicator of the state of the patient’s kidneys. If the kidneys are producing an adequate amount of urine it means that they are well perfused and oxygenated. Otherwise, it is a sign that the patient is suffering from some complication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038600"/>
            <a:ext cx="242900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38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7776" y="286534"/>
            <a:ext cx="4031615" cy="504625"/>
          </a:xfrm>
          <a:prstGeom prst="rect">
            <a:avLst/>
          </a:prstGeom>
        </p:spPr>
        <p:txBody>
          <a:bodyPr vert="horz" wrap="square" lIns="0" tIns="12065" rIns="0" bIns="0" rtlCol="0">
            <a:spAutoFit/>
          </a:bodyPr>
          <a:lstStyle/>
          <a:p>
            <a:pPr marL="12700">
              <a:lnSpc>
                <a:spcPct val="100000"/>
              </a:lnSpc>
              <a:spcBef>
                <a:spcPts val="95"/>
              </a:spcBef>
              <a:tabLst>
                <a:tab pos="2683510" algn="l"/>
              </a:tabLst>
            </a:pPr>
            <a:r>
              <a:rPr sz="3200" b="0" spc="-400" dirty="0">
                <a:solidFill>
                  <a:srgbClr val="FF0000"/>
                </a:solidFill>
                <a:latin typeface="Arial"/>
                <a:cs typeface="Arial"/>
              </a:rPr>
              <a:t>DIFFEREN</a:t>
            </a:r>
            <a:r>
              <a:rPr sz="3200" b="0" spc="-290" dirty="0">
                <a:solidFill>
                  <a:srgbClr val="FF0000"/>
                </a:solidFill>
                <a:latin typeface="Arial"/>
                <a:cs typeface="Arial"/>
              </a:rPr>
              <a:t>T</a:t>
            </a:r>
            <a:r>
              <a:rPr lang="en-US" sz="3200" spc="-290" dirty="0">
                <a:solidFill>
                  <a:srgbClr val="FF0000"/>
                </a:solidFill>
                <a:latin typeface="Arial"/>
                <a:cs typeface="Arial"/>
              </a:rPr>
              <a:t> </a:t>
            </a:r>
            <a:r>
              <a:rPr sz="3200" b="0" spc="-305" dirty="0">
                <a:solidFill>
                  <a:srgbClr val="FF0000"/>
                </a:solidFill>
                <a:latin typeface="Arial"/>
                <a:cs typeface="Arial"/>
              </a:rPr>
              <a:t>UNITS</a:t>
            </a:r>
            <a:endParaRPr sz="3200" dirty="0">
              <a:solidFill>
                <a:srgbClr val="FF0000"/>
              </a:solidFill>
              <a:latin typeface="Arial"/>
              <a:cs typeface="Arial"/>
            </a:endParaRPr>
          </a:p>
        </p:txBody>
      </p:sp>
      <p:sp>
        <p:nvSpPr>
          <p:cNvPr id="3" name="object 3"/>
          <p:cNvSpPr txBox="1"/>
          <p:nvPr/>
        </p:nvSpPr>
        <p:spPr>
          <a:xfrm>
            <a:off x="528319" y="805942"/>
            <a:ext cx="8377555" cy="1267719"/>
          </a:xfrm>
          <a:prstGeom prst="rect">
            <a:avLst/>
          </a:prstGeom>
        </p:spPr>
        <p:txBody>
          <a:bodyPr vert="horz" wrap="square" lIns="0" tIns="60960" rIns="0" bIns="0" rtlCol="0">
            <a:spAutoFit/>
          </a:bodyPr>
          <a:lstStyle/>
          <a:p>
            <a:pPr marL="355600" marR="5080" indent="-342900">
              <a:lnSpc>
                <a:spcPts val="3020"/>
              </a:lnSpc>
              <a:spcBef>
                <a:spcPts val="480"/>
              </a:spcBef>
              <a:buClr>
                <a:srgbClr val="D5EBFF"/>
              </a:buClr>
              <a:buSzPct val="94642"/>
              <a:buFont typeface="Wingdings"/>
              <a:buChar char=""/>
              <a:tabLst>
                <a:tab pos="354965" algn="l"/>
                <a:tab pos="355600" algn="l"/>
              </a:tabLst>
            </a:pPr>
            <a:r>
              <a:rPr sz="2000" spc="-114" dirty="0">
                <a:solidFill>
                  <a:schemeClr val="accent6">
                    <a:lumMod val="75000"/>
                  </a:schemeClr>
                </a:solidFill>
                <a:latin typeface="Arial"/>
                <a:cs typeface="Arial"/>
              </a:rPr>
              <a:t>There </a:t>
            </a:r>
            <a:r>
              <a:rPr sz="2000" spc="-120" dirty="0">
                <a:solidFill>
                  <a:schemeClr val="accent6">
                    <a:lumMod val="75000"/>
                  </a:schemeClr>
                </a:solidFill>
                <a:latin typeface="Arial"/>
                <a:cs typeface="Arial"/>
              </a:rPr>
              <a:t>are </a:t>
            </a:r>
            <a:r>
              <a:rPr sz="2000" spc="-20" dirty="0">
                <a:solidFill>
                  <a:schemeClr val="accent6">
                    <a:lumMod val="75000"/>
                  </a:schemeClr>
                </a:solidFill>
                <a:latin typeface="Arial"/>
                <a:cs typeface="Arial"/>
              </a:rPr>
              <a:t>verity </a:t>
            </a:r>
            <a:r>
              <a:rPr sz="2000" spc="15" dirty="0">
                <a:solidFill>
                  <a:schemeClr val="accent6">
                    <a:lumMod val="75000"/>
                  </a:schemeClr>
                </a:solidFill>
                <a:latin typeface="Arial"/>
                <a:cs typeface="Arial"/>
              </a:rPr>
              <a:t>of </a:t>
            </a:r>
            <a:r>
              <a:rPr sz="2000" spc="-145" dirty="0">
                <a:solidFill>
                  <a:schemeClr val="accent6">
                    <a:lumMod val="75000"/>
                  </a:schemeClr>
                </a:solidFill>
                <a:latin typeface="Arial"/>
                <a:cs typeface="Arial"/>
              </a:rPr>
              <a:t>names </a:t>
            </a:r>
            <a:r>
              <a:rPr sz="2000" spc="-125" dirty="0">
                <a:solidFill>
                  <a:schemeClr val="accent6">
                    <a:lumMod val="75000"/>
                  </a:schemeClr>
                </a:solidFill>
                <a:latin typeface="Arial"/>
                <a:cs typeface="Arial"/>
              </a:rPr>
              <a:t>depends </a:t>
            </a:r>
            <a:r>
              <a:rPr sz="2000" spc="-80" dirty="0">
                <a:solidFill>
                  <a:schemeClr val="accent6">
                    <a:lumMod val="75000"/>
                  </a:schemeClr>
                </a:solidFill>
                <a:latin typeface="Arial"/>
                <a:cs typeface="Arial"/>
              </a:rPr>
              <a:t>on </a:t>
            </a:r>
            <a:r>
              <a:rPr sz="2000" spc="-95" dirty="0">
                <a:solidFill>
                  <a:schemeClr val="accent6">
                    <a:lumMod val="75000"/>
                  </a:schemeClr>
                </a:solidFill>
                <a:latin typeface="Arial"/>
                <a:cs typeface="Arial"/>
              </a:rPr>
              <a:t>specific</a:t>
            </a:r>
            <a:r>
              <a:rPr sz="2000" spc="-560" dirty="0">
                <a:solidFill>
                  <a:schemeClr val="accent6">
                    <a:lumMod val="75000"/>
                  </a:schemeClr>
                </a:solidFill>
                <a:latin typeface="Arial"/>
                <a:cs typeface="Arial"/>
              </a:rPr>
              <a:t> </a:t>
            </a:r>
            <a:r>
              <a:rPr sz="2000" spc="-110" dirty="0">
                <a:solidFill>
                  <a:schemeClr val="accent6">
                    <a:lumMod val="75000"/>
                  </a:schemeClr>
                </a:solidFill>
                <a:latin typeface="Arial"/>
                <a:cs typeface="Arial"/>
              </a:rPr>
              <a:t>purpose  </a:t>
            </a:r>
            <a:r>
              <a:rPr sz="2000" spc="-114" dirty="0">
                <a:solidFill>
                  <a:schemeClr val="accent6">
                    <a:lumMod val="75000"/>
                  </a:schemeClr>
                </a:solidFill>
                <a:latin typeface="Arial"/>
                <a:cs typeface="Arial"/>
              </a:rPr>
              <a:t>and</a:t>
            </a:r>
            <a:r>
              <a:rPr sz="2000" spc="-220" dirty="0">
                <a:solidFill>
                  <a:schemeClr val="accent6">
                    <a:lumMod val="75000"/>
                  </a:schemeClr>
                </a:solidFill>
                <a:latin typeface="Arial"/>
                <a:cs typeface="Arial"/>
              </a:rPr>
              <a:t> </a:t>
            </a:r>
            <a:r>
              <a:rPr sz="2000" spc="-15" dirty="0">
                <a:solidFill>
                  <a:schemeClr val="accent6">
                    <a:lumMod val="75000"/>
                  </a:schemeClr>
                </a:solidFill>
                <a:latin typeface="Arial"/>
                <a:cs typeface="Arial"/>
              </a:rPr>
              <a:t>the</a:t>
            </a:r>
            <a:r>
              <a:rPr sz="2000" spc="-220" dirty="0">
                <a:solidFill>
                  <a:schemeClr val="accent6">
                    <a:lumMod val="75000"/>
                  </a:schemeClr>
                </a:solidFill>
                <a:latin typeface="Arial"/>
                <a:cs typeface="Arial"/>
              </a:rPr>
              <a:t> </a:t>
            </a:r>
            <a:r>
              <a:rPr sz="2000" spc="-105" dirty="0">
                <a:solidFill>
                  <a:schemeClr val="accent6">
                    <a:lumMod val="75000"/>
                  </a:schemeClr>
                </a:solidFill>
                <a:latin typeface="Arial"/>
                <a:cs typeface="Arial"/>
              </a:rPr>
              <a:t>degree</a:t>
            </a:r>
            <a:r>
              <a:rPr sz="2000" spc="-220" dirty="0">
                <a:solidFill>
                  <a:schemeClr val="accent6">
                    <a:lumMod val="75000"/>
                  </a:schemeClr>
                </a:solidFill>
                <a:latin typeface="Arial"/>
                <a:cs typeface="Arial"/>
              </a:rPr>
              <a:t> </a:t>
            </a:r>
            <a:r>
              <a:rPr sz="2000" spc="15" dirty="0">
                <a:solidFill>
                  <a:schemeClr val="accent6">
                    <a:lumMod val="75000"/>
                  </a:schemeClr>
                </a:solidFill>
                <a:latin typeface="Arial"/>
                <a:cs typeface="Arial"/>
              </a:rPr>
              <a:t>of</a:t>
            </a:r>
            <a:r>
              <a:rPr sz="2000" spc="-220" dirty="0">
                <a:solidFill>
                  <a:schemeClr val="accent6">
                    <a:lumMod val="75000"/>
                  </a:schemeClr>
                </a:solidFill>
                <a:latin typeface="Arial"/>
                <a:cs typeface="Arial"/>
              </a:rPr>
              <a:t> </a:t>
            </a:r>
            <a:r>
              <a:rPr sz="2000" spc="-110" dirty="0">
                <a:solidFill>
                  <a:schemeClr val="accent6">
                    <a:lumMod val="75000"/>
                  </a:schemeClr>
                </a:solidFill>
                <a:latin typeface="Arial"/>
                <a:cs typeface="Arial"/>
              </a:rPr>
              <a:t>dependency</a:t>
            </a:r>
            <a:r>
              <a:rPr sz="2000" spc="-229" dirty="0">
                <a:solidFill>
                  <a:schemeClr val="accent6">
                    <a:lumMod val="75000"/>
                  </a:schemeClr>
                </a:solidFill>
                <a:latin typeface="Arial"/>
                <a:cs typeface="Arial"/>
              </a:rPr>
              <a:t> </a:t>
            </a:r>
            <a:r>
              <a:rPr sz="2000" spc="15" dirty="0">
                <a:solidFill>
                  <a:schemeClr val="accent6">
                    <a:lumMod val="75000"/>
                  </a:schemeClr>
                </a:solidFill>
                <a:latin typeface="Arial"/>
                <a:cs typeface="Arial"/>
              </a:rPr>
              <a:t>of</a:t>
            </a:r>
            <a:r>
              <a:rPr sz="2000" spc="-220" dirty="0">
                <a:solidFill>
                  <a:schemeClr val="accent6">
                    <a:lumMod val="75000"/>
                  </a:schemeClr>
                </a:solidFill>
                <a:latin typeface="Arial"/>
                <a:cs typeface="Arial"/>
              </a:rPr>
              <a:t> </a:t>
            </a:r>
            <a:r>
              <a:rPr sz="2000" spc="-15" dirty="0">
                <a:solidFill>
                  <a:schemeClr val="accent6">
                    <a:lumMod val="75000"/>
                  </a:schemeClr>
                </a:solidFill>
                <a:latin typeface="Arial"/>
                <a:cs typeface="Arial"/>
              </a:rPr>
              <a:t>the</a:t>
            </a:r>
            <a:r>
              <a:rPr sz="2000" spc="-220" dirty="0">
                <a:solidFill>
                  <a:schemeClr val="accent6">
                    <a:lumMod val="75000"/>
                  </a:schemeClr>
                </a:solidFill>
                <a:latin typeface="Arial"/>
                <a:cs typeface="Arial"/>
              </a:rPr>
              <a:t> </a:t>
            </a:r>
            <a:r>
              <a:rPr sz="2000" spc="-15" dirty="0">
                <a:solidFill>
                  <a:schemeClr val="accent6">
                    <a:lumMod val="75000"/>
                  </a:schemeClr>
                </a:solidFill>
                <a:latin typeface="Arial"/>
                <a:cs typeface="Arial"/>
              </a:rPr>
              <a:t>patient</a:t>
            </a:r>
            <a:r>
              <a:rPr lang="en-US" sz="2000" spc="-15" dirty="0">
                <a:solidFill>
                  <a:schemeClr val="accent6">
                    <a:lumMod val="75000"/>
                  </a:schemeClr>
                </a:solidFill>
                <a:latin typeface="Arial"/>
                <a:cs typeface="Arial"/>
              </a:rPr>
              <a:t> </a:t>
            </a:r>
            <a:endParaRPr sz="2000" dirty="0">
              <a:solidFill>
                <a:schemeClr val="accent6">
                  <a:lumMod val="75000"/>
                </a:schemeClr>
              </a:solidFill>
              <a:latin typeface="Arial"/>
              <a:cs typeface="Arial"/>
            </a:endParaRPr>
          </a:p>
          <a:p>
            <a:pPr marL="355600" marR="391160" indent="-342900">
              <a:lnSpc>
                <a:spcPts val="3030"/>
              </a:lnSpc>
              <a:spcBef>
                <a:spcPts val="705"/>
              </a:spcBef>
              <a:buClr>
                <a:srgbClr val="D5EBFF"/>
              </a:buClr>
              <a:buSzPct val="94642"/>
              <a:buFont typeface="Wingdings"/>
              <a:buChar char=""/>
              <a:tabLst>
                <a:tab pos="354965" algn="l"/>
                <a:tab pos="355600" algn="l"/>
              </a:tabLst>
            </a:pPr>
            <a:r>
              <a:rPr sz="2000" spc="-90" dirty="0">
                <a:solidFill>
                  <a:schemeClr val="accent6">
                    <a:lumMod val="75000"/>
                  </a:schemeClr>
                </a:solidFill>
                <a:latin typeface="Arial"/>
                <a:cs typeface="Arial"/>
              </a:rPr>
              <a:t>Many</a:t>
            </a:r>
            <a:r>
              <a:rPr sz="2000" spc="-220" dirty="0">
                <a:solidFill>
                  <a:schemeClr val="accent6">
                    <a:lumMod val="75000"/>
                  </a:schemeClr>
                </a:solidFill>
                <a:latin typeface="Arial"/>
                <a:cs typeface="Arial"/>
              </a:rPr>
              <a:t> </a:t>
            </a:r>
            <a:r>
              <a:rPr sz="2000" spc="-5" dirty="0">
                <a:solidFill>
                  <a:schemeClr val="accent6">
                    <a:lumMod val="75000"/>
                  </a:schemeClr>
                </a:solidFill>
                <a:latin typeface="Arial"/>
                <a:cs typeface="Arial"/>
              </a:rPr>
              <a:t>different</a:t>
            </a:r>
            <a:r>
              <a:rPr sz="2000" spc="-204" dirty="0">
                <a:solidFill>
                  <a:schemeClr val="accent6">
                    <a:lumMod val="75000"/>
                  </a:schemeClr>
                </a:solidFill>
                <a:latin typeface="Arial"/>
                <a:cs typeface="Arial"/>
              </a:rPr>
              <a:t> </a:t>
            </a:r>
            <a:r>
              <a:rPr sz="2000" spc="-85" dirty="0">
                <a:solidFill>
                  <a:schemeClr val="accent6">
                    <a:lumMod val="75000"/>
                  </a:schemeClr>
                </a:solidFill>
                <a:latin typeface="Arial"/>
                <a:cs typeface="Arial"/>
              </a:rPr>
              <a:t>hospitals</a:t>
            </a:r>
            <a:r>
              <a:rPr sz="2000" spc="-180" dirty="0">
                <a:solidFill>
                  <a:schemeClr val="accent6">
                    <a:lumMod val="75000"/>
                  </a:schemeClr>
                </a:solidFill>
                <a:latin typeface="Arial"/>
                <a:cs typeface="Arial"/>
              </a:rPr>
              <a:t> </a:t>
            </a:r>
            <a:r>
              <a:rPr sz="2000" spc="-140" dirty="0">
                <a:solidFill>
                  <a:schemeClr val="accent6">
                    <a:lumMod val="75000"/>
                  </a:schemeClr>
                </a:solidFill>
                <a:latin typeface="Arial"/>
                <a:cs typeface="Arial"/>
              </a:rPr>
              <a:t>have</a:t>
            </a:r>
            <a:r>
              <a:rPr sz="2000" spc="-215" dirty="0">
                <a:solidFill>
                  <a:schemeClr val="accent6">
                    <a:lumMod val="75000"/>
                  </a:schemeClr>
                </a:solidFill>
                <a:latin typeface="Arial"/>
                <a:cs typeface="Arial"/>
              </a:rPr>
              <a:t> </a:t>
            </a:r>
            <a:r>
              <a:rPr sz="2000" spc="-85" dirty="0">
                <a:solidFill>
                  <a:schemeClr val="accent6">
                    <a:lumMod val="75000"/>
                  </a:schemeClr>
                </a:solidFill>
                <a:latin typeface="Arial"/>
                <a:cs typeface="Arial"/>
              </a:rPr>
              <a:t>many</a:t>
            </a:r>
            <a:r>
              <a:rPr sz="2000" spc="-215" dirty="0">
                <a:solidFill>
                  <a:schemeClr val="accent6">
                    <a:lumMod val="75000"/>
                  </a:schemeClr>
                </a:solidFill>
                <a:latin typeface="Arial"/>
                <a:cs typeface="Arial"/>
              </a:rPr>
              <a:t> </a:t>
            </a:r>
            <a:r>
              <a:rPr sz="2000" spc="-5" dirty="0">
                <a:solidFill>
                  <a:schemeClr val="accent6">
                    <a:lumMod val="75000"/>
                  </a:schemeClr>
                </a:solidFill>
                <a:latin typeface="Arial"/>
                <a:cs typeface="Arial"/>
              </a:rPr>
              <a:t>different</a:t>
            </a:r>
            <a:r>
              <a:rPr sz="2000" spc="-215" dirty="0">
                <a:solidFill>
                  <a:schemeClr val="accent6">
                    <a:lumMod val="75000"/>
                  </a:schemeClr>
                </a:solidFill>
                <a:latin typeface="Arial"/>
                <a:cs typeface="Arial"/>
              </a:rPr>
              <a:t> </a:t>
            </a:r>
            <a:r>
              <a:rPr sz="2000" spc="-55" dirty="0">
                <a:solidFill>
                  <a:schemeClr val="accent6">
                    <a:lumMod val="75000"/>
                  </a:schemeClr>
                </a:solidFill>
                <a:latin typeface="Arial"/>
                <a:cs typeface="Arial"/>
              </a:rPr>
              <a:t>terms.  </a:t>
            </a:r>
            <a:r>
              <a:rPr sz="2000" spc="-75" dirty="0">
                <a:solidFill>
                  <a:schemeClr val="accent6">
                    <a:lumMod val="75000"/>
                  </a:schemeClr>
                </a:solidFill>
                <a:latin typeface="Arial"/>
                <a:cs typeface="Arial"/>
              </a:rPr>
              <a:t>Frequently </a:t>
            </a:r>
            <a:r>
              <a:rPr sz="2000" spc="-175" dirty="0">
                <a:solidFill>
                  <a:schemeClr val="accent6">
                    <a:lumMod val="75000"/>
                  </a:schemeClr>
                </a:solidFill>
                <a:latin typeface="Arial"/>
                <a:cs typeface="Arial"/>
              </a:rPr>
              <a:t>seen</a:t>
            </a:r>
            <a:r>
              <a:rPr sz="2000" spc="-385" dirty="0">
                <a:solidFill>
                  <a:schemeClr val="accent6">
                    <a:lumMod val="75000"/>
                  </a:schemeClr>
                </a:solidFill>
                <a:latin typeface="Arial"/>
                <a:cs typeface="Arial"/>
              </a:rPr>
              <a:t> </a:t>
            </a:r>
            <a:r>
              <a:rPr sz="2000" spc="-120" dirty="0">
                <a:solidFill>
                  <a:schemeClr val="accent6">
                    <a:lumMod val="75000"/>
                  </a:schemeClr>
                </a:solidFill>
                <a:latin typeface="Arial"/>
                <a:cs typeface="Arial"/>
              </a:rPr>
              <a:t>are</a:t>
            </a:r>
            <a:endParaRPr sz="2000" dirty="0">
              <a:solidFill>
                <a:schemeClr val="accent6">
                  <a:lumMod val="75000"/>
                </a:schemeClr>
              </a:solidFill>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3374651341"/>
              </p:ext>
            </p:extLst>
          </p:nvPr>
        </p:nvGraphicFramePr>
        <p:xfrm>
          <a:off x="852169" y="2438400"/>
          <a:ext cx="6713220" cy="3755398"/>
        </p:xfrm>
        <a:graphic>
          <a:graphicData uri="http://schemas.openxmlformats.org/drawingml/2006/table">
            <a:tbl>
              <a:tblPr firstRow="1" bandRow="1">
                <a:tableStyleId>{2D5ABB26-0587-4C30-8999-92F81FD0307C}</a:tableStyleId>
              </a:tblPr>
              <a:tblGrid>
                <a:gridCol w="1219835">
                  <a:extLst>
                    <a:ext uri="{9D8B030D-6E8A-4147-A177-3AD203B41FA5}">
                      <a16:colId xmlns="" xmlns:a16="http://schemas.microsoft.com/office/drawing/2014/main" val="20000"/>
                    </a:ext>
                  </a:extLst>
                </a:gridCol>
                <a:gridCol w="777875">
                  <a:extLst>
                    <a:ext uri="{9D8B030D-6E8A-4147-A177-3AD203B41FA5}">
                      <a16:colId xmlns="" xmlns:a16="http://schemas.microsoft.com/office/drawing/2014/main" val="20001"/>
                    </a:ext>
                  </a:extLst>
                </a:gridCol>
                <a:gridCol w="4715510">
                  <a:extLst>
                    <a:ext uri="{9D8B030D-6E8A-4147-A177-3AD203B41FA5}">
                      <a16:colId xmlns="" xmlns:a16="http://schemas.microsoft.com/office/drawing/2014/main" val="20002"/>
                    </a:ext>
                  </a:extLst>
                </a:gridCol>
              </a:tblGrid>
              <a:tr h="347421">
                <a:tc>
                  <a:txBody>
                    <a:bodyPr/>
                    <a:lstStyle/>
                    <a:p>
                      <a:pPr marL="31750">
                        <a:lnSpc>
                          <a:spcPts val="2640"/>
                        </a:lnSpc>
                      </a:pPr>
                      <a:r>
                        <a:rPr sz="2800" spc="-165" dirty="0">
                          <a:solidFill>
                            <a:schemeClr val="accent6">
                              <a:lumMod val="75000"/>
                            </a:schemeClr>
                          </a:solidFill>
                          <a:latin typeface="Arial"/>
                          <a:cs typeface="Arial"/>
                        </a:rPr>
                        <a:t>MICU</a:t>
                      </a:r>
                      <a:endParaRPr sz="2800" dirty="0">
                        <a:solidFill>
                          <a:schemeClr val="accent6">
                            <a:lumMod val="75000"/>
                          </a:schemeClr>
                        </a:solidFill>
                        <a:latin typeface="Arial"/>
                        <a:cs typeface="Arial"/>
                      </a:endParaRPr>
                    </a:p>
                  </a:txBody>
                  <a:tcPr marL="0" marR="0" marT="0" marB="0"/>
                </a:tc>
                <a:tc>
                  <a:txBody>
                    <a:bodyPr/>
                    <a:lstStyle/>
                    <a:p>
                      <a:pPr marL="229235">
                        <a:lnSpc>
                          <a:spcPts val="2640"/>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2640"/>
                        </a:lnSpc>
                      </a:pPr>
                      <a:r>
                        <a:rPr sz="2800" spc="-85" dirty="0">
                          <a:solidFill>
                            <a:schemeClr val="accent6">
                              <a:lumMod val="75000"/>
                            </a:schemeClr>
                          </a:solidFill>
                          <a:latin typeface="Arial"/>
                          <a:cs typeface="Arial"/>
                        </a:rPr>
                        <a:t>Medical</a:t>
                      </a:r>
                      <a:r>
                        <a:rPr sz="2800" spc="-210" dirty="0">
                          <a:solidFill>
                            <a:schemeClr val="accent6">
                              <a:lumMod val="75000"/>
                            </a:schemeClr>
                          </a:solidFill>
                          <a:latin typeface="Arial"/>
                          <a:cs typeface="Arial"/>
                        </a:rPr>
                        <a:t> </a:t>
                      </a:r>
                      <a:r>
                        <a:rPr sz="2800" spc="-204" dirty="0">
                          <a:solidFill>
                            <a:schemeClr val="accent6">
                              <a:lumMod val="75000"/>
                            </a:schemeClr>
                          </a:solidFill>
                          <a:latin typeface="Arial"/>
                          <a:cs typeface="Arial"/>
                        </a:rPr>
                        <a:t>ICU</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0"/>
                  </a:ext>
                </a:extLst>
              </a:tr>
              <a:tr h="374146">
                <a:tc>
                  <a:txBody>
                    <a:bodyPr/>
                    <a:lstStyle/>
                    <a:p>
                      <a:pPr marL="31750">
                        <a:lnSpc>
                          <a:spcPts val="2755"/>
                        </a:lnSpc>
                      </a:pPr>
                      <a:r>
                        <a:rPr sz="2800" spc="-235" dirty="0">
                          <a:solidFill>
                            <a:schemeClr val="accent6">
                              <a:lumMod val="75000"/>
                            </a:schemeClr>
                          </a:solidFill>
                          <a:latin typeface="Arial"/>
                          <a:cs typeface="Arial"/>
                        </a:rPr>
                        <a:t>SICU</a:t>
                      </a:r>
                      <a:endParaRPr sz="2800" dirty="0">
                        <a:solidFill>
                          <a:schemeClr val="accent6">
                            <a:lumMod val="75000"/>
                          </a:schemeClr>
                        </a:solidFill>
                        <a:latin typeface="Arial"/>
                        <a:cs typeface="Arial"/>
                      </a:endParaRPr>
                    </a:p>
                  </a:txBody>
                  <a:tcPr marL="0" marR="0" marT="0" marB="0"/>
                </a:tc>
                <a:tc>
                  <a:txBody>
                    <a:bodyPr/>
                    <a:lstStyle/>
                    <a:p>
                      <a:pPr marL="229235">
                        <a:lnSpc>
                          <a:spcPts val="2755"/>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2755"/>
                        </a:lnSpc>
                      </a:pPr>
                      <a:r>
                        <a:rPr sz="2800" spc="-105" dirty="0">
                          <a:solidFill>
                            <a:schemeClr val="accent6">
                              <a:lumMod val="75000"/>
                            </a:schemeClr>
                          </a:solidFill>
                          <a:latin typeface="Arial"/>
                          <a:cs typeface="Arial"/>
                        </a:rPr>
                        <a:t>Surgical</a:t>
                      </a:r>
                      <a:r>
                        <a:rPr sz="2800" spc="-215" dirty="0">
                          <a:solidFill>
                            <a:schemeClr val="accent6">
                              <a:lumMod val="75000"/>
                            </a:schemeClr>
                          </a:solidFill>
                          <a:latin typeface="Arial"/>
                          <a:cs typeface="Arial"/>
                        </a:rPr>
                        <a:t> </a:t>
                      </a:r>
                      <a:r>
                        <a:rPr sz="2800" spc="-204" dirty="0">
                          <a:solidFill>
                            <a:schemeClr val="accent6">
                              <a:lumMod val="75000"/>
                            </a:schemeClr>
                          </a:solidFill>
                          <a:latin typeface="Arial"/>
                          <a:cs typeface="Arial"/>
                        </a:rPr>
                        <a:t>ICU</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1"/>
                  </a:ext>
                </a:extLst>
              </a:tr>
              <a:tr h="374146">
                <a:tc>
                  <a:txBody>
                    <a:bodyPr/>
                    <a:lstStyle/>
                    <a:p>
                      <a:pPr marL="31750">
                        <a:lnSpc>
                          <a:spcPts val="2755"/>
                        </a:lnSpc>
                      </a:pPr>
                      <a:r>
                        <a:rPr sz="2800" spc="-200" dirty="0">
                          <a:solidFill>
                            <a:schemeClr val="accent6">
                              <a:lumMod val="75000"/>
                            </a:schemeClr>
                          </a:solidFill>
                          <a:latin typeface="Arial"/>
                          <a:cs typeface="Arial"/>
                        </a:rPr>
                        <a:t>TICU</a:t>
                      </a:r>
                      <a:endParaRPr sz="2800">
                        <a:solidFill>
                          <a:schemeClr val="accent6">
                            <a:lumMod val="75000"/>
                          </a:schemeClr>
                        </a:solidFill>
                        <a:latin typeface="Arial"/>
                        <a:cs typeface="Arial"/>
                      </a:endParaRPr>
                    </a:p>
                  </a:txBody>
                  <a:tcPr marL="0" marR="0" marT="0" marB="0"/>
                </a:tc>
                <a:tc>
                  <a:txBody>
                    <a:bodyPr/>
                    <a:lstStyle/>
                    <a:p>
                      <a:pPr marL="229235">
                        <a:lnSpc>
                          <a:spcPts val="2755"/>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2755"/>
                        </a:lnSpc>
                      </a:pPr>
                      <a:r>
                        <a:rPr sz="2800" spc="-140" dirty="0">
                          <a:solidFill>
                            <a:schemeClr val="accent6">
                              <a:lumMod val="75000"/>
                            </a:schemeClr>
                          </a:solidFill>
                          <a:latin typeface="Arial"/>
                          <a:cs typeface="Arial"/>
                        </a:rPr>
                        <a:t>Trauma </a:t>
                      </a:r>
                      <a:r>
                        <a:rPr sz="2800" spc="-210" dirty="0">
                          <a:solidFill>
                            <a:schemeClr val="accent6">
                              <a:lumMod val="75000"/>
                            </a:schemeClr>
                          </a:solidFill>
                          <a:latin typeface="Arial"/>
                          <a:cs typeface="Arial"/>
                        </a:rPr>
                        <a:t>ICU </a:t>
                      </a:r>
                      <a:r>
                        <a:rPr sz="2800" spc="-35" dirty="0">
                          <a:solidFill>
                            <a:schemeClr val="accent6">
                              <a:lumMod val="75000"/>
                            </a:schemeClr>
                          </a:solidFill>
                          <a:latin typeface="Arial"/>
                          <a:cs typeface="Arial"/>
                        </a:rPr>
                        <a:t>or</a:t>
                      </a:r>
                      <a:r>
                        <a:rPr sz="2800" spc="-630" dirty="0">
                          <a:solidFill>
                            <a:schemeClr val="accent6">
                              <a:lumMod val="75000"/>
                            </a:schemeClr>
                          </a:solidFill>
                          <a:latin typeface="Arial"/>
                          <a:cs typeface="Arial"/>
                        </a:rPr>
                        <a:t> </a:t>
                      </a:r>
                      <a:r>
                        <a:rPr sz="2800" spc="-100" dirty="0">
                          <a:solidFill>
                            <a:schemeClr val="accent6">
                              <a:lumMod val="75000"/>
                            </a:schemeClr>
                          </a:solidFill>
                          <a:latin typeface="Arial"/>
                          <a:cs typeface="Arial"/>
                        </a:rPr>
                        <a:t>Transplant </a:t>
                      </a:r>
                      <a:r>
                        <a:rPr sz="2800" spc="-210" dirty="0">
                          <a:solidFill>
                            <a:schemeClr val="accent6">
                              <a:lumMod val="75000"/>
                            </a:schemeClr>
                          </a:solidFill>
                          <a:latin typeface="Arial"/>
                          <a:cs typeface="Arial"/>
                        </a:rPr>
                        <a:t>ICU</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2"/>
                  </a:ext>
                </a:extLst>
              </a:tr>
              <a:tr h="374146">
                <a:tc>
                  <a:txBody>
                    <a:bodyPr/>
                    <a:lstStyle/>
                    <a:p>
                      <a:pPr marL="31750">
                        <a:lnSpc>
                          <a:spcPts val="2755"/>
                        </a:lnSpc>
                      </a:pPr>
                      <a:r>
                        <a:rPr sz="2800" spc="-180" dirty="0">
                          <a:solidFill>
                            <a:schemeClr val="accent6">
                              <a:lumMod val="75000"/>
                            </a:schemeClr>
                          </a:solidFill>
                          <a:latin typeface="Arial"/>
                          <a:cs typeface="Arial"/>
                        </a:rPr>
                        <a:t>NICU</a:t>
                      </a:r>
                      <a:endParaRPr sz="2800">
                        <a:solidFill>
                          <a:schemeClr val="accent6">
                            <a:lumMod val="75000"/>
                          </a:schemeClr>
                        </a:solidFill>
                        <a:latin typeface="Arial"/>
                        <a:cs typeface="Arial"/>
                      </a:endParaRPr>
                    </a:p>
                  </a:txBody>
                  <a:tcPr marL="0" marR="0" marT="0" marB="0"/>
                </a:tc>
                <a:tc>
                  <a:txBody>
                    <a:bodyPr/>
                    <a:lstStyle/>
                    <a:p>
                      <a:pPr marL="229235">
                        <a:lnSpc>
                          <a:spcPts val="2755"/>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2755"/>
                        </a:lnSpc>
                      </a:pPr>
                      <a:r>
                        <a:rPr sz="2800" spc="-90" dirty="0">
                          <a:solidFill>
                            <a:schemeClr val="accent6">
                              <a:lumMod val="75000"/>
                            </a:schemeClr>
                          </a:solidFill>
                          <a:latin typeface="Arial"/>
                          <a:cs typeface="Arial"/>
                        </a:rPr>
                        <a:t>Neuro </a:t>
                      </a:r>
                      <a:r>
                        <a:rPr sz="2800" spc="-204" dirty="0">
                          <a:solidFill>
                            <a:schemeClr val="accent6">
                              <a:lumMod val="75000"/>
                            </a:schemeClr>
                          </a:solidFill>
                          <a:latin typeface="Arial"/>
                          <a:cs typeface="Arial"/>
                        </a:rPr>
                        <a:t>ICU </a:t>
                      </a:r>
                      <a:r>
                        <a:rPr sz="2800" spc="-35" dirty="0">
                          <a:solidFill>
                            <a:schemeClr val="accent6">
                              <a:lumMod val="75000"/>
                            </a:schemeClr>
                          </a:solidFill>
                          <a:latin typeface="Arial"/>
                          <a:cs typeface="Arial"/>
                        </a:rPr>
                        <a:t>or </a:t>
                      </a:r>
                      <a:r>
                        <a:rPr sz="2800" spc="-75" dirty="0">
                          <a:solidFill>
                            <a:schemeClr val="accent6">
                              <a:lumMod val="75000"/>
                            </a:schemeClr>
                          </a:solidFill>
                          <a:latin typeface="Arial"/>
                          <a:cs typeface="Arial"/>
                        </a:rPr>
                        <a:t>Neonatal</a:t>
                      </a:r>
                      <a:r>
                        <a:rPr sz="2800" spc="-555" dirty="0">
                          <a:solidFill>
                            <a:schemeClr val="accent6">
                              <a:lumMod val="75000"/>
                            </a:schemeClr>
                          </a:solidFill>
                          <a:latin typeface="Arial"/>
                          <a:cs typeface="Arial"/>
                        </a:rPr>
                        <a:t> </a:t>
                      </a:r>
                      <a:r>
                        <a:rPr sz="2800" spc="-204" dirty="0">
                          <a:solidFill>
                            <a:schemeClr val="accent6">
                              <a:lumMod val="75000"/>
                            </a:schemeClr>
                          </a:solidFill>
                          <a:latin typeface="Arial"/>
                          <a:cs typeface="Arial"/>
                        </a:rPr>
                        <a:t>ICU</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3"/>
                  </a:ext>
                </a:extLst>
              </a:tr>
              <a:tr h="374146">
                <a:tc>
                  <a:txBody>
                    <a:bodyPr/>
                    <a:lstStyle/>
                    <a:p>
                      <a:pPr marL="31750">
                        <a:lnSpc>
                          <a:spcPts val="2755"/>
                        </a:lnSpc>
                      </a:pPr>
                      <a:r>
                        <a:rPr sz="2800" spc="-229" dirty="0">
                          <a:solidFill>
                            <a:schemeClr val="accent6">
                              <a:lumMod val="75000"/>
                            </a:schemeClr>
                          </a:solidFill>
                          <a:latin typeface="Arial"/>
                          <a:cs typeface="Arial"/>
                        </a:rPr>
                        <a:t>PICU</a:t>
                      </a:r>
                      <a:endParaRPr sz="2800">
                        <a:solidFill>
                          <a:schemeClr val="accent6">
                            <a:lumMod val="75000"/>
                          </a:schemeClr>
                        </a:solidFill>
                        <a:latin typeface="Arial"/>
                        <a:cs typeface="Arial"/>
                      </a:endParaRPr>
                    </a:p>
                  </a:txBody>
                  <a:tcPr marL="0" marR="0" marT="0" marB="0"/>
                </a:tc>
                <a:tc>
                  <a:txBody>
                    <a:bodyPr/>
                    <a:lstStyle/>
                    <a:p>
                      <a:pPr marL="229235">
                        <a:lnSpc>
                          <a:spcPts val="2755"/>
                        </a:lnSpc>
                      </a:pPr>
                      <a:r>
                        <a:rPr sz="2800" dirty="0">
                          <a:solidFill>
                            <a:schemeClr val="accent6">
                              <a:lumMod val="75000"/>
                            </a:schemeClr>
                          </a:solidFill>
                          <a:latin typeface="Arial"/>
                          <a:cs typeface="Arial"/>
                        </a:rPr>
                        <a:t>=</a:t>
                      </a:r>
                    </a:p>
                  </a:txBody>
                  <a:tcPr marL="0" marR="0" marT="0" marB="0"/>
                </a:tc>
                <a:tc>
                  <a:txBody>
                    <a:bodyPr/>
                    <a:lstStyle/>
                    <a:p>
                      <a:pPr marL="366395">
                        <a:lnSpc>
                          <a:spcPts val="2755"/>
                        </a:lnSpc>
                      </a:pPr>
                      <a:r>
                        <a:rPr sz="2800" spc="-85" dirty="0">
                          <a:solidFill>
                            <a:schemeClr val="accent6">
                              <a:lumMod val="75000"/>
                            </a:schemeClr>
                          </a:solidFill>
                          <a:latin typeface="Arial"/>
                          <a:cs typeface="Arial"/>
                        </a:rPr>
                        <a:t>Pediatric</a:t>
                      </a:r>
                      <a:r>
                        <a:rPr sz="2800" spc="-215" dirty="0">
                          <a:solidFill>
                            <a:schemeClr val="accent6">
                              <a:lumMod val="75000"/>
                            </a:schemeClr>
                          </a:solidFill>
                          <a:latin typeface="Arial"/>
                          <a:cs typeface="Arial"/>
                        </a:rPr>
                        <a:t> </a:t>
                      </a:r>
                      <a:r>
                        <a:rPr sz="2800" spc="-204" dirty="0">
                          <a:solidFill>
                            <a:schemeClr val="accent6">
                              <a:lumMod val="75000"/>
                            </a:schemeClr>
                          </a:solidFill>
                          <a:latin typeface="Arial"/>
                          <a:cs typeface="Arial"/>
                        </a:rPr>
                        <a:t>ICU</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4"/>
                  </a:ext>
                </a:extLst>
              </a:tr>
              <a:tr h="374146">
                <a:tc>
                  <a:txBody>
                    <a:bodyPr/>
                    <a:lstStyle/>
                    <a:p>
                      <a:pPr marL="31750">
                        <a:lnSpc>
                          <a:spcPts val="2755"/>
                        </a:lnSpc>
                      </a:pPr>
                      <a:r>
                        <a:rPr sz="2800" spc="-240" dirty="0">
                          <a:solidFill>
                            <a:schemeClr val="accent6">
                              <a:lumMod val="75000"/>
                            </a:schemeClr>
                          </a:solidFill>
                          <a:latin typeface="Arial"/>
                          <a:cs typeface="Arial"/>
                        </a:rPr>
                        <a:t>CVICU</a:t>
                      </a:r>
                      <a:endParaRPr sz="2800">
                        <a:solidFill>
                          <a:schemeClr val="accent6">
                            <a:lumMod val="75000"/>
                          </a:schemeClr>
                        </a:solidFill>
                        <a:latin typeface="Arial"/>
                        <a:cs typeface="Arial"/>
                      </a:endParaRPr>
                    </a:p>
                  </a:txBody>
                  <a:tcPr marL="0" marR="0" marT="0" marB="0"/>
                </a:tc>
                <a:tc>
                  <a:txBody>
                    <a:bodyPr/>
                    <a:lstStyle/>
                    <a:p>
                      <a:pPr marL="229235">
                        <a:lnSpc>
                          <a:spcPts val="2755"/>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2755"/>
                        </a:lnSpc>
                      </a:pPr>
                      <a:r>
                        <a:rPr sz="2800" spc="-125" dirty="0">
                          <a:solidFill>
                            <a:schemeClr val="accent6">
                              <a:lumMod val="75000"/>
                            </a:schemeClr>
                          </a:solidFill>
                          <a:latin typeface="Arial"/>
                          <a:cs typeface="Arial"/>
                        </a:rPr>
                        <a:t>Cardiovascular</a:t>
                      </a:r>
                      <a:r>
                        <a:rPr sz="2800" spc="-195" dirty="0">
                          <a:solidFill>
                            <a:schemeClr val="accent6">
                              <a:lumMod val="75000"/>
                            </a:schemeClr>
                          </a:solidFill>
                          <a:latin typeface="Arial"/>
                          <a:cs typeface="Arial"/>
                        </a:rPr>
                        <a:t> </a:t>
                      </a:r>
                      <a:r>
                        <a:rPr sz="2800" spc="-204" dirty="0">
                          <a:solidFill>
                            <a:schemeClr val="accent6">
                              <a:lumMod val="75000"/>
                            </a:schemeClr>
                          </a:solidFill>
                          <a:latin typeface="Arial"/>
                          <a:cs typeface="Arial"/>
                        </a:rPr>
                        <a:t>ICU</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5"/>
                  </a:ext>
                </a:extLst>
              </a:tr>
              <a:tr h="374146">
                <a:tc>
                  <a:txBody>
                    <a:bodyPr/>
                    <a:lstStyle/>
                    <a:p>
                      <a:pPr marL="31750">
                        <a:lnSpc>
                          <a:spcPts val="2755"/>
                        </a:lnSpc>
                      </a:pPr>
                      <a:r>
                        <a:rPr sz="2800" spc="-315" dirty="0">
                          <a:solidFill>
                            <a:schemeClr val="accent6">
                              <a:lumMod val="75000"/>
                            </a:schemeClr>
                          </a:solidFill>
                          <a:latin typeface="Arial"/>
                          <a:cs typeface="Arial"/>
                        </a:rPr>
                        <a:t>CCU</a:t>
                      </a:r>
                      <a:endParaRPr sz="2800">
                        <a:solidFill>
                          <a:schemeClr val="accent6">
                            <a:lumMod val="75000"/>
                          </a:schemeClr>
                        </a:solidFill>
                        <a:latin typeface="Arial"/>
                        <a:cs typeface="Arial"/>
                      </a:endParaRPr>
                    </a:p>
                  </a:txBody>
                  <a:tcPr marL="0" marR="0" marT="0" marB="0"/>
                </a:tc>
                <a:tc>
                  <a:txBody>
                    <a:bodyPr/>
                    <a:lstStyle/>
                    <a:p>
                      <a:pPr marL="229235">
                        <a:lnSpc>
                          <a:spcPts val="2755"/>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2755"/>
                        </a:lnSpc>
                      </a:pPr>
                      <a:r>
                        <a:rPr sz="2800" spc="-110" dirty="0">
                          <a:solidFill>
                            <a:schemeClr val="accent6">
                              <a:lumMod val="75000"/>
                            </a:schemeClr>
                          </a:solidFill>
                          <a:latin typeface="Arial"/>
                          <a:cs typeface="Arial"/>
                        </a:rPr>
                        <a:t>Coronary </a:t>
                      </a:r>
                      <a:r>
                        <a:rPr sz="2800" spc="-185" dirty="0">
                          <a:solidFill>
                            <a:schemeClr val="accent6">
                              <a:lumMod val="75000"/>
                            </a:schemeClr>
                          </a:solidFill>
                          <a:latin typeface="Arial"/>
                          <a:cs typeface="Arial"/>
                        </a:rPr>
                        <a:t>Care</a:t>
                      </a:r>
                      <a:r>
                        <a:rPr sz="2800" spc="-515" dirty="0">
                          <a:solidFill>
                            <a:schemeClr val="accent6">
                              <a:lumMod val="75000"/>
                            </a:schemeClr>
                          </a:solidFill>
                          <a:latin typeface="Arial"/>
                          <a:cs typeface="Arial"/>
                        </a:rPr>
                        <a:t> </a:t>
                      </a:r>
                      <a:r>
                        <a:rPr sz="2800" spc="-5" dirty="0">
                          <a:solidFill>
                            <a:schemeClr val="accent6">
                              <a:lumMod val="75000"/>
                            </a:schemeClr>
                          </a:solidFill>
                          <a:latin typeface="Arial"/>
                          <a:cs typeface="Arial"/>
                        </a:rPr>
                        <a:t>Unit</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6"/>
                  </a:ext>
                </a:extLst>
              </a:tr>
              <a:tr h="374146">
                <a:tc>
                  <a:txBody>
                    <a:bodyPr/>
                    <a:lstStyle/>
                    <a:p>
                      <a:pPr marL="31750">
                        <a:lnSpc>
                          <a:spcPts val="2755"/>
                        </a:lnSpc>
                      </a:pPr>
                      <a:r>
                        <a:rPr sz="2800" spc="-254" dirty="0">
                          <a:solidFill>
                            <a:schemeClr val="accent6">
                              <a:lumMod val="75000"/>
                            </a:schemeClr>
                          </a:solidFill>
                          <a:latin typeface="Arial"/>
                          <a:cs typeface="Arial"/>
                        </a:rPr>
                        <a:t>CICU</a:t>
                      </a:r>
                      <a:endParaRPr sz="2800">
                        <a:solidFill>
                          <a:schemeClr val="accent6">
                            <a:lumMod val="75000"/>
                          </a:schemeClr>
                        </a:solidFill>
                        <a:latin typeface="Arial"/>
                        <a:cs typeface="Arial"/>
                      </a:endParaRPr>
                    </a:p>
                  </a:txBody>
                  <a:tcPr marL="0" marR="0" marT="0" marB="0"/>
                </a:tc>
                <a:tc>
                  <a:txBody>
                    <a:bodyPr/>
                    <a:lstStyle/>
                    <a:p>
                      <a:pPr marL="229235">
                        <a:lnSpc>
                          <a:spcPts val="2755"/>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2755"/>
                        </a:lnSpc>
                      </a:pPr>
                      <a:r>
                        <a:rPr sz="2800" spc="-145" dirty="0">
                          <a:solidFill>
                            <a:schemeClr val="accent6">
                              <a:lumMod val="75000"/>
                            </a:schemeClr>
                          </a:solidFill>
                          <a:latin typeface="Arial"/>
                          <a:cs typeface="Arial"/>
                        </a:rPr>
                        <a:t>Cardiac</a:t>
                      </a:r>
                      <a:r>
                        <a:rPr sz="2800" spc="-210" dirty="0">
                          <a:solidFill>
                            <a:schemeClr val="accent6">
                              <a:lumMod val="75000"/>
                            </a:schemeClr>
                          </a:solidFill>
                          <a:latin typeface="Arial"/>
                          <a:cs typeface="Arial"/>
                        </a:rPr>
                        <a:t> </a:t>
                      </a:r>
                      <a:r>
                        <a:rPr sz="2800" spc="-204" dirty="0">
                          <a:solidFill>
                            <a:schemeClr val="accent6">
                              <a:lumMod val="75000"/>
                            </a:schemeClr>
                          </a:solidFill>
                          <a:latin typeface="Arial"/>
                          <a:cs typeface="Arial"/>
                        </a:rPr>
                        <a:t>ICU</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7"/>
                  </a:ext>
                </a:extLst>
              </a:tr>
              <a:tr h="374722">
                <a:tc>
                  <a:txBody>
                    <a:bodyPr/>
                    <a:lstStyle/>
                    <a:p>
                      <a:pPr marL="31750">
                        <a:lnSpc>
                          <a:spcPts val="2755"/>
                        </a:lnSpc>
                      </a:pPr>
                      <a:r>
                        <a:rPr sz="2800" spc="-215" dirty="0">
                          <a:solidFill>
                            <a:schemeClr val="accent6">
                              <a:lumMod val="75000"/>
                            </a:schemeClr>
                          </a:solidFill>
                          <a:latin typeface="Arial"/>
                          <a:cs typeface="Arial"/>
                        </a:rPr>
                        <a:t>BICU</a:t>
                      </a:r>
                      <a:endParaRPr sz="2800">
                        <a:solidFill>
                          <a:schemeClr val="accent6">
                            <a:lumMod val="75000"/>
                          </a:schemeClr>
                        </a:solidFill>
                        <a:latin typeface="Arial"/>
                        <a:cs typeface="Arial"/>
                      </a:endParaRPr>
                    </a:p>
                  </a:txBody>
                  <a:tcPr marL="0" marR="0" marT="0" marB="0"/>
                </a:tc>
                <a:tc>
                  <a:txBody>
                    <a:bodyPr/>
                    <a:lstStyle/>
                    <a:p>
                      <a:pPr marL="229235">
                        <a:lnSpc>
                          <a:spcPts val="2755"/>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2755"/>
                        </a:lnSpc>
                      </a:pPr>
                      <a:r>
                        <a:rPr sz="2800" spc="-105" dirty="0">
                          <a:solidFill>
                            <a:schemeClr val="accent6">
                              <a:lumMod val="75000"/>
                            </a:schemeClr>
                          </a:solidFill>
                          <a:latin typeface="Arial"/>
                          <a:cs typeface="Arial"/>
                        </a:rPr>
                        <a:t>Burn</a:t>
                      </a:r>
                      <a:r>
                        <a:rPr sz="2800" spc="-229" dirty="0">
                          <a:solidFill>
                            <a:schemeClr val="accent6">
                              <a:lumMod val="75000"/>
                            </a:schemeClr>
                          </a:solidFill>
                          <a:latin typeface="Arial"/>
                          <a:cs typeface="Arial"/>
                        </a:rPr>
                        <a:t> </a:t>
                      </a:r>
                      <a:r>
                        <a:rPr sz="2800" spc="-204" dirty="0">
                          <a:solidFill>
                            <a:schemeClr val="accent6">
                              <a:lumMod val="75000"/>
                            </a:schemeClr>
                          </a:solidFill>
                          <a:latin typeface="Arial"/>
                          <a:cs typeface="Arial"/>
                        </a:rPr>
                        <a:t>ICU</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8"/>
                  </a:ext>
                </a:extLst>
              </a:tr>
              <a:tr h="414233">
                <a:tc>
                  <a:txBody>
                    <a:bodyPr/>
                    <a:lstStyle/>
                    <a:p>
                      <a:pPr marL="31750">
                        <a:lnSpc>
                          <a:spcPts val="3100"/>
                        </a:lnSpc>
                      </a:pPr>
                      <a:r>
                        <a:rPr sz="2800" spc="-300" dirty="0">
                          <a:solidFill>
                            <a:schemeClr val="accent6">
                              <a:lumMod val="75000"/>
                            </a:schemeClr>
                          </a:solidFill>
                          <a:latin typeface="Arial"/>
                          <a:cs typeface="Arial"/>
                        </a:rPr>
                        <a:t>RCU</a:t>
                      </a:r>
                      <a:endParaRPr sz="2800">
                        <a:solidFill>
                          <a:schemeClr val="accent6">
                            <a:lumMod val="75000"/>
                          </a:schemeClr>
                        </a:solidFill>
                        <a:latin typeface="Arial"/>
                        <a:cs typeface="Arial"/>
                      </a:endParaRPr>
                    </a:p>
                  </a:txBody>
                  <a:tcPr marL="0" marR="0" marT="0" marB="0"/>
                </a:tc>
                <a:tc>
                  <a:txBody>
                    <a:bodyPr/>
                    <a:lstStyle/>
                    <a:p>
                      <a:pPr marL="229235">
                        <a:lnSpc>
                          <a:spcPts val="3100"/>
                        </a:lnSpc>
                      </a:pPr>
                      <a:r>
                        <a:rPr sz="2800" dirty="0">
                          <a:solidFill>
                            <a:schemeClr val="accent6">
                              <a:lumMod val="75000"/>
                            </a:schemeClr>
                          </a:solidFill>
                          <a:latin typeface="Arial"/>
                          <a:cs typeface="Arial"/>
                        </a:rPr>
                        <a:t>=</a:t>
                      </a:r>
                      <a:endParaRPr sz="2800">
                        <a:solidFill>
                          <a:schemeClr val="accent6">
                            <a:lumMod val="75000"/>
                          </a:schemeClr>
                        </a:solidFill>
                        <a:latin typeface="Arial"/>
                        <a:cs typeface="Arial"/>
                      </a:endParaRPr>
                    </a:p>
                  </a:txBody>
                  <a:tcPr marL="0" marR="0" marT="0" marB="0"/>
                </a:tc>
                <a:tc>
                  <a:txBody>
                    <a:bodyPr/>
                    <a:lstStyle/>
                    <a:p>
                      <a:pPr marL="366395">
                        <a:lnSpc>
                          <a:spcPts val="3100"/>
                        </a:lnSpc>
                      </a:pPr>
                      <a:r>
                        <a:rPr sz="2800" spc="-170" dirty="0">
                          <a:solidFill>
                            <a:schemeClr val="accent6">
                              <a:lumMod val="75000"/>
                            </a:schemeClr>
                          </a:solidFill>
                          <a:latin typeface="Arial"/>
                          <a:cs typeface="Arial"/>
                        </a:rPr>
                        <a:t>Renal </a:t>
                      </a:r>
                      <a:r>
                        <a:rPr sz="2800" spc="-135" dirty="0">
                          <a:solidFill>
                            <a:schemeClr val="accent6">
                              <a:lumMod val="75000"/>
                            </a:schemeClr>
                          </a:solidFill>
                          <a:latin typeface="Arial"/>
                          <a:cs typeface="Arial"/>
                        </a:rPr>
                        <a:t>care</a:t>
                      </a:r>
                      <a:r>
                        <a:rPr sz="2800" spc="-265" dirty="0">
                          <a:solidFill>
                            <a:schemeClr val="accent6">
                              <a:lumMod val="75000"/>
                            </a:schemeClr>
                          </a:solidFill>
                          <a:latin typeface="Arial"/>
                          <a:cs typeface="Arial"/>
                        </a:rPr>
                        <a:t> </a:t>
                      </a:r>
                      <a:r>
                        <a:rPr sz="2800" spc="5" dirty="0">
                          <a:solidFill>
                            <a:schemeClr val="accent6">
                              <a:lumMod val="75000"/>
                            </a:schemeClr>
                          </a:solidFill>
                          <a:latin typeface="Arial"/>
                          <a:cs typeface="Arial"/>
                        </a:rPr>
                        <a:t>unit</a:t>
                      </a:r>
                      <a:endParaRPr sz="2800" dirty="0">
                        <a:solidFill>
                          <a:schemeClr val="accent6">
                            <a:lumMod val="75000"/>
                          </a:schemeClr>
                        </a:solidFill>
                        <a:latin typeface="Arial"/>
                        <a:cs typeface="Arial"/>
                      </a:endParaRPr>
                    </a:p>
                  </a:txBody>
                  <a:tcPr marL="0" marR="0" marT="0" marB="0"/>
                </a:tc>
                <a:extLst>
                  <a:ext uri="{0D108BD9-81ED-4DB2-BD59-A6C34878D82A}">
                    <a16:rowId xmlns="" xmlns:a16="http://schemas.microsoft.com/office/drawing/2014/main" val="10009"/>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1676400"/>
          </a:xfrm>
        </p:spPr>
        <p:txBody>
          <a:bodyPr>
            <a:normAutofit fontScale="90000"/>
          </a:bodyPr>
          <a:lstStyle/>
          <a:p>
            <a:r>
              <a:rPr lang="en-US" dirty="0">
                <a:solidFill>
                  <a:srgbClr val="3B3835"/>
                </a:solidFill>
                <a:latin typeface="Helvetica Neue"/>
              </a:rPr>
              <a:t>Physical characteristics  of urine Examination </a:t>
            </a:r>
            <a:endParaRPr lang="en-US" dirty="0"/>
          </a:p>
        </p:txBody>
      </p:sp>
      <p:sp>
        <p:nvSpPr>
          <p:cNvPr id="3" name="Content Placeholder 2"/>
          <p:cNvSpPr>
            <a:spLocks noGrp="1"/>
          </p:cNvSpPr>
          <p:nvPr>
            <p:ph idx="1"/>
          </p:nvPr>
        </p:nvSpPr>
        <p:spPr>
          <a:xfrm>
            <a:off x="685800" y="1981200"/>
            <a:ext cx="7543800" cy="3886200"/>
          </a:xfrm>
        </p:spPr>
        <p:txBody>
          <a:bodyPr/>
          <a:lstStyle/>
          <a:p>
            <a:pPr marL="0" indent="0">
              <a:buNone/>
            </a:pPr>
            <a:r>
              <a:rPr lang="en-US" dirty="0"/>
              <a:t>• Volume  </a:t>
            </a:r>
          </a:p>
          <a:p>
            <a:pPr marL="0" indent="0">
              <a:buNone/>
            </a:pPr>
            <a:r>
              <a:rPr lang="en-US" dirty="0"/>
              <a:t>• Color </a:t>
            </a:r>
          </a:p>
          <a:p>
            <a:pPr marL="0" indent="0">
              <a:buNone/>
            </a:pPr>
            <a:r>
              <a:rPr lang="en-US" dirty="0"/>
              <a:t>• Odor </a:t>
            </a:r>
          </a:p>
          <a:p>
            <a:pPr marL="0" indent="0">
              <a:buNone/>
            </a:pPr>
            <a:r>
              <a:rPr lang="en-US" dirty="0"/>
              <a:t>• pH</a:t>
            </a:r>
          </a:p>
          <a:p>
            <a:pPr marL="0" indent="0">
              <a:buNone/>
            </a:pPr>
            <a:r>
              <a:rPr lang="en-US" dirty="0"/>
              <a:t>• Specific gravity</a:t>
            </a:r>
          </a:p>
        </p:txBody>
      </p:sp>
    </p:spTree>
    <p:extLst>
      <p:ext uri="{BB962C8B-B14F-4D97-AF65-F5344CB8AC3E}">
        <p14:creationId xmlns:p14="http://schemas.microsoft.com/office/powerpoint/2010/main" val="2708649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81800" cy="1143000"/>
          </a:xfrm>
        </p:spPr>
        <p:txBody>
          <a:bodyPr/>
          <a:lstStyle/>
          <a:p>
            <a:r>
              <a:rPr lang="en-US" dirty="0"/>
              <a:t>Volume:</a:t>
            </a:r>
          </a:p>
        </p:txBody>
      </p:sp>
      <p:sp>
        <p:nvSpPr>
          <p:cNvPr id="3" name="Content Placeholder 2"/>
          <p:cNvSpPr>
            <a:spLocks noGrp="1"/>
          </p:cNvSpPr>
          <p:nvPr>
            <p:ph idx="1"/>
          </p:nvPr>
        </p:nvSpPr>
        <p:spPr>
          <a:xfrm>
            <a:off x="762000" y="1524000"/>
            <a:ext cx="7543800" cy="4038600"/>
          </a:xfrm>
        </p:spPr>
        <p:txBody>
          <a:bodyPr>
            <a:normAutofit/>
          </a:bodyPr>
          <a:lstStyle/>
          <a:p>
            <a:r>
              <a:rPr lang="en-US" dirty="0"/>
              <a:t> Normal- 1-2.5 L/day </a:t>
            </a:r>
          </a:p>
          <a:p>
            <a:r>
              <a:rPr lang="en-US" dirty="0"/>
              <a:t> </a:t>
            </a:r>
            <a:r>
              <a:rPr lang="en-US" dirty="0">
                <a:solidFill>
                  <a:schemeClr val="accent1">
                    <a:lumMod val="50000"/>
                  </a:schemeClr>
                </a:solidFill>
              </a:rPr>
              <a:t>Oliguria</a:t>
            </a:r>
            <a:r>
              <a:rPr lang="en-US" dirty="0"/>
              <a:t>- Urine Output &lt; 400ml/day Seen in – Dehydration – Shock – Acute glomerulonephritis – Renal Failure </a:t>
            </a:r>
          </a:p>
          <a:p>
            <a:r>
              <a:rPr lang="en-US" dirty="0"/>
              <a:t> </a:t>
            </a:r>
            <a:r>
              <a:rPr lang="en-US" dirty="0">
                <a:solidFill>
                  <a:schemeClr val="accent1">
                    <a:lumMod val="50000"/>
                  </a:schemeClr>
                </a:solidFill>
              </a:rPr>
              <a:t>Polyuria</a:t>
            </a:r>
            <a:r>
              <a:rPr lang="en-US" dirty="0"/>
              <a:t>- Urine Output &gt; 2.5 L/day Seen in – Increased water ingestion – Diabetes </a:t>
            </a:r>
            <a:r>
              <a:rPr lang="en-US" dirty="0" smtClean="0"/>
              <a:t>mellitus, </a:t>
            </a:r>
            <a:r>
              <a:rPr lang="en-US" dirty="0" err="1" smtClean="0"/>
              <a:t>insipidus</a:t>
            </a:r>
            <a:r>
              <a:rPr lang="en-US" dirty="0" smtClean="0"/>
              <a:t>, excessive use </a:t>
            </a:r>
            <a:r>
              <a:rPr lang="en-US" dirty="0"/>
              <a:t>of diuretics , excess caffeine or alcohol</a:t>
            </a:r>
          </a:p>
          <a:p>
            <a:r>
              <a:rPr lang="en-US" dirty="0"/>
              <a:t> </a:t>
            </a:r>
            <a:r>
              <a:rPr lang="en-US" dirty="0">
                <a:solidFill>
                  <a:schemeClr val="accent1">
                    <a:lumMod val="50000"/>
                  </a:schemeClr>
                </a:solidFill>
              </a:rPr>
              <a:t>Anuria</a:t>
            </a:r>
            <a:r>
              <a:rPr lang="en-US" dirty="0"/>
              <a:t>- Urine output &lt; 100ml/day Seen in renal shut down Volume , obstruction, such as kidney stone or tumor</a:t>
            </a:r>
          </a:p>
        </p:txBody>
      </p:sp>
    </p:spTree>
    <p:extLst>
      <p:ext uri="{BB962C8B-B14F-4D97-AF65-F5344CB8AC3E}">
        <p14:creationId xmlns:p14="http://schemas.microsoft.com/office/powerpoint/2010/main" val="391616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1143000"/>
          </a:xfrm>
        </p:spPr>
        <p:txBody>
          <a:bodyPr>
            <a:normAutofit/>
          </a:bodyPr>
          <a:lstStyle/>
          <a:p>
            <a:r>
              <a:rPr lang="en-US" sz="3600" b="1" dirty="0" smtClean="0"/>
              <a:t>color</a:t>
            </a:r>
            <a:endParaRPr lang="en-US" sz="3600" b="1" dirty="0"/>
          </a:p>
        </p:txBody>
      </p:sp>
      <p:sp>
        <p:nvSpPr>
          <p:cNvPr id="3" name="Content Placeholder 2"/>
          <p:cNvSpPr>
            <a:spLocks noGrp="1"/>
          </p:cNvSpPr>
          <p:nvPr>
            <p:ph idx="1"/>
          </p:nvPr>
        </p:nvSpPr>
        <p:spPr>
          <a:xfrm>
            <a:off x="76200" y="685800"/>
            <a:ext cx="6248400" cy="5638800"/>
          </a:xfrm>
        </p:spPr>
        <p:txBody>
          <a:bodyPr>
            <a:normAutofit fontScale="92500"/>
          </a:bodyPr>
          <a:lstStyle/>
          <a:p>
            <a:r>
              <a:rPr lang="en-US" dirty="0"/>
              <a:t> </a:t>
            </a:r>
            <a:r>
              <a:rPr lang="en-US" b="1" dirty="0">
                <a:solidFill>
                  <a:schemeClr val="accent1">
                    <a:lumMod val="75000"/>
                  </a:schemeClr>
                </a:solidFill>
              </a:rPr>
              <a:t>Normal</a:t>
            </a:r>
            <a:r>
              <a:rPr lang="en-US" dirty="0"/>
              <a:t>- pale yellow in color due to pigments </a:t>
            </a:r>
            <a:r>
              <a:rPr lang="en-US" dirty="0" err="1"/>
              <a:t>urochrome</a:t>
            </a:r>
            <a:r>
              <a:rPr lang="en-US" dirty="0"/>
              <a:t>, </a:t>
            </a:r>
            <a:r>
              <a:rPr lang="en-US" dirty="0" err="1"/>
              <a:t>urobilin</a:t>
            </a:r>
            <a:r>
              <a:rPr lang="en-US" dirty="0"/>
              <a:t> and </a:t>
            </a:r>
            <a:r>
              <a:rPr lang="en-US" dirty="0" err="1"/>
              <a:t>uroerythrin</a:t>
            </a:r>
            <a:r>
              <a:rPr lang="en-US" dirty="0"/>
              <a:t>. </a:t>
            </a:r>
          </a:p>
          <a:p>
            <a:r>
              <a:rPr lang="en-US" dirty="0"/>
              <a:t> Cloudiness may be caused by excessive cellular material or protein, crystallization or precipitation of non pathological salts upon standing at room temperature or in the </a:t>
            </a:r>
            <a:r>
              <a:rPr lang="en-US" dirty="0" err="1" smtClean="0"/>
              <a:t>refrigerator.also</a:t>
            </a:r>
            <a:r>
              <a:rPr lang="en-US" dirty="0" smtClean="0"/>
              <a:t> can be caused by </a:t>
            </a:r>
            <a:r>
              <a:rPr lang="en-US" dirty="0"/>
              <a:t>urinary tract infections or obstructions.</a:t>
            </a:r>
          </a:p>
          <a:p>
            <a:r>
              <a:rPr lang="en-US" dirty="0"/>
              <a:t> </a:t>
            </a:r>
            <a:r>
              <a:rPr lang="en-US" dirty="0" err="1"/>
              <a:t>Colour</a:t>
            </a:r>
            <a:r>
              <a:rPr lang="en-US" dirty="0"/>
              <a:t> of urine depending upon it’s constituents. </a:t>
            </a:r>
          </a:p>
          <a:p>
            <a:r>
              <a:rPr lang="en-US" b="1" dirty="0">
                <a:solidFill>
                  <a:schemeClr val="accent1">
                    <a:lumMod val="75000"/>
                  </a:schemeClr>
                </a:solidFill>
              </a:rPr>
              <a:t>Abnormal colors</a:t>
            </a:r>
            <a:r>
              <a:rPr lang="en-US" dirty="0"/>
              <a:t>: </a:t>
            </a:r>
          </a:p>
          <a:p>
            <a:pPr marL="0" indent="0">
              <a:buNone/>
            </a:pPr>
            <a:r>
              <a:rPr lang="en-US" dirty="0"/>
              <a:t>• Colorless – diabetes, diuretics. </a:t>
            </a:r>
          </a:p>
          <a:p>
            <a:pPr marL="0" indent="0">
              <a:buNone/>
            </a:pPr>
            <a:r>
              <a:rPr lang="en-US" dirty="0"/>
              <a:t>• Deep Yellow – concentrated urine, excess bile pigments, jaundice </a:t>
            </a:r>
            <a:r>
              <a:rPr lang="en-US" dirty="0" smtClean="0"/>
              <a:t>Color</a:t>
            </a:r>
          </a:p>
          <a:p>
            <a:pPr marL="0" indent="0">
              <a:buNone/>
            </a:pPr>
            <a:r>
              <a:rPr lang="en-US" dirty="0"/>
              <a:t>Red </a:t>
            </a:r>
            <a:r>
              <a:rPr lang="en-US" dirty="0" smtClean="0"/>
              <a:t>urine - </a:t>
            </a:r>
            <a:r>
              <a:rPr lang="en-US" dirty="0"/>
              <a:t>indicates red blood cells within the urine, a sign of kidney damage and disease.</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066800"/>
            <a:ext cx="2734057" cy="5105400"/>
          </a:xfrm>
          <a:prstGeom prst="rect">
            <a:avLst/>
          </a:prstGeom>
        </p:spPr>
      </p:pic>
    </p:spTree>
    <p:extLst>
      <p:ext uri="{BB962C8B-B14F-4D97-AF65-F5344CB8AC3E}">
        <p14:creationId xmlns:p14="http://schemas.microsoft.com/office/powerpoint/2010/main" val="589253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781800" cy="838200"/>
          </a:xfrm>
        </p:spPr>
        <p:txBody>
          <a:bodyPr>
            <a:normAutofit fontScale="90000"/>
          </a:bodyPr>
          <a:lstStyle/>
          <a:p>
            <a:r>
              <a:rPr lang="en-US" dirty="0"/>
              <a:t>Odor</a:t>
            </a:r>
          </a:p>
        </p:txBody>
      </p:sp>
      <p:sp>
        <p:nvSpPr>
          <p:cNvPr id="3" name="Content Placeholder 2"/>
          <p:cNvSpPr>
            <a:spLocks noGrp="1"/>
          </p:cNvSpPr>
          <p:nvPr>
            <p:ph idx="1"/>
          </p:nvPr>
        </p:nvSpPr>
        <p:spPr>
          <a:xfrm>
            <a:off x="762000" y="1143000"/>
            <a:ext cx="7543800" cy="3886200"/>
          </a:xfrm>
        </p:spPr>
        <p:txBody>
          <a:bodyPr/>
          <a:lstStyle/>
          <a:p>
            <a:r>
              <a:rPr lang="en-US" dirty="0">
                <a:solidFill>
                  <a:schemeClr val="accent1">
                    <a:lumMod val="75000"/>
                  </a:schemeClr>
                </a:solidFill>
              </a:rPr>
              <a:t>Normal - </a:t>
            </a:r>
            <a:r>
              <a:rPr lang="en-US" dirty="0"/>
              <a:t>aromatic due to the volatile fatty acids, On long </a:t>
            </a:r>
            <a:r>
              <a:rPr lang="en-US" dirty="0" smtClean="0"/>
              <a:t>standing(aged urine)  </a:t>
            </a:r>
            <a:r>
              <a:rPr lang="en-US" dirty="0"/>
              <a:t>– </a:t>
            </a:r>
            <a:r>
              <a:rPr lang="en-US" dirty="0" err="1"/>
              <a:t>ammonical</a:t>
            </a:r>
            <a:r>
              <a:rPr lang="en-US" dirty="0"/>
              <a:t> (decomposition of urea forming ammonia which gives a strong </a:t>
            </a:r>
            <a:r>
              <a:rPr lang="en-US" dirty="0" err="1"/>
              <a:t>ammonical</a:t>
            </a:r>
            <a:r>
              <a:rPr lang="en-US" dirty="0"/>
              <a:t> smell) </a:t>
            </a:r>
          </a:p>
          <a:p>
            <a:r>
              <a:rPr lang="en-US" dirty="0"/>
              <a:t>• Foul, offensive - pus or inflammation </a:t>
            </a:r>
          </a:p>
          <a:p>
            <a:r>
              <a:rPr lang="en-US" dirty="0"/>
              <a:t>• Sweet - Diabetes </a:t>
            </a:r>
          </a:p>
          <a:p>
            <a:r>
              <a:rPr lang="en-US" dirty="0"/>
              <a:t>• Fruity - </a:t>
            </a:r>
            <a:r>
              <a:rPr lang="en-US" dirty="0" err="1"/>
              <a:t>Ketonuria</a:t>
            </a:r>
            <a:r>
              <a:rPr lang="en-US" dirty="0"/>
              <a:t> </a:t>
            </a:r>
          </a:p>
        </p:txBody>
      </p:sp>
    </p:spTree>
    <p:extLst>
      <p:ext uri="{BB962C8B-B14F-4D97-AF65-F5344CB8AC3E}">
        <p14:creationId xmlns:p14="http://schemas.microsoft.com/office/powerpoint/2010/main" val="3955121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b="1" dirty="0"/>
              <a:t>PH</a:t>
            </a:r>
          </a:p>
        </p:txBody>
      </p:sp>
      <p:sp>
        <p:nvSpPr>
          <p:cNvPr id="3" name="Content Placeholder 2"/>
          <p:cNvSpPr>
            <a:spLocks noGrp="1"/>
          </p:cNvSpPr>
          <p:nvPr>
            <p:ph idx="1"/>
          </p:nvPr>
        </p:nvSpPr>
        <p:spPr>
          <a:xfrm>
            <a:off x="367430" y="1524000"/>
            <a:ext cx="8001000" cy="1600200"/>
          </a:xfrm>
        </p:spPr>
        <p:txBody>
          <a:bodyPr>
            <a:noAutofit/>
          </a:bodyPr>
          <a:lstStyle/>
          <a:p>
            <a:r>
              <a:rPr lang="en-US" sz="1800" dirty="0"/>
              <a:t>Reflects ability of kidney to maintain normal hydrogen ion concentration in plasma &amp; ECF </a:t>
            </a:r>
          </a:p>
          <a:p>
            <a:r>
              <a:rPr lang="en-US" sz="1800" dirty="0"/>
              <a:t>Normally it is slightly acidic lying between 6 – 6.5. • Acidic Urine –Ketosis (diabetes), UTI- </a:t>
            </a:r>
            <a:r>
              <a:rPr lang="en-US" sz="1800" dirty="0" err="1" smtClean="0"/>
              <a:t>E.coli</a:t>
            </a:r>
            <a:endParaRPr lang="en-US" sz="1800" dirty="0" smtClean="0"/>
          </a:p>
          <a:p>
            <a:r>
              <a:rPr lang="en-US" sz="1800" dirty="0"/>
              <a:t> Much of the variation occurs due to diet. For example, high protein diets result in more acidic urine, but vegetarian diets generally result in more alkaline urine</a:t>
            </a:r>
            <a:br>
              <a:rPr lang="en-US" sz="1800" dirty="0"/>
            </a:br>
            <a:r>
              <a:rPr lang="en-US" sz="1800" b="1" dirty="0">
                <a:solidFill>
                  <a:srgbClr val="6F747B"/>
                </a:solidFill>
              </a:rPr>
              <a:t> Chronically high or low pH can lead to disorders, such as the development of kidney stones or </a:t>
            </a:r>
            <a:r>
              <a:rPr lang="en-US" sz="1800" b="1" dirty="0" err="1">
                <a:solidFill>
                  <a:srgbClr val="6F747B"/>
                </a:solidFill>
              </a:rPr>
              <a:t>osteomalacia</a:t>
            </a:r>
            <a:r>
              <a:rPr lang="en-US" sz="1800" b="1" dirty="0">
                <a:solidFill>
                  <a:srgbClr val="6F747B"/>
                </a:solidFill>
              </a:rPr>
              <a:t>.</a:t>
            </a:r>
            <a:r>
              <a:rPr lang="en-US" sz="1800" dirty="0">
                <a:solidFill>
                  <a:srgbClr val="6F747B"/>
                </a:solidFill>
              </a:rPr>
              <a:t/>
            </a:r>
            <a:br>
              <a:rPr lang="en-US" sz="1800" dirty="0">
                <a:solidFill>
                  <a:srgbClr val="6F747B"/>
                </a:solidFill>
              </a:rPr>
            </a:br>
            <a:endParaRPr lang="en-US" sz="1800" dirty="0">
              <a:solidFill>
                <a:srgbClr val="6F747B"/>
              </a:solidFill>
            </a:endParaRPr>
          </a:p>
          <a:p>
            <a:endParaRPr lang="en-US" sz="1800" dirty="0"/>
          </a:p>
        </p:txBody>
      </p:sp>
      <p:sp>
        <p:nvSpPr>
          <p:cNvPr id="5" name="TextBox 4"/>
          <p:cNvSpPr txBox="1"/>
          <p:nvPr/>
        </p:nvSpPr>
        <p:spPr>
          <a:xfrm>
            <a:off x="849923" y="3124200"/>
            <a:ext cx="4876800" cy="954107"/>
          </a:xfrm>
          <a:prstGeom prst="rect">
            <a:avLst/>
          </a:prstGeom>
          <a:noFill/>
        </p:spPr>
        <p:txBody>
          <a:bodyPr wrap="square" rtlCol="0">
            <a:spAutoFit/>
          </a:bodyPr>
          <a:lstStyle/>
          <a:p>
            <a:r>
              <a:rPr lang="en-US" sz="2800" b="1" dirty="0">
                <a:solidFill>
                  <a:schemeClr val="tx1">
                    <a:lumMod val="65000"/>
                    <a:lumOff val="35000"/>
                  </a:schemeClr>
                </a:solidFill>
              </a:rPr>
              <a:t>Specific gravity</a:t>
            </a:r>
            <a:br>
              <a:rPr lang="en-US" sz="2800" b="1" dirty="0">
                <a:solidFill>
                  <a:schemeClr val="tx1">
                    <a:lumMod val="65000"/>
                    <a:lumOff val="35000"/>
                  </a:schemeClr>
                </a:solidFill>
              </a:rPr>
            </a:br>
            <a:endParaRPr lang="en-US" sz="2800" b="1" dirty="0">
              <a:solidFill>
                <a:schemeClr val="tx1">
                  <a:lumMod val="65000"/>
                  <a:lumOff val="35000"/>
                </a:schemeClr>
              </a:solidFill>
            </a:endParaRPr>
          </a:p>
        </p:txBody>
      </p:sp>
      <p:sp>
        <p:nvSpPr>
          <p:cNvPr id="7" name="TextBox 6"/>
          <p:cNvSpPr txBox="1"/>
          <p:nvPr/>
        </p:nvSpPr>
        <p:spPr>
          <a:xfrm>
            <a:off x="596030" y="3902199"/>
            <a:ext cx="7543800" cy="1754326"/>
          </a:xfrm>
          <a:prstGeom prst="rect">
            <a:avLst/>
          </a:prstGeom>
          <a:noFill/>
        </p:spPr>
        <p:txBody>
          <a:bodyPr wrap="square" rtlCol="0">
            <a:spAutoFit/>
          </a:bodyPr>
          <a:lstStyle/>
          <a:p>
            <a:r>
              <a:rPr lang="en-US" dirty="0"/>
              <a:t>•the ability of the kidney to concentrate the urine relative to the plasma from which it is filtered. </a:t>
            </a:r>
          </a:p>
          <a:p>
            <a:r>
              <a:rPr lang="en-US" dirty="0"/>
              <a:t>• Normal :- 1.001- 1.040. </a:t>
            </a:r>
          </a:p>
          <a:p>
            <a:r>
              <a:rPr lang="en-US" dirty="0"/>
              <a:t> </a:t>
            </a:r>
            <a:r>
              <a:rPr lang="en-US" dirty="0">
                <a:solidFill>
                  <a:schemeClr val="accent1">
                    <a:lumMod val="50000"/>
                  </a:schemeClr>
                </a:solidFill>
              </a:rPr>
              <a:t>Increase</a:t>
            </a:r>
            <a:r>
              <a:rPr lang="en-US" dirty="0"/>
              <a:t> in Specific Gravity - Low water intake, Diabetes mellitus, </a:t>
            </a:r>
            <a:r>
              <a:rPr lang="en-US" dirty="0" err="1"/>
              <a:t>Albuminuruia</a:t>
            </a:r>
            <a:r>
              <a:rPr lang="en-US" dirty="0"/>
              <a:t>, Acute nephritis.  </a:t>
            </a:r>
            <a:r>
              <a:rPr lang="en-US" dirty="0">
                <a:solidFill>
                  <a:schemeClr val="accent1">
                    <a:lumMod val="50000"/>
                  </a:schemeClr>
                </a:solidFill>
              </a:rPr>
              <a:t>Decrease</a:t>
            </a:r>
            <a:r>
              <a:rPr lang="en-US" dirty="0"/>
              <a:t> in Specific Gravity - Absence of ADH, Renal Tubular damage. </a:t>
            </a:r>
          </a:p>
        </p:txBody>
      </p:sp>
    </p:spTree>
    <p:extLst>
      <p:ext uri="{BB962C8B-B14F-4D97-AF65-F5344CB8AC3E}">
        <p14:creationId xmlns:p14="http://schemas.microsoft.com/office/powerpoint/2010/main" val="4272735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descr="C:\Users\MCC\Downloads\urinnn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391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06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7696200" cy="5266151"/>
          </a:xfrm>
        </p:spPr>
        <p:txBody>
          <a:bodyPr>
            <a:normAutofit/>
          </a:bodyPr>
          <a:lstStyle/>
          <a:p>
            <a:r>
              <a:rPr lang="en-US" dirty="0"/>
              <a:t>To measure urine output in critical care units, a </a:t>
            </a:r>
            <a:r>
              <a:rPr lang="en-US" b="1" dirty="0">
                <a:solidFill>
                  <a:schemeClr val="accent1">
                    <a:lumMod val="50000"/>
                  </a:schemeClr>
                </a:solidFill>
              </a:rPr>
              <a:t>Foley catheter </a:t>
            </a:r>
            <a:r>
              <a:rPr lang="en-US" dirty="0"/>
              <a:t>is introduced through the patient’s urethra until it reaches his/her bladder. The other end of the catheter is connected to a graduated container that collects the urine. Periodically the nursing staff manually records the reading of the container of every patient, and operates a valve which releases the urine into a larger container.</a:t>
            </a:r>
          </a:p>
          <a:p>
            <a:r>
              <a:rPr lang="en-US" dirty="0"/>
              <a:t>To avoid urine reflux and minimize the risk of infection, the chamber should remain at a level below the bladder. </a:t>
            </a:r>
          </a:p>
          <a:p>
            <a:r>
              <a:rPr lang="en-US" dirty="0"/>
              <a:t>Keep the urinary catheter bag lower than the patient!!! </a:t>
            </a:r>
          </a:p>
          <a:p>
            <a:endParaRPr lang="en-US" dirty="0"/>
          </a:p>
        </p:txBody>
      </p:sp>
    </p:spTree>
    <p:extLst>
      <p:ext uri="{BB962C8B-B14F-4D97-AF65-F5344CB8AC3E}">
        <p14:creationId xmlns:p14="http://schemas.microsoft.com/office/powerpoint/2010/main" val="3589867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200" y="457200"/>
            <a:ext cx="5372100" cy="5867400"/>
          </a:xfr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267200"/>
            <a:ext cx="3124200" cy="1828800"/>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300" y="685800"/>
            <a:ext cx="3657600" cy="3581400"/>
          </a:xfrm>
          <a:prstGeom prst="rect">
            <a:avLst/>
          </a:prstGeom>
        </p:spPr>
      </p:pic>
    </p:spTree>
    <p:extLst>
      <p:ext uri="{BB962C8B-B14F-4D97-AF65-F5344CB8AC3E}">
        <p14:creationId xmlns:p14="http://schemas.microsoft.com/office/powerpoint/2010/main" val="4056050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7620000" cy="6016752"/>
          </a:xfrm>
        </p:spPr>
        <p:txBody>
          <a:bodyPr>
            <a:normAutofit/>
          </a:bodyPr>
          <a:lstStyle/>
          <a:p>
            <a:r>
              <a:rPr lang="en-US" sz="3200" dirty="0"/>
              <a:t>often only burn patients—for whom urine output monitoring is of paramount importance—have this parameter recorded every hour, while the remaining critical patients have it recorded every 2 or 3 hours.</a:t>
            </a:r>
          </a:p>
        </p:txBody>
      </p:sp>
    </p:spTree>
    <p:extLst>
      <p:ext uri="{BB962C8B-B14F-4D97-AF65-F5344CB8AC3E}">
        <p14:creationId xmlns:p14="http://schemas.microsoft.com/office/powerpoint/2010/main" val="2392682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82000" cy="6321552"/>
          </a:xfrm>
        </p:spPr>
        <p:txBody>
          <a:bodyPr>
            <a:normAutofit/>
          </a:bodyPr>
          <a:lstStyle/>
          <a:p>
            <a:pPr marL="0" indent="0">
              <a:buNone/>
            </a:pPr>
            <a:r>
              <a:rPr lang="en-US" sz="2800" dirty="0"/>
              <a:t>Complications of catheterization, </a:t>
            </a:r>
            <a:r>
              <a:rPr lang="en-US" sz="2800" b="1" dirty="0">
                <a:solidFill>
                  <a:schemeClr val="accent1"/>
                </a:solidFill>
              </a:rPr>
              <a:t>urethral trauma </a:t>
            </a:r>
            <a:r>
              <a:rPr lang="en-US" sz="2800" dirty="0"/>
              <a:t>&amp; </a:t>
            </a:r>
            <a:r>
              <a:rPr lang="en-US" sz="2800" b="1" dirty="0">
                <a:solidFill>
                  <a:schemeClr val="accent1"/>
                </a:solidFill>
              </a:rPr>
              <a:t>UTI</a:t>
            </a:r>
            <a:r>
              <a:rPr lang="en-US" sz="2800" dirty="0"/>
              <a:t>. Rapid decompression of a distended bladder can cause </a:t>
            </a:r>
            <a:r>
              <a:rPr lang="en-US" sz="2800" b="1" dirty="0">
                <a:solidFill>
                  <a:schemeClr val="accent1"/>
                </a:solidFill>
              </a:rPr>
              <a:t>hypotension</a:t>
            </a:r>
            <a:r>
              <a:rPr lang="en-US" sz="2800" dirty="0"/>
              <a:t>.</a:t>
            </a:r>
          </a:p>
          <a:p>
            <a:pPr marL="0" indent="0">
              <a:buNone/>
            </a:pPr>
            <a:endParaRPr lang="en-US" sz="2800" dirty="0"/>
          </a:p>
          <a:p>
            <a:pPr marL="0" indent="0">
              <a:buNone/>
            </a:pPr>
            <a:r>
              <a:rPr lang="en-US" sz="2800" dirty="0"/>
              <a:t>An additional advantage of placing Foley catheter is the ability to include a thermistor in the catheter tip so that bladder temp can be monitored.</a:t>
            </a:r>
          </a:p>
          <a:p>
            <a:pPr marL="0" indent="0">
              <a:buNone/>
            </a:pPr>
            <a:r>
              <a:rPr lang="en-US" sz="2800" dirty="0"/>
              <a:t>As long as urinary output is high, bladder temp. accurately reflects core temp.</a:t>
            </a:r>
          </a:p>
        </p:txBody>
      </p:sp>
    </p:spTree>
    <p:extLst>
      <p:ext uri="{BB962C8B-B14F-4D97-AF65-F5344CB8AC3E}">
        <p14:creationId xmlns:p14="http://schemas.microsoft.com/office/powerpoint/2010/main" val="280128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522478"/>
            <a:ext cx="7524115" cy="635000"/>
          </a:xfrm>
          <a:prstGeom prst="rect">
            <a:avLst/>
          </a:prstGeom>
        </p:spPr>
        <p:txBody>
          <a:bodyPr vert="horz" wrap="square" lIns="0" tIns="12065" rIns="0" bIns="0" rtlCol="0">
            <a:spAutoFit/>
          </a:bodyPr>
          <a:lstStyle/>
          <a:p>
            <a:pPr marL="12700">
              <a:lnSpc>
                <a:spcPct val="100000"/>
              </a:lnSpc>
              <a:spcBef>
                <a:spcPts val="95"/>
              </a:spcBef>
            </a:pPr>
            <a:r>
              <a:rPr sz="4000" b="0" spc="-70" dirty="0">
                <a:latin typeface="Tahoma"/>
                <a:cs typeface="Tahoma"/>
              </a:rPr>
              <a:t>The</a:t>
            </a:r>
            <a:r>
              <a:rPr sz="4000" b="0" spc="-215" dirty="0">
                <a:latin typeface="Tahoma"/>
                <a:cs typeface="Tahoma"/>
              </a:rPr>
              <a:t> </a:t>
            </a:r>
            <a:r>
              <a:rPr sz="4000" b="0" spc="-80" dirty="0">
                <a:latin typeface="Tahoma"/>
                <a:cs typeface="Tahoma"/>
              </a:rPr>
              <a:t>main</a:t>
            </a:r>
            <a:r>
              <a:rPr sz="4000" b="0" spc="-220" dirty="0">
                <a:latin typeface="Tahoma"/>
                <a:cs typeface="Tahoma"/>
              </a:rPr>
              <a:t> </a:t>
            </a:r>
            <a:r>
              <a:rPr sz="4000" b="0" spc="-95" dirty="0">
                <a:latin typeface="Tahoma"/>
                <a:cs typeface="Tahoma"/>
              </a:rPr>
              <a:t>functions</a:t>
            </a:r>
            <a:r>
              <a:rPr sz="4000" b="0" spc="-245" dirty="0">
                <a:latin typeface="Tahoma"/>
                <a:cs typeface="Tahoma"/>
              </a:rPr>
              <a:t> </a:t>
            </a:r>
            <a:r>
              <a:rPr sz="4000" b="0" spc="-50" dirty="0">
                <a:latin typeface="Tahoma"/>
                <a:cs typeface="Tahoma"/>
              </a:rPr>
              <a:t>of</a:t>
            </a:r>
            <a:r>
              <a:rPr sz="4000" b="0" spc="-200" dirty="0">
                <a:latin typeface="Tahoma"/>
                <a:cs typeface="Tahoma"/>
              </a:rPr>
              <a:t> </a:t>
            </a:r>
            <a:r>
              <a:rPr sz="4000" b="0" spc="-80" dirty="0">
                <a:latin typeface="Tahoma"/>
                <a:cs typeface="Tahoma"/>
              </a:rPr>
              <a:t>any</a:t>
            </a:r>
            <a:r>
              <a:rPr sz="4000" b="0" spc="-220" dirty="0">
                <a:latin typeface="Tahoma"/>
                <a:cs typeface="Tahoma"/>
              </a:rPr>
              <a:t> </a:t>
            </a:r>
            <a:r>
              <a:rPr sz="4000" b="0" spc="-70" dirty="0">
                <a:latin typeface="Tahoma"/>
                <a:cs typeface="Tahoma"/>
              </a:rPr>
              <a:t>ICU</a:t>
            </a:r>
            <a:r>
              <a:rPr sz="4000" b="0" spc="-215" dirty="0">
                <a:latin typeface="Tahoma"/>
                <a:cs typeface="Tahoma"/>
              </a:rPr>
              <a:t> </a:t>
            </a:r>
            <a:r>
              <a:rPr lang="en-US" sz="4000" spc="-55" dirty="0">
                <a:latin typeface="Tahoma"/>
                <a:cs typeface="Tahoma"/>
              </a:rPr>
              <a:t>:</a:t>
            </a:r>
            <a:endParaRPr sz="4000" dirty="0">
              <a:latin typeface="Tahoma"/>
              <a:cs typeface="Tahoma"/>
            </a:endParaRPr>
          </a:p>
        </p:txBody>
      </p:sp>
      <p:sp>
        <p:nvSpPr>
          <p:cNvPr id="3" name="object 3"/>
          <p:cNvSpPr txBox="1">
            <a:spLocks noGrp="1"/>
          </p:cNvSpPr>
          <p:nvPr>
            <p:ph idx="1"/>
          </p:nvPr>
        </p:nvSpPr>
        <p:spPr>
          <a:xfrm>
            <a:off x="228600" y="522478"/>
            <a:ext cx="7543800" cy="3092743"/>
          </a:xfrm>
          <a:prstGeom prst="rect">
            <a:avLst/>
          </a:prstGeom>
        </p:spPr>
        <p:txBody>
          <a:bodyPr vert="horz" wrap="square" lIns="0" tIns="1320393" rIns="0" bIns="0" rtlCol="0">
            <a:spAutoFit/>
          </a:bodyPr>
          <a:lstStyle/>
          <a:p>
            <a:pPr marL="525780">
              <a:lnSpc>
                <a:spcPct val="100000"/>
              </a:lnSpc>
              <a:spcBef>
                <a:spcPts val="1960"/>
              </a:spcBef>
            </a:pPr>
            <a:r>
              <a:rPr sz="3200" spc="-10" dirty="0">
                <a:latin typeface="Tahoma"/>
                <a:cs typeface="Tahoma"/>
              </a:rPr>
              <a:t>Provide </a:t>
            </a:r>
            <a:r>
              <a:rPr sz="3200" dirty="0">
                <a:latin typeface="Tahoma"/>
                <a:cs typeface="Tahoma"/>
              </a:rPr>
              <a:t>optimum </a:t>
            </a:r>
            <a:r>
              <a:rPr sz="3200" spc="-10" dirty="0">
                <a:latin typeface="Tahoma"/>
                <a:cs typeface="Tahoma"/>
              </a:rPr>
              <a:t>life</a:t>
            </a:r>
            <a:r>
              <a:rPr sz="3200" spc="10" dirty="0">
                <a:latin typeface="Tahoma"/>
                <a:cs typeface="Tahoma"/>
              </a:rPr>
              <a:t> </a:t>
            </a:r>
            <a:r>
              <a:rPr sz="3200" spc="-5" dirty="0">
                <a:latin typeface="Tahoma"/>
                <a:cs typeface="Tahoma"/>
              </a:rPr>
              <a:t>support</a:t>
            </a:r>
            <a:endParaRPr sz="3200" dirty="0">
              <a:latin typeface="Tahoma"/>
              <a:cs typeface="Tahoma"/>
            </a:endParaRPr>
          </a:p>
          <a:p>
            <a:pPr marL="525780" algn="ctr">
              <a:lnSpc>
                <a:spcPct val="100000"/>
              </a:lnSpc>
              <a:spcBef>
                <a:spcPts val="1845"/>
              </a:spcBef>
            </a:pPr>
            <a:r>
              <a:rPr sz="3200" spc="-10" dirty="0">
                <a:latin typeface="Tahoma"/>
                <a:cs typeface="Tahoma"/>
              </a:rPr>
              <a:t>Provide </a:t>
            </a:r>
            <a:r>
              <a:rPr sz="3200" dirty="0">
                <a:latin typeface="Tahoma"/>
                <a:cs typeface="Tahoma"/>
              </a:rPr>
              <a:t>adequate monitoring of</a:t>
            </a:r>
            <a:r>
              <a:rPr sz="3200" spc="5" dirty="0">
                <a:latin typeface="Tahoma"/>
                <a:cs typeface="Tahoma"/>
              </a:rPr>
              <a:t> </a:t>
            </a:r>
            <a:r>
              <a:rPr sz="3200" spc="-5" dirty="0">
                <a:latin typeface="Tahoma"/>
                <a:cs typeface="Tahoma"/>
              </a:rPr>
              <a:t>vital</a:t>
            </a:r>
            <a:endParaRPr sz="3200" dirty="0">
              <a:latin typeface="Tahoma"/>
              <a:cs typeface="Tahoma"/>
            </a:endParaRPr>
          </a:p>
          <a:p>
            <a:pPr marL="595630" indent="0">
              <a:lnSpc>
                <a:spcPct val="100000"/>
              </a:lnSpc>
              <a:spcBef>
                <a:spcPts val="385"/>
              </a:spcBef>
              <a:buNone/>
            </a:pPr>
            <a:r>
              <a:rPr sz="3200" spc="-5" dirty="0">
                <a:latin typeface="Tahoma"/>
                <a:cs typeface="Tahoma"/>
              </a:rPr>
              <a:t>functions.</a:t>
            </a:r>
            <a:endParaRPr sz="3200" dirty="0">
              <a:latin typeface="Tahoma"/>
              <a:cs typeface="Tahom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362200"/>
            <a:ext cx="4573944" cy="1169551"/>
          </a:xfrm>
          <a:prstGeom prst="rect">
            <a:avLst/>
          </a:prstGeom>
          <a:noFill/>
        </p:spPr>
        <p:txBody>
          <a:bodyPr wrap="none" rtlCol="0">
            <a:spAutoFit/>
          </a:bodyPr>
          <a:lstStyle/>
          <a:p>
            <a:pPr algn="ctr"/>
            <a:r>
              <a:rPr lang="en-US" sz="7000" b="1" dirty="0">
                <a:solidFill>
                  <a:schemeClr val="accent1">
                    <a:lumMod val="75000"/>
                  </a:schemeClr>
                </a:solidFill>
                <a:latin typeface="Calisto MT" pitchFamily="18" charset="0"/>
                <a:cs typeface="Andalus" pitchFamily="18" charset="-78"/>
              </a:rPr>
              <a:t>Thank You</a:t>
            </a:r>
          </a:p>
        </p:txBody>
      </p:sp>
      <p:sp>
        <p:nvSpPr>
          <p:cNvPr id="5" name="TextBox 4"/>
          <p:cNvSpPr txBox="1"/>
          <p:nvPr/>
        </p:nvSpPr>
        <p:spPr>
          <a:xfrm>
            <a:off x="5943600" y="1143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9385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3564" y="516381"/>
            <a:ext cx="5894705" cy="635000"/>
          </a:xfrm>
          <a:prstGeom prst="rect">
            <a:avLst/>
          </a:prstGeom>
        </p:spPr>
        <p:txBody>
          <a:bodyPr vert="horz" wrap="square" lIns="0" tIns="12065" rIns="0" bIns="0" rtlCol="0">
            <a:spAutoFit/>
          </a:bodyPr>
          <a:lstStyle/>
          <a:p>
            <a:pPr marL="12700">
              <a:lnSpc>
                <a:spcPct val="100000"/>
              </a:lnSpc>
              <a:spcBef>
                <a:spcPts val="95"/>
              </a:spcBef>
              <a:tabLst>
                <a:tab pos="2947035" algn="l"/>
                <a:tab pos="3747135" algn="l"/>
                <a:tab pos="4814570" algn="l"/>
              </a:tabLst>
            </a:pPr>
            <a:r>
              <a:rPr sz="4000" b="0" spc="-500" dirty="0">
                <a:solidFill>
                  <a:srgbClr val="C1EDFF"/>
                </a:solidFill>
                <a:latin typeface="Arial"/>
                <a:cs typeface="Arial"/>
              </a:rPr>
              <a:t>PREPRATIO</a:t>
            </a:r>
            <a:r>
              <a:rPr sz="4000" b="0" spc="-450" dirty="0">
                <a:solidFill>
                  <a:srgbClr val="C1EDFF"/>
                </a:solidFill>
                <a:latin typeface="Arial"/>
                <a:cs typeface="Arial"/>
              </a:rPr>
              <a:t>N</a:t>
            </a:r>
            <a:r>
              <a:rPr sz="4000" b="0" dirty="0">
                <a:solidFill>
                  <a:srgbClr val="C1EDFF"/>
                </a:solidFill>
                <a:latin typeface="Arial"/>
                <a:cs typeface="Arial"/>
              </a:rPr>
              <a:t>	</a:t>
            </a:r>
            <a:r>
              <a:rPr sz="4000" b="0" spc="-755" dirty="0">
                <a:solidFill>
                  <a:srgbClr val="C1EDFF"/>
                </a:solidFill>
                <a:latin typeface="Arial"/>
                <a:cs typeface="Arial"/>
              </a:rPr>
              <a:t>O</a:t>
            </a:r>
            <a:r>
              <a:rPr sz="4000" b="0" spc="-515" dirty="0">
                <a:solidFill>
                  <a:srgbClr val="C1EDFF"/>
                </a:solidFill>
                <a:latin typeface="Arial"/>
                <a:cs typeface="Arial"/>
              </a:rPr>
              <a:t>F</a:t>
            </a:r>
            <a:r>
              <a:rPr sz="4000" b="0" dirty="0">
                <a:solidFill>
                  <a:srgbClr val="C1EDFF"/>
                </a:solidFill>
                <a:latin typeface="Arial"/>
                <a:cs typeface="Arial"/>
              </a:rPr>
              <a:t>	</a:t>
            </a:r>
            <a:r>
              <a:rPr sz="4000" b="0" spc="-570" dirty="0">
                <a:solidFill>
                  <a:srgbClr val="C1EDFF"/>
                </a:solidFill>
                <a:latin typeface="Arial"/>
                <a:cs typeface="Arial"/>
              </a:rPr>
              <a:t>TH</a:t>
            </a:r>
            <a:r>
              <a:rPr sz="4000" b="0" spc="-470" dirty="0">
                <a:solidFill>
                  <a:srgbClr val="C1EDFF"/>
                </a:solidFill>
                <a:latin typeface="Arial"/>
                <a:cs typeface="Arial"/>
              </a:rPr>
              <a:t>E</a:t>
            </a:r>
            <a:r>
              <a:rPr sz="4000" b="0" dirty="0">
                <a:solidFill>
                  <a:srgbClr val="C1EDFF"/>
                </a:solidFill>
                <a:latin typeface="Arial"/>
                <a:cs typeface="Arial"/>
              </a:rPr>
              <a:t>	</a:t>
            </a:r>
            <a:r>
              <a:rPr sz="4000" b="0" spc="-240" dirty="0">
                <a:solidFill>
                  <a:srgbClr val="C1EDFF"/>
                </a:solidFill>
                <a:latin typeface="Arial"/>
                <a:cs typeface="Arial"/>
              </a:rPr>
              <a:t>UNIT</a:t>
            </a:r>
            <a:endParaRPr sz="4000">
              <a:latin typeface="Arial"/>
              <a:cs typeface="Arial"/>
            </a:endParaRPr>
          </a:p>
        </p:txBody>
      </p:sp>
      <p:sp>
        <p:nvSpPr>
          <p:cNvPr id="3" name="object 3"/>
          <p:cNvSpPr txBox="1"/>
          <p:nvPr/>
        </p:nvSpPr>
        <p:spPr>
          <a:xfrm>
            <a:off x="680719" y="1151890"/>
            <a:ext cx="7855584" cy="4154984"/>
          </a:xfrm>
          <a:prstGeom prst="rect">
            <a:avLst/>
          </a:prstGeom>
        </p:spPr>
        <p:txBody>
          <a:bodyPr vert="horz" wrap="square" lIns="0" tIns="12700" rIns="0" bIns="0" rtlCol="0">
            <a:spAutoFit/>
          </a:bodyPr>
          <a:lstStyle/>
          <a:p>
            <a:pPr marL="355600" marR="344170" indent="-343535">
              <a:lnSpc>
                <a:spcPct val="100000"/>
              </a:lnSpc>
              <a:spcBef>
                <a:spcPts val="100"/>
              </a:spcBef>
            </a:pPr>
            <a:r>
              <a:rPr sz="2400" spc="-145" dirty="0">
                <a:solidFill>
                  <a:schemeClr val="accent6">
                    <a:lumMod val="75000"/>
                  </a:schemeClr>
                </a:solidFill>
                <a:latin typeface="Arial"/>
                <a:cs typeface="Arial"/>
              </a:rPr>
              <a:t>The</a:t>
            </a:r>
            <a:r>
              <a:rPr sz="2400" spc="-235" dirty="0">
                <a:solidFill>
                  <a:schemeClr val="accent6">
                    <a:lumMod val="75000"/>
                  </a:schemeClr>
                </a:solidFill>
                <a:latin typeface="Arial"/>
                <a:cs typeface="Arial"/>
              </a:rPr>
              <a:t> </a:t>
            </a:r>
            <a:r>
              <a:rPr sz="2400" spc="5" dirty="0">
                <a:solidFill>
                  <a:schemeClr val="accent6">
                    <a:lumMod val="75000"/>
                  </a:schemeClr>
                </a:solidFill>
                <a:latin typeface="Arial"/>
                <a:cs typeface="Arial"/>
              </a:rPr>
              <a:t>unit</a:t>
            </a:r>
            <a:r>
              <a:rPr sz="2400" spc="-229" dirty="0">
                <a:solidFill>
                  <a:schemeClr val="accent6">
                    <a:lumMod val="75000"/>
                  </a:schemeClr>
                </a:solidFill>
                <a:latin typeface="Arial"/>
                <a:cs typeface="Arial"/>
              </a:rPr>
              <a:t> </a:t>
            </a:r>
            <a:r>
              <a:rPr sz="2400" spc="-105" dirty="0">
                <a:solidFill>
                  <a:schemeClr val="accent6">
                    <a:lumMod val="75000"/>
                  </a:schemeClr>
                </a:solidFill>
                <a:latin typeface="Arial"/>
                <a:cs typeface="Arial"/>
              </a:rPr>
              <a:t>should</a:t>
            </a:r>
            <a:r>
              <a:rPr sz="2400" spc="-215" dirty="0">
                <a:solidFill>
                  <a:schemeClr val="accent6">
                    <a:lumMod val="75000"/>
                  </a:schemeClr>
                </a:solidFill>
                <a:latin typeface="Arial"/>
                <a:cs typeface="Arial"/>
              </a:rPr>
              <a:t> </a:t>
            </a:r>
            <a:r>
              <a:rPr sz="2400" spc="-120" dirty="0">
                <a:solidFill>
                  <a:schemeClr val="accent6">
                    <a:lumMod val="75000"/>
                  </a:schemeClr>
                </a:solidFill>
                <a:latin typeface="Arial"/>
                <a:cs typeface="Arial"/>
              </a:rPr>
              <a:t>be</a:t>
            </a:r>
            <a:r>
              <a:rPr sz="2400" spc="-229" dirty="0">
                <a:solidFill>
                  <a:schemeClr val="accent6">
                    <a:lumMod val="75000"/>
                  </a:schemeClr>
                </a:solidFill>
                <a:latin typeface="Arial"/>
                <a:cs typeface="Arial"/>
              </a:rPr>
              <a:t> </a:t>
            </a:r>
            <a:r>
              <a:rPr sz="2400" spc="-40" dirty="0">
                <a:solidFill>
                  <a:schemeClr val="accent6">
                    <a:lumMod val="75000"/>
                  </a:schemeClr>
                </a:solidFill>
                <a:latin typeface="Arial"/>
                <a:cs typeface="Arial"/>
              </a:rPr>
              <a:t>kept</a:t>
            </a:r>
            <a:r>
              <a:rPr sz="2400" spc="-245" dirty="0">
                <a:solidFill>
                  <a:schemeClr val="accent6">
                    <a:lumMod val="75000"/>
                  </a:schemeClr>
                </a:solidFill>
                <a:latin typeface="Arial"/>
                <a:cs typeface="Arial"/>
              </a:rPr>
              <a:t> </a:t>
            </a:r>
            <a:r>
              <a:rPr sz="2400" spc="-100" dirty="0">
                <a:solidFill>
                  <a:schemeClr val="accent6">
                    <a:lumMod val="75000"/>
                  </a:schemeClr>
                </a:solidFill>
                <a:latin typeface="Arial"/>
                <a:cs typeface="Arial"/>
              </a:rPr>
              <a:t>ready</a:t>
            </a:r>
            <a:r>
              <a:rPr sz="2400" spc="-240" dirty="0">
                <a:solidFill>
                  <a:schemeClr val="accent6">
                    <a:lumMod val="75000"/>
                  </a:schemeClr>
                </a:solidFill>
                <a:latin typeface="Arial"/>
                <a:cs typeface="Arial"/>
              </a:rPr>
              <a:t> </a:t>
            </a:r>
            <a:r>
              <a:rPr sz="2400" spc="-50" dirty="0">
                <a:solidFill>
                  <a:schemeClr val="accent6">
                    <a:lumMod val="75000"/>
                  </a:schemeClr>
                </a:solidFill>
                <a:latin typeface="Arial"/>
                <a:cs typeface="Arial"/>
              </a:rPr>
              <a:t>all</a:t>
            </a:r>
            <a:r>
              <a:rPr sz="2400" spc="-220" dirty="0">
                <a:solidFill>
                  <a:schemeClr val="accent6">
                    <a:lumMod val="75000"/>
                  </a:schemeClr>
                </a:solidFill>
                <a:latin typeface="Arial"/>
                <a:cs typeface="Arial"/>
              </a:rPr>
              <a:t> </a:t>
            </a:r>
            <a:r>
              <a:rPr sz="2400" spc="-20" dirty="0">
                <a:solidFill>
                  <a:schemeClr val="accent6">
                    <a:lumMod val="75000"/>
                  </a:schemeClr>
                </a:solidFill>
                <a:latin typeface="Arial"/>
                <a:cs typeface="Arial"/>
              </a:rPr>
              <a:t>the</a:t>
            </a:r>
            <a:r>
              <a:rPr sz="2400" spc="-245" dirty="0">
                <a:solidFill>
                  <a:schemeClr val="accent6">
                    <a:lumMod val="75000"/>
                  </a:schemeClr>
                </a:solidFill>
                <a:latin typeface="Arial"/>
                <a:cs typeface="Arial"/>
              </a:rPr>
              <a:t> </a:t>
            </a:r>
            <a:r>
              <a:rPr sz="2400" spc="5" dirty="0">
                <a:solidFill>
                  <a:schemeClr val="accent6">
                    <a:lumMod val="75000"/>
                  </a:schemeClr>
                </a:solidFill>
                <a:latin typeface="Arial"/>
                <a:cs typeface="Arial"/>
              </a:rPr>
              <a:t>time</a:t>
            </a:r>
            <a:r>
              <a:rPr sz="2400" spc="-229" dirty="0">
                <a:solidFill>
                  <a:schemeClr val="accent6">
                    <a:lumMod val="75000"/>
                  </a:schemeClr>
                </a:solidFill>
                <a:latin typeface="Arial"/>
                <a:cs typeface="Arial"/>
              </a:rPr>
              <a:t> </a:t>
            </a:r>
            <a:r>
              <a:rPr sz="2400" spc="-70" dirty="0">
                <a:solidFill>
                  <a:schemeClr val="accent6">
                    <a:lumMod val="75000"/>
                  </a:schemeClr>
                </a:solidFill>
                <a:latin typeface="Arial"/>
                <a:cs typeface="Arial"/>
              </a:rPr>
              <a:t>which  </a:t>
            </a:r>
            <a:r>
              <a:rPr sz="2400" spc="-105" dirty="0">
                <a:solidFill>
                  <a:schemeClr val="accent6">
                    <a:lumMod val="75000"/>
                  </a:schemeClr>
                </a:solidFill>
                <a:latin typeface="Arial"/>
                <a:cs typeface="Arial"/>
              </a:rPr>
              <a:t>should </a:t>
            </a:r>
            <a:r>
              <a:rPr sz="2400" spc="-80" dirty="0">
                <a:solidFill>
                  <a:schemeClr val="accent6">
                    <a:lumMod val="75000"/>
                  </a:schemeClr>
                </a:solidFill>
                <a:latin typeface="Arial"/>
                <a:cs typeface="Arial"/>
              </a:rPr>
              <a:t>include </a:t>
            </a:r>
            <a:r>
              <a:rPr sz="2400" spc="-20" dirty="0">
                <a:solidFill>
                  <a:schemeClr val="accent6">
                    <a:lumMod val="75000"/>
                  </a:schemeClr>
                </a:solidFill>
                <a:latin typeface="Arial"/>
                <a:cs typeface="Arial"/>
              </a:rPr>
              <a:t>the</a:t>
            </a:r>
            <a:r>
              <a:rPr sz="2400" spc="-515" dirty="0">
                <a:solidFill>
                  <a:schemeClr val="accent6">
                    <a:lumMod val="75000"/>
                  </a:schemeClr>
                </a:solidFill>
                <a:latin typeface="Arial"/>
                <a:cs typeface="Arial"/>
              </a:rPr>
              <a:t> </a:t>
            </a:r>
            <a:r>
              <a:rPr sz="2400" spc="-20" dirty="0">
                <a:solidFill>
                  <a:schemeClr val="accent6">
                    <a:lumMod val="75000"/>
                  </a:schemeClr>
                </a:solidFill>
                <a:latin typeface="Arial"/>
                <a:cs typeface="Arial"/>
              </a:rPr>
              <a:t>following</a:t>
            </a:r>
            <a:endParaRPr sz="2400" dirty="0">
              <a:solidFill>
                <a:schemeClr val="accent6">
                  <a:lumMod val="75000"/>
                </a:schemeClr>
              </a:solidFill>
              <a:latin typeface="Arial"/>
              <a:cs typeface="Arial"/>
            </a:endParaRPr>
          </a:p>
          <a:p>
            <a:pPr marL="90170">
              <a:lnSpc>
                <a:spcPct val="100000"/>
              </a:lnSpc>
              <a:spcBef>
                <a:spcPts val="695"/>
              </a:spcBef>
            </a:pPr>
            <a:r>
              <a:rPr sz="2400" b="1" spc="-155" dirty="0">
                <a:solidFill>
                  <a:schemeClr val="accent6">
                    <a:lumMod val="75000"/>
                  </a:schemeClr>
                </a:solidFill>
                <a:latin typeface="Trebuchet MS"/>
                <a:cs typeface="Trebuchet MS"/>
              </a:rPr>
              <a:t>1.</a:t>
            </a:r>
            <a:r>
              <a:rPr sz="2400" spc="-155" dirty="0">
                <a:solidFill>
                  <a:srgbClr val="FF0000"/>
                </a:solidFill>
                <a:latin typeface="Arial"/>
                <a:cs typeface="Arial"/>
              </a:rPr>
              <a:t>special</a:t>
            </a:r>
            <a:r>
              <a:rPr sz="2400" spc="-240" dirty="0">
                <a:solidFill>
                  <a:srgbClr val="FF0000"/>
                </a:solidFill>
                <a:latin typeface="Arial"/>
                <a:cs typeface="Arial"/>
              </a:rPr>
              <a:t> </a:t>
            </a:r>
            <a:r>
              <a:rPr sz="2400" spc="-105" dirty="0">
                <a:solidFill>
                  <a:srgbClr val="FF0000"/>
                </a:solidFill>
                <a:latin typeface="Arial"/>
                <a:cs typeface="Arial"/>
              </a:rPr>
              <a:t>bed</a:t>
            </a:r>
            <a:r>
              <a:rPr sz="2400" spc="-225" dirty="0">
                <a:solidFill>
                  <a:srgbClr val="FF0000"/>
                </a:solidFill>
                <a:latin typeface="Arial"/>
                <a:cs typeface="Arial"/>
              </a:rPr>
              <a:t> </a:t>
            </a:r>
            <a:r>
              <a:rPr sz="2400" spc="-95" dirty="0">
                <a:solidFill>
                  <a:srgbClr val="FF0000"/>
                </a:solidFill>
                <a:latin typeface="Arial"/>
                <a:cs typeface="Arial"/>
              </a:rPr>
              <a:t>having</a:t>
            </a:r>
            <a:r>
              <a:rPr sz="2400" spc="-210" dirty="0">
                <a:solidFill>
                  <a:srgbClr val="FF0000"/>
                </a:solidFill>
                <a:latin typeface="Arial"/>
                <a:cs typeface="Arial"/>
              </a:rPr>
              <a:t> </a:t>
            </a:r>
            <a:r>
              <a:rPr sz="2400" spc="-20" dirty="0">
                <a:solidFill>
                  <a:srgbClr val="FF0000"/>
                </a:solidFill>
                <a:latin typeface="Arial"/>
                <a:cs typeface="Arial"/>
              </a:rPr>
              <a:t>the</a:t>
            </a:r>
            <a:r>
              <a:rPr sz="2400" spc="-250" dirty="0">
                <a:solidFill>
                  <a:srgbClr val="FF0000"/>
                </a:solidFill>
                <a:latin typeface="Arial"/>
                <a:cs typeface="Arial"/>
              </a:rPr>
              <a:t> </a:t>
            </a:r>
            <a:r>
              <a:rPr sz="2400" spc="-20" dirty="0">
                <a:solidFill>
                  <a:srgbClr val="FF0000"/>
                </a:solidFill>
                <a:latin typeface="Arial"/>
                <a:cs typeface="Arial"/>
              </a:rPr>
              <a:t>following</a:t>
            </a:r>
            <a:r>
              <a:rPr sz="2400" spc="-210" dirty="0">
                <a:solidFill>
                  <a:srgbClr val="FF0000"/>
                </a:solidFill>
                <a:latin typeface="Arial"/>
                <a:cs typeface="Arial"/>
              </a:rPr>
              <a:t> </a:t>
            </a:r>
            <a:r>
              <a:rPr sz="2400" spc="-45" dirty="0">
                <a:solidFill>
                  <a:srgbClr val="FF0000"/>
                </a:solidFill>
                <a:latin typeface="Arial"/>
                <a:cs typeface="Arial"/>
              </a:rPr>
              <a:t>facilities</a:t>
            </a:r>
            <a:endParaRPr sz="2400" dirty="0">
              <a:solidFill>
                <a:srgbClr val="FF0000"/>
              </a:solidFill>
              <a:latin typeface="Arial"/>
              <a:cs typeface="Arial"/>
            </a:endParaRPr>
          </a:p>
          <a:p>
            <a:pPr marL="469900" marR="261620" indent="-457200">
              <a:lnSpc>
                <a:spcPct val="100000"/>
              </a:lnSpc>
              <a:spcBef>
                <a:spcPts val="710"/>
              </a:spcBef>
              <a:buClr>
                <a:srgbClr val="D5EBFF"/>
              </a:buClr>
              <a:buSzPct val="95000"/>
              <a:buFont typeface="Arial" panose="020B0604020202020204" pitchFamily="34" charset="0"/>
              <a:buChar char="•"/>
              <a:tabLst>
                <a:tab pos="355600" algn="l"/>
                <a:tab pos="356235" algn="l"/>
              </a:tabLst>
            </a:pPr>
            <a:r>
              <a:rPr sz="2400" spc="-155" dirty="0">
                <a:solidFill>
                  <a:schemeClr val="accent6">
                    <a:lumMod val="75000"/>
                  </a:schemeClr>
                </a:solidFill>
                <a:latin typeface="Arial"/>
                <a:cs typeface="Arial"/>
              </a:rPr>
              <a:t>Head </a:t>
            </a:r>
            <a:r>
              <a:rPr sz="2400" spc="-80" dirty="0">
                <a:solidFill>
                  <a:schemeClr val="accent6">
                    <a:lumMod val="75000"/>
                  </a:schemeClr>
                </a:solidFill>
                <a:latin typeface="Arial"/>
                <a:cs typeface="Arial"/>
              </a:rPr>
              <a:t>board </a:t>
            </a:r>
            <a:r>
              <a:rPr sz="2400" spc="-105" dirty="0">
                <a:solidFill>
                  <a:schemeClr val="accent6">
                    <a:lumMod val="75000"/>
                  </a:schemeClr>
                </a:solidFill>
                <a:latin typeface="Arial"/>
                <a:cs typeface="Arial"/>
              </a:rPr>
              <a:t>should </a:t>
            </a:r>
            <a:r>
              <a:rPr sz="2400" spc="-120" dirty="0">
                <a:solidFill>
                  <a:schemeClr val="accent6">
                    <a:lumMod val="75000"/>
                  </a:schemeClr>
                </a:solidFill>
                <a:latin typeface="Arial"/>
                <a:cs typeface="Arial"/>
              </a:rPr>
              <a:t>be </a:t>
            </a:r>
            <a:r>
              <a:rPr sz="2400" spc="-95" dirty="0">
                <a:solidFill>
                  <a:schemeClr val="accent6">
                    <a:lumMod val="75000"/>
                  </a:schemeClr>
                </a:solidFill>
                <a:latin typeface="Arial"/>
                <a:cs typeface="Arial"/>
              </a:rPr>
              <a:t>detachable </a:t>
            </a:r>
            <a:r>
              <a:rPr sz="2400" spc="65" dirty="0">
                <a:solidFill>
                  <a:schemeClr val="accent6">
                    <a:lumMod val="75000"/>
                  </a:schemeClr>
                </a:solidFill>
                <a:latin typeface="Arial"/>
                <a:cs typeface="Arial"/>
              </a:rPr>
              <a:t>to </a:t>
            </a:r>
            <a:r>
              <a:rPr sz="2400" spc="-20" dirty="0">
                <a:solidFill>
                  <a:schemeClr val="accent6">
                    <a:lumMod val="75000"/>
                  </a:schemeClr>
                </a:solidFill>
                <a:latin typeface="Arial"/>
                <a:cs typeface="Arial"/>
              </a:rPr>
              <a:t>facilitate  intubation</a:t>
            </a:r>
            <a:r>
              <a:rPr sz="2400" spc="-215" dirty="0">
                <a:solidFill>
                  <a:schemeClr val="accent6">
                    <a:lumMod val="75000"/>
                  </a:schemeClr>
                </a:solidFill>
                <a:latin typeface="Arial"/>
                <a:cs typeface="Arial"/>
              </a:rPr>
              <a:t> </a:t>
            </a:r>
            <a:r>
              <a:rPr sz="2400" spc="-55" dirty="0">
                <a:solidFill>
                  <a:schemeClr val="accent6">
                    <a:lumMod val="75000"/>
                  </a:schemeClr>
                </a:solidFill>
                <a:latin typeface="Arial"/>
                <a:cs typeface="Arial"/>
              </a:rPr>
              <a:t>(in</a:t>
            </a:r>
            <a:r>
              <a:rPr sz="2400" spc="-220" dirty="0">
                <a:solidFill>
                  <a:schemeClr val="accent6">
                    <a:lumMod val="75000"/>
                  </a:schemeClr>
                </a:solidFill>
                <a:latin typeface="Arial"/>
                <a:cs typeface="Arial"/>
              </a:rPr>
              <a:t> </a:t>
            </a:r>
            <a:r>
              <a:rPr sz="2400" spc="-215" dirty="0">
                <a:solidFill>
                  <a:schemeClr val="accent6">
                    <a:lumMod val="75000"/>
                  </a:schemeClr>
                </a:solidFill>
                <a:latin typeface="Arial"/>
                <a:cs typeface="Arial"/>
              </a:rPr>
              <a:t>case</a:t>
            </a:r>
            <a:r>
              <a:rPr sz="2400" spc="-240" dirty="0">
                <a:solidFill>
                  <a:schemeClr val="accent6">
                    <a:lumMod val="75000"/>
                  </a:schemeClr>
                </a:solidFill>
                <a:latin typeface="Arial"/>
                <a:cs typeface="Arial"/>
              </a:rPr>
              <a:t> </a:t>
            </a:r>
            <a:r>
              <a:rPr sz="2400" spc="20" dirty="0">
                <a:solidFill>
                  <a:schemeClr val="accent6">
                    <a:lumMod val="75000"/>
                  </a:schemeClr>
                </a:solidFill>
                <a:latin typeface="Arial"/>
                <a:cs typeface="Arial"/>
              </a:rPr>
              <a:t>of</a:t>
            </a:r>
            <a:r>
              <a:rPr sz="2400" spc="-245" dirty="0">
                <a:solidFill>
                  <a:schemeClr val="accent6">
                    <a:lumMod val="75000"/>
                  </a:schemeClr>
                </a:solidFill>
                <a:latin typeface="Arial"/>
                <a:cs typeface="Arial"/>
              </a:rPr>
              <a:t> </a:t>
            </a:r>
            <a:r>
              <a:rPr sz="2400" spc="-85" dirty="0">
                <a:solidFill>
                  <a:schemeClr val="accent6">
                    <a:lumMod val="75000"/>
                  </a:schemeClr>
                </a:solidFill>
                <a:latin typeface="Arial"/>
                <a:cs typeface="Arial"/>
              </a:rPr>
              <a:t>cardio</a:t>
            </a:r>
            <a:r>
              <a:rPr sz="2400" spc="-235" dirty="0">
                <a:solidFill>
                  <a:schemeClr val="accent6">
                    <a:lumMod val="75000"/>
                  </a:schemeClr>
                </a:solidFill>
                <a:latin typeface="Arial"/>
                <a:cs typeface="Arial"/>
              </a:rPr>
              <a:t> </a:t>
            </a:r>
            <a:r>
              <a:rPr sz="2400" spc="-70" dirty="0">
                <a:solidFill>
                  <a:schemeClr val="accent6">
                    <a:lumMod val="75000"/>
                  </a:schemeClr>
                </a:solidFill>
                <a:latin typeface="Arial"/>
                <a:cs typeface="Arial"/>
              </a:rPr>
              <a:t>pulmonary</a:t>
            </a:r>
            <a:r>
              <a:rPr sz="2400" spc="-240" dirty="0">
                <a:solidFill>
                  <a:schemeClr val="accent6">
                    <a:lumMod val="75000"/>
                  </a:schemeClr>
                </a:solidFill>
                <a:latin typeface="Arial"/>
                <a:cs typeface="Arial"/>
              </a:rPr>
              <a:t> </a:t>
            </a:r>
            <a:r>
              <a:rPr sz="2400" spc="-80" dirty="0">
                <a:solidFill>
                  <a:schemeClr val="accent6">
                    <a:lumMod val="75000"/>
                  </a:schemeClr>
                </a:solidFill>
                <a:latin typeface="Arial"/>
                <a:cs typeface="Arial"/>
              </a:rPr>
              <a:t>arrest)</a:t>
            </a:r>
            <a:endParaRPr lang="en-US" sz="2400" spc="-80" dirty="0">
              <a:solidFill>
                <a:schemeClr val="accent6">
                  <a:lumMod val="75000"/>
                </a:schemeClr>
              </a:solidFill>
              <a:latin typeface="Arial"/>
              <a:cs typeface="Arial"/>
            </a:endParaRPr>
          </a:p>
          <a:p>
            <a:pPr marL="12700" marR="261620">
              <a:lnSpc>
                <a:spcPct val="100000"/>
              </a:lnSpc>
              <a:spcBef>
                <a:spcPts val="710"/>
              </a:spcBef>
              <a:buClr>
                <a:srgbClr val="D5EBFF"/>
              </a:buClr>
              <a:buSzPct val="95000"/>
              <a:tabLst>
                <a:tab pos="355600" algn="l"/>
                <a:tab pos="356235" algn="l"/>
              </a:tabLst>
            </a:pPr>
            <a:endParaRPr lang="en-US" sz="2400" dirty="0">
              <a:solidFill>
                <a:schemeClr val="accent6">
                  <a:lumMod val="75000"/>
                </a:schemeClr>
              </a:solidFill>
              <a:latin typeface="Arial"/>
              <a:cs typeface="Arial"/>
            </a:endParaRPr>
          </a:p>
          <a:p>
            <a:pPr marL="355600" marR="5080" indent="-342900">
              <a:lnSpc>
                <a:spcPct val="100000"/>
              </a:lnSpc>
              <a:spcBef>
                <a:spcPts val="700"/>
              </a:spcBef>
              <a:buClr>
                <a:srgbClr val="D5EBFF"/>
              </a:buClr>
              <a:buSzPct val="95000"/>
              <a:buFont typeface="Wingdings"/>
              <a:buChar char=""/>
              <a:tabLst>
                <a:tab pos="355600" algn="l"/>
                <a:tab pos="356235" algn="l"/>
              </a:tabLst>
            </a:pPr>
            <a:r>
              <a:rPr sz="2400" spc="-160" dirty="0">
                <a:solidFill>
                  <a:schemeClr val="accent6">
                    <a:lumMod val="75000"/>
                  </a:schemeClr>
                </a:solidFill>
                <a:latin typeface="Arial"/>
                <a:cs typeface="Arial"/>
              </a:rPr>
              <a:t>Bed</a:t>
            </a:r>
            <a:r>
              <a:rPr sz="2400" spc="-240" dirty="0">
                <a:solidFill>
                  <a:schemeClr val="accent6">
                    <a:lumMod val="75000"/>
                  </a:schemeClr>
                </a:solidFill>
                <a:latin typeface="Arial"/>
                <a:cs typeface="Arial"/>
              </a:rPr>
              <a:t> </a:t>
            </a:r>
            <a:r>
              <a:rPr sz="2400" spc="-105" dirty="0">
                <a:solidFill>
                  <a:schemeClr val="accent6">
                    <a:lumMod val="75000"/>
                  </a:schemeClr>
                </a:solidFill>
                <a:latin typeface="Arial"/>
                <a:cs typeface="Arial"/>
              </a:rPr>
              <a:t>should</a:t>
            </a:r>
            <a:r>
              <a:rPr sz="2400" spc="-215" dirty="0">
                <a:solidFill>
                  <a:schemeClr val="accent6">
                    <a:lumMod val="75000"/>
                  </a:schemeClr>
                </a:solidFill>
                <a:latin typeface="Arial"/>
                <a:cs typeface="Arial"/>
              </a:rPr>
              <a:t> </a:t>
            </a:r>
            <a:r>
              <a:rPr sz="2400" spc="-120" dirty="0">
                <a:solidFill>
                  <a:schemeClr val="accent6">
                    <a:lumMod val="75000"/>
                  </a:schemeClr>
                </a:solidFill>
                <a:latin typeface="Arial"/>
                <a:cs typeface="Arial"/>
              </a:rPr>
              <a:t>be</a:t>
            </a:r>
            <a:r>
              <a:rPr sz="2400" spc="-229" dirty="0">
                <a:solidFill>
                  <a:schemeClr val="accent6">
                    <a:lumMod val="75000"/>
                  </a:schemeClr>
                </a:solidFill>
                <a:latin typeface="Arial"/>
                <a:cs typeface="Arial"/>
              </a:rPr>
              <a:t> </a:t>
            </a:r>
            <a:r>
              <a:rPr sz="2400" spc="30" dirty="0">
                <a:solidFill>
                  <a:schemeClr val="accent6">
                    <a:lumMod val="75000"/>
                  </a:schemeClr>
                </a:solidFill>
                <a:latin typeface="Arial"/>
                <a:cs typeface="Arial"/>
              </a:rPr>
              <a:t>firm</a:t>
            </a:r>
            <a:r>
              <a:rPr sz="2400" spc="-235" dirty="0">
                <a:solidFill>
                  <a:schemeClr val="accent6">
                    <a:lumMod val="75000"/>
                  </a:schemeClr>
                </a:solidFill>
                <a:latin typeface="Arial"/>
                <a:cs typeface="Arial"/>
              </a:rPr>
              <a:t> </a:t>
            </a:r>
            <a:r>
              <a:rPr sz="2400" spc="-120" dirty="0">
                <a:solidFill>
                  <a:schemeClr val="accent6">
                    <a:lumMod val="75000"/>
                  </a:schemeClr>
                </a:solidFill>
                <a:latin typeface="Arial"/>
                <a:cs typeface="Arial"/>
              </a:rPr>
              <a:t>and</a:t>
            </a:r>
            <a:r>
              <a:rPr sz="2400" spc="-210" dirty="0">
                <a:solidFill>
                  <a:schemeClr val="accent6">
                    <a:lumMod val="75000"/>
                  </a:schemeClr>
                </a:solidFill>
                <a:latin typeface="Arial"/>
                <a:cs typeface="Arial"/>
              </a:rPr>
              <a:t> </a:t>
            </a:r>
            <a:r>
              <a:rPr sz="2400" spc="-85" dirty="0">
                <a:solidFill>
                  <a:schemeClr val="accent6">
                    <a:lumMod val="75000"/>
                  </a:schemeClr>
                </a:solidFill>
                <a:latin typeface="Arial"/>
                <a:cs typeface="Arial"/>
              </a:rPr>
              <a:t>non</a:t>
            </a:r>
            <a:r>
              <a:rPr sz="2400" spc="-220" dirty="0">
                <a:solidFill>
                  <a:schemeClr val="accent6">
                    <a:lumMod val="75000"/>
                  </a:schemeClr>
                </a:solidFill>
                <a:latin typeface="Arial"/>
                <a:cs typeface="Arial"/>
              </a:rPr>
              <a:t> </a:t>
            </a:r>
            <a:r>
              <a:rPr sz="2400" spc="-50" dirty="0">
                <a:solidFill>
                  <a:schemeClr val="accent6">
                    <a:lumMod val="75000"/>
                  </a:schemeClr>
                </a:solidFill>
                <a:latin typeface="Arial"/>
                <a:cs typeface="Arial"/>
              </a:rPr>
              <a:t>yielding</a:t>
            </a:r>
            <a:r>
              <a:rPr sz="2400" spc="-225" dirty="0">
                <a:solidFill>
                  <a:schemeClr val="accent6">
                    <a:lumMod val="75000"/>
                  </a:schemeClr>
                </a:solidFill>
                <a:latin typeface="Arial"/>
                <a:cs typeface="Arial"/>
              </a:rPr>
              <a:t> </a:t>
            </a:r>
            <a:r>
              <a:rPr sz="2400" spc="65" dirty="0">
                <a:solidFill>
                  <a:schemeClr val="accent6">
                    <a:lumMod val="75000"/>
                  </a:schemeClr>
                </a:solidFill>
                <a:latin typeface="Arial"/>
                <a:cs typeface="Arial"/>
              </a:rPr>
              <a:t>to</a:t>
            </a:r>
            <a:r>
              <a:rPr sz="2400" spc="-245" dirty="0">
                <a:solidFill>
                  <a:schemeClr val="accent6">
                    <a:lumMod val="75000"/>
                  </a:schemeClr>
                </a:solidFill>
                <a:latin typeface="Arial"/>
                <a:cs typeface="Arial"/>
              </a:rPr>
              <a:t> </a:t>
            </a:r>
            <a:r>
              <a:rPr sz="2400" spc="-20" dirty="0">
                <a:solidFill>
                  <a:schemeClr val="accent6">
                    <a:lumMod val="75000"/>
                  </a:schemeClr>
                </a:solidFill>
                <a:latin typeface="Arial"/>
                <a:cs typeface="Arial"/>
              </a:rPr>
              <a:t>facilitate  </a:t>
            </a:r>
            <a:r>
              <a:rPr sz="2400" spc="-120" dirty="0">
                <a:solidFill>
                  <a:schemeClr val="accent6">
                    <a:lumMod val="75000"/>
                  </a:schemeClr>
                </a:solidFill>
                <a:latin typeface="Arial"/>
                <a:cs typeface="Arial"/>
              </a:rPr>
              <a:t>cardiac</a:t>
            </a:r>
            <a:r>
              <a:rPr sz="2400" spc="-229" dirty="0">
                <a:solidFill>
                  <a:schemeClr val="accent6">
                    <a:lumMod val="75000"/>
                  </a:schemeClr>
                </a:solidFill>
                <a:latin typeface="Arial"/>
                <a:cs typeface="Arial"/>
              </a:rPr>
              <a:t> </a:t>
            </a:r>
            <a:r>
              <a:rPr sz="2400" spc="-185" dirty="0">
                <a:solidFill>
                  <a:schemeClr val="accent6">
                    <a:lumMod val="75000"/>
                  </a:schemeClr>
                </a:solidFill>
                <a:latin typeface="Arial"/>
                <a:cs typeface="Arial"/>
              </a:rPr>
              <a:t>massage</a:t>
            </a:r>
            <a:endParaRPr sz="2400" dirty="0">
              <a:solidFill>
                <a:schemeClr val="accent6">
                  <a:lumMod val="75000"/>
                </a:schemeClr>
              </a:solidFill>
              <a:latin typeface="Arial"/>
              <a:cs typeface="Arial"/>
            </a:endParaRPr>
          </a:p>
          <a:p>
            <a:pPr marL="355600" marR="1025525" indent="-342900">
              <a:lnSpc>
                <a:spcPct val="100000"/>
              </a:lnSpc>
              <a:spcBef>
                <a:spcPts val="695"/>
              </a:spcBef>
              <a:buClr>
                <a:srgbClr val="D5EBFF"/>
              </a:buClr>
              <a:buSzPct val="95000"/>
              <a:buFont typeface="Wingdings"/>
              <a:buChar char=""/>
              <a:tabLst>
                <a:tab pos="355600" algn="l"/>
                <a:tab pos="356235" algn="l"/>
              </a:tabLst>
            </a:pPr>
            <a:r>
              <a:rPr sz="2400" spc="-110" dirty="0">
                <a:solidFill>
                  <a:schemeClr val="accent6">
                    <a:lumMod val="75000"/>
                  </a:schemeClr>
                </a:solidFill>
                <a:latin typeface="Arial"/>
                <a:cs typeface="Arial"/>
              </a:rPr>
              <a:t>Should</a:t>
            </a:r>
            <a:r>
              <a:rPr sz="2400" spc="-225" dirty="0">
                <a:solidFill>
                  <a:schemeClr val="accent6">
                    <a:lumMod val="75000"/>
                  </a:schemeClr>
                </a:solidFill>
                <a:latin typeface="Arial"/>
                <a:cs typeface="Arial"/>
              </a:rPr>
              <a:t> </a:t>
            </a:r>
            <a:r>
              <a:rPr sz="2400" spc="-150" dirty="0">
                <a:solidFill>
                  <a:schemeClr val="accent6">
                    <a:lumMod val="75000"/>
                  </a:schemeClr>
                </a:solidFill>
                <a:latin typeface="Arial"/>
                <a:cs typeface="Arial"/>
              </a:rPr>
              <a:t>have</a:t>
            </a:r>
            <a:r>
              <a:rPr sz="2400" spc="-215" dirty="0">
                <a:solidFill>
                  <a:schemeClr val="accent6">
                    <a:lumMod val="75000"/>
                  </a:schemeClr>
                </a:solidFill>
                <a:latin typeface="Arial"/>
                <a:cs typeface="Arial"/>
              </a:rPr>
              <a:t> </a:t>
            </a:r>
            <a:r>
              <a:rPr sz="2400" spc="-200" dirty="0">
                <a:solidFill>
                  <a:schemeClr val="accent6">
                    <a:lumMod val="75000"/>
                  </a:schemeClr>
                </a:solidFill>
                <a:latin typeface="Arial"/>
                <a:cs typeface="Arial"/>
              </a:rPr>
              <a:t>a</a:t>
            </a:r>
            <a:r>
              <a:rPr sz="2400" spc="-229" dirty="0">
                <a:solidFill>
                  <a:schemeClr val="accent6">
                    <a:lumMod val="75000"/>
                  </a:schemeClr>
                </a:solidFill>
                <a:latin typeface="Arial"/>
                <a:cs typeface="Arial"/>
              </a:rPr>
              <a:t> </a:t>
            </a:r>
            <a:r>
              <a:rPr sz="2400" spc="45" dirty="0">
                <a:solidFill>
                  <a:schemeClr val="accent6">
                    <a:lumMod val="75000"/>
                  </a:schemeClr>
                </a:solidFill>
                <a:latin typeface="Arial"/>
                <a:cs typeface="Arial"/>
              </a:rPr>
              <a:t>tilting</a:t>
            </a:r>
            <a:r>
              <a:rPr sz="2400" spc="-235" dirty="0">
                <a:solidFill>
                  <a:schemeClr val="accent6">
                    <a:lumMod val="75000"/>
                  </a:schemeClr>
                </a:solidFill>
                <a:latin typeface="Arial"/>
                <a:cs typeface="Arial"/>
              </a:rPr>
              <a:t> </a:t>
            </a:r>
            <a:r>
              <a:rPr sz="2400" spc="-120" dirty="0">
                <a:solidFill>
                  <a:schemeClr val="accent6">
                    <a:lumMod val="75000"/>
                  </a:schemeClr>
                </a:solidFill>
                <a:latin typeface="Arial"/>
                <a:cs typeface="Arial"/>
              </a:rPr>
              <a:t>mechanism</a:t>
            </a:r>
            <a:r>
              <a:rPr sz="2400" spc="-215" dirty="0">
                <a:solidFill>
                  <a:schemeClr val="accent6">
                    <a:lumMod val="75000"/>
                  </a:schemeClr>
                </a:solidFill>
                <a:latin typeface="Arial"/>
                <a:cs typeface="Arial"/>
              </a:rPr>
              <a:t> </a:t>
            </a:r>
            <a:r>
              <a:rPr sz="2400" spc="10" dirty="0">
                <a:solidFill>
                  <a:schemeClr val="accent6">
                    <a:lumMod val="75000"/>
                  </a:schemeClr>
                </a:solidFill>
                <a:latin typeface="Arial"/>
                <a:cs typeface="Arial"/>
              </a:rPr>
              <a:t>(to</a:t>
            </a:r>
            <a:r>
              <a:rPr sz="2400" spc="-229" dirty="0">
                <a:solidFill>
                  <a:schemeClr val="accent6">
                    <a:lumMod val="75000"/>
                  </a:schemeClr>
                </a:solidFill>
                <a:latin typeface="Arial"/>
                <a:cs typeface="Arial"/>
              </a:rPr>
              <a:t> </a:t>
            </a:r>
            <a:r>
              <a:rPr sz="2400" spc="-140" dirty="0">
                <a:solidFill>
                  <a:schemeClr val="accent6">
                    <a:lumMod val="75000"/>
                  </a:schemeClr>
                </a:solidFill>
                <a:latin typeface="Arial"/>
                <a:cs typeface="Arial"/>
              </a:rPr>
              <a:t>keep  </a:t>
            </a:r>
            <a:r>
              <a:rPr sz="2400" spc="-45" dirty="0">
                <a:solidFill>
                  <a:schemeClr val="accent6">
                    <a:lumMod val="75000"/>
                  </a:schemeClr>
                </a:solidFill>
                <a:latin typeface="Arial"/>
                <a:cs typeface="Arial"/>
              </a:rPr>
              <a:t>position </a:t>
            </a:r>
            <a:r>
              <a:rPr sz="2400" spc="20" dirty="0">
                <a:solidFill>
                  <a:schemeClr val="accent6">
                    <a:lumMod val="75000"/>
                  </a:schemeClr>
                </a:solidFill>
                <a:latin typeface="Arial"/>
                <a:cs typeface="Arial"/>
              </a:rPr>
              <a:t>of</a:t>
            </a:r>
            <a:r>
              <a:rPr sz="2400" spc="-430" dirty="0">
                <a:solidFill>
                  <a:schemeClr val="accent6">
                    <a:lumMod val="75000"/>
                  </a:schemeClr>
                </a:solidFill>
                <a:latin typeface="Arial"/>
                <a:cs typeface="Arial"/>
              </a:rPr>
              <a:t> </a:t>
            </a:r>
            <a:r>
              <a:rPr sz="2400" spc="-30" dirty="0">
                <a:solidFill>
                  <a:schemeClr val="accent6">
                    <a:lumMod val="75000"/>
                  </a:schemeClr>
                </a:solidFill>
                <a:latin typeface="Arial"/>
                <a:cs typeface="Arial"/>
              </a:rPr>
              <a:t>patient)</a:t>
            </a:r>
            <a:endParaRPr sz="2400" dirty="0">
              <a:solidFill>
                <a:schemeClr val="accent6">
                  <a:lumMod val="75000"/>
                </a:schemeClr>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5760" cy="6855459"/>
          </a:xfrm>
          <a:custGeom>
            <a:avLst/>
            <a:gdLst/>
            <a:ahLst/>
            <a:cxnLst/>
            <a:rect l="l" t="t" r="r" b="b"/>
            <a:pathLst>
              <a:path w="365760" h="6855459">
                <a:moveTo>
                  <a:pt x="0" y="6854952"/>
                </a:moveTo>
                <a:lnTo>
                  <a:pt x="365760" y="6854952"/>
                </a:lnTo>
                <a:lnTo>
                  <a:pt x="365760" y="0"/>
                </a:lnTo>
                <a:lnTo>
                  <a:pt x="0" y="0"/>
                </a:lnTo>
                <a:lnTo>
                  <a:pt x="0" y="6854952"/>
                </a:lnTo>
                <a:close/>
              </a:path>
            </a:pathLst>
          </a:custGeom>
          <a:solidFill>
            <a:srgbClr val="FFFFFF"/>
          </a:solidFill>
        </p:spPr>
        <p:txBody>
          <a:bodyPr wrap="square" lIns="0" tIns="0" rIns="0" bIns="0" rtlCol="0"/>
          <a:lstStyle/>
          <a:p>
            <a:endParaRPr/>
          </a:p>
        </p:txBody>
      </p:sp>
      <p:sp>
        <p:nvSpPr>
          <p:cNvPr id="3" name="object 3"/>
          <p:cNvSpPr/>
          <p:nvPr/>
        </p:nvSpPr>
        <p:spPr>
          <a:xfrm>
            <a:off x="292608" y="5047488"/>
            <a:ext cx="0" cy="1691639"/>
          </a:xfrm>
          <a:custGeom>
            <a:avLst/>
            <a:gdLst/>
            <a:ahLst/>
            <a:cxnLst/>
            <a:rect l="l" t="t" r="r" b="b"/>
            <a:pathLst>
              <a:path h="1691640">
                <a:moveTo>
                  <a:pt x="0" y="0"/>
                </a:moveTo>
                <a:lnTo>
                  <a:pt x="0" y="1691639"/>
                </a:lnTo>
              </a:path>
            </a:pathLst>
          </a:custGeom>
          <a:ln w="73152">
            <a:solidFill>
              <a:srgbClr val="EA1579"/>
            </a:solidFill>
          </a:ln>
        </p:spPr>
        <p:txBody>
          <a:bodyPr wrap="square" lIns="0" tIns="0" rIns="0" bIns="0" rtlCol="0"/>
          <a:lstStyle/>
          <a:p>
            <a:endParaRPr/>
          </a:p>
        </p:txBody>
      </p:sp>
      <p:sp>
        <p:nvSpPr>
          <p:cNvPr id="4" name="object 4"/>
          <p:cNvSpPr/>
          <p:nvPr/>
        </p:nvSpPr>
        <p:spPr>
          <a:xfrm>
            <a:off x="292608" y="4797552"/>
            <a:ext cx="0" cy="228600"/>
          </a:xfrm>
          <a:custGeom>
            <a:avLst/>
            <a:gdLst/>
            <a:ahLst/>
            <a:cxnLst/>
            <a:rect l="l" t="t" r="r" b="b"/>
            <a:pathLst>
              <a:path h="228600">
                <a:moveTo>
                  <a:pt x="0" y="0"/>
                </a:moveTo>
                <a:lnTo>
                  <a:pt x="0" y="228600"/>
                </a:lnTo>
              </a:path>
            </a:pathLst>
          </a:custGeom>
          <a:ln w="73152">
            <a:solidFill>
              <a:srgbClr val="FDB809"/>
            </a:solidFill>
          </a:ln>
        </p:spPr>
        <p:txBody>
          <a:bodyPr wrap="square" lIns="0" tIns="0" rIns="0" bIns="0" rtlCol="0"/>
          <a:lstStyle/>
          <a:p>
            <a:endParaRPr/>
          </a:p>
        </p:txBody>
      </p:sp>
      <p:sp>
        <p:nvSpPr>
          <p:cNvPr id="5" name="object 5"/>
          <p:cNvSpPr/>
          <p:nvPr/>
        </p:nvSpPr>
        <p:spPr>
          <a:xfrm>
            <a:off x="292608" y="4637532"/>
            <a:ext cx="0" cy="137160"/>
          </a:xfrm>
          <a:custGeom>
            <a:avLst/>
            <a:gdLst/>
            <a:ahLst/>
            <a:cxnLst/>
            <a:rect l="l" t="t" r="r" b="b"/>
            <a:pathLst>
              <a:path h="137160">
                <a:moveTo>
                  <a:pt x="0" y="0"/>
                </a:moveTo>
                <a:lnTo>
                  <a:pt x="0" y="137160"/>
                </a:lnTo>
              </a:path>
            </a:pathLst>
          </a:custGeom>
          <a:ln w="73152">
            <a:solidFill>
              <a:srgbClr val="4E5B6E"/>
            </a:solidFill>
          </a:ln>
        </p:spPr>
        <p:txBody>
          <a:bodyPr wrap="square" lIns="0" tIns="0" rIns="0" bIns="0" rtlCol="0"/>
          <a:lstStyle/>
          <a:p>
            <a:endParaRPr/>
          </a:p>
        </p:txBody>
      </p:sp>
      <p:sp>
        <p:nvSpPr>
          <p:cNvPr id="6" name="object 6"/>
          <p:cNvSpPr/>
          <p:nvPr/>
        </p:nvSpPr>
        <p:spPr>
          <a:xfrm>
            <a:off x="256031" y="4543044"/>
            <a:ext cx="73660" cy="73660"/>
          </a:xfrm>
          <a:custGeom>
            <a:avLst/>
            <a:gdLst/>
            <a:ahLst/>
            <a:cxnLst/>
            <a:rect l="l" t="t" r="r" b="b"/>
            <a:pathLst>
              <a:path w="73660" h="73660">
                <a:moveTo>
                  <a:pt x="0" y="73151"/>
                </a:moveTo>
                <a:lnTo>
                  <a:pt x="73152" y="73151"/>
                </a:lnTo>
                <a:lnTo>
                  <a:pt x="73152" y="0"/>
                </a:lnTo>
                <a:lnTo>
                  <a:pt x="0" y="0"/>
                </a:lnTo>
                <a:lnTo>
                  <a:pt x="0" y="73151"/>
                </a:lnTo>
                <a:close/>
              </a:path>
            </a:pathLst>
          </a:custGeom>
          <a:solidFill>
            <a:srgbClr val="EA1579"/>
          </a:solidFill>
        </p:spPr>
        <p:txBody>
          <a:bodyPr wrap="square" lIns="0" tIns="0" rIns="0" bIns="0" rtlCol="0"/>
          <a:lstStyle/>
          <a:p>
            <a:endParaRPr/>
          </a:p>
        </p:txBody>
      </p:sp>
      <p:sp>
        <p:nvSpPr>
          <p:cNvPr id="7" name="object 7"/>
          <p:cNvSpPr/>
          <p:nvPr/>
        </p:nvSpPr>
        <p:spPr>
          <a:xfrm>
            <a:off x="332231" y="681227"/>
            <a:ext cx="0" cy="365760"/>
          </a:xfrm>
          <a:custGeom>
            <a:avLst/>
            <a:gdLst/>
            <a:ahLst/>
            <a:cxnLst/>
            <a:rect l="l" t="t" r="r" b="b"/>
            <a:pathLst>
              <a:path h="365759">
                <a:moveTo>
                  <a:pt x="0" y="0"/>
                </a:moveTo>
                <a:lnTo>
                  <a:pt x="0" y="365760"/>
                </a:lnTo>
              </a:path>
            </a:pathLst>
          </a:custGeom>
          <a:ln w="45720">
            <a:solidFill>
              <a:srgbClr val="000000"/>
            </a:solidFill>
          </a:ln>
        </p:spPr>
        <p:txBody>
          <a:bodyPr wrap="square" lIns="0" tIns="0" rIns="0" bIns="0" rtlCol="0"/>
          <a:lstStyle/>
          <a:p>
            <a:endParaRPr/>
          </a:p>
        </p:txBody>
      </p:sp>
      <p:sp>
        <p:nvSpPr>
          <p:cNvPr id="8" name="object 8"/>
          <p:cNvSpPr/>
          <p:nvPr/>
        </p:nvSpPr>
        <p:spPr>
          <a:xfrm>
            <a:off x="283463" y="681227"/>
            <a:ext cx="0" cy="365760"/>
          </a:xfrm>
          <a:custGeom>
            <a:avLst/>
            <a:gdLst/>
            <a:ahLst/>
            <a:cxnLst/>
            <a:rect l="l" t="t" r="r" b="b"/>
            <a:pathLst>
              <a:path h="365759">
                <a:moveTo>
                  <a:pt x="0" y="0"/>
                </a:moveTo>
                <a:lnTo>
                  <a:pt x="0" y="365760"/>
                </a:lnTo>
              </a:path>
            </a:pathLst>
          </a:custGeom>
          <a:ln w="27432">
            <a:solidFill>
              <a:srgbClr val="000000"/>
            </a:solidFill>
          </a:ln>
        </p:spPr>
        <p:txBody>
          <a:bodyPr wrap="square" lIns="0" tIns="0" rIns="0" bIns="0" rtlCol="0"/>
          <a:lstStyle/>
          <a:p>
            <a:endParaRPr/>
          </a:p>
        </p:txBody>
      </p:sp>
      <p:sp>
        <p:nvSpPr>
          <p:cNvPr id="9" name="object 9"/>
          <p:cNvSpPr/>
          <p:nvPr/>
        </p:nvSpPr>
        <p:spPr>
          <a:xfrm>
            <a:off x="254508"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0" name="object 10"/>
          <p:cNvSpPr/>
          <p:nvPr/>
        </p:nvSpPr>
        <p:spPr>
          <a:xfrm>
            <a:off x="227075"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1" name="object 11"/>
          <p:cNvSpPr txBox="1"/>
          <p:nvPr/>
        </p:nvSpPr>
        <p:spPr>
          <a:xfrm>
            <a:off x="743349" y="304800"/>
            <a:ext cx="7778115" cy="6001643"/>
          </a:xfrm>
          <a:prstGeom prst="rect">
            <a:avLst/>
          </a:prstGeom>
        </p:spPr>
        <p:txBody>
          <a:bodyPr vert="horz" wrap="square" lIns="0" tIns="12700" rIns="0" bIns="0" rtlCol="0">
            <a:spAutoFit/>
          </a:bodyPr>
          <a:lstStyle/>
          <a:p>
            <a:pPr marL="355600" marR="1289050" indent="-342900">
              <a:lnSpc>
                <a:spcPct val="100000"/>
              </a:lnSpc>
              <a:spcBef>
                <a:spcPts val="100"/>
              </a:spcBef>
              <a:buClr>
                <a:srgbClr val="D5EBFF"/>
              </a:buClr>
              <a:buSzPct val="95000"/>
              <a:buFont typeface="Wingdings"/>
              <a:buChar char=""/>
              <a:tabLst>
                <a:tab pos="355600" algn="l"/>
                <a:tab pos="356235" algn="l"/>
              </a:tabLst>
            </a:pPr>
            <a:r>
              <a:rPr sz="3000" spc="-110" dirty="0">
                <a:solidFill>
                  <a:schemeClr val="accent6">
                    <a:lumMod val="75000"/>
                  </a:schemeClr>
                </a:solidFill>
                <a:latin typeface="Arial"/>
                <a:cs typeface="Arial"/>
              </a:rPr>
              <a:t>Should</a:t>
            </a:r>
            <a:r>
              <a:rPr sz="3000" spc="-235" dirty="0">
                <a:solidFill>
                  <a:schemeClr val="accent6">
                    <a:lumMod val="75000"/>
                  </a:schemeClr>
                </a:solidFill>
                <a:latin typeface="Arial"/>
                <a:cs typeface="Arial"/>
              </a:rPr>
              <a:t> </a:t>
            </a:r>
            <a:r>
              <a:rPr sz="3000" spc="-150" dirty="0">
                <a:solidFill>
                  <a:schemeClr val="accent6">
                    <a:lumMod val="75000"/>
                  </a:schemeClr>
                </a:solidFill>
                <a:latin typeface="Arial"/>
                <a:cs typeface="Arial"/>
              </a:rPr>
              <a:t>have</a:t>
            </a:r>
            <a:r>
              <a:rPr sz="3000" spc="-225" dirty="0">
                <a:solidFill>
                  <a:schemeClr val="accent6">
                    <a:lumMod val="75000"/>
                  </a:schemeClr>
                </a:solidFill>
                <a:latin typeface="Arial"/>
                <a:cs typeface="Arial"/>
              </a:rPr>
              <a:t> </a:t>
            </a:r>
            <a:r>
              <a:rPr sz="3000" spc="-130" dirty="0">
                <a:solidFill>
                  <a:schemeClr val="accent6">
                    <a:lumMod val="75000"/>
                  </a:schemeClr>
                </a:solidFill>
                <a:latin typeface="Arial"/>
                <a:cs typeface="Arial"/>
              </a:rPr>
              <a:t>side</a:t>
            </a:r>
            <a:r>
              <a:rPr sz="3000" spc="-250" dirty="0">
                <a:solidFill>
                  <a:schemeClr val="accent6">
                    <a:lumMod val="75000"/>
                  </a:schemeClr>
                </a:solidFill>
                <a:latin typeface="Arial"/>
                <a:cs typeface="Arial"/>
              </a:rPr>
              <a:t> </a:t>
            </a:r>
            <a:r>
              <a:rPr sz="3000" spc="-85" dirty="0">
                <a:solidFill>
                  <a:schemeClr val="accent6">
                    <a:lumMod val="75000"/>
                  </a:schemeClr>
                </a:solidFill>
                <a:latin typeface="Arial"/>
                <a:cs typeface="Arial"/>
              </a:rPr>
              <a:t>rails</a:t>
            </a:r>
            <a:r>
              <a:rPr sz="3000" spc="-229" dirty="0">
                <a:solidFill>
                  <a:schemeClr val="accent6">
                    <a:lumMod val="75000"/>
                  </a:schemeClr>
                </a:solidFill>
                <a:latin typeface="Arial"/>
                <a:cs typeface="Arial"/>
              </a:rPr>
              <a:t> </a:t>
            </a:r>
            <a:r>
              <a:rPr sz="3000" spc="65" dirty="0">
                <a:solidFill>
                  <a:schemeClr val="accent6">
                    <a:lumMod val="75000"/>
                  </a:schemeClr>
                </a:solidFill>
                <a:latin typeface="Arial"/>
                <a:cs typeface="Arial"/>
              </a:rPr>
              <a:t>to</a:t>
            </a:r>
            <a:r>
              <a:rPr sz="3000" spc="-254" dirty="0">
                <a:solidFill>
                  <a:schemeClr val="accent6">
                    <a:lumMod val="75000"/>
                  </a:schemeClr>
                </a:solidFill>
                <a:latin typeface="Arial"/>
                <a:cs typeface="Arial"/>
              </a:rPr>
              <a:t> </a:t>
            </a:r>
            <a:r>
              <a:rPr sz="3000" spc="-65" dirty="0">
                <a:solidFill>
                  <a:schemeClr val="accent6">
                    <a:lumMod val="75000"/>
                  </a:schemeClr>
                </a:solidFill>
                <a:latin typeface="Arial"/>
                <a:cs typeface="Arial"/>
              </a:rPr>
              <a:t>prevent</a:t>
            </a:r>
            <a:r>
              <a:rPr sz="3000" spc="-250" dirty="0">
                <a:solidFill>
                  <a:schemeClr val="accent6">
                    <a:lumMod val="75000"/>
                  </a:schemeClr>
                </a:solidFill>
                <a:latin typeface="Arial"/>
                <a:cs typeface="Arial"/>
              </a:rPr>
              <a:t> </a:t>
            </a:r>
            <a:r>
              <a:rPr sz="3000" spc="-25" dirty="0">
                <a:solidFill>
                  <a:schemeClr val="accent6">
                    <a:lumMod val="75000"/>
                  </a:schemeClr>
                </a:solidFill>
                <a:latin typeface="Arial"/>
                <a:cs typeface="Arial"/>
              </a:rPr>
              <a:t>falling  </a:t>
            </a:r>
            <a:r>
              <a:rPr sz="3000" spc="-80" dirty="0">
                <a:solidFill>
                  <a:schemeClr val="accent6">
                    <a:lumMod val="75000"/>
                  </a:schemeClr>
                </a:solidFill>
                <a:latin typeface="Arial"/>
                <a:cs typeface="Arial"/>
              </a:rPr>
              <a:t>(psychiatric </a:t>
            </a:r>
            <a:r>
              <a:rPr sz="3000" spc="-125" dirty="0">
                <a:solidFill>
                  <a:schemeClr val="accent6">
                    <a:lumMod val="75000"/>
                  </a:schemeClr>
                </a:solidFill>
                <a:latin typeface="Arial"/>
                <a:cs typeface="Arial"/>
              </a:rPr>
              <a:t>and anxious</a:t>
            </a:r>
            <a:r>
              <a:rPr sz="3000" spc="-480" dirty="0">
                <a:solidFill>
                  <a:schemeClr val="accent6">
                    <a:lumMod val="75000"/>
                  </a:schemeClr>
                </a:solidFill>
                <a:latin typeface="Arial"/>
                <a:cs typeface="Arial"/>
              </a:rPr>
              <a:t> </a:t>
            </a:r>
            <a:r>
              <a:rPr sz="3000" spc="-25" dirty="0">
                <a:solidFill>
                  <a:schemeClr val="accent6">
                    <a:lumMod val="75000"/>
                  </a:schemeClr>
                </a:solidFill>
                <a:latin typeface="Arial"/>
                <a:cs typeface="Arial"/>
              </a:rPr>
              <a:t>patient)</a:t>
            </a:r>
            <a:endParaRPr sz="3000" dirty="0">
              <a:solidFill>
                <a:schemeClr val="accent6">
                  <a:lumMod val="75000"/>
                </a:schemeClr>
              </a:solidFill>
              <a:latin typeface="Arial"/>
              <a:cs typeface="Arial"/>
            </a:endParaRPr>
          </a:p>
          <a:p>
            <a:pPr marL="355600" marR="190500" indent="-342900">
              <a:lnSpc>
                <a:spcPct val="100000"/>
              </a:lnSpc>
              <a:spcBef>
                <a:spcPts val="695"/>
              </a:spcBef>
              <a:buClr>
                <a:srgbClr val="D5EBFF"/>
              </a:buClr>
              <a:buSzPct val="95000"/>
              <a:buFont typeface="Wingdings"/>
              <a:buChar char=""/>
              <a:tabLst>
                <a:tab pos="355600" algn="l"/>
                <a:tab pos="356235" algn="l"/>
              </a:tabLst>
            </a:pPr>
            <a:r>
              <a:rPr sz="3000" spc="-125" dirty="0">
                <a:solidFill>
                  <a:schemeClr val="accent6">
                    <a:lumMod val="75000"/>
                  </a:schemeClr>
                </a:solidFill>
                <a:latin typeface="Arial"/>
                <a:cs typeface="Arial"/>
              </a:rPr>
              <a:t>There </a:t>
            </a:r>
            <a:r>
              <a:rPr sz="3000" spc="-105" dirty="0">
                <a:solidFill>
                  <a:schemeClr val="accent6">
                    <a:lumMod val="75000"/>
                  </a:schemeClr>
                </a:solidFill>
                <a:latin typeface="Arial"/>
                <a:cs typeface="Arial"/>
              </a:rPr>
              <a:t>should </a:t>
            </a:r>
            <a:r>
              <a:rPr sz="3000" spc="-120" dirty="0">
                <a:solidFill>
                  <a:schemeClr val="accent6">
                    <a:lumMod val="75000"/>
                  </a:schemeClr>
                </a:solidFill>
                <a:latin typeface="Arial"/>
                <a:cs typeface="Arial"/>
              </a:rPr>
              <a:t>be </a:t>
            </a:r>
            <a:r>
              <a:rPr sz="3000" spc="-200" dirty="0">
                <a:solidFill>
                  <a:schemeClr val="accent6">
                    <a:lumMod val="75000"/>
                  </a:schemeClr>
                </a:solidFill>
                <a:latin typeface="Arial"/>
                <a:cs typeface="Arial"/>
              </a:rPr>
              <a:t>a </a:t>
            </a:r>
            <a:r>
              <a:rPr sz="3000" spc="-100" dirty="0">
                <a:solidFill>
                  <a:schemeClr val="accent6">
                    <a:lumMod val="75000"/>
                  </a:schemeClr>
                </a:solidFill>
                <a:latin typeface="Arial"/>
                <a:cs typeface="Arial"/>
              </a:rPr>
              <a:t>bed </a:t>
            </a:r>
            <a:r>
              <a:rPr sz="3000" spc="-130" dirty="0">
                <a:solidFill>
                  <a:schemeClr val="accent6">
                    <a:lumMod val="75000"/>
                  </a:schemeClr>
                </a:solidFill>
                <a:latin typeface="Arial"/>
                <a:cs typeface="Arial"/>
              </a:rPr>
              <a:t>side </a:t>
            </a:r>
            <a:r>
              <a:rPr sz="3000" spc="-85" dirty="0">
                <a:solidFill>
                  <a:schemeClr val="accent6">
                    <a:lumMod val="75000"/>
                  </a:schemeClr>
                </a:solidFill>
                <a:latin typeface="Arial"/>
                <a:cs typeface="Arial"/>
              </a:rPr>
              <a:t>locker </a:t>
            </a:r>
            <a:r>
              <a:rPr sz="3000" spc="-145" dirty="0">
                <a:solidFill>
                  <a:schemeClr val="accent6">
                    <a:lumMod val="75000"/>
                  </a:schemeClr>
                </a:solidFill>
                <a:latin typeface="Arial"/>
                <a:cs typeface="Arial"/>
              </a:rPr>
              <a:t>an </a:t>
            </a:r>
            <a:r>
              <a:rPr sz="3000" spc="-95" dirty="0">
                <a:solidFill>
                  <a:schemeClr val="accent6">
                    <a:lumMod val="75000"/>
                  </a:schemeClr>
                </a:solidFill>
                <a:latin typeface="Arial"/>
                <a:cs typeface="Arial"/>
              </a:rPr>
              <a:t>over </a:t>
            </a:r>
            <a:r>
              <a:rPr sz="3000" spc="-105" dirty="0">
                <a:solidFill>
                  <a:schemeClr val="accent6">
                    <a:lumMod val="75000"/>
                  </a:schemeClr>
                </a:solidFill>
                <a:latin typeface="Arial"/>
                <a:cs typeface="Arial"/>
              </a:rPr>
              <a:t>bed  </a:t>
            </a:r>
            <a:r>
              <a:rPr sz="3000" spc="-45" dirty="0">
                <a:solidFill>
                  <a:schemeClr val="accent6">
                    <a:lumMod val="75000"/>
                  </a:schemeClr>
                </a:solidFill>
                <a:latin typeface="Arial"/>
                <a:cs typeface="Arial"/>
              </a:rPr>
              <a:t>table</a:t>
            </a:r>
            <a:r>
              <a:rPr sz="3000" spc="-240" dirty="0">
                <a:solidFill>
                  <a:schemeClr val="accent6">
                    <a:lumMod val="75000"/>
                  </a:schemeClr>
                </a:solidFill>
                <a:latin typeface="Arial"/>
                <a:cs typeface="Arial"/>
              </a:rPr>
              <a:t> </a:t>
            </a:r>
            <a:r>
              <a:rPr sz="3000" spc="-120" dirty="0">
                <a:solidFill>
                  <a:schemeClr val="accent6">
                    <a:lumMod val="75000"/>
                  </a:schemeClr>
                </a:solidFill>
                <a:latin typeface="Arial"/>
                <a:cs typeface="Arial"/>
              </a:rPr>
              <a:t>and</a:t>
            </a:r>
            <a:r>
              <a:rPr sz="3000" spc="-215" dirty="0">
                <a:solidFill>
                  <a:schemeClr val="accent6">
                    <a:lumMod val="75000"/>
                  </a:schemeClr>
                </a:solidFill>
                <a:latin typeface="Arial"/>
                <a:cs typeface="Arial"/>
              </a:rPr>
              <a:t> </a:t>
            </a:r>
            <a:r>
              <a:rPr sz="3000" spc="-200" dirty="0">
                <a:solidFill>
                  <a:schemeClr val="accent6">
                    <a:lumMod val="75000"/>
                  </a:schemeClr>
                </a:solidFill>
                <a:latin typeface="Arial"/>
                <a:cs typeface="Arial"/>
              </a:rPr>
              <a:t>a</a:t>
            </a:r>
            <a:r>
              <a:rPr sz="3000" spc="-240" dirty="0">
                <a:solidFill>
                  <a:schemeClr val="accent6">
                    <a:lumMod val="75000"/>
                  </a:schemeClr>
                </a:solidFill>
                <a:latin typeface="Arial"/>
                <a:cs typeface="Arial"/>
              </a:rPr>
              <a:t> </a:t>
            </a:r>
            <a:r>
              <a:rPr sz="3000" spc="45" dirty="0">
                <a:solidFill>
                  <a:schemeClr val="accent6">
                    <a:lumMod val="75000"/>
                  </a:schemeClr>
                </a:solidFill>
                <a:latin typeface="Arial"/>
                <a:cs typeface="Arial"/>
              </a:rPr>
              <a:t>foot</a:t>
            </a:r>
            <a:r>
              <a:rPr sz="3000" spc="-235" dirty="0">
                <a:solidFill>
                  <a:schemeClr val="accent6">
                    <a:lumMod val="75000"/>
                  </a:schemeClr>
                </a:solidFill>
                <a:latin typeface="Arial"/>
                <a:cs typeface="Arial"/>
              </a:rPr>
              <a:t> </a:t>
            </a:r>
            <a:r>
              <a:rPr sz="3000" spc="-45" dirty="0">
                <a:solidFill>
                  <a:schemeClr val="accent6">
                    <a:lumMod val="75000"/>
                  </a:schemeClr>
                </a:solidFill>
                <a:latin typeface="Arial"/>
                <a:cs typeface="Arial"/>
              </a:rPr>
              <a:t>stool</a:t>
            </a:r>
            <a:r>
              <a:rPr sz="3000" spc="-240" dirty="0">
                <a:solidFill>
                  <a:schemeClr val="accent6">
                    <a:lumMod val="75000"/>
                  </a:schemeClr>
                </a:solidFill>
                <a:latin typeface="Arial"/>
                <a:cs typeface="Arial"/>
              </a:rPr>
              <a:t> </a:t>
            </a:r>
            <a:r>
              <a:rPr sz="3000" spc="-40" dirty="0">
                <a:solidFill>
                  <a:schemeClr val="accent6">
                    <a:lumMod val="75000"/>
                  </a:schemeClr>
                </a:solidFill>
                <a:latin typeface="Arial"/>
                <a:cs typeface="Arial"/>
              </a:rPr>
              <a:t>kept</a:t>
            </a:r>
            <a:r>
              <a:rPr sz="3000" spc="-250" dirty="0">
                <a:solidFill>
                  <a:schemeClr val="accent6">
                    <a:lumMod val="75000"/>
                  </a:schemeClr>
                </a:solidFill>
                <a:latin typeface="Arial"/>
                <a:cs typeface="Arial"/>
              </a:rPr>
              <a:t> </a:t>
            </a:r>
            <a:r>
              <a:rPr sz="3000" spc="-85" dirty="0">
                <a:solidFill>
                  <a:schemeClr val="accent6">
                    <a:lumMod val="75000"/>
                  </a:schemeClr>
                </a:solidFill>
                <a:latin typeface="Arial"/>
                <a:cs typeface="Arial"/>
              </a:rPr>
              <a:t>adjacent</a:t>
            </a:r>
            <a:r>
              <a:rPr sz="3000" spc="-210" dirty="0">
                <a:solidFill>
                  <a:schemeClr val="accent6">
                    <a:lumMod val="75000"/>
                  </a:schemeClr>
                </a:solidFill>
                <a:latin typeface="Arial"/>
                <a:cs typeface="Arial"/>
              </a:rPr>
              <a:t> </a:t>
            </a:r>
            <a:r>
              <a:rPr sz="3000" spc="65" dirty="0">
                <a:solidFill>
                  <a:schemeClr val="accent6">
                    <a:lumMod val="75000"/>
                  </a:schemeClr>
                </a:solidFill>
                <a:latin typeface="Arial"/>
                <a:cs typeface="Arial"/>
              </a:rPr>
              <a:t>to</a:t>
            </a:r>
            <a:r>
              <a:rPr sz="3000" spc="-235" dirty="0">
                <a:solidFill>
                  <a:schemeClr val="accent6">
                    <a:lumMod val="75000"/>
                  </a:schemeClr>
                </a:solidFill>
                <a:latin typeface="Arial"/>
                <a:cs typeface="Arial"/>
              </a:rPr>
              <a:t> </a:t>
            </a:r>
            <a:r>
              <a:rPr sz="3000" spc="-20" dirty="0">
                <a:solidFill>
                  <a:schemeClr val="accent6">
                    <a:lumMod val="75000"/>
                  </a:schemeClr>
                </a:solidFill>
                <a:latin typeface="Arial"/>
                <a:cs typeface="Arial"/>
              </a:rPr>
              <a:t>the</a:t>
            </a:r>
            <a:r>
              <a:rPr sz="3000" spc="-254" dirty="0">
                <a:solidFill>
                  <a:schemeClr val="accent6">
                    <a:lumMod val="75000"/>
                  </a:schemeClr>
                </a:solidFill>
                <a:latin typeface="Arial"/>
                <a:cs typeface="Arial"/>
              </a:rPr>
              <a:t> </a:t>
            </a:r>
            <a:r>
              <a:rPr sz="3000" spc="-100" dirty="0">
                <a:solidFill>
                  <a:schemeClr val="accent6">
                    <a:lumMod val="75000"/>
                  </a:schemeClr>
                </a:solidFill>
                <a:latin typeface="Arial"/>
                <a:cs typeface="Arial"/>
              </a:rPr>
              <a:t>bed</a:t>
            </a:r>
            <a:endParaRPr sz="3000" dirty="0">
              <a:solidFill>
                <a:schemeClr val="accent6">
                  <a:lumMod val="75000"/>
                </a:schemeClr>
              </a:solidFill>
              <a:latin typeface="Arial"/>
              <a:cs typeface="Arial"/>
            </a:endParaRPr>
          </a:p>
          <a:p>
            <a:pPr marL="309245" marR="5080" indent="-309245">
              <a:lnSpc>
                <a:spcPct val="100000"/>
              </a:lnSpc>
              <a:spcBef>
                <a:spcPts val="710"/>
              </a:spcBef>
              <a:buSzPct val="96666"/>
              <a:buAutoNum type="arabicPeriod" startAt="2"/>
              <a:tabLst>
                <a:tab pos="309245" algn="l"/>
              </a:tabLst>
            </a:pPr>
            <a:r>
              <a:rPr sz="3000" spc="-145" dirty="0">
                <a:solidFill>
                  <a:srgbClr val="FF0000"/>
                </a:solidFill>
                <a:latin typeface="Arial"/>
                <a:cs typeface="Arial"/>
              </a:rPr>
              <a:t>Cardiac</a:t>
            </a:r>
            <a:r>
              <a:rPr sz="3000" spc="-235" dirty="0">
                <a:solidFill>
                  <a:srgbClr val="FF0000"/>
                </a:solidFill>
                <a:latin typeface="Arial"/>
                <a:cs typeface="Arial"/>
              </a:rPr>
              <a:t> </a:t>
            </a:r>
            <a:r>
              <a:rPr sz="3000" dirty="0">
                <a:solidFill>
                  <a:srgbClr val="FF0000"/>
                </a:solidFill>
                <a:latin typeface="Arial"/>
                <a:cs typeface="Arial"/>
              </a:rPr>
              <a:t>monitor</a:t>
            </a:r>
            <a:r>
              <a:rPr sz="3000" spc="-235" dirty="0">
                <a:solidFill>
                  <a:srgbClr val="FF0000"/>
                </a:solidFill>
                <a:latin typeface="Arial"/>
                <a:cs typeface="Arial"/>
              </a:rPr>
              <a:t> </a:t>
            </a:r>
            <a:r>
              <a:rPr sz="3000" spc="-110" dirty="0">
                <a:solidFill>
                  <a:srgbClr val="FF0000"/>
                </a:solidFill>
                <a:latin typeface="Arial"/>
                <a:cs typeface="Arial"/>
              </a:rPr>
              <a:t>system</a:t>
            </a:r>
            <a:r>
              <a:rPr sz="3000" spc="-240" dirty="0">
                <a:solidFill>
                  <a:srgbClr val="FF0000"/>
                </a:solidFill>
                <a:latin typeface="Arial"/>
                <a:cs typeface="Arial"/>
              </a:rPr>
              <a:t> </a:t>
            </a:r>
            <a:r>
              <a:rPr sz="3000" spc="30" dirty="0">
                <a:solidFill>
                  <a:srgbClr val="FF0000"/>
                </a:solidFill>
                <a:latin typeface="Arial"/>
                <a:cs typeface="Arial"/>
              </a:rPr>
              <a:t>with</a:t>
            </a:r>
            <a:r>
              <a:rPr sz="3000" spc="-235" dirty="0">
                <a:solidFill>
                  <a:srgbClr val="FF0000"/>
                </a:solidFill>
                <a:latin typeface="Arial"/>
                <a:cs typeface="Arial"/>
              </a:rPr>
              <a:t> </a:t>
            </a:r>
            <a:r>
              <a:rPr sz="3000" spc="-80" dirty="0">
                <a:solidFill>
                  <a:srgbClr val="FF0000"/>
                </a:solidFill>
                <a:latin typeface="Arial"/>
                <a:cs typeface="Arial"/>
              </a:rPr>
              <a:t>alarm</a:t>
            </a:r>
            <a:r>
              <a:rPr sz="3000" spc="-220" dirty="0">
                <a:solidFill>
                  <a:srgbClr val="FF0000"/>
                </a:solidFill>
                <a:latin typeface="Arial"/>
                <a:cs typeface="Arial"/>
              </a:rPr>
              <a:t> </a:t>
            </a:r>
            <a:r>
              <a:rPr sz="3000" spc="30" dirty="0">
                <a:solidFill>
                  <a:srgbClr val="FF0000"/>
                </a:solidFill>
                <a:latin typeface="Arial"/>
                <a:cs typeface="Arial"/>
              </a:rPr>
              <a:t>that</a:t>
            </a:r>
            <a:r>
              <a:rPr sz="3000" spc="-240" dirty="0">
                <a:solidFill>
                  <a:srgbClr val="FF0000"/>
                </a:solidFill>
                <a:latin typeface="Arial"/>
                <a:cs typeface="Arial"/>
              </a:rPr>
              <a:t> </a:t>
            </a:r>
            <a:r>
              <a:rPr sz="3000" spc="-95" dirty="0">
                <a:solidFill>
                  <a:srgbClr val="FF0000"/>
                </a:solidFill>
                <a:latin typeface="Arial"/>
                <a:cs typeface="Arial"/>
              </a:rPr>
              <a:t>may</a:t>
            </a:r>
            <a:r>
              <a:rPr sz="3000" spc="-235" dirty="0">
                <a:solidFill>
                  <a:srgbClr val="FF0000"/>
                </a:solidFill>
                <a:latin typeface="Arial"/>
                <a:cs typeface="Arial"/>
              </a:rPr>
              <a:t> </a:t>
            </a:r>
            <a:r>
              <a:rPr sz="3000" spc="-120" dirty="0">
                <a:solidFill>
                  <a:srgbClr val="FF0000"/>
                </a:solidFill>
                <a:latin typeface="Arial"/>
                <a:cs typeface="Arial"/>
              </a:rPr>
              <a:t>be  </a:t>
            </a:r>
            <a:r>
              <a:rPr sz="3000" spc="-95" dirty="0">
                <a:solidFill>
                  <a:srgbClr val="FF0000"/>
                </a:solidFill>
                <a:latin typeface="Arial"/>
                <a:cs typeface="Arial"/>
              </a:rPr>
              <a:t>connected</a:t>
            </a:r>
            <a:r>
              <a:rPr sz="3000" spc="-254" dirty="0">
                <a:solidFill>
                  <a:srgbClr val="FF0000"/>
                </a:solidFill>
                <a:latin typeface="Arial"/>
                <a:cs typeface="Arial"/>
              </a:rPr>
              <a:t> </a:t>
            </a:r>
            <a:r>
              <a:rPr sz="3000" spc="65" dirty="0">
                <a:solidFill>
                  <a:srgbClr val="FF0000"/>
                </a:solidFill>
                <a:latin typeface="Arial"/>
                <a:cs typeface="Arial"/>
              </a:rPr>
              <a:t>to</a:t>
            </a:r>
            <a:r>
              <a:rPr sz="3000" spc="-235" dirty="0">
                <a:solidFill>
                  <a:srgbClr val="FF0000"/>
                </a:solidFill>
                <a:latin typeface="Arial"/>
                <a:cs typeface="Arial"/>
              </a:rPr>
              <a:t> </a:t>
            </a:r>
            <a:r>
              <a:rPr sz="3000" spc="-20" dirty="0">
                <a:solidFill>
                  <a:srgbClr val="FF0000"/>
                </a:solidFill>
                <a:latin typeface="Arial"/>
                <a:cs typeface="Arial"/>
              </a:rPr>
              <a:t>the</a:t>
            </a:r>
            <a:r>
              <a:rPr sz="3000" spc="-235" dirty="0">
                <a:solidFill>
                  <a:srgbClr val="FF0000"/>
                </a:solidFill>
                <a:latin typeface="Arial"/>
                <a:cs typeface="Arial"/>
              </a:rPr>
              <a:t> </a:t>
            </a:r>
            <a:r>
              <a:rPr sz="3000" spc="-65" dirty="0">
                <a:solidFill>
                  <a:srgbClr val="FF0000"/>
                </a:solidFill>
                <a:latin typeface="Arial"/>
                <a:cs typeface="Arial"/>
              </a:rPr>
              <a:t>central</a:t>
            </a:r>
            <a:r>
              <a:rPr sz="3000" spc="-240" dirty="0">
                <a:solidFill>
                  <a:srgbClr val="FF0000"/>
                </a:solidFill>
                <a:latin typeface="Arial"/>
                <a:cs typeface="Arial"/>
              </a:rPr>
              <a:t> </a:t>
            </a:r>
            <a:r>
              <a:rPr sz="3000" spc="-130" dirty="0">
                <a:solidFill>
                  <a:srgbClr val="FF0000"/>
                </a:solidFill>
                <a:latin typeface="Arial"/>
                <a:cs typeface="Arial"/>
              </a:rPr>
              <a:t>console</a:t>
            </a:r>
            <a:endParaRPr sz="3000" dirty="0">
              <a:solidFill>
                <a:srgbClr val="FF0000"/>
              </a:solidFill>
              <a:latin typeface="Arial"/>
              <a:cs typeface="Arial"/>
            </a:endParaRPr>
          </a:p>
          <a:p>
            <a:pPr marL="287020" marR="83185" indent="-287020">
              <a:lnSpc>
                <a:spcPct val="100000"/>
              </a:lnSpc>
              <a:spcBef>
                <a:spcPts val="700"/>
              </a:spcBef>
              <a:buSzPct val="96666"/>
              <a:buAutoNum type="arabicPeriod" startAt="2"/>
              <a:tabLst>
                <a:tab pos="287020" algn="l"/>
              </a:tabLst>
            </a:pPr>
            <a:r>
              <a:rPr sz="3000" spc="-114" dirty="0">
                <a:solidFill>
                  <a:srgbClr val="FF0000"/>
                </a:solidFill>
                <a:latin typeface="Arial"/>
                <a:cs typeface="Arial"/>
              </a:rPr>
              <a:t>Oxygen </a:t>
            </a:r>
            <a:r>
              <a:rPr sz="3000" spc="-120" dirty="0">
                <a:solidFill>
                  <a:srgbClr val="FF0000"/>
                </a:solidFill>
                <a:latin typeface="Arial"/>
                <a:cs typeface="Arial"/>
              </a:rPr>
              <a:t>and </a:t>
            </a:r>
            <a:r>
              <a:rPr sz="3000" spc="-80" dirty="0">
                <a:solidFill>
                  <a:srgbClr val="FF0000"/>
                </a:solidFill>
                <a:latin typeface="Arial"/>
                <a:cs typeface="Arial"/>
              </a:rPr>
              <a:t>suction </a:t>
            </a:r>
            <a:r>
              <a:rPr sz="3000" spc="-110" dirty="0">
                <a:solidFill>
                  <a:srgbClr val="FF0000"/>
                </a:solidFill>
                <a:latin typeface="Arial"/>
                <a:cs typeface="Arial"/>
              </a:rPr>
              <a:t>apparatus</a:t>
            </a:r>
            <a:r>
              <a:rPr sz="3000" spc="-35" dirty="0">
                <a:solidFill>
                  <a:srgbClr val="FF0000"/>
                </a:solidFill>
                <a:latin typeface="Arial"/>
                <a:cs typeface="Arial"/>
              </a:rPr>
              <a:t> </a:t>
            </a:r>
            <a:r>
              <a:rPr sz="3000" spc="-65" dirty="0">
                <a:solidFill>
                  <a:schemeClr val="accent6">
                    <a:lumMod val="75000"/>
                  </a:schemeClr>
                </a:solidFill>
                <a:latin typeface="Arial"/>
                <a:cs typeface="Arial"/>
              </a:rPr>
              <a:t>(preferably</a:t>
            </a:r>
            <a:r>
              <a:rPr sz="3000" spc="-235" dirty="0">
                <a:solidFill>
                  <a:schemeClr val="accent6">
                    <a:lumMod val="75000"/>
                  </a:schemeClr>
                </a:solidFill>
                <a:latin typeface="Arial"/>
                <a:cs typeface="Arial"/>
              </a:rPr>
              <a:t> </a:t>
            </a:r>
            <a:r>
              <a:rPr sz="3000" spc="-75" dirty="0">
                <a:solidFill>
                  <a:schemeClr val="accent6">
                    <a:lumMod val="75000"/>
                  </a:schemeClr>
                </a:solidFill>
                <a:latin typeface="Arial"/>
                <a:cs typeface="Arial"/>
              </a:rPr>
              <a:t>pipe </a:t>
            </a:r>
            <a:r>
              <a:rPr sz="3000" spc="-45" dirty="0">
                <a:solidFill>
                  <a:schemeClr val="accent6">
                    <a:lumMod val="75000"/>
                  </a:schemeClr>
                </a:solidFill>
                <a:latin typeface="Arial"/>
                <a:cs typeface="Arial"/>
              </a:rPr>
              <a:t> </a:t>
            </a:r>
            <a:r>
              <a:rPr sz="3000" spc="-55" dirty="0">
                <a:solidFill>
                  <a:schemeClr val="accent6">
                    <a:lumMod val="75000"/>
                  </a:schemeClr>
                </a:solidFill>
                <a:latin typeface="Arial"/>
                <a:cs typeface="Arial"/>
              </a:rPr>
              <a:t>line</a:t>
            </a:r>
            <a:r>
              <a:rPr sz="3000" spc="-240" dirty="0">
                <a:solidFill>
                  <a:schemeClr val="accent6">
                    <a:lumMod val="75000"/>
                  </a:schemeClr>
                </a:solidFill>
                <a:latin typeface="Arial"/>
                <a:cs typeface="Arial"/>
              </a:rPr>
              <a:t> </a:t>
            </a:r>
            <a:r>
              <a:rPr sz="3000" spc="-65" dirty="0">
                <a:solidFill>
                  <a:schemeClr val="accent6">
                    <a:lumMod val="75000"/>
                  </a:schemeClr>
                </a:solidFill>
                <a:latin typeface="Arial"/>
                <a:cs typeface="Arial"/>
              </a:rPr>
              <a:t>model)</a:t>
            </a:r>
            <a:endParaRPr sz="3000" dirty="0">
              <a:solidFill>
                <a:schemeClr val="accent6">
                  <a:lumMod val="75000"/>
                </a:schemeClr>
              </a:solidFill>
              <a:latin typeface="Arial"/>
              <a:cs typeface="Arial"/>
            </a:endParaRPr>
          </a:p>
          <a:p>
            <a:pPr marL="310515" indent="-297815">
              <a:lnSpc>
                <a:spcPct val="100000"/>
              </a:lnSpc>
              <a:spcBef>
                <a:spcPts val="695"/>
              </a:spcBef>
              <a:buSzPct val="96666"/>
              <a:buAutoNum type="arabicPeriod" startAt="2"/>
              <a:tabLst>
                <a:tab pos="311150" algn="l"/>
              </a:tabLst>
            </a:pPr>
            <a:r>
              <a:rPr sz="3000" spc="-110" dirty="0">
                <a:solidFill>
                  <a:srgbClr val="FF0000"/>
                </a:solidFill>
                <a:latin typeface="Arial"/>
                <a:cs typeface="Arial"/>
              </a:rPr>
              <a:t>Resuscitation</a:t>
            </a:r>
            <a:r>
              <a:rPr sz="3000" spc="-235" dirty="0">
                <a:solidFill>
                  <a:srgbClr val="FF0000"/>
                </a:solidFill>
                <a:latin typeface="Arial"/>
                <a:cs typeface="Arial"/>
              </a:rPr>
              <a:t> </a:t>
            </a:r>
            <a:r>
              <a:rPr sz="3000" spc="5" dirty="0">
                <a:solidFill>
                  <a:srgbClr val="FF0000"/>
                </a:solidFill>
                <a:latin typeface="Arial"/>
                <a:cs typeface="Arial"/>
              </a:rPr>
              <a:t>unit</a:t>
            </a:r>
            <a:r>
              <a:rPr sz="3000" spc="-229" dirty="0">
                <a:solidFill>
                  <a:srgbClr val="FF0000"/>
                </a:solidFill>
                <a:latin typeface="Arial"/>
                <a:cs typeface="Arial"/>
              </a:rPr>
              <a:t> </a:t>
            </a:r>
            <a:r>
              <a:rPr sz="3000" spc="-55" dirty="0">
                <a:solidFill>
                  <a:srgbClr val="FF0000"/>
                </a:solidFill>
                <a:latin typeface="Arial"/>
                <a:cs typeface="Arial"/>
              </a:rPr>
              <a:t>containing</a:t>
            </a:r>
            <a:r>
              <a:rPr sz="3000" spc="-220" dirty="0">
                <a:solidFill>
                  <a:srgbClr val="FF0000"/>
                </a:solidFill>
                <a:latin typeface="Arial"/>
                <a:cs typeface="Arial"/>
              </a:rPr>
              <a:t> </a:t>
            </a:r>
            <a:r>
              <a:rPr sz="3000" spc="-20" dirty="0">
                <a:solidFill>
                  <a:srgbClr val="FF0000"/>
                </a:solidFill>
                <a:latin typeface="Arial"/>
                <a:cs typeface="Arial"/>
              </a:rPr>
              <a:t>the</a:t>
            </a:r>
            <a:r>
              <a:rPr sz="3000" spc="-250" dirty="0">
                <a:solidFill>
                  <a:srgbClr val="FF0000"/>
                </a:solidFill>
                <a:latin typeface="Arial"/>
                <a:cs typeface="Arial"/>
              </a:rPr>
              <a:t> </a:t>
            </a:r>
            <a:r>
              <a:rPr sz="3000" spc="-20" dirty="0">
                <a:solidFill>
                  <a:srgbClr val="FF0000"/>
                </a:solidFill>
                <a:latin typeface="Arial"/>
                <a:cs typeface="Arial"/>
              </a:rPr>
              <a:t>following</a:t>
            </a:r>
            <a:endParaRPr sz="3000" dirty="0">
              <a:solidFill>
                <a:srgbClr val="FF0000"/>
              </a:solidFill>
              <a:latin typeface="Arial"/>
              <a:cs typeface="Arial"/>
            </a:endParaRPr>
          </a:p>
          <a:p>
            <a:pPr marL="355600" marR="200660" indent="-342900">
              <a:lnSpc>
                <a:spcPct val="100000"/>
              </a:lnSpc>
              <a:spcBef>
                <a:spcPts val="710"/>
              </a:spcBef>
              <a:buClr>
                <a:srgbClr val="D5EBFF"/>
              </a:buClr>
              <a:buSzPct val="95000"/>
              <a:buFont typeface="Wingdings"/>
              <a:buChar char=""/>
              <a:tabLst>
                <a:tab pos="355600" algn="l"/>
                <a:tab pos="356235" algn="l"/>
              </a:tabLst>
            </a:pPr>
            <a:r>
              <a:rPr sz="3000" spc="-120" dirty="0">
                <a:solidFill>
                  <a:schemeClr val="accent6">
                    <a:lumMod val="75000"/>
                  </a:schemeClr>
                </a:solidFill>
                <a:latin typeface="Arial"/>
                <a:cs typeface="Arial"/>
              </a:rPr>
              <a:t>Syringes,needles, </a:t>
            </a:r>
            <a:r>
              <a:rPr sz="3000" spc="-140" dirty="0">
                <a:solidFill>
                  <a:schemeClr val="accent6">
                    <a:lumMod val="75000"/>
                  </a:schemeClr>
                </a:solidFill>
                <a:latin typeface="Arial"/>
                <a:cs typeface="Arial"/>
              </a:rPr>
              <a:t>IV </a:t>
            </a:r>
            <a:r>
              <a:rPr sz="3000" spc="-60" dirty="0">
                <a:solidFill>
                  <a:schemeClr val="accent6">
                    <a:lumMod val="75000"/>
                  </a:schemeClr>
                </a:solidFill>
                <a:latin typeface="Arial"/>
                <a:cs typeface="Arial"/>
              </a:rPr>
              <a:t>cath, </a:t>
            </a:r>
            <a:r>
              <a:rPr sz="3000" spc="-85" dirty="0">
                <a:solidFill>
                  <a:schemeClr val="accent6">
                    <a:lumMod val="75000"/>
                  </a:schemeClr>
                </a:solidFill>
                <a:latin typeface="Arial"/>
                <a:cs typeface="Arial"/>
              </a:rPr>
              <a:t>intravenous  </a:t>
            </a:r>
            <a:r>
              <a:rPr sz="3000" spc="-40" dirty="0">
                <a:solidFill>
                  <a:schemeClr val="accent6">
                    <a:lumMod val="75000"/>
                  </a:schemeClr>
                </a:solidFill>
                <a:latin typeface="Arial"/>
                <a:cs typeface="Arial"/>
              </a:rPr>
              <a:t>administration</a:t>
            </a:r>
            <a:r>
              <a:rPr sz="3000" spc="-195" dirty="0">
                <a:solidFill>
                  <a:schemeClr val="accent6">
                    <a:lumMod val="75000"/>
                  </a:schemeClr>
                </a:solidFill>
                <a:latin typeface="Arial"/>
                <a:cs typeface="Arial"/>
              </a:rPr>
              <a:t> </a:t>
            </a:r>
            <a:r>
              <a:rPr sz="3000" spc="-125" dirty="0">
                <a:solidFill>
                  <a:schemeClr val="accent6">
                    <a:lumMod val="75000"/>
                  </a:schemeClr>
                </a:solidFill>
                <a:latin typeface="Arial"/>
                <a:cs typeface="Arial"/>
              </a:rPr>
              <a:t>sets,</a:t>
            </a:r>
            <a:r>
              <a:rPr sz="3000" spc="-245" dirty="0">
                <a:solidFill>
                  <a:schemeClr val="accent6">
                    <a:lumMod val="75000"/>
                  </a:schemeClr>
                </a:solidFill>
                <a:latin typeface="Arial"/>
                <a:cs typeface="Arial"/>
              </a:rPr>
              <a:t> </a:t>
            </a:r>
            <a:r>
              <a:rPr sz="3000" spc="-50" dirty="0">
                <a:solidFill>
                  <a:schemeClr val="accent6">
                    <a:lumMod val="75000"/>
                  </a:schemeClr>
                </a:solidFill>
                <a:latin typeface="Arial"/>
                <a:cs typeface="Arial"/>
              </a:rPr>
              <a:t>blood</a:t>
            </a:r>
            <a:r>
              <a:rPr sz="3000" spc="-210" dirty="0">
                <a:solidFill>
                  <a:schemeClr val="accent6">
                    <a:lumMod val="75000"/>
                  </a:schemeClr>
                </a:solidFill>
                <a:latin typeface="Arial"/>
                <a:cs typeface="Arial"/>
              </a:rPr>
              <a:t> </a:t>
            </a:r>
            <a:r>
              <a:rPr sz="3000" spc="-125" dirty="0">
                <a:solidFill>
                  <a:schemeClr val="accent6">
                    <a:lumMod val="75000"/>
                  </a:schemeClr>
                </a:solidFill>
                <a:latin typeface="Arial"/>
                <a:cs typeface="Arial"/>
              </a:rPr>
              <a:t>sets,</a:t>
            </a:r>
            <a:r>
              <a:rPr sz="3000" spc="-245" dirty="0">
                <a:solidFill>
                  <a:schemeClr val="accent6">
                    <a:lumMod val="75000"/>
                  </a:schemeClr>
                </a:solidFill>
                <a:latin typeface="Arial"/>
                <a:cs typeface="Arial"/>
              </a:rPr>
              <a:t> </a:t>
            </a:r>
            <a:r>
              <a:rPr sz="3000" spc="-150" dirty="0">
                <a:solidFill>
                  <a:schemeClr val="accent6">
                    <a:lumMod val="75000"/>
                  </a:schemeClr>
                </a:solidFill>
                <a:latin typeface="Arial"/>
                <a:cs typeface="Arial"/>
              </a:rPr>
              <a:t>scalp</a:t>
            </a:r>
            <a:r>
              <a:rPr sz="3000" spc="-229" dirty="0">
                <a:solidFill>
                  <a:schemeClr val="accent6">
                    <a:lumMod val="75000"/>
                  </a:schemeClr>
                </a:solidFill>
                <a:latin typeface="Arial"/>
                <a:cs typeface="Arial"/>
              </a:rPr>
              <a:t> </a:t>
            </a:r>
            <a:r>
              <a:rPr sz="3000" spc="-90" dirty="0">
                <a:solidFill>
                  <a:schemeClr val="accent6">
                    <a:lumMod val="75000"/>
                  </a:schemeClr>
                </a:solidFill>
                <a:latin typeface="Arial"/>
                <a:cs typeface="Arial"/>
              </a:rPr>
              <a:t>vein</a:t>
            </a:r>
            <a:r>
              <a:rPr sz="3000" spc="-225" dirty="0">
                <a:solidFill>
                  <a:schemeClr val="accent6">
                    <a:lumMod val="75000"/>
                  </a:schemeClr>
                </a:solidFill>
                <a:latin typeface="Arial"/>
                <a:cs typeface="Arial"/>
              </a:rPr>
              <a:t> </a:t>
            </a:r>
            <a:r>
              <a:rPr sz="3000" spc="-145" dirty="0">
                <a:solidFill>
                  <a:schemeClr val="accent6">
                    <a:lumMod val="75000"/>
                  </a:schemeClr>
                </a:solidFill>
                <a:latin typeface="Arial"/>
                <a:cs typeface="Arial"/>
              </a:rPr>
              <a:t>sets  </a:t>
            </a:r>
            <a:r>
              <a:rPr sz="3000" spc="-120" dirty="0">
                <a:solidFill>
                  <a:schemeClr val="accent6">
                    <a:lumMod val="75000"/>
                  </a:schemeClr>
                </a:solidFill>
                <a:latin typeface="Arial"/>
                <a:cs typeface="Arial"/>
              </a:rPr>
              <a:t>and </a:t>
            </a:r>
            <a:r>
              <a:rPr sz="3000" spc="-10" dirty="0">
                <a:solidFill>
                  <a:schemeClr val="accent6">
                    <a:lumMod val="75000"/>
                  </a:schemeClr>
                </a:solidFill>
                <a:latin typeface="Arial"/>
                <a:cs typeface="Arial"/>
              </a:rPr>
              <a:t>intra </a:t>
            </a:r>
            <a:r>
              <a:rPr sz="3000" spc="-150" dirty="0">
                <a:solidFill>
                  <a:schemeClr val="accent6">
                    <a:lumMod val="75000"/>
                  </a:schemeClr>
                </a:solidFill>
                <a:latin typeface="Arial"/>
                <a:cs typeface="Arial"/>
              </a:rPr>
              <a:t>venous</a:t>
            </a:r>
            <a:r>
              <a:rPr sz="3000" spc="-555" dirty="0">
                <a:solidFill>
                  <a:schemeClr val="accent6">
                    <a:lumMod val="75000"/>
                  </a:schemeClr>
                </a:solidFill>
                <a:latin typeface="Arial"/>
                <a:cs typeface="Arial"/>
              </a:rPr>
              <a:t> </a:t>
            </a:r>
            <a:r>
              <a:rPr sz="3000" spc="-5" dirty="0">
                <a:solidFill>
                  <a:schemeClr val="accent6">
                    <a:lumMod val="75000"/>
                  </a:schemeClr>
                </a:solidFill>
                <a:latin typeface="Arial"/>
                <a:cs typeface="Arial"/>
              </a:rPr>
              <a:t>fluid</a:t>
            </a:r>
            <a:endParaRPr sz="3000" dirty="0">
              <a:solidFill>
                <a:schemeClr val="accent6">
                  <a:lumMod val="75000"/>
                </a:schemeClr>
              </a:solidFill>
              <a:latin typeface="Arial"/>
              <a:cs typeface="Aria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