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8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4654295"/>
            <a:ext cx="9144000" cy="22037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4751451"/>
            <a:ext cx="9144000" cy="2106930"/>
          </a:xfrm>
          <a:custGeom>
            <a:avLst/>
            <a:gdLst/>
            <a:ahLst/>
            <a:cxnLst/>
            <a:rect l="l" t="t" r="r" b="b"/>
            <a:pathLst>
              <a:path w="9144000" h="2106929">
                <a:moveTo>
                  <a:pt x="0" y="1692211"/>
                </a:moveTo>
                <a:lnTo>
                  <a:pt x="0" y="2106545"/>
                </a:lnTo>
                <a:lnTo>
                  <a:pt x="9144000" y="2106545"/>
                </a:lnTo>
                <a:lnTo>
                  <a:pt x="9144000" y="1750828"/>
                </a:lnTo>
                <a:lnTo>
                  <a:pt x="2266828" y="1750828"/>
                </a:lnTo>
                <a:lnTo>
                  <a:pt x="1613553" y="1743413"/>
                </a:lnTo>
                <a:lnTo>
                  <a:pt x="0" y="1692211"/>
                </a:lnTo>
                <a:close/>
              </a:path>
              <a:path w="9144000" h="2106929">
                <a:moveTo>
                  <a:pt x="9144000" y="0"/>
                </a:moveTo>
                <a:lnTo>
                  <a:pt x="8953853" y="89653"/>
                </a:lnTo>
                <a:lnTo>
                  <a:pt x="8464392" y="314238"/>
                </a:lnTo>
                <a:lnTo>
                  <a:pt x="8055839" y="494011"/>
                </a:lnTo>
                <a:lnTo>
                  <a:pt x="7664254" y="658794"/>
                </a:lnTo>
                <a:lnTo>
                  <a:pt x="7341069" y="788563"/>
                </a:lnTo>
                <a:lnTo>
                  <a:pt x="7028467" y="908141"/>
                </a:lnTo>
                <a:lnTo>
                  <a:pt x="6775423" y="1000278"/>
                </a:lnTo>
                <a:lnTo>
                  <a:pt x="6528624" y="1085822"/>
                </a:lnTo>
                <a:lnTo>
                  <a:pt x="6287566" y="1164993"/>
                </a:lnTo>
                <a:lnTo>
                  <a:pt x="6051747" y="1238009"/>
                </a:lnTo>
                <a:lnTo>
                  <a:pt x="5820664" y="1305091"/>
                </a:lnTo>
                <a:lnTo>
                  <a:pt x="5593815" y="1366459"/>
                </a:lnTo>
                <a:lnTo>
                  <a:pt x="5415046" y="1411586"/>
                </a:lnTo>
                <a:lnTo>
                  <a:pt x="5238407" y="1453309"/>
                </a:lnTo>
                <a:lnTo>
                  <a:pt x="5063642" y="1491741"/>
                </a:lnTo>
                <a:lnTo>
                  <a:pt x="4890493" y="1526993"/>
                </a:lnTo>
                <a:lnTo>
                  <a:pt x="4718701" y="1559179"/>
                </a:lnTo>
                <a:lnTo>
                  <a:pt x="4548012" y="1588411"/>
                </a:lnTo>
                <a:lnTo>
                  <a:pt x="4335806" y="1620967"/>
                </a:lnTo>
                <a:lnTo>
                  <a:pt x="4124415" y="1649303"/>
                </a:lnTo>
                <a:lnTo>
                  <a:pt x="3913339" y="1673639"/>
                </a:lnTo>
                <a:lnTo>
                  <a:pt x="3702072" y="1694194"/>
                </a:lnTo>
                <a:lnTo>
                  <a:pt x="3490114" y="1711187"/>
                </a:lnTo>
                <a:lnTo>
                  <a:pt x="3234143" y="1727188"/>
                </a:lnTo>
                <a:lnTo>
                  <a:pt x="2975583" y="1738757"/>
                </a:lnTo>
                <a:lnTo>
                  <a:pt x="2669499" y="1747159"/>
                </a:lnTo>
                <a:lnTo>
                  <a:pt x="2266828" y="1750828"/>
                </a:lnTo>
                <a:lnTo>
                  <a:pt x="9144000" y="1750828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>
              <a:alpha val="4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211568" y="0"/>
            <a:ext cx="1932431" cy="68579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315200" y="0"/>
            <a:ext cx="1828800" cy="6858000"/>
          </a:xfrm>
          <a:custGeom>
            <a:avLst/>
            <a:gdLst/>
            <a:ahLst/>
            <a:cxnLst/>
            <a:rect l="l" t="t" r="r" b="b"/>
            <a:pathLst>
              <a:path w="1828800" h="6858000">
                <a:moveTo>
                  <a:pt x="0" y="0"/>
                </a:moveTo>
                <a:lnTo>
                  <a:pt x="37678" y="52510"/>
                </a:lnTo>
                <a:lnTo>
                  <a:pt x="74692" y="105059"/>
                </a:lnTo>
                <a:lnTo>
                  <a:pt x="111045" y="157642"/>
                </a:lnTo>
                <a:lnTo>
                  <a:pt x="146740" y="210258"/>
                </a:lnTo>
                <a:lnTo>
                  <a:pt x="181781" y="262903"/>
                </a:lnTo>
                <a:lnTo>
                  <a:pt x="216173" y="315574"/>
                </a:lnTo>
                <a:lnTo>
                  <a:pt x="249918" y="368268"/>
                </a:lnTo>
                <a:lnTo>
                  <a:pt x="283022" y="420982"/>
                </a:lnTo>
                <a:lnTo>
                  <a:pt x="315488" y="473715"/>
                </a:lnTo>
                <a:lnTo>
                  <a:pt x="347319" y="526461"/>
                </a:lnTo>
                <a:lnTo>
                  <a:pt x="378519" y="579219"/>
                </a:lnTo>
                <a:lnTo>
                  <a:pt x="409092" y="631986"/>
                </a:lnTo>
                <a:lnTo>
                  <a:pt x="439043" y="684758"/>
                </a:lnTo>
                <a:lnTo>
                  <a:pt x="468375" y="737534"/>
                </a:lnTo>
                <a:lnTo>
                  <a:pt x="497091" y="790309"/>
                </a:lnTo>
                <a:lnTo>
                  <a:pt x="525196" y="843081"/>
                </a:lnTo>
                <a:lnTo>
                  <a:pt x="552693" y="895847"/>
                </a:lnTo>
                <a:lnTo>
                  <a:pt x="579586" y="948604"/>
                </a:lnTo>
                <a:lnTo>
                  <a:pt x="605880" y="1001349"/>
                </a:lnTo>
                <a:lnTo>
                  <a:pt x="631577" y="1054080"/>
                </a:lnTo>
                <a:lnTo>
                  <a:pt x="656682" y="1106792"/>
                </a:lnTo>
                <a:lnTo>
                  <a:pt x="681198" y="1159484"/>
                </a:lnTo>
                <a:lnTo>
                  <a:pt x="705130" y="1212153"/>
                </a:lnTo>
                <a:lnTo>
                  <a:pt x="728481" y="1264795"/>
                </a:lnTo>
                <a:lnTo>
                  <a:pt x="751256" y="1317407"/>
                </a:lnTo>
                <a:lnTo>
                  <a:pt x="773457" y="1369987"/>
                </a:lnTo>
                <a:lnTo>
                  <a:pt x="795088" y="1422532"/>
                </a:lnTo>
                <a:lnTo>
                  <a:pt x="816155" y="1475038"/>
                </a:lnTo>
                <a:lnTo>
                  <a:pt x="836659" y="1527504"/>
                </a:lnTo>
                <a:lnTo>
                  <a:pt x="856606" y="1579925"/>
                </a:lnTo>
                <a:lnTo>
                  <a:pt x="875999" y="1632299"/>
                </a:lnTo>
                <a:lnTo>
                  <a:pt x="894841" y="1684623"/>
                </a:lnTo>
                <a:lnTo>
                  <a:pt x="913138" y="1736895"/>
                </a:lnTo>
                <a:lnTo>
                  <a:pt x="930891" y="1789110"/>
                </a:lnTo>
                <a:lnTo>
                  <a:pt x="948107" y="1841267"/>
                </a:lnTo>
                <a:lnTo>
                  <a:pt x="964787" y="1893362"/>
                </a:lnTo>
                <a:lnTo>
                  <a:pt x="980936" y="1945392"/>
                </a:lnTo>
                <a:lnTo>
                  <a:pt x="996558" y="1997355"/>
                </a:lnTo>
                <a:lnTo>
                  <a:pt x="1011657" y="2049248"/>
                </a:lnTo>
                <a:lnTo>
                  <a:pt x="1026237" y="2101067"/>
                </a:lnTo>
                <a:lnTo>
                  <a:pt x="1040300" y="2152809"/>
                </a:lnTo>
                <a:lnTo>
                  <a:pt x="1053852" y="2204473"/>
                </a:lnTo>
                <a:lnTo>
                  <a:pt x="1066896" y="2256054"/>
                </a:lnTo>
                <a:lnTo>
                  <a:pt x="1079436" y="2307550"/>
                </a:lnTo>
                <a:lnTo>
                  <a:pt x="1091475" y="2358958"/>
                </a:lnTo>
                <a:lnTo>
                  <a:pt x="1103018" y="2410275"/>
                </a:lnTo>
                <a:lnTo>
                  <a:pt x="1114068" y="2461498"/>
                </a:lnTo>
                <a:lnTo>
                  <a:pt x="1124629" y="2512625"/>
                </a:lnTo>
                <a:lnTo>
                  <a:pt x="1134705" y="2563651"/>
                </a:lnTo>
                <a:lnTo>
                  <a:pt x="1144300" y="2614575"/>
                </a:lnTo>
                <a:lnTo>
                  <a:pt x="1153418" y="2665393"/>
                </a:lnTo>
                <a:lnTo>
                  <a:pt x="1162062" y="2716103"/>
                </a:lnTo>
                <a:lnTo>
                  <a:pt x="1170236" y="2766701"/>
                </a:lnTo>
                <a:lnTo>
                  <a:pt x="1177945" y="2817185"/>
                </a:lnTo>
                <a:lnTo>
                  <a:pt x="1185192" y="2867551"/>
                </a:lnTo>
                <a:lnTo>
                  <a:pt x="1191980" y="2917797"/>
                </a:lnTo>
                <a:lnTo>
                  <a:pt x="1198314" y="2967920"/>
                </a:lnTo>
                <a:lnTo>
                  <a:pt x="1204197" y="3017916"/>
                </a:lnTo>
                <a:lnTo>
                  <a:pt x="1209634" y="3067784"/>
                </a:lnTo>
                <a:lnTo>
                  <a:pt x="1214628" y="3117520"/>
                </a:lnTo>
                <a:lnTo>
                  <a:pt x="1219183" y="3167120"/>
                </a:lnTo>
                <a:lnTo>
                  <a:pt x="1223302" y="3216583"/>
                </a:lnTo>
                <a:lnTo>
                  <a:pt x="1226990" y="3265905"/>
                </a:lnTo>
                <a:lnTo>
                  <a:pt x="1230251" y="3315083"/>
                </a:lnTo>
                <a:lnTo>
                  <a:pt x="1233088" y="3364115"/>
                </a:lnTo>
                <a:lnTo>
                  <a:pt x="1235505" y="3412997"/>
                </a:lnTo>
                <a:lnTo>
                  <a:pt x="1237506" y="3461726"/>
                </a:lnTo>
                <a:lnTo>
                  <a:pt x="1239095" y="3510300"/>
                </a:lnTo>
                <a:lnTo>
                  <a:pt x="1240275" y="3558716"/>
                </a:lnTo>
                <a:lnTo>
                  <a:pt x="1241051" y="3606970"/>
                </a:lnTo>
                <a:lnTo>
                  <a:pt x="1241426" y="3655060"/>
                </a:lnTo>
                <a:lnTo>
                  <a:pt x="1241404" y="3702983"/>
                </a:lnTo>
                <a:lnTo>
                  <a:pt x="1240989" y="3750736"/>
                </a:lnTo>
                <a:lnTo>
                  <a:pt x="1240185" y="3798316"/>
                </a:lnTo>
                <a:lnTo>
                  <a:pt x="1238995" y="3845719"/>
                </a:lnTo>
                <a:lnTo>
                  <a:pt x="1237424" y="3892944"/>
                </a:lnTo>
                <a:lnTo>
                  <a:pt x="1235475" y="3939987"/>
                </a:lnTo>
                <a:lnTo>
                  <a:pt x="1233152" y="3986846"/>
                </a:lnTo>
                <a:lnTo>
                  <a:pt x="1230459" y="4033516"/>
                </a:lnTo>
                <a:lnTo>
                  <a:pt x="1227400" y="4079996"/>
                </a:lnTo>
                <a:lnTo>
                  <a:pt x="1223979" y="4126283"/>
                </a:lnTo>
                <a:lnTo>
                  <a:pt x="1220198" y="4172373"/>
                </a:lnTo>
                <a:lnTo>
                  <a:pt x="1216063" y="4218264"/>
                </a:lnTo>
                <a:lnTo>
                  <a:pt x="1211578" y="4263952"/>
                </a:lnTo>
                <a:lnTo>
                  <a:pt x="1206745" y="4309435"/>
                </a:lnTo>
                <a:lnTo>
                  <a:pt x="1201568" y="4354710"/>
                </a:lnTo>
                <a:lnTo>
                  <a:pt x="1196053" y="4399773"/>
                </a:lnTo>
                <a:lnTo>
                  <a:pt x="1190201" y="4444623"/>
                </a:lnTo>
                <a:lnTo>
                  <a:pt x="1184018" y="4489256"/>
                </a:lnTo>
                <a:lnTo>
                  <a:pt x="1177507" y="4533668"/>
                </a:lnTo>
                <a:lnTo>
                  <a:pt x="1170672" y="4577858"/>
                </a:lnTo>
                <a:lnTo>
                  <a:pt x="1163517" y="4621822"/>
                </a:lnTo>
                <a:lnTo>
                  <a:pt x="1156045" y="4665558"/>
                </a:lnTo>
                <a:lnTo>
                  <a:pt x="1148260" y="4709062"/>
                </a:lnTo>
                <a:lnTo>
                  <a:pt x="1140167" y="4752331"/>
                </a:lnTo>
                <a:lnTo>
                  <a:pt x="1131769" y="4795362"/>
                </a:lnTo>
                <a:lnTo>
                  <a:pt x="1123069" y="4838154"/>
                </a:lnTo>
                <a:lnTo>
                  <a:pt x="1114073" y="4880702"/>
                </a:lnTo>
                <a:lnTo>
                  <a:pt x="1104783" y="4923003"/>
                </a:lnTo>
                <a:lnTo>
                  <a:pt x="1095203" y="4965056"/>
                </a:lnTo>
                <a:lnTo>
                  <a:pt x="1085337" y="5006856"/>
                </a:lnTo>
                <a:lnTo>
                  <a:pt x="1075190" y="5048401"/>
                </a:lnTo>
                <a:lnTo>
                  <a:pt x="1064764" y="5089688"/>
                </a:lnTo>
                <a:lnTo>
                  <a:pt x="1054064" y="5130715"/>
                </a:lnTo>
                <a:lnTo>
                  <a:pt x="1043094" y="5171477"/>
                </a:lnTo>
                <a:lnTo>
                  <a:pt x="1031857" y="5211973"/>
                </a:lnTo>
                <a:lnTo>
                  <a:pt x="1020357" y="5252199"/>
                </a:lnTo>
                <a:lnTo>
                  <a:pt x="1008598" y="5292152"/>
                </a:lnTo>
                <a:lnTo>
                  <a:pt x="996584" y="5331829"/>
                </a:lnTo>
                <a:lnTo>
                  <a:pt x="984319" y="5371228"/>
                </a:lnTo>
                <a:lnTo>
                  <a:pt x="971806" y="5410346"/>
                </a:lnTo>
                <a:lnTo>
                  <a:pt x="959049" y="5449179"/>
                </a:lnTo>
                <a:lnTo>
                  <a:pt x="946053" y="5487725"/>
                </a:lnTo>
                <a:lnTo>
                  <a:pt x="932821" y="5525981"/>
                </a:lnTo>
                <a:lnTo>
                  <a:pt x="919356" y="5563944"/>
                </a:lnTo>
                <a:lnTo>
                  <a:pt x="905664" y="5601610"/>
                </a:lnTo>
                <a:lnTo>
                  <a:pt x="891746" y="5638977"/>
                </a:lnTo>
                <a:lnTo>
                  <a:pt x="877608" y="5676043"/>
                </a:lnTo>
                <a:lnTo>
                  <a:pt x="863253" y="5712803"/>
                </a:lnTo>
                <a:lnTo>
                  <a:pt x="848686" y="5749256"/>
                </a:lnTo>
                <a:lnTo>
                  <a:pt x="833909" y="5785398"/>
                </a:lnTo>
                <a:lnTo>
                  <a:pt x="818926" y="5821227"/>
                </a:lnTo>
                <a:lnTo>
                  <a:pt x="803742" y="5856738"/>
                </a:lnTo>
                <a:lnTo>
                  <a:pt x="788361" y="5891930"/>
                </a:lnTo>
                <a:lnTo>
                  <a:pt x="772785" y="5926800"/>
                </a:lnTo>
                <a:lnTo>
                  <a:pt x="741068" y="5995560"/>
                </a:lnTo>
                <a:lnTo>
                  <a:pt x="708622" y="6062996"/>
                </a:lnTo>
                <a:lnTo>
                  <a:pt x="675477" y="6129082"/>
                </a:lnTo>
                <a:lnTo>
                  <a:pt x="641663" y="6193797"/>
                </a:lnTo>
                <a:lnTo>
                  <a:pt x="607212" y="6257116"/>
                </a:lnTo>
                <a:lnTo>
                  <a:pt x="572155" y="6319017"/>
                </a:lnTo>
                <a:lnTo>
                  <a:pt x="536521" y="6379475"/>
                </a:lnTo>
                <a:lnTo>
                  <a:pt x="500341" y="6438468"/>
                </a:lnTo>
                <a:lnTo>
                  <a:pt x="463647" y="6495971"/>
                </a:lnTo>
                <a:lnTo>
                  <a:pt x="426469" y="6551962"/>
                </a:lnTo>
                <a:lnTo>
                  <a:pt x="388836" y="6606417"/>
                </a:lnTo>
                <a:lnTo>
                  <a:pt x="350781" y="6659313"/>
                </a:lnTo>
                <a:lnTo>
                  <a:pt x="312334" y="6710625"/>
                </a:lnTo>
                <a:lnTo>
                  <a:pt x="273525" y="6760331"/>
                </a:lnTo>
                <a:lnTo>
                  <a:pt x="234385" y="6808408"/>
                </a:lnTo>
                <a:lnTo>
                  <a:pt x="194945" y="6854831"/>
                </a:lnTo>
                <a:lnTo>
                  <a:pt x="1828800" y="6857999"/>
                </a:lnTo>
                <a:lnTo>
                  <a:pt x="1828800" y="14224"/>
                </a:lnTo>
                <a:lnTo>
                  <a:pt x="0" y="0"/>
                </a:lnTo>
                <a:close/>
              </a:path>
            </a:pathLst>
          </a:custGeom>
          <a:solidFill>
            <a:srgbClr val="585858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362455" y="1703832"/>
            <a:ext cx="5736336" cy="22189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4654295"/>
            <a:ext cx="9144000" cy="22037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4751451"/>
            <a:ext cx="9144000" cy="2106930"/>
          </a:xfrm>
          <a:custGeom>
            <a:avLst/>
            <a:gdLst/>
            <a:ahLst/>
            <a:cxnLst/>
            <a:rect l="l" t="t" r="r" b="b"/>
            <a:pathLst>
              <a:path w="9144000" h="2106929">
                <a:moveTo>
                  <a:pt x="0" y="1692211"/>
                </a:moveTo>
                <a:lnTo>
                  <a:pt x="0" y="2106545"/>
                </a:lnTo>
                <a:lnTo>
                  <a:pt x="9144000" y="2106545"/>
                </a:lnTo>
                <a:lnTo>
                  <a:pt x="9144000" y="1750828"/>
                </a:lnTo>
                <a:lnTo>
                  <a:pt x="2266828" y="1750828"/>
                </a:lnTo>
                <a:lnTo>
                  <a:pt x="1613553" y="1743413"/>
                </a:lnTo>
                <a:lnTo>
                  <a:pt x="0" y="1692211"/>
                </a:lnTo>
                <a:close/>
              </a:path>
              <a:path w="9144000" h="2106929">
                <a:moveTo>
                  <a:pt x="9144000" y="0"/>
                </a:moveTo>
                <a:lnTo>
                  <a:pt x="8953853" y="89653"/>
                </a:lnTo>
                <a:lnTo>
                  <a:pt x="8464392" y="314238"/>
                </a:lnTo>
                <a:lnTo>
                  <a:pt x="8055839" y="494011"/>
                </a:lnTo>
                <a:lnTo>
                  <a:pt x="7664254" y="658794"/>
                </a:lnTo>
                <a:lnTo>
                  <a:pt x="7341069" y="788563"/>
                </a:lnTo>
                <a:lnTo>
                  <a:pt x="7028467" y="908141"/>
                </a:lnTo>
                <a:lnTo>
                  <a:pt x="6775423" y="1000278"/>
                </a:lnTo>
                <a:lnTo>
                  <a:pt x="6528624" y="1085822"/>
                </a:lnTo>
                <a:lnTo>
                  <a:pt x="6287566" y="1164993"/>
                </a:lnTo>
                <a:lnTo>
                  <a:pt x="6051747" y="1238009"/>
                </a:lnTo>
                <a:lnTo>
                  <a:pt x="5820664" y="1305091"/>
                </a:lnTo>
                <a:lnTo>
                  <a:pt x="5593815" y="1366459"/>
                </a:lnTo>
                <a:lnTo>
                  <a:pt x="5415046" y="1411586"/>
                </a:lnTo>
                <a:lnTo>
                  <a:pt x="5238407" y="1453309"/>
                </a:lnTo>
                <a:lnTo>
                  <a:pt x="5063642" y="1491741"/>
                </a:lnTo>
                <a:lnTo>
                  <a:pt x="4890493" y="1526993"/>
                </a:lnTo>
                <a:lnTo>
                  <a:pt x="4718701" y="1559179"/>
                </a:lnTo>
                <a:lnTo>
                  <a:pt x="4548012" y="1588411"/>
                </a:lnTo>
                <a:lnTo>
                  <a:pt x="4335806" y="1620967"/>
                </a:lnTo>
                <a:lnTo>
                  <a:pt x="4124415" y="1649303"/>
                </a:lnTo>
                <a:lnTo>
                  <a:pt x="3913339" y="1673639"/>
                </a:lnTo>
                <a:lnTo>
                  <a:pt x="3702072" y="1694194"/>
                </a:lnTo>
                <a:lnTo>
                  <a:pt x="3490114" y="1711187"/>
                </a:lnTo>
                <a:lnTo>
                  <a:pt x="3234143" y="1727188"/>
                </a:lnTo>
                <a:lnTo>
                  <a:pt x="2975583" y="1738757"/>
                </a:lnTo>
                <a:lnTo>
                  <a:pt x="2669499" y="1747159"/>
                </a:lnTo>
                <a:lnTo>
                  <a:pt x="2266828" y="1750828"/>
                </a:lnTo>
                <a:lnTo>
                  <a:pt x="9144000" y="1750828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>
              <a:alpha val="4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211568" y="0"/>
            <a:ext cx="1932431" cy="68579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315200" y="0"/>
            <a:ext cx="1828800" cy="6858000"/>
          </a:xfrm>
          <a:custGeom>
            <a:avLst/>
            <a:gdLst/>
            <a:ahLst/>
            <a:cxnLst/>
            <a:rect l="l" t="t" r="r" b="b"/>
            <a:pathLst>
              <a:path w="1828800" h="6858000">
                <a:moveTo>
                  <a:pt x="0" y="0"/>
                </a:moveTo>
                <a:lnTo>
                  <a:pt x="37678" y="52510"/>
                </a:lnTo>
                <a:lnTo>
                  <a:pt x="74692" y="105059"/>
                </a:lnTo>
                <a:lnTo>
                  <a:pt x="111045" y="157642"/>
                </a:lnTo>
                <a:lnTo>
                  <a:pt x="146740" y="210258"/>
                </a:lnTo>
                <a:lnTo>
                  <a:pt x="181781" y="262903"/>
                </a:lnTo>
                <a:lnTo>
                  <a:pt x="216173" y="315574"/>
                </a:lnTo>
                <a:lnTo>
                  <a:pt x="249918" y="368268"/>
                </a:lnTo>
                <a:lnTo>
                  <a:pt x="283022" y="420982"/>
                </a:lnTo>
                <a:lnTo>
                  <a:pt x="315488" y="473715"/>
                </a:lnTo>
                <a:lnTo>
                  <a:pt x="347319" y="526461"/>
                </a:lnTo>
                <a:lnTo>
                  <a:pt x="378519" y="579219"/>
                </a:lnTo>
                <a:lnTo>
                  <a:pt x="409092" y="631986"/>
                </a:lnTo>
                <a:lnTo>
                  <a:pt x="439043" y="684758"/>
                </a:lnTo>
                <a:lnTo>
                  <a:pt x="468375" y="737534"/>
                </a:lnTo>
                <a:lnTo>
                  <a:pt x="497091" y="790309"/>
                </a:lnTo>
                <a:lnTo>
                  <a:pt x="525196" y="843081"/>
                </a:lnTo>
                <a:lnTo>
                  <a:pt x="552693" y="895847"/>
                </a:lnTo>
                <a:lnTo>
                  <a:pt x="579586" y="948604"/>
                </a:lnTo>
                <a:lnTo>
                  <a:pt x="605880" y="1001349"/>
                </a:lnTo>
                <a:lnTo>
                  <a:pt x="631577" y="1054080"/>
                </a:lnTo>
                <a:lnTo>
                  <a:pt x="656682" y="1106792"/>
                </a:lnTo>
                <a:lnTo>
                  <a:pt x="681198" y="1159484"/>
                </a:lnTo>
                <a:lnTo>
                  <a:pt x="705130" y="1212153"/>
                </a:lnTo>
                <a:lnTo>
                  <a:pt x="728481" y="1264795"/>
                </a:lnTo>
                <a:lnTo>
                  <a:pt x="751256" y="1317407"/>
                </a:lnTo>
                <a:lnTo>
                  <a:pt x="773457" y="1369987"/>
                </a:lnTo>
                <a:lnTo>
                  <a:pt x="795088" y="1422532"/>
                </a:lnTo>
                <a:lnTo>
                  <a:pt x="816155" y="1475038"/>
                </a:lnTo>
                <a:lnTo>
                  <a:pt x="836659" y="1527504"/>
                </a:lnTo>
                <a:lnTo>
                  <a:pt x="856606" y="1579925"/>
                </a:lnTo>
                <a:lnTo>
                  <a:pt x="875999" y="1632299"/>
                </a:lnTo>
                <a:lnTo>
                  <a:pt x="894841" y="1684623"/>
                </a:lnTo>
                <a:lnTo>
                  <a:pt x="913138" y="1736895"/>
                </a:lnTo>
                <a:lnTo>
                  <a:pt x="930891" y="1789110"/>
                </a:lnTo>
                <a:lnTo>
                  <a:pt x="948107" y="1841267"/>
                </a:lnTo>
                <a:lnTo>
                  <a:pt x="964787" y="1893362"/>
                </a:lnTo>
                <a:lnTo>
                  <a:pt x="980936" y="1945392"/>
                </a:lnTo>
                <a:lnTo>
                  <a:pt x="996558" y="1997355"/>
                </a:lnTo>
                <a:lnTo>
                  <a:pt x="1011657" y="2049248"/>
                </a:lnTo>
                <a:lnTo>
                  <a:pt x="1026237" y="2101067"/>
                </a:lnTo>
                <a:lnTo>
                  <a:pt x="1040300" y="2152809"/>
                </a:lnTo>
                <a:lnTo>
                  <a:pt x="1053852" y="2204473"/>
                </a:lnTo>
                <a:lnTo>
                  <a:pt x="1066896" y="2256054"/>
                </a:lnTo>
                <a:lnTo>
                  <a:pt x="1079436" y="2307550"/>
                </a:lnTo>
                <a:lnTo>
                  <a:pt x="1091475" y="2358958"/>
                </a:lnTo>
                <a:lnTo>
                  <a:pt x="1103018" y="2410275"/>
                </a:lnTo>
                <a:lnTo>
                  <a:pt x="1114068" y="2461498"/>
                </a:lnTo>
                <a:lnTo>
                  <a:pt x="1124629" y="2512625"/>
                </a:lnTo>
                <a:lnTo>
                  <a:pt x="1134705" y="2563651"/>
                </a:lnTo>
                <a:lnTo>
                  <a:pt x="1144300" y="2614575"/>
                </a:lnTo>
                <a:lnTo>
                  <a:pt x="1153418" y="2665393"/>
                </a:lnTo>
                <a:lnTo>
                  <a:pt x="1162062" y="2716103"/>
                </a:lnTo>
                <a:lnTo>
                  <a:pt x="1170236" y="2766701"/>
                </a:lnTo>
                <a:lnTo>
                  <a:pt x="1177945" y="2817185"/>
                </a:lnTo>
                <a:lnTo>
                  <a:pt x="1185192" y="2867551"/>
                </a:lnTo>
                <a:lnTo>
                  <a:pt x="1191980" y="2917797"/>
                </a:lnTo>
                <a:lnTo>
                  <a:pt x="1198314" y="2967920"/>
                </a:lnTo>
                <a:lnTo>
                  <a:pt x="1204197" y="3017916"/>
                </a:lnTo>
                <a:lnTo>
                  <a:pt x="1209634" y="3067784"/>
                </a:lnTo>
                <a:lnTo>
                  <a:pt x="1214628" y="3117520"/>
                </a:lnTo>
                <a:lnTo>
                  <a:pt x="1219183" y="3167120"/>
                </a:lnTo>
                <a:lnTo>
                  <a:pt x="1223302" y="3216583"/>
                </a:lnTo>
                <a:lnTo>
                  <a:pt x="1226990" y="3265905"/>
                </a:lnTo>
                <a:lnTo>
                  <a:pt x="1230251" y="3315083"/>
                </a:lnTo>
                <a:lnTo>
                  <a:pt x="1233088" y="3364115"/>
                </a:lnTo>
                <a:lnTo>
                  <a:pt x="1235505" y="3412997"/>
                </a:lnTo>
                <a:lnTo>
                  <a:pt x="1237506" y="3461726"/>
                </a:lnTo>
                <a:lnTo>
                  <a:pt x="1239095" y="3510300"/>
                </a:lnTo>
                <a:lnTo>
                  <a:pt x="1240275" y="3558716"/>
                </a:lnTo>
                <a:lnTo>
                  <a:pt x="1241051" y="3606970"/>
                </a:lnTo>
                <a:lnTo>
                  <a:pt x="1241426" y="3655060"/>
                </a:lnTo>
                <a:lnTo>
                  <a:pt x="1241404" y="3702983"/>
                </a:lnTo>
                <a:lnTo>
                  <a:pt x="1240989" y="3750736"/>
                </a:lnTo>
                <a:lnTo>
                  <a:pt x="1240185" y="3798316"/>
                </a:lnTo>
                <a:lnTo>
                  <a:pt x="1238995" y="3845719"/>
                </a:lnTo>
                <a:lnTo>
                  <a:pt x="1237424" y="3892944"/>
                </a:lnTo>
                <a:lnTo>
                  <a:pt x="1235475" y="3939987"/>
                </a:lnTo>
                <a:lnTo>
                  <a:pt x="1233152" y="3986846"/>
                </a:lnTo>
                <a:lnTo>
                  <a:pt x="1230459" y="4033516"/>
                </a:lnTo>
                <a:lnTo>
                  <a:pt x="1227400" y="4079996"/>
                </a:lnTo>
                <a:lnTo>
                  <a:pt x="1223979" y="4126283"/>
                </a:lnTo>
                <a:lnTo>
                  <a:pt x="1220198" y="4172373"/>
                </a:lnTo>
                <a:lnTo>
                  <a:pt x="1216063" y="4218264"/>
                </a:lnTo>
                <a:lnTo>
                  <a:pt x="1211578" y="4263952"/>
                </a:lnTo>
                <a:lnTo>
                  <a:pt x="1206745" y="4309435"/>
                </a:lnTo>
                <a:lnTo>
                  <a:pt x="1201568" y="4354710"/>
                </a:lnTo>
                <a:lnTo>
                  <a:pt x="1196053" y="4399773"/>
                </a:lnTo>
                <a:lnTo>
                  <a:pt x="1190201" y="4444623"/>
                </a:lnTo>
                <a:lnTo>
                  <a:pt x="1184018" y="4489256"/>
                </a:lnTo>
                <a:lnTo>
                  <a:pt x="1177507" y="4533668"/>
                </a:lnTo>
                <a:lnTo>
                  <a:pt x="1170672" y="4577858"/>
                </a:lnTo>
                <a:lnTo>
                  <a:pt x="1163517" y="4621822"/>
                </a:lnTo>
                <a:lnTo>
                  <a:pt x="1156045" y="4665558"/>
                </a:lnTo>
                <a:lnTo>
                  <a:pt x="1148260" y="4709062"/>
                </a:lnTo>
                <a:lnTo>
                  <a:pt x="1140167" y="4752331"/>
                </a:lnTo>
                <a:lnTo>
                  <a:pt x="1131769" y="4795362"/>
                </a:lnTo>
                <a:lnTo>
                  <a:pt x="1123069" y="4838154"/>
                </a:lnTo>
                <a:lnTo>
                  <a:pt x="1114073" y="4880702"/>
                </a:lnTo>
                <a:lnTo>
                  <a:pt x="1104783" y="4923003"/>
                </a:lnTo>
                <a:lnTo>
                  <a:pt x="1095203" y="4965056"/>
                </a:lnTo>
                <a:lnTo>
                  <a:pt x="1085337" y="5006856"/>
                </a:lnTo>
                <a:lnTo>
                  <a:pt x="1075190" y="5048401"/>
                </a:lnTo>
                <a:lnTo>
                  <a:pt x="1064764" y="5089688"/>
                </a:lnTo>
                <a:lnTo>
                  <a:pt x="1054064" y="5130715"/>
                </a:lnTo>
                <a:lnTo>
                  <a:pt x="1043094" y="5171477"/>
                </a:lnTo>
                <a:lnTo>
                  <a:pt x="1031857" y="5211973"/>
                </a:lnTo>
                <a:lnTo>
                  <a:pt x="1020357" y="5252199"/>
                </a:lnTo>
                <a:lnTo>
                  <a:pt x="1008598" y="5292152"/>
                </a:lnTo>
                <a:lnTo>
                  <a:pt x="996584" y="5331829"/>
                </a:lnTo>
                <a:lnTo>
                  <a:pt x="984319" y="5371228"/>
                </a:lnTo>
                <a:lnTo>
                  <a:pt x="971806" y="5410346"/>
                </a:lnTo>
                <a:lnTo>
                  <a:pt x="959049" y="5449179"/>
                </a:lnTo>
                <a:lnTo>
                  <a:pt x="946053" y="5487725"/>
                </a:lnTo>
                <a:lnTo>
                  <a:pt x="932821" y="5525981"/>
                </a:lnTo>
                <a:lnTo>
                  <a:pt x="919356" y="5563944"/>
                </a:lnTo>
                <a:lnTo>
                  <a:pt x="905664" y="5601610"/>
                </a:lnTo>
                <a:lnTo>
                  <a:pt x="891746" y="5638977"/>
                </a:lnTo>
                <a:lnTo>
                  <a:pt x="877608" y="5676043"/>
                </a:lnTo>
                <a:lnTo>
                  <a:pt x="863253" y="5712803"/>
                </a:lnTo>
                <a:lnTo>
                  <a:pt x="848686" y="5749256"/>
                </a:lnTo>
                <a:lnTo>
                  <a:pt x="833909" y="5785398"/>
                </a:lnTo>
                <a:lnTo>
                  <a:pt x="818926" y="5821227"/>
                </a:lnTo>
                <a:lnTo>
                  <a:pt x="803742" y="5856738"/>
                </a:lnTo>
                <a:lnTo>
                  <a:pt x="788361" y="5891930"/>
                </a:lnTo>
                <a:lnTo>
                  <a:pt x="772785" y="5926800"/>
                </a:lnTo>
                <a:lnTo>
                  <a:pt x="741068" y="5995560"/>
                </a:lnTo>
                <a:lnTo>
                  <a:pt x="708622" y="6062996"/>
                </a:lnTo>
                <a:lnTo>
                  <a:pt x="675477" y="6129082"/>
                </a:lnTo>
                <a:lnTo>
                  <a:pt x="641663" y="6193797"/>
                </a:lnTo>
                <a:lnTo>
                  <a:pt x="607212" y="6257116"/>
                </a:lnTo>
                <a:lnTo>
                  <a:pt x="572155" y="6319017"/>
                </a:lnTo>
                <a:lnTo>
                  <a:pt x="536521" y="6379475"/>
                </a:lnTo>
                <a:lnTo>
                  <a:pt x="500341" y="6438468"/>
                </a:lnTo>
                <a:lnTo>
                  <a:pt x="463647" y="6495971"/>
                </a:lnTo>
                <a:lnTo>
                  <a:pt x="426469" y="6551962"/>
                </a:lnTo>
                <a:lnTo>
                  <a:pt x="388836" y="6606417"/>
                </a:lnTo>
                <a:lnTo>
                  <a:pt x="350781" y="6659313"/>
                </a:lnTo>
                <a:lnTo>
                  <a:pt x="312334" y="6710625"/>
                </a:lnTo>
                <a:lnTo>
                  <a:pt x="273525" y="6760331"/>
                </a:lnTo>
                <a:lnTo>
                  <a:pt x="234385" y="6808408"/>
                </a:lnTo>
                <a:lnTo>
                  <a:pt x="194945" y="6854831"/>
                </a:lnTo>
                <a:lnTo>
                  <a:pt x="1828800" y="6857999"/>
                </a:lnTo>
                <a:lnTo>
                  <a:pt x="1828800" y="14224"/>
                </a:lnTo>
                <a:lnTo>
                  <a:pt x="0" y="0"/>
                </a:lnTo>
                <a:close/>
              </a:path>
            </a:pathLst>
          </a:custGeom>
          <a:solidFill>
            <a:srgbClr val="585858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02838" y="139649"/>
            <a:ext cx="2265679" cy="331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55970" y="1693543"/>
            <a:ext cx="6958965" cy="2906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/>
          <p:nvPr/>
        </p:nvSpPr>
        <p:spPr>
          <a:xfrm>
            <a:off x="1942338" y="5713577"/>
            <a:ext cx="4944745" cy="961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" algn="ctr">
              <a:lnSpc>
                <a:spcPts val="3010"/>
              </a:lnSpc>
              <a:spcBef>
                <a:spcPts val="100"/>
              </a:spcBef>
            </a:pP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Prof. Sherif </a:t>
            </a:r>
            <a:r>
              <a:rPr sz="2600" b="1" spc="-75" dirty="0">
                <a:solidFill>
                  <a:srgbClr val="001F5F"/>
                </a:solidFill>
                <a:latin typeface="Arial"/>
                <a:cs typeface="Arial"/>
              </a:rPr>
              <a:t>W.</a:t>
            </a:r>
            <a:r>
              <a:rPr sz="26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Mansour</a:t>
            </a:r>
            <a:endParaRPr sz="2600" dirty="0">
              <a:latin typeface="Arial"/>
              <a:cs typeface="Arial"/>
            </a:endParaRPr>
          </a:p>
          <a:p>
            <a:pPr marL="12065" marR="5080" algn="ctr">
              <a:lnSpc>
                <a:spcPts val="2050"/>
              </a:lnSpc>
              <a:spcBef>
                <a:spcPts val="150"/>
              </a:spcBef>
            </a:pPr>
            <a:r>
              <a:rPr sz="1900" b="1" spc="-5" dirty="0">
                <a:solidFill>
                  <a:srgbClr val="001F5F"/>
                </a:solidFill>
                <a:latin typeface="Arial"/>
                <a:cs typeface="Arial"/>
              </a:rPr>
              <a:t>Physiology dpt., Mutah School of medicine  </a:t>
            </a:r>
            <a:r>
              <a:rPr sz="1900" b="1" spc="-5" dirty="0" smtClean="0">
                <a:solidFill>
                  <a:srgbClr val="001F5F"/>
                </a:solidFill>
                <a:latin typeface="Arial"/>
                <a:cs typeface="Arial"/>
              </a:rPr>
              <a:t>202</a:t>
            </a:r>
            <a:r>
              <a:rPr lang="en-US" sz="1900" b="1" spc="-5" dirty="0" smtClean="0">
                <a:solidFill>
                  <a:srgbClr val="001F5F"/>
                </a:solidFill>
                <a:latin typeface="Arial"/>
                <a:cs typeface="Arial"/>
              </a:rPr>
              <a:t>1</a:t>
            </a:r>
            <a:r>
              <a:rPr sz="1900" b="1" spc="-5" dirty="0" smtClean="0">
                <a:solidFill>
                  <a:srgbClr val="001F5F"/>
                </a:solidFill>
                <a:latin typeface="Arial"/>
                <a:cs typeface="Arial"/>
              </a:rPr>
              <a:t>-202</a:t>
            </a:r>
            <a:r>
              <a:rPr lang="en-US" sz="1900" b="1" spc="-5" dirty="0" smtClean="0">
                <a:solidFill>
                  <a:srgbClr val="001F5F"/>
                </a:solidFill>
                <a:latin typeface="Arial"/>
                <a:cs typeface="Arial"/>
              </a:rPr>
              <a:t>2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851275" y="357187"/>
            <a:ext cx="1085850" cy="10810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TextBox 29"/>
          <p:cNvSpPr txBox="1"/>
          <p:nvPr/>
        </p:nvSpPr>
        <p:spPr>
          <a:xfrm>
            <a:off x="1371600" y="2057400"/>
            <a:ext cx="701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Summation &amp;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Tetanization</a:t>
            </a:r>
            <a:endParaRPr lang="en-US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6905" y="209804"/>
            <a:ext cx="38608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The simple muscle</a:t>
            </a:r>
            <a:r>
              <a:rPr sz="2800" spc="-25" dirty="0"/>
              <a:t> </a:t>
            </a:r>
            <a:r>
              <a:rPr sz="2800" spc="-10" dirty="0"/>
              <a:t>twitch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02742" y="1154328"/>
            <a:ext cx="8417560" cy="226949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Definition: It is the response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to a single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maximal stimulus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consists</a:t>
            </a:r>
            <a:r>
              <a:rPr sz="16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of:</a:t>
            </a:r>
            <a:endParaRPr sz="1600">
              <a:latin typeface="Times New Roman"/>
              <a:cs typeface="Times New Roman"/>
            </a:endParaRPr>
          </a:p>
          <a:p>
            <a:pPr marL="233679" indent="-220979">
              <a:lnSpc>
                <a:spcPct val="100000"/>
              </a:lnSpc>
              <a:spcBef>
                <a:spcPts val="380"/>
              </a:spcBef>
              <a:buAutoNum type="arabicParenR"/>
              <a:tabLst>
                <a:tab pos="233679" algn="l"/>
                <a:tab pos="1841500" algn="l"/>
              </a:tabLst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Latent</a:t>
            </a:r>
            <a:r>
              <a:rPr sz="1600" b="1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period: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-It is 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time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between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time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stimulus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&amp;</a:t>
            </a:r>
            <a:r>
              <a:rPr sz="1600" spc="2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response.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-About</a:t>
            </a:r>
            <a:r>
              <a:rPr sz="1600" spc="2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0.01</a:t>
            </a:r>
            <a:r>
              <a:rPr sz="1600" spc="2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second</a:t>
            </a:r>
            <a:r>
              <a:rPr sz="16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duration.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Due</a:t>
            </a:r>
            <a:r>
              <a:rPr sz="1600" spc="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to:</a:t>
            </a:r>
            <a:r>
              <a:rPr sz="16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1-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conduction</a:t>
            </a:r>
            <a:r>
              <a:rPr sz="16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impulse</a:t>
            </a:r>
            <a:r>
              <a:rPr sz="1600" spc="3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nerve</a:t>
            </a:r>
            <a:r>
              <a:rPr sz="16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2-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production</a:t>
            </a:r>
            <a:r>
              <a:rPr sz="16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MEP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potential. 3-conduction of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impulse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 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muscle.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4- contraction and 5- 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time</a:t>
            </a:r>
            <a:r>
              <a:rPr sz="16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of recording.</a:t>
            </a:r>
            <a:endParaRPr sz="1600">
              <a:latin typeface="Times New Roman"/>
              <a:cs typeface="Times New Roman"/>
            </a:endParaRPr>
          </a:p>
          <a:p>
            <a:pPr marL="283845" indent="-221615">
              <a:lnSpc>
                <a:spcPct val="100000"/>
              </a:lnSpc>
              <a:spcBef>
                <a:spcPts val="384"/>
              </a:spcBef>
              <a:buAutoNum type="arabicParenR" startAt="2"/>
              <a:tabLst>
                <a:tab pos="284480" algn="l"/>
              </a:tabLst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period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: during it 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contracts either isometrically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or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isotonically.(0.04</a:t>
            </a:r>
            <a:r>
              <a:rPr sz="1600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sec.)</a:t>
            </a:r>
            <a:endParaRPr sz="1600">
              <a:latin typeface="Times New Roman"/>
              <a:cs typeface="Times New Roman"/>
            </a:endParaRPr>
          </a:p>
          <a:p>
            <a:pPr marL="283845" indent="-221615">
              <a:lnSpc>
                <a:spcPct val="100000"/>
              </a:lnSpc>
              <a:spcBef>
                <a:spcPts val="380"/>
              </a:spcBef>
              <a:buAutoNum type="arabicParenR" startAt="2"/>
              <a:tabLst>
                <a:tab pos="284480" algn="l"/>
              </a:tabLst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 period: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relaxed (= 0.05 sec. In isotonic</a:t>
            </a:r>
            <a:r>
              <a:rPr sz="1600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relaxation).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N.B.: 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simple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twitch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can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be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studied in 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nerve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preparation (siatic</a:t>
            </a:r>
            <a:r>
              <a:rPr sz="1600" spc="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– gastrocnemius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frog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 muscle).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42987" y="3716337"/>
            <a:ext cx="7345299" cy="3025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" y="914400"/>
            <a:ext cx="8662492" cy="2325637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430"/>
              </a:spcBef>
            </a:pPr>
            <a:r>
              <a:rPr lang="en-US" sz="20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000" b="1" spc="-1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Fatigue:</a:t>
            </a:r>
            <a:endParaRPr sz="20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434"/>
              </a:spcBef>
              <a:buSzPct val="94444"/>
              <a:buChar char="•"/>
              <a:tabLst>
                <a:tab pos="93980" algn="l"/>
              </a:tabLst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Definition:- It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is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gradual decrease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in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muscle contraction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and prolonged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duration </a:t>
            </a:r>
            <a:r>
              <a:rPr sz="2000" spc="-15" dirty="0">
                <a:solidFill>
                  <a:srgbClr val="001F5F"/>
                </a:solidFill>
                <a:latin typeface="Times New Roman"/>
                <a:cs typeface="Times New Roman"/>
              </a:rPr>
              <a:t>of 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all phases of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SMT,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especially relaxation due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to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repeated and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strong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stimulation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of the  muscle. • The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effect: decrease strength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prolonged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duration of contraction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incomplete or absent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relaxation</a:t>
            </a:r>
            <a:endParaRPr sz="2000" dirty="0">
              <a:latin typeface="Times New Roman"/>
              <a:cs typeface="Times New Roman"/>
            </a:endParaRPr>
          </a:p>
          <a:p>
            <a:pPr marL="93345" indent="-81280" algn="just">
              <a:lnSpc>
                <a:spcPct val="100000"/>
              </a:lnSpc>
              <a:spcBef>
                <a:spcPts val="434"/>
              </a:spcBef>
              <a:buSzPct val="94444"/>
              <a:buChar char="•"/>
              <a:tabLst>
                <a:tab pos="93980" algn="l"/>
              </a:tabLst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0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cause</a:t>
            </a:r>
            <a:r>
              <a:rPr sz="20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000" spc="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fatigue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:</a:t>
            </a:r>
            <a:r>
              <a:rPr sz="20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0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20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case</a:t>
            </a:r>
            <a:r>
              <a:rPr sz="20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0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indirect</a:t>
            </a:r>
            <a:r>
              <a:rPr sz="2000" b="1" spc="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stimulation</a:t>
            </a:r>
            <a:r>
              <a:rPr sz="20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(via</a:t>
            </a:r>
            <a:r>
              <a:rPr sz="20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stimulation</a:t>
            </a:r>
            <a:r>
              <a:rPr sz="20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0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its</a:t>
            </a:r>
            <a:r>
              <a:rPr sz="20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motor</a:t>
            </a:r>
            <a:r>
              <a:rPr sz="20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nerve</a:t>
            </a:r>
            <a:r>
              <a:rPr sz="20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)</a:t>
            </a:r>
            <a:r>
              <a:rPr lang="en-US" sz="20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is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the gradual exhaustion of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Ach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at the</a:t>
            </a:r>
            <a:r>
              <a:rPr sz="2000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MEP.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00800" y="4648200"/>
            <a:ext cx="19989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exhaustion of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energy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67" y="4641342"/>
            <a:ext cx="6316345" cy="90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-Also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direct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stimulation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of the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may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lead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to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fatigue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due to  sources 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(ATP)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or accumulation of</a:t>
            </a:r>
            <a:r>
              <a:rPr sz="18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metabolites.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-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In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living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(after exercise),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fatigue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is caused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5" dirty="0">
                <a:solidFill>
                  <a:srgbClr val="001F5F"/>
                </a:solidFill>
                <a:latin typeface="Times New Roman"/>
                <a:cs typeface="Times New Roman"/>
              </a:rPr>
              <a:t>by: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67" y="5519420"/>
            <a:ext cx="8557260" cy="128778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530"/>
              </a:spcBef>
              <a:tabLst>
                <a:tab pos="4648835" algn="l"/>
              </a:tabLst>
            </a:pP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1</a:t>
            </a:r>
            <a:r>
              <a:rPr lang="en-US"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Decrease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blood supply to</a:t>
            </a:r>
            <a:r>
              <a:rPr sz="18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18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muscle.	</a:t>
            </a: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2</a:t>
            </a:r>
            <a:r>
              <a:rPr lang="en-US"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Decrease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energy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sources.</a:t>
            </a:r>
            <a:endParaRPr sz="1800" dirty="0">
              <a:latin typeface="Times New Roman"/>
              <a:cs typeface="Times New Roman"/>
            </a:endParaRPr>
          </a:p>
          <a:p>
            <a:pPr marL="182880">
              <a:lnSpc>
                <a:spcPct val="100000"/>
              </a:lnSpc>
              <a:spcBef>
                <a:spcPts val="434"/>
              </a:spcBef>
            </a:pPr>
            <a:r>
              <a:rPr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3</a:t>
            </a:r>
            <a:r>
              <a:rPr lang="en-US"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Accumulation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of metabolites which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depress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the brain and spinal </a:t>
            </a:r>
            <a:r>
              <a:rPr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cord</a:t>
            </a:r>
            <a:r>
              <a:rPr lang="en-US"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,</a:t>
            </a:r>
            <a:r>
              <a:rPr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central</a:t>
            </a:r>
            <a:r>
              <a:rPr sz="1800" spc="-6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effect.</a:t>
            </a:r>
            <a:endParaRPr sz="1800" dirty="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-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Contracture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may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occur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with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fatigue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due to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decrease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in 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ATP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required for</a:t>
            </a:r>
            <a:r>
              <a:rPr sz="1800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separation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between the thin and thick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filaments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relaxation.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655" y="141223"/>
            <a:ext cx="35204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 smtClean="0"/>
              <a:t>- </a:t>
            </a:r>
            <a:r>
              <a:rPr sz="1800" spc="-10" dirty="0"/>
              <a:t>Stair-case </a:t>
            </a:r>
            <a:r>
              <a:rPr sz="1800" spc="-25" dirty="0"/>
              <a:t>(Treppe)</a:t>
            </a:r>
            <a:r>
              <a:rPr sz="1800" spc="5" dirty="0"/>
              <a:t> </a:t>
            </a:r>
            <a:r>
              <a:rPr sz="1800" spc="-5" dirty="0"/>
              <a:t>phenomenon:</a:t>
            </a:r>
            <a:endParaRPr sz="1800" dirty="0"/>
          </a:p>
        </p:txBody>
      </p:sp>
      <p:sp>
        <p:nvSpPr>
          <p:cNvPr id="3" name="object 3"/>
          <p:cNvSpPr txBox="1"/>
          <p:nvPr/>
        </p:nvSpPr>
        <p:spPr>
          <a:xfrm>
            <a:off x="258267" y="413941"/>
            <a:ext cx="8555990" cy="230886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It occurs in the skeletal and cardiac</a:t>
            </a:r>
            <a:r>
              <a:rPr sz="1600" spc="1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muscle.</a:t>
            </a: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-It is a gradual increase in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until</a:t>
            </a:r>
            <a:r>
              <a:rPr sz="1600" spc="2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plateau.</a:t>
            </a:r>
            <a:endParaRPr sz="1600" dirty="0">
              <a:latin typeface="Times New Roman"/>
              <a:cs typeface="Times New Roman"/>
            </a:endParaRPr>
          </a:p>
          <a:p>
            <a:pPr marL="12700" marR="6985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-This occurs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by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application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series 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maximal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stimuli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just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after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 period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each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 twitch.</a:t>
            </a: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-This is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due to: 1-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accumulation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Ca++</a:t>
            </a:r>
            <a:r>
              <a:rPr sz="16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intracellular.</a:t>
            </a:r>
            <a:endParaRPr sz="1600" dirty="0">
              <a:latin typeface="Times New Roman"/>
              <a:cs typeface="Times New Roman"/>
            </a:endParaRPr>
          </a:p>
          <a:p>
            <a:pPr marL="1503045" indent="-221615">
              <a:lnSpc>
                <a:spcPct val="100000"/>
              </a:lnSpc>
              <a:spcBef>
                <a:spcPts val="380"/>
              </a:spcBef>
              <a:tabLst>
                <a:tab pos="1503680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2-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↑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temperature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1600" spc="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muscle.</a:t>
            </a:r>
            <a:endParaRPr sz="1600" dirty="0">
              <a:latin typeface="Times New Roman"/>
              <a:cs typeface="Times New Roman"/>
            </a:endParaRPr>
          </a:p>
          <a:p>
            <a:pPr marL="12700" marR="5080" indent="1267460">
              <a:lnSpc>
                <a:spcPct val="100000"/>
              </a:lnSpc>
              <a:spcBef>
                <a:spcPts val="385"/>
              </a:spcBef>
              <a:tabLst>
                <a:tab pos="1633855" algn="l"/>
                <a:tab pos="1635125" algn="l"/>
                <a:tab pos="1917700" algn="l"/>
                <a:tab pos="2360930" algn="l"/>
                <a:tab pos="2700655" algn="l"/>
                <a:tab pos="2985770" algn="l"/>
                <a:tab pos="3517900" algn="l"/>
                <a:tab pos="4857750" algn="l"/>
                <a:tab pos="5243830" algn="l"/>
                <a:tab pos="5527040" algn="l"/>
                <a:tab pos="6150610" algn="l"/>
                <a:tab pos="6898640" algn="l"/>
                <a:tab pos="7479665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3-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↓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K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+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&amp;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↑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Na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+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t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e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llu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l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ry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↑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Ca+2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r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el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e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ase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f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</a:t>
            </a:r>
            <a:r>
              <a:rPr sz="1600" spc="20" dirty="0">
                <a:solidFill>
                  <a:srgbClr val="001F5F"/>
                </a:solidFill>
                <a:latin typeface="Times New Roman"/>
                <a:cs typeface="Times New Roman"/>
              </a:rPr>
              <a:t>o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sa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r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copla</a:t>
            </a:r>
            <a:r>
              <a:rPr sz="1600" spc="20" dirty="0">
                <a:solidFill>
                  <a:srgbClr val="001F5F"/>
                </a:solidFill>
                <a:latin typeface="Times New Roman"/>
                <a:cs typeface="Times New Roman"/>
              </a:rPr>
              <a:t>s</a:t>
            </a:r>
            <a:r>
              <a:rPr sz="1600" spc="-25" dirty="0">
                <a:solidFill>
                  <a:srgbClr val="001F5F"/>
                </a:solidFill>
                <a:latin typeface="Times New Roman"/>
                <a:cs typeface="Times New Roman"/>
              </a:rPr>
              <a:t>m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i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  reticulum→↑contraction.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87450" y="3213100"/>
            <a:ext cx="6553200" cy="3168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4673" y="138125"/>
            <a:ext cx="45237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Summation of muscle</a:t>
            </a:r>
            <a:r>
              <a:rPr sz="2400" spc="-95" dirty="0"/>
              <a:t> </a:t>
            </a:r>
            <a:r>
              <a:rPr sz="2400" dirty="0"/>
              <a:t>contractions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291490" y="850137"/>
            <a:ext cx="8630920" cy="53669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 marR="43180" indent="5016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Since 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contraction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phase in 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skeletal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starts with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relative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refractory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period, the muscle  respond to another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stimulus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during either cont.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or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 →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summation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600" spc="3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.</a:t>
            </a:r>
            <a:r>
              <a:rPr lang="en-US" sz="1600" dirty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</a:p>
          <a:p>
            <a:pPr marL="50800" marR="43180" indent="50165">
              <a:lnSpc>
                <a:spcPct val="100000"/>
              </a:lnSpc>
              <a:spcBef>
                <a:spcPts val="95"/>
              </a:spcBef>
            </a:pPr>
            <a:r>
              <a:rPr lang="en-US" sz="1600" dirty="0" smtClean="0">
                <a:latin typeface="Times New Roman"/>
                <a:cs typeface="Times New Roman"/>
              </a:rPr>
              <a:t>(</a:t>
            </a:r>
            <a:r>
              <a:rPr sz="1600" b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) Effect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of two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successive</a:t>
            </a:r>
            <a:r>
              <a:rPr sz="1600" b="1" spc="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stimuli:</a:t>
            </a:r>
            <a:endParaRPr sz="16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According to frequency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600" spc="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stimulation:</a:t>
            </a:r>
            <a:endParaRPr sz="16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If the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2</a:t>
            </a:r>
            <a:r>
              <a:rPr sz="1575" b="1" baseline="26455" dirty="0">
                <a:solidFill>
                  <a:srgbClr val="001F5F"/>
                </a:solidFill>
                <a:latin typeface="Times New Roman"/>
                <a:cs typeface="Times New Roman"/>
              </a:rPr>
              <a:t>nd 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stimulus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falls in relation to preceding</a:t>
            </a:r>
            <a:r>
              <a:rPr sz="16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one:</a:t>
            </a:r>
            <a:endParaRPr sz="1600" dirty="0">
              <a:latin typeface="Times New Roman"/>
              <a:cs typeface="Times New Roman"/>
            </a:endParaRPr>
          </a:p>
          <a:p>
            <a:pPr marL="50800" marR="3773170">
              <a:lnSpc>
                <a:spcPct val="120000"/>
              </a:lnSpc>
            </a:pPr>
            <a:r>
              <a:rPr lang="en-US" sz="1600" dirty="0">
                <a:solidFill>
                  <a:srgbClr val="001F5F"/>
                </a:solidFill>
                <a:latin typeface="Times New Roman"/>
                <a:cs typeface="Times New Roman"/>
              </a:rPr>
              <a:t>1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-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During the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latent period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no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response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during 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(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ARP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).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001F5F"/>
                </a:solidFill>
                <a:latin typeface="Times New Roman"/>
                <a:cs typeface="Times New Roman"/>
              </a:rPr>
              <a:t>2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-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During the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period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</a:t>
            </a:r>
            <a:r>
              <a:rPr sz="1600" spc="-15" dirty="0">
                <a:solidFill>
                  <a:srgbClr val="001F5F"/>
                </a:solidFill>
                <a:latin typeface="Times New Roman"/>
                <a:cs typeface="Times New Roman"/>
              </a:rPr>
              <a:t>more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strong</a:t>
            </a:r>
            <a:r>
              <a:rPr sz="1600" spc="1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contract.</a:t>
            </a:r>
            <a:endParaRPr sz="1600" dirty="0">
              <a:latin typeface="Times New Roman"/>
              <a:cs typeface="Times New Roman"/>
            </a:endParaRPr>
          </a:p>
          <a:p>
            <a:pPr marL="271780" indent="-220979">
              <a:lnSpc>
                <a:spcPct val="100000"/>
              </a:lnSpc>
              <a:spcBef>
                <a:spcPts val="385"/>
              </a:spcBef>
              <a:tabLst>
                <a:tab pos="271780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3-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During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 period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2 peaks</a:t>
            </a:r>
            <a:r>
              <a:rPr sz="1600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contraction.</a:t>
            </a:r>
            <a:endParaRPr sz="1600" dirty="0">
              <a:latin typeface="Times New Roman"/>
              <a:cs typeface="Times New Roman"/>
            </a:endParaRPr>
          </a:p>
          <a:p>
            <a:pPr marL="50800" marR="3475990">
              <a:lnSpc>
                <a:spcPct val="120000"/>
              </a:lnSpc>
              <a:tabLst>
                <a:tab pos="322580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 4-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Just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after the relaxation period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</a:t>
            </a:r>
            <a:r>
              <a:rPr sz="1600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stair-case</a:t>
            </a:r>
            <a:r>
              <a:rPr lang="en-US" sz="1600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phenomenon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.  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5</a:t>
            </a:r>
            <a:r>
              <a:rPr lang="en-US"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-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After relaxation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normal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second</a:t>
            </a:r>
            <a:r>
              <a:rPr sz="1600" spc="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contraction.</a:t>
            </a: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lang="en-US"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(</a:t>
            </a:r>
            <a:r>
              <a:rPr sz="1600" b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b</a:t>
            </a:r>
            <a:r>
              <a:rPr lang="en-US" sz="1600" b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)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Effect of multiple successive</a:t>
            </a:r>
            <a:r>
              <a:rPr sz="1600" b="1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stimuli:</a:t>
            </a:r>
            <a:endParaRPr sz="1600" dirty="0">
              <a:latin typeface="Times New Roman"/>
              <a:cs typeface="Times New Roman"/>
            </a:endParaRPr>
          </a:p>
          <a:p>
            <a:pPr marL="271780" indent="-220979">
              <a:lnSpc>
                <a:spcPct val="100000"/>
              </a:lnSpc>
              <a:spcBef>
                <a:spcPts val="385"/>
              </a:spcBef>
              <a:buAutoNum type="arabicPlain"/>
              <a:tabLst>
                <a:tab pos="271780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If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frequency is low → separate twitches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with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Stair – case</a:t>
            </a:r>
            <a:r>
              <a:rPr sz="16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phenomenon.</a:t>
            </a:r>
            <a:endParaRPr sz="1600" dirty="0">
              <a:latin typeface="Times New Roman"/>
              <a:cs typeface="Times New Roman"/>
            </a:endParaRPr>
          </a:p>
          <a:p>
            <a:pPr marL="50800" marR="40640">
              <a:lnSpc>
                <a:spcPct val="100000"/>
              </a:lnSpc>
              <a:spcBef>
                <a:spcPts val="385"/>
              </a:spcBef>
              <a:buAutoNum type="arabicPlain"/>
              <a:tabLst>
                <a:tab pos="294640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If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frequency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increases and stimuli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falls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during relaxation phase 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preceding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twitch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</a:t>
            </a:r>
            <a:r>
              <a:rPr sz="1600" spc="-5" dirty="0" err="1">
                <a:solidFill>
                  <a:srgbClr val="001F5F"/>
                </a:solidFill>
                <a:latin typeface="Times New Roman"/>
                <a:cs typeface="Times New Roman"/>
              </a:rPr>
              <a:t>Clonus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(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incomplete</a:t>
            </a:r>
            <a:r>
              <a:rPr sz="1600" spc="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tetanus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).</a:t>
            </a:r>
            <a:endParaRPr sz="1600" dirty="0">
              <a:latin typeface="Times New Roman"/>
              <a:cs typeface="Times New Roman"/>
            </a:endParaRPr>
          </a:p>
          <a:p>
            <a:pPr marL="50800" marR="43180">
              <a:lnSpc>
                <a:spcPct val="100000"/>
              </a:lnSpc>
              <a:spcBef>
                <a:spcPts val="385"/>
              </a:spcBef>
              <a:buAutoNum type="arabicPlain"/>
              <a:tabLst>
                <a:tab pos="290195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If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frequency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increases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more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stimuli falls during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phase →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sustained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en-US"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(</a:t>
            </a:r>
            <a:r>
              <a:rPr sz="1600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complete</a:t>
            </a:r>
            <a:r>
              <a:rPr sz="1600" spc="6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tetanus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).</a:t>
            </a:r>
            <a:endParaRPr sz="1600" dirty="0">
              <a:latin typeface="Times New Roman"/>
              <a:cs typeface="Times New Roman"/>
            </a:endParaRPr>
          </a:p>
          <a:p>
            <a:pPr marL="50800" marR="42545" indent="20066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N.B.: Cooling, fatigue &amp; 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anti</a:t>
            </a:r>
            <a:r>
              <a:rPr lang="en-US"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cholinesterase </a:t>
            </a:r>
            <a:r>
              <a:rPr lang="en-US"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(</a:t>
            </a:r>
            <a:r>
              <a:rPr sz="1600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Eserine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)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change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clonus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into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complete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tetanus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. </a:t>
            </a:r>
            <a:r>
              <a:rPr sz="1600" spc="-15" dirty="0">
                <a:solidFill>
                  <a:srgbClr val="001F5F"/>
                </a:solidFill>
                <a:latin typeface="Times New Roman"/>
                <a:cs typeface="Times New Roman"/>
              </a:rPr>
              <a:t>However, 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warmness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rest cause the</a:t>
            </a:r>
            <a:r>
              <a:rPr sz="16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reverse.</a:t>
            </a:r>
            <a:endParaRPr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750" y="908050"/>
            <a:ext cx="7919974" cy="3816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23003" y="3026409"/>
            <a:ext cx="5416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Clon</a:t>
            </a:r>
            <a:r>
              <a:rPr sz="1200" b="1" spc="-5" dirty="0">
                <a:solidFill>
                  <a:srgbClr val="001F5F"/>
                </a:solidFill>
                <a:latin typeface="Arial"/>
                <a:cs typeface="Arial"/>
              </a:rPr>
              <a:t>us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27221" y="3026409"/>
            <a:ext cx="5264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65" dirty="0">
                <a:solidFill>
                  <a:srgbClr val="001F5F"/>
                </a:solidFill>
                <a:latin typeface="Arial"/>
                <a:cs typeface="Arial"/>
              </a:rPr>
              <a:t>T</a:t>
            </a:r>
            <a:r>
              <a:rPr sz="1200" b="1" spc="-5" dirty="0">
                <a:solidFill>
                  <a:srgbClr val="001F5F"/>
                </a:solidFill>
                <a:latin typeface="Arial"/>
                <a:cs typeface="Arial"/>
              </a:rPr>
              <a:t>reppe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4342" y="1979752"/>
            <a:ext cx="445452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0" b="0" spc="-175" dirty="0">
                <a:solidFill>
                  <a:srgbClr val="006FC0"/>
                </a:solidFill>
                <a:latin typeface="Trebuchet MS"/>
                <a:cs typeface="Trebuchet MS"/>
              </a:rPr>
              <a:t>Thank</a:t>
            </a:r>
            <a:r>
              <a:rPr sz="8000" b="0" spc="-50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8000" b="0" spc="-380" dirty="0">
                <a:solidFill>
                  <a:srgbClr val="006FC0"/>
                </a:solidFill>
                <a:latin typeface="Trebuchet MS"/>
                <a:cs typeface="Trebuchet MS"/>
              </a:rPr>
              <a:t>You</a:t>
            </a:r>
            <a:endParaRPr sz="8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5D376923CF364E9345E8297AAC0723" ma:contentTypeVersion="2" ma:contentTypeDescription="Create a new document." ma:contentTypeScope="" ma:versionID="284d56d71763a8d9de63e0af2f8c8db1">
  <xsd:schema xmlns:xsd="http://www.w3.org/2001/XMLSchema" xmlns:xs="http://www.w3.org/2001/XMLSchema" xmlns:p="http://schemas.microsoft.com/office/2006/metadata/properties" xmlns:ns2="1244c8c3-b995-48f3-9b04-c6843da6a424" targetNamespace="http://schemas.microsoft.com/office/2006/metadata/properties" ma:root="true" ma:fieldsID="d514c0e2f491d97035c870c3825412a3" ns2:_="">
    <xsd:import namespace="1244c8c3-b995-48f3-9b04-c6843da6a4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4c8c3-b995-48f3-9b04-c6843da6a4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E83C29-792F-4ADC-B3C2-69FD739537D0}"/>
</file>

<file path=customXml/itemProps2.xml><?xml version="1.0" encoding="utf-8"?>
<ds:datastoreItem xmlns:ds="http://schemas.openxmlformats.org/officeDocument/2006/customXml" ds:itemID="{33EFFE60-B8A7-4D1D-BC65-DF05D7795FC0}"/>
</file>

<file path=customXml/itemProps3.xml><?xml version="1.0" encoding="utf-8"?>
<ds:datastoreItem xmlns:ds="http://schemas.openxmlformats.org/officeDocument/2006/customXml" ds:itemID="{D4EDAA53-D979-47DA-822C-92DB0CED84D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445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The simple muscle twitch</vt:lpstr>
      <vt:lpstr>Slide 3</vt:lpstr>
      <vt:lpstr>- Stair-case (Treppe) phenomenon:</vt:lpstr>
      <vt:lpstr>Summation of muscle contractions</vt:lpstr>
      <vt:lpstr>Slide 6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CARDIAC CYCLE</dc:title>
  <dc:creator>Dr.Waleed R. Ezzat</dc:creator>
  <cp:lastModifiedBy>mutah</cp:lastModifiedBy>
  <cp:revision>2</cp:revision>
  <dcterms:created xsi:type="dcterms:W3CDTF">2022-02-13T10:20:54Z</dcterms:created>
  <dcterms:modified xsi:type="dcterms:W3CDTF">2022-04-06T11:31:05Z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2022-02-13T00:00:00Z</vt:filetime>
  </property>
  <property fmtid="{D5CDD505-2E9C-101B-9397-08002B2CF9AE}" pid="5" name="ContentTypeId">
    <vt:lpwstr>0x010100875D376923CF364E9345E8297AAC0723</vt:lpwstr>
  </property>
</Properties>
</file>